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6.xml" ContentType="application/vnd.openxmlformats-officedocument.presentationml.slideMaster+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720" r:id="rId5"/>
    <p:sldMasterId id="2147483734" r:id="rId6"/>
  </p:sldMasterIdLst>
  <p:notesMasterIdLst>
    <p:notesMasterId r:id="rId38"/>
  </p:notesMasterIdLst>
  <p:sldIdLst>
    <p:sldId id="381" r:id="rId7"/>
    <p:sldId id="549" r:id="rId8"/>
    <p:sldId id="614" r:id="rId9"/>
    <p:sldId id="615" r:id="rId10"/>
    <p:sldId id="616" r:id="rId11"/>
    <p:sldId id="617" r:id="rId12"/>
    <p:sldId id="618" r:id="rId13"/>
    <p:sldId id="619" r:id="rId14"/>
    <p:sldId id="620" r:id="rId15"/>
    <p:sldId id="621" r:id="rId16"/>
    <p:sldId id="622" r:id="rId17"/>
    <p:sldId id="611" r:id="rId18"/>
    <p:sldId id="612" r:id="rId19"/>
    <p:sldId id="613" r:id="rId20"/>
    <p:sldId id="594" r:id="rId21"/>
    <p:sldId id="595" r:id="rId22"/>
    <p:sldId id="598" r:id="rId23"/>
    <p:sldId id="599" r:id="rId24"/>
    <p:sldId id="601" r:id="rId25"/>
    <p:sldId id="603" r:id="rId26"/>
    <p:sldId id="604" r:id="rId27"/>
    <p:sldId id="605" r:id="rId28"/>
    <p:sldId id="606" r:id="rId29"/>
    <p:sldId id="609" r:id="rId30"/>
    <p:sldId id="623" r:id="rId31"/>
    <p:sldId id="581" r:id="rId32"/>
    <p:sldId id="583" r:id="rId33"/>
    <p:sldId id="584" r:id="rId34"/>
    <p:sldId id="585" r:id="rId35"/>
    <p:sldId id="586" r:id="rId36"/>
    <p:sldId id="587"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793" autoAdjust="0"/>
    <p:restoredTop sz="94667" autoAdjust="0"/>
  </p:normalViewPr>
  <p:slideViewPr>
    <p:cSldViewPr>
      <p:cViewPr varScale="1">
        <p:scale>
          <a:sx n="69" d="100"/>
          <a:sy n="69" d="100"/>
        </p:scale>
        <p:origin x="-86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65296C-1D6B-475A-8947-7AA91A98E985}" type="datetimeFigureOut">
              <a:rPr lang="en-US" smtClean="0"/>
              <a:pPr/>
              <a:t>10/15/2011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3A3416-D68A-415F-B714-084AAE4577C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4623622-80AA-4CCF-91CF-A62FA9BEA16B}" type="slidenum">
              <a:rPr lang="en-US" smtClean="0"/>
              <a:pPr>
                <a:defRPr/>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C3E78B4C-9F83-4145-99CD-E6D4D37C7264}" type="slidenum">
              <a:rPr lang="ar-SA" smtClean="0"/>
              <a:pPr/>
              <a:t>13</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xfrm>
            <a:off x="914400" y="4343400"/>
            <a:ext cx="5029200" cy="4114800"/>
          </a:xfrm>
          <a:noFill/>
          <a:ln/>
        </p:spPr>
        <p:txBody>
          <a:bodyPr/>
          <a:lstStyle/>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FA77369-5F4E-4995-B18A-220F51051D36}" type="slidenum">
              <a:rPr lang="en-US"/>
              <a:pPr fontAlgn="base">
                <a:spcBef>
                  <a:spcPct val="0"/>
                </a:spcBef>
                <a:spcAft>
                  <a:spcPct val="0"/>
                </a:spcAft>
              </a:pPr>
              <a:t>31</a:t>
            </a:fld>
            <a:endParaRPr lang="en-US"/>
          </a:p>
        </p:txBody>
      </p:sp>
      <p:sp>
        <p:nvSpPr>
          <p:cNvPr id="11264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12644"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smtClean="0"/>
              <a:t>Acute inflammation is marked by an increase in inflammatory cells. Perhaps the simplest indicator of acute inflammation is an increase in the white blood cell count in the peripheal blood, here marked by an increase in segmented neutrophils (PMN's).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3EF80FA9-FEEF-4F84-B08C-37734CF0EE08}" type="datetimeFigureOut">
              <a:rPr lang="en-US" smtClean="0"/>
              <a:pPr/>
              <a:t>10/15/2011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F13C0D45-015A-48DE-8210-60AE7F031C50}"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EF80FA9-FEEF-4F84-B08C-37734CF0EE08}" type="datetimeFigureOut">
              <a:rPr lang="en-US" smtClean="0"/>
              <a:pPr/>
              <a:t>10/15/2011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3C0D45-015A-48DE-8210-60AE7F031C5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EF80FA9-FEEF-4F84-B08C-37734CF0EE08}" type="datetimeFigureOut">
              <a:rPr lang="en-US" smtClean="0"/>
              <a:pPr/>
              <a:t>10/15/2011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3C0D45-015A-48DE-8210-60AE7F031C5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B811B5-E7C5-4307-8B05-C26F5FE2A204}" type="datetimeFigureOut">
              <a:rPr lang="en-US" smtClean="0"/>
              <a:pPr/>
              <a:t>10/15/2011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B811B5-E7C5-4307-8B05-C26F5FE2A204}" type="datetimeFigureOut">
              <a:rPr lang="en-US" smtClean="0"/>
              <a:pPr/>
              <a:t>10/15/2011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B811B5-E7C5-4307-8B05-C26F5FE2A204}" type="datetimeFigureOut">
              <a:rPr lang="en-US" smtClean="0"/>
              <a:pPr/>
              <a:t>10/15/2011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1066800" cy="365125"/>
          </a:xfrm>
        </p:spPr>
        <p:txBody>
          <a:bodyPr/>
          <a:lstStyle/>
          <a:p>
            <a:fld id="{B8BAF0F3-1592-48D8-B2A3-885A1FE3FF68}"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B811B5-E7C5-4307-8B05-C26F5FE2A204}" type="datetimeFigureOut">
              <a:rPr lang="en-US" smtClean="0"/>
              <a:pPr/>
              <a:t>10/15/2011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B811B5-E7C5-4307-8B05-C26F5FE2A204}" type="datetimeFigureOut">
              <a:rPr lang="en-US" smtClean="0"/>
              <a:pPr/>
              <a:t>10/15/2011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B811B5-E7C5-4307-8B05-C26F5FE2A204}" type="datetimeFigureOut">
              <a:rPr lang="en-US" smtClean="0"/>
              <a:pPr/>
              <a:t>10/15/2011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B811B5-E7C5-4307-8B05-C26F5FE2A204}" type="datetimeFigureOut">
              <a:rPr lang="en-US" smtClean="0"/>
              <a:pPr/>
              <a:t>10/15/2011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B811B5-E7C5-4307-8B05-C26F5FE2A204}" type="datetimeFigureOut">
              <a:rPr lang="en-US" smtClean="0"/>
              <a:pPr/>
              <a:t>10/15/2011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EF80FA9-FEEF-4F84-B08C-37734CF0EE08}" type="datetimeFigureOut">
              <a:rPr lang="en-US" smtClean="0"/>
              <a:pPr/>
              <a:t>10/15/2011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3C0D45-015A-48DE-8210-60AE7F031C50}"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B811B5-E7C5-4307-8B05-C26F5FE2A204}" type="datetimeFigureOut">
              <a:rPr lang="en-US" smtClean="0"/>
              <a:pPr/>
              <a:t>10/15/2011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B811B5-E7C5-4307-8B05-C26F5FE2A204}" type="datetimeFigureOut">
              <a:rPr lang="en-US" smtClean="0"/>
              <a:pPr/>
              <a:t>10/15/2011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B811B5-E7C5-4307-8B05-C26F5FE2A204}" type="datetimeFigureOut">
              <a:rPr lang="en-US" smtClean="0"/>
              <a:pPr/>
              <a:t>10/15/2011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AE820E3D-1B19-4CF4-939C-761AE2A598BB}" type="datetimeFigureOut">
              <a:rPr lang="en-US" smtClean="0"/>
              <a:pPr/>
              <a:t>10/15/2011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6D1506F8-8C2C-45C4-A3F9-37BE6D279B95}"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pic>
        <p:nvPicPr>
          <p:cNvPr id="7" name="Picture 2"/>
          <p:cNvPicPr>
            <a:picLocks noChangeAspect="1" noChangeArrowheads="1"/>
          </p:cNvPicPr>
          <p:nvPr userDrawn="1"/>
        </p:nvPicPr>
        <p:blipFill>
          <a:blip r:embed="rId2">
            <a:lum/>
          </a:blip>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lum bright="-21000" contrast="-23000"/>
          </a:blip>
          <a:srcRect/>
          <a:stretch>
            <a:fillRect/>
          </a:stretch>
        </p:blipFill>
        <p:spPr bwMode="auto">
          <a:xfrm>
            <a:off x="0" y="1500174"/>
            <a:ext cx="9144000" cy="4857784"/>
          </a:xfrm>
          <a:prstGeom prst="rect">
            <a:avLst/>
          </a:prstGeom>
          <a:noFill/>
          <a:ln w="9525">
            <a:noFill/>
            <a:miter lim="800000"/>
            <a:headEnd/>
            <a:tailEnd/>
          </a:ln>
        </p:spPr>
      </p:pic>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E820E3D-1B19-4CF4-939C-761AE2A598BB}" type="datetimeFigureOut">
              <a:rPr lang="en-US" smtClean="0"/>
              <a:pPr/>
              <a:t>10/15/2011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1506F8-8C2C-45C4-A3F9-37BE6D279B95}"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E820E3D-1B19-4CF4-939C-761AE2A598BB}" type="datetimeFigureOut">
              <a:rPr lang="en-US" smtClean="0"/>
              <a:pPr/>
              <a:t>10/15/2011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6D1506F8-8C2C-45C4-A3F9-37BE6D279B95}"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E820E3D-1B19-4CF4-939C-761AE2A598BB}" type="datetimeFigureOut">
              <a:rPr lang="en-US" smtClean="0"/>
              <a:pPr/>
              <a:t>10/15/2011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1506F8-8C2C-45C4-A3F9-37BE6D279B95}"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E820E3D-1B19-4CF4-939C-761AE2A598BB}" type="datetimeFigureOut">
              <a:rPr lang="en-US" smtClean="0"/>
              <a:pPr/>
              <a:t>10/15/2011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1506F8-8C2C-45C4-A3F9-37BE6D279B95}"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E820E3D-1B19-4CF4-939C-761AE2A598BB}" type="datetimeFigureOut">
              <a:rPr lang="en-US" smtClean="0"/>
              <a:pPr/>
              <a:t>10/15/2011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1506F8-8C2C-45C4-A3F9-37BE6D279B95}"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820E3D-1B19-4CF4-939C-761AE2A598BB}" type="datetimeFigureOut">
              <a:rPr lang="en-US" smtClean="0"/>
              <a:pPr/>
              <a:t>10/15/2011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1506F8-8C2C-45C4-A3F9-37BE6D279B9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EF80FA9-FEEF-4F84-B08C-37734CF0EE08}" type="datetimeFigureOut">
              <a:rPr lang="en-US" smtClean="0"/>
              <a:pPr/>
              <a:t>10/15/2011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F13C0D45-015A-48DE-8210-60AE7F031C50}"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E820E3D-1B19-4CF4-939C-761AE2A598BB}" type="datetimeFigureOut">
              <a:rPr lang="en-US" smtClean="0"/>
              <a:pPr/>
              <a:t>10/15/2011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1506F8-8C2C-45C4-A3F9-37BE6D279B95}"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E820E3D-1B19-4CF4-939C-761AE2A598BB}" type="datetimeFigureOut">
              <a:rPr lang="en-US" smtClean="0"/>
              <a:pPr/>
              <a:t>10/15/2011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1506F8-8C2C-45C4-A3F9-37BE6D279B95}"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E820E3D-1B19-4CF4-939C-761AE2A598BB}" type="datetimeFigureOut">
              <a:rPr lang="en-US" smtClean="0"/>
              <a:pPr/>
              <a:t>10/15/2011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1506F8-8C2C-45C4-A3F9-37BE6D279B95}"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E820E3D-1B19-4CF4-939C-761AE2A598BB}" type="datetimeFigureOut">
              <a:rPr lang="en-US" smtClean="0"/>
              <a:pPr/>
              <a:t>10/15/2011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1506F8-8C2C-45C4-A3F9-37BE6D279B95}"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pPr lvl="0"/>
            <a:endParaRPr lang="en-US" noProof="0"/>
          </a:p>
        </p:txBody>
      </p:sp>
      <p:sp>
        <p:nvSpPr>
          <p:cNvPr id="4" name="Date Placeholder 3"/>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pPr>
              <a:defRPr/>
            </a:pPr>
            <a:fld id="{CE0F6EDA-5219-45F5-8497-357C60FBA3B8}"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D54BAB28-1210-4EC5-A97C-570569893F25}" type="datetimeFigureOut">
              <a:rPr lang="en-US" smtClean="0"/>
              <a:pPr/>
              <a:t>10/15/2011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0E4AAD4D-8346-4CCC-90B2-C88E41BA21AE}"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D54BAB28-1210-4EC5-A97C-570569893F25}" type="datetimeFigureOut">
              <a:rPr lang="en-US" smtClean="0"/>
              <a:pPr/>
              <a:t>10/15/2011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AAD4D-8346-4CCC-90B2-C88E41BA21AE}"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54BAB28-1210-4EC5-A97C-570569893F25}" type="datetimeFigureOut">
              <a:rPr lang="en-US" smtClean="0"/>
              <a:pPr/>
              <a:t>10/15/2011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0E4AAD4D-8346-4CCC-90B2-C88E41BA21A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4BAB28-1210-4EC5-A97C-570569893F25}" type="datetimeFigureOut">
              <a:rPr lang="en-US" smtClean="0"/>
              <a:pPr/>
              <a:t>10/15/2011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4AAD4D-8346-4CCC-90B2-C88E41BA21AE}"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54BAB28-1210-4EC5-A97C-570569893F25}" type="datetimeFigureOut">
              <a:rPr lang="en-US" smtClean="0"/>
              <a:pPr/>
              <a:t>10/15/2011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4AAD4D-8346-4CCC-90B2-C88E41BA21A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EF80FA9-FEEF-4F84-B08C-37734CF0EE08}" type="datetimeFigureOut">
              <a:rPr lang="en-US" smtClean="0"/>
              <a:pPr/>
              <a:t>10/15/2011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3C0D45-015A-48DE-8210-60AE7F031C50}"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54BAB28-1210-4EC5-A97C-570569893F25}" type="datetimeFigureOut">
              <a:rPr lang="en-US" smtClean="0"/>
              <a:pPr/>
              <a:t>10/15/2011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4AAD4D-8346-4CCC-90B2-C88E41BA21AE}"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4BAB28-1210-4EC5-A97C-570569893F25}" type="datetimeFigureOut">
              <a:rPr lang="en-US" smtClean="0"/>
              <a:pPr/>
              <a:t>10/15/2011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4AAD4D-8346-4CCC-90B2-C88E41BA21AE}"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4BAB28-1210-4EC5-A97C-570569893F25}" type="datetimeFigureOut">
              <a:rPr lang="en-US" smtClean="0"/>
              <a:pPr/>
              <a:t>10/15/2011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4AAD4D-8346-4CCC-90B2-C88E41BA21AE}" type="slidenum">
              <a:rPr lang="en-US" smtClean="0"/>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54BAB28-1210-4EC5-A97C-570569893F25}" type="datetimeFigureOut">
              <a:rPr lang="en-US" smtClean="0"/>
              <a:pPr/>
              <a:t>10/15/2011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4AAD4D-8346-4CCC-90B2-C88E41BA21AE}"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54BAB28-1210-4EC5-A97C-570569893F25}" type="datetimeFigureOut">
              <a:rPr lang="en-US" smtClean="0"/>
              <a:pPr/>
              <a:t>10/15/2011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AAD4D-8346-4CCC-90B2-C88E41BA21AE}"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54BAB28-1210-4EC5-A97C-570569893F25}" type="datetimeFigureOut">
              <a:rPr lang="en-US" smtClean="0"/>
              <a:pPr/>
              <a:t>10/15/2011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AAD4D-8346-4CCC-90B2-C88E41BA21AE}" type="slidenum">
              <a:rPr lang="en-US" smtClean="0"/>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pic>
        <p:nvPicPr>
          <p:cNvPr id="3096" name="Picture 24" descr="bluebackgorund"/>
          <p:cNvPicPr>
            <a:picLocks noChangeAspect="1" noChangeArrowheads="1"/>
          </p:cNvPicPr>
          <p:nvPr/>
        </p:nvPicPr>
        <p:blipFill>
          <a:blip r:embed="rId2"/>
          <a:srcRect l="3816" t="1057" r="4581" b="1799"/>
          <a:stretch>
            <a:fillRect/>
          </a:stretch>
        </p:blipFill>
        <p:spPr bwMode="auto">
          <a:xfrm>
            <a:off x="0" y="0"/>
            <a:ext cx="9144000" cy="6858000"/>
          </a:xfrm>
          <a:prstGeom prst="rect">
            <a:avLst/>
          </a:prstGeom>
          <a:noFill/>
        </p:spPr>
      </p:pic>
      <p:sp>
        <p:nvSpPr>
          <p:cNvPr id="3074" name="Rectangle 2"/>
          <p:cNvSpPr>
            <a:spLocks noGrp="1" noChangeArrowheads="1"/>
          </p:cNvSpPr>
          <p:nvPr>
            <p:ph type="ctrTitle"/>
          </p:nvPr>
        </p:nvSpPr>
        <p:spPr>
          <a:xfrm>
            <a:off x="685800" y="1196975"/>
            <a:ext cx="7772400" cy="1470025"/>
          </a:xfrm>
        </p:spPr>
        <p:txBody>
          <a:bodyPr/>
          <a:lstStyle>
            <a:lvl1pPr>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371600" y="2952750"/>
            <a:ext cx="6400800" cy="1752600"/>
          </a:xfrm>
        </p:spPr>
        <p:txBody>
          <a:bodyPr/>
          <a:lstStyle>
            <a:lvl1pPr marL="0" indent="0" algn="ctr">
              <a:buFontTx/>
              <a:buNone/>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p:txBody>
          <a:bodyPr/>
          <a:lstStyle>
            <a:lvl1pPr>
              <a:defRPr/>
            </a:lvl1pPr>
          </a:lstStyle>
          <a:p>
            <a:fld id="{022B4FE4-113B-4AA1-8A91-EDD37FC67B28}" type="datetimeFigureOut">
              <a:rPr lang="en-US" smtClean="0"/>
              <a:pPr/>
              <a:t>10/15/2011</a:t>
            </a:fld>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22B4FE4-113B-4AA1-8A91-EDD37FC67B28}" type="datetimeFigureOut">
              <a:rPr lang="en-US" smtClean="0"/>
              <a:pPr/>
              <a:t>10/15/2011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022B4FE4-113B-4AA1-8A91-EDD37FC67B28}" type="datetimeFigureOut">
              <a:rPr lang="en-US" smtClean="0"/>
              <a:pPr/>
              <a:t>10/15/2011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70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70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022B4FE4-113B-4AA1-8A91-EDD37FC67B28}" type="datetimeFigureOut">
              <a:rPr lang="en-US" smtClean="0"/>
              <a:pPr/>
              <a:t>10/15/2011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EF80FA9-FEEF-4F84-B08C-37734CF0EE08}" type="datetimeFigureOut">
              <a:rPr lang="en-US" smtClean="0"/>
              <a:pPr/>
              <a:t>10/15/2011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3C0D45-015A-48DE-8210-60AE7F031C50}"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022B4FE4-113B-4AA1-8A91-EDD37FC67B28}" type="datetimeFigureOut">
              <a:rPr lang="en-US" smtClean="0"/>
              <a:pPr/>
              <a:t>10/15/2011</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022B4FE4-113B-4AA1-8A91-EDD37FC67B28}" type="datetimeFigureOut">
              <a:rPr lang="en-US" smtClean="0"/>
              <a:pPr/>
              <a:t>10/15/2011</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22B4FE4-113B-4AA1-8A91-EDD37FC67B28}" type="datetimeFigureOut">
              <a:rPr lang="en-US" smtClean="0"/>
              <a:pPr/>
              <a:t>10/15/2011</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22B4FE4-113B-4AA1-8A91-EDD37FC67B28}" type="datetimeFigureOut">
              <a:rPr lang="en-US" smtClean="0"/>
              <a:pPr/>
              <a:t>10/15/2011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22B4FE4-113B-4AA1-8A91-EDD37FC67B28}" type="datetimeFigureOut">
              <a:rPr lang="en-US" smtClean="0"/>
              <a:pPr/>
              <a:t>10/15/2011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22B4FE4-113B-4AA1-8A91-EDD37FC67B28}" type="datetimeFigureOut">
              <a:rPr lang="en-US" smtClean="0"/>
              <a:pPr/>
              <a:t>10/15/2011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026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026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22B4FE4-113B-4AA1-8A91-EDD37FC67B28}" type="datetimeFigureOut">
              <a:rPr lang="en-US" smtClean="0"/>
              <a:pPr/>
              <a:t>10/15/2011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3700463"/>
          </a:xfrm>
        </p:spPr>
        <p:txBody>
          <a:bodyPr/>
          <a:lstStyle/>
          <a:p>
            <a:r>
              <a:rPr lang="en-US" smtClean="0"/>
              <a:t>Click icon to add chart</a:t>
            </a:r>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fld id="{022B4FE4-113B-4AA1-8A91-EDD37FC67B28}" type="datetimeFigureOut">
              <a:rPr lang="en-US" smtClean="0"/>
              <a:pPr/>
              <a:t>10/15/2011</a:t>
            </a:fld>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022B4FE4-113B-4AA1-8A91-EDD37FC67B28}" type="datetimeFigureOut">
              <a:rPr lang="en-US" smtClean="0"/>
              <a:pPr/>
              <a:t>10/15/2011</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solidFill>
                  <a:schemeClr val="accent1">
                    <a:lumMod val="75000"/>
                  </a:schemeClr>
                </a:soli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dirty="0"/>
          </a:p>
        </p:txBody>
      </p:sp>
      <p:sp>
        <p:nvSpPr>
          <p:cNvPr id="28" name="Date Placeholder 27"/>
          <p:cNvSpPr>
            <a:spLocks noGrp="1"/>
          </p:cNvSpPr>
          <p:nvPr>
            <p:ph type="dt" sz="half" idx="10"/>
          </p:nvPr>
        </p:nvSpPr>
        <p:spPr/>
        <p:txBody>
          <a:bodyPr/>
          <a:lstStyle/>
          <a:p>
            <a:fld id="{238EA38B-24FA-4B86-AFD9-0E5D9AEE30E2}" type="datetimeFigureOut">
              <a:rPr lang="en-US" smtClean="0"/>
              <a:pPr/>
              <a:t>10/15/2011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F14AB088-B90F-47B1-A031-57BCCEA5D83E}"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EF80FA9-FEEF-4F84-B08C-37734CF0EE08}" type="datetimeFigureOut">
              <a:rPr lang="en-US" smtClean="0"/>
              <a:pPr/>
              <a:t>10/15/2011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3C0D45-015A-48DE-8210-60AE7F031C50}"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8EA38B-24FA-4B86-AFD9-0E5D9AEE30E2}" type="datetimeFigureOut">
              <a:rPr lang="en-US" smtClean="0"/>
              <a:pPr/>
              <a:t>10/15/2011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lumMod val="75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38EA38B-24FA-4B86-AFD9-0E5D9AEE30E2}" type="datetimeFigureOut">
              <a:rPr lang="en-US" smtClean="0"/>
              <a:pPr/>
              <a:t>10/15/2011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F14AB088-B90F-47B1-A031-57BCCEA5D83E}" type="slidenum">
              <a:rPr lang="en-US" smtClean="0"/>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38EA38B-24FA-4B86-AFD9-0E5D9AEE30E2}" type="datetimeFigureOut">
              <a:rPr lang="en-US" smtClean="0"/>
              <a:pPr/>
              <a:t>10/15/2011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38EA38B-24FA-4B86-AFD9-0E5D9AEE30E2}" type="datetimeFigureOut">
              <a:rPr lang="en-US" smtClean="0"/>
              <a:pPr/>
              <a:t>10/15/2011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38EA38B-24FA-4B86-AFD9-0E5D9AEE30E2}" type="datetimeFigureOut">
              <a:rPr lang="en-US" smtClean="0"/>
              <a:pPr/>
              <a:t>10/15/2011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8EA38B-24FA-4B86-AFD9-0E5D9AEE30E2}" type="datetimeFigureOut">
              <a:rPr lang="en-US" smtClean="0"/>
              <a:pPr/>
              <a:t>10/15/2011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lumMod val="75000"/>
                  </a:schemeClr>
                </a:solidFill>
              </a:defRPr>
            </a:lvl1pPr>
          </a:lstStyle>
          <a:p>
            <a:r>
              <a:rPr kumimoji="0" lang="en-US" smtClean="0"/>
              <a:t>Click to edit Master title style</a:t>
            </a:r>
            <a:endParaRPr kumimoji="0" lang="en-US" dirty="0"/>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38EA38B-24FA-4B86-AFD9-0E5D9AEE30E2}" type="datetimeFigureOut">
              <a:rPr lang="en-US" smtClean="0"/>
              <a:pPr/>
              <a:t>10/15/2011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38EA38B-24FA-4B86-AFD9-0E5D9AEE30E2}" type="datetimeFigureOut">
              <a:rPr lang="en-US" smtClean="0"/>
              <a:pPr/>
              <a:t>10/15/2011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8EA38B-24FA-4B86-AFD9-0E5D9AEE30E2}" type="datetimeFigureOut">
              <a:rPr lang="en-US" smtClean="0"/>
              <a:pPr/>
              <a:t>10/15/2011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8EA38B-24FA-4B86-AFD9-0E5D9AEE30E2}" type="datetimeFigureOut">
              <a:rPr lang="en-US" smtClean="0"/>
              <a:pPr/>
              <a:t>10/15/2011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F80FA9-FEEF-4F84-B08C-37734CF0EE08}" type="datetimeFigureOut">
              <a:rPr lang="en-US" smtClean="0"/>
              <a:pPr/>
              <a:t>10/15/2011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3C0D45-015A-48DE-8210-60AE7F031C5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EF80FA9-FEEF-4F84-B08C-37734CF0EE08}" type="datetimeFigureOut">
              <a:rPr lang="en-US" smtClean="0"/>
              <a:pPr/>
              <a:t>10/15/2011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3C0D45-015A-48DE-8210-60AE7F031C5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EF80FA9-FEEF-4F84-B08C-37734CF0EE08}" type="datetimeFigureOut">
              <a:rPr lang="en-US" smtClean="0"/>
              <a:pPr/>
              <a:t>10/15/2011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3C0D45-015A-48DE-8210-60AE7F031C5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5.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image" Target="../media/image6.jpeg"/><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7.jpe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1000" r="-11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EF80FA9-FEEF-4F84-B08C-37734CF0EE08}" type="datetimeFigureOut">
              <a:rPr lang="en-US" smtClean="0"/>
              <a:pPr/>
              <a:t>10/15/2011</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F13C0D45-015A-48DE-8210-60AE7F031C5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accent5"/>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accent5"/>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accent5"/>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accent5"/>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accent5"/>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3"/>
          <a:srcRect/>
          <a:stretch>
            <a:fillRect/>
          </a:stretch>
        </p:blipFill>
        <p:spPr bwMode="auto">
          <a:xfrm>
            <a:off x="6515100" y="4181475"/>
            <a:ext cx="2628900" cy="2676525"/>
          </a:xfrm>
          <a:prstGeom prst="rect">
            <a:avLst/>
          </a:prstGeom>
          <a:noFill/>
          <a:ln w="9525">
            <a:noFill/>
            <a:miter lim="800000"/>
            <a:headEnd/>
            <a:tailEnd/>
          </a:ln>
          <a:effec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B811B5-E7C5-4307-8B05-C26F5FE2A204}" type="datetimeFigureOut">
              <a:rPr lang="en-US" smtClean="0"/>
              <a:pPr/>
              <a:t>10/15/2011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AF0F3-1592-48D8-B2A3-885A1FE3FF68}"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Clr>
          <a:schemeClr val="accent1">
            <a:lumMod val="75000"/>
          </a:schemeClr>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lumMod val="75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lumMod val="75000"/>
          </a:schemeClr>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lumMod val="75000"/>
          </a:schemeClr>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lumMod val="75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2">
                    <a:lumMod val="75000"/>
                  </a:schemeClr>
                </a:solidFill>
              </a:defRPr>
            </a:lvl1pPr>
          </a:lstStyle>
          <a:p>
            <a:fld id="{628F5446-25CA-424C-8762-53DD3067422D}" type="datetimeFigureOut">
              <a:rPr lang="en-US" smtClean="0"/>
              <a:pPr/>
              <a:t>10/15/2011</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2">
                    <a:lumMod val="75000"/>
                  </a:schemeClr>
                </a:solidFill>
              </a:defRPr>
            </a:lvl1pPr>
          </a:lstStyle>
          <a:p>
            <a:endParaRPr lang="en-US"/>
          </a:p>
        </p:txBody>
      </p:sp>
      <p:sp>
        <p:nvSpPr>
          <p:cNvPr id="23" name="Slide Number Placeholder 22"/>
          <p:cNvSpPr>
            <a:spLocks noGrp="1"/>
          </p:cNvSpPr>
          <p:nvPr>
            <p:ph type="sldNum" sz="quarter" idx="4"/>
          </p:nvPr>
        </p:nvSpPr>
        <p:spPr>
          <a:xfrm>
            <a:off x="6450281" y="6404800"/>
            <a:ext cx="762000" cy="365125"/>
          </a:xfrm>
          <a:prstGeom prst="rect">
            <a:avLst/>
          </a:prstGeom>
        </p:spPr>
        <p:txBody>
          <a:bodyPr vert="horz" lIns="0" rIns="0" anchor="b"/>
          <a:lstStyle>
            <a:lvl1pPr algn="r" eaLnBrk="1" latinLnBrk="0" hangingPunct="1">
              <a:defRPr kumimoji="0" sz="1200">
                <a:solidFill>
                  <a:schemeClr val="tx2">
                    <a:lumMod val="75000"/>
                  </a:schemeClr>
                </a:solidFill>
              </a:defRPr>
            </a:lvl1pPr>
          </a:lstStyle>
          <a:p>
            <a:fld id="{3E14131A-2B84-4858-B248-7EA150E89CDF}"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46" r:id="rId12"/>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accent1"/>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accent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accent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accent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accent1">
                    <a:lumMod val="60000"/>
                    <a:lumOff val="40000"/>
                  </a:schemeClr>
                </a:solidFill>
              </a:defRPr>
            </a:lvl1pPr>
          </a:lstStyle>
          <a:p>
            <a:fld id="{628F5446-25CA-424C-8762-53DD3067422D}" type="datetimeFigureOut">
              <a:rPr lang="en-US" smtClean="0"/>
              <a:pPr/>
              <a:t>10/15/2011</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accent1">
                    <a:lumMod val="60000"/>
                    <a:lumOff val="4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accent1">
                    <a:lumMod val="60000"/>
                    <a:lumOff val="40000"/>
                  </a:schemeClr>
                </a:solidFill>
              </a:defRPr>
            </a:lvl1pPr>
          </a:lstStyle>
          <a:p>
            <a:fld id="{3E14131A-2B84-4858-B248-7EA150E89CDF}"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accent2">
            <a:lumMod val="60000"/>
            <a:lumOff val="40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accent2">
            <a:lumMod val="60000"/>
            <a:lumOff val="40000"/>
          </a:schemeClr>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accent2">
            <a:lumMod val="60000"/>
            <a:lumOff val="40000"/>
          </a:schemeClr>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accent2">
            <a:lumMod val="60000"/>
            <a:lumOff val="40000"/>
          </a:schemeClr>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accent2">
            <a:lumMod val="60000"/>
            <a:lumOff val="40000"/>
          </a:schemeClr>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52" name="Picture 28" descr="bluebackgorund"/>
          <p:cNvPicPr>
            <a:picLocks noChangeAspect="1" noChangeArrowheads="1"/>
          </p:cNvPicPr>
          <p:nvPr/>
        </p:nvPicPr>
        <p:blipFill>
          <a:blip r:embed="rId15"/>
          <a:srcRect l="3816" t="1057" r="4581" b="1799"/>
          <a:stretch>
            <a:fillRect/>
          </a:stretch>
        </p:blipFill>
        <p:spPr bwMode="auto">
          <a:xfrm>
            <a:off x="0" y="0"/>
            <a:ext cx="9144000" cy="6858000"/>
          </a:xfrm>
          <a:prstGeom prst="rect">
            <a:avLst/>
          </a:prstGeom>
          <a:noFill/>
        </p:spPr>
      </p:pic>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57200" y="1600200"/>
            <a:ext cx="8229600" cy="37004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628F5446-25CA-424C-8762-53DD3067422D}" type="datetimeFigureOut">
              <a:rPr lang="en-US" smtClean="0"/>
              <a:pPr/>
              <a:t>10/15/2011</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14131A-2B84-4858-B248-7EA150E89CD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Lst>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lr>
          <a:schemeClr val="tx1"/>
        </a:buClr>
        <a:buChar char="•"/>
        <a:defRPr sz="3200">
          <a:solidFill>
            <a:schemeClr val="tx2"/>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2"/>
          </a:solidFill>
          <a:latin typeface="+mn-lt"/>
        </a:defRPr>
      </a:lvl2pPr>
      <a:lvl3pPr marL="1143000" indent="-228600" algn="l" rtl="0" eaLnBrk="1" fontAlgn="base" hangingPunct="1">
        <a:spcBef>
          <a:spcPct val="20000"/>
        </a:spcBef>
        <a:spcAft>
          <a:spcPct val="0"/>
        </a:spcAft>
        <a:buClr>
          <a:schemeClr val="tx1"/>
        </a:buClr>
        <a:buChar char="•"/>
        <a:defRPr sz="2400">
          <a:solidFill>
            <a:schemeClr val="tx2"/>
          </a:solidFill>
          <a:latin typeface="+mn-lt"/>
        </a:defRPr>
      </a:lvl3pPr>
      <a:lvl4pPr marL="1600200" indent="-228600" algn="l" rtl="0" eaLnBrk="1" fontAlgn="base" hangingPunct="1">
        <a:spcBef>
          <a:spcPct val="20000"/>
        </a:spcBef>
        <a:spcAft>
          <a:spcPct val="0"/>
        </a:spcAft>
        <a:buClr>
          <a:schemeClr val="tx1"/>
        </a:buClr>
        <a:buChar char="–"/>
        <a:defRPr sz="2000">
          <a:solidFill>
            <a:schemeClr val="tx2"/>
          </a:solidFill>
          <a:latin typeface="+mn-lt"/>
        </a:defRPr>
      </a:lvl4pPr>
      <a:lvl5pPr marL="2057400" indent="-228600" algn="l" rtl="0" eaLnBrk="1" fontAlgn="base" hangingPunct="1">
        <a:spcBef>
          <a:spcPct val="20000"/>
        </a:spcBef>
        <a:spcAft>
          <a:spcPct val="0"/>
        </a:spcAft>
        <a:buClr>
          <a:schemeClr val="tx1"/>
        </a:buClr>
        <a:buChar char="»"/>
        <a:defRPr sz="2000">
          <a:solidFill>
            <a:schemeClr val="tx2"/>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SuperStock_1491R-1038664.jpg"/>
          <p:cNvPicPr>
            <a:picLocks noChangeAspect="1"/>
          </p:cNvPicPr>
          <p:nvPr/>
        </p:nvPicPr>
        <p:blipFill>
          <a:blip r:embed="rId13"/>
          <a:srcRect l="15094" t="5486" r="12075"/>
          <a:stretch>
            <a:fillRect/>
          </a:stretch>
        </p:blipFill>
        <p:spPr>
          <a:xfrm>
            <a:off x="7116817" y="4024194"/>
            <a:ext cx="1983996" cy="2833806"/>
          </a:xfrm>
          <a:prstGeom prst="rect">
            <a:avLst/>
          </a:prstGeom>
        </p:spPr>
      </p:pic>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accent1">
                    <a:lumMod val="75000"/>
                  </a:schemeClr>
                </a:solidFill>
              </a:defRPr>
            </a:lvl1pPr>
          </a:lstStyle>
          <a:p>
            <a:fld id="{628F5446-25CA-424C-8762-53DD3067422D}" type="datetimeFigureOut">
              <a:rPr lang="en-US" smtClean="0"/>
              <a:pPr/>
              <a:t>10/15/2011</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accent1">
                    <a:lumMod val="75000"/>
                  </a:schemeClr>
                </a:solidFill>
              </a:defRPr>
            </a:lvl1pPr>
          </a:lstStyle>
          <a:p>
            <a:endParaRPr lang="en-US" dirty="0"/>
          </a:p>
        </p:txBody>
      </p:sp>
      <p:sp>
        <p:nvSpPr>
          <p:cNvPr id="23" name="Slide Number Placeholder 22"/>
          <p:cNvSpPr>
            <a:spLocks noGrp="1"/>
          </p:cNvSpPr>
          <p:nvPr>
            <p:ph type="sldNum" sz="quarter" idx="4"/>
          </p:nvPr>
        </p:nvSpPr>
        <p:spPr>
          <a:xfrm>
            <a:off x="6628410" y="6416675"/>
            <a:ext cx="762000" cy="365125"/>
          </a:xfrm>
          <a:prstGeom prst="rect">
            <a:avLst/>
          </a:prstGeom>
        </p:spPr>
        <p:txBody>
          <a:bodyPr vert="horz" lIns="0" rIns="0" anchor="b"/>
          <a:lstStyle>
            <a:lvl1pPr algn="r" eaLnBrk="1" latinLnBrk="0" hangingPunct="1">
              <a:defRPr kumimoji="0" sz="1200">
                <a:solidFill>
                  <a:schemeClr val="accent1">
                    <a:lumMod val="75000"/>
                  </a:schemeClr>
                </a:solidFill>
              </a:defRPr>
            </a:lvl1pPr>
          </a:lstStyle>
          <a:p>
            <a:fld id="{3E14131A-2B84-4858-B248-7EA150E89CD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ctr" rtl="0" eaLnBrk="1" latinLnBrk="0" hangingPunct="1">
        <a:spcBef>
          <a:spcPct val="0"/>
        </a:spcBef>
        <a:buNone/>
        <a:defRPr kumimoji="0" sz="4100" b="1" kern="1200" cap="none" baseline="0">
          <a:ln w="6350">
            <a:noFill/>
          </a:ln>
          <a:solidFill>
            <a:schemeClr val="accent1">
              <a:lumMod val="75000"/>
            </a:schemeClr>
          </a:soli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accent1">
            <a:lumMod val="7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accent1">
            <a:lumMod val="75000"/>
          </a:schemeClr>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accent1">
            <a:lumMod val="75000"/>
          </a:schemeClr>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accent1">
            <a:lumMod val="75000"/>
          </a:schemeClr>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accent1">
            <a:lumMod val="75000"/>
          </a:schemeClr>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3.jpe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4.xml"/><Relationship Id="rId1" Type="http://schemas.openxmlformats.org/officeDocument/2006/relationships/vmlDrawing" Target="../drawings/vmlDrawing1.v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xml"/><Relationship Id="rId1" Type="http://schemas.openxmlformats.org/officeDocument/2006/relationships/slideLayout" Target="../slideLayouts/slideLayout29.xml"/><Relationship Id="rId5" Type="http://schemas.openxmlformats.org/officeDocument/2006/relationships/image" Target="../media/image35.jpeg"/><Relationship Id="rId4" Type="http://schemas.openxmlformats.org/officeDocument/2006/relationships/image" Target="../media/image3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4.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4.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0"/>
            <a:ext cx="8229600" cy="1143000"/>
          </a:xfrm>
        </p:spPr>
        <p:txBody>
          <a:bodyPr/>
          <a:lstStyle/>
          <a:p>
            <a:pPr fontAlgn="auto">
              <a:spcAft>
                <a:spcPts val="0"/>
              </a:spcAft>
              <a:defRPr/>
            </a:pPr>
            <a:r>
              <a:rPr lang="en-US" dirty="0" smtClean="0"/>
              <a:t>Objectives</a:t>
            </a:r>
            <a:endParaRPr lang="en-US" dirty="0"/>
          </a:p>
        </p:txBody>
      </p:sp>
      <p:sp>
        <p:nvSpPr>
          <p:cNvPr id="3" name="Content Placeholder 2"/>
          <p:cNvSpPr>
            <a:spLocks noGrp="1"/>
          </p:cNvSpPr>
          <p:nvPr>
            <p:ph idx="1"/>
          </p:nvPr>
        </p:nvSpPr>
        <p:spPr>
          <a:xfrm>
            <a:off x="285720" y="1000108"/>
            <a:ext cx="8643998" cy="5500726"/>
          </a:xfrm>
        </p:spPr>
        <p:txBody>
          <a:bodyPr>
            <a:normAutofit fontScale="70000" lnSpcReduction="20000"/>
          </a:bodyPr>
          <a:lstStyle/>
          <a:p>
            <a:pPr>
              <a:buNone/>
            </a:pPr>
            <a:r>
              <a:rPr lang="en-US" dirty="0" smtClean="0"/>
              <a:t>Upon completion of this lecture, the student should: </a:t>
            </a:r>
          </a:p>
          <a:p>
            <a:pPr lvl="0"/>
            <a:r>
              <a:rPr lang="en-US" sz="3400" dirty="0" smtClean="0">
                <a:latin typeface="Arial Rounded MT Bold" pitchFamily="34" charset="0"/>
              </a:rPr>
              <a:t>Compare and contrast acute vs. chronic inflammation with respect to causes, nature of the inflammatory response, and tissue changes.</a:t>
            </a:r>
          </a:p>
          <a:p>
            <a:pPr lvl="0"/>
            <a:r>
              <a:rPr lang="en-US" sz="3400" dirty="0" smtClean="0">
                <a:latin typeface="Arial Rounded MT Bold" pitchFamily="34" charset="0"/>
              </a:rPr>
              <a:t>Compare and contrast the clinical settings in which different types of inflammatory cells (</a:t>
            </a:r>
            <a:r>
              <a:rPr lang="en-US" sz="3400" dirty="0" err="1" smtClean="0">
                <a:latin typeface="Arial Rounded MT Bold" pitchFamily="34" charset="0"/>
              </a:rPr>
              <a:t>eg</a:t>
            </a:r>
            <a:r>
              <a:rPr lang="en-US" sz="3400" dirty="0" smtClean="0">
                <a:latin typeface="Arial Rounded MT Bold" pitchFamily="34" charset="0"/>
              </a:rPr>
              <a:t>, </a:t>
            </a:r>
            <a:r>
              <a:rPr lang="en-US" sz="3400" dirty="0" err="1" smtClean="0">
                <a:latin typeface="Arial Rounded MT Bold" pitchFamily="34" charset="0"/>
              </a:rPr>
              <a:t>neutrophils</a:t>
            </a:r>
            <a:r>
              <a:rPr lang="en-US" sz="3400" dirty="0" smtClean="0">
                <a:latin typeface="Arial Rounded MT Bold" pitchFamily="34" charset="0"/>
              </a:rPr>
              <a:t>, </a:t>
            </a:r>
            <a:r>
              <a:rPr lang="en-US" sz="3400" dirty="0" err="1" smtClean="0">
                <a:latin typeface="Arial Rounded MT Bold" pitchFamily="34" charset="0"/>
              </a:rPr>
              <a:t>eosinophils</a:t>
            </a:r>
            <a:r>
              <a:rPr lang="en-US" sz="3400" dirty="0" smtClean="0">
                <a:latin typeface="Arial Rounded MT Bold" pitchFamily="34" charset="0"/>
              </a:rPr>
              <a:t>, </a:t>
            </a:r>
            <a:r>
              <a:rPr lang="en-US" sz="3400" dirty="0" err="1" smtClean="0">
                <a:latin typeface="Arial Rounded MT Bold" pitchFamily="34" charset="0"/>
              </a:rPr>
              <a:t>monocyte</a:t>
            </a:r>
            <a:r>
              <a:rPr lang="en-US" sz="3400" dirty="0" smtClean="0">
                <a:latin typeface="Arial Rounded MT Bold" pitchFamily="34" charset="0"/>
              </a:rPr>
              <a:t>-macrophages, and lymphocytes) accumulate in tissues. Compare and contrast the contents of </a:t>
            </a:r>
            <a:r>
              <a:rPr lang="en-US" sz="3400" dirty="0" err="1" smtClean="0">
                <a:latin typeface="Arial Rounded MT Bold" pitchFamily="34" charset="0"/>
              </a:rPr>
              <a:t>neutrophil</a:t>
            </a:r>
            <a:r>
              <a:rPr lang="en-US" sz="3400" dirty="0" smtClean="0">
                <a:latin typeface="Arial Rounded MT Bold" pitchFamily="34" charset="0"/>
              </a:rPr>
              <a:t> and </a:t>
            </a:r>
            <a:r>
              <a:rPr lang="en-US" sz="3400" dirty="0" err="1" smtClean="0">
                <a:latin typeface="Arial Rounded MT Bold" pitchFamily="34" charset="0"/>
              </a:rPr>
              <a:t>eosinophil</a:t>
            </a:r>
            <a:r>
              <a:rPr lang="en-US" sz="3400" dirty="0" smtClean="0">
                <a:latin typeface="Arial Rounded MT Bold" pitchFamily="34" charset="0"/>
              </a:rPr>
              <a:t> granules.</a:t>
            </a:r>
          </a:p>
          <a:p>
            <a:pPr lvl="0"/>
            <a:r>
              <a:rPr lang="en-US" sz="3400" dirty="0" smtClean="0">
                <a:latin typeface="Arial Rounded MT Bold" pitchFamily="34" charset="0"/>
              </a:rPr>
              <a:t>Distinguish between </a:t>
            </a:r>
            <a:r>
              <a:rPr lang="en-US" sz="3400" dirty="0" err="1" smtClean="0">
                <a:latin typeface="Arial Rounded MT Bold" pitchFamily="34" charset="0"/>
              </a:rPr>
              <a:t>fibrinous</a:t>
            </a:r>
            <a:r>
              <a:rPr lang="en-US" sz="3400" dirty="0" smtClean="0">
                <a:latin typeface="Arial Rounded MT Bold" pitchFamily="34" charset="0"/>
              </a:rPr>
              <a:t>, purulent, and serous inflammation. </a:t>
            </a:r>
          </a:p>
          <a:p>
            <a:pPr lvl="0"/>
            <a:r>
              <a:rPr lang="en-US" sz="3400" dirty="0" smtClean="0">
                <a:latin typeface="Arial Rounded MT Bold" pitchFamily="34" charset="0"/>
              </a:rPr>
              <a:t>Define an abscess and fistula.</a:t>
            </a:r>
          </a:p>
          <a:p>
            <a:pPr lvl="0"/>
            <a:r>
              <a:rPr lang="en-US" sz="3400" dirty="0" smtClean="0">
                <a:latin typeface="Arial Rounded MT Bold" pitchFamily="34" charset="0"/>
              </a:rPr>
              <a:t>Describe the systemic manifestations of inflammation and their general physiology, including fever, leukocyte left shift, and acute phase reactants.</a:t>
            </a:r>
            <a:endParaRPr lang="en-US" sz="3400" dirty="0">
              <a:latin typeface="Arial Rounded MT Bold" pitchFamily="34" charset="0"/>
            </a:endParaRPr>
          </a:p>
        </p:txBody>
      </p:sp>
      <p:sp>
        <p:nvSpPr>
          <p:cNvPr id="4" name="Slide Number Placeholder 3"/>
          <p:cNvSpPr>
            <a:spLocks noGrp="1"/>
          </p:cNvSpPr>
          <p:nvPr>
            <p:ph type="sldNum" sz="quarter" idx="12"/>
          </p:nvPr>
        </p:nvSpPr>
        <p:spPr/>
        <p:txBody>
          <a:bodyPr/>
          <a:lstStyle/>
          <a:p>
            <a:pPr>
              <a:defRPr/>
            </a:pPr>
            <a:fld id="{33E60D0A-DA76-4546-82DF-19EB12399E00}" type="slidenum">
              <a:rPr lang="en-US" smtClean="0"/>
              <a:pPr>
                <a:defRPr/>
              </a:pPr>
              <a:t>1</a:t>
            </a:fld>
            <a:endParaRPr lang="en-US"/>
          </a:p>
        </p:txBody>
      </p:sp>
      <p:pic>
        <p:nvPicPr>
          <p:cNvPr id="5" name="Picture 2" descr="http://www.diabetes-watch-blog.com/images/blogs/7-2007/inflammation-11931.jpg"/>
          <p:cNvPicPr>
            <a:picLocks noChangeAspect="1" noChangeArrowheads="1"/>
          </p:cNvPicPr>
          <p:nvPr/>
        </p:nvPicPr>
        <p:blipFill>
          <a:blip r:embed="rId2"/>
          <a:srcRect/>
          <a:stretch>
            <a:fillRect/>
          </a:stretch>
        </p:blipFill>
        <p:spPr bwMode="auto">
          <a:xfrm>
            <a:off x="0" y="1"/>
            <a:ext cx="9144000" cy="6857999"/>
          </a:xfrm>
          <a:prstGeom prst="rect">
            <a:avLst/>
          </a:prstGeom>
          <a:noFill/>
        </p:spPr>
      </p:pic>
      <p:sp>
        <p:nvSpPr>
          <p:cNvPr id="6" name="TextBox 5"/>
          <p:cNvSpPr txBox="1"/>
          <p:nvPr/>
        </p:nvSpPr>
        <p:spPr>
          <a:xfrm>
            <a:off x="2428860" y="214290"/>
            <a:ext cx="4937569" cy="166199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pPr algn="ctr"/>
            <a:r>
              <a:rPr lang="en-US" sz="2400" b="1" dirty="0" smtClean="0"/>
              <a:t>INFLAMMATION AND REPAIR</a:t>
            </a:r>
            <a:endParaRPr lang="en-US" sz="2400" dirty="0" smtClean="0"/>
          </a:p>
          <a:p>
            <a:pPr algn="ctr"/>
            <a:r>
              <a:rPr lang="en-US" sz="2400" b="1" dirty="0" smtClean="0"/>
              <a:t>Lecture 4</a:t>
            </a:r>
          </a:p>
          <a:p>
            <a:pPr algn="ctr"/>
            <a:r>
              <a:rPr lang="en-US" dirty="0" smtClean="0"/>
              <a:t>Patterns of acute </a:t>
            </a:r>
            <a:r>
              <a:rPr lang="en-US" dirty="0" smtClean="0"/>
              <a:t>inflammation</a:t>
            </a:r>
          </a:p>
          <a:p>
            <a:pPr algn="ctr"/>
            <a:r>
              <a:rPr lang="en-US" dirty="0" smtClean="0"/>
              <a:t>Chronic inflammation</a:t>
            </a:r>
          </a:p>
          <a:p>
            <a:pPr algn="ctr"/>
            <a:r>
              <a:rPr lang="en-US" dirty="0" smtClean="0"/>
              <a:t>Systemic effect of inflammation</a:t>
            </a:r>
            <a:endParaRPr lang="en-US" dirty="0"/>
          </a:p>
        </p:txBody>
      </p:sp>
      <p:sp>
        <p:nvSpPr>
          <p:cNvPr id="7" name="Rectangle 6"/>
          <p:cNvSpPr/>
          <p:nvPr/>
        </p:nvSpPr>
        <p:spPr>
          <a:xfrm>
            <a:off x="6072198" y="6072206"/>
            <a:ext cx="2928958" cy="36933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dirty="0" smtClean="0"/>
              <a:t>Saturday, October </a:t>
            </a:r>
            <a:r>
              <a:rPr lang="en-US" dirty="0" smtClean="0"/>
              <a:t>15,2011</a:t>
            </a:r>
            <a:endParaRPr lang="en-US" dirty="0" smtClean="0"/>
          </a:p>
        </p:txBody>
      </p:sp>
      <p:sp>
        <p:nvSpPr>
          <p:cNvPr id="8" name="Rectangle 7"/>
          <p:cNvSpPr/>
          <p:nvPr/>
        </p:nvSpPr>
        <p:spPr>
          <a:xfrm>
            <a:off x="0" y="4826675"/>
            <a:ext cx="3643306" cy="203132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b="1" dirty="0" smtClean="0"/>
              <a:t>Dr. </a:t>
            </a:r>
            <a:r>
              <a:rPr lang="en-US" b="1" dirty="0" err="1" smtClean="0"/>
              <a:t>Maha</a:t>
            </a:r>
            <a:r>
              <a:rPr lang="en-US" b="1" dirty="0" smtClean="0"/>
              <a:t> </a:t>
            </a:r>
            <a:r>
              <a:rPr lang="en-US" b="1" dirty="0" err="1" smtClean="0"/>
              <a:t>Arafah</a:t>
            </a:r>
            <a:endParaRPr lang="en-US" dirty="0" smtClean="0"/>
          </a:p>
          <a:p>
            <a:r>
              <a:rPr lang="en-US" b="1" dirty="0" smtClean="0"/>
              <a:t>Assistant  Professor</a:t>
            </a:r>
            <a:endParaRPr lang="en-US" dirty="0" smtClean="0"/>
          </a:p>
          <a:p>
            <a:r>
              <a:rPr lang="en-US" b="1" dirty="0" smtClean="0"/>
              <a:t>Department of Pathology</a:t>
            </a:r>
            <a:endParaRPr lang="en-US" dirty="0" smtClean="0"/>
          </a:p>
          <a:p>
            <a:r>
              <a:rPr lang="en-US" b="1" dirty="0" smtClean="0"/>
              <a:t>King Khalid University Hospital and King Saud University</a:t>
            </a:r>
            <a:endParaRPr lang="en-US" dirty="0" smtClean="0"/>
          </a:p>
          <a:p>
            <a:pPr rtl="1"/>
            <a:r>
              <a:rPr lang="en-US" dirty="0" smtClean="0"/>
              <a:t>Email: marafah@ksu.edu.sa</a:t>
            </a:r>
          </a:p>
          <a:p>
            <a:r>
              <a:rPr lang="en-US" dirty="0" smtClean="0"/>
              <a:t>           </a:t>
            </a:r>
            <a:r>
              <a:rPr lang="en-US" dirty="0" err="1" smtClean="0"/>
              <a:t>marafah</a:t>
            </a:r>
            <a:r>
              <a:rPr lang="en-US" dirty="0" smtClean="0"/>
              <a:t> @</a:t>
            </a:r>
            <a:r>
              <a:rPr lang="en-US" dirty="0" err="1" smtClean="0"/>
              <a:t>hotmail.com</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5"/>
                                        </p:tgtEl>
                                        <p:attrNameLst>
                                          <p:attrName>style.opacity</p:attrName>
                                        </p:attrNameLst>
                                      </p:cBhvr>
                                      <p:to>
                                        <p:strVal val="0.5"/>
                                      </p:to>
                                    </p:set>
                                    <p:animEffect filter="image" prLst="opacity: 0.5">
                                      <p:cBhvr rctx="IE">
                                        <p:cTn id="7" dur="indefinite"/>
                                        <p:tgtEl>
                                          <p:spTgt spid="5"/>
                                        </p:tgtEl>
                                      </p:cBhvr>
                                    </p:animEffect>
                                  </p:childTnLst>
                                </p:cTn>
                              </p:par>
                            </p:childTnLst>
                          </p:cTn>
                        </p:par>
                        <p:par>
                          <p:cTn id="8" fill="hold">
                            <p:stCondLst>
                              <p:cond delay="0"/>
                            </p:stCondLst>
                            <p:childTnLst>
                              <p:par>
                                <p:cTn id="9" presetID="6" presetClass="emph" presetSubtype="0" fill="hold" nodeType="afterEffect">
                                  <p:stCondLst>
                                    <p:cond delay="500"/>
                                  </p:stCondLst>
                                  <p:childTnLst>
                                    <p:animScale>
                                      <p:cBhvr>
                                        <p:cTn id="10" dur="500" fill="hold"/>
                                        <p:tgtEl>
                                          <p:spTgt spid="5"/>
                                        </p:tgtEl>
                                      </p:cBhvr>
                                      <p:by x="25000" y="25000"/>
                                    </p:animScale>
                                  </p:childTnLst>
                                </p:cTn>
                              </p:par>
                              <p:par>
                                <p:cTn id="11" presetID="56" presetClass="path" presetSubtype="0" accel="50000" decel="50000" fill="hold" nodeType="withEffect">
                                  <p:stCondLst>
                                    <p:cond delay="0"/>
                                  </p:stCondLst>
                                  <p:childTnLst>
                                    <p:animMotion origin="layout" path="M 0 2.53469E-6 L 0.37014 -0.36726 " pathEditMode="relative" rAng="0" ptsTypes="AA">
                                      <p:cBhvr>
                                        <p:cTn id="12" dur="500" fill="hold"/>
                                        <p:tgtEl>
                                          <p:spTgt spid="5"/>
                                        </p:tgtEl>
                                        <p:attrNameLst>
                                          <p:attrName>ppt_x</p:attrName>
                                          <p:attrName>ppt_y</p:attrName>
                                        </p:attrNameLst>
                                      </p:cBhvr>
                                      <p:rCtr x="185" y="-18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Fistula</a:t>
            </a:r>
            <a:endParaRPr lang="en-US" dirty="0"/>
          </a:p>
        </p:txBody>
      </p:sp>
      <p:sp>
        <p:nvSpPr>
          <p:cNvPr id="3" name="Content Placeholder 2"/>
          <p:cNvSpPr>
            <a:spLocks noGrp="1"/>
          </p:cNvSpPr>
          <p:nvPr>
            <p:ph idx="1"/>
          </p:nvPr>
        </p:nvSpPr>
        <p:spPr/>
        <p:txBody>
          <a:bodyPr/>
          <a:lstStyle/>
          <a:p>
            <a:r>
              <a:rPr lang="en-US" dirty="0" smtClean="0"/>
              <a:t>A tract between two surfaces.</a:t>
            </a:r>
            <a:endParaRPr lang="en-US" dirty="0"/>
          </a:p>
        </p:txBody>
      </p:sp>
      <p:pic>
        <p:nvPicPr>
          <p:cNvPr id="108548" name="Picture 4" descr="http://www.citrussurgery.com/attachments/Image/fistula.jpg"/>
          <p:cNvPicPr>
            <a:picLocks noChangeAspect="1" noChangeArrowheads="1"/>
          </p:cNvPicPr>
          <p:nvPr/>
        </p:nvPicPr>
        <p:blipFill>
          <a:blip r:embed="rId2"/>
          <a:srcRect/>
          <a:stretch>
            <a:fillRect/>
          </a:stretch>
        </p:blipFill>
        <p:spPr bwMode="auto">
          <a:xfrm>
            <a:off x="571472" y="2143116"/>
            <a:ext cx="6885664" cy="400052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5" name="Content Placeholder 4" descr="01.jpg"/>
          <p:cNvPicPr>
            <a:picLocks noGrp="1" noChangeAspect="1"/>
          </p:cNvPicPr>
          <p:nvPr>
            <p:ph idx="1"/>
          </p:nvPr>
        </p:nvPicPr>
        <p:blipFill>
          <a:blip r:embed="rId2"/>
          <a:stretch>
            <a:fillRect/>
          </a:stretch>
        </p:blipFill>
        <p:spPr>
          <a:xfrm>
            <a:off x="-154967" y="0"/>
            <a:ext cx="9372627" cy="685800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sz="3600" b="1" dirty="0" smtClean="0">
                <a:solidFill>
                  <a:schemeClr val="accent1"/>
                </a:solidFill>
              </a:rPr>
              <a:t>CHRONIC INFLAMMATION</a:t>
            </a:r>
          </a:p>
        </p:txBody>
      </p:sp>
      <p:sp>
        <p:nvSpPr>
          <p:cNvPr id="80899" name="Rectangle 3"/>
          <p:cNvSpPr>
            <a:spLocks noGrp="1" noChangeArrowheads="1"/>
          </p:cNvSpPr>
          <p:nvPr>
            <p:ph type="body" idx="1"/>
          </p:nvPr>
        </p:nvSpPr>
        <p:spPr/>
        <p:txBody>
          <a:bodyPr>
            <a:normAutofit/>
          </a:bodyPr>
          <a:lstStyle/>
          <a:p>
            <a:pPr algn="l" rtl="0">
              <a:lnSpc>
                <a:spcPct val="90000"/>
              </a:lnSpc>
            </a:pPr>
            <a:r>
              <a:rPr lang="en-US" dirty="0" smtClean="0">
                <a:latin typeface="Arial Rounded MT Bold" pitchFamily="34" charset="0"/>
                <a:cs typeface="Arial" charset="0"/>
              </a:rPr>
              <a:t>Occur when the inciting injury is persistent or recurrent or when inflammatory reaction insufficient to degrade the agent (e.g. bacteria, tissue necrosis, foreign bodies)</a:t>
            </a:r>
          </a:p>
          <a:p>
            <a:pPr algn="l" rtl="0">
              <a:lnSpc>
                <a:spcPct val="90000"/>
              </a:lnSpc>
            </a:pPr>
            <a:r>
              <a:rPr lang="en-US" dirty="0" smtClean="0">
                <a:latin typeface="Arial Rounded MT Bold" pitchFamily="34" charset="0"/>
                <a:cs typeface="Arial" charset="0"/>
              </a:rPr>
              <a:t>It can start de novo as new event without preceding acute inflammation (tuberculosis)</a:t>
            </a:r>
          </a:p>
          <a:p>
            <a:pPr algn="l" rtl="0">
              <a:lnSpc>
                <a:spcPct val="90000"/>
              </a:lnSpc>
            </a:pPr>
            <a:r>
              <a:rPr lang="en-US" dirty="0" smtClean="0">
                <a:latin typeface="Arial Rounded MT Bold" pitchFamily="34" charset="0"/>
                <a:cs typeface="Arial" charset="0"/>
              </a:rPr>
              <a:t>It is slow evolving (weeks to months) resulting into fibrosis</a:t>
            </a:r>
          </a:p>
          <a:p>
            <a:pPr algn="l" rtl="0">
              <a:lnSpc>
                <a:spcPct val="90000"/>
              </a:lnSpc>
            </a:pPr>
            <a:r>
              <a:rPr lang="en-US" dirty="0" smtClean="0">
                <a:latin typeface="Arial Rounded MT Bold" pitchFamily="34" charset="0"/>
                <a:cs typeface="Arial" charset="0"/>
              </a:rPr>
              <a:t>It occurs in two major patterns :chronic non specific and specific </a:t>
            </a:r>
            <a:r>
              <a:rPr lang="en-US" dirty="0" err="1" smtClean="0">
                <a:latin typeface="Arial Rounded MT Bold" pitchFamily="34" charset="0"/>
                <a:cs typeface="Arial" charset="0"/>
              </a:rPr>
              <a:t>granulomatous</a:t>
            </a:r>
            <a:r>
              <a:rPr lang="en-US" dirty="0" smtClean="0">
                <a:latin typeface="Arial Rounded MT Bold" pitchFamily="34" charset="0"/>
                <a:cs typeface="Arial" charset="0"/>
              </a:rPr>
              <a:t> inflammation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0899">
                                            <p:txEl>
                                              <p:pRg st="1" end="1"/>
                                            </p:txEl>
                                          </p:spTgt>
                                        </p:tgtEl>
                                        <p:attrNameLst>
                                          <p:attrName>style.visibility</p:attrName>
                                        </p:attrNameLst>
                                      </p:cBhvr>
                                      <p:to>
                                        <p:strVal val="visible"/>
                                      </p:to>
                                    </p:set>
                                    <p:animEffect transition="in" filter="blinds(horizontal)">
                                      <p:cBhvr>
                                        <p:cTn id="7" dur="500"/>
                                        <p:tgtEl>
                                          <p:spTgt spid="8089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0899">
                                            <p:txEl>
                                              <p:pRg st="2" end="2"/>
                                            </p:txEl>
                                          </p:spTgt>
                                        </p:tgtEl>
                                        <p:attrNameLst>
                                          <p:attrName>style.visibility</p:attrName>
                                        </p:attrNameLst>
                                      </p:cBhvr>
                                      <p:to>
                                        <p:strVal val="visible"/>
                                      </p:to>
                                    </p:set>
                                    <p:animEffect transition="in" filter="blinds(horizontal)">
                                      <p:cBhvr>
                                        <p:cTn id="12" dur="500"/>
                                        <p:tgtEl>
                                          <p:spTgt spid="8089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0899">
                                            <p:txEl>
                                              <p:pRg st="3" end="3"/>
                                            </p:txEl>
                                          </p:spTgt>
                                        </p:tgtEl>
                                        <p:attrNameLst>
                                          <p:attrName>style.visibility</p:attrName>
                                        </p:attrNameLst>
                                      </p:cBhvr>
                                      <p:to>
                                        <p:strVal val="visible"/>
                                      </p:to>
                                    </p:set>
                                    <p:animEffect transition="in" filter="blinds(horizontal)">
                                      <p:cBhvr>
                                        <p:cTn id="17" dur="500"/>
                                        <p:tgtEl>
                                          <p:spTgt spid="808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1600200" y="304800"/>
            <a:ext cx="7239000" cy="1143000"/>
          </a:xfrm>
        </p:spPr>
        <p:txBody>
          <a:bodyPr>
            <a:normAutofit fontScale="90000"/>
          </a:bodyPr>
          <a:lstStyle/>
          <a:p>
            <a:pPr eaLnBrk="1" hangingPunct="1"/>
            <a:r>
              <a:rPr lang="en-US" sz="3200" b="1" dirty="0" smtClean="0">
                <a:solidFill>
                  <a:schemeClr val="accent1"/>
                </a:solidFill>
              </a:rPr>
              <a:t>MORPHOLOGIC FEATURES OF CHRONIC INFLAMMATION</a:t>
            </a:r>
            <a:r>
              <a:rPr lang="en-US" b="1" i="1" dirty="0" smtClean="0">
                <a:solidFill>
                  <a:schemeClr val="accent1"/>
                </a:solidFill>
              </a:rPr>
              <a:t> </a:t>
            </a:r>
          </a:p>
        </p:txBody>
      </p:sp>
      <p:sp>
        <p:nvSpPr>
          <p:cNvPr id="81923" name="Rectangle 3"/>
          <p:cNvSpPr>
            <a:spLocks noGrp="1" noChangeArrowheads="1"/>
          </p:cNvSpPr>
          <p:nvPr>
            <p:ph type="body" idx="1"/>
          </p:nvPr>
        </p:nvSpPr>
        <p:spPr>
          <a:xfrm>
            <a:off x="714348" y="1524000"/>
            <a:ext cx="7753377" cy="4040188"/>
          </a:xfrm>
        </p:spPr>
        <p:txBody>
          <a:bodyPr>
            <a:noAutofit/>
          </a:bodyPr>
          <a:lstStyle/>
          <a:p>
            <a:pPr algn="l" rtl="0" eaLnBrk="1" hangingPunct="1">
              <a:lnSpc>
                <a:spcPct val="90000"/>
              </a:lnSpc>
            </a:pPr>
            <a:r>
              <a:rPr lang="en-US" sz="2400" dirty="0" smtClean="0">
                <a:latin typeface="Arial Rounded MT Bold" pitchFamily="34" charset="0"/>
                <a:cs typeface="Arial" charset="0"/>
              </a:rPr>
              <a:t>Infiltration with mononuclear cells include </a:t>
            </a:r>
          </a:p>
          <a:p>
            <a:pPr lvl="1" algn="l" rtl="0" eaLnBrk="1" hangingPunct="1">
              <a:lnSpc>
                <a:spcPct val="90000"/>
              </a:lnSpc>
            </a:pPr>
            <a:r>
              <a:rPr lang="en-US" dirty="0" smtClean="0">
                <a:latin typeface="Arial Rounded MT Bold" pitchFamily="34" charset="0"/>
              </a:rPr>
              <a:t>Macrophages</a:t>
            </a:r>
          </a:p>
          <a:p>
            <a:pPr lvl="1" algn="l" rtl="0" eaLnBrk="1" hangingPunct="1">
              <a:lnSpc>
                <a:spcPct val="90000"/>
              </a:lnSpc>
            </a:pPr>
            <a:r>
              <a:rPr lang="en-US" dirty="0" smtClean="0">
                <a:latin typeface="Arial Rounded MT Bold" pitchFamily="34" charset="0"/>
              </a:rPr>
              <a:t>Lymphocytes</a:t>
            </a:r>
          </a:p>
          <a:p>
            <a:pPr lvl="1" algn="l" rtl="0" eaLnBrk="1" hangingPunct="1">
              <a:lnSpc>
                <a:spcPct val="90000"/>
              </a:lnSpc>
            </a:pPr>
            <a:r>
              <a:rPr lang="en-US" dirty="0" smtClean="0">
                <a:latin typeface="Arial Rounded MT Bold" pitchFamily="34" charset="0"/>
              </a:rPr>
              <a:t>Plasma cells</a:t>
            </a:r>
          </a:p>
          <a:p>
            <a:pPr lvl="1" algn="l" rtl="0" eaLnBrk="1" hangingPunct="1">
              <a:lnSpc>
                <a:spcPct val="90000"/>
              </a:lnSpc>
            </a:pPr>
            <a:r>
              <a:rPr lang="en-US" dirty="0" err="1" smtClean="0">
                <a:latin typeface="Arial Rounded MT Bold" pitchFamily="34" charset="0"/>
              </a:rPr>
              <a:t>Eosinophils</a:t>
            </a:r>
            <a:r>
              <a:rPr lang="en-US" dirty="0" smtClean="0">
                <a:latin typeface="Arial Rounded MT Bold" pitchFamily="34" charset="0"/>
              </a:rPr>
              <a:t> </a:t>
            </a:r>
          </a:p>
          <a:p>
            <a:pPr algn="l" rtl="0" eaLnBrk="1" hangingPunct="1">
              <a:lnSpc>
                <a:spcPct val="90000"/>
              </a:lnSpc>
            </a:pPr>
            <a:r>
              <a:rPr lang="en-US" sz="2400" dirty="0" smtClean="0">
                <a:latin typeface="Arial Rounded MT Bold" pitchFamily="34" charset="0"/>
                <a:cs typeface="Arial" charset="0"/>
              </a:rPr>
              <a:t>Tissue destruction and distortion</a:t>
            </a:r>
          </a:p>
          <a:p>
            <a:pPr lvl="1" algn="l" rtl="0" eaLnBrk="1" hangingPunct="1">
              <a:lnSpc>
                <a:spcPct val="90000"/>
              </a:lnSpc>
            </a:pPr>
            <a:r>
              <a:rPr lang="en-US" dirty="0" smtClean="0">
                <a:latin typeface="Arial Rounded MT Bold" pitchFamily="34" charset="0"/>
              </a:rPr>
              <a:t> induced largely by inflammatory cells. </a:t>
            </a:r>
          </a:p>
          <a:p>
            <a:pPr algn="l" rtl="0" eaLnBrk="1" hangingPunct="1">
              <a:lnSpc>
                <a:spcPct val="90000"/>
              </a:lnSpc>
            </a:pPr>
            <a:r>
              <a:rPr lang="en-US" sz="2400" dirty="0" smtClean="0">
                <a:latin typeface="Arial Rounded MT Bold" pitchFamily="34" charset="0"/>
                <a:cs typeface="Arial" charset="0"/>
              </a:rPr>
              <a:t>Healing (fibrosis)</a:t>
            </a:r>
          </a:p>
          <a:p>
            <a:pPr lvl="1">
              <a:lnSpc>
                <a:spcPct val="90000"/>
              </a:lnSpc>
            </a:pPr>
            <a:r>
              <a:rPr lang="en-US" dirty="0" smtClean="0">
                <a:latin typeface="Arial Rounded MT Bold" pitchFamily="34" charset="0"/>
              </a:rPr>
              <a:t>by connective tissue replacement of damaged tissue, accomplished by granulation tissue (proliferation of small blood vessels (angiogenesis) and then fibrosis)</a:t>
            </a:r>
          </a:p>
        </p:txBody>
      </p:sp>
      <p:sp>
        <p:nvSpPr>
          <p:cNvPr id="4" name="TextBox 3"/>
          <p:cNvSpPr txBox="1"/>
          <p:nvPr/>
        </p:nvSpPr>
        <p:spPr>
          <a:xfrm>
            <a:off x="4145516" y="2000240"/>
            <a:ext cx="4998484" cy="1384995"/>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pPr>
              <a:buNone/>
            </a:pPr>
            <a:r>
              <a:rPr lang="en-US" sz="2800" dirty="0" smtClean="0">
                <a:solidFill>
                  <a:schemeClr val="accent1"/>
                </a:solidFill>
              </a:rPr>
              <a:t>Cells in Acute inflammation:</a:t>
            </a:r>
          </a:p>
          <a:p>
            <a:pPr>
              <a:buNone/>
            </a:pPr>
            <a:r>
              <a:rPr lang="en-US" sz="2800" dirty="0" err="1" smtClean="0"/>
              <a:t>Neurophils</a:t>
            </a:r>
            <a:r>
              <a:rPr lang="en-US" sz="2800" dirty="0" smtClean="0"/>
              <a:t> then macrophages</a:t>
            </a:r>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1923">
                                            <p:txEl>
                                              <p:pRg st="1" end="1"/>
                                            </p:txEl>
                                          </p:spTgt>
                                        </p:tgtEl>
                                        <p:attrNameLst>
                                          <p:attrName>style.visibility</p:attrName>
                                        </p:attrNameLst>
                                      </p:cBhvr>
                                      <p:to>
                                        <p:strVal val="visible"/>
                                      </p:to>
                                    </p:set>
                                    <p:animEffect transition="in" filter="blinds(horizontal)">
                                      <p:cBhvr>
                                        <p:cTn id="7" dur="500"/>
                                        <p:tgtEl>
                                          <p:spTgt spid="8192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1923">
                                            <p:txEl>
                                              <p:pRg st="2" end="2"/>
                                            </p:txEl>
                                          </p:spTgt>
                                        </p:tgtEl>
                                        <p:attrNameLst>
                                          <p:attrName>style.visibility</p:attrName>
                                        </p:attrNameLst>
                                      </p:cBhvr>
                                      <p:to>
                                        <p:strVal val="visible"/>
                                      </p:to>
                                    </p:set>
                                    <p:animEffect transition="in" filter="blinds(horizontal)">
                                      <p:cBhvr>
                                        <p:cTn id="10" dur="500"/>
                                        <p:tgtEl>
                                          <p:spTgt spid="8192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81923">
                                            <p:txEl>
                                              <p:pRg st="3" end="3"/>
                                            </p:txEl>
                                          </p:spTgt>
                                        </p:tgtEl>
                                        <p:attrNameLst>
                                          <p:attrName>style.visibility</p:attrName>
                                        </p:attrNameLst>
                                      </p:cBhvr>
                                      <p:to>
                                        <p:strVal val="visible"/>
                                      </p:to>
                                    </p:set>
                                    <p:animEffect transition="in" filter="blinds(horizontal)">
                                      <p:cBhvr>
                                        <p:cTn id="13" dur="500"/>
                                        <p:tgtEl>
                                          <p:spTgt spid="81923">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81923">
                                            <p:txEl>
                                              <p:pRg st="4" end="4"/>
                                            </p:txEl>
                                          </p:spTgt>
                                        </p:tgtEl>
                                        <p:attrNameLst>
                                          <p:attrName>style.visibility</p:attrName>
                                        </p:attrNameLst>
                                      </p:cBhvr>
                                      <p:to>
                                        <p:strVal val="visible"/>
                                      </p:to>
                                    </p:set>
                                    <p:animEffect transition="in" filter="blinds(horizontal)">
                                      <p:cBhvr>
                                        <p:cTn id="16" dur="500"/>
                                        <p:tgtEl>
                                          <p:spTgt spid="8192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lide(fromBottom)">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81923">
                                            <p:txEl>
                                              <p:pRg st="6" end="6"/>
                                            </p:txEl>
                                          </p:spTgt>
                                        </p:tgtEl>
                                        <p:attrNameLst>
                                          <p:attrName>style.visibility</p:attrName>
                                        </p:attrNameLst>
                                      </p:cBhvr>
                                      <p:to>
                                        <p:strVal val="visible"/>
                                      </p:to>
                                    </p:set>
                                    <p:animEffect transition="in" filter="blinds(horizontal)">
                                      <p:cBhvr>
                                        <p:cTn id="26" dur="500"/>
                                        <p:tgtEl>
                                          <p:spTgt spid="8192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81923">
                                            <p:txEl>
                                              <p:pRg st="8" end="8"/>
                                            </p:txEl>
                                          </p:spTgt>
                                        </p:tgtEl>
                                        <p:attrNameLst>
                                          <p:attrName>style.visibility</p:attrName>
                                        </p:attrNameLst>
                                      </p:cBhvr>
                                      <p:to>
                                        <p:strVal val="visible"/>
                                      </p:to>
                                    </p:set>
                                    <p:animEffect transition="in" filter="blinds(horizontal)">
                                      <p:cBhvr>
                                        <p:cTn id="31" dur="500"/>
                                        <p:tgtEl>
                                          <p:spTgt spid="8192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r>
              <a:rPr lang="en-US" sz="4400" dirty="0" smtClean="0">
                <a:solidFill>
                  <a:schemeClr val="accent1"/>
                </a:solidFill>
              </a:rPr>
              <a:t>CHRONIC INFLAMMATION</a:t>
            </a:r>
            <a:br>
              <a:rPr lang="en-US" sz="4400" dirty="0" smtClean="0">
                <a:solidFill>
                  <a:schemeClr val="accent1"/>
                </a:solidFill>
              </a:rPr>
            </a:br>
            <a:r>
              <a:rPr lang="en-US" sz="4400" dirty="0" smtClean="0">
                <a:solidFill>
                  <a:schemeClr val="accent1"/>
                </a:solidFill>
              </a:rPr>
              <a:t>Macrophages</a:t>
            </a:r>
            <a:endParaRPr lang="ar-SA" dirty="0" smtClean="0"/>
          </a:p>
        </p:txBody>
      </p:sp>
      <p:sp>
        <p:nvSpPr>
          <p:cNvPr id="82947" name="Rectangle 3"/>
          <p:cNvSpPr>
            <a:spLocks noGrp="1" noChangeArrowheads="1"/>
          </p:cNvSpPr>
          <p:nvPr>
            <p:ph type="body" idx="1"/>
          </p:nvPr>
        </p:nvSpPr>
        <p:spPr/>
        <p:txBody>
          <a:bodyPr/>
          <a:lstStyle/>
          <a:p>
            <a:pPr algn="l" rtl="0"/>
            <a:r>
              <a:rPr lang="en-US" dirty="0" smtClean="0">
                <a:cs typeface="Arial" charset="0"/>
              </a:rPr>
              <a:t>This type of inflammation mediated by the interaction of </a:t>
            </a:r>
            <a:r>
              <a:rPr lang="en-US" dirty="0" err="1" smtClean="0">
                <a:cs typeface="Arial" charset="0"/>
              </a:rPr>
              <a:t>monocyte</a:t>
            </a:r>
            <a:r>
              <a:rPr lang="en-US" dirty="0" smtClean="0">
                <a:cs typeface="Arial" charset="0"/>
              </a:rPr>
              <a:t> macrophages with T and B lymphocyte</a:t>
            </a:r>
          </a:p>
          <a:p>
            <a:pPr algn="l" rtl="0"/>
            <a:r>
              <a:rPr lang="en-US" dirty="0" err="1" smtClean="0">
                <a:cs typeface="Arial" charset="0"/>
              </a:rPr>
              <a:t>Monocyte</a:t>
            </a:r>
            <a:r>
              <a:rPr lang="en-US" dirty="0" smtClean="0">
                <a:cs typeface="Arial" charset="0"/>
              </a:rPr>
              <a:t> recruited  from circulation by various </a:t>
            </a:r>
            <a:r>
              <a:rPr lang="en-US" dirty="0" err="1" smtClean="0">
                <a:cs typeface="Arial" charset="0"/>
              </a:rPr>
              <a:t>chemotactic</a:t>
            </a:r>
            <a:r>
              <a:rPr lang="en-US" dirty="0" smtClean="0">
                <a:cs typeface="Arial" charset="0"/>
              </a:rPr>
              <a:t> factor</a:t>
            </a:r>
          </a:p>
          <a:p>
            <a:pPr algn="l" rtl="0"/>
            <a:r>
              <a:rPr lang="en-US" dirty="0" smtClean="0">
                <a:latin typeface="Arial" pitchFamily="34" charset="0"/>
                <a:cs typeface="Arial" charset="0"/>
              </a:rPr>
              <a:t>In tissue are called: </a:t>
            </a:r>
            <a:r>
              <a:rPr lang="en-US" dirty="0" smtClean="0">
                <a:latin typeface="Arial" pitchFamily="34" charset="0"/>
                <a:cs typeface="Arial" pitchFamily="34" charset="0"/>
              </a:rPr>
              <a:t>Macrophages</a:t>
            </a:r>
            <a:endParaRPr lang="en-US" b="1" i="1" dirty="0" smtClean="0">
              <a:solidFill>
                <a:srgbClr val="FF9999"/>
              </a:solidFill>
              <a:latin typeface="Arial" pitchFamily="34" charset="0"/>
              <a:cs typeface="Arial" pitchFamily="34" charset="0"/>
            </a:endParaRPr>
          </a:p>
          <a:p>
            <a:pPr lvl="1">
              <a:lnSpc>
                <a:spcPct val="90000"/>
              </a:lnSpc>
              <a:defRPr/>
            </a:pPr>
            <a:r>
              <a:rPr lang="en-US" b="1" i="1" dirty="0" smtClean="0">
                <a:latin typeface="Arial" pitchFamily="34" charset="0"/>
                <a:cs typeface="Arial" pitchFamily="34" charset="0"/>
              </a:rPr>
              <a:t> </a:t>
            </a:r>
            <a:r>
              <a:rPr lang="en-US" dirty="0" smtClean="0">
                <a:latin typeface="Arial" pitchFamily="34" charset="0"/>
              </a:rPr>
              <a:t>the dominant cellular player in chronic inflammation</a:t>
            </a:r>
            <a:r>
              <a:rPr lang="en-US" dirty="0" smtClean="0">
                <a:latin typeface="Arial" pitchFamily="34" charset="0"/>
                <a:cs typeface="Arial" pitchFamily="34" charset="0"/>
              </a:rPr>
              <a:t> </a:t>
            </a:r>
          </a:p>
          <a:p>
            <a:pPr lvl="1">
              <a:lnSpc>
                <a:spcPct val="90000"/>
              </a:lnSpc>
              <a:defRPr/>
            </a:pPr>
            <a:r>
              <a:rPr lang="en-US" dirty="0" smtClean="0">
                <a:latin typeface="Arial" pitchFamily="34" charset="0"/>
              </a:rPr>
              <a:t>The mononuclear phagocyte system</a:t>
            </a:r>
            <a:endParaRPr lang="en-US" dirty="0" smtClean="0">
              <a:cs typeface="Arial" charset="0"/>
            </a:endParaRPr>
          </a:p>
        </p:txBody>
      </p:sp>
      <p:pic>
        <p:nvPicPr>
          <p:cNvPr id="4" name="Picture 3" descr="macrophageAttacksMed.jpg"/>
          <p:cNvPicPr>
            <a:picLocks noChangeAspect="1"/>
          </p:cNvPicPr>
          <p:nvPr/>
        </p:nvPicPr>
        <p:blipFill>
          <a:blip r:embed="rId2"/>
          <a:srcRect l="4138" t="9599" b="28799"/>
          <a:stretch>
            <a:fillRect/>
          </a:stretch>
        </p:blipFill>
        <p:spPr bwMode="auto">
          <a:xfrm>
            <a:off x="7219950" y="5262563"/>
            <a:ext cx="1833563" cy="1524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870">
                                          <p:stCondLst>
                                            <p:cond delay="0"/>
                                          </p:stCondLst>
                                        </p:cTn>
                                        <p:tgtEl>
                                          <p:spTgt spid="4"/>
                                        </p:tgtEl>
                                      </p:cBhvr>
                                    </p:animEffect>
                                    <p:anim calcmode="lin" valueType="num">
                                      <p:cBhvr>
                                        <p:cTn id="8" dur="2733"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99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996" tmFilter="0, 0; 0.125,0.2665; 0.25,0.4; 0.375,0.465; 0.5,0.5;  0.625,0.535; 0.75,0.6; 0.875,0.7335; 1,1">
                                          <p:stCondLst>
                                            <p:cond delay="996"/>
                                          </p:stCondLst>
                                        </p:cTn>
                                        <p:tgtEl>
                                          <p:spTgt spid="4"/>
                                        </p:tgtEl>
                                        <p:attrNameLst>
                                          <p:attrName>ppt_y</p:attrName>
                                        </p:attrNameLst>
                                      </p:cBhvr>
                                      <p:tavLst>
                                        <p:tav tm="0" fmla="#ppt_y-sin(pi*$)/9">
                                          <p:val>
                                            <p:fltVal val="0"/>
                                          </p:val>
                                        </p:tav>
                                        <p:tav tm="100000">
                                          <p:val>
                                            <p:fltVal val="1"/>
                                          </p:val>
                                        </p:tav>
                                      </p:tavLst>
                                    </p:anim>
                                    <p:anim calcmode="lin" valueType="num">
                                      <p:cBhvr>
                                        <p:cTn id="11" dur="498" tmFilter="0, 0; 0.125,0.2665; 0.25,0.4; 0.375,0.465; 0.5,0.5;  0.625,0.535; 0.75,0.6; 0.875,0.7335; 1,1">
                                          <p:stCondLst>
                                            <p:cond delay="1986"/>
                                          </p:stCondLst>
                                        </p:cTn>
                                        <p:tgtEl>
                                          <p:spTgt spid="4"/>
                                        </p:tgtEl>
                                        <p:attrNameLst>
                                          <p:attrName>ppt_y</p:attrName>
                                        </p:attrNameLst>
                                      </p:cBhvr>
                                      <p:tavLst>
                                        <p:tav tm="0" fmla="#ppt_y-sin(pi*$)/27">
                                          <p:val>
                                            <p:fltVal val="0"/>
                                          </p:val>
                                        </p:tav>
                                        <p:tav tm="100000">
                                          <p:val>
                                            <p:fltVal val="1"/>
                                          </p:val>
                                        </p:tav>
                                      </p:tavLst>
                                    </p:anim>
                                    <p:anim calcmode="lin" valueType="num">
                                      <p:cBhvr>
                                        <p:cTn id="12" dur="246" tmFilter="0, 0; 0.125,0.2665; 0.25,0.4; 0.375,0.465; 0.5,0.5;  0.625,0.535; 0.75,0.6; 0.875,0.7335; 1,1">
                                          <p:stCondLst>
                                            <p:cond delay="2484"/>
                                          </p:stCondLst>
                                        </p:cTn>
                                        <p:tgtEl>
                                          <p:spTgt spid="4"/>
                                        </p:tgtEl>
                                        <p:attrNameLst>
                                          <p:attrName>ppt_y</p:attrName>
                                        </p:attrNameLst>
                                      </p:cBhvr>
                                      <p:tavLst>
                                        <p:tav tm="0" fmla="#ppt_y-sin(pi*$)/81">
                                          <p:val>
                                            <p:fltVal val="0"/>
                                          </p:val>
                                        </p:tav>
                                        <p:tav tm="100000">
                                          <p:val>
                                            <p:fltVal val="1"/>
                                          </p:val>
                                        </p:tav>
                                      </p:tavLst>
                                    </p:anim>
                                    <p:animScale>
                                      <p:cBhvr>
                                        <p:cTn id="13" dur="39">
                                          <p:stCondLst>
                                            <p:cond delay="975"/>
                                          </p:stCondLst>
                                        </p:cTn>
                                        <p:tgtEl>
                                          <p:spTgt spid="4"/>
                                        </p:tgtEl>
                                      </p:cBhvr>
                                      <p:to x="100000" y="60000"/>
                                    </p:animScale>
                                    <p:animScale>
                                      <p:cBhvr>
                                        <p:cTn id="14" dur="249" decel="50000">
                                          <p:stCondLst>
                                            <p:cond delay="1014"/>
                                          </p:stCondLst>
                                        </p:cTn>
                                        <p:tgtEl>
                                          <p:spTgt spid="4"/>
                                        </p:tgtEl>
                                      </p:cBhvr>
                                      <p:to x="100000" y="100000"/>
                                    </p:animScale>
                                    <p:animScale>
                                      <p:cBhvr>
                                        <p:cTn id="15" dur="39">
                                          <p:stCondLst>
                                            <p:cond delay="1968"/>
                                          </p:stCondLst>
                                        </p:cTn>
                                        <p:tgtEl>
                                          <p:spTgt spid="4"/>
                                        </p:tgtEl>
                                      </p:cBhvr>
                                      <p:to x="100000" y="80000"/>
                                    </p:animScale>
                                    <p:animScale>
                                      <p:cBhvr>
                                        <p:cTn id="16" dur="249" decel="50000">
                                          <p:stCondLst>
                                            <p:cond delay="2007"/>
                                          </p:stCondLst>
                                        </p:cTn>
                                        <p:tgtEl>
                                          <p:spTgt spid="4"/>
                                        </p:tgtEl>
                                      </p:cBhvr>
                                      <p:to x="100000" y="100000"/>
                                    </p:animScale>
                                    <p:animScale>
                                      <p:cBhvr>
                                        <p:cTn id="17" dur="39">
                                          <p:stCondLst>
                                            <p:cond delay="2463"/>
                                          </p:stCondLst>
                                        </p:cTn>
                                        <p:tgtEl>
                                          <p:spTgt spid="4"/>
                                        </p:tgtEl>
                                      </p:cBhvr>
                                      <p:to x="100000" y="90000"/>
                                    </p:animScale>
                                    <p:animScale>
                                      <p:cBhvr>
                                        <p:cTn id="18" dur="249" decel="50000">
                                          <p:stCondLst>
                                            <p:cond delay="2502"/>
                                          </p:stCondLst>
                                        </p:cTn>
                                        <p:tgtEl>
                                          <p:spTgt spid="4"/>
                                        </p:tgtEl>
                                      </p:cBhvr>
                                      <p:to x="100000" y="100000"/>
                                    </p:animScale>
                                    <p:animScale>
                                      <p:cBhvr>
                                        <p:cTn id="19" dur="39">
                                          <p:stCondLst>
                                            <p:cond delay="2712"/>
                                          </p:stCondLst>
                                        </p:cTn>
                                        <p:tgtEl>
                                          <p:spTgt spid="4"/>
                                        </p:tgtEl>
                                      </p:cBhvr>
                                      <p:to x="100000" y="95000"/>
                                    </p:animScale>
                                    <p:animScale>
                                      <p:cBhvr>
                                        <p:cTn id="20" dur="249" decel="50000">
                                          <p:stCondLst>
                                            <p:cond delay="2751"/>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7335"/>
          <p:cNvPicPr>
            <a:picLocks noChangeAspect="1" noChangeArrowheads="1"/>
          </p:cNvPicPr>
          <p:nvPr/>
        </p:nvPicPr>
        <p:blipFill>
          <a:blip r:embed="rId2">
            <a:lum contrast="6000"/>
          </a:blip>
          <a:srcRect/>
          <a:stretch>
            <a:fillRect/>
          </a:stretch>
        </p:blipFill>
        <p:spPr bwMode="auto">
          <a:xfrm>
            <a:off x="0" y="533400"/>
            <a:ext cx="9144000" cy="5181600"/>
          </a:xfrm>
          <a:prstGeom prst="rect">
            <a:avLst/>
          </a:prstGeom>
          <a:noFill/>
          <a:ln w="9525">
            <a:noFill/>
            <a:miter lim="800000"/>
            <a:headEnd/>
            <a:tailEnd/>
          </a:ln>
        </p:spPr>
      </p:pic>
      <p:sp>
        <p:nvSpPr>
          <p:cNvPr id="67587" name="Rectangle 3"/>
          <p:cNvSpPr>
            <a:spLocks noChangeArrowheads="1"/>
          </p:cNvSpPr>
          <p:nvPr/>
        </p:nvSpPr>
        <p:spPr bwMode="auto">
          <a:xfrm>
            <a:off x="1676400" y="0"/>
            <a:ext cx="5214938" cy="519113"/>
          </a:xfrm>
          <a:prstGeom prst="rect">
            <a:avLst/>
          </a:prstGeom>
          <a:noFill/>
          <a:ln w="9525">
            <a:noFill/>
            <a:miter lim="800000"/>
            <a:headEnd/>
            <a:tailEnd/>
          </a:ln>
        </p:spPr>
        <p:txBody>
          <a:bodyPr wrap="none">
            <a:spAutoFit/>
          </a:bodyPr>
          <a:lstStyle/>
          <a:p>
            <a:r>
              <a:rPr lang="en-US" sz="2800"/>
              <a:t>mononuclear phagocyte system</a:t>
            </a:r>
          </a:p>
        </p:txBody>
      </p:sp>
      <p:sp>
        <p:nvSpPr>
          <p:cNvPr id="67588" name="Text Box 4"/>
          <p:cNvSpPr txBox="1">
            <a:spLocks noChangeArrowheads="1"/>
          </p:cNvSpPr>
          <p:nvPr/>
        </p:nvSpPr>
        <p:spPr bwMode="auto">
          <a:xfrm>
            <a:off x="0" y="5791200"/>
            <a:ext cx="9144000" cy="1555750"/>
          </a:xfrm>
          <a:prstGeom prst="rect">
            <a:avLst/>
          </a:prstGeom>
          <a:noFill/>
          <a:ln w="9525">
            <a:noFill/>
            <a:miter lim="800000"/>
            <a:headEnd/>
            <a:tailEnd/>
          </a:ln>
        </p:spPr>
        <p:txBody>
          <a:bodyPr>
            <a:spAutoFit/>
          </a:bodyPr>
          <a:lstStyle/>
          <a:p>
            <a:pPr lvl="1">
              <a:lnSpc>
                <a:spcPct val="90000"/>
              </a:lnSpc>
              <a:spcBef>
                <a:spcPct val="20000"/>
              </a:spcBef>
              <a:buFontTx/>
              <a:buChar char="–"/>
            </a:pPr>
            <a:r>
              <a:rPr lang="en-US" sz="2000"/>
              <a:t>monocytes begin to emigrate into extravascular tissues quite early in acute inflammation and within 48 hours they may constitute the predominant cell type </a:t>
            </a:r>
          </a:p>
          <a:p>
            <a:pPr lvl="1">
              <a:lnSpc>
                <a:spcPct val="90000"/>
              </a:lnSpc>
              <a:spcBef>
                <a:spcPct val="20000"/>
              </a:spcBef>
              <a:buFontTx/>
              <a:buChar char="–"/>
            </a:pPr>
            <a:endParaRPr lang="en-US" sz="2000"/>
          </a:p>
          <a:p>
            <a:endParaRPr lang="en-US" sz="2000">
              <a:latin typeface="Verdana" pitchFamily="34" charset="0"/>
            </a:endParaRPr>
          </a:p>
        </p:txBody>
      </p:sp>
      <p:pic>
        <p:nvPicPr>
          <p:cNvPr id="67589" name="Picture 4" descr="macrophageAttacksMed.jpg"/>
          <p:cNvPicPr>
            <a:picLocks noChangeAspect="1"/>
          </p:cNvPicPr>
          <p:nvPr/>
        </p:nvPicPr>
        <p:blipFill>
          <a:blip r:embed="rId3"/>
          <a:srcRect l="4138" t="9599" b="28799"/>
          <a:stretch>
            <a:fillRect/>
          </a:stretch>
        </p:blipFill>
        <p:spPr bwMode="auto">
          <a:xfrm>
            <a:off x="8305800" y="6161088"/>
            <a:ext cx="838200" cy="696912"/>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60B3D342-6AC2-412F-8620-4F0E0112FE47}"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a:xfrm>
            <a:off x="609600" y="152400"/>
            <a:ext cx="7772400" cy="1143000"/>
          </a:xfrm>
        </p:spPr>
        <p:txBody>
          <a:bodyPr/>
          <a:lstStyle/>
          <a:p>
            <a:pPr fontAlgn="auto">
              <a:spcAft>
                <a:spcPts val="0"/>
              </a:spcAft>
              <a:defRPr/>
            </a:pPr>
            <a:r>
              <a:rPr lang="en-US" sz="3200" dirty="0" smtClean="0">
                <a:latin typeface="Arial" pitchFamily="34" charset="0"/>
                <a:cs typeface="Arial" pitchFamily="34" charset="0"/>
              </a:rPr>
              <a:t>MONONUCLEAR CELL INFILTRATION</a:t>
            </a:r>
            <a:br>
              <a:rPr lang="en-US" sz="3200" dirty="0" smtClean="0">
                <a:latin typeface="Arial" pitchFamily="34" charset="0"/>
                <a:cs typeface="Arial" pitchFamily="34" charset="0"/>
              </a:rPr>
            </a:br>
            <a:r>
              <a:rPr lang="en-US" sz="3200" dirty="0" smtClean="0">
                <a:latin typeface="Arial" pitchFamily="34" charset="0"/>
                <a:cs typeface="Arial" pitchFamily="34" charset="0"/>
              </a:rPr>
              <a:t>Macrophages</a:t>
            </a:r>
            <a:endParaRPr lang="en-US" sz="3200" dirty="0">
              <a:latin typeface="Arial" pitchFamily="34" charset="0"/>
              <a:cs typeface="Arial" pitchFamily="34" charset="0"/>
            </a:endParaRPr>
          </a:p>
        </p:txBody>
      </p:sp>
      <p:sp>
        <p:nvSpPr>
          <p:cNvPr id="310275" name="Rectangle 3"/>
          <p:cNvSpPr>
            <a:spLocks noGrp="1" noChangeArrowheads="1"/>
          </p:cNvSpPr>
          <p:nvPr>
            <p:ph idx="1"/>
          </p:nvPr>
        </p:nvSpPr>
        <p:spPr>
          <a:xfrm>
            <a:off x="357158" y="1357298"/>
            <a:ext cx="8305800" cy="4800600"/>
          </a:xfrm>
        </p:spPr>
        <p:txBody>
          <a:bodyPr>
            <a:normAutofit/>
          </a:bodyPr>
          <a:lstStyle/>
          <a:p>
            <a:pPr marL="548640" indent="-411480" fontAlgn="auto">
              <a:lnSpc>
                <a:spcPct val="90000"/>
              </a:lnSpc>
              <a:spcAft>
                <a:spcPts val="0"/>
              </a:spcAft>
              <a:buFont typeface="Wingdings 2"/>
              <a:buChar char=""/>
              <a:defRPr/>
            </a:pPr>
            <a:r>
              <a:rPr lang="en-US" sz="2600" dirty="0">
                <a:latin typeface="Arial" pitchFamily="34" charset="0"/>
              </a:rPr>
              <a:t>Macrophages may be </a:t>
            </a:r>
            <a:r>
              <a:rPr lang="en-US" sz="2600" i="1" dirty="0">
                <a:latin typeface="Arial" pitchFamily="34" charset="0"/>
              </a:rPr>
              <a:t>activated</a:t>
            </a:r>
            <a:r>
              <a:rPr lang="en-US" sz="2600" dirty="0">
                <a:latin typeface="Arial" pitchFamily="34" charset="0"/>
              </a:rPr>
              <a:t> by a variety of stimuli, including </a:t>
            </a:r>
          </a:p>
          <a:p>
            <a:pPr marL="868680" lvl="1" indent="-283464" fontAlgn="auto">
              <a:lnSpc>
                <a:spcPct val="90000"/>
              </a:lnSpc>
              <a:spcAft>
                <a:spcPts val="0"/>
              </a:spcAft>
              <a:buFont typeface="Wingdings 2"/>
              <a:buChar char=""/>
              <a:defRPr/>
            </a:pPr>
            <a:r>
              <a:rPr lang="en-US" sz="2200" dirty="0">
                <a:latin typeface="Arial" pitchFamily="34" charset="0"/>
              </a:rPr>
              <a:t>cytokines (e.g., IFN-γ) secreted by sensitized T lymphocytes and by NK cells</a:t>
            </a:r>
          </a:p>
          <a:p>
            <a:pPr marL="868680" lvl="1" indent="-283464" fontAlgn="auto">
              <a:lnSpc>
                <a:spcPct val="90000"/>
              </a:lnSpc>
              <a:spcAft>
                <a:spcPts val="0"/>
              </a:spcAft>
              <a:buFont typeface="Wingdings 2"/>
              <a:buChar char=""/>
              <a:defRPr/>
            </a:pPr>
            <a:r>
              <a:rPr lang="en-US" sz="2200" dirty="0">
                <a:latin typeface="Arial" pitchFamily="34" charset="0"/>
              </a:rPr>
              <a:t>bacterial </a:t>
            </a:r>
            <a:r>
              <a:rPr lang="en-US" sz="2200" dirty="0" err="1">
                <a:latin typeface="Arial" pitchFamily="34" charset="0"/>
              </a:rPr>
              <a:t>endotoxins</a:t>
            </a:r>
            <a:endParaRPr lang="en-US" sz="2200" dirty="0">
              <a:latin typeface="Arial" pitchFamily="34" charset="0"/>
            </a:endParaRPr>
          </a:p>
          <a:p>
            <a:pPr marL="868680" lvl="1" indent="-283464" fontAlgn="auto">
              <a:lnSpc>
                <a:spcPct val="90000"/>
              </a:lnSpc>
              <a:spcAft>
                <a:spcPts val="0"/>
              </a:spcAft>
              <a:buFont typeface="Wingdings 2"/>
              <a:buChar char=""/>
              <a:defRPr/>
            </a:pPr>
            <a:r>
              <a:rPr lang="en-US" sz="2200" dirty="0">
                <a:latin typeface="Arial" pitchFamily="34" charset="0"/>
              </a:rPr>
              <a:t> other chemical </a:t>
            </a:r>
            <a:r>
              <a:rPr lang="en-US" sz="2200" dirty="0" smtClean="0">
                <a:latin typeface="Arial" pitchFamily="34" charset="0"/>
              </a:rPr>
              <a:t>mediators</a:t>
            </a:r>
            <a:r>
              <a:rPr lang="en-US" sz="2600" dirty="0" smtClean="0">
                <a:latin typeface="Arial" pitchFamily="34" charset="0"/>
                <a:cs typeface="Arial" pitchFamily="34" charset="0"/>
              </a:rPr>
              <a:t> </a:t>
            </a:r>
            <a:endParaRPr lang="en-US" sz="2400" dirty="0">
              <a:latin typeface="Arial" pitchFamily="34" charset="0"/>
            </a:endParaRPr>
          </a:p>
        </p:txBody>
      </p:sp>
      <p:pic>
        <p:nvPicPr>
          <p:cNvPr id="68612" name="Picture 3" descr="macrophageAttacksMed.jpg"/>
          <p:cNvPicPr>
            <a:picLocks noChangeAspect="1"/>
          </p:cNvPicPr>
          <p:nvPr/>
        </p:nvPicPr>
        <p:blipFill>
          <a:blip r:embed="rId2"/>
          <a:srcRect l="4138" t="9599" b="28799"/>
          <a:stretch>
            <a:fillRect/>
          </a:stretch>
        </p:blipFill>
        <p:spPr bwMode="auto">
          <a:xfrm>
            <a:off x="8305800" y="6161088"/>
            <a:ext cx="838200" cy="696912"/>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33E60D0A-DA76-4546-82DF-19EB12399E00}" type="slidenum">
              <a:rPr lang="en-US" smtClean="0"/>
              <a:pPr>
                <a:defRPr/>
              </a:pPr>
              <a:t>16</a:t>
            </a:fld>
            <a:endParaRPr lang="en-US"/>
          </a:p>
        </p:txBody>
      </p:sp>
      <p:pic>
        <p:nvPicPr>
          <p:cNvPr id="6" name="Picture 2" descr="d:\Inetpub\ombroot\content\0721601871\graphics\fullsize\S01871-002-f031.jpg"/>
          <p:cNvPicPr>
            <a:picLocks noChangeAspect="1" noChangeArrowheads="1"/>
          </p:cNvPicPr>
          <p:nvPr/>
        </p:nvPicPr>
        <p:blipFill>
          <a:blip r:embed="rId3"/>
          <a:srcRect b="6409"/>
          <a:stretch>
            <a:fillRect/>
          </a:stretch>
        </p:blipFill>
        <p:spPr bwMode="auto">
          <a:xfrm>
            <a:off x="2071670" y="3571876"/>
            <a:ext cx="6281758" cy="3129226"/>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0275">
                                            <p:txEl>
                                              <p:pRg st="1" end="1"/>
                                            </p:txEl>
                                          </p:spTgt>
                                        </p:tgtEl>
                                        <p:attrNameLst>
                                          <p:attrName>style.visibility</p:attrName>
                                        </p:attrNameLst>
                                      </p:cBhvr>
                                      <p:to>
                                        <p:strVal val="visible"/>
                                      </p:to>
                                    </p:set>
                                    <p:anim calcmode="lin" valueType="num">
                                      <p:cBhvr additive="base">
                                        <p:cTn id="7" dur="500" fill="hold"/>
                                        <p:tgtEl>
                                          <p:spTgt spid="31027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02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10275">
                                            <p:txEl>
                                              <p:pRg st="2" end="2"/>
                                            </p:txEl>
                                          </p:spTgt>
                                        </p:tgtEl>
                                        <p:attrNameLst>
                                          <p:attrName>style.visibility</p:attrName>
                                        </p:attrNameLst>
                                      </p:cBhvr>
                                      <p:to>
                                        <p:strVal val="visible"/>
                                      </p:to>
                                    </p:set>
                                    <p:anim calcmode="lin" valueType="num">
                                      <p:cBhvr additive="base">
                                        <p:cTn id="13" dur="500" fill="hold"/>
                                        <p:tgtEl>
                                          <p:spTgt spid="31027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02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10275">
                                            <p:txEl>
                                              <p:pRg st="3" end="3"/>
                                            </p:txEl>
                                          </p:spTgt>
                                        </p:tgtEl>
                                        <p:attrNameLst>
                                          <p:attrName>style.visibility</p:attrName>
                                        </p:attrNameLst>
                                      </p:cBhvr>
                                      <p:to>
                                        <p:strVal val="visible"/>
                                      </p:to>
                                    </p:set>
                                    <p:anim calcmode="lin" valueType="num">
                                      <p:cBhvr additive="base">
                                        <p:cTn id="19" dur="500" fill="hold"/>
                                        <p:tgtEl>
                                          <p:spTgt spid="31027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027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0514" name="Picture 2" descr="d:\Inetpub\ombroot\content\0721601871\graphics\fullsize\S01871-002-f028.jpg"/>
          <p:cNvPicPr>
            <a:picLocks noChangeAspect="1" noChangeArrowheads="1"/>
          </p:cNvPicPr>
          <p:nvPr/>
        </p:nvPicPr>
        <p:blipFill>
          <a:blip r:embed="rId2"/>
          <a:srcRect/>
          <a:stretch>
            <a:fillRect/>
          </a:stretch>
        </p:blipFill>
        <p:spPr bwMode="auto">
          <a:xfrm>
            <a:off x="3352800" y="1214422"/>
            <a:ext cx="5791200" cy="5505450"/>
          </a:xfrm>
          <a:prstGeom prst="rect">
            <a:avLst/>
          </a:prstGeom>
          <a:noFill/>
          <a:ln w="9525">
            <a:solidFill>
              <a:schemeClr val="tx1"/>
            </a:solidFill>
            <a:miter lim="800000"/>
            <a:headEnd/>
            <a:tailEnd/>
          </a:ln>
        </p:spPr>
      </p:pic>
      <p:sp>
        <p:nvSpPr>
          <p:cNvPr id="320515" name="Rectangle 3"/>
          <p:cNvSpPr>
            <a:spLocks noChangeArrowheads="1"/>
          </p:cNvSpPr>
          <p:nvPr/>
        </p:nvSpPr>
        <p:spPr bwMode="auto">
          <a:xfrm>
            <a:off x="457200" y="228600"/>
            <a:ext cx="8153400" cy="854075"/>
          </a:xfrm>
          <a:prstGeom prst="rect">
            <a:avLst/>
          </a:prstGeom>
          <a:noFill/>
          <a:ln w="9525">
            <a:noFill/>
            <a:miter lim="800000"/>
            <a:headEnd/>
            <a:tailEnd/>
          </a:ln>
          <a:effectLst/>
        </p:spPr>
        <p:txBody>
          <a:bodyPr>
            <a:spAutoFit/>
          </a:bodyPr>
          <a:lstStyle/>
          <a:p>
            <a:pPr algn="ctr" eaLnBrk="0" hangingPunct="0"/>
            <a:r>
              <a:rPr lang="en-US" sz="1800">
                <a:latin typeface="Arial" pitchFamily="34" charset="0"/>
                <a:cs typeface="Arial" pitchFamily="34" charset="0"/>
              </a:rPr>
              <a:t>The roles of activated macrophages in chronic inflammation.</a:t>
            </a:r>
          </a:p>
          <a:p>
            <a:pPr algn="ctr" eaLnBrk="0" hangingPunct="0"/>
            <a:r>
              <a:rPr lang="en-US" sz="1800">
                <a:latin typeface="Arial" pitchFamily="34" charset="0"/>
                <a:cs typeface="Arial" pitchFamily="34" charset="0"/>
              </a:rPr>
              <a:t> </a:t>
            </a:r>
            <a:r>
              <a:rPr lang="en-US" sz="3200">
                <a:solidFill>
                  <a:schemeClr val="tx2"/>
                </a:solidFill>
              </a:rPr>
              <a:t>Products of macrophages</a:t>
            </a:r>
          </a:p>
        </p:txBody>
      </p:sp>
      <p:sp>
        <p:nvSpPr>
          <p:cNvPr id="5" name="TextBox 4"/>
          <p:cNvSpPr txBox="1"/>
          <p:nvPr/>
        </p:nvSpPr>
        <p:spPr>
          <a:xfrm>
            <a:off x="0" y="1214422"/>
            <a:ext cx="3428992" cy="236988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fontAlgn="auto">
              <a:spcBef>
                <a:spcPts val="0"/>
              </a:spcBef>
              <a:spcAft>
                <a:spcPts val="0"/>
              </a:spcAft>
              <a:buClr>
                <a:srgbClr val="00B050"/>
              </a:buClr>
              <a:buFont typeface="Wingdings" pitchFamily="2" charset="2"/>
              <a:buChar char="§"/>
              <a:defRPr/>
            </a:pPr>
            <a:r>
              <a:rPr lang="en-US" sz="2800" dirty="0" smtClean="0">
                <a:latin typeface="Arial" pitchFamily="34" charset="0"/>
                <a:cs typeface="+mn-cs"/>
              </a:rPr>
              <a:t>   </a:t>
            </a:r>
            <a:r>
              <a:rPr lang="en-US" sz="2000" dirty="0" smtClean="0">
                <a:latin typeface="Arial" pitchFamily="34" charset="0"/>
                <a:cs typeface="+mn-cs"/>
              </a:rPr>
              <a:t>to eliminate injurious agents such as microbes </a:t>
            </a:r>
          </a:p>
          <a:p>
            <a:pPr fontAlgn="auto">
              <a:spcBef>
                <a:spcPts val="0"/>
              </a:spcBef>
              <a:spcAft>
                <a:spcPts val="0"/>
              </a:spcAft>
              <a:buClr>
                <a:srgbClr val="00B050"/>
              </a:buClr>
              <a:buFont typeface="Wingdings" pitchFamily="2" charset="2"/>
              <a:buChar char="§"/>
              <a:defRPr/>
            </a:pPr>
            <a:r>
              <a:rPr lang="en-US" sz="2000" dirty="0" smtClean="0">
                <a:latin typeface="Arial" pitchFamily="34" charset="0"/>
                <a:cs typeface="+mn-cs"/>
              </a:rPr>
              <a:t>   to initiate the process of repair</a:t>
            </a:r>
          </a:p>
          <a:p>
            <a:pPr fontAlgn="auto">
              <a:spcBef>
                <a:spcPts val="0"/>
              </a:spcBef>
              <a:spcAft>
                <a:spcPts val="0"/>
              </a:spcAft>
              <a:buClr>
                <a:srgbClr val="00B050"/>
              </a:buClr>
              <a:buFont typeface="Wingdings" pitchFamily="2" charset="2"/>
              <a:buChar char="§"/>
              <a:defRPr/>
            </a:pPr>
            <a:r>
              <a:rPr lang="en-US" sz="2000" dirty="0" smtClean="0">
                <a:latin typeface="Arial" pitchFamily="34" charset="0"/>
                <a:cs typeface="+mn-cs"/>
              </a:rPr>
              <a:t>   It is responsible for much of the tissue injury in chronic inflammation</a:t>
            </a:r>
            <a:r>
              <a:rPr lang="en-US" sz="2000" dirty="0" smtClean="0">
                <a:latin typeface="Arial" pitchFamily="34" charset="0"/>
                <a:cs typeface="Arial" pitchFamily="34" charset="0"/>
              </a:rPr>
              <a:t> </a:t>
            </a:r>
            <a:endParaRPr lang="en-US" sz="20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a:xfrm>
            <a:off x="609600" y="0"/>
            <a:ext cx="7772400" cy="1143000"/>
          </a:xfrm>
        </p:spPr>
        <p:txBody>
          <a:bodyPr/>
          <a:lstStyle/>
          <a:p>
            <a:pPr fontAlgn="auto">
              <a:spcAft>
                <a:spcPts val="0"/>
              </a:spcAft>
              <a:defRPr/>
            </a:pPr>
            <a:r>
              <a:rPr lang="en-US" sz="2800" dirty="0" smtClean="0">
                <a:latin typeface="Arial" pitchFamily="34" charset="0"/>
                <a:cs typeface="Arial" pitchFamily="34" charset="0"/>
              </a:rPr>
              <a:t>Macrophages</a:t>
            </a:r>
            <a:endParaRPr lang="en-US" sz="2800" dirty="0">
              <a:latin typeface="Arial" pitchFamily="34" charset="0"/>
              <a:cs typeface="Arial" pitchFamily="34" charset="0"/>
            </a:endParaRPr>
          </a:p>
        </p:txBody>
      </p:sp>
      <p:sp>
        <p:nvSpPr>
          <p:cNvPr id="311299" name="Rectangle 3"/>
          <p:cNvSpPr>
            <a:spLocks noGrp="1" noChangeArrowheads="1"/>
          </p:cNvSpPr>
          <p:nvPr>
            <p:ph idx="1"/>
          </p:nvPr>
        </p:nvSpPr>
        <p:spPr>
          <a:xfrm>
            <a:off x="304800" y="1143000"/>
            <a:ext cx="8229600" cy="5029200"/>
          </a:xfrm>
        </p:spPr>
        <p:txBody>
          <a:bodyPr/>
          <a:lstStyle/>
          <a:p>
            <a:pPr marL="609600" indent="-609600">
              <a:lnSpc>
                <a:spcPct val="90000"/>
              </a:lnSpc>
            </a:pPr>
            <a:r>
              <a:rPr lang="en-US" sz="2400" dirty="0" smtClean="0">
                <a:latin typeface="Arial" charset="0"/>
                <a:cs typeface="Arial" charset="0"/>
              </a:rPr>
              <a:t>In chronic inflammation, macrophage accumulation persists, this is mediated by different mechanisms: </a:t>
            </a:r>
          </a:p>
          <a:p>
            <a:pPr marL="609600" indent="-609600">
              <a:lnSpc>
                <a:spcPct val="90000"/>
              </a:lnSpc>
              <a:buFont typeface="Wingdings 2" pitchFamily="18" charset="2"/>
              <a:buNone/>
            </a:pPr>
            <a:endParaRPr lang="en-US" sz="2400" dirty="0" smtClean="0">
              <a:latin typeface="Arial" charset="0"/>
              <a:cs typeface="Arial" charset="0"/>
            </a:endParaRPr>
          </a:p>
        </p:txBody>
      </p:sp>
      <p:pic>
        <p:nvPicPr>
          <p:cNvPr id="71684" name="Picture 3" descr="macrophageAttacksMed.jpg"/>
          <p:cNvPicPr>
            <a:picLocks noChangeAspect="1"/>
          </p:cNvPicPr>
          <p:nvPr/>
        </p:nvPicPr>
        <p:blipFill>
          <a:blip r:embed="rId2"/>
          <a:srcRect l="4138" t="9599" b="28799"/>
          <a:stretch>
            <a:fillRect/>
          </a:stretch>
        </p:blipFill>
        <p:spPr bwMode="auto">
          <a:xfrm>
            <a:off x="8305800" y="6161088"/>
            <a:ext cx="838200" cy="696912"/>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33E60D0A-DA76-4546-82DF-19EB12399E00}" type="slidenum">
              <a:rPr lang="en-US" smtClean="0"/>
              <a:pPr>
                <a:defRPr/>
              </a:pPr>
              <a:t>18</a:t>
            </a:fld>
            <a:endParaRPr lang="en-US"/>
          </a:p>
        </p:txBody>
      </p:sp>
      <p:sp>
        <p:nvSpPr>
          <p:cNvPr id="6" name="TextBox 5"/>
          <p:cNvSpPr txBox="1"/>
          <p:nvPr/>
        </p:nvSpPr>
        <p:spPr>
          <a:xfrm>
            <a:off x="0" y="1857364"/>
            <a:ext cx="6394699" cy="1200329"/>
          </a:xfrm>
          <a:prstGeom prst="rect">
            <a:avLst/>
          </a:prstGeom>
          <a:noFill/>
        </p:spPr>
        <p:txBody>
          <a:bodyPr wrap="none" rtlCol="0">
            <a:spAutoFit/>
          </a:bodyPr>
          <a:lstStyle/>
          <a:p>
            <a:pPr marL="990600" lvl="1" indent="-533400">
              <a:lnSpc>
                <a:spcPct val="90000"/>
              </a:lnSpc>
              <a:buFontTx/>
              <a:buAutoNum type="arabicPeriod"/>
            </a:pPr>
            <a:r>
              <a:rPr lang="en-US" sz="2000" i="1" dirty="0" smtClean="0">
                <a:latin typeface="Arial" charset="0"/>
              </a:rPr>
              <a:t>Recruitment of </a:t>
            </a:r>
            <a:r>
              <a:rPr lang="en-US" sz="2000" i="1" dirty="0" err="1" smtClean="0">
                <a:latin typeface="Arial" charset="0"/>
              </a:rPr>
              <a:t>monocytes</a:t>
            </a:r>
            <a:r>
              <a:rPr lang="en-US" sz="2000" i="1" dirty="0" smtClean="0">
                <a:latin typeface="Arial" charset="0"/>
              </a:rPr>
              <a:t> from the circulation</a:t>
            </a:r>
            <a:endParaRPr lang="en-US" sz="2000" dirty="0" smtClean="0">
              <a:latin typeface="Arial" charset="0"/>
              <a:cs typeface="Arial" charset="0"/>
            </a:endParaRPr>
          </a:p>
          <a:p>
            <a:pPr marL="990600" lvl="1" indent="-533400">
              <a:lnSpc>
                <a:spcPct val="90000"/>
              </a:lnSpc>
              <a:buFontTx/>
              <a:buAutoNum type="arabicPeriod"/>
            </a:pPr>
            <a:r>
              <a:rPr lang="en-US" sz="2000" i="1" dirty="0" smtClean="0">
                <a:latin typeface="Arial" charset="0"/>
              </a:rPr>
              <a:t>Local proliferation of macrophages</a:t>
            </a:r>
            <a:endParaRPr lang="en-US" sz="2000" dirty="0" smtClean="0">
              <a:latin typeface="Arial" charset="0"/>
              <a:cs typeface="Arial" charset="0"/>
            </a:endParaRPr>
          </a:p>
          <a:p>
            <a:pPr marL="990600" lvl="1" indent="-533400">
              <a:lnSpc>
                <a:spcPct val="90000"/>
              </a:lnSpc>
              <a:buFontTx/>
              <a:buAutoNum type="arabicPeriod"/>
            </a:pPr>
            <a:r>
              <a:rPr lang="en-US" sz="2000" i="1" dirty="0" smtClean="0">
                <a:latin typeface="Arial" charset="0"/>
              </a:rPr>
              <a:t>Immobilization of macrophages</a:t>
            </a:r>
            <a:endParaRPr lang="en-US" sz="2000" dirty="0" smtClean="0">
              <a:latin typeface="Arial" charset="0"/>
              <a:cs typeface="Arial" charset="0"/>
            </a:endParaRPr>
          </a:p>
          <a:p>
            <a:endParaRPr lang="en-US" dirty="0"/>
          </a:p>
        </p:txBody>
      </p:sp>
      <p:pic>
        <p:nvPicPr>
          <p:cNvPr id="7" name="Picture 2" descr="d:\Inetpub\ombroot\content\0721601871\graphics\fullsize\S01871-002-f030.jpg"/>
          <p:cNvPicPr>
            <a:picLocks noChangeAspect="1" noChangeArrowheads="1"/>
          </p:cNvPicPr>
          <p:nvPr/>
        </p:nvPicPr>
        <p:blipFill>
          <a:blip r:embed="rId3"/>
          <a:srcRect b="4870"/>
          <a:stretch>
            <a:fillRect/>
          </a:stretch>
        </p:blipFill>
        <p:spPr bwMode="auto">
          <a:xfrm>
            <a:off x="4929190" y="2415529"/>
            <a:ext cx="4071966" cy="4325404"/>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8"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amond(i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a:xfrm>
            <a:off x="228600" y="304800"/>
            <a:ext cx="8534400" cy="1143000"/>
          </a:xfrm>
        </p:spPr>
        <p:txBody>
          <a:bodyPr/>
          <a:lstStyle/>
          <a:p>
            <a:r>
              <a:rPr lang="en-US" sz="2800" b="1" i="1" dirty="0">
                <a:latin typeface="Arial" pitchFamily="34" charset="0"/>
                <a:cs typeface="Arial" pitchFamily="34" charset="0"/>
              </a:rPr>
              <a:t>OTHER CELLS IN CHRONIC INFLAMMATION</a:t>
            </a:r>
            <a:r>
              <a:rPr lang="en-US" sz="3200" b="1" i="1" dirty="0">
                <a:solidFill>
                  <a:srgbClr val="000000"/>
                </a:solidFill>
                <a:latin typeface="Arial" pitchFamily="34" charset="0"/>
                <a:cs typeface="Arial" pitchFamily="34" charset="0"/>
              </a:rPr>
              <a:t> </a:t>
            </a:r>
          </a:p>
        </p:txBody>
      </p:sp>
      <p:sp>
        <p:nvSpPr>
          <p:cNvPr id="312323" name="Rectangle 3"/>
          <p:cNvSpPr>
            <a:spLocks noGrp="1" noChangeArrowheads="1"/>
          </p:cNvSpPr>
          <p:nvPr>
            <p:ph idx="1"/>
          </p:nvPr>
        </p:nvSpPr>
        <p:spPr>
          <a:xfrm>
            <a:off x="152400" y="1600200"/>
            <a:ext cx="8991600" cy="4953000"/>
          </a:xfrm>
        </p:spPr>
        <p:txBody>
          <a:bodyPr/>
          <a:lstStyle/>
          <a:p>
            <a:r>
              <a:rPr lang="en-US" b="1" i="1" dirty="0">
                <a:solidFill>
                  <a:srgbClr val="FF9999"/>
                </a:solidFill>
                <a:latin typeface="Arial" pitchFamily="34" charset="0"/>
              </a:rPr>
              <a:t>Lymphocytes</a:t>
            </a:r>
          </a:p>
          <a:p>
            <a:pPr lvl="1"/>
            <a:r>
              <a:rPr lang="en-US" sz="2400" b="1" i="1" dirty="0">
                <a:latin typeface="Arial" pitchFamily="34" charset="0"/>
              </a:rPr>
              <a:t>Both T &amp; B</a:t>
            </a:r>
            <a:r>
              <a:rPr lang="en-US" b="1" i="1" dirty="0">
                <a:solidFill>
                  <a:srgbClr val="FF9999"/>
                </a:solidFill>
                <a:latin typeface="Arial" pitchFamily="34" charset="0"/>
              </a:rPr>
              <a:t> </a:t>
            </a:r>
            <a:r>
              <a:rPr lang="en-US" sz="2400" b="1" i="1" dirty="0">
                <a:latin typeface="Arial" pitchFamily="34" charset="0"/>
              </a:rPr>
              <a:t>Lymphocytes</a:t>
            </a:r>
            <a:r>
              <a:rPr lang="en-US" b="1" i="1" dirty="0">
                <a:solidFill>
                  <a:srgbClr val="FF9999"/>
                </a:solidFill>
                <a:latin typeface="Arial" pitchFamily="34" charset="0"/>
              </a:rPr>
              <a:t> </a:t>
            </a:r>
            <a:r>
              <a:rPr lang="en-US" sz="2400" b="1" i="1" dirty="0">
                <a:latin typeface="Arial" pitchFamily="34" charset="0"/>
              </a:rPr>
              <a:t>migrates into inflammation site</a:t>
            </a:r>
          </a:p>
          <a:p>
            <a:pPr lvl="1"/>
            <a:endParaRPr lang="en-US" sz="2400" b="1" i="1" dirty="0">
              <a:latin typeface="Arial" pitchFamily="34" charset="0"/>
            </a:endParaRPr>
          </a:p>
          <a:p>
            <a:pPr>
              <a:buFontTx/>
              <a:buNone/>
            </a:pPr>
            <a:r>
              <a:rPr lang="en-US" sz="2400" b="1" i="1" dirty="0">
                <a:latin typeface="Arial" pitchFamily="34" charset="0"/>
              </a:rPr>
              <a:t>    </a:t>
            </a:r>
          </a:p>
        </p:txBody>
      </p:sp>
      <p:pic>
        <p:nvPicPr>
          <p:cNvPr id="312324" name="Picture 4" descr="d:\Inetpub\ombroot\content\0721601871\graphics\fullsize\S01871-002-f029.jpg"/>
          <p:cNvPicPr>
            <a:picLocks noChangeAspect="1" noChangeArrowheads="1"/>
          </p:cNvPicPr>
          <p:nvPr/>
        </p:nvPicPr>
        <p:blipFill>
          <a:blip r:embed="rId2"/>
          <a:srcRect b="8212"/>
          <a:stretch>
            <a:fillRect/>
          </a:stretch>
        </p:blipFill>
        <p:spPr bwMode="auto">
          <a:xfrm>
            <a:off x="428596" y="3500438"/>
            <a:ext cx="8534400" cy="289242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lstStyle/>
          <a:p>
            <a:pPr fontAlgn="auto">
              <a:spcAft>
                <a:spcPts val="0"/>
              </a:spcAft>
              <a:defRPr/>
            </a:pPr>
            <a:r>
              <a:rPr lang="en-US" dirty="0" smtClean="0"/>
              <a:t>Objectives</a:t>
            </a:r>
            <a:endParaRPr lang="en-US" dirty="0"/>
          </a:p>
        </p:txBody>
      </p:sp>
      <p:sp>
        <p:nvSpPr>
          <p:cNvPr id="32771" name="Content Placeholder 2"/>
          <p:cNvSpPr>
            <a:spLocks noGrp="1"/>
          </p:cNvSpPr>
          <p:nvPr>
            <p:ph idx="1"/>
          </p:nvPr>
        </p:nvSpPr>
        <p:spPr>
          <a:xfrm>
            <a:off x="285720" y="1142984"/>
            <a:ext cx="8858280" cy="5715016"/>
          </a:xfrm>
        </p:spPr>
        <p:txBody>
          <a:bodyPr>
            <a:normAutofit fontScale="70000" lnSpcReduction="20000"/>
          </a:bodyPr>
          <a:lstStyle/>
          <a:p>
            <a:pPr>
              <a:buNone/>
            </a:pPr>
            <a:r>
              <a:rPr lang="en-US" dirty="0" smtClean="0"/>
              <a:t>Upon completion of this lecture, the student should: </a:t>
            </a:r>
          </a:p>
          <a:p>
            <a:pPr marL="651510" lvl="0" indent="-514350">
              <a:buFont typeface="+mj-lt"/>
              <a:buAutoNum type="arabicPeriod"/>
            </a:pPr>
            <a:endParaRPr lang="en-US" dirty="0" smtClean="0">
              <a:latin typeface="Arial Rounded MT Bold" pitchFamily="34" charset="0"/>
            </a:endParaRPr>
          </a:p>
          <a:p>
            <a:pPr marL="651510" lvl="0" indent="-514350">
              <a:buFont typeface="+mj-lt"/>
              <a:buAutoNum type="arabicPeriod"/>
            </a:pPr>
            <a:r>
              <a:rPr lang="en-US" dirty="0" smtClean="0">
                <a:latin typeface="Arial Rounded MT Bold" pitchFamily="34" charset="0"/>
              </a:rPr>
              <a:t>Distinguish between </a:t>
            </a:r>
            <a:r>
              <a:rPr lang="en-US" dirty="0" err="1" smtClean="0">
                <a:latin typeface="Arial Rounded MT Bold" pitchFamily="34" charset="0"/>
              </a:rPr>
              <a:t>fibrinous</a:t>
            </a:r>
            <a:r>
              <a:rPr lang="en-US" dirty="0" smtClean="0">
                <a:latin typeface="Arial Rounded MT Bold" pitchFamily="34" charset="0"/>
              </a:rPr>
              <a:t>, purulent, and serous inflammation. </a:t>
            </a:r>
          </a:p>
          <a:p>
            <a:pPr marL="651510" lvl="0" indent="-514350">
              <a:buFont typeface="+mj-lt"/>
              <a:buAutoNum type="arabicPeriod"/>
            </a:pPr>
            <a:endParaRPr lang="en-US" dirty="0" smtClean="0">
              <a:latin typeface="Arial Rounded MT Bold" pitchFamily="34" charset="0"/>
            </a:endParaRPr>
          </a:p>
          <a:p>
            <a:pPr marL="651510" lvl="0" indent="-514350">
              <a:buFont typeface="+mj-lt"/>
              <a:buAutoNum type="arabicPeriod"/>
            </a:pPr>
            <a:r>
              <a:rPr lang="en-US" dirty="0" smtClean="0">
                <a:latin typeface="Arial Rounded MT Bold" pitchFamily="34" charset="0"/>
              </a:rPr>
              <a:t>Define an abscess and fistula</a:t>
            </a:r>
            <a:r>
              <a:rPr lang="en-US" dirty="0" smtClean="0">
                <a:latin typeface="Arial Rounded MT Bold" pitchFamily="34" charset="0"/>
              </a:rPr>
              <a:t>.</a:t>
            </a:r>
          </a:p>
          <a:p>
            <a:pPr marL="651510" lvl="0" indent="-514350">
              <a:buFont typeface="+mj-lt"/>
              <a:buAutoNum type="arabicPeriod"/>
            </a:pPr>
            <a:endParaRPr lang="en-US" dirty="0" smtClean="0">
              <a:latin typeface="Arial Rounded MT Bold" pitchFamily="34" charset="0"/>
            </a:endParaRPr>
          </a:p>
          <a:p>
            <a:pPr marL="651510" lvl="0" indent="-514350">
              <a:buFont typeface="+mj-lt"/>
              <a:buAutoNum type="arabicPeriod"/>
            </a:pPr>
            <a:r>
              <a:rPr lang="en-US" dirty="0" smtClean="0">
                <a:latin typeface="Arial Rounded MT Bold" pitchFamily="34" charset="0"/>
              </a:rPr>
              <a:t>Compare and contrast acute </a:t>
            </a:r>
            <a:r>
              <a:rPr lang="en-US" dirty="0" err="1" smtClean="0">
                <a:latin typeface="Arial Rounded MT Bold" pitchFamily="34" charset="0"/>
              </a:rPr>
              <a:t>vs</a:t>
            </a:r>
            <a:r>
              <a:rPr lang="en-US" dirty="0" smtClean="0">
                <a:latin typeface="Arial Rounded MT Bold" pitchFamily="34" charset="0"/>
              </a:rPr>
              <a:t> chronic inflammation with respect to causes, nature of the inflammatory response, and tissue changes.</a:t>
            </a:r>
          </a:p>
          <a:p>
            <a:pPr marL="651510" lvl="0" indent="-514350">
              <a:buFont typeface="+mj-lt"/>
              <a:buAutoNum type="arabicPeriod"/>
            </a:pPr>
            <a:endParaRPr lang="en-US" dirty="0" smtClean="0">
              <a:latin typeface="Arial Rounded MT Bold" pitchFamily="34" charset="0"/>
            </a:endParaRPr>
          </a:p>
          <a:p>
            <a:pPr marL="651510" lvl="0" indent="-514350">
              <a:buFont typeface="+mj-lt"/>
              <a:buAutoNum type="arabicPeriod"/>
            </a:pPr>
            <a:r>
              <a:rPr lang="en-US" dirty="0" smtClean="0">
                <a:latin typeface="Arial Rounded MT Bold" pitchFamily="34" charset="0"/>
              </a:rPr>
              <a:t>Compare and contrast the clinical settings in which different types of inflammatory cells (</a:t>
            </a:r>
            <a:r>
              <a:rPr lang="en-US" dirty="0" err="1" smtClean="0">
                <a:latin typeface="Arial Rounded MT Bold" pitchFamily="34" charset="0"/>
              </a:rPr>
              <a:t>eg</a:t>
            </a:r>
            <a:r>
              <a:rPr lang="en-US" dirty="0" smtClean="0">
                <a:latin typeface="Arial Rounded MT Bold" pitchFamily="34" charset="0"/>
              </a:rPr>
              <a:t>, </a:t>
            </a:r>
            <a:r>
              <a:rPr lang="en-US" dirty="0" err="1" smtClean="0">
                <a:latin typeface="Arial Rounded MT Bold" pitchFamily="34" charset="0"/>
              </a:rPr>
              <a:t>neutrophils</a:t>
            </a:r>
            <a:r>
              <a:rPr lang="en-US" dirty="0" smtClean="0">
                <a:latin typeface="Arial Rounded MT Bold" pitchFamily="34" charset="0"/>
              </a:rPr>
              <a:t>, </a:t>
            </a:r>
            <a:r>
              <a:rPr lang="en-US" dirty="0" err="1" smtClean="0">
                <a:latin typeface="Arial Rounded MT Bold" pitchFamily="34" charset="0"/>
              </a:rPr>
              <a:t>eosinophils</a:t>
            </a:r>
            <a:r>
              <a:rPr lang="en-US" dirty="0" smtClean="0">
                <a:latin typeface="Arial Rounded MT Bold" pitchFamily="34" charset="0"/>
              </a:rPr>
              <a:t>, </a:t>
            </a:r>
            <a:r>
              <a:rPr lang="en-US" dirty="0" err="1" smtClean="0">
                <a:latin typeface="Arial Rounded MT Bold" pitchFamily="34" charset="0"/>
              </a:rPr>
              <a:t>monocyte</a:t>
            </a:r>
            <a:r>
              <a:rPr lang="en-US" dirty="0" smtClean="0">
                <a:latin typeface="Arial Rounded MT Bold" pitchFamily="34" charset="0"/>
              </a:rPr>
              <a:t>-macrophages, and lymphocytes) accumulate in tissues. </a:t>
            </a:r>
          </a:p>
          <a:p>
            <a:pPr marL="651510" lvl="0" indent="-514350">
              <a:buFont typeface="+mj-lt"/>
              <a:buAutoNum type="arabicPeriod"/>
            </a:pPr>
            <a:endParaRPr lang="en-US" dirty="0" smtClean="0">
              <a:latin typeface="Arial Rounded MT Bold" pitchFamily="34" charset="0"/>
            </a:endParaRPr>
          </a:p>
          <a:p>
            <a:pPr marL="651510" lvl="0" indent="-514350">
              <a:buFont typeface="+mj-lt"/>
              <a:buAutoNum type="arabicPeriod"/>
            </a:pPr>
            <a:endParaRPr lang="en-US" dirty="0" smtClean="0">
              <a:latin typeface="Arial Rounded MT Bold" pitchFamily="34" charset="0"/>
            </a:endParaRPr>
          </a:p>
          <a:p>
            <a:pPr marL="651510" lvl="0" indent="-514350">
              <a:buFont typeface="+mj-lt"/>
              <a:buAutoNum type="arabicPeriod"/>
            </a:pPr>
            <a:r>
              <a:rPr lang="en-US" dirty="0" smtClean="0">
                <a:latin typeface="Arial Rounded MT Bold" pitchFamily="34" charset="0"/>
              </a:rPr>
              <a:t>Describe the systemic manifestations of inflammation and their general physiology, including fever, leukocyte left shift, and acute phase reactants.</a:t>
            </a:r>
            <a:endParaRPr lang="en-US" dirty="0">
              <a:latin typeface="Arial Rounded MT Bold" pitchFamily="34" charset="0"/>
            </a:endParaRPr>
          </a:p>
        </p:txBody>
      </p:sp>
      <p:sp>
        <p:nvSpPr>
          <p:cNvPr id="4" name="Slide Number Placeholder 3"/>
          <p:cNvSpPr>
            <a:spLocks noGrp="1"/>
          </p:cNvSpPr>
          <p:nvPr>
            <p:ph type="sldNum" sz="quarter" idx="12"/>
          </p:nvPr>
        </p:nvSpPr>
        <p:spPr/>
        <p:txBody>
          <a:bodyPr/>
          <a:lstStyle/>
          <a:p>
            <a:pPr>
              <a:defRPr/>
            </a:pPr>
            <a:fld id="{33E60D0A-DA76-4546-82DF-19EB12399E00}"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a:xfrm>
            <a:off x="228600" y="304800"/>
            <a:ext cx="8534400" cy="1143000"/>
          </a:xfrm>
        </p:spPr>
        <p:txBody>
          <a:bodyPr/>
          <a:lstStyle/>
          <a:p>
            <a:r>
              <a:rPr lang="en-US" sz="2800" b="1" i="1" dirty="0">
                <a:latin typeface="Arial" pitchFamily="34" charset="0"/>
                <a:cs typeface="Arial" pitchFamily="34" charset="0"/>
              </a:rPr>
              <a:t>OTHER CELLS IN CHRONIC INFLAMMATION</a:t>
            </a:r>
            <a:r>
              <a:rPr lang="en-US" sz="3200" b="1" i="1" dirty="0">
                <a:solidFill>
                  <a:srgbClr val="000000"/>
                </a:solidFill>
                <a:latin typeface="Arial" pitchFamily="34" charset="0"/>
                <a:cs typeface="Arial" pitchFamily="34" charset="0"/>
              </a:rPr>
              <a:t> </a:t>
            </a:r>
          </a:p>
        </p:txBody>
      </p:sp>
      <p:sp>
        <p:nvSpPr>
          <p:cNvPr id="312323" name="Rectangle 3"/>
          <p:cNvSpPr>
            <a:spLocks noGrp="1" noChangeArrowheads="1"/>
          </p:cNvSpPr>
          <p:nvPr>
            <p:ph idx="1"/>
          </p:nvPr>
        </p:nvSpPr>
        <p:spPr>
          <a:xfrm>
            <a:off x="152400" y="1600200"/>
            <a:ext cx="8991600" cy="4953000"/>
          </a:xfrm>
        </p:spPr>
        <p:txBody>
          <a:bodyPr/>
          <a:lstStyle/>
          <a:p>
            <a:pPr algn="ctr">
              <a:buNone/>
            </a:pPr>
            <a:r>
              <a:rPr lang="en-US" sz="3600" b="1" dirty="0" smtClean="0">
                <a:latin typeface="Arial" pitchFamily="34" charset="0"/>
              </a:rPr>
              <a:t>Plasma cells</a:t>
            </a:r>
          </a:p>
          <a:p>
            <a:r>
              <a:rPr lang="en-US" sz="2400" b="1" dirty="0" smtClean="0">
                <a:latin typeface="Arial" pitchFamily="34" charset="0"/>
              </a:rPr>
              <a:t>Lymphoid cell (Mature B cells)</a:t>
            </a:r>
          </a:p>
          <a:p>
            <a:r>
              <a:rPr lang="en-US" sz="2400" b="1" dirty="0" smtClean="0">
                <a:latin typeface="Arial" pitchFamily="34" charset="0"/>
              </a:rPr>
              <a:t>Common cell in chronic inflammation</a:t>
            </a:r>
          </a:p>
          <a:p>
            <a:r>
              <a:rPr lang="en-US" sz="2400" b="1" dirty="0" smtClean="0">
                <a:latin typeface="Arial" pitchFamily="34" charset="0"/>
              </a:rPr>
              <a:t>Primary source of antibodies</a:t>
            </a:r>
          </a:p>
          <a:p>
            <a:r>
              <a:rPr lang="en-US" sz="2400" b="1" dirty="0" smtClean="0">
                <a:latin typeface="Arial" pitchFamily="34" charset="0"/>
              </a:rPr>
              <a:t>Antibodies  are important to neutralize antigen and for  clearance of foreign Ag</a:t>
            </a:r>
          </a:p>
          <a:p>
            <a:endParaRPr lang="en-US" sz="2400" b="1" dirty="0">
              <a:latin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1234" name="Picture 2" descr="f003031"/>
          <p:cNvPicPr>
            <a:picLocks noChangeAspect="1" noChangeArrowheads="1"/>
          </p:cNvPicPr>
          <p:nvPr/>
        </p:nvPicPr>
        <p:blipFill>
          <a:blip r:embed="rId2">
            <a:lum bright="12000" contrast="6000"/>
          </a:blip>
          <a:srcRect/>
          <a:stretch>
            <a:fillRect/>
          </a:stretch>
        </p:blipFill>
        <p:spPr bwMode="auto">
          <a:xfrm>
            <a:off x="1905000" y="2686050"/>
            <a:ext cx="5562600" cy="4171950"/>
          </a:xfrm>
          <a:prstGeom prst="rect">
            <a:avLst/>
          </a:prstGeom>
          <a:noFill/>
        </p:spPr>
      </p:pic>
      <p:sp>
        <p:nvSpPr>
          <p:cNvPr id="351235" name="Text Box 3"/>
          <p:cNvSpPr txBox="1">
            <a:spLocks noChangeArrowheads="1"/>
          </p:cNvSpPr>
          <p:nvPr/>
        </p:nvSpPr>
        <p:spPr bwMode="auto">
          <a:xfrm>
            <a:off x="152400" y="304800"/>
            <a:ext cx="7964488" cy="2120900"/>
          </a:xfrm>
          <a:prstGeom prst="rect">
            <a:avLst/>
          </a:prstGeom>
          <a:noFill/>
          <a:ln w="9525">
            <a:noFill/>
            <a:miter lim="800000"/>
            <a:headEnd/>
            <a:tailEnd/>
          </a:ln>
          <a:effectLst/>
        </p:spPr>
        <p:txBody>
          <a:bodyPr>
            <a:spAutoFit/>
          </a:bodyPr>
          <a:lstStyle/>
          <a:p>
            <a:pPr>
              <a:lnSpc>
                <a:spcPct val="90000"/>
              </a:lnSpc>
              <a:spcBef>
                <a:spcPct val="20000"/>
              </a:spcBef>
              <a:buFontTx/>
              <a:buChar char="•"/>
            </a:pPr>
            <a:r>
              <a:rPr lang="en-US" sz="2800" b="1" i="1" dirty="0" err="1">
                <a:solidFill>
                  <a:srgbClr val="FF9999"/>
                </a:solidFill>
                <a:latin typeface="Arial" pitchFamily="34" charset="0"/>
              </a:rPr>
              <a:t>Eosinophils</a:t>
            </a:r>
            <a:r>
              <a:rPr lang="en-US" sz="2800" b="1" i="1" dirty="0">
                <a:solidFill>
                  <a:schemeClr val="bg1"/>
                </a:solidFill>
                <a:latin typeface="Arial" pitchFamily="34" charset="0"/>
              </a:rPr>
              <a:t> </a:t>
            </a:r>
          </a:p>
          <a:p>
            <a:pPr lvl="1">
              <a:lnSpc>
                <a:spcPct val="90000"/>
              </a:lnSpc>
              <a:spcBef>
                <a:spcPct val="20000"/>
              </a:spcBef>
            </a:pPr>
            <a:r>
              <a:rPr lang="en-US" sz="2000" dirty="0">
                <a:latin typeface="Arial" pitchFamily="34" charset="0"/>
              </a:rPr>
              <a:t>are abundant in immune reactions mediated by </a:t>
            </a:r>
            <a:r>
              <a:rPr lang="en-US" sz="2000" dirty="0" err="1">
                <a:latin typeface="Arial" pitchFamily="34" charset="0"/>
              </a:rPr>
              <a:t>IgE</a:t>
            </a:r>
            <a:r>
              <a:rPr lang="en-US" sz="2000" dirty="0">
                <a:latin typeface="Arial" pitchFamily="34" charset="0"/>
              </a:rPr>
              <a:t> and in parasitic infections</a:t>
            </a:r>
          </a:p>
          <a:p>
            <a:pPr lvl="1">
              <a:spcBef>
                <a:spcPct val="20000"/>
              </a:spcBef>
              <a:buFontTx/>
              <a:buChar char="•"/>
            </a:pPr>
            <a:r>
              <a:rPr lang="en-US" sz="2000" dirty="0">
                <a:latin typeface="Arial" pitchFamily="34" charset="0"/>
              </a:rPr>
              <a:t>respond to </a:t>
            </a:r>
            <a:r>
              <a:rPr lang="en-US" sz="2000" dirty="0" err="1">
                <a:latin typeface="Arial" pitchFamily="34" charset="0"/>
              </a:rPr>
              <a:t>chemotactic</a:t>
            </a:r>
            <a:r>
              <a:rPr lang="en-US" sz="2000" dirty="0">
                <a:latin typeface="Arial" pitchFamily="34" charset="0"/>
              </a:rPr>
              <a:t> agents derived largely from mast cells</a:t>
            </a:r>
          </a:p>
          <a:p>
            <a:pPr lvl="1">
              <a:spcBef>
                <a:spcPct val="20000"/>
              </a:spcBef>
              <a:buFontTx/>
              <a:buChar char="•"/>
            </a:pPr>
            <a:r>
              <a:rPr lang="en-US" sz="2000" dirty="0">
                <a:latin typeface="Arial" pitchFamily="34" charset="0"/>
              </a:rPr>
              <a:t>Granules contain major basic protein: toxic to parasites and lead to </a:t>
            </a:r>
            <a:r>
              <a:rPr lang="en-US" sz="2000" dirty="0" err="1">
                <a:latin typeface="Arial" pitchFamily="34" charset="0"/>
              </a:rPr>
              <a:t>lysis</a:t>
            </a:r>
            <a:r>
              <a:rPr lang="en-US" sz="2000" dirty="0">
                <a:latin typeface="Arial" pitchFamily="34" charset="0"/>
              </a:rPr>
              <a:t> of mammalian epithelial cells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a:spLocks noGrp="1" noChangeArrowheads="1"/>
          </p:cNvSpPr>
          <p:nvPr>
            <p:ph idx="1"/>
          </p:nvPr>
        </p:nvSpPr>
        <p:spPr>
          <a:xfrm>
            <a:off x="381000" y="0"/>
            <a:ext cx="8763000" cy="4114800"/>
          </a:xfrm>
        </p:spPr>
        <p:txBody>
          <a:bodyPr/>
          <a:lstStyle/>
          <a:p>
            <a:pPr>
              <a:lnSpc>
                <a:spcPct val="90000"/>
              </a:lnSpc>
            </a:pPr>
            <a:r>
              <a:rPr lang="en-US" b="1" i="1" smtClean="0">
                <a:solidFill>
                  <a:srgbClr val="FF9999"/>
                </a:solidFill>
                <a:latin typeface="Arial" charset="0"/>
              </a:rPr>
              <a:t>Mast cells</a:t>
            </a:r>
            <a:r>
              <a:rPr lang="en-US" b="1" i="1" smtClean="0">
                <a:solidFill>
                  <a:schemeClr val="bg1"/>
                </a:solidFill>
                <a:latin typeface="Arial" charset="0"/>
              </a:rPr>
              <a:t> </a:t>
            </a:r>
          </a:p>
          <a:p>
            <a:pPr lvl="1">
              <a:lnSpc>
                <a:spcPct val="90000"/>
              </a:lnSpc>
            </a:pPr>
            <a:r>
              <a:rPr lang="en-US" b="1" smtClean="0">
                <a:latin typeface="Arial" charset="0"/>
              </a:rPr>
              <a:t>are widely distributed in connective tissues </a:t>
            </a:r>
          </a:p>
          <a:p>
            <a:pPr lvl="1">
              <a:lnSpc>
                <a:spcPct val="90000"/>
              </a:lnSpc>
            </a:pPr>
            <a:r>
              <a:rPr lang="en-US" b="1" smtClean="0">
                <a:latin typeface="Arial" charset="0"/>
              </a:rPr>
              <a:t>express on their surface the receptor that binds the Fc portion of IgE antibody , </a:t>
            </a:r>
          </a:p>
          <a:p>
            <a:pPr lvl="2">
              <a:lnSpc>
                <a:spcPct val="90000"/>
              </a:lnSpc>
            </a:pPr>
            <a:r>
              <a:rPr lang="en-US" sz="2000" b="1" smtClean="0">
                <a:latin typeface="Arial" charset="0"/>
              </a:rPr>
              <a:t>the cells degranulate and release mediators, such as histamine and products of AA oxidation</a:t>
            </a:r>
            <a:r>
              <a:rPr lang="en-US" sz="2000" b="1" smtClean="0">
                <a:solidFill>
                  <a:srgbClr val="000000"/>
                </a:solidFill>
                <a:latin typeface="Arial" charset="0"/>
              </a:rPr>
              <a:t>  </a:t>
            </a:r>
          </a:p>
          <a:p>
            <a:endParaRPr lang="en-US" smtClean="0"/>
          </a:p>
        </p:txBody>
      </p:sp>
      <p:pic>
        <p:nvPicPr>
          <p:cNvPr id="76803" name="Picture 4" descr="7335"/>
          <p:cNvPicPr>
            <a:picLocks noChangeAspect="1" noChangeArrowheads="1"/>
          </p:cNvPicPr>
          <p:nvPr/>
        </p:nvPicPr>
        <p:blipFill>
          <a:blip r:embed="rId2"/>
          <a:srcRect/>
          <a:stretch>
            <a:fillRect/>
          </a:stretch>
        </p:blipFill>
        <p:spPr bwMode="auto">
          <a:xfrm>
            <a:off x="1447800" y="2590800"/>
            <a:ext cx="6248400" cy="42672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33E60D0A-DA76-4546-82DF-19EB12399E00}" type="slidenum">
              <a:rPr lang="en-US"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p:txBody>
          <a:bodyPr/>
          <a:lstStyle/>
          <a:p>
            <a:pPr fontAlgn="auto">
              <a:spcAft>
                <a:spcPts val="0"/>
              </a:spcAft>
              <a:defRPr/>
            </a:pPr>
            <a:r>
              <a:rPr lang="en-US" sz="2800" i="1" dirty="0">
                <a:latin typeface="Arial" pitchFamily="34" charset="0"/>
                <a:cs typeface="Arial" pitchFamily="34" charset="0"/>
              </a:rPr>
              <a:t>OTHER CELLS IN CHRONIC </a:t>
            </a:r>
            <a:r>
              <a:rPr lang="en-US" sz="2800" i="1" dirty="0" smtClean="0">
                <a:latin typeface="Arial" pitchFamily="34" charset="0"/>
                <a:cs typeface="Arial" pitchFamily="34" charset="0"/>
              </a:rPr>
              <a:t>INFLAMMATION</a:t>
            </a:r>
            <a:br>
              <a:rPr lang="en-US" sz="2800" i="1" dirty="0" smtClean="0">
                <a:latin typeface="Arial" pitchFamily="34" charset="0"/>
                <a:cs typeface="Arial" pitchFamily="34" charset="0"/>
              </a:rPr>
            </a:br>
            <a:r>
              <a:rPr lang="en-US" sz="2800" dirty="0" smtClean="0">
                <a:latin typeface="Arial" charset="0"/>
              </a:rPr>
              <a:t> </a:t>
            </a:r>
            <a:r>
              <a:rPr lang="en-US" sz="2800" dirty="0" err="1" smtClean="0">
                <a:latin typeface="Arial" charset="0"/>
              </a:rPr>
              <a:t>Epithelioid</a:t>
            </a:r>
            <a:r>
              <a:rPr lang="en-US" sz="2800" dirty="0" smtClean="0">
                <a:latin typeface="Arial" charset="0"/>
              </a:rPr>
              <a:t> macrophages</a:t>
            </a:r>
            <a:endParaRPr lang="en-US" sz="2800" i="1" dirty="0">
              <a:latin typeface="Arial" pitchFamily="34" charset="0"/>
              <a:cs typeface="Arial" pitchFamily="34" charset="0"/>
            </a:endParaRPr>
          </a:p>
        </p:txBody>
      </p:sp>
      <p:sp>
        <p:nvSpPr>
          <p:cNvPr id="77826" name="Rectangle 3"/>
          <p:cNvSpPr>
            <a:spLocks noGrp="1" noChangeArrowheads="1"/>
          </p:cNvSpPr>
          <p:nvPr>
            <p:ph idx="1"/>
          </p:nvPr>
        </p:nvSpPr>
        <p:spPr/>
        <p:txBody>
          <a:bodyPr>
            <a:normAutofit fontScale="92500" lnSpcReduction="20000"/>
          </a:bodyPr>
          <a:lstStyle/>
          <a:p>
            <a:r>
              <a:rPr lang="en-US" b="1" i="1" dirty="0" smtClean="0">
                <a:solidFill>
                  <a:srgbClr val="FFC000"/>
                </a:solidFill>
                <a:latin typeface="Arial" charset="0"/>
                <a:cs typeface="Arial" charset="0"/>
              </a:rPr>
              <a:t>GRANULOMATOUS INFLAMMATION</a:t>
            </a:r>
          </a:p>
          <a:p>
            <a:pPr marL="548640" lvl="1" indent="-411480">
              <a:buSzPct val="65000"/>
              <a:buFont typeface="Wingdings 2"/>
              <a:buChar char=""/>
            </a:pPr>
            <a:r>
              <a:rPr lang="en-US" b="1" dirty="0" err="1" smtClean="0">
                <a:latin typeface="Arial" charset="0"/>
              </a:rPr>
              <a:t>Granulomatous</a:t>
            </a:r>
            <a:r>
              <a:rPr lang="en-US" b="1" dirty="0" smtClean="0">
                <a:latin typeface="Arial" charset="0"/>
              </a:rPr>
              <a:t> inflammation is a distinctive pattern of chronic inflammatory reaction characterized by focal accumulations of activated macrophages, which often develop an epithelial-like (</a:t>
            </a:r>
            <a:r>
              <a:rPr lang="en-US" b="1" dirty="0" err="1" smtClean="0">
                <a:latin typeface="Arial" charset="0"/>
              </a:rPr>
              <a:t>epithelioid</a:t>
            </a:r>
            <a:r>
              <a:rPr lang="en-US" b="1" dirty="0" smtClean="0">
                <a:latin typeface="Arial" charset="0"/>
              </a:rPr>
              <a:t>) appearance</a:t>
            </a:r>
            <a:r>
              <a:rPr lang="en-US" b="1" dirty="0" smtClean="0">
                <a:latin typeface="Arial" charset="0"/>
                <a:cs typeface="Arial" charset="0"/>
              </a:rPr>
              <a:t> </a:t>
            </a:r>
          </a:p>
          <a:p>
            <a:endParaRPr lang="en-US" b="1" i="1" dirty="0" smtClean="0">
              <a:solidFill>
                <a:srgbClr val="FFC000"/>
              </a:solidFill>
              <a:latin typeface="Arial" charset="0"/>
              <a:cs typeface="Arial" charset="0"/>
            </a:endParaRPr>
          </a:p>
          <a:p>
            <a:r>
              <a:rPr lang="en-US" b="1" i="1" dirty="0" smtClean="0">
                <a:solidFill>
                  <a:srgbClr val="FFC000"/>
                </a:solidFill>
                <a:latin typeface="Arial" charset="0"/>
                <a:cs typeface="Arial" charset="0"/>
              </a:rPr>
              <a:t>Causes:</a:t>
            </a:r>
          </a:p>
          <a:p>
            <a:pPr lvl="1"/>
            <a:r>
              <a:rPr lang="en-US" dirty="0" smtClean="0"/>
              <a:t>Infections</a:t>
            </a:r>
          </a:p>
          <a:p>
            <a:pPr lvl="2"/>
            <a:r>
              <a:rPr lang="en-US" dirty="0" smtClean="0"/>
              <a:t>Bacterial</a:t>
            </a:r>
          </a:p>
          <a:p>
            <a:pPr lvl="2"/>
            <a:r>
              <a:rPr lang="en-US" dirty="0" smtClean="0"/>
              <a:t>Parasitic</a:t>
            </a:r>
          </a:p>
          <a:p>
            <a:pPr lvl="2"/>
            <a:r>
              <a:rPr lang="en-US" dirty="0" smtClean="0"/>
              <a:t>Fungal</a:t>
            </a:r>
          </a:p>
          <a:p>
            <a:pPr lvl="1"/>
            <a:r>
              <a:rPr lang="en-US" dirty="0" smtClean="0"/>
              <a:t>Inorganic dusts</a:t>
            </a:r>
          </a:p>
          <a:p>
            <a:pPr lvl="1"/>
            <a:r>
              <a:rPr lang="en-US" dirty="0" smtClean="0"/>
              <a:t>Foreign </a:t>
            </a:r>
            <a:r>
              <a:rPr lang="en-US" dirty="0" err="1" smtClean="0"/>
              <a:t>bodeis</a:t>
            </a:r>
            <a:endParaRPr lang="en-US" dirty="0" smtClean="0"/>
          </a:p>
          <a:p>
            <a:pPr lvl="1"/>
            <a:r>
              <a:rPr lang="en-US" dirty="0" smtClean="0"/>
              <a:t>unknown</a:t>
            </a:r>
          </a:p>
          <a:p>
            <a:endParaRPr lang="en-US" b="1" i="1" dirty="0" smtClean="0">
              <a:solidFill>
                <a:srgbClr val="FFC000"/>
              </a:solidFill>
              <a:latin typeface="Arial" charset="0"/>
              <a:cs typeface="Arial" charset="0"/>
            </a:endParaRPr>
          </a:p>
          <a:p>
            <a:pPr lvl="1"/>
            <a:endParaRPr lang="en-US" b="1" dirty="0" smtClean="0">
              <a:latin typeface="Arial" charset="0"/>
              <a:cs typeface="Arial" charset="0"/>
            </a:endParaRPr>
          </a:p>
        </p:txBody>
      </p:sp>
      <p:sp>
        <p:nvSpPr>
          <p:cNvPr id="4" name="Slide Number Placeholder 3"/>
          <p:cNvSpPr>
            <a:spLocks noGrp="1"/>
          </p:cNvSpPr>
          <p:nvPr>
            <p:ph type="sldNum" sz="quarter" idx="12"/>
          </p:nvPr>
        </p:nvSpPr>
        <p:spPr/>
        <p:txBody>
          <a:bodyPr/>
          <a:lstStyle/>
          <a:p>
            <a:pPr>
              <a:defRPr/>
            </a:pPr>
            <a:fld id="{33E60D0A-DA76-4546-82DF-19EB12399E00}" type="slidenum">
              <a:rPr lang="en-US" smtClean="0"/>
              <a:pPr>
                <a:defRPr/>
              </a:pPr>
              <a:t>23</a:t>
            </a:fld>
            <a:endParaRPr lang="en-US"/>
          </a:p>
        </p:txBody>
      </p:sp>
      <p:pic>
        <p:nvPicPr>
          <p:cNvPr id="5" name="Picture 2" descr="d:\Inetpub\ombroot\content\0721601871\graphics\fullsize\S01871-002-f033.jpg"/>
          <p:cNvPicPr>
            <a:picLocks noChangeAspect="1" noChangeArrowheads="1"/>
          </p:cNvPicPr>
          <p:nvPr/>
        </p:nvPicPr>
        <p:blipFill>
          <a:blip r:embed="rId2"/>
          <a:srcRect b="8060"/>
          <a:stretch>
            <a:fillRect/>
          </a:stretch>
        </p:blipFill>
        <p:spPr bwMode="auto">
          <a:xfrm>
            <a:off x="3643306" y="3214685"/>
            <a:ext cx="5000660" cy="3679731"/>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28600" y="685800"/>
          <a:ext cx="8686800" cy="5029200"/>
        </p:xfrm>
        <a:graphic>
          <a:graphicData uri="http://schemas.openxmlformats.org/drawingml/2006/table">
            <a:tbl>
              <a:tblPr firstRow="1" bandRow="1">
                <a:tableStyleId>{5C22544A-7EE6-4342-B048-85BDC9FD1C3A}</a:tableStyleId>
              </a:tblPr>
              <a:tblGrid>
                <a:gridCol w="2438400"/>
                <a:gridCol w="2849218"/>
                <a:gridCol w="3399182"/>
              </a:tblGrid>
              <a:tr h="4114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Disease</a:t>
                      </a:r>
                      <a:endParaRPr lang="en-US" b="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Cause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Tissue Reaction</a:t>
                      </a:r>
                    </a:p>
                    <a:p>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Tuberculosis</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Mycobacterium tuberculosis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Noncaseating</a:t>
                      </a:r>
                      <a:r>
                        <a:rPr lang="en-US" dirty="0" smtClean="0"/>
                        <a:t> tubercle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Caseating</a:t>
                      </a:r>
                      <a:r>
                        <a:rPr lang="en-US" dirty="0" smtClean="0"/>
                        <a:t> tubercles</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Leprosy</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Mycobacterium </a:t>
                      </a:r>
                      <a:r>
                        <a:rPr lang="en-US" dirty="0" err="1" smtClean="0"/>
                        <a:t>leprae</a:t>
                      </a:r>
                      <a:endParaRPr lang="en-US" dirty="0" smtClean="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Acid-fast bacilli in macrophages; </a:t>
                      </a:r>
                      <a:r>
                        <a:rPr lang="en-US" dirty="0" err="1" smtClean="0"/>
                        <a:t>noncaseating</a:t>
                      </a:r>
                      <a:r>
                        <a:rPr lang="en-US" dirty="0" smtClean="0"/>
                        <a:t> </a:t>
                      </a:r>
                      <a:r>
                        <a:rPr lang="en-US" dirty="0" err="1" smtClean="0"/>
                        <a:t>granulomas</a:t>
                      </a:r>
                      <a:endParaRPr lang="en-US" dirty="0"/>
                    </a:p>
                  </a:txBody>
                  <a:tcPr/>
                </a:tc>
              </a:tr>
              <a:tr h="370840">
                <a:tc>
                  <a:txBody>
                    <a:bodyPr/>
                    <a:lstStyle/>
                    <a:p>
                      <a:r>
                        <a:rPr lang="en-US" dirty="0" smtClean="0"/>
                        <a:t>Syphilis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Treponema</a:t>
                      </a:r>
                      <a:r>
                        <a:rPr lang="en-US" dirty="0" smtClean="0"/>
                        <a:t> </a:t>
                      </a:r>
                      <a:r>
                        <a:rPr lang="en-US" dirty="0" err="1" smtClean="0"/>
                        <a:t>pallidum</a:t>
                      </a:r>
                      <a:endParaRPr lang="en-US" dirty="0" smtClean="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Gumma</a:t>
                      </a:r>
                      <a:r>
                        <a:rPr lang="en-US" dirty="0" smtClean="0"/>
                        <a:t>:</a:t>
                      </a:r>
                      <a:r>
                        <a:rPr lang="en-US" baseline="0" dirty="0" smtClean="0"/>
                        <a:t> </a:t>
                      </a:r>
                      <a:r>
                        <a:rPr lang="en-US" dirty="0" smtClean="0"/>
                        <a:t>wall of </a:t>
                      </a:r>
                      <a:r>
                        <a:rPr lang="en-US" dirty="0" err="1" smtClean="0"/>
                        <a:t>histiocytes</a:t>
                      </a:r>
                      <a:r>
                        <a:rPr lang="en-US" dirty="0" smtClean="0"/>
                        <a:t>; plasma cell</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Cat-scratch disease</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Gram-negative bacillus</a:t>
                      </a:r>
                    </a:p>
                    <a:p>
                      <a:endParaRPr lang="en-US" dirty="0"/>
                    </a:p>
                  </a:txBody>
                  <a:tcPr/>
                </a:tc>
                <a:tc>
                  <a:txBody>
                    <a:bodyPr/>
                    <a:lstStyle/>
                    <a:p>
                      <a:r>
                        <a:rPr lang="en-US" dirty="0" smtClean="0"/>
                        <a:t>Rounded or </a:t>
                      </a:r>
                      <a:r>
                        <a:rPr lang="en-US" dirty="0" err="1" smtClean="0"/>
                        <a:t>stellate</a:t>
                      </a:r>
                      <a:r>
                        <a:rPr lang="en-US" dirty="0" smtClean="0"/>
                        <a:t> </a:t>
                      </a:r>
                      <a:r>
                        <a:rPr lang="en-US" dirty="0" err="1" smtClean="0"/>
                        <a:t>granuloma</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Sarcoidosis</a:t>
                      </a:r>
                      <a:endParaRPr lang="en-US" dirty="0" smtClean="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Unknown etiology</a:t>
                      </a:r>
                    </a:p>
                    <a:p>
                      <a:endParaRPr lang="en-US" dirty="0"/>
                    </a:p>
                  </a:txBody>
                  <a:tcPr/>
                </a:tc>
                <a:tc>
                  <a:txBody>
                    <a:bodyPr/>
                    <a:lstStyle/>
                    <a:p>
                      <a:r>
                        <a:rPr lang="en-US" dirty="0" err="1" smtClean="0"/>
                        <a:t>Noncaseating</a:t>
                      </a:r>
                      <a:r>
                        <a:rPr lang="en-US" dirty="0" smtClean="0"/>
                        <a:t> </a:t>
                      </a:r>
                      <a:r>
                        <a:rPr lang="en-US" dirty="0" err="1" smtClean="0"/>
                        <a:t>granulomas</a:t>
                      </a:r>
                      <a:r>
                        <a:rPr lang="en-US" dirty="0" smtClean="0"/>
                        <a:t> </a:t>
                      </a:r>
                      <a:endParaRPr lang="en-US" dirty="0"/>
                    </a:p>
                  </a:txBody>
                  <a:tcPr/>
                </a:tc>
              </a:tr>
              <a:tr h="370840">
                <a:tc>
                  <a:txBody>
                    <a:bodyPr/>
                    <a:lstStyle/>
                    <a:p>
                      <a:r>
                        <a:rPr lang="en-US" dirty="0" err="1" smtClean="0"/>
                        <a:t>Crohn</a:t>
                      </a:r>
                      <a:r>
                        <a:rPr lang="en-US" dirty="0" smtClean="0"/>
                        <a:t> disease</a:t>
                      </a:r>
                      <a:endParaRPr lang="en-US" dirty="0"/>
                    </a:p>
                  </a:txBody>
                  <a:tcPr/>
                </a:tc>
                <a:tc>
                  <a:txBody>
                    <a:bodyPr/>
                    <a:lstStyle/>
                    <a:p>
                      <a:r>
                        <a:rPr lang="en-US" dirty="0" smtClean="0"/>
                        <a:t>Immune reaction against intestinal bacterial</a:t>
                      </a:r>
                      <a:endParaRPr lang="en-US" dirty="0"/>
                    </a:p>
                  </a:txBody>
                  <a:tcPr/>
                </a:tc>
                <a:tc>
                  <a:txBody>
                    <a:bodyPr/>
                    <a:lstStyle/>
                    <a:p>
                      <a:r>
                        <a:rPr lang="en-US" dirty="0" smtClean="0"/>
                        <a:t>dense chronic inflammatory infiltrate with </a:t>
                      </a:r>
                      <a:r>
                        <a:rPr lang="en-US" dirty="0" err="1" smtClean="0"/>
                        <a:t>noncaseating</a:t>
                      </a:r>
                      <a:r>
                        <a:rPr lang="en-US" dirty="0" smtClean="0"/>
                        <a:t> </a:t>
                      </a:r>
                      <a:r>
                        <a:rPr lang="en-US" dirty="0" err="1" smtClean="0"/>
                        <a:t>granulomas</a:t>
                      </a:r>
                      <a:r>
                        <a:rPr lang="en-US" dirty="0" smtClean="0"/>
                        <a:t> </a:t>
                      </a:r>
                      <a:endParaRPr lang="en-US" dirty="0"/>
                    </a:p>
                  </a:txBody>
                  <a:tcPr/>
                </a:tc>
              </a:tr>
            </a:tbl>
          </a:graphicData>
        </a:graphic>
      </p:graphicFrame>
      <p:sp>
        <p:nvSpPr>
          <p:cNvPr id="80932" name="Text Box 4"/>
          <p:cNvSpPr txBox="1">
            <a:spLocks noChangeArrowheads="1"/>
          </p:cNvSpPr>
          <p:nvPr/>
        </p:nvSpPr>
        <p:spPr bwMode="auto">
          <a:xfrm>
            <a:off x="1219200" y="228600"/>
            <a:ext cx="7226300" cy="396875"/>
          </a:xfrm>
          <a:prstGeom prst="rect">
            <a:avLst/>
          </a:prstGeom>
          <a:noFill/>
          <a:ln w="9525">
            <a:noFill/>
            <a:miter lim="800000"/>
            <a:headEnd/>
            <a:tailEnd/>
          </a:ln>
        </p:spPr>
        <p:txBody>
          <a:bodyPr wrap="none">
            <a:spAutoFit/>
          </a:bodyPr>
          <a:lstStyle/>
          <a:p>
            <a:r>
              <a:rPr lang="en-US" sz="2000" b="1">
                <a:solidFill>
                  <a:srgbClr val="FFCCCC"/>
                </a:solidFill>
              </a:rPr>
              <a:t>Examples of Diseases with Granulomatous Inflammations</a:t>
            </a:r>
            <a:r>
              <a:rPr lang="en-US" sz="2000">
                <a:latin typeface="Verdana" pitchFamily="34" charset="0"/>
              </a:rPr>
              <a:t> </a:t>
            </a:r>
          </a:p>
        </p:txBody>
      </p:sp>
      <p:sp>
        <p:nvSpPr>
          <p:cNvPr id="4" name="Slide Number Placeholder 3"/>
          <p:cNvSpPr>
            <a:spLocks noGrp="1"/>
          </p:cNvSpPr>
          <p:nvPr>
            <p:ph type="sldNum" sz="quarter" idx="12"/>
          </p:nvPr>
        </p:nvSpPr>
        <p:spPr/>
        <p:txBody>
          <a:bodyPr/>
          <a:lstStyle/>
          <a:p>
            <a:pPr>
              <a:defRPr/>
            </a:pPr>
            <a:fld id="{33E60D0A-DA76-4546-82DF-19EB12399E00}" type="slidenum">
              <a:rPr lang="en-US" smtClean="0"/>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5" name="Content Placeholder 4" descr="01.jpg"/>
          <p:cNvPicPr>
            <a:picLocks noGrp="1" noChangeAspect="1"/>
          </p:cNvPicPr>
          <p:nvPr>
            <p:ph idx="1"/>
          </p:nvPr>
        </p:nvPicPr>
        <p:blipFill>
          <a:blip r:embed="rId2"/>
          <a:stretch>
            <a:fillRect/>
          </a:stretch>
        </p:blipFill>
        <p:spPr>
          <a:xfrm>
            <a:off x="-154967" y="0"/>
            <a:ext cx="9372627" cy="6858000"/>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rrowheads="1"/>
          </p:cNvSpPr>
          <p:nvPr>
            <p:ph type="title"/>
          </p:nvPr>
        </p:nvSpPr>
        <p:spPr/>
        <p:txBody>
          <a:bodyPr/>
          <a:lstStyle/>
          <a:p>
            <a:pPr fontAlgn="auto">
              <a:spcAft>
                <a:spcPts val="0"/>
              </a:spcAft>
              <a:defRPr/>
            </a:pPr>
            <a:r>
              <a:rPr lang="en-US" sz="3200"/>
              <a:t>Systemic effects of Inflammation</a:t>
            </a:r>
          </a:p>
        </p:txBody>
      </p:sp>
      <p:sp>
        <p:nvSpPr>
          <p:cNvPr id="93187" name="Rectangle 3"/>
          <p:cNvSpPr>
            <a:spLocks noGrp="1" noChangeArrowheads="1"/>
          </p:cNvSpPr>
          <p:nvPr>
            <p:ph sz="half" idx="1"/>
          </p:nvPr>
        </p:nvSpPr>
        <p:spPr/>
        <p:txBody>
          <a:bodyPr/>
          <a:lstStyle/>
          <a:p>
            <a:r>
              <a:rPr lang="en-US" sz="2400" smtClean="0">
                <a:solidFill>
                  <a:srgbClr val="EF1578"/>
                </a:solidFill>
                <a:latin typeface="Tahoma" pitchFamily="34" charset="0"/>
                <a:cs typeface="Tahoma" pitchFamily="34" charset="0"/>
              </a:rPr>
              <a:t>Acute phase reaction/response</a:t>
            </a:r>
          </a:p>
          <a:p>
            <a:pPr>
              <a:buFont typeface="Wingdings" pitchFamily="2" charset="2"/>
              <a:buNone/>
            </a:pPr>
            <a:r>
              <a:rPr lang="en-US" sz="2400" smtClean="0">
                <a:latin typeface="Tahoma" pitchFamily="34" charset="0"/>
                <a:cs typeface="Tahoma" pitchFamily="34" charset="0"/>
              </a:rPr>
              <a:t>	-	IL-1 and TNF</a:t>
            </a:r>
          </a:p>
          <a:p>
            <a:pPr>
              <a:buFont typeface="Wingdings" pitchFamily="2" charset="2"/>
              <a:buNone/>
            </a:pPr>
            <a:r>
              <a:rPr lang="en-US" sz="2400" smtClean="0">
                <a:latin typeface="Tahoma" pitchFamily="34" charset="0"/>
                <a:cs typeface="Tahoma" pitchFamily="34" charset="0"/>
              </a:rPr>
              <a:t>	-	Fever</a:t>
            </a:r>
          </a:p>
          <a:p>
            <a:pPr>
              <a:buFont typeface="Wingdings" pitchFamily="2" charset="2"/>
              <a:buNone/>
            </a:pPr>
            <a:r>
              <a:rPr lang="en-US" sz="2400" smtClean="0">
                <a:latin typeface="Tahoma" pitchFamily="34" charset="0"/>
                <a:cs typeface="Tahoma" pitchFamily="34" charset="0"/>
              </a:rPr>
              <a:t>	-	Malaise</a:t>
            </a:r>
          </a:p>
          <a:p>
            <a:pPr>
              <a:buFont typeface="Wingdings" pitchFamily="2" charset="2"/>
              <a:buNone/>
            </a:pPr>
            <a:r>
              <a:rPr lang="en-US" sz="2400" smtClean="0">
                <a:latin typeface="Tahoma" pitchFamily="34" charset="0"/>
                <a:cs typeface="Tahoma" pitchFamily="34" charset="0"/>
              </a:rPr>
              <a:t>	-	Anorexia</a:t>
            </a:r>
          </a:p>
          <a:p>
            <a:r>
              <a:rPr lang="en-US" sz="2400" smtClean="0">
                <a:solidFill>
                  <a:srgbClr val="EF1578"/>
                </a:solidFill>
                <a:latin typeface="Tahoma" pitchFamily="34" charset="0"/>
                <a:cs typeface="Tahoma" pitchFamily="34" charset="0"/>
              </a:rPr>
              <a:t>Bone marrow</a:t>
            </a:r>
          </a:p>
          <a:p>
            <a:pPr>
              <a:buFont typeface="Wingdings" pitchFamily="2" charset="2"/>
              <a:buNone/>
            </a:pPr>
            <a:r>
              <a:rPr lang="en-US" sz="2400" smtClean="0">
                <a:latin typeface="Tahoma" pitchFamily="34" charset="0"/>
                <a:cs typeface="Tahoma" pitchFamily="34" charset="0"/>
              </a:rPr>
              <a:t>	-	leukocytosis</a:t>
            </a:r>
          </a:p>
          <a:p>
            <a:pPr>
              <a:buFont typeface="Wingdings" pitchFamily="2" charset="2"/>
              <a:buNone/>
            </a:pPr>
            <a:r>
              <a:rPr lang="en-US" sz="2400" smtClean="0">
                <a:latin typeface="Tahoma" pitchFamily="34" charset="0"/>
                <a:cs typeface="Tahoma" pitchFamily="34" charset="0"/>
              </a:rPr>
              <a:t>	-	IL-1 + TNF</a:t>
            </a:r>
          </a:p>
          <a:p>
            <a:r>
              <a:rPr lang="en-US" sz="2400" smtClean="0">
                <a:solidFill>
                  <a:srgbClr val="EF1578"/>
                </a:solidFill>
                <a:latin typeface="Tahoma" pitchFamily="34" charset="0"/>
                <a:cs typeface="Tahoma" pitchFamily="34" charset="0"/>
              </a:rPr>
              <a:t>Lymphoid organs</a:t>
            </a:r>
          </a:p>
        </p:txBody>
      </p:sp>
      <p:sp>
        <p:nvSpPr>
          <p:cNvPr id="93188" name="Rectangle 4"/>
          <p:cNvSpPr>
            <a:spLocks noGrp="1" noChangeArrowheads="1"/>
          </p:cNvSpPr>
          <p:nvPr>
            <p:ph sz="half" idx="2"/>
          </p:nvPr>
        </p:nvSpPr>
        <p:spPr/>
        <p:txBody>
          <a:bodyPr/>
          <a:lstStyle/>
          <a:p>
            <a:pPr>
              <a:lnSpc>
                <a:spcPct val="80000"/>
              </a:lnSpc>
            </a:pPr>
            <a:r>
              <a:rPr lang="en-US" sz="2400" smtClean="0">
                <a:solidFill>
                  <a:srgbClr val="EF1578"/>
                </a:solidFill>
                <a:latin typeface="Tahoma" pitchFamily="34" charset="0"/>
                <a:cs typeface="Tahoma" pitchFamily="34" charset="0"/>
              </a:rPr>
              <a:t>Liver </a:t>
            </a:r>
          </a:p>
          <a:p>
            <a:pPr>
              <a:lnSpc>
                <a:spcPct val="80000"/>
              </a:lnSpc>
              <a:buFont typeface="Wingdings" pitchFamily="2" charset="2"/>
              <a:buNone/>
            </a:pPr>
            <a:r>
              <a:rPr lang="en-US" smtClean="0"/>
              <a:t> -IL-6, IL-1, TNF</a:t>
            </a:r>
          </a:p>
          <a:p>
            <a:pPr>
              <a:lnSpc>
                <a:spcPct val="80000"/>
              </a:lnSpc>
              <a:buFont typeface="Wingdings" pitchFamily="2" charset="2"/>
              <a:buNone/>
            </a:pPr>
            <a:r>
              <a:rPr lang="en-US" smtClean="0"/>
              <a:t> -Acute phase proteins</a:t>
            </a:r>
          </a:p>
          <a:p>
            <a:pPr lvl="1">
              <a:lnSpc>
                <a:spcPct val="80000"/>
              </a:lnSpc>
            </a:pPr>
            <a:r>
              <a:rPr lang="en-US" smtClean="0"/>
              <a:t>C-reactive protein</a:t>
            </a:r>
          </a:p>
          <a:p>
            <a:pPr lvl="1">
              <a:lnSpc>
                <a:spcPct val="80000"/>
              </a:lnSpc>
            </a:pPr>
            <a:r>
              <a:rPr lang="en-US" smtClean="0"/>
              <a:t>Lipopolysaccharide binding protein</a:t>
            </a:r>
          </a:p>
          <a:p>
            <a:pPr lvl="1">
              <a:lnSpc>
                <a:spcPct val="80000"/>
              </a:lnSpc>
            </a:pPr>
            <a:r>
              <a:rPr lang="en-US" smtClean="0"/>
              <a:t>Serum amyloid A</a:t>
            </a:r>
          </a:p>
          <a:p>
            <a:pPr lvl="1">
              <a:lnSpc>
                <a:spcPct val="80000"/>
              </a:lnSpc>
            </a:pPr>
            <a:r>
              <a:rPr lang="en-US" smtClean="0"/>
              <a:t>a-2 macroglobulin</a:t>
            </a:r>
          </a:p>
          <a:p>
            <a:pPr lvl="1">
              <a:lnSpc>
                <a:spcPct val="80000"/>
              </a:lnSpc>
            </a:pPr>
            <a:r>
              <a:rPr lang="en-US" smtClean="0"/>
              <a:t>Haptoglobin</a:t>
            </a:r>
          </a:p>
          <a:p>
            <a:pPr lvl="1">
              <a:lnSpc>
                <a:spcPct val="80000"/>
              </a:lnSpc>
            </a:pPr>
            <a:r>
              <a:rPr lang="en-US" smtClean="0"/>
              <a:t>Ceruloplasmin</a:t>
            </a:r>
          </a:p>
          <a:p>
            <a:pPr lvl="1">
              <a:lnSpc>
                <a:spcPct val="80000"/>
              </a:lnSpc>
            </a:pPr>
            <a:r>
              <a:rPr lang="en-US" smtClean="0"/>
              <a:t>fibrinogen</a:t>
            </a:r>
          </a:p>
          <a:p>
            <a:pPr>
              <a:lnSpc>
                <a:spcPct val="80000"/>
              </a:lnSpc>
              <a:buFont typeface="Wingdings" pitchFamily="2" charset="2"/>
              <a:buNone/>
            </a:pPr>
            <a:endParaRPr lang="en-US" sz="2400" smtClean="0">
              <a:latin typeface="Tahoma" pitchFamily="34" charset="0"/>
              <a:cs typeface="Tahoma" pitchFamily="34" charset="0"/>
            </a:endParaRPr>
          </a:p>
        </p:txBody>
      </p:sp>
      <p:sp>
        <p:nvSpPr>
          <p:cNvPr id="5" name="Slide Number Placeholder 4"/>
          <p:cNvSpPr>
            <a:spLocks noGrp="1"/>
          </p:cNvSpPr>
          <p:nvPr>
            <p:ph type="sldNum" sz="quarter" idx="12"/>
          </p:nvPr>
        </p:nvSpPr>
        <p:spPr/>
        <p:txBody>
          <a:bodyPr/>
          <a:lstStyle/>
          <a:p>
            <a:pPr>
              <a:defRPr/>
            </a:pPr>
            <a:fld id="{C8751306-AFC3-491A-B2BA-D3D3DA51486B}" type="slidenum">
              <a:rPr lang="en-US" smtClean="0"/>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14282" y="0"/>
            <a:ext cx="8643998" cy="1143000"/>
          </a:xfrm>
        </p:spPr>
        <p:txBody>
          <a:bodyPr>
            <a:normAutofit fontScale="90000"/>
          </a:bodyPr>
          <a:lstStyle/>
          <a:p>
            <a:pPr fontAlgn="auto">
              <a:spcAft>
                <a:spcPts val="0"/>
              </a:spcAft>
              <a:defRPr/>
            </a:pPr>
            <a:r>
              <a:rPr lang="en-US" sz="3600" dirty="0">
                <a:latin typeface="Arial" pitchFamily="34" charset="0"/>
              </a:rPr>
              <a:t/>
            </a:r>
            <a:br>
              <a:rPr lang="en-US" sz="3600" dirty="0">
                <a:latin typeface="Arial" pitchFamily="34" charset="0"/>
              </a:rPr>
            </a:br>
            <a:r>
              <a:rPr lang="en-US" sz="3600" dirty="0">
                <a:latin typeface="Arial" pitchFamily="34" charset="0"/>
              </a:rPr>
              <a:t> </a:t>
            </a:r>
            <a:r>
              <a:rPr lang="en-US" sz="3600" dirty="0" smtClean="0">
                <a:solidFill>
                  <a:srgbClr val="FFCCCC"/>
                </a:solidFill>
                <a:latin typeface="Arial" pitchFamily="34" charset="0"/>
              </a:rPr>
              <a:t>Fever</a:t>
            </a:r>
            <a:br>
              <a:rPr lang="en-US" sz="3600" dirty="0" smtClean="0">
                <a:solidFill>
                  <a:srgbClr val="FFCCCC"/>
                </a:solidFill>
                <a:latin typeface="Arial" pitchFamily="34" charset="0"/>
              </a:rPr>
            </a:br>
            <a:r>
              <a:rPr lang="en-US" sz="3600" dirty="0" smtClean="0">
                <a:solidFill>
                  <a:srgbClr val="FFCCCC"/>
                </a:solidFill>
                <a:latin typeface="Arial" pitchFamily="34" charset="0"/>
              </a:rPr>
              <a:t> Produced in response to </a:t>
            </a:r>
            <a:r>
              <a:rPr lang="en-US" sz="3600" dirty="0" err="1" smtClean="0">
                <a:solidFill>
                  <a:srgbClr val="FFCCCC"/>
                </a:solidFill>
                <a:latin typeface="Arial" pitchFamily="34" charset="0"/>
              </a:rPr>
              <a:t>Pyrogens</a:t>
            </a:r>
            <a:endParaRPr lang="en-US" sz="3600" dirty="0">
              <a:solidFill>
                <a:srgbClr val="FFCCCC"/>
              </a:solidFill>
              <a:latin typeface="Arial" pitchFamily="34" charset="0"/>
            </a:endParaRPr>
          </a:p>
        </p:txBody>
      </p:sp>
      <p:sp>
        <p:nvSpPr>
          <p:cNvPr id="94210" name="Rectangle 3"/>
          <p:cNvSpPr>
            <a:spLocks noGrp="1" noChangeArrowheads="1"/>
          </p:cNvSpPr>
          <p:nvPr>
            <p:ph idx="1"/>
          </p:nvPr>
        </p:nvSpPr>
        <p:spPr>
          <a:xfrm>
            <a:off x="1219200" y="1447800"/>
            <a:ext cx="6629400" cy="5105400"/>
          </a:xfrm>
        </p:spPr>
        <p:txBody>
          <a:bodyPr/>
          <a:lstStyle/>
          <a:p>
            <a:r>
              <a:rPr lang="en-US" sz="2400" dirty="0" smtClean="0">
                <a:latin typeface="Arial" charset="0"/>
              </a:rPr>
              <a:t>Types of </a:t>
            </a:r>
            <a:r>
              <a:rPr lang="en-US" sz="2400" dirty="0" err="1" smtClean="0">
                <a:latin typeface="Arial" charset="0"/>
              </a:rPr>
              <a:t>Pyrogens</a:t>
            </a:r>
            <a:r>
              <a:rPr lang="en-US" sz="2400" dirty="0" smtClean="0">
                <a:latin typeface="Arial" charset="0"/>
              </a:rPr>
              <a:t>:</a:t>
            </a:r>
          </a:p>
          <a:p>
            <a:pPr lvl="1"/>
            <a:r>
              <a:rPr lang="en-US" sz="3200" b="1" dirty="0" smtClean="0">
                <a:solidFill>
                  <a:srgbClr val="FF0000"/>
                </a:solidFill>
                <a:latin typeface="Arial" charset="0"/>
              </a:rPr>
              <a:t>Exogenous </a:t>
            </a:r>
            <a:r>
              <a:rPr lang="en-US" sz="3200" b="1" dirty="0" err="1" smtClean="0">
                <a:solidFill>
                  <a:srgbClr val="FF0000"/>
                </a:solidFill>
                <a:latin typeface="Arial" charset="0"/>
              </a:rPr>
              <a:t>pyrogens</a:t>
            </a:r>
            <a:r>
              <a:rPr lang="en-US" sz="3200" b="1" dirty="0" smtClean="0">
                <a:solidFill>
                  <a:srgbClr val="FF0000"/>
                </a:solidFill>
                <a:latin typeface="Arial" charset="0"/>
              </a:rPr>
              <a:t>: </a:t>
            </a:r>
            <a:r>
              <a:rPr lang="en-US" sz="3200" dirty="0" smtClean="0">
                <a:latin typeface="Arial" charset="0"/>
              </a:rPr>
              <a:t>Bacterial products </a:t>
            </a:r>
            <a:endParaRPr lang="en-US" sz="3200" b="1" dirty="0" smtClean="0">
              <a:solidFill>
                <a:srgbClr val="FF0000"/>
              </a:solidFill>
              <a:latin typeface="Arial" charset="0"/>
            </a:endParaRPr>
          </a:p>
          <a:p>
            <a:pPr lvl="1"/>
            <a:r>
              <a:rPr lang="en-US" sz="3200" b="1" dirty="0" smtClean="0">
                <a:solidFill>
                  <a:srgbClr val="FF0000"/>
                </a:solidFill>
                <a:latin typeface="Arial" charset="0"/>
              </a:rPr>
              <a:t>Endogenous </a:t>
            </a:r>
            <a:r>
              <a:rPr lang="en-US" sz="3200" b="1" dirty="0" err="1" smtClean="0">
                <a:solidFill>
                  <a:srgbClr val="FF0000"/>
                </a:solidFill>
                <a:latin typeface="Arial" charset="0"/>
              </a:rPr>
              <a:t>pyrogens</a:t>
            </a:r>
            <a:r>
              <a:rPr lang="en-US" sz="3200" b="1" dirty="0" smtClean="0">
                <a:solidFill>
                  <a:srgbClr val="FF0000"/>
                </a:solidFill>
                <a:latin typeface="Arial" charset="0"/>
              </a:rPr>
              <a:t>: </a:t>
            </a:r>
          </a:p>
          <a:p>
            <a:pPr lvl="1">
              <a:buNone/>
            </a:pPr>
            <a:r>
              <a:rPr lang="en-US" sz="3200" dirty="0" smtClean="0">
                <a:latin typeface="Arial" charset="0"/>
              </a:rPr>
              <a:t>   IL-1 and TNF</a:t>
            </a:r>
            <a:endParaRPr lang="en-US" sz="3200" b="1" dirty="0" smtClean="0">
              <a:solidFill>
                <a:srgbClr val="FF0000"/>
              </a:solidFill>
              <a:latin typeface="Arial" charset="0"/>
            </a:endParaRPr>
          </a:p>
          <a:p>
            <a:r>
              <a:rPr lang="en-US" sz="2400" dirty="0" smtClean="0">
                <a:latin typeface="Arial" charset="0"/>
              </a:rPr>
              <a:t>Bacterial products stimulate leukocytes to release cytokines such as IL-1 and TNF  that increase the enzymes (</a:t>
            </a:r>
            <a:r>
              <a:rPr lang="en-US" sz="2400" dirty="0" err="1" smtClean="0">
                <a:latin typeface="Arial" charset="0"/>
              </a:rPr>
              <a:t>cyclooxygenases</a:t>
            </a:r>
            <a:r>
              <a:rPr lang="en-US" sz="2400" dirty="0" smtClean="0">
                <a:latin typeface="Arial" charset="0"/>
              </a:rPr>
              <a:t>) that convert AA into prostaglandins.</a:t>
            </a:r>
          </a:p>
          <a:p>
            <a:pPr>
              <a:buFontTx/>
              <a:buNone/>
            </a:pPr>
            <a:r>
              <a:rPr lang="en-US" sz="2400" dirty="0" smtClean="0">
                <a:latin typeface="Arial" charset="0"/>
              </a:rPr>
              <a:t> </a:t>
            </a:r>
          </a:p>
        </p:txBody>
      </p:sp>
      <p:sp>
        <p:nvSpPr>
          <p:cNvPr id="4" name="Slide Number Placeholder 3"/>
          <p:cNvSpPr>
            <a:spLocks noGrp="1"/>
          </p:cNvSpPr>
          <p:nvPr>
            <p:ph type="sldNum" sz="quarter" idx="12"/>
          </p:nvPr>
        </p:nvSpPr>
        <p:spPr/>
        <p:txBody>
          <a:bodyPr/>
          <a:lstStyle/>
          <a:p>
            <a:pPr>
              <a:defRPr/>
            </a:pPr>
            <a:fld id="{33E60D0A-DA76-4546-82DF-19EB12399E00}" type="slidenum">
              <a:rPr lang="en-US" smtClean="0"/>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f003034"/>
          <p:cNvPicPr>
            <a:picLocks noChangeAspect="1" noChangeArrowheads="1"/>
          </p:cNvPicPr>
          <p:nvPr/>
        </p:nvPicPr>
        <p:blipFill>
          <a:blip r:embed="rId2">
            <a:lum bright="-24000" contrast="30000"/>
          </a:blip>
          <a:srcRect/>
          <a:stretch>
            <a:fillRect/>
          </a:stretch>
        </p:blipFill>
        <p:spPr bwMode="auto">
          <a:xfrm>
            <a:off x="4876800" y="609600"/>
            <a:ext cx="3810000" cy="5878513"/>
          </a:xfrm>
          <a:prstGeom prst="rect">
            <a:avLst/>
          </a:prstGeom>
          <a:noFill/>
          <a:ln w="9525">
            <a:noFill/>
            <a:miter lim="800000"/>
            <a:headEnd/>
            <a:tailEnd/>
          </a:ln>
        </p:spPr>
      </p:pic>
      <p:sp>
        <p:nvSpPr>
          <p:cNvPr id="373763" name="Text Box 3"/>
          <p:cNvSpPr txBox="1">
            <a:spLocks noChangeArrowheads="1"/>
          </p:cNvSpPr>
          <p:nvPr/>
        </p:nvSpPr>
        <p:spPr bwMode="auto">
          <a:xfrm>
            <a:off x="228600" y="609600"/>
            <a:ext cx="4486276" cy="4555093"/>
          </a:xfrm>
          <a:prstGeom prst="rect">
            <a:avLst/>
          </a:prstGeom>
          <a:noFill/>
          <a:ln w="9525">
            <a:noFill/>
            <a:miter lim="800000"/>
            <a:headEnd/>
            <a:tailEnd/>
          </a:ln>
        </p:spPr>
        <p:txBody>
          <a:bodyPr wrap="square">
            <a:spAutoFit/>
          </a:bodyPr>
          <a:lstStyle/>
          <a:p>
            <a:pPr>
              <a:spcBef>
                <a:spcPct val="20000"/>
              </a:spcBef>
              <a:buFontTx/>
              <a:buChar char="•"/>
            </a:pPr>
            <a:r>
              <a:rPr lang="en-US" sz="2000" dirty="0"/>
              <a:t>In the hypothalamus, the prostaglandins, especially PGE</a:t>
            </a:r>
            <a:r>
              <a:rPr lang="en-US" sz="2000" baseline="-30000" dirty="0"/>
              <a:t>2</a:t>
            </a:r>
            <a:r>
              <a:rPr lang="en-US" sz="2000" dirty="0"/>
              <a:t>, stimulate the production of neurotransmitters such as cyclic AMP, which function to reset the temperature set-point at a higher level. </a:t>
            </a:r>
          </a:p>
          <a:p>
            <a:pPr>
              <a:spcBef>
                <a:spcPct val="20000"/>
              </a:spcBef>
            </a:pPr>
            <a:endParaRPr lang="en-US" sz="2000" dirty="0"/>
          </a:p>
          <a:p>
            <a:pPr>
              <a:spcBef>
                <a:spcPct val="20000"/>
              </a:spcBef>
              <a:buFontTx/>
              <a:buChar char="•"/>
            </a:pPr>
            <a:r>
              <a:rPr lang="en-US" sz="2000" dirty="0"/>
              <a:t>NSAIDs, including aspirin , reduce fever by inhibiting </a:t>
            </a:r>
            <a:r>
              <a:rPr lang="en-US" sz="2000" dirty="0" err="1"/>
              <a:t>cyclooxygenase</a:t>
            </a:r>
            <a:r>
              <a:rPr lang="en-US" sz="2000" dirty="0"/>
              <a:t> and thus blocking prostaglandin synthesis. </a:t>
            </a:r>
          </a:p>
          <a:p>
            <a:pPr>
              <a:spcBef>
                <a:spcPct val="20000"/>
              </a:spcBef>
            </a:pPr>
            <a:endParaRPr lang="en-US" sz="2000" dirty="0"/>
          </a:p>
          <a:p>
            <a:endParaRPr lang="en-US" dirty="0">
              <a:latin typeface="Verdana" pitchFamily="34" charset="0"/>
            </a:endParaRPr>
          </a:p>
        </p:txBody>
      </p:sp>
      <p:sp>
        <p:nvSpPr>
          <p:cNvPr id="95236" name="Text Box 4"/>
          <p:cNvSpPr txBox="1">
            <a:spLocks noChangeArrowheads="1"/>
          </p:cNvSpPr>
          <p:nvPr/>
        </p:nvSpPr>
        <p:spPr bwMode="auto">
          <a:xfrm>
            <a:off x="3714744" y="0"/>
            <a:ext cx="1277938" cy="584200"/>
          </a:xfrm>
          <a:prstGeom prst="rect">
            <a:avLst/>
          </a:prstGeom>
          <a:noFill/>
          <a:ln w="9525">
            <a:noFill/>
            <a:miter lim="800000"/>
            <a:headEnd/>
            <a:tailEnd/>
          </a:ln>
        </p:spPr>
        <p:txBody>
          <a:bodyPr wrap="none">
            <a:spAutoFit/>
          </a:bodyPr>
          <a:lstStyle/>
          <a:p>
            <a:r>
              <a:rPr lang="en-US" sz="3200" b="1" dirty="0">
                <a:solidFill>
                  <a:srgbClr val="F24895"/>
                </a:solidFill>
              </a:rPr>
              <a:t>Fever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73763">
                                            <p:txEl>
                                              <p:pRg st="0" end="0"/>
                                            </p:txEl>
                                          </p:spTgt>
                                        </p:tgtEl>
                                        <p:attrNameLst>
                                          <p:attrName>style.visibility</p:attrName>
                                        </p:attrNameLst>
                                      </p:cBhvr>
                                      <p:to>
                                        <p:strVal val="visible"/>
                                      </p:to>
                                    </p:set>
                                    <p:anim calcmode="lin" valueType="num">
                                      <p:cBhvr>
                                        <p:cTn id="7" dur="1000" fill="hold"/>
                                        <p:tgtEl>
                                          <p:spTgt spid="37376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7376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7376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7376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373763">
                                            <p:txEl>
                                              <p:pRg st="2" end="2"/>
                                            </p:txEl>
                                          </p:spTgt>
                                        </p:tgtEl>
                                        <p:attrNameLst>
                                          <p:attrName>style.visibility</p:attrName>
                                        </p:attrNameLst>
                                      </p:cBhvr>
                                      <p:to>
                                        <p:strVal val="visible"/>
                                      </p:to>
                                    </p:set>
                                    <p:anim calcmode="lin" valueType="num">
                                      <p:cBhvr>
                                        <p:cTn id="15" dur="1000" fill="hold"/>
                                        <p:tgtEl>
                                          <p:spTgt spid="37376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7376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7376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7376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6528" name="Object 2"/>
          <p:cNvGraphicFramePr>
            <a:graphicFrameLocks noChangeAspect="1"/>
          </p:cNvGraphicFramePr>
          <p:nvPr>
            <p:ph type="dgm" idx="1"/>
          </p:nvPr>
        </p:nvGraphicFramePr>
        <p:xfrm>
          <a:off x="642910" y="1928802"/>
          <a:ext cx="8013798" cy="4191000"/>
        </p:xfrm>
        <a:graphic>
          <a:graphicData uri="http://schemas.openxmlformats.org/presentationml/2006/ole">
            <p:oleObj spid="_x0000_s1026" name="MS Org Chart" r:id="rId3" imgW="4698720" imgH="2457360" progId="OrgPlusWOPX.4">
              <p:embed followColorScheme="full"/>
            </p:oleObj>
          </a:graphicData>
        </a:graphic>
      </p:graphicFrame>
      <p:sp>
        <p:nvSpPr>
          <p:cNvPr id="1027" name="Text Box 3"/>
          <p:cNvSpPr txBox="1">
            <a:spLocks noChangeArrowheads="1"/>
          </p:cNvSpPr>
          <p:nvPr/>
        </p:nvSpPr>
        <p:spPr bwMode="auto">
          <a:xfrm>
            <a:off x="0" y="685800"/>
            <a:ext cx="9144000" cy="1366528"/>
          </a:xfrm>
          <a:prstGeom prst="rect">
            <a:avLst/>
          </a:prstGeom>
          <a:noFill/>
          <a:ln w="9525">
            <a:noFill/>
            <a:miter lim="800000"/>
            <a:headEnd/>
            <a:tailEnd/>
          </a:ln>
        </p:spPr>
        <p:txBody>
          <a:bodyPr>
            <a:spAutoFit/>
          </a:bodyPr>
          <a:lstStyle/>
          <a:p>
            <a:pPr>
              <a:lnSpc>
                <a:spcPct val="90000"/>
              </a:lnSpc>
              <a:spcBef>
                <a:spcPct val="20000"/>
              </a:spcBef>
              <a:buFontTx/>
              <a:buChar char="•"/>
            </a:pPr>
            <a:r>
              <a:rPr lang="en-US" sz="2400" dirty="0"/>
              <a:t>The rise in fibrinogen causes erythrocytes to form stacks (</a:t>
            </a:r>
            <a:r>
              <a:rPr lang="en-US" sz="2400" dirty="0" err="1"/>
              <a:t>rouleaux</a:t>
            </a:r>
            <a:r>
              <a:rPr lang="en-US" sz="2400" dirty="0"/>
              <a:t>) that sediment more rapidly at unit gravity than do individual erythrocytes. </a:t>
            </a:r>
          </a:p>
          <a:p>
            <a:endParaRPr lang="en-US" dirty="0">
              <a:latin typeface="Verdana" pitchFamily="34" charset="0"/>
            </a:endParaRPr>
          </a:p>
        </p:txBody>
      </p:sp>
      <p:sp>
        <p:nvSpPr>
          <p:cNvPr id="1028" name="Text Box 4"/>
          <p:cNvSpPr txBox="1">
            <a:spLocks noChangeArrowheads="1"/>
          </p:cNvSpPr>
          <p:nvPr/>
        </p:nvSpPr>
        <p:spPr bwMode="auto">
          <a:xfrm>
            <a:off x="1676400" y="152400"/>
            <a:ext cx="6207125" cy="461963"/>
          </a:xfrm>
          <a:prstGeom prst="rect">
            <a:avLst/>
          </a:prstGeom>
          <a:noFill/>
          <a:ln w="9525">
            <a:noFill/>
            <a:miter lim="800000"/>
            <a:headEnd/>
            <a:tailEnd/>
          </a:ln>
        </p:spPr>
        <p:txBody>
          <a:bodyPr wrap="none">
            <a:spAutoFit/>
          </a:bodyPr>
          <a:lstStyle/>
          <a:p>
            <a:r>
              <a:rPr lang="en-US" sz="2400" b="1">
                <a:solidFill>
                  <a:srgbClr val="F24895"/>
                </a:solidFill>
              </a:rPr>
              <a:t>Increased erythrocyte sedimentation rate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06528"/>
                                        </p:tgtEl>
                                        <p:attrNameLst>
                                          <p:attrName>style.visibility</p:attrName>
                                        </p:attrNameLst>
                                      </p:cBhvr>
                                      <p:to>
                                        <p:strVal val="visible"/>
                                      </p:to>
                                    </p:set>
                                    <p:anim calcmode="lin" valueType="num">
                                      <p:cBhvr>
                                        <p:cTn id="7" dur="500" decel="50000" fill="hold">
                                          <p:stCondLst>
                                            <p:cond delay="0"/>
                                          </p:stCondLst>
                                        </p:cTn>
                                        <p:tgtEl>
                                          <p:spTgt spid="40652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0652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06528"/>
                                        </p:tgtEl>
                                        <p:attrNameLst>
                                          <p:attrName>ppt_w</p:attrName>
                                        </p:attrNameLst>
                                      </p:cBhvr>
                                      <p:tavLst>
                                        <p:tav tm="0">
                                          <p:val>
                                            <p:strVal val="#ppt_w*.05"/>
                                          </p:val>
                                        </p:tav>
                                        <p:tav tm="100000">
                                          <p:val>
                                            <p:strVal val="#ppt_w"/>
                                          </p:val>
                                        </p:tav>
                                      </p:tavLst>
                                    </p:anim>
                                    <p:anim calcmode="lin" valueType="num">
                                      <p:cBhvr>
                                        <p:cTn id="10" dur="1000" fill="hold"/>
                                        <p:tgtEl>
                                          <p:spTgt spid="40652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0652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0652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0652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065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a:xfrm>
            <a:off x="609600" y="304800"/>
            <a:ext cx="7772400" cy="1143000"/>
          </a:xfrm>
        </p:spPr>
        <p:txBody>
          <a:bodyPr>
            <a:normAutofit fontScale="90000"/>
          </a:bodyPr>
          <a:lstStyle/>
          <a:p>
            <a:pPr fontAlgn="auto">
              <a:spcAft>
                <a:spcPts val="0"/>
              </a:spcAft>
              <a:defRPr/>
            </a:pPr>
            <a:r>
              <a:rPr lang="en-US" sz="3600" dirty="0">
                <a:latin typeface="Arial" pitchFamily="34" charset="0"/>
                <a:cs typeface="Arial" pitchFamily="34" charset="0"/>
              </a:rPr>
              <a:t>Morphologic Patterns of Acute Inflammation</a:t>
            </a:r>
            <a:r>
              <a:rPr lang="en-US" dirty="0">
                <a:solidFill>
                  <a:srgbClr val="000000"/>
                </a:solidFill>
                <a:latin typeface="Arial" pitchFamily="34" charset="0"/>
                <a:cs typeface="Arial" pitchFamily="34" charset="0"/>
              </a:rPr>
              <a:t> </a:t>
            </a:r>
          </a:p>
        </p:txBody>
      </p:sp>
      <p:sp>
        <p:nvSpPr>
          <p:cNvPr id="34818" name="Rectangle 3"/>
          <p:cNvSpPr>
            <a:spLocks noGrp="1" noChangeArrowheads="1"/>
          </p:cNvSpPr>
          <p:nvPr>
            <p:ph idx="1"/>
          </p:nvPr>
        </p:nvSpPr>
        <p:spPr>
          <a:xfrm>
            <a:off x="381000" y="1676400"/>
            <a:ext cx="8458200" cy="5181600"/>
          </a:xfrm>
        </p:spPr>
        <p:txBody>
          <a:bodyPr/>
          <a:lstStyle/>
          <a:p>
            <a:r>
              <a:rPr lang="en-US" sz="3200" dirty="0" smtClean="0">
                <a:latin typeface="Arial" charset="0"/>
                <a:cs typeface="Arial" charset="0"/>
              </a:rPr>
              <a:t>Several types of inflammation vary in their morphology and clinical correlates. Why?</a:t>
            </a:r>
          </a:p>
          <a:p>
            <a:pPr lvl="1"/>
            <a:r>
              <a:rPr lang="en-US" dirty="0" smtClean="0">
                <a:latin typeface="Arial" charset="0"/>
              </a:rPr>
              <a:t>The severity of the reaction</a:t>
            </a:r>
          </a:p>
          <a:p>
            <a:pPr lvl="1"/>
            <a:r>
              <a:rPr lang="en-US" dirty="0" smtClean="0">
                <a:latin typeface="Arial" charset="0"/>
              </a:rPr>
              <a:t>specific cause</a:t>
            </a:r>
          </a:p>
          <a:p>
            <a:pPr lvl="1"/>
            <a:r>
              <a:rPr lang="en-US" dirty="0" smtClean="0">
                <a:latin typeface="Arial" charset="0"/>
              </a:rPr>
              <a:t>the particular tissue </a:t>
            </a:r>
          </a:p>
          <a:p>
            <a:pPr lvl="1"/>
            <a:r>
              <a:rPr lang="en-US" dirty="0" smtClean="0">
                <a:latin typeface="Arial" charset="0"/>
              </a:rPr>
              <a:t>site involved </a:t>
            </a:r>
          </a:p>
          <a:p>
            <a:endParaRPr lang="en-US" sz="4000" dirty="0" smtClean="0">
              <a:latin typeface="Arial" charset="0"/>
              <a:cs typeface="Arial" charset="0"/>
            </a:endParaRPr>
          </a:p>
          <a:p>
            <a:endParaRPr lang="en-US" sz="2000" b="1" i="1" dirty="0" smtClean="0">
              <a:latin typeface="Arial" charset="0"/>
            </a:endParaRPr>
          </a:p>
        </p:txBody>
      </p:sp>
      <p:sp>
        <p:nvSpPr>
          <p:cNvPr id="4" name="Slide Number Placeholder 3"/>
          <p:cNvSpPr>
            <a:spLocks noGrp="1"/>
          </p:cNvSpPr>
          <p:nvPr>
            <p:ph type="sldNum" sz="quarter" idx="12"/>
          </p:nvPr>
        </p:nvSpPr>
        <p:spPr/>
        <p:txBody>
          <a:bodyPr/>
          <a:lstStyle/>
          <a:p>
            <a:pPr>
              <a:defRPr/>
            </a:pPr>
            <a:fld id="{33E60D0A-DA76-4546-82DF-19EB12399E00}" type="slidenum">
              <a:rPr lang="en-US" smtClean="0"/>
              <a:pPr>
                <a:defRPr/>
              </a:pPr>
              <a:t>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4818">
                                            <p:txEl>
                                              <p:pRg st="1" end="1"/>
                                            </p:txEl>
                                          </p:spTgt>
                                        </p:tgtEl>
                                        <p:attrNameLst>
                                          <p:attrName>style.visibility</p:attrName>
                                        </p:attrNameLst>
                                      </p:cBhvr>
                                      <p:to>
                                        <p:strVal val="visible"/>
                                      </p:to>
                                    </p:set>
                                    <p:animEffect transition="in" filter="slide(fromBottom)">
                                      <p:cBhvr>
                                        <p:cTn id="7" dur="500"/>
                                        <p:tgtEl>
                                          <p:spTgt spid="34818">
                                            <p:txEl>
                                              <p:pRg st="1" end="1"/>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34818">
                                            <p:txEl>
                                              <p:pRg st="2" end="2"/>
                                            </p:txEl>
                                          </p:spTgt>
                                        </p:tgtEl>
                                        <p:attrNameLst>
                                          <p:attrName>style.visibility</p:attrName>
                                        </p:attrNameLst>
                                      </p:cBhvr>
                                      <p:to>
                                        <p:strVal val="visible"/>
                                      </p:to>
                                    </p:set>
                                    <p:animEffect transition="in" filter="slide(fromBottom)">
                                      <p:cBhvr>
                                        <p:cTn id="10" dur="500"/>
                                        <p:tgtEl>
                                          <p:spTgt spid="34818">
                                            <p:txEl>
                                              <p:pRg st="2" end="2"/>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34818">
                                            <p:txEl>
                                              <p:pRg st="3" end="3"/>
                                            </p:txEl>
                                          </p:spTgt>
                                        </p:tgtEl>
                                        <p:attrNameLst>
                                          <p:attrName>style.visibility</p:attrName>
                                        </p:attrNameLst>
                                      </p:cBhvr>
                                      <p:to>
                                        <p:strVal val="visible"/>
                                      </p:to>
                                    </p:set>
                                    <p:animEffect transition="in" filter="slide(fromBottom)">
                                      <p:cBhvr>
                                        <p:cTn id="13" dur="500"/>
                                        <p:tgtEl>
                                          <p:spTgt spid="34818">
                                            <p:txEl>
                                              <p:pRg st="3" end="3"/>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34818">
                                            <p:txEl>
                                              <p:pRg st="4" end="4"/>
                                            </p:txEl>
                                          </p:spTgt>
                                        </p:tgtEl>
                                        <p:attrNameLst>
                                          <p:attrName>style.visibility</p:attrName>
                                        </p:attrNameLst>
                                      </p:cBhvr>
                                      <p:to>
                                        <p:strVal val="visible"/>
                                      </p:to>
                                    </p:set>
                                    <p:animEffect transition="in" filter="slide(fromBottom)">
                                      <p:cBhvr>
                                        <p:cTn id="16" dur="500"/>
                                        <p:tgtEl>
                                          <p:spTgt spid="348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ChangeArrowheads="1"/>
          </p:cNvSpPr>
          <p:nvPr/>
        </p:nvSpPr>
        <p:spPr bwMode="auto">
          <a:xfrm>
            <a:off x="304800" y="609600"/>
            <a:ext cx="8839200" cy="1104900"/>
          </a:xfrm>
          <a:prstGeom prst="rect">
            <a:avLst/>
          </a:prstGeom>
          <a:noFill/>
          <a:ln w="9525">
            <a:noFill/>
            <a:miter lim="800000"/>
            <a:headEnd/>
            <a:tailEnd/>
          </a:ln>
          <a:effectLst/>
        </p:spPr>
        <p:txBody>
          <a:bodyPr lIns="90488" tIns="44450" rIns="90488" bIns="44450" anchor="b"/>
          <a:lstStyle/>
          <a:p>
            <a:pPr algn="ctr" eaLnBrk="0" fontAlgn="auto" hangingPunct="0">
              <a:spcBef>
                <a:spcPts val="0"/>
              </a:spcBef>
              <a:spcAft>
                <a:spcPts val="0"/>
              </a:spcAft>
              <a:defRPr/>
            </a:pPr>
            <a:r>
              <a:rPr lang="en-US" sz="4400" b="1">
                <a:solidFill>
                  <a:schemeClr val="tx2"/>
                </a:solidFill>
                <a:effectLst>
                  <a:outerShdw blurRad="38100" dist="38100" dir="2700000" algn="tl">
                    <a:srgbClr val="000000"/>
                  </a:outerShdw>
                </a:effectLst>
                <a:latin typeface="Times New Roman" pitchFamily="18" charset="0"/>
                <a:cs typeface="+mn-cs"/>
              </a:rPr>
              <a:t> </a:t>
            </a:r>
            <a:endParaRPr lang="en-US">
              <a:solidFill>
                <a:schemeClr val="accent2"/>
              </a:solidFill>
              <a:latin typeface="Times New Roman" pitchFamily="18" charset="0"/>
              <a:cs typeface="+mn-cs"/>
            </a:endParaRPr>
          </a:p>
        </p:txBody>
      </p:sp>
      <p:sp>
        <p:nvSpPr>
          <p:cNvPr id="96259" name="Rectangle 3"/>
          <p:cNvSpPr>
            <a:spLocks noChangeArrowheads="1"/>
          </p:cNvSpPr>
          <p:nvPr/>
        </p:nvSpPr>
        <p:spPr bwMode="auto">
          <a:xfrm>
            <a:off x="273050" y="2133600"/>
            <a:ext cx="8413750" cy="3886200"/>
          </a:xfrm>
          <a:prstGeom prst="rect">
            <a:avLst/>
          </a:prstGeom>
          <a:noFill/>
          <a:ln w="9525">
            <a:noFill/>
            <a:miter lim="800000"/>
            <a:headEnd/>
            <a:tailEnd/>
          </a:ln>
        </p:spPr>
        <p:txBody>
          <a:bodyPr lIns="90488" tIns="44450" rIns="90488" bIns="44450"/>
          <a:lstStyle/>
          <a:p>
            <a:pPr marL="342900" indent="-342900" eaLnBrk="0" hangingPunct="0">
              <a:spcBef>
                <a:spcPct val="20000"/>
              </a:spcBef>
              <a:buClr>
                <a:schemeClr val="tx1"/>
              </a:buClr>
              <a:buSzPct val="75000"/>
              <a:buFontTx/>
              <a:buChar char="•"/>
            </a:pPr>
            <a:endParaRPr lang="en-GB" sz="3200">
              <a:latin typeface="Times New Roman" charset="0"/>
            </a:endParaRPr>
          </a:p>
        </p:txBody>
      </p:sp>
      <p:sp>
        <p:nvSpPr>
          <p:cNvPr id="96260" name="Rectangle 4"/>
          <p:cNvSpPr>
            <a:spLocks noChangeArrowheads="1"/>
          </p:cNvSpPr>
          <p:nvPr/>
        </p:nvSpPr>
        <p:spPr bwMode="auto">
          <a:xfrm>
            <a:off x="457200" y="304800"/>
            <a:ext cx="8305800" cy="1143000"/>
          </a:xfrm>
          <a:prstGeom prst="rect">
            <a:avLst/>
          </a:prstGeom>
          <a:noFill/>
          <a:ln w="9525">
            <a:noFill/>
            <a:miter lim="800000"/>
            <a:headEnd/>
            <a:tailEnd/>
          </a:ln>
        </p:spPr>
        <p:txBody>
          <a:bodyPr anchor="ctr"/>
          <a:lstStyle/>
          <a:p>
            <a:pPr algn="ctr"/>
            <a:r>
              <a:rPr lang="en-US" sz="3600" b="1">
                <a:solidFill>
                  <a:srgbClr val="F24895"/>
                </a:solidFill>
                <a:latin typeface="Tahoma" pitchFamily="34" charset="0"/>
                <a:cs typeface="Tahoma" pitchFamily="34" charset="0"/>
              </a:rPr>
              <a:t>Inflammation</a:t>
            </a:r>
            <a:br>
              <a:rPr lang="en-US" sz="3600" b="1">
                <a:solidFill>
                  <a:srgbClr val="F24895"/>
                </a:solidFill>
                <a:latin typeface="Tahoma" pitchFamily="34" charset="0"/>
                <a:cs typeface="Tahoma" pitchFamily="34" charset="0"/>
              </a:rPr>
            </a:br>
            <a:r>
              <a:rPr lang="en-US" sz="3200" b="1">
                <a:solidFill>
                  <a:srgbClr val="F24895"/>
                </a:solidFill>
                <a:latin typeface="Tahoma" pitchFamily="34" charset="0"/>
                <a:cs typeface="Tahoma" pitchFamily="34" charset="0"/>
              </a:rPr>
              <a:t>Systemic Manifestations</a:t>
            </a:r>
          </a:p>
        </p:txBody>
      </p:sp>
      <p:sp>
        <p:nvSpPr>
          <p:cNvPr id="96261" name="Rectangle 5"/>
          <p:cNvSpPr>
            <a:spLocks noChangeArrowheads="1"/>
          </p:cNvSpPr>
          <p:nvPr/>
        </p:nvSpPr>
        <p:spPr bwMode="auto">
          <a:xfrm>
            <a:off x="609600" y="1447800"/>
            <a:ext cx="7848600" cy="4832092"/>
          </a:xfrm>
          <a:prstGeom prst="rect">
            <a:avLst/>
          </a:prstGeom>
          <a:noFill/>
          <a:ln w="9525">
            <a:noFill/>
            <a:miter lim="800000"/>
            <a:headEnd/>
            <a:tailEnd/>
          </a:ln>
        </p:spPr>
        <p:txBody>
          <a:bodyPr>
            <a:spAutoFit/>
          </a:bodyPr>
          <a:lstStyle/>
          <a:p>
            <a:pPr marL="457200" indent="-457200" eaLnBrk="0" hangingPunct="0"/>
            <a:r>
              <a:rPr lang="en-US" sz="2800" b="1" dirty="0" err="1">
                <a:solidFill>
                  <a:schemeClr val="accent1"/>
                </a:solidFill>
                <a:latin typeface="Verdana" pitchFamily="34" charset="0"/>
              </a:rPr>
              <a:t>Leukocytosis</a:t>
            </a:r>
            <a:r>
              <a:rPr lang="en-US" sz="2800" b="1" dirty="0">
                <a:solidFill>
                  <a:schemeClr val="accent1"/>
                </a:solidFill>
                <a:latin typeface="Verdana" pitchFamily="34" charset="0"/>
              </a:rPr>
              <a:t>:</a:t>
            </a:r>
            <a:r>
              <a:rPr lang="en-US" sz="2800" b="1" dirty="0">
                <a:solidFill>
                  <a:schemeClr val="bg1"/>
                </a:solidFill>
                <a:latin typeface="Verdana" pitchFamily="34" charset="0"/>
              </a:rPr>
              <a:t> </a:t>
            </a:r>
          </a:p>
          <a:p>
            <a:pPr marL="457200" indent="-457200" eaLnBrk="0" hangingPunct="0"/>
            <a:r>
              <a:rPr lang="en-US" sz="2800" b="1" dirty="0">
                <a:solidFill>
                  <a:schemeClr val="bg1"/>
                </a:solidFill>
              </a:rPr>
              <a:t>     </a:t>
            </a:r>
            <a:r>
              <a:rPr lang="en-US" sz="2400" b="1" dirty="0"/>
              <a:t>WBC count climbs to 15,000 or 20,000 cells/</a:t>
            </a:r>
            <a:r>
              <a:rPr lang="en-US" sz="2400" b="1" dirty="0" err="1"/>
              <a:t>μl</a:t>
            </a:r>
            <a:r>
              <a:rPr lang="en-US" sz="2400" b="1" dirty="0"/>
              <a:t> </a:t>
            </a:r>
          </a:p>
          <a:p>
            <a:pPr marL="457200" indent="-457200" eaLnBrk="0" hangingPunct="0"/>
            <a:r>
              <a:rPr lang="en-US" sz="2800" b="1" dirty="0">
                <a:solidFill>
                  <a:schemeClr val="bg1"/>
                </a:solidFill>
                <a:latin typeface="Verdana" pitchFamily="34" charset="0"/>
              </a:rPr>
              <a:t>	</a:t>
            </a:r>
            <a:r>
              <a:rPr lang="en-US" sz="2800" b="1" dirty="0">
                <a:latin typeface="Verdana" pitchFamily="34" charset="0"/>
              </a:rPr>
              <a:t>most bacterial </a:t>
            </a:r>
            <a:r>
              <a:rPr lang="en-US" sz="2800" b="1" dirty="0" smtClean="0">
                <a:latin typeface="Verdana" pitchFamily="34" charset="0"/>
              </a:rPr>
              <a:t>infection </a:t>
            </a:r>
            <a:r>
              <a:rPr lang="en-US" sz="2400" b="1" dirty="0" smtClean="0">
                <a:latin typeface="Verdana" pitchFamily="34" charset="0"/>
              </a:rPr>
              <a:t>(</a:t>
            </a:r>
            <a:r>
              <a:rPr lang="en-US" sz="2400" b="1" dirty="0" err="1" smtClean="0">
                <a:latin typeface="Verdana" pitchFamily="34" charset="0"/>
              </a:rPr>
              <a:t>Neutrophil</a:t>
            </a:r>
            <a:r>
              <a:rPr lang="en-US" sz="2400" b="1" dirty="0" smtClean="0">
                <a:latin typeface="Verdana" pitchFamily="34" charset="0"/>
              </a:rPr>
              <a:t>)</a:t>
            </a:r>
            <a:endParaRPr lang="en-GB" sz="2800" b="1" dirty="0">
              <a:latin typeface="Verdana" pitchFamily="34" charset="0"/>
            </a:endParaRPr>
          </a:p>
          <a:p>
            <a:pPr marL="457200" indent="-457200" eaLnBrk="0" hangingPunct="0"/>
            <a:r>
              <a:rPr lang="en-US" sz="2800" b="1" dirty="0" err="1">
                <a:solidFill>
                  <a:schemeClr val="accent1"/>
                </a:solidFill>
                <a:latin typeface="Verdana" pitchFamily="34" charset="0"/>
              </a:rPr>
              <a:t>Lymphocytosis</a:t>
            </a:r>
            <a:r>
              <a:rPr lang="en-US" sz="2800" b="1" dirty="0">
                <a:solidFill>
                  <a:schemeClr val="accent1"/>
                </a:solidFill>
                <a:latin typeface="Verdana" pitchFamily="34" charset="0"/>
              </a:rPr>
              <a:t>:</a:t>
            </a:r>
            <a:r>
              <a:rPr lang="en-US" sz="2800" b="1" dirty="0">
                <a:solidFill>
                  <a:schemeClr val="bg1"/>
                </a:solidFill>
                <a:latin typeface="Verdana" pitchFamily="34" charset="0"/>
              </a:rPr>
              <a:t>  </a:t>
            </a:r>
          </a:p>
          <a:p>
            <a:pPr marL="457200" indent="-457200" eaLnBrk="0" hangingPunct="0"/>
            <a:r>
              <a:rPr lang="en-US" sz="2800" b="1" dirty="0">
                <a:solidFill>
                  <a:schemeClr val="bg1"/>
                </a:solidFill>
                <a:latin typeface="Verdana" pitchFamily="34" charset="0"/>
              </a:rPr>
              <a:t>	</a:t>
            </a:r>
            <a:r>
              <a:rPr lang="en-US" sz="2800" b="1" dirty="0">
                <a:latin typeface="Verdana" pitchFamily="34" charset="0"/>
              </a:rPr>
              <a:t>Infectious mononucleosis, mumps, </a:t>
            </a:r>
          </a:p>
          <a:p>
            <a:pPr marL="457200" indent="-457200" eaLnBrk="0" hangingPunct="0"/>
            <a:r>
              <a:rPr lang="en-US" sz="2800" b="1" dirty="0">
                <a:latin typeface="Verdana" pitchFamily="34" charset="0"/>
              </a:rPr>
              <a:t>    German measles</a:t>
            </a:r>
            <a:endParaRPr lang="en-GB" sz="2800" b="1" dirty="0">
              <a:latin typeface="Verdana" pitchFamily="34" charset="0"/>
            </a:endParaRPr>
          </a:p>
          <a:p>
            <a:pPr marL="457200" indent="-457200" eaLnBrk="0" hangingPunct="0"/>
            <a:r>
              <a:rPr lang="en-US" sz="2800" b="1" dirty="0" err="1">
                <a:solidFill>
                  <a:schemeClr val="accent1"/>
                </a:solidFill>
                <a:latin typeface="Verdana" pitchFamily="34" charset="0"/>
              </a:rPr>
              <a:t>Eosinophilia</a:t>
            </a:r>
            <a:r>
              <a:rPr lang="en-US" sz="2800" b="1" dirty="0">
                <a:solidFill>
                  <a:schemeClr val="accent1"/>
                </a:solidFill>
                <a:latin typeface="Verdana" pitchFamily="34" charset="0"/>
              </a:rPr>
              <a:t>:</a:t>
            </a:r>
            <a:r>
              <a:rPr lang="en-US" sz="2800" b="1" dirty="0">
                <a:solidFill>
                  <a:schemeClr val="bg1"/>
                </a:solidFill>
                <a:latin typeface="Verdana" pitchFamily="34" charset="0"/>
              </a:rPr>
              <a:t>    </a:t>
            </a:r>
            <a:r>
              <a:rPr lang="en-US" sz="2800" b="1" dirty="0">
                <a:latin typeface="Verdana" pitchFamily="34" charset="0"/>
              </a:rPr>
              <a:t>bronchial asthma, </a:t>
            </a:r>
          </a:p>
          <a:p>
            <a:pPr marL="457200" indent="-457200" eaLnBrk="0" hangingPunct="0"/>
            <a:r>
              <a:rPr lang="en-US" sz="2800" b="1" dirty="0">
                <a:latin typeface="Verdana" pitchFamily="34" charset="0"/>
              </a:rPr>
              <a:t>         hay fever, parasitic infestations</a:t>
            </a:r>
          </a:p>
          <a:p>
            <a:pPr marL="457200" indent="-457200" eaLnBrk="0" hangingPunct="0"/>
            <a:endParaRPr lang="en-GB" sz="2800" b="1" dirty="0">
              <a:latin typeface="Verdana" pitchFamily="34" charset="0"/>
            </a:endParaRPr>
          </a:p>
          <a:p>
            <a:pPr marL="457200" indent="-457200" eaLnBrk="0" hangingPunct="0"/>
            <a:r>
              <a:rPr lang="en-US" sz="2800" b="1" dirty="0" err="1">
                <a:solidFill>
                  <a:schemeClr val="accent1"/>
                </a:solidFill>
                <a:latin typeface="Verdana" pitchFamily="34" charset="0"/>
              </a:rPr>
              <a:t>Leukopenia</a:t>
            </a:r>
            <a:r>
              <a:rPr lang="en-US" sz="2800" b="1" dirty="0">
                <a:solidFill>
                  <a:schemeClr val="accent1"/>
                </a:solidFill>
                <a:latin typeface="Verdana" pitchFamily="34" charset="0"/>
              </a:rPr>
              <a:t>:</a:t>
            </a:r>
            <a:r>
              <a:rPr lang="en-US" sz="2800" b="1" dirty="0">
                <a:solidFill>
                  <a:schemeClr val="bg1"/>
                </a:solidFill>
                <a:latin typeface="Verdana" pitchFamily="34" charset="0"/>
              </a:rPr>
              <a:t>  </a:t>
            </a:r>
            <a:r>
              <a:rPr lang="en-US" sz="2800" b="1" dirty="0">
                <a:latin typeface="Verdana" pitchFamily="34" charset="0"/>
              </a:rPr>
              <a:t>typhoid fever,</a:t>
            </a:r>
          </a:p>
          <a:p>
            <a:pPr marL="457200" indent="-457200" eaLnBrk="0" hangingPunct="0"/>
            <a:r>
              <a:rPr lang="en-US" sz="2800" b="1" dirty="0">
                <a:latin typeface="Verdana" pitchFamily="34" charset="0"/>
              </a:rPr>
              <a:t>     infection with </a:t>
            </a:r>
            <a:r>
              <a:rPr lang="en-US" sz="2800" b="1" dirty="0" err="1">
                <a:latin typeface="Verdana" pitchFamily="34" charset="0"/>
              </a:rPr>
              <a:t>rickettsiae</a:t>
            </a:r>
            <a:r>
              <a:rPr lang="en-US" sz="2800" b="1" dirty="0">
                <a:latin typeface="Verdana" pitchFamily="34" charset="0"/>
              </a:rPr>
              <a:t>/protozoa</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HEME006"/>
          <p:cNvPicPr>
            <a:picLocks noChangeAspect="1" noChangeArrowheads="1"/>
          </p:cNvPicPr>
          <p:nvPr/>
        </p:nvPicPr>
        <p:blipFill>
          <a:blip r:embed="rId3">
            <a:lum bright="6000" contrast="30000"/>
          </a:blip>
          <a:srcRect/>
          <a:stretch>
            <a:fillRect/>
          </a:stretch>
        </p:blipFill>
        <p:spPr bwMode="auto">
          <a:xfrm>
            <a:off x="714348" y="1000108"/>
            <a:ext cx="7467600" cy="4903788"/>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60B3D342-6AC2-412F-8620-4F0E0112FE47}" type="slidenum">
              <a:rPr lang="en-US" smtClean="0"/>
              <a:pPr>
                <a:defRPr/>
              </a:pPr>
              <a:t>31</a:t>
            </a:fld>
            <a:endParaRPr lang="en-US"/>
          </a:p>
        </p:txBody>
      </p:sp>
      <p:pic>
        <p:nvPicPr>
          <p:cNvPr id="109570" name="Picture 2" descr="C:\Users\Maha\Downloads\images (2).jpg"/>
          <p:cNvPicPr>
            <a:picLocks noChangeAspect="1" noChangeArrowheads="1"/>
          </p:cNvPicPr>
          <p:nvPr/>
        </p:nvPicPr>
        <p:blipFill>
          <a:blip r:embed="rId4"/>
          <a:srcRect/>
          <a:stretch>
            <a:fillRect/>
          </a:stretch>
        </p:blipFill>
        <p:spPr bwMode="auto">
          <a:xfrm>
            <a:off x="5857884" y="3786190"/>
            <a:ext cx="2286000" cy="2000250"/>
          </a:xfrm>
          <a:prstGeom prst="rect">
            <a:avLst/>
          </a:prstGeom>
          <a:noFill/>
        </p:spPr>
      </p:pic>
      <p:pic>
        <p:nvPicPr>
          <p:cNvPr id="109571" name="Picture 3" descr="C:\Users\Maha\Downloads\hemato-32.jpg"/>
          <p:cNvPicPr>
            <a:picLocks noChangeAspect="1" noChangeArrowheads="1"/>
          </p:cNvPicPr>
          <p:nvPr/>
        </p:nvPicPr>
        <p:blipFill>
          <a:blip r:embed="rId5"/>
          <a:srcRect/>
          <a:stretch>
            <a:fillRect/>
          </a:stretch>
        </p:blipFill>
        <p:spPr bwMode="auto">
          <a:xfrm>
            <a:off x="785787" y="3443422"/>
            <a:ext cx="1785950" cy="2362063"/>
          </a:xfrm>
          <a:prstGeom prst="rect">
            <a:avLst/>
          </a:prstGeom>
          <a:noFill/>
        </p:spPr>
      </p:pic>
      <p:sp>
        <p:nvSpPr>
          <p:cNvPr id="7" name="TextBox 6"/>
          <p:cNvSpPr txBox="1"/>
          <p:nvPr/>
        </p:nvSpPr>
        <p:spPr>
          <a:xfrm>
            <a:off x="2714612" y="5072074"/>
            <a:ext cx="2063385" cy="523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sz="2800" b="1" dirty="0" smtClean="0"/>
              <a:t>Shift to left</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9571"/>
                                        </p:tgtEl>
                                        <p:attrNameLst>
                                          <p:attrName>style.visibility</p:attrName>
                                        </p:attrNameLst>
                                      </p:cBhvr>
                                      <p:to>
                                        <p:strVal val="visible"/>
                                      </p:to>
                                    </p:set>
                                    <p:animEffect transition="in" filter="blinds(horizontal)">
                                      <p:cBhvr>
                                        <p:cTn id="7" dur="500"/>
                                        <p:tgtEl>
                                          <p:spTgt spid="10957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09570"/>
                                        </p:tgtEl>
                                        <p:attrNameLst>
                                          <p:attrName>style.visibility</p:attrName>
                                        </p:attrNameLst>
                                      </p:cBhvr>
                                      <p:to>
                                        <p:strVal val="visible"/>
                                      </p:to>
                                    </p:set>
                                    <p:animEffect transition="in" filter="slide(fromBottom)">
                                      <p:cBhvr>
                                        <p:cTn id="12" dur="500"/>
                                        <p:tgtEl>
                                          <p:spTgt spid="109570"/>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lide(fromBottom)">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a:xfrm>
            <a:off x="609600" y="304800"/>
            <a:ext cx="7772400" cy="1143000"/>
          </a:xfrm>
        </p:spPr>
        <p:txBody>
          <a:bodyPr>
            <a:normAutofit fontScale="90000"/>
          </a:bodyPr>
          <a:lstStyle/>
          <a:p>
            <a:pPr fontAlgn="auto">
              <a:spcAft>
                <a:spcPts val="0"/>
              </a:spcAft>
              <a:defRPr/>
            </a:pPr>
            <a:r>
              <a:rPr lang="en-US" sz="3600" dirty="0">
                <a:latin typeface="Arial" pitchFamily="34" charset="0"/>
                <a:cs typeface="Arial" pitchFamily="34" charset="0"/>
              </a:rPr>
              <a:t>Morphologic Patterns of Acute Inflammation</a:t>
            </a:r>
            <a:r>
              <a:rPr lang="en-US" dirty="0">
                <a:solidFill>
                  <a:srgbClr val="000000"/>
                </a:solidFill>
                <a:latin typeface="Arial" pitchFamily="34" charset="0"/>
                <a:cs typeface="Arial" pitchFamily="34" charset="0"/>
              </a:rPr>
              <a:t> </a:t>
            </a:r>
          </a:p>
        </p:txBody>
      </p:sp>
      <p:sp>
        <p:nvSpPr>
          <p:cNvPr id="35842" name="Rectangle 3"/>
          <p:cNvSpPr>
            <a:spLocks noGrp="1" noChangeArrowheads="1"/>
          </p:cNvSpPr>
          <p:nvPr>
            <p:ph idx="1"/>
          </p:nvPr>
        </p:nvSpPr>
        <p:spPr>
          <a:xfrm>
            <a:off x="381000" y="1676400"/>
            <a:ext cx="8458200" cy="5181600"/>
          </a:xfrm>
        </p:spPr>
        <p:txBody>
          <a:bodyPr/>
          <a:lstStyle/>
          <a:p>
            <a:r>
              <a:rPr lang="en-US" sz="3200" b="1" smtClean="0">
                <a:latin typeface="Arial" charset="0"/>
              </a:rPr>
              <a:t>SEROUS INFLAMMATION</a:t>
            </a:r>
          </a:p>
          <a:p>
            <a:r>
              <a:rPr lang="en-US" sz="3200" b="1" smtClean="0">
                <a:latin typeface="Arial" charset="0"/>
              </a:rPr>
              <a:t>FIBRINOUS INFLAMMATION</a:t>
            </a:r>
          </a:p>
          <a:p>
            <a:r>
              <a:rPr lang="en-US" sz="3200" b="1" smtClean="0">
                <a:latin typeface="Arial" charset="0"/>
              </a:rPr>
              <a:t>SUPPURATIVE OR PURULENT INFLAMMATION </a:t>
            </a:r>
          </a:p>
          <a:p>
            <a:r>
              <a:rPr lang="en-US" sz="3200" b="1" smtClean="0">
                <a:latin typeface="Arial" charset="0"/>
              </a:rPr>
              <a:t>ULCERS</a:t>
            </a:r>
          </a:p>
          <a:p>
            <a:endParaRPr lang="en-US" sz="3200" b="1" smtClean="0">
              <a:latin typeface="Arial" charset="0"/>
            </a:endParaRPr>
          </a:p>
          <a:p>
            <a:endParaRPr lang="en-US" sz="3200" b="1" smtClean="0">
              <a:latin typeface="Arial" charset="0"/>
            </a:endParaRPr>
          </a:p>
          <a:p>
            <a:endParaRPr lang="en-US" sz="3200" b="1" smtClean="0">
              <a:latin typeface="Arial" charset="0"/>
            </a:endParaRPr>
          </a:p>
          <a:p>
            <a:endParaRPr lang="en-US" sz="2000" b="1" i="1" smtClean="0">
              <a:latin typeface="Arial" charset="0"/>
            </a:endParaRPr>
          </a:p>
        </p:txBody>
      </p:sp>
      <p:sp>
        <p:nvSpPr>
          <p:cNvPr id="4" name="Slide Number Placeholder 3"/>
          <p:cNvSpPr>
            <a:spLocks noGrp="1"/>
          </p:cNvSpPr>
          <p:nvPr>
            <p:ph type="sldNum" sz="quarter" idx="12"/>
          </p:nvPr>
        </p:nvSpPr>
        <p:spPr/>
        <p:txBody>
          <a:bodyPr/>
          <a:lstStyle/>
          <a:p>
            <a:pPr>
              <a:defRPr/>
            </a:pPr>
            <a:fld id="{33E60D0A-DA76-4546-82DF-19EB12399E00}"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Grp="1" noChangeAspect="1" noChangeArrowheads="1"/>
          </p:cNvPicPr>
          <p:nvPr>
            <p:ph idx="1"/>
          </p:nvPr>
        </p:nvPicPr>
        <p:blipFill>
          <a:blip r:embed="rId2"/>
          <a:srcRect/>
          <a:stretch>
            <a:fillRect/>
          </a:stretch>
        </p:blipFill>
        <p:spPr>
          <a:xfrm>
            <a:off x="304800" y="990600"/>
            <a:ext cx="3340100" cy="2514600"/>
          </a:xfrm>
        </p:spPr>
      </p:pic>
      <p:pic>
        <p:nvPicPr>
          <p:cNvPr id="37891" name="Picture 3"/>
          <p:cNvPicPr>
            <a:picLocks noChangeAspect="1" noChangeArrowheads="1"/>
          </p:cNvPicPr>
          <p:nvPr/>
        </p:nvPicPr>
        <p:blipFill>
          <a:blip r:embed="rId3"/>
          <a:srcRect/>
          <a:stretch>
            <a:fillRect/>
          </a:stretch>
        </p:blipFill>
        <p:spPr bwMode="auto">
          <a:xfrm>
            <a:off x="3860800" y="2438400"/>
            <a:ext cx="5283200" cy="39624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33E60D0A-DA76-4546-82DF-19EB12399E00}" type="slidenum">
              <a:rPr lang="en-US" smtClean="0"/>
              <a:pPr>
                <a:defRPr/>
              </a:pPr>
              <a:t>5</a:t>
            </a:fld>
            <a:endParaRPr lang="en-US"/>
          </a:p>
        </p:txBody>
      </p:sp>
      <p:sp>
        <p:nvSpPr>
          <p:cNvPr id="5" name="Rectangle 4"/>
          <p:cNvSpPr/>
          <p:nvPr/>
        </p:nvSpPr>
        <p:spPr>
          <a:xfrm>
            <a:off x="4357686" y="0"/>
            <a:ext cx="4572000" cy="1938992"/>
          </a:xfrm>
          <a:prstGeom prst="rect">
            <a:avLst/>
          </a:prstGeom>
        </p:spPr>
        <p:txBody>
          <a:bodyPr>
            <a:spAutoFit/>
          </a:bodyPr>
          <a:lstStyle/>
          <a:p>
            <a:r>
              <a:rPr lang="en-US" sz="3200" b="1" dirty="0" smtClean="0">
                <a:latin typeface="Arial" charset="0"/>
              </a:rPr>
              <a:t>SEROUS</a:t>
            </a:r>
            <a:r>
              <a:rPr lang="en-US" sz="3200" b="1" i="1" dirty="0" smtClean="0">
                <a:latin typeface="Arial" charset="0"/>
              </a:rPr>
              <a:t> </a:t>
            </a:r>
            <a:r>
              <a:rPr lang="en-US" sz="3200" b="1" dirty="0" smtClean="0">
                <a:latin typeface="Arial" charset="0"/>
              </a:rPr>
              <a:t>INFLAMMATION:</a:t>
            </a:r>
            <a:r>
              <a:rPr lang="en-US" sz="2800" dirty="0" smtClean="0">
                <a:latin typeface="Arial" charset="0"/>
              </a:rPr>
              <a:t> marked by the outpouring of a thin fluid  </a:t>
            </a:r>
          </a:p>
        </p:txBody>
      </p:sp>
      <p:pic>
        <p:nvPicPr>
          <p:cNvPr id="6" name="Picture 2" descr="d:\Inetpub\ombroot\content\0721601871\graphics\fullsize\S01871-002-f023.jpg"/>
          <p:cNvPicPr>
            <a:picLocks noChangeAspect="1" noChangeArrowheads="1"/>
          </p:cNvPicPr>
          <p:nvPr/>
        </p:nvPicPr>
        <p:blipFill>
          <a:blip r:embed="rId4"/>
          <a:srcRect b="8571"/>
          <a:stretch>
            <a:fillRect/>
          </a:stretch>
        </p:blipFill>
        <p:spPr bwMode="auto">
          <a:xfrm>
            <a:off x="285720" y="3643314"/>
            <a:ext cx="3592237" cy="2600095"/>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a:xfrm>
            <a:off x="428596" y="142852"/>
            <a:ext cx="8229600" cy="914400"/>
          </a:xfrm>
        </p:spPr>
        <p:txBody>
          <a:bodyPr>
            <a:normAutofit fontScale="90000"/>
          </a:bodyPr>
          <a:lstStyle/>
          <a:p>
            <a:pPr fontAlgn="auto">
              <a:spcAft>
                <a:spcPts val="0"/>
              </a:spcAft>
              <a:defRPr/>
            </a:pPr>
            <a:r>
              <a:rPr lang="en-US" sz="3600" dirty="0" smtClean="0">
                <a:latin typeface="Arial" pitchFamily="34" charset="0"/>
                <a:cs typeface="Arial" pitchFamily="34" charset="0"/>
              </a:rPr>
              <a:t/>
            </a:r>
            <a:br>
              <a:rPr lang="en-US" sz="3600" dirty="0" smtClean="0">
                <a:latin typeface="Arial" pitchFamily="34" charset="0"/>
                <a:cs typeface="Arial" pitchFamily="34" charset="0"/>
              </a:rPr>
            </a:br>
            <a:r>
              <a:rPr lang="en-US" sz="3600" dirty="0" smtClean="0">
                <a:latin typeface="Arial" pitchFamily="34" charset="0"/>
              </a:rPr>
              <a:t>FIBRINOUS INFLAMMATION </a:t>
            </a:r>
            <a:r>
              <a:rPr lang="en-US" sz="3200" dirty="0" smtClean="0">
                <a:latin typeface="Arial" pitchFamily="34" charset="0"/>
              </a:rPr>
              <a:t/>
            </a:r>
            <a:br>
              <a:rPr lang="en-US" sz="3200" dirty="0" smtClean="0">
                <a:latin typeface="Arial" pitchFamily="34" charset="0"/>
              </a:rPr>
            </a:br>
            <a:endParaRPr lang="en-US" sz="3600" dirty="0">
              <a:latin typeface="Arial" pitchFamily="34" charset="0"/>
              <a:cs typeface="Arial" pitchFamily="34" charset="0"/>
            </a:endParaRPr>
          </a:p>
        </p:txBody>
      </p:sp>
      <p:sp>
        <p:nvSpPr>
          <p:cNvPr id="40962" name="Rectangle 3"/>
          <p:cNvSpPr>
            <a:spLocks noGrp="1" noChangeArrowheads="1"/>
          </p:cNvSpPr>
          <p:nvPr>
            <p:ph idx="1"/>
          </p:nvPr>
        </p:nvSpPr>
        <p:spPr>
          <a:xfrm>
            <a:off x="0" y="785794"/>
            <a:ext cx="8839200" cy="4708525"/>
          </a:xfrm>
        </p:spPr>
        <p:txBody>
          <a:bodyPr/>
          <a:lstStyle/>
          <a:p>
            <a:pPr lvl="1"/>
            <a:r>
              <a:rPr lang="en-US" dirty="0" smtClean="0">
                <a:latin typeface="Arial" charset="0"/>
                <a:cs typeface="Arial" charset="0"/>
              </a:rPr>
              <a:t>A </a:t>
            </a:r>
            <a:r>
              <a:rPr lang="en-US" dirty="0" err="1" smtClean="0">
                <a:latin typeface="Arial" charset="0"/>
                <a:cs typeface="Arial" charset="0"/>
              </a:rPr>
              <a:t>fibrinous</a:t>
            </a:r>
            <a:r>
              <a:rPr lang="en-US" dirty="0" smtClean="0">
                <a:latin typeface="Arial" charset="0"/>
                <a:cs typeface="Arial" charset="0"/>
              </a:rPr>
              <a:t> </a:t>
            </a:r>
            <a:r>
              <a:rPr lang="en-US" dirty="0" err="1" smtClean="0">
                <a:latin typeface="Arial" charset="0"/>
                <a:cs typeface="Arial" charset="0"/>
              </a:rPr>
              <a:t>exudate</a:t>
            </a:r>
            <a:r>
              <a:rPr lang="en-US" dirty="0" smtClean="0">
                <a:latin typeface="Arial" charset="0"/>
                <a:cs typeface="Arial" charset="0"/>
              </a:rPr>
              <a:t> is characteristic of inflammation in the lining of body cavities, such as the </a:t>
            </a:r>
            <a:r>
              <a:rPr lang="en-US" dirty="0" err="1" smtClean="0">
                <a:latin typeface="Arial" charset="0"/>
                <a:cs typeface="Arial" charset="0"/>
              </a:rPr>
              <a:t>meninges</a:t>
            </a:r>
            <a:r>
              <a:rPr lang="en-US" dirty="0" smtClean="0">
                <a:latin typeface="Arial" charset="0"/>
                <a:cs typeface="Arial" charset="0"/>
              </a:rPr>
              <a:t>, pericardium and pleura (</a:t>
            </a:r>
            <a:r>
              <a:rPr lang="en-US" dirty="0" smtClean="0">
                <a:latin typeface="Arial" charset="0"/>
              </a:rPr>
              <a:t>larger molecules such as fibrinogen pass the vascular barrier)</a:t>
            </a:r>
          </a:p>
          <a:p>
            <a:pPr lvl="1"/>
            <a:r>
              <a:rPr lang="en-US" dirty="0" err="1" smtClean="0">
                <a:latin typeface="Arial" charset="0"/>
              </a:rPr>
              <a:t>Fibrinous</a:t>
            </a:r>
            <a:r>
              <a:rPr lang="en-US" dirty="0" smtClean="0">
                <a:latin typeface="Arial" charset="0"/>
              </a:rPr>
              <a:t> exudates may be removed by </a:t>
            </a:r>
            <a:r>
              <a:rPr lang="en-US" dirty="0" err="1" smtClean="0">
                <a:latin typeface="Arial" charset="0"/>
              </a:rPr>
              <a:t>fibrinolysis</a:t>
            </a:r>
            <a:r>
              <a:rPr lang="en-US" dirty="0" smtClean="0">
                <a:latin typeface="Arial" charset="0"/>
              </a:rPr>
              <a:t>, if not: </a:t>
            </a:r>
            <a:r>
              <a:rPr lang="en-US" sz="2000" dirty="0" smtClean="0">
                <a:latin typeface="Arial" charset="0"/>
              </a:rPr>
              <a:t>it may stimulate the </a:t>
            </a:r>
            <a:r>
              <a:rPr lang="en-US" sz="2000" dirty="0" err="1" smtClean="0">
                <a:latin typeface="Arial" charset="0"/>
              </a:rPr>
              <a:t>ingrowth</a:t>
            </a:r>
            <a:r>
              <a:rPr lang="en-US" sz="2000" dirty="0" smtClean="0">
                <a:latin typeface="Arial" charset="0"/>
              </a:rPr>
              <a:t> of granulation tissue </a:t>
            </a:r>
            <a:r>
              <a:rPr lang="en-US" dirty="0" smtClean="0">
                <a:solidFill>
                  <a:srgbClr val="F24895"/>
                </a:solidFill>
                <a:latin typeface="Arial" charset="0"/>
              </a:rPr>
              <a:t>(</a:t>
            </a:r>
            <a:r>
              <a:rPr lang="en-US" i="1" dirty="0" smtClean="0">
                <a:solidFill>
                  <a:srgbClr val="F24895"/>
                </a:solidFill>
                <a:latin typeface="Arial" charset="0"/>
              </a:rPr>
              <a:t>organization</a:t>
            </a:r>
            <a:r>
              <a:rPr lang="en-US" sz="2000" dirty="0" smtClean="0">
                <a:solidFill>
                  <a:srgbClr val="F24895"/>
                </a:solidFill>
                <a:latin typeface="Arial" charset="0"/>
              </a:rPr>
              <a:t>) </a:t>
            </a:r>
            <a:endParaRPr lang="en-US" sz="2000" dirty="0" smtClean="0">
              <a:latin typeface="Arial" charset="0"/>
              <a:cs typeface="Arial" charset="0"/>
            </a:endParaRPr>
          </a:p>
        </p:txBody>
      </p:sp>
      <p:pic>
        <p:nvPicPr>
          <p:cNvPr id="40964" name="Picture 4" descr="d:\Inetpub\ombroot\content\0721601871\graphics\fullsize\S01871-002-f024a.jpg"/>
          <p:cNvPicPr>
            <a:picLocks noChangeAspect="1" noChangeArrowheads="1"/>
          </p:cNvPicPr>
          <p:nvPr/>
        </p:nvPicPr>
        <p:blipFill>
          <a:blip r:embed="rId2"/>
          <a:srcRect b="10706"/>
          <a:stretch>
            <a:fillRect/>
          </a:stretch>
        </p:blipFill>
        <p:spPr bwMode="auto">
          <a:xfrm>
            <a:off x="304800" y="3143248"/>
            <a:ext cx="4038600" cy="3330577"/>
          </a:xfrm>
          <a:prstGeom prst="rect">
            <a:avLst/>
          </a:prstGeom>
          <a:noFill/>
          <a:ln w="9525">
            <a:solidFill>
              <a:schemeClr val="tx1"/>
            </a:solidFill>
            <a:miter lim="800000"/>
            <a:headEnd/>
            <a:tailEnd/>
          </a:ln>
        </p:spPr>
      </p:pic>
      <p:pic>
        <p:nvPicPr>
          <p:cNvPr id="40965" name="Picture 3" descr="d:\Inetpub\ombroot\content\0721601871\graphics\fullsize\S01871-002-f024b.jpg"/>
          <p:cNvPicPr>
            <a:picLocks noChangeAspect="1" noChangeArrowheads="1"/>
          </p:cNvPicPr>
          <p:nvPr/>
        </p:nvPicPr>
        <p:blipFill>
          <a:blip r:embed="rId3"/>
          <a:srcRect b="8090"/>
          <a:stretch>
            <a:fillRect/>
          </a:stretch>
        </p:blipFill>
        <p:spPr bwMode="auto">
          <a:xfrm>
            <a:off x="4572000" y="3143248"/>
            <a:ext cx="4343400" cy="3392490"/>
          </a:xfrm>
          <a:prstGeom prst="rect">
            <a:avLst/>
          </a:prstGeom>
          <a:noFill/>
          <a:ln w="9525">
            <a:solidFill>
              <a:schemeClr val="tx1"/>
            </a:solidFill>
            <a:miter lim="800000"/>
            <a:headEnd/>
            <a:tailEnd/>
          </a:ln>
        </p:spPr>
      </p:pic>
      <p:sp>
        <p:nvSpPr>
          <p:cNvPr id="6" name="Slide Number Placeholder 5"/>
          <p:cNvSpPr>
            <a:spLocks noGrp="1"/>
          </p:cNvSpPr>
          <p:nvPr>
            <p:ph type="sldNum" sz="quarter" idx="12"/>
          </p:nvPr>
        </p:nvSpPr>
        <p:spPr/>
        <p:txBody>
          <a:bodyPr/>
          <a:lstStyle/>
          <a:p>
            <a:pPr>
              <a:defRPr/>
            </a:pPr>
            <a:fld id="{33E60D0A-DA76-4546-82DF-19EB12399E00}" type="slidenum">
              <a:rPr lang="en-US" smtClean="0"/>
              <a:pPr>
                <a:defRPr/>
              </a:pPr>
              <a:t>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0964"/>
                                        </p:tgtEl>
                                        <p:attrNameLst>
                                          <p:attrName>style.visibility</p:attrName>
                                        </p:attrNameLst>
                                      </p:cBhvr>
                                      <p:to>
                                        <p:strVal val="visible"/>
                                      </p:to>
                                    </p:set>
                                    <p:animEffect transition="in" filter="diamond(in)">
                                      <p:cBhvr>
                                        <p:cTn id="7" dur="500"/>
                                        <p:tgtEl>
                                          <p:spTgt spid="4096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0965"/>
                                        </p:tgtEl>
                                        <p:attrNameLst>
                                          <p:attrName>style.visibility</p:attrName>
                                        </p:attrNameLst>
                                      </p:cBhvr>
                                      <p:to>
                                        <p:strVal val="visible"/>
                                      </p:to>
                                    </p:set>
                                    <p:animEffect transition="in" filter="checkerboard(across)">
                                      <p:cBhvr>
                                        <p:cTn id="12" dur="500"/>
                                        <p:tgtEl>
                                          <p:spTgt spid="409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a:xfrm>
            <a:off x="0" y="274638"/>
            <a:ext cx="8915400" cy="1143000"/>
          </a:xfrm>
        </p:spPr>
        <p:txBody>
          <a:bodyPr>
            <a:normAutofit fontScale="90000"/>
          </a:bodyPr>
          <a:lstStyle/>
          <a:p>
            <a:pPr fontAlgn="auto">
              <a:spcAft>
                <a:spcPts val="0"/>
              </a:spcAft>
              <a:defRPr/>
            </a:pPr>
            <a:r>
              <a:rPr lang="en-US" sz="3600" dirty="0">
                <a:latin typeface="Arial" pitchFamily="34" charset="0"/>
                <a:cs typeface="Arial" pitchFamily="34" charset="0"/>
              </a:rPr>
              <a:t>Morphologic Patterns of Acute </a:t>
            </a:r>
            <a:r>
              <a:rPr lang="en-US" sz="3600" dirty="0" smtClean="0">
                <a:latin typeface="Arial" pitchFamily="34" charset="0"/>
                <a:cs typeface="Arial" pitchFamily="34" charset="0"/>
              </a:rPr>
              <a:t>Inflammation</a:t>
            </a:r>
            <a:br>
              <a:rPr lang="en-US" sz="3600" dirty="0" smtClean="0">
                <a:latin typeface="Arial" pitchFamily="34" charset="0"/>
                <a:cs typeface="Arial" pitchFamily="34" charset="0"/>
              </a:rPr>
            </a:br>
            <a:r>
              <a:rPr lang="en-US" sz="3600" dirty="0" smtClean="0">
                <a:latin typeface="Arial" pitchFamily="34" charset="0"/>
                <a:cs typeface="Arial" pitchFamily="34" charset="0"/>
              </a:rPr>
              <a:t> </a:t>
            </a:r>
            <a:r>
              <a:rPr lang="en-US" sz="3100" dirty="0" smtClean="0">
                <a:latin typeface="Arial" pitchFamily="34" charset="0"/>
                <a:cs typeface="Arial" pitchFamily="34" charset="0"/>
              </a:rPr>
              <a:t>SUPPURATIVE OR PURULENT INFLAMMATION</a:t>
            </a:r>
            <a:endParaRPr lang="en-US" sz="3600" dirty="0">
              <a:latin typeface="Arial" pitchFamily="34" charset="0"/>
              <a:cs typeface="Arial" pitchFamily="34" charset="0"/>
            </a:endParaRPr>
          </a:p>
        </p:txBody>
      </p:sp>
      <p:sp>
        <p:nvSpPr>
          <p:cNvPr id="43010" name="Rectangle 3"/>
          <p:cNvSpPr>
            <a:spLocks noGrp="1" noChangeArrowheads="1"/>
          </p:cNvSpPr>
          <p:nvPr>
            <p:ph idx="1"/>
          </p:nvPr>
        </p:nvSpPr>
        <p:spPr>
          <a:xfrm>
            <a:off x="304800" y="1600200"/>
            <a:ext cx="8382000" cy="4648200"/>
          </a:xfrm>
        </p:spPr>
        <p:txBody>
          <a:bodyPr/>
          <a:lstStyle/>
          <a:p>
            <a:pPr lvl="1"/>
            <a:r>
              <a:rPr lang="en-US" sz="2800" b="1" dirty="0" smtClean="0">
                <a:latin typeface="Arial" charset="0"/>
              </a:rPr>
              <a:t>characterized by the production of large amounts of pus or purulent </a:t>
            </a:r>
            <a:r>
              <a:rPr lang="en-US" sz="2800" b="1" dirty="0" err="1" smtClean="0">
                <a:latin typeface="Arial" charset="0"/>
              </a:rPr>
              <a:t>exudate</a:t>
            </a:r>
            <a:r>
              <a:rPr lang="en-US" sz="2800" b="1" dirty="0" smtClean="0">
                <a:latin typeface="Arial" charset="0"/>
              </a:rPr>
              <a:t> consisting of </a:t>
            </a:r>
            <a:r>
              <a:rPr lang="en-US" sz="2800" b="1" dirty="0" err="1" smtClean="0">
                <a:latin typeface="Arial" charset="0"/>
              </a:rPr>
              <a:t>neutrophils</a:t>
            </a:r>
            <a:r>
              <a:rPr lang="en-US" sz="2800" b="1" dirty="0" smtClean="0">
                <a:latin typeface="Arial" charset="0"/>
              </a:rPr>
              <a:t>, necrotic cells, and edema fluid</a:t>
            </a:r>
            <a:r>
              <a:rPr lang="en-US" sz="2800" b="1" dirty="0" smtClean="0">
                <a:latin typeface="Arial" charset="0"/>
                <a:cs typeface="Arial" charset="0"/>
              </a:rPr>
              <a:t> caused by </a:t>
            </a:r>
            <a:r>
              <a:rPr lang="en-US" sz="2800" b="1" dirty="0" smtClean="0">
                <a:latin typeface="Arial" charset="0"/>
              </a:rPr>
              <a:t>as </a:t>
            </a:r>
            <a:r>
              <a:rPr lang="en-US" sz="2800" b="1" dirty="0" err="1" smtClean="0">
                <a:latin typeface="Arial" charset="0"/>
              </a:rPr>
              <a:t>pyogenic</a:t>
            </a:r>
            <a:r>
              <a:rPr lang="en-US" sz="2800" b="1" dirty="0" smtClean="0">
                <a:latin typeface="Arial" charset="0"/>
              </a:rPr>
              <a:t> (pus-producing) bacteria</a:t>
            </a:r>
            <a:r>
              <a:rPr lang="en-US" sz="2800" b="1" dirty="0" smtClean="0">
                <a:latin typeface="Arial" charset="0"/>
                <a:cs typeface="Arial" charset="0"/>
              </a:rPr>
              <a:t> </a:t>
            </a:r>
          </a:p>
          <a:p>
            <a:pPr lvl="1"/>
            <a:endParaRPr lang="en-US" sz="2800" b="1" dirty="0" smtClean="0">
              <a:latin typeface="Arial" charset="0"/>
              <a:cs typeface="Arial" charset="0"/>
            </a:endParaRPr>
          </a:p>
        </p:txBody>
      </p:sp>
      <p:sp>
        <p:nvSpPr>
          <p:cNvPr id="4" name="Slide Number Placeholder 3"/>
          <p:cNvSpPr>
            <a:spLocks noGrp="1"/>
          </p:cNvSpPr>
          <p:nvPr>
            <p:ph type="sldNum" sz="quarter" idx="12"/>
          </p:nvPr>
        </p:nvSpPr>
        <p:spPr/>
        <p:txBody>
          <a:bodyPr/>
          <a:lstStyle/>
          <a:p>
            <a:pPr>
              <a:defRPr/>
            </a:pPr>
            <a:fld id="{33E60D0A-DA76-4546-82DF-19EB12399E00}" type="slidenum">
              <a:rPr lang="en-US" smtClean="0"/>
              <a:pPr>
                <a:defRPr/>
              </a:pPr>
              <a:t>7</a:t>
            </a:fld>
            <a:endParaRPr lang="en-US"/>
          </a:p>
        </p:txBody>
      </p:sp>
      <p:pic>
        <p:nvPicPr>
          <p:cNvPr id="5" name="Picture 2" descr="d:\Inetpub\ombroot\content\0721601871\graphics\fullsize\S01871-002-f025.jpg"/>
          <p:cNvPicPr>
            <a:picLocks noChangeAspect="1" noChangeArrowheads="1"/>
          </p:cNvPicPr>
          <p:nvPr/>
        </p:nvPicPr>
        <p:blipFill>
          <a:blip r:embed="rId2"/>
          <a:srcRect b="9201"/>
          <a:stretch>
            <a:fillRect/>
          </a:stretch>
        </p:blipFill>
        <p:spPr bwMode="auto">
          <a:xfrm>
            <a:off x="1214414" y="3857628"/>
            <a:ext cx="7029440" cy="2760058"/>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a:xfrm>
            <a:off x="0" y="274638"/>
            <a:ext cx="8915400" cy="1143000"/>
          </a:xfrm>
        </p:spPr>
        <p:txBody>
          <a:bodyPr>
            <a:normAutofit fontScale="90000"/>
          </a:bodyPr>
          <a:lstStyle/>
          <a:p>
            <a:pPr fontAlgn="auto">
              <a:spcAft>
                <a:spcPts val="0"/>
              </a:spcAft>
              <a:defRPr/>
            </a:pPr>
            <a:r>
              <a:rPr lang="en-US" sz="3600" dirty="0">
                <a:latin typeface="Arial" pitchFamily="34" charset="0"/>
                <a:cs typeface="Arial" pitchFamily="34" charset="0"/>
              </a:rPr>
              <a:t>Morphologic Patterns of Acute </a:t>
            </a:r>
            <a:r>
              <a:rPr lang="en-US" sz="3600" dirty="0" smtClean="0">
                <a:latin typeface="Arial" pitchFamily="34" charset="0"/>
                <a:cs typeface="Arial" pitchFamily="34" charset="0"/>
              </a:rPr>
              <a:t>Inflammation</a:t>
            </a:r>
            <a:br>
              <a:rPr lang="en-US" sz="3600" dirty="0" smtClean="0">
                <a:latin typeface="Arial" pitchFamily="34" charset="0"/>
                <a:cs typeface="Arial" pitchFamily="34" charset="0"/>
              </a:rPr>
            </a:br>
            <a:r>
              <a:rPr lang="en-US" sz="3600" dirty="0" smtClean="0">
                <a:latin typeface="Arial" pitchFamily="34" charset="0"/>
                <a:cs typeface="Arial" pitchFamily="34" charset="0"/>
              </a:rPr>
              <a:t> </a:t>
            </a:r>
            <a:r>
              <a:rPr lang="en-US" sz="3100" dirty="0" smtClean="0">
                <a:latin typeface="Arial" pitchFamily="34" charset="0"/>
                <a:cs typeface="Arial" pitchFamily="34" charset="0"/>
              </a:rPr>
              <a:t>SUPPURATIVE OR PURULENT INFLAMMATION</a:t>
            </a:r>
            <a:endParaRPr lang="en-US" sz="3600" dirty="0">
              <a:latin typeface="Arial" pitchFamily="34" charset="0"/>
              <a:cs typeface="Arial" pitchFamily="34" charset="0"/>
            </a:endParaRPr>
          </a:p>
        </p:txBody>
      </p:sp>
      <p:sp>
        <p:nvSpPr>
          <p:cNvPr id="46082" name="Rectangle 3"/>
          <p:cNvSpPr>
            <a:spLocks noGrp="1" noChangeArrowheads="1"/>
          </p:cNvSpPr>
          <p:nvPr>
            <p:ph idx="1"/>
          </p:nvPr>
        </p:nvSpPr>
        <p:spPr>
          <a:xfrm>
            <a:off x="304800" y="1600200"/>
            <a:ext cx="8382000" cy="4648200"/>
          </a:xfrm>
        </p:spPr>
        <p:txBody>
          <a:bodyPr/>
          <a:lstStyle/>
          <a:p>
            <a:pPr lvl="1"/>
            <a:r>
              <a:rPr lang="en-US" sz="3000" b="1" smtClean="0">
                <a:latin typeface="Arial" charset="0"/>
              </a:rPr>
              <a:t>Abscesses : localized collections of purulent inflammatory tissue caused by suppuration buried in a tissue, an organ, or a confined space</a:t>
            </a:r>
            <a:r>
              <a:rPr lang="en-US" sz="3000" b="1" smtClean="0">
                <a:latin typeface="Arial" charset="0"/>
                <a:cs typeface="Arial" charset="0"/>
              </a:rPr>
              <a:t>  </a:t>
            </a:r>
          </a:p>
        </p:txBody>
      </p:sp>
      <p:sp>
        <p:nvSpPr>
          <p:cNvPr id="4" name="Slide Number Placeholder 3"/>
          <p:cNvSpPr>
            <a:spLocks noGrp="1"/>
          </p:cNvSpPr>
          <p:nvPr>
            <p:ph type="sldNum" sz="quarter" idx="12"/>
          </p:nvPr>
        </p:nvSpPr>
        <p:spPr/>
        <p:txBody>
          <a:bodyPr/>
          <a:lstStyle/>
          <a:p>
            <a:pPr>
              <a:defRPr/>
            </a:pPr>
            <a:fld id="{33E60D0A-DA76-4546-82DF-19EB12399E00}" type="slidenum">
              <a:rPr lang="en-US" smtClean="0"/>
              <a:pPr>
                <a:defRPr/>
              </a:pPr>
              <a:t>8</a:t>
            </a:fld>
            <a:endParaRPr lang="en-US"/>
          </a:p>
        </p:txBody>
      </p:sp>
      <p:pic>
        <p:nvPicPr>
          <p:cNvPr id="5" name="Picture 2"/>
          <p:cNvPicPr>
            <a:picLocks noChangeAspect="1" noChangeArrowheads="1"/>
          </p:cNvPicPr>
          <p:nvPr/>
        </p:nvPicPr>
        <p:blipFill>
          <a:blip r:embed="rId2"/>
          <a:stretch>
            <a:fillRect/>
          </a:stretch>
        </p:blipFill>
        <p:spPr>
          <a:xfrm>
            <a:off x="214282" y="3929066"/>
            <a:ext cx="3023972" cy="2721575"/>
          </a:xfrm>
          <a:prstGeom prst="rect">
            <a:avLst/>
          </a:prstGeom>
        </p:spPr>
        <p:style>
          <a:lnRef idx="2">
            <a:schemeClr val="accent1"/>
          </a:lnRef>
          <a:fillRef idx="1">
            <a:schemeClr val="lt1"/>
          </a:fillRef>
          <a:effectRef idx="0">
            <a:schemeClr val="accent1"/>
          </a:effectRef>
          <a:fontRef idx="minor">
            <a:schemeClr val="dk1"/>
          </a:fontRef>
        </p:style>
      </p:pic>
      <p:pic>
        <p:nvPicPr>
          <p:cNvPr id="6" name="Picture 2"/>
          <p:cNvPicPr>
            <a:picLocks noChangeAspect="1" noChangeArrowheads="1"/>
          </p:cNvPicPr>
          <p:nvPr/>
        </p:nvPicPr>
        <p:blipFill>
          <a:blip r:embed="rId3"/>
          <a:srcRect/>
          <a:stretch>
            <a:fillRect/>
          </a:stretch>
        </p:blipFill>
        <p:spPr>
          <a:xfrm>
            <a:off x="3500430" y="3786190"/>
            <a:ext cx="4733932" cy="2901442"/>
          </a:xfrm>
          <a:prstGeom prst="rect">
            <a:avLst/>
          </a:prstGeom>
          <a:ln/>
        </p:spPr>
        <p:style>
          <a:lnRef idx="2">
            <a:schemeClr val="accent2"/>
          </a:lnRef>
          <a:fillRef idx="1">
            <a:schemeClr val="lt1"/>
          </a:fillRef>
          <a:effectRef idx="0">
            <a:schemeClr val="accent2"/>
          </a:effectRef>
          <a:fontRef idx="minor">
            <a:schemeClr val="dk1"/>
          </a:fontRef>
        </p:style>
      </p:pic>
      <p:pic>
        <p:nvPicPr>
          <p:cNvPr id="7" name="Picture 3" descr="http://medstat.med.utah.edu/WebPath/jpeg4/LIVER057.jpg"/>
          <p:cNvPicPr>
            <a:picLocks noChangeAspect="1" noChangeArrowheads="1"/>
          </p:cNvPicPr>
          <p:nvPr/>
        </p:nvPicPr>
        <p:blipFill>
          <a:blip r:embed="rId4"/>
          <a:srcRect/>
          <a:stretch>
            <a:fillRect/>
          </a:stretch>
        </p:blipFill>
        <p:spPr bwMode="auto">
          <a:xfrm>
            <a:off x="5672142" y="4414841"/>
            <a:ext cx="3471858" cy="244315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d:\Inetpub\ombroot\content\0721601871\graphics\fullsize\S01871-002-f026.jpg"/>
          <p:cNvPicPr>
            <a:picLocks noChangeAspect="1" noChangeArrowheads="1"/>
          </p:cNvPicPr>
          <p:nvPr/>
        </p:nvPicPr>
        <p:blipFill>
          <a:blip r:embed="rId2"/>
          <a:srcRect b="8926"/>
          <a:stretch>
            <a:fillRect/>
          </a:stretch>
        </p:blipFill>
        <p:spPr bwMode="auto">
          <a:xfrm>
            <a:off x="285720" y="3143248"/>
            <a:ext cx="8686800" cy="3522663"/>
          </a:xfrm>
          <a:prstGeom prst="rect">
            <a:avLst/>
          </a:prstGeom>
          <a:noFill/>
          <a:ln w="9525">
            <a:solidFill>
              <a:schemeClr val="tx1"/>
            </a:solidFill>
            <a:miter lim="800000"/>
            <a:headEnd/>
            <a:tailEnd/>
          </a:ln>
        </p:spPr>
      </p:pic>
      <p:sp>
        <p:nvSpPr>
          <p:cNvPr id="4" name="TextBox 3"/>
          <p:cNvSpPr txBox="1">
            <a:spLocks noChangeArrowheads="1"/>
          </p:cNvSpPr>
          <p:nvPr/>
        </p:nvSpPr>
        <p:spPr bwMode="auto">
          <a:xfrm>
            <a:off x="3643306" y="4000504"/>
            <a:ext cx="2073275" cy="369888"/>
          </a:xfrm>
          <a:prstGeom prst="rect">
            <a:avLst/>
          </a:prstGeom>
          <a:solidFill>
            <a:srgbClr val="4C004C"/>
          </a:solidFill>
          <a:ln w="9525">
            <a:noFill/>
            <a:miter lim="800000"/>
            <a:headEnd/>
            <a:tailEnd/>
          </a:ln>
        </p:spPr>
        <p:txBody>
          <a:bodyPr wrap="none">
            <a:spAutoFit/>
          </a:bodyPr>
          <a:lstStyle/>
          <a:p>
            <a:r>
              <a:rPr lang="en-US" dirty="0">
                <a:latin typeface="Verdana" pitchFamily="34" charset="0"/>
              </a:rPr>
              <a:t>Epithelial Defect</a:t>
            </a:r>
          </a:p>
        </p:txBody>
      </p:sp>
      <p:sp>
        <p:nvSpPr>
          <p:cNvPr id="5" name="TextBox 4"/>
          <p:cNvSpPr txBox="1">
            <a:spLocks noChangeArrowheads="1"/>
          </p:cNvSpPr>
          <p:nvPr/>
        </p:nvSpPr>
        <p:spPr bwMode="auto">
          <a:xfrm>
            <a:off x="3214678" y="5572140"/>
            <a:ext cx="3079750" cy="369888"/>
          </a:xfrm>
          <a:prstGeom prst="rect">
            <a:avLst/>
          </a:prstGeom>
          <a:solidFill>
            <a:srgbClr val="4C004C"/>
          </a:solidFill>
          <a:ln w="9525">
            <a:noFill/>
            <a:miter lim="800000"/>
            <a:headEnd/>
            <a:tailEnd/>
          </a:ln>
        </p:spPr>
        <p:txBody>
          <a:bodyPr wrap="none">
            <a:spAutoFit/>
          </a:bodyPr>
          <a:lstStyle/>
          <a:p>
            <a:r>
              <a:rPr lang="en-US">
                <a:latin typeface="Verdana" pitchFamily="34" charset="0"/>
              </a:rPr>
              <a:t>Fibrinopurulent exudates</a:t>
            </a:r>
          </a:p>
        </p:txBody>
      </p:sp>
      <p:sp>
        <p:nvSpPr>
          <p:cNvPr id="6" name="TextBox 5"/>
          <p:cNvSpPr txBox="1">
            <a:spLocks noChangeArrowheads="1"/>
          </p:cNvSpPr>
          <p:nvPr/>
        </p:nvSpPr>
        <p:spPr bwMode="auto">
          <a:xfrm>
            <a:off x="4071934" y="6000768"/>
            <a:ext cx="2292350" cy="369888"/>
          </a:xfrm>
          <a:prstGeom prst="rect">
            <a:avLst/>
          </a:prstGeom>
          <a:solidFill>
            <a:srgbClr val="4C004C"/>
          </a:solidFill>
          <a:ln w="9525">
            <a:noFill/>
            <a:miter lim="800000"/>
            <a:headEnd/>
            <a:tailEnd/>
          </a:ln>
        </p:spPr>
        <p:txBody>
          <a:bodyPr wrap="none">
            <a:spAutoFit/>
          </a:bodyPr>
          <a:lstStyle/>
          <a:p>
            <a:r>
              <a:rPr lang="en-US">
                <a:latin typeface="Verdana" pitchFamily="34" charset="0"/>
              </a:rPr>
              <a:t>Granulation tissue</a:t>
            </a:r>
          </a:p>
        </p:txBody>
      </p:sp>
      <p:sp>
        <p:nvSpPr>
          <p:cNvPr id="7" name="TextBox 6"/>
          <p:cNvSpPr txBox="1">
            <a:spLocks noChangeArrowheads="1"/>
          </p:cNvSpPr>
          <p:nvPr/>
        </p:nvSpPr>
        <p:spPr bwMode="auto">
          <a:xfrm>
            <a:off x="5072066" y="6357958"/>
            <a:ext cx="1068388" cy="369888"/>
          </a:xfrm>
          <a:prstGeom prst="rect">
            <a:avLst/>
          </a:prstGeom>
          <a:solidFill>
            <a:srgbClr val="4C004C"/>
          </a:solidFill>
          <a:ln w="9525">
            <a:noFill/>
            <a:miter lim="800000"/>
            <a:headEnd/>
            <a:tailEnd/>
          </a:ln>
        </p:spPr>
        <p:txBody>
          <a:bodyPr wrap="none">
            <a:spAutoFit/>
          </a:bodyPr>
          <a:lstStyle/>
          <a:p>
            <a:r>
              <a:rPr lang="en-US">
                <a:latin typeface="Verdana" pitchFamily="34" charset="0"/>
              </a:rPr>
              <a:t>Fibrosis</a:t>
            </a:r>
          </a:p>
        </p:txBody>
      </p:sp>
      <p:sp>
        <p:nvSpPr>
          <p:cNvPr id="8" name="TextBox 7"/>
          <p:cNvSpPr txBox="1">
            <a:spLocks noChangeArrowheads="1"/>
          </p:cNvSpPr>
          <p:nvPr/>
        </p:nvSpPr>
        <p:spPr bwMode="auto">
          <a:xfrm>
            <a:off x="3714744" y="5143512"/>
            <a:ext cx="1751013" cy="369888"/>
          </a:xfrm>
          <a:prstGeom prst="rect">
            <a:avLst/>
          </a:prstGeom>
          <a:solidFill>
            <a:srgbClr val="4C004C"/>
          </a:solidFill>
          <a:ln w="9525">
            <a:noFill/>
            <a:miter lim="800000"/>
            <a:headEnd/>
            <a:tailEnd/>
          </a:ln>
        </p:spPr>
        <p:txBody>
          <a:bodyPr wrap="none">
            <a:spAutoFit/>
          </a:bodyPr>
          <a:lstStyle/>
          <a:p>
            <a:r>
              <a:rPr lang="en-US" dirty="0">
                <a:latin typeface="Verdana" pitchFamily="34" charset="0"/>
              </a:rPr>
              <a:t>Necrotic base</a:t>
            </a:r>
          </a:p>
        </p:txBody>
      </p:sp>
      <p:sp>
        <p:nvSpPr>
          <p:cNvPr id="9" name="Slide Number Placeholder 8"/>
          <p:cNvSpPr>
            <a:spLocks noGrp="1"/>
          </p:cNvSpPr>
          <p:nvPr>
            <p:ph type="sldNum" sz="quarter" idx="12"/>
          </p:nvPr>
        </p:nvSpPr>
        <p:spPr/>
        <p:txBody>
          <a:bodyPr/>
          <a:lstStyle/>
          <a:p>
            <a:pPr>
              <a:defRPr/>
            </a:pPr>
            <a:fld id="{60B3D342-6AC2-412F-8620-4F0E0112FE47}" type="slidenum">
              <a:rPr lang="en-US" smtClean="0"/>
              <a:pPr>
                <a:defRPr/>
              </a:pPr>
              <a:t>9</a:t>
            </a:fld>
            <a:endParaRPr lang="en-US"/>
          </a:p>
        </p:txBody>
      </p:sp>
      <p:sp>
        <p:nvSpPr>
          <p:cNvPr id="10" name="TextBox 9"/>
          <p:cNvSpPr txBox="1"/>
          <p:nvPr/>
        </p:nvSpPr>
        <p:spPr>
          <a:xfrm>
            <a:off x="214282" y="285728"/>
            <a:ext cx="8072462" cy="2723823"/>
          </a:xfrm>
          <a:prstGeom prst="rect">
            <a:avLst/>
          </a:prstGeom>
          <a:noFill/>
        </p:spPr>
        <p:txBody>
          <a:bodyPr wrap="square" rtlCol="0">
            <a:spAutoFit/>
          </a:bodyPr>
          <a:lstStyle/>
          <a:p>
            <a:pPr algn="ctr">
              <a:lnSpc>
                <a:spcPct val="90000"/>
              </a:lnSpc>
              <a:buFont typeface="Wingdings 2" pitchFamily="18" charset="2"/>
              <a:buNone/>
            </a:pPr>
            <a:r>
              <a:rPr lang="en-US" sz="4000" b="1" dirty="0" smtClean="0">
                <a:solidFill>
                  <a:srgbClr val="FF0000"/>
                </a:solidFill>
                <a:latin typeface="Arial" charset="0"/>
                <a:cs typeface="Arial" charset="0"/>
              </a:rPr>
              <a:t>ULCERS</a:t>
            </a:r>
          </a:p>
          <a:p>
            <a:pPr algn="ctr">
              <a:lnSpc>
                <a:spcPct val="90000"/>
              </a:lnSpc>
              <a:buFont typeface="Wingdings 2" pitchFamily="18" charset="2"/>
              <a:buNone/>
            </a:pPr>
            <a:endParaRPr lang="en-US" b="1" dirty="0" smtClean="0">
              <a:latin typeface="Arial" charset="0"/>
              <a:cs typeface="Arial" charset="0"/>
            </a:endParaRPr>
          </a:p>
          <a:p>
            <a:pPr lvl="1">
              <a:lnSpc>
                <a:spcPct val="90000"/>
              </a:lnSpc>
            </a:pPr>
            <a:r>
              <a:rPr lang="en-US" sz="2800" dirty="0" smtClean="0">
                <a:latin typeface="Arial" charset="0"/>
              </a:rPr>
              <a:t>An ulcer is a local defect of the surface of an organ or tissue that is produced by the sloughing (shedding) of inflammatory necrotic tissue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Custom Design">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pex">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2_Apex">
  <a:themeElements>
    <a:clrScheme name="Custom 2">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5.xml><?xml version="1.0" encoding="utf-8"?>
<a:theme xmlns:a="http://schemas.openxmlformats.org/drawingml/2006/main" name="template_949">
  <a:themeElements>
    <a:clrScheme name="">
      <a:dk1>
        <a:srgbClr val="66CCFF"/>
      </a:dk1>
      <a:lt1>
        <a:srgbClr val="FFFFFF"/>
      </a:lt1>
      <a:dk2>
        <a:srgbClr val="FFFFFF"/>
      </a:dk2>
      <a:lt2>
        <a:srgbClr val="004080"/>
      </a:lt2>
      <a:accent1>
        <a:srgbClr val="FFFFFF"/>
      </a:accent1>
      <a:accent2>
        <a:srgbClr val="66CCFF"/>
      </a:accent2>
      <a:accent3>
        <a:srgbClr val="FFFFFF"/>
      </a:accent3>
      <a:accent4>
        <a:srgbClr val="56AEDA"/>
      </a:accent4>
      <a:accent5>
        <a:srgbClr val="FFFFFF"/>
      </a:accent5>
      <a:accent6>
        <a:srgbClr val="5CB9E7"/>
      </a:accent6>
      <a:hlink>
        <a:srgbClr val="CC66FF"/>
      </a:hlink>
      <a:folHlink>
        <a:srgbClr val="6666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3366FF"/>
        </a:hlink>
        <a:folHlink>
          <a:srgbClr val="6699FF"/>
        </a:folHlink>
      </a:clrScheme>
      <a:clrMap bg1="lt1" tx1="dk1" bg2="lt2" tx2="dk2" accent1="accent1" accent2="accent2" accent3="accent3" accent4="accent4" accent5="accent5" accent6="accent6" hlink="hlink" folHlink="folHlink"/>
    </a:extraClrScheme>
    <a:extraClrScheme>
      <a:clrScheme name="Default Design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
      <a:clrScheme name="Default Design 16">
        <a:dk1>
          <a:srgbClr val="000066"/>
        </a:dk1>
        <a:lt1>
          <a:srgbClr val="FFFFFF"/>
        </a:lt1>
        <a:dk2>
          <a:srgbClr val="000066"/>
        </a:dk2>
        <a:lt2>
          <a:srgbClr val="808080"/>
        </a:lt2>
        <a:accent1>
          <a:srgbClr val="CCECFF"/>
        </a:accent1>
        <a:accent2>
          <a:srgbClr val="333399"/>
        </a:accent2>
        <a:accent3>
          <a:srgbClr val="FFFFFF"/>
        </a:accent3>
        <a:accent4>
          <a:srgbClr val="000056"/>
        </a:accent4>
        <a:accent5>
          <a:srgbClr val="E2F4F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Presentation4</Template>
  <TotalTime>1472</TotalTime>
  <Words>1255</Words>
  <Application>Microsoft Office PowerPoint</Application>
  <PresentationFormat>On-screen Show (4:3)</PresentationFormat>
  <Paragraphs>226</Paragraphs>
  <Slides>31</Slides>
  <Notes>3</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31</vt:i4>
      </vt:variant>
    </vt:vector>
  </HeadingPairs>
  <TitlesOfParts>
    <vt:vector size="38" baseType="lpstr">
      <vt:lpstr>Apex</vt:lpstr>
      <vt:lpstr>Custom Design</vt:lpstr>
      <vt:lpstr>1_Apex</vt:lpstr>
      <vt:lpstr>2_Apex</vt:lpstr>
      <vt:lpstr>template_949</vt:lpstr>
      <vt:lpstr>3_Apex</vt:lpstr>
      <vt:lpstr>MS Org Chart</vt:lpstr>
      <vt:lpstr>Objectives</vt:lpstr>
      <vt:lpstr>Objectives</vt:lpstr>
      <vt:lpstr>Morphologic Patterns of Acute Inflammation </vt:lpstr>
      <vt:lpstr>Morphologic Patterns of Acute Inflammation </vt:lpstr>
      <vt:lpstr>Slide 5</vt:lpstr>
      <vt:lpstr> FIBRINOUS INFLAMMATION  </vt:lpstr>
      <vt:lpstr>Morphologic Patterns of Acute Inflammation  SUPPURATIVE OR PURULENT INFLAMMATION</vt:lpstr>
      <vt:lpstr>Morphologic Patterns of Acute Inflammation  SUPPURATIVE OR PURULENT INFLAMMATION</vt:lpstr>
      <vt:lpstr>Slide 9</vt:lpstr>
      <vt:lpstr>Fistula</vt:lpstr>
      <vt:lpstr>Slide 11</vt:lpstr>
      <vt:lpstr>CHRONIC INFLAMMATION</vt:lpstr>
      <vt:lpstr>MORPHOLOGIC FEATURES OF CHRONIC INFLAMMATION </vt:lpstr>
      <vt:lpstr>CHRONIC INFLAMMATION Macrophages</vt:lpstr>
      <vt:lpstr>Slide 15</vt:lpstr>
      <vt:lpstr>MONONUCLEAR CELL INFILTRATION Macrophages</vt:lpstr>
      <vt:lpstr>Slide 17</vt:lpstr>
      <vt:lpstr>Macrophages</vt:lpstr>
      <vt:lpstr>OTHER CELLS IN CHRONIC INFLAMMATION </vt:lpstr>
      <vt:lpstr>OTHER CELLS IN CHRONIC INFLAMMATION </vt:lpstr>
      <vt:lpstr>Slide 21</vt:lpstr>
      <vt:lpstr>Slide 22</vt:lpstr>
      <vt:lpstr>OTHER CELLS IN CHRONIC INFLAMMATION  Epithelioid macrophages</vt:lpstr>
      <vt:lpstr>Slide 24</vt:lpstr>
      <vt:lpstr>Slide 25</vt:lpstr>
      <vt:lpstr>Systemic effects of Inflammation</vt:lpstr>
      <vt:lpstr>  Fever  Produced in response to Pyrogens</vt:lpstr>
      <vt:lpstr>Slide 28</vt:lpstr>
      <vt:lpstr>Slide 29</vt:lpstr>
      <vt:lpstr>Slide 30</vt:lpstr>
      <vt:lpstr>Slide 31</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Inflammation and Repair</dc:title>
  <dc:creator>Dr.Maha</dc:creator>
  <cp:lastModifiedBy>Dr.Maha</cp:lastModifiedBy>
  <cp:revision>28</cp:revision>
  <dcterms:created xsi:type="dcterms:W3CDTF">2009-10-30T14:20:26Z</dcterms:created>
  <dcterms:modified xsi:type="dcterms:W3CDTF">2011-10-14T23:09:06Z</dcterms:modified>
</cp:coreProperties>
</file>