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1"/>
  </p:notesMasterIdLst>
  <p:sldIdLst>
    <p:sldId id="256" r:id="rId2"/>
    <p:sldId id="341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9" r:id="rId18"/>
    <p:sldId id="280" r:id="rId19"/>
    <p:sldId id="275" r:id="rId20"/>
    <p:sldId id="277" r:id="rId21"/>
    <p:sldId id="276" r:id="rId22"/>
    <p:sldId id="281" r:id="rId23"/>
    <p:sldId id="343" r:id="rId24"/>
    <p:sldId id="282" r:id="rId25"/>
    <p:sldId id="342" r:id="rId26"/>
    <p:sldId id="344" r:id="rId27"/>
    <p:sldId id="283" r:id="rId28"/>
    <p:sldId id="314" r:id="rId29"/>
    <p:sldId id="316" r:id="rId30"/>
    <p:sldId id="315" r:id="rId31"/>
    <p:sldId id="317" r:id="rId32"/>
    <p:sldId id="321" r:id="rId33"/>
    <p:sldId id="322" r:id="rId34"/>
    <p:sldId id="320" r:id="rId35"/>
    <p:sldId id="345" r:id="rId36"/>
    <p:sldId id="346" r:id="rId37"/>
    <p:sldId id="347" r:id="rId38"/>
    <p:sldId id="348" r:id="rId39"/>
    <p:sldId id="323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00" autoAdjust="0"/>
  </p:normalViewPr>
  <p:slideViewPr>
    <p:cSldViewPr>
      <p:cViewPr>
        <p:scale>
          <a:sx n="55" d="100"/>
          <a:sy n="55" d="100"/>
        </p:scale>
        <p:origin x="-1794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371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B5239983-320A-44EB-9864-99116741A571}" type="datetimeFigureOut">
              <a:rPr lang="en-US"/>
              <a:pPr>
                <a:defRPr/>
              </a:pPr>
              <a:t>11/2/2012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36EE5E71-A5BB-479A-A5FE-3BE28405C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ACE91C-3DF3-4E21-B5F0-2817A53BAE73}" type="slidenum">
              <a:rPr lang="en-US" smtClean="0">
                <a:cs typeface="Arial" pitchFamily="34" charset="0"/>
              </a:rPr>
              <a:pPr/>
              <a:t>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FDFC49-0F40-4C10-A5EA-C5BF64526F14}" type="slidenum">
              <a:rPr lang="en-US" smtClean="0">
                <a:cs typeface="Arial" pitchFamily="34" charset="0"/>
              </a:rPr>
              <a:pPr/>
              <a:t>23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FAD355-8FBC-4C21-A032-AE593610E607}" type="slidenum">
              <a:rPr lang="en-US" smtClean="0">
                <a:cs typeface="Arial" pitchFamily="34" charset="0"/>
              </a:rPr>
              <a:pPr/>
              <a:t>25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93B93D-8F1C-4276-B6D5-8ACD6CA6DF3C}" type="slidenum">
              <a:rPr lang="en-US" smtClean="0">
                <a:cs typeface="Arial" pitchFamily="34" charset="0"/>
              </a:rPr>
              <a:pPr/>
              <a:t>26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0DC79A-3B6C-44C3-86A0-BAA6A01B1702}" type="slidenum">
              <a:rPr lang="en-US" smtClean="0">
                <a:cs typeface="Arial" pitchFamily="34" charset="0"/>
              </a:rPr>
              <a:pPr/>
              <a:t>35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C9226D-AEAB-46BB-8183-09BA51B7904B}" type="slidenum">
              <a:rPr lang="en-US" smtClean="0">
                <a:cs typeface="Arial" pitchFamily="34" charset="0"/>
              </a:rPr>
              <a:pPr/>
              <a:t>36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86D4E5-42C2-4A97-884F-219FC029DC71}" type="slidenum">
              <a:rPr lang="en-US" smtClean="0">
                <a:cs typeface="Arial" pitchFamily="34" charset="0"/>
              </a:rPr>
              <a:pPr/>
              <a:t>37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75B4B4-DF16-440E-915D-6BFD1B331C81}" type="slidenum">
              <a:rPr lang="en-US" smtClean="0">
                <a:cs typeface="Arial" pitchFamily="34" charset="0"/>
              </a:rPr>
              <a:pPr/>
              <a:t>38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583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315DF-5049-47CE-B534-887F5D9CB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FD874-8147-4CA1-972D-C3B63EC8E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6700D-5279-4795-9836-A899D56BE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09F5B-EE82-4E62-9AEE-EBFD4F6FE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C8496-BDC7-4962-8D4C-7A059B48A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EFF89-7E61-473E-8B44-5247C14C0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24A43-DC7E-426B-B66B-BD27D08E6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0141B-E003-437F-9888-EAA01482F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87A24-66A4-41BB-9541-0531B24EE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90352-1F2B-4051-80F6-83F183A01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63C80-015F-408A-845D-6FFFECA38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FA30EA-54DC-473E-9743-0DABD3D29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73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73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73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73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573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573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med.und.nodak.edu/depts/path/powerpoint/blk5/NP1_files/slide0045_image073.png" TargetMode="External"/><Relationship Id="rId5" Type="http://schemas.openxmlformats.org/officeDocument/2006/relationships/image" Target="../media/image7.png"/><Relationship Id="rId4" Type="http://schemas.openxmlformats.org/officeDocument/2006/relationships/image" Target="http://www.med.und.nodak.edu/depts/path/powerpoint/blk5/NP1_files/slide0045_image071.pn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med.und.nodak.edu/depts/path/powerpoint/blk5/NP1_files/slide0040_image045.png" TargetMode="External"/><Relationship Id="rId5" Type="http://schemas.openxmlformats.org/officeDocument/2006/relationships/image" Target="../media/image9.png"/><Relationship Id="rId4" Type="http://schemas.openxmlformats.org/officeDocument/2006/relationships/image" Target="http://www.med.und.nodak.edu/depts/path/powerpoint/blk5/NP1_files/slide0040_image043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med.und.nodak.edu/depts/path/powerpoint/blk5/NP1_files/slide0042_image049.wmz" TargetMode="External"/><Relationship Id="rId5" Type="http://schemas.openxmlformats.org/officeDocument/2006/relationships/image" Target="../media/image11.wmf"/><Relationship Id="rId4" Type="http://schemas.openxmlformats.org/officeDocument/2006/relationships/image" Target="http://www.med.und.nodak.edu/depts/path/powerpoint/blk5/NP1_files/slide0042_image047.wmz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Neoplasia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Lecture 1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5334000"/>
            <a:ext cx="225837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Foundation block 2012</a:t>
            </a:r>
          </a:p>
          <a:p>
            <a:pPr algn="ctr"/>
            <a:r>
              <a:rPr lang="en-US" dirty="0" smtClean="0"/>
              <a:t>Pathology</a:t>
            </a:r>
            <a:endParaRPr lang="ar-SA" dirty="0"/>
          </a:p>
        </p:txBody>
      </p:sp>
      <p:sp>
        <p:nvSpPr>
          <p:cNvPr id="6" name="TextBox 5"/>
          <p:cNvSpPr txBox="1"/>
          <p:nvPr/>
        </p:nvSpPr>
        <p:spPr>
          <a:xfrm>
            <a:off x="2052107" y="3048000"/>
            <a:ext cx="5110693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sz="3200" dirty="0" smtClean="0"/>
              <a:t>Definition and </a:t>
            </a:r>
            <a:r>
              <a:rPr lang="en-US" sz="3200" dirty="0" err="1" smtClean="0"/>
              <a:t>Nomenculature</a:t>
            </a: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008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54088"/>
            <a:ext cx="7467600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016041"/>
          <p:cNvPicPr>
            <a:picLocks noChangeAspect="1" noChangeArrowheads="1"/>
          </p:cNvPicPr>
          <p:nvPr/>
        </p:nvPicPr>
        <p:blipFill>
          <a:blip r:embed="rId2" cstate="print"/>
          <a:srcRect l="50000" b="49637"/>
          <a:stretch>
            <a:fillRect/>
          </a:stretch>
        </p:blipFill>
        <p:spPr bwMode="auto">
          <a:xfrm>
            <a:off x="762000" y="1019175"/>
            <a:ext cx="7467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Nomenclature</a:t>
            </a:r>
          </a:p>
          <a:p>
            <a:pPr lvl="1" eaLnBrk="1" hangingPunct="1">
              <a:defRPr/>
            </a:pPr>
            <a:r>
              <a:rPr lang="en-US" smtClean="0"/>
              <a:t>Benign tumors: </a:t>
            </a:r>
          </a:p>
          <a:p>
            <a:pPr lvl="2" eaLnBrk="1" hangingPunct="1">
              <a:defRPr/>
            </a:pPr>
            <a:r>
              <a:rPr lang="en-US" smtClean="0"/>
              <a:t>prefix + suffix</a:t>
            </a:r>
          </a:p>
          <a:p>
            <a:pPr lvl="2" eaLnBrk="1" hangingPunct="1">
              <a:defRPr/>
            </a:pPr>
            <a:r>
              <a:rPr lang="en-US" smtClean="0"/>
              <a:t>Type of cell + (-oma)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Examples:</a:t>
            </a:r>
          </a:p>
          <a:p>
            <a:pPr lvl="1" eaLnBrk="1" hangingPunct="1">
              <a:defRPr/>
            </a:pPr>
            <a:r>
              <a:rPr lang="en-US" smtClean="0"/>
              <a:t>Benign tumor arising in fibrous tissue: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   Fibro + oma =  Fibroma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   Benign tumor arising in fatty tissue: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   Lipo + oma = lipoma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Benign tumor arising in cartilage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chondro + oma = chondroma</a:t>
            </a:r>
          </a:p>
          <a:p>
            <a:pPr eaLnBrk="1" hangingPunct="1">
              <a:defRPr/>
            </a:pPr>
            <a:r>
              <a:rPr lang="en-US" smtClean="0"/>
              <a:t>Benign tumor arising in smooth muscle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Leiomyo + oma = leiomyoma</a:t>
            </a:r>
          </a:p>
          <a:p>
            <a:pPr eaLnBrk="1" hangingPunct="1">
              <a:defRPr/>
            </a:pPr>
            <a:r>
              <a:rPr lang="en-US" smtClean="0"/>
              <a:t>Benign tumor arising in skeletal muscle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Rhabdomyo + oma = rhabdomyoma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epithelial benign tumors are classified on the basis of :</a:t>
            </a:r>
          </a:p>
          <a:p>
            <a:pPr lvl="1" eaLnBrk="1" hangingPunct="1">
              <a:defRPr/>
            </a:pPr>
            <a:r>
              <a:rPr lang="en-US" smtClean="0"/>
              <a:t>The cell of origin </a:t>
            </a:r>
          </a:p>
          <a:p>
            <a:pPr lvl="1" eaLnBrk="1" hangingPunct="1">
              <a:defRPr/>
            </a:pPr>
            <a:r>
              <a:rPr lang="en-US" smtClean="0"/>
              <a:t>Microscopic pattern</a:t>
            </a:r>
          </a:p>
          <a:p>
            <a:pPr lvl="1" eaLnBrk="1" hangingPunct="1">
              <a:defRPr/>
            </a:pPr>
            <a:r>
              <a:rPr lang="en-US" smtClean="0"/>
              <a:t>Macroscopic pattern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1" dirty="0" smtClean="0"/>
              <a:t>Adenoma </a:t>
            </a:r>
            <a:r>
              <a:rPr lang="en-US" dirty="0" smtClean="0"/>
              <a:t>: benign epithelial </a:t>
            </a:r>
            <a:r>
              <a:rPr lang="en-US" dirty="0" err="1" smtClean="0"/>
              <a:t>neoplasms</a:t>
            </a:r>
            <a:r>
              <a:rPr lang="en-US" dirty="0" smtClean="0"/>
              <a:t> producing gland pattern….OR … derived from glands but not necessarily exhibiting gland pattern 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b="1" dirty="0" err="1" smtClean="0"/>
              <a:t>Papilloma</a:t>
            </a:r>
            <a:r>
              <a:rPr lang="en-US" b="1" dirty="0" smtClean="0"/>
              <a:t> </a:t>
            </a:r>
            <a:r>
              <a:rPr lang="en-US" dirty="0" smtClean="0"/>
              <a:t>: benign epithelial </a:t>
            </a:r>
            <a:r>
              <a:rPr lang="en-US" dirty="0" err="1" smtClean="0"/>
              <a:t>neoplasms</a:t>
            </a:r>
            <a:r>
              <a:rPr lang="en-US" dirty="0" smtClean="0"/>
              <a:t> growing on any surface that produce microscopic or macroscopic finger-like pattern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008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74676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3810000" y="228600"/>
            <a:ext cx="1706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Adenoma</a:t>
            </a:r>
            <a:r>
              <a:rPr lang="en-US" b="1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008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41388"/>
            <a:ext cx="7467600" cy="492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810000" y="304800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Papilloma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Polyp</a:t>
            </a:r>
            <a:r>
              <a:rPr lang="en-US" dirty="0" smtClean="0"/>
              <a:t> : a mass that projects above a mucosal surface to form a macroscopically visible structure.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e.g. - colonic polyp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   - nasal polyp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C000"/>
                </a:solidFill>
              </a:rPr>
              <a:t>Neoplasia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800" dirty="0" smtClean="0"/>
              <a:t>Upon completion of these lectures, the student should:</a:t>
            </a:r>
          </a:p>
          <a:p>
            <a:pPr eaLnBrk="1" hangingPunct="1">
              <a:defRPr/>
            </a:pPr>
            <a:r>
              <a:rPr lang="en-US" sz="3800" dirty="0" smtClean="0"/>
              <a:t>Define a neoplasm. Contrast </a:t>
            </a:r>
            <a:r>
              <a:rPr lang="en-US" sz="3800" dirty="0" err="1" smtClean="0"/>
              <a:t>neoplastic</a:t>
            </a:r>
            <a:r>
              <a:rPr lang="en-US" sz="3800" dirty="0" smtClean="0"/>
              <a:t> growth with hyperplasia, </a:t>
            </a:r>
            <a:r>
              <a:rPr lang="en-US" sz="3800" dirty="0" err="1" smtClean="0"/>
              <a:t>metaplasia</a:t>
            </a:r>
            <a:r>
              <a:rPr lang="en-US" sz="3800" dirty="0" smtClean="0"/>
              <a:t>, and dysplasia.</a:t>
            </a:r>
          </a:p>
          <a:p>
            <a:pPr eaLnBrk="1" hangingPunct="1">
              <a:defRPr/>
            </a:pPr>
            <a:r>
              <a:rPr lang="en-US" sz="3800" dirty="0" smtClean="0"/>
              <a:t>Know the basic principles of the nomenclature of benign and malignant processes.</a:t>
            </a:r>
          </a:p>
          <a:p>
            <a:pPr eaLnBrk="1" hangingPunct="1">
              <a:defRPr/>
            </a:pPr>
            <a:r>
              <a:rPr lang="en-US" sz="3800" dirty="0" smtClean="0"/>
              <a:t>Define and use in the proper context:</a:t>
            </a:r>
          </a:p>
          <a:p>
            <a:pPr lvl="1" eaLnBrk="1" hangingPunct="1">
              <a:defRPr/>
            </a:pPr>
            <a:r>
              <a:rPr lang="en-US" sz="3200" dirty="0" smtClean="0"/>
              <a:t>Adenoma.</a:t>
            </a:r>
          </a:p>
          <a:p>
            <a:pPr lvl="1" eaLnBrk="1" hangingPunct="1">
              <a:defRPr/>
            </a:pPr>
            <a:r>
              <a:rPr lang="en-US" sz="3200" dirty="0" err="1" smtClean="0"/>
              <a:t>Papilloma</a:t>
            </a:r>
            <a:r>
              <a:rPr lang="en-US" sz="3200" dirty="0" smtClean="0"/>
              <a:t>.</a:t>
            </a:r>
          </a:p>
          <a:p>
            <a:pPr lvl="1" eaLnBrk="1" hangingPunct="1">
              <a:defRPr/>
            </a:pPr>
            <a:r>
              <a:rPr lang="en-US" sz="3200" dirty="0" smtClean="0"/>
              <a:t>Polyp.</a:t>
            </a:r>
          </a:p>
          <a:p>
            <a:pPr lvl="1" eaLnBrk="1" hangingPunct="1">
              <a:defRPr/>
            </a:pPr>
            <a:r>
              <a:rPr lang="en-US" sz="3200" dirty="0" err="1" smtClean="0"/>
              <a:t>Cystadenoma</a:t>
            </a:r>
            <a:r>
              <a:rPr lang="en-US" sz="3200" dirty="0" smtClean="0"/>
              <a:t>.</a:t>
            </a:r>
          </a:p>
          <a:p>
            <a:pPr lvl="1" eaLnBrk="1" hangingPunct="1">
              <a:defRPr/>
            </a:pPr>
            <a:r>
              <a:rPr lang="en-US" sz="3200" dirty="0" smtClean="0"/>
              <a:t>Carcinoma.</a:t>
            </a:r>
          </a:p>
          <a:p>
            <a:pPr lvl="1" eaLnBrk="1" hangingPunct="1">
              <a:defRPr/>
            </a:pPr>
            <a:r>
              <a:rPr lang="en-US" sz="3200" dirty="0" err="1" smtClean="0"/>
              <a:t>Adenocarcinoma</a:t>
            </a:r>
            <a:r>
              <a:rPr lang="en-US" sz="3200" dirty="0" smtClean="0"/>
              <a:t>.</a:t>
            </a:r>
            <a:endParaRPr lang="ar-SA" sz="3200" dirty="0" smtClean="0"/>
          </a:p>
          <a:p>
            <a:pPr lvl="1" eaLnBrk="1" hangingPunct="1">
              <a:defRPr/>
            </a:pPr>
            <a:r>
              <a:rPr lang="en-US" sz="3200" dirty="0" smtClean="0"/>
              <a:t>Sarcoma.</a:t>
            </a:r>
          </a:p>
          <a:p>
            <a:pPr lvl="1" eaLnBrk="1" hangingPunct="1">
              <a:defRPr/>
            </a:pPr>
            <a:r>
              <a:rPr lang="en-US" sz="3200" dirty="0" err="1" smtClean="0"/>
              <a:t>Teratoma</a:t>
            </a:r>
            <a:r>
              <a:rPr lang="en-US" sz="3200" dirty="0" smtClean="0"/>
              <a:t>.</a:t>
            </a:r>
          </a:p>
          <a:p>
            <a:pPr lvl="1" eaLnBrk="1" hangingPunct="1">
              <a:defRPr/>
            </a:pPr>
            <a:r>
              <a:rPr lang="en-US" sz="3200" dirty="0" err="1" smtClean="0"/>
              <a:t>Blastoma</a:t>
            </a:r>
            <a:r>
              <a:rPr lang="en-US" sz="3200" dirty="0" smtClean="0"/>
              <a:t>.</a:t>
            </a:r>
          </a:p>
          <a:p>
            <a:pPr lvl="1" eaLnBrk="1" hangingPunct="1">
              <a:defRPr/>
            </a:pPr>
            <a:r>
              <a:rPr lang="en-US" sz="3200" dirty="0" err="1" smtClean="0"/>
              <a:t>Hamartoma</a:t>
            </a:r>
            <a:r>
              <a:rPr lang="en-US" sz="3200" dirty="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4000" b="1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008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69925"/>
            <a:ext cx="74676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4267200" y="0"/>
            <a:ext cx="1171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Polyp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Examples : </a:t>
            </a:r>
          </a:p>
          <a:p>
            <a:pPr lvl="1" eaLnBrk="1" hangingPunct="1">
              <a:defRPr/>
            </a:pPr>
            <a:r>
              <a:rPr lang="en-US" smtClean="0"/>
              <a:t>Respiratory airways: Bronchial adenoma</a:t>
            </a:r>
          </a:p>
          <a:p>
            <a:pPr lvl="1" eaLnBrk="1" hangingPunct="1">
              <a:defRPr/>
            </a:pPr>
            <a:r>
              <a:rPr lang="en-US" smtClean="0"/>
              <a:t>Renal epithelium: Renal tubular adenoma</a:t>
            </a:r>
          </a:p>
          <a:p>
            <a:pPr lvl="1" eaLnBrk="1" hangingPunct="1">
              <a:defRPr/>
            </a:pPr>
            <a:r>
              <a:rPr lang="en-US" smtClean="0"/>
              <a:t>Liver cell : Liver cell adenoma</a:t>
            </a:r>
          </a:p>
          <a:p>
            <a:pPr lvl="1" eaLnBrk="1" hangingPunct="1">
              <a:defRPr/>
            </a:pPr>
            <a:r>
              <a:rPr lang="en-US" smtClean="0"/>
              <a:t>Squamous epithelium: squamous papilloma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Malignant tumors:</a:t>
            </a:r>
          </a:p>
          <a:p>
            <a:pPr lvl="1" eaLnBrk="1" hangingPunct="1">
              <a:defRPr/>
            </a:pPr>
            <a:r>
              <a:rPr lang="en-US" smtClean="0"/>
              <a:t>Malignant tumor arising in mesenchymal tissue :  SARCOMA</a:t>
            </a:r>
          </a:p>
          <a:p>
            <a:pPr lvl="2" eaLnBrk="1" hangingPunct="1">
              <a:defRPr/>
            </a:pPr>
            <a:r>
              <a:rPr lang="en-US" smtClean="0"/>
              <a:t>From fibrous tissue: Fibrosarcoma</a:t>
            </a:r>
          </a:p>
          <a:p>
            <a:pPr lvl="2" eaLnBrk="1" hangingPunct="1">
              <a:defRPr/>
            </a:pPr>
            <a:r>
              <a:rPr lang="en-US" smtClean="0"/>
              <a:t>From bone : Osteosarcoma</a:t>
            </a:r>
          </a:p>
          <a:p>
            <a:pPr lvl="2" eaLnBrk="1" hangingPunct="1">
              <a:defRPr/>
            </a:pPr>
            <a:r>
              <a:rPr lang="en-US" smtClean="0"/>
              <a:t>From cartilage : chondrosarcoma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953000" y="1371600"/>
            <a:ext cx="3962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4400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Osteosarcoma</a:t>
            </a:r>
            <a:endParaRPr lang="en-US" sz="4400">
              <a:solidFill>
                <a:srgbClr val="996600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25603" name="Picture 3" descr="http://www.med.und.nodak.edu/depts/path/powerpoint/blk5/NP1_files/slide0045_image071.png"/>
          <p:cNvPicPr>
            <a:picLocks noChangeArrowheads="1"/>
          </p:cNvPicPr>
          <p:nvPr/>
        </p:nvPicPr>
        <p:blipFill>
          <a:blip r:embed="rId3" r:link="rId4" cstate="print">
            <a:lum bright="12000"/>
          </a:blip>
          <a:srcRect/>
          <a:stretch>
            <a:fillRect/>
          </a:stretch>
        </p:blipFill>
        <p:spPr bwMode="auto">
          <a:xfrm>
            <a:off x="228600" y="914400"/>
            <a:ext cx="4618038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604" name="Picture 4" descr="http://www.med.und.nodak.edu/depts/path/powerpoint/blk5/NP1_files/slide0045_image073.png"/>
          <p:cNvPicPr>
            <a:picLocks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3663950" y="3206750"/>
            <a:ext cx="4597400" cy="2916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Malignant tumors arising from epithelial origin : CARCINOMA</a:t>
            </a:r>
          </a:p>
          <a:p>
            <a:pPr lvl="1" eaLnBrk="1" hangingPunct="1">
              <a:defRPr/>
            </a:pPr>
            <a:r>
              <a:rPr lang="en-US" smtClean="0"/>
              <a:t>Squamous cell carcinoma</a:t>
            </a:r>
          </a:p>
          <a:p>
            <a:pPr lvl="1" eaLnBrk="1" hangingPunct="1">
              <a:defRPr/>
            </a:pPr>
            <a:r>
              <a:rPr lang="en-US" smtClean="0"/>
              <a:t>Renal cell adenocarcinoma</a:t>
            </a:r>
          </a:p>
          <a:p>
            <a:pPr lvl="1" eaLnBrk="1" hangingPunct="1">
              <a:defRPr/>
            </a:pPr>
            <a:r>
              <a:rPr lang="en-US" smtClean="0"/>
              <a:t>cholangiocarcinoma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med.und.nodak.edu/depts/path/powerpoint/blk5/NP1_files/slide0040_image043.png"/>
          <p:cNvPicPr>
            <a:picLocks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464050" y="2760663"/>
            <a:ext cx="4148138" cy="280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7651" name="Picture 3" descr="http://www.med.und.nodak.edu/depts/path/powerpoint/blk5/NP1_files/slide0040_image045.png"/>
          <p:cNvPicPr>
            <a:picLocks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38150" y="1617663"/>
            <a:ext cx="3895725" cy="2654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5344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Carcinomas arising from any epithelium of the body that exhibit </a:t>
            </a:r>
            <a:r>
              <a:rPr lang="en-US" sz="2400" dirty="0" err="1"/>
              <a:t>squamous</a:t>
            </a:r>
            <a:r>
              <a:rPr lang="en-US" sz="2400" dirty="0"/>
              <a:t> differentiation are termed </a:t>
            </a:r>
            <a:r>
              <a:rPr lang="en-US" sz="2400" dirty="0" err="1"/>
              <a:t>squamous</a:t>
            </a:r>
            <a:r>
              <a:rPr lang="en-US" sz="2400" dirty="0"/>
              <a:t> cell carcinoma.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838200" y="990600"/>
            <a:ext cx="67214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Nomenclature</a:t>
            </a:r>
          </a:p>
          <a:p>
            <a:pPr rtl="1">
              <a:defRPr/>
            </a:pPr>
            <a:r>
              <a:rPr lang="en-US" sz="2400" dirty="0">
                <a:cs typeface="Arial" charset="0"/>
              </a:rPr>
              <a:t>other descriptive terms may be added such as:</a:t>
            </a:r>
            <a:endParaRPr lang="en-US" sz="2000" dirty="0">
              <a:cs typeface="Arial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066800" y="1981200"/>
            <a:ext cx="69342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Papillary</a:t>
            </a:r>
            <a:r>
              <a:rPr lang="en-US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Cyst</a:t>
            </a:r>
            <a:r>
              <a:rPr lang="en-US" sz="2400" dirty="0" err="1">
                <a:solidFill>
                  <a:srgbClr val="F95A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adeno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carcinoma</a:t>
            </a:r>
            <a:r>
              <a:rPr lang="en-US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of the Ovary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  <a:latin typeface="Tahoma" pitchFamily="34" charset="0"/>
            </a:endParaRPr>
          </a:p>
        </p:txBody>
      </p:sp>
      <p:pic>
        <p:nvPicPr>
          <p:cNvPr id="28676" name="Picture 4" descr="http://www.med.und.nodak.edu/depts/path/powerpoint/blk5/NP1_files/slide0042_image047.wmz"/>
          <p:cNvPicPr>
            <a:picLocks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09600" y="2971800"/>
            <a:ext cx="3810000" cy="287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8677" name="Picture 5" descr="http://www.med.und.nodak.edu/depts/path/powerpoint/blk5/NP1_files/slide0042_image049.wmz"/>
          <p:cNvPicPr>
            <a:picLocks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876800" y="3276600"/>
            <a:ext cx="3486150" cy="281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Neoplasia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Exceptions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Melanoma ( skin )</a:t>
            </a:r>
          </a:p>
          <a:p>
            <a:pPr eaLnBrk="1" hangingPunct="1">
              <a:defRPr/>
            </a:pPr>
            <a:r>
              <a:rPr lang="en-US" smtClean="0"/>
              <a:t>Mesothelioma (mesothelium )</a:t>
            </a:r>
          </a:p>
          <a:p>
            <a:pPr eaLnBrk="1" hangingPunct="1">
              <a:defRPr/>
            </a:pPr>
            <a:r>
              <a:rPr lang="en-US" smtClean="0"/>
              <a:t>Seminoma ( testis )</a:t>
            </a:r>
          </a:p>
          <a:p>
            <a:pPr eaLnBrk="1" hangingPunct="1">
              <a:defRPr/>
            </a:pPr>
            <a:r>
              <a:rPr lang="en-US" smtClean="0"/>
              <a:t>Lymphoma ( lymphoid tissue ) 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See table 6 – 1  page 168 ( Robbin’s 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Neoplasia</a:t>
            </a:r>
            <a:endParaRPr lang="en-US" dirty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Based on the biological behavior : </a:t>
            </a:r>
          </a:p>
          <a:p>
            <a:pPr lvl="1" eaLnBrk="1" hangingPunct="1">
              <a:defRPr/>
            </a:pPr>
            <a:r>
              <a:rPr lang="en-US" dirty="0" smtClean="0"/>
              <a:t>Benign and malignant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Based on the cell of origin : </a:t>
            </a:r>
          </a:p>
          <a:p>
            <a:pPr lvl="1" eaLnBrk="1" hangingPunct="1">
              <a:defRPr/>
            </a:pPr>
            <a:r>
              <a:rPr lang="en-US" dirty="0" smtClean="0"/>
              <a:t>One </a:t>
            </a:r>
            <a:r>
              <a:rPr lang="en-US" dirty="0" err="1" smtClean="0"/>
              <a:t>neoplastic</a:t>
            </a:r>
            <a:r>
              <a:rPr lang="en-US" dirty="0" smtClean="0"/>
              <a:t> cell type : </a:t>
            </a:r>
            <a:r>
              <a:rPr lang="en-US" dirty="0" err="1" smtClean="0"/>
              <a:t>lipoma</a:t>
            </a:r>
            <a:r>
              <a:rPr lang="en-US" dirty="0" smtClean="0"/>
              <a:t>, </a:t>
            </a:r>
            <a:r>
              <a:rPr lang="en-US" dirty="0" err="1" smtClean="0"/>
              <a:t>adenocarcinoma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More than one </a:t>
            </a:r>
            <a:r>
              <a:rPr lang="en-US" dirty="0" err="1" smtClean="0"/>
              <a:t>neoplastic</a:t>
            </a:r>
            <a:r>
              <a:rPr lang="en-US" dirty="0" smtClean="0"/>
              <a:t> cell type : </a:t>
            </a:r>
            <a:r>
              <a:rPr lang="en-US" dirty="0" err="1" smtClean="0"/>
              <a:t>fibroadenoma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More than one </a:t>
            </a:r>
            <a:r>
              <a:rPr lang="en-US" dirty="0" err="1" smtClean="0"/>
              <a:t>neoplastic</a:t>
            </a:r>
            <a:r>
              <a:rPr lang="en-US" dirty="0" smtClean="0"/>
              <a:t> cell type derived from more than one germ-cell layer: </a:t>
            </a:r>
            <a:r>
              <a:rPr lang="en-US" dirty="0" err="1" smtClean="0"/>
              <a:t>teratoma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Derived from embryonic tissue: </a:t>
            </a:r>
            <a:r>
              <a:rPr lang="en-US" dirty="0" err="1" smtClean="0"/>
              <a:t>blastoma</a:t>
            </a:r>
            <a:r>
              <a:rPr lang="en-US" dirty="0" smtClean="0"/>
              <a:t>            </a:t>
            </a:r>
            <a:r>
              <a:rPr lang="en-US" sz="2400" dirty="0" smtClean="0"/>
              <a:t>(could be benign e.g. </a:t>
            </a:r>
            <a:r>
              <a:rPr lang="en-US" sz="2400" dirty="0" err="1" smtClean="0"/>
              <a:t>osteoblastoma</a:t>
            </a:r>
            <a:r>
              <a:rPr lang="en-US" sz="2400" dirty="0" smtClean="0"/>
              <a:t>, or malignant e.g. </a:t>
            </a:r>
            <a:r>
              <a:rPr lang="en-US" sz="2400" dirty="0" err="1" smtClean="0"/>
              <a:t>neuroblastoma</a:t>
            </a:r>
            <a:r>
              <a:rPr lang="en-US" sz="2400" dirty="0" smtClean="0"/>
              <a:t>)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LIPOMA VERY 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6477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3886200" y="381000"/>
            <a:ext cx="1374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Lipoma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Neoplasia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Cancer is one of the leading causes of death worldwide.</a:t>
            </a:r>
          </a:p>
          <a:p>
            <a:pPr eaLnBrk="1" hangingPunct="1">
              <a:defRPr/>
            </a:pPr>
            <a:r>
              <a:rPr lang="en-US" smtClean="0"/>
              <a:t>Emotional and physical suffering by the patient.</a:t>
            </a:r>
          </a:p>
          <a:p>
            <a:pPr eaLnBrk="1" hangingPunct="1">
              <a:defRPr/>
            </a:pPr>
            <a:r>
              <a:rPr lang="en-US" smtClean="0"/>
              <a:t>Different mortality rate …..</a:t>
            </a:r>
          </a:p>
          <a:p>
            <a:pPr lvl="1" eaLnBrk="1" hangingPunct="1">
              <a:defRPr/>
            </a:pPr>
            <a:r>
              <a:rPr lang="en-US" smtClean="0"/>
              <a:t>Some are curable </a:t>
            </a:r>
          </a:p>
          <a:p>
            <a:pPr lvl="1" eaLnBrk="1" hangingPunct="1">
              <a:defRPr/>
            </a:pPr>
            <a:r>
              <a:rPr lang="en-US" smtClean="0"/>
              <a:t>Others are fatal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008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838200"/>
            <a:ext cx="3962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3810000" y="228600"/>
            <a:ext cx="2098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Fibroadenoma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008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8458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3733800" y="457200"/>
            <a:ext cx="1431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Teratoma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Teratoma:</a:t>
            </a:r>
          </a:p>
          <a:p>
            <a:pPr lvl="1" algn="just" eaLnBrk="1" hangingPunct="1">
              <a:defRPr/>
            </a:pPr>
            <a:r>
              <a:rPr lang="en-US" b="1" smtClean="0"/>
              <a:t>Teratoma contains recognizable mature or immature cells or tissues representative of more than one germ-cell layer and some times all three.</a:t>
            </a:r>
          </a:p>
          <a:p>
            <a:pPr lvl="1" algn="just" eaLnBrk="1" hangingPunct="1">
              <a:defRPr/>
            </a:pPr>
            <a:r>
              <a:rPr lang="en-US" b="1" smtClean="0"/>
              <a:t>Teratomas originate from totipotential cells such as those normally present in the ovary and testis.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b="1" smtClean="0"/>
              <a:t>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n-US" sz="2800" b="1" dirty="0" smtClean="0"/>
              <a:t>Such cells have the capacity to differentiate into any of the cell types found in the adult body. So they may give rise to </a:t>
            </a:r>
            <a:r>
              <a:rPr lang="en-US" sz="2800" b="1" dirty="0" err="1" smtClean="0"/>
              <a:t>neoplasms</a:t>
            </a:r>
            <a:r>
              <a:rPr lang="en-US" sz="2800" b="1" dirty="0" smtClean="0"/>
              <a:t> that mimic bone, epithelium, muscle, fat, nerve and other tissues.</a:t>
            </a:r>
          </a:p>
          <a:p>
            <a:pPr algn="just" eaLnBrk="1" hangingPunct="1">
              <a:defRPr/>
            </a:pPr>
            <a:endParaRPr lang="en-US" sz="2800" b="1" dirty="0" smtClean="0"/>
          </a:p>
          <a:p>
            <a:pPr algn="just" eaLnBrk="1" hangingPunct="1">
              <a:defRPr/>
            </a:pPr>
            <a:r>
              <a:rPr lang="en-US" sz="2800" b="1" dirty="0" smtClean="0"/>
              <a:t>Most common sites are: ovary &amp; testis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n-US" sz="2800" b="1" smtClean="0"/>
              <a:t>If all the components parts are well differentiated, it is a benign (mature) teratoma.</a:t>
            </a:r>
          </a:p>
          <a:p>
            <a:pPr algn="just" eaLnBrk="1" hangingPunct="1">
              <a:defRPr/>
            </a:pPr>
            <a:r>
              <a:rPr lang="en-US" sz="2800" b="1" smtClean="0"/>
              <a:t>If less well differentiated, it is an immature  (malignant) teratoma.  </a:t>
            </a:r>
          </a:p>
          <a:p>
            <a:pPr eaLnBrk="1" hangingPunct="1">
              <a:defRPr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209800" y="457200"/>
            <a:ext cx="4381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b="1">
                <a:solidFill>
                  <a:srgbClr val="FF0000"/>
                </a:solidFill>
              </a:rPr>
              <a:t>Neoplasia nomenclature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- historic eponyms – “first described by…”</a:t>
            </a:r>
          </a:p>
        </p:txBody>
      </p:sp>
      <p:graphicFrame>
        <p:nvGraphicFramePr>
          <p:cNvPr id="43011" name="Group 3"/>
          <p:cNvGraphicFramePr>
            <a:graphicFrameLocks noGrp="1"/>
          </p:cNvGraphicFramePr>
          <p:nvPr/>
        </p:nvGraphicFramePr>
        <p:xfrm>
          <a:off x="533400" y="1371600"/>
          <a:ext cx="8382000" cy="4765824"/>
        </p:xfrm>
        <a:graphic>
          <a:graphicData uri="http://schemas.openxmlformats.org/drawingml/2006/table">
            <a:tbl>
              <a:tblPr rtl="1"/>
              <a:tblGrid>
                <a:gridCol w="6245225"/>
                <a:gridCol w="2136775"/>
              </a:tblGrid>
              <a:tr h="639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Malignant lymphoma (HL) of B Ly cell origin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Hodgkin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’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 disease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80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NHL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B Ly cell  in children (jaw and GIT)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Burkitt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tumor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80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Bone tumor (PNET)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Ewing tumor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80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Kidney tumor - clear cell adenocarcinoma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Grawitz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tumor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39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Malignant tumor derived from vascular epithelium  (AIDS)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Kaposi sarcoma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80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Ovarian tumor derived from Brenner cells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Brenner tumor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80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Malignant chest wall tumor of PNET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Askin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tumor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80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Skin tumor derived from Merkel cell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Merkel tumor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5344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u="sng" smtClean="0"/>
              <a:t>WHAT ARE HAMARTOMAS AND CHORISTOMA?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133600"/>
            <a:ext cx="7772400" cy="4495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u="sng" dirty="0" err="1" smtClean="0"/>
              <a:t>Hamartoma</a:t>
            </a:r>
            <a:r>
              <a:rPr lang="en-US" dirty="0" smtClean="0"/>
              <a:t>: a mass composed of cells native to the organ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 e.g. pulmonary </a:t>
            </a:r>
            <a:r>
              <a:rPr lang="en-US" dirty="0" err="1" smtClean="0"/>
              <a:t>hamartoma</a:t>
            </a:r>
            <a:r>
              <a:rPr lang="en-US" dirty="0" smtClean="0"/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b="1" u="sng" dirty="0" err="1" smtClean="0"/>
              <a:t>Choristoma</a:t>
            </a:r>
            <a:r>
              <a:rPr lang="en-US" dirty="0" smtClean="0"/>
              <a:t>: a mass composed of normal cells in a wrong location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 e.g. pancreatic </a:t>
            </a:r>
            <a:r>
              <a:rPr lang="en-US" dirty="0" err="1" smtClean="0"/>
              <a:t>choristoma</a:t>
            </a:r>
            <a:r>
              <a:rPr lang="en-US" dirty="0" smtClean="0"/>
              <a:t> in liver or stomach.</a:t>
            </a:r>
          </a:p>
          <a:p>
            <a:pPr eaLnBrk="1" hangingPunct="1">
              <a:defRPr/>
            </a:pPr>
            <a:r>
              <a:rPr lang="en-US" dirty="0" smtClean="0"/>
              <a:t>Malformation and not neoplasm.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Pulmonary </a:t>
            </a:r>
            <a:r>
              <a:rPr lang="en-US" dirty="0" err="1" smtClean="0"/>
              <a:t>Hamartoma</a:t>
            </a:r>
            <a:endParaRPr lang="en-US" dirty="0"/>
          </a:p>
        </p:txBody>
      </p:sp>
      <p:pic>
        <p:nvPicPr>
          <p:cNvPr id="39939" name="Picture 2" descr="http://www.meddean.luc.edu/lumen/MedEd/MEDICINE/PULMONAR/cxr/atlas/images/31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57546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www.jcu.edu.au/path/webpath/Term1/CPC4.1.5-LC/webgen/thumbnails/RS-588-Lung%20Hamarto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038600"/>
            <a:ext cx="3175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Pancreatic </a:t>
            </a:r>
            <a:r>
              <a:rPr lang="en-US" dirty="0" err="1" smtClean="0"/>
              <a:t>choristoma</a:t>
            </a:r>
            <a:r>
              <a:rPr lang="en-US" dirty="0" smtClean="0"/>
              <a:t> in gall bladder </a:t>
            </a:r>
            <a:endParaRPr lang="en-US" dirty="0"/>
          </a:p>
        </p:txBody>
      </p:sp>
      <p:pic>
        <p:nvPicPr>
          <p:cNvPr id="40963" name="Picture 2" descr="http://www.joplink.net/prev/200909/27_fig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0"/>
            <a:ext cx="6745288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Neoplasia</a:t>
            </a:r>
            <a:endParaRPr lang="en-US" dirty="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err="1" smtClean="0"/>
              <a:t>Hamartoma</a:t>
            </a:r>
            <a:r>
              <a:rPr lang="en-US" sz="2800" b="1" dirty="0" smtClean="0"/>
              <a:t> and </a:t>
            </a:r>
            <a:r>
              <a:rPr lang="en-US" sz="2800" b="1" dirty="0" err="1" smtClean="0"/>
              <a:t>Choristoma</a:t>
            </a:r>
            <a:endParaRPr lang="en-US" sz="2800" b="1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800" b="1" dirty="0" smtClean="0"/>
              <a:t>They are distinguished from </a:t>
            </a:r>
            <a:r>
              <a:rPr lang="en-US" sz="2800" b="1" dirty="0" err="1" smtClean="0"/>
              <a:t>neoplasms</a:t>
            </a:r>
            <a:r>
              <a:rPr lang="en-US" sz="2800" b="1" dirty="0" smtClean="0"/>
              <a:t> by the fact that they do not exhibit continued growth.  they are group of tumor-like tissue masses which may be confused with </a:t>
            </a:r>
            <a:r>
              <a:rPr lang="en-US" sz="2800" b="1" dirty="0" err="1" smtClean="0"/>
              <a:t>neoplasms</a:t>
            </a:r>
            <a:endParaRPr lang="en-US" sz="28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Neoplasia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 = new growth</a:t>
            </a:r>
          </a:p>
          <a:p>
            <a:pPr eaLnBrk="1" hangingPunct="1">
              <a:defRPr/>
            </a:pPr>
            <a:r>
              <a:rPr lang="en-US" smtClean="0"/>
              <a:t>Neoplasm = tumor</a:t>
            </a:r>
          </a:p>
          <a:p>
            <a:pPr eaLnBrk="1" hangingPunct="1">
              <a:defRPr/>
            </a:pPr>
            <a:r>
              <a:rPr lang="en-US" smtClean="0"/>
              <a:t>Tumor = swelling</a:t>
            </a:r>
          </a:p>
          <a:p>
            <a:pPr eaLnBrk="1" hangingPunct="1">
              <a:defRPr/>
            </a:pPr>
            <a:r>
              <a:rPr lang="en-US" smtClean="0"/>
              <a:t>The study of tumors = Oncology</a:t>
            </a:r>
          </a:p>
          <a:p>
            <a:pPr lvl="1" eaLnBrk="1" hangingPunct="1">
              <a:defRPr/>
            </a:pPr>
            <a:r>
              <a:rPr lang="en-US" smtClean="0"/>
              <a:t> Oncos = tumor  +   ology = study of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Neoplasia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/>
              <a:t>Definition: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is an abnormal mass of tissue, 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the growth of which is uncoordinated with that of normal tissues, 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and that persists in the same excessive manner after the cessation of the stimulus which evoked the change</a:t>
            </a:r>
            <a:r>
              <a:rPr lang="en-US" sz="2400" b="1" dirty="0" smtClean="0">
                <a:latin typeface="Arial"/>
              </a:rPr>
              <a:t>“</a:t>
            </a:r>
            <a:endParaRPr lang="en-US" sz="2400" b="1" dirty="0" smtClean="0"/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With the loss of responsiveness to normal growth controls</a:t>
            </a:r>
          </a:p>
          <a:p>
            <a:pPr lvl="1" algn="just" eaLnBrk="1" hangingPunct="1">
              <a:lnSpc>
                <a:spcPct val="90000"/>
              </a:lnSpc>
              <a:defRPr/>
            </a:pPr>
            <a:endParaRPr lang="en-US" sz="2400" b="1" dirty="0" smtClean="0"/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Different from hyperplasia, </a:t>
            </a:r>
            <a:r>
              <a:rPr lang="en-US" sz="2400" b="1" dirty="0" err="1" smtClean="0"/>
              <a:t>metaplasia</a:t>
            </a:r>
            <a:r>
              <a:rPr lang="en-US" sz="2400" b="1" dirty="0" smtClean="0"/>
              <a:t> and dysplasia</a:t>
            </a:r>
            <a:r>
              <a:rPr lang="en-US" sz="2400" dirty="0" smtClean="0"/>
              <a:t>.</a:t>
            </a:r>
            <a:endParaRPr lang="en-US" sz="2400" b="1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/>
              <a:t>        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Neoplasia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Classification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lvl="1" eaLnBrk="1" hangingPunct="1">
              <a:defRPr/>
            </a:pPr>
            <a:r>
              <a:rPr lang="en-US" smtClean="0"/>
              <a:t>Benign </a:t>
            </a:r>
          </a:p>
          <a:p>
            <a:pPr lvl="1" eaLnBrk="1" hangingPunct="1">
              <a:defRPr/>
            </a:pPr>
            <a:r>
              <a:rPr lang="en-US" smtClean="0"/>
              <a:t>malignant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Neoplasia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Benign tumors :</a:t>
            </a:r>
          </a:p>
          <a:p>
            <a:pPr lvl="1" eaLnBrk="1" hangingPunct="1">
              <a:defRPr/>
            </a:pPr>
            <a:r>
              <a:rPr lang="en-US" smtClean="0"/>
              <a:t>Will remain localized</a:t>
            </a:r>
          </a:p>
          <a:p>
            <a:pPr lvl="1" eaLnBrk="1" hangingPunct="1">
              <a:defRPr/>
            </a:pPr>
            <a:r>
              <a:rPr lang="en-US" smtClean="0"/>
              <a:t>Cannot spread to distant sites</a:t>
            </a:r>
          </a:p>
          <a:p>
            <a:pPr lvl="1" eaLnBrk="1" hangingPunct="1">
              <a:defRPr/>
            </a:pPr>
            <a:r>
              <a:rPr lang="en-US" smtClean="0"/>
              <a:t>Generally can be locally excised</a:t>
            </a:r>
          </a:p>
          <a:p>
            <a:pPr lvl="1" eaLnBrk="1" hangingPunct="1">
              <a:defRPr/>
            </a:pPr>
            <a:r>
              <a:rPr lang="en-US" smtClean="0"/>
              <a:t>Patient generally survives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Neoplasia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Malignant neoplasms:</a:t>
            </a:r>
          </a:p>
          <a:p>
            <a:pPr lvl="1" eaLnBrk="1" hangingPunct="1">
              <a:defRPr/>
            </a:pPr>
            <a:r>
              <a:rPr lang="en-US" smtClean="0"/>
              <a:t>Can invade and destroy adjacent structure</a:t>
            </a:r>
          </a:p>
          <a:p>
            <a:pPr lvl="1" eaLnBrk="1" hangingPunct="1">
              <a:defRPr/>
            </a:pPr>
            <a:r>
              <a:rPr lang="en-US" smtClean="0"/>
              <a:t>Can spread to distant sites</a:t>
            </a:r>
          </a:p>
          <a:p>
            <a:pPr lvl="1" eaLnBrk="1" hangingPunct="1">
              <a:defRPr/>
            </a:pPr>
            <a:r>
              <a:rPr lang="en-US" smtClean="0"/>
              <a:t>Cause death (if not treated )</a:t>
            </a:r>
          </a:p>
          <a:p>
            <a:pPr lvl="1" eaLnBrk="1" hangingPunct="1">
              <a:defRPr/>
            </a:pPr>
            <a:endParaRPr lang="en-US" smtClean="0"/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Neoplasia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All tumors have two basic components:</a:t>
            </a:r>
          </a:p>
          <a:p>
            <a:pPr lvl="1" eaLnBrk="1" hangingPunct="1">
              <a:defRPr/>
            </a:pPr>
            <a:r>
              <a:rPr lang="en-US" sz="3200" b="1" smtClean="0"/>
              <a:t>Parechyma: </a:t>
            </a:r>
            <a:r>
              <a:rPr lang="en-US" sz="3200" smtClean="0"/>
              <a:t>made up of neoplastic cells</a:t>
            </a:r>
            <a:endParaRPr lang="en-US" sz="3200" b="1" smtClean="0"/>
          </a:p>
          <a:p>
            <a:pPr lvl="1" eaLnBrk="1" hangingPunct="1">
              <a:defRPr/>
            </a:pPr>
            <a:r>
              <a:rPr lang="en-US" sz="3200" b="1" smtClean="0"/>
              <a:t>Stroma: </a:t>
            </a:r>
            <a:r>
              <a:rPr lang="en-US" sz="3200" smtClean="0"/>
              <a:t>made up of non-neoplastic, host-derived connective tissue and blood vessels</a:t>
            </a:r>
            <a:endParaRPr lang="en-US" sz="3200" b="1" smtClean="0"/>
          </a:p>
        </p:txBody>
      </p:sp>
      <p:sp>
        <p:nvSpPr>
          <p:cNvPr id="6" name="TextBox 5"/>
          <p:cNvSpPr txBox="1"/>
          <p:nvPr/>
        </p:nvSpPr>
        <p:spPr>
          <a:xfrm>
            <a:off x="685800" y="3962400"/>
            <a:ext cx="3733800" cy="2216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The parenchyma:</a:t>
            </a:r>
          </a:p>
          <a:p>
            <a:pPr lvl="1">
              <a:defRPr/>
            </a:pPr>
            <a:r>
              <a:rPr lang="en-US" sz="2400" dirty="0"/>
              <a:t>Determines the biological behavior of the tumor</a:t>
            </a:r>
          </a:p>
          <a:p>
            <a:pPr lvl="1">
              <a:defRPr/>
            </a:pPr>
            <a:r>
              <a:rPr lang="en-US" sz="2400" dirty="0"/>
              <a:t>From which the tumor derives its name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3962400"/>
            <a:ext cx="3733800" cy="2216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The </a:t>
            </a:r>
            <a:r>
              <a:rPr lang="en-US" sz="2400" dirty="0" err="1"/>
              <a:t>stroma</a:t>
            </a:r>
            <a:r>
              <a:rPr lang="en-US" sz="2400" dirty="0"/>
              <a:t>:</a:t>
            </a:r>
          </a:p>
          <a:p>
            <a:pPr lvl="1">
              <a:defRPr/>
            </a:pPr>
            <a:r>
              <a:rPr lang="en-US" sz="2400" dirty="0"/>
              <a:t>Carries the blood supply</a:t>
            </a:r>
          </a:p>
          <a:p>
            <a:pPr lvl="1">
              <a:defRPr/>
            </a:pPr>
            <a:r>
              <a:rPr lang="en-US" sz="2400" dirty="0"/>
              <a:t>Provides support for the growth of the parenchyma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911</TotalTime>
  <Words>977</Words>
  <Application>Microsoft Office PowerPoint</Application>
  <PresentationFormat>On-screen Show (4:3)</PresentationFormat>
  <Paragraphs>198</Paragraphs>
  <Slides>39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Stream</vt:lpstr>
      <vt:lpstr>Neoplasia Lecture 1 </vt:lpstr>
      <vt:lpstr>Neoplasia</vt:lpstr>
      <vt:lpstr>Neoplasia</vt:lpstr>
      <vt:lpstr>Neoplasia</vt:lpstr>
      <vt:lpstr>Neoplasia</vt:lpstr>
      <vt:lpstr>Neoplasia</vt:lpstr>
      <vt:lpstr>Neoplasia</vt:lpstr>
      <vt:lpstr>Neoplasia</vt:lpstr>
      <vt:lpstr>Neoplasia</vt:lpstr>
      <vt:lpstr>Slide 10</vt:lpstr>
      <vt:lpstr>Slide 11</vt:lpstr>
      <vt:lpstr>Neoplasia</vt:lpstr>
      <vt:lpstr>Neoplasia</vt:lpstr>
      <vt:lpstr>Neoplasia</vt:lpstr>
      <vt:lpstr>Neoplasia</vt:lpstr>
      <vt:lpstr>Neoplasia</vt:lpstr>
      <vt:lpstr>Slide 17</vt:lpstr>
      <vt:lpstr>Slide 18</vt:lpstr>
      <vt:lpstr>Neoplasia</vt:lpstr>
      <vt:lpstr>Slide 20</vt:lpstr>
      <vt:lpstr>Neoplasia</vt:lpstr>
      <vt:lpstr>Neoplasia</vt:lpstr>
      <vt:lpstr>Slide 23</vt:lpstr>
      <vt:lpstr>Neoplasia</vt:lpstr>
      <vt:lpstr>Slide 25</vt:lpstr>
      <vt:lpstr>Slide 26</vt:lpstr>
      <vt:lpstr>Neoplasia Exceptions</vt:lpstr>
      <vt:lpstr>Neoplasia</vt:lpstr>
      <vt:lpstr>Slide 29</vt:lpstr>
      <vt:lpstr>Slide 30</vt:lpstr>
      <vt:lpstr>Slide 31</vt:lpstr>
      <vt:lpstr>Neoplasia</vt:lpstr>
      <vt:lpstr>Neoplasia</vt:lpstr>
      <vt:lpstr>Neoplasia</vt:lpstr>
      <vt:lpstr>Slide 35</vt:lpstr>
      <vt:lpstr>WHAT ARE HAMARTOMAS AND CHORISTOMA?</vt:lpstr>
      <vt:lpstr>Pulmonary Hamartoma</vt:lpstr>
      <vt:lpstr>Pancreatic choristoma in gall bladder </vt:lpstr>
      <vt:lpstr>Neoplasia</vt:lpstr>
    </vt:vector>
  </TitlesOfParts>
  <Company>K.K.H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Neoplasia</dc:title>
  <dc:creator>K.K.H</dc:creator>
  <cp:lastModifiedBy>Dr.Maha</cp:lastModifiedBy>
  <cp:revision>18</cp:revision>
  <dcterms:created xsi:type="dcterms:W3CDTF">2004-10-29T18:43:32Z</dcterms:created>
  <dcterms:modified xsi:type="dcterms:W3CDTF">2012-11-02T00:03:13Z</dcterms:modified>
</cp:coreProperties>
</file>