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32" r:id="rId3"/>
    <p:sldId id="306" r:id="rId4"/>
    <p:sldId id="309" r:id="rId5"/>
    <p:sldId id="312" r:id="rId6"/>
    <p:sldId id="348" r:id="rId7"/>
    <p:sldId id="349" r:id="rId8"/>
    <p:sldId id="350" r:id="rId9"/>
    <p:sldId id="351" r:id="rId10"/>
    <p:sldId id="345" r:id="rId11"/>
    <p:sldId id="356" r:id="rId12"/>
    <p:sldId id="331" r:id="rId13"/>
    <p:sldId id="264" r:id="rId14"/>
    <p:sldId id="352" r:id="rId15"/>
    <p:sldId id="266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9" r:id="rId24"/>
    <p:sldId id="353" r:id="rId25"/>
    <p:sldId id="354" r:id="rId26"/>
    <p:sldId id="35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EA9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99" autoAdjust="0"/>
    <p:restoredTop sz="94660"/>
  </p:normalViewPr>
  <p:slideViewPr>
    <p:cSldViewPr>
      <p:cViewPr>
        <p:scale>
          <a:sx n="70" d="100"/>
          <a:sy n="70" d="100"/>
        </p:scale>
        <p:origin x="-119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B669C-C1F7-4DC8-91FD-8FBDDA34B1D7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03F73-41E3-4C50-B8AF-77647CFB4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12F91-97C9-404A-8CF9-BA5684B3A06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1874-B7F4-4C93-AF6B-1A9C8A4A7AF1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/>
              <a:t>Radial &amp; Ulnar Nerves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685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Dr. </a:t>
            </a:r>
            <a:r>
              <a:rPr lang="en-US" sz="4000" b="1" i="1" dirty="0" err="1" smtClean="0">
                <a:solidFill>
                  <a:schemeClr val="bg1"/>
                </a:solidFill>
              </a:rPr>
              <a:t>Jamila</a:t>
            </a:r>
            <a:r>
              <a:rPr lang="en-US" sz="4000" b="1" i="1" dirty="0" smtClean="0">
                <a:solidFill>
                  <a:schemeClr val="bg1"/>
                </a:solidFill>
              </a:rPr>
              <a:t> &amp; Dr. Vohra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00"/>
            <a:ext cx="3886200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It reaches the posterior surface of the wrist, where it divides into terminal branches that supply the skin on </a:t>
            </a:r>
            <a:r>
              <a:rPr lang="en-US" sz="2400" b="1" i="1" dirty="0" smtClean="0"/>
              <a:t>the lateral two thirds of the posterior surface of the hand and the posterior surface over the proximal phalanges of the lateral three and half fingers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 area of skin supplied by the nerve on the dorsum of the hand is variable.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Termination of Superficial Branch </a:t>
            </a:r>
            <a:endParaRPr lang="en-US" sz="4000" b="1" dirty="0"/>
          </a:p>
        </p:txBody>
      </p:sp>
      <p:pic>
        <p:nvPicPr>
          <p:cNvPr id="8" name="Picture 2" descr="C:\Users\galmadani\Desktop\Documents\Documents\Student Gray\7. Upper limb\F66122-007-f110.jpg"/>
          <p:cNvPicPr>
            <a:picLocks noChangeAspect="1" noChangeArrowheads="1"/>
          </p:cNvPicPr>
          <p:nvPr/>
        </p:nvPicPr>
        <p:blipFill>
          <a:blip r:embed="rId2" cstate="print"/>
          <a:srcRect b="6061"/>
          <a:stretch>
            <a:fillRect/>
          </a:stretch>
        </p:blipFill>
        <p:spPr bwMode="auto">
          <a:xfrm>
            <a:off x="4572000" y="2286000"/>
            <a:ext cx="43434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4000" b="1" dirty="0" smtClean="0"/>
              <a:t>Deep Branch </a:t>
            </a:r>
            <a:endParaRPr lang="ar-SA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419600" cy="563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sz="2000" b="1" i="1" dirty="0" smtClean="0"/>
              <a:t>It winds around the neck of the radius, within the </a:t>
            </a:r>
            <a:r>
              <a:rPr lang="en-US" sz="2000" b="1" i="1" dirty="0" err="1" smtClean="0"/>
              <a:t>supinator</a:t>
            </a:r>
            <a:r>
              <a:rPr lang="en-US" sz="2000" b="1" i="1" dirty="0" smtClean="0"/>
              <a:t> muscle, and enters the posterior  compartment of the  forearm.</a:t>
            </a:r>
          </a:p>
          <a:p>
            <a:pPr lvl="0"/>
            <a:r>
              <a:rPr lang="en-US" sz="2000" b="1" i="1" u="sng" dirty="0" smtClean="0">
                <a:solidFill>
                  <a:srgbClr val="0033CC"/>
                </a:solidFill>
              </a:rPr>
              <a:t>It supplies : </a:t>
            </a:r>
          </a:p>
          <a:p>
            <a:pPr lvl="0"/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carpi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radialis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brevis</a:t>
            </a:r>
            <a:r>
              <a:rPr lang="en-US" sz="2000" b="1" i="1" dirty="0" smtClean="0"/>
              <a:t>.</a:t>
            </a:r>
          </a:p>
          <a:p>
            <a:pPr lvl="0"/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carpi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ulnaris</a:t>
            </a:r>
            <a:r>
              <a:rPr lang="en-US" sz="2000" b="1" i="1" dirty="0" smtClean="0"/>
              <a:t>.</a:t>
            </a:r>
          </a:p>
          <a:p>
            <a:pPr lvl="0"/>
            <a:r>
              <a:rPr lang="en-US" sz="2000" b="1" i="1" dirty="0" err="1" smtClean="0"/>
              <a:t>Supinator</a:t>
            </a:r>
            <a:r>
              <a:rPr lang="en-US" sz="2000" b="1" i="1" dirty="0" smtClean="0"/>
              <a:t>.</a:t>
            </a:r>
          </a:p>
          <a:p>
            <a:pPr lvl="0"/>
            <a:r>
              <a:rPr lang="en-US" sz="2000" b="1" i="1" dirty="0" smtClean="0"/>
              <a:t>Abductor </a:t>
            </a:r>
            <a:r>
              <a:rPr lang="en-US" sz="2000" b="1" i="1" dirty="0" err="1" smtClean="0"/>
              <a:t>pollicis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longus</a:t>
            </a:r>
            <a:r>
              <a:rPr lang="en-US" sz="2000" b="1" i="1" dirty="0" smtClean="0"/>
              <a:t>.</a:t>
            </a:r>
          </a:p>
          <a:p>
            <a:pPr lvl="0"/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pollicis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brevis</a:t>
            </a:r>
            <a:r>
              <a:rPr lang="en-US" sz="2000" b="1" i="1" dirty="0" smtClean="0"/>
              <a:t>.</a:t>
            </a:r>
          </a:p>
          <a:p>
            <a:pPr lvl="0"/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pollicis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longus</a:t>
            </a:r>
            <a:r>
              <a:rPr lang="en-US" sz="2000" b="1" i="1" dirty="0" smtClean="0"/>
              <a:t>.</a:t>
            </a:r>
          </a:p>
          <a:p>
            <a:pPr lvl="0"/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indicis</a:t>
            </a:r>
            <a:r>
              <a:rPr lang="en-US" sz="2000" b="1" i="1" dirty="0" smtClean="0"/>
              <a:t>.</a:t>
            </a:r>
          </a:p>
          <a:p>
            <a:pPr lvl="0"/>
            <a:endParaRPr lang="en-US" sz="2000" b="1" i="1" dirty="0" smtClean="0"/>
          </a:p>
          <a:p>
            <a:pPr lvl="0"/>
            <a:endParaRPr lang="ar-SA" sz="2000" b="1" i="1" dirty="0"/>
          </a:p>
        </p:txBody>
      </p:sp>
      <p:pic>
        <p:nvPicPr>
          <p:cNvPr id="2050" name="Picture 2" descr="F:\hand-wrist\scan002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5000" contrast="50000"/>
          </a:blip>
          <a:srcRect/>
          <a:stretch>
            <a:fillRect/>
          </a:stretch>
        </p:blipFill>
        <p:spPr bwMode="auto">
          <a:xfrm>
            <a:off x="304800" y="838200"/>
            <a:ext cx="3972058" cy="5791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971800" y="2286000"/>
            <a:ext cx="11430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9FF2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95500" y="914400"/>
            <a:ext cx="4953000" cy="583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 smtClean="0"/>
              <a:t>Summary of branches of radial nerve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4953000" cy="46474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33CC"/>
                </a:solidFill>
              </a:rPr>
              <a:t>In the </a:t>
            </a:r>
            <a:r>
              <a:rPr lang="en-US" sz="2400" b="1" u="sng" dirty="0" err="1" smtClean="0">
                <a:solidFill>
                  <a:srgbClr val="0033CC"/>
                </a:solidFill>
              </a:rPr>
              <a:t>Axilla</a:t>
            </a:r>
            <a:r>
              <a:rPr lang="en-US" sz="2400" b="1" u="sng" dirty="0" smtClean="0">
                <a:solidFill>
                  <a:srgbClr val="0033CC"/>
                </a:solidFill>
              </a:rPr>
              <a:t>:</a:t>
            </a:r>
            <a:endParaRPr lang="en-US" sz="2400" u="sng" dirty="0" smtClean="0">
              <a:solidFill>
                <a:srgbClr val="0033CC"/>
              </a:solidFill>
            </a:endParaRPr>
          </a:p>
          <a:p>
            <a:r>
              <a:rPr lang="en-US" sz="2000" dirty="0" smtClean="0"/>
              <a:t>The nerve can be injured by a drunkard falling asleep with one arm over the back of a chair, also by fractures and dislocations of the proximal end of the humerus. </a:t>
            </a:r>
          </a:p>
          <a:p>
            <a:r>
              <a:rPr lang="en-US" sz="2000" b="1" dirty="0" smtClean="0"/>
              <a:t>The triceps, the </a:t>
            </a:r>
            <a:r>
              <a:rPr lang="en-US" sz="2000" b="1" dirty="0" err="1" smtClean="0"/>
              <a:t>anconeus</a:t>
            </a:r>
            <a:r>
              <a:rPr lang="en-US" sz="2000" b="1" dirty="0" smtClean="0"/>
              <a:t>, and the long extensors of the wrist are paralyzed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The patient is unable to extend the elbow &amp; the wrist joints, and the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fingers  (</a:t>
            </a:r>
            <a:r>
              <a:rPr lang="en-US" sz="2400" b="1" u="sng" dirty="0" smtClean="0">
                <a:solidFill>
                  <a:srgbClr val="FF0000"/>
                </a:solidFill>
              </a:rPr>
              <a:t>Wrist Drop)</a:t>
            </a:r>
          </a:p>
          <a:p>
            <a:r>
              <a:rPr lang="en-US" sz="2400" b="1" i="1" u="sng" dirty="0" smtClean="0">
                <a:solidFill>
                  <a:srgbClr val="0033CC"/>
                </a:solidFill>
              </a:rPr>
              <a:t>In the Spiral Groove:</a:t>
            </a:r>
            <a:endParaRPr lang="en-US" sz="2400" u="sng" dirty="0" smtClean="0">
              <a:solidFill>
                <a:srgbClr val="0033CC"/>
              </a:solidFill>
            </a:endParaRPr>
          </a:p>
          <a:p>
            <a:r>
              <a:rPr lang="en-US" sz="2000" dirty="0" smtClean="0"/>
              <a:t>Injury or fracture of the spiral groove of the </a:t>
            </a:r>
            <a:r>
              <a:rPr lang="en-US" sz="2000" dirty="0" err="1" smtClean="0"/>
              <a:t>humerus</a:t>
            </a:r>
            <a:r>
              <a:rPr lang="en-US" sz="2000" dirty="0" smtClean="0"/>
              <a:t>, the patient is unable to extend the wrist and the fingers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</a:rPr>
              <a:t>(Wrist Drop).</a:t>
            </a:r>
            <a:endParaRPr lang="en-US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33CC"/>
                </a:solidFill>
              </a:rPr>
              <a:t>Injuries to the Radial Nerve</a:t>
            </a:r>
            <a:endParaRPr lang="en-US" sz="4000" b="1" i="1" dirty="0"/>
          </a:p>
        </p:txBody>
      </p:sp>
      <p:pic>
        <p:nvPicPr>
          <p:cNvPr id="5" name="Picture 7" descr="3241511A"/>
          <p:cNvPicPr>
            <a:picLocks noChangeAspect="1" noChangeArrowheads="1"/>
          </p:cNvPicPr>
          <p:nvPr/>
        </p:nvPicPr>
        <p:blipFill>
          <a:blip r:embed="rId2" cstate="print"/>
          <a:srcRect l="14615" b="2495"/>
          <a:stretch>
            <a:fillRect/>
          </a:stretch>
        </p:blipFill>
        <p:spPr>
          <a:xfrm>
            <a:off x="5486400" y="1371600"/>
            <a:ext cx="3352800" cy="4495800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Injuries to the Deep Branch of the Radial Nerve</a:t>
            </a:r>
            <a:r>
              <a:rPr lang="en-US" sz="3600" dirty="0" smtClean="0">
                <a:solidFill>
                  <a:srgbClr val="0033CC"/>
                </a:solidFill>
              </a:rPr>
              <a:t/>
            </a:r>
            <a:br>
              <a:rPr lang="en-US" sz="3600" dirty="0" smtClean="0">
                <a:solidFill>
                  <a:srgbClr val="0033CC"/>
                </a:solidFill>
              </a:rPr>
            </a:b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572000" cy="4525963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The deep branch of the radial nerve is </a:t>
            </a:r>
            <a:r>
              <a:rPr lang="en-US" b="1" i="1" dirty="0" smtClean="0"/>
              <a:t> PURELY Motor </a:t>
            </a:r>
            <a:r>
              <a:rPr lang="en-US" dirty="0" smtClean="0"/>
              <a:t>(It supplies the extensor muscles in the posterior compartment of the forearm). </a:t>
            </a:r>
          </a:p>
          <a:p>
            <a:r>
              <a:rPr lang="en-US" dirty="0" smtClean="0"/>
              <a:t>It can be damaged in fractures of the proximal end of the radius or during dislocation of the radial head. 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The nerve that supply the </a:t>
            </a:r>
            <a:r>
              <a:rPr lang="en-US" b="1" dirty="0" err="1" smtClean="0">
                <a:solidFill>
                  <a:srgbClr val="0033CC"/>
                </a:solidFill>
              </a:rPr>
              <a:t>supinator</a:t>
            </a:r>
            <a:r>
              <a:rPr lang="en-US" b="1" dirty="0" smtClean="0">
                <a:solidFill>
                  <a:srgbClr val="0033CC"/>
                </a:solidFill>
              </a:rPr>
              <a:t> and the extensor </a:t>
            </a:r>
            <a:r>
              <a:rPr lang="en-US" b="1" dirty="0" err="1" smtClean="0">
                <a:solidFill>
                  <a:srgbClr val="0033CC"/>
                </a:solidFill>
              </a:rPr>
              <a:t>carpi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radialis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longus</a:t>
            </a:r>
            <a:r>
              <a:rPr lang="en-US" b="1" dirty="0" smtClean="0">
                <a:solidFill>
                  <a:srgbClr val="0033CC"/>
                </a:solidFill>
              </a:rPr>
              <a:t> will be undamaged,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and because the latter muscle is powerful, it will keep the wrist joint extended, 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n-US" sz="4000" b="1" u="sng" dirty="0" smtClean="0">
                <a:solidFill>
                  <a:srgbClr val="C00000"/>
                </a:solidFill>
              </a:rPr>
              <a:t>No</a:t>
            </a:r>
            <a:r>
              <a:rPr lang="en-US" sz="4000" u="sng" dirty="0" smtClean="0">
                <a:solidFill>
                  <a:srgbClr val="C00000"/>
                </a:solidFill>
              </a:rPr>
              <a:t> </a:t>
            </a:r>
            <a:r>
              <a:rPr lang="en-US" sz="4000" b="1" u="sng" dirty="0" smtClean="0">
                <a:solidFill>
                  <a:srgbClr val="C00000"/>
                </a:solidFill>
              </a:rPr>
              <a:t>wrist Drop)</a:t>
            </a:r>
            <a:r>
              <a:rPr lang="en-US" sz="4000" u="sng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4000" b="1" dirty="0" smtClean="0"/>
              <a:t>No sensory loss</a:t>
            </a:r>
          </a:p>
        </p:txBody>
      </p:sp>
      <p:pic>
        <p:nvPicPr>
          <p:cNvPr id="2051" name="Picture 3" descr="C:\Documents and Settings\Jamila\My Documents\My Pictures\Pictur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048000" cy="4905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77724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Superficial radial nerve, is </a:t>
            </a:r>
            <a:r>
              <a:rPr lang="en-US" sz="2400" b="1" dirty="0" smtClean="0"/>
              <a:t>Sensory nerve </a:t>
            </a:r>
          </a:p>
          <a:p>
            <a:r>
              <a:rPr lang="en-US" sz="2400" dirty="0" smtClean="0"/>
              <a:t>Injury like a stab wound, results in a variable small area of anesthesia over the </a:t>
            </a:r>
            <a:r>
              <a:rPr lang="en-US" sz="2400" b="1" dirty="0" smtClean="0"/>
              <a:t>dorsum of the hand and lateral three and half fingers up to the base of their </a:t>
            </a:r>
            <a:r>
              <a:rPr lang="en-US" sz="2400" b="1" dirty="0" smtClean="0"/>
              <a:t>proximal phalanges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600" b="1" i="1" dirty="0" smtClean="0">
                <a:solidFill>
                  <a:schemeClr val="bg1"/>
                </a:solidFill>
              </a:rPr>
              <a:t>Injuries to the Superficial Branch of the Radial Nerve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19400"/>
            <a:ext cx="53340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581400" cy="4906963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Origin:</a:t>
            </a:r>
          </a:p>
          <a:p>
            <a:r>
              <a:rPr lang="en-US" sz="2400" dirty="0" smtClean="0"/>
              <a:t>Medial cord of BP.</a:t>
            </a:r>
          </a:p>
          <a:p>
            <a:r>
              <a:rPr lang="en-US" b="1" i="1" u="sng" dirty="0" smtClean="0">
                <a:solidFill>
                  <a:srgbClr val="C00000"/>
                </a:solidFill>
              </a:rPr>
              <a:t>Course:</a:t>
            </a:r>
          </a:p>
          <a:p>
            <a:r>
              <a:rPr lang="en-US" sz="2400" dirty="0" smtClean="0"/>
              <a:t>Descends along the </a:t>
            </a:r>
            <a:r>
              <a:rPr lang="en-US" sz="2400" b="1" i="1" dirty="0" smtClean="0"/>
              <a:t>medial side of the following arteries:</a:t>
            </a:r>
          </a:p>
          <a:p>
            <a:r>
              <a:rPr lang="en-US" sz="2400" b="1" i="1" dirty="0" err="1" smtClean="0">
                <a:solidFill>
                  <a:srgbClr val="FF0000"/>
                </a:solidFill>
              </a:rPr>
              <a:t>Axillary</a:t>
            </a:r>
            <a:r>
              <a:rPr lang="en-US" sz="2400" b="1" i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Brachial</a:t>
            </a:r>
            <a:r>
              <a:rPr lang="en-US" sz="2400" b="1" i="1" dirty="0" smtClean="0"/>
              <a:t>.</a:t>
            </a:r>
          </a:p>
          <a:p>
            <a:r>
              <a:rPr lang="en-US" sz="2400" b="1" i="1" dirty="0" smtClean="0"/>
              <a:t>Pierces the </a:t>
            </a:r>
            <a:r>
              <a:rPr lang="en-US" sz="2400" b="1" i="1" dirty="0" smtClean="0">
                <a:solidFill>
                  <a:srgbClr val="0033CC"/>
                </a:solidFill>
              </a:rPr>
              <a:t>Medial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Intermuscular</a:t>
            </a:r>
            <a:r>
              <a:rPr lang="en-US" sz="2400" b="1" i="1" dirty="0" smtClean="0">
                <a:solidFill>
                  <a:srgbClr val="0033CC"/>
                </a:solidFill>
              </a:rPr>
              <a:t> Septum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r>
              <a:rPr lang="en-US" sz="2400" b="1" i="1" dirty="0" smtClean="0"/>
              <a:t>Passes </a:t>
            </a:r>
            <a:r>
              <a:rPr lang="en-US" sz="2400" b="1" i="1" u="sng" dirty="0" smtClean="0"/>
              <a:t>Behind</a:t>
            </a:r>
            <a:r>
              <a:rPr lang="en-US" sz="2400" b="1" i="1" dirty="0" smtClean="0"/>
              <a:t> the </a:t>
            </a:r>
            <a:r>
              <a:rPr lang="en-US" sz="2400" b="1" i="1" dirty="0" smtClean="0">
                <a:solidFill>
                  <a:srgbClr val="0033CC"/>
                </a:solidFill>
              </a:rPr>
              <a:t>Medial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Epicondyle</a:t>
            </a:r>
            <a:r>
              <a:rPr lang="en-US" sz="2400" b="1" i="1" dirty="0" smtClean="0">
                <a:solidFill>
                  <a:srgbClr val="0033CC"/>
                </a:solidFill>
              </a:rPr>
              <a:t> </a:t>
            </a:r>
            <a:r>
              <a:rPr lang="en-US" sz="2400" b="1" i="1" dirty="0" smtClean="0"/>
              <a:t>of the </a:t>
            </a:r>
            <a:r>
              <a:rPr lang="en-US" sz="2400" b="1" i="1" dirty="0" err="1" smtClean="0"/>
              <a:t>humerus</a:t>
            </a:r>
            <a:r>
              <a:rPr lang="en-US" sz="2400" dirty="0" smtClean="0"/>
              <a:t>.</a:t>
            </a:r>
          </a:p>
        </p:txBody>
      </p:sp>
      <p:pic>
        <p:nvPicPr>
          <p:cNvPr id="5" name="Picture 2" descr="C:\Documents and Settings\User\My Documents\Student Gray\7. Upper limb\F66122-007-f0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8000" contrast="41000"/>
          </a:blip>
          <a:srcRect b="5499"/>
          <a:stretch>
            <a:fillRect/>
          </a:stretch>
        </p:blipFill>
        <p:spPr bwMode="auto">
          <a:xfrm>
            <a:off x="152400" y="1066800"/>
            <a:ext cx="4572000" cy="5530552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Ulnar Nerve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47800"/>
            <a:ext cx="3008313" cy="34417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i="1" dirty="0" smtClean="0"/>
              <a:t>Enters the anterior compartment through the flex </a:t>
            </a:r>
            <a:r>
              <a:rPr lang="en-US" sz="2400" b="1" i="1" dirty="0" err="1" smtClean="0"/>
              <a:t>carpi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ulnaris</a:t>
            </a:r>
            <a:r>
              <a:rPr lang="en-US" sz="2400" b="1" i="1" dirty="0" smtClean="0"/>
              <a:t>.</a:t>
            </a:r>
          </a:p>
          <a:p>
            <a:r>
              <a:rPr lang="en-US" sz="2400" b="1" i="1" u="sng" dirty="0" smtClean="0">
                <a:solidFill>
                  <a:srgbClr val="0066FF"/>
                </a:solidFill>
              </a:rPr>
              <a:t>Descends:</a:t>
            </a:r>
          </a:p>
          <a:p>
            <a:r>
              <a:rPr lang="en-US" sz="2400" b="1" i="1" dirty="0" smtClean="0"/>
              <a:t>Behind the </a:t>
            </a:r>
            <a:r>
              <a:rPr lang="en-US" sz="2400" b="1" i="1" dirty="0" smtClean="0">
                <a:solidFill>
                  <a:srgbClr val="339933"/>
                </a:solidFill>
              </a:rPr>
              <a:t>Flexor Carpi </a:t>
            </a:r>
            <a:r>
              <a:rPr lang="en-US" sz="2400" b="1" i="1" dirty="0" err="1" smtClean="0">
                <a:solidFill>
                  <a:srgbClr val="339933"/>
                </a:solidFill>
              </a:rPr>
              <a:t>Ulnaris</a:t>
            </a:r>
            <a:r>
              <a:rPr lang="en-US" sz="2400" b="1" i="1" dirty="0" smtClean="0">
                <a:solidFill>
                  <a:srgbClr val="339933"/>
                </a:solidFill>
              </a:rPr>
              <a:t>.</a:t>
            </a:r>
          </a:p>
          <a:p>
            <a:r>
              <a:rPr lang="en-US" sz="2400" b="1" i="1" dirty="0" smtClean="0"/>
              <a:t>Medial to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Ulnar</a:t>
            </a:r>
            <a:r>
              <a:rPr lang="en-US" sz="2400" b="1" i="1" dirty="0" smtClean="0">
                <a:solidFill>
                  <a:srgbClr val="FF0000"/>
                </a:solidFill>
              </a:rPr>
              <a:t> Artery.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Course In the Forearm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Documents and Settings\Jamila\My Documents\Student Gray\7. Upper limb\F66122-007-f085.jpg"/>
          <p:cNvPicPr>
            <a:picLocks noChangeAspect="1" noChangeArrowheads="1"/>
          </p:cNvPicPr>
          <p:nvPr/>
        </p:nvPicPr>
        <p:blipFill>
          <a:blip r:embed="rId2" cstate="print"/>
          <a:srcRect l="10909" r="12727" b="3471"/>
          <a:stretch>
            <a:fillRect/>
          </a:stretch>
        </p:blipFill>
        <p:spPr bwMode="auto">
          <a:xfrm>
            <a:off x="4267200" y="838200"/>
            <a:ext cx="3733800" cy="579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3008313" cy="5969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3276600" cy="556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u="sng" dirty="0" smtClean="0"/>
              <a:t>Passes: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Anterior</a:t>
            </a:r>
            <a:r>
              <a:rPr lang="en-US" sz="2400" b="1" i="1" dirty="0" smtClean="0"/>
              <a:t> to Flexor </a:t>
            </a:r>
            <a:r>
              <a:rPr lang="en-US" sz="2400" b="1" i="1" dirty="0" err="1" smtClean="0"/>
              <a:t>Retinaculum</a:t>
            </a:r>
            <a:r>
              <a:rPr lang="en-US" sz="2400" b="1" i="1" dirty="0" smtClean="0"/>
              <a:t>.</a:t>
            </a:r>
          </a:p>
          <a:p>
            <a:r>
              <a:rPr lang="en-US" sz="2400" b="1" i="1" dirty="0" smtClean="0">
                <a:solidFill>
                  <a:srgbClr val="0066FF"/>
                </a:solidFill>
              </a:rPr>
              <a:t>Lateral </a:t>
            </a:r>
            <a:r>
              <a:rPr lang="en-US" sz="2400" b="1" i="1" dirty="0" smtClean="0"/>
              <a:t>to </a:t>
            </a:r>
            <a:r>
              <a:rPr lang="en-US" sz="2400" b="1" i="1" dirty="0" err="1" smtClean="0"/>
              <a:t>Pisiform</a:t>
            </a:r>
            <a:r>
              <a:rPr lang="en-US" sz="2400" b="1" i="1" dirty="0" smtClean="0"/>
              <a:t> bone.</a:t>
            </a:r>
          </a:p>
          <a:p>
            <a:r>
              <a:rPr lang="en-US" sz="2400" b="1" i="1" dirty="0" smtClean="0">
                <a:solidFill>
                  <a:srgbClr val="00B050"/>
                </a:solidFill>
              </a:rPr>
              <a:t>Medial</a:t>
            </a:r>
            <a:r>
              <a:rPr lang="en-US" sz="2400" b="1" i="1" dirty="0" smtClean="0"/>
              <a:t> to </a:t>
            </a:r>
            <a:r>
              <a:rPr lang="en-US" sz="2400" b="1" i="1" dirty="0" err="1" smtClean="0"/>
              <a:t>Ulnar</a:t>
            </a:r>
            <a:r>
              <a:rPr lang="en-US" sz="2400" b="1" i="1" dirty="0" smtClean="0"/>
              <a:t> artery.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Divides into </a:t>
            </a:r>
            <a:r>
              <a:rPr lang="en-US" sz="2400" b="1" i="1" u="sng" dirty="0" smtClean="0"/>
              <a:t>:</a:t>
            </a:r>
          </a:p>
          <a:p>
            <a:r>
              <a:rPr lang="en-US" sz="2400" b="1" i="1" dirty="0" smtClean="0"/>
              <a:t>Superficial &amp; Deep branches.</a:t>
            </a:r>
          </a:p>
          <a:p>
            <a:endParaRPr lang="en-US" sz="2400" dirty="0"/>
          </a:p>
        </p:txBody>
      </p:sp>
      <p:pic>
        <p:nvPicPr>
          <p:cNvPr id="5" name="Picture 2" descr="E:\hand-wrist\scan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</a:blip>
          <a:srcRect l="3323" t="2569"/>
          <a:stretch>
            <a:fillRect/>
          </a:stretch>
        </p:blipFill>
        <p:spPr bwMode="auto">
          <a:xfrm>
            <a:off x="3779912" y="1066800"/>
            <a:ext cx="4824536" cy="53145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 course At the Wrist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514599"/>
            <a:ext cx="2932113" cy="4038601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lvl="0" indent="-342900"/>
            <a:r>
              <a:rPr lang="en-US" sz="2800" b="1" u="sng" dirty="0" smtClean="0">
                <a:solidFill>
                  <a:srgbClr val="0033CC"/>
                </a:solidFill>
              </a:rPr>
              <a:t>In the Forearm:</a:t>
            </a:r>
          </a:p>
          <a:p>
            <a:pPr marL="342900" indent="-342900"/>
            <a:r>
              <a:rPr lang="en-US" sz="2800" b="1" i="1" dirty="0" smtClean="0">
                <a:solidFill>
                  <a:srgbClr val="C00000"/>
                </a:solidFill>
              </a:rPr>
              <a:t>a. Muscular TO :</a:t>
            </a:r>
          </a:p>
          <a:p>
            <a:pPr marL="342900" indent="-342900"/>
            <a:r>
              <a:rPr lang="en-US" sz="2800" b="1" i="1" dirty="0" smtClean="0"/>
              <a:t>(1 &amp; 1/2 muscles):</a:t>
            </a:r>
          </a:p>
          <a:p>
            <a:pPr marL="342900" indent="-342900"/>
            <a:r>
              <a:rPr lang="en-US" sz="2800" b="1" i="1" dirty="0" smtClean="0">
                <a:solidFill>
                  <a:srgbClr val="0033CC"/>
                </a:solidFill>
              </a:rPr>
              <a:t>Flexor Carpi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Ulnaris</a:t>
            </a:r>
            <a:r>
              <a:rPr lang="en-US" sz="2800" b="1" i="1" dirty="0" smtClean="0">
                <a:solidFill>
                  <a:srgbClr val="0033CC"/>
                </a:solidFill>
              </a:rPr>
              <a:t>.</a:t>
            </a:r>
          </a:p>
          <a:p>
            <a:pPr marL="342900" indent="-342900"/>
            <a:r>
              <a:rPr lang="en-US" sz="2800" b="1" i="1" dirty="0" smtClean="0"/>
              <a:t>Medial 1l2 of </a:t>
            </a:r>
            <a:r>
              <a:rPr lang="en-US" sz="2800" b="1" i="1" dirty="0" smtClean="0">
                <a:solidFill>
                  <a:srgbClr val="0033CC"/>
                </a:solidFill>
              </a:rPr>
              <a:t>Flexor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Digitorum</a:t>
            </a:r>
            <a:r>
              <a:rPr lang="en-US" sz="2800" b="1" i="1" dirty="0" smtClean="0">
                <a:solidFill>
                  <a:srgbClr val="0033CC"/>
                </a:solidFill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Profundus</a:t>
            </a:r>
            <a:r>
              <a:rPr lang="en-US" sz="2800" b="1" i="1" dirty="0" smtClean="0">
                <a:solidFill>
                  <a:srgbClr val="0033CC"/>
                </a:solidFill>
              </a:rPr>
              <a:t>.</a:t>
            </a:r>
          </a:p>
          <a:p>
            <a:pPr marL="342900" indent="-342900"/>
            <a:r>
              <a:rPr lang="en-US" sz="2800" b="1" i="1" dirty="0" smtClean="0">
                <a:solidFill>
                  <a:srgbClr val="C00000"/>
                </a:solidFill>
              </a:rPr>
              <a:t>b.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Articular</a:t>
            </a:r>
            <a:r>
              <a:rPr lang="en-US" sz="2800" b="1" i="1" smtClean="0">
                <a:solidFill>
                  <a:srgbClr val="C00000"/>
                </a:solidFill>
              </a:rPr>
              <a:t> TO:</a:t>
            </a:r>
            <a:endParaRPr lang="en-US" sz="2800" b="1" i="1" dirty="0" smtClean="0">
              <a:solidFill>
                <a:srgbClr val="0033CC"/>
              </a:solidFill>
            </a:endParaRPr>
          </a:p>
          <a:p>
            <a:pPr marL="342900" indent="-342900"/>
            <a:r>
              <a:rPr lang="en-US" sz="2800" b="1" i="1" dirty="0" smtClean="0"/>
              <a:t>Elbow joint.</a:t>
            </a:r>
            <a:endParaRPr lang="en-US" dirty="0" smtClean="0"/>
          </a:p>
          <a:p>
            <a:pPr marL="342900" indent="-342900">
              <a:buAutoNum type="alphaUcParenBoth"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Documents and Settings\Jamila\My Documents\Student Gray\7. Upper limb\F66122-007-f086.jpg"/>
          <p:cNvPicPr>
            <a:picLocks noChangeAspect="1" noChangeArrowheads="1"/>
          </p:cNvPicPr>
          <p:nvPr/>
        </p:nvPicPr>
        <p:blipFill>
          <a:blip r:embed="rId2" cstate="print"/>
          <a:srcRect l="13725" r="13726" b="2639"/>
          <a:stretch>
            <a:fillRect/>
          </a:stretch>
        </p:blipFill>
        <p:spPr bwMode="auto">
          <a:xfrm>
            <a:off x="4724400" y="914400"/>
            <a:ext cx="3429000" cy="5787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990600"/>
            <a:ext cx="36576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has No branches in the arm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Describe the anatomy of the radial &amp; </a:t>
            </a:r>
            <a:r>
              <a:rPr lang="en-US" b="1" dirty="0" err="1" smtClean="0">
                <a:solidFill>
                  <a:srgbClr val="0070C0"/>
                </a:solidFill>
              </a:rPr>
              <a:t>ulnar</a:t>
            </a:r>
            <a:r>
              <a:rPr lang="en-US" b="1" dirty="0" smtClean="0">
                <a:solidFill>
                  <a:srgbClr val="0070C0"/>
                </a:solidFill>
              </a:rPr>
              <a:t> nerves regarding: origin, course &amp; distribution.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List the branches of the nerves.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Describe the causes and manifestations of nerve injury.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Objectives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3008313" cy="4882481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c. </a:t>
            </a:r>
            <a:r>
              <a:rPr lang="en-US" sz="2400" b="1" i="1" u="sng" dirty="0" err="1" smtClean="0">
                <a:solidFill>
                  <a:srgbClr val="C00000"/>
                </a:solidFill>
              </a:rPr>
              <a:t>Cutaneous</a:t>
            </a:r>
            <a:r>
              <a:rPr lang="en-US" sz="2400" b="1" i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400" b="1" i="1" dirty="0" smtClean="0"/>
              <a:t>1. </a:t>
            </a:r>
            <a:r>
              <a:rPr lang="en-US" sz="2400" b="1" i="1" dirty="0" smtClean="0">
                <a:solidFill>
                  <a:srgbClr val="0033CC"/>
                </a:solidFill>
              </a:rPr>
              <a:t>Dorsal (posterior)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400" b="1" i="1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400" b="1" i="1" dirty="0" smtClean="0"/>
              <a:t>Supplies the skin over the back of Medial side of the hand &amp; Medial 1+1/2 fingers</a:t>
            </a:r>
          </a:p>
          <a:p>
            <a:r>
              <a:rPr lang="en-US" sz="2400" b="1" i="1" dirty="0" smtClean="0"/>
              <a:t>2.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Palmar</a:t>
            </a:r>
            <a:r>
              <a:rPr lang="en-US" sz="2400" b="1" i="1" dirty="0" smtClean="0">
                <a:solidFill>
                  <a:srgbClr val="0033CC"/>
                </a:solidFill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400" b="1" i="1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400" b="1" i="1" dirty="0" smtClean="0"/>
              <a:t>Supplies the skin over the Medial part of the palm.</a:t>
            </a:r>
          </a:p>
        </p:txBody>
      </p:sp>
      <p:pic>
        <p:nvPicPr>
          <p:cNvPr id="1026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3" cstate="print"/>
          <a:srcRect l="7391" b="53696"/>
          <a:stretch>
            <a:fillRect/>
          </a:stretch>
        </p:blipFill>
        <p:spPr bwMode="auto">
          <a:xfrm>
            <a:off x="5486400" y="3810000"/>
            <a:ext cx="2971800" cy="2514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3" cstate="print"/>
          <a:srcRect l="11086" t="53287" r="3923"/>
          <a:stretch>
            <a:fillRect/>
          </a:stretch>
        </p:blipFill>
        <p:spPr bwMode="auto">
          <a:xfrm>
            <a:off x="3886200" y="1143000"/>
            <a:ext cx="2819400" cy="259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2590801" cy="49462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033CC"/>
                </a:solidFill>
              </a:rPr>
              <a:t>1. Muscular:  </a:t>
            </a:r>
            <a:r>
              <a:rPr lang="en-US" sz="2400" b="1" i="1" dirty="0" smtClean="0"/>
              <a:t>Palmaris </a:t>
            </a:r>
            <a:r>
              <a:rPr lang="en-US" sz="2400" b="1" i="1" dirty="0" err="1" smtClean="0"/>
              <a:t>Brevis</a:t>
            </a:r>
            <a:r>
              <a:rPr lang="en-US" sz="2400" b="1" i="1" dirty="0" smtClean="0"/>
              <a:t>.</a:t>
            </a:r>
          </a:p>
          <a:p>
            <a:r>
              <a:rPr lang="en-US" sz="2400" b="1" i="1" dirty="0" smtClean="0">
                <a:solidFill>
                  <a:srgbClr val="0033CC"/>
                </a:solidFill>
              </a:rPr>
              <a:t>2.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400" b="1" i="1" dirty="0" smtClean="0">
                <a:solidFill>
                  <a:srgbClr val="0033CC"/>
                </a:solidFill>
              </a:rPr>
              <a:t>: </a:t>
            </a:r>
          </a:p>
          <a:p>
            <a:r>
              <a:rPr lang="en-US" sz="2400" b="1" i="1" dirty="0" smtClean="0"/>
              <a:t>Skin over the </a:t>
            </a:r>
            <a:r>
              <a:rPr lang="en-US" sz="2400" b="1" i="1" dirty="0" err="1" smtClean="0"/>
              <a:t>Palmar</a:t>
            </a:r>
            <a:r>
              <a:rPr lang="en-US" sz="2400" b="1" i="1" dirty="0" smtClean="0"/>
              <a:t> aspect of the medial 1+ ½ fingers  (including nail beds).</a:t>
            </a:r>
            <a:endParaRPr lang="en-US" sz="2400" b="1" i="1" dirty="0"/>
          </a:p>
        </p:txBody>
      </p:sp>
      <p:pic>
        <p:nvPicPr>
          <p:cNvPr id="5" name="Picture 2" descr="C:\Documents and Settings\User\My Documents\My Pictures\Picture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391" b="53696"/>
          <a:stretch>
            <a:fillRect/>
          </a:stretch>
        </p:blipFill>
        <p:spPr bwMode="auto">
          <a:xfrm>
            <a:off x="3200400" y="990600"/>
            <a:ext cx="3352800" cy="30112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2" descr="C:\Documents and Settings\User\My Documents\Student Gray\7. Upper limb\F66122-007-f095.jpg"/>
          <p:cNvPicPr>
            <a:picLocks noChangeAspect="1" noChangeArrowheads="1"/>
          </p:cNvPicPr>
          <p:nvPr/>
        </p:nvPicPr>
        <p:blipFill>
          <a:blip r:embed="rId3" cstate="print"/>
          <a:srcRect l="13479" r="15274" b="5478"/>
          <a:stretch>
            <a:fillRect/>
          </a:stretch>
        </p:blipFill>
        <p:spPr bwMode="auto">
          <a:xfrm>
            <a:off x="5257800" y="4038600"/>
            <a:ext cx="2133600" cy="23786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 of Superficial Terminal Branch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3178696" cy="5422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0033CC"/>
                </a:solidFill>
              </a:rPr>
              <a:t>(A)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0033CC"/>
                </a:solidFill>
              </a:rPr>
              <a:t>Muscular branches :</a:t>
            </a:r>
          </a:p>
          <a:p>
            <a:pPr marL="457200" indent="-457200">
              <a:buAutoNum type="arabicPeriod"/>
            </a:pPr>
            <a:r>
              <a:rPr lang="en-US" sz="2400" b="1" i="1" dirty="0" err="1" smtClean="0"/>
              <a:t>Hypothenar</a:t>
            </a:r>
            <a:r>
              <a:rPr lang="en-US" sz="2400" b="1" i="1" dirty="0" smtClean="0"/>
              <a:t> Eminence.</a:t>
            </a:r>
          </a:p>
          <a:p>
            <a:pPr marL="457200" indent="-457200">
              <a:buAutoNum type="arabicPeriod"/>
            </a:pPr>
            <a:r>
              <a:rPr lang="en-US" sz="2400" b="1" i="1" dirty="0" smtClean="0"/>
              <a:t>All </a:t>
            </a:r>
            <a:r>
              <a:rPr lang="en-US" sz="2400" b="1" i="1" dirty="0" err="1" smtClean="0"/>
              <a:t>Interossei</a:t>
            </a:r>
            <a:r>
              <a:rPr lang="en-US" sz="2400" b="1" i="1" dirty="0" smtClean="0"/>
              <a:t> (</a:t>
            </a:r>
            <a:r>
              <a:rPr lang="en-US" sz="2400" b="1" i="1" dirty="0" err="1" smtClean="0"/>
              <a:t>Palmar</a:t>
            </a:r>
            <a:r>
              <a:rPr lang="en-US" sz="2400" b="1" i="1" dirty="0" smtClean="0"/>
              <a:t> &amp; Dorsal).</a:t>
            </a:r>
          </a:p>
          <a:p>
            <a:pPr marL="457200" indent="-457200">
              <a:buAutoNum type="arabicPeriod"/>
            </a:pPr>
            <a:r>
              <a:rPr lang="en-US" sz="2400" b="1" i="1" dirty="0" smtClean="0"/>
              <a:t>3</a:t>
            </a:r>
            <a:r>
              <a:rPr lang="en-US" sz="2400" b="1" i="1" baseline="30000" dirty="0" smtClean="0"/>
              <a:t>rd</a:t>
            </a:r>
            <a:r>
              <a:rPr lang="en-US" sz="2400" b="1" i="1" dirty="0" smtClean="0"/>
              <a:t> &amp; 4</a:t>
            </a:r>
            <a:r>
              <a:rPr lang="en-US" sz="2400" b="1" i="1" baseline="30000" dirty="0" smtClean="0"/>
              <a:t>th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Lumbricals</a:t>
            </a:r>
            <a:r>
              <a:rPr lang="en-US" sz="2400" b="1" i="1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400" b="1" i="1" dirty="0" smtClean="0"/>
              <a:t>Adductor </a:t>
            </a:r>
            <a:r>
              <a:rPr lang="en-US" sz="2400" b="1" i="1" dirty="0" err="1" smtClean="0"/>
              <a:t>pollicis</a:t>
            </a:r>
            <a:r>
              <a:rPr lang="en-US" sz="2400" b="1" i="1" dirty="0" smtClean="0"/>
              <a:t>.</a:t>
            </a:r>
          </a:p>
          <a:p>
            <a:pPr marL="457200" indent="-457200"/>
            <a:r>
              <a:rPr lang="en-US" sz="2400" b="1" i="1" dirty="0" smtClean="0"/>
              <a:t>(B)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Articular</a:t>
            </a:r>
            <a:r>
              <a:rPr lang="en-US" sz="2400" b="1" i="1" dirty="0" smtClean="0">
                <a:solidFill>
                  <a:srgbClr val="0033CC"/>
                </a:solidFill>
              </a:rPr>
              <a:t>: </a:t>
            </a:r>
          </a:p>
          <a:p>
            <a:pPr marL="457200" indent="-457200"/>
            <a:r>
              <a:rPr lang="en-US" sz="2400" b="1" i="1" dirty="0" smtClean="0">
                <a:solidFill>
                  <a:schemeClr val="tx1"/>
                </a:solidFill>
              </a:rPr>
              <a:t>C</a:t>
            </a:r>
            <a:r>
              <a:rPr lang="en-US" sz="2400" b="1" i="1" dirty="0" smtClean="0"/>
              <a:t>arpal joints.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 of Deep Terminal Branch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 descr="C:\Documents and Settings\Jamila\My Documents\My Pictures\Pictur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71600"/>
            <a:ext cx="4544693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 smtClean="0"/>
              <a:t>Summary of branches of </a:t>
            </a:r>
            <a:r>
              <a:rPr lang="en-US" sz="3600" b="1" dirty="0" err="1" smtClean="0"/>
              <a:t>Ulnar</a:t>
            </a:r>
            <a:r>
              <a:rPr lang="en-US" sz="3600" b="1" dirty="0" smtClean="0"/>
              <a:t> Nerve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9FF2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19300" y="884515"/>
            <a:ext cx="5105400" cy="574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429000" cy="14351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US" sz="3200" dirty="0" err="1" smtClean="0">
                <a:solidFill>
                  <a:schemeClr val="bg1"/>
                </a:solidFill>
              </a:rPr>
              <a:t>Ulnar</a:t>
            </a:r>
            <a:r>
              <a:rPr lang="en-US" sz="3200" dirty="0" smtClean="0">
                <a:solidFill>
                  <a:schemeClr val="bg1"/>
                </a:solidFill>
              </a:rPr>
              <a:t> Nerve Injury</a:t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3084513" cy="4691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0033CC"/>
                </a:solidFill>
              </a:rPr>
              <a:t>At the</a:t>
            </a:r>
          </a:p>
          <a:p>
            <a:r>
              <a:rPr lang="en-US" sz="2400" b="1" i="1" u="sng" dirty="0" smtClean="0">
                <a:solidFill>
                  <a:srgbClr val="0033CC"/>
                </a:solidFill>
              </a:rPr>
              <a:t>Elbow:</a:t>
            </a:r>
          </a:p>
          <a:p>
            <a:r>
              <a:rPr lang="en-US" sz="2400" b="1" i="1" dirty="0" smtClean="0"/>
              <a:t>Atrophy of </a:t>
            </a:r>
            <a:r>
              <a:rPr lang="en-US" sz="2400" b="1" i="1" dirty="0" err="1" smtClean="0"/>
              <a:t>Ulnar</a:t>
            </a:r>
            <a:r>
              <a:rPr lang="en-US" sz="2400" b="1" i="1" dirty="0" smtClean="0"/>
              <a:t> side of forearm.</a:t>
            </a:r>
          </a:p>
          <a:p>
            <a:r>
              <a:rPr lang="en-US" sz="2400" b="1" i="1" dirty="0" smtClean="0"/>
              <a:t>Flexion of the wrist with </a:t>
            </a:r>
            <a:r>
              <a:rPr lang="en-US" sz="2400" b="1" i="1" u="sng" dirty="0" smtClean="0">
                <a:solidFill>
                  <a:srgbClr val="0033CC"/>
                </a:solidFill>
              </a:rPr>
              <a:t>Abduction. </a:t>
            </a:r>
          </a:p>
          <a:p>
            <a:r>
              <a:rPr lang="en-US" sz="2400" b="1" i="1" dirty="0" smtClean="0"/>
              <a:t>Claw hand.</a:t>
            </a:r>
          </a:p>
          <a:p>
            <a:r>
              <a:rPr lang="en-US" sz="2400" b="1" i="1" dirty="0" smtClean="0"/>
              <a:t>Wasting of </a:t>
            </a:r>
            <a:r>
              <a:rPr lang="en-US" sz="2400" b="1" i="1" dirty="0" err="1" smtClean="0"/>
              <a:t>Hypothenar</a:t>
            </a:r>
            <a:r>
              <a:rPr lang="en-US" sz="2400" b="1" i="1" dirty="0" smtClean="0"/>
              <a:t> Eminence.</a:t>
            </a:r>
          </a:p>
          <a:p>
            <a:endParaRPr lang="en-US" sz="2400" b="1" i="1" dirty="0" smtClean="0"/>
          </a:p>
          <a:p>
            <a:endParaRPr lang="en-US" sz="2400" dirty="0"/>
          </a:p>
        </p:txBody>
      </p:sp>
      <p:pic>
        <p:nvPicPr>
          <p:cNvPr id="5" name="Content Placeholder 4" descr="6D1233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1953" r="67870" b="3470"/>
          <a:stretch>
            <a:fillRect/>
          </a:stretch>
        </p:blipFill>
        <p:spPr>
          <a:xfrm>
            <a:off x="4120253" y="743334"/>
            <a:ext cx="4021343" cy="49125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324600" y="48006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6286500" y="5600700"/>
            <a:ext cx="609600" cy="76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371600"/>
            <a:ext cx="2743200" cy="4191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At the wrist:</a:t>
            </a:r>
          </a:p>
          <a:p>
            <a:r>
              <a:rPr lang="en-US" sz="2400" b="1" i="1" dirty="0" smtClean="0"/>
              <a:t>Claw Hand.</a:t>
            </a:r>
          </a:p>
          <a:p>
            <a:r>
              <a:rPr lang="en-US" sz="2400" b="1" i="1" dirty="0" smtClean="0"/>
              <a:t>Wasting of </a:t>
            </a:r>
            <a:r>
              <a:rPr lang="en-US" sz="2400" b="1" i="1" dirty="0" err="1" smtClean="0"/>
              <a:t>Hypothenar</a:t>
            </a:r>
            <a:r>
              <a:rPr lang="en-US" sz="2400" b="1" i="1" dirty="0" smtClean="0"/>
              <a:t> Eminence.</a:t>
            </a:r>
          </a:p>
          <a:p>
            <a:endParaRPr lang="en-US" sz="2800" b="1" i="1" dirty="0"/>
          </a:p>
        </p:txBody>
      </p:sp>
      <p:pic>
        <p:nvPicPr>
          <p:cNvPr id="5" name="Content Placeholder 4" descr="67E0BE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67" t="6061" r="58485" b="10603"/>
          <a:stretch>
            <a:fillRect/>
          </a:stretch>
        </p:blipFill>
        <p:spPr>
          <a:xfrm>
            <a:off x="3810000" y="1143001"/>
            <a:ext cx="3048000" cy="4953000"/>
          </a:xfrm>
          <a:noFill/>
          <a:ln w="57150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err="1" smtClean="0">
                <a:solidFill>
                  <a:schemeClr val="bg1"/>
                </a:solidFill>
              </a:rPr>
              <a:t>Ulnar</a:t>
            </a:r>
            <a:r>
              <a:rPr lang="en-US" sz="4000" b="1" dirty="0" smtClean="0">
                <a:solidFill>
                  <a:schemeClr val="bg1"/>
                </a:solidFill>
              </a:rPr>
              <a:t> Nerve Injury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312420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THANK</a:t>
            </a:r>
            <a:r>
              <a:rPr kumimoji="0" lang="en-US" sz="4800" b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 YOU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4000" b="1" dirty="0" smtClean="0"/>
              <a:t>Radial Nerve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12416"/>
            <a:ext cx="2895600" cy="37856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0070C0"/>
                </a:solidFill>
              </a:rPr>
              <a:t>Origin:</a:t>
            </a:r>
          </a:p>
          <a:p>
            <a:r>
              <a:rPr lang="en-US" sz="2400" b="1" i="1" dirty="0" smtClean="0"/>
              <a:t>Posterior cord of the brachial plexus in the </a:t>
            </a:r>
            <a:r>
              <a:rPr lang="en-US" sz="2400" b="1" i="1" dirty="0" err="1" smtClean="0"/>
              <a:t>axilla</a:t>
            </a:r>
            <a:r>
              <a:rPr lang="en-US" sz="2400" b="1" i="1" dirty="0" smtClean="0"/>
              <a:t> (the largest branch)</a:t>
            </a:r>
          </a:p>
          <a:p>
            <a:r>
              <a:rPr lang="en-US" sz="2400" b="1" i="1" u="sng" dirty="0" smtClean="0">
                <a:solidFill>
                  <a:srgbClr val="C00000"/>
                </a:solidFill>
              </a:rPr>
              <a:t>Supplies: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b="1" i="1" dirty="0" smtClean="0"/>
              <a:t>All Muscles of  the posterior compartment of the arm &amp; fore arm </a:t>
            </a:r>
          </a:p>
        </p:txBody>
      </p:sp>
      <p:pic>
        <p:nvPicPr>
          <p:cNvPr id="1026" name="Picture 2" descr="C:\Documents and Settings\Jamila\My Documents\Student Gray\7. Upper limb\F66122-007-f055.jpg"/>
          <p:cNvPicPr>
            <a:picLocks noChangeAspect="1" noChangeArrowheads="1"/>
          </p:cNvPicPr>
          <p:nvPr/>
        </p:nvPicPr>
        <p:blipFill>
          <a:blip r:embed="rId2" cstate="print"/>
          <a:srcRect b="2703"/>
          <a:stretch>
            <a:fillRect/>
          </a:stretch>
        </p:blipFill>
        <p:spPr bwMode="auto">
          <a:xfrm>
            <a:off x="3810000" y="1143000"/>
            <a:ext cx="48387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304800"/>
            <a:ext cx="9144000" cy="11207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4000" b="1" i="1" dirty="0" smtClean="0">
                <a:solidFill>
                  <a:schemeClr val="bg1"/>
                </a:solidFill>
              </a:rPr>
              <a:t>Course &amp; Distribution In the Arm</a:t>
            </a:r>
            <a:endParaRPr lang="en-US" sz="4000" b="1" i="1" dirty="0"/>
          </a:p>
        </p:txBody>
      </p:sp>
      <p:pic>
        <p:nvPicPr>
          <p:cNvPr id="1027" name="Picture 3" descr="C9FF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8706" y="914400"/>
            <a:ext cx="4116694" cy="57150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066800"/>
            <a:ext cx="4038600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It winds </a:t>
            </a:r>
            <a:r>
              <a:rPr lang="en-US" sz="2800" dirty="0"/>
              <a:t>around the back of the arm in the </a:t>
            </a: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C00000"/>
                </a:solidFill>
              </a:rPr>
              <a:t>piral </a:t>
            </a:r>
            <a:r>
              <a:rPr lang="en-US" sz="2800" b="1" dirty="0">
                <a:solidFill>
                  <a:srgbClr val="C00000"/>
                </a:solidFill>
              </a:rPr>
              <a:t>G</a:t>
            </a:r>
            <a:r>
              <a:rPr lang="en-US" sz="2800" b="1" dirty="0" smtClean="0">
                <a:solidFill>
                  <a:srgbClr val="C00000"/>
                </a:solidFill>
              </a:rPr>
              <a:t>roove </a:t>
            </a:r>
            <a:r>
              <a:rPr lang="en-US" sz="2800" dirty="0"/>
              <a:t>on the back of the humerus between the heads of the </a:t>
            </a:r>
            <a:r>
              <a:rPr lang="en-US" sz="2800" dirty="0" smtClean="0"/>
              <a:t>triceps. 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the </a:t>
            </a:r>
            <a:r>
              <a:rPr lang="en-US" sz="2800" b="1" dirty="0"/>
              <a:t>spiral </a:t>
            </a:r>
            <a:r>
              <a:rPr lang="en-US" sz="2800" b="1" dirty="0" smtClean="0"/>
              <a:t>groove</a:t>
            </a:r>
            <a:r>
              <a:rPr lang="en-US" sz="2800" dirty="0" smtClean="0"/>
              <a:t>, </a:t>
            </a:r>
            <a:r>
              <a:rPr lang="en-US" sz="2800" dirty="0"/>
              <a:t>the nerve is accompanied by the </a:t>
            </a:r>
            <a:r>
              <a:rPr lang="en-US" sz="2800" b="1" dirty="0" err="1">
                <a:solidFill>
                  <a:srgbClr val="C00000"/>
                </a:solidFill>
              </a:rPr>
              <a:t>P</a:t>
            </a:r>
            <a:r>
              <a:rPr lang="en-US" sz="2800" b="1" dirty="0" err="1" smtClean="0">
                <a:solidFill>
                  <a:srgbClr val="C00000"/>
                </a:solidFill>
              </a:rPr>
              <a:t>rofunda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</a:rPr>
              <a:t>essels</a:t>
            </a:r>
            <a:r>
              <a:rPr lang="en-US" sz="2800" dirty="0"/>
              <a:t>, and </a:t>
            </a:r>
            <a:r>
              <a:rPr lang="en-US" sz="2800" b="1" dirty="0"/>
              <a:t>it lies directly in contact with the shaft of the </a:t>
            </a:r>
            <a:r>
              <a:rPr lang="en-US" sz="2800" b="1" dirty="0" err="1" smtClean="0"/>
              <a:t>humerus</a:t>
            </a:r>
            <a:r>
              <a:rPr lang="en-US" sz="2800" b="1" dirty="0" smtClean="0"/>
              <a:t> (Dangerous Position). 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334000" y="6400800"/>
            <a:ext cx="3234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Posterior view of the upper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95400"/>
            <a:ext cx="3733800" cy="5257800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dirty="0" smtClean="0"/>
              <a:t>It pierces the Lateral </a:t>
            </a:r>
            <a:r>
              <a:rPr lang="en-US" sz="2400" b="1" i="1" dirty="0" err="1" smtClean="0"/>
              <a:t>Intermuscular</a:t>
            </a:r>
            <a:r>
              <a:rPr lang="en-US" sz="2400" b="1" i="1" dirty="0" smtClean="0"/>
              <a:t> septum.</a:t>
            </a:r>
          </a:p>
          <a:p>
            <a:r>
              <a:rPr lang="en-US" sz="2400" b="1" i="1" dirty="0" smtClean="0"/>
              <a:t>Descends in front of the </a:t>
            </a:r>
            <a:r>
              <a:rPr lang="en-US" sz="2400" b="1" i="1" dirty="0" smtClean="0">
                <a:solidFill>
                  <a:srgbClr val="C00000"/>
                </a:solidFill>
              </a:rPr>
              <a:t>Lateral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Epicondyle</a:t>
            </a:r>
            <a:r>
              <a:rPr lang="en-US" sz="2400" b="1" i="1" dirty="0" smtClean="0">
                <a:solidFill>
                  <a:srgbClr val="C00000"/>
                </a:solidFill>
              </a:rPr>
              <a:t>.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b="1" i="1" dirty="0" smtClean="0"/>
              <a:t>Passes forward into the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Cubital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Fossa</a:t>
            </a:r>
            <a:endParaRPr lang="en-US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/>
              <a:t>Divides into </a:t>
            </a:r>
          </a:p>
          <a:p>
            <a:r>
              <a:rPr lang="en-US" sz="2400" b="1" i="1" dirty="0" smtClean="0">
                <a:solidFill>
                  <a:srgbClr val="0033CC"/>
                </a:solidFill>
              </a:rPr>
              <a:t>Superficial &amp; Deep </a:t>
            </a:r>
            <a:r>
              <a:rPr lang="en-US" sz="2400" b="1" i="1" dirty="0" smtClean="0"/>
              <a:t>branches.</a:t>
            </a:r>
            <a:endParaRPr lang="en-US" sz="2400" b="1" i="1" dirty="0"/>
          </a:p>
        </p:txBody>
      </p:sp>
      <p:pic>
        <p:nvPicPr>
          <p:cNvPr id="10" name="Picture 2" descr="C:\Users\galmadani\Desktop\Documents\Documents\Student Gray\7. Upper limb\F66122-007-f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405" r="8843" b="3135"/>
          <a:stretch>
            <a:fillRect/>
          </a:stretch>
        </p:blipFill>
        <p:spPr bwMode="auto">
          <a:xfrm>
            <a:off x="4419600" y="1420761"/>
            <a:ext cx="2971800" cy="53684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22860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Course In the Forearm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</a:rPr>
              <a:t>Branches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9600" y="1524000"/>
            <a:ext cx="3008313" cy="46148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i="1" u="sng" dirty="0" smtClean="0">
                <a:solidFill>
                  <a:srgbClr val="0033CC"/>
                </a:solidFill>
              </a:rPr>
              <a:t>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Arising</a:t>
            </a:r>
            <a:r>
              <a:rPr lang="en-US" sz="2800" b="1" i="1" u="sng" dirty="0" smtClean="0">
                <a:solidFill>
                  <a:srgbClr val="0033CC"/>
                </a:solidFill>
              </a:rPr>
              <a:t>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In The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Axilla</a:t>
            </a:r>
            <a:r>
              <a:rPr lang="en-US" sz="2800" b="1" i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800" b="1" i="1" u="sng" dirty="0" err="1" smtClean="0">
                <a:solidFill>
                  <a:srgbClr val="0033CC"/>
                </a:solidFill>
              </a:rPr>
              <a:t>Cutaneous</a:t>
            </a:r>
            <a:r>
              <a:rPr lang="en-US" sz="2800" b="1" i="1" u="sng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800" b="1" i="1" dirty="0" smtClean="0"/>
              <a:t>Posterior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arm.</a:t>
            </a:r>
          </a:p>
          <a:p>
            <a:r>
              <a:rPr lang="en-US" sz="2800" b="1" i="1" u="sng" dirty="0" smtClean="0">
                <a:solidFill>
                  <a:srgbClr val="0033CC"/>
                </a:solidFill>
              </a:rPr>
              <a:t>Muscular to:</a:t>
            </a:r>
          </a:p>
          <a:p>
            <a:r>
              <a:rPr lang="en-US" sz="2800" b="1" i="1" dirty="0" smtClean="0"/>
              <a:t>Long  &amp; Medial Heads of Triceps.</a:t>
            </a:r>
            <a:endParaRPr lang="en-US" sz="2800" b="1" i="1" dirty="0"/>
          </a:p>
        </p:txBody>
      </p:sp>
      <p:pic>
        <p:nvPicPr>
          <p:cNvPr id="12" name="Picture 3" descr="C9FF4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977" y="273050"/>
            <a:ext cx="4267895" cy="5853113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</a:rPr>
              <a:t>Branches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800" b="1" i="1" u="sng" dirty="0" smtClean="0">
                <a:solidFill>
                  <a:srgbClr val="C00000"/>
                </a:solidFill>
              </a:rPr>
              <a:t>Arising In the Spiral Groove:</a:t>
            </a:r>
          </a:p>
          <a:p>
            <a:r>
              <a:rPr lang="en-US" sz="2800" b="1" i="1" u="sng" dirty="0" err="1" smtClean="0">
                <a:solidFill>
                  <a:srgbClr val="0033CC"/>
                </a:solidFill>
              </a:rPr>
              <a:t>Cutaneous</a:t>
            </a:r>
            <a:r>
              <a:rPr lang="en-US" sz="2800" b="1" i="1" u="sng" dirty="0" smtClean="0">
                <a:solidFill>
                  <a:srgbClr val="0033CC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800" b="1" i="1" dirty="0" smtClean="0"/>
              <a:t>Lower lateral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arm.</a:t>
            </a:r>
          </a:p>
          <a:p>
            <a:pPr marL="342900" indent="-342900">
              <a:buAutoNum type="arabicPeriod"/>
            </a:pPr>
            <a:r>
              <a:rPr lang="en-US" sz="2800" b="1" i="1" dirty="0" smtClean="0"/>
              <a:t>Posterior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forearm.</a:t>
            </a:r>
          </a:p>
          <a:p>
            <a:pPr marL="342900" indent="-342900"/>
            <a:r>
              <a:rPr lang="en-US" sz="2800" b="1" i="1" u="sng" dirty="0" smtClean="0">
                <a:solidFill>
                  <a:srgbClr val="0033CC"/>
                </a:solidFill>
              </a:rPr>
              <a:t>Muscular to:</a:t>
            </a:r>
          </a:p>
          <a:p>
            <a:pPr marL="342900" indent="-342900"/>
            <a:r>
              <a:rPr lang="en-US" sz="2800" b="1" i="1" dirty="0" smtClean="0"/>
              <a:t>Lateral &amp; Medial heads of triceps.</a:t>
            </a:r>
          </a:p>
          <a:p>
            <a:pPr marL="342900" indent="-342900"/>
            <a:r>
              <a:rPr lang="en-US" sz="2800" b="1" i="1" dirty="0" err="1" smtClean="0"/>
              <a:t>Anconeus</a:t>
            </a:r>
            <a:r>
              <a:rPr lang="en-US" sz="2800" b="1" i="1" dirty="0" smtClean="0"/>
              <a:t>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endParaRPr lang="en-US" dirty="0"/>
          </a:p>
        </p:txBody>
      </p:sp>
      <p:pic>
        <p:nvPicPr>
          <p:cNvPr id="5" name="Picture 2" descr="C:\Documents and Settings\User\My Documents\Student Gray\7. Upper limb\F66122-007-f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421"/>
          <a:stretch>
            <a:fillRect/>
          </a:stretch>
        </p:blipFill>
        <p:spPr bwMode="auto">
          <a:xfrm>
            <a:off x="3962400" y="685800"/>
            <a:ext cx="4596558" cy="58991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4351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</a:rPr>
              <a:t>Branches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886200" cy="4691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US" sz="2800" b="1" i="1" u="sng" dirty="0" smtClean="0">
                <a:solidFill>
                  <a:srgbClr val="C00000"/>
                </a:solidFill>
              </a:rPr>
              <a:t>Arising Close to Lateral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Epicondyle</a:t>
            </a:r>
            <a:r>
              <a:rPr lang="en-US" sz="2800" b="1" i="1" u="sng" dirty="0" smtClean="0">
                <a:solidFill>
                  <a:srgbClr val="C00000"/>
                </a:solidFill>
              </a:rPr>
              <a:t>:</a:t>
            </a:r>
            <a:endParaRPr lang="en-US" sz="2800" b="1" u="sng" dirty="0" smtClean="0">
              <a:solidFill>
                <a:srgbClr val="C00000"/>
              </a:solidFill>
            </a:endParaRPr>
          </a:p>
          <a:p>
            <a:pPr lvl="0"/>
            <a:r>
              <a:rPr lang="en-US" sz="2800" b="1" dirty="0" smtClean="0"/>
              <a:t>1.</a:t>
            </a:r>
            <a:r>
              <a:rPr lang="en-US" sz="2800" b="1" u="sng" dirty="0" smtClean="0"/>
              <a:t>  </a:t>
            </a:r>
            <a:r>
              <a:rPr lang="en-US" sz="2800" b="1" u="sng" dirty="0" smtClean="0">
                <a:solidFill>
                  <a:srgbClr val="0033CC"/>
                </a:solidFill>
              </a:rPr>
              <a:t>Muscular to </a:t>
            </a:r>
            <a:r>
              <a:rPr lang="en-US" sz="2800" u="sng" dirty="0" smtClean="0">
                <a:solidFill>
                  <a:srgbClr val="0033CC"/>
                </a:solidFill>
              </a:rPr>
              <a:t>: </a:t>
            </a:r>
          </a:p>
          <a:p>
            <a:pPr lvl="0"/>
            <a:r>
              <a:rPr lang="en-US" sz="2800" b="1" i="1" dirty="0" err="1" smtClean="0"/>
              <a:t>Brachioradialis</a:t>
            </a:r>
            <a:r>
              <a:rPr lang="en-US" sz="2800" b="1" i="1" dirty="0" smtClean="0"/>
              <a:t>.</a:t>
            </a:r>
          </a:p>
          <a:p>
            <a:pPr lvl="0"/>
            <a:r>
              <a:rPr lang="en-US" sz="2800" b="1" i="1" dirty="0" smtClean="0"/>
              <a:t>Extensor </a:t>
            </a:r>
            <a:r>
              <a:rPr lang="en-US" sz="2800" b="1" i="1" dirty="0" err="1" smtClean="0"/>
              <a:t>carpi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radialis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longus</a:t>
            </a:r>
            <a:r>
              <a:rPr lang="en-US" sz="2800" b="1" i="1" dirty="0" smtClean="0"/>
              <a:t>. </a:t>
            </a:r>
          </a:p>
          <a:p>
            <a:pPr lvl="0"/>
            <a:r>
              <a:rPr lang="en-US" sz="2800" b="1" i="1" dirty="0" err="1" smtClean="0"/>
              <a:t>Brachialis</a:t>
            </a:r>
            <a:r>
              <a:rPr lang="en-US" sz="2800" b="1" i="1" dirty="0" smtClean="0"/>
              <a:t>. </a:t>
            </a:r>
          </a:p>
          <a:p>
            <a:pPr lvl="0"/>
            <a:r>
              <a:rPr lang="en-US" sz="2800" b="1" i="1" dirty="0" smtClean="0"/>
              <a:t>2. </a:t>
            </a:r>
            <a:r>
              <a:rPr lang="en-US" sz="2800" b="1" i="1" u="sng" dirty="0" err="1" smtClean="0">
                <a:solidFill>
                  <a:srgbClr val="0033CC"/>
                </a:solidFill>
              </a:rPr>
              <a:t>Articular</a:t>
            </a:r>
            <a:r>
              <a:rPr lang="en-US" sz="2800" b="1" i="1" u="sng" dirty="0" smtClean="0">
                <a:solidFill>
                  <a:srgbClr val="0033CC"/>
                </a:solidFill>
              </a:rPr>
              <a:t> to: </a:t>
            </a:r>
          </a:p>
          <a:p>
            <a:pPr lvl="0"/>
            <a:r>
              <a:rPr lang="en-US" sz="2800" b="1" i="1" dirty="0" smtClean="0"/>
              <a:t>Elbow joint</a:t>
            </a:r>
          </a:p>
          <a:p>
            <a:pPr lvl="0"/>
            <a:r>
              <a:rPr lang="en-US" sz="2800" b="1" i="1" dirty="0" smtClean="0"/>
              <a:t> </a:t>
            </a:r>
          </a:p>
          <a:p>
            <a:endParaRPr lang="en-US" sz="2800" dirty="0"/>
          </a:p>
        </p:txBody>
      </p:sp>
      <p:pic>
        <p:nvPicPr>
          <p:cNvPr id="5" name="Picture 2" descr="F:\hand-wrist\scan0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"/>
            <a:ext cx="4721341" cy="56929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SUPERFICIAL BRANCH OF RADIAL NERVE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219201"/>
            <a:ext cx="4343400" cy="2514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It descends under cover of </a:t>
            </a:r>
            <a:r>
              <a:rPr lang="en-US" b="1" dirty="0" err="1" smtClean="0"/>
              <a:t>Brachioradialis</a:t>
            </a:r>
            <a:endParaRPr lang="en-US" b="1" dirty="0" smtClean="0"/>
          </a:p>
          <a:p>
            <a:r>
              <a:rPr lang="en-US" b="1" dirty="0" smtClean="0"/>
              <a:t>Lateral to radial artery.</a:t>
            </a:r>
          </a:p>
          <a:p>
            <a:r>
              <a:rPr lang="en-US" b="1" dirty="0" smtClean="0"/>
              <a:t>It emerges beneath the </a:t>
            </a:r>
            <a:r>
              <a:rPr lang="en-US" b="1" dirty="0" err="1" smtClean="0"/>
              <a:t>brachioradialis</a:t>
            </a:r>
            <a:r>
              <a:rPr lang="en-US" b="1" dirty="0" smtClean="0"/>
              <a:t> tendon.</a:t>
            </a:r>
            <a:endParaRPr lang="ar-S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304800"/>
            <a:ext cx="56388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Superficial Branch</a:t>
            </a:r>
            <a:endParaRPr lang="en-US" sz="4000" b="1" dirty="0"/>
          </a:p>
        </p:txBody>
      </p:sp>
      <p:pic>
        <p:nvPicPr>
          <p:cNvPr id="1026" name="Picture 2" descr="C:\Documents and Settings\Jamila\My Documents\Student Gray\7. Upper limb\F66122-007-f085.jpg"/>
          <p:cNvPicPr>
            <a:picLocks noChangeAspect="1" noChangeArrowheads="1"/>
          </p:cNvPicPr>
          <p:nvPr/>
        </p:nvPicPr>
        <p:blipFill>
          <a:blip r:embed="rId2" cstate="print"/>
          <a:srcRect l="12000" r="12000" b="2763"/>
          <a:stretch>
            <a:fillRect/>
          </a:stretch>
        </p:blipFill>
        <p:spPr bwMode="auto">
          <a:xfrm>
            <a:off x="762000" y="1295400"/>
            <a:ext cx="2895600" cy="5363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991</Words>
  <Application>Microsoft Office PowerPoint</Application>
  <PresentationFormat>On-screen Show (4:3)</PresentationFormat>
  <Paragraphs>144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Radial &amp; Ulnar Nerves </vt:lpstr>
      <vt:lpstr>Slide 2</vt:lpstr>
      <vt:lpstr>Radial Nerve</vt:lpstr>
      <vt:lpstr>Course &amp; Distribution In the Arm</vt:lpstr>
      <vt:lpstr>Slide 5</vt:lpstr>
      <vt:lpstr>Branches</vt:lpstr>
      <vt:lpstr>Branches</vt:lpstr>
      <vt:lpstr>Branches</vt:lpstr>
      <vt:lpstr>SUPERFICIAL BRANCH OF RADIAL NERVE</vt:lpstr>
      <vt:lpstr>Termination of Superficial Branch </vt:lpstr>
      <vt:lpstr>Deep Branch </vt:lpstr>
      <vt:lpstr>Slide 12</vt:lpstr>
      <vt:lpstr>Injuries to the Radial Nerve</vt:lpstr>
      <vt:lpstr>Injuries to the Deep Branch of the Radial Nerve </vt:lpstr>
      <vt:lpstr>Injuries to the Superficial Branch of the Radial Nerve</vt:lpstr>
      <vt:lpstr>Slide 16</vt:lpstr>
      <vt:lpstr>Slide 17</vt:lpstr>
      <vt:lpstr> </vt:lpstr>
      <vt:lpstr>Slide 19</vt:lpstr>
      <vt:lpstr>Slide 20</vt:lpstr>
      <vt:lpstr>Slide 21</vt:lpstr>
      <vt:lpstr>Slide 22</vt:lpstr>
      <vt:lpstr>Slide 23</vt:lpstr>
      <vt:lpstr>Ulnar Nerve Injury </vt:lpstr>
      <vt:lpstr>Slide 25</vt:lpstr>
      <vt:lpstr>Slide 26</vt:lpstr>
    </vt:vector>
  </TitlesOfParts>
  <Company>King Khaled Univercity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Radial &amp; Ulnar Nerves</dc:title>
  <dc:creator>Vohra</dc:creator>
  <cp:lastModifiedBy>gogi</cp:lastModifiedBy>
  <cp:revision>135</cp:revision>
  <dcterms:created xsi:type="dcterms:W3CDTF">2011-01-02T11:15:48Z</dcterms:created>
  <dcterms:modified xsi:type="dcterms:W3CDTF">2012-12-16T18:42:53Z</dcterms:modified>
</cp:coreProperties>
</file>