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2" r:id="rId20"/>
    <p:sldId id="277" r:id="rId21"/>
    <p:sldId id="281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05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24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5215E9-6D9D-4636-9DB5-EB8E9EC1EB1A}" type="datetimeFigureOut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0DBB0F-0DE3-4156-8CCE-7C490D452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80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If E.coli &lt;20% resistant to ampicillin and TMP-SMX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Nitrofurantoin 100mg BID for five days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Or Fosfomycin 3gm Po once + pyridium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B3469E-C13E-46CF-99C4-D04076A01E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16F0-EE67-4C1C-9E90-EED3592B4C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0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4F4A-290D-4E1A-9A02-21E8F4B169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0C97-2A2A-4AB0-A7EA-ED57F07C7C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D998-0936-4C78-8741-60A3BD55D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1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7BB27-7AEE-4FD6-8D72-8202091BA3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D1A3-8474-40EA-87E5-C69331886E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FFC7-C6A2-46E6-8592-EDEE5787E7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35315-0F2A-4FAA-8F9C-C717EDDD94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110D-D88F-4705-945A-071F7315A4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E7F3-249E-438D-A6A4-AB4F9E7F99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5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D2A9-160D-42EF-9DB7-CF3F0F4412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1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D6C76F-BBE4-4490-980E-C4C209E3E3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WTefVU8X9KddYAU3qJzbkF;_ylu=X3oDMTBqaWRlZWhnBHBvcwMxOQRzZWMDc3IEdnRpZAM-/SIG=1hsj07btk/EXP=1249985236/**http:/images.search.yahoo.com/images/view?back=http://images.search.yahoo.com/search/images?_adv_prop=image&amp;va=urinary+tract&amp;fr=yfp-t-203&amp;w=100&amp;h=100&amp;imgurl=health.discovery.com/centers/womens/uti/gallery/urinarytractinfect.jpg&amp;rurl=http://health.discovery.com/centers/womens/uti/uti.html&amp;size=5k&amp;name=urinarytractinfe...&amp;p=urinary+tract&amp;oid=f0632d2faa766c5e&amp;fr2=&amp;no=19&amp;tt=20905&amp;sigr=11nj1c6l2&amp;sigi=126f690vh&amp;sigb=12q4sjmg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efai839Kq8QA_2mJzbkF;_ylu=X3oDMTBpaWhqZmNtBHBvcwMzBHNlYwNzcgR2dGlkAw--/SIG=1jkbqh9gc/EXP=1249985826/**http:/images.search.yahoo.com/images/view?back=http://images.search.yahoo.com/search/images?p=IMAGES+OF+pyelonephritis&amp;ei=utf-8&amp;y=Search&amp;fr=yfp-t-203&amp;w=340&amp;h=361&amp;imgurl=www.lifeline.de/img/ll/4/33763__nierenanatomie_schematisch_f.jpg&amp;rurl=http://www.lifeline.de/cda/krankheit_therapie/krankheitenlexikon/content-131428.html&amp;size=21k&amp;name=33763+nierenanat...&amp;p=IMAGES+OF+pyelonephritis&amp;oid=24680555e299eb18&amp;fr2=&amp;no=3&amp;tt=356&amp;sigr=12kbh941s&amp;sigi=120045c0u&amp;sigb=136l01e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ds.yahoo.com/_ylt=A0WTefai839Kq8QABWqJzbkF;_ylu=X3oDMTBpdDZuNzZrBHBvcwM5BHNlYwNzcgR2dGlkAw--/SIG=1k9agvj0s/EXP=1249985826/**http:/images.search.yahoo.com/images/view?back=http://images.search.yahoo.com/search/images?p=IMAGES+OF+pyelonephritis&amp;ei=utf-8&amp;y=Search&amp;fr=yfp-t-203&amp;w=1093&amp;h=1950&amp;imgurl=www.vetmed.wsu.edu/courses_vm546/Content_Links/DfDx/Renal_Disease/Kidney.jpg&amp;rurl=http://www.vetmed.wsu.edu/courses_vm546/Content_Links/DfDx/Renal_Disease/pyelonephritis.htm&amp;size=171k&amp;name=Kidney+jpg&amp;p=IMAGES+OF+pyelonephritis&amp;oid=8f8ac242a9960414&amp;fr2=&amp;no=9&amp;tt=356&amp;sigr=12rim8m3m&amp;sigi=12cl110m7&amp;sigb=136l01ed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bx849H9KOVwAc.2JzbkF;_ylu=X3oDMTBqZDFlYmxzBHBvcwMxNgRzZWMDc3IEdnRpZAM-/SIG=1m5ljtl25/EXP=1249985976/**http:/images.search.yahoo.com/images/view?back=http://images.search.yahoo.com/search/images?p=IMAGES+OF+urethritis&amp;ei=utf-8&amp;y=Search&amp;fr=yfp-t-203&amp;w=450&amp;h=303&amp;imgurl=www.co.hennepin.mn.us/files/HCInternet/Static%20Files/NGonorrhoeaeGonococci450.jpg&amp;rurl=http://www.co.hennepin.mn.us/portal/site/HCInternet/menuitem.3f94db53874f9b6f68ce1e10b1466498?vgnextoid=8d09954fc658e010VgnVCM1000000f094689RCRD&amp;size=16k&amp;name=NGonorrhoeaeGono...&amp;p=IMAGES+OF+urethritis&amp;oid=53c2c66a762b5802&amp;fr2=&amp;no=16&amp;tt=260&amp;sigr=14gcusqhq&amp;sigi=12icjd42m&amp;sigb=132ul7ib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WTefXN8n9Klc8A9_qJzbkF;_ylu=X3oDMTBpZm5udGl1BHBvcwM1BHNlYwNzcgR2dGlkAw--/SIG=1hqd6cecv/EXP=1249985613/**http:/images.search.yahoo.com/images/view?back=http://images.search.yahoo.com/search/images?p=IMAGES+OF+ANTIBIOTIC&amp;ei=utf-8&amp;y=Search&amp;fr=yfp-t-203&amp;w=231&amp;h=272&amp;imgurl=www.icna.co.uk/images/products/antibiotic.jpg&amp;rurl=http://www.icna.co.uk/public/prod_pub/product.asp?pid=15&amp;size=22k&amp;name=antibiotic+jpg&amp;p=IMAGES+OF+ANTIBIOTIC&amp;oid=d5ce53f7111b787a&amp;fr2=&amp;no=5&amp;tt=51989&amp;sigr=11orcg479&amp;sigi=11d0ak3cq&amp;sigb=1327u9lq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0WTefRw9H9KgxcAHgOJzbkF;_ylu=X3oDMTBqNzBoY2J0BHBvcwMxNARzZWMDc3IEdnRpZAM-/SIG=1hicubc3j/EXP=1249986032/**http:/images.search.yahoo.com/images/view?back=http://images.search.yahoo.com/search/images?p=IMAGES+OF+vesicoureteral+reflux&amp;w=289&amp;h=419&amp;imgurl=www.urologyhealth.org/common/images/anatomy_Vesicoureteral_reflux_GrV.jpg&amp;rurl=http://www.urologyhealth.org/picturepopup.cfm?id=40&amp;size=17k&amp;name=anatomy+Vesicour...&amp;p=IMAGES+OF+vesicoureteral+reflux&amp;oid=63a886132f2f0588&amp;fr2=&amp;no=14&amp;tt=178&amp;sigr=11jke6rh0&amp;sigi=129sq04ul&amp;sigb=12eqoaev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rds.yahoo.com/_ylt=A0WTefRw9H9KgxcAIAOJzbkF;_ylu=X3oDMTBqZDFlYmxzBHBvcwMxNgRzZWMDc3IEdnRpZAM-/SIG=1gok0m0hb/EXP=1249986032/**http:/images.search.yahoo.com/images/view?back=http://images.search.yahoo.com/search/images?p=IMAGES+OF+vesicoureteral+reflux&amp;w=326&amp;h=400&amp;imgurl=urology.jhu.edu/pediatric/diseases/img/reflux2.jpg&amp;rurl=http://urology.jhu.edu/pediatric/diseases/reflux.php&amp;size=80k&amp;name=reflux2+jpg&amp;p=IMAGES+OF+vesicoureteral+reflux&amp;oid=0cbf8b2df6cc48e0&amp;fr2=&amp;no=16&amp;tt=178&amp;sigr=11kp5csa9&amp;sigi=11igb208h&amp;sigb=12eqoaev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rds.yahoo.com/_ylt=A0WTefMQ9X9KHWgBeE6JzbkF;_ylu=X3oDMTBqaHBscmZmBHBvcwMxMwRzZWMDc3IEdnRpZAM-/SIG=1ibc4s9le/EXP=1249986192/**http:/images.search.yahoo.com/images/view?back=http://images.search.yahoo.com/search/images?p=IMAGES+OF+cystitis&amp;ei=utf-8&amp;y=Search&amp;w=400&amp;h=569&amp;imgurl=www.glasgowpharmacyhealthpromotion.scot.nhs.uk/images/women_cystitis.jpg&amp;rurl=http://www.glasgowpharmacyhealthpromotion.scot.nhs.uk/womens_health/wh_main.htm&amp;size=14k&amp;name=women+cystitis+j...&amp;p=IMAGES+OF+cystitis&amp;oid=a9c9770b134836e2&amp;fr2=&amp;no=13&amp;tt=10973&amp;sigr=12f7qoq6v&amp;sigi=128sjsbjo&amp;sigb=12jmadqg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efMQ9X9KHWgBb06JzbkF;_ylu=X3oDMTBpc2ozM2gzBHBvcwM0BHNlYwNzcgR2dGlkAw--/SIG=1gciart2m/EXP=1249986192/**http:/images.search.yahoo.com/images/view?back=http://images.search.yahoo.com/search/images?p=IMAGES+OF+cystitis&amp;ei=utf-8&amp;y=Search&amp;w=650&amp;h=420&amp;imgurl=www.pathology.vcu.edu/education/renal/images/dc-15.jpg&amp;rurl=http://pathologyoutlines.com/bladder.html&amp;size=73k&amp;name=dc+15+jpg&amp;p=IMAGES+OF+cystitis&amp;oid=ffccf8c60b3c2888&amp;fr2=&amp;no=4&amp;tt=10973&amp;sigr=1197at21a&amp;sigi=11m969sc1&amp;sigb=12jmadqgt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0WTefMQ9X9KHWgBck6JzbkF;_ylu=X3oDMTBpc2VvdmQ2BHBvcwM3BHNlYwNzcgR2dGlkAw--/SIG=1ga4o8lr6/EXP=1249986192/**http:/images.search.yahoo.com/images/view?back=http://images.search.yahoo.com/search/images?p=IMAGES+OF+cystitis&amp;ei=utf-8&amp;y=Search&amp;w=251&amp;h=189&amp;imgurl=www.urogyn.org/med_photos/Inter_Cystitis_3.jpg&amp;rurl=http://www.urogyn.org/procedure_gallery6.html&amp;size=11k&amp;name=Inter+Cystitis+3...&amp;p=IMAGES+OF+cystitis&amp;oid=0d503cefc59dc10e&amp;fr2=&amp;no=7&amp;tt=10973&amp;sigr=11dblrgsm&amp;sigi=11eib7ll6&amp;sigb=12jmadqg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0WTefgH8n9K6V4Afl6JzbkF;_ylu=X3oDMTBqMjRpazg1BHBvcwMxMARzZWMDc3IEdnRpZAM-/SIG=1kdeliksb/EXP=1249985415/**http:/images.search.yahoo.com/images/view?back=http://images.search.yahoo.com/search/images?p=IMAGES+OF+CATHETER+URINE&amp;ei=utf-8&amp;fr=yfp-t-203&amp;w=143&amp;h=150&amp;imgurl=images.clipartof.com/thumbnails/6309-Obese-Man-With-A-Medical-Condition-That-Requires-The-Use-Of-A-Catheter-And-Urine-Bag-Clipart-Picture.jpg&amp;rurl=http://www.clipartof.com/details/clipart/18281.html&amp;size=8k&amp;name=Obese+Man+with+a...&amp;p=IMAGES+OF+CATHETER+URINE&amp;oid=e8e6c8f92ee9efaa&amp;fr2=&amp;no=10&amp;tt=289&amp;sigr=11j131ckp&amp;sigi=14devs4a1&amp;sigb=12t8dt0l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WTefgH8n9K6V4Ael6JzbkF;_ylu=X3oDMTBpY2Y5NXNiBHBvcwM2BHNlYwNzcgR2dGlkAw--/SIG=1glgmfm5u/EXP=1249985415/**http:/images.search.yahoo.com/images/view?back=http://images.search.yahoo.com/search/images?p=IMAGES+OF+CATHETER+URINE&amp;ei=utf-8&amp;fr=yfp-t-203&amp;w=175&amp;h=221&amp;imgurl=www.surgicalsindia.com/gifs/urine-bags.jpg&amp;rurl=http://www.surgicalsindia.com/urine-bags.html&amp;size=11k&amp;name=urine+bags+jpg&amp;p=IMAGES+OF+CATHETER+URINE&amp;oid=58bb0e0e4fc8b318&amp;fr2=&amp;no=6&amp;tt=289&amp;sigr=11dgqls7h&amp;sigi=11a1jngv0&amp;sigb=12t8dt0l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rds.yahoo.com/_ylt=A0WTefgH8n9K6V4AiF6JzbkF;_ylu=X3oDMTBqMGphbm9uBHBvcwMyMARzZWMDc3IEdnRpZAM-/SIG=1gtu8fog8/EXP=1249985415/**http:/images.search.yahoo.com/images/view?back=http://images.search.yahoo.com/search/images?p=IMAGES+OF+CATHETER+URINE&amp;ei=utf-8&amp;fr=yfp-t-203&amp;w=200&amp;h=109&amp;imgurl=www.shreeambicasurgical.com/ballon_catheter.jpg&amp;rurl=http://www.shreeambicasurgical.com/urology.htm&amp;size=11k&amp;name=ballon+catheter+...&amp;p=IMAGES+OF+CATHETER+URINE&amp;oid=db9b06614743e54c&amp;fr2=&amp;no=20&amp;tt=289&amp;sigr=11ek3t0cq&amp;sigi=11ffv6fib&amp;sigb=12t8dt0l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Treatment of urinary tract infections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Hanan Habib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 urine culture may be obtained within one week of completion of therapy and again after 4 weeks.</a:t>
            </a:r>
          </a:p>
        </p:txBody>
      </p:sp>
      <p:pic>
        <p:nvPicPr>
          <p:cNvPr id="1536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Moderate to sever pyelonephritis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Patients need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hospitalization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Antibiotic given by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IV route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for 3-5 days until symptoms relieved for 24-48 hrs.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If fever and back pain continue after 72 hrs of antibiotic, </a:t>
            </a: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imaging tests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indicated to exclude abscesses, obstruction or other abnormality.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Chronic pyelonephritis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Those patients need long-term antibiotic treatment even during periods when they have no symptoms.</a:t>
            </a:r>
          </a:p>
        </p:txBody>
      </p:sp>
      <p:pic>
        <p:nvPicPr>
          <p:cNvPr id="17412" name="Picture 9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2514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2590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of specific populations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Pregnant women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risk for UTI and complications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screened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UTI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Antibiotics during pregnancy include: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Amoxicillin, ampicillin,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cephalosporins,and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nitrofurantoin.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Pregnant women should 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take quinolones.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Pregnant women with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asymptomatic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bacteriuria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 evidence of infection but 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symptoms)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30% risk for acute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pyelonephritis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second or third trimester.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Screening and 3-5 days antibiotic needed.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uncomplicated UTI, need 7-10 days antibiotic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Diabetic patients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Have more frequent and more sever UTIs.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Treated for 7-14 days antibiotics even patients with uncomplicated infections.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Urethritis in 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Require 7days regimen of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Doxycycline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 single dose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Azithromycin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may be effective but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not recommended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to avoid spread to the prostate gland.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Patients should also be tested for accompanying STD.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150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0"/>
            <a:ext cx="205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Children with UTI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Usually treated with TMP-SMX or Cephalexin.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Sometimes given as IV.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Gentamicin may be recommended as resistance to cephalexin is increasing.</a:t>
            </a:r>
          </a:p>
        </p:txBody>
      </p:sp>
      <p:pic>
        <p:nvPicPr>
          <p:cNvPr id="2253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95800"/>
            <a:ext cx="2057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Vesicoureteric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reflux ( VUR)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in children with UTI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lead to pyelonephritis and kidney damage.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Long-term antibiotic + surgery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used to correct VUR and prevent infections.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Acute kidney infection : use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Cefixime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or 2-4 days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Gentamicin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 one daily dose. Oral antibiotic then follows 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286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2266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Eradication of the microorganisms from the urinary bladder and tissues by antibiotics.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352800"/>
            <a:ext cx="1752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2057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Management of catheter-induced UTI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Very common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Preventive measures important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Catheter should not be used unless absolutely necessary and they should be removed as soon as possible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5604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1905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2590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2590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Intermittent use of catheters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If catheter required for long-periods ,it is best to be used intermittently.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May be replaced every 2 weeks to reduce risk of infection and irrigating bladder with antibiotics between replacements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Daily hygiene and use of closed system to prevent infection.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Catheter induced infections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Catheterized patients who develop UTI with symptoms or at risk for sepsis should be treated for each episode with antibiotics and catheter should be removed, if possible.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Associated organisms are constantly changing.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May be multiple species of bacteria.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continue-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Antibiotic use for prophylaxis is rarely recommended since high bacterial counts present and patients do not develop symptomatic UTI.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ANTIBIOTIC THERAPY HAS LITTLE BENEFIT IF THE CATHETER IS TO REMAIN IN PLACE FOR LONG PE</a:t>
            </a:r>
            <a:r>
              <a:rPr lang="en-US" dirty="0" smtClean="0"/>
              <a:t>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Choice of antibiotic depends on: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depends whether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-The infection is complicated or uncomplicated --Primary or recurrent.</a:t>
            </a:r>
          </a:p>
          <a:p>
            <a:pPr algn="l" eaLnBrk="1" hangingPunct="1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-Presence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symptoms</a:t>
            </a:r>
          </a:p>
          <a:p>
            <a:pPr algn="l" eaLnBrk="1" hangingPunct="1"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-Type of patient </a:t>
            </a: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: pregnant  women ,children ,  hospitalized patients , diabetic patients    </a:t>
            </a:r>
          </a:p>
          <a:p>
            <a:pPr algn="l" eaLnBrk="1" hangingPunct="1">
              <a:buNone/>
              <a:defRPr/>
            </a:pPr>
            <a:r>
              <a:rPr lang="en-US" sz="24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Bacterial count.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Uncomplicated UTI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Low-risk patient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(woman)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recurrent infection.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-3-days antibiotic without urine test.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-Cure rate 94%.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-Choice of antibiotic depend on susceptibility pattern ,include: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-Amoxicillin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with or without clavulanate)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Cephlosporins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first or second 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l" eaLnBrk="1" hangingPunct="1">
              <a:buClr>
                <a:srgbClr val="FFFFCC"/>
              </a:buClr>
              <a:buNone/>
              <a:defRPr/>
            </a:pP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-TMP-SMX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buClr>
                <a:srgbClr val="FFFFCC"/>
              </a:buClr>
              <a:buNone/>
              <a:defRPr/>
            </a:pP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-Nitrofurantoin </a:t>
            </a:r>
            <a:r>
              <a:rPr lang="en-US" sz="2000" dirty="0">
                <a:solidFill>
                  <a:srgbClr val="33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 long term use) </a:t>
            </a:r>
          </a:p>
          <a:p>
            <a:pPr lvl="0" algn="l" eaLnBrk="1" hangingPunct="1">
              <a:buClr>
                <a:srgbClr val="FFFFCC"/>
              </a:buClr>
              <a:buNone/>
              <a:defRPr/>
            </a:pPr>
            <a:r>
              <a:rPr lang="en-US" sz="2000" dirty="0">
                <a:solidFill>
                  <a:srgbClr val="33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Fluoroquinolone </a:t>
            </a:r>
            <a:r>
              <a:rPr lang="en-US" sz="2000" dirty="0">
                <a:solidFill>
                  <a:srgbClr val="33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 ciprofloxacin or </a:t>
            </a:r>
            <a:r>
              <a:rPr lang="en-US" sz="2000" dirty="0" err="1">
                <a:solidFill>
                  <a:srgbClr val="33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norfloxacin</a:t>
            </a:r>
            <a:r>
              <a:rPr lang="en-US" sz="2000" dirty="0">
                <a:solidFill>
                  <a:srgbClr val="3399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l" eaLnBrk="1" hangingPunct="1">
              <a:buClr>
                <a:srgbClr val="FFFFCC"/>
              </a:buClr>
              <a:buNone/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(not for pregnant women or children)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 lvl="0" algn="l" eaLnBrk="1" hangingPunct="1">
              <a:buClr>
                <a:srgbClr val="FFFFCC"/>
              </a:buClr>
              <a:buNone/>
              <a:defRPr/>
            </a:pPr>
            <a:r>
              <a:rPr lang="en-US" sz="2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 first </a:t>
            </a:r>
            <a:r>
              <a:rPr lang="en-US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choice if other antibiotics are resistant</a:t>
            </a:r>
            <a:r>
              <a: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 algn="l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Relapsing infection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Caused by treatment failure or structural abnormalities or abscesses.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-Antibiotics used as initial infection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-Treatment for 7-14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Recurrent infections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-Patients with two or more symptomatic UTIs within 6 months or 3 or more over a year.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-Need preventive therapy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-Antibiotic taken as soon as symptoms develop.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-If infection occurs less than twice a year, a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clean catch urine test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should be taken for culture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treated as initial attack for 3 days.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Postcoital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antibiotics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-If recurrent UTI related to sexual activity, and episodes recur more than 2 times within 6 months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-A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single preventive dose taken immediately after intercourse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-Antibiotics include: TMP-SMX, Cephalexin or ciprofloxacin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Prophylactic antibiotics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Reduces recurrence by up to 95%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Low dose antibiotic taken continuously for 6 months or longer, it includes :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TMP-SMX, Nitrofurantoin, or Cephalexin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Antibiotic taken at bed time more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Uncomplicated pyelonephritis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Patients with fever, chills and flank pain ,but they are healthy non-pregnant not nauseous or vomiting with no signs of kidney involvement.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Can be treated at home with oral antibiotics for 14 days with one of the followings: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Cephalosporins, Amoxicillin-Clavulanate, Ciprofloxacin or SMX-SMX.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dose may be given by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329</TotalTime>
  <Words>856</Words>
  <Application>Microsoft Office PowerPoint</Application>
  <PresentationFormat>On-screen Show (4:3)</PresentationFormat>
  <Paragraphs>99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Orbit</vt:lpstr>
      <vt:lpstr>Treatment of urinary tract infections</vt:lpstr>
      <vt:lpstr>Goal</vt:lpstr>
      <vt:lpstr>Choice of antibiotic depends on:</vt:lpstr>
      <vt:lpstr>Uncomplicated UTI</vt:lpstr>
      <vt:lpstr>Relapsing infection</vt:lpstr>
      <vt:lpstr>Recurrent infections</vt:lpstr>
      <vt:lpstr>Postcoital antibiotics</vt:lpstr>
      <vt:lpstr>Prophylactic antibiotics</vt:lpstr>
      <vt:lpstr>Uncomplicated pyelonephritis</vt:lpstr>
      <vt:lpstr>Continue-</vt:lpstr>
      <vt:lpstr>Moderate to sever pyelonephritis</vt:lpstr>
      <vt:lpstr>Chronic pyelonephritis</vt:lpstr>
      <vt:lpstr>Treatment of specific populations</vt:lpstr>
      <vt:lpstr>Continue </vt:lpstr>
      <vt:lpstr>Diabetic patients</vt:lpstr>
      <vt:lpstr>Urethritis in men</vt:lpstr>
      <vt:lpstr>Children with UTI</vt:lpstr>
      <vt:lpstr>Vesicoureteric reflux ( VUR)</vt:lpstr>
      <vt:lpstr>PowerPoint Presentation</vt:lpstr>
      <vt:lpstr>Management of catheter-induced UTI</vt:lpstr>
      <vt:lpstr>PowerPoint Presentation</vt:lpstr>
      <vt:lpstr>Intermittent use of catheters</vt:lpstr>
      <vt:lpstr>Catheter induced infections</vt:lpstr>
      <vt:lpstr>continue-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urinary tract infection</dc:title>
  <dc:creator>Dr.Hannan</dc:creator>
  <cp:lastModifiedBy>User</cp:lastModifiedBy>
  <cp:revision>19</cp:revision>
  <dcterms:created xsi:type="dcterms:W3CDTF">2009-08-09T11:30:51Z</dcterms:created>
  <dcterms:modified xsi:type="dcterms:W3CDTF">2013-05-01T07:07:38Z</dcterms:modified>
</cp:coreProperties>
</file>