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8"/>
  </p:notesMasterIdLst>
  <p:sldIdLst>
    <p:sldId id="292" r:id="rId2"/>
    <p:sldId id="294" r:id="rId3"/>
    <p:sldId id="295" r:id="rId4"/>
    <p:sldId id="303" r:id="rId5"/>
    <p:sldId id="304" r:id="rId6"/>
    <p:sldId id="374" r:id="rId7"/>
    <p:sldId id="282" r:id="rId8"/>
    <p:sldId id="379" r:id="rId9"/>
    <p:sldId id="380" r:id="rId10"/>
    <p:sldId id="423" r:id="rId11"/>
    <p:sldId id="305" r:id="rId12"/>
    <p:sldId id="320" r:id="rId13"/>
    <p:sldId id="414" r:id="rId14"/>
    <p:sldId id="321" r:id="rId15"/>
    <p:sldId id="386" r:id="rId16"/>
    <p:sldId id="392" r:id="rId17"/>
    <p:sldId id="388" r:id="rId18"/>
    <p:sldId id="389" r:id="rId19"/>
    <p:sldId id="390" r:id="rId20"/>
    <p:sldId id="391" r:id="rId21"/>
    <p:sldId id="393" r:id="rId22"/>
    <p:sldId id="428" r:id="rId23"/>
    <p:sldId id="424" r:id="rId24"/>
    <p:sldId id="335" r:id="rId25"/>
    <p:sldId id="325" r:id="rId26"/>
    <p:sldId id="415"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6" r:id="rId43"/>
    <p:sldId id="427" r:id="rId44"/>
    <p:sldId id="431" r:id="rId45"/>
    <p:sldId id="432" r:id="rId46"/>
    <p:sldId id="433" r:id="rId47"/>
    <p:sldId id="326" r:id="rId48"/>
    <p:sldId id="417" r:id="rId49"/>
    <p:sldId id="364" r:id="rId50"/>
    <p:sldId id="413" r:id="rId51"/>
    <p:sldId id="410" r:id="rId52"/>
    <p:sldId id="412" r:id="rId53"/>
    <p:sldId id="366" r:id="rId54"/>
    <p:sldId id="411" r:id="rId55"/>
    <p:sldId id="434" r:id="rId56"/>
    <p:sldId id="435" r:id="rId57"/>
    <p:sldId id="420" r:id="rId58"/>
    <p:sldId id="421" r:id="rId59"/>
    <p:sldId id="422" r:id="rId60"/>
    <p:sldId id="296" r:id="rId61"/>
    <p:sldId id="297" r:id="rId62"/>
    <p:sldId id="298" r:id="rId63"/>
    <p:sldId id="299" r:id="rId64"/>
    <p:sldId id="300" r:id="rId65"/>
    <p:sldId id="301" r:id="rId66"/>
    <p:sldId id="302" r:id="rId67"/>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D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91" autoAdjust="0"/>
    <p:restoredTop sz="90929"/>
  </p:normalViewPr>
  <p:slideViewPr>
    <p:cSldViewPr>
      <p:cViewPr varScale="1">
        <p:scale>
          <a:sx n="67" d="100"/>
          <a:sy n="67" d="100"/>
        </p:scale>
        <p:origin x="-2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19444-FB60-4E14-8868-B94B4A89293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78E8E0B-F978-4A4A-B744-B3265E179200}">
      <dgm:prSet phldrT="[Text]"/>
      <dgm:spPr/>
      <dgm:t>
        <a:bodyPr/>
        <a:lstStyle/>
        <a:p>
          <a:r>
            <a:rPr lang="en-US" dirty="0" smtClean="0"/>
            <a:t>High blood uric acid level</a:t>
          </a:r>
          <a:endParaRPr lang="en-US" dirty="0"/>
        </a:p>
      </dgm:t>
    </dgm:pt>
    <dgm:pt modelId="{FFCD7E3C-E04E-49CA-9830-44DDB5EDDF70}" type="parTrans" cxnId="{5F2F7062-0BEC-4959-903A-3F2622D1ED0C}">
      <dgm:prSet/>
      <dgm:spPr/>
      <dgm:t>
        <a:bodyPr/>
        <a:lstStyle/>
        <a:p>
          <a:endParaRPr lang="en-US"/>
        </a:p>
      </dgm:t>
    </dgm:pt>
    <dgm:pt modelId="{D06B8FD0-6D42-4A3F-A980-5297D1BFF3EC}" type="sibTrans" cxnId="{5F2F7062-0BEC-4959-903A-3F2622D1ED0C}">
      <dgm:prSet/>
      <dgm:spPr/>
      <dgm:t>
        <a:bodyPr/>
        <a:lstStyle/>
        <a:p>
          <a:endParaRPr lang="en-US"/>
        </a:p>
      </dgm:t>
    </dgm:pt>
    <dgm:pt modelId="{17FBC4A4-F32F-42EA-AAC9-BA20DAE81812}">
      <dgm:prSet/>
      <dgm:spPr/>
      <dgm:t>
        <a:bodyPr/>
        <a:lstStyle/>
        <a:p>
          <a:r>
            <a:rPr lang="en-US" dirty="0" smtClean="0"/>
            <a:t>Most uric acid is excreted by kidneys</a:t>
          </a:r>
          <a:endParaRPr lang="en-US" dirty="0"/>
        </a:p>
      </dgm:t>
    </dgm:pt>
    <dgm:pt modelId="{523C6BC4-9B5D-4B65-A10B-750489F29BF4}" type="parTrans" cxnId="{BF26AE40-B122-4D51-B7F9-84365A97C2CF}">
      <dgm:prSet/>
      <dgm:spPr/>
      <dgm:t>
        <a:bodyPr/>
        <a:lstStyle/>
        <a:p>
          <a:endParaRPr lang="en-US"/>
        </a:p>
      </dgm:t>
    </dgm:pt>
    <dgm:pt modelId="{4E56D942-02AF-478E-B058-E41D21046FD4}" type="sibTrans" cxnId="{BF26AE40-B122-4D51-B7F9-84365A97C2CF}">
      <dgm:prSet/>
      <dgm:spPr/>
      <dgm:t>
        <a:bodyPr/>
        <a:lstStyle/>
        <a:p>
          <a:endParaRPr lang="en-US"/>
        </a:p>
      </dgm:t>
    </dgm:pt>
    <dgm:pt modelId="{E11B1FB4-40DF-44C2-9747-DC37D0EAEED2}">
      <dgm:prSet/>
      <dgm:spPr/>
      <dgm:t>
        <a:bodyPr/>
        <a:lstStyle/>
        <a:p>
          <a:r>
            <a:rPr lang="en-US" dirty="0" smtClean="0"/>
            <a:t>Blood </a:t>
          </a:r>
          <a:r>
            <a:rPr lang="en-US" dirty="0" smtClean="0">
              <a:sym typeface="Wingdings" pitchFamily="2" charset="2"/>
            </a:rPr>
            <a:t> monosodium </a:t>
          </a:r>
          <a:r>
            <a:rPr lang="en-US" dirty="0" err="1" smtClean="0">
              <a:sym typeface="Wingdings" pitchFamily="2" charset="2"/>
            </a:rPr>
            <a:t>urate</a:t>
          </a:r>
          <a:r>
            <a:rPr lang="en-US" dirty="0" smtClean="0">
              <a:sym typeface="Wingdings" pitchFamily="2" charset="2"/>
            </a:rPr>
            <a:t> </a:t>
          </a:r>
          <a:endParaRPr lang="en-US" dirty="0"/>
        </a:p>
      </dgm:t>
    </dgm:pt>
    <dgm:pt modelId="{C8A4578D-270C-4FFA-B8F4-DAC1E0F8B1E3}" type="parTrans" cxnId="{EAA561F9-7605-4348-9B09-372D5F5DD830}">
      <dgm:prSet/>
      <dgm:spPr/>
      <dgm:t>
        <a:bodyPr/>
        <a:lstStyle/>
        <a:p>
          <a:endParaRPr lang="en-US"/>
        </a:p>
      </dgm:t>
    </dgm:pt>
    <dgm:pt modelId="{C76CB6FE-6F45-47DB-8E2E-EA68A4B1BE1E}" type="sibTrans" cxnId="{EAA561F9-7605-4348-9B09-372D5F5DD830}">
      <dgm:prSet/>
      <dgm:spPr/>
      <dgm:t>
        <a:bodyPr/>
        <a:lstStyle/>
        <a:p>
          <a:endParaRPr lang="en-US"/>
        </a:p>
      </dgm:t>
    </dgm:pt>
    <dgm:pt modelId="{787D0E48-74F9-4524-BCD6-0AFB7B8953ED}">
      <dgm:prSet/>
      <dgm:spPr/>
      <dgm:t>
        <a:bodyPr/>
        <a:lstStyle/>
        <a:p>
          <a:r>
            <a:rPr lang="en-US" dirty="0" smtClean="0"/>
            <a:t>Rare before puberty</a:t>
          </a:r>
          <a:endParaRPr lang="en-US" dirty="0"/>
        </a:p>
      </dgm:t>
    </dgm:pt>
    <dgm:pt modelId="{412BF7A6-9436-4881-A116-3B9162A3B03D}" type="parTrans" cxnId="{BB13D6C7-AC98-4DC3-9365-3F7D26E86306}">
      <dgm:prSet/>
      <dgm:spPr/>
      <dgm:t>
        <a:bodyPr/>
        <a:lstStyle/>
        <a:p>
          <a:endParaRPr lang="en-US"/>
        </a:p>
      </dgm:t>
    </dgm:pt>
    <dgm:pt modelId="{46D8240F-CB6B-4333-B7F5-E73BE1427AA1}" type="sibTrans" cxnId="{BB13D6C7-AC98-4DC3-9365-3F7D26E86306}">
      <dgm:prSet/>
      <dgm:spPr/>
      <dgm:t>
        <a:bodyPr/>
        <a:lstStyle/>
        <a:p>
          <a:endParaRPr lang="en-US"/>
        </a:p>
      </dgm:t>
    </dgm:pt>
    <dgm:pt modelId="{3AD766BE-AC6B-4E7C-B819-B34FF5D51C81}">
      <dgm:prSet custT="1"/>
      <dgm:spPr/>
      <dgm:t>
        <a:bodyPr/>
        <a:lstStyle/>
        <a:p>
          <a:r>
            <a:rPr lang="en-US" sz="3200" b="1" dirty="0" smtClean="0">
              <a:latin typeface="Times New Roman"/>
              <a:cs typeface="Times New Roman"/>
            </a:rPr>
            <a:t>♂&gt;♀</a:t>
          </a:r>
          <a:endParaRPr lang="en-US" sz="3200" b="1" dirty="0"/>
        </a:p>
      </dgm:t>
    </dgm:pt>
    <dgm:pt modelId="{63094768-3399-488D-9585-E09E74F84788}" type="parTrans" cxnId="{E58F94AD-1593-443F-AF76-B9BE830398B3}">
      <dgm:prSet/>
      <dgm:spPr/>
      <dgm:t>
        <a:bodyPr/>
        <a:lstStyle/>
        <a:p>
          <a:endParaRPr lang="en-US"/>
        </a:p>
      </dgm:t>
    </dgm:pt>
    <dgm:pt modelId="{A662DBC5-2601-42E0-8AEC-573891B5B4F1}" type="sibTrans" cxnId="{E58F94AD-1593-443F-AF76-B9BE830398B3}">
      <dgm:prSet/>
      <dgm:spPr/>
      <dgm:t>
        <a:bodyPr/>
        <a:lstStyle/>
        <a:p>
          <a:endParaRPr lang="en-US"/>
        </a:p>
      </dgm:t>
    </dgm:pt>
    <dgm:pt modelId="{AB3E397B-31FB-4FF9-AB90-4525C10E7DDD}" type="pres">
      <dgm:prSet presAssocID="{74B19444-FB60-4E14-8868-B94B4A89293A}" presName="linear" presStyleCnt="0">
        <dgm:presLayoutVars>
          <dgm:dir/>
          <dgm:animLvl val="lvl"/>
          <dgm:resizeHandles val="exact"/>
        </dgm:presLayoutVars>
      </dgm:prSet>
      <dgm:spPr/>
      <dgm:t>
        <a:bodyPr/>
        <a:lstStyle/>
        <a:p>
          <a:endParaRPr lang="en-US"/>
        </a:p>
      </dgm:t>
    </dgm:pt>
    <dgm:pt modelId="{1ED9C18D-1759-47A1-8552-B5EB8DEEF028}" type="pres">
      <dgm:prSet presAssocID="{278E8E0B-F978-4A4A-B744-B3265E179200}" presName="parentLin" presStyleCnt="0"/>
      <dgm:spPr/>
    </dgm:pt>
    <dgm:pt modelId="{3FECB563-F3D7-4661-9F8C-FAF738A26531}" type="pres">
      <dgm:prSet presAssocID="{278E8E0B-F978-4A4A-B744-B3265E179200}" presName="parentLeftMargin" presStyleLbl="node1" presStyleIdx="0" presStyleCnt="5"/>
      <dgm:spPr/>
      <dgm:t>
        <a:bodyPr/>
        <a:lstStyle/>
        <a:p>
          <a:endParaRPr lang="en-US"/>
        </a:p>
      </dgm:t>
    </dgm:pt>
    <dgm:pt modelId="{CA6DEC7B-30CF-49E0-94CF-786BE859D149}" type="pres">
      <dgm:prSet presAssocID="{278E8E0B-F978-4A4A-B744-B3265E179200}" presName="parentText" presStyleLbl="node1" presStyleIdx="0" presStyleCnt="5">
        <dgm:presLayoutVars>
          <dgm:chMax val="0"/>
          <dgm:bulletEnabled val="1"/>
        </dgm:presLayoutVars>
      </dgm:prSet>
      <dgm:spPr/>
      <dgm:t>
        <a:bodyPr/>
        <a:lstStyle/>
        <a:p>
          <a:endParaRPr lang="en-US"/>
        </a:p>
      </dgm:t>
    </dgm:pt>
    <dgm:pt modelId="{74A8D127-8DD7-4226-B0BB-AD5FFF4C6603}" type="pres">
      <dgm:prSet presAssocID="{278E8E0B-F978-4A4A-B744-B3265E179200}" presName="negativeSpace" presStyleCnt="0"/>
      <dgm:spPr/>
    </dgm:pt>
    <dgm:pt modelId="{6D21F104-9FBD-4DEE-BC58-952A607362B6}" type="pres">
      <dgm:prSet presAssocID="{278E8E0B-F978-4A4A-B744-B3265E179200}" presName="childText" presStyleLbl="conFgAcc1" presStyleIdx="0" presStyleCnt="5">
        <dgm:presLayoutVars>
          <dgm:bulletEnabled val="1"/>
        </dgm:presLayoutVars>
      </dgm:prSet>
      <dgm:spPr/>
    </dgm:pt>
    <dgm:pt modelId="{A613D7C6-5D9A-4397-B5CE-CD603BA87E36}" type="pres">
      <dgm:prSet presAssocID="{D06B8FD0-6D42-4A3F-A980-5297D1BFF3EC}" presName="spaceBetweenRectangles" presStyleCnt="0"/>
      <dgm:spPr/>
    </dgm:pt>
    <dgm:pt modelId="{39C5199F-9A4E-442A-A868-9A4AC1ECB2BD}" type="pres">
      <dgm:prSet presAssocID="{17FBC4A4-F32F-42EA-AAC9-BA20DAE81812}" presName="parentLin" presStyleCnt="0"/>
      <dgm:spPr/>
    </dgm:pt>
    <dgm:pt modelId="{1307E021-3501-44A7-9951-39D1CD5ED0C9}" type="pres">
      <dgm:prSet presAssocID="{17FBC4A4-F32F-42EA-AAC9-BA20DAE81812}" presName="parentLeftMargin" presStyleLbl="node1" presStyleIdx="0" presStyleCnt="5"/>
      <dgm:spPr/>
      <dgm:t>
        <a:bodyPr/>
        <a:lstStyle/>
        <a:p>
          <a:endParaRPr lang="en-US"/>
        </a:p>
      </dgm:t>
    </dgm:pt>
    <dgm:pt modelId="{821FA2EF-B3AB-4872-8771-61F110D84328}" type="pres">
      <dgm:prSet presAssocID="{17FBC4A4-F32F-42EA-AAC9-BA20DAE81812}" presName="parentText" presStyleLbl="node1" presStyleIdx="1" presStyleCnt="5">
        <dgm:presLayoutVars>
          <dgm:chMax val="0"/>
          <dgm:bulletEnabled val="1"/>
        </dgm:presLayoutVars>
      </dgm:prSet>
      <dgm:spPr/>
      <dgm:t>
        <a:bodyPr/>
        <a:lstStyle/>
        <a:p>
          <a:endParaRPr lang="en-US"/>
        </a:p>
      </dgm:t>
    </dgm:pt>
    <dgm:pt modelId="{467FB8E7-612A-44BD-ABEC-27784B8F46D3}" type="pres">
      <dgm:prSet presAssocID="{17FBC4A4-F32F-42EA-AAC9-BA20DAE81812}" presName="negativeSpace" presStyleCnt="0"/>
      <dgm:spPr/>
    </dgm:pt>
    <dgm:pt modelId="{7F3C8ABF-7030-43CE-9641-1BCBC7FCF83E}" type="pres">
      <dgm:prSet presAssocID="{17FBC4A4-F32F-42EA-AAC9-BA20DAE81812}" presName="childText" presStyleLbl="conFgAcc1" presStyleIdx="1" presStyleCnt="5">
        <dgm:presLayoutVars>
          <dgm:bulletEnabled val="1"/>
        </dgm:presLayoutVars>
      </dgm:prSet>
      <dgm:spPr/>
    </dgm:pt>
    <dgm:pt modelId="{D50E9962-ADA3-4524-860C-D388D3A63DBE}" type="pres">
      <dgm:prSet presAssocID="{4E56D942-02AF-478E-B058-E41D21046FD4}" presName="spaceBetweenRectangles" presStyleCnt="0"/>
      <dgm:spPr/>
    </dgm:pt>
    <dgm:pt modelId="{6195E76E-E317-44D2-8094-68A5DFAB4CD0}" type="pres">
      <dgm:prSet presAssocID="{E11B1FB4-40DF-44C2-9747-DC37D0EAEED2}" presName="parentLin" presStyleCnt="0"/>
      <dgm:spPr/>
    </dgm:pt>
    <dgm:pt modelId="{50A131B4-04E1-45D0-9853-4D30D39F93A4}" type="pres">
      <dgm:prSet presAssocID="{E11B1FB4-40DF-44C2-9747-DC37D0EAEED2}" presName="parentLeftMargin" presStyleLbl="node1" presStyleIdx="1" presStyleCnt="5"/>
      <dgm:spPr/>
      <dgm:t>
        <a:bodyPr/>
        <a:lstStyle/>
        <a:p>
          <a:endParaRPr lang="en-US"/>
        </a:p>
      </dgm:t>
    </dgm:pt>
    <dgm:pt modelId="{7ABECB3A-6D0B-4D68-92EE-9AD952E74D80}" type="pres">
      <dgm:prSet presAssocID="{E11B1FB4-40DF-44C2-9747-DC37D0EAEED2}" presName="parentText" presStyleLbl="node1" presStyleIdx="2" presStyleCnt="5">
        <dgm:presLayoutVars>
          <dgm:chMax val="0"/>
          <dgm:bulletEnabled val="1"/>
        </dgm:presLayoutVars>
      </dgm:prSet>
      <dgm:spPr/>
      <dgm:t>
        <a:bodyPr/>
        <a:lstStyle/>
        <a:p>
          <a:endParaRPr lang="en-US"/>
        </a:p>
      </dgm:t>
    </dgm:pt>
    <dgm:pt modelId="{DD8E900B-0AC0-41BC-8713-1850CEA85771}" type="pres">
      <dgm:prSet presAssocID="{E11B1FB4-40DF-44C2-9747-DC37D0EAEED2}" presName="negativeSpace" presStyleCnt="0"/>
      <dgm:spPr/>
    </dgm:pt>
    <dgm:pt modelId="{A19D79E4-E608-4CD1-90E2-D8F346A6FF46}" type="pres">
      <dgm:prSet presAssocID="{E11B1FB4-40DF-44C2-9747-DC37D0EAEED2}" presName="childText" presStyleLbl="conFgAcc1" presStyleIdx="2" presStyleCnt="5">
        <dgm:presLayoutVars>
          <dgm:bulletEnabled val="1"/>
        </dgm:presLayoutVars>
      </dgm:prSet>
      <dgm:spPr/>
    </dgm:pt>
    <dgm:pt modelId="{C273EA7F-DC88-4590-A0CF-43A2C6CA1647}" type="pres">
      <dgm:prSet presAssocID="{C76CB6FE-6F45-47DB-8E2E-EA68A4B1BE1E}" presName="spaceBetweenRectangles" presStyleCnt="0"/>
      <dgm:spPr/>
    </dgm:pt>
    <dgm:pt modelId="{27D6C6D8-1015-493E-91B6-72EDF2F9DC72}" type="pres">
      <dgm:prSet presAssocID="{3AD766BE-AC6B-4E7C-B819-B34FF5D51C81}" presName="parentLin" presStyleCnt="0"/>
      <dgm:spPr/>
    </dgm:pt>
    <dgm:pt modelId="{0363545E-D003-4D5D-B697-652FEE0142FF}" type="pres">
      <dgm:prSet presAssocID="{3AD766BE-AC6B-4E7C-B819-B34FF5D51C81}" presName="parentLeftMargin" presStyleLbl="node1" presStyleIdx="2" presStyleCnt="5"/>
      <dgm:spPr/>
      <dgm:t>
        <a:bodyPr/>
        <a:lstStyle/>
        <a:p>
          <a:endParaRPr lang="en-US"/>
        </a:p>
      </dgm:t>
    </dgm:pt>
    <dgm:pt modelId="{5D1F90C4-8AF7-46C8-9B4A-9E6F230A9241}" type="pres">
      <dgm:prSet presAssocID="{3AD766BE-AC6B-4E7C-B819-B34FF5D51C81}" presName="parentText" presStyleLbl="node1" presStyleIdx="3" presStyleCnt="5">
        <dgm:presLayoutVars>
          <dgm:chMax val="0"/>
          <dgm:bulletEnabled val="1"/>
        </dgm:presLayoutVars>
      </dgm:prSet>
      <dgm:spPr/>
      <dgm:t>
        <a:bodyPr/>
        <a:lstStyle/>
        <a:p>
          <a:endParaRPr lang="en-US"/>
        </a:p>
      </dgm:t>
    </dgm:pt>
    <dgm:pt modelId="{90F82D87-374F-44B0-A22A-DA3F4D0BA7A3}" type="pres">
      <dgm:prSet presAssocID="{3AD766BE-AC6B-4E7C-B819-B34FF5D51C81}" presName="negativeSpace" presStyleCnt="0"/>
      <dgm:spPr/>
    </dgm:pt>
    <dgm:pt modelId="{5F2F8931-3C59-43C4-85FB-8FDEB9294866}" type="pres">
      <dgm:prSet presAssocID="{3AD766BE-AC6B-4E7C-B819-B34FF5D51C81}" presName="childText" presStyleLbl="conFgAcc1" presStyleIdx="3" presStyleCnt="5">
        <dgm:presLayoutVars>
          <dgm:bulletEnabled val="1"/>
        </dgm:presLayoutVars>
      </dgm:prSet>
      <dgm:spPr/>
    </dgm:pt>
    <dgm:pt modelId="{7517C873-CE43-4D99-ACAB-57DF1B69B7D4}" type="pres">
      <dgm:prSet presAssocID="{A662DBC5-2601-42E0-8AEC-573891B5B4F1}" presName="spaceBetweenRectangles" presStyleCnt="0"/>
      <dgm:spPr/>
    </dgm:pt>
    <dgm:pt modelId="{29996B0B-DDC4-4622-B4CC-33FF720291E3}" type="pres">
      <dgm:prSet presAssocID="{787D0E48-74F9-4524-BCD6-0AFB7B8953ED}" presName="parentLin" presStyleCnt="0"/>
      <dgm:spPr/>
    </dgm:pt>
    <dgm:pt modelId="{EEC94B02-BB57-40FC-AA22-21FC81E5EC95}" type="pres">
      <dgm:prSet presAssocID="{787D0E48-74F9-4524-BCD6-0AFB7B8953ED}" presName="parentLeftMargin" presStyleLbl="node1" presStyleIdx="3" presStyleCnt="5"/>
      <dgm:spPr/>
      <dgm:t>
        <a:bodyPr/>
        <a:lstStyle/>
        <a:p>
          <a:endParaRPr lang="en-GB"/>
        </a:p>
      </dgm:t>
    </dgm:pt>
    <dgm:pt modelId="{4FCDE3C5-59F2-4DEB-805E-4DA9D3E348C1}" type="pres">
      <dgm:prSet presAssocID="{787D0E48-74F9-4524-BCD6-0AFB7B8953ED}" presName="parentText" presStyleLbl="node1" presStyleIdx="4" presStyleCnt="5">
        <dgm:presLayoutVars>
          <dgm:chMax val="0"/>
          <dgm:bulletEnabled val="1"/>
        </dgm:presLayoutVars>
      </dgm:prSet>
      <dgm:spPr/>
      <dgm:t>
        <a:bodyPr/>
        <a:lstStyle/>
        <a:p>
          <a:endParaRPr lang="en-GB"/>
        </a:p>
      </dgm:t>
    </dgm:pt>
    <dgm:pt modelId="{B255D445-E38F-4391-BC37-D4BEEA85057F}" type="pres">
      <dgm:prSet presAssocID="{787D0E48-74F9-4524-BCD6-0AFB7B8953ED}" presName="negativeSpace" presStyleCnt="0"/>
      <dgm:spPr/>
    </dgm:pt>
    <dgm:pt modelId="{219C69B6-1403-4DA2-8E3E-6A2C23DA631F}" type="pres">
      <dgm:prSet presAssocID="{787D0E48-74F9-4524-BCD6-0AFB7B8953ED}" presName="childText" presStyleLbl="conFgAcc1" presStyleIdx="4" presStyleCnt="5">
        <dgm:presLayoutVars>
          <dgm:bulletEnabled val="1"/>
        </dgm:presLayoutVars>
      </dgm:prSet>
      <dgm:spPr/>
    </dgm:pt>
  </dgm:ptLst>
  <dgm:cxnLst>
    <dgm:cxn modelId="{F3BCA694-5207-4136-A4F0-FAFF1CF6237D}" type="presOf" srcId="{278E8E0B-F978-4A4A-B744-B3265E179200}" destId="{3FECB563-F3D7-4661-9F8C-FAF738A26531}" srcOrd="0" destOrd="0" presId="urn:microsoft.com/office/officeart/2005/8/layout/list1"/>
    <dgm:cxn modelId="{EAA561F9-7605-4348-9B09-372D5F5DD830}" srcId="{74B19444-FB60-4E14-8868-B94B4A89293A}" destId="{E11B1FB4-40DF-44C2-9747-DC37D0EAEED2}" srcOrd="2" destOrd="0" parTransId="{C8A4578D-270C-4FFA-B8F4-DAC1E0F8B1E3}" sibTransId="{C76CB6FE-6F45-47DB-8E2E-EA68A4B1BE1E}"/>
    <dgm:cxn modelId="{3598B1B4-39A0-4BC5-9425-EF57D682E79B}" type="presOf" srcId="{3AD766BE-AC6B-4E7C-B819-B34FF5D51C81}" destId="{5D1F90C4-8AF7-46C8-9B4A-9E6F230A9241}" srcOrd="1" destOrd="0" presId="urn:microsoft.com/office/officeart/2005/8/layout/list1"/>
    <dgm:cxn modelId="{01F489B0-121A-4AA4-B50C-6323D7687CED}" type="presOf" srcId="{3AD766BE-AC6B-4E7C-B819-B34FF5D51C81}" destId="{0363545E-D003-4D5D-B697-652FEE0142FF}" srcOrd="0" destOrd="0" presId="urn:microsoft.com/office/officeart/2005/8/layout/list1"/>
    <dgm:cxn modelId="{AC847A9E-9D82-4CCB-9F51-41A65475F2C6}" type="presOf" srcId="{74B19444-FB60-4E14-8868-B94B4A89293A}" destId="{AB3E397B-31FB-4FF9-AB90-4525C10E7DDD}" srcOrd="0" destOrd="0" presId="urn:microsoft.com/office/officeart/2005/8/layout/list1"/>
    <dgm:cxn modelId="{BF26AE40-B122-4D51-B7F9-84365A97C2CF}" srcId="{74B19444-FB60-4E14-8868-B94B4A89293A}" destId="{17FBC4A4-F32F-42EA-AAC9-BA20DAE81812}" srcOrd="1" destOrd="0" parTransId="{523C6BC4-9B5D-4B65-A10B-750489F29BF4}" sibTransId="{4E56D942-02AF-478E-B058-E41D21046FD4}"/>
    <dgm:cxn modelId="{792802B9-FB82-4A54-9B94-97079E273F1E}" type="presOf" srcId="{17FBC4A4-F32F-42EA-AAC9-BA20DAE81812}" destId="{821FA2EF-B3AB-4872-8771-61F110D84328}" srcOrd="1" destOrd="0" presId="urn:microsoft.com/office/officeart/2005/8/layout/list1"/>
    <dgm:cxn modelId="{1D4D24BE-9D4B-42F6-B72B-6FA737775EAE}" type="presOf" srcId="{E11B1FB4-40DF-44C2-9747-DC37D0EAEED2}" destId="{7ABECB3A-6D0B-4D68-92EE-9AD952E74D80}" srcOrd="1" destOrd="0" presId="urn:microsoft.com/office/officeart/2005/8/layout/list1"/>
    <dgm:cxn modelId="{BB13D6C7-AC98-4DC3-9365-3F7D26E86306}" srcId="{74B19444-FB60-4E14-8868-B94B4A89293A}" destId="{787D0E48-74F9-4524-BCD6-0AFB7B8953ED}" srcOrd="4" destOrd="0" parTransId="{412BF7A6-9436-4881-A116-3B9162A3B03D}" sibTransId="{46D8240F-CB6B-4333-B7F5-E73BE1427AA1}"/>
    <dgm:cxn modelId="{5F2F7062-0BEC-4959-903A-3F2622D1ED0C}" srcId="{74B19444-FB60-4E14-8868-B94B4A89293A}" destId="{278E8E0B-F978-4A4A-B744-B3265E179200}" srcOrd="0" destOrd="0" parTransId="{FFCD7E3C-E04E-49CA-9830-44DDB5EDDF70}" sibTransId="{D06B8FD0-6D42-4A3F-A980-5297D1BFF3EC}"/>
    <dgm:cxn modelId="{8AB51672-9B7A-49A4-8A9D-A6D0D81641C1}" type="presOf" srcId="{787D0E48-74F9-4524-BCD6-0AFB7B8953ED}" destId="{EEC94B02-BB57-40FC-AA22-21FC81E5EC95}" srcOrd="0" destOrd="0" presId="urn:microsoft.com/office/officeart/2005/8/layout/list1"/>
    <dgm:cxn modelId="{E58F94AD-1593-443F-AF76-B9BE830398B3}" srcId="{74B19444-FB60-4E14-8868-B94B4A89293A}" destId="{3AD766BE-AC6B-4E7C-B819-B34FF5D51C81}" srcOrd="3" destOrd="0" parTransId="{63094768-3399-488D-9585-E09E74F84788}" sibTransId="{A662DBC5-2601-42E0-8AEC-573891B5B4F1}"/>
    <dgm:cxn modelId="{46E6FBB3-FEA8-41C0-BFBD-649233D26636}" type="presOf" srcId="{17FBC4A4-F32F-42EA-AAC9-BA20DAE81812}" destId="{1307E021-3501-44A7-9951-39D1CD5ED0C9}" srcOrd="0" destOrd="0" presId="urn:microsoft.com/office/officeart/2005/8/layout/list1"/>
    <dgm:cxn modelId="{BE88411C-6D19-49B7-B495-D5398AE89447}" type="presOf" srcId="{278E8E0B-F978-4A4A-B744-B3265E179200}" destId="{CA6DEC7B-30CF-49E0-94CF-786BE859D149}" srcOrd="1" destOrd="0" presId="urn:microsoft.com/office/officeart/2005/8/layout/list1"/>
    <dgm:cxn modelId="{642A2463-C2E7-4A96-A51E-03F3ED22344D}" type="presOf" srcId="{787D0E48-74F9-4524-BCD6-0AFB7B8953ED}" destId="{4FCDE3C5-59F2-4DEB-805E-4DA9D3E348C1}" srcOrd="1" destOrd="0" presId="urn:microsoft.com/office/officeart/2005/8/layout/list1"/>
    <dgm:cxn modelId="{24A93490-C107-4163-8510-C2E3E8776835}" type="presOf" srcId="{E11B1FB4-40DF-44C2-9747-DC37D0EAEED2}" destId="{50A131B4-04E1-45D0-9853-4D30D39F93A4}" srcOrd="0" destOrd="0" presId="urn:microsoft.com/office/officeart/2005/8/layout/list1"/>
    <dgm:cxn modelId="{088535A7-8D47-4BEF-B507-F2E5927D84A3}" type="presParOf" srcId="{AB3E397B-31FB-4FF9-AB90-4525C10E7DDD}" destId="{1ED9C18D-1759-47A1-8552-B5EB8DEEF028}" srcOrd="0" destOrd="0" presId="urn:microsoft.com/office/officeart/2005/8/layout/list1"/>
    <dgm:cxn modelId="{7777FAD3-9AB8-411F-9FBF-FFE3CC7E6553}" type="presParOf" srcId="{1ED9C18D-1759-47A1-8552-B5EB8DEEF028}" destId="{3FECB563-F3D7-4661-9F8C-FAF738A26531}" srcOrd="0" destOrd="0" presId="urn:microsoft.com/office/officeart/2005/8/layout/list1"/>
    <dgm:cxn modelId="{2BBB812C-590E-4D0A-8951-CC72C5BC0077}" type="presParOf" srcId="{1ED9C18D-1759-47A1-8552-B5EB8DEEF028}" destId="{CA6DEC7B-30CF-49E0-94CF-786BE859D149}" srcOrd="1" destOrd="0" presId="urn:microsoft.com/office/officeart/2005/8/layout/list1"/>
    <dgm:cxn modelId="{E8F574BD-3748-44F6-8148-260AA612FD1B}" type="presParOf" srcId="{AB3E397B-31FB-4FF9-AB90-4525C10E7DDD}" destId="{74A8D127-8DD7-4226-B0BB-AD5FFF4C6603}" srcOrd="1" destOrd="0" presId="urn:microsoft.com/office/officeart/2005/8/layout/list1"/>
    <dgm:cxn modelId="{165CF838-E0D0-4A63-91AE-B1FA86558AEA}" type="presParOf" srcId="{AB3E397B-31FB-4FF9-AB90-4525C10E7DDD}" destId="{6D21F104-9FBD-4DEE-BC58-952A607362B6}" srcOrd="2" destOrd="0" presId="urn:microsoft.com/office/officeart/2005/8/layout/list1"/>
    <dgm:cxn modelId="{3061FC72-ABBE-4135-AF6A-6522C38A7B35}" type="presParOf" srcId="{AB3E397B-31FB-4FF9-AB90-4525C10E7DDD}" destId="{A613D7C6-5D9A-4397-B5CE-CD603BA87E36}" srcOrd="3" destOrd="0" presId="urn:microsoft.com/office/officeart/2005/8/layout/list1"/>
    <dgm:cxn modelId="{A2A72B8D-C2D8-4B22-8FB5-6C8DE9AE44F8}" type="presParOf" srcId="{AB3E397B-31FB-4FF9-AB90-4525C10E7DDD}" destId="{39C5199F-9A4E-442A-A868-9A4AC1ECB2BD}" srcOrd="4" destOrd="0" presId="urn:microsoft.com/office/officeart/2005/8/layout/list1"/>
    <dgm:cxn modelId="{02C64ECA-A056-432A-B099-A55D087D027B}" type="presParOf" srcId="{39C5199F-9A4E-442A-A868-9A4AC1ECB2BD}" destId="{1307E021-3501-44A7-9951-39D1CD5ED0C9}" srcOrd="0" destOrd="0" presId="urn:microsoft.com/office/officeart/2005/8/layout/list1"/>
    <dgm:cxn modelId="{5E8869A9-F29E-4B66-A36F-481746D5D31D}" type="presParOf" srcId="{39C5199F-9A4E-442A-A868-9A4AC1ECB2BD}" destId="{821FA2EF-B3AB-4872-8771-61F110D84328}" srcOrd="1" destOrd="0" presId="urn:microsoft.com/office/officeart/2005/8/layout/list1"/>
    <dgm:cxn modelId="{D215F554-9CA2-4AAC-B5BE-5102B14AE19A}" type="presParOf" srcId="{AB3E397B-31FB-4FF9-AB90-4525C10E7DDD}" destId="{467FB8E7-612A-44BD-ABEC-27784B8F46D3}" srcOrd="5" destOrd="0" presId="urn:microsoft.com/office/officeart/2005/8/layout/list1"/>
    <dgm:cxn modelId="{3BB0D3D6-7FE8-4AEF-AFF8-91C683BCD79C}" type="presParOf" srcId="{AB3E397B-31FB-4FF9-AB90-4525C10E7DDD}" destId="{7F3C8ABF-7030-43CE-9641-1BCBC7FCF83E}" srcOrd="6" destOrd="0" presId="urn:microsoft.com/office/officeart/2005/8/layout/list1"/>
    <dgm:cxn modelId="{D2A4677A-8567-49E4-AE08-05F3981F0752}" type="presParOf" srcId="{AB3E397B-31FB-4FF9-AB90-4525C10E7DDD}" destId="{D50E9962-ADA3-4524-860C-D388D3A63DBE}" srcOrd="7" destOrd="0" presId="urn:microsoft.com/office/officeart/2005/8/layout/list1"/>
    <dgm:cxn modelId="{BA0CEED2-F793-49F8-9691-93756BC88BF7}" type="presParOf" srcId="{AB3E397B-31FB-4FF9-AB90-4525C10E7DDD}" destId="{6195E76E-E317-44D2-8094-68A5DFAB4CD0}" srcOrd="8" destOrd="0" presId="urn:microsoft.com/office/officeart/2005/8/layout/list1"/>
    <dgm:cxn modelId="{42FC65AE-2A3E-4F2E-BA8C-9DF107E9982C}" type="presParOf" srcId="{6195E76E-E317-44D2-8094-68A5DFAB4CD0}" destId="{50A131B4-04E1-45D0-9853-4D30D39F93A4}" srcOrd="0" destOrd="0" presId="urn:microsoft.com/office/officeart/2005/8/layout/list1"/>
    <dgm:cxn modelId="{4CF8DE3A-C8AB-4A26-B1FE-69AB4DDC1E2D}" type="presParOf" srcId="{6195E76E-E317-44D2-8094-68A5DFAB4CD0}" destId="{7ABECB3A-6D0B-4D68-92EE-9AD952E74D80}" srcOrd="1" destOrd="0" presId="urn:microsoft.com/office/officeart/2005/8/layout/list1"/>
    <dgm:cxn modelId="{1B531D93-C054-45B5-970F-72B5343125DF}" type="presParOf" srcId="{AB3E397B-31FB-4FF9-AB90-4525C10E7DDD}" destId="{DD8E900B-0AC0-41BC-8713-1850CEA85771}" srcOrd="9" destOrd="0" presId="urn:microsoft.com/office/officeart/2005/8/layout/list1"/>
    <dgm:cxn modelId="{599F5284-8B34-4BB1-8418-A77CC939EA5F}" type="presParOf" srcId="{AB3E397B-31FB-4FF9-AB90-4525C10E7DDD}" destId="{A19D79E4-E608-4CD1-90E2-D8F346A6FF46}" srcOrd="10" destOrd="0" presId="urn:microsoft.com/office/officeart/2005/8/layout/list1"/>
    <dgm:cxn modelId="{D977CC87-FF72-4783-B7BE-661434F54382}" type="presParOf" srcId="{AB3E397B-31FB-4FF9-AB90-4525C10E7DDD}" destId="{C273EA7F-DC88-4590-A0CF-43A2C6CA1647}" srcOrd="11" destOrd="0" presId="urn:microsoft.com/office/officeart/2005/8/layout/list1"/>
    <dgm:cxn modelId="{70CF8740-5C29-4DD3-A458-63C31088B758}" type="presParOf" srcId="{AB3E397B-31FB-4FF9-AB90-4525C10E7DDD}" destId="{27D6C6D8-1015-493E-91B6-72EDF2F9DC72}" srcOrd="12" destOrd="0" presId="urn:microsoft.com/office/officeart/2005/8/layout/list1"/>
    <dgm:cxn modelId="{C4D43100-4B8F-4A37-9FBA-BF39A94F3A9A}" type="presParOf" srcId="{27D6C6D8-1015-493E-91B6-72EDF2F9DC72}" destId="{0363545E-D003-4D5D-B697-652FEE0142FF}" srcOrd="0" destOrd="0" presId="urn:microsoft.com/office/officeart/2005/8/layout/list1"/>
    <dgm:cxn modelId="{DDBCD808-77C8-4C91-BFAE-A476AFC85AF4}" type="presParOf" srcId="{27D6C6D8-1015-493E-91B6-72EDF2F9DC72}" destId="{5D1F90C4-8AF7-46C8-9B4A-9E6F230A9241}" srcOrd="1" destOrd="0" presId="urn:microsoft.com/office/officeart/2005/8/layout/list1"/>
    <dgm:cxn modelId="{3930860C-8533-427C-89B5-D050A7A4BDAD}" type="presParOf" srcId="{AB3E397B-31FB-4FF9-AB90-4525C10E7DDD}" destId="{90F82D87-374F-44B0-A22A-DA3F4D0BA7A3}" srcOrd="13" destOrd="0" presId="urn:microsoft.com/office/officeart/2005/8/layout/list1"/>
    <dgm:cxn modelId="{CC1485FB-722B-47FE-A26F-78AA387B8E10}" type="presParOf" srcId="{AB3E397B-31FB-4FF9-AB90-4525C10E7DDD}" destId="{5F2F8931-3C59-43C4-85FB-8FDEB9294866}" srcOrd="14" destOrd="0" presId="urn:microsoft.com/office/officeart/2005/8/layout/list1"/>
    <dgm:cxn modelId="{A7C626E7-B9FB-4527-AE4C-1077F2C6EBB2}" type="presParOf" srcId="{AB3E397B-31FB-4FF9-AB90-4525C10E7DDD}" destId="{7517C873-CE43-4D99-ACAB-57DF1B69B7D4}" srcOrd="15" destOrd="0" presId="urn:microsoft.com/office/officeart/2005/8/layout/list1"/>
    <dgm:cxn modelId="{ED47EAEE-BED6-46FC-BB94-2C8AB0756C44}" type="presParOf" srcId="{AB3E397B-31FB-4FF9-AB90-4525C10E7DDD}" destId="{29996B0B-DDC4-4622-B4CC-33FF720291E3}" srcOrd="16" destOrd="0" presId="urn:microsoft.com/office/officeart/2005/8/layout/list1"/>
    <dgm:cxn modelId="{6608FAAC-B9B3-4135-BEF5-515A649D44D1}" type="presParOf" srcId="{29996B0B-DDC4-4622-B4CC-33FF720291E3}" destId="{EEC94B02-BB57-40FC-AA22-21FC81E5EC95}" srcOrd="0" destOrd="0" presId="urn:microsoft.com/office/officeart/2005/8/layout/list1"/>
    <dgm:cxn modelId="{FA8DB3D8-AEC6-4DB7-BB17-45D74056847D}" type="presParOf" srcId="{29996B0B-DDC4-4622-B4CC-33FF720291E3}" destId="{4FCDE3C5-59F2-4DEB-805E-4DA9D3E348C1}" srcOrd="1" destOrd="0" presId="urn:microsoft.com/office/officeart/2005/8/layout/list1"/>
    <dgm:cxn modelId="{1D190C96-C942-4CB1-9D5A-D893612DE05B}" type="presParOf" srcId="{AB3E397B-31FB-4FF9-AB90-4525C10E7DDD}" destId="{B255D445-E38F-4391-BC37-D4BEEA85057F}" srcOrd="17" destOrd="0" presId="urn:microsoft.com/office/officeart/2005/8/layout/list1"/>
    <dgm:cxn modelId="{AD731A37-9D48-45A4-BFB1-FD7850A319F1}" type="presParOf" srcId="{AB3E397B-31FB-4FF9-AB90-4525C10E7DDD}" destId="{219C69B6-1403-4DA2-8E3E-6A2C23DA631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32819F-F5B7-4B9D-A1C7-6AA4928C4992}"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n-US"/>
        </a:p>
      </dgm:t>
    </dgm:pt>
    <dgm:pt modelId="{33ECAF31-76FD-4471-9483-2AA51EA506A7}">
      <dgm:prSet phldrT="[Text]"/>
      <dgm:spPr/>
      <dgm:t>
        <a:bodyPr/>
        <a:lstStyle/>
        <a:p>
          <a:r>
            <a:rPr lang="en-US" b="1" i="1" dirty="0" err="1" smtClean="0"/>
            <a:t>Aetiology</a:t>
          </a:r>
          <a:r>
            <a:rPr lang="en-US" b="1" i="1" dirty="0" smtClean="0"/>
            <a:t> of raised uric acid level </a:t>
          </a:r>
          <a:endParaRPr lang="en-US" b="1" i="1" dirty="0"/>
        </a:p>
      </dgm:t>
    </dgm:pt>
    <dgm:pt modelId="{043F4BAB-FD49-492C-9691-E38493FEEA6E}" type="parTrans" cxnId="{90F06FAA-4372-43E0-9474-C158EE9D0F35}">
      <dgm:prSet/>
      <dgm:spPr/>
      <dgm:t>
        <a:bodyPr/>
        <a:lstStyle/>
        <a:p>
          <a:endParaRPr lang="en-US"/>
        </a:p>
      </dgm:t>
    </dgm:pt>
    <dgm:pt modelId="{E322A53A-BE3D-48F5-B850-BC4E997E2B84}" type="sibTrans" cxnId="{90F06FAA-4372-43E0-9474-C158EE9D0F35}">
      <dgm:prSet/>
      <dgm:spPr/>
      <dgm:t>
        <a:bodyPr/>
        <a:lstStyle/>
        <a:p>
          <a:endParaRPr lang="en-US"/>
        </a:p>
      </dgm:t>
    </dgm:pt>
    <dgm:pt modelId="{CB828503-7E7C-4694-BF9E-50BC088AA06B}">
      <dgm:prSet phldrT="[Text]" custT="1"/>
      <dgm:spPr/>
      <dgm:t>
        <a:bodyPr/>
        <a:lstStyle/>
        <a:p>
          <a:r>
            <a:rPr lang="en-US" sz="2000" dirty="0" smtClean="0"/>
            <a:t>Idiopathic decrease in uric acid excretion</a:t>
          </a:r>
        </a:p>
        <a:p>
          <a:r>
            <a:rPr lang="en-US" sz="2000" dirty="0" smtClean="0"/>
            <a:t>(75%)</a:t>
          </a:r>
          <a:endParaRPr lang="en-US" sz="2000" dirty="0"/>
        </a:p>
      </dgm:t>
    </dgm:pt>
    <dgm:pt modelId="{9F411D22-988C-4716-A28B-00426D009CDA}" type="parTrans" cxnId="{E07BC61D-ED92-446B-A262-6F7D724CB3D3}">
      <dgm:prSet/>
      <dgm:spPr/>
      <dgm:t>
        <a:bodyPr/>
        <a:lstStyle/>
        <a:p>
          <a:endParaRPr lang="en-US"/>
        </a:p>
      </dgm:t>
    </dgm:pt>
    <dgm:pt modelId="{3659C648-A7DD-4E8C-86B1-D8088E9192F5}" type="sibTrans" cxnId="{E07BC61D-ED92-446B-A262-6F7D724CB3D3}">
      <dgm:prSet/>
      <dgm:spPr/>
      <dgm:t>
        <a:bodyPr/>
        <a:lstStyle/>
        <a:p>
          <a:endParaRPr lang="en-US"/>
        </a:p>
      </dgm:t>
    </dgm:pt>
    <dgm:pt modelId="{FC2AF62C-EAAC-47ED-9325-3298DE7D9886}">
      <dgm:prSet phldrT="[Text]"/>
      <dgm:spPr/>
      <dgm:t>
        <a:bodyPr/>
        <a:lstStyle/>
        <a:p>
          <a:r>
            <a:rPr lang="en-US" dirty="0" smtClean="0"/>
            <a:t>Increase uric acid production due to increased cell turn over (</a:t>
          </a:r>
          <a:r>
            <a:rPr lang="en-US" dirty="0" err="1" smtClean="0"/>
            <a:t>tumours</a:t>
          </a:r>
          <a:r>
            <a:rPr lang="en-US" dirty="0" smtClean="0"/>
            <a:t>), increase uric acid synthesis (specific enzyme defect)</a:t>
          </a:r>
          <a:endParaRPr lang="en-US" dirty="0"/>
        </a:p>
      </dgm:t>
    </dgm:pt>
    <dgm:pt modelId="{2BBC4A05-2DBA-49CF-9251-E8BD17BA7487}" type="parTrans" cxnId="{D712D644-43BD-437A-AA37-1AC4AEA05D21}">
      <dgm:prSet/>
      <dgm:spPr/>
      <dgm:t>
        <a:bodyPr/>
        <a:lstStyle/>
        <a:p>
          <a:endParaRPr lang="en-US"/>
        </a:p>
      </dgm:t>
    </dgm:pt>
    <dgm:pt modelId="{0B2DBBA5-3639-44F3-9BDC-7A6BEBF0698B}" type="sibTrans" cxnId="{D712D644-43BD-437A-AA37-1AC4AEA05D21}">
      <dgm:prSet/>
      <dgm:spPr/>
      <dgm:t>
        <a:bodyPr/>
        <a:lstStyle/>
        <a:p>
          <a:endParaRPr lang="en-US"/>
        </a:p>
      </dgm:t>
    </dgm:pt>
    <dgm:pt modelId="{26778709-28E8-48B8-B5D2-C19161B3C04E}">
      <dgm:prSet phldrT="[Text]" custT="1"/>
      <dgm:spPr/>
      <dgm:t>
        <a:bodyPr/>
        <a:lstStyle/>
        <a:p>
          <a:r>
            <a:rPr lang="en-US" sz="2400" dirty="0" smtClean="0"/>
            <a:t>High dietary </a:t>
          </a:r>
          <a:r>
            <a:rPr lang="en-US" sz="2400" dirty="0" err="1" smtClean="0"/>
            <a:t>purine</a:t>
          </a:r>
          <a:r>
            <a:rPr lang="en-US" sz="2400" dirty="0" smtClean="0"/>
            <a:t> intake</a:t>
          </a:r>
          <a:endParaRPr lang="en-US" sz="2400" dirty="0"/>
        </a:p>
      </dgm:t>
    </dgm:pt>
    <dgm:pt modelId="{10F4BC74-0DCA-4802-B598-12062F5D3465}" type="parTrans" cxnId="{7B3A64B7-67CD-4E4E-8A23-6FB1CD0539AF}">
      <dgm:prSet/>
      <dgm:spPr/>
      <dgm:t>
        <a:bodyPr/>
        <a:lstStyle/>
        <a:p>
          <a:endParaRPr lang="en-US"/>
        </a:p>
      </dgm:t>
    </dgm:pt>
    <dgm:pt modelId="{E5231C91-A8D5-4FF1-8A98-FC03FF89CF58}" type="sibTrans" cxnId="{7B3A64B7-67CD-4E4E-8A23-6FB1CD0539AF}">
      <dgm:prSet/>
      <dgm:spPr/>
      <dgm:t>
        <a:bodyPr/>
        <a:lstStyle/>
        <a:p>
          <a:endParaRPr lang="en-US"/>
        </a:p>
      </dgm:t>
    </dgm:pt>
    <dgm:pt modelId="{223246A4-D406-410A-89DB-B640244E4956}">
      <dgm:prSet phldrT="[Text]" custT="1"/>
      <dgm:spPr/>
      <dgm:t>
        <a:bodyPr/>
        <a:lstStyle/>
        <a:p>
          <a:r>
            <a:rPr lang="en-US" sz="2000" dirty="0" smtClean="0"/>
            <a:t>Impaired uric acid excretion secondary to </a:t>
          </a:r>
          <a:r>
            <a:rPr lang="en-US" sz="2000" dirty="0" err="1" smtClean="0"/>
            <a:t>thiazide</a:t>
          </a:r>
          <a:r>
            <a:rPr lang="en-US" sz="2000" dirty="0" smtClean="0"/>
            <a:t> diuretics, chronic renal failure</a:t>
          </a:r>
          <a:endParaRPr lang="en-US" sz="2000" dirty="0"/>
        </a:p>
      </dgm:t>
    </dgm:pt>
    <dgm:pt modelId="{033905B8-48A2-450C-804F-DDAD56D4C491}" type="parTrans" cxnId="{3A3CE8F4-F602-4D1B-AD0F-5FFAA58EF620}">
      <dgm:prSet/>
      <dgm:spPr/>
      <dgm:t>
        <a:bodyPr/>
        <a:lstStyle/>
        <a:p>
          <a:endParaRPr lang="en-US"/>
        </a:p>
      </dgm:t>
    </dgm:pt>
    <dgm:pt modelId="{625273E0-56C6-4BC1-84E5-ECF2C9ED1F68}" type="sibTrans" cxnId="{3A3CE8F4-F602-4D1B-AD0F-5FFAA58EF620}">
      <dgm:prSet/>
      <dgm:spPr/>
      <dgm:t>
        <a:bodyPr/>
        <a:lstStyle/>
        <a:p>
          <a:endParaRPr lang="en-US"/>
        </a:p>
      </dgm:t>
    </dgm:pt>
    <dgm:pt modelId="{AFA6F2FF-A453-45FB-91B8-8916F2FE5249}" type="pres">
      <dgm:prSet presAssocID="{6632819F-F5B7-4B9D-A1C7-6AA4928C4992}" presName="Name0" presStyleCnt="0">
        <dgm:presLayoutVars>
          <dgm:chMax val="1"/>
          <dgm:dir/>
          <dgm:animLvl val="ctr"/>
          <dgm:resizeHandles val="exact"/>
        </dgm:presLayoutVars>
      </dgm:prSet>
      <dgm:spPr/>
      <dgm:t>
        <a:bodyPr/>
        <a:lstStyle/>
        <a:p>
          <a:endParaRPr lang="en-GB"/>
        </a:p>
      </dgm:t>
    </dgm:pt>
    <dgm:pt modelId="{89B406AF-FB39-4B0E-9B57-F37F78954516}" type="pres">
      <dgm:prSet presAssocID="{33ECAF31-76FD-4471-9483-2AA51EA506A7}" presName="centerShape" presStyleLbl="node0" presStyleIdx="0" presStyleCnt="1" custScaleX="99216" custScaleY="101841" custLinFactNeighborX="1662" custLinFactNeighborY="-1663"/>
      <dgm:spPr/>
      <dgm:t>
        <a:bodyPr/>
        <a:lstStyle/>
        <a:p>
          <a:endParaRPr lang="en-US"/>
        </a:p>
      </dgm:t>
    </dgm:pt>
    <dgm:pt modelId="{316067F9-7474-4810-92C3-58B952B0BF27}" type="pres">
      <dgm:prSet presAssocID="{CB828503-7E7C-4694-BF9E-50BC088AA06B}" presName="node" presStyleLbl="node1" presStyleIdx="0" presStyleCnt="4" custScaleX="267405">
        <dgm:presLayoutVars>
          <dgm:bulletEnabled val="1"/>
        </dgm:presLayoutVars>
      </dgm:prSet>
      <dgm:spPr/>
      <dgm:t>
        <a:bodyPr/>
        <a:lstStyle/>
        <a:p>
          <a:endParaRPr lang="en-US"/>
        </a:p>
      </dgm:t>
    </dgm:pt>
    <dgm:pt modelId="{A41076C5-DAF8-482F-900D-E282DCB95391}" type="pres">
      <dgm:prSet presAssocID="{CB828503-7E7C-4694-BF9E-50BC088AA06B}" presName="dummy" presStyleCnt="0"/>
      <dgm:spPr/>
    </dgm:pt>
    <dgm:pt modelId="{E3D33FE1-47F9-4A72-94D2-9142471C74B9}" type="pres">
      <dgm:prSet presAssocID="{3659C648-A7DD-4E8C-86B1-D8088E9192F5}" presName="sibTrans" presStyleLbl="sibTrans2D1" presStyleIdx="0" presStyleCnt="4"/>
      <dgm:spPr/>
      <dgm:t>
        <a:bodyPr/>
        <a:lstStyle/>
        <a:p>
          <a:endParaRPr lang="en-GB"/>
        </a:p>
      </dgm:t>
    </dgm:pt>
    <dgm:pt modelId="{5D16018A-B0D9-461B-9981-FC687230F4DD}" type="pres">
      <dgm:prSet presAssocID="{FC2AF62C-EAAC-47ED-9325-3298DE7D9886}" presName="node" presStyleLbl="node1" presStyleIdx="1" presStyleCnt="4" custScaleX="153614" custScaleY="232087" custRadScaleRad="120302" custRadScaleInc="-2207">
        <dgm:presLayoutVars>
          <dgm:bulletEnabled val="1"/>
        </dgm:presLayoutVars>
      </dgm:prSet>
      <dgm:spPr/>
      <dgm:t>
        <a:bodyPr/>
        <a:lstStyle/>
        <a:p>
          <a:endParaRPr lang="en-US"/>
        </a:p>
      </dgm:t>
    </dgm:pt>
    <dgm:pt modelId="{91407B8C-98D6-4C52-B3FF-32A0DD70F0AC}" type="pres">
      <dgm:prSet presAssocID="{FC2AF62C-EAAC-47ED-9325-3298DE7D9886}" presName="dummy" presStyleCnt="0"/>
      <dgm:spPr/>
    </dgm:pt>
    <dgm:pt modelId="{4B29FF45-4E53-4FD3-8165-6EFD3D576B61}" type="pres">
      <dgm:prSet presAssocID="{0B2DBBA5-3639-44F3-9BDC-7A6BEBF0698B}" presName="sibTrans" presStyleLbl="sibTrans2D1" presStyleIdx="1" presStyleCnt="4"/>
      <dgm:spPr/>
      <dgm:t>
        <a:bodyPr/>
        <a:lstStyle/>
        <a:p>
          <a:endParaRPr lang="en-GB"/>
        </a:p>
      </dgm:t>
    </dgm:pt>
    <dgm:pt modelId="{DE028FA8-ECB1-4508-AA81-DE675169024E}" type="pres">
      <dgm:prSet presAssocID="{26778709-28E8-48B8-B5D2-C19161B3C04E}" presName="node" presStyleLbl="node1" presStyleIdx="2" presStyleCnt="4" custScaleX="192191" custScaleY="111744" custRadScaleRad="102422" custRadScaleInc="18631">
        <dgm:presLayoutVars>
          <dgm:bulletEnabled val="1"/>
        </dgm:presLayoutVars>
      </dgm:prSet>
      <dgm:spPr/>
      <dgm:t>
        <a:bodyPr/>
        <a:lstStyle/>
        <a:p>
          <a:endParaRPr lang="en-US"/>
        </a:p>
      </dgm:t>
    </dgm:pt>
    <dgm:pt modelId="{5A8B039B-CDE0-4CC9-89FB-3C84BA9FA701}" type="pres">
      <dgm:prSet presAssocID="{26778709-28E8-48B8-B5D2-C19161B3C04E}" presName="dummy" presStyleCnt="0"/>
      <dgm:spPr/>
    </dgm:pt>
    <dgm:pt modelId="{231DBF77-CB1F-44B0-9AA6-4B1F36818D1D}" type="pres">
      <dgm:prSet presAssocID="{E5231C91-A8D5-4FF1-8A98-FC03FF89CF58}" presName="sibTrans" presStyleLbl="sibTrans2D1" presStyleIdx="2" presStyleCnt="4"/>
      <dgm:spPr/>
      <dgm:t>
        <a:bodyPr/>
        <a:lstStyle/>
        <a:p>
          <a:endParaRPr lang="en-GB"/>
        </a:p>
      </dgm:t>
    </dgm:pt>
    <dgm:pt modelId="{03DC9FA3-D2C2-45F7-A7AE-0A4A372198D5}" type="pres">
      <dgm:prSet presAssocID="{223246A4-D406-410A-89DB-B640244E4956}" presName="node" presStyleLbl="node1" presStyleIdx="3" presStyleCnt="4" custScaleX="205002" custRadScaleRad="125470" custRadScaleInc="-2490">
        <dgm:presLayoutVars>
          <dgm:bulletEnabled val="1"/>
        </dgm:presLayoutVars>
      </dgm:prSet>
      <dgm:spPr/>
      <dgm:t>
        <a:bodyPr/>
        <a:lstStyle/>
        <a:p>
          <a:endParaRPr lang="en-US"/>
        </a:p>
      </dgm:t>
    </dgm:pt>
    <dgm:pt modelId="{0E7C0A93-9A3C-43BB-B522-1FF731CB9AE8}" type="pres">
      <dgm:prSet presAssocID="{223246A4-D406-410A-89DB-B640244E4956}" presName="dummy" presStyleCnt="0"/>
      <dgm:spPr/>
    </dgm:pt>
    <dgm:pt modelId="{A1BAD198-E67D-4538-B127-40685A858BA4}" type="pres">
      <dgm:prSet presAssocID="{625273E0-56C6-4BC1-84E5-ECF2C9ED1F68}" presName="sibTrans" presStyleLbl="sibTrans2D1" presStyleIdx="3" presStyleCnt="4"/>
      <dgm:spPr/>
      <dgm:t>
        <a:bodyPr/>
        <a:lstStyle/>
        <a:p>
          <a:endParaRPr lang="en-GB"/>
        </a:p>
      </dgm:t>
    </dgm:pt>
  </dgm:ptLst>
  <dgm:cxnLst>
    <dgm:cxn modelId="{A17D0E2B-6762-48C7-88F4-B7EBFAC05E45}" type="presOf" srcId="{6632819F-F5B7-4B9D-A1C7-6AA4928C4992}" destId="{AFA6F2FF-A453-45FB-91B8-8916F2FE5249}" srcOrd="0" destOrd="0" presId="urn:microsoft.com/office/officeart/2005/8/layout/radial6"/>
    <dgm:cxn modelId="{D9FEF5E0-F160-4182-89D0-2CDD31922788}" type="presOf" srcId="{26778709-28E8-48B8-B5D2-C19161B3C04E}" destId="{DE028FA8-ECB1-4508-AA81-DE675169024E}" srcOrd="0" destOrd="0" presId="urn:microsoft.com/office/officeart/2005/8/layout/radial6"/>
    <dgm:cxn modelId="{7B3A64B7-67CD-4E4E-8A23-6FB1CD0539AF}" srcId="{33ECAF31-76FD-4471-9483-2AA51EA506A7}" destId="{26778709-28E8-48B8-B5D2-C19161B3C04E}" srcOrd="2" destOrd="0" parTransId="{10F4BC74-0DCA-4802-B598-12062F5D3465}" sibTransId="{E5231C91-A8D5-4FF1-8A98-FC03FF89CF58}"/>
    <dgm:cxn modelId="{E07BC61D-ED92-446B-A262-6F7D724CB3D3}" srcId="{33ECAF31-76FD-4471-9483-2AA51EA506A7}" destId="{CB828503-7E7C-4694-BF9E-50BC088AA06B}" srcOrd="0" destOrd="0" parTransId="{9F411D22-988C-4716-A28B-00426D009CDA}" sibTransId="{3659C648-A7DD-4E8C-86B1-D8088E9192F5}"/>
    <dgm:cxn modelId="{8F8064C7-1F89-499C-9763-968CA1F9732D}" type="presOf" srcId="{3659C648-A7DD-4E8C-86B1-D8088E9192F5}" destId="{E3D33FE1-47F9-4A72-94D2-9142471C74B9}" srcOrd="0" destOrd="0" presId="urn:microsoft.com/office/officeart/2005/8/layout/radial6"/>
    <dgm:cxn modelId="{D712D644-43BD-437A-AA37-1AC4AEA05D21}" srcId="{33ECAF31-76FD-4471-9483-2AA51EA506A7}" destId="{FC2AF62C-EAAC-47ED-9325-3298DE7D9886}" srcOrd="1" destOrd="0" parTransId="{2BBC4A05-2DBA-49CF-9251-E8BD17BA7487}" sibTransId="{0B2DBBA5-3639-44F3-9BDC-7A6BEBF0698B}"/>
    <dgm:cxn modelId="{24D28D02-AFFB-40B4-878A-FB08B36B9768}" type="presOf" srcId="{33ECAF31-76FD-4471-9483-2AA51EA506A7}" destId="{89B406AF-FB39-4B0E-9B57-F37F78954516}" srcOrd="0" destOrd="0" presId="urn:microsoft.com/office/officeart/2005/8/layout/radial6"/>
    <dgm:cxn modelId="{90F06FAA-4372-43E0-9474-C158EE9D0F35}" srcId="{6632819F-F5B7-4B9D-A1C7-6AA4928C4992}" destId="{33ECAF31-76FD-4471-9483-2AA51EA506A7}" srcOrd="0" destOrd="0" parTransId="{043F4BAB-FD49-492C-9691-E38493FEEA6E}" sibTransId="{E322A53A-BE3D-48F5-B850-BC4E997E2B84}"/>
    <dgm:cxn modelId="{942F6C98-DBF9-43E1-BE96-F86DB7F9AA55}" type="presOf" srcId="{CB828503-7E7C-4694-BF9E-50BC088AA06B}" destId="{316067F9-7474-4810-92C3-58B952B0BF27}" srcOrd="0" destOrd="0" presId="urn:microsoft.com/office/officeart/2005/8/layout/radial6"/>
    <dgm:cxn modelId="{14D4B853-10D5-4833-8FE1-F9D5E8D120BF}" type="presOf" srcId="{FC2AF62C-EAAC-47ED-9325-3298DE7D9886}" destId="{5D16018A-B0D9-461B-9981-FC687230F4DD}" srcOrd="0" destOrd="0" presId="urn:microsoft.com/office/officeart/2005/8/layout/radial6"/>
    <dgm:cxn modelId="{3A3CE8F4-F602-4D1B-AD0F-5FFAA58EF620}" srcId="{33ECAF31-76FD-4471-9483-2AA51EA506A7}" destId="{223246A4-D406-410A-89DB-B640244E4956}" srcOrd="3" destOrd="0" parTransId="{033905B8-48A2-450C-804F-DDAD56D4C491}" sibTransId="{625273E0-56C6-4BC1-84E5-ECF2C9ED1F68}"/>
    <dgm:cxn modelId="{B5966A3F-86E5-48D9-86EE-B990967FAAA1}" type="presOf" srcId="{223246A4-D406-410A-89DB-B640244E4956}" destId="{03DC9FA3-D2C2-45F7-A7AE-0A4A372198D5}" srcOrd="0" destOrd="0" presId="urn:microsoft.com/office/officeart/2005/8/layout/radial6"/>
    <dgm:cxn modelId="{0CC69D53-A4D2-4D0A-8B57-CECEC21104D5}" type="presOf" srcId="{0B2DBBA5-3639-44F3-9BDC-7A6BEBF0698B}" destId="{4B29FF45-4E53-4FD3-8165-6EFD3D576B61}" srcOrd="0" destOrd="0" presId="urn:microsoft.com/office/officeart/2005/8/layout/radial6"/>
    <dgm:cxn modelId="{FBEDCC29-FCA5-459D-ABCB-C0B620EEE2D9}" type="presOf" srcId="{625273E0-56C6-4BC1-84E5-ECF2C9ED1F68}" destId="{A1BAD198-E67D-4538-B127-40685A858BA4}" srcOrd="0" destOrd="0" presId="urn:microsoft.com/office/officeart/2005/8/layout/radial6"/>
    <dgm:cxn modelId="{26F3B44A-CCB6-46EA-9708-56EB251ABDBA}" type="presOf" srcId="{E5231C91-A8D5-4FF1-8A98-FC03FF89CF58}" destId="{231DBF77-CB1F-44B0-9AA6-4B1F36818D1D}" srcOrd="0" destOrd="0" presId="urn:microsoft.com/office/officeart/2005/8/layout/radial6"/>
    <dgm:cxn modelId="{3B2CF3ED-763D-426C-9EFC-92D949FDBF54}" type="presParOf" srcId="{AFA6F2FF-A453-45FB-91B8-8916F2FE5249}" destId="{89B406AF-FB39-4B0E-9B57-F37F78954516}" srcOrd="0" destOrd="0" presId="urn:microsoft.com/office/officeart/2005/8/layout/radial6"/>
    <dgm:cxn modelId="{E8C87902-A6FB-45BF-AA5C-8B5CE6B8752D}" type="presParOf" srcId="{AFA6F2FF-A453-45FB-91B8-8916F2FE5249}" destId="{316067F9-7474-4810-92C3-58B952B0BF27}" srcOrd="1" destOrd="0" presId="urn:microsoft.com/office/officeart/2005/8/layout/radial6"/>
    <dgm:cxn modelId="{34FEED7B-88B0-4F29-BFD5-73006E700C58}" type="presParOf" srcId="{AFA6F2FF-A453-45FB-91B8-8916F2FE5249}" destId="{A41076C5-DAF8-482F-900D-E282DCB95391}" srcOrd="2" destOrd="0" presId="urn:microsoft.com/office/officeart/2005/8/layout/radial6"/>
    <dgm:cxn modelId="{0780ABA2-8999-4B79-ABF7-732D0E6EF681}" type="presParOf" srcId="{AFA6F2FF-A453-45FB-91B8-8916F2FE5249}" destId="{E3D33FE1-47F9-4A72-94D2-9142471C74B9}" srcOrd="3" destOrd="0" presId="urn:microsoft.com/office/officeart/2005/8/layout/radial6"/>
    <dgm:cxn modelId="{5C313F51-D023-4DA1-A6BB-41EECEC96246}" type="presParOf" srcId="{AFA6F2FF-A453-45FB-91B8-8916F2FE5249}" destId="{5D16018A-B0D9-461B-9981-FC687230F4DD}" srcOrd="4" destOrd="0" presId="urn:microsoft.com/office/officeart/2005/8/layout/radial6"/>
    <dgm:cxn modelId="{A062DDD4-232C-4080-8DDA-E230D3146EC4}" type="presParOf" srcId="{AFA6F2FF-A453-45FB-91B8-8916F2FE5249}" destId="{91407B8C-98D6-4C52-B3FF-32A0DD70F0AC}" srcOrd="5" destOrd="0" presId="urn:microsoft.com/office/officeart/2005/8/layout/radial6"/>
    <dgm:cxn modelId="{5FA2430E-112B-49DE-AC2E-37360AA07F93}" type="presParOf" srcId="{AFA6F2FF-A453-45FB-91B8-8916F2FE5249}" destId="{4B29FF45-4E53-4FD3-8165-6EFD3D576B61}" srcOrd="6" destOrd="0" presId="urn:microsoft.com/office/officeart/2005/8/layout/radial6"/>
    <dgm:cxn modelId="{30A225D2-3DEA-44CE-9308-8C7BF7072D40}" type="presParOf" srcId="{AFA6F2FF-A453-45FB-91B8-8916F2FE5249}" destId="{DE028FA8-ECB1-4508-AA81-DE675169024E}" srcOrd="7" destOrd="0" presId="urn:microsoft.com/office/officeart/2005/8/layout/radial6"/>
    <dgm:cxn modelId="{E146C5E1-61B8-4FDD-A85C-A5A7F01385C2}" type="presParOf" srcId="{AFA6F2FF-A453-45FB-91B8-8916F2FE5249}" destId="{5A8B039B-CDE0-4CC9-89FB-3C84BA9FA701}" srcOrd="8" destOrd="0" presId="urn:microsoft.com/office/officeart/2005/8/layout/radial6"/>
    <dgm:cxn modelId="{C118A909-2562-4B57-BF19-ACF61C9D2987}" type="presParOf" srcId="{AFA6F2FF-A453-45FB-91B8-8916F2FE5249}" destId="{231DBF77-CB1F-44B0-9AA6-4B1F36818D1D}" srcOrd="9" destOrd="0" presId="urn:microsoft.com/office/officeart/2005/8/layout/radial6"/>
    <dgm:cxn modelId="{BA904D1E-9EEF-4FB7-B725-D387DAF21331}" type="presParOf" srcId="{AFA6F2FF-A453-45FB-91B8-8916F2FE5249}" destId="{03DC9FA3-D2C2-45F7-A7AE-0A4A372198D5}" srcOrd="10" destOrd="0" presId="urn:microsoft.com/office/officeart/2005/8/layout/radial6"/>
    <dgm:cxn modelId="{6A9ADAFC-2B5B-4224-90B3-449242032530}" type="presParOf" srcId="{AFA6F2FF-A453-45FB-91B8-8916F2FE5249}" destId="{0E7C0A93-9A3C-43BB-B522-1FF731CB9AE8}" srcOrd="11" destOrd="0" presId="urn:microsoft.com/office/officeart/2005/8/layout/radial6"/>
    <dgm:cxn modelId="{403D1286-7CF1-48DE-84DB-BE39DAF10292}" type="presParOf" srcId="{AFA6F2FF-A453-45FB-91B8-8916F2FE5249}" destId="{A1BAD198-E67D-4538-B127-40685A858B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40296-2CF1-4FA6-9790-80405101CE0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0C5638E-B032-4E4F-A351-066AC41C025C}">
      <dgm:prSet phldrT="[Text]"/>
      <dgm:spPr/>
      <dgm:t>
        <a:bodyPr/>
        <a:lstStyle/>
        <a:p>
          <a:r>
            <a:rPr lang="en-US" dirty="0" smtClean="0"/>
            <a:t>1</a:t>
          </a:r>
          <a:endParaRPr lang="en-US" dirty="0"/>
        </a:p>
      </dgm:t>
    </dgm:pt>
    <dgm:pt modelId="{07780CA5-3E58-4C24-A4B3-B630FD24E40A}" type="parTrans" cxnId="{2C9B820F-A6EC-4270-A0DE-393C9548887F}">
      <dgm:prSet/>
      <dgm:spPr/>
      <dgm:t>
        <a:bodyPr/>
        <a:lstStyle/>
        <a:p>
          <a:endParaRPr lang="en-US"/>
        </a:p>
      </dgm:t>
    </dgm:pt>
    <dgm:pt modelId="{F920DD54-65B2-478A-AC78-50D1A0DB2C50}" type="sibTrans" cxnId="{2C9B820F-A6EC-4270-A0DE-393C9548887F}">
      <dgm:prSet/>
      <dgm:spPr/>
      <dgm:t>
        <a:bodyPr/>
        <a:lstStyle/>
        <a:p>
          <a:endParaRPr lang="en-US"/>
        </a:p>
      </dgm:t>
    </dgm:pt>
    <dgm:pt modelId="{71F1E6E2-CB62-4F74-8580-4549126FC623}">
      <dgm:prSet phldrT="[Text]"/>
      <dgm:spPr/>
      <dgm:t>
        <a:bodyPr/>
        <a:lstStyle/>
        <a:p>
          <a:r>
            <a:rPr lang="en-US" dirty="0" smtClean="0"/>
            <a:t>Asymptomatic Stage</a:t>
          </a:r>
          <a:endParaRPr lang="en-US" dirty="0"/>
        </a:p>
      </dgm:t>
    </dgm:pt>
    <dgm:pt modelId="{4F73DC6E-6896-40F5-8AD5-62675B67D942}" type="parTrans" cxnId="{A6917ED1-AFA3-4691-9F38-97A10A5F0D4A}">
      <dgm:prSet/>
      <dgm:spPr/>
      <dgm:t>
        <a:bodyPr/>
        <a:lstStyle/>
        <a:p>
          <a:endParaRPr lang="en-US"/>
        </a:p>
      </dgm:t>
    </dgm:pt>
    <dgm:pt modelId="{E82C9A7A-F0D5-43A0-899D-E47422E6424D}" type="sibTrans" cxnId="{A6917ED1-AFA3-4691-9F38-97A10A5F0D4A}">
      <dgm:prSet/>
      <dgm:spPr/>
      <dgm:t>
        <a:bodyPr/>
        <a:lstStyle/>
        <a:p>
          <a:endParaRPr lang="en-US"/>
        </a:p>
      </dgm:t>
    </dgm:pt>
    <dgm:pt modelId="{DFD4FE20-8B10-4626-9C99-6B0EA10FC425}">
      <dgm:prSet phldrT="[Text]"/>
      <dgm:spPr/>
      <dgm:t>
        <a:bodyPr/>
        <a:lstStyle/>
        <a:p>
          <a:r>
            <a:rPr lang="en-US" dirty="0" smtClean="0"/>
            <a:t>2</a:t>
          </a:r>
          <a:endParaRPr lang="en-US" dirty="0"/>
        </a:p>
      </dgm:t>
    </dgm:pt>
    <dgm:pt modelId="{85F4C596-070B-43D4-A506-25D669CF1D4B}" type="parTrans" cxnId="{448FA94F-8B92-4E0E-A253-1E505518E45C}">
      <dgm:prSet/>
      <dgm:spPr/>
      <dgm:t>
        <a:bodyPr/>
        <a:lstStyle/>
        <a:p>
          <a:endParaRPr lang="en-US"/>
        </a:p>
      </dgm:t>
    </dgm:pt>
    <dgm:pt modelId="{6F7EB166-CF6B-41F0-8383-1542DC36D649}" type="sibTrans" cxnId="{448FA94F-8B92-4E0E-A253-1E505518E45C}">
      <dgm:prSet/>
      <dgm:spPr/>
      <dgm:t>
        <a:bodyPr/>
        <a:lstStyle/>
        <a:p>
          <a:endParaRPr lang="en-US"/>
        </a:p>
      </dgm:t>
    </dgm:pt>
    <dgm:pt modelId="{1C6FE64E-0AF6-4354-888B-31EF558C3A2A}">
      <dgm:prSet phldrT="[Text]"/>
      <dgm:spPr/>
      <dgm:t>
        <a:bodyPr/>
        <a:lstStyle/>
        <a:p>
          <a:r>
            <a:rPr lang="en-US" b="0" dirty="0" smtClean="0"/>
            <a:t>Acute stage </a:t>
          </a:r>
          <a:endParaRPr lang="en-US" b="0" dirty="0"/>
        </a:p>
      </dgm:t>
    </dgm:pt>
    <dgm:pt modelId="{1FA35BC2-8F10-48A8-A438-6DFA4F0A1B6E}" type="parTrans" cxnId="{9750FE1B-14D1-4BBA-9597-08AB70ABA3C1}">
      <dgm:prSet/>
      <dgm:spPr/>
      <dgm:t>
        <a:bodyPr/>
        <a:lstStyle/>
        <a:p>
          <a:endParaRPr lang="en-US"/>
        </a:p>
      </dgm:t>
    </dgm:pt>
    <dgm:pt modelId="{A4E07DCD-C3C7-49BE-AAC7-FA2BB2BE7405}" type="sibTrans" cxnId="{9750FE1B-14D1-4BBA-9597-08AB70ABA3C1}">
      <dgm:prSet/>
      <dgm:spPr/>
      <dgm:t>
        <a:bodyPr/>
        <a:lstStyle/>
        <a:p>
          <a:endParaRPr lang="en-US"/>
        </a:p>
      </dgm:t>
    </dgm:pt>
    <dgm:pt modelId="{37B69A20-6C16-44C2-A3DF-AF4CB48C4469}">
      <dgm:prSet phldrT="[Text]"/>
      <dgm:spPr/>
      <dgm:t>
        <a:bodyPr/>
        <a:lstStyle/>
        <a:p>
          <a:r>
            <a:rPr lang="en-US" dirty="0" smtClean="0"/>
            <a:t>3</a:t>
          </a:r>
          <a:endParaRPr lang="en-US" dirty="0"/>
        </a:p>
      </dgm:t>
    </dgm:pt>
    <dgm:pt modelId="{CFE31610-4E7F-426C-837F-2ED168670020}" type="parTrans" cxnId="{1B7BA51A-CCF1-4178-85C6-B679FFE03842}">
      <dgm:prSet/>
      <dgm:spPr/>
      <dgm:t>
        <a:bodyPr/>
        <a:lstStyle/>
        <a:p>
          <a:endParaRPr lang="en-US"/>
        </a:p>
      </dgm:t>
    </dgm:pt>
    <dgm:pt modelId="{0DD3D789-4DE1-4FD9-A2B5-30B458B7A095}" type="sibTrans" cxnId="{1B7BA51A-CCF1-4178-85C6-B679FFE03842}">
      <dgm:prSet/>
      <dgm:spPr/>
      <dgm:t>
        <a:bodyPr/>
        <a:lstStyle/>
        <a:p>
          <a:endParaRPr lang="en-US"/>
        </a:p>
      </dgm:t>
    </dgm:pt>
    <dgm:pt modelId="{2ECF78AB-10E2-455D-8A4C-E7C368172DA0}">
      <dgm:prSet phldrT="[Text]"/>
      <dgm:spPr/>
      <dgm:t>
        <a:bodyPr/>
        <a:lstStyle/>
        <a:p>
          <a:r>
            <a:rPr lang="en-US" b="0" dirty="0" err="1" smtClean="0"/>
            <a:t>Intercritical</a:t>
          </a:r>
          <a:r>
            <a:rPr lang="en-US" b="0" dirty="0" smtClean="0"/>
            <a:t> stage </a:t>
          </a:r>
          <a:endParaRPr lang="en-US" b="0" dirty="0"/>
        </a:p>
      </dgm:t>
    </dgm:pt>
    <dgm:pt modelId="{F0B36D4F-AC63-40E1-BCAF-114C87E32243}" type="parTrans" cxnId="{E79AE4D6-E46B-4D85-BC90-7880BF84057A}">
      <dgm:prSet/>
      <dgm:spPr/>
      <dgm:t>
        <a:bodyPr/>
        <a:lstStyle/>
        <a:p>
          <a:endParaRPr lang="en-US"/>
        </a:p>
      </dgm:t>
    </dgm:pt>
    <dgm:pt modelId="{585297A9-7613-499E-829D-819233DEDAA1}" type="sibTrans" cxnId="{E79AE4D6-E46B-4D85-BC90-7880BF84057A}">
      <dgm:prSet/>
      <dgm:spPr/>
      <dgm:t>
        <a:bodyPr/>
        <a:lstStyle/>
        <a:p>
          <a:endParaRPr lang="en-US"/>
        </a:p>
      </dgm:t>
    </dgm:pt>
    <dgm:pt modelId="{896090DC-1C7A-45AB-AA66-776654650D32}">
      <dgm:prSet/>
      <dgm:spPr/>
      <dgm:t>
        <a:bodyPr/>
        <a:lstStyle/>
        <a:p>
          <a:r>
            <a:rPr lang="en-US" dirty="0" smtClean="0"/>
            <a:t>4</a:t>
          </a:r>
          <a:endParaRPr lang="en-US" dirty="0"/>
        </a:p>
      </dgm:t>
    </dgm:pt>
    <dgm:pt modelId="{DB75D167-4012-4092-A30E-90C93B883DDA}" type="parTrans" cxnId="{CEA01AE2-D007-4597-8F51-0DE82E0E26E0}">
      <dgm:prSet/>
      <dgm:spPr/>
    </dgm:pt>
    <dgm:pt modelId="{45DA6293-BA5F-430A-AC9E-B34492E44ED0}" type="sibTrans" cxnId="{CEA01AE2-D007-4597-8F51-0DE82E0E26E0}">
      <dgm:prSet/>
      <dgm:spPr/>
    </dgm:pt>
    <dgm:pt modelId="{708B9FA7-FE59-4FB6-AA3E-4A3F9A44EB10}">
      <dgm:prSet/>
      <dgm:spPr/>
      <dgm:t>
        <a:bodyPr/>
        <a:lstStyle/>
        <a:p>
          <a:r>
            <a:rPr lang="en-US" b="0" dirty="0" smtClean="0"/>
            <a:t>Chronic stage</a:t>
          </a:r>
          <a:endParaRPr lang="en-US" b="0" dirty="0"/>
        </a:p>
      </dgm:t>
    </dgm:pt>
    <dgm:pt modelId="{3C5A98D3-9203-4860-91FB-7C8A6042A1C0}" type="parTrans" cxnId="{A93FA47F-99F9-4853-98B0-FA4BBBCAF130}">
      <dgm:prSet/>
      <dgm:spPr/>
    </dgm:pt>
    <dgm:pt modelId="{77C29E2C-F891-4BB5-A793-1FB31926ED6B}" type="sibTrans" cxnId="{A93FA47F-99F9-4853-98B0-FA4BBBCAF130}">
      <dgm:prSet/>
      <dgm:spPr/>
    </dgm:pt>
    <dgm:pt modelId="{938BE329-BA73-48CE-B951-7AFCF4A5D9C8}" type="pres">
      <dgm:prSet presAssocID="{F2340296-2CF1-4FA6-9790-80405101CE0C}" presName="linearFlow" presStyleCnt="0">
        <dgm:presLayoutVars>
          <dgm:dir/>
          <dgm:animLvl val="lvl"/>
          <dgm:resizeHandles val="exact"/>
        </dgm:presLayoutVars>
      </dgm:prSet>
      <dgm:spPr/>
      <dgm:t>
        <a:bodyPr/>
        <a:lstStyle/>
        <a:p>
          <a:endParaRPr lang="en-GB"/>
        </a:p>
      </dgm:t>
    </dgm:pt>
    <dgm:pt modelId="{FBD46676-BC7C-4CC7-82EC-2AB9677F7CE6}" type="pres">
      <dgm:prSet presAssocID="{00C5638E-B032-4E4F-A351-066AC41C025C}" presName="composite" presStyleCnt="0"/>
      <dgm:spPr/>
    </dgm:pt>
    <dgm:pt modelId="{16E6E777-5D00-469B-AC0B-0EC6C2C0E637}" type="pres">
      <dgm:prSet presAssocID="{00C5638E-B032-4E4F-A351-066AC41C025C}" presName="parentText" presStyleLbl="alignNode1" presStyleIdx="0" presStyleCnt="4">
        <dgm:presLayoutVars>
          <dgm:chMax val="1"/>
          <dgm:bulletEnabled val="1"/>
        </dgm:presLayoutVars>
      </dgm:prSet>
      <dgm:spPr/>
      <dgm:t>
        <a:bodyPr/>
        <a:lstStyle/>
        <a:p>
          <a:endParaRPr lang="en-GB"/>
        </a:p>
      </dgm:t>
    </dgm:pt>
    <dgm:pt modelId="{72EB2E32-3082-4C95-AFAC-F819F369DDC0}" type="pres">
      <dgm:prSet presAssocID="{00C5638E-B032-4E4F-A351-066AC41C025C}" presName="descendantText" presStyleLbl="alignAcc1" presStyleIdx="0" presStyleCnt="4">
        <dgm:presLayoutVars>
          <dgm:bulletEnabled val="1"/>
        </dgm:presLayoutVars>
      </dgm:prSet>
      <dgm:spPr/>
      <dgm:t>
        <a:bodyPr/>
        <a:lstStyle/>
        <a:p>
          <a:endParaRPr lang="en-US"/>
        </a:p>
      </dgm:t>
    </dgm:pt>
    <dgm:pt modelId="{E9C26C27-615F-4D4E-A7B2-48B3D3EB0CA9}" type="pres">
      <dgm:prSet presAssocID="{F920DD54-65B2-478A-AC78-50D1A0DB2C50}" presName="sp" presStyleCnt="0"/>
      <dgm:spPr/>
    </dgm:pt>
    <dgm:pt modelId="{4C67F7F2-F7F7-4C86-B58C-047B637D4674}" type="pres">
      <dgm:prSet presAssocID="{DFD4FE20-8B10-4626-9C99-6B0EA10FC425}" presName="composite" presStyleCnt="0"/>
      <dgm:spPr/>
    </dgm:pt>
    <dgm:pt modelId="{86E8DD5B-B40C-40CB-A8E2-16584ABA4341}" type="pres">
      <dgm:prSet presAssocID="{DFD4FE20-8B10-4626-9C99-6B0EA10FC425}" presName="parentText" presStyleLbl="alignNode1" presStyleIdx="1" presStyleCnt="4">
        <dgm:presLayoutVars>
          <dgm:chMax val="1"/>
          <dgm:bulletEnabled val="1"/>
        </dgm:presLayoutVars>
      </dgm:prSet>
      <dgm:spPr/>
      <dgm:t>
        <a:bodyPr/>
        <a:lstStyle/>
        <a:p>
          <a:endParaRPr lang="en-GB"/>
        </a:p>
      </dgm:t>
    </dgm:pt>
    <dgm:pt modelId="{2291FB70-425B-4B7B-8917-6F4B009C70C3}" type="pres">
      <dgm:prSet presAssocID="{DFD4FE20-8B10-4626-9C99-6B0EA10FC425}" presName="descendantText" presStyleLbl="alignAcc1" presStyleIdx="1" presStyleCnt="4">
        <dgm:presLayoutVars>
          <dgm:bulletEnabled val="1"/>
        </dgm:presLayoutVars>
      </dgm:prSet>
      <dgm:spPr/>
      <dgm:t>
        <a:bodyPr/>
        <a:lstStyle/>
        <a:p>
          <a:endParaRPr lang="en-US"/>
        </a:p>
      </dgm:t>
    </dgm:pt>
    <dgm:pt modelId="{66960BC1-4C64-4A80-B2DD-F268F04B1919}" type="pres">
      <dgm:prSet presAssocID="{6F7EB166-CF6B-41F0-8383-1542DC36D649}" presName="sp" presStyleCnt="0"/>
      <dgm:spPr/>
    </dgm:pt>
    <dgm:pt modelId="{8CE673E6-149C-4285-95C9-49D930743912}" type="pres">
      <dgm:prSet presAssocID="{37B69A20-6C16-44C2-A3DF-AF4CB48C4469}" presName="composite" presStyleCnt="0"/>
      <dgm:spPr/>
    </dgm:pt>
    <dgm:pt modelId="{5446D336-E87F-4770-8AF5-0EF6B5C31CEF}" type="pres">
      <dgm:prSet presAssocID="{37B69A20-6C16-44C2-A3DF-AF4CB48C4469}" presName="parentText" presStyleLbl="alignNode1" presStyleIdx="2" presStyleCnt="4">
        <dgm:presLayoutVars>
          <dgm:chMax val="1"/>
          <dgm:bulletEnabled val="1"/>
        </dgm:presLayoutVars>
      </dgm:prSet>
      <dgm:spPr/>
      <dgm:t>
        <a:bodyPr/>
        <a:lstStyle/>
        <a:p>
          <a:endParaRPr lang="en-GB"/>
        </a:p>
      </dgm:t>
    </dgm:pt>
    <dgm:pt modelId="{816842D5-0D2E-4329-83DE-ACAAEE167F88}" type="pres">
      <dgm:prSet presAssocID="{37B69A20-6C16-44C2-A3DF-AF4CB48C4469}" presName="descendantText" presStyleLbl="alignAcc1" presStyleIdx="2" presStyleCnt="4">
        <dgm:presLayoutVars>
          <dgm:bulletEnabled val="1"/>
        </dgm:presLayoutVars>
      </dgm:prSet>
      <dgm:spPr/>
      <dgm:t>
        <a:bodyPr/>
        <a:lstStyle/>
        <a:p>
          <a:endParaRPr lang="en-US"/>
        </a:p>
      </dgm:t>
    </dgm:pt>
    <dgm:pt modelId="{6E95CCE9-817F-431D-A728-7BEFEDB9B66F}" type="pres">
      <dgm:prSet presAssocID="{0DD3D789-4DE1-4FD9-A2B5-30B458B7A095}" presName="sp" presStyleCnt="0"/>
      <dgm:spPr/>
    </dgm:pt>
    <dgm:pt modelId="{AE3F0117-F0C4-4665-AAED-0C42542C1D6C}" type="pres">
      <dgm:prSet presAssocID="{896090DC-1C7A-45AB-AA66-776654650D32}" presName="composite" presStyleCnt="0"/>
      <dgm:spPr/>
    </dgm:pt>
    <dgm:pt modelId="{1DFC08B0-451F-4161-A649-0F6EC457FB1B}" type="pres">
      <dgm:prSet presAssocID="{896090DC-1C7A-45AB-AA66-776654650D32}" presName="parentText" presStyleLbl="alignNode1" presStyleIdx="3" presStyleCnt="4">
        <dgm:presLayoutVars>
          <dgm:chMax val="1"/>
          <dgm:bulletEnabled val="1"/>
        </dgm:presLayoutVars>
      </dgm:prSet>
      <dgm:spPr/>
      <dgm:t>
        <a:bodyPr/>
        <a:lstStyle/>
        <a:p>
          <a:endParaRPr lang="en-GB"/>
        </a:p>
      </dgm:t>
    </dgm:pt>
    <dgm:pt modelId="{6C43EA33-015D-492E-8F9D-A27532CA9A29}" type="pres">
      <dgm:prSet presAssocID="{896090DC-1C7A-45AB-AA66-776654650D32}" presName="descendantText" presStyleLbl="alignAcc1" presStyleIdx="3" presStyleCnt="4">
        <dgm:presLayoutVars>
          <dgm:bulletEnabled val="1"/>
        </dgm:presLayoutVars>
      </dgm:prSet>
      <dgm:spPr/>
      <dgm:t>
        <a:bodyPr/>
        <a:lstStyle/>
        <a:p>
          <a:endParaRPr lang="en-GB"/>
        </a:p>
      </dgm:t>
    </dgm:pt>
  </dgm:ptLst>
  <dgm:cxnLst>
    <dgm:cxn modelId="{DF380F2E-F026-45BE-9486-7AAC368018FE}" type="presOf" srcId="{2ECF78AB-10E2-455D-8A4C-E7C368172DA0}" destId="{816842D5-0D2E-4329-83DE-ACAAEE167F88}" srcOrd="0" destOrd="0" presId="urn:microsoft.com/office/officeart/2005/8/layout/chevron2"/>
    <dgm:cxn modelId="{9750FE1B-14D1-4BBA-9597-08AB70ABA3C1}" srcId="{DFD4FE20-8B10-4626-9C99-6B0EA10FC425}" destId="{1C6FE64E-0AF6-4354-888B-31EF558C3A2A}" srcOrd="0" destOrd="0" parTransId="{1FA35BC2-8F10-48A8-A438-6DFA4F0A1B6E}" sibTransId="{A4E07DCD-C3C7-49BE-AAC7-FA2BB2BE7405}"/>
    <dgm:cxn modelId="{8B5F774D-AEA2-431E-AAF4-F802D32CAFA0}" type="presOf" srcId="{00C5638E-B032-4E4F-A351-066AC41C025C}" destId="{16E6E777-5D00-469B-AC0B-0EC6C2C0E637}" srcOrd="0" destOrd="0" presId="urn:microsoft.com/office/officeart/2005/8/layout/chevron2"/>
    <dgm:cxn modelId="{1B7BA51A-CCF1-4178-85C6-B679FFE03842}" srcId="{F2340296-2CF1-4FA6-9790-80405101CE0C}" destId="{37B69A20-6C16-44C2-A3DF-AF4CB48C4469}" srcOrd="2" destOrd="0" parTransId="{CFE31610-4E7F-426C-837F-2ED168670020}" sibTransId="{0DD3D789-4DE1-4FD9-A2B5-30B458B7A095}"/>
    <dgm:cxn modelId="{347BC77C-95A0-4C0B-9F57-47915D994354}" type="presOf" srcId="{1C6FE64E-0AF6-4354-888B-31EF558C3A2A}" destId="{2291FB70-425B-4B7B-8917-6F4B009C70C3}" srcOrd="0" destOrd="0" presId="urn:microsoft.com/office/officeart/2005/8/layout/chevron2"/>
    <dgm:cxn modelId="{44723DE8-BBA6-44E8-A4C4-9713FDA26F46}" type="presOf" srcId="{896090DC-1C7A-45AB-AA66-776654650D32}" destId="{1DFC08B0-451F-4161-A649-0F6EC457FB1B}" srcOrd="0" destOrd="0" presId="urn:microsoft.com/office/officeart/2005/8/layout/chevron2"/>
    <dgm:cxn modelId="{2C9B820F-A6EC-4270-A0DE-393C9548887F}" srcId="{F2340296-2CF1-4FA6-9790-80405101CE0C}" destId="{00C5638E-B032-4E4F-A351-066AC41C025C}" srcOrd="0" destOrd="0" parTransId="{07780CA5-3E58-4C24-A4B3-B630FD24E40A}" sibTransId="{F920DD54-65B2-478A-AC78-50D1A0DB2C50}"/>
    <dgm:cxn modelId="{E4ED7E4C-4149-4CD0-947E-D72929D2C4B0}" type="presOf" srcId="{F2340296-2CF1-4FA6-9790-80405101CE0C}" destId="{938BE329-BA73-48CE-B951-7AFCF4A5D9C8}" srcOrd="0" destOrd="0" presId="urn:microsoft.com/office/officeart/2005/8/layout/chevron2"/>
    <dgm:cxn modelId="{CEA01AE2-D007-4597-8F51-0DE82E0E26E0}" srcId="{F2340296-2CF1-4FA6-9790-80405101CE0C}" destId="{896090DC-1C7A-45AB-AA66-776654650D32}" srcOrd="3" destOrd="0" parTransId="{DB75D167-4012-4092-A30E-90C93B883DDA}" sibTransId="{45DA6293-BA5F-430A-AC9E-B34492E44ED0}"/>
    <dgm:cxn modelId="{A6917ED1-AFA3-4691-9F38-97A10A5F0D4A}" srcId="{00C5638E-B032-4E4F-A351-066AC41C025C}" destId="{71F1E6E2-CB62-4F74-8580-4549126FC623}" srcOrd="0" destOrd="0" parTransId="{4F73DC6E-6896-40F5-8AD5-62675B67D942}" sibTransId="{E82C9A7A-F0D5-43A0-899D-E47422E6424D}"/>
    <dgm:cxn modelId="{448FA94F-8B92-4E0E-A253-1E505518E45C}" srcId="{F2340296-2CF1-4FA6-9790-80405101CE0C}" destId="{DFD4FE20-8B10-4626-9C99-6B0EA10FC425}" srcOrd="1" destOrd="0" parTransId="{85F4C596-070B-43D4-A506-25D669CF1D4B}" sibTransId="{6F7EB166-CF6B-41F0-8383-1542DC36D649}"/>
    <dgm:cxn modelId="{E79AE4D6-E46B-4D85-BC90-7880BF84057A}" srcId="{37B69A20-6C16-44C2-A3DF-AF4CB48C4469}" destId="{2ECF78AB-10E2-455D-8A4C-E7C368172DA0}" srcOrd="0" destOrd="0" parTransId="{F0B36D4F-AC63-40E1-BCAF-114C87E32243}" sibTransId="{585297A9-7613-499E-829D-819233DEDAA1}"/>
    <dgm:cxn modelId="{A93FA47F-99F9-4853-98B0-FA4BBBCAF130}" srcId="{896090DC-1C7A-45AB-AA66-776654650D32}" destId="{708B9FA7-FE59-4FB6-AA3E-4A3F9A44EB10}" srcOrd="0" destOrd="0" parTransId="{3C5A98D3-9203-4860-91FB-7C8A6042A1C0}" sibTransId="{77C29E2C-F891-4BB5-A793-1FB31926ED6B}"/>
    <dgm:cxn modelId="{1C4A438A-D7A5-4905-B633-C261AD8096EC}" type="presOf" srcId="{37B69A20-6C16-44C2-A3DF-AF4CB48C4469}" destId="{5446D336-E87F-4770-8AF5-0EF6B5C31CEF}" srcOrd="0" destOrd="0" presId="urn:microsoft.com/office/officeart/2005/8/layout/chevron2"/>
    <dgm:cxn modelId="{E32FC77E-7E17-454F-849D-B36EC3DC4020}" type="presOf" srcId="{708B9FA7-FE59-4FB6-AA3E-4A3F9A44EB10}" destId="{6C43EA33-015D-492E-8F9D-A27532CA9A29}" srcOrd="0" destOrd="0" presId="urn:microsoft.com/office/officeart/2005/8/layout/chevron2"/>
    <dgm:cxn modelId="{1FF68E8F-3881-4BF1-8EBD-975A6428917A}" type="presOf" srcId="{71F1E6E2-CB62-4F74-8580-4549126FC623}" destId="{72EB2E32-3082-4C95-AFAC-F819F369DDC0}" srcOrd="0" destOrd="0" presId="urn:microsoft.com/office/officeart/2005/8/layout/chevron2"/>
    <dgm:cxn modelId="{8AD5A137-15C7-409D-914E-83846BC69EAF}" type="presOf" srcId="{DFD4FE20-8B10-4626-9C99-6B0EA10FC425}" destId="{86E8DD5B-B40C-40CB-A8E2-16584ABA4341}" srcOrd="0" destOrd="0" presId="urn:microsoft.com/office/officeart/2005/8/layout/chevron2"/>
    <dgm:cxn modelId="{E9AAFA42-09EB-41D2-8D61-2C67701C6EC4}" type="presParOf" srcId="{938BE329-BA73-48CE-B951-7AFCF4A5D9C8}" destId="{FBD46676-BC7C-4CC7-82EC-2AB9677F7CE6}" srcOrd="0" destOrd="0" presId="urn:microsoft.com/office/officeart/2005/8/layout/chevron2"/>
    <dgm:cxn modelId="{865895BF-A4F6-4A6F-982A-6700B32201C4}" type="presParOf" srcId="{FBD46676-BC7C-4CC7-82EC-2AB9677F7CE6}" destId="{16E6E777-5D00-469B-AC0B-0EC6C2C0E637}" srcOrd="0" destOrd="0" presId="urn:microsoft.com/office/officeart/2005/8/layout/chevron2"/>
    <dgm:cxn modelId="{EEC0800C-E469-4B49-9DCE-176A306C91C7}" type="presParOf" srcId="{FBD46676-BC7C-4CC7-82EC-2AB9677F7CE6}" destId="{72EB2E32-3082-4C95-AFAC-F819F369DDC0}" srcOrd="1" destOrd="0" presId="urn:microsoft.com/office/officeart/2005/8/layout/chevron2"/>
    <dgm:cxn modelId="{3C2BDF6A-42AA-403B-A8A5-C3264052377B}" type="presParOf" srcId="{938BE329-BA73-48CE-B951-7AFCF4A5D9C8}" destId="{E9C26C27-615F-4D4E-A7B2-48B3D3EB0CA9}" srcOrd="1" destOrd="0" presId="urn:microsoft.com/office/officeart/2005/8/layout/chevron2"/>
    <dgm:cxn modelId="{06DECBF4-69D2-45C9-9605-041DDC945C82}" type="presParOf" srcId="{938BE329-BA73-48CE-B951-7AFCF4A5D9C8}" destId="{4C67F7F2-F7F7-4C86-B58C-047B637D4674}" srcOrd="2" destOrd="0" presId="urn:microsoft.com/office/officeart/2005/8/layout/chevron2"/>
    <dgm:cxn modelId="{CE4DC6C2-CF49-4365-978D-A27DA6B4A872}" type="presParOf" srcId="{4C67F7F2-F7F7-4C86-B58C-047B637D4674}" destId="{86E8DD5B-B40C-40CB-A8E2-16584ABA4341}" srcOrd="0" destOrd="0" presId="urn:microsoft.com/office/officeart/2005/8/layout/chevron2"/>
    <dgm:cxn modelId="{9AB93123-765C-4B32-95E1-8EE99DC6726F}" type="presParOf" srcId="{4C67F7F2-F7F7-4C86-B58C-047B637D4674}" destId="{2291FB70-425B-4B7B-8917-6F4B009C70C3}" srcOrd="1" destOrd="0" presId="urn:microsoft.com/office/officeart/2005/8/layout/chevron2"/>
    <dgm:cxn modelId="{F543A174-E749-4E80-868B-F1C3F49866F5}" type="presParOf" srcId="{938BE329-BA73-48CE-B951-7AFCF4A5D9C8}" destId="{66960BC1-4C64-4A80-B2DD-F268F04B1919}" srcOrd="3" destOrd="0" presId="urn:microsoft.com/office/officeart/2005/8/layout/chevron2"/>
    <dgm:cxn modelId="{C95597C7-3E55-4426-B4D5-465290F347B5}" type="presParOf" srcId="{938BE329-BA73-48CE-B951-7AFCF4A5D9C8}" destId="{8CE673E6-149C-4285-95C9-49D930743912}" srcOrd="4" destOrd="0" presId="urn:microsoft.com/office/officeart/2005/8/layout/chevron2"/>
    <dgm:cxn modelId="{8DFB1D5C-E331-465C-BA26-792A86CAB46C}" type="presParOf" srcId="{8CE673E6-149C-4285-95C9-49D930743912}" destId="{5446D336-E87F-4770-8AF5-0EF6B5C31CEF}" srcOrd="0" destOrd="0" presId="urn:microsoft.com/office/officeart/2005/8/layout/chevron2"/>
    <dgm:cxn modelId="{4C464EB9-4B65-48F7-ADD3-B459B4354303}" type="presParOf" srcId="{8CE673E6-149C-4285-95C9-49D930743912}" destId="{816842D5-0D2E-4329-83DE-ACAAEE167F88}" srcOrd="1" destOrd="0" presId="urn:microsoft.com/office/officeart/2005/8/layout/chevron2"/>
    <dgm:cxn modelId="{AB6B9B1A-26B5-49F1-AB5F-D3527C1D60D7}" type="presParOf" srcId="{938BE329-BA73-48CE-B951-7AFCF4A5D9C8}" destId="{6E95CCE9-817F-431D-A728-7BEFEDB9B66F}" srcOrd="5" destOrd="0" presId="urn:microsoft.com/office/officeart/2005/8/layout/chevron2"/>
    <dgm:cxn modelId="{3EC26DCD-D1D7-4783-A670-0335BA9B6468}" type="presParOf" srcId="{938BE329-BA73-48CE-B951-7AFCF4A5D9C8}" destId="{AE3F0117-F0C4-4665-AAED-0C42542C1D6C}" srcOrd="6" destOrd="0" presId="urn:microsoft.com/office/officeart/2005/8/layout/chevron2"/>
    <dgm:cxn modelId="{D1EAB5C3-6848-4B55-B265-B5A1C2460C77}" type="presParOf" srcId="{AE3F0117-F0C4-4665-AAED-0C42542C1D6C}" destId="{1DFC08B0-451F-4161-A649-0F6EC457FB1B}" srcOrd="0" destOrd="0" presId="urn:microsoft.com/office/officeart/2005/8/layout/chevron2"/>
    <dgm:cxn modelId="{E9560A0B-5BF1-4D71-BDC5-9029E14620C5}" type="presParOf" srcId="{AE3F0117-F0C4-4665-AAED-0C42542C1D6C}" destId="{6C43EA33-015D-492E-8F9D-A27532CA9A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7120F1-29A4-4A69-9821-88597584AE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FAB3063-0EC7-46EB-9744-653700C24A87}">
      <dgm:prSet phldrT="[Text]"/>
      <dgm:spPr/>
      <dgm:t>
        <a:bodyPr/>
        <a:lstStyle/>
        <a:p>
          <a:r>
            <a:rPr lang="en-US" dirty="0" smtClean="0"/>
            <a:t>Broad lines in treatment of gout</a:t>
          </a:r>
          <a:endParaRPr lang="en-US" dirty="0"/>
        </a:p>
      </dgm:t>
    </dgm:pt>
    <dgm:pt modelId="{068423E3-BF55-4F13-BCF2-1EBEDB9D9E26}" type="parTrans" cxnId="{A431EC54-41B2-4763-A235-F6242175308F}">
      <dgm:prSet/>
      <dgm:spPr/>
      <dgm:t>
        <a:bodyPr/>
        <a:lstStyle/>
        <a:p>
          <a:endParaRPr lang="en-US"/>
        </a:p>
      </dgm:t>
    </dgm:pt>
    <dgm:pt modelId="{44919D34-D99B-4C8C-A66D-802426DCDC58}" type="sibTrans" cxnId="{A431EC54-41B2-4763-A235-F6242175308F}">
      <dgm:prSet/>
      <dgm:spPr/>
      <dgm:t>
        <a:bodyPr/>
        <a:lstStyle/>
        <a:p>
          <a:endParaRPr lang="en-US"/>
        </a:p>
      </dgm:t>
    </dgm:pt>
    <dgm:pt modelId="{007ED1A0-D4A9-4AE9-AE3E-4493EDAE94C7}">
      <dgm:prSet phldrT="[Text]"/>
      <dgm:spPr/>
      <dgm:t>
        <a:bodyPr/>
        <a:lstStyle/>
        <a:p>
          <a:r>
            <a:rPr lang="en-US" dirty="0" smtClean="0"/>
            <a:t>Non-pharmacologic</a:t>
          </a:r>
          <a:endParaRPr lang="en-US" dirty="0"/>
        </a:p>
      </dgm:t>
    </dgm:pt>
    <dgm:pt modelId="{0D700FEC-D7B4-404B-9838-7EEB929EEE52}" type="parTrans" cxnId="{59E81561-10C8-40A3-A987-E5655B8367B1}">
      <dgm:prSet/>
      <dgm:spPr/>
      <dgm:t>
        <a:bodyPr/>
        <a:lstStyle/>
        <a:p>
          <a:endParaRPr lang="en-US"/>
        </a:p>
      </dgm:t>
    </dgm:pt>
    <dgm:pt modelId="{2A96BCAC-0180-4E1B-936C-A1F82A93F8CD}" type="sibTrans" cxnId="{59E81561-10C8-40A3-A987-E5655B8367B1}">
      <dgm:prSet/>
      <dgm:spPr/>
      <dgm:t>
        <a:bodyPr/>
        <a:lstStyle/>
        <a:p>
          <a:endParaRPr lang="en-US"/>
        </a:p>
      </dgm:t>
    </dgm:pt>
    <dgm:pt modelId="{4B02401B-1722-4414-B829-DD3985B204A9}">
      <dgm:prSet phldrT="[Text]"/>
      <dgm:spPr/>
      <dgm:t>
        <a:bodyPr/>
        <a:lstStyle/>
        <a:p>
          <a:r>
            <a:rPr lang="en-US" dirty="0" smtClean="0"/>
            <a:t>pharmacologic</a:t>
          </a:r>
          <a:endParaRPr lang="en-US" dirty="0"/>
        </a:p>
      </dgm:t>
    </dgm:pt>
    <dgm:pt modelId="{0BC83263-20CC-4588-9B6F-B50F93B258DB}" type="parTrans" cxnId="{32DBB046-4D63-4C9D-B2AB-1F6703369543}">
      <dgm:prSet/>
      <dgm:spPr/>
      <dgm:t>
        <a:bodyPr/>
        <a:lstStyle/>
        <a:p>
          <a:endParaRPr lang="en-US"/>
        </a:p>
      </dgm:t>
    </dgm:pt>
    <dgm:pt modelId="{7923ACB8-AC22-47B2-B623-5054B17DD99E}" type="sibTrans" cxnId="{32DBB046-4D63-4C9D-B2AB-1F6703369543}">
      <dgm:prSet/>
      <dgm:spPr/>
      <dgm:t>
        <a:bodyPr/>
        <a:lstStyle/>
        <a:p>
          <a:endParaRPr lang="en-US"/>
        </a:p>
      </dgm:t>
    </dgm:pt>
    <dgm:pt modelId="{DE68ECDF-00C6-42C5-A60D-48EDBB41785F}">
      <dgm:prSet phldrT="[Text]"/>
      <dgm:spPr/>
      <dgm:t>
        <a:bodyPr/>
        <a:lstStyle/>
        <a:p>
          <a:r>
            <a:rPr lang="en-US" dirty="0" smtClean="0"/>
            <a:t>Acute gouty arthritis</a:t>
          </a:r>
          <a:endParaRPr lang="en-US" dirty="0"/>
        </a:p>
      </dgm:t>
    </dgm:pt>
    <dgm:pt modelId="{B01DEC53-3CB5-453C-B9B9-1DD02F6527B8}" type="parTrans" cxnId="{D7AB7B48-3FF7-4132-8D07-7126562BC4BF}">
      <dgm:prSet/>
      <dgm:spPr/>
      <dgm:t>
        <a:bodyPr/>
        <a:lstStyle/>
        <a:p>
          <a:endParaRPr lang="en-US"/>
        </a:p>
      </dgm:t>
    </dgm:pt>
    <dgm:pt modelId="{97F43A3E-C7AC-4E6F-98CD-44006CB7ADE4}" type="sibTrans" cxnId="{D7AB7B48-3FF7-4132-8D07-7126562BC4BF}">
      <dgm:prSet/>
      <dgm:spPr/>
      <dgm:t>
        <a:bodyPr/>
        <a:lstStyle/>
        <a:p>
          <a:endParaRPr lang="en-US"/>
        </a:p>
      </dgm:t>
    </dgm:pt>
    <dgm:pt modelId="{D6EDA198-D8AF-4722-A5C6-C6BFF324F6D6}">
      <dgm:prSet phldrT="[Text]"/>
      <dgm:spPr/>
      <dgm:t>
        <a:bodyPr/>
        <a:lstStyle/>
        <a:p>
          <a:r>
            <a:rPr lang="en-US" dirty="0" smtClean="0"/>
            <a:t>Prevention of recurrent attack</a:t>
          </a:r>
          <a:endParaRPr lang="en-US" dirty="0"/>
        </a:p>
      </dgm:t>
    </dgm:pt>
    <dgm:pt modelId="{2B2208FA-ABC6-4E35-81F4-0395B8E4D4C2}" type="parTrans" cxnId="{18A90942-202C-4FF3-9CC4-30A9E1A7F50D}">
      <dgm:prSet/>
      <dgm:spPr/>
      <dgm:t>
        <a:bodyPr/>
        <a:lstStyle/>
        <a:p>
          <a:endParaRPr lang="en-US"/>
        </a:p>
      </dgm:t>
    </dgm:pt>
    <dgm:pt modelId="{8BBF383D-E051-4CB5-A325-0C949558F68B}" type="sibTrans" cxnId="{18A90942-202C-4FF3-9CC4-30A9E1A7F50D}">
      <dgm:prSet/>
      <dgm:spPr/>
      <dgm:t>
        <a:bodyPr/>
        <a:lstStyle/>
        <a:p>
          <a:endParaRPr lang="en-US"/>
        </a:p>
      </dgm:t>
    </dgm:pt>
    <dgm:pt modelId="{3978A104-BE69-44E0-B227-466F7E11157B}" type="pres">
      <dgm:prSet presAssocID="{BD7120F1-29A4-4A69-9821-88597584AEB6}" presName="hierChild1" presStyleCnt="0">
        <dgm:presLayoutVars>
          <dgm:chPref val="1"/>
          <dgm:dir/>
          <dgm:animOne val="branch"/>
          <dgm:animLvl val="lvl"/>
          <dgm:resizeHandles/>
        </dgm:presLayoutVars>
      </dgm:prSet>
      <dgm:spPr/>
      <dgm:t>
        <a:bodyPr/>
        <a:lstStyle/>
        <a:p>
          <a:endParaRPr lang="en-US"/>
        </a:p>
      </dgm:t>
    </dgm:pt>
    <dgm:pt modelId="{8B7EB954-4106-4838-B70D-ACD2DEB59C60}" type="pres">
      <dgm:prSet presAssocID="{FFAB3063-0EC7-46EB-9744-653700C24A87}" presName="hierRoot1" presStyleCnt="0"/>
      <dgm:spPr/>
    </dgm:pt>
    <dgm:pt modelId="{F6E0ADE7-7DE5-47F6-B577-25D1D1633520}" type="pres">
      <dgm:prSet presAssocID="{FFAB3063-0EC7-46EB-9744-653700C24A87}" presName="composite" presStyleCnt="0"/>
      <dgm:spPr/>
    </dgm:pt>
    <dgm:pt modelId="{63C30163-1C6E-43A1-9A9B-9C71B86333AE}" type="pres">
      <dgm:prSet presAssocID="{FFAB3063-0EC7-46EB-9744-653700C24A87}" presName="background" presStyleLbl="node0" presStyleIdx="0" presStyleCnt="1"/>
      <dgm:spPr/>
    </dgm:pt>
    <dgm:pt modelId="{02C52852-2ED4-4BB4-900D-C64E2A1FC5F2}" type="pres">
      <dgm:prSet presAssocID="{FFAB3063-0EC7-46EB-9744-653700C24A87}" presName="text" presStyleLbl="fgAcc0" presStyleIdx="0" presStyleCnt="1" custLinFactNeighborX="25591" custLinFactNeighborY="18036">
        <dgm:presLayoutVars>
          <dgm:chPref val="3"/>
        </dgm:presLayoutVars>
      </dgm:prSet>
      <dgm:spPr/>
      <dgm:t>
        <a:bodyPr/>
        <a:lstStyle/>
        <a:p>
          <a:endParaRPr lang="en-US"/>
        </a:p>
      </dgm:t>
    </dgm:pt>
    <dgm:pt modelId="{0F69B2C6-F941-4A19-87B3-0844E1A27197}" type="pres">
      <dgm:prSet presAssocID="{FFAB3063-0EC7-46EB-9744-653700C24A87}" presName="hierChild2" presStyleCnt="0"/>
      <dgm:spPr/>
    </dgm:pt>
    <dgm:pt modelId="{4FF84354-1502-4657-9B41-DFF6FDB387E1}" type="pres">
      <dgm:prSet presAssocID="{0D700FEC-D7B4-404B-9838-7EEB929EEE52}" presName="Name10" presStyleLbl="parChTrans1D2" presStyleIdx="0" presStyleCnt="2"/>
      <dgm:spPr/>
      <dgm:t>
        <a:bodyPr/>
        <a:lstStyle/>
        <a:p>
          <a:endParaRPr lang="en-US"/>
        </a:p>
      </dgm:t>
    </dgm:pt>
    <dgm:pt modelId="{1366B1E6-0B10-4F88-B09E-948A67092B25}" type="pres">
      <dgm:prSet presAssocID="{007ED1A0-D4A9-4AE9-AE3E-4493EDAE94C7}" presName="hierRoot2" presStyleCnt="0"/>
      <dgm:spPr/>
    </dgm:pt>
    <dgm:pt modelId="{C73E380E-81B5-4974-BE5E-9375C0C43559}" type="pres">
      <dgm:prSet presAssocID="{007ED1A0-D4A9-4AE9-AE3E-4493EDAE94C7}" presName="composite2" presStyleCnt="0"/>
      <dgm:spPr/>
    </dgm:pt>
    <dgm:pt modelId="{062445CF-16B7-4707-9152-B16703F1EA59}" type="pres">
      <dgm:prSet presAssocID="{007ED1A0-D4A9-4AE9-AE3E-4493EDAE94C7}" presName="background2" presStyleLbl="node2" presStyleIdx="0" presStyleCnt="2"/>
      <dgm:spPr/>
    </dgm:pt>
    <dgm:pt modelId="{272F3771-0C5F-47DB-ADED-5673D84DEC8A}" type="pres">
      <dgm:prSet presAssocID="{007ED1A0-D4A9-4AE9-AE3E-4493EDAE94C7}" presName="text2" presStyleLbl="fgAcc2" presStyleIdx="0" presStyleCnt="2">
        <dgm:presLayoutVars>
          <dgm:chPref val="3"/>
        </dgm:presLayoutVars>
      </dgm:prSet>
      <dgm:spPr/>
      <dgm:t>
        <a:bodyPr/>
        <a:lstStyle/>
        <a:p>
          <a:endParaRPr lang="en-US"/>
        </a:p>
      </dgm:t>
    </dgm:pt>
    <dgm:pt modelId="{84FCAFC5-779E-4728-B6D9-2E7C501CDC5F}" type="pres">
      <dgm:prSet presAssocID="{007ED1A0-D4A9-4AE9-AE3E-4493EDAE94C7}" presName="hierChild3" presStyleCnt="0"/>
      <dgm:spPr/>
    </dgm:pt>
    <dgm:pt modelId="{21F26707-BBE1-491F-8A98-8B988993501E}" type="pres">
      <dgm:prSet presAssocID="{0BC83263-20CC-4588-9B6F-B50F93B258DB}" presName="Name10" presStyleLbl="parChTrans1D2" presStyleIdx="1" presStyleCnt="2"/>
      <dgm:spPr/>
      <dgm:t>
        <a:bodyPr/>
        <a:lstStyle/>
        <a:p>
          <a:endParaRPr lang="en-US"/>
        </a:p>
      </dgm:t>
    </dgm:pt>
    <dgm:pt modelId="{C906C64C-9269-422A-A72A-C979ACCFDEB4}" type="pres">
      <dgm:prSet presAssocID="{4B02401B-1722-4414-B829-DD3985B204A9}" presName="hierRoot2" presStyleCnt="0"/>
      <dgm:spPr/>
    </dgm:pt>
    <dgm:pt modelId="{FDD23EB7-E5FB-4A47-8E77-A491746C9B54}" type="pres">
      <dgm:prSet presAssocID="{4B02401B-1722-4414-B829-DD3985B204A9}" presName="composite2" presStyleCnt="0"/>
      <dgm:spPr/>
    </dgm:pt>
    <dgm:pt modelId="{AAC9F183-C158-4603-85EF-9342ACE1C0B5}" type="pres">
      <dgm:prSet presAssocID="{4B02401B-1722-4414-B829-DD3985B204A9}" presName="background2" presStyleLbl="node2" presStyleIdx="1" presStyleCnt="2"/>
      <dgm:spPr/>
    </dgm:pt>
    <dgm:pt modelId="{3E3381B5-97A5-45C7-90F8-81461F212CA2}" type="pres">
      <dgm:prSet presAssocID="{4B02401B-1722-4414-B829-DD3985B204A9}" presName="text2" presStyleLbl="fgAcc2" presStyleIdx="1" presStyleCnt="2">
        <dgm:presLayoutVars>
          <dgm:chPref val="3"/>
        </dgm:presLayoutVars>
      </dgm:prSet>
      <dgm:spPr/>
      <dgm:t>
        <a:bodyPr/>
        <a:lstStyle/>
        <a:p>
          <a:endParaRPr lang="en-US"/>
        </a:p>
      </dgm:t>
    </dgm:pt>
    <dgm:pt modelId="{77F620BE-E85F-4741-BEEB-35A425652D0A}" type="pres">
      <dgm:prSet presAssocID="{4B02401B-1722-4414-B829-DD3985B204A9}" presName="hierChild3" presStyleCnt="0"/>
      <dgm:spPr/>
    </dgm:pt>
    <dgm:pt modelId="{56E52094-06AB-4520-B226-C858ABC097C8}" type="pres">
      <dgm:prSet presAssocID="{B01DEC53-3CB5-453C-B9B9-1DD02F6527B8}" presName="Name17" presStyleLbl="parChTrans1D3" presStyleIdx="0" presStyleCnt="2"/>
      <dgm:spPr/>
      <dgm:t>
        <a:bodyPr/>
        <a:lstStyle/>
        <a:p>
          <a:endParaRPr lang="en-US"/>
        </a:p>
      </dgm:t>
    </dgm:pt>
    <dgm:pt modelId="{BC4F3952-F7D4-4D74-BC0E-DDFB09321058}" type="pres">
      <dgm:prSet presAssocID="{DE68ECDF-00C6-42C5-A60D-48EDBB41785F}" presName="hierRoot3" presStyleCnt="0"/>
      <dgm:spPr/>
    </dgm:pt>
    <dgm:pt modelId="{F0C3A835-C7D4-457A-B3B0-2ED0EA75AEB7}" type="pres">
      <dgm:prSet presAssocID="{DE68ECDF-00C6-42C5-A60D-48EDBB41785F}" presName="composite3" presStyleCnt="0"/>
      <dgm:spPr/>
    </dgm:pt>
    <dgm:pt modelId="{432E7DEF-A4AA-435A-8E2F-047858E97081}" type="pres">
      <dgm:prSet presAssocID="{DE68ECDF-00C6-42C5-A60D-48EDBB41785F}" presName="background3" presStyleLbl="node3" presStyleIdx="0" presStyleCnt="2"/>
      <dgm:spPr/>
    </dgm:pt>
    <dgm:pt modelId="{66380026-0D64-4874-8326-2983591E0BEB}" type="pres">
      <dgm:prSet presAssocID="{DE68ECDF-00C6-42C5-A60D-48EDBB41785F}" presName="text3" presStyleLbl="fgAcc3" presStyleIdx="0" presStyleCnt="2">
        <dgm:presLayoutVars>
          <dgm:chPref val="3"/>
        </dgm:presLayoutVars>
      </dgm:prSet>
      <dgm:spPr/>
      <dgm:t>
        <a:bodyPr/>
        <a:lstStyle/>
        <a:p>
          <a:endParaRPr lang="en-US"/>
        </a:p>
      </dgm:t>
    </dgm:pt>
    <dgm:pt modelId="{F6EEF137-00B9-4D83-8B74-4C01B502FC9C}" type="pres">
      <dgm:prSet presAssocID="{DE68ECDF-00C6-42C5-A60D-48EDBB41785F}" presName="hierChild4" presStyleCnt="0"/>
      <dgm:spPr/>
    </dgm:pt>
    <dgm:pt modelId="{25E5FCEC-0905-4038-B471-F8D0ECBEADE1}" type="pres">
      <dgm:prSet presAssocID="{2B2208FA-ABC6-4E35-81F4-0395B8E4D4C2}" presName="Name17" presStyleLbl="parChTrans1D3" presStyleIdx="1" presStyleCnt="2"/>
      <dgm:spPr/>
      <dgm:t>
        <a:bodyPr/>
        <a:lstStyle/>
        <a:p>
          <a:endParaRPr lang="en-US"/>
        </a:p>
      </dgm:t>
    </dgm:pt>
    <dgm:pt modelId="{3DF0B719-0830-4C46-AA23-A9F449B41198}" type="pres">
      <dgm:prSet presAssocID="{D6EDA198-D8AF-4722-A5C6-C6BFF324F6D6}" presName="hierRoot3" presStyleCnt="0"/>
      <dgm:spPr/>
    </dgm:pt>
    <dgm:pt modelId="{C529B4A7-DF96-4FF8-B556-661911C9B5DD}" type="pres">
      <dgm:prSet presAssocID="{D6EDA198-D8AF-4722-A5C6-C6BFF324F6D6}" presName="composite3" presStyleCnt="0"/>
      <dgm:spPr/>
    </dgm:pt>
    <dgm:pt modelId="{2E86E2AD-6A05-4048-9846-269A4C830F2F}" type="pres">
      <dgm:prSet presAssocID="{D6EDA198-D8AF-4722-A5C6-C6BFF324F6D6}" presName="background3" presStyleLbl="node3" presStyleIdx="1" presStyleCnt="2"/>
      <dgm:spPr/>
    </dgm:pt>
    <dgm:pt modelId="{385BD80D-0B08-437E-B6CA-73C016327088}" type="pres">
      <dgm:prSet presAssocID="{D6EDA198-D8AF-4722-A5C6-C6BFF324F6D6}" presName="text3" presStyleLbl="fgAcc3" presStyleIdx="1" presStyleCnt="2">
        <dgm:presLayoutVars>
          <dgm:chPref val="3"/>
        </dgm:presLayoutVars>
      </dgm:prSet>
      <dgm:spPr/>
      <dgm:t>
        <a:bodyPr/>
        <a:lstStyle/>
        <a:p>
          <a:endParaRPr lang="en-US"/>
        </a:p>
      </dgm:t>
    </dgm:pt>
    <dgm:pt modelId="{5BC7828A-1DDA-42CF-B7F6-DCA1A5F06B62}" type="pres">
      <dgm:prSet presAssocID="{D6EDA198-D8AF-4722-A5C6-C6BFF324F6D6}" presName="hierChild4" presStyleCnt="0"/>
      <dgm:spPr/>
    </dgm:pt>
  </dgm:ptLst>
  <dgm:cxnLst>
    <dgm:cxn modelId="{6580F889-DFF3-4C59-AF86-B9BE811A0456}" type="presOf" srcId="{B01DEC53-3CB5-453C-B9B9-1DD02F6527B8}" destId="{56E52094-06AB-4520-B226-C858ABC097C8}" srcOrd="0" destOrd="0" presId="urn:microsoft.com/office/officeart/2005/8/layout/hierarchy1"/>
    <dgm:cxn modelId="{18A90942-202C-4FF3-9CC4-30A9E1A7F50D}" srcId="{4B02401B-1722-4414-B829-DD3985B204A9}" destId="{D6EDA198-D8AF-4722-A5C6-C6BFF324F6D6}" srcOrd="1" destOrd="0" parTransId="{2B2208FA-ABC6-4E35-81F4-0395B8E4D4C2}" sibTransId="{8BBF383D-E051-4CB5-A325-0C949558F68B}"/>
    <dgm:cxn modelId="{A431EC54-41B2-4763-A235-F6242175308F}" srcId="{BD7120F1-29A4-4A69-9821-88597584AEB6}" destId="{FFAB3063-0EC7-46EB-9744-653700C24A87}" srcOrd="0" destOrd="0" parTransId="{068423E3-BF55-4F13-BCF2-1EBEDB9D9E26}" sibTransId="{44919D34-D99B-4C8C-A66D-802426DCDC58}"/>
    <dgm:cxn modelId="{08F806FD-E77E-475C-B933-05C5C106BA3E}" type="presOf" srcId="{007ED1A0-D4A9-4AE9-AE3E-4493EDAE94C7}" destId="{272F3771-0C5F-47DB-ADED-5673D84DEC8A}" srcOrd="0" destOrd="0" presId="urn:microsoft.com/office/officeart/2005/8/layout/hierarchy1"/>
    <dgm:cxn modelId="{1821463A-BAF9-4F58-A5AD-3E0870971A76}" type="presOf" srcId="{DE68ECDF-00C6-42C5-A60D-48EDBB41785F}" destId="{66380026-0D64-4874-8326-2983591E0BEB}" srcOrd="0" destOrd="0" presId="urn:microsoft.com/office/officeart/2005/8/layout/hierarchy1"/>
    <dgm:cxn modelId="{E7C818FC-0B06-4C0E-9936-D9BDA2C22892}" type="presOf" srcId="{FFAB3063-0EC7-46EB-9744-653700C24A87}" destId="{02C52852-2ED4-4BB4-900D-C64E2A1FC5F2}" srcOrd="0" destOrd="0" presId="urn:microsoft.com/office/officeart/2005/8/layout/hierarchy1"/>
    <dgm:cxn modelId="{8C3FF22E-58E1-4A82-9D52-B6638C2B33BE}" type="presOf" srcId="{4B02401B-1722-4414-B829-DD3985B204A9}" destId="{3E3381B5-97A5-45C7-90F8-81461F212CA2}" srcOrd="0" destOrd="0" presId="urn:microsoft.com/office/officeart/2005/8/layout/hierarchy1"/>
    <dgm:cxn modelId="{9C86BBCF-93C7-4E47-8F45-78ECD43DB1FA}" type="presOf" srcId="{D6EDA198-D8AF-4722-A5C6-C6BFF324F6D6}" destId="{385BD80D-0B08-437E-B6CA-73C016327088}" srcOrd="0" destOrd="0" presId="urn:microsoft.com/office/officeart/2005/8/layout/hierarchy1"/>
    <dgm:cxn modelId="{D7AB7B48-3FF7-4132-8D07-7126562BC4BF}" srcId="{4B02401B-1722-4414-B829-DD3985B204A9}" destId="{DE68ECDF-00C6-42C5-A60D-48EDBB41785F}" srcOrd="0" destOrd="0" parTransId="{B01DEC53-3CB5-453C-B9B9-1DD02F6527B8}" sibTransId="{97F43A3E-C7AC-4E6F-98CD-44006CB7ADE4}"/>
    <dgm:cxn modelId="{72A27B41-65D6-4EEB-AF95-94EF152C943E}" type="presOf" srcId="{0BC83263-20CC-4588-9B6F-B50F93B258DB}" destId="{21F26707-BBE1-491F-8A98-8B988993501E}" srcOrd="0" destOrd="0" presId="urn:microsoft.com/office/officeart/2005/8/layout/hierarchy1"/>
    <dgm:cxn modelId="{4775FADB-6955-4056-96EA-C707E7299096}" type="presOf" srcId="{2B2208FA-ABC6-4E35-81F4-0395B8E4D4C2}" destId="{25E5FCEC-0905-4038-B471-F8D0ECBEADE1}" srcOrd="0" destOrd="0" presId="urn:microsoft.com/office/officeart/2005/8/layout/hierarchy1"/>
    <dgm:cxn modelId="{3C716955-D399-4BE8-9F96-2A2717B7D86D}" type="presOf" srcId="{BD7120F1-29A4-4A69-9821-88597584AEB6}" destId="{3978A104-BE69-44E0-B227-466F7E11157B}" srcOrd="0" destOrd="0" presId="urn:microsoft.com/office/officeart/2005/8/layout/hierarchy1"/>
    <dgm:cxn modelId="{59E81561-10C8-40A3-A987-E5655B8367B1}" srcId="{FFAB3063-0EC7-46EB-9744-653700C24A87}" destId="{007ED1A0-D4A9-4AE9-AE3E-4493EDAE94C7}" srcOrd="0" destOrd="0" parTransId="{0D700FEC-D7B4-404B-9838-7EEB929EEE52}" sibTransId="{2A96BCAC-0180-4E1B-936C-A1F82A93F8CD}"/>
    <dgm:cxn modelId="{32DBB046-4D63-4C9D-B2AB-1F6703369543}" srcId="{FFAB3063-0EC7-46EB-9744-653700C24A87}" destId="{4B02401B-1722-4414-B829-DD3985B204A9}" srcOrd="1" destOrd="0" parTransId="{0BC83263-20CC-4588-9B6F-B50F93B258DB}" sibTransId="{7923ACB8-AC22-47B2-B623-5054B17DD99E}"/>
    <dgm:cxn modelId="{0A6E2AFA-42BC-47FE-931E-99FD35E2A24A}" type="presOf" srcId="{0D700FEC-D7B4-404B-9838-7EEB929EEE52}" destId="{4FF84354-1502-4657-9B41-DFF6FDB387E1}" srcOrd="0" destOrd="0" presId="urn:microsoft.com/office/officeart/2005/8/layout/hierarchy1"/>
    <dgm:cxn modelId="{E5012B34-706C-4FDA-89BC-640491545B29}" type="presParOf" srcId="{3978A104-BE69-44E0-B227-466F7E11157B}" destId="{8B7EB954-4106-4838-B70D-ACD2DEB59C60}" srcOrd="0" destOrd="0" presId="urn:microsoft.com/office/officeart/2005/8/layout/hierarchy1"/>
    <dgm:cxn modelId="{38BC382A-B519-4DA6-8E62-2ACB146A7374}" type="presParOf" srcId="{8B7EB954-4106-4838-B70D-ACD2DEB59C60}" destId="{F6E0ADE7-7DE5-47F6-B577-25D1D1633520}" srcOrd="0" destOrd="0" presId="urn:microsoft.com/office/officeart/2005/8/layout/hierarchy1"/>
    <dgm:cxn modelId="{7911DEF0-4C21-4F26-8733-2401A84B586D}" type="presParOf" srcId="{F6E0ADE7-7DE5-47F6-B577-25D1D1633520}" destId="{63C30163-1C6E-43A1-9A9B-9C71B86333AE}" srcOrd="0" destOrd="0" presId="urn:microsoft.com/office/officeart/2005/8/layout/hierarchy1"/>
    <dgm:cxn modelId="{371878F1-DD75-4F5D-B1E2-0963956EA1E9}" type="presParOf" srcId="{F6E0ADE7-7DE5-47F6-B577-25D1D1633520}" destId="{02C52852-2ED4-4BB4-900D-C64E2A1FC5F2}" srcOrd="1" destOrd="0" presId="urn:microsoft.com/office/officeart/2005/8/layout/hierarchy1"/>
    <dgm:cxn modelId="{757E822F-84DA-4391-A891-F6112AC9E2F9}" type="presParOf" srcId="{8B7EB954-4106-4838-B70D-ACD2DEB59C60}" destId="{0F69B2C6-F941-4A19-87B3-0844E1A27197}" srcOrd="1" destOrd="0" presId="urn:microsoft.com/office/officeart/2005/8/layout/hierarchy1"/>
    <dgm:cxn modelId="{EEEA3804-30A7-4555-A0D8-FC7E3059002B}" type="presParOf" srcId="{0F69B2C6-F941-4A19-87B3-0844E1A27197}" destId="{4FF84354-1502-4657-9B41-DFF6FDB387E1}" srcOrd="0" destOrd="0" presId="urn:microsoft.com/office/officeart/2005/8/layout/hierarchy1"/>
    <dgm:cxn modelId="{7A52F2DD-7865-4EB2-AB75-091F9174C205}" type="presParOf" srcId="{0F69B2C6-F941-4A19-87B3-0844E1A27197}" destId="{1366B1E6-0B10-4F88-B09E-948A67092B25}" srcOrd="1" destOrd="0" presId="urn:microsoft.com/office/officeart/2005/8/layout/hierarchy1"/>
    <dgm:cxn modelId="{7ADDDC3C-A5D8-4E5E-9953-354C6D05E603}" type="presParOf" srcId="{1366B1E6-0B10-4F88-B09E-948A67092B25}" destId="{C73E380E-81B5-4974-BE5E-9375C0C43559}" srcOrd="0" destOrd="0" presId="urn:microsoft.com/office/officeart/2005/8/layout/hierarchy1"/>
    <dgm:cxn modelId="{30D4297C-61DF-41FC-91F0-541F446A93B5}" type="presParOf" srcId="{C73E380E-81B5-4974-BE5E-9375C0C43559}" destId="{062445CF-16B7-4707-9152-B16703F1EA59}" srcOrd="0" destOrd="0" presId="urn:microsoft.com/office/officeart/2005/8/layout/hierarchy1"/>
    <dgm:cxn modelId="{0B1E4033-78EC-4785-9CDB-9B6AA630CD97}" type="presParOf" srcId="{C73E380E-81B5-4974-BE5E-9375C0C43559}" destId="{272F3771-0C5F-47DB-ADED-5673D84DEC8A}" srcOrd="1" destOrd="0" presId="urn:microsoft.com/office/officeart/2005/8/layout/hierarchy1"/>
    <dgm:cxn modelId="{88E23CE5-C8A8-43D7-A388-AEFD9CEAA726}" type="presParOf" srcId="{1366B1E6-0B10-4F88-B09E-948A67092B25}" destId="{84FCAFC5-779E-4728-B6D9-2E7C501CDC5F}" srcOrd="1" destOrd="0" presId="urn:microsoft.com/office/officeart/2005/8/layout/hierarchy1"/>
    <dgm:cxn modelId="{CCA003B4-C7E7-4D76-9919-08732D9B32EC}" type="presParOf" srcId="{0F69B2C6-F941-4A19-87B3-0844E1A27197}" destId="{21F26707-BBE1-491F-8A98-8B988993501E}" srcOrd="2" destOrd="0" presId="urn:microsoft.com/office/officeart/2005/8/layout/hierarchy1"/>
    <dgm:cxn modelId="{3F470B8E-5E66-4CCB-844A-1F1EE6751082}" type="presParOf" srcId="{0F69B2C6-F941-4A19-87B3-0844E1A27197}" destId="{C906C64C-9269-422A-A72A-C979ACCFDEB4}" srcOrd="3" destOrd="0" presId="urn:microsoft.com/office/officeart/2005/8/layout/hierarchy1"/>
    <dgm:cxn modelId="{5C7EBD77-5C2E-40FB-ADFD-A5FAD06807F0}" type="presParOf" srcId="{C906C64C-9269-422A-A72A-C979ACCFDEB4}" destId="{FDD23EB7-E5FB-4A47-8E77-A491746C9B54}" srcOrd="0" destOrd="0" presId="urn:microsoft.com/office/officeart/2005/8/layout/hierarchy1"/>
    <dgm:cxn modelId="{E5EDA63D-BB97-4BF1-AE8D-AA16F6F7BCBA}" type="presParOf" srcId="{FDD23EB7-E5FB-4A47-8E77-A491746C9B54}" destId="{AAC9F183-C158-4603-85EF-9342ACE1C0B5}" srcOrd="0" destOrd="0" presId="urn:microsoft.com/office/officeart/2005/8/layout/hierarchy1"/>
    <dgm:cxn modelId="{DE5E0646-27E6-4055-A6AE-59A9BC2D5A6A}" type="presParOf" srcId="{FDD23EB7-E5FB-4A47-8E77-A491746C9B54}" destId="{3E3381B5-97A5-45C7-90F8-81461F212CA2}" srcOrd="1" destOrd="0" presId="urn:microsoft.com/office/officeart/2005/8/layout/hierarchy1"/>
    <dgm:cxn modelId="{074399E5-6DFF-4BC3-8A67-41327B88A4D8}" type="presParOf" srcId="{C906C64C-9269-422A-A72A-C979ACCFDEB4}" destId="{77F620BE-E85F-4741-BEEB-35A425652D0A}" srcOrd="1" destOrd="0" presId="urn:microsoft.com/office/officeart/2005/8/layout/hierarchy1"/>
    <dgm:cxn modelId="{D6E7ABA8-3D2F-4889-B8F9-E3090F205737}" type="presParOf" srcId="{77F620BE-E85F-4741-BEEB-35A425652D0A}" destId="{56E52094-06AB-4520-B226-C858ABC097C8}" srcOrd="0" destOrd="0" presId="urn:microsoft.com/office/officeart/2005/8/layout/hierarchy1"/>
    <dgm:cxn modelId="{70CCD50F-FE6C-445D-9BEA-221A287ACE10}" type="presParOf" srcId="{77F620BE-E85F-4741-BEEB-35A425652D0A}" destId="{BC4F3952-F7D4-4D74-BC0E-DDFB09321058}" srcOrd="1" destOrd="0" presId="urn:microsoft.com/office/officeart/2005/8/layout/hierarchy1"/>
    <dgm:cxn modelId="{4B26E56A-6C42-4ABC-B68F-43F9B53E0ED5}" type="presParOf" srcId="{BC4F3952-F7D4-4D74-BC0E-DDFB09321058}" destId="{F0C3A835-C7D4-457A-B3B0-2ED0EA75AEB7}" srcOrd="0" destOrd="0" presId="urn:microsoft.com/office/officeart/2005/8/layout/hierarchy1"/>
    <dgm:cxn modelId="{338B5711-0002-4FA6-ADBA-88B7357AE5DE}" type="presParOf" srcId="{F0C3A835-C7D4-457A-B3B0-2ED0EA75AEB7}" destId="{432E7DEF-A4AA-435A-8E2F-047858E97081}" srcOrd="0" destOrd="0" presId="urn:microsoft.com/office/officeart/2005/8/layout/hierarchy1"/>
    <dgm:cxn modelId="{F3FAE55E-D7B2-4BC3-B3E7-BCB17EE33BE9}" type="presParOf" srcId="{F0C3A835-C7D4-457A-B3B0-2ED0EA75AEB7}" destId="{66380026-0D64-4874-8326-2983591E0BEB}" srcOrd="1" destOrd="0" presId="urn:microsoft.com/office/officeart/2005/8/layout/hierarchy1"/>
    <dgm:cxn modelId="{66BE7A93-A243-4701-9F9C-4DBB1218BD13}" type="presParOf" srcId="{BC4F3952-F7D4-4D74-BC0E-DDFB09321058}" destId="{F6EEF137-00B9-4D83-8B74-4C01B502FC9C}" srcOrd="1" destOrd="0" presId="urn:microsoft.com/office/officeart/2005/8/layout/hierarchy1"/>
    <dgm:cxn modelId="{C4D0CF4D-21D8-4709-9E2C-07A2957F27D3}" type="presParOf" srcId="{77F620BE-E85F-4741-BEEB-35A425652D0A}" destId="{25E5FCEC-0905-4038-B471-F8D0ECBEADE1}" srcOrd="2" destOrd="0" presId="urn:microsoft.com/office/officeart/2005/8/layout/hierarchy1"/>
    <dgm:cxn modelId="{2085E0E6-832F-440A-8313-D1D6EFA94ABC}" type="presParOf" srcId="{77F620BE-E85F-4741-BEEB-35A425652D0A}" destId="{3DF0B719-0830-4C46-AA23-A9F449B41198}" srcOrd="3" destOrd="0" presId="urn:microsoft.com/office/officeart/2005/8/layout/hierarchy1"/>
    <dgm:cxn modelId="{297A7512-244A-438E-A60C-FC3F9691C8DB}" type="presParOf" srcId="{3DF0B719-0830-4C46-AA23-A9F449B41198}" destId="{C529B4A7-DF96-4FF8-B556-661911C9B5DD}" srcOrd="0" destOrd="0" presId="urn:microsoft.com/office/officeart/2005/8/layout/hierarchy1"/>
    <dgm:cxn modelId="{83417296-2153-4A93-982E-2B9DC35B2A4B}" type="presParOf" srcId="{C529B4A7-DF96-4FF8-B556-661911C9B5DD}" destId="{2E86E2AD-6A05-4048-9846-269A4C830F2F}" srcOrd="0" destOrd="0" presId="urn:microsoft.com/office/officeart/2005/8/layout/hierarchy1"/>
    <dgm:cxn modelId="{63BCD966-A4BA-4D3C-8F7D-81044D4C2A90}" type="presParOf" srcId="{C529B4A7-DF96-4FF8-B556-661911C9B5DD}" destId="{385BD80D-0B08-437E-B6CA-73C016327088}" srcOrd="1" destOrd="0" presId="urn:microsoft.com/office/officeart/2005/8/layout/hierarchy1"/>
    <dgm:cxn modelId="{77CEC275-5DB9-464F-A0E4-16F283B6B402}" type="presParOf" srcId="{3DF0B719-0830-4C46-AA23-A9F449B41198}" destId="{5BC7828A-1DDA-42CF-B7F6-DCA1A5F06B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864D9-FBB9-4239-92AC-0F0B85414B1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E6983EE-2798-4F8E-AE3A-46AC5949FA57}">
      <dgm:prSet phldrT="[Text]"/>
      <dgm:spPr/>
      <dgm:t>
        <a:bodyPr/>
        <a:lstStyle/>
        <a:p>
          <a:r>
            <a:rPr lang="en-US" dirty="0" smtClean="0"/>
            <a:t>Acute gouty arthritis</a:t>
          </a:r>
          <a:endParaRPr lang="en-US" dirty="0"/>
        </a:p>
      </dgm:t>
    </dgm:pt>
    <dgm:pt modelId="{15FDB64D-AC37-46ED-A089-57850A380E98}" type="parTrans" cxnId="{A7359155-4DC4-4887-BE32-E85C5BF51487}">
      <dgm:prSet/>
      <dgm:spPr/>
      <dgm:t>
        <a:bodyPr/>
        <a:lstStyle/>
        <a:p>
          <a:endParaRPr lang="en-US"/>
        </a:p>
      </dgm:t>
    </dgm:pt>
    <dgm:pt modelId="{8866CA13-34C9-4B1C-8A5F-3AE924ACA598}" type="sibTrans" cxnId="{A7359155-4DC4-4887-BE32-E85C5BF51487}">
      <dgm:prSet/>
      <dgm:spPr/>
      <dgm:t>
        <a:bodyPr/>
        <a:lstStyle/>
        <a:p>
          <a:endParaRPr lang="en-US"/>
        </a:p>
      </dgm:t>
    </dgm:pt>
    <dgm:pt modelId="{F10C5892-DDE4-4628-A608-A2ACD0B200AE}">
      <dgm:prSet phldrT="[Text]"/>
      <dgm:spPr/>
      <dgm:t>
        <a:bodyPr/>
        <a:lstStyle/>
        <a:p>
          <a:r>
            <a:rPr lang="en-US" dirty="0" smtClean="0"/>
            <a:t>NSAIDs</a:t>
          </a:r>
          <a:endParaRPr lang="en-US" dirty="0"/>
        </a:p>
      </dgm:t>
    </dgm:pt>
    <dgm:pt modelId="{47D9BAD8-F17D-44B8-B04B-B894DD7C87EF}" type="parTrans" cxnId="{575B1238-1436-4BAF-9700-16869FBEA5CB}">
      <dgm:prSet/>
      <dgm:spPr/>
      <dgm:t>
        <a:bodyPr/>
        <a:lstStyle/>
        <a:p>
          <a:endParaRPr lang="en-US"/>
        </a:p>
      </dgm:t>
    </dgm:pt>
    <dgm:pt modelId="{75B4F787-3984-455A-8859-12B01A447586}" type="sibTrans" cxnId="{575B1238-1436-4BAF-9700-16869FBEA5CB}">
      <dgm:prSet/>
      <dgm:spPr/>
      <dgm:t>
        <a:bodyPr/>
        <a:lstStyle/>
        <a:p>
          <a:endParaRPr lang="en-US"/>
        </a:p>
      </dgm:t>
    </dgm:pt>
    <dgm:pt modelId="{51FDB56A-535F-4B20-AEFD-73182631C3C0}">
      <dgm:prSet phldrT="[Text]"/>
      <dgm:spPr/>
      <dgm:t>
        <a:bodyPr/>
        <a:lstStyle/>
        <a:p>
          <a:r>
            <a:rPr lang="en-US" dirty="0" err="1" smtClean="0"/>
            <a:t>colchicine</a:t>
          </a:r>
          <a:endParaRPr lang="en-US" dirty="0"/>
        </a:p>
      </dgm:t>
    </dgm:pt>
    <dgm:pt modelId="{ABC18ED6-105A-4E5F-AF2B-6FE9714E4454}" type="parTrans" cxnId="{294585B8-F8A4-44C6-9E6B-436A189953ED}">
      <dgm:prSet/>
      <dgm:spPr/>
      <dgm:t>
        <a:bodyPr/>
        <a:lstStyle/>
        <a:p>
          <a:endParaRPr lang="en-US"/>
        </a:p>
      </dgm:t>
    </dgm:pt>
    <dgm:pt modelId="{3622DEFA-6334-46BB-96D3-C7FABF86B3DB}" type="sibTrans" cxnId="{294585B8-F8A4-44C6-9E6B-436A189953ED}">
      <dgm:prSet/>
      <dgm:spPr/>
      <dgm:t>
        <a:bodyPr/>
        <a:lstStyle/>
        <a:p>
          <a:endParaRPr lang="en-US"/>
        </a:p>
      </dgm:t>
    </dgm:pt>
    <dgm:pt modelId="{94CC4A06-D8AD-434A-9F07-892097F01336}">
      <dgm:prSet phldrT="[Text]"/>
      <dgm:spPr/>
      <dgm:t>
        <a:bodyPr/>
        <a:lstStyle/>
        <a:p>
          <a:r>
            <a:rPr lang="en-US" dirty="0" smtClean="0"/>
            <a:t>corticosteroid</a:t>
          </a:r>
          <a:endParaRPr lang="en-US" dirty="0"/>
        </a:p>
      </dgm:t>
    </dgm:pt>
    <dgm:pt modelId="{53A8B65D-36DD-46A2-8E33-DE11711C355C}" type="parTrans" cxnId="{22DBDC86-FA41-4B06-ADCE-27E004B96952}">
      <dgm:prSet/>
      <dgm:spPr/>
      <dgm:t>
        <a:bodyPr/>
        <a:lstStyle/>
        <a:p>
          <a:endParaRPr lang="en-US"/>
        </a:p>
      </dgm:t>
    </dgm:pt>
    <dgm:pt modelId="{6D139186-53F8-4A8D-939A-76294CF81083}" type="sibTrans" cxnId="{22DBDC86-FA41-4B06-ADCE-27E004B96952}">
      <dgm:prSet/>
      <dgm:spPr/>
      <dgm:t>
        <a:bodyPr/>
        <a:lstStyle/>
        <a:p>
          <a:endParaRPr lang="en-US"/>
        </a:p>
      </dgm:t>
    </dgm:pt>
    <dgm:pt modelId="{7D53C13A-8E33-4CC1-94DE-F9BCE2CDE947}" type="pres">
      <dgm:prSet presAssocID="{6A3864D9-FBB9-4239-92AC-0F0B85414B11}" presName="hierChild1" presStyleCnt="0">
        <dgm:presLayoutVars>
          <dgm:chPref val="1"/>
          <dgm:dir/>
          <dgm:animOne val="branch"/>
          <dgm:animLvl val="lvl"/>
          <dgm:resizeHandles/>
        </dgm:presLayoutVars>
      </dgm:prSet>
      <dgm:spPr/>
      <dgm:t>
        <a:bodyPr/>
        <a:lstStyle/>
        <a:p>
          <a:endParaRPr lang="en-US"/>
        </a:p>
      </dgm:t>
    </dgm:pt>
    <dgm:pt modelId="{C3D0C4CE-F36D-403B-A688-078D369852F1}" type="pres">
      <dgm:prSet presAssocID="{0E6983EE-2798-4F8E-AE3A-46AC5949FA57}" presName="hierRoot1" presStyleCnt="0"/>
      <dgm:spPr/>
    </dgm:pt>
    <dgm:pt modelId="{7C78C6F2-1068-4C98-A586-BD9FEF70511B}" type="pres">
      <dgm:prSet presAssocID="{0E6983EE-2798-4F8E-AE3A-46AC5949FA57}" presName="composite" presStyleCnt="0"/>
      <dgm:spPr/>
    </dgm:pt>
    <dgm:pt modelId="{886291B6-4415-4386-8535-A6AD0198ADBF}" type="pres">
      <dgm:prSet presAssocID="{0E6983EE-2798-4F8E-AE3A-46AC5949FA57}" presName="background" presStyleLbl="node0" presStyleIdx="0" presStyleCnt="1"/>
      <dgm:spPr/>
    </dgm:pt>
    <dgm:pt modelId="{8B17A12D-83FC-48D4-8DFB-98A480B44125}" type="pres">
      <dgm:prSet presAssocID="{0E6983EE-2798-4F8E-AE3A-46AC5949FA57}" presName="text" presStyleLbl="fgAcc0" presStyleIdx="0" presStyleCnt="1">
        <dgm:presLayoutVars>
          <dgm:chPref val="3"/>
        </dgm:presLayoutVars>
      </dgm:prSet>
      <dgm:spPr/>
      <dgm:t>
        <a:bodyPr/>
        <a:lstStyle/>
        <a:p>
          <a:endParaRPr lang="en-US"/>
        </a:p>
      </dgm:t>
    </dgm:pt>
    <dgm:pt modelId="{CE7A2C77-39F4-430E-B007-9548BFC772E0}" type="pres">
      <dgm:prSet presAssocID="{0E6983EE-2798-4F8E-AE3A-46AC5949FA57}" presName="hierChild2" presStyleCnt="0"/>
      <dgm:spPr/>
    </dgm:pt>
    <dgm:pt modelId="{330EDC4C-D608-4CD9-A369-A552D2E2C6BA}" type="pres">
      <dgm:prSet presAssocID="{47D9BAD8-F17D-44B8-B04B-B894DD7C87EF}" presName="Name10" presStyleLbl="parChTrans1D2" presStyleIdx="0" presStyleCnt="3"/>
      <dgm:spPr/>
      <dgm:t>
        <a:bodyPr/>
        <a:lstStyle/>
        <a:p>
          <a:endParaRPr lang="en-US"/>
        </a:p>
      </dgm:t>
    </dgm:pt>
    <dgm:pt modelId="{D93A253F-934D-424C-BE7F-0B6103C87939}" type="pres">
      <dgm:prSet presAssocID="{F10C5892-DDE4-4628-A608-A2ACD0B200AE}" presName="hierRoot2" presStyleCnt="0"/>
      <dgm:spPr/>
    </dgm:pt>
    <dgm:pt modelId="{6164AFDB-E3AF-4FE8-89C0-435E077D4945}" type="pres">
      <dgm:prSet presAssocID="{F10C5892-DDE4-4628-A608-A2ACD0B200AE}" presName="composite2" presStyleCnt="0"/>
      <dgm:spPr/>
    </dgm:pt>
    <dgm:pt modelId="{B531A055-3792-462A-B497-D8AFA9AB4194}" type="pres">
      <dgm:prSet presAssocID="{F10C5892-DDE4-4628-A608-A2ACD0B200AE}" presName="background2" presStyleLbl="node2" presStyleIdx="0" presStyleCnt="3"/>
      <dgm:spPr/>
    </dgm:pt>
    <dgm:pt modelId="{B14BCBA0-FFBC-46E0-8E94-8301C7D34301}" type="pres">
      <dgm:prSet presAssocID="{F10C5892-DDE4-4628-A608-A2ACD0B200AE}" presName="text2" presStyleLbl="fgAcc2" presStyleIdx="0" presStyleCnt="3">
        <dgm:presLayoutVars>
          <dgm:chPref val="3"/>
        </dgm:presLayoutVars>
      </dgm:prSet>
      <dgm:spPr/>
      <dgm:t>
        <a:bodyPr/>
        <a:lstStyle/>
        <a:p>
          <a:endParaRPr lang="en-US"/>
        </a:p>
      </dgm:t>
    </dgm:pt>
    <dgm:pt modelId="{E3E76CD6-DB36-442B-A449-A139922D561D}" type="pres">
      <dgm:prSet presAssocID="{F10C5892-DDE4-4628-A608-A2ACD0B200AE}" presName="hierChild3" presStyleCnt="0"/>
      <dgm:spPr/>
    </dgm:pt>
    <dgm:pt modelId="{603EBACE-AA43-4338-934F-B5F3496D355B}" type="pres">
      <dgm:prSet presAssocID="{ABC18ED6-105A-4E5F-AF2B-6FE9714E4454}" presName="Name10" presStyleLbl="parChTrans1D2" presStyleIdx="1" presStyleCnt="3"/>
      <dgm:spPr/>
      <dgm:t>
        <a:bodyPr/>
        <a:lstStyle/>
        <a:p>
          <a:endParaRPr lang="en-US"/>
        </a:p>
      </dgm:t>
    </dgm:pt>
    <dgm:pt modelId="{1FFDB5B1-CC6E-4531-BC51-24AC57733BCB}" type="pres">
      <dgm:prSet presAssocID="{51FDB56A-535F-4B20-AEFD-73182631C3C0}" presName="hierRoot2" presStyleCnt="0"/>
      <dgm:spPr/>
    </dgm:pt>
    <dgm:pt modelId="{6A6E9F02-42AC-41B9-B9C5-0FC8BD110C58}" type="pres">
      <dgm:prSet presAssocID="{51FDB56A-535F-4B20-AEFD-73182631C3C0}" presName="composite2" presStyleCnt="0"/>
      <dgm:spPr/>
    </dgm:pt>
    <dgm:pt modelId="{96BD8301-98D2-47BD-9B6B-CBE836A4E6CE}" type="pres">
      <dgm:prSet presAssocID="{51FDB56A-535F-4B20-AEFD-73182631C3C0}" presName="background2" presStyleLbl="node2" presStyleIdx="1" presStyleCnt="3"/>
      <dgm:spPr/>
    </dgm:pt>
    <dgm:pt modelId="{B7A50C98-C977-44F0-8B0E-8CA8E962059B}" type="pres">
      <dgm:prSet presAssocID="{51FDB56A-535F-4B20-AEFD-73182631C3C0}" presName="text2" presStyleLbl="fgAcc2" presStyleIdx="1" presStyleCnt="3">
        <dgm:presLayoutVars>
          <dgm:chPref val="3"/>
        </dgm:presLayoutVars>
      </dgm:prSet>
      <dgm:spPr/>
      <dgm:t>
        <a:bodyPr/>
        <a:lstStyle/>
        <a:p>
          <a:endParaRPr lang="en-US"/>
        </a:p>
      </dgm:t>
    </dgm:pt>
    <dgm:pt modelId="{EAB545A1-0342-4199-A2E9-F5F1F7E3338E}" type="pres">
      <dgm:prSet presAssocID="{51FDB56A-535F-4B20-AEFD-73182631C3C0}" presName="hierChild3" presStyleCnt="0"/>
      <dgm:spPr/>
    </dgm:pt>
    <dgm:pt modelId="{B460DED5-146E-46D5-889D-4BBDBC2478EA}" type="pres">
      <dgm:prSet presAssocID="{53A8B65D-36DD-46A2-8E33-DE11711C355C}" presName="Name10" presStyleLbl="parChTrans1D2" presStyleIdx="2" presStyleCnt="3"/>
      <dgm:spPr/>
      <dgm:t>
        <a:bodyPr/>
        <a:lstStyle/>
        <a:p>
          <a:endParaRPr lang="en-US"/>
        </a:p>
      </dgm:t>
    </dgm:pt>
    <dgm:pt modelId="{F88B579C-38EE-4CC7-9140-86F92E0B8CF7}" type="pres">
      <dgm:prSet presAssocID="{94CC4A06-D8AD-434A-9F07-892097F01336}" presName="hierRoot2" presStyleCnt="0"/>
      <dgm:spPr/>
    </dgm:pt>
    <dgm:pt modelId="{9B76DFED-C55E-4C54-9701-CB95C292AE7C}" type="pres">
      <dgm:prSet presAssocID="{94CC4A06-D8AD-434A-9F07-892097F01336}" presName="composite2" presStyleCnt="0"/>
      <dgm:spPr/>
    </dgm:pt>
    <dgm:pt modelId="{1DC3AF6E-DD4E-45B7-97EE-79B82FC01E61}" type="pres">
      <dgm:prSet presAssocID="{94CC4A06-D8AD-434A-9F07-892097F01336}" presName="background2" presStyleLbl="node2" presStyleIdx="2" presStyleCnt="3"/>
      <dgm:spPr/>
    </dgm:pt>
    <dgm:pt modelId="{23FA42FE-0568-4A7E-85AB-84039ED456F0}" type="pres">
      <dgm:prSet presAssocID="{94CC4A06-D8AD-434A-9F07-892097F01336}" presName="text2" presStyleLbl="fgAcc2" presStyleIdx="2" presStyleCnt="3">
        <dgm:presLayoutVars>
          <dgm:chPref val="3"/>
        </dgm:presLayoutVars>
      </dgm:prSet>
      <dgm:spPr/>
      <dgm:t>
        <a:bodyPr/>
        <a:lstStyle/>
        <a:p>
          <a:endParaRPr lang="en-US"/>
        </a:p>
      </dgm:t>
    </dgm:pt>
    <dgm:pt modelId="{142099ED-6EAA-4CF7-8D2A-C49BBB063A3F}" type="pres">
      <dgm:prSet presAssocID="{94CC4A06-D8AD-434A-9F07-892097F01336}" presName="hierChild3" presStyleCnt="0"/>
      <dgm:spPr/>
    </dgm:pt>
  </dgm:ptLst>
  <dgm:cxnLst>
    <dgm:cxn modelId="{37542760-1105-40CB-80A1-B207D406B0D0}" type="presOf" srcId="{51FDB56A-535F-4B20-AEFD-73182631C3C0}" destId="{B7A50C98-C977-44F0-8B0E-8CA8E962059B}" srcOrd="0" destOrd="0" presId="urn:microsoft.com/office/officeart/2005/8/layout/hierarchy1"/>
    <dgm:cxn modelId="{22DBDC86-FA41-4B06-ADCE-27E004B96952}" srcId="{0E6983EE-2798-4F8E-AE3A-46AC5949FA57}" destId="{94CC4A06-D8AD-434A-9F07-892097F01336}" srcOrd="2" destOrd="0" parTransId="{53A8B65D-36DD-46A2-8E33-DE11711C355C}" sibTransId="{6D139186-53F8-4A8D-939A-76294CF81083}"/>
    <dgm:cxn modelId="{B6C5D8A9-7221-4127-AF48-54F8195BD7EF}" type="presOf" srcId="{0E6983EE-2798-4F8E-AE3A-46AC5949FA57}" destId="{8B17A12D-83FC-48D4-8DFB-98A480B44125}" srcOrd="0" destOrd="0" presId="urn:microsoft.com/office/officeart/2005/8/layout/hierarchy1"/>
    <dgm:cxn modelId="{7215DB17-73FD-41D0-BF4C-282B11EE8461}" type="presOf" srcId="{ABC18ED6-105A-4E5F-AF2B-6FE9714E4454}" destId="{603EBACE-AA43-4338-934F-B5F3496D355B}" srcOrd="0" destOrd="0" presId="urn:microsoft.com/office/officeart/2005/8/layout/hierarchy1"/>
    <dgm:cxn modelId="{517C7C9F-6BF7-4FC7-B351-E525F5953B4A}" type="presOf" srcId="{47D9BAD8-F17D-44B8-B04B-B894DD7C87EF}" destId="{330EDC4C-D608-4CD9-A369-A552D2E2C6BA}" srcOrd="0" destOrd="0" presId="urn:microsoft.com/office/officeart/2005/8/layout/hierarchy1"/>
    <dgm:cxn modelId="{294585B8-F8A4-44C6-9E6B-436A189953ED}" srcId="{0E6983EE-2798-4F8E-AE3A-46AC5949FA57}" destId="{51FDB56A-535F-4B20-AEFD-73182631C3C0}" srcOrd="1" destOrd="0" parTransId="{ABC18ED6-105A-4E5F-AF2B-6FE9714E4454}" sibTransId="{3622DEFA-6334-46BB-96D3-C7FABF86B3DB}"/>
    <dgm:cxn modelId="{575B1238-1436-4BAF-9700-16869FBEA5CB}" srcId="{0E6983EE-2798-4F8E-AE3A-46AC5949FA57}" destId="{F10C5892-DDE4-4628-A608-A2ACD0B200AE}" srcOrd="0" destOrd="0" parTransId="{47D9BAD8-F17D-44B8-B04B-B894DD7C87EF}" sibTransId="{75B4F787-3984-455A-8859-12B01A447586}"/>
    <dgm:cxn modelId="{F8B8EA3F-964B-460B-9D2F-F0150600D9F5}" type="presOf" srcId="{6A3864D9-FBB9-4239-92AC-0F0B85414B11}" destId="{7D53C13A-8E33-4CC1-94DE-F9BCE2CDE947}" srcOrd="0" destOrd="0" presId="urn:microsoft.com/office/officeart/2005/8/layout/hierarchy1"/>
    <dgm:cxn modelId="{2A68CF8B-A7D9-486C-8B0B-91C153123866}" type="presOf" srcId="{F10C5892-DDE4-4628-A608-A2ACD0B200AE}" destId="{B14BCBA0-FFBC-46E0-8E94-8301C7D34301}" srcOrd="0" destOrd="0" presId="urn:microsoft.com/office/officeart/2005/8/layout/hierarchy1"/>
    <dgm:cxn modelId="{2BE4A529-2476-4FFD-8B7E-F7CD65D1FD96}" type="presOf" srcId="{53A8B65D-36DD-46A2-8E33-DE11711C355C}" destId="{B460DED5-146E-46D5-889D-4BBDBC2478EA}" srcOrd="0" destOrd="0" presId="urn:microsoft.com/office/officeart/2005/8/layout/hierarchy1"/>
    <dgm:cxn modelId="{1346F420-178D-4AFD-A840-049081495334}" type="presOf" srcId="{94CC4A06-D8AD-434A-9F07-892097F01336}" destId="{23FA42FE-0568-4A7E-85AB-84039ED456F0}" srcOrd="0" destOrd="0" presId="urn:microsoft.com/office/officeart/2005/8/layout/hierarchy1"/>
    <dgm:cxn modelId="{A7359155-4DC4-4887-BE32-E85C5BF51487}" srcId="{6A3864D9-FBB9-4239-92AC-0F0B85414B11}" destId="{0E6983EE-2798-4F8E-AE3A-46AC5949FA57}" srcOrd="0" destOrd="0" parTransId="{15FDB64D-AC37-46ED-A089-57850A380E98}" sibTransId="{8866CA13-34C9-4B1C-8A5F-3AE924ACA598}"/>
    <dgm:cxn modelId="{EDB25346-B2BA-445E-82D7-F4B860608E14}" type="presParOf" srcId="{7D53C13A-8E33-4CC1-94DE-F9BCE2CDE947}" destId="{C3D0C4CE-F36D-403B-A688-078D369852F1}" srcOrd="0" destOrd="0" presId="urn:microsoft.com/office/officeart/2005/8/layout/hierarchy1"/>
    <dgm:cxn modelId="{F02F95C6-4850-4BBD-8FA7-712274561D1A}" type="presParOf" srcId="{C3D0C4CE-F36D-403B-A688-078D369852F1}" destId="{7C78C6F2-1068-4C98-A586-BD9FEF70511B}" srcOrd="0" destOrd="0" presId="urn:microsoft.com/office/officeart/2005/8/layout/hierarchy1"/>
    <dgm:cxn modelId="{80B2C7CF-2E88-47B6-AD76-F2954BDD9752}" type="presParOf" srcId="{7C78C6F2-1068-4C98-A586-BD9FEF70511B}" destId="{886291B6-4415-4386-8535-A6AD0198ADBF}" srcOrd="0" destOrd="0" presId="urn:microsoft.com/office/officeart/2005/8/layout/hierarchy1"/>
    <dgm:cxn modelId="{C60C113C-884E-4B30-A028-41F9B04B0D11}" type="presParOf" srcId="{7C78C6F2-1068-4C98-A586-BD9FEF70511B}" destId="{8B17A12D-83FC-48D4-8DFB-98A480B44125}" srcOrd="1" destOrd="0" presId="urn:microsoft.com/office/officeart/2005/8/layout/hierarchy1"/>
    <dgm:cxn modelId="{B02C034C-078F-443A-B0E0-86C0A4D7542D}" type="presParOf" srcId="{C3D0C4CE-F36D-403B-A688-078D369852F1}" destId="{CE7A2C77-39F4-430E-B007-9548BFC772E0}" srcOrd="1" destOrd="0" presId="urn:microsoft.com/office/officeart/2005/8/layout/hierarchy1"/>
    <dgm:cxn modelId="{CB463FAA-A2D5-4F19-A7B7-CD24B31894D1}" type="presParOf" srcId="{CE7A2C77-39F4-430E-B007-9548BFC772E0}" destId="{330EDC4C-D608-4CD9-A369-A552D2E2C6BA}" srcOrd="0" destOrd="0" presId="urn:microsoft.com/office/officeart/2005/8/layout/hierarchy1"/>
    <dgm:cxn modelId="{C2620241-D270-4C42-AA6C-D3C5FA6B1D93}" type="presParOf" srcId="{CE7A2C77-39F4-430E-B007-9548BFC772E0}" destId="{D93A253F-934D-424C-BE7F-0B6103C87939}" srcOrd="1" destOrd="0" presId="urn:microsoft.com/office/officeart/2005/8/layout/hierarchy1"/>
    <dgm:cxn modelId="{A2993BFD-8EB7-4C2C-8E2F-06A697035FDE}" type="presParOf" srcId="{D93A253F-934D-424C-BE7F-0B6103C87939}" destId="{6164AFDB-E3AF-4FE8-89C0-435E077D4945}" srcOrd="0" destOrd="0" presId="urn:microsoft.com/office/officeart/2005/8/layout/hierarchy1"/>
    <dgm:cxn modelId="{ABE13CC9-F5C6-4FBD-8CD4-9C49E3291920}" type="presParOf" srcId="{6164AFDB-E3AF-4FE8-89C0-435E077D4945}" destId="{B531A055-3792-462A-B497-D8AFA9AB4194}" srcOrd="0" destOrd="0" presId="urn:microsoft.com/office/officeart/2005/8/layout/hierarchy1"/>
    <dgm:cxn modelId="{B1E38AB6-C92F-4265-94BB-5530C14A1DC9}" type="presParOf" srcId="{6164AFDB-E3AF-4FE8-89C0-435E077D4945}" destId="{B14BCBA0-FFBC-46E0-8E94-8301C7D34301}" srcOrd="1" destOrd="0" presId="urn:microsoft.com/office/officeart/2005/8/layout/hierarchy1"/>
    <dgm:cxn modelId="{F8EA418A-E478-4BFA-A575-0CD79E25D2AC}" type="presParOf" srcId="{D93A253F-934D-424C-BE7F-0B6103C87939}" destId="{E3E76CD6-DB36-442B-A449-A139922D561D}" srcOrd="1" destOrd="0" presId="urn:microsoft.com/office/officeart/2005/8/layout/hierarchy1"/>
    <dgm:cxn modelId="{6545DD4B-CB7D-4FA2-A170-17A7A2EECA9B}" type="presParOf" srcId="{CE7A2C77-39F4-430E-B007-9548BFC772E0}" destId="{603EBACE-AA43-4338-934F-B5F3496D355B}" srcOrd="2" destOrd="0" presId="urn:microsoft.com/office/officeart/2005/8/layout/hierarchy1"/>
    <dgm:cxn modelId="{2E9542DC-CBCF-4A3D-84A7-6536D81FCC0A}" type="presParOf" srcId="{CE7A2C77-39F4-430E-B007-9548BFC772E0}" destId="{1FFDB5B1-CC6E-4531-BC51-24AC57733BCB}" srcOrd="3" destOrd="0" presId="urn:microsoft.com/office/officeart/2005/8/layout/hierarchy1"/>
    <dgm:cxn modelId="{0E85F8FB-6820-41C7-9CC6-D7953E3D9ED1}" type="presParOf" srcId="{1FFDB5B1-CC6E-4531-BC51-24AC57733BCB}" destId="{6A6E9F02-42AC-41B9-B9C5-0FC8BD110C58}" srcOrd="0" destOrd="0" presId="urn:microsoft.com/office/officeart/2005/8/layout/hierarchy1"/>
    <dgm:cxn modelId="{C450DCF0-82B0-4B06-A346-287132DC6826}" type="presParOf" srcId="{6A6E9F02-42AC-41B9-B9C5-0FC8BD110C58}" destId="{96BD8301-98D2-47BD-9B6B-CBE836A4E6CE}" srcOrd="0" destOrd="0" presId="urn:microsoft.com/office/officeart/2005/8/layout/hierarchy1"/>
    <dgm:cxn modelId="{9BD25ACA-AC75-4B8C-B1BD-068209910987}" type="presParOf" srcId="{6A6E9F02-42AC-41B9-B9C5-0FC8BD110C58}" destId="{B7A50C98-C977-44F0-8B0E-8CA8E962059B}" srcOrd="1" destOrd="0" presId="urn:microsoft.com/office/officeart/2005/8/layout/hierarchy1"/>
    <dgm:cxn modelId="{04373186-6440-42DC-85F5-631AE755A639}" type="presParOf" srcId="{1FFDB5B1-CC6E-4531-BC51-24AC57733BCB}" destId="{EAB545A1-0342-4199-A2E9-F5F1F7E3338E}" srcOrd="1" destOrd="0" presId="urn:microsoft.com/office/officeart/2005/8/layout/hierarchy1"/>
    <dgm:cxn modelId="{06AAA139-794E-4D21-8E5B-293B3C244343}" type="presParOf" srcId="{CE7A2C77-39F4-430E-B007-9548BFC772E0}" destId="{B460DED5-146E-46D5-889D-4BBDBC2478EA}" srcOrd="4" destOrd="0" presId="urn:microsoft.com/office/officeart/2005/8/layout/hierarchy1"/>
    <dgm:cxn modelId="{BA1B3CF7-A688-4896-934A-D92E92334510}" type="presParOf" srcId="{CE7A2C77-39F4-430E-B007-9548BFC772E0}" destId="{F88B579C-38EE-4CC7-9140-86F92E0B8CF7}" srcOrd="5" destOrd="0" presId="urn:microsoft.com/office/officeart/2005/8/layout/hierarchy1"/>
    <dgm:cxn modelId="{D3DC1D97-B80C-4AED-9584-033B244F0DBE}" type="presParOf" srcId="{F88B579C-38EE-4CC7-9140-86F92E0B8CF7}" destId="{9B76DFED-C55E-4C54-9701-CB95C292AE7C}" srcOrd="0" destOrd="0" presId="urn:microsoft.com/office/officeart/2005/8/layout/hierarchy1"/>
    <dgm:cxn modelId="{DE6A331F-FC56-4EBC-9805-C76E037A4649}" type="presParOf" srcId="{9B76DFED-C55E-4C54-9701-CB95C292AE7C}" destId="{1DC3AF6E-DD4E-45B7-97EE-79B82FC01E61}" srcOrd="0" destOrd="0" presId="urn:microsoft.com/office/officeart/2005/8/layout/hierarchy1"/>
    <dgm:cxn modelId="{B068D86B-873A-4CFB-91D1-153FDD3D21C6}" type="presParOf" srcId="{9B76DFED-C55E-4C54-9701-CB95C292AE7C}" destId="{23FA42FE-0568-4A7E-85AB-84039ED456F0}" srcOrd="1" destOrd="0" presId="urn:microsoft.com/office/officeart/2005/8/layout/hierarchy1"/>
    <dgm:cxn modelId="{88A1F42D-59A9-49B4-A18C-7482CF960696}" type="presParOf" srcId="{F88B579C-38EE-4CC7-9140-86F92E0B8CF7}" destId="{142099ED-6EAA-4CF7-8D2A-C49BBB063A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69449-3695-434E-985C-E06E74BA460E}"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GB"/>
        </a:p>
      </dgm:t>
    </dgm:pt>
    <dgm:pt modelId="{DB8C5B24-0AA2-472E-9A2C-09756AC290B4}">
      <dgm:prSet custT="1"/>
      <dgm:spPr/>
      <dgm:t>
        <a:bodyPr/>
        <a:lstStyle/>
        <a:p>
          <a:pPr rtl="0"/>
          <a:r>
            <a:rPr lang="en-GB" sz="3200" dirty="0" smtClean="0"/>
            <a:t>A plant alkaloid</a:t>
          </a:r>
          <a:endParaRPr lang="en-GB" sz="3200" dirty="0"/>
        </a:p>
      </dgm:t>
    </dgm:pt>
    <dgm:pt modelId="{C5BA9877-AA4E-453E-B5AC-8EE0C61B02AE}" type="parTrans" cxnId="{022F35A3-BBD5-4590-BC84-CB34213CE92D}">
      <dgm:prSet/>
      <dgm:spPr/>
      <dgm:t>
        <a:bodyPr/>
        <a:lstStyle/>
        <a:p>
          <a:endParaRPr lang="en-GB" sz="3200"/>
        </a:p>
      </dgm:t>
    </dgm:pt>
    <dgm:pt modelId="{89E23F58-B1E0-4239-B0F7-AEDDFCA416AD}" type="sibTrans" cxnId="{022F35A3-BBD5-4590-BC84-CB34213CE92D}">
      <dgm:prSet/>
      <dgm:spPr/>
      <dgm:t>
        <a:bodyPr/>
        <a:lstStyle/>
        <a:p>
          <a:endParaRPr lang="en-GB" sz="3200"/>
        </a:p>
      </dgm:t>
    </dgm:pt>
    <dgm:pt modelId="{48B1C3C8-F3FB-47EE-BE4A-667AAE34593D}">
      <dgm:prSet custT="1"/>
      <dgm:spPr/>
      <dgm:t>
        <a:bodyPr/>
        <a:lstStyle/>
        <a:p>
          <a:pPr rtl="0"/>
          <a:r>
            <a:rPr lang="en-GB" sz="3200" dirty="0" smtClean="0"/>
            <a:t>Used for the treatment of acute gouty attacks and prophylaxis</a:t>
          </a:r>
          <a:endParaRPr lang="en-GB" sz="3200" dirty="0"/>
        </a:p>
      </dgm:t>
    </dgm:pt>
    <dgm:pt modelId="{0FA38C29-6560-4045-A013-0F11348FF7F5}" type="parTrans" cxnId="{8649E0C8-9904-42E9-B22E-0153EC21C60C}">
      <dgm:prSet/>
      <dgm:spPr/>
      <dgm:t>
        <a:bodyPr/>
        <a:lstStyle/>
        <a:p>
          <a:endParaRPr lang="en-GB" sz="3200"/>
        </a:p>
      </dgm:t>
    </dgm:pt>
    <dgm:pt modelId="{5DD0E38B-A4FF-4AEA-AAC6-18D9CDDC2F24}" type="sibTrans" cxnId="{8649E0C8-9904-42E9-B22E-0153EC21C60C}">
      <dgm:prSet/>
      <dgm:spPr/>
      <dgm:t>
        <a:bodyPr/>
        <a:lstStyle/>
        <a:p>
          <a:endParaRPr lang="en-GB" sz="3200"/>
        </a:p>
      </dgm:t>
    </dgm:pt>
    <dgm:pt modelId="{3C37E7A3-1BCE-44D2-B04F-65BB87D264D1}">
      <dgm:prSet custT="1"/>
      <dgm:spPr/>
      <dgm:t>
        <a:bodyPr/>
        <a:lstStyle/>
        <a:p>
          <a:pPr rtl="0"/>
          <a:r>
            <a:rPr lang="en-GB" sz="3000" dirty="0" smtClean="0"/>
            <a:t>Neither a </a:t>
          </a:r>
          <a:r>
            <a:rPr lang="en-GB" sz="3000" dirty="0" err="1" smtClean="0"/>
            <a:t>uricosuric</a:t>
          </a:r>
          <a:r>
            <a:rPr lang="en-GB" sz="3000" dirty="0" smtClean="0"/>
            <a:t> nor an analgesic agent, yet relieves pain in acute attacks of gout </a:t>
          </a:r>
          <a:endParaRPr lang="en-GB" sz="3000" dirty="0"/>
        </a:p>
      </dgm:t>
    </dgm:pt>
    <dgm:pt modelId="{092F4C47-4EE9-4C72-A1B0-61C815A872B3}" type="parTrans" cxnId="{3DCBEBC4-A754-432B-8112-0C0AFB4AE8D5}">
      <dgm:prSet/>
      <dgm:spPr/>
      <dgm:t>
        <a:bodyPr/>
        <a:lstStyle/>
        <a:p>
          <a:endParaRPr lang="en-GB" sz="3200"/>
        </a:p>
      </dgm:t>
    </dgm:pt>
    <dgm:pt modelId="{D99AD94A-1459-4377-A3C8-DB5A73D0843F}" type="sibTrans" cxnId="{3DCBEBC4-A754-432B-8112-0C0AFB4AE8D5}">
      <dgm:prSet/>
      <dgm:spPr/>
      <dgm:t>
        <a:bodyPr/>
        <a:lstStyle/>
        <a:p>
          <a:endParaRPr lang="en-GB" sz="3200"/>
        </a:p>
      </dgm:t>
    </dgm:pt>
    <dgm:pt modelId="{567B2C6C-D402-4EED-A905-CE7703AD9F31}">
      <dgm:prSet custT="1"/>
      <dgm:spPr/>
      <dgm:t>
        <a:bodyPr/>
        <a:lstStyle/>
        <a:p>
          <a:pPr rtl="0"/>
          <a:r>
            <a:rPr lang="en-GB" sz="3200" dirty="0" smtClean="0"/>
            <a:t>Prophylactic effect which reduces the frequency of acute attacks</a:t>
          </a:r>
          <a:endParaRPr lang="en-GB" sz="3200" dirty="0"/>
        </a:p>
      </dgm:t>
    </dgm:pt>
    <dgm:pt modelId="{95DD2C19-F4B9-43E2-B690-D90819216362}" type="parTrans" cxnId="{E41623DD-A12F-46B7-8BE5-0936E94667D7}">
      <dgm:prSet/>
      <dgm:spPr/>
      <dgm:t>
        <a:bodyPr/>
        <a:lstStyle/>
        <a:p>
          <a:endParaRPr lang="en-GB" sz="3200"/>
        </a:p>
      </dgm:t>
    </dgm:pt>
    <dgm:pt modelId="{5D272535-E138-40D8-A718-CD902AF084FC}" type="sibTrans" cxnId="{E41623DD-A12F-46B7-8BE5-0936E94667D7}">
      <dgm:prSet/>
      <dgm:spPr/>
      <dgm:t>
        <a:bodyPr/>
        <a:lstStyle/>
        <a:p>
          <a:endParaRPr lang="en-GB" sz="3200"/>
        </a:p>
      </dgm:t>
    </dgm:pt>
    <dgm:pt modelId="{45623DAD-C564-4EE7-89EB-C064FB820A01}" type="pres">
      <dgm:prSet presAssocID="{21369449-3695-434E-985C-E06E74BA460E}" presName="Name0" presStyleCnt="0">
        <dgm:presLayoutVars>
          <dgm:chPref val="3"/>
          <dgm:dir/>
          <dgm:animLvl val="lvl"/>
          <dgm:resizeHandles/>
        </dgm:presLayoutVars>
      </dgm:prSet>
      <dgm:spPr/>
      <dgm:t>
        <a:bodyPr/>
        <a:lstStyle/>
        <a:p>
          <a:endParaRPr lang="en-GB"/>
        </a:p>
      </dgm:t>
    </dgm:pt>
    <dgm:pt modelId="{E8EF11CD-D8A9-4118-AB6B-2ACE0D8E692C}" type="pres">
      <dgm:prSet presAssocID="{DB8C5B24-0AA2-472E-9A2C-09756AC290B4}" presName="horFlow" presStyleCnt="0"/>
      <dgm:spPr/>
    </dgm:pt>
    <dgm:pt modelId="{4516F01A-97A4-49DA-81B5-379BFE34BF92}" type="pres">
      <dgm:prSet presAssocID="{DB8C5B24-0AA2-472E-9A2C-09756AC290B4}" presName="bigChev" presStyleLbl="node1" presStyleIdx="0" presStyleCnt="4" custScaleX="137364"/>
      <dgm:spPr/>
      <dgm:t>
        <a:bodyPr/>
        <a:lstStyle/>
        <a:p>
          <a:endParaRPr lang="en-GB"/>
        </a:p>
      </dgm:t>
    </dgm:pt>
    <dgm:pt modelId="{64042B2C-172F-422C-A1B5-CD9B33A6F138}" type="pres">
      <dgm:prSet presAssocID="{DB8C5B24-0AA2-472E-9A2C-09756AC290B4}" presName="vSp" presStyleCnt="0"/>
      <dgm:spPr/>
    </dgm:pt>
    <dgm:pt modelId="{C3039CD4-6A3E-4587-A7F5-8F9A6ADF6231}" type="pres">
      <dgm:prSet presAssocID="{48B1C3C8-F3FB-47EE-BE4A-667AAE34593D}" presName="horFlow" presStyleCnt="0"/>
      <dgm:spPr/>
    </dgm:pt>
    <dgm:pt modelId="{895CAFE7-7C7F-4100-96B9-47C24203D6A2}" type="pres">
      <dgm:prSet presAssocID="{48B1C3C8-F3FB-47EE-BE4A-667AAE34593D}" presName="bigChev" presStyleLbl="node1" presStyleIdx="1" presStyleCnt="4" custScaleX="292154"/>
      <dgm:spPr/>
      <dgm:t>
        <a:bodyPr/>
        <a:lstStyle/>
        <a:p>
          <a:endParaRPr lang="en-GB"/>
        </a:p>
      </dgm:t>
    </dgm:pt>
    <dgm:pt modelId="{5A7CB31C-2F1E-41B9-BE7F-49C14D96CE7C}" type="pres">
      <dgm:prSet presAssocID="{48B1C3C8-F3FB-47EE-BE4A-667AAE34593D}" presName="vSp" presStyleCnt="0"/>
      <dgm:spPr/>
    </dgm:pt>
    <dgm:pt modelId="{15E6C5CE-2D17-4734-9CA3-14232F60F111}" type="pres">
      <dgm:prSet presAssocID="{3C37E7A3-1BCE-44D2-B04F-65BB87D264D1}" presName="horFlow" presStyleCnt="0"/>
      <dgm:spPr/>
    </dgm:pt>
    <dgm:pt modelId="{52F027CE-5408-46BB-B09B-3B19C194CA4C}" type="pres">
      <dgm:prSet presAssocID="{3C37E7A3-1BCE-44D2-B04F-65BB87D264D1}" presName="bigChev" presStyleLbl="node1" presStyleIdx="2" presStyleCnt="4" custScaleX="290700"/>
      <dgm:spPr/>
      <dgm:t>
        <a:bodyPr/>
        <a:lstStyle/>
        <a:p>
          <a:endParaRPr lang="en-GB"/>
        </a:p>
      </dgm:t>
    </dgm:pt>
    <dgm:pt modelId="{F8027359-C32D-4C31-BB1E-DF08C0477E3C}" type="pres">
      <dgm:prSet presAssocID="{3C37E7A3-1BCE-44D2-B04F-65BB87D264D1}" presName="vSp" presStyleCnt="0"/>
      <dgm:spPr/>
    </dgm:pt>
    <dgm:pt modelId="{0B2B481A-2B86-432E-80F2-59F59E9772C3}" type="pres">
      <dgm:prSet presAssocID="{567B2C6C-D402-4EED-A905-CE7703AD9F31}" presName="horFlow" presStyleCnt="0"/>
      <dgm:spPr/>
    </dgm:pt>
    <dgm:pt modelId="{4EA79027-4CEB-476D-A5CF-6085E17FAC82}" type="pres">
      <dgm:prSet presAssocID="{567B2C6C-D402-4EED-A905-CE7703AD9F31}" presName="bigChev" presStyleLbl="node1" presStyleIdx="3" presStyleCnt="4" custScaleX="291323"/>
      <dgm:spPr/>
      <dgm:t>
        <a:bodyPr/>
        <a:lstStyle/>
        <a:p>
          <a:endParaRPr lang="en-GB"/>
        </a:p>
      </dgm:t>
    </dgm:pt>
  </dgm:ptLst>
  <dgm:cxnLst>
    <dgm:cxn modelId="{1B06ACE5-B2BD-4E4B-9D9F-7C0E72B81F32}" type="presOf" srcId="{21369449-3695-434E-985C-E06E74BA460E}" destId="{45623DAD-C564-4EE7-89EB-C064FB820A01}" srcOrd="0" destOrd="0" presId="urn:microsoft.com/office/officeart/2005/8/layout/lProcess3"/>
    <dgm:cxn modelId="{AD37838E-FB9B-4719-A18D-3D1B49D6F682}" type="presOf" srcId="{567B2C6C-D402-4EED-A905-CE7703AD9F31}" destId="{4EA79027-4CEB-476D-A5CF-6085E17FAC82}" srcOrd="0" destOrd="0" presId="urn:microsoft.com/office/officeart/2005/8/layout/lProcess3"/>
    <dgm:cxn modelId="{FB5B9DDE-A6A2-4B68-8400-D302377CE854}" type="presOf" srcId="{DB8C5B24-0AA2-472E-9A2C-09756AC290B4}" destId="{4516F01A-97A4-49DA-81B5-379BFE34BF92}" srcOrd="0" destOrd="0" presId="urn:microsoft.com/office/officeart/2005/8/layout/lProcess3"/>
    <dgm:cxn modelId="{3DCBEBC4-A754-432B-8112-0C0AFB4AE8D5}" srcId="{21369449-3695-434E-985C-E06E74BA460E}" destId="{3C37E7A3-1BCE-44D2-B04F-65BB87D264D1}" srcOrd="2" destOrd="0" parTransId="{092F4C47-4EE9-4C72-A1B0-61C815A872B3}" sibTransId="{D99AD94A-1459-4377-A3C8-DB5A73D0843F}"/>
    <dgm:cxn modelId="{022F35A3-BBD5-4590-BC84-CB34213CE92D}" srcId="{21369449-3695-434E-985C-E06E74BA460E}" destId="{DB8C5B24-0AA2-472E-9A2C-09756AC290B4}" srcOrd="0" destOrd="0" parTransId="{C5BA9877-AA4E-453E-B5AC-8EE0C61B02AE}" sibTransId="{89E23F58-B1E0-4239-B0F7-AEDDFCA416AD}"/>
    <dgm:cxn modelId="{8649E0C8-9904-42E9-B22E-0153EC21C60C}" srcId="{21369449-3695-434E-985C-E06E74BA460E}" destId="{48B1C3C8-F3FB-47EE-BE4A-667AAE34593D}" srcOrd="1" destOrd="0" parTransId="{0FA38C29-6560-4045-A013-0F11348FF7F5}" sibTransId="{5DD0E38B-A4FF-4AEA-AAC6-18D9CDDC2F24}"/>
    <dgm:cxn modelId="{C7C3D0B6-1191-441E-AB48-360FF3B7FF03}" type="presOf" srcId="{3C37E7A3-1BCE-44D2-B04F-65BB87D264D1}" destId="{52F027CE-5408-46BB-B09B-3B19C194CA4C}" srcOrd="0" destOrd="0" presId="urn:microsoft.com/office/officeart/2005/8/layout/lProcess3"/>
    <dgm:cxn modelId="{E41623DD-A12F-46B7-8BE5-0936E94667D7}" srcId="{21369449-3695-434E-985C-E06E74BA460E}" destId="{567B2C6C-D402-4EED-A905-CE7703AD9F31}" srcOrd="3" destOrd="0" parTransId="{95DD2C19-F4B9-43E2-B690-D90819216362}" sibTransId="{5D272535-E138-40D8-A718-CD902AF084FC}"/>
    <dgm:cxn modelId="{025C0EA2-F92C-4393-AAD7-D2016F643609}" type="presOf" srcId="{48B1C3C8-F3FB-47EE-BE4A-667AAE34593D}" destId="{895CAFE7-7C7F-4100-96B9-47C24203D6A2}" srcOrd="0" destOrd="0" presId="urn:microsoft.com/office/officeart/2005/8/layout/lProcess3"/>
    <dgm:cxn modelId="{15618193-FE03-4A0E-840D-45CBF9CA23CA}" type="presParOf" srcId="{45623DAD-C564-4EE7-89EB-C064FB820A01}" destId="{E8EF11CD-D8A9-4118-AB6B-2ACE0D8E692C}" srcOrd="0" destOrd="0" presId="urn:microsoft.com/office/officeart/2005/8/layout/lProcess3"/>
    <dgm:cxn modelId="{D6757EEC-5331-4EEE-A29F-94D4D59B590A}" type="presParOf" srcId="{E8EF11CD-D8A9-4118-AB6B-2ACE0D8E692C}" destId="{4516F01A-97A4-49DA-81B5-379BFE34BF92}" srcOrd="0" destOrd="0" presId="urn:microsoft.com/office/officeart/2005/8/layout/lProcess3"/>
    <dgm:cxn modelId="{CAF199BA-255A-4615-8095-568087597FAF}" type="presParOf" srcId="{45623DAD-C564-4EE7-89EB-C064FB820A01}" destId="{64042B2C-172F-422C-A1B5-CD9B33A6F138}" srcOrd="1" destOrd="0" presId="urn:microsoft.com/office/officeart/2005/8/layout/lProcess3"/>
    <dgm:cxn modelId="{19E5491D-6678-4502-9377-81C544A87F19}" type="presParOf" srcId="{45623DAD-C564-4EE7-89EB-C064FB820A01}" destId="{C3039CD4-6A3E-4587-A7F5-8F9A6ADF6231}" srcOrd="2" destOrd="0" presId="urn:microsoft.com/office/officeart/2005/8/layout/lProcess3"/>
    <dgm:cxn modelId="{36BB4B64-0263-4C64-8990-A67A9260DE7B}" type="presParOf" srcId="{C3039CD4-6A3E-4587-A7F5-8F9A6ADF6231}" destId="{895CAFE7-7C7F-4100-96B9-47C24203D6A2}" srcOrd="0" destOrd="0" presId="urn:microsoft.com/office/officeart/2005/8/layout/lProcess3"/>
    <dgm:cxn modelId="{4786DA13-EF97-4FCE-A3C9-FC17BA3DE093}" type="presParOf" srcId="{45623DAD-C564-4EE7-89EB-C064FB820A01}" destId="{5A7CB31C-2F1E-41B9-BE7F-49C14D96CE7C}" srcOrd="3" destOrd="0" presId="urn:microsoft.com/office/officeart/2005/8/layout/lProcess3"/>
    <dgm:cxn modelId="{40062B4B-9320-42C2-910B-0822DD798EF2}" type="presParOf" srcId="{45623DAD-C564-4EE7-89EB-C064FB820A01}" destId="{15E6C5CE-2D17-4734-9CA3-14232F60F111}" srcOrd="4" destOrd="0" presId="urn:microsoft.com/office/officeart/2005/8/layout/lProcess3"/>
    <dgm:cxn modelId="{B67537D5-CE53-47E5-B983-F939CE6936C2}" type="presParOf" srcId="{15E6C5CE-2D17-4734-9CA3-14232F60F111}" destId="{52F027CE-5408-46BB-B09B-3B19C194CA4C}" srcOrd="0" destOrd="0" presId="urn:microsoft.com/office/officeart/2005/8/layout/lProcess3"/>
    <dgm:cxn modelId="{1D752F0F-D312-4902-8F09-DB0380F176F9}" type="presParOf" srcId="{45623DAD-C564-4EE7-89EB-C064FB820A01}" destId="{F8027359-C32D-4C31-BB1E-DF08C0477E3C}" srcOrd="5" destOrd="0" presId="urn:microsoft.com/office/officeart/2005/8/layout/lProcess3"/>
    <dgm:cxn modelId="{9177725E-2232-4BAD-BDB1-B56AE0271DB2}" type="presParOf" srcId="{45623DAD-C564-4EE7-89EB-C064FB820A01}" destId="{0B2B481A-2B86-432E-80F2-59F59E9772C3}" srcOrd="6" destOrd="0" presId="urn:microsoft.com/office/officeart/2005/8/layout/lProcess3"/>
    <dgm:cxn modelId="{492C1144-E887-443C-B308-39BFBA03A22F}" type="presParOf" srcId="{0B2B481A-2B86-432E-80F2-59F59E9772C3}" destId="{4EA79027-4CEB-476D-A5CF-6085E17FAC8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C573BC-41C4-4379-AFC4-B955AFBC35E0}" type="doc">
      <dgm:prSet loTypeId="urn:microsoft.com/office/officeart/2005/8/layout/vList3#1" loCatId="list" qsTypeId="urn:microsoft.com/office/officeart/2005/8/quickstyle/simple1" qsCatId="simple" csTypeId="urn:microsoft.com/office/officeart/2005/8/colors/colorful4" csCatId="colorful" phldr="1"/>
      <dgm:spPr/>
      <dgm:t>
        <a:bodyPr/>
        <a:lstStyle/>
        <a:p>
          <a:endParaRPr lang="en-GB"/>
        </a:p>
      </dgm:t>
    </dgm:pt>
    <dgm:pt modelId="{9161E041-9FBF-47CC-94C5-16F5CA192089}">
      <dgm:prSet custT="1"/>
      <dgm:spPr/>
      <dgm:t>
        <a:bodyPr/>
        <a:lstStyle/>
        <a:p>
          <a:pPr rtl="0"/>
          <a:r>
            <a:rPr lang="en-GB" sz="2800" dirty="0" smtClean="0"/>
            <a:t>Binds to </a:t>
          </a:r>
          <a:r>
            <a:rPr lang="en-GB" sz="2800" dirty="0" err="1" smtClean="0"/>
            <a:t>tubulin</a:t>
          </a:r>
          <a:r>
            <a:rPr lang="en-GB" sz="2800" dirty="0" smtClean="0"/>
            <a:t> &gt; disrupt mobility of granulocytes to affected area</a:t>
          </a:r>
          <a:endParaRPr lang="en-GB" sz="2800" dirty="0"/>
        </a:p>
      </dgm:t>
    </dgm:pt>
    <dgm:pt modelId="{B7FA2250-DF78-4066-BBCB-785C98961A15}" type="parTrans" cxnId="{4EDA8D59-025F-480B-834D-BF3321FFFFB3}">
      <dgm:prSet/>
      <dgm:spPr/>
      <dgm:t>
        <a:bodyPr/>
        <a:lstStyle/>
        <a:p>
          <a:endParaRPr lang="en-GB" sz="2800"/>
        </a:p>
      </dgm:t>
    </dgm:pt>
    <dgm:pt modelId="{69DC2BA0-CEC0-444A-8CF1-ED32D5EA6834}" type="sibTrans" cxnId="{4EDA8D59-025F-480B-834D-BF3321FFFFB3}">
      <dgm:prSet/>
      <dgm:spPr/>
      <dgm:t>
        <a:bodyPr/>
        <a:lstStyle/>
        <a:p>
          <a:endParaRPr lang="en-GB" sz="2800"/>
        </a:p>
      </dgm:t>
    </dgm:pt>
    <dgm:pt modelId="{E22B71F4-153F-4445-9FE4-E6A61185EFB7}">
      <dgm:prSet custT="1"/>
      <dgm:spPr/>
      <dgm:t>
        <a:bodyPr/>
        <a:lstStyle/>
        <a:p>
          <a:pPr rtl="0"/>
          <a:r>
            <a:rPr lang="en-GB" sz="2800" dirty="0" smtClean="0"/>
            <a:t>Inhibits the synthesis and release of the </a:t>
          </a:r>
          <a:r>
            <a:rPr lang="en-GB" sz="2800" dirty="0" err="1" smtClean="0"/>
            <a:t>leukotrienes</a:t>
          </a:r>
          <a:r>
            <a:rPr lang="en-GB" sz="2800" dirty="0" smtClean="0"/>
            <a:t> B₄ and interleukin-8</a:t>
          </a:r>
          <a:endParaRPr lang="en-GB" sz="2800" dirty="0"/>
        </a:p>
      </dgm:t>
    </dgm:pt>
    <dgm:pt modelId="{36D02DFC-8C4A-4125-80C9-A3163AEC3A1D}" type="parTrans" cxnId="{82C71815-780C-4BA6-B55D-046AD56A8F13}">
      <dgm:prSet/>
      <dgm:spPr/>
      <dgm:t>
        <a:bodyPr/>
        <a:lstStyle/>
        <a:p>
          <a:endParaRPr lang="en-GB" sz="2800"/>
        </a:p>
      </dgm:t>
    </dgm:pt>
    <dgm:pt modelId="{29A8BBE5-68FD-4555-9EFE-951EE40C4E1D}" type="sibTrans" cxnId="{82C71815-780C-4BA6-B55D-046AD56A8F13}">
      <dgm:prSet/>
      <dgm:spPr/>
      <dgm:t>
        <a:bodyPr/>
        <a:lstStyle/>
        <a:p>
          <a:endParaRPr lang="en-GB" sz="2800"/>
        </a:p>
      </dgm:t>
    </dgm:pt>
    <dgm:pt modelId="{3D3274D4-3DAE-4885-8FC8-D68B2705581D}">
      <dgm:prSet custT="1"/>
      <dgm:spPr/>
      <dgm:t>
        <a:bodyPr/>
        <a:lstStyle/>
        <a:p>
          <a:pPr rtl="0"/>
          <a:r>
            <a:rPr lang="en-GB" sz="2800" dirty="0" smtClean="0"/>
            <a:t>Decrease production of TNF-</a:t>
          </a:r>
          <a:r>
            <a:rPr lang="el-GR" sz="2800" dirty="0" smtClean="0"/>
            <a:t>α</a:t>
          </a:r>
          <a:r>
            <a:rPr lang="en-GB" sz="2800" dirty="0" smtClean="0"/>
            <a:t> by macrophages</a:t>
          </a:r>
          <a:endParaRPr lang="en-GB" sz="2800" dirty="0"/>
        </a:p>
      </dgm:t>
    </dgm:pt>
    <dgm:pt modelId="{5579294A-0210-4CAE-A08D-47D18D450099}" type="parTrans" cxnId="{415A3958-0C5D-4750-AC64-CC8B5F07EDA4}">
      <dgm:prSet/>
      <dgm:spPr/>
      <dgm:t>
        <a:bodyPr/>
        <a:lstStyle/>
        <a:p>
          <a:endParaRPr lang="en-GB" sz="2800"/>
        </a:p>
      </dgm:t>
    </dgm:pt>
    <dgm:pt modelId="{CA343E41-F9D4-4AEF-9FEC-DECE9BB0AAB9}" type="sibTrans" cxnId="{415A3958-0C5D-4750-AC64-CC8B5F07EDA4}">
      <dgm:prSet/>
      <dgm:spPr/>
      <dgm:t>
        <a:bodyPr/>
        <a:lstStyle/>
        <a:p>
          <a:endParaRPr lang="en-GB" sz="2800"/>
        </a:p>
      </dgm:t>
    </dgm:pt>
    <dgm:pt modelId="{82706F05-6218-4A76-BD86-742C85C11213}" type="pres">
      <dgm:prSet presAssocID="{B0C573BC-41C4-4379-AFC4-B955AFBC35E0}" presName="linearFlow" presStyleCnt="0">
        <dgm:presLayoutVars>
          <dgm:dir/>
          <dgm:resizeHandles val="exact"/>
        </dgm:presLayoutVars>
      </dgm:prSet>
      <dgm:spPr/>
      <dgm:t>
        <a:bodyPr/>
        <a:lstStyle/>
        <a:p>
          <a:endParaRPr lang="en-GB"/>
        </a:p>
      </dgm:t>
    </dgm:pt>
    <dgm:pt modelId="{5408EE33-CA11-42CE-9B21-0ADD9763733D}" type="pres">
      <dgm:prSet presAssocID="{9161E041-9FBF-47CC-94C5-16F5CA192089}" presName="composite" presStyleCnt="0"/>
      <dgm:spPr/>
    </dgm:pt>
    <dgm:pt modelId="{6C694BE9-0C8E-4AF4-9DA7-108DBFBC1F42}" type="pres">
      <dgm:prSet presAssocID="{9161E041-9FBF-47CC-94C5-16F5CA192089}" presName="imgShp" presStyleLbl="fgImgPlace1" presStyleIdx="0" presStyleCnt="3"/>
      <dgm:spPr/>
    </dgm:pt>
    <dgm:pt modelId="{3F6183FB-9218-4B13-B600-E3B767896945}" type="pres">
      <dgm:prSet presAssocID="{9161E041-9FBF-47CC-94C5-16F5CA192089}" presName="txShp" presStyleLbl="node1" presStyleIdx="0" presStyleCnt="3" custScaleX="119299" custLinFactNeighborX="13050">
        <dgm:presLayoutVars>
          <dgm:bulletEnabled val="1"/>
        </dgm:presLayoutVars>
      </dgm:prSet>
      <dgm:spPr/>
      <dgm:t>
        <a:bodyPr/>
        <a:lstStyle/>
        <a:p>
          <a:endParaRPr lang="en-GB"/>
        </a:p>
      </dgm:t>
    </dgm:pt>
    <dgm:pt modelId="{C3402F00-4F81-43DC-A1BF-953936706000}" type="pres">
      <dgm:prSet presAssocID="{69DC2BA0-CEC0-444A-8CF1-ED32D5EA6834}" presName="spacing" presStyleCnt="0"/>
      <dgm:spPr/>
    </dgm:pt>
    <dgm:pt modelId="{567EF387-2B0C-4A81-8C66-A68689DD1429}" type="pres">
      <dgm:prSet presAssocID="{E22B71F4-153F-4445-9FE4-E6A61185EFB7}" presName="composite" presStyleCnt="0"/>
      <dgm:spPr/>
    </dgm:pt>
    <dgm:pt modelId="{8B185682-A7B7-4433-94A2-BF8856454533}" type="pres">
      <dgm:prSet presAssocID="{E22B71F4-153F-4445-9FE4-E6A61185EFB7}" presName="imgShp" presStyleLbl="fgImgPlace1" presStyleIdx="1" presStyleCnt="3"/>
      <dgm:spPr/>
    </dgm:pt>
    <dgm:pt modelId="{D1DFE8FA-703C-4437-921A-E8D6E7366E65}" type="pres">
      <dgm:prSet presAssocID="{E22B71F4-153F-4445-9FE4-E6A61185EFB7}" presName="txShp" presStyleLbl="node1" presStyleIdx="1" presStyleCnt="3" custScaleX="119299" custLinFactNeighborX="13050">
        <dgm:presLayoutVars>
          <dgm:bulletEnabled val="1"/>
        </dgm:presLayoutVars>
      </dgm:prSet>
      <dgm:spPr/>
      <dgm:t>
        <a:bodyPr/>
        <a:lstStyle/>
        <a:p>
          <a:endParaRPr lang="en-GB"/>
        </a:p>
      </dgm:t>
    </dgm:pt>
    <dgm:pt modelId="{2AC6ED10-59BD-453F-ABAC-2C334C2FC64B}" type="pres">
      <dgm:prSet presAssocID="{29A8BBE5-68FD-4555-9EFE-951EE40C4E1D}" presName="spacing" presStyleCnt="0"/>
      <dgm:spPr/>
    </dgm:pt>
    <dgm:pt modelId="{2CF99CFA-6657-41F7-9B1C-7A24BADB670B}" type="pres">
      <dgm:prSet presAssocID="{3D3274D4-3DAE-4885-8FC8-D68B2705581D}" presName="composite" presStyleCnt="0"/>
      <dgm:spPr/>
    </dgm:pt>
    <dgm:pt modelId="{7D3D7ECE-02CF-4845-8422-C8A69468A8E6}" type="pres">
      <dgm:prSet presAssocID="{3D3274D4-3DAE-4885-8FC8-D68B2705581D}" presName="imgShp" presStyleLbl="fgImgPlace1" presStyleIdx="2" presStyleCnt="3"/>
      <dgm:spPr/>
    </dgm:pt>
    <dgm:pt modelId="{BD795889-A2FE-4E1B-A5D8-82D324902B81}" type="pres">
      <dgm:prSet presAssocID="{3D3274D4-3DAE-4885-8FC8-D68B2705581D}" presName="txShp" presStyleLbl="node1" presStyleIdx="2" presStyleCnt="3" custScaleX="119299" custLinFactNeighborX="13050">
        <dgm:presLayoutVars>
          <dgm:bulletEnabled val="1"/>
        </dgm:presLayoutVars>
      </dgm:prSet>
      <dgm:spPr/>
      <dgm:t>
        <a:bodyPr/>
        <a:lstStyle/>
        <a:p>
          <a:endParaRPr lang="en-GB"/>
        </a:p>
      </dgm:t>
    </dgm:pt>
  </dgm:ptLst>
  <dgm:cxnLst>
    <dgm:cxn modelId="{0CB85991-0DC6-4015-BE5F-9FF888A53DDA}" type="presOf" srcId="{3D3274D4-3DAE-4885-8FC8-D68B2705581D}" destId="{BD795889-A2FE-4E1B-A5D8-82D324902B81}" srcOrd="0" destOrd="0" presId="urn:microsoft.com/office/officeart/2005/8/layout/vList3#1"/>
    <dgm:cxn modelId="{18916B07-B985-4570-8BCA-8FAD26AA5FA0}" type="presOf" srcId="{B0C573BC-41C4-4379-AFC4-B955AFBC35E0}" destId="{82706F05-6218-4A76-BD86-742C85C11213}" srcOrd="0" destOrd="0" presId="urn:microsoft.com/office/officeart/2005/8/layout/vList3#1"/>
    <dgm:cxn modelId="{4EDA8D59-025F-480B-834D-BF3321FFFFB3}" srcId="{B0C573BC-41C4-4379-AFC4-B955AFBC35E0}" destId="{9161E041-9FBF-47CC-94C5-16F5CA192089}" srcOrd="0" destOrd="0" parTransId="{B7FA2250-DF78-4066-BBCB-785C98961A15}" sibTransId="{69DC2BA0-CEC0-444A-8CF1-ED32D5EA6834}"/>
    <dgm:cxn modelId="{96F8D0B3-D325-43E5-9D93-4316E42205C4}" type="presOf" srcId="{9161E041-9FBF-47CC-94C5-16F5CA192089}" destId="{3F6183FB-9218-4B13-B600-E3B767896945}" srcOrd="0" destOrd="0" presId="urn:microsoft.com/office/officeart/2005/8/layout/vList3#1"/>
    <dgm:cxn modelId="{415A3958-0C5D-4750-AC64-CC8B5F07EDA4}" srcId="{B0C573BC-41C4-4379-AFC4-B955AFBC35E0}" destId="{3D3274D4-3DAE-4885-8FC8-D68B2705581D}" srcOrd="2" destOrd="0" parTransId="{5579294A-0210-4CAE-A08D-47D18D450099}" sibTransId="{CA343E41-F9D4-4AEF-9FEC-DECE9BB0AAB9}"/>
    <dgm:cxn modelId="{82C71815-780C-4BA6-B55D-046AD56A8F13}" srcId="{B0C573BC-41C4-4379-AFC4-B955AFBC35E0}" destId="{E22B71F4-153F-4445-9FE4-E6A61185EFB7}" srcOrd="1" destOrd="0" parTransId="{36D02DFC-8C4A-4125-80C9-A3163AEC3A1D}" sibTransId="{29A8BBE5-68FD-4555-9EFE-951EE40C4E1D}"/>
    <dgm:cxn modelId="{5761CA6A-E44E-41EA-BAA7-6BF47B7B9B05}" type="presOf" srcId="{E22B71F4-153F-4445-9FE4-E6A61185EFB7}" destId="{D1DFE8FA-703C-4437-921A-E8D6E7366E65}" srcOrd="0" destOrd="0" presId="urn:microsoft.com/office/officeart/2005/8/layout/vList3#1"/>
    <dgm:cxn modelId="{A5D4ABE7-00E7-4F61-BA9F-807AF626BA37}" type="presParOf" srcId="{82706F05-6218-4A76-BD86-742C85C11213}" destId="{5408EE33-CA11-42CE-9B21-0ADD9763733D}" srcOrd="0" destOrd="0" presId="urn:microsoft.com/office/officeart/2005/8/layout/vList3#1"/>
    <dgm:cxn modelId="{179274E8-58B1-48BC-B2B7-FE46A499EF59}" type="presParOf" srcId="{5408EE33-CA11-42CE-9B21-0ADD9763733D}" destId="{6C694BE9-0C8E-4AF4-9DA7-108DBFBC1F42}" srcOrd="0" destOrd="0" presId="urn:microsoft.com/office/officeart/2005/8/layout/vList3#1"/>
    <dgm:cxn modelId="{6E73A0D5-4058-48BC-996E-7E91E164DFFB}" type="presParOf" srcId="{5408EE33-CA11-42CE-9B21-0ADD9763733D}" destId="{3F6183FB-9218-4B13-B600-E3B767896945}" srcOrd="1" destOrd="0" presId="urn:microsoft.com/office/officeart/2005/8/layout/vList3#1"/>
    <dgm:cxn modelId="{241DC037-D821-4D44-AF7B-4EE426A7F05B}" type="presParOf" srcId="{82706F05-6218-4A76-BD86-742C85C11213}" destId="{C3402F00-4F81-43DC-A1BF-953936706000}" srcOrd="1" destOrd="0" presId="urn:microsoft.com/office/officeart/2005/8/layout/vList3#1"/>
    <dgm:cxn modelId="{B765A5C4-7DB4-4ECF-B40D-DFC68D594EA2}" type="presParOf" srcId="{82706F05-6218-4A76-BD86-742C85C11213}" destId="{567EF387-2B0C-4A81-8C66-A68689DD1429}" srcOrd="2" destOrd="0" presId="urn:microsoft.com/office/officeart/2005/8/layout/vList3#1"/>
    <dgm:cxn modelId="{4CFB6E9B-82C7-4C77-BF2F-5149F5238654}" type="presParOf" srcId="{567EF387-2B0C-4A81-8C66-A68689DD1429}" destId="{8B185682-A7B7-4433-94A2-BF8856454533}" srcOrd="0" destOrd="0" presId="urn:microsoft.com/office/officeart/2005/8/layout/vList3#1"/>
    <dgm:cxn modelId="{CF619DC1-1C45-4150-9FF3-1E41F01C7B88}" type="presParOf" srcId="{567EF387-2B0C-4A81-8C66-A68689DD1429}" destId="{D1DFE8FA-703C-4437-921A-E8D6E7366E65}" srcOrd="1" destOrd="0" presId="urn:microsoft.com/office/officeart/2005/8/layout/vList3#1"/>
    <dgm:cxn modelId="{9E4EEC4D-EED6-4201-8F30-698B1D3CC96E}" type="presParOf" srcId="{82706F05-6218-4A76-BD86-742C85C11213}" destId="{2AC6ED10-59BD-453F-ABAC-2C334C2FC64B}" srcOrd="3" destOrd="0" presId="urn:microsoft.com/office/officeart/2005/8/layout/vList3#1"/>
    <dgm:cxn modelId="{3DFB0B2E-0FEF-40BB-9AD6-DB9B899EA940}" type="presParOf" srcId="{82706F05-6218-4A76-BD86-742C85C11213}" destId="{2CF99CFA-6657-41F7-9B1C-7A24BADB670B}" srcOrd="4" destOrd="0" presId="urn:microsoft.com/office/officeart/2005/8/layout/vList3#1"/>
    <dgm:cxn modelId="{376DA37E-F22B-4E26-A112-A931D2960B6F}" type="presParOf" srcId="{2CF99CFA-6657-41F7-9B1C-7A24BADB670B}" destId="{7D3D7ECE-02CF-4845-8422-C8A69468A8E6}" srcOrd="0" destOrd="0" presId="urn:microsoft.com/office/officeart/2005/8/layout/vList3#1"/>
    <dgm:cxn modelId="{5EF36D4B-CF1D-427B-9FB3-C11F1EE96604}" type="presParOf" srcId="{2CF99CFA-6657-41F7-9B1C-7A24BADB670B}" destId="{BD795889-A2FE-4E1B-A5D8-82D324902B8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D5E349-5361-42F0-90EE-5993FA65E80A}"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GB"/>
        </a:p>
      </dgm:t>
    </dgm:pt>
    <dgm:pt modelId="{5805A8C5-EEED-47F5-97AF-9BE6712665E1}">
      <dgm:prSet custT="1"/>
      <dgm:spPr/>
      <dgm:t>
        <a:bodyPr/>
        <a:lstStyle/>
        <a:p>
          <a:pPr rtl="0"/>
          <a:r>
            <a:rPr lang="en-GB" sz="3200" dirty="0" smtClean="0">
              <a:solidFill>
                <a:srgbClr val="002060"/>
              </a:solidFill>
            </a:rPr>
            <a:t>Administered orally, followed by rapid absorption from the GI tract</a:t>
          </a:r>
          <a:endParaRPr lang="en-GB" sz="3200" dirty="0">
            <a:solidFill>
              <a:srgbClr val="002060"/>
            </a:solidFill>
          </a:endParaRPr>
        </a:p>
      </dgm:t>
    </dgm:pt>
    <dgm:pt modelId="{31A06EBC-2770-4FE3-A793-DDA8BD9C1A71}" type="parTrans" cxnId="{918DBBB7-B500-4FDB-A835-EE82C7D4F6C3}">
      <dgm:prSet/>
      <dgm:spPr/>
      <dgm:t>
        <a:bodyPr/>
        <a:lstStyle/>
        <a:p>
          <a:endParaRPr lang="en-GB" sz="3200"/>
        </a:p>
      </dgm:t>
    </dgm:pt>
    <dgm:pt modelId="{54D9E1BB-9E1A-4C3B-9057-E16BF1A28B61}" type="sibTrans" cxnId="{918DBBB7-B500-4FDB-A835-EE82C7D4F6C3}">
      <dgm:prSet/>
      <dgm:spPr/>
      <dgm:t>
        <a:bodyPr/>
        <a:lstStyle/>
        <a:p>
          <a:endParaRPr lang="en-GB" sz="3200"/>
        </a:p>
      </dgm:t>
    </dgm:pt>
    <dgm:pt modelId="{091348D6-A67C-4261-9FBC-3E36CCDF0BE2}">
      <dgm:prSet custT="1"/>
      <dgm:spPr/>
      <dgm:t>
        <a:bodyPr/>
        <a:lstStyle/>
        <a:p>
          <a:pPr rtl="0"/>
          <a:r>
            <a:rPr lang="en-GB" sz="3200" dirty="0" smtClean="0">
              <a:solidFill>
                <a:srgbClr val="002060"/>
              </a:solidFill>
            </a:rPr>
            <a:t>Reaches peak plasma levels within 2 hours</a:t>
          </a:r>
          <a:endParaRPr lang="en-GB" sz="3200" dirty="0">
            <a:solidFill>
              <a:srgbClr val="002060"/>
            </a:solidFill>
          </a:endParaRPr>
        </a:p>
      </dgm:t>
    </dgm:pt>
    <dgm:pt modelId="{A9A62862-B99F-4BD5-9B0A-0DD288D258D7}" type="parTrans" cxnId="{1879A4BC-AD03-4BE8-801E-0F0B1711FA5B}">
      <dgm:prSet/>
      <dgm:spPr/>
      <dgm:t>
        <a:bodyPr/>
        <a:lstStyle/>
        <a:p>
          <a:endParaRPr lang="en-GB" sz="3200"/>
        </a:p>
      </dgm:t>
    </dgm:pt>
    <dgm:pt modelId="{A62DA562-59BA-4123-9B4F-326D4BAA8396}" type="sibTrans" cxnId="{1879A4BC-AD03-4BE8-801E-0F0B1711FA5B}">
      <dgm:prSet/>
      <dgm:spPr/>
      <dgm:t>
        <a:bodyPr/>
        <a:lstStyle/>
        <a:p>
          <a:endParaRPr lang="en-GB" sz="3200"/>
        </a:p>
      </dgm:t>
    </dgm:pt>
    <dgm:pt modelId="{B1BBE381-B019-49F2-A4B6-C376DE7932B4}">
      <dgm:prSet custT="1"/>
      <dgm:spPr/>
      <dgm:t>
        <a:bodyPr/>
        <a:lstStyle/>
        <a:p>
          <a:pPr rtl="0"/>
          <a:r>
            <a:rPr lang="en-GB" sz="3200" dirty="0" smtClean="0">
              <a:solidFill>
                <a:srgbClr val="002060"/>
              </a:solidFill>
            </a:rPr>
            <a:t>Also available combined with </a:t>
          </a:r>
          <a:r>
            <a:rPr lang="en-GB" sz="3200" i="1" dirty="0" err="1" smtClean="0">
              <a:solidFill>
                <a:srgbClr val="002060"/>
              </a:solidFill>
            </a:rPr>
            <a:t>probenecid</a:t>
          </a:r>
          <a:endParaRPr lang="en-GB" sz="3200" dirty="0">
            <a:solidFill>
              <a:srgbClr val="002060"/>
            </a:solidFill>
          </a:endParaRPr>
        </a:p>
      </dgm:t>
    </dgm:pt>
    <dgm:pt modelId="{F0D98EB8-E60F-4DE9-83D7-C9480CF7BA22}" type="parTrans" cxnId="{CFC9C13D-DFA7-40F8-80F1-AAEAFA6363D2}">
      <dgm:prSet/>
      <dgm:spPr/>
      <dgm:t>
        <a:bodyPr/>
        <a:lstStyle/>
        <a:p>
          <a:endParaRPr lang="en-GB" sz="3200"/>
        </a:p>
      </dgm:t>
    </dgm:pt>
    <dgm:pt modelId="{DCBADE23-6B42-48A2-BCC7-B306F82B46A3}" type="sibTrans" cxnId="{CFC9C13D-DFA7-40F8-80F1-AAEAFA6363D2}">
      <dgm:prSet/>
      <dgm:spPr/>
      <dgm:t>
        <a:bodyPr/>
        <a:lstStyle/>
        <a:p>
          <a:endParaRPr lang="en-GB" sz="3200"/>
        </a:p>
      </dgm:t>
    </dgm:pt>
    <dgm:pt modelId="{27C095BD-6598-447C-8EF7-5877CB877768}">
      <dgm:prSet custT="1"/>
      <dgm:spPr/>
      <dgm:t>
        <a:bodyPr/>
        <a:lstStyle/>
        <a:p>
          <a:pPr rtl="0"/>
          <a:r>
            <a:rPr lang="en-GB" sz="3200" dirty="0" smtClean="0">
              <a:solidFill>
                <a:srgbClr val="002060"/>
              </a:solidFill>
            </a:rPr>
            <a:t>Recycled in the bile and is excreted unchanged in the faeces or urine. </a:t>
          </a:r>
          <a:endParaRPr lang="en-GB" sz="3200" dirty="0">
            <a:solidFill>
              <a:srgbClr val="002060"/>
            </a:solidFill>
          </a:endParaRPr>
        </a:p>
      </dgm:t>
    </dgm:pt>
    <dgm:pt modelId="{CCEE0F21-76B1-4737-AF46-9FF7BFE44871}" type="parTrans" cxnId="{D104C1BB-6FF6-47D5-AFF9-D9B84DBE20A1}">
      <dgm:prSet/>
      <dgm:spPr/>
      <dgm:t>
        <a:bodyPr/>
        <a:lstStyle/>
        <a:p>
          <a:endParaRPr lang="en-GB" sz="3200"/>
        </a:p>
      </dgm:t>
    </dgm:pt>
    <dgm:pt modelId="{6CBB0EF1-611F-4969-9657-BC6DE9F26535}" type="sibTrans" cxnId="{D104C1BB-6FF6-47D5-AFF9-D9B84DBE20A1}">
      <dgm:prSet/>
      <dgm:spPr/>
      <dgm:t>
        <a:bodyPr/>
        <a:lstStyle/>
        <a:p>
          <a:endParaRPr lang="en-GB" sz="3200"/>
        </a:p>
      </dgm:t>
    </dgm:pt>
    <dgm:pt modelId="{401760CF-92D5-46EF-A929-BBC1E3A91244}">
      <dgm:prSet custT="1"/>
      <dgm:spPr/>
      <dgm:t>
        <a:bodyPr/>
        <a:lstStyle/>
        <a:p>
          <a:pPr rtl="0"/>
          <a:r>
            <a:rPr lang="en-GB" sz="3200" dirty="0" smtClean="0">
              <a:solidFill>
                <a:srgbClr val="002060"/>
              </a:solidFill>
            </a:rPr>
            <a:t>Use should be avoided in patients with a </a:t>
          </a:r>
          <a:r>
            <a:rPr lang="en-GB" sz="3200" dirty="0" err="1" smtClean="0">
              <a:solidFill>
                <a:srgbClr val="002060"/>
              </a:solidFill>
            </a:rPr>
            <a:t>creatinine</a:t>
          </a:r>
          <a:r>
            <a:rPr lang="en-GB" sz="3200" dirty="0" smtClean="0">
              <a:solidFill>
                <a:srgbClr val="002060"/>
              </a:solidFill>
            </a:rPr>
            <a:t> clearance of less than 50 </a:t>
          </a:r>
          <a:r>
            <a:rPr lang="en-GB" sz="3200" dirty="0" err="1" smtClean="0">
              <a:solidFill>
                <a:srgbClr val="002060"/>
              </a:solidFill>
            </a:rPr>
            <a:t>mL</a:t>
          </a:r>
          <a:r>
            <a:rPr lang="en-GB" sz="3200" dirty="0" smtClean="0">
              <a:solidFill>
                <a:srgbClr val="002060"/>
              </a:solidFill>
            </a:rPr>
            <a:t>/min.</a:t>
          </a:r>
          <a:endParaRPr lang="en-GB" sz="3200" dirty="0">
            <a:solidFill>
              <a:srgbClr val="002060"/>
            </a:solidFill>
          </a:endParaRPr>
        </a:p>
      </dgm:t>
    </dgm:pt>
    <dgm:pt modelId="{7B81DF1F-9462-4084-A6CA-8FB726C31363}" type="parTrans" cxnId="{94611AC7-9AB8-41E6-AD3D-A1E5E9DA2744}">
      <dgm:prSet/>
      <dgm:spPr/>
      <dgm:t>
        <a:bodyPr/>
        <a:lstStyle/>
        <a:p>
          <a:endParaRPr lang="en-GB" sz="3200"/>
        </a:p>
      </dgm:t>
    </dgm:pt>
    <dgm:pt modelId="{83EA42AF-A3F1-48F4-8B24-06D4D91E16AE}" type="sibTrans" cxnId="{94611AC7-9AB8-41E6-AD3D-A1E5E9DA2744}">
      <dgm:prSet/>
      <dgm:spPr/>
      <dgm:t>
        <a:bodyPr/>
        <a:lstStyle/>
        <a:p>
          <a:endParaRPr lang="en-GB" sz="3200"/>
        </a:p>
      </dgm:t>
    </dgm:pt>
    <dgm:pt modelId="{FA44CFB4-CC36-4126-83C8-83F4FC53977D}" type="pres">
      <dgm:prSet presAssocID="{B3D5E349-5361-42F0-90EE-5993FA65E80A}" presName="linear" presStyleCnt="0">
        <dgm:presLayoutVars>
          <dgm:animLvl val="lvl"/>
          <dgm:resizeHandles val="exact"/>
        </dgm:presLayoutVars>
      </dgm:prSet>
      <dgm:spPr/>
      <dgm:t>
        <a:bodyPr/>
        <a:lstStyle/>
        <a:p>
          <a:endParaRPr lang="en-GB"/>
        </a:p>
      </dgm:t>
    </dgm:pt>
    <dgm:pt modelId="{5108264A-779A-4FF5-8D23-3E1FA3960ED2}" type="pres">
      <dgm:prSet presAssocID="{5805A8C5-EEED-47F5-97AF-9BE6712665E1}" presName="parentText" presStyleLbl="node1" presStyleIdx="0" presStyleCnt="5">
        <dgm:presLayoutVars>
          <dgm:chMax val="0"/>
          <dgm:bulletEnabled val="1"/>
        </dgm:presLayoutVars>
      </dgm:prSet>
      <dgm:spPr/>
      <dgm:t>
        <a:bodyPr/>
        <a:lstStyle/>
        <a:p>
          <a:endParaRPr lang="en-GB"/>
        </a:p>
      </dgm:t>
    </dgm:pt>
    <dgm:pt modelId="{9A366FCC-921E-4553-9F8E-83F8FC75AF1B}" type="pres">
      <dgm:prSet presAssocID="{54D9E1BB-9E1A-4C3B-9057-E16BF1A28B61}" presName="spacer" presStyleCnt="0"/>
      <dgm:spPr/>
    </dgm:pt>
    <dgm:pt modelId="{E2AF441F-7DB9-4612-9401-DF9CA3326ED3}" type="pres">
      <dgm:prSet presAssocID="{091348D6-A67C-4261-9FBC-3E36CCDF0BE2}" presName="parentText" presStyleLbl="node1" presStyleIdx="1" presStyleCnt="5">
        <dgm:presLayoutVars>
          <dgm:chMax val="0"/>
          <dgm:bulletEnabled val="1"/>
        </dgm:presLayoutVars>
      </dgm:prSet>
      <dgm:spPr/>
      <dgm:t>
        <a:bodyPr/>
        <a:lstStyle/>
        <a:p>
          <a:endParaRPr lang="en-GB"/>
        </a:p>
      </dgm:t>
    </dgm:pt>
    <dgm:pt modelId="{A4D6A773-EFF3-43AE-BB5F-EEC7B0605E2C}" type="pres">
      <dgm:prSet presAssocID="{A62DA562-59BA-4123-9B4F-326D4BAA8396}" presName="spacer" presStyleCnt="0"/>
      <dgm:spPr/>
    </dgm:pt>
    <dgm:pt modelId="{DA1F4EC4-1B66-4836-8422-C5F053016945}" type="pres">
      <dgm:prSet presAssocID="{B1BBE381-B019-49F2-A4B6-C376DE7932B4}" presName="parentText" presStyleLbl="node1" presStyleIdx="2" presStyleCnt="5">
        <dgm:presLayoutVars>
          <dgm:chMax val="0"/>
          <dgm:bulletEnabled val="1"/>
        </dgm:presLayoutVars>
      </dgm:prSet>
      <dgm:spPr/>
      <dgm:t>
        <a:bodyPr/>
        <a:lstStyle/>
        <a:p>
          <a:endParaRPr lang="en-GB"/>
        </a:p>
      </dgm:t>
    </dgm:pt>
    <dgm:pt modelId="{A14B2AD7-9F38-41FE-AA49-D82AD46C5BAE}" type="pres">
      <dgm:prSet presAssocID="{DCBADE23-6B42-48A2-BCC7-B306F82B46A3}" presName="spacer" presStyleCnt="0"/>
      <dgm:spPr/>
    </dgm:pt>
    <dgm:pt modelId="{9BA77B90-3025-4D8A-A7C0-82FECA9A8A07}" type="pres">
      <dgm:prSet presAssocID="{27C095BD-6598-447C-8EF7-5877CB877768}" presName="parentText" presStyleLbl="node1" presStyleIdx="3" presStyleCnt="5">
        <dgm:presLayoutVars>
          <dgm:chMax val="0"/>
          <dgm:bulletEnabled val="1"/>
        </dgm:presLayoutVars>
      </dgm:prSet>
      <dgm:spPr/>
      <dgm:t>
        <a:bodyPr/>
        <a:lstStyle/>
        <a:p>
          <a:endParaRPr lang="en-GB"/>
        </a:p>
      </dgm:t>
    </dgm:pt>
    <dgm:pt modelId="{91159AA3-25DF-44E0-918C-33A40F11FC4E}" type="pres">
      <dgm:prSet presAssocID="{6CBB0EF1-611F-4969-9657-BC6DE9F26535}" presName="spacer" presStyleCnt="0"/>
      <dgm:spPr/>
    </dgm:pt>
    <dgm:pt modelId="{8722DCEC-1B25-462F-A2AA-562E01F4BE91}" type="pres">
      <dgm:prSet presAssocID="{401760CF-92D5-46EF-A929-BBC1E3A91244}" presName="parentText" presStyleLbl="node1" presStyleIdx="4" presStyleCnt="5">
        <dgm:presLayoutVars>
          <dgm:chMax val="0"/>
          <dgm:bulletEnabled val="1"/>
        </dgm:presLayoutVars>
      </dgm:prSet>
      <dgm:spPr/>
      <dgm:t>
        <a:bodyPr/>
        <a:lstStyle/>
        <a:p>
          <a:endParaRPr lang="en-GB"/>
        </a:p>
      </dgm:t>
    </dgm:pt>
  </dgm:ptLst>
  <dgm:cxnLst>
    <dgm:cxn modelId="{EC158284-2912-4445-9562-98E1D67EC29F}" type="presOf" srcId="{B3D5E349-5361-42F0-90EE-5993FA65E80A}" destId="{FA44CFB4-CC36-4126-83C8-83F4FC53977D}" srcOrd="0" destOrd="0" presId="urn:microsoft.com/office/officeart/2005/8/layout/vList2"/>
    <dgm:cxn modelId="{59CF1449-5EF3-44D1-8AA3-BB12E45E93F5}" type="presOf" srcId="{B1BBE381-B019-49F2-A4B6-C376DE7932B4}" destId="{DA1F4EC4-1B66-4836-8422-C5F053016945}" srcOrd="0" destOrd="0" presId="urn:microsoft.com/office/officeart/2005/8/layout/vList2"/>
    <dgm:cxn modelId="{CE2C174D-604C-4064-9B58-7B2F419A4448}" type="presOf" srcId="{091348D6-A67C-4261-9FBC-3E36CCDF0BE2}" destId="{E2AF441F-7DB9-4612-9401-DF9CA3326ED3}" srcOrd="0" destOrd="0" presId="urn:microsoft.com/office/officeart/2005/8/layout/vList2"/>
    <dgm:cxn modelId="{3FCC98E4-8AC9-47C4-A267-FE4721440922}" type="presOf" srcId="{27C095BD-6598-447C-8EF7-5877CB877768}" destId="{9BA77B90-3025-4D8A-A7C0-82FECA9A8A07}" srcOrd="0" destOrd="0" presId="urn:microsoft.com/office/officeart/2005/8/layout/vList2"/>
    <dgm:cxn modelId="{1879A4BC-AD03-4BE8-801E-0F0B1711FA5B}" srcId="{B3D5E349-5361-42F0-90EE-5993FA65E80A}" destId="{091348D6-A67C-4261-9FBC-3E36CCDF0BE2}" srcOrd="1" destOrd="0" parTransId="{A9A62862-B99F-4BD5-9B0A-0DD288D258D7}" sibTransId="{A62DA562-59BA-4123-9B4F-326D4BAA8396}"/>
    <dgm:cxn modelId="{22E1B816-D2A2-4EEF-A1F0-98F6F5C6DA05}" type="presOf" srcId="{5805A8C5-EEED-47F5-97AF-9BE6712665E1}" destId="{5108264A-779A-4FF5-8D23-3E1FA3960ED2}" srcOrd="0" destOrd="0" presId="urn:microsoft.com/office/officeart/2005/8/layout/vList2"/>
    <dgm:cxn modelId="{CFC9C13D-DFA7-40F8-80F1-AAEAFA6363D2}" srcId="{B3D5E349-5361-42F0-90EE-5993FA65E80A}" destId="{B1BBE381-B019-49F2-A4B6-C376DE7932B4}" srcOrd="2" destOrd="0" parTransId="{F0D98EB8-E60F-4DE9-83D7-C9480CF7BA22}" sibTransId="{DCBADE23-6B42-48A2-BCC7-B306F82B46A3}"/>
    <dgm:cxn modelId="{918DBBB7-B500-4FDB-A835-EE82C7D4F6C3}" srcId="{B3D5E349-5361-42F0-90EE-5993FA65E80A}" destId="{5805A8C5-EEED-47F5-97AF-9BE6712665E1}" srcOrd="0" destOrd="0" parTransId="{31A06EBC-2770-4FE3-A793-DDA8BD9C1A71}" sibTransId="{54D9E1BB-9E1A-4C3B-9057-E16BF1A28B61}"/>
    <dgm:cxn modelId="{D104C1BB-6FF6-47D5-AFF9-D9B84DBE20A1}" srcId="{B3D5E349-5361-42F0-90EE-5993FA65E80A}" destId="{27C095BD-6598-447C-8EF7-5877CB877768}" srcOrd="3" destOrd="0" parTransId="{CCEE0F21-76B1-4737-AF46-9FF7BFE44871}" sibTransId="{6CBB0EF1-611F-4969-9657-BC6DE9F26535}"/>
    <dgm:cxn modelId="{0C19EBCB-B6EE-4BDD-A749-8649CE0C0CF0}" type="presOf" srcId="{401760CF-92D5-46EF-A929-BBC1E3A91244}" destId="{8722DCEC-1B25-462F-A2AA-562E01F4BE91}" srcOrd="0" destOrd="0" presId="urn:microsoft.com/office/officeart/2005/8/layout/vList2"/>
    <dgm:cxn modelId="{94611AC7-9AB8-41E6-AD3D-A1E5E9DA2744}" srcId="{B3D5E349-5361-42F0-90EE-5993FA65E80A}" destId="{401760CF-92D5-46EF-A929-BBC1E3A91244}" srcOrd="4" destOrd="0" parTransId="{7B81DF1F-9462-4084-A6CA-8FB726C31363}" sibTransId="{83EA42AF-A3F1-48F4-8B24-06D4D91E16AE}"/>
    <dgm:cxn modelId="{B97F0B0B-6B0D-46BF-8F28-6906AEE0975A}" type="presParOf" srcId="{FA44CFB4-CC36-4126-83C8-83F4FC53977D}" destId="{5108264A-779A-4FF5-8D23-3E1FA3960ED2}" srcOrd="0" destOrd="0" presId="urn:microsoft.com/office/officeart/2005/8/layout/vList2"/>
    <dgm:cxn modelId="{B6B22308-C49B-43FC-886C-386B48BB83F5}" type="presParOf" srcId="{FA44CFB4-CC36-4126-83C8-83F4FC53977D}" destId="{9A366FCC-921E-4553-9F8E-83F8FC75AF1B}" srcOrd="1" destOrd="0" presId="urn:microsoft.com/office/officeart/2005/8/layout/vList2"/>
    <dgm:cxn modelId="{51F4B5A7-FC29-4D7B-9FA2-A9097791340F}" type="presParOf" srcId="{FA44CFB4-CC36-4126-83C8-83F4FC53977D}" destId="{E2AF441F-7DB9-4612-9401-DF9CA3326ED3}" srcOrd="2" destOrd="0" presId="urn:microsoft.com/office/officeart/2005/8/layout/vList2"/>
    <dgm:cxn modelId="{B23EF6E1-0098-470B-9345-64A0CE445B59}" type="presParOf" srcId="{FA44CFB4-CC36-4126-83C8-83F4FC53977D}" destId="{A4D6A773-EFF3-43AE-BB5F-EEC7B0605E2C}" srcOrd="3" destOrd="0" presId="urn:microsoft.com/office/officeart/2005/8/layout/vList2"/>
    <dgm:cxn modelId="{C18233DB-1615-4078-A074-23BB9BE2D44F}" type="presParOf" srcId="{FA44CFB4-CC36-4126-83C8-83F4FC53977D}" destId="{DA1F4EC4-1B66-4836-8422-C5F053016945}" srcOrd="4" destOrd="0" presId="urn:microsoft.com/office/officeart/2005/8/layout/vList2"/>
    <dgm:cxn modelId="{E01FD144-F981-4659-8379-7C380F129DCE}" type="presParOf" srcId="{FA44CFB4-CC36-4126-83C8-83F4FC53977D}" destId="{A14B2AD7-9F38-41FE-AA49-D82AD46C5BAE}" srcOrd="5" destOrd="0" presId="urn:microsoft.com/office/officeart/2005/8/layout/vList2"/>
    <dgm:cxn modelId="{879BFBB3-A050-4995-9555-851E08674FAD}" type="presParOf" srcId="{FA44CFB4-CC36-4126-83C8-83F4FC53977D}" destId="{9BA77B90-3025-4D8A-A7C0-82FECA9A8A07}" srcOrd="6" destOrd="0" presId="urn:microsoft.com/office/officeart/2005/8/layout/vList2"/>
    <dgm:cxn modelId="{2E3CEC8F-597A-479E-826E-FAB1B97BF2C3}" type="presParOf" srcId="{FA44CFB4-CC36-4126-83C8-83F4FC53977D}" destId="{91159AA3-25DF-44E0-918C-33A40F11FC4E}" srcOrd="7" destOrd="0" presId="urn:microsoft.com/office/officeart/2005/8/layout/vList2"/>
    <dgm:cxn modelId="{FADEA7A7-67A9-4E7E-8320-8F9B047DDEB8}" type="presParOf" srcId="{FA44CFB4-CC36-4126-83C8-83F4FC53977D}" destId="{8722DCEC-1B25-462F-A2AA-562E01F4BE9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4E14C4-265C-4B44-B952-59B6A2A38109}"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en-GB"/>
        </a:p>
      </dgm:t>
    </dgm:pt>
    <dgm:pt modelId="{CF905BF7-70E0-4F66-B75E-82170D0A7B42}">
      <dgm:prSet custT="1"/>
      <dgm:spPr>
        <a:solidFill>
          <a:schemeClr val="accent6">
            <a:lumMod val="40000"/>
            <a:lumOff val="60000"/>
          </a:schemeClr>
        </a:solidFill>
        <a:ln w="38100">
          <a:solidFill>
            <a:schemeClr val="accent6">
              <a:lumMod val="75000"/>
            </a:schemeClr>
          </a:solidFill>
        </a:ln>
      </dgm:spPr>
      <dgm:t>
        <a:bodyPr/>
        <a:lstStyle/>
        <a:p>
          <a:pPr rtl="0"/>
          <a:r>
            <a:rPr lang="en-GB" sz="2800" dirty="0" smtClean="0"/>
            <a:t>The anti-inflammatory activity of </a:t>
          </a:r>
          <a:r>
            <a:rPr lang="en-GB" sz="2800" i="1" dirty="0" err="1" smtClean="0"/>
            <a:t>colchicine</a:t>
          </a:r>
          <a:r>
            <a:rPr lang="en-GB" sz="2800" i="1" dirty="0" smtClean="0"/>
            <a:t> </a:t>
          </a:r>
          <a:r>
            <a:rPr lang="en-GB" sz="2800" dirty="0" smtClean="0"/>
            <a:t>is specific for gout, usually alleviating the pain of acute gout within 12 hours</a:t>
          </a:r>
          <a:endParaRPr lang="en-GB" sz="2800" dirty="0"/>
        </a:p>
      </dgm:t>
    </dgm:pt>
    <dgm:pt modelId="{C3AE9CD9-C83D-4FAC-A5C7-A153CF235F96}" type="parTrans" cxnId="{DFCDE2B5-71AD-4E49-B0D1-5843D4F418D2}">
      <dgm:prSet/>
      <dgm:spPr/>
      <dgm:t>
        <a:bodyPr/>
        <a:lstStyle/>
        <a:p>
          <a:endParaRPr lang="en-GB" sz="2800"/>
        </a:p>
      </dgm:t>
    </dgm:pt>
    <dgm:pt modelId="{2E63022F-8844-4A68-BA22-ACC1E215013A}" type="sibTrans" cxnId="{DFCDE2B5-71AD-4E49-B0D1-5843D4F418D2}">
      <dgm:prSet/>
      <dgm:spPr/>
      <dgm:t>
        <a:bodyPr/>
        <a:lstStyle/>
        <a:p>
          <a:endParaRPr lang="en-GB" sz="2800"/>
        </a:p>
      </dgm:t>
    </dgm:pt>
    <dgm:pt modelId="{F0F95A95-E22B-4D67-902D-217CB2EB7BC7}">
      <dgm:prSet custT="1"/>
      <dgm:spPr>
        <a:solidFill>
          <a:schemeClr val="accent6">
            <a:lumMod val="40000"/>
            <a:lumOff val="60000"/>
          </a:schemeClr>
        </a:solidFill>
        <a:ln w="38100">
          <a:solidFill>
            <a:schemeClr val="accent6">
              <a:lumMod val="75000"/>
            </a:schemeClr>
          </a:solidFill>
        </a:ln>
      </dgm:spPr>
      <dgm:t>
        <a:bodyPr/>
        <a:lstStyle/>
        <a:p>
          <a:pPr rtl="0"/>
          <a:r>
            <a:rPr lang="en-GB" sz="2800" dirty="0" smtClean="0"/>
            <a:t>Colchicine</a:t>
          </a:r>
          <a:r>
            <a:rPr lang="en-GB" sz="2800" i="1" dirty="0" smtClean="0"/>
            <a:t> </a:t>
          </a:r>
          <a:r>
            <a:rPr lang="en-GB" sz="2800" dirty="0" smtClean="0"/>
            <a:t>is currently used for prophylaxis of recurrent attacks and will prevent attacks in more than 80 percent of patients.</a:t>
          </a:r>
          <a:endParaRPr lang="en-GB" sz="2800" dirty="0"/>
        </a:p>
      </dgm:t>
    </dgm:pt>
    <dgm:pt modelId="{A54C6245-723C-48AF-964F-0729A4351020}" type="parTrans" cxnId="{E81916C7-7638-4195-B835-97B7740BCBC7}">
      <dgm:prSet/>
      <dgm:spPr/>
      <dgm:t>
        <a:bodyPr/>
        <a:lstStyle/>
        <a:p>
          <a:endParaRPr lang="en-GB" sz="2800"/>
        </a:p>
      </dgm:t>
    </dgm:pt>
    <dgm:pt modelId="{4ABB1EF9-E617-4212-9127-905FD029AC60}" type="sibTrans" cxnId="{E81916C7-7638-4195-B835-97B7740BCBC7}">
      <dgm:prSet/>
      <dgm:spPr/>
      <dgm:t>
        <a:bodyPr/>
        <a:lstStyle/>
        <a:p>
          <a:endParaRPr lang="en-GB" sz="2800"/>
        </a:p>
      </dgm:t>
    </dgm:pt>
    <dgm:pt modelId="{09D39675-7BD4-4265-845F-50E640BD6B86}">
      <dgm:prSet custT="1"/>
      <dgm:spPr>
        <a:solidFill>
          <a:schemeClr val="accent6">
            <a:lumMod val="40000"/>
            <a:lumOff val="60000"/>
          </a:schemeClr>
        </a:solidFill>
        <a:ln w="38100">
          <a:solidFill>
            <a:schemeClr val="accent6">
              <a:lumMod val="75000"/>
            </a:schemeClr>
          </a:solidFill>
        </a:ln>
      </dgm:spPr>
      <dgm:t>
        <a:bodyPr/>
        <a:lstStyle/>
        <a:p>
          <a:pPr rtl="0"/>
          <a:r>
            <a:rPr lang="en-GB" sz="2800" dirty="0" smtClean="0"/>
            <a:t>Treatment for Mediterranean Fever</a:t>
          </a:r>
          <a:endParaRPr lang="en-GB" sz="2800" dirty="0"/>
        </a:p>
      </dgm:t>
    </dgm:pt>
    <dgm:pt modelId="{D805E833-B273-4F58-B505-11FE09C1773F}" type="parTrans" cxnId="{4C8D9380-10B8-4784-9F40-FCF63D4F7B3A}">
      <dgm:prSet/>
      <dgm:spPr/>
      <dgm:t>
        <a:bodyPr/>
        <a:lstStyle/>
        <a:p>
          <a:endParaRPr lang="en-GB" sz="2800"/>
        </a:p>
      </dgm:t>
    </dgm:pt>
    <dgm:pt modelId="{374EF82A-BF9F-4DDD-915B-7FC5A9900374}" type="sibTrans" cxnId="{4C8D9380-10B8-4784-9F40-FCF63D4F7B3A}">
      <dgm:prSet/>
      <dgm:spPr/>
      <dgm:t>
        <a:bodyPr/>
        <a:lstStyle/>
        <a:p>
          <a:endParaRPr lang="en-GB" sz="2800"/>
        </a:p>
      </dgm:t>
    </dgm:pt>
    <dgm:pt modelId="{38AF55FA-2A08-4CF8-8A4E-5F3FEE76EB25}" type="pres">
      <dgm:prSet presAssocID="{3F4E14C4-265C-4B44-B952-59B6A2A38109}" presName="Name0" presStyleCnt="0">
        <dgm:presLayoutVars>
          <dgm:dir/>
          <dgm:animLvl val="lvl"/>
          <dgm:resizeHandles val="exact"/>
        </dgm:presLayoutVars>
      </dgm:prSet>
      <dgm:spPr/>
      <dgm:t>
        <a:bodyPr/>
        <a:lstStyle/>
        <a:p>
          <a:endParaRPr lang="en-GB"/>
        </a:p>
      </dgm:t>
    </dgm:pt>
    <dgm:pt modelId="{2014F545-888C-4113-862D-C1C5E648EFD6}" type="pres">
      <dgm:prSet presAssocID="{09D39675-7BD4-4265-845F-50E640BD6B86}" presName="boxAndChildren" presStyleCnt="0"/>
      <dgm:spPr/>
    </dgm:pt>
    <dgm:pt modelId="{73CF0446-F586-49F1-99B2-E130BB439767}" type="pres">
      <dgm:prSet presAssocID="{09D39675-7BD4-4265-845F-50E640BD6B86}" presName="parentTextBox" presStyleLbl="node1" presStyleIdx="0" presStyleCnt="3" custScaleY="47562"/>
      <dgm:spPr/>
      <dgm:t>
        <a:bodyPr/>
        <a:lstStyle/>
        <a:p>
          <a:endParaRPr lang="en-GB"/>
        </a:p>
      </dgm:t>
    </dgm:pt>
    <dgm:pt modelId="{F7E71CC6-FF5E-43D1-AF22-F3A9F2AC4F63}" type="pres">
      <dgm:prSet presAssocID="{4ABB1EF9-E617-4212-9127-905FD029AC60}" presName="sp" presStyleCnt="0"/>
      <dgm:spPr/>
    </dgm:pt>
    <dgm:pt modelId="{0934793B-2CA8-4DA5-83F0-F3B5DDFE2253}" type="pres">
      <dgm:prSet presAssocID="{F0F95A95-E22B-4D67-902D-217CB2EB7BC7}" presName="arrowAndChildren" presStyleCnt="0"/>
      <dgm:spPr/>
    </dgm:pt>
    <dgm:pt modelId="{93995491-BB84-421B-8E28-2B4798C5A308}" type="pres">
      <dgm:prSet presAssocID="{F0F95A95-E22B-4D67-902D-217CB2EB7BC7}" presName="parentTextArrow" presStyleLbl="node1" presStyleIdx="1" presStyleCnt="3"/>
      <dgm:spPr/>
      <dgm:t>
        <a:bodyPr/>
        <a:lstStyle/>
        <a:p>
          <a:endParaRPr lang="en-GB"/>
        </a:p>
      </dgm:t>
    </dgm:pt>
    <dgm:pt modelId="{B22C9276-67E2-4959-88F8-86A2CE3C60D3}" type="pres">
      <dgm:prSet presAssocID="{2E63022F-8844-4A68-BA22-ACC1E215013A}" presName="sp" presStyleCnt="0"/>
      <dgm:spPr/>
    </dgm:pt>
    <dgm:pt modelId="{3FC586B2-3B3D-43D2-893A-BFB18A8AA301}" type="pres">
      <dgm:prSet presAssocID="{CF905BF7-70E0-4F66-B75E-82170D0A7B42}" presName="arrowAndChildren" presStyleCnt="0"/>
      <dgm:spPr/>
    </dgm:pt>
    <dgm:pt modelId="{176F373B-D13D-4136-B221-11BB4DDD35FF}" type="pres">
      <dgm:prSet presAssocID="{CF905BF7-70E0-4F66-B75E-82170D0A7B42}" presName="parentTextArrow" presStyleLbl="node1" presStyleIdx="2" presStyleCnt="3"/>
      <dgm:spPr/>
      <dgm:t>
        <a:bodyPr/>
        <a:lstStyle/>
        <a:p>
          <a:endParaRPr lang="en-GB"/>
        </a:p>
      </dgm:t>
    </dgm:pt>
  </dgm:ptLst>
  <dgm:cxnLst>
    <dgm:cxn modelId="{4C8D9380-10B8-4784-9F40-FCF63D4F7B3A}" srcId="{3F4E14C4-265C-4B44-B952-59B6A2A38109}" destId="{09D39675-7BD4-4265-845F-50E640BD6B86}" srcOrd="2" destOrd="0" parTransId="{D805E833-B273-4F58-B505-11FE09C1773F}" sibTransId="{374EF82A-BF9F-4DDD-915B-7FC5A9900374}"/>
    <dgm:cxn modelId="{DFCDE2B5-71AD-4E49-B0D1-5843D4F418D2}" srcId="{3F4E14C4-265C-4B44-B952-59B6A2A38109}" destId="{CF905BF7-70E0-4F66-B75E-82170D0A7B42}" srcOrd="0" destOrd="0" parTransId="{C3AE9CD9-C83D-4FAC-A5C7-A153CF235F96}" sibTransId="{2E63022F-8844-4A68-BA22-ACC1E215013A}"/>
    <dgm:cxn modelId="{B7D1FA77-8330-4E6C-A0B1-4ABCE011E8FF}" type="presOf" srcId="{09D39675-7BD4-4265-845F-50E640BD6B86}" destId="{73CF0446-F586-49F1-99B2-E130BB439767}" srcOrd="0" destOrd="0" presId="urn:microsoft.com/office/officeart/2005/8/layout/process4"/>
    <dgm:cxn modelId="{ED0AA81B-6695-4645-BF68-CB3B87B923F0}" type="presOf" srcId="{3F4E14C4-265C-4B44-B952-59B6A2A38109}" destId="{38AF55FA-2A08-4CF8-8A4E-5F3FEE76EB25}" srcOrd="0" destOrd="0" presId="urn:microsoft.com/office/officeart/2005/8/layout/process4"/>
    <dgm:cxn modelId="{E81916C7-7638-4195-B835-97B7740BCBC7}" srcId="{3F4E14C4-265C-4B44-B952-59B6A2A38109}" destId="{F0F95A95-E22B-4D67-902D-217CB2EB7BC7}" srcOrd="1" destOrd="0" parTransId="{A54C6245-723C-48AF-964F-0729A4351020}" sibTransId="{4ABB1EF9-E617-4212-9127-905FD029AC60}"/>
    <dgm:cxn modelId="{14417D0B-B815-401A-BB4D-6BC06F2483B8}" type="presOf" srcId="{CF905BF7-70E0-4F66-B75E-82170D0A7B42}" destId="{176F373B-D13D-4136-B221-11BB4DDD35FF}" srcOrd="0" destOrd="0" presId="urn:microsoft.com/office/officeart/2005/8/layout/process4"/>
    <dgm:cxn modelId="{0C060F61-9443-46C1-B5DD-F3059F315E7B}" type="presOf" srcId="{F0F95A95-E22B-4D67-902D-217CB2EB7BC7}" destId="{93995491-BB84-421B-8E28-2B4798C5A308}" srcOrd="0" destOrd="0" presId="urn:microsoft.com/office/officeart/2005/8/layout/process4"/>
    <dgm:cxn modelId="{E40FEA60-59C9-41F0-8B6F-BDE2370D77B5}" type="presParOf" srcId="{38AF55FA-2A08-4CF8-8A4E-5F3FEE76EB25}" destId="{2014F545-888C-4113-862D-C1C5E648EFD6}" srcOrd="0" destOrd="0" presId="urn:microsoft.com/office/officeart/2005/8/layout/process4"/>
    <dgm:cxn modelId="{DA7C74BD-732B-4D51-999B-321D5FA7020F}" type="presParOf" srcId="{2014F545-888C-4113-862D-C1C5E648EFD6}" destId="{73CF0446-F586-49F1-99B2-E130BB439767}" srcOrd="0" destOrd="0" presId="urn:microsoft.com/office/officeart/2005/8/layout/process4"/>
    <dgm:cxn modelId="{BD23FA2F-E455-4628-9533-FA33F99C3081}" type="presParOf" srcId="{38AF55FA-2A08-4CF8-8A4E-5F3FEE76EB25}" destId="{F7E71CC6-FF5E-43D1-AF22-F3A9F2AC4F63}" srcOrd="1" destOrd="0" presId="urn:microsoft.com/office/officeart/2005/8/layout/process4"/>
    <dgm:cxn modelId="{27F732B3-0F34-49AB-AE7D-250D2AD0FB1B}" type="presParOf" srcId="{38AF55FA-2A08-4CF8-8A4E-5F3FEE76EB25}" destId="{0934793B-2CA8-4DA5-83F0-F3B5DDFE2253}" srcOrd="2" destOrd="0" presId="urn:microsoft.com/office/officeart/2005/8/layout/process4"/>
    <dgm:cxn modelId="{CF954F49-0FD6-4E31-A72D-43DEB7901A89}" type="presParOf" srcId="{0934793B-2CA8-4DA5-83F0-F3B5DDFE2253}" destId="{93995491-BB84-421B-8E28-2B4798C5A308}" srcOrd="0" destOrd="0" presId="urn:microsoft.com/office/officeart/2005/8/layout/process4"/>
    <dgm:cxn modelId="{7DA929F8-167A-4DD9-813D-335B1EA0924C}" type="presParOf" srcId="{38AF55FA-2A08-4CF8-8A4E-5F3FEE76EB25}" destId="{B22C9276-67E2-4959-88F8-86A2CE3C60D3}" srcOrd="3" destOrd="0" presId="urn:microsoft.com/office/officeart/2005/8/layout/process4"/>
    <dgm:cxn modelId="{2C93A920-9086-4B8D-8F8D-4021FC83D3AA}" type="presParOf" srcId="{38AF55FA-2A08-4CF8-8A4E-5F3FEE76EB25}" destId="{3FC586B2-3B3D-43D2-893A-BFB18A8AA301}" srcOrd="4" destOrd="0" presId="urn:microsoft.com/office/officeart/2005/8/layout/process4"/>
    <dgm:cxn modelId="{019D0F17-88DE-408A-AD0B-29B711FC8EC6}" type="presParOf" srcId="{3FC586B2-3B3D-43D2-893A-BFB18A8AA301}" destId="{176F373B-D13D-4136-B221-11BB4DDD35FF}" srcOrd="0" destOrd="0" presId="urn:microsoft.com/office/officeart/2005/8/layout/process4"/>
  </dgm:cxnLst>
  <dgm:bg>
    <a:noFill/>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1F104-9FBD-4DEE-BC58-952A607362B6}">
      <dsp:nvSpPr>
        <dsp:cNvPr id="0" name=""/>
        <dsp:cNvSpPr/>
      </dsp:nvSpPr>
      <dsp:spPr>
        <a:xfrm>
          <a:off x="0" y="329099"/>
          <a:ext cx="6096000"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DEC7B-30CF-49E0-94CF-786BE859D149}">
      <dsp:nvSpPr>
        <dsp:cNvPr id="0" name=""/>
        <dsp:cNvSpPr/>
      </dsp:nvSpPr>
      <dsp:spPr>
        <a:xfrm>
          <a:off x="304800" y="33899"/>
          <a:ext cx="4267200"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High blood uric acid level</a:t>
          </a:r>
          <a:endParaRPr lang="en-US" sz="2000" kern="1200" dirty="0"/>
        </a:p>
      </dsp:txBody>
      <dsp:txXfrm>
        <a:off x="333621" y="62720"/>
        <a:ext cx="4209558" cy="532758"/>
      </dsp:txXfrm>
    </dsp:sp>
    <dsp:sp modelId="{7F3C8ABF-7030-43CE-9641-1BCBC7FCF83E}">
      <dsp:nvSpPr>
        <dsp:cNvPr id="0" name=""/>
        <dsp:cNvSpPr/>
      </dsp:nvSpPr>
      <dsp:spPr>
        <a:xfrm>
          <a:off x="0" y="1236300"/>
          <a:ext cx="6096000" cy="504000"/>
        </a:xfrm>
        <a:prstGeom prst="rect">
          <a:avLst/>
        </a:prstGeom>
        <a:solidFill>
          <a:schemeClr val="lt1">
            <a:alpha val="90000"/>
            <a:hueOff val="0"/>
            <a:satOff val="0"/>
            <a:lumOff val="0"/>
            <a:alphaOff val="0"/>
          </a:schemeClr>
        </a:solidFill>
        <a:ln w="12700" cap="flat" cmpd="sng" algn="ctr">
          <a:solidFill>
            <a:schemeClr val="accent5">
              <a:hueOff val="-5330781"/>
              <a:satOff val="3030"/>
              <a:lumOff val="-2500"/>
              <a:alphaOff val="0"/>
            </a:schemeClr>
          </a:solidFill>
          <a:prstDash val="solid"/>
        </a:ln>
        <a:effectLst/>
      </dsp:spPr>
      <dsp:style>
        <a:lnRef idx="2">
          <a:scrgbClr r="0" g="0" b="0"/>
        </a:lnRef>
        <a:fillRef idx="1">
          <a:scrgbClr r="0" g="0" b="0"/>
        </a:fillRef>
        <a:effectRef idx="0">
          <a:scrgbClr r="0" g="0" b="0"/>
        </a:effectRef>
        <a:fontRef idx="minor"/>
      </dsp:style>
    </dsp:sp>
    <dsp:sp modelId="{821FA2EF-B3AB-4872-8771-61F110D84328}">
      <dsp:nvSpPr>
        <dsp:cNvPr id="0" name=""/>
        <dsp:cNvSpPr/>
      </dsp:nvSpPr>
      <dsp:spPr>
        <a:xfrm>
          <a:off x="304800" y="941100"/>
          <a:ext cx="4267200" cy="590400"/>
        </a:xfrm>
        <a:prstGeom prst="roundRect">
          <a:avLst/>
        </a:prstGeom>
        <a:solidFill>
          <a:schemeClr val="accent5">
            <a:hueOff val="-5330781"/>
            <a:satOff val="3030"/>
            <a:lumOff val="-2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Most uric acid is excreted by kidneys</a:t>
          </a:r>
          <a:endParaRPr lang="en-US" sz="2000" kern="1200" dirty="0"/>
        </a:p>
      </dsp:txBody>
      <dsp:txXfrm>
        <a:off x="333621" y="969921"/>
        <a:ext cx="4209558" cy="532758"/>
      </dsp:txXfrm>
    </dsp:sp>
    <dsp:sp modelId="{A19D79E4-E608-4CD1-90E2-D8F346A6FF46}">
      <dsp:nvSpPr>
        <dsp:cNvPr id="0" name=""/>
        <dsp:cNvSpPr/>
      </dsp:nvSpPr>
      <dsp:spPr>
        <a:xfrm>
          <a:off x="0" y="2143500"/>
          <a:ext cx="6096000" cy="504000"/>
        </a:xfrm>
        <a:prstGeom prst="rect">
          <a:avLst/>
        </a:prstGeom>
        <a:solidFill>
          <a:schemeClr val="lt1">
            <a:alpha val="90000"/>
            <a:hueOff val="0"/>
            <a:satOff val="0"/>
            <a:lumOff val="0"/>
            <a:alphaOff val="0"/>
          </a:schemeClr>
        </a:solidFill>
        <a:ln w="12700" cap="flat" cmpd="sng" algn="ctr">
          <a:solidFill>
            <a:schemeClr val="accent5">
              <a:hueOff val="-10661562"/>
              <a:satOff val="6060"/>
              <a:lumOff val="-5000"/>
              <a:alphaOff val="0"/>
            </a:schemeClr>
          </a:solidFill>
          <a:prstDash val="solid"/>
        </a:ln>
        <a:effectLst/>
      </dsp:spPr>
      <dsp:style>
        <a:lnRef idx="2">
          <a:scrgbClr r="0" g="0" b="0"/>
        </a:lnRef>
        <a:fillRef idx="1">
          <a:scrgbClr r="0" g="0" b="0"/>
        </a:fillRef>
        <a:effectRef idx="0">
          <a:scrgbClr r="0" g="0" b="0"/>
        </a:effectRef>
        <a:fontRef idx="minor"/>
      </dsp:style>
    </dsp:sp>
    <dsp:sp modelId="{7ABECB3A-6D0B-4D68-92EE-9AD952E74D80}">
      <dsp:nvSpPr>
        <dsp:cNvPr id="0" name=""/>
        <dsp:cNvSpPr/>
      </dsp:nvSpPr>
      <dsp:spPr>
        <a:xfrm>
          <a:off x="304800" y="1848300"/>
          <a:ext cx="4267200" cy="590400"/>
        </a:xfrm>
        <a:prstGeom prst="roundRect">
          <a:avLst/>
        </a:prstGeom>
        <a:solidFill>
          <a:schemeClr val="accent5">
            <a:hueOff val="-10661562"/>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Blood </a:t>
          </a:r>
          <a:r>
            <a:rPr lang="en-US" sz="2000" kern="1200" dirty="0" smtClean="0">
              <a:sym typeface="Wingdings" pitchFamily="2" charset="2"/>
            </a:rPr>
            <a:t> monosodium </a:t>
          </a:r>
          <a:r>
            <a:rPr lang="en-US" sz="2000" kern="1200" dirty="0" err="1" smtClean="0">
              <a:sym typeface="Wingdings" pitchFamily="2" charset="2"/>
            </a:rPr>
            <a:t>urate</a:t>
          </a:r>
          <a:r>
            <a:rPr lang="en-US" sz="2000" kern="1200" dirty="0" smtClean="0">
              <a:sym typeface="Wingdings" pitchFamily="2" charset="2"/>
            </a:rPr>
            <a:t> </a:t>
          </a:r>
          <a:endParaRPr lang="en-US" sz="2000" kern="1200" dirty="0"/>
        </a:p>
      </dsp:txBody>
      <dsp:txXfrm>
        <a:off x="333621" y="1877121"/>
        <a:ext cx="4209558" cy="532758"/>
      </dsp:txXfrm>
    </dsp:sp>
    <dsp:sp modelId="{5F2F8931-3C59-43C4-85FB-8FDEB9294866}">
      <dsp:nvSpPr>
        <dsp:cNvPr id="0" name=""/>
        <dsp:cNvSpPr/>
      </dsp:nvSpPr>
      <dsp:spPr>
        <a:xfrm>
          <a:off x="0" y="3050700"/>
          <a:ext cx="6096000" cy="504000"/>
        </a:xfrm>
        <a:prstGeom prst="rect">
          <a:avLst/>
        </a:prstGeom>
        <a:solidFill>
          <a:schemeClr val="lt1">
            <a:alpha val="90000"/>
            <a:hueOff val="0"/>
            <a:satOff val="0"/>
            <a:lumOff val="0"/>
            <a:alphaOff val="0"/>
          </a:schemeClr>
        </a:solidFill>
        <a:ln w="12700" cap="flat" cmpd="sng" algn="ctr">
          <a:solidFill>
            <a:schemeClr val="accent5">
              <a:hueOff val="-15992344"/>
              <a:satOff val="9089"/>
              <a:lumOff val="-7500"/>
              <a:alphaOff val="0"/>
            </a:schemeClr>
          </a:solidFill>
          <a:prstDash val="solid"/>
        </a:ln>
        <a:effectLst/>
      </dsp:spPr>
      <dsp:style>
        <a:lnRef idx="2">
          <a:scrgbClr r="0" g="0" b="0"/>
        </a:lnRef>
        <a:fillRef idx="1">
          <a:scrgbClr r="0" g="0" b="0"/>
        </a:fillRef>
        <a:effectRef idx="0">
          <a:scrgbClr r="0" g="0" b="0"/>
        </a:effectRef>
        <a:fontRef idx="minor"/>
      </dsp:style>
    </dsp:sp>
    <dsp:sp modelId="{5D1F90C4-8AF7-46C8-9B4A-9E6F230A9241}">
      <dsp:nvSpPr>
        <dsp:cNvPr id="0" name=""/>
        <dsp:cNvSpPr/>
      </dsp:nvSpPr>
      <dsp:spPr>
        <a:xfrm>
          <a:off x="304800" y="2755500"/>
          <a:ext cx="4267200" cy="590400"/>
        </a:xfrm>
        <a:prstGeom prst="roundRect">
          <a:avLst/>
        </a:prstGeom>
        <a:solidFill>
          <a:schemeClr val="accent5">
            <a:hueOff val="-15992344"/>
            <a:satOff val="9089"/>
            <a:lumOff val="-7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422400">
            <a:lnSpc>
              <a:spcPct val="90000"/>
            </a:lnSpc>
            <a:spcBef>
              <a:spcPct val="0"/>
            </a:spcBef>
            <a:spcAft>
              <a:spcPct val="35000"/>
            </a:spcAft>
          </a:pPr>
          <a:r>
            <a:rPr lang="en-US" sz="3200" b="1" kern="1200" dirty="0" smtClean="0">
              <a:latin typeface="Times New Roman"/>
              <a:cs typeface="Times New Roman"/>
            </a:rPr>
            <a:t>♂&gt;♀</a:t>
          </a:r>
          <a:endParaRPr lang="en-US" sz="3200" b="1" kern="1200" dirty="0"/>
        </a:p>
      </dsp:txBody>
      <dsp:txXfrm>
        <a:off x="333621" y="2784321"/>
        <a:ext cx="4209558" cy="532758"/>
      </dsp:txXfrm>
    </dsp:sp>
    <dsp:sp modelId="{219C69B6-1403-4DA2-8E3E-6A2C23DA631F}">
      <dsp:nvSpPr>
        <dsp:cNvPr id="0" name=""/>
        <dsp:cNvSpPr/>
      </dsp:nvSpPr>
      <dsp:spPr>
        <a:xfrm>
          <a:off x="0" y="3957900"/>
          <a:ext cx="6096000" cy="504000"/>
        </a:xfrm>
        <a:prstGeom prst="rect">
          <a:avLst/>
        </a:prstGeom>
        <a:solidFill>
          <a:schemeClr val="lt1">
            <a:alpha val="90000"/>
            <a:hueOff val="0"/>
            <a:satOff val="0"/>
            <a:lumOff val="0"/>
            <a:alphaOff val="0"/>
          </a:schemeClr>
        </a:solidFill>
        <a:ln w="12700" cap="flat" cmpd="sng" algn="ctr">
          <a:solidFill>
            <a:schemeClr val="accent5">
              <a:hueOff val="-21323124"/>
              <a:satOff val="12119"/>
              <a:lumOff val="-10000"/>
              <a:alphaOff val="0"/>
            </a:schemeClr>
          </a:solidFill>
          <a:prstDash val="solid"/>
        </a:ln>
        <a:effectLst/>
      </dsp:spPr>
      <dsp:style>
        <a:lnRef idx="2">
          <a:scrgbClr r="0" g="0" b="0"/>
        </a:lnRef>
        <a:fillRef idx="1">
          <a:scrgbClr r="0" g="0" b="0"/>
        </a:fillRef>
        <a:effectRef idx="0">
          <a:scrgbClr r="0" g="0" b="0"/>
        </a:effectRef>
        <a:fontRef idx="minor"/>
      </dsp:style>
    </dsp:sp>
    <dsp:sp modelId="{4FCDE3C5-59F2-4DEB-805E-4DA9D3E348C1}">
      <dsp:nvSpPr>
        <dsp:cNvPr id="0" name=""/>
        <dsp:cNvSpPr/>
      </dsp:nvSpPr>
      <dsp:spPr>
        <a:xfrm>
          <a:off x="304800" y="3662700"/>
          <a:ext cx="4267200" cy="590400"/>
        </a:xfrm>
        <a:prstGeom prst="roundRect">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Rare before puberty</a:t>
          </a:r>
          <a:endParaRPr lang="en-US" sz="2000" kern="1200" dirty="0"/>
        </a:p>
      </dsp:txBody>
      <dsp:txXfrm>
        <a:off x="333621" y="3691521"/>
        <a:ext cx="420955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AD198-E67D-4538-B127-40685A858BA4}">
      <dsp:nvSpPr>
        <dsp:cNvPr id="0" name=""/>
        <dsp:cNvSpPr/>
      </dsp:nvSpPr>
      <dsp:spPr>
        <a:xfrm>
          <a:off x="1491734" y="600371"/>
          <a:ext cx="4691999" cy="4691999"/>
        </a:xfrm>
        <a:prstGeom prst="blockArc">
          <a:avLst>
            <a:gd name="adj1" fmla="val 10657788"/>
            <a:gd name="adj2" fmla="val 16970287"/>
            <a:gd name="adj3" fmla="val 4635"/>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1DBF77-CB1F-44B0-9AA6-4B1F36818D1D}">
      <dsp:nvSpPr>
        <dsp:cNvPr id="0" name=""/>
        <dsp:cNvSpPr/>
      </dsp:nvSpPr>
      <dsp:spPr>
        <a:xfrm>
          <a:off x="1493603" y="674671"/>
          <a:ext cx="4691999" cy="4691999"/>
        </a:xfrm>
        <a:prstGeom prst="blockArc">
          <a:avLst>
            <a:gd name="adj1" fmla="val 4980845"/>
            <a:gd name="adj2" fmla="val 10769287"/>
            <a:gd name="adj3" fmla="val 4635"/>
          </a:avLst>
        </a:prstGeom>
        <a:blipFill rotWithShape="0">
          <a:blip xmlns:r="http://schemas.openxmlformats.org/officeDocument/2006/relationships" r:embed="rId1">
            <a:duotone>
              <a:schemeClr val="accent2">
                <a:hueOff val="1271860"/>
                <a:satOff val="-29019"/>
                <a:lumOff val="10719"/>
                <a:alphaOff val="0"/>
                <a:shade val="22000"/>
                <a:satMod val="160000"/>
              </a:schemeClr>
              <a:schemeClr val="accent2">
                <a:hueOff val="1271860"/>
                <a:satOff val="-29019"/>
                <a:lumOff val="1071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29FF45-4E53-4FD3-8165-6EFD3D576B61}">
      <dsp:nvSpPr>
        <dsp:cNvPr id="0" name=""/>
        <dsp:cNvSpPr/>
      </dsp:nvSpPr>
      <dsp:spPr>
        <a:xfrm>
          <a:off x="2470316" y="766543"/>
          <a:ext cx="4691999" cy="4691999"/>
        </a:xfrm>
        <a:prstGeom prst="blockArc">
          <a:avLst>
            <a:gd name="adj1" fmla="val 21388735"/>
            <a:gd name="adj2" fmla="val 6463986"/>
            <a:gd name="adj3" fmla="val 4635"/>
          </a:avLst>
        </a:prstGeom>
        <a:blipFill rotWithShape="0">
          <a:blip xmlns:r="http://schemas.openxmlformats.org/officeDocument/2006/relationships" r:embed="rId1">
            <a:duotone>
              <a:schemeClr val="accent2">
                <a:hueOff val="635930"/>
                <a:satOff val="-14509"/>
                <a:lumOff val="5360"/>
                <a:alphaOff val="0"/>
                <a:shade val="22000"/>
                <a:satMod val="160000"/>
              </a:schemeClr>
              <a:schemeClr val="accent2">
                <a:hueOff val="635930"/>
                <a:satOff val="-14509"/>
                <a:lumOff val="536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3D33FE1-47F9-4A72-94D2-9142471C74B9}">
      <dsp:nvSpPr>
        <dsp:cNvPr id="0" name=""/>
        <dsp:cNvSpPr/>
      </dsp:nvSpPr>
      <dsp:spPr>
        <a:xfrm>
          <a:off x="2466044" y="609960"/>
          <a:ext cx="4691999" cy="4691999"/>
        </a:xfrm>
        <a:prstGeom prst="blockArc">
          <a:avLst>
            <a:gd name="adj1" fmla="val 15497381"/>
            <a:gd name="adj2" fmla="val 23762"/>
            <a:gd name="adj3" fmla="val 4635"/>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B406AF-FB39-4B0E-9B57-F37F78954516}">
      <dsp:nvSpPr>
        <dsp:cNvPr id="0" name=""/>
        <dsp:cNvSpPr/>
      </dsp:nvSpPr>
      <dsp:spPr>
        <a:xfrm>
          <a:off x="3352778" y="1828797"/>
          <a:ext cx="2140646" cy="2197282"/>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i="1" kern="1200" dirty="0" err="1" smtClean="0"/>
            <a:t>Aetiology</a:t>
          </a:r>
          <a:r>
            <a:rPr lang="en-US" sz="2800" b="1" i="1" kern="1200" dirty="0" smtClean="0"/>
            <a:t> of raised uric acid level </a:t>
          </a:r>
          <a:endParaRPr lang="en-US" sz="2800" b="1" i="1" kern="1200" dirty="0"/>
        </a:p>
      </dsp:txBody>
      <dsp:txXfrm>
        <a:off x="3666268" y="2150581"/>
        <a:ext cx="1513666" cy="1553714"/>
      </dsp:txXfrm>
    </dsp:sp>
    <dsp:sp modelId="{316067F9-7474-4810-92C3-58B952B0BF27}">
      <dsp:nvSpPr>
        <dsp:cNvPr id="0" name=""/>
        <dsp:cNvSpPr/>
      </dsp:nvSpPr>
      <dsp:spPr>
        <a:xfrm>
          <a:off x="2327627" y="-43117"/>
          <a:ext cx="4038598" cy="1510292"/>
        </a:xfrm>
        <a:prstGeom prst="ellipse">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Idiopathic decrease in uric acid excretion</a:t>
          </a:r>
        </a:p>
        <a:p>
          <a:pPr lvl="0" algn="ctr" defTabSz="889000">
            <a:lnSpc>
              <a:spcPct val="90000"/>
            </a:lnSpc>
            <a:spcBef>
              <a:spcPct val="0"/>
            </a:spcBef>
            <a:spcAft>
              <a:spcPct val="35000"/>
            </a:spcAft>
          </a:pPr>
          <a:r>
            <a:rPr lang="en-US" sz="2000" kern="1200" dirty="0" smtClean="0"/>
            <a:t>(75%)</a:t>
          </a:r>
          <a:endParaRPr lang="en-US" sz="2000" kern="1200" dirty="0"/>
        </a:p>
      </dsp:txBody>
      <dsp:txXfrm>
        <a:off x="2919066" y="178060"/>
        <a:ext cx="2855720" cy="1067938"/>
      </dsp:txXfrm>
    </dsp:sp>
    <dsp:sp modelId="{5D16018A-B0D9-461B-9981-FC687230F4DD}">
      <dsp:nvSpPr>
        <dsp:cNvPr id="0" name=""/>
        <dsp:cNvSpPr/>
      </dsp:nvSpPr>
      <dsp:spPr>
        <a:xfrm>
          <a:off x="5943608" y="1219203"/>
          <a:ext cx="2320021" cy="3505193"/>
        </a:xfrm>
        <a:prstGeom prst="ellipse">
          <a:avLst/>
        </a:prstGeom>
        <a:blipFill rotWithShape="0">
          <a:blip xmlns:r="http://schemas.openxmlformats.org/officeDocument/2006/relationships" r:embed="rId1">
            <a:duotone>
              <a:schemeClr val="accent2">
                <a:hueOff val="635930"/>
                <a:satOff val="-14509"/>
                <a:lumOff val="5360"/>
                <a:alphaOff val="0"/>
                <a:shade val="22000"/>
                <a:satMod val="160000"/>
              </a:schemeClr>
              <a:schemeClr val="accent2">
                <a:hueOff val="635930"/>
                <a:satOff val="-14509"/>
                <a:lumOff val="536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Increase uric acid production due to increased cell turn over (</a:t>
          </a:r>
          <a:r>
            <a:rPr lang="en-US" sz="2000" kern="1200" dirty="0" err="1" smtClean="0"/>
            <a:t>tumours</a:t>
          </a:r>
          <a:r>
            <a:rPr lang="en-US" sz="2000" kern="1200" dirty="0" smtClean="0"/>
            <a:t>), increase uric acid synthesis (specific enzyme defect)</a:t>
          </a:r>
          <a:endParaRPr lang="en-US" sz="2000" kern="1200" dirty="0"/>
        </a:p>
      </dsp:txBody>
      <dsp:txXfrm>
        <a:off x="6283367" y="1732527"/>
        <a:ext cx="1640503" cy="2478545"/>
      </dsp:txXfrm>
    </dsp:sp>
    <dsp:sp modelId="{DE028FA8-ECB1-4508-AA81-DE675169024E}">
      <dsp:nvSpPr>
        <dsp:cNvPr id="0" name=""/>
        <dsp:cNvSpPr/>
      </dsp:nvSpPr>
      <dsp:spPr>
        <a:xfrm>
          <a:off x="2667000" y="4451456"/>
          <a:ext cx="2902647" cy="1687661"/>
        </a:xfrm>
        <a:prstGeom prst="ellipse">
          <a:avLst/>
        </a:prstGeom>
        <a:blipFill rotWithShape="0">
          <a:blip xmlns:r="http://schemas.openxmlformats.org/officeDocument/2006/relationships" r:embed="rId1">
            <a:duotone>
              <a:schemeClr val="accent2">
                <a:hueOff val="1271860"/>
                <a:satOff val="-29019"/>
                <a:lumOff val="10719"/>
                <a:alphaOff val="0"/>
                <a:shade val="22000"/>
                <a:satMod val="160000"/>
              </a:schemeClr>
              <a:schemeClr val="accent2">
                <a:hueOff val="1271860"/>
                <a:satOff val="-29019"/>
                <a:lumOff val="1071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High dietary </a:t>
          </a:r>
          <a:r>
            <a:rPr lang="en-US" sz="2400" kern="1200" dirty="0" err="1" smtClean="0"/>
            <a:t>purine</a:t>
          </a:r>
          <a:r>
            <a:rPr lang="en-US" sz="2400" kern="1200" dirty="0" smtClean="0"/>
            <a:t> intake</a:t>
          </a:r>
          <a:endParaRPr lang="en-US" sz="2400" kern="1200" dirty="0"/>
        </a:p>
      </dsp:txBody>
      <dsp:txXfrm>
        <a:off x="3092083" y="4698608"/>
        <a:ext cx="2052481" cy="1193357"/>
      </dsp:txXfrm>
    </dsp:sp>
    <dsp:sp modelId="{03DC9FA3-D2C2-45F7-A7AE-0A4A372198D5}">
      <dsp:nvSpPr>
        <dsp:cNvPr id="0" name=""/>
        <dsp:cNvSpPr/>
      </dsp:nvSpPr>
      <dsp:spPr>
        <a:xfrm>
          <a:off x="0" y="2285997"/>
          <a:ext cx="3096130" cy="1510292"/>
        </a:xfrm>
        <a:prstGeom prst="ellipse">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Impaired uric acid excretion secondary to </a:t>
          </a:r>
          <a:r>
            <a:rPr lang="en-US" sz="2000" kern="1200" dirty="0" err="1" smtClean="0"/>
            <a:t>thiazide</a:t>
          </a:r>
          <a:r>
            <a:rPr lang="en-US" sz="2000" kern="1200" dirty="0" smtClean="0"/>
            <a:t> diuretics, chronic renal failure</a:t>
          </a:r>
          <a:endParaRPr lang="en-US" sz="2000" kern="1200" dirty="0"/>
        </a:p>
      </dsp:txBody>
      <dsp:txXfrm>
        <a:off x="453418" y="2507174"/>
        <a:ext cx="2189294" cy="1067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6E777-5D00-469B-AC0B-0EC6C2C0E637}">
      <dsp:nvSpPr>
        <dsp:cNvPr id="0" name=""/>
        <dsp:cNvSpPr/>
      </dsp:nvSpPr>
      <dsp:spPr>
        <a:xfrm rot="5400000">
          <a:off x="-238991" y="239629"/>
          <a:ext cx="1593279" cy="11152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1</a:t>
          </a:r>
          <a:endParaRPr lang="en-US" sz="3200" kern="1200" dirty="0"/>
        </a:p>
      </dsp:txBody>
      <dsp:txXfrm rot="-5400000">
        <a:off x="2" y="558285"/>
        <a:ext cx="1115295" cy="477984"/>
      </dsp:txXfrm>
    </dsp:sp>
    <dsp:sp modelId="{72EB2E32-3082-4C95-AFAC-F819F369DDC0}">
      <dsp:nvSpPr>
        <dsp:cNvPr id="0" name=""/>
        <dsp:cNvSpPr/>
      </dsp:nvSpPr>
      <dsp:spPr>
        <a:xfrm rot="5400000">
          <a:off x="4154631" y="-3038698"/>
          <a:ext cx="1035631" cy="71143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37465" rIns="37465" bIns="37465" numCol="1" spcCol="1270" anchor="ctr" anchorCtr="0">
          <a:noAutofit/>
        </a:bodyPr>
        <a:lstStyle/>
        <a:p>
          <a:pPr marL="285750" lvl="1" indent="-285750" algn="l" defTabSz="2622550">
            <a:lnSpc>
              <a:spcPct val="90000"/>
            </a:lnSpc>
            <a:spcBef>
              <a:spcPct val="0"/>
            </a:spcBef>
            <a:spcAft>
              <a:spcPct val="15000"/>
            </a:spcAft>
            <a:buChar char="••"/>
          </a:pPr>
          <a:r>
            <a:rPr lang="en-US" sz="5900" kern="1200" dirty="0" smtClean="0"/>
            <a:t>Asymptomatic Stage</a:t>
          </a:r>
          <a:endParaRPr lang="en-US" sz="5900" kern="1200" dirty="0"/>
        </a:p>
      </dsp:txBody>
      <dsp:txXfrm rot="-5400000">
        <a:off x="1115295" y="51193"/>
        <a:ext cx="7063749" cy="934521"/>
      </dsp:txXfrm>
    </dsp:sp>
    <dsp:sp modelId="{86E8DD5B-B40C-40CB-A8E2-16584ABA4341}">
      <dsp:nvSpPr>
        <dsp:cNvPr id="0" name=""/>
        <dsp:cNvSpPr/>
      </dsp:nvSpPr>
      <dsp:spPr>
        <a:xfrm rot="5400000">
          <a:off x="-238991" y="1689311"/>
          <a:ext cx="1593279" cy="11152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2</a:t>
          </a:r>
          <a:endParaRPr lang="en-US" sz="3200" kern="1200" dirty="0"/>
        </a:p>
      </dsp:txBody>
      <dsp:txXfrm rot="-5400000">
        <a:off x="2" y="2007967"/>
        <a:ext cx="1115295" cy="477984"/>
      </dsp:txXfrm>
    </dsp:sp>
    <dsp:sp modelId="{2291FB70-425B-4B7B-8917-6F4B009C70C3}">
      <dsp:nvSpPr>
        <dsp:cNvPr id="0" name=""/>
        <dsp:cNvSpPr/>
      </dsp:nvSpPr>
      <dsp:spPr>
        <a:xfrm rot="5400000">
          <a:off x="4154631" y="-1589016"/>
          <a:ext cx="1035631" cy="71143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37465" rIns="37465" bIns="37465" numCol="1" spcCol="1270" anchor="ctr" anchorCtr="0">
          <a:noAutofit/>
        </a:bodyPr>
        <a:lstStyle/>
        <a:p>
          <a:pPr marL="285750" lvl="1" indent="-285750" algn="l" defTabSz="2622550">
            <a:lnSpc>
              <a:spcPct val="90000"/>
            </a:lnSpc>
            <a:spcBef>
              <a:spcPct val="0"/>
            </a:spcBef>
            <a:spcAft>
              <a:spcPct val="15000"/>
            </a:spcAft>
            <a:buChar char="••"/>
          </a:pPr>
          <a:r>
            <a:rPr lang="en-US" sz="5900" b="0" kern="1200" dirty="0" smtClean="0"/>
            <a:t>Acute stage </a:t>
          </a:r>
          <a:endParaRPr lang="en-US" sz="5900" b="0" kern="1200" dirty="0"/>
        </a:p>
      </dsp:txBody>
      <dsp:txXfrm rot="-5400000">
        <a:off x="1115295" y="1500875"/>
        <a:ext cx="7063749" cy="934521"/>
      </dsp:txXfrm>
    </dsp:sp>
    <dsp:sp modelId="{5446D336-E87F-4770-8AF5-0EF6B5C31CEF}">
      <dsp:nvSpPr>
        <dsp:cNvPr id="0" name=""/>
        <dsp:cNvSpPr/>
      </dsp:nvSpPr>
      <dsp:spPr>
        <a:xfrm rot="5400000">
          <a:off x="-238991" y="3138993"/>
          <a:ext cx="1593279" cy="11152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rot="-5400000">
        <a:off x="2" y="3457649"/>
        <a:ext cx="1115295" cy="477984"/>
      </dsp:txXfrm>
    </dsp:sp>
    <dsp:sp modelId="{816842D5-0D2E-4329-83DE-ACAAEE167F88}">
      <dsp:nvSpPr>
        <dsp:cNvPr id="0" name=""/>
        <dsp:cNvSpPr/>
      </dsp:nvSpPr>
      <dsp:spPr>
        <a:xfrm rot="5400000">
          <a:off x="4154631" y="-139335"/>
          <a:ext cx="1035631" cy="71143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37465" rIns="37465" bIns="37465" numCol="1" spcCol="1270" anchor="ctr" anchorCtr="0">
          <a:noAutofit/>
        </a:bodyPr>
        <a:lstStyle/>
        <a:p>
          <a:pPr marL="285750" lvl="1" indent="-285750" algn="l" defTabSz="2622550">
            <a:lnSpc>
              <a:spcPct val="90000"/>
            </a:lnSpc>
            <a:spcBef>
              <a:spcPct val="0"/>
            </a:spcBef>
            <a:spcAft>
              <a:spcPct val="15000"/>
            </a:spcAft>
            <a:buChar char="••"/>
          </a:pPr>
          <a:r>
            <a:rPr lang="en-US" sz="5900" b="0" kern="1200" dirty="0" err="1" smtClean="0"/>
            <a:t>Intercritical</a:t>
          </a:r>
          <a:r>
            <a:rPr lang="en-US" sz="5900" b="0" kern="1200" dirty="0" smtClean="0"/>
            <a:t> stage </a:t>
          </a:r>
          <a:endParaRPr lang="en-US" sz="5900" b="0" kern="1200" dirty="0"/>
        </a:p>
      </dsp:txBody>
      <dsp:txXfrm rot="-5400000">
        <a:off x="1115295" y="2950556"/>
        <a:ext cx="7063749" cy="934521"/>
      </dsp:txXfrm>
    </dsp:sp>
    <dsp:sp modelId="{1DFC08B0-451F-4161-A649-0F6EC457FB1B}">
      <dsp:nvSpPr>
        <dsp:cNvPr id="0" name=""/>
        <dsp:cNvSpPr/>
      </dsp:nvSpPr>
      <dsp:spPr>
        <a:xfrm rot="5400000">
          <a:off x="-238991" y="4588674"/>
          <a:ext cx="1593279" cy="11152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4</a:t>
          </a:r>
          <a:endParaRPr lang="en-US" sz="3200" kern="1200" dirty="0"/>
        </a:p>
      </dsp:txBody>
      <dsp:txXfrm rot="-5400000">
        <a:off x="2" y="4907330"/>
        <a:ext cx="1115295" cy="477984"/>
      </dsp:txXfrm>
    </dsp:sp>
    <dsp:sp modelId="{6C43EA33-015D-492E-8F9D-A27532CA9A29}">
      <dsp:nvSpPr>
        <dsp:cNvPr id="0" name=""/>
        <dsp:cNvSpPr/>
      </dsp:nvSpPr>
      <dsp:spPr>
        <a:xfrm rot="5400000">
          <a:off x="4154631" y="1310346"/>
          <a:ext cx="1035631" cy="71143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37465" rIns="37465" bIns="37465" numCol="1" spcCol="1270" anchor="ctr" anchorCtr="0">
          <a:noAutofit/>
        </a:bodyPr>
        <a:lstStyle/>
        <a:p>
          <a:pPr marL="285750" lvl="1" indent="-285750" algn="l" defTabSz="2622550">
            <a:lnSpc>
              <a:spcPct val="90000"/>
            </a:lnSpc>
            <a:spcBef>
              <a:spcPct val="0"/>
            </a:spcBef>
            <a:spcAft>
              <a:spcPct val="15000"/>
            </a:spcAft>
            <a:buChar char="••"/>
          </a:pPr>
          <a:r>
            <a:rPr lang="en-US" sz="5900" b="0" kern="1200" dirty="0" smtClean="0"/>
            <a:t>Chronic stage</a:t>
          </a:r>
          <a:endParaRPr lang="en-US" sz="5900" b="0" kern="1200" dirty="0"/>
        </a:p>
      </dsp:txBody>
      <dsp:txXfrm rot="-5400000">
        <a:off x="1115295" y="4400238"/>
        <a:ext cx="7063749" cy="934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5FCEC-0905-4038-B471-F8D0ECBEADE1}">
      <dsp:nvSpPr>
        <dsp:cNvPr id="0" name=""/>
        <dsp:cNvSpPr/>
      </dsp:nvSpPr>
      <dsp:spPr>
        <a:xfrm>
          <a:off x="5233020" y="4128946"/>
          <a:ext cx="1615826" cy="768986"/>
        </a:xfrm>
        <a:custGeom>
          <a:avLst/>
          <a:gdLst/>
          <a:ahLst/>
          <a:cxnLst/>
          <a:rect l="0" t="0" r="0" b="0"/>
          <a:pathLst>
            <a:path>
              <a:moveTo>
                <a:pt x="0" y="0"/>
              </a:moveTo>
              <a:lnTo>
                <a:pt x="0" y="524042"/>
              </a:lnTo>
              <a:lnTo>
                <a:pt x="1615826" y="524042"/>
              </a:lnTo>
              <a:lnTo>
                <a:pt x="1615826" y="76898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52094-06AB-4520-B226-C858ABC097C8}">
      <dsp:nvSpPr>
        <dsp:cNvPr id="0" name=""/>
        <dsp:cNvSpPr/>
      </dsp:nvSpPr>
      <dsp:spPr>
        <a:xfrm>
          <a:off x="3617193" y="4128946"/>
          <a:ext cx="1615826" cy="768986"/>
        </a:xfrm>
        <a:custGeom>
          <a:avLst/>
          <a:gdLst/>
          <a:ahLst/>
          <a:cxnLst/>
          <a:rect l="0" t="0" r="0" b="0"/>
          <a:pathLst>
            <a:path>
              <a:moveTo>
                <a:pt x="1615826" y="0"/>
              </a:moveTo>
              <a:lnTo>
                <a:pt x="1615826" y="524042"/>
              </a:lnTo>
              <a:lnTo>
                <a:pt x="0" y="524042"/>
              </a:lnTo>
              <a:lnTo>
                <a:pt x="0" y="76898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26707-BBE1-491F-8A98-8B988993501E}">
      <dsp:nvSpPr>
        <dsp:cNvPr id="0" name=""/>
        <dsp:cNvSpPr/>
      </dsp:nvSpPr>
      <dsp:spPr>
        <a:xfrm>
          <a:off x="4293839" y="1983791"/>
          <a:ext cx="939180" cy="466163"/>
        </a:xfrm>
        <a:custGeom>
          <a:avLst/>
          <a:gdLst/>
          <a:ahLst/>
          <a:cxnLst/>
          <a:rect l="0" t="0" r="0" b="0"/>
          <a:pathLst>
            <a:path>
              <a:moveTo>
                <a:pt x="0" y="0"/>
              </a:moveTo>
              <a:lnTo>
                <a:pt x="0" y="221219"/>
              </a:lnTo>
              <a:lnTo>
                <a:pt x="939180" y="221219"/>
              </a:lnTo>
              <a:lnTo>
                <a:pt x="939180" y="4661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84354-1502-4657-9B41-DFF6FDB387E1}">
      <dsp:nvSpPr>
        <dsp:cNvPr id="0" name=""/>
        <dsp:cNvSpPr/>
      </dsp:nvSpPr>
      <dsp:spPr>
        <a:xfrm>
          <a:off x="2001366" y="1983791"/>
          <a:ext cx="2292473" cy="466163"/>
        </a:xfrm>
        <a:custGeom>
          <a:avLst/>
          <a:gdLst/>
          <a:ahLst/>
          <a:cxnLst/>
          <a:rect l="0" t="0" r="0" b="0"/>
          <a:pathLst>
            <a:path>
              <a:moveTo>
                <a:pt x="2292473" y="0"/>
              </a:moveTo>
              <a:lnTo>
                <a:pt x="2292473" y="221219"/>
              </a:lnTo>
              <a:lnTo>
                <a:pt x="0" y="221219"/>
              </a:lnTo>
              <a:lnTo>
                <a:pt x="0" y="4661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C30163-1C6E-43A1-9A9B-9C71B86333AE}">
      <dsp:nvSpPr>
        <dsp:cNvPr id="0" name=""/>
        <dsp:cNvSpPr/>
      </dsp:nvSpPr>
      <dsp:spPr>
        <a:xfrm>
          <a:off x="2971799" y="304800"/>
          <a:ext cx="2644080" cy="1678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52852-2ED4-4BB4-900D-C64E2A1FC5F2}">
      <dsp:nvSpPr>
        <dsp:cNvPr id="0" name=""/>
        <dsp:cNvSpPr/>
      </dsp:nvSpPr>
      <dsp:spPr>
        <a:xfrm>
          <a:off x="3265586" y="583898"/>
          <a:ext cx="2644080" cy="1678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Broad lines in treatment of gout</a:t>
          </a:r>
          <a:endParaRPr lang="en-US" sz="3300" kern="1200" dirty="0"/>
        </a:p>
      </dsp:txBody>
      <dsp:txXfrm>
        <a:off x="3314762" y="633074"/>
        <a:ext cx="2545728" cy="1580639"/>
      </dsp:txXfrm>
    </dsp:sp>
    <dsp:sp modelId="{062445CF-16B7-4707-9152-B16703F1EA59}">
      <dsp:nvSpPr>
        <dsp:cNvPr id="0" name=""/>
        <dsp:cNvSpPr/>
      </dsp:nvSpPr>
      <dsp:spPr>
        <a:xfrm>
          <a:off x="679325" y="2449955"/>
          <a:ext cx="2644080" cy="1678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F3771-0C5F-47DB-ADED-5673D84DEC8A}">
      <dsp:nvSpPr>
        <dsp:cNvPr id="0" name=""/>
        <dsp:cNvSpPr/>
      </dsp:nvSpPr>
      <dsp:spPr>
        <a:xfrm>
          <a:off x="973112" y="2729053"/>
          <a:ext cx="2644080" cy="1678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Non-pharmacologic</a:t>
          </a:r>
          <a:endParaRPr lang="en-US" sz="3300" kern="1200" dirty="0"/>
        </a:p>
      </dsp:txBody>
      <dsp:txXfrm>
        <a:off x="1022288" y="2778229"/>
        <a:ext cx="2545728" cy="1580639"/>
      </dsp:txXfrm>
    </dsp:sp>
    <dsp:sp modelId="{AAC9F183-C158-4603-85EF-9342ACE1C0B5}">
      <dsp:nvSpPr>
        <dsp:cNvPr id="0" name=""/>
        <dsp:cNvSpPr/>
      </dsp:nvSpPr>
      <dsp:spPr>
        <a:xfrm>
          <a:off x="3910979" y="2449955"/>
          <a:ext cx="2644080" cy="1678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381B5-97A5-45C7-90F8-81461F212CA2}">
      <dsp:nvSpPr>
        <dsp:cNvPr id="0" name=""/>
        <dsp:cNvSpPr/>
      </dsp:nvSpPr>
      <dsp:spPr>
        <a:xfrm>
          <a:off x="4204766" y="2729053"/>
          <a:ext cx="2644080" cy="1678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pharmacologic</a:t>
          </a:r>
          <a:endParaRPr lang="en-US" sz="3300" kern="1200" dirty="0"/>
        </a:p>
      </dsp:txBody>
      <dsp:txXfrm>
        <a:off x="4253942" y="2778229"/>
        <a:ext cx="2545728" cy="1580639"/>
      </dsp:txXfrm>
    </dsp:sp>
    <dsp:sp modelId="{432E7DEF-A4AA-435A-8E2F-047858E97081}">
      <dsp:nvSpPr>
        <dsp:cNvPr id="0" name=""/>
        <dsp:cNvSpPr/>
      </dsp:nvSpPr>
      <dsp:spPr>
        <a:xfrm>
          <a:off x="2295152" y="4897933"/>
          <a:ext cx="2644080" cy="1678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80026-0D64-4874-8326-2983591E0BEB}">
      <dsp:nvSpPr>
        <dsp:cNvPr id="0" name=""/>
        <dsp:cNvSpPr/>
      </dsp:nvSpPr>
      <dsp:spPr>
        <a:xfrm>
          <a:off x="2588939" y="5177030"/>
          <a:ext cx="2644080" cy="1678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Acute gouty arthritis</a:t>
          </a:r>
          <a:endParaRPr lang="en-US" sz="3300" kern="1200" dirty="0"/>
        </a:p>
      </dsp:txBody>
      <dsp:txXfrm>
        <a:off x="2638115" y="5226206"/>
        <a:ext cx="2545728" cy="1580639"/>
      </dsp:txXfrm>
    </dsp:sp>
    <dsp:sp modelId="{2E86E2AD-6A05-4048-9846-269A4C830F2F}">
      <dsp:nvSpPr>
        <dsp:cNvPr id="0" name=""/>
        <dsp:cNvSpPr/>
      </dsp:nvSpPr>
      <dsp:spPr>
        <a:xfrm>
          <a:off x="5526806" y="4897933"/>
          <a:ext cx="2644080" cy="1678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BD80D-0B08-437E-B6CA-73C016327088}">
      <dsp:nvSpPr>
        <dsp:cNvPr id="0" name=""/>
        <dsp:cNvSpPr/>
      </dsp:nvSpPr>
      <dsp:spPr>
        <a:xfrm>
          <a:off x="5820593" y="5177030"/>
          <a:ext cx="2644080" cy="1678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Prevention of recurrent attack</a:t>
          </a:r>
          <a:endParaRPr lang="en-US" sz="3300" kern="1200" dirty="0"/>
        </a:p>
      </dsp:txBody>
      <dsp:txXfrm>
        <a:off x="5869769" y="5226206"/>
        <a:ext cx="2545728" cy="1580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0DED5-146E-46D5-889D-4BBDBC2478EA}">
      <dsp:nvSpPr>
        <dsp:cNvPr id="0" name=""/>
        <dsp:cNvSpPr/>
      </dsp:nvSpPr>
      <dsp:spPr>
        <a:xfrm>
          <a:off x="4429125" y="2919293"/>
          <a:ext cx="3143250" cy="747950"/>
        </a:xfrm>
        <a:custGeom>
          <a:avLst/>
          <a:gdLst/>
          <a:ahLst/>
          <a:cxnLst/>
          <a:rect l="0" t="0" r="0" b="0"/>
          <a:pathLst>
            <a:path>
              <a:moveTo>
                <a:pt x="0" y="0"/>
              </a:moveTo>
              <a:lnTo>
                <a:pt x="0" y="509706"/>
              </a:lnTo>
              <a:lnTo>
                <a:pt x="3143250" y="509706"/>
              </a:lnTo>
              <a:lnTo>
                <a:pt x="3143250" y="7479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EBACE-AA43-4338-934F-B5F3496D355B}">
      <dsp:nvSpPr>
        <dsp:cNvPr id="0" name=""/>
        <dsp:cNvSpPr/>
      </dsp:nvSpPr>
      <dsp:spPr>
        <a:xfrm>
          <a:off x="4383405" y="2919293"/>
          <a:ext cx="91440" cy="747950"/>
        </a:xfrm>
        <a:custGeom>
          <a:avLst/>
          <a:gdLst/>
          <a:ahLst/>
          <a:cxnLst/>
          <a:rect l="0" t="0" r="0" b="0"/>
          <a:pathLst>
            <a:path>
              <a:moveTo>
                <a:pt x="45720" y="0"/>
              </a:moveTo>
              <a:lnTo>
                <a:pt x="45720" y="7479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EDC4C-D608-4CD9-A369-A552D2E2C6BA}">
      <dsp:nvSpPr>
        <dsp:cNvPr id="0" name=""/>
        <dsp:cNvSpPr/>
      </dsp:nvSpPr>
      <dsp:spPr>
        <a:xfrm>
          <a:off x="1285875" y="2919293"/>
          <a:ext cx="3143249" cy="747950"/>
        </a:xfrm>
        <a:custGeom>
          <a:avLst/>
          <a:gdLst/>
          <a:ahLst/>
          <a:cxnLst/>
          <a:rect l="0" t="0" r="0" b="0"/>
          <a:pathLst>
            <a:path>
              <a:moveTo>
                <a:pt x="3143249" y="0"/>
              </a:moveTo>
              <a:lnTo>
                <a:pt x="3143249" y="509706"/>
              </a:lnTo>
              <a:lnTo>
                <a:pt x="0" y="509706"/>
              </a:lnTo>
              <a:lnTo>
                <a:pt x="0" y="7479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291B6-4415-4386-8535-A6AD0198ADBF}">
      <dsp:nvSpPr>
        <dsp:cNvPr id="0" name=""/>
        <dsp:cNvSpPr/>
      </dsp:nvSpPr>
      <dsp:spPr>
        <a:xfrm>
          <a:off x="3143250" y="1286232"/>
          <a:ext cx="2571749" cy="1633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7A12D-83FC-48D4-8DFB-98A480B44125}">
      <dsp:nvSpPr>
        <dsp:cNvPr id="0" name=""/>
        <dsp:cNvSpPr/>
      </dsp:nvSpPr>
      <dsp:spPr>
        <a:xfrm>
          <a:off x="3429000" y="1557694"/>
          <a:ext cx="2571749" cy="16330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Acute gouty arthritis</a:t>
          </a:r>
          <a:endParaRPr lang="en-US" sz="3400" kern="1200" dirty="0"/>
        </a:p>
      </dsp:txBody>
      <dsp:txXfrm>
        <a:off x="3476831" y="1605525"/>
        <a:ext cx="2476087" cy="1537399"/>
      </dsp:txXfrm>
    </dsp:sp>
    <dsp:sp modelId="{B531A055-3792-462A-B497-D8AFA9AB4194}">
      <dsp:nvSpPr>
        <dsp:cNvPr id="0" name=""/>
        <dsp:cNvSpPr/>
      </dsp:nvSpPr>
      <dsp:spPr>
        <a:xfrm>
          <a:off x="0" y="3667244"/>
          <a:ext cx="2571749" cy="1633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BCBA0-FFBC-46E0-8E94-8301C7D34301}">
      <dsp:nvSpPr>
        <dsp:cNvPr id="0" name=""/>
        <dsp:cNvSpPr/>
      </dsp:nvSpPr>
      <dsp:spPr>
        <a:xfrm>
          <a:off x="285750" y="3938706"/>
          <a:ext cx="2571749" cy="16330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NSAIDs</a:t>
          </a:r>
          <a:endParaRPr lang="en-US" sz="3400" kern="1200" dirty="0"/>
        </a:p>
      </dsp:txBody>
      <dsp:txXfrm>
        <a:off x="333581" y="3986537"/>
        <a:ext cx="2476087" cy="1537399"/>
      </dsp:txXfrm>
    </dsp:sp>
    <dsp:sp modelId="{96BD8301-98D2-47BD-9B6B-CBE836A4E6CE}">
      <dsp:nvSpPr>
        <dsp:cNvPr id="0" name=""/>
        <dsp:cNvSpPr/>
      </dsp:nvSpPr>
      <dsp:spPr>
        <a:xfrm>
          <a:off x="3143250" y="3667244"/>
          <a:ext cx="2571749" cy="1633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50C98-C977-44F0-8B0E-8CA8E962059B}">
      <dsp:nvSpPr>
        <dsp:cNvPr id="0" name=""/>
        <dsp:cNvSpPr/>
      </dsp:nvSpPr>
      <dsp:spPr>
        <a:xfrm>
          <a:off x="3429000" y="3938706"/>
          <a:ext cx="2571749" cy="16330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colchicine</a:t>
          </a:r>
          <a:endParaRPr lang="en-US" sz="3400" kern="1200" dirty="0"/>
        </a:p>
      </dsp:txBody>
      <dsp:txXfrm>
        <a:off x="3476831" y="3986537"/>
        <a:ext cx="2476087" cy="1537399"/>
      </dsp:txXfrm>
    </dsp:sp>
    <dsp:sp modelId="{1DC3AF6E-DD4E-45B7-97EE-79B82FC01E61}">
      <dsp:nvSpPr>
        <dsp:cNvPr id="0" name=""/>
        <dsp:cNvSpPr/>
      </dsp:nvSpPr>
      <dsp:spPr>
        <a:xfrm>
          <a:off x="6286500" y="3667244"/>
          <a:ext cx="2571749" cy="1633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A42FE-0568-4A7E-85AB-84039ED456F0}">
      <dsp:nvSpPr>
        <dsp:cNvPr id="0" name=""/>
        <dsp:cNvSpPr/>
      </dsp:nvSpPr>
      <dsp:spPr>
        <a:xfrm>
          <a:off x="6572250" y="3938706"/>
          <a:ext cx="2571749" cy="16330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corticosteroid</a:t>
          </a:r>
          <a:endParaRPr lang="en-US" sz="3400" kern="1200" dirty="0"/>
        </a:p>
      </dsp:txBody>
      <dsp:txXfrm>
        <a:off x="6620081" y="3986537"/>
        <a:ext cx="2476087" cy="1537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6F01A-97A4-49DA-81B5-379BFE34BF92}">
      <dsp:nvSpPr>
        <dsp:cNvPr id="0" name=""/>
        <dsp:cNvSpPr/>
      </dsp:nvSpPr>
      <dsp:spPr>
        <a:xfrm>
          <a:off x="0" y="10199"/>
          <a:ext cx="3869365" cy="112674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GB" sz="3200" kern="1200" dirty="0" smtClean="0"/>
            <a:t>A plant alkaloid</a:t>
          </a:r>
          <a:endParaRPr lang="en-GB" sz="3200" kern="1200" dirty="0"/>
        </a:p>
      </dsp:txBody>
      <dsp:txXfrm>
        <a:off x="563374" y="10199"/>
        <a:ext cx="2742618" cy="1126747"/>
      </dsp:txXfrm>
    </dsp:sp>
    <dsp:sp modelId="{895CAFE7-7C7F-4100-96B9-47C24203D6A2}">
      <dsp:nvSpPr>
        <dsp:cNvPr id="0" name=""/>
        <dsp:cNvSpPr/>
      </dsp:nvSpPr>
      <dsp:spPr>
        <a:xfrm>
          <a:off x="0" y="1294692"/>
          <a:ext cx="8229598" cy="1126747"/>
        </a:xfrm>
        <a:prstGeom prst="chevron">
          <a:avLst/>
        </a:prstGeom>
        <a:solidFill>
          <a:schemeClr val="accent3">
            <a:hueOff val="-471397"/>
            <a:satOff val="2142"/>
            <a:lumOff val="-24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GB" sz="3200" kern="1200" dirty="0" smtClean="0"/>
            <a:t>Used for the treatment of acute gouty attacks and prophylaxis</a:t>
          </a:r>
          <a:endParaRPr lang="en-GB" sz="3200" kern="1200" dirty="0"/>
        </a:p>
      </dsp:txBody>
      <dsp:txXfrm>
        <a:off x="563374" y="1294692"/>
        <a:ext cx="7102851" cy="1126747"/>
      </dsp:txXfrm>
    </dsp:sp>
    <dsp:sp modelId="{52F027CE-5408-46BB-B09B-3B19C194CA4C}">
      <dsp:nvSpPr>
        <dsp:cNvPr id="0" name=""/>
        <dsp:cNvSpPr/>
      </dsp:nvSpPr>
      <dsp:spPr>
        <a:xfrm>
          <a:off x="0" y="2579184"/>
          <a:ext cx="8188640" cy="1126747"/>
        </a:xfrm>
        <a:prstGeom prst="chevron">
          <a:avLst/>
        </a:prstGeom>
        <a:solidFill>
          <a:schemeClr val="accent3">
            <a:hueOff val="-942795"/>
            <a:satOff val="4283"/>
            <a:lumOff val="-49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rtl="0">
            <a:lnSpc>
              <a:spcPct val="90000"/>
            </a:lnSpc>
            <a:spcBef>
              <a:spcPct val="0"/>
            </a:spcBef>
            <a:spcAft>
              <a:spcPct val="35000"/>
            </a:spcAft>
          </a:pPr>
          <a:r>
            <a:rPr lang="en-GB" sz="3000" kern="1200" dirty="0" smtClean="0"/>
            <a:t>Neither a </a:t>
          </a:r>
          <a:r>
            <a:rPr lang="en-GB" sz="3000" kern="1200" dirty="0" err="1" smtClean="0"/>
            <a:t>uricosuric</a:t>
          </a:r>
          <a:r>
            <a:rPr lang="en-GB" sz="3000" kern="1200" dirty="0" smtClean="0"/>
            <a:t> nor an analgesic agent, yet relieves pain in acute attacks of gout </a:t>
          </a:r>
          <a:endParaRPr lang="en-GB" sz="3000" kern="1200" dirty="0"/>
        </a:p>
      </dsp:txBody>
      <dsp:txXfrm>
        <a:off x="563374" y="2579184"/>
        <a:ext cx="7061893" cy="1126747"/>
      </dsp:txXfrm>
    </dsp:sp>
    <dsp:sp modelId="{4EA79027-4CEB-476D-A5CF-6085E17FAC82}">
      <dsp:nvSpPr>
        <dsp:cNvPr id="0" name=""/>
        <dsp:cNvSpPr/>
      </dsp:nvSpPr>
      <dsp:spPr>
        <a:xfrm>
          <a:off x="0" y="3863677"/>
          <a:ext cx="8206189" cy="1126747"/>
        </a:xfrm>
        <a:prstGeom prst="chevron">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GB" sz="3200" kern="1200" dirty="0" smtClean="0"/>
            <a:t>Prophylactic effect which reduces the frequency of acute attacks</a:t>
          </a:r>
          <a:endParaRPr lang="en-GB" sz="3200" kern="1200" dirty="0"/>
        </a:p>
      </dsp:txBody>
      <dsp:txXfrm>
        <a:off x="563374" y="3863677"/>
        <a:ext cx="7079442" cy="11267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183FB-9218-4B13-B600-E3B767896945}">
      <dsp:nvSpPr>
        <dsp:cNvPr id="0" name=""/>
        <dsp:cNvSpPr/>
      </dsp:nvSpPr>
      <dsp:spPr>
        <a:xfrm rot="10800000">
          <a:off x="1657916" y="600"/>
          <a:ext cx="6528857" cy="1429611"/>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419"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Binds to </a:t>
          </a:r>
          <a:r>
            <a:rPr lang="en-GB" sz="2800" kern="1200" dirty="0" err="1" smtClean="0"/>
            <a:t>tubulin</a:t>
          </a:r>
          <a:r>
            <a:rPr lang="en-GB" sz="2800" kern="1200" dirty="0" smtClean="0"/>
            <a:t> &gt; disrupt mobility of granulocytes to affected area</a:t>
          </a:r>
          <a:endParaRPr lang="en-GB" sz="2800" kern="1200" dirty="0"/>
        </a:p>
      </dsp:txBody>
      <dsp:txXfrm rot="10800000">
        <a:off x="2015319" y="600"/>
        <a:ext cx="6171454" cy="1429611"/>
      </dsp:txXfrm>
    </dsp:sp>
    <dsp:sp modelId="{6C694BE9-0C8E-4AF4-9DA7-108DBFBC1F42}">
      <dsp:nvSpPr>
        <dsp:cNvPr id="0" name=""/>
        <dsp:cNvSpPr/>
      </dsp:nvSpPr>
      <dsp:spPr>
        <a:xfrm>
          <a:off x="757011" y="600"/>
          <a:ext cx="1429611" cy="1429611"/>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FE8FA-703C-4437-921A-E8D6E7366E65}">
      <dsp:nvSpPr>
        <dsp:cNvPr id="0" name=""/>
        <dsp:cNvSpPr/>
      </dsp:nvSpPr>
      <dsp:spPr>
        <a:xfrm rot="10800000">
          <a:off x="1657916" y="1856962"/>
          <a:ext cx="6528857" cy="1429611"/>
        </a:xfrm>
        <a:prstGeom prst="homePlate">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419"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Inhibits the synthesis and release of the </a:t>
          </a:r>
          <a:r>
            <a:rPr lang="en-GB" sz="2800" kern="1200" dirty="0" err="1" smtClean="0"/>
            <a:t>leukotrienes</a:t>
          </a:r>
          <a:r>
            <a:rPr lang="en-GB" sz="2800" kern="1200" dirty="0" smtClean="0"/>
            <a:t> B₄ and interleukin-8</a:t>
          </a:r>
          <a:endParaRPr lang="en-GB" sz="2800" kern="1200" dirty="0"/>
        </a:p>
      </dsp:txBody>
      <dsp:txXfrm rot="10800000">
        <a:off x="2015319" y="1856962"/>
        <a:ext cx="6171454" cy="1429611"/>
      </dsp:txXfrm>
    </dsp:sp>
    <dsp:sp modelId="{8B185682-A7B7-4433-94A2-BF8856454533}">
      <dsp:nvSpPr>
        <dsp:cNvPr id="0" name=""/>
        <dsp:cNvSpPr/>
      </dsp:nvSpPr>
      <dsp:spPr>
        <a:xfrm>
          <a:off x="757011" y="1856962"/>
          <a:ext cx="1429611" cy="1429611"/>
        </a:xfrm>
        <a:prstGeom prst="ellipse">
          <a:avLst/>
        </a:prstGeom>
        <a:solidFill>
          <a:schemeClr val="accent4">
            <a:tint val="50000"/>
            <a:hueOff val="10324411"/>
            <a:satOff val="-5864"/>
            <a:lumOff val="1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95889-A2FE-4E1B-A5D8-82D324902B81}">
      <dsp:nvSpPr>
        <dsp:cNvPr id="0" name=""/>
        <dsp:cNvSpPr/>
      </dsp:nvSpPr>
      <dsp:spPr>
        <a:xfrm rot="10800000">
          <a:off x="1657916" y="3713323"/>
          <a:ext cx="6528857" cy="1429611"/>
        </a:xfrm>
        <a:prstGeom prst="homePlate">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419"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Decrease production of TNF-</a:t>
          </a:r>
          <a:r>
            <a:rPr lang="el-GR" sz="2800" kern="1200" dirty="0" smtClean="0"/>
            <a:t>α</a:t>
          </a:r>
          <a:r>
            <a:rPr lang="en-GB" sz="2800" kern="1200" dirty="0" smtClean="0"/>
            <a:t> by macrophages</a:t>
          </a:r>
          <a:endParaRPr lang="en-GB" sz="2800" kern="1200" dirty="0"/>
        </a:p>
      </dsp:txBody>
      <dsp:txXfrm rot="10800000">
        <a:off x="2015319" y="3713323"/>
        <a:ext cx="6171454" cy="1429611"/>
      </dsp:txXfrm>
    </dsp:sp>
    <dsp:sp modelId="{7D3D7ECE-02CF-4845-8422-C8A69468A8E6}">
      <dsp:nvSpPr>
        <dsp:cNvPr id="0" name=""/>
        <dsp:cNvSpPr/>
      </dsp:nvSpPr>
      <dsp:spPr>
        <a:xfrm>
          <a:off x="757011" y="3713323"/>
          <a:ext cx="1429611" cy="1429611"/>
        </a:xfrm>
        <a:prstGeom prst="ellipse">
          <a:avLst/>
        </a:prstGeom>
        <a:solidFill>
          <a:schemeClr val="accent4">
            <a:tint val="50000"/>
            <a:hueOff val="20648822"/>
            <a:satOff val="-11729"/>
            <a:lumOff val="2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8264A-779A-4FF5-8D23-3E1FA3960ED2}">
      <dsp:nvSpPr>
        <dsp:cNvPr id="0" name=""/>
        <dsp:cNvSpPr/>
      </dsp:nvSpPr>
      <dsp:spPr>
        <a:xfrm>
          <a:off x="0" y="530"/>
          <a:ext cx="8229600" cy="95656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solidFill>
                <a:srgbClr val="002060"/>
              </a:solidFill>
            </a:rPr>
            <a:t>Administered orally, followed by rapid absorption from the GI tract</a:t>
          </a:r>
          <a:endParaRPr lang="en-GB" sz="3200" kern="1200" dirty="0">
            <a:solidFill>
              <a:srgbClr val="002060"/>
            </a:solidFill>
          </a:endParaRPr>
        </a:p>
      </dsp:txBody>
      <dsp:txXfrm>
        <a:off x="46696" y="47226"/>
        <a:ext cx="8136208" cy="863174"/>
      </dsp:txXfrm>
    </dsp:sp>
    <dsp:sp modelId="{E2AF441F-7DB9-4612-9401-DF9CA3326ED3}">
      <dsp:nvSpPr>
        <dsp:cNvPr id="0" name=""/>
        <dsp:cNvSpPr/>
      </dsp:nvSpPr>
      <dsp:spPr>
        <a:xfrm>
          <a:off x="0" y="968417"/>
          <a:ext cx="8229600" cy="956566"/>
        </a:xfrm>
        <a:prstGeom prst="roundRect">
          <a:avLst/>
        </a:prstGeom>
        <a:solidFill>
          <a:schemeClr val="accent4">
            <a:alpha val="90000"/>
            <a:hueOff val="0"/>
            <a:satOff val="0"/>
            <a:lumOff val="0"/>
            <a:alphaOff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solidFill>
                <a:srgbClr val="002060"/>
              </a:solidFill>
            </a:rPr>
            <a:t>Reaches peak plasma levels within 2 hours</a:t>
          </a:r>
          <a:endParaRPr lang="en-GB" sz="3200" kern="1200" dirty="0">
            <a:solidFill>
              <a:srgbClr val="002060"/>
            </a:solidFill>
          </a:endParaRPr>
        </a:p>
      </dsp:txBody>
      <dsp:txXfrm>
        <a:off x="46696" y="1015113"/>
        <a:ext cx="8136208" cy="863174"/>
      </dsp:txXfrm>
    </dsp:sp>
    <dsp:sp modelId="{DA1F4EC4-1B66-4836-8422-C5F053016945}">
      <dsp:nvSpPr>
        <dsp:cNvPr id="0" name=""/>
        <dsp:cNvSpPr/>
      </dsp:nvSpPr>
      <dsp:spPr>
        <a:xfrm>
          <a:off x="0" y="1936304"/>
          <a:ext cx="8229600" cy="956566"/>
        </a:xfrm>
        <a:prstGeom prst="roundRect">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solidFill>
                <a:srgbClr val="002060"/>
              </a:solidFill>
            </a:rPr>
            <a:t>Also available combined with </a:t>
          </a:r>
          <a:r>
            <a:rPr lang="en-GB" sz="3200" i="1" kern="1200" dirty="0" err="1" smtClean="0">
              <a:solidFill>
                <a:srgbClr val="002060"/>
              </a:solidFill>
            </a:rPr>
            <a:t>probenecid</a:t>
          </a:r>
          <a:endParaRPr lang="en-GB" sz="3200" kern="1200" dirty="0">
            <a:solidFill>
              <a:srgbClr val="002060"/>
            </a:solidFill>
          </a:endParaRPr>
        </a:p>
      </dsp:txBody>
      <dsp:txXfrm>
        <a:off x="46696" y="1983000"/>
        <a:ext cx="8136208" cy="863174"/>
      </dsp:txXfrm>
    </dsp:sp>
    <dsp:sp modelId="{9BA77B90-3025-4D8A-A7C0-82FECA9A8A07}">
      <dsp:nvSpPr>
        <dsp:cNvPr id="0" name=""/>
        <dsp:cNvSpPr/>
      </dsp:nvSpPr>
      <dsp:spPr>
        <a:xfrm>
          <a:off x="0" y="2904191"/>
          <a:ext cx="8229600" cy="956566"/>
        </a:xfrm>
        <a:prstGeom prst="roundRect">
          <a:avLst/>
        </a:prstGeom>
        <a:solidFill>
          <a:schemeClr val="accent4">
            <a:alpha val="90000"/>
            <a:hueOff val="0"/>
            <a:satOff val="0"/>
            <a:lumOff val="0"/>
            <a:alphaOff val="-3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solidFill>
                <a:srgbClr val="002060"/>
              </a:solidFill>
            </a:rPr>
            <a:t>Recycled in the bile and is excreted unchanged in the faeces or urine. </a:t>
          </a:r>
          <a:endParaRPr lang="en-GB" sz="3200" kern="1200" dirty="0">
            <a:solidFill>
              <a:srgbClr val="002060"/>
            </a:solidFill>
          </a:endParaRPr>
        </a:p>
      </dsp:txBody>
      <dsp:txXfrm>
        <a:off x="46696" y="2950887"/>
        <a:ext cx="8136208" cy="863174"/>
      </dsp:txXfrm>
    </dsp:sp>
    <dsp:sp modelId="{8722DCEC-1B25-462F-A2AA-562E01F4BE91}">
      <dsp:nvSpPr>
        <dsp:cNvPr id="0" name=""/>
        <dsp:cNvSpPr/>
      </dsp:nvSpPr>
      <dsp:spPr>
        <a:xfrm>
          <a:off x="0" y="3872077"/>
          <a:ext cx="8229600" cy="956566"/>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solidFill>
                <a:srgbClr val="002060"/>
              </a:solidFill>
            </a:rPr>
            <a:t>Use should be avoided in patients with a </a:t>
          </a:r>
          <a:r>
            <a:rPr lang="en-GB" sz="3200" kern="1200" dirty="0" err="1" smtClean="0">
              <a:solidFill>
                <a:srgbClr val="002060"/>
              </a:solidFill>
            </a:rPr>
            <a:t>creatinine</a:t>
          </a:r>
          <a:r>
            <a:rPr lang="en-GB" sz="3200" kern="1200" dirty="0" smtClean="0">
              <a:solidFill>
                <a:srgbClr val="002060"/>
              </a:solidFill>
            </a:rPr>
            <a:t> clearance of less than 50 </a:t>
          </a:r>
          <a:r>
            <a:rPr lang="en-GB" sz="3200" kern="1200" dirty="0" err="1" smtClean="0">
              <a:solidFill>
                <a:srgbClr val="002060"/>
              </a:solidFill>
            </a:rPr>
            <a:t>mL</a:t>
          </a:r>
          <a:r>
            <a:rPr lang="en-GB" sz="3200" kern="1200" dirty="0" smtClean="0">
              <a:solidFill>
                <a:srgbClr val="002060"/>
              </a:solidFill>
            </a:rPr>
            <a:t>/min.</a:t>
          </a:r>
          <a:endParaRPr lang="en-GB" sz="3200" kern="1200" dirty="0">
            <a:solidFill>
              <a:srgbClr val="002060"/>
            </a:solidFill>
          </a:endParaRPr>
        </a:p>
      </dsp:txBody>
      <dsp:txXfrm>
        <a:off x="46696" y="3918773"/>
        <a:ext cx="8136208" cy="8631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0446-F586-49F1-99B2-E130BB439767}">
      <dsp:nvSpPr>
        <dsp:cNvPr id="0" name=""/>
        <dsp:cNvSpPr/>
      </dsp:nvSpPr>
      <dsp:spPr>
        <a:xfrm>
          <a:off x="0" y="4200028"/>
          <a:ext cx="8229600" cy="655457"/>
        </a:xfrm>
        <a:prstGeom prst="rect">
          <a:avLst/>
        </a:prstGeom>
        <a:solidFill>
          <a:schemeClr val="accent6">
            <a:lumMod val="40000"/>
            <a:lumOff val="6000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kern="1200" dirty="0" smtClean="0"/>
            <a:t>Treatment for Mediterranean Fever</a:t>
          </a:r>
          <a:endParaRPr lang="en-GB" sz="2800" kern="1200" dirty="0"/>
        </a:p>
      </dsp:txBody>
      <dsp:txXfrm>
        <a:off x="0" y="4200028"/>
        <a:ext cx="8229600" cy="655457"/>
      </dsp:txXfrm>
    </dsp:sp>
    <dsp:sp modelId="{93995491-BB84-421B-8E28-2B4798C5A308}">
      <dsp:nvSpPr>
        <dsp:cNvPr id="0" name=""/>
        <dsp:cNvSpPr/>
      </dsp:nvSpPr>
      <dsp:spPr>
        <a:xfrm rot="10800000">
          <a:off x="0" y="2101163"/>
          <a:ext cx="8229600" cy="2119536"/>
        </a:xfrm>
        <a:prstGeom prst="upArrowCallout">
          <a:avLst/>
        </a:prstGeom>
        <a:solidFill>
          <a:schemeClr val="accent6">
            <a:lumMod val="40000"/>
            <a:lumOff val="6000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kern="1200" dirty="0" smtClean="0"/>
            <a:t>Colchicine</a:t>
          </a:r>
          <a:r>
            <a:rPr lang="en-GB" sz="2800" i="1" kern="1200" dirty="0" smtClean="0"/>
            <a:t> </a:t>
          </a:r>
          <a:r>
            <a:rPr lang="en-GB" sz="2800" kern="1200" dirty="0" smtClean="0"/>
            <a:t>is currently used for prophylaxis of recurrent attacks and will prevent attacks in more than 80 percent of patients.</a:t>
          </a:r>
          <a:endParaRPr lang="en-GB" sz="2800" kern="1200" dirty="0"/>
        </a:p>
      </dsp:txBody>
      <dsp:txXfrm rot="10800000">
        <a:off x="0" y="2101163"/>
        <a:ext cx="8229600" cy="1377211"/>
      </dsp:txXfrm>
    </dsp:sp>
    <dsp:sp modelId="{176F373B-D13D-4136-B221-11BB4DDD35FF}">
      <dsp:nvSpPr>
        <dsp:cNvPr id="0" name=""/>
        <dsp:cNvSpPr/>
      </dsp:nvSpPr>
      <dsp:spPr>
        <a:xfrm rot="10800000">
          <a:off x="0" y="2299"/>
          <a:ext cx="8229600" cy="2119536"/>
        </a:xfrm>
        <a:prstGeom prst="upArrowCallout">
          <a:avLst/>
        </a:prstGeom>
        <a:solidFill>
          <a:schemeClr val="accent6">
            <a:lumMod val="40000"/>
            <a:lumOff val="6000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kern="1200" dirty="0" smtClean="0"/>
            <a:t>The anti-inflammatory activity of </a:t>
          </a:r>
          <a:r>
            <a:rPr lang="en-GB" sz="2800" i="1" kern="1200" dirty="0" err="1" smtClean="0"/>
            <a:t>colchicine</a:t>
          </a:r>
          <a:r>
            <a:rPr lang="en-GB" sz="2800" i="1" kern="1200" dirty="0" smtClean="0"/>
            <a:t> </a:t>
          </a:r>
          <a:r>
            <a:rPr lang="en-GB" sz="2800" kern="1200" dirty="0" smtClean="0"/>
            <a:t>is specific for gout, usually alleviating the pain of acute gout within 12 hours</a:t>
          </a:r>
          <a:endParaRPr lang="en-GB" sz="2800" kern="1200" dirty="0"/>
        </a:p>
      </dsp:txBody>
      <dsp:txXfrm rot="10800000">
        <a:off x="0" y="2299"/>
        <a:ext cx="8229600" cy="13772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8F88DFC-C47D-4AB6-A70B-EEFD133F1A60}" type="datetimeFigureOut">
              <a:rPr lang="en-US"/>
              <a:pPr>
                <a:defRPr/>
              </a:pPr>
              <a:t>12/25/2013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AF52AD-4B4A-433E-999F-F33F8E56E449}" type="slidenum">
              <a:rPr lang="ar-SA"/>
              <a:pPr>
                <a:defRPr/>
              </a:pPr>
              <a:t>‹#›</a:t>
            </a:fld>
            <a:endParaRPr lang="en-US"/>
          </a:p>
        </p:txBody>
      </p:sp>
    </p:spTree>
    <p:extLst>
      <p:ext uri="{BB962C8B-B14F-4D97-AF65-F5344CB8AC3E}">
        <p14:creationId xmlns:p14="http://schemas.microsoft.com/office/powerpoint/2010/main" val="4240379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ermatology.about.com/library/bldefmacule.htm"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dermatology.about.com/library/bldefpapule.htm"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cancerweb.ncl.ac.uk/cgi-bin/omd?surgery" TargetMode="External"/><Relationship Id="rId3" Type="http://schemas.openxmlformats.org/officeDocument/2006/relationships/hyperlink" Target="http://cancerweb.ncl.ac.uk/omd/contents/procedure.html" TargetMode="External"/><Relationship Id="rId7" Type="http://schemas.openxmlformats.org/officeDocument/2006/relationships/hyperlink" Target="http://cancerweb.ncl.ac.uk/cgi-bin/omd?abdominal"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cancerweb.ncl.ac.uk/cgi-bin/omd?term" TargetMode="External"/><Relationship Id="rId5" Type="http://schemas.openxmlformats.org/officeDocument/2006/relationships/hyperlink" Target="http://cancerweb.ncl.ac.uk/cgi-bin/omd?General" TargetMode="External"/><Relationship Id="rId4" Type="http://schemas.openxmlformats.org/officeDocument/2006/relationships/hyperlink" Target="http://cancerweb.ncl.ac.uk/omd/contents/surgery.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Oral absorption of Allopurinol is found to be 53% ±13. Volume of distribution is found to be 0.87 l/kg and plasma protien binding is &lt; 5%. and metabolism is reported 76%. Renal Excretion accounts for 10% and plasma half life is 1.2 hr. </a:t>
            </a:r>
          </a:p>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5689060A-86F5-4916-8048-4E05A5D8FB5F}" type="slidenum">
              <a:rPr lang="ar-SA" smtClean="0"/>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Maculopapular describes a rash that contains both </a:t>
            </a:r>
            <a:r>
              <a:rPr lang="en-US" smtClean="0">
                <a:hlinkClick r:id="rId3"/>
              </a:rPr>
              <a:t>macules</a:t>
            </a:r>
            <a:r>
              <a:rPr lang="en-US" smtClean="0"/>
              <a:t> and </a:t>
            </a:r>
            <a:r>
              <a:rPr lang="en-US" smtClean="0">
                <a:hlinkClick r:id="rId4"/>
              </a:rPr>
              <a:t>papules</a:t>
            </a:r>
            <a:r>
              <a:rPr lang="en-US" smtClean="0"/>
              <a:t>. A macule is a flat discolored area of the skin, and a papule is a small raised bump. A maculopapular rash is usually a large area that is red, and has small, confluent bumps. </a:t>
            </a:r>
          </a:p>
        </p:txBody>
      </p:sp>
      <p:sp>
        <p:nvSpPr>
          <p:cNvPr id="92164" name="Slide Number Placeholder 3"/>
          <p:cNvSpPr>
            <a:spLocks noGrp="1"/>
          </p:cNvSpPr>
          <p:nvPr>
            <p:ph type="sldNum" sz="quarter" idx="5"/>
          </p:nvPr>
        </p:nvSpPr>
        <p:spPr bwMode="auto">
          <a:noFill/>
          <a:ln>
            <a:miter lim="800000"/>
            <a:headEnd/>
            <a:tailEnd/>
          </a:ln>
        </p:spPr>
        <p:txBody>
          <a:bodyPr/>
          <a:lstStyle/>
          <a:p>
            <a:fld id="{DB400D75-DCCD-4A8D-B5AE-55C97230AE58}" type="slidenum">
              <a:rPr lang="ar-SA"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r>
              <a:rPr lang="ar-SA" smtClean="0">
                <a:cs typeface="Times New Roman" pitchFamily="18" charset="0"/>
              </a:rPr>
              <a:t>&lt;</a:t>
            </a:r>
            <a:r>
              <a:rPr lang="en-US" smtClean="0">
                <a:cs typeface="Times New Roman" pitchFamily="18" charset="0"/>
                <a:hlinkClick r:id="rId3"/>
              </a:rPr>
              <a:t>procedure</a:t>
            </a:r>
            <a:r>
              <a:rPr lang="ar-SA" smtClean="0">
                <a:cs typeface="Times New Roman" pitchFamily="18" charset="0"/>
              </a:rPr>
              <a:t>, </a:t>
            </a:r>
            <a:r>
              <a:rPr lang="en-US" smtClean="0">
                <a:cs typeface="Times New Roman" pitchFamily="18" charset="0"/>
                <a:hlinkClick r:id="rId4"/>
              </a:rPr>
              <a:t>surgery</a:t>
            </a:r>
            <a:r>
              <a:rPr lang="ar-SA" smtClean="0">
                <a:cs typeface="Times New Roman" pitchFamily="18" charset="0"/>
              </a:rPr>
              <a:t>&gt; </a:t>
            </a:r>
            <a:r>
              <a:rPr lang="en-US" smtClean="0">
                <a:cs typeface="Times New Roman" pitchFamily="18" charset="0"/>
                <a:hlinkClick r:id="rId5"/>
              </a:rPr>
              <a:t>General</a:t>
            </a:r>
            <a:r>
              <a:rPr lang="ar-SA" smtClean="0">
                <a:cs typeface="Times New Roman" pitchFamily="18" charset="0"/>
              </a:rPr>
              <a:t> </a:t>
            </a:r>
            <a:r>
              <a:rPr lang="en-US" smtClean="0">
                <a:cs typeface="Times New Roman" pitchFamily="18" charset="0"/>
                <a:hlinkClick r:id="rId6"/>
              </a:rPr>
              <a:t>term</a:t>
            </a:r>
            <a:r>
              <a:rPr lang="ar-SA" smtClean="0">
                <a:cs typeface="Times New Roman" pitchFamily="18" charset="0"/>
              </a:rPr>
              <a:t> </a:t>
            </a:r>
            <a:r>
              <a:rPr lang="en-US" smtClean="0">
                <a:cs typeface="Times New Roman" pitchFamily="18" charset="0"/>
              </a:rPr>
              <a:t>for</a:t>
            </a:r>
            <a:r>
              <a:rPr lang="ar-SA" smtClean="0">
                <a:cs typeface="Times New Roman" pitchFamily="18" charset="0"/>
              </a:rPr>
              <a:t> </a:t>
            </a:r>
            <a:r>
              <a:rPr lang="en-US" smtClean="0">
                <a:cs typeface="Times New Roman" pitchFamily="18" charset="0"/>
                <a:hlinkClick r:id="rId7"/>
              </a:rPr>
              <a:t>abdominal</a:t>
            </a:r>
            <a:r>
              <a:rPr lang="ar-SA" smtClean="0">
                <a:cs typeface="Times New Roman" pitchFamily="18" charset="0"/>
              </a:rPr>
              <a:t> </a:t>
            </a:r>
            <a:r>
              <a:rPr lang="en-US" smtClean="0">
                <a:cs typeface="Times New Roman" pitchFamily="18" charset="0"/>
                <a:hlinkClick r:id="rId8"/>
              </a:rPr>
              <a:t>surgery</a:t>
            </a:r>
            <a:r>
              <a:rPr lang="ar-SA" smtClean="0"/>
              <a:t>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95236" name="Slide Number Placeholder 3"/>
          <p:cNvSpPr>
            <a:spLocks noGrp="1"/>
          </p:cNvSpPr>
          <p:nvPr>
            <p:ph type="sldNum" sz="quarter" idx="5"/>
          </p:nvPr>
        </p:nvSpPr>
        <p:spPr bwMode="auto">
          <a:noFill/>
          <a:ln>
            <a:miter lim="800000"/>
            <a:headEnd/>
            <a:tailEnd/>
          </a:ln>
        </p:spPr>
        <p:txBody>
          <a:bodyPr/>
          <a:lstStyle/>
          <a:p>
            <a:fld id="{C6022640-CD77-4CF7-8D07-75A67A343B60}" type="slidenum">
              <a:rPr lang="ar-SA" smtClean="0"/>
              <a:pPr/>
              <a:t>63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96260" name="Slide Number Placeholder 3"/>
          <p:cNvSpPr>
            <a:spLocks noGrp="1"/>
          </p:cNvSpPr>
          <p:nvPr>
            <p:ph type="sldNum" sz="quarter" idx="5"/>
          </p:nvPr>
        </p:nvSpPr>
        <p:spPr bwMode="auto">
          <a:noFill/>
          <a:ln>
            <a:miter lim="800000"/>
            <a:headEnd/>
            <a:tailEnd/>
          </a:ln>
        </p:spPr>
        <p:txBody>
          <a:bodyPr/>
          <a:lstStyle/>
          <a:p>
            <a:fld id="{B1B06596-C7A0-4B33-ABBF-CDD8F76660DD}" type="slidenum">
              <a:rPr lang="ar-SA" smtClean="0"/>
              <a:pPr/>
              <a:t>65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889B4E3D-AED1-4C6B-A796-0F312C9EAC34}"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46EFF-802D-433D-BEA0-576582261B5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7168DC-F72E-47AF-98E3-5A3929D95129}"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vert="horz" numCol="1" compatLnSpc="1">
            <a:prstTxWarp prst="textNoShape">
              <a:avLst/>
            </a:prstTxWarp>
          </a:bodyPr>
          <a:lstStyle>
            <a:lvl1pPr>
              <a:defRPr>
                <a:cs typeface="Times New Roman" pitchFamily="18" charset="0"/>
              </a:defRPr>
            </a:lvl1pPr>
          </a:lstStyle>
          <a:p>
            <a:pPr>
              <a:defRPr/>
            </a:pPr>
            <a:fld id="{EFD45540-3E21-4343-B53D-CAFEE278A43F}"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1F0E286-0D6C-4FF0-9D45-CC65B8EC5809}"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DD620B1-A59A-4154-96A3-C0AD90E869C4}"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92B228E-4539-4D26-8977-C07310F8144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EDDAF7D-B707-4402-85D8-AAB6315F5F1F}"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E1184AF-095B-42A0-9A50-FFFD8AD17BD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FFAB280-7CAE-4A87-A550-7A85F76800B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23522CC-4002-4D1A-AB97-6E07ADDA187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00FDED3E-A950-4503-8521-0E8CF85091A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E52F9B9-FE91-44D1-95B6-DED3FDFE5F86}"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3996" r:id="rId2"/>
    <p:sldLayoutId id="2147484004" r:id="rId3"/>
    <p:sldLayoutId id="2147483997" r:id="rId4"/>
    <p:sldLayoutId id="2147483998" r:id="rId5"/>
    <p:sldLayoutId id="2147483999" r:id="rId6"/>
    <p:sldLayoutId id="2147484000" r:id="rId7"/>
    <p:sldLayoutId id="2147484005" r:id="rId8"/>
    <p:sldLayoutId id="2147484006" r:id="rId9"/>
    <p:sldLayoutId id="2147484001" r:id="rId10"/>
    <p:sldLayoutId id="2147484002" r:id="rId11"/>
    <p:sldLayoutId id="2147484007"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7772400" cy="4724400"/>
          </a:xfrm>
        </p:spPr>
        <p:txBody>
          <a:bodyPr/>
          <a:lstStyle/>
          <a:p>
            <a:pPr eaLnBrk="1" hangingPunct="1"/>
            <a:r>
              <a:rPr lang="en-US" sz="5400" b="1" smtClean="0">
                <a:solidFill>
                  <a:srgbClr val="C00000"/>
                </a:solidFill>
              </a:rPr>
              <a:t>GOUT</a:t>
            </a:r>
          </a:p>
        </p:txBody>
      </p:sp>
      <p:pic>
        <p:nvPicPr>
          <p:cNvPr id="3" name="Picture 1" descr="gout_fig1.JPG"/>
          <p:cNvPicPr>
            <a:picLocks noChangeAspect="1"/>
          </p:cNvPicPr>
          <p:nvPr/>
        </p:nvPicPr>
        <p:blipFill>
          <a:blip r:embed="rId2" cstate="print"/>
          <a:srcRect/>
          <a:stretch>
            <a:fillRect/>
          </a:stretch>
        </p:blipFill>
        <p:spPr bwMode="auto">
          <a:xfrm>
            <a:off x="2590800" y="609600"/>
            <a:ext cx="6096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7467600"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b="1" dirty="0"/>
              <a:t>DRUGS USED IN TEATMENT OF GOUT</a:t>
            </a:r>
          </a:p>
        </p:txBody>
      </p:sp>
      <p:sp>
        <p:nvSpPr>
          <p:cNvPr id="4" name="TextBox 3"/>
          <p:cNvSpPr txBox="1"/>
          <p:nvPr/>
        </p:nvSpPr>
        <p:spPr>
          <a:xfrm>
            <a:off x="228600" y="1524000"/>
            <a:ext cx="8686800" cy="5016758"/>
          </a:xfrm>
          <a:prstGeom prst="rect">
            <a:avLst/>
          </a:prstGeom>
          <a:effectLst>
            <a:glow rad="139700">
              <a:schemeClr val="accent6">
                <a:satMod val="175000"/>
                <a:alpha val="40000"/>
              </a:schemeClr>
            </a:glow>
            <a:outerShdw blurRad="40000" dist="23000" dir="5400000" rotWithShape="0">
              <a:srgbClr val="000000">
                <a:alpha val="35000"/>
              </a:srgbClr>
            </a:outerShdw>
            <a:softEdge rad="63500"/>
          </a:effectLst>
          <a:scene3d>
            <a:camera prst="orthographicFront"/>
            <a:lightRig rig="threePt" dir="t"/>
          </a:scene3d>
          <a:sp3d>
            <a:bevelT prst="relaxedInset"/>
          </a:sp3d>
        </p:spPr>
        <p:style>
          <a:lnRef idx="1">
            <a:schemeClr val="accent6"/>
          </a:lnRef>
          <a:fillRef idx="3">
            <a:schemeClr val="accent6"/>
          </a:fillRef>
          <a:effectRef idx="2">
            <a:schemeClr val="accent6"/>
          </a:effectRef>
          <a:fontRef idx="minor">
            <a:schemeClr val="lt1"/>
          </a:fontRef>
        </p:style>
        <p:txBody>
          <a:bodyPr>
            <a:spAutoFit/>
          </a:bodyPr>
          <a:lstStyle/>
          <a:p>
            <a:pPr fontAlgn="auto">
              <a:spcBef>
                <a:spcPts val="0"/>
              </a:spcBef>
              <a:spcAft>
                <a:spcPts val="0"/>
              </a:spcAft>
              <a:defRPr/>
            </a:pPr>
            <a:r>
              <a:rPr lang="en-US" sz="3200" dirty="0"/>
              <a:t>Most therapeutic strategies for gout involve lowering the uric acid level below the saturation point (&lt;6 mg/</a:t>
            </a:r>
            <a:r>
              <a:rPr lang="en-US" sz="3200" dirty="0" err="1"/>
              <a:t>dL</a:t>
            </a:r>
            <a:r>
              <a:rPr lang="en-US" sz="3200" dirty="0"/>
              <a:t>), thus preventing the deposition of </a:t>
            </a:r>
            <a:r>
              <a:rPr lang="en-US" sz="3200" dirty="0" err="1"/>
              <a:t>urate</a:t>
            </a:r>
            <a:r>
              <a:rPr lang="en-US" sz="3200" dirty="0"/>
              <a:t> crystals. </a:t>
            </a:r>
          </a:p>
          <a:p>
            <a:pPr fontAlgn="auto">
              <a:spcBef>
                <a:spcPts val="0"/>
              </a:spcBef>
              <a:spcAft>
                <a:spcPts val="0"/>
              </a:spcAft>
              <a:defRPr/>
            </a:pPr>
            <a:r>
              <a:rPr lang="en-US" sz="3200" dirty="0"/>
              <a:t>This can be accomplished by: </a:t>
            </a:r>
          </a:p>
          <a:p>
            <a:pPr marL="342900" indent="-342900" fontAlgn="auto">
              <a:spcBef>
                <a:spcPts val="0"/>
              </a:spcBef>
              <a:spcAft>
                <a:spcPts val="0"/>
              </a:spcAft>
              <a:buFont typeface="+mj-lt"/>
              <a:buAutoNum type="arabicPeriod"/>
              <a:defRPr/>
            </a:pPr>
            <a:r>
              <a:rPr lang="en-US" sz="3200" dirty="0"/>
              <a:t>interfering with uric acid synthesis with </a:t>
            </a:r>
            <a:r>
              <a:rPr lang="en-US" sz="3200" i="1" dirty="0" err="1"/>
              <a:t>allopurinol</a:t>
            </a:r>
            <a:endParaRPr lang="en-US" sz="3200" i="1" dirty="0"/>
          </a:p>
          <a:p>
            <a:pPr marL="342900" indent="-342900" fontAlgn="auto">
              <a:spcBef>
                <a:spcPts val="0"/>
              </a:spcBef>
              <a:spcAft>
                <a:spcPts val="0"/>
              </a:spcAft>
              <a:buFont typeface="+mj-lt"/>
              <a:buAutoNum type="arabicPeriod"/>
              <a:defRPr/>
            </a:pPr>
            <a:r>
              <a:rPr lang="en-US" sz="3200" dirty="0"/>
              <a:t>increasing uric acid excretion with </a:t>
            </a:r>
            <a:r>
              <a:rPr lang="en-US" sz="3200" i="1" dirty="0" err="1"/>
              <a:t>probenecid</a:t>
            </a:r>
            <a:r>
              <a:rPr lang="en-US" sz="3200" i="1" dirty="0"/>
              <a:t> </a:t>
            </a:r>
            <a:r>
              <a:rPr lang="en-US" sz="3200" dirty="0"/>
              <a:t>or </a:t>
            </a:r>
            <a:r>
              <a:rPr lang="en-US" sz="3200" i="1" dirty="0" err="1"/>
              <a:t>sulfinpyrazone</a:t>
            </a:r>
            <a:endParaRPr lang="en-US" sz="3200" i="1" dirty="0"/>
          </a:p>
          <a:p>
            <a:pPr marL="342900" indent="-342900" fontAlgn="auto">
              <a:spcBef>
                <a:spcPts val="0"/>
              </a:spcBef>
              <a:spcAft>
                <a:spcPts val="0"/>
              </a:spcAft>
              <a:buFont typeface="+mj-lt"/>
              <a:buAutoNum type="arabicPeriod"/>
              <a:defRPr/>
            </a:pPr>
            <a:r>
              <a:rPr lang="en-US" sz="3200" dirty="0"/>
              <a:t>inhibiting leukocyte entry into the affected joint with </a:t>
            </a:r>
            <a:r>
              <a:rPr lang="en-US" sz="3200" i="1" dirty="0" err="1"/>
              <a:t>colchicine</a:t>
            </a:r>
            <a:r>
              <a:rPr lang="en-US" sz="3200" dirty="0"/>
              <a:t>,</a:t>
            </a:r>
          </a:p>
          <a:p>
            <a:pPr marL="342900" indent="-342900" fontAlgn="auto">
              <a:spcBef>
                <a:spcPts val="0"/>
              </a:spcBef>
              <a:spcAft>
                <a:spcPts val="0"/>
              </a:spcAft>
              <a:buFont typeface="+mj-lt"/>
              <a:buAutoNum type="arabicPeriod"/>
              <a:defRPr/>
            </a:pPr>
            <a:r>
              <a:rPr lang="en-US" sz="3200" dirty="0"/>
              <a:t>administration of NSAIDs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ohiohealth.com/mayo/images/image_popup/r7_gout.jpg"/>
          <p:cNvPicPr>
            <a:picLocks noChangeAspect="1" noChangeArrowheads="1"/>
          </p:cNvPicPr>
          <p:nvPr/>
        </p:nvPicPr>
        <p:blipFill>
          <a:blip r:embed="rId2" cstate="print"/>
          <a:srcRect/>
          <a:stretch>
            <a:fillRect/>
          </a:stretch>
        </p:blipFill>
        <p:spPr bwMode="auto">
          <a:xfrm>
            <a:off x="1676400" y="152400"/>
            <a:ext cx="6013450" cy="6324600"/>
          </a:xfrm>
          <a:prstGeom prst="rect">
            <a:avLst/>
          </a:prstGeom>
          <a:noFill/>
          <a:ln w="9525">
            <a:noFill/>
            <a:miter lim="800000"/>
            <a:headEnd/>
            <a:tailEnd/>
          </a:ln>
        </p:spPr>
      </p:pic>
      <p:sp>
        <p:nvSpPr>
          <p:cNvPr id="4" name="Lightning Bolt 3"/>
          <p:cNvSpPr/>
          <p:nvPr/>
        </p:nvSpPr>
        <p:spPr>
          <a:xfrm rot="361862">
            <a:off x="701675" y="1298575"/>
            <a:ext cx="1600200" cy="1828800"/>
          </a:xfrm>
          <a:prstGeom prst="lightningBol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5" name="Lightning Bolt 4"/>
          <p:cNvSpPr/>
          <p:nvPr/>
        </p:nvSpPr>
        <p:spPr>
          <a:xfrm rot="18754054">
            <a:off x="119063" y="3189288"/>
            <a:ext cx="1600200" cy="1828800"/>
          </a:xfrm>
          <a:prstGeom prst="lightningBol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6" name="Lightning Bolt 5"/>
          <p:cNvSpPr/>
          <p:nvPr/>
        </p:nvSpPr>
        <p:spPr>
          <a:xfrm rot="20818074">
            <a:off x="271463" y="2128838"/>
            <a:ext cx="1600200" cy="1828800"/>
          </a:xfrm>
          <a:prstGeom prst="lightningBol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756" name="TextBox 6"/>
          <p:cNvSpPr txBox="1">
            <a:spLocks noChangeArrowheads="1"/>
          </p:cNvSpPr>
          <p:nvPr/>
        </p:nvSpPr>
        <p:spPr bwMode="auto">
          <a:xfrm rot="-1112339">
            <a:off x="77788" y="473075"/>
            <a:ext cx="2514600" cy="706438"/>
          </a:xfrm>
          <a:prstGeom prst="rect">
            <a:avLst/>
          </a:prstGeom>
          <a:noFill/>
          <a:ln w="9525">
            <a:noFill/>
            <a:miter lim="800000"/>
            <a:headEnd/>
            <a:tailEnd/>
          </a:ln>
        </p:spPr>
        <p:txBody>
          <a:bodyPr>
            <a:spAutoFit/>
          </a:bodyPr>
          <a:lstStyle/>
          <a:p>
            <a:pPr algn="ctr"/>
            <a:r>
              <a:rPr lang="en-US" sz="4000">
                <a:solidFill>
                  <a:srgbClr val="000000"/>
                </a:solidFill>
                <a:latin typeface="Chiller" pitchFamily="82" charset="0"/>
              </a:rPr>
              <a:t>Aaarrrgghhh!!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274638"/>
            <a:ext cx="7772400" cy="868362"/>
          </a:xfrm>
        </p:spPr>
        <p:txBody>
          <a:bodyPr>
            <a:normAutofit fontScale="90000"/>
          </a:bodyPr>
          <a:lstStyle/>
          <a:p>
            <a:pPr eaLnBrk="1" fontAlgn="auto" hangingPunct="1">
              <a:spcAft>
                <a:spcPts val="0"/>
              </a:spcAft>
              <a:defRPr/>
            </a:pPr>
            <a:r>
              <a:rPr lang="en-US" sz="4800" b="1" dirty="0" smtClean="0">
                <a:solidFill>
                  <a:srgbClr val="FF0000"/>
                </a:solidFill>
              </a:rPr>
              <a:t>1. NSAIDs</a:t>
            </a:r>
          </a:p>
        </p:txBody>
      </p:sp>
      <p:pic>
        <p:nvPicPr>
          <p:cNvPr id="32771" name="Picture 4" descr="http://www.pharmedic.com.vn/images/Indomethacin.jpg"/>
          <p:cNvPicPr>
            <a:picLocks noChangeAspect="1" noChangeArrowheads="1"/>
          </p:cNvPicPr>
          <p:nvPr/>
        </p:nvPicPr>
        <p:blipFill>
          <a:blip r:embed="rId2" cstate="print"/>
          <a:srcRect/>
          <a:stretch>
            <a:fillRect/>
          </a:stretch>
        </p:blipFill>
        <p:spPr bwMode="auto">
          <a:xfrm>
            <a:off x="381000" y="1295400"/>
            <a:ext cx="4191000" cy="5334000"/>
          </a:xfrm>
          <a:prstGeom prst="rect">
            <a:avLst/>
          </a:prstGeom>
          <a:noFill/>
          <a:ln w="9525">
            <a:noFill/>
            <a:miter lim="800000"/>
            <a:headEnd/>
            <a:tailEnd/>
          </a:ln>
        </p:spPr>
      </p:pic>
      <p:pic>
        <p:nvPicPr>
          <p:cNvPr id="32772" name="Picture 6" descr="http://www.rouzdarou.com/IMAGES/NAPR-E-L.GIF"/>
          <p:cNvPicPr>
            <a:picLocks noChangeAspect="1" noChangeArrowheads="1"/>
          </p:cNvPicPr>
          <p:nvPr/>
        </p:nvPicPr>
        <p:blipFill>
          <a:blip r:embed="rId3" cstate="print"/>
          <a:srcRect/>
          <a:stretch>
            <a:fillRect/>
          </a:stretch>
        </p:blipFill>
        <p:spPr bwMode="auto">
          <a:xfrm>
            <a:off x="4876800" y="228600"/>
            <a:ext cx="3962400" cy="4343400"/>
          </a:xfrm>
          <a:prstGeom prst="rect">
            <a:avLst/>
          </a:prstGeom>
          <a:noFill/>
          <a:ln w="9525">
            <a:noFill/>
            <a:miter lim="800000"/>
            <a:headEnd/>
            <a:tailEnd/>
          </a:ln>
        </p:spPr>
      </p:pic>
      <p:pic>
        <p:nvPicPr>
          <p:cNvPr id="32773" name="Picture 2" descr="http://img.alibaba.com/photo/50395623/Sulindac.jpg"/>
          <p:cNvPicPr>
            <a:picLocks noChangeAspect="1" noChangeArrowheads="1"/>
          </p:cNvPicPr>
          <p:nvPr/>
        </p:nvPicPr>
        <p:blipFill>
          <a:blip r:embed="rId4" cstate="print"/>
          <a:srcRect/>
          <a:stretch>
            <a:fillRect/>
          </a:stretch>
        </p:blipFill>
        <p:spPr bwMode="auto">
          <a:xfrm>
            <a:off x="4876800" y="4572000"/>
            <a:ext cx="3962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solidFill>
                  <a:srgbClr val="FF0000"/>
                </a:solidFill>
              </a:rPr>
              <a:t>NSAIDs</a:t>
            </a:r>
            <a:endParaRPr lang="en-MY" b="1" smtClean="0">
              <a:solidFill>
                <a:srgbClr val="FF0000"/>
              </a:solidFill>
            </a:endParaRPr>
          </a:p>
        </p:txBody>
      </p:sp>
      <p:sp>
        <p:nvSpPr>
          <p:cNvPr id="75779" name="Content Placeholder 2"/>
          <p:cNvSpPr>
            <a:spLocks noGrp="1"/>
          </p:cNvSpPr>
          <p:nvPr>
            <p:ph sz="quarter" idx="1"/>
          </p:nvPr>
        </p:nvSpPr>
        <p:spPr/>
        <p:txBody>
          <a:bodyPr>
            <a:normAutofit fontScale="92500"/>
          </a:bodyPr>
          <a:lstStyle/>
          <a:p>
            <a:pPr marL="274320" indent="-274320" eaLnBrk="1" fontAlgn="auto" hangingPunct="1">
              <a:spcBef>
                <a:spcPts val="580"/>
              </a:spcBef>
              <a:spcAft>
                <a:spcPts val="0"/>
              </a:spcAft>
              <a:buFont typeface="Wingdings 2"/>
              <a:buChar char=""/>
              <a:defRPr/>
            </a:pPr>
            <a:r>
              <a:rPr lang="en-MY" sz="3200" b="1" dirty="0" smtClean="0"/>
              <a:t>drugs of choice for young, healthy adults without any other serious medical condition</a:t>
            </a:r>
          </a:p>
          <a:p>
            <a:pPr marL="274320" indent="-274320" eaLnBrk="1" fontAlgn="auto" hangingPunct="1">
              <a:spcBef>
                <a:spcPts val="580"/>
              </a:spcBef>
              <a:spcAft>
                <a:spcPts val="0"/>
              </a:spcAft>
              <a:buFont typeface="Wingdings 2"/>
              <a:buChar char=""/>
              <a:defRPr/>
            </a:pPr>
            <a:r>
              <a:rPr lang="en-MY" sz="3200" b="1" dirty="0" smtClean="0"/>
              <a:t>usually taken orally at their highest safe dosage as long as gout symptoms persist and for three or four days after</a:t>
            </a:r>
          </a:p>
          <a:p>
            <a:pPr marL="274320" indent="-274320" eaLnBrk="1" fontAlgn="auto" hangingPunct="1">
              <a:spcBef>
                <a:spcPts val="580"/>
              </a:spcBef>
              <a:spcAft>
                <a:spcPts val="0"/>
              </a:spcAft>
              <a:buFont typeface="Wingdings 2"/>
              <a:buChar char=""/>
              <a:defRPr/>
            </a:pPr>
            <a:r>
              <a:rPr lang="en-MY" sz="3200" b="1" dirty="0" smtClean="0"/>
              <a:t>low doses of NSAIDs may be used to prevent gout attacks, including in patients who are starting anti-</a:t>
            </a:r>
            <a:r>
              <a:rPr lang="en-MY" sz="3200" b="1" dirty="0" err="1" smtClean="0"/>
              <a:t>hyperuricemic</a:t>
            </a:r>
            <a:r>
              <a:rPr lang="en-MY" sz="3200" b="1" dirty="0" smtClean="0"/>
              <a:t> therapies.</a:t>
            </a:r>
          </a:p>
          <a:p>
            <a:pPr marL="274320" indent="-274320" eaLnBrk="1" fontAlgn="auto" hangingPunct="1">
              <a:spcBef>
                <a:spcPts val="580"/>
              </a:spcBef>
              <a:spcAft>
                <a:spcPts val="0"/>
              </a:spcAft>
              <a:buFont typeface="Wingdings 2"/>
              <a:buChar char=""/>
              <a:defRPr/>
            </a:pPr>
            <a:endParaRPr lang="en-MY"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4400" b="1" smtClean="0">
                <a:solidFill>
                  <a:srgbClr val="FF0000"/>
                </a:solidFill>
              </a:rPr>
              <a:t>2. Colchicine</a:t>
            </a:r>
          </a:p>
        </p:txBody>
      </p:sp>
      <p:pic>
        <p:nvPicPr>
          <p:cNvPr id="34819" name="Picture 2" descr="http://www.zaburitmedicine.com/images/colchicine.jpg"/>
          <p:cNvPicPr>
            <a:picLocks noChangeAspect="1" noChangeArrowheads="1"/>
          </p:cNvPicPr>
          <p:nvPr/>
        </p:nvPicPr>
        <p:blipFill>
          <a:blip r:embed="rId2" cstate="print"/>
          <a:srcRect/>
          <a:stretch>
            <a:fillRect/>
          </a:stretch>
        </p:blipFill>
        <p:spPr bwMode="auto">
          <a:xfrm>
            <a:off x="533400" y="1676400"/>
            <a:ext cx="8305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olchicum_sp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Title 1"/>
          <p:cNvSpPr>
            <a:spLocks noGrp="1"/>
          </p:cNvSpPr>
          <p:nvPr>
            <p:ph type="title"/>
          </p:nvPr>
        </p:nvSpPr>
        <p:spPr>
          <a:ln w="76200">
            <a:solidFill>
              <a:schemeClr val="accent1"/>
            </a:solidFill>
          </a:ln>
        </p:spPr>
        <p:txBody>
          <a:bodyPr>
            <a:normAutofit/>
          </a:bodyPr>
          <a:lstStyle/>
          <a:p>
            <a:pPr eaLnBrk="1" fontAlgn="auto" hangingPunct="1">
              <a:spcAft>
                <a:spcPts val="0"/>
              </a:spcAft>
              <a:defRPr/>
            </a:pPr>
            <a:r>
              <a:rPr lang="en-GB" sz="6000" b="1" dirty="0" smtClean="0">
                <a:solidFill>
                  <a:schemeClr val="accent4">
                    <a:lumMod val="50000"/>
                  </a:schemeClr>
                </a:solidFill>
              </a:rPr>
              <a:t>OVERVIEW</a:t>
            </a:r>
          </a:p>
        </p:txBody>
      </p:sp>
      <p:graphicFrame>
        <p:nvGraphicFramePr>
          <p:cNvPr id="5" name="Content Placeholder 4"/>
          <p:cNvGraphicFramePr>
            <a:graphicFrameLocks noGrp="1"/>
          </p:cNvGraphicFramePr>
          <p:nvPr>
            <p:ph sz="quarter" idx="1"/>
          </p:nvPr>
        </p:nvGraphicFramePr>
        <p:xfrm>
          <a:off x="457200" y="1571625"/>
          <a:ext cx="82296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sz="5400" b="1" smtClean="0">
                <a:solidFill>
                  <a:srgbClr val="FF0000"/>
                </a:solidFill>
              </a:rPr>
              <a:t>MECHANISM OF ACTIONS</a:t>
            </a:r>
          </a:p>
        </p:txBody>
      </p:sp>
      <p:graphicFrame>
        <p:nvGraphicFramePr>
          <p:cNvPr id="5" name="Content Placeholder 4"/>
          <p:cNvGraphicFramePr>
            <a:graphicFrameLocks noGrp="1"/>
          </p:cNvGraphicFramePr>
          <p:nvPr>
            <p:ph idx="1"/>
          </p:nvPr>
        </p:nvGraphicFramePr>
        <p:xfrm>
          <a:off x="700118" y="1500174"/>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2" name="Picture 4"/>
          <p:cNvPicPr>
            <a:picLocks noChangeAspect="1" noChangeArrowheads="1"/>
          </p:cNvPicPr>
          <p:nvPr/>
        </p:nvPicPr>
        <p:blipFill>
          <a:blip r:embed="rId7" cstate="print"/>
          <a:srcRect t="42316" r="1872"/>
          <a:stretch>
            <a:fillRect/>
          </a:stretch>
        </p:blipFill>
        <p:spPr bwMode="auto">
          <a:xfrm>
            <a:off x="214313" y="1430338"/>
            <a:ext cx="2584450" cy="521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z="6600" smtClean="0">
                <a:solidFill>
                  <a:schemeClr val="bg1"/>
                </a:solidFill>
              </a:rPr>
              <a:t>PHARMACOKINETICS</a:t>
            </a:r>
          </a:p>
        </p:txBody>
      </p:sp>
      <p:graphicFrame>
        <p:nvGraphicFramePr>
          <p:cNvPr id="4" name="Content Placeholder 3"/>
          <p:cNvGraphicFramePr>
            <a:graphicFrameLocks noGrp="1"/>
          </p:cNvGraphicFramePr>
          <p:nvPr>
            <p:ph idx="1"/>
          </p:nvPr>
        </p:nvGraphicFramePr>
        <p:xfrm>
          <a:off x="457200" y="1600200"/>
          <a:ext cx="8229600"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274638"/>
            <a:ext cx="8229600" cy="1143000"/>
          </a:xfrm>
          <a:prstGeom prst="rect">
            <a:avLst/>
          </a:prstGeom>
        </p:spPr>
        <p:txBody>
          <a:bodyPr bIns="91440" anchor="b"/>
          <a:lstStyle/>
          <a:p>
            <a:pPr algn="ctr" fontAlgn="auto">
              <a:spcAft>
                <a:spcPts val="0"/>
              </a:spcAft>
              <a:defRPr/>
            </a:pPr>
            <a:r>
              <a:rPr lang="en-GB" sz="4400" b="1" dirty="0">
                <a:solidFill>
                  <a:srgbClr val="FF0000"/>
                </a:solidFill>
                <a:latin typeface="+mj-lt"/>
                <a:ea typeface="+mj-ea"/>
                <a:cs typeface="+mj-cs"/>
              </a:rPr>
              <a:t>PHA</a:t>
            </a:r>
            <a:r>
              <a:rPr lang="en-GB" sz="4400" b="1" dirty="0">
                <a:solidFill>
                  <a:srgbClr val="FF0000"/>
                </a:solidFill>
              </a:rPr>
              <a:t>PHARMACOKINETICS</a:t>
            </a:r>
            <a:endParaRPr lang="en-GB" sz="4400" b="1"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smtClean="0">
                <a:solidFill>
                  <a:srgbClr val="C00000"/>
                </a:solidFill>
              </a:rPr>
              <a:t>OBJECTIVES</a:t>
            </a:r>
          </a:p>
        </p:txBody>
      </p:sp>
      <p:sp>
        <p:nvSpPr>
          <p:cNvPr id="9219" name="Content Placeholder 2"/>
          <p:cNvSpPr>
            <a:spLocks noGrp="1"/>
          </p:cNvSpPr>
          <p:nvPr>
            <p:ph sz="quarter" idx="1"/>
          </p:nvPr>
        </p:nvSpPr>
        <p:spPr/>
        <p:txBody>
          <a:bodyPr/>
          <a:lstStyle/>
          <a:p>
            <a:pPr eaLnBrk="1" hangingPunct="1"/>
            <a:r>
              <a:rPr lang="en-US" smtClean="0">
                <a:solidFill>
                  <a:srgbClr val="002060"/>
                </a:solidFill>
              </a:rPr>
              <a:t>At the end of lectures students should :</a:t>
            </a:r>
          </a:p>
          <a:p>
            <a:pPr eaLnBrk="1" hangingPunct="1"/>
            <a:r>
              <a:rPr lang="en-US" smtClean="0">
                <a:solidFill>
                  <a:srgbClr val="002060"/>
                </a:solidFill>
              </a:rPr>
              <a:t>Define gout </a:t>
            </a:r>
          </a:p>
          <a:p>
            <a:pPr eaLnBrk="1" hangingPunct="1"/>
            <a:r>
              <a:rPr lang="en-US" smtClean="0">
                <a:solidFill>
                  <a:srgbClr val="002060"/>
                </a:solidFill>
              </a:rPr>
              <a:t>Describe outlines of treatment</a:t>
            </a:r>
          </a:p>
          <a:p>
            <a:pPr eaLnBrk="1" hangingPunct="1"/>
            <a:r>
              <a:rPr lang="en-US" smtClean="0">
                <a:solidFill>
                  <a:srgbClr val="002060"/>
                </a:solidFill>
              </a:rPr>
              <a:t>Describe treatment of acute gouty arthritis </a:t>
            </a:r>
          </a:p>
          <a:p>
            <a:pPr eaLnBrk="1" hangingPunct="1"/>
            <a:r>
              <a:rPr lang="en-US" smtClean="0">
                <a:solidFill>
                  <a:srgbClr val="002060"/>
                </a:solidFill>
              </a:rPr>
              <a:t>Describe the mechanism of action , clinical uses &amp; side effects of drugs used in acute attacks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304800"/>
            <a:ext cx="8077200" cy="1143000"/>
          </a:xfrm>
        </p:spPr>
        <p:txBody>
          <a:bodyPr/>
          <a:lstStyle/>
          <a:p>
            <a:pPr algn="ctr" eaLnBrk="1" hangingPunct="1"/>
            <a:r>
              <a:rPr lang="en-GB" sz="6000" smtClean="0">
                <a:solidFill>
                  <a:srgbClr val="FF0000"/>
                </a:solidFill>
              </a:rPr>
              <a:t>THERAPEUTIC USES</a:t>
            </a:r>
          </a:p>
        </p:txBody>
      </p:sp>
      <p:graphicFrame>
        <p:nvGraphicFramePr>
          <p:cNvPr id="4" name="Content Placeholder 3"/>
          <p:cNvGraphicFramePr>
            <a:graphicFrameLocks noGrp="1"/>
          </p:cNvGraphicFramePr>
          <p:nvPr>
            <p:ph sz="quarter" idx="1"/>
          </p:nvPr>
        </p:nvGraphicFramePr>
        <p:xfrm>
          <a:off x="457200" y="1500174"/>
          <a:ext cx="8229600" cy="4857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533400"/>
            <a:ext cx="8763000" cy="1143000"/>
          </a:xfrm>
        </p:spPr>
        <p:txBody>
          <a:bodyPr/>
          <a:lstStyle/>
          <a:p>
            <a:pPr eaLnBrk="1" hangingPunct="1"/>
            <a:r>
              <a:rPr lang="en-US" b="1" smtClean="0">
                <a:solidFill>
                  <a:srgbClr val="C00000"/>
                </a:solidFill>
              </a:rPr>
              <a:t>Adverse effects</a:t>
            </a:r>
          </a:p>
        </p:txBody>
      </p:sp>
      <p:sp>
        <p:nvSpPr>
          <p:cNvPr id="40963" name="Rectangle 3"/>
          <p:cNvSpPr>
            <a:spLocks noGrp="1" noChangeArrowheads="1"/>
          </p:cNvSpPr>
          <p:nvPr>
            <p:ph sz="quarter" idx="1"/>
          </p:nvPr>
        </p:nvSpPr>
        <p:spPr>
          <a:xfrm>
            <a:off x="762000" y="1905000"/>
            <a:ext cx="7772400" cy="4572000"/>
          </a:xfrm>
        </p:spPr>
        <p:txBody>
          <a:bodyPr/>
          <a:lstStyle/>
          <a:p>
            <a:pPr eaLnBrk="1" hangingPunct="1"/>
            <a:r>
              <a:rPr lang="en-US" sz="3200" b="1" smtClean="0">
                <a:solidFill>
                  <a:srgbClr val="002060"/>
                </a:solidFill>
              </a:rPr>
              <a:t>Diarrhea is a common adverse effect. May cause nausea, vomiting ,abdominal cramps.</a:t>
            </a:r>
          </a:p>
          <a:p>
            <a:pPr eaLnBrk="1" hangingPunct="1"/>
            <a:r>
              <a:rPr lang="en-US" sz="3200" b="1" smtClean="0">
                <a:solidFill>
                  <a:srgbClr val="002060"/>
                </a:solidFill>
              </a:rPr>
              <a:t>Chronic use may cause, alopecia, bone marrow depression, peripheral neuritis, myopathy.</a:t>
            </a:r>
          </a:p>
          <a:p>
            <a:pPr eaLnBrk="1" hangingPunct="1"/>
            <a:r>
              <a:rPr lang="en-US" sz="3200" b="1" smtClean="0">
                <a:solidFill>
                  <a:srgbClr val="002060"/>
                </a:solidFill>
              </a:rPr>
              <a:t>Also, affect fertility</a:t>
            </a:r>
          </a:p>
          <a:p>
            <a:pPr eaLnBrk="1" hangingPunct="1">
              <a:buFontTx/>
              <a:buNone/>
            </a:pPr>
            <a:endParaRPr lang="en-US" sz="3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228600" y="152400"/>
            <a:ext cx="3238500" cy="6553200"/>
            <a:chOff x="0" y="0"/>
            <a:chExt cx="2016" cy="4320"/>
          </a:xfrm>
        </p:grpSpPr>
        <p:sp>
          <p:nvSpPr>
            <p:cNvPr id="64522"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4523"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451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64516" name="Group 6"/>
          <p:cNvGrpSpPr>
            <a:grpSpLocks/>
          </p:cNvGrpSpPr>
          <p:nvPr/>
        </p:nvGrpSpPr>
        <p:grpSpPr bwMode="auto">
          <a:xfrm>
            <a:off x="838200" y="1447800"/>
            <a:ext cx="7391400" cy="319088"/>
            <a:chOff x="144" y="1248"/>
            <a:chExt cx="4656" cy="201"/>
          </a:xfrm>
        </p:grpSpPr>
        <p:sp>
          <p:nvSpPr>
            <p:cNvPr id="64520"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4521"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4517"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3200" b="1">
                <a:solidFill>
                  <a:schemeClr val="tx2"/>
                </a:solidFill>
                <a:latin typeface="Franklin Gothic Book" pitchFamily="34" charset="0"/>
              </a:rPr>
              <a:t>Quiz?</a:t>
            </a:r>
            <a:endParaRPr lang="en-US" sz="4000">
              <a:solidFill>
                <a:schemeClr val="tx2"/>
              </a:solidFill>
              <a:latin typeface="Franklin Gothic Book" pitchFamily="34" charset="0"/>
            </a:endParaRPr>
          </a:p>
        </p:txBody>
      </p:sp>
      <p:sp>
        <p:nvSpPr>
          <p:cNvPr id="64518" name="Rectangle 10"/>
          <p:cNvSpPr>
            <a:spLocks noChangeArrowheads="1"/>
          </p:cNvSpPr>
          <p:nvPr/>
        </p:nvSpPr>
        <p:spPr bwMode="auto">
          <a:xfrm>
            <a:off x="762000" y="1752600"/>
            <a:ext cx="5754688" cy="5105400"/>
          </a:xfrm>
          <a:prstGeom prst="rect">
            <a:avLst/>
          </a:prstGeom>
          <a:solidFill>
            <a:srgbClr val="FFFFFF"/>
          </a:solidFill>
          <a:ln w="9525">
            <a:solidFill>
              <a:srgbClr val="000000"/>
            </a:solidFill>
            <a:miter lim="800000"/>
            <a:headEnd/>
            <a:tailEnd/>
          </a:ln>
        </p:spPr>
        <p:txBody>
          <a:bodyPr/>
          <a:lstStyle/>
          <a:p>
            <a:r>
              <a:rPr lang="en-US" sz="2800" dirty="0"/>
              <a:t>Colchicine is especially useful in treating an acute attack of gout because it achieves which of the following?</a:t>
            </a:r>
          </a:p>
          <a:p>
            <a:r>
              <a:rPr lang="en-US" sz="2800" b="1" dirty="0"/>
              <a:t>A. </a:t>
            </a:r>
            <a:r>
              <a:rPr lang="en-US" sz="2800" dirty="0"/>
              <a:t>Decreases uric acid deposition </a:t>
            </a:r>
          </a:p>
          <a:p>
            <a:r>
              <a:rPr lang="en-US" sz="2800" b="1" dirty="0"/>
              <a:t>B. </a:t>
            </a:r>
            <a:r>
              <a:rPr lang="en-US" sz="2800" dirty="0"/>
              <a:t>Is potent anti-inflammatory agent </a:t>
            </a:r>
            <a:r>
              <a:rPr lang="en-US" sz="2800" b="1" dirty="0"/>
              <a:t>C. </a:t>
            </a:r>
            <a:r>
              <a:rPr lang="en-US" sz="2800" dirty="0"/>
              <a:t>Impairs leukocyte migration </a:t>
            </a:r>
            <a:r>
              <a:rPr lang="en-US" sz="2800" b="1" dirty="0"/>
              <a:t>D. </a:t>
            </a:r>
            <a:r>
              <a:rPr lang="en-US" sz="2800" dirty="0"/>
              <a:t>Increases the solubility of uric </a:t>
            </a:r>
            <a:r>
              <a:rPr lang="en-US" sz="2800" dirty="0" smtClean="0"/>
              <a:t>acid</a:t>
            </a:r>
          </a:p>
          <a:p>
            <a:endParaRPr lang="en-US" sz="2800" b="1" dirty="0">
              <a:latin typeface="Perpetua" pitchFamily="18" charset="0"/>
            </a:endParaRPr>
          </a:p>
          <a:p>
            <a:r>
              <a:rPr lang="en-US" sz="2800" b="1" dirty="0" err="1" smtClean="0">
                <a:latin typeface="Perpetua" pitchFamily="18" charset="0"/>
              </a:rPr>
              <a:t>Ans</a:t>
            </a:r>
            <a:r>
              <a:rPr lang="en-US" sz="2800" b="1" dirty="0" smtClean="0">
                <a:latin typeface="Perpetua" pitchFamily="18" charset="0"/>
              </a:rPr>
              <a:t>: C</a:t>
            </a:r>
            <a:endParaRPr lang="en-US" sz="2800" b="1" dirty="0">
              <a:latin typeface="Perpetua" pitchFamily="18" charset="0"/>
            </a:endParaRPr>
          </a:p>
        </p:txBody>
      </p:sp>
      <p:pic>
        <p:nvPicPr>
          <p:cNvPr id="64519"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304800" y="228600"/>
            <a:ext cx="85344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9400" y="762000"/>
            <a:ext cx="3613150" cy="19542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3011" name="Group 2"/>
          <p:cNvGrpSpPr>
            <a:grpSpLocks/>
          </p:cNvGrpSpPr>
          <p:nvPr/>
        </p:nvGrpSpPr>
        <p:grpSpPr bwMode="auto">
          <a:xfrm>
            <a:off x="3200400" y="1143000"/>
            <a:ext cx="3841750" cy="1981200"/>
            <a:chOff x="2797526" y="1338701"/>
            <a:chExt cx="3917900" cy="2945066"/>
          </a:xfrm>
        </p:grpSpPr>
        <p:sp>
          <p:nvSpPr>
            <p:cNvPr id="4" name="Rounded Rectangle 3"/>
            <p:cNvSpPr/>
            <p:nvPr/>
          </p:nvSpPr>
          <p:spPr>
            <a:xfrm>
              <a:off x="2797526" y="1480291"/>
              <a:ext cx="3917900" cy="248725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ed Rectangle 4"/>
            <p:cNvSpPr/>
            <p:nvPr/>
          </p:nvSpPr>
          <p:spPr>
            <a:xfrm>
              <a:off x="2797526" y="1338701"/>
              <a:ext cx="3772193" cy="2945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0" tIns="114300" rIns="114300" bIns="114300" spcCol="1270" anchor="ctr"/>
            <a:lstStyle/>
            <a:p>
              <a:pPr algn="ctr" defTabSz="1333500">
                <a:lnSpc>
                  <a:spcPct val="90000"/>
                </a:lnSpc>
                <a:spcAft>
                  <a:spcPct val="35000"/>
                </a:spcAft>
                <a:defRPr/>
              </a:pPr>
              <a:r>
                <a:rPr lang="en-US" sz="4000" b="1" dirty="0"/>
                <a:t>Prevention of recurrent attack</a:t>
              </a:r>
            </a:p>
          </p:txBody>
        </p:sp>
      </p:grpSp>
      <p:sp>
        <p:nvSpPr>
          <p:cNvPr id="6" name="Rounded Rectangle 5"/>
          <p:cNvSpPr/>
          <p:nvPr/>
        </p:nvSpPr>
        <p:spPr>
          <a:xfrm>
            <a:off x="609600" y="3505200"/>
            <a:ext cx="3689350" cy="19542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6"/>
          <p:cNvSpPr/>
          <p:nvPr/>
        </p:nvSpPr>
        <p:spPr>
          <a:xfrm>
            <a:off x="4876800" y="3505200"/>
            <a:ext cx="3733800" cy="21828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3014" name="Group 7"/>
          <p:cNvGrpSpPr>
            <a:grpSpLocks/>
          </p:cNvGrpSpPr>
          <p:nvPr/>
        </p:nvGrpSpPr>
        <p:grpSpPr bwMode="auto">
          <a:xfrm>
            <a:off x="838200" y="3124200"/>
            <a:ext cx="3733800" cy="2895600"/>
            <a:chOff x="436438" y="2127158"/>
            <a:chExt cx="3999523" cy="4017143"/>
          </a:xfrm>
        </p:grpSpPr>
        <p:sp>
          <p:nvSpPr>
            <p:cNvPr id="9" name="Rounded Rectangle 8"/>
            <p:cNvSpPr/>
            <p:nvPr/>
          </p:nvSpPr>
          <p:spPr>
            <a:xfrm>
              <a:off x="681307" y="3655610"/>
              <a:ext cx="3754654" cy="248869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436438" y="2127158"/>
              <a:ext cx="3917900" cy="32529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0" tIns="114300" rIns="114300" bIns="114300" spcCol="1270" anchor="ctr"/>
            <a:lstStyle/>
            <a:p>
              <a:pPr algn="ctr" defTabSz="1333500">
                <a:lnSpc>
                  <a:spcPct val="90000"/>
                </a:lnSpc>
                <a:spcAft>
                  <a:spcPct val="35000"/>
                </a:spcAft>
                <a:defRPr/>
              </a:pPr>
              <a:endParaRPr lang="en-US" dirty="0"/>
            </a:p>
            <a:p>
              <a:pPr algn="ctr" defTabSz="1333500">
                <a:lnSpc>
                  <a:spcPct val="90000"/>
                </a:lnSpc>
                <a:spcAft>
                  <a:spcPct val="35000"/>
                </a:spcAft>
                <a:defRPr/>
              </a:pPr>
              <a:endParaRPr lang="en-US" dirty="0"/>
            </a:p>
            <a:p>
              <a:pPr algn="ctr" defTabSz="1333500">
                <a:lnSpc>
                  <a:spcPct val="90000"/>
                </a:lnSpc>
                <a:spcAft>
                  <a:spcPct val="35000"/>
                </a:spcAft>
                <a:defRPr/>
              </a:pPr>
              <a:r>
                <a:rPr lang="en-US" dirty="0"/>
                <a:t>Inhibition of uric acid synthesis </a:t>
              </a:r>
              <a:r>
                <a:rPr lang="en-US" dirty="0" err="1"/>
                <a:t>Allopurinol</a:t>
              </a:r>
              <a:endParaRPr lang="en-US" dirty="0"/>
            </a:p>
          </p:txBody>
        </p:sp>
      </p:grpSp>
      <p:grpSp>
        <p:nvGrpSpPr>
          <p:cNvPr id="43015" name="Group 10"/>
          <p:cNvGrpSpPr>
            <a:grpSpLocks/>
          </p:cNvGrpSpPr>
          <p:nvPr/>
        </p:nvGrpSpPr>
        <p:grpSpPr bwMode="auto">
          <a:xfrm>
            <a:off x="5181600" y="4191000"/>
            <a:ext cx="3733800" cy="1801813"/>
            <a:chOff x="5224983" y="3705971"/>
            <a:chExt cx="3917900" cy="2487866"/>
          </a:xfrm>
        </p:grpSpPr>
        <p:sp>
          <p:nvSpPr>
            <p:cNvPr id="12" name="Rounded Rectangle 11"/>
            <p:cNvSpPr/>
            <p:nvPr/>
          </p:nvSpPr>
          <p:spPr>
            <a:xfrm>
              <a:off x="5224983" y="3705971"/>
              <a:ext cx="3917900" cy="248786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5713055" y="3892288"/>
              <a:ext cx="3268248" cy="20538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0" tIns="114300" rIns="114300" bIns="114300" spcCol="1270" anchor="ctr"/>
            <a:lstStyle/>
            <a:p>
              <a:pPr algn="ctr" defTabSz="1333500">
                <a:lnSpc>
                  <a:spcPct val="90000"/>
                </a:lnSpc>
                <a:spcAft>
                  <a:spcPct val="35000"/>
                </a:spcAft>
                <a:defRPr/>
              </a:pPr>
              <a:r>
                <a:rPr lang="en-US" sz="3000" b="1" dirty="0"/>
                <a:t>Uricosuric drugs</a:t>
              </a:r>
            </a:p>
            <a:p>
              <a:pPr algn="ctr" defTabSz="1333500">
                <a:lnSpc>
                  <a:spcPct val="90000"/>
                </a:lnSpc>
                <a:spcAft>
                  <a:spcPct val="35000"/>
                </a:spcAft>
                <a:defRPr/>
              </a:pPr>
              <a:r>
                <a:rPr lang="en-US" sz="3000" dirty="0"/>
                <a:t>- </a:t>
              </a:r>
              <a:r>
                <a:rPr lang="en-US" sz="3000" dirty="0" err="1"/>
                <a:t>Probenacid</a:t>
              </a:r>
              <a:endParaRPr lang="en-US" sz="3000" dirty="0"/>
            </a:p>
            <a:p>
              <a:pPr algn="ctr" defTabSz="1333500">
                <a:lnSpc>
                  <a:spcPct val="90000"/>
                </a:lnSpc>
                <a:spcAft>
                  <a:spcPct val="35000"/>
                </a:spcAft>
                <a:defRPr/>
              </a:pPr>
              <a:r>
                <a:rPr lang="en-US" sz="3000" dirty="0"/>
                <a:t>- </a:t>
              </a:r>
              <a:r>
                <a:rPr lang="en-US" sz="3000" dirty="0" err="1"/>
                <a:t>Sulfinpyrazone</a:t>
              </a:r>
              <a:endParaRPr lang="en-US" sz="3000"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rtlCol="0">
            <a:normAutofit fontScale="90000"/>
          </a:bodyPr>
          <a:lstStyle/>
          <a:p>
            <a:pPr algn="ctr" eaLnBrk="1" fontAlgn="auto" hangingPunct="1">
              <a:spcAft>
                <a:spcPts val="0"/>
              </a:spcAft>
              <a:defRPr/>
            </a:pPr>
            <a:r>
              <a:rPr lang="en-US" dirty="0" smtClean="0"/>
              <a:t/>
            </a:r>
            <a:br>
              <a:rPr lang="en-US" dirty="0" smtClean="0"/>
            </a:br>
            <a:r>
              <a:rPr lang="en-US" sz="4900" b="1" dirty="0" smtClean="0">
                <a:solidFill>
                  <a:srgbClr val="FF0000"/>
                </a:solidFill>
              </a:rPr>
              <a:t>Inhibition of uric acid synthesis</a:t>
            </a:r>
            <a:r>
              <a:rPr lang="en-US" dirty="0" smtClean="0"/>
              <a:t/>
            </a:r>
            <a:br>
              <a:rPr lang="en-US" dirty="0" smtClean="0"/>
            </a:br>
            <a:endParaRPr lang="en-US" dirty="0"/>
          </a:p>
        </p:txBody>
      </p:sp>
      <p:sp>
        <p:nvSpPr>
          <p:cNvPr id="71683" name="Text Placeholder 2"/>
          <p:cNvSpPr>
            <a:spLocks noGrp="1"/>
          </p:cNvSpPr>
          <p:nvPr>
            <p:ph type="body" idx="1"/>
          </p:nvPr>
        </p:nvSpPr>
        <p:spPr>
          <a:xfrm>
            <a:off x="457200" y="1371600"/>
            <a:ext cx="4040188" cy="803275"/>
          </a:xfrm>
        </p:spPr>
        <p:txBody>
          <a:bodyPr/>
          <a:lstStyle/>
          <a:p>
            <a:pPr eaLnBrk="1" fontAlgn="auto" hangingPunct="1">
              <a:spcBef>
                <a:spcPts val="580"/>
              </a:spcBef>
              <a:spcAft>
                <a:spcPts val="0"/>
              </a:spcAft>
              <a:buFont typeface="Wingdings 2"/>
              <a:buNone/>
              <a:defRPr/>
            </a:pPr>
            <a:endParaRPr lang="en-US" smtClean="0"/>
          </a:p>
          <a:p>
            <a:pPr algn="ctr" eaLnBrk="1" fontAlgn="auto" hangingPunct="1">
              <a:spcBef>
                <a:spcPts val="580"/>
              </a:spcBef>
              <a:spcAft>
                <a:spcPts val="0"/>
              </a:spcAft>
              <a:buFont typeface="Wingdings 2"/>
              <a:buNone/>
              <a:defRPr/>
            </a:pPr>
            <a:endParaRPr lang="en-US" sz="9600" smtClean="0"/>
          </a:p>
          <a:p>
            <a:pPr algn="ctr" eaLnBrk="1" fontAlgn="auto" hangingPunct="1">
              <a:spcBef>
                <a:spcPts val="580"/>
              </a:spcBef>
              <a:spcAft>
                <a:spcPts val="0"/>
              </a:spcAft>
              <a:buFont typeface="Wingdings 2"/>
              <a:buNone/>
              <a:defRPr/>
            </a:pPr>
            <a:endParaRPr lang="en-US" sz="9600" smtClean="0"/>
          </a:p>
          <a:p>
            <a:pPr algn="ctr" eaLnBrk="1" fontAlgn="auto" hangingPunct="1">
              <a:spcBef>
                <a:spcPts val="580"/>
              </a:spcBef>
              <a:spcAft>
                <a:spcPts val="0"/>
              </a:spcAft>
              <a:buFont typeface="Wingdings 2"/>
              <a:buNone/>
              <a:defRPr/>
            </a:pPr>
            <a:endParaRPr lang="en-US" sz="9600" smtClean="0"/>
          </a:p>
          <a:p>
            <a:pPr algn="ctr" eaLnBrk="1" fontAlgn="auto" hangingPunct="1">
              <a:spcBef>
                <a:spcPts val="580"/>
              </a:spcBef>
              <a:spcAft>
                <a:spcPts val="0"/>
              </a:spcAft>
              <a:buFont typeface="Wingdings 2"/>
              <a:buNone/>
              <a:defRPr/>
            </a:pPr>
            <a:endParaRPr lang="en-US" sz="9600" smtClean="0"/>
          </a:p>
          <a:p>
            <a:pPr algn="ctr" eaLnBrk="1" fontAlgn="auto" hangingPunct="1">
              <a:spcBef>
                <a:spcPts val="580"/>
              </a:spcBef>
              <a:spcAft>
                <a:spcPts val="0"/>
              </a:spcAft>
              <a:buFont typeface="Wingdings 2"/>
              <a:buNone/>
              <a:defRPr/>
            </a:pPr>
            <a:endParaRPr lang="en-US" sz="9600" smtClean="0"/>
          </a:p>
          <a:p>
            <a:pPr eaLnBrk="1" fontAlgn="auto" hangingPunct="1">
              <a:spcBef>
                <a:spcPts val="580"/>
              </a:spcBef>
              <a:spcAft>
                <a:spcPts val="0"/>
              </a:spcAft>
              <a:buFont typeface="Wingdings 2"/>
              <a:buNone/>
              <a:defRPr/>
            </a:pPr>
            <a:endParaRPr lang="en-US" smtClean="0"/>
          </a:p>
        </p:txBody>
      </p:sp>
      <p:sp>
        <p:nvSpPr>
          <p:cNvPr id="71684" name="Text Placeholder 4"/>
          <p:cNvSpPr>
            <a:spLocks noGrp="1"/>
          </p:cNvSpPr>
          <p:nvPr>
            <p:ph type="body" sz="half" idx="3"/>
          </p:nvPr>
        </p:nvSpPr>
        <p:spPr>
          <a:xfrm>
            <a:off x="4648200" y="1524000"/>
            <a:ext cx="4041775" cy="639763"/>
          </a:xfrm>
        </p:spPr>
        <p:txBody>
          <a:bodyPr/>
          <a:lstStyle/>
          <a:p>
            <a:pPr eaLnBrk="1" fontAlgn="auto" hangingPunct="1">
              <a:spcBef>
                <a:spcPts val="580"/>
              </a:spcBef>
              <a:spcAft>
                <a:spcPts val="0"/>
              </a:spcAft>
              <a:buFont typeface="Wingdings 2"/>
              <a:buNone/>
              <a:defRPr/>
            </a:pPr>
            <a:endParaRPr lang="en-US" smtClean="0"/>
          </a:p>
          <a:p>
            <a:pPr eaLnBrk="1" fontAlgn="auto" hangingPunct="1">
              <a:spcBef>
                <a:spcPts val="580"/>
              </a:spcBef>
              <a:spcAft>
                <a:spcPts val="0"/>
              </a:spcAft>
              <a:buFont typeface="Wingdings 2"/>
              <a:buNone/>
              <a:defRPr/>
            </a:pPr>
            <a:endParaRPr lang="en-US" smtClean="0"/>
          </a:p>
        </p:txBody>
      </p:sp>
      <p:pic>
        <p:nvPicPr>
          <p:cNvPr id="44037" name="Picture 6" descr="https://bestsalesdrugstore.com/images/allopurinol-100.jpg"/>
          <p:cNvPicPr>
            <a:picLocks noGrp="1" noChangeAspect="1" noChangeArrowheads="1"/>
          </p:cNvPicPr>
          <p:nvPr>
            <p:ph sz="half" idx="2"/>
          </p:nvPr>
        </p:nvPicPr>
        <p:blipFill>
          <a:blip r:embed="rId2" cstate="print"/>
          <a:srcRect/>
          <a:stretch>
            <a:fillRect/>
          </a:stretch>
        </p:blipFill>
        <p:spPr>
          <a:xfrm>
            <a:off x="2019300" y="1828800"/>
            <a:ext cx="5600700" cy="4800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sz="4400" b="1" smtClean="0">
                <a:solidFill>
                  <a:srgbClr val="FF0000"/>
                </a:solidFill>
              </a:rPr>
              <a:t>Pharmacokinetics</a:t>
            </a:r>
          </a:p>
        </p:txBody>
      </p:sp>
      <p:pic>
        <p:nvPicPr>
          <p:cNvPr id="47107" name="Picture 2"/>
          <p:cNvPicPr>
            <a:picLocks noChangeAspect="1" noChangeArrowheads="1"/>
          </p:cNvPicPr>
          <p:nvPr/>
        </p:nvPicPr>
        <p:blipFill>
          <a:blip r:embed="rId3" cstate="print"/>
          <a:srcRect/>
          <a:stretch>
            <a:fillRect/>
          </a:stretch>
        </p:blipFill>
        <p:spPr bwMode="auto">
          <a:xfrm>
            <a:off x="3048000" y="2133600"/>
            <a:ext cx="2819400" cy="3810000"/>
          </a:xfrm>
          <a:prstGeom prst="rect">
            <a:avLst/>
          </a:prstGeom>
          <a:noFill/>
          <a:ln w="9525">
            <a:noFill/>
            <a:miter lim="800000"/>
            <a:headEnd/>
            <a:tailEnd/>
          </a:ln>
        </p:spPr>
      </p:pic>
      <p:pic>
        <p:nvPicPr>
          <p:cNvPr id="47108" name="Picture 3"/>
          <p:cNvPicPr>
            <a:picLocks noChangeAspect="1" noChangeArrowheads="1"/>
          </p:cNvPicPr>
          <p:nvPr/>
        </p:nvPicPr>
        <p:blipFill>
          <a:blip r:embed="rId4" cstate="print"/>
          <a:srcRect/>
          <a:stretch>
            <a:fillRect/>
          </a:stretch>
        </p:blipFill>
        <p:spPr bwMode="auto">
          <a:xfrm>
            <a:off x="0" y="2209800"/>
            <a:ext cx="3124200" cy="3810000"/>
          </a:xfrm>
          <a:prstGeom prst="rect">
            <a:avLst/>
          </a:prstGeom>
          <a:noFill/>
          <a:ln w="9525">
            <a:noFill/>
            <a:miter lim="800000"/>
            <a:headEnd/>
            <a:tailEnd/>
          </a:ln>
        </p:spPr>
      </p:pic>
      <p:pic>
        <p:nvPicPr>
          <p:cNvPr id="47109" name="Picture 3"/>
          <p:cNvPicPr>
            <a:picLocks noGrp="1" noChangeAspect="1" noChangeArrowheads="1"/>
          </p:cNvPicPr>
          <p:nvPr>
            <p:ph idx="1"/>
          </p:nvPr>
        </p:nvPicPr>
        <p:blipFill>
          <a:blip r:embed="rId5" cstate="print"/>
          <a:srcRect/>
          <a:stretch>
            <a:fillRect/>
          </a:stretch>
        </p:blipFill>
        <p:spPr>
          <a:xfrm>
            <a:off x="6096000" y="1905000"/>
            <a:ext cx="2895600" cy="4267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304800"/>
            <a:ext cx="7772400" cy="884238"/>
          </a:xfrm>
        </p:spPr>
        <p:txBody>
          <a:bodyPr/>
          <a:lstStyle/>
          <a:p>
            <a:pPr algn="ctr" eaLnBrk="1" hangingPunct="1"/>
            <a:r>
              <a:rPr lang="en-US" sz="4800" b="1" smtClean="0">
                <a:solidFill>
                  <a:srgbClr val="FF0000"/>
                </a:solidFill>
              </a:rPr>
              <a:t>Therapeutic Uses</a:t>
            </a:r>
          </a:p>
        </p:txBody>
      </p:sp>
      <p:sp>
        <p:nvSpPr>
          <p:cNvPr id="48131" name="Content Placeholder 2"/>
          <p:cNvSpPr>
            <a:spLocks noGrp="1"/>
          </p:cNvSpPr>
          <p:nvPr>
            <p:ph idx="1"/>
          </p:nvPr>
        </p:nvSpPr>
        <p:spPr>
          <a:xfrm>
            <a:off x="304800" y="1447800"/>
            <a:ext cx="8382000" cy="1219200"/>
          </a:xfrm>
        </p:spPr>
        <p:txBody>
          <a:bodyPr/>
          <a:lstStyle/>
          <a:p>
            <a:pPr eaLnBrk="1" hangingPunct="1"/>
            <a:r>
              <a:rPr lang="en-US" sz="4000" b="1" smtClean="0"/>
              <a:t>It is a drug of choice in patients with both gout &amp; coronary artery disease</a:t>
            </a:r>
          </a:p>
        </p:txBody>
      </p:sp>
      <p:pic>
        <p:nvPicPr>
          <p:cNvPr id="48132" name="Picture 2"/>
          <p:cNvPicPr>
            <a:picLocks noChangeAspect="1" noChangeArrowheads="1"/>
          </p:cNvPicPr>
          <p:nvPr/>
        </p:nvPicPr>
        <p:blipFill>
          <a:blip r:embed="rId2" cstate="print"/>
          <a:srcRect/>
          <a:stretch>
            <a:fillRect/>
          </a:stretch>
        </p:blipFill>
        <p:spPr bwMode="auto">
          <a:xfrm>
            <a:off x="1981200" y="2971800"/>
            <a:ext cx="5257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838200" y="381000"/>
            <a:ext cx="7772400" cy="1143000"/>
          </a:xfrm>
        </p:spPr>
        <p:txBody>
          <a:bodyPr/>
          <a:lstStyle/>
          <a:p>
            <a:pPr algn="ctr" eaLnBrk="1" hangingPunct="1"/>
            <a:r>
              <a:rPr lang="en-US" sz="4000" b="1" smtClean="0"/>
              <a:t>Severe tophaceous deposits (uric acid deposits in tissues)</a:t>
            </a:r>
          </a:p>
        </p:txBody>
      </p:sp>
      <p:pic>
        <p:nvPicPr>
          <p:cNvPr id="49155" name="Picture 2"/>
          <p:cNvPicPr>
            <a:picLocks noChangeAspect="1" noChangeArrowheads="1"/>
          </p:cNvPicPr>
          <p:nvPr/>
        </p:nvPicPr>
        <p:blipFill>
          <a:blip r:embed="rId2" cstate="print"/>
          <a:srcRect/>
          <a:stretch>
            <a:fillRect/>
          </a:stretch>
        </p:blipFill>
        <p:spPr bwMode="auto">
          <a:xfrm>
            <a:off x="4495800" y="1905000"/>
            <a:ext cx="4343400" cy="4724400"/>
          </a:xfrm>
          <a:prstGeom prst="rect">
            <a:avLst/>
          </a:prstGeom>
          <a:noFill/>
          <a:ln w="9525">
            <a:noFill/>
            <a:miter lim="800000"/>
            <a:headEnd/>
            <a:tailEnd/>
          </a:ln>
        </p:spPr>
      </p:pic>
      <p:pic>
        <p:nvPicPr>
          <p:cNvPr id="49156" name="Picture 3"/>
          <p:cNvPicPr>
            <a:picLocks noChangeAspect="1" noChangeArrowheads="1"/>
          </p:cNvPicPr>
          <p:nvPr/>
        </p:nvPicPr>
        <p:blipFill>
          <a:blip r:embed="rId3" cstate="print"/>
          <a:srcRect/>
          <a:stretch>
            <a:fillRect/>
          </a:stretch>
        </p:blipFill>
        <p:spPr bwMode="auto">
          <a:xfrm>
            <a:off x="381000" y="1524000"/>
            <a:ext cx="3962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smtClean="0">
                <a:solidFill>
                  <a:srgbClr val="C00000"/>
                </a:solidFill>
              </a:rPr>
              <a:t>OBJECTIVES ( continue)</a:t>
            </a:r>
          </a:p>
        </p:txBody>
      </p:sp>
      <p:sp>
        <p:nvSpPr>
          <p:cNvPr id="10243" name="Content Placeholder 2"/>
          <p:cNvSpPr>
            <a:spLocks noGrp="1"/>
          </p:cNvSpPr>
          <p:nvPr>
            <p:ph sz="quarter" idx="1"/>
          </p:nvPr>
        </p:nvSpPr>
        <p:spPr/>
        <p:txBody>
          <a:bodyPr/>
          <a:lstStyle/>
          <a:p>
            <a:pPr eaLnBrk="1" hangingPunct="1"/>
            <a:r>
              <a:rPr lang="en-US" b="1" smtClean="0">
                <a:solidFill>
                  <a:srgbClr val="002060"/>
                </a:solidFill>
              </a:rPr>
              <a:t>Classify drugs used in chronic treatment</a:t>
            </a:r>
          </a:p>
          <a:p>
            <a:pPr eaLnBrk="1" hangingPunct="1"/>
            <a:r>
              <a:rPr lang="en-US" b="1" smtClean="0">
                <a:solidFill>
                  <a:srgbClr val="002060"/>
                </a:solidFill>
              </a:rPr>
              <a:t>Define each group of drugs </a:t>
            </a:r>
          </a:p>
          <a:p>
            <a:pPr eaLnBrk="1" hangingPunct="1"/>
            <a:r>
              <a:rPr lang="en-US" b="1" smtClean="0">
                <a:solidFill>
                  <a:srgbClr val="002060"/>
                </a:solidFill>
              </a:rPr>
              <a:t>Describe the mechanism of action, clinical uses &amp; side effects  &amp; drug interactions for drugs  used in chronic treatment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914400" y="533400"/>
            <a:ext cx="7772400" cy="1066800"/>
          </a:xfrm>
        </p:spPr>
        <p:txBody>
          <a:bodyPr/>
          <a:lstStyle/>
          <a:p>
            <a:pPr eaLnBrk="1" hangingPunct="1"/>
            <a:r>
              <a:rPr lang="en-US" sz="4000" b="1" smtClean="0"/>
              <a:t>High serum uric acid in patients with impaired renal functions.</a:t>
            </a:r>
          </a:p>
        </p:txBody>
      </p:sp>
      <p:pic>
        <p:nvPicPr>
          <p:cNvPr id="50179" name="Picture 3"/>
          <p:cNvPicPr>
            <a:picLocks noChangeAspect="1" noChangeArrowheads="1"/>
          </p:cNvPicPr>
          <p:nvPr/>
        </p:nvPicPr>
        <p:blipFill>
          <a:blip r:embed="rId2" cstate="print"/>
          <a:srcRect/>
          <a:stretch>
            <a:fillRect/>
          </a:stretch>
        </p:blipFill>
        <p:spPr bwMode="auto">
          <a:xfrm>
            <a:off x="381000" y="1981200"/>
            <a:ext cx="8534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838200" y="533400"/>
            <a:ext cx="7772400" cy="1143000"/>
          </a:xfrm>
        </p:spPr>
        <p:txBody>
          <a:bodyPr/>
          <a:lstStyle/>
          <a:p>
            <a:pPr eaLnBrk="1" hangingPunct="1"/>
            <a:r>
              <a:rPr lang="en-US" sz="4000" b="1" smtClean="0"/>
              <a:t>uric acid stones or nephropathy.</a:t>
            </a:r>
          </a:p>
        </p:txBody>
      </p:sp>
      <p:pic>
        <p:nvPicPr>
          <p:cNvPr id="51203" name="Picture 2"/>
          <p:cNvPicPr>
            <a:picLocks noChangeAspect="1" noChangeArrowheads="1"/>
          </p:cNvPicPr>
          <p:nvPr/>
        </p:nvPicPr>
        <p:blipFill>
          <a:blip r:embed="rId2" cstate="print"/>
          <a:srcRect/>
          <a:stretch>
            <a:fillRect/>
          </a:stretch>
        </p:blipFill>
        <p:spPr bwMode="auto">
          <a:xfrm>
            <a:off x="457200" y="1371600"/>
            <a:ext cx="8458200" cy="505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762000" y="457200"/>
            <a:ext cx="7772400" cy="4572000"/>
          </a:xfrm>
        </p:spPr>
        <p:txBody>
          <a:bodyPr/>
          <a:lstStyle/>
          <a:p>
            <a:pPr eaLnBrk="1" hangingPunct="1"/>
            <a:r>
              <a:rPr lang="en-US" sz="3600" b="1" smtClean="0"/>
              <a:t>used to prevent increased uric acid levels in patients receiving cancer chemotherapy</a:t>
            </a:r>
          </a:p>
        </p:txBody>
      </p:sp>
      <p:pic>
        <p:nvPicPr>
          <p:cNvPr id="52227" name="Picture 3"/>
          <p:cNvPicPr>
            <a:picLocks noChangeAspect="1" noChangeArrowheads="1"/>
          </p:cNvPicPr>
          <p:nvPr/>
        </p:nvPicPr>
        <p:blipFill>
          <a:blip r:embed="rId2" cstate="print"/>
          <a:srcRect/>
          <a:stretch>
            <a:fillRect/>
          </a:stretch>
        </p:blipFill>
        <p:spPr bwMode="auto">
          <a:xfrm>
            <a:off x="4800600" y="2590800"/>
            <a:ext cx="3962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79388" y="609600"/>
            <a:ext cx="8713787" cy="2209800"/>
          </a:xfrm>
        </p:spPr>
        <p:txBody>
          <a:bodyPr>
            <a:noAutofit/>
          </a:bodyPr>
          <a:lstStyle/>
          <a:p>
            <a:pPr eaLnBrk="1" fontAlgn="auto" hangingPunct="1">
              <a:spcAft>
                <a:spcPts val="0"/>
              </a:spcAft>
              <a:defRPr/>
            </a:pPr>
            <a:r>
              <a:rPr sz="4400" b="1" smtClean="0">
                <a:solidFill>
                  <a:schemeClr val="accent2">
                    <a:lumMod val="75000"/>
                  </a:schemeClr>
                </a:solidFill>
                <a:latin typeface="Cambria" pitchFamily="18" charset="0"/>
              </a:rPr>
              <a:t>ALLOPURINOL</a:t>
            </a:r>
            <a:br>
              <a:rPr sz="4400" b="1" smtClean="0">
                <a:solidFill>
                  <a:schemeClr val="accent2">
                    <a:lumMod val="75000"/>
                  </a:schemeClr>
                </a:solidFill>
                <a:latin typeface="Cambria" pitchFamily="18" charset="0"/>
              </a:rPr>
            </a:br>
            <a:r>
              <a:rPr sz="4400" b="1" smtClean="0">
                <a:solidFill>
                  <a:schemeClr val="accent2">
                    <a:lumMod val="75000"/>
                  </a:schemeClr>
                </a:solidFill>
                <a:latin typeface="Cambria" pitchFamily="18" charset="0"/>
              </a:rPr>
              <a:t>(SIDE EFFECTS AND </a:t>
            </a:r>
            <a:br>
              <a:rPr sz="4400" b="1" smtClean="0">
                <a:solidFill>
                  <a:schemeClr val="accent2">
                    <a:lumMod val="75000"/>
                  </a:schemeClr>
                </a:solidFill>
                <a:latin typeface="Cambria" pitchFamily="18" charset="0"/>
              </a:rPr>
            </a:br>
            <a:r>
              <a:rPr sz="4400" b="1" smtClean="0">
                <a:solidFill>
                  <a:schemeClr val="accent2">
                    <a:lumMod val="75000"/>
                  </a:schemeClr>
                </a:solidFill>
                <a:latin typeface="Cambria" pitchFamily="18" charset="0"/>
              </a:rPr>
              <a:t>DRUG INTERACTIONS)</a:t>
            </a:r>
          </a:p>
        </p:txBody>
      </p:sp>
      <p:pic>
        <p:nvPicPr>
          <p:cNvPr id="53251" name="Picture 4" descr="ALLOPURINOL  300mg"/>
          <p:cNvPicPr>
            <a:picLocks noChangeAspect="1" noChangeArrowheads="1"/>
          </p:cNvPicPr>
          <p:nvPr/>
        </p:nvPicPr>
        <p:blipFill>
          <a:blip r:embed="rId2" cstate="print"/>
          <a:srcRect/>
          <a:stretch>
            <a:fillRect/>
          </a:stretch>
        </p:blipFill>
        <p:spPr bwMode="auto">
          <a:xfrm>
            <a:off x="1981200" y="3124200"/>
            <a:ext cx="6858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400" b="1" smtClean="0">
                <a:solidFill>
                  <a:schemeClr val="tx1"/>
                </a:solidFill>
                <a:latin typeface="Cambria" pitchFamily="18" charset="0"/>
              </a:rPr>
              <a:t>Side Effects (most common)</a:t>
            </a:r>
          </a:p>
        </p:txBody>
      </p:sp>
      <p:pic>
        <p:nvPicPr>
          <p:cNvPr id="54275" name="Picture 6" descr="goutlabeled_1"/>
          <p:cNvPicPr>
            <a:picLocks noGrp="1" noChangeAspect="1" noChangeArrowheads="1"/>
          </p:cNvPicPr>
          <p:nvPr>
            <p:ph sz="half" idx="1"/>
          </p:nvPr>
        </p:nvPicPr>
        <p:blipFill>
          <a:blip r:embed="rId2" cstate="print"/>
          <a:srcRect/>
          <a:stretch>
            <a:fillRect/>
          </a:stretch>
        </p:blipFill>
        <p:spPr>
          <a:xfrm>
            <a:off x="250825" y="1557338"/>
            <a:ext cx="4000500" cy="4767262"/>
          </a:xfrm>
        </p:spPr>
      </p:pic>
      <p:sp>
        <p:nvSpPr>
          <p:cNvPr id="54276" name="Rectangle 8"/>
          <p:cNvSpPr>
            <a:spLocks noChangeArrowheads="1"/>
          </p:cNvSpPr>
          <p:nvPr/>
        </p:nvSpPr>
        <p:spPr bwMode="auto">
          <a:xfrm>
            <a:off x="4643438" y="4191000"/>
            <a:ext cx="4032250" cy="1470025"/>
          </a:xfrm>
          <a:prstGeom prst="rect">
            <a:avLst/>
          </a:prstGeom>
          <a:solidFill>
            <a:schemeClr val="accent1"/>
          </a:solidFill>
          <a:ln w="9525">
            <a:solidFill>
              <a:schemeClr val="tx1"/>
            </a:solidFill>
            <a:miter lim="800000"/>
            <a:headEnd/>
            <a:tailEnd/>
          </a:ln>
        </p:spPr>
        <p:txBody>
          <a:bodyPr wrap="none" anchor="ctr"/>
          <a:lstStyle/>
          <a:p>
            <a:pPr algn="ctr"/>
            <a:r>
              <a:rPr lang="en-US" sz="2400" b="1">
                <a:solidFill>
                  <a:srgbClr val="000000"/>
                </a:solidFill>
                <a:latin typeface="Cambria" pitchFamily="18" charset="0"/>
              </a:rPr>
              <a:t>Prolong and exacerbation</a:t>
            </a:r>
          </a:p>
          <a:p>
            <a:pPr algn="ctr"/>
            <a:r>
              <a:rPr lang="en-US" sz="2400" b="1">
                <a:solidFill>
                  <a:srgbClr val="000000"/>
                </a:solidFill>
                <a:latin typeface="Cambria" pitchFamily="18" charset="0"/>
              </a:rPr>
              <a:t>of an acute attack of gout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684213" y="4191000"/>
            <a:ext cx="3671887" cy="1325563"/>
          </a:xfrm>
          <a:prstGeom prst="rect">
            <a:avLst/>
          </a:prstGeom>
          <a:solidFill>
            <a:schemeClr val="accent1"/>
          </a:solidFill>
          <a:ln w="9525">
            <a:solidFill>
              <a:schemeClr val="tx1"/>
            </a:solidFill>
            <a:miter lim="800000"/>
            <a:headEnd/>
            <a:tailEnd/>
          </a:ln>
        </p:spPr>
        <p:txBody>
          <a:bodyPr wrap="none" anchor="ctr"/>
          <a:lstStyle/>
          <a:p>
            <a:pPr algn="ctr"/>
            <a:r>
              <a:rPr lang="en-US" sz="2400" b="1">
                <a:solidFill>
                  <a:srgbClr val="000000"/>
                </a:solidFill>
                <a:latin typeface="Cambria" pitchFamily="18" charset="0"/>
              </a:rPr>
              <a:t>Maculopapular skin rash</a:t>
            </a:r>
          </a:p>
        </p:txBody>
      </p:sp>
      <p:pic>
        <p:nvPicPr>
          <p:cNvPr id="55299" name="Picture 6" descr="http://t0.gstatic.com/images?q=tbn:ANd9GcSBMFeRiGKvKlu98iT6aA6EPqXz6lomWh9MnggbcL18kygowxF8"/>
          <p:cNvPicPr>
            <a:picLocks noChangeAspect="1" noChangeArrowheads="1"/>
          </p:cNvPicPr>
          <p:nvPr/>
        </p:nvPicPr>
        <p:blipFill>
          <a:blip r:embed="rId3" cstate="print"/>
          <a:srcRect/>
          <a:stretch>
            <a:fillRect/>
          </a:stretch>
        </p:blipFill>
        <p:spPr bwMode="auto">
          <a:xfrm>
            <a:off x="17956213" y="-1114425"/>
            <a:ext cx="2667000" cy="1714500"/>
          </a:xfrm>
          <a:prstGeom prst="rect">
            <a:avLst/>
          </a:prstGeom>
          <a:noFill/>
          <a:ln w="9525">
            <a:noFill/>
            <a:miter lim="800000"/>
            <a:headEnd/>
            <a:tailEnd/>
          </a:ln>
        </p:spPr>
      </p:pic>
      <p:pic>
        <p:nvPicPr>
          <p:cNvPr id="55300" name="Picture 8" descr="http://t0.gstatic.com/images?q=tbn:ANd9GcSBMFeRiGKvKlu98iT6aA6EPqXz6lomWh9MnggbcL18kygowxF8"/>
          <p:cNvPicPr>
            <a:picLocks noChangeAspect="1" noChangeArrowheads="1"/>
          </p:cNvPicPr>
          <p:nvPr/>
        </p:nvPicPr>
        <p:blipFill>
          <a:blip r:embed="rId3" cstate="print"/>
          <a:srcRect/>
          <a:stretch>
            <a:fillRect/>
          </a:stretch>
        </p:blipFill>
        <p:spPr bwMode="auto">
          <a:xfrm>
            <a:off x="17956213" y="-1114425"/>
            <a:ext cx="2667000" cy="1714500"/>
          </a:xfrm>
          <a:prstGeom prst="rect">
            <a:avLst/>
          </a:prstGeom>
          <a:noFill/>
          <a:ln w="9525">
            <a:noFill/>
            <a:miter lim="800000"/>
            <a:headEnd/>
            <a:tailEnd/>
          </a:ln>
        </p:spPr>
      </p:pic>
      <p:pic>
        <p:nvPicPr>
          <p:cNvPr id="55301" name="Picture 10" descr="http://t0.gstatic.com/images?q=tbn:ANd9GcSBMFeRiGKvKlu98iT6aA6EPqXz6lomWh9MnggbcL18kygowxF8"/>
          <p:cNvPicPr>
            <a:picLocks noChangeAspect="1" noChangeArrowheads="1"/>
          </p:cNvPicPr>
          <p:nvPr/>
        </p:nvPicPr>
        <p:blipFill>
          <a:blip r:embed="rId3" cstate="print"/>
          <a:srcRect/>
          <a:stretch>
            <a:fillRect/>
          </a:stretch>
        </p:blipFill>
        <p:spPr bwMode="auto">
          <a:xfrm>
            <a:off x="17956213" y="-1114425"/>
            <a:ext cx="2667000" cy="1714500"/>
          </a:xfrm>
          <a:prstGeom prst="rect">
            <a:avLst/>
          </a:prstGeom>
          <a:noFill/>
          <a:ln w="9525">
            <a:noFill/>
            <a:miter lim="800000"/>
            <a:headEnd/>
            <a:tailEnd/>
          </a:ln>
        </p:spPr>
      </p:pic>
      <p:pic>
        <p:nvPicPr>
          <p:cNvPr id="55302" name="Picture 12" descr="http://maculopapularrash.net/wp-content/uploads/2011/09/maculopapular-rash-2.jpg"/>
          <p:cNvPicPr>
            <a:picLocks noChangeAspect="1" noChangeArrowheads="1"/>
          </p:cNvPicPr>
          <p:nvPr/>
        </p:nvPicPr>
        <p:blipFill>
          <a:blip r:embed="rId4" cstate="print"/>
          <a:srcRect/>
          <a:stretch>
            <a:fillRect/>
          </a:stretch>
        </p:blipFill>
        <p:spPr bwMode="auto">
          <a:xfrm>
            <a:off x="4343400" y="2057400"/>
            <a:ext cx="44196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diarrhea"/>
          <p:cNvPicPr>
            <a:picLocks noGrp="1" noChangeAspect="1" noChangeArrowheads="1"/>
          </p:cNvPicPr>
          <p:nvPr>
            <p:ph sz="half" idx="1"/>
          </p:nvPr>
        </p:nvPicPr>
        <p:blipFill>
          <a:blip r:embed="rId2" cstate="print"/>
          <a:srcRect/>
          <a:stretch>
            <a:fillRect/>
          </a:stretch>
        </p:blipFill>
        <p:spPr>
          <a:xfrm>
            <a:off x="0" y="0"/>
            <a:ext cx="4652963" cy="5157788"/>
          </a:xfrm>
        </p:spPr>
      </p:pic>
      <p:pic>
        <p:nvPicPr>
          <p:cNvPr id="56323" name="Picture 8" descr="nausea1"/>
          <p:cNvPicPr>
            <a:picLocks noChangeAspect="1" noChangeArrowheads="1"/>
          </p:cNvPicPr>
          <p:nvPr/>
        </p:nvPicPr>
        <p:blipFill>
          <a:blip r:embed="rId3" cstate="print"/>
          <a:srcRect/>
          <a:stretch>
            <a:fillRect/>
          </a:stretch>
        </p:blipFill>
        <p:spPr bwMode="auto">
          <a:xfrm>
            <a:off x="5292725" y="333375"/>
            <a:ext cx="3671888" cy="5183188"/>
          </a:xfrm>
          <a:prstGeom prst="rect">
            <a:avLst/>
          </a:prstGeom>
          <a:noFill/>
          <a:ln w="9525">
            <a:noFill/>
            <a:miter lim="800000"/>
            <a:headEnd/>
            <a:tailEnd/>
          </a:ln>
        </p:spPr>
      </p:pic>
      <p:sp>
        <p:nvSpPr>
          <p:cNvPr id="56324" name="Rectangle 9"/>
          <p:cNvSpPr>
            <a:spLocks noChangeArrowheads="1"/>
          </p:cNvSpPr>
          <p:nvPr/>
        </p:nvSpPr>
        <p:spPr bwMode="auto">
          <a:xfrm>
            <a:off x="2268538" y="5516563"/>
            <a:ext cx="4175125" cy="938212"/>
          </a:xfrm>
          <a:prstGeom prst="rect">
            <a:avLst/>
          </a:prstGeom>
          <a:solidFill>
            <a:schemeClr val="accent1"/>
          </a:solidFill>
          <a:ln w="9525">
            <a:solidFill>
              <a:schemeClr val="tx1"/>
            </a:solidFill>
            <a:miter lim="800000"/>
            <a:headEnd/>
            <a:tailEnd/>
          </a:ln>
        </p:spPr>
        <p:txBody>
          <a:bodyPr wrap="none" anchor="ctr"/>
          <a:lstStyle/>
          <a:p>
            <a:pPr algn="ctr"/>
            <a:r>
              <a:rPr lang="en-US" sz="3200" b="1">
                <a:solidFill>
                  <a:srgbClr val="000000"/>
                </a:solidFill>
                <a:latin typeface="Cambria" pitchFamily="18" charset="0"/>
              </a:rPr>
              <a:t>nausea, diarrhea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5400" b="1" smtClean="0">
                <a:solidFill>
                  <a:schemeClr val="tx1"/>
                </a:solidFill>
                <a:latin typeface="Cambria" pitchFamily="18" charset="0"/>
              </a:rPr>
              <a:t>Side Effects</a:t>
            </a:r>
            <a:r>
              <a:rPr lang="en-US" b="1" smtClean="0">
                <a:solidFill>
                  <a:schemeClr val="tx1"/>
                </a:solidFill>
                <a:latin typeface="Cambria" pitchFamily="18" charset="0"/>
              </a:rPr>
              <a:t> </a:t>
            </a:r>
            <a:r>
              <a:rPr lang="en-US" sz="4800" smtClean="0">
                <a:solidFill>
                  <a:schemeClr val="tx1"/>
                </a:solidFill>
                <a:latin typeface="Cambria" pitchFamily="18" charset="0"/>
              </a:rPr>
              <a:t>(less common)</a:t>
            </a:r>
          </a:p>
        </p:txBody>
      </p:sp>
      <p:pic>
        <p:nvPicPr>
          <p:cNvPr id="57347" name="Picture 9" descr="headache"/>
          <p:cNvPicPr>
            <a:picLocks noGrp="1" noChangeAspect="1" noChangeArrowheads="1"/>
          </p:cNvPicPr>
          <p:nvPr>
            <p:ph sz="half" idx="1"/>
          </p:nvPr>
        </p:nvPicPr>
        <p:blipFill>
          <a:blip r:embed="rId2" cstate="print"/>
          <a:srcRect/>
          <a:stretch>
            <a:fillRect/>
          </a:stretch>
        </p:blipFill>
        <p:spPr>
          <a:xfrm>
            <a:off x="0" y="1484313"/>
            <a:ext cx="2987675" cy="2401887"/>
          </a:xfrm>
        </p:spPr>
      </p:pic>
      <p:pic>
        <p:nvPicPr>
          <p:cNvPr id="57348" name="Picture 10" descr="feaver"/>
          <p:cNvPicPr>
            <a:picLocks noChangeAspect="1" noChangeArrowheads="1"/>
          </p:cNvPicPr>
          <p:nvPr/>
        </p:nvPicPr>
        <p:blipFill>
          <a:blip r:embed="rId3" cstate="print"/>
          <a:srcRect/>
          <a:stretch>
            <a:fillRect/>
          </a:stretch>
        </p:blipFill>
        <p:spPr bwMode="auto">
          <a:xfrm>
            <a:off x="2339975" y="2636838"/>
            <a:ext cx="2225675" cy="2881312"/>
          </a:xfrm>
          <a:prstGeom prst="rect">
            <a:avLst/>
          </a:prstGeom>
          <a:noFill/>
          <a:ln w="9525">
            <a:noFill/>
            <a:miter lim="800000"/>
            <a:headEnd/>
            <a:tailEnd/>
          </a:ln>
        </p:spPr>
      </p:pic>
      <p:sp>
        <p:nvSpPr>
          <p:cNvPr id="57349" name="Rectangle 11"/>
          <p:cNvSpPr>
            <a:spLocks noChangeArrowheads="1"/>
          </p:cNvSpPr>
          <p:nvPr/>
        </p:nvSpPr>
        <p:spPr bwMode="auto">
          <a:xfrm>
            <a:off x="179388" y="5661025"/>
            <a:ext cx="4105275" cy="8636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000000"/>
                </a:solidFill>
                <a:latin typeface="Cambria" pitchFamily="18" charset="0"/>
              </a:rPr>
              <a:t>Body : </a:t>
            </a:r>
            <a:r>
              <a:rPr lang="en-US" sz="2800" b="1">
                <a:solidFill>
                  <a:srgbClr val="000000"/>
                </a:solidFill>
                <a:latin typeface="Cambria" pitchFamily="18" charset="0"/>
              </a:rPr>
              <a:t>fever, headache</a:t>
            </a:r>
          </a:p>
        </p:txBody>
      </p:sp>
      <p:pic>
        <p:nvPicPr>
          <p:cNvPr id="57350" name="Picture 12" descr="imgVD-vasculitis"/>
          <p:cNvPicPr>
            <a:picLocks noGrp="1" noChangeAspect="1" noChangeArrowheads="1"/>
          </p:cNvPicPr>
          <p:nvPr>
            <p:ph sz="half" idx="2"/>
          </p:nvPr>
        </p:nvPicPr>
        <p:blipFill>
          <a:blip r:embed="rId4" cstate="print"/>
          <a:srcRect/>
          <a:stretch>
            <a:fillRect/>
          </a:stretch>
        </p:blipFill>
        <p:spPr>
          <a:xfrm>
            <a:off x="5508625" y="1916113"/>
            <a:ext cx="3311525" cy="3241675"/>
          </a:xfrm>
        </p:spPr>
      </p:pic>
      <p:sp>
        <p:nvSpPr>
          <p:cNvPr id="57351" name="Rectangle 13"/>
          <p:cNvSpPr>
            <a:spLocks noChangeArrowheads="1"/>
          </p:cNvSpPr>
          <p:nvPr/>
        </p:nvSpPr>
        <p:spPr bwMode="auto">
          <a:xfrm>
            <a:off x="5148263" y="5734050"/>
            <a:ext cx="3527425" cy="790575"/>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000000"/>
                </a:solidFill>
                <a:latin typeface="Cambria" pitchFamily="18" charset="0"/>
              </a:rPr>
              <a:t>CVS : </a:t>
            </a:r>
            <a:r>
              <a:rPr lang="en-US" sz="2800" b="1">
                <a:solidFill>
                  <a:srgbClr val="000000"/>
                </a:solidFill>
                <a:latin typeface="Cambria" pitchFamily="18" charset="0"/>
              </a:rPr>
              <a:t>vasculitis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descr="thrombocytopenia-low-platelet-count"/>
          <p:cNvPicPr>
            <a:picLocks noGrp="1" noChangeAspect="1" noChangeArrowheads="1"/>
          </p:cNvPicPr>
          <p:nvPr>
            <p:ph sz="half" idx="1"/>
          </p:nvPr>
        </p:nvPicPr>
        <p:blipFill>
          <a:blip r:embed="rId2" cstate="print"/>
          <a:srcRect/>
          <a:stretch>
            <a:fillRect/>
          </a:stretch>
        </p:blipFill>
        <p:spPr>
          <a:xfrm>
            <a:off x="250825" y="692150"/>
            <a:ext cx="4176713" cy="4608513"/>
          </a:xfrm>
        </p:spPr>
      </p:pic>
      <p:sp>
        <p:nvSpPr>
          <p:cNvPr id="58371" name="Rectangle 8"/>
          <p:cNvSpPr>
            <a:spLocks noChangeArrowheads="1"/>
          </p:cNvSpPr>
          <p:nvPr/>
        </p:nvSpPr>
        <p:spPr bwMode="auto">
          <a:xfrm>
            <a:off x="395288" y="5562600"/>
            <a:ext cx="3871912" cy="990600"/>
          </a:xfrm>
          <a:prstGeom prst="rect">
            <a:avLst/>
          </a:prstGeom>
          <a:solidFill>
            <a:schemeClr val="accent1"/>
          </a:solidFill>
          <a:ln w="9525">
            <a:solidFill>
              <a:schemeClr val="tx1"/>
            </a:solidFill>
            <a:miter lim="800000"/>
            <a:headEnd/>
            <a:tailEnd/>
          </a:ln>
        </p:spPr>
        <p:txBody>
          <a:bodyPr wrap="none" anchor="ctr"/>
          <a:lstStyle/>
          <a:p>
            <a:pPr algn="ctr"/>
            <a:r>
              <a:rPr lang="en-US" sz="2400">
                <a:solidFill>
                  <a:srgbClr val="000000"/>
                </a:solidFill>
                <a:latin typeface="Cambria" pitchFamily="18" charset="0"/>
              </a:rPr>
              <a:t>Hemic and Lymphatic</a:t>
            </a:r>
            <a:r>
              <a:rPr lang="en-US" sz="2400" b="1">
                <a:solidFill>
                  <a:srgbClr val="000000"/>
                </a:solidFill>
                <a:latin typeface="Cambria" pitchFamily="18" charset="0"/>
              </a:rPr>
              <a:t>:</a:t>
            </a:r>
            <a:r>
              <a:rPr lang="en-US" sz="2400">
                <a:solidFill>
                  <a:srgbClr val="000000"/>
                </a:solidFill>
                <a:latin typeface="Cambria" pitchFamily="18" charset="0"/>
              </a:rPr>
              <a:t> </a:t>
            </a:r>
          </a:p>
          <a:p>
            <a:pPr algn="ctr"/>
            <a:r>
              <a:rPr lang="en-US" sz="2400" b="1">
                <a:solidFill>
                  <a:srgbClr val="000000"/>
                </a:solidFill>
                <a:latin typeface="Cambria" pitchFamily="18" charset="0"/>
              </a:rPr>
              <a:t>Thrombocytopenia</a:t>
            </a:r>
            <a:r>
              <a:rPr lang="en-US" sz="2400">
                <a:solidFill>
                  <a:srgbClr val="000000"/>
                </a:solidFill>
              </a:rPr>
              <a:t> </a:t>
            </a:r>
          </a:p>
        </p:txBody>
      </p:sp>
      <p:sp>
        <p:nvSpPr>
          <p:cNvPr id="58372" name="Rectangle 9"/>
          <p:cNvSpPr>
            <a:spLocks noChangeArrowheads="1"/>
          </p:cNvSpPr>
          <p:nvPr/>
        </p:nvSpPr>
        <p:spPr bwMode="auto">
          <a:xfrm>
            <a:off x="4859338" y="5805488"/>
            <a:ext cx="3816350" cy="719137"/>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000000"/>
                </a:solidFill>
                <a:latin typeface="Cambria" pitchFamily="18" charset="0"/>
              </a:rPr>
              <a:t>Respiratory</a:t>
            </a:r>
            <a:r>
              <a:rPr lang="en-US" sz="2800" b="1">
                <a:solidFill>
                  <a:srgbClr val="000000"/>
                </a:solidFill>
                <a:latin typeface="Cambria" pitchFamily="18" charset="0"/>
              </a:rPr>
              <a:t>:</a:t>
            </a:r>
            <a:r>
              <a:rPr lang="en-US" sz="2800">
                <a:solidFill>
                  <a:srgbClr val="000000"/>
                </a:solidFill>
                <a:latin typeface="Cambria" pitchFamily="18" charset="0"/>
              </a:rPr>
              <a:t> </a:t>
            </a:r>
            <a:r>
              <a:rPr lang="en-US" sz="2800" b="1">
                <a:solidFill>
                  <a:srgbClr val="000000"/>
                </a:solidFill>
                <a:latin typeface="Cambria" pitchFamily="18" charset="0"/>
              </a:rPr>
              <a:t>Epistaxis</a:t>
            </a:r>
            <a:r>
              <a:rPr lang="en-US" sz="2800" b="1">
                <a:solidFill>
                  <a:srgbClr val="000000"/>
                </a:solidFill>
              </a:rPr>
              <a:t> </a:t>
            </a:r>
          </a:p>
        </p:txBody>
      </p:sp>
      <p:pic>
        <p:nvPicPr>
          <p:cNvPr id="58373" name="Picture 12" descr="images"/>
          <p:cNvPicPr>
            <a:picLocks noGrp="1" noChangeAspect="1" noChangeArrowheads="1"/>
          </p:cNvPicPr>
          <p:nvPr>
            <p:ph sz="half" idx="2"/>
          </p:nvPr>
        </p:nvPicPr>
        <p:blipFill>
          <a:blip r:embed="rId3" cstate="print"/>
          <a:srcRect/>
          <a:stretch>
            <a:fillRect/>
          </a:stretch>
        </p:blipFill>
        <p:spPr>
          <a:xfrm>
            <a:off x="5003800" y="765175"/>
            <a:ext cx="3598863" cy="4321175"/>
          </a:xfrm>
        </p:spPr>
      </p:pic>
      <p:pic>
        <p:nvPicPr>
          <p:cNvPr id="58374" name="Picture 13" descr="epistaxis_logo2"/>
          <p:cNvPicPr>
            <a:picLocks noChangeAspect="1" noChangeArrowheads="1"/>
          </p:cNvPicPr>
          <p:nvPr/>
        </p:nvPicPr>
        <p:blipFill>
          <a:blip r:embed="rId4" cstate="print"/>
          <a:srcRect/>
          <a:stretch>
            <a:fillRect/>
          </a:stretch>
        </p:blipFill>
        <p:spPr bwMode="auto">
          <a:xfrm>
            <a:off x="4716463" y="692150"/>
            <a:ext cx="424815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8313" y="260350"/>
            <a:ext cx="8229600" cy="1143000"/>
          </a:xfrm>
        </p:spPr>
        <p:txBody>
          <a:bodyPr/>
          <a:lstStyle/>
          <a:p>
            <a:pPr algn="ctr" eaLnBrk="1" hangingPunct="1"/>
            <a:r>
              <a:rPr lang="en-US" sz="5400" b="1" smtClean="0">
                <a:solidFill>
                  <a:schemeClr val="tx1"/>
                </a:solidFill>
                <a:latin typeface="Cambria" pitchFamily="18" charset="0"/>
              </a:rPr>
              <a:t>Drug Interactions</a:t>
            </a:r>
          </a:p>
        </p:txBody>
      </p:sp>
      <p:pic>
        <p:nvPicPr>
          <p:cNvPr id="59395" name="Picture 4" descr="Warfarin"/>
          <p:cNvPicPr>
            <a:picLocks noChangeAspect="1" noChangeArrowheads="1"/>
          </p:cNvPicPr>
          <p:nvPr/>
        </p:nvPicPr>
        <p:blipFill>
          <a:blip r:embed="rId2" cstate="print"/>
          <a:srcRect/>
          <a:stretch>
            <a:fillRect/>
          </a:stretch>
        </p:blipFill>
        <p:spPr bwMode="auto">
          <a:xfrm>
            <a:off x="4572000" y="1628775"/>
            <a:ext cx="4095750" cy="4872038"/>
          </a:xfrm>
          <a:prstGeom prst="rect">
            <a:avLst/>
          </a:prstGeom>
          <a:noFill/>
          <a:ln w="38100">
            <a:solidFill>
              <a:srgbClr val="000000"/>
            </a:solidFill>
            <a:miter lim="800000"/>
            <a:headEnd/>
            <a:tailEnd/>
          </a:ln>
        </p:spPr>
      </p:pic>
      <p:sp>
        <p:nvSpPr>
          <p:cNvPr id="59396" name="Rectangle 5"/>
          <p:cNvSpPr>
            <a:spLocks noChangeArrowheads="1"/>
          </p:cNvSpPr>
          <p:nvPr/>
        </p:nvSpPr>
        <p:spPr bwMode="auto">
          <a:xfrm>
            <a:off x="250825" y="2133600"/>
            <a:ext cx="3962400" cy="4032250"/>
          </a:xfrm>
          <a:prstGeom prst="rect">
            <a:avLst/>
          </a:prstGeom>
          <a:solidFill>
            <a:schemeClr val="accent1"/>
          </a:solidFill>
          <a:ln w="28575">
            <a:solidFill>
              <a:schemeClr val="tx1"/>
            </a:solidFill>
            <a:miter lim="800000"/>
            <a:headEnd/>
            <a:tailEnd/>
          </a:ln>
        </p:spPr>
        <p:txBody>
          <a:bodyPr wrap="none" anchor="ctr"/>
          <a:lstStyle/>
          <a:p>
            <a:pPr algn="ctr"/>
            <a:r>
              <a:rPr lang="en-US" sz="2800">
                <a:solidFill>
                  <a:srgbClr val="000000"/>
                </a:solidFill>
                <a:latin typeface="Cambria" pitchFamily="18" charset="0"/>
              </a:rPr>
              <a:t>With oral anticoagulant:</a:t>
            </a:r>
          </a:p>
          <a:p>
            <a:pPr algn="ctr"/>
            <a:r>
              <a:rPr lang="en-US" sz="2800">
                <a:solidFill>
                  <a:srgbClr val="000000"/>
                </a:solidFill>
                <a:latin typeface="Cambria" pitchFamily="18" charset="0"/>
              </a:rPr>
              <a:t> </a:t>
            </a:r>
            <a:r>
              <a:rPr lang="en-US" sz="2800" b="1">
                <a:solidFill>
                  <a:srgbClr val="000000"/>
                </a:solidFill>
                <a:latin typeface="Cambria" pitchFamily="18" charset="0"/>
              </a:rPr>
              <a:t>warfarin</a:t>
            </a:r>
            <a:r>
              <a:rPr lang="en-US" sz="2800">
                <a:solidFill>
                  <a:srgbClr val="000000"/>
                </a:solidFill>
                <a:latin typeface="Cambria" pitchFamily="18" charset="0"/>
              </a:rPr>
              <a:t> </a:t>
            </a:r>
          </a:p>
          <a:p>
            <a:pPr algn="ctr"/>
            <a:r>
              <a:rPr lang="en-US" sz="2800">
                <a:solidFill>
                  <a:srgbClr val="000000"/>
                </a:solidFill>
                <a:latin typeface="Cambria" pitchFamily="18" charset="0"/>
              </a:rPr>
              <a:t>and </a:t>
            </a:r>
            <a:r>
              <a:rPr lang="en-US" sz="2800" b="1">
                <a:solidFill>
                  <a:srgbClr val="000000"/>
                </a:solidFill>
                <a:latin typeface="Cambria" pitchFamily="18" charset="0"/>
              </a:rPr>
              <a:t>dicumarol</a:t>
            </a:r>
          </a:p>
          <a:p>
            <a:pPr algn="ctr">
              <a:buFontTx/>
              <a:buChar char="•"/>
            </a:pPr>
            <a:r>
              <a:rPr lang="en-US" sz="2800">
                <a:solidFill>
                  <a:srgbClr val="000000"/>
                </a:solidFill>
                <a:latin typeface="Cambria" pitchFamily="18" charset="0"/>
              </a:rPr>
              <a:t>inhibits their metabolism</a:t>
            </a:r>
          </a:p>
          <a:p>
            <a:pPr algn="ctr"/>
            <a:endParaRPr lang="en-US" sz="280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2057400"/>
          <a:ext cx="6096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ine Callout 1 (Border and Accent Bar) 11"/>
          <p:cNvSpPr/>
          <p:nvPr/>
        </p:nvSpPr>
        <p:spPr>
          <a:xfrm>
            <a:off x="6934200" y="3810000"/>
            <a:ext cx="1752600" cy="1676400"/>
          </a:xfrm>
          <a:prstGeom prst="accentBorderCallout1">
            <a:avLst>
              <a:gd name="adj1" fmla="val 18750"/>
              <a:gd name="adj2" fmla="val -8333"/>
              <a:gd name="adj3" fmla="val -72164"/>
              <a:gd name="adj4" fmla="val -227282"/>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t>Breakdown of product of the body’s </a:t>
            </a:r>
            <a:r>
              <a:rPr lang="en-US" b="1" dirty="0" err="1"/>
              <a:t>purine</a:t>
            </a:r>
            <a:r>
              <a:rPr lang="en-US" dirty="0"/>
              <a:t> (nucleic acid) metabolism.</a:t>
            </a:r>
          </a:p>
          <a:p>
            <a:pPr algn="ctr" fontAlgn="auto">
              <a:spcBef>
                <a:spcPts val="0"/>
              </a:spcBef>
              <a:spcAft>
                <a:spcPts val="0"/>
              </a:spcAft>
              <a:defRPr/>
            </a:pPr>
            <a:endParaRPr lang="en-US" dirty="0"/>
          </a:p>
        </p:txBody>
      </p:sp>
      <p:sp>
        <p:nvSpPr>
          <p:cNvPr id="13" name="Oval 12"/>
          <p:cNvSpPr/>
          <p:nvPr/>
        </p:nvSpPr>
        <p:spPr>
          <a:xfrm>
            <a:off x="1981200" y="2057400"/>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p:cNvSpPr txBox="1"/>
          <p:nvPr/>
        </p:nvSpPr>
        <p:spPr>
          <a:xfrm>
            <a:off x="609600" y="457200"/>
            <a:ext cx="4876800"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mn-lt"/>
                <a:cs typeface="+mn-cs"/>
              </a:rPr>
              <a:t>What is gout?</a:t>
            </a:r>
          </a:p>
        </p:txBody>
      </p:sp>
      <p:pic>
        <p:nvPicPr>
          <p:cNvPr id="11272" name="Picture 5"/>
          <p:cNvPicPr>
            <a:picLocks noChangeAspect="1" noChangeArrowheads="1"/>
          </p:cNvPicPr>
          <p:nvPr/>
        </p:nvPicPr>
        <p:blipFill>
          <a:blip r:embed="rId7" cstate="print"/>
          <a:srcRect/>
          <a:stretch>
            <a:fillRect/>
          </a:stretch>
        </p:blipFill>
        <p:spPr bwMode="auto">
          <a:xfrm>
            <a:off x="6324600" y="228600"/>
            <a:ext cx="2200275" cy="1876425"/>
          </a:xfrm>
          <a:prstGeom prst="rect">
            <a:avLst/>
          </a:prstGeom>
          <a:noFill/>
          <a:ln w="9525">
            <a:noFill/>
            <a:miter lim="800000"/>
            <a:headEnd/>
            <a:tailEnd/>
          </a:ln>
        </p:spPr>
      </p:pic>
      <p:pic>
        <p:nvPicPr>
          <p:cNvPr id="11273" name="Picture 2"/>
          <p:cNvPicPr>
            <a:picLocks noChangeAspect="1" noChangeArrowheads="1"/>
          </p:cNvPicPr>
          <p:nvPr/>
        </p:nvPicPr>
        <p:blipFill>
          <a:blip r:embed="rId8" cstate="print"/>
          <a:srcRect/>
          <a:stretch>
            <a:fillRect/>
          </a:stretch>
        </p:blipFill>
        <p:spPr bwMode="auto">
          <a:xfrm>
            <a:off x="5791200" y="2590800"/>
            <a:ext cx="1409700" cy="1127125"/>
          </a:xfrm>
          <a:prstGeom prst="rect">
            <a:avLst/>
          </a:prstGeom>
          <a:noFill/>
          <a:ln w="9525">
            <a:noFill/>
            <a:miter lim="800000"/>
            <a:headEnd/>
            <a:tailEnd/>
          </a:ln>
        </p:spPr>
      </p:pic>
      <p:pic>
        <p:nvPicPr>
          <p:cNvPr id="11274" name="Picture 3"/>
          <p:cNvPicPr>
            <a:picLocks noChangeAspect="1" noChangeArrowheads="1"/>
          </p:cNvPicPr>
          <p:nvPr/>
        </p:nvPicPr>
        <p:blipFill>
          <a:blip r:embed="rId9" cstate="print"/>
          <a:srcRect/>
          <a:stretch>
            <a:fillRect/>
          </a:stretch>
        </p:blipFill>
        <p:spPr bwMode="auto">
          <a:xfrm>
            <a:off x="6248400" y="5562600"/>
            <a:ext cx="1085850" cy="1085850"/>
          </a:xfrm>
          <a:prstGeom prst="rect">
            <a:avLst/>
          </a:prstGeom>
          <a:noFill/>
          <a:ln w="9525">
            <a:noFill/>
            <a:miter lim="800000"/>
            <a:headEnd/>
            <a:tailEnd/>
          </a:ln>
        </p:spPr>
      </p:pic>
      <p:pic>
        <p:nvPicPr>
          <p:cNvPr id="11275" name="Picture 4"/>
          <p:cNvPicPr>
            <a:picLocks noChangeAspect="1" noChangeArrowheads="1"/>
          </p:cNvPicPr>
          <p:nvPr/>
        </p:nvPicPr>
        <p:blipFill>
          <a:blip r:embed="rId10" cstate="print"/>
          <a:srcRect/>
          <a:stretch>
            <a:fillRect/>
          </a:stretch>
        </p:blipFill>
        <p:spPr bwMode="auto">
          <a:xfrm>
            <a:off x="5486400" y="3581400"/>
            <a:ext cx="923925"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MERCPUR"/>
          <p:cNvPicPr>
            <a:picLocks noGrp="1" noChangeAspect="1" noChangeArrowheads="1"/>
          </p:cNvPicPr>
          <p:nvPr>
            <p:ph sz="half" idx="2"/>
          </p:nvPr>
        </p:nvPicPr>
        <p:blipFill>
          <a:blip r:embed="rId2" cstate="print"/>
          <a:srcRect/>
          <a:stretch>
            <a:fillRect/>
          </a:stretch>
        </p:blipFill>
        <p:spPr>
          <a:xfrm>
            <a:off x="5076825" y="476250"/>
            <a:ext cx="3816350" cy="3240088"/>
          </a:xfrm>
          <a:ln w="28575">
            <a:solidFill>
              <a:srgbClr val="000000"/>
            </a:solidFill>
          </a:ln>
        </p:spPr>
      </p:pic>
      <p:pic>
        <p:nvPicPr>
          <p:cNvPr id="60419" name="Picture 9" descr="onepill50"/>
          <p:cNvPicPr>
            <a:picLocks noChangeAspect="1" noChangeArrowheads="1"/>
          </p:cNvPicPr>
          <p:nvPr/>
        </p:nvPicPr>
        <p:blipFill>
          <a:blip r:embed="rId3" cstate="print"/>
          <a:srcRect/>
          <a:stretch>
            <a:fillRect/>
          </a:stretch>
        </p:blipFill>
        <p:spPr bwMode="auto">
          <a:xfrm>
            <a:off x="5003800" y="3933825"/>
            <a:ext cx="3960813" cy="2640013"/>
          </a:xfrm>
          <a:prstGeom prst="rect">
            <a:avLst/>
          </a:prstGeom>
          <a:noFill/>
          <a:ln w="28575">
            <a:solidFill>
              <a:srgbClr val="000000"/>
            </a:solidFill>
            <a:miter lim="800000"/>
            <a:headEnd/>
            <a:tailEnd/>
          </a:ln>
        </p:spPr>
      </p:pic>
      <p:sp>
        <p:nvSpPr>
          <p:cNvPr id="60420" name="Rectangle 10"/>
          <p:cNvSpPr>
            <a:spLocks noChangeArrowheads="1"/>
          </p:cNvSpPr>
          <p:nvPr/>
        </p:nvSpPr>
        <p:spPr bwMode="auto">
          <a:xfrm>
            <a:off x="250825" y="1557338"/>
            <a:ext cx="4608513" cy="4319587"/>
          </a:xfrm>
          <a:prstGeom prst="rect">
            <a:avLst/>
          </a:prstGeom>
          <a:solidFill>
            <a:schemeClr val="accent1"/>
          </a:solidFill>
          <a:ln w="38100">
            <a:solidFill>
              <a:schemeClr val="tx1"/>
            </a:solidFill>
            <a:miter lim="800000"/>
            <a:headEnd/>
            <a:tailEnd/>
          </a:ln>
        </p:spPr>
        <p:txBody>
          <a:bodyPr wrap="none" anchor="ctr"/>
          <a:lstStyle/>
          <a:p>
            <a:pPr algn="ctr"/>
            <a:endParaRPr lang="en-US" sz="2800">
              <a:solidFill>
                <a:srgbClr val="000000"/>
              </a:solidFill>
              <a:latin typeface="Cambria" pitchFamily="18" charset="0"/>
            </a:endParaRPr>
          </a:p>
          <a:p>
            <a:pPr algn="ctr"/>
            <a:r>
              <a:rPr lang="en-US" sz="2800">
                <a:solidFill>
                  <a:srgbClr val="000000"/>
                </a:solidFill>
                <a:latin typeface="Cambria" pitchFamily="18" charset="0"/>
              </a:rPr>
              <a:t>With anticancer</a:t>
            </a:r>
            <a:r>
              <a:rPr lang="en-US" sz="2800">
                <a:solidFill>
                  <a:srgbClr val="808080"/>
                </a:solidFill>
                <a:latin typeface="Cambria" pitchFamily="18" charset="0"/>
              </a:rPr>
              <a:t> </a:t>
            </a:r>
            <a:r>
              <a:rPr lang="en-US" sz="2800">
                <a:solidFill>
                  <a:srgbClr val="000000"/>
                </a:solidFill>
                <a:latin typeface="Cambria" pitchFamily="18" charset="0"/>
              </a:rPr>
              <a:t>:</a:t>
            </a:r>
          </a:p>
          <a:p>
            <a:pPr algn="ctr"/>
            <a:r>
              <a:rPr lang="en-US" sz="2800">
                <a:solidFill>
                  <a:srgbClr val="000000"/>
                </a:solidFill>
                <a:latin typeface="Cambria" pitchFamily="18" charset="0"/>
              </a:rPr>
              <a:t>Reduce the metabolism of </a:t>
            </a:r>
            <a:r>
              <a:rPr lang="en-US" sz="2800">
                <a:solidFill>
                  <a:srgbClr val="000000"/>
                </a:solidFill>
              </a:rPr>
              <a:t> </a:t>
            </a:r>
          </a:p>
          <a:p>
            <a:pPr algn="ctr"/>
            <a:r>
              <a:rPr lang="en-US" sz="2800" b="1">
                <a:solidFill>
                  <a:srgbClr val="000000"/>
                </a:solidFill>
                <a:latin typeface="Cambria" pitchFamily="18" charset="0"/>
              </a:rPr>
              <a:t>6-mercaptopurine</a:t>
            </a:r>
          </a:p>
          <a:p>
            <a:pPr algn="ctr"/>
            <a:r>
              <a:rPr lang="en-US" sz="2800">
                <a:solidFill>
                  <a:srgbClr val="000000"/>
                </a:solidFill>
                <a:latin typeface="Cambria" pitchFamily="18" charset="0"/>
              </a:rPr>
              <a:t>and </a:t>
            </a:r>
            <a:r>
              <a:rPr lang="en-US" sz="2800" b="1">
                <a:solidFill>
                  <a:srgbClr val="000000"/>
                </a:solidFill>
                <a:latin typeface="Cambria" pitchFamily="18" charset="0"/>
              </a:rPr>
              <a:t>azathioprine </a:t>
            </a:r>
          </a:p>
          <a:p>
            <a:pPr algn="ctr">
              <a:buFontTx/>
              <a:buChar char="•"/>
            </a:pPr>
            <a:r>
              <a:rPr lang="en-US" sz="2800">
                <a:solidFill>
                  <a:srgbClr val="000000"/>
                </a:solidFill>
                <a:latin typeface="Cambria" pitchFamily="18" charset="0"/>
              </a:rPr>
              <a:t>Requring reduction  of</a:t>
            </a:r>
          </a:p>
          <a:p>
            <a:pPr algn="ctr">
              <a:buFontTx/>
              <a:buChar char="•"/>
            </a:pPr>
            <a:r>
              <a:rPr lang="en-US" sz="2800">
                <a:solidFill>
                  <a:srgbClr val="000000"/>
                </a:solidFill>
                <a:latin typeface="Cambria" pitchFamily="18" charset="0"/>
              </a:rPr>
              <a:t>Dosage up to 75%</a:t>
            </a:r>
            <a:endParaRPr lang="en-US" sz="2800">
              <a:solidFill>
                <a:srgbClr val="80808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MYN01970"/>
          <p:cNvPicPr>
            <a:picLocks noGrp="1" noChangeAspect="1" noChangeArrowheads="1"/>
          </p:cNvPicPr>
          <p:nvPr>
            <p:ph sz="half" idx="2"/>
          </p:nvPr>
        </p:nvPicPr>
        <p:blipFill>
          <a:blip r:embed="rId2" cstate="print"/>
          <a:srcRect/>
          <a:stretch>
            <a:fillRect/>
          </a:stretch>
        </p:blipFill>
        <p:spPr>
          <a:xfrm>
            <a:off x="4932363" y="188913"/>
            <a:ext cx="3889375" cy="4105275"/>
          </a:xfrm>
          <a:ln w="28575">
            <a:solidFill>
              <a:schemeClr val="tx1"/>
            </a:solidFill>
          </a:ln>
        </p:spPr>
      </p:pic>
      <p:pic>
        <p:nvPicPr>
          <p:cNvPr id="61443" name="Picture 10" descr="ampicillin"/>
          <p:cNvPicPr>
            <a:picLocks noGrp="1" noChangeAspect="1" noChangeArrowheads="1"/>
          </p:cNvPicPr>
          <p:nvPr>
            <p:ph sz="half" idx="1"/>
          </p:nvPr>
        </p:nvPicPr>
        <p:blipFill>
          <a:blip r:embed="rId3" cstate="print"/>
          <a:srcRect/>
          <a:stretch>
            <a:fillRect/>
          </a:stretch>
        </p:blipFill>
        <p:spPr>
          <a:xfrm>
            <a:off x="179388" y="836613"/>
            <a:ext cx="2087562" cy="2017712"/>
          </a:xfrm>
          <a:ln w="28575">
            <a:solidFill>
              <a:srgbClr val="000000"/>
            </a:solidFill>
          </a:ln>
        </p:spPr>
      </p:pic>
      <p:pic>
        <p:nvPicPr>
          <p:cNvPr id="61444" name="Picture 11" descr="ampicillin"/>
          <p:cNvPicPr>
            <a:picLocks noChangeAspect="1" noChangeArrowheads="1"/>
          </p:cNvPicPr>
          <p:nvPr/>
        </p:nvPicPr>
        <p:blipFill>
          <a:blip r:embed="rId4" cstate="print"/>
          <a:srcRect/>
          <a:stretch>
            <a:fillRect/>
          </a:stretch>
        </p:blipFill>
        <p:spPr bwMode="auto">
          <a:xfrm>
            <a:off x="2555875" y="2708275"/>
            <a:ext cx="1905000" cy="1905000"/>
          </a:xfrm>
          <a:prstGeom prst="rect">
            <a:avLst/>
          </a:prstGeom>
          <a:noFill/>
          <a:ln w="28575">
            <a:solidFill>
              <a:srgbClr val="000000"/>
            </a:solidFill>
            <a:miter lim="800000"/>
            <a:headEnd/>
            <a:tailEnd/>
          </a:ln>
        </p:spPr>
      </p:pic>
      <p:sp>
        <p:nvSpPr>
          <p:cNvPr id="61445" name="Rectangle 12"/>
          <p:cNvSpPr>
            <a:spLocks noChangeArrowheads="1"/>
          </p:cNvSpPr>
          <p:nvPr/>
        </p:nvSpPr>
        <p:spPr bwMode="auto">
          <a:xfrm>
            <a:off x="468313" y="4941888"/>
            <a:ext cx="3743325" cy="1727200"/>
          </a:xfrm>
          <a:prstGeom prst="rect">
            <a:avLst/>
          </a:prstGeom>
          <a:solidFill>
            <a:schemeClr val="accent1"/>
          </a:solidFill>
          <a:ln w="28575">
            <a:solidFill>
              <a:schemeClr val="tx1"/>
            </a:solidFill>
            <a:miter lim="800000"/>
            <a:headEnd/>
            <a:tailEnd/>
          </a:ln>
        </p:spPr>
        <p:txBody>
          <a:bodyPr wrap="none" anchor="ctr"/>
          <a:lstStyle/>
          <a:p>
            <a:pPr algn="ctr"/>
            <a:r>
              <a:rPr lang="en-US" sz="2800">
                <a:solidFill>
                  <a:srgbClr val="000000"/>
                </a:solidFill>
                <a:latin typeface="Cambria" pitchFamily="18" charset="0"/>
              </a:rPr>
              <a:t>With ampicillin :</a:t>
            </a:r>
          </a:p>
          <a:p>
            <a:pPr algn="ctr"/>
            <a:r>
              <a:rPr lang="en-US" sz="2800">
                <a:solidFill>
                  <a:srgbClr val="000000"/>
                </a:solidFill>
                <a:latin typeface="Cambria" pitchFamily="18" charset="0"/>
              </a:rPr>
              <a:t>Increases frequency</a:t>
            </a:r>
          </a:p>
          <a:p>
            <a:pPr algn="ctr"/>
            <a:r>
              <a:rPr lang="en-US" sz="2800">
                <a:solidFill>
                  <a:srgbClr val="000000"/>
                </a:solidFill>
                <a:latin typeface="Cambria" pitchFamily="18" charset="0"/>
              </a:rPr>
              <a:t>of </a:t>
            </a:r>
            <a:r>
              <a:rPr lang="en-US" sz="2800" b="1">
                <a:solidFill>
                  <a:srgbClr val="000000"/>
                </a:solidFill>
                <a:latin typeface="Cambria" pitchFamily="18" charset="0"/>
              </a:rPr>
              <a:t>skin rash</a:t>
            </a:r>
          </a:p>
        </p:txBody>
      </p:sp>
      <p:sp>
        <p:nvSpPr>
          <p:cNvPr id="61446" name="Rectangle 13"/>
          <p:cNvSpPr>
            <a:spLocks noChangeArrowheads="1"/>
          </p:cNvSpPr>
          <p:nvPr/>
        </p:nvSpPr>
        <p:spPr bwMode="auto">
          <a:xfrm>
            <a:off x="4932363" y="4437063"/>
            <a:ext cx="3960812" cy="2232025"/>
          </a:xfrm>
          <a:prstGeom prst="rect">
            <a:avLst/>
          </a:prstGeom>
          <a:solidFill>
            <a:schemeClr val="accent1"/>
          </a:solidFill>
          <a:ln w="28575">
            <a:solidFill>
              <a:schemeClr val="tx1"/>
            </a:solidFill>
            <a:miter lim="800000"/>
            <a:headEnd/>
            <a:tailEnd/>
          </a:ln>
        </p:spPr>
        <p:txBody>
          <a:bodyPr wrap="none" anchor="ctr"/>
          <a:lstStyle/>
          <a:p>
            <a:pPr algn="ctr"/>
            <a:r>
              <a:rPr lang="en-US" sz="2800">
                <a:solidFill>
                  <a:srgbClr val="000000"/>
                </a:solidFill>
                <a:latin typeface="Cambria" pitchFamily="18" charset="0"/>
              </a:rPr>
              <a:t>Prolongs half life of</a:t>
            </a:r>
          </a:p>
          <a:p>
            <a:pPr algn="ctr"/>
            <a:r>
              <a:rPr lang="en-US" sz="2800" b="1">
                <a:solidFill>
                  <a:srgbClr val="000000"/>
                </a:solidFill>
                <a:latin typeface="Cambria" pitchFamily="18" charset="0"/>
              </a:rPr>
              <a:t>Chlorpropamide</a:t>
            </a:r>
          </a:p>
          <a:p>
            <a:pPr algn="ctr">
              <a:buFontTx/>
              <a:buChar char="•"/>
            </a:pPr>
            <a:r>
              <a:rPr lang="en-US" sz="2800">
                <a:solidFill>
                  <a:srgbClr val="000000"/>
                </a:solidFill>
                <a:latin typeface="Cambria" pitchFamily="18" charset="0"/>
              </a:rPr>
              <a:t> both compete for </a:t>
            </a:r>
          </a:p>
          <a:p>
            <a:pPr algn="ctr"/>
            <a:r>
              <a:rPr lang="en-US" sz="2800">
                <a:solidFill>
                  <a:srgbClr val="000000"/>
                </a:solidFill>
                <a:latin typeface="Cambria" pitchFamily="18" charset="0"/>
              </a:rPr>
              <a:t>excretion in </a:t>
            </a:r>
          </a:p>
          <a:p>
            <a:pPr algn="ctr"/>
            <a:r>
              <a:rPr lang="en-US" sz="2800">
                <a:solidFill>
                  <a:srgbClr val="000000"/>
                </a:solidFill>
                <a:latin typeface="Cambria" pitchFamily="18" charset="0"/>
              </a:rPr>
              <a:t>renal tubule</a:t>
            </a:r>
            <a:r>
              <a:rPr lang="en-US" sz="2800">
                <a:solidFill>
                  <a:srgbClr val="000000"/>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228600" y="152400"/>
            <a:ext cx="3238500" cy="6553200"/>
            <a:chOff x="0" y="0"/>
            <a:chExt cx="2016" cy="4320"/>
          </a:xfrm>
        </p:grpSpPr>
        <p:sp>
          <p:nvSpPr>
            <p:cNvPr id="6247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247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246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62468" name="Group 6"/>
          <p:cNvGrpSpPr>
            <a:grpSpLocks/>
          </p:cNvGrpSpPr>
          <p:nvPr/>
        </p:nvGrpSpPr>
        <p:grpSpPr bwMode="auto">
          <a:xfrm>
            <a:off x="838200" y="1447800"/>
            <a:ext cx="7391400" cy="319088"/>
            <a:chOff x="144" y="1248"/>
            <a:chExt cx="4656" cy="201"/>
          </a:xfrm>
        </p:grpSpPr>
        <p:sp>
          <p:nvSpPr>
            <p:cNvPr id="6247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247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2469"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3200" b="1">
                <a:solidFill>
                  <a:schemeClr val="tx2"/>
                </a:solidFill>
                <a:latin typeface="Franklin Gothic Book" pitchFamily="34" charset="0"/>
              </a:rPr>
              <a:t>Quiz?</a:t>
            </a:r>
            <a:endParaRPr lang="en-US" sz="4000">
              <a:solidFill>
                <a:schemeClr val="tx2"/>
              </a:solidFill>
              <a:latin typeface="Franklin Gothic Book" pitchFamily="34" charset="0"/>
            </a:endParaRPr>
          </a:p>
        </p:txBody>
      </p:sp>
      <p:sp>
        <p:nvSpPr>
          <p:cNvPr id="62470" name="Rectangle 10"/>
          <p:cNvSpPr>
            <a:spLocks noChangeArrowheads="1"/>
          </p:cNvSpPr>
          <p:nvPr/>
        </p:nvSpPr>
        <p:spPr bwMode="auto">
          <a:xfrm>
            <a:off x="762000" y="1752600"/>
            <a:ext cx="5754688" cy="5105400"/>
          </a:xfrm>
          <a:prstGeom prst="rect">
            <a:avLst/>
          </a:prstGeom>
          <a:solidFill>
            <a:srgbClr val="FFFFFF"/>
          </a:solidFill>
          <a:ln w="9525">
            <a:solidFill>
              <a:srgbClr val="000000"/>
            </a:solidFill>
            <a:miter lim="800000"/>
            <a:headEnd/>
            <a:tailEnd/>
          </a:ln>
        </p:spPr>
        <p:txBody>
          <a:bodyPr/>
          <a:lstStyle/>
          <a:p>
            <a:pPr marL="609600" indent="-609600" eaLnBrk="0" hangingPunct="0">
              <a:spcBef>
                <a:spcPts val="575"/>
              </a:spcBef>
              <a:buClr>
                <a:schemeClr val="accent1"/>
              </a:buClr>
              <a:buSzPct val="85000"/>
              <a:buFont typeface="Wingdings 2" pitchFamily="18" charset="2"/>
              <a:buChar char=""/>
            </a:pPr>
            <a:r>
              <a:rPr lang="en-US" sz="2800" b="1" dirty="0">
                <a:latin typeface="Perpetua" pitchFamily="18" charset="0"/>
              </a:rPr>
              <a:t>Acute attacks of gouty arthritis may occur early in treatment with allopurinol because:</a:t>
            </a:r>
          </a:p>
          <a:p>
            <a:pPr marL="990600" lvl="1" indent="-533400" eaLnBrk="0" hangingPunct="0">
              <a:spcBef>
                <a:spcPts val="375"/>
              </a:spcBef>
              <a:buClr>
                <a:schemeClr val="accent2"/>
              </a:buClr>
              <a:buSzPct val="85000"/>
              <a:buFont typeface="Wingdings 2" pitchFamily="18" charset="2"/>
              <a:buNone/>
            </a:pPr>
            <a:r>
              <a:rPr lang="en-US" sz="2800" b="1" dirty="0">
                <a:latin typeface="Perpetua" pitchFamily="18" charset="0"/>
              </a:rPr>
              <a:t>A) allopurinol increases </a:t>
            </a:r>
            <a:r>
              <a:rPr lang="en-US" sz="2800" b="1" dirty="0" err="1">
                <a:latin typeface="Perpetua" pitchFamily="18" charset="0"/>
              </a:rPr>
              <a:t>urate</a:t>
            </a:r>
            <a:r>
              <a:rPr lang="en-US" sz="2800" b="1" dirty="0">
                <a:latin typeface="Perpetua" pitchFamily="18" charset="0"/>
              </a:rPr>
              <a:t> synthesis </a:t>
            </a:r>
          </a:p>
          <a:p>
            <a:pPr marL="990600" lvl="1" indent="-533400" eaLnBrk="0" hangingPunct="0">
              <a:spcBef>
                <a:spcPts val="375"/>
              </a:spcBef>
              <a:buClr>
                <a:schemeClr val="accent2"/>
              </a:buClr>
              <a:buSzPct val="85000"/>
              <a:buFont typeface="Wingdings 2" pitchFamily="18" charset="2"/>
              <a:buNone/>
            </a:pPr>
            <a:r>
              <a:rPr lang="en-US" sz="2800" b="1" u="sng" dirty="0">
                <a:solidFill>
                  <a:schemeClr val="accent1"/>
                </a:solidFill>
                <a:latin typeface="Perpetua" pitchFamily="18" charset="0"/>
              </a:rPr>
              <a:t>B) </a:t>
            </a:r>
            <a:r>
              <a:rPr lang="en-US" sz="2800" b="1" u="sng" dirty="0" err="1">
                <a:solidFill>
                  <a:schemeClr val="accent1"/>
                </a:solidFill>
                <a:latin typeface="Perpetua" pitchFamily="18" charset="0"/>
              </a:rPr>
              <a:t>urate</a:t>
            </a:r>
            <a:r>
              <a:rPr lang="en-US" sz="2800" b="1" u="sng" dirty="0">
                <a:solidFill>
                  <a:schemeClr val="accent1"/>
                </a:solidFill>
                <a:latin typeface="Perpetua" pitchFamily="18" charset="0"/>
              </a:rPr>
              <a:t> crystals move from tissue to plasma </a:t>
            </a:r>
          </a:p>
          <a:p>
            <a:pPr marL="990600" lvl="1" indent="-533400" eaLnBrk="0" hangingPunct="0">
              <a:spcBef>
                <a:spcPts val="375"/>
              </a:spcBef>
              <a:buClr>
                <a:schemeClr val="accent2"/>
              </a:buClr>
              <a:buSzPct val="85000"/>
              <a:buFont typeface="Wingdings 2" pitchFamily="18" charset="2"/>
              <a:buNone/>
            </a:pPr>
            <a:r>
              <a:rPr lang="en-US" sz="2800" b="1" dirty="0">
                <a:latin typeface="Perpetua" pitchFamily="18" charset="0"/>
              </a:rPr>
              <a:t>C) allopurinol increases release of chemotactic factors </a:t>
            </a:r>
          </a:p>
          <a:p>
            <a:pPr marL="990600" lvl="1" indent="-533400" eaLnBrk="0" hangingPunct="0">
              <a:spcBef>
                <a:spcPts val="375"/>
              </a:spcBef>
              <a:buClr>
                <a:schemeClr val="accent2"/>
              </a:buClr>
              <a:buSzPct val="85000"/>
              <a:buFont typeface="Wingdings 2" pitchFamily="18" charset="2"/>
              <a:buNone/>
            </a:pPr>
            <a:r>
              <a:rPr lang="en-US" sz="2800" b="1" dirty="0">
                <a:latin typeface="Perpetua" pitchFamily="18" charset="0"/>
              </a:rPr>
              <a:t>D)  A &amp; B </a:t>
            </a:r>
          </a:p>
          <a:p>
            <a:pPr marL="990600" lvl="1" indent="-533400" eaLnBrk="0" hangingPunct="0">
              <a:spcBef>
                <a:spcPts val="375"/>
              </a:spcBef>
              <a:buClr>
                <a:schemeClr val="accent2"/>
              </a:buClr>
              <a:buSzPct val="85000"/>
              <a:buFont typeface="Wingdings 2" pitchFamily="18" charset="2"/>
              <a:buNone/>
            </a:pPr>
            <a:r>
              <a:rPr lang="en-US" sz="2800" b="1" dirty="0">
                <a:latin typeface="Perpetua" pitchFamily="18" charset="0"/>
              </a:rPr>
              <a:t>E)  A, B &amp; </a:t>
            </a:r>
            <a:r>
              <a:rPr lang="en-US" sz="2800" b="1" dirty="0" smtClean="0">
                <a:latin typeface="Perpetua" pitchFamily="18" charset="0"/>
              </a:rPr>
              <a:t>C</a:t>
            </a:r>
          </a:p>
        </p:txBody>
      </p:sp>
      <p:pic>
        <p:nvPicPr>
          <p:cNvPr id="62471"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228600" y="152400"/>
            <a:ext cx="3238500" cy="6553200"/>
            <a:chOff x="0" y="0"/>
            <a:chExt cx="2016" cy="4320"/>
          </a:xfrm>
        </p:grpSpPr>
        <p:sp>
          <p:nvSpPr>
            <p:cNvPr id="63498"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3499"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349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63492" name="Group 6"/>
          <p:cNvGrpSpPr>
            <a:grpSpLocks/>
          </p:cNvGrpSpPr>
          <p:nvPr/>
        </p:nvGrpSpPr>
        <p:grpSpPr bwMode="auto">
          <a:xfrm>
            <a:off x="838200" y="1447800"/>
            <a:ext cx="7391400" cy="319088"/>
            <a:chOff x="144" y="1248"/>
            <a:chExt cx="4656" cy="201"/>
          </a:xfrm>
        </p:grpSpPr>
        <p:sp>
          <p:nvSpPr>
            <p:cNvPr id="63496"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3497"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3493"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3200" b="1">
                <a:solidFill>
                  <a:schemeClr val="tx2"/>
                </a:solidFill>
                <a:latin typeface="Franklin Gothic Book" pitchFamily="34" charset="0"/>
              </a:rPr>
              <a:t>Quiz?</a:t>
            </a:r>
            <a:endParaRPr lang="en-US" sz="4000">
              <a:solidFill>
                <a:schemeClr val="tx2"/>
              </a:solidFill>
              <a:latin typeface="Franklin Gothic Book" pitchFamily="34" charset="0"/>
            </a:endParaRPr>
          </a:p>
        </p:txBody>
      </p:sp>
      <p:sp>
        <p:nvSpPr>
          <p:cNvPr id="63494" name="Rectangle 10"/>
          <p:cNvSpPr>
            <a:spLocks noChangeArrowheads="1"/>
          </p:cNvSpPr>
          <p:nvPr/>
        </p:nvSpPr>
        <p:spPr bwMode="auto">
          <a:xfrm>
            <a:off x="762000" y="1752600"/>
            <a:ext cx="5754688" cy="5105400"/>
          </a:xfrm>
          <a:prstGeom prst="rect">
            <a:avLst/>
          </a:prstGeom>
          <a:solidFill>
            <a:srgbClr val="FFFFFF"/>
          </a:solidFill>
          <a:ln w="9525">
            <a:solidFill>
              <a:srgbClr val="000000"/>
            </a:solidFill>
            <a:miter lim="800000"/>
            <a:headEnd/>
            <a:tailEnd/>
          </a:ln>
        </p:spPr>
        <p:txBody>
          <a:bodyPr/>
          <a:lstStyle/>
          <a:p>
            <a:r>
              <a:rPr lang="en-US" sz="2800" dirty="0"/>
              <a:t>Allopurinol is useful in treating gout because of which of the following properties?</a:t>
            </a:r>
          </a:p>
          <a:p>
            <a:r>
              <a:rPr lang="en-US" sz="2800" b="1" dirty="0"/>
              <a:t>A. </a:t>
            </a:r>
            <a:r>
              <a:rPr lang="en-US" sz="2800" dirty="0"/>
              <a:t>It increases the catabolism of uric acid. </a:t>
            </a:r>
          </a:p>
          <a:p>
            <a:r>
              <a:rPr lang="en-US" sz="2800" b="1" dirty="0"/>
              <a:t>B. </a:t>
            </a:r>
            <a:r>
              <a:rPr lang="en-US" sz="2800" dirty="0"/>
              <a:t>It increases the degradation of uric acid. </a:t>
            </a:r>
          </a:p>
          <a:p>
            <a:r>
              <a:rPr lang="en-US" sz="2800" b="1" dirty="0"/>
              <a:t>C. </a:t>
            </a:r>
            <a:r>
              <a:rPr lang="en-US" sz="2800" dirty="0"/>
              <a:t>It decreases the production of uric acid. </a:t>
            </a:r>
          </a:p>
          <a:p>
            <a:r>
              <a:rPr lang="en-US" sz="2800" b="1" dirty="0"/>
              <a:t>D. </a:t>
            </a:r>
            <a:r>
              <a:rPr lang="en-US" sz="2800" dirty="0"/>
              <a:t>It increases renal excretion of uric </a:t>
            </a:r>
            <a:r>
              <a:rPr lang="en-US" sz="2800" dirty="0" smtClean="0"/>
              <a:t>acid</a:t>
            </a:r>
          </a:p>
          <a:p>
            <a:r>
              <a:rPr lang="en-US" sz="2800" b="1" dirty="0" err="1" smtClean="0">
                <a:latin typeface="Perpetua" pitchFamily="18" charset="0"/>
              </a:rPr>
              <a:t>Ans:C</a:t>
            </a:r>
            <a:endParaRPr lang="en-US" sz="2800" b="1" dirty="0">
              <a:latin typeface="Perpetua" pitchFamily="18" charset="0"/>
            </a:endParaRPr>
          </a:p>
        </p:txBody>
      </p:sp>
      <p:pic>
        <p:nvPicPr>
          <p:cNvPr id="63495"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b="1" smtClean="0">
                <a:solidFill>
                  <a:srgbClr val="FF0000"/>
                </a:solidFill>
              </a:rPr>
              <a:t>Febuxostat</a:t>
            </a:r>
          </a:p>
        </p:txBody>
      </p:sp>
      <p:sp>
        <p:nvSpPr>
          <p:cNvPr id="64515" name="Content Placeholder 2"/>
          <p:cNvSpPr>
            <a:spLocks noGrp="1"/>
          </p:cNvSpPr>
          <p:nvPr>
            <p:ph sz="quarter" idx="1"/>
          </p:nvPr>
        </p:nvSpPr>
        <p:spPr>
          <a:xfrm>
            <a:off x="914400" y="1447800"/>
            <a:ext cx="7772400" cy="5257800"/>
          </a:xfrm>
        </p:spPr>
        <p:txBody>
          <a:bodyPr/>
          <a:lstStyle/>
          <a:p>
            <a:r>
              <a:rPr lang="en-US" b="1" smtClean="0"/>
              <a:t>Is a new oral non-purine xanthine oxidase  (XO)inhibitor.</a:t>
            </a:r>
          </a:p>
          <a:p>
            <a:r>
              <a:rPr lang="en-US" b="1" smtClean="0"/>
              <a:t>Is structurally different from allopurinol&amp; lacks purine ring</a:t>
            </a:r>
          </a:p>
          <a:p>
            <a:r>
              <a:rPr lang="en-US" b="1" smtClean="0"/>
              <a:t>More selective and potent inhibitor of XO than allopurinol &amp; has no effect on other enzymes involved in purine or pyrimidine metabolism</a:t>
            </a:r>
          </a:p>
          <a:p>
            <a:r>
              <a:rPr lang="en-US" b="1" smtClean="0"/>
              <a:t>Well absorbed orally ( 84%)</a:t>
            </a:r>
          </a:p>
          <a:p>
            <a:r>
              <a:rPr lang="en-US" b="1" smtClean="0"/>
              <a:t>Can be given with or without food</a:t>
            </a:r>
          </a:p>
          <a:p>
            <a:r>
              <a:rPr lang="en-US" b="1" smtClean="0"/>
              <a:t>Given orally once daily</a:t>
            </a:r>
          </a:p>
          <a:p>
            <a:r>
              <a:rPr lang="en-US" b="1" smtClean="0"/>
              <a:t>Metabolized in liver &amp; excreted in in the urine &amp; faeces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b="1" smtClean="0">
                <a:solidFill>
                  <a:srgbClr val="FF0000"/>
                </a:solidFill>
              </a:rPr>
              <a:t>Continue</a:t>
            </a:r>
          </a:p>
        </p:txBody>
      </p:sp>
      <p:sp>
        <p:nvSpPr>
          <p:cNvPr id="65539" name="Content Placeholder 2"/>
          <p:cNvSpPr>
            <a:spLocks noGrp="1"/>
          </p:cNvSpPr>
          <p:nvPr>
            <p:ph sz="quarter" idx="1"/>
          </p:nvPr>
        </p:nvSpPr>
        <p:spPr/>
        <p:txBody>
          <a:bodyPr/>
          <a:lstStyle/>
          <a:p>
            <a:r>
              <a:rPr lang="en-US" b="1" smtClean="0"/>
              <a:t>More effective than allopurinol in patients with impaired renal function; no dose adjustment is required in mild-to- moderate renal impairment</a:t>
            </a:r>
          </a:p>
          <a:p>
            <a:r>
              <a:rPr lang="en-US" b="1" smtClean="0"/>
              <a:t>Used for treatment of chronic hyperuricemia in gout patients</a:t>
            </a:r>
          </a:p>
          <a:p>
            <a:r>
              <a:rPr lang="en-US" b="1" smtClean="0"/>
              <a:t>Given to patients who do not tolerate allopurinol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b="1" smtClean="0">
                <a:solidFill>
                  <a:srgbClr val="FF0000"/>
                </a:solidFill>
              </a:rPr>
              <a:t>Adverse effects</a:t>
            </a:r>
          </a:p>
        </p:txBody>
      </p:sp>
      <p:sp>
        <p:nvSpPr>
          <p:cNvPr id="66563" name="Content Placeholder 2"/>
          <p:cNvSpPr>
            <a:spLocks noGrp="1"/>
          </p:cNvSpPr>
          <p:nvPr>
            <p:ph sz="quarter" idx="1"/>
          </p:nvPr>
        </p:nvSpPr>
        <p:spPr/>
        <p:txBody>
          <a:bodyPr/>
          <a:lstStyle/>
          <a:p>
            <a:r>
              <a:rPr lang="en-US" b="1" dirty="0" smtClean="0"/>
              <a:t>Increase number of gout attacks during the first few months of treatment</a:t>
            </a:r>
          </a:p>
          <a:p>
            <a:r>
              <a:rPr lang="en-US" b="1" dirty="0" smtClean="0"/>
              <a:t>Increase level of liver enzymes</a:t>
            </a:r>
          </a:p>
          <a:p>
            <a:r>
              <a:rPr lang="en-US" b="1" dirty="0" smtClean="0"/>
              <a:t>Nausea, Diarrhea</a:t>
            </a:r>
          </a:p>
          <a:p>
            <a:r>
              <a:rPr lang="en-US" b="1" dirty="0" smtClean="0"/>
              <a:t>Headache</a:t>
            </a:r>
          </a:p>
          <a:p>
            <a:r>
              <a:rPr lang="en-US" b="1" dirty="0" smtClean="0"/>
              <a:t>Numbness of arm or leg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b="1" smtClean="0">
                <a:solidFill>
                  <a:srgbClr val="FF0000"/>
                </a:solidFill>
              </a:rPr>
              <a:t>Uricosuric drugs</a:t>
            </a:r>
          </a:p>
        </p:txBody>
      </p:sp>
      <p:pic>
        <p:nvPicPr>
          <p:cNvPr id="67587" name="Content Placeholder 4" descr="http://www.apotex.com/ca/images/products/00441767-008020.JPG"/>
          <p:cNvPicPr>
            <a:picLocks noChangeAspect="1" noChangeArrowheads="1"/>
          </p:cNvPicPr>
          <p:nvPr/>
        </p:nvPicPr>
        <p:blipFill>
          <a:blip r:embed="rId2" cstate="print"/>
          <a:srcRect/>
          <a:stretch>
            <a:fillRect/>
          </a:stretch>
        </p:blipFill>
        <p:spPr bwMode="auto">
          <a:xfrm>
            <a:off x="1600200" y="1524000"/>
            <a:ext cx="3200400" cy="4495800"/>
          </a:xfrm>
          <a:prstGeom prst="rect">
            <a:avLst/>
          </a:prstGeom>
          <a:noFill/>
          <a:ln w="9525">
            <a:noFill/>
            <a:miter lim="800000"/>
            <a:headEnd/>
            <a:tailEnd/>
          </a:ln>
        </p:spPr>
      </p:pic>
      <p:pic>
        <p:nvPicPr>
          <p:cNvPr id="67588" name="Picture 2" descr="Probenecid"/>
          <p:cNvPicPr>
            <a:picLocks noChangeAspect="1" noChangeArrowheads="1"/>
          </p:cNvPicPr>
          <p:nvPr/>
        </p:nvPicPr>
        <p:blipFill>
          <a:blip r:embed="rId3" cstate="print"/>
          <a:srcRect/>
          <a:stretch>
            <a:fillRect/>
          </a:stretch>
        </p:blipFill>
        <p:spPr bwMode="auto">
          <a:xfrm>
            <a:off x="5181600" y="1905000"/>
            <a:ext cx="2895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0" y="38100"/>
            <a:ext cx="91440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304800" y="1447800"/>
            <a:ext cx="8382000" cy="5105400"/>
          </a:xfrm>
        </p:spPr>
        <p:txBody>
          <a:bodyPr/>
          <a:lstStyle/>
          <a:p>
            <a:pPr eaLnBrk="1" hangingPunct="1"/>
            <a:r>
              <a:rPr lang="en-US" sz="3200" b="1" smtClean="0">
                <a:solidFill>
                  <a:srgbClr val="C00000"/>
                </a:solidFill>
              </a:rPr>
              <a:t>Uricosuric drugs </a:t>
            </a:r>
            <a:r>
              <a:rPr lang="en-US" sz="3200" smtClean="0"/>
              <a:t>( </a:t>
            </a:r>
            <a:r>
              <a:rPr lang="en-US" sz="3200" b="1" smtClean="0">
                <a:solidFill>
                  <a:srgbClr val="0070C0"/>
                </a:solidFill>
              </a:rPr>
              <a:t>probenecid,</a:t>
            </a:r>
            <a:r>
              <a:rPr lang="en-US" sz="3200" smtClean="0"/>
              <a:t> </a:t>
            </a:r>
            <a:r>
              <a:rPr lang="en-US" sz="3200" b="1" smtClean="0">
                <a:solidFill>
                  <a:srgbClr val="0070C0"/>
                </a:solidFill>
              </a:rPr>
              <a:t>sulfinpyrazone</a:t>
            </a:r>
            <a:r>
              <a:rPr lang="en-US" sz="3200" smtClean="0"/>
              <a:t>, </a:t>
            </a:r>
            <a:r>
              <a:rPr lang="en-US" sz="3200" b="1" smtClean="0">
                <a:solidFill>
                  <a:srgbClr val="0070C0"/>
                </a:solidFill>
              </a:rPr>
              <a:t>large dose of aspirin</a:t>
            </a:r>
            <a:r>
              <a:rPr lang="en-US" sz="3200" smtClean="0"/>
              <a:t>)</a:t>
            </a:r>
          </a:p>
          <a:p>
            <a:pPr eaLnBrk="1" hangingPunct="1"/>
            <a:r>
              <a:rPr lang="en-US" sz="3200" b="1" smtClean="0">
                <a:solidFill>
                  <a:srgbClr val="002060"/>
                </a:solidFill>
              </a:rPr>
              <a:t>decrease the reabsorption of uric acid &amp; increase the amount excreted</a:t>
            </a:r>
          </a:p>
          <a:p>
            <a:pPr eaLnBrk="1" hangingPunct="1"/>
            <a:endParaRPr lang="en-US" smtClean="0">
              <a:solidFill>
                <a:srgbClr val="FF0000"/>
              </a:solidFill>
            </a:endParaRPr>
          </a:p>
        </p:txBody>
      </p:sp>
      <p:pic>
        <p:nvPicPr>
          <p:cNvPr id="1026" name="Picture 2" descr="C:\Users\zulhilmi mat nor\Desktop\abcg2-gene-uric-acid.jpg"/>
          <p:cNvPicPr>
            <a:picLocks noChangeAspect="1" noChangeArrowheads="1"/>
          </p:cNvPicPr>
          <p:nvPr/>
        </p:nvPicPr>
        <p:blipFill>
          <a:blip r:embed="rId2" cstate="print"/>
          <a:srcRect/>
          <a:stretch>
            <a:fillRect/>
          </a:stretch>
        </p:blipFill>
        <p:spPr bwMode="auto">
          <a:xfrm>
            <a:off x="5791200" y="4038600"/>
            <a:ext cx="2867025" cy="2400191"/>
          </a:xfrm>
          <a:prstGeom prst="rect">
            <a:avLst/>
          </a:prstGeom>
          <a:ln>
            <a:noFill/>
          </a:ln>
          <a:effectLst>
            <a:softEdge rad="112500"/>
          </a:effectLst>
        </p:spPr>
      </p:pic>
      <p:sp>
        <p:nvSpPr>
          <p:cNvPr id="69636" name="Rectangle 5"/>
          <p:cNvSpPr>
            <a:spLocks noChangeArrowheads="1"/>
          </p:cNvSpPr>
          <p:nvPr/>
        </p:nvSpPr>
        <p:spPr bwMode="auto">
          <a:xfrm>
            <a:off x="2427288" y="762000"/>
            <a:ext cx="4289425" cy="646113"/>
          </a:xfrm>
          <a:prstGeom prst="rect">
            <a:avLst/>
          </a:prstGeom>
          <a:noFill/>
          <a:ln w="9525">
            <a:noFill/>
            <a:miter lim="800000"/>
            <a:headEnd/>
            <a:tailEnd/>
          </a:ln>
        </p:spPr>
        <p:txBody>
          <a:bodyPr wrap="none">
            <a:spAutoFit/>
          </a:bodyPr>
          <a:lstStyle/>
          <a:p>
            <a:r>
              <a:rPr lang="en-US" b="1">
                <a:solidFill>
                  <a:srgbClr val="FF0000"/>
                </a:solidFill>
              </a:rPr>
              <a:t>Mechanism of action</a:t>
            </a:r>
            <a:endParaRPr lang="ar-SA"/>
          </a:p>
        </p:txBody>
      </p:sp>
      <p:pic>
        <p:nvPicPr>
          <p:cNvPr id="69637" name="Picture 2" descr="C:\Users\zulhilmi mat nor\Desktop\Nephron.jpg"/>
          <p:cNvPicPr>
            <a:picLocks noChangeAspect="1" noChangeArrowheads="1"/>
          </p:cNvPicPr>
          <p:nvPr/>
        </p:nvPicPr>
        <p:blipFill>
          <a:blip r:embed="rId3" cstate="print"/>
          <a:srcRect/>
          <a:stretch>
            <a:fillRect/>
          </a:stretch>
        </p:blipFill>
        <p:spPr bwMode="auto">
          <a:xfrm>
            <a:off x="685800" y="3886200"/>
            <a:ext cx="4114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381000"/>
          <a:ext cx="8305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b="1" smtClean="0">
                <a:solidFill>
                  <a:srgbClr val="C00000"/>
                </a:solidFill>
              </a:rPr>
              <a:t>Clinical uses</a:t>
            </a:r>
          </a:p>
        </p:txBody>
      </p:sp>
      <p:sp>
        <p:nvSpPr>
          <p:cNvPr id="70659" name="Rectangle 3"/>
          <p:cNvSpPr>
            <a:spLocks noGrp="1" noChangeArrowheads="1"/>
          </p:cNvSpPr>
          <p:nvPr>
            <p:ph sz="quarter" idx="1"/>
          </p:nvPr>
        </p:nvSpPr>
        <p:spPr/>
        <p:txBody>
          <a:bodyPr/>
          <a:lstStyle/>
          <a:p>
            <a:pPr eaLnBrk="1" hangingPunct="1"/>
            <a:r>
              <a:rPr lang="en-US" sz="3600" b="1" smtClean="0">
                <a:solidFill>
                  <a:srgbClr val="002060"/>
                </a:solidFill>
              </a:rPr>
              <a:t>Chronic gout </a:t>
            </a:r>
            <a:r>
              <a:rPr lang="en-US" sz="3600" smtClean="0"/>
              <a:t>(</a:t>
            </a:r>
            <a:r>
              <a:rPr lang="en-US" sz="3600" b="1" smtClean="0">
                <a:solidFill>
                  <a:srgbClr val="00B0F0"/>
                </a:solidFill>
              </a:rPr>
              <a:t>urine volume should be maintained at a high level, and urinary pH kept alkaline ).</a:t>
            </a:r>
          </a:p>
          <a:p>
            <a:pPr eaLnBrk="1" hangingPunct="1"/>
            <a:r>
              <a:rPr lang="en-US" sz="3600" b="1" smtClean="0">
                <a:solidFill>
                  <a:srgbClr val="C00000"/>
                </a:solidFill>
              </a:rPr>
              <a:t>Probenecid</a:t>
            </a:r>
            <a:r>
              <a:rPr lang="en-US" sz="3600" smtClean="0"/>
              <a:t>  </a:t>
            </a:r>
            <a:r>
              <a:rPr lang="en-US" sz="3600" b="1" smtClean="0">
                <a:solidFill>
                  <a:srgbClr val="002060"/>
                </a:solidFill>
              </a:rPr>
              <a:t>is  used to prolong the  action of some  antibiotics e.g. penicillin.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p:txBody>
          <a:bodyPr/>
          <a:lstStyle/>
          <a:p>
            <a:pPr eaLnBrk="1" hangingPunct="1"/>
            <a:r>
              <a:rPr lang="en-US" sz="4400" b="1" smtClean="0">
                <a:solidFill>
                  <a:srgbClr val="FF0000"/>
                </a:solidFill>
              </a:rPr>
              <a:t>Side effects</a:t>
            </a:r>
          </a:p>
        </p:txBody>
      </p:sp>
      <p:sp>
        <p:nvSpPr>
          <p:cNvPr id="71683" name="Content Placeholder 4"/>
          <p:cNvSpPr>
            <a:spLocks noGrp="1"/>
          </p:cNvSpPr>
          <p:nvPr>
            <p:ph idx="1"/>
          </p:nvPr>
        </p:nvSpPr>
        <p:spPr>
          <a:xfrm>
            <a:off x="914400" y="1447800"/>
            <a:ext cx="7772400" cy="1905000"/>
          </a:xfrm>
        </p:spPr>
        <p:txBody>
          <a:bodyPr/>
          <a:lstStyle/>
          <a:p>
            <a:pPr eaLnBrk="1" hangingPunct="1"/>
            <a:r>
              <a:rPr lang="en-US" sz="4000" b="1" smtClean="0"/>
              <a:t>Exacerbation of acute attack</a:t>
            </a:r>
          </a:p>
          <a:p>
            <a:pPr eaLnBrk="1" hangingPunct="1"/>
            <a:r>
              <a:rPr lang="en-US" sz="4000" b="1" smtClean="0"/>
              <a:t>Risk of uric acid stone</a:t>
            </a:r>
          </a:p>
          <a:p>
            <a:pPr eaLnBrk="1" hangingPunct="1"/>
            <a:r>
              <a:rPr lang="en-US" sz="4000" b="1" smtClean="0"/>
              <a:t>GIT upset</a:t>
            </a:r>
          </a:p>
          <a:p>
            <a:pPr eaLnBrk="1" hangingPunct="1"/>
            <a:r>
              <a:rPr lang="en-US" sz="4000" b="1" smtClean="0"/>
              <a:t>Allergic rash</a:t>
            </a:r>
          </a:p>
        </p:txBody>
      </p:sp>
      <p:pic>
        <p:nvPicPr>
          <p:cNvPr id="6" name="Picture 2" descr="C:\Users\zulhilmi mat nor\Desktop\nausea1.gif"/>
          <p:cNvPicPr>
            <a:picLocks noChangeAspect="1" noChangeArrowheads="1"/>
          </p:cNvPicPr>
          <p:nvPr/>
        </p:nvPicPr>
        <p:blipFill>
          <a:blip r:embed="rId2" cstate="print"/>
          <a:srcRect/>
          <a:stretch>
            <a:fillRect/>
          </a:stretch>
        </p:blipFill>
        <p:spPr bwMode="auto">
          <a:xfrm>
            <a:off x="6019800" y="2822338"/>
            <a:ext cx="2819400" cy="3426062"/>
          </a:xfrm>
          <a:prstGeom prst="rect">
            <a:avLst/>
          </a:prstGeom>
          <a:ln>
            <a:noFill/>
          </a:ln>
          <a:effectLst>
            <a:softEdge rad="112500"/>
          </a:effectLst>
        </p:spPr>
      </p:pic>
      <p:pic>
        <p:nvPicPr>
          <p:cNvPr id="7" name="Picture 4" descr="C:\Users\zulhilmi mat nor\Desktop\397420555_208b831141.jpg"/>
          <p:cNvPicPr>
            <a:picLocks noChangeAspect="1" noChangeArrowheads="1"/>
          </p:cNvPicPr>
          <p:nvPr/>
        </p:nvPicPr>
        <p:blipFill>
          <a:blip r:embed="rId3" cstate="print"/>
          <a:srcRect/>
          <a:stretch>
            <a:fillRect/>
          </a:stretch>
        </p:blipFill>
        <p:spPr bwMode="auto">
          <a:xfrm>
            <a:off x="4572000" y="3810000"/>
            <a:ext cx="1828800" cy="2743200"/>
          </a:xfrm>
          <a:prstGeom prst="rect">
            <a:avLst/>
          </a:prstGeom>
          <a:ln>
            <a:noFill/>
          </a:ln>
          <a:effectLst>
            <a:softEdge rad="112500"/>
          </a:effectLst>
        </p:spPr>
      </p:pic>
      <p:pic>
        <p:nvPicPr>
          <p:cNvPr id="2" name="Picture 2" descr="http://hivescauses.com/images/hives_1.jpg"/>
          <p:cNvPicPr>
            <a:picLocks noChangeAspect="1" noChangeArrowheads="1"/>
          </p:cNvPicPr>
          <p:nvPr/>
        </p:nvPicPr>
        <p:blipFill>
          <a:blip r:embed="rId4" cstate="print"/>
          <a:srcRect/>
          <a:stretch>
            <a:fillRect/>
          </a:stretch>
        </p:blipFill>
        <p:spPr bwMode="auto">
          <a:xfrm>
            <a:off x="1066800" y="4267200"/>
            <a:ext cx="3124200" cy="23069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ctr" eaLnBrk="1" hangingPunct="1"/>
            <a:r>
              <a:rPr lang="en-US" sz="4400" b="1" smtClean="0">
                <a:solidFill>
                  <a:srgbClr val="FF0000"/>
                </a:solidFill>
              </a:rPr>
              <a:t>Contra-indication</a:t>
            </a:r>
          </a:p>
        </p:txBody>
      </p:sp>
      <p:sp>
        <p:nvSpPr>
          <p:cNvPr id="72707" name="Content Placeholder 2"/>
          <p:cNvSpPr>
            <a:spLocks noGrp="1"/>
          </p:cNvSpPr>
          <p:nvPr>
            <p:ph idx="1"/>
          </p:nvPr>
        </p:nvSpPr>
        <p:spPr>
          <a:xfrm>
            <a:off x="457200" y="1752600"/>
            <a:ext cx="8382000" cy="4572000"/>
          </a:xfrm>
        </p:spPr>
        <p:txBody>
          <a:bodyPr/>
          <a:lstStyle/>
          <a:p>
            <a:pPr eaLnBrk="1" hangingPunct="1"/>
            <a:r>
              <a:rPr lang="en-US" sz="4400" b="1" smtClean="0"/>
              <a:t>Previous urinary tract stone</a:t>
            </a:r>
          </a:p>
          <a:p>
            <a:pPr eaLnBrk="1" hangingPunct="1"/>
            <a:r>
              <a:rPr lang="en-US" sz="4400" b="1" smtClean="0"/>
              <a:t>Impaired renal function</a:t>
            </a:r>
          </a:p>
          <a:p>
            <a:pPr eaLnBrk="1" hangingPunct="1"/>
            <a:r>
              <a:rPr lang="en-US" sz="4400" b="1" smtClean="0"/>
              <a:t>Recent acute gout</a:t>
            </a:r>
          </a:p>
          <a:p>
            <a:pPr eaLnBrk="1" hangingPunct="1"/>
            <a:r>
              <a:rPr lang="en-US" sz="4400" b="1" smtClean="0"/>
              <a:t>Co-administration of low dose aspirin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eaLnBrk="1" hangingPunct="1"/>
            <a:r>
              <a:rPr lang="en-US" sz="6000" b="1" smtClean="0">
                <a:solidFill>
                  <a:srgbClr val="FF0000"/>
                </a:solidFill>
              </a:rPr>
              <a:t>DRUG INTERACTIONS</a:t>
            </a:r>
          </a:p>
        </p:txBody>
      </p:sp>
      <p:sp>
        <p:nvSpPr>
          <p:cNvPr id="73731" name="Content Placeholder 2"/>
          <p:cNvSpPr>
            <a:spLocks noGrp="1"/>
          </p:cNvSpPr>
          <p:nvPr>
            <p:ph idx="1"/>
          </p:nvPr>
        </p:nvSpPr>
        <p:spPr>
          <a:xfrm>
            <a:off x="228600" y="1447800"/>
            <a:ext cx="8458200" cy="1828800"/>
          </a:xfrm>
        </p:spPr>
        <p:txBody>
          <a:bodyPr/>
          <a:lstStyle/>
          <a:p>
            <a:pPr eaLnBrk="1" hangingPunct="1">
              <a:buFont typeface="Wingdings 2" pitchFamily="18" charset="2"/>
              <a:buNone/>
            </a:pPr>
            <a:r>
              <a:rPr lang="en-US" sz="3200" b="1" smtClean="0"/>
              <a:t> </a:t>
            </a:r>
          </a:p>
          <a:p>
            <a:pPr eaLnBrk="1" hangingPunct="1"/>
            <a:r>
              <a:rPr lang="en-US" sz="3600" b="1" smtClean="0"/>
              <a:t>Aspirin  can prevent probenecid from being fully effective</a:t>
            </a:r>
          </a:p>
        </p:txBody>
      </p:sp>
      <p:pic>
        <p:nvPicPr>
          <p:cNvPr id="3074" name="Picture 2" descr="C:\Users\zulhilmi mat nor\Desktop\aspirin.jpg"/>
          <p:cNvPicPr>
            <a:picLocks noChangeAspect="1" noChangeArrowheads="1"/>
          </p:cNvPicPr>
          <p:nvPr/>
        </p:nvPicPr>
        <p:blipFill>
          <a:blip r:embed="rId2" cstate="print"/>
          <a:srcRect/>
          <a:stretch>
            <a:fillRect/>
          </a:stretch>
        </p:blipFill>
        <p:spPr bwMode="auto">
          <a:xfrm>
            <a:off x="5105400" y="3657600"/>
            <a:ext cx="3048000" cy="2895600"/>
          </a:xfrm>
          <a:prstGeom prst="rect">
            <a:avLst/>
          </a:prstGeom>
          <a:ln>
            <a:noFill/>
          </a:ln>
          <a:effectLst>
            <a:softEdge rad="112500"/>
          </a:effectLst>
        </p:spPr>
      </p:pic>
      <p:pic>
        <p:nvPicPr>
          <p:cNvPr id="3075" name="Picture 3" descr="C:\Users\zulhilmi mat nor\Desktop\p-50213-45442-cephalexin.jpg"/>
          <p:cNvPicPr>
            <a:picLocks noChangeAspect="1" noChangeArrowheads="1"/>
          </p:cNvPicPr>
          <p:nvPr/>
        </p:nvPicPr>
        <p:blipFill>
          <a:blip r:embed="rId3" cstate="print"/>
          <a:srcRect/>
          <a:stretch>
            <a:fillRect/>
          </a:stretch>
        </p:blipFill>
        <p:spPr bwMode="auto">
          <a:xfrm>
            <a:off x="1219200" y="3505200"/>
            <a:ext cx="2962275" cy="31527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772400" cy="609600"/>
          </a:xfrm>
        </p:spPr>
        <p:txBody>
          <a:bodyPr rtlCol="0">
            <a:normAutofit fontScale="90000"/>
          </a:bodyPr>
          <a:lstStyle/>
          <a:p>
            <a:pPr algn="ctr" eaLnBrk="1" fontAlgn="auto" hangingPunct="1">
              <a:spcAft>
                <a:spcPts val="0"/>
              </a:spcAft>
              <a:defRPr/>
            </a:pPr>
            <a:r>
              <a:rPr lang="en-US" sz="6700" b="1" dirty="0" smtClean="0">
                <a:solidFill>
                  <a:srgbClr val="FF0000"/>
                </a:solidFill>
              </a:rPr>
              <a:t>DRUG INTERACTIONS:</a:t>
            </a:r>
            <a:r>
              <a:rPr lang="en-US" dirty="0" smtClean="0"/>
              <a:t/>
            </a:r>
            <a:br>
              <a:rPr lang="en-US" dirty="0" smtClean="0"/>
            </a:br>
            <a:endParaRPr lang="en-US" dirty="0" smtClean="0"/>
          </a:p>
        </p:txBody>
      </p:sp>
      <p:sp>
        <p:nvSpPr>
          <p:cNvPr id="74755" name="Content Placeholder 2"/>
          <p:cNvSpPr>
            <a:spLocks noGrp="1"/>
          </p:cNvSpPr>
          <p:nvPr>
            <p:ph idx="1"/>
          </p:nvPr>
        </p:nvSpPr>
        <p:spPr>
          <a:xfrm>
            <a:off x="304800" y="1447800"/>
            <a:ext cx="8610600" cy="5181600"/>
          </a:xfrm>
        </p:spPr>
        <p:txBody>
          <a:bodyPr/>
          <a:lstStyle/>
          <a:p>
            <a:pPr eaLnBrk="1" hangingPunct="1"/>
            <a:r>
              <a:rPr lang="en-US" sz="4400" b="1" smtClean="0"/>
              <a:t> Sulfinpyrazone can aggravate peptic ulcer disease </a:t>
            </a:r>
          </a:p>
          <a:p>
            <a:pPr eaLnBrk="1" hangingPunct="1"/>
            <a:r>
              <a:rPr lang="en-US" sz="4400" b="1" smtClean="0"/>
              <a:t>Aspirin products can interfere with sulfinpyrazone's effects</a:t>
            </a:r>
          </a:p>
          <a:p>
            <a:pPr eaLnBrk="1" hangingPunct="1"/>
            <a:r>
              <a:rPr lang="en-US" sz="4400" b="1" smtClean="0"/>
              <a:t>Sulfinpyrazone can enhance the action of certain diabetes medicines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b="1" smtClean="0">
                <a:solidFill>
                  <a:srgbClr val="FF0000"/>
                </a:solidFill>
              </a:rPr>
              <a:t>Recombinant mammalian uricase</a:t>
            </a:r>
          </a:p>
        </p:txBody>
      </p:sp>
      <p:sp>
        <p:nvSpPr>
          <p:cNvPr id="77827" name="Content Placeholder 2"/>
          <p:cNvSpPr>
            <a:spLocks noGrp="1"/>
          </p:cNvSpPr>
          <p:nvPr>
            <p:ph sz="quarter" idx="1"/>
          </p:nvPr>
        </p:nvSpPr>
        <p:spPr/>
        <p:txBody>
          <a:bodyPr/>
          <a:lstStyle/>
          <a:p>
            <a:r>
              <a:rPr lang="en-US" sz="3600" b="1" smtClean="0">
                <a:solidFill>
                  <a:srgbClr val="002060"/>
                </a:solidFill>
              </a:rPr>
              <a:t>Pegloticase</a:t>
            </a:r>
          </a:p>
          <a:p>
            <a:r>
              <a:rPr lang="en-US" sz="3600" b="1" smtClean="0">
                <a:solidFill>
                  <a:srgbClr val="002060"/>
                </a:solidFill>
              </a:rPr>
              <a:t>Is a uric acid specific enzyme which is a recombinant modified mammalian uricase enzyme</a:t>
            </a:r>
          </a:p>
          <a:p>
            <a:r>
              <a:rPr lang="en-US" sz="3600" b="1" smtClean="0">
                <a:solidFill>
                  <a:srgbClr val="002060"/>
                </a:solidFill>
              </a:rPr>
              <a:t>Converts uric acid to allantoin</a:t>
            </a:r>
          </a:p>
          <a:p>
            <a:r>
              <a:rPr lang="en-US" sz="3600" b="1" smtClean="0">
                <a:solidFill>
                  <a:srgbClr val="002060"/>
                </a:solidFill>
              </a:rPr>
              <a:t>Given I.V.I</a:t>
            </a:r>
            <a:r>
              <a:rPr lang="en-US" sz="3600" b="1" smtClean="0">
                <a:solidFill>
                  <a:srgbClr val="002060"/>
                </a:solidFill>
                <a:sym typeface="Wingdings" pitchFamily="2" charset="2"/>
              </a:rPr>
              <a:t> peak decline in uric acid level within 24-72 hours</a:t>
            </a:r>
            <a:endParaRPr lang="en-US" sz="3600" b="1" smtClean="0">
              <a:solidFill>
                <a:srgbClr val="00206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b="1" smtClean="0">
                <a:solidFill>
                  <a:srgbClr val="FF0000"/>
                </a:solidFill>
              </a:rPr>
              <a:t>Continue</a:t>
            </a:r>
          </a:p>
        </p:txBody>
      </p:sp>
      <p:sp>
        <p:nvSpPr>
          <p:cNvPr id="78851" name="Content Placeholder 2"/>
          <p:cNvSpPr>
            <a:spLocks noGrp="1"/>
          </p:cNvSpPr>
          <p:nvPr>
            <p:ph sz="quarter" idx="1"/>
          </p:nvPr>
        </p:nvSpPr>
        <p:spPr>
          <a:xfrm>
            <a:off x="914400" y="1447800"/>
            <a:ext cx="7772400" cy="5181600"/>
          </a:xfrm>
        </p:spPr>
        <p:txBody>
          <a:bodyPr/>
          <a:lstStyle/>
          <a:p>
            <a:r>
              <a:rPr lang="en-US" b="1" smtClean="0"/>
              <a:t>Used for the treatment of chronic gout in adult patients refractory to conventional therapy</a:t>
            </a:r>
          </a:p>
          <a:p>
            <a:r>
              <a:rPr lang="en-US" sz="3600" b="1" smtClean="0">
                <a:solidFill>
                  <a:srgbClr val="FF0000"/>
                </a:solidFill>
              </a:rPr>
              <a:t>Adverse effects</a:t>
            </a:r>
          </a:p>
          <a:p>
            <a:r>
              <a:rPr lang="en-US" sz="3600" b="1" smtClean="0"/>
              <a:t>Infusion reactions</a:t>
            </a:r>
          </a:p>
          <a:p>
            <a:r>
              <a:rPr lang="en-US" sz="3600" b="1" smtClean="0"/>
              <a:t>Anaphylaxis</a:t>
            </a:r>
          </a:p>
          <a:p>
            <a:r>
              <a:rPr lang="en-US" sz="3600" b="1" smtClean="0"/>
              <a:t>Gout flare</a:t>
            </a:r>
          </a:p>
          <a:p>
            <a:r>
              <a:rPr lang="en-US" sz="3600" b="1" smtClean="0"/>
              <a:t>Nephrolithiasis</a:t>
            </a:r>
          </a:p>
          <a:p>
            <a:r>
              <a:rPr lang="en-US" sz="3600" b="1" smtClean="0"/>
              <a:t>Arthralgia, muscle spasm</a:t>
            </a:r>
          </a:p>
          <a:p>
            <a:r>
              <a:rPr lang="en-US" sz="3600" b="1" smtClean="0"/>
              <a:t>Headache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body" idx="1"/>
          </p:nvPr>
        </p:nvSpPr>
        <p:spPr>
          <a:xfrm>
            <a:off x="228600" y="1066800"/>
            <a:ext cx="5715000" cy="5791200"/>
          </a:xfrm>
        </p:spPr>
        <p:txBody>
          <a:bodyPr/>
          <a:lstStyle/>
          <a:p>
            <a:pPr>
              <a:lnSpc>
                <a:spcPct val="80000"/>
              </a:lnSpc>
              <a:buClr>
                <a:schemeClr val="tx1"/>
              </a:buClr>
              <a:buFont typeface="Wingdings 2" pitchFamily="18" charset="2"/>
              <a:buBlip>
                <a:blip r:embed="rId3"/>
              </a:buBlip>
            </a:pPr>
            <a:endParaRPr lang="en-US" sz="2200" smtClean="0"/>
          </a:p>
          <a:p>
            <a:pPr>
              <a:lnSpc>
                <a:spcPct val="80000"/>
              </a:lnSpc>
              <a:buFont typeface="Wingdings 2" pitchFamily="18" charset="2"/>
              <a:buNone/>
            </a:pPr>
            <a:endParaRPr lang="en-US" sz="2200" smtClean="0"/>
          </a:p>
        </p:txBody>
      </p:sp>
      <p:sp>
        <p:nvSpPr>
          <p:cNvPr id="77827" name="AutoShape 3" descr="VIP_Ambulance"/>
          <p:cNvSpPr>
            <a:spLocks noChangeAspect="1" noChangeArrowheads="1"/>
          </p:cNvSpPr>
          <p:nvPr/>
        </p:nvSpPr>
        <p:spPr bwMode="auto">
          <a:xfrm>
            <a:off x="8899525" y="46038"/>
            <a:ext cx="4752975" cy="3810000"/>
          </a:xfrm>
          <a:prstGeom prst="rect">
            <a:avLst/>
          </a:prstGeom>
          <a:noFill/>
          <a:ln w="9525">
            <a:noFill/>
            <a:miter lim="800000"/>
            <a:headEnd/>
            <a:tailEnd/>
          </a:ln>
        </p:spPr>
        <p:txBody>
          <a:bodyPr/>
          <a:lstStyle/>
          <a:p>
            <a:endParaRPr lang="en-US"/>
          </a:p>
        </p:txBody>
      </p:sp>
      <p:pic>
        <p:nvPicPr>
          <p:cNvPr id="77828" name="Picture 4" descr="VIP_Ambulance"/>
          <p:cNvPicPr>
            <a:picLocks noChangeAspect="1" noChangeArrowheads="1"/>
          </p:cNvPicPr>
          <p:nvPr/>
        </p:nvPicPr>
        <p:blipFill>
          <a:blip r:embed="rId4" cstate="print"/>
          <a:srcRect/>
          <a:stretch>
            <a:fillRect/>
          </a:stretch>
        </p:blipFill>
        <p:spPr bwMode="auto">
          <a:xfrm>
            <a:off x="6019800" y="228600"/>
            <a:ext cx="3124200" cy="2667000"/>
          </a:xfrm>
          <a:prstGeom prst="rect">
            <a:avLst/>
          </a:prstGeom>
          <a:noFill/>
          <a:ln w="9525">
            <a:noFill/>
            <a:miter lim="800000"/>
            <a:headEnd/>
            <a:tailEnd/>
          </a:ln>
        </p:spPr>
      </p:pic>
      <p:pic>
        <p:nvPicPr>
          <p:cNvPr id="77829" name="Picture 5" descr="Ambulance_Stretcher"/>
          <p:cNvPicPr>
            <a:picLocks noChangeAspect="1" noChangeArrowheads="1"/>
          </p:cNvPicPr>
          <p:nvPr/>
        </p:nvPicPr>
        <p:blipFill>
          <a:blip r:embed="rId5" cstate="print"/>
          <a:srcRect/>
          <a:stretch>
            <a:fillRect/>
          </a:stretch>
        </p:blipFill>
        <p:spPr bwMode="auto">
          <a:xfrm>
            <a:off x="5791200" y="3124200"/>
            <a:ext cx="2971800" cy="2514600"/>
          </a:xfrm>
          <a:prstGeom prst="rect">
            <a:avLst/>
          </a:prstGeom>
          <a:noFill/>
          <a:ln w="9525">
            <a:noFill/>
            <a:miter lim="800000"/>
            <a:headEnd/>
            <a:tailEnd/>
          </a:ln>
        </p:spPr>
      </p:pic>
      <p:sp>
        <p:nvSpPr>
          <p:cNvPr id="77830" name="WordArt 6"/>
          <p:cNvSpPr>
            <a:spLocks noChangeArrowheads="1" noChangeShapeType="1" noTextEdit="1"/>
          </p:cNvSpPr>
          <p:nvPr/>
        </p:nvSpPr>
        <p:spPr bwMode="auto">
          <a:xfrm rot="248677">
            <a:off x="533400" y="228600"/>
            <a:ext cx="3657600" cy="874713"/>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kern="10">
                <a:ln w="9525">
                  <a:round/>
                  <a:headEnd/>
                  <a:tailEnd/>
                </a:ln>
                <a:gradFill rotWithShape="1">
                  <a:gsLst>
                    <a:gs pos="0">
                      <a:srgbClr val="FFE701"/>
                    </a:gs>
                    <a:gs pos="100000">
                      <a:srgbClr val="FE3E02"/>
                    </a:gs>
                  </a:gsLst>
                  <a:lin ang="5100000" scaled="1"/>
                </a:gradFill>
                <a:latin typeface="Impact"/>
              </a:rPr>
              <a:t>Case</a:t>
            </a:r>
          </a:p>
        </p:txBody>
      </p:sp>
      <p:sp>
        <p:nvSpPr>
          <p:cNvPr id="77831" name="Rectangle 7"/>
          <p:cNvSpPr>
            <a:spLocks noChangeArrowheads="1"/>
          </p:cNvSpPr>
          <p:nvPr/>
        </p:nvSpPr>
        <p:spPr bwMode="auto">
          <a:xfrm>
            <a:off x="457200" y="1752600"/>
            <a:ext cx="5334000" cy="3990975"/>
          </a:xfrm>
          <a:prstGeom prst="rect">
            <a:avLst/>
          </a:prstGeom>
          <a:noFill/>
          <a:ln w="9525">
            <a:noFill/>
            <a:miter lim="800000"/>
            <a:headEnd/>
            <a:tailEnd/>
          </a:ln>
        </p:spPr>
        <p:txBody>
          <a:bodyPr>
            <a:spAutoFit/>
          </a:bodyPr>
          <a:lstStyle/>
          <a:p>
            <a:r>
              <a:rPr lang="en-US" sz="3200">
                <a:latin typeface="Arial" charset="0"/>
                <a:cs typeface="Arial" charset="0"/>
              </a:rPr>
              <a:t>A 52-year-old woman presented with intense pain, warmth, and redness in the first toe on her left foot. Examination of fluid withdrawn from the inflamed joint revealed crystals of uric  acid.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228600" y="152400"/>
            <a:ext cx="3238500" cy="6553200"/>
            <a:chOff x="0" y="0"/>
            <a:chExt cx="2016" cy="4320"/>
          </a:xfrm>
        </p:grpSpPr>
        <p:sp>
          <p:nvSpPr>
            <p:cNvPr id="78858"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78859"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7885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78852" name="Group 6"/>
          <p:cNvGrpSpPr>
            <a:grpSpLocks/>
          </p:cNvGrpSpPr>
          <p:nvPr/>
        </p:nvGrpSpPr>
        <p:grpSpPr bwMode="auto">
          <a:xfrm>
            <a:off x="914400" y="1371600"/>
            <a:ext cx="7391400" cy="319088"/>
            <a:chOff x="144" y="1248"/>
            <a:chExt cx="4656" cy="201"/>
          </a:xfrm>
        </p:grpSpPr>
        <p:sp>
          <p:nvSpPr>
            <p:cNvPr id="78856"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78857"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78853" name="Rectangle 9"/>
          <p:cNvSpPr>
            <a:spLocks noChangeArrowheads="1"/>
          </p:cNvSpPr>
          <p:nvPr/>
        </p:nvSpPr>
        <p:spPr bwMode="auto">
          <a:xfrm>
            <a:off x="1181100" y="914400"/>
            <a:ext cx="7734300" cy="4572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3200" b="1">
                <a:solidFill>
                  <a:schemeClr val="tx2"/>
                </a:solidFill>
                <a:latin typeface="Franklin Gothic Book" pitchFamily="34" charset="0"/>
              </a:rPr>
              <a:t>Q1</a:t>
            </a:r>
            <a:endParaRPr lang="en-US" sz="4000">
              <a:solidFill>
                <a:schemeClr val="tx2"/>
              </a:solidFill>
              <a:latin typeface="Franklin Gothic Book" pitchFamily="34" charset="0"/>
            </a:endParaRPr>
          </a:p>
        </p:txBody>
      </p:sp>
      <p:sp>
        <p:nvSpPr>
          <p:cNvPr id="78854" name="Rectangle 10"/>
          <p:cNvSpPr>
            <a:spLocks noChangeArrowheads="1"/>
          </p:cNvSpPr>
          <p:nvPr/>
        </p:nvSpPr>
        <p:spPr bwMode="auto">
          <a:xfrm>
            <a:off x="304800" y="1676400"/>
            <a:ext cx="6248400" cy="5181600"/>
          </a:xfrm>
          <a:prstGeom prst="rect">
            <a:avLst/>
          </a:prstGeom>
          <a:solidFill>
            <a:srgbClr val="FFFFFF"/>
          </a:solidFill>
          <a:ln w="9525">
            <a:solidFill>
              <a:srgbClr val="000000"/>
            </a:solid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pPr>
            <a:r>
              <a:rPr lang="en-US" sz="2800" dirty="0">
                <a:latin typeface="Perpetua" pitchFamily="18" charset="0"/>
              </a:rPr>
              <a:t>In the treatment of this woman's acute attack of gout, the advantage of using diclofenac instead of colchicine is that diclofenac is</a:t>
            </a:r>
          </a:p>
          <a:p>
            <a:pPr marL="273050" indent="-273050" eaLnBrk="0" hangingPunct="0">
              <a:spcBef>
                <a:spcPts val="575"/>
              </a:spcBef>
              <a:buClr>
                <a:schemeClr val="accent1"/>
              </a:buClr>
              <a:buSzPct val="85000"/>
              <a:buFont typeface="Wingdings 2" pitchFamily="18" charset="2"/>
              <a:buChar char=""/>
            </a:pPr>
            <a:r>
              <a:rPr lang="en-US" sz="2800" dirty="0">
                <a:latin typeface="Perpetua" pitchFamily="18" charset="0"/>
              </a:rPr>
              <a:t>(A) Less likely to cause acute renal failure</a:t>
            </a:r>
          </a:p>
          <a:p>
            <a:pPr marL="273050" indent="-273050" eaLnBrk="0" hangingPunct="0">
              <a:spcBef>
                <a:spcPts val="575"/>
              </a:spcBef>
              <a:buClr>
                <a:schemeClr val="accent1"/>
              </a:buClr>
              <a:buSzPct val="85000"/>
              <a:buFont typeface="Wingdings 2" pitchFamily="18" charset="2"/>
              <a:buChar char=""/>
            </a:pPr>
            <a:r>
              <a:rPr lang="en-US" sz="2800" u="sng" dirty="0">
                <a:solidFill>
                  <a:schemeClr val="accent1"/>
                </a:solidFill>
                <a:latin typeface="Perpetua" pitchFamily="18" charset="0"/>
              </a:rPr>
              <a:t>(B) Less likely to cause severe diarrhea                </a:t>
            </a:r>
            <a:r>
              <a:rPr lang="en-US" sz="2800" dirty="0">
                <a:latin typeface="Perpetua" pitchFamily="18" charset="0"/>
              </a:rPr>
              <a:t>(C) Less likely to precipitate sudden gastrointestinal bleeding</a:t>
            </a:r>
          </a:p>
          <a:p>
            <a:pPr marL="273050" indent="-273050" eaLnBrk="0" hangingPunct="0">
              <a:spcBef>
                <a:spcPts val="575"/>
              </a:spcBef>
              <a:buClr>
                <a:schemeClr val="accent1"/>
              </a:buClr>
              <a:buSzPct val="85000"/>
              <a:buFont typeface="Wingdings 2" pitchFamily="18" charset="2"/>
              <a:buChar char=""/>
            </a:pPr>
            <a:r>
              <a:rPr lang="en-US" sz="2800" dirty="0">
                <a:latin typeface="Perpetua" pitchFamily="18" charset="0"/>
              </a:rPr>
              <a:t>(D) More likely to prevent another acute attack</a:t>
            </a:r>
          </a:p>
          <a:p>
            <a:pPr marL="273050" indent="-273050" eaLnBrk="0" hangingPunct="0">
              <a:spcBef>
                <a:spcPts val="575"/>
              </a:spcBef>
              <a:buClr>
                <a:schemeClr val="accent1"/>
              </a:buClr>
              <a:buSzPct val="85000"/>
              <a:buFont typeface="Wingdings 2" pitchFamily="18" charset="2"/>
              <a:buChar char=""/>
            </a:pPr>
            <a:r>
              <a:rPr lang="en-US" sz="2800" dirty="0">
                <a:latin typeface="Perpetua" pitchFamily="18" charset="0"/>
              </a:rPr>
              <a:t>(E) More likely to reduce the symptoms of </a:t>
            </a:r>
            <a:r>
              <a:rPr lang="en-US" sz="2800" dirty="0" smtClean="0">
                <a:latin typeface="Perpetua" pitchFamily="18" charset="0"/>
              </a:rPr>
              <a:t>inflammation</a:t>
            </a:r>
          </a:p>
        </p:txBody>
      </p:sp>
      <p:pic>
        <p:nvPicPr>
          <p:cNvPr id="78855" name="Picture 11" descr="j0078711"/>
          <p:cNvPicPr>
            <a:picLocks noChangeAspect="1" noChangeArrowheads="1"/>
          </p:cNvPicPr>
          <p:nvPr/>
        </p:nvPicPr>
        <p:blipFill>
          <a:blip r:embed="rId2" cstate="print"/>
          <a:srcRect/>
          <a:stretch>
            <a:fillRect/>
          </a:stretch>
        </p:blipFill>
        <p:spPr bwMode="auto">
          <a:xfrm>
            <a:off x="6934200" y="2590800"/>
            <a:ext cx="19812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228600" y="152400"/>
            <a:ext cx="3238500" cy="6553200"/>
            <a:chOff x="0" y="0"/>
            <a:chExt cx="2016" cy="4320"/>
          </a:xfrm>
        </p:grpSpPr>
        <p:sp>
          <p:nvSpPr>
            <p:cNvPr id="79882"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79883"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7987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79876" name="Group 6"/>
          <p:cNvGrpSpPr>
            <a:grpSpLocks/>
          </p:cNvGrpSpPr>
          <p:nvPr/>
        </p:nvGrpSpPr>
        <p:grpSpPr bwMode="auto">
          <a:xfrm>
            <a:off x="914400" y="1371600"/>
            <a:ext cx="7391400" cy="319088"/>
            <a:chOff x="144" y="1248"/>
            <a:chExt cx="4656" cy="201"/>
          </a:xfrm>
        </p:grpSpPr>
        <p:sp>
          <p:nvSpPr>
            <p:cNvPr id="79880"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79881"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79877" name="Rectangle 9"/>
          <p:cNvSpPr>
            <a:spLocks noChangeArrowheads="1"/>
          </p:cNvSpPr>
          <p:nvPr/>
        </p:nvSpPr>
        <p:spPr bwMode="auto">
          <a:xfrm>
            <a:off x="1181100" y="914400"/>
            <a:ext cx="7734300" cy="4572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3200" b="1">
                <a:solidFill>
                  <a:schemeClr val="tx2"/>
                </a:solidFill>
                <a:latin typeface="Franklin Gothic Book" pitchFamily="34" charset="0"/>
              </a:rPr>
              <a:t>Q2</a:t>
            </a:r>
            <a:endParaRPr lang="en-US" sz="4000">
              <a:solidFill>
                <a:schemeClr val="tx2"/>
              </a:solidFill>
              <a:latin typeface="Franklin Gothic Book" pitchFamily="34" charset="0"/>
            </a:endParaRPr>
          </a:p>
        </p:txBody>
      </p:sp>
      <p:sp>
        <p:nvSpPr>
          <p:cNvPr id="79878" name="Rectangle 10"/>
          <p:cNvSpPr>
            <a:spLocks noChangeArrowheads="1"/>
          </p:cNvSpPr>
          <p:nvPr/>
        </p:nvSpPr>
        <p:spPr bwMode="auto">
          <a:xfrm>
            <a:off x="609600" y="1676400"/>
            <a:ext cx="6324600" cy="5181600"/>
          </a:xfrm>
          <a:prstGeom prst="rect">
            <a:avLst/>
          </a:prstGeom>
          <a:solidFill>
            <a:srgbClr val="FFFFFF"/>
          </a:solidFill>
          <a:ln w="9525">
            <a:solidFill>
              <a:srgbClr val="000000"/>
            </a:solid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pPr>
            <a:r>
              <a:rPr lang="en-US" sz="2400" b="1" dirty="0">
                <a:latin typeface="Perpetua" pitchFamily="18" charset="0"/>
              </a:rPr>
              <a:t>Over the next 7 months, the patient had two more attacks of acute gout. Her serum concentration of uric acid was elevated. The decision was made to put her on chronic drug therapy to try  to prevent subsequent attacks. Which of the following drugs could be used to decrease this woman's rate of production of uric acid?</a:t>
            </a:r>
          </a:p>
          <a:p>
            <a:pPr marL="273050" indent="-273050" eaLnBrk="0" hangingPunct="0">
              <a:spcBef>
                <a:spcPts val="575"/>
              </a:spcBef>
              <a:buClr>
                <a:schemeClr val="accent1"/>
              </a:buClr>
              <a:buSzPct val="85000"/>
              <a:buFont typeface="Wingdings 2" pitchFamily="18" charset="2"/>
              <a:buChar char=""/>
            </a:pPr>
            <a:r>
              <a:rPr lang="en-US" sz="2400" u="sng" dirty="0">
                <a:solidFill>
                  <a:schemeClr val="accent1"/>
                </a:solidFill>
                <a:latin typeface="Perpetua" pitchFamily="18" charset="0"/>
              </a:rPr>
              <a:t>(A) Allopurinol                                                                     </a:t>
            </a:r>
          </a:p>
          <a:p>
            <a:pPr marL="273050" indent="-273050" eaLnBrk="0" hangingPunct="0">
              <a:spcBef>
                <a:spcPts val="575"/>
              </a:spcBef>
              <a:buClr>
                <a:schemeClr val="accent1"/>
              </a:buClr>
              <a:buSzPct val="85000"/>
              <a:buFont typeface="Wingdings 2" pitchFamily="18" charset="2"/>
              <a:buChar char=""/>
            </a:pPr>
            <a:r>
              <a:rPr lang="en-US" sz="2400" dirty="0">
                <a:latin typeface="Perpetua" pitchFamily="18" charset="0"/>
              </a:rPr>
              <a:t>(B) Aspirin                                                                         </a:t>
            </a:r>
          </a:p>
          <a:p>
            <a:pPr marL="273050" indent="-273050" eaLnBrk="0" hangingPunct="0">
              <a:spcBef>
                <a:spcPts val="575"/>
              </a:spcBef>
              <a:buClr>
                <a:schemeClr val="accent1"/>
              </a:buClr>
              <a:buSzPct val="85000"/>
              <a:buFont typeface="Wingdings 2" pitchFamily="18" charset="2"/>
              <a:buChar char=""/>
            </a:pPr>
            <a:r>
              <a:rPr lang="en-US" sz="2400" dirty="0">
                <a:latin typeface="Perpetua" pitchFamily="18" charset="0"/>
              </a:rPr>
              <a:t>(C) Colchicine                                                                      </a:t>
            </a:r>
          </a:p>
          <a:p>
            <a:pPr marL="273050" indent="-273050" eaLnBrk="0" hangingPunct="0">
              <a:spcBef>
                <a:spcPts val="575"/>
              </a:spcBef>
              <a:buClr>
                <a:schemeClr val="accent1"/>
              </a:buClr>
              <a:buSzPct val="85000"/>
              <a:buFont typeface="Wingdings 2" pitchFamily="18" charset="2"/>
              <a:buChar char=""/>
            </a:pPr>
            <a:r>
              <a:rPr lang="en-US" sz="2400" dirty="0">
                <a:latin typeface="Perpetua" pitchFamily="18" charset="0"/>
              </a:rPr>
              <a:t>D) </a:t>
            </a:r>
            <a:r>
              <a:rPr lang="en-US" sz="2400" dirty="0" err="1">
                <a:latin typeface="Perpetua" pitchFamily="18" charset="0"/>
              </a:rPr>
              <a:t>Hydroxychloroquine</a:t>
            </a:r>
            <a:r>
              <a:rPr lang="en-US" sz="2400" dirty="0">
                <a:latin typeface="Perpetua" pitchFamily="18" charset="0"/>
              </a:rPr>
              <a:t>                                                              </a:t>
            </a:r>
          </a:p>
          <a:p>
            <a:pPr marL="273050" indent="-273050" eaLnBrk="0" hangingPunct="0">
              <a:spcBef>
                <a:spcPts val="575"/>
              </a:spcBef>
              <a:buClr>
                <a:schemeClr val="accent1"/>
              </a:buClr>
              <a:buSzPct val="85000"/>
              <a:buFont typeface="Wingdings 2" pitchFamily="18" charset="2"/>
              <a:buChar char=""/>
            </a:pPr>
            <a:r>
              <a:rPr lang="en-US" sz="2400" dirty="0">
                <a:latin typeface="Perpetua" pitchFamily="18" charset="0"/>
              </a:rPr>
              <a:t>(E) </a:t>
            </a:r>
            <a:r>
              <a:rPr lang="en-US" sz="2400" dirty="0" err="1">
                <a:latin typeface="Perpetua" pitchFamily="18" charset="0"/>
              </a:rPr>
              <a:t>Probenecid</a:t>
            </a:r>
            <a:r>
              <a:rPr lang="en-US" sz="2400" dirty="0">
                <a:latin typeface="Perpetua" pitchFamily="18" charset="0"/>
              </a:rPr>
              <a:t> </a:t>
            </a:r>
          </a:p>
        </p:txBody>
      </p:sp>
      <p:pic>
        <p:nvPicPr>
          <p:cNvPr id="79879" name="Picture 11" descr="j0078711"/>
          <p:cNvPicPr>
            <a:picLocks noChangeAspect="1" noChangeArrowheads="1"/>
          </p:cNvPicPr>
          <p:nvPr/>
        </p:nvPicPr>
        <p:blipFill>
          <a:blip r:embed="rId2" cstate="print"/>
          <a:srcRect/>
          <a:stretch>
            <a:fillRect/>
          </a:stretch>
        </p:blipFill>
        <p:spPr bwMode="auto">
          <a:xfrm>
            <a:off x="6934200" y="2590800"/>
            <a:ext cx="19812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5334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b="1" smtClean="0">
                <a:solidFill>
                  <a:srgbClr val="C00000"/>
                </a:solidFill>
              </a:rPr>
              <a:t>SUMMARY</a:t>
            </a:r>
          </a:p>
        </p:txBody>
      </p:sp>
      <p:sp>
        <p:nvSpPr>
          <p:cNvPr id="82947" name="Content Placeholder 2"/>
          <p:cNvSpPr>
            <a:spLocks noGrp="1"/>
          </p:cNvSpPr>
          <p:nvPr>
            <p:ph sz="quarter" idx="1"/>
          </p:nvPr>
        </p:nvSpPr>
        <p:spPr/>
        <p:txBody>
          <a:bodyPr/>
          <a:lstStyle/>
          <a:p>
            <a:pPr eaLnBrk="1" hangingPunct="1"/>
            <a:r>
              <a:rPr lang="en-US" b="1" smtClean="0">
                <a:solidFill>
                  <a:srgbClr val="002060"/>
                </a:solidFill>
              </a:rPr>
              <a:t>Gout is a form of arthritis that is characterized by sudden , severe attacks of pain, redness and tenderness.</a:t>
            </a:r>
          </a:p>
          <a:p>
            <a:pPr eaLnBrk="1" hangingPunct="1"/>
            <a:r>
              <a:rPr lang="en-US" b="1" smtClean="0">
                <a:solidFill>
                  <a:srgbClr val="002060"/>
                </a:solidFill>
              </a:rPr>
              <a:t>Gout is caused by deposits of uric acid crystals in a joint</a:t>
            </a:r>
          </a:p>
          <a:p>
            <a:pPr eaLnBrk="1" hangingPunct="1"/>
            <a:r>
              <a:rPr lang="en-US" b="1" smtClean="0">
                <a:solidFill>
                  <a:srgbClr val="002060"/>
                </a:solidFill>
              </a:rPr>
              <a:t>Uric acid is a waste product formed from the breakdown of purines.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b="1" smtClean="0">
                <a:solidFill>
                  <a:srgbClr val="C00000"/>
                </a:solidFill>
              </a:rPr>
              <a:t>SUMMARY ( continue</a:t>
            </a:r>
            <a:r>
              <a:rPr lang="en-US" smtClean="0"/>
              <a:t>)</a:t>
            </a:r>
          </a:p>
        </p:txBody>
      </p:sp>
      <p:sp>
        <p:nvSpPr>
          <p:cNvPr id="83971" name="Content Placeholder 2"/>
          <p:cNvSpPr>
            <a:spLocks noGrp="1"/>
          </p:cNvSpPr>
          <p:nvPr>
            <p:ph sz="quarter" idx="1"/>
          </p:nvPr>
        </p:nvSpPr>
        <p:spPr/>
        <p:txBody>
          <a:bodyPr/>
          <a:lstStyle/>
          <a:p>
            <a:pPr eaLnBrk="1" hangingPunct="1"/>
            <a:r>
              <a:rPr lang="en-US" b="1" smtClean="0">
                <a:solidFill>
                  <a:srgbClr val="002060"/>
                </a:solidFill>
              </a:rPr>
              <a:t>Treatment of gout includes :</a:t>
            </a:r>
          </a:p>
          <a:p>
            <a:pPr eaLnBrk="1" hangingPunct="1"/>
            <a:r>
              <a:rPr lang="en-US" b="1" smtClean="0">
                <a:solidFill>
                  <a:srgbClr val="002060"/>
                </a:solidFill>
              </a:rPr>
              <a:t>Treatment of acute attacks </a:t>
            </a:r>
          </a:p>
          <a:p>
            <a:pPr eaLnBrk="1" hangingPunct="1"/>
            <a:r>
              <a:rPr lang="en-US" b="1" smtClean="0">
                <a:solidFill>
                  <a:srgbClr val="002060"/>
                </a:solidFill>
              </a:rPr>
              <a:t>Prevention of future attacks</a:t>
            </a:r>
          </a:p>
          <a:p>
            <a:pPr eaLnBrk="1" hangingPunct="1"/>
            <a:r>
              <a:rPr lang="en-US" b="1" smtClean="0">
                <a:solidFill>
                  <a:srgbClr val="002060"/>
                </a:solidFill>
              </a:rPr>
              <a:t>Treatment of chronic gout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b="1" smtClean="0">
                <a:solidFill>
                  <a:srgbClr val="C00000"/>
                </a:solidFill>
              </a:rPr>
              <a:t>SUMMARY (continue)</a:t>
            </a:r>
          </a:p>
        </p:txBody>
      </p:sp>
      <p:sp>
        <p:nvSpPr>
          <p:cNvPr id="84995" name="Content Placeholder 2"/>
          <p:cNvSpPr>
            <a:spLocks noGrp="1"/>
          </p:cNvSpPr>
          <p:nvPr>
            <p:ph sz="quarter" idx="1"/>
          </p:nvPr>
        </p:nvSpPr>
        <p:spPr/>
        <p:txBody>
          <a:bodyPr/>
          <a:lstStyle/>
          <a:p>
            <a:pPr eaLnBrk="1" hangingPunct="1"/>
            <a:r>
              <a:rPr lang="en-US" b="1" smtClean="0">
                <a:solidFill>
                  <a:srgbClr val="002060"/>
                </a:solidFill>
              </a:rPr>
              <a:t>Drugs used for acute attacks includes :</a:t>
            </a:r>
          </a:p>
          <a:p>
            <a:pPr eaLnBrk="1" hangingPunct="1"/>
            <a:r>
              <a:rPr lang="en-US" b="1" smtClean="0">
                <a:solidFill>
                  <a:srgbClr val="002060"/>
                </a:solidFill>
              </a:rPr>
              <a:t>NSAIDs ( selective or non-selective)</a:t>
            </a:r>
          </a:p>
          <a:p>
            <a:pPr eaLnBrk="1" hangingPunct="1"/>
            <a:r>
              <a:rPr lang="en-US" b="1" smtClean="0">
                <a:solidFill>
                  <a:srgbClr val="002060"/>
                </a:solidFill>
              </a:rPr>
              <a:t>Colchicine interfere with the migration of granulocytes to the site of inflammation  &amp; reduce the release and synthesis of leukotriens</a:t>
            </a:r>
          </a:p>
          <a:p>
            <a:pPr eaLnBrk="1" hangingPunct="1"/>
            <a:r>
              <a:rPr lang="en-US" b="1" smtClean="0">
                <a:solidFill>
                  <a:srgbClr val="002060"/>
                </a:solidFill>
              </a:rPr>
              <a:t>Main adverse effects includes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b="1" smtClean="0">
                <a:solidFill>
                  <a:srgbClr val="C00000"/>
                </a:solidFill>
              </a:rPr>
              <a:t>SUMMARY ( continue)</a:t>
            </a:r>
          </a:p>
        </p:txBody>
      </p:sp>
      <p:sp>
        <p:nvSpPr>
          <p:cNvPr id="86019" name="Content Placeholder 2"/>
          <p:cNvSpPr>
            <a:spLocks noGrp="1"/>
          </p:cNvSpPr>
          <p:nvPr>
            <p:ph sz="quarter" idx="1"/>
          </p:nvPr>
        </p:nvSpPr>
        <p:spPr/>
        <p:txBody>
          <a:bodyPr/>
          <a:lstStyle/>
          <a:p>
            <a:pPr eaLnBrk="1" hangingPunct="1"/>
            <a:r>
              <a:rPr lang="en-US" b="1" smtClean="0">
                <a:solidFill>
                  <a:srgbClr val="002060"/>
                </a:solidFill>
              </a:rPr>
              <a:t>Diarrhea</a:t>
            </a:r>
          </a:p>
          <a:p>
            <a:pPr eaLnBrk="1" hangingPunct="1"/>
            <a:r>
              <a:rPr lang="en-US" b="1" smtClean="0">
                <a:solidFill>
                  <a:srgbClr val="002060"/>
                </a:solidFill>
              </a:rPr>
              <a:t>Skin rash </a:t>
            </a:r>
          </a:p>
          <a:p>
            <a:pPr eaLnBrk="1" hangingPunct="1"/>
            <a:r>
              <a:rPr lang="en-US" b="1" smtClean="0">
                <a:solidFill>
                  <a:srgbClr val="002060"/>
                </a:solidFill>
              </a:rPr>
              <a:t>Kidney, liver &amp; CNS injury</a:t>
            </a:r>
          </a:p>
          <a:p>
            <a:pPr eaLnBrk="1" hangingPunct="1"/>
            <a:r>
              <a:rPr lang="en-US" b="1" smtClean="0">
                <a:solidFill>
                  <a:srgbClr val="002060"/>
                </a:solidFill>
              </a:rPr>
              <a:t>Drugs used for chronic treatment includes :</a:t>
            </a:r>
          </a:p>
          <a:p>
            <a:pPr eaLnBrk="1" hangingPunct="1"/>
            <a:r>
              <a:rPr lang="en-US" b="1" smtClean="0">
                <a:solidFill>
                  <a:srgbClr val="002060"/>
                </a:solidFill>
              </a:rPr>
              <a:t>Uricosuric drugs that increase urinary excretion  of uric acid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b="1" smtClean="0">
                <a:solidFill>
                  <a:srgbClr val="C00000"/>
                </a:solidFill>
              </a:rPr>
              <a:t>SUMMARY ( continue</a:t>
            </a:r>
            <a:r>
              <a:rPr lang="en-US" smtClean="0"/>
              <a:t>)</a:t>
            </a:r>
          </a:p>
        </p:txBody>
      </p:sp>
      <p:sp>
        <p:nvSpPr>
          <p:cNvPr id="87043" name="Content Placeholder 2"/>
          <p:cNvSpPr>
            <a:spLocks noGrp="1"/>
          </p:cNvSpPr>
          <p:nvPr>
            <p:ph sz="quarter" idx="1"/>
          </p:nvPr>
        </p:nvSpPr>
        <p:spPr/>
        <p:txBody>
          <a:bodyPr/>
          <a:lstStyle/>
          <a:p>
            <a:pPr eaLnBrk="1" hangingPunct="1"/>
            <a:r>
              <a:rPr lang="en-US" b="1" smtClean="0">
                <a:solidFill>
                  <a:srgbClr val="002060"/>
                </a:solidFill>
              </a:rPr>
              <a:t>Probenecid &amp; sulfinpyrazone</a:t>
            </a:r>
          </a:p>
          <a:p>
            <a:pPr eaLnBrk="1" hangingPunct="1"/>
            <a:r>
              <a:rPr lang="en-US" b="1" smtClean="0">
                <a:solidFill>
                  <a:srgbClr val="002060"/>
                </a:solidFill>
              </a:rPr>
              <a:t>Their main adverse effects includes :</a:t>
            </a:r>
          </a:p>
          <a:p>
            <a:pPr eaLnBrk="1" hangingPunct="1"/>
            <a:r>
              <a:rPr lang="en-US" b="1" smtClean="0">
                <a:solidFill>
                  <a:srgbClr val="002060"/>
                </a:solidFill>
              </a:rPr>
              <a:t>Gastrointestinal problems</a:t>
            </a:r>
          </a:p>
          <a:p>
            <a:pPr eaLnBrk="1" hangingPunct="1"/>
            <a:r>
              <a:rPr lang="en-US" b="1" smtClean="0">
                <a:solidFill>
                  <a:srgbClr val="002060"/>
                </a:solidFill>
              </a:rPr>
              <a:t>Skin rashes</a:t>
            </a:r>
          </a:p>
          <a:p>
            <a:pPr eaLnBrk="1" hangingPunct="1"/>
            <a:r>
              <a:rPr lang="en-US" b="1" smtClean="0">
                <a:solidFill>
                  <a:srgbClr val="002060"/>
                </a:solidFill>
              </a:rPr>
              <a:t>Leukopenia</a:t>
            </a:r>
          </a:p>
          <a:p>
            <a:pPr eaLnBrk="1" hangingPunct="1"/>
            <a:r>
              <a:rPr lang="en-US" b="1" smtClean="0">
                <a:solidFill>
                  <a:srgbClr val="002060"/>
                </a:solidFill>
              </a:rPr>
              <a:t>Anti-hyperuricemic drugs that reduce the production of uric acid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b="1" smtClean="0">
                <a:solidFill>
                  <a:srgbClr val="C00000"/>
                </a:solidFill>
              </a:rPr>
              <a:t>SUMMARY ( continue</a:t>
            </a:r>
            <a:r>
              <a:rPr lang="en-US" smtClean="0"/>
              <a:t>)</a:t>
            </a:r>
          </a:p>
        </p:txBody>
      </p:sp>
      <p:sp>
        <p:nvSpPr>
          <p:cNvPr id="88067" name="Content Placeholder 2"/>
          <p:cNvSpPr>
            <a:spLocks noGrp="1"/>
          </p:cNvSpPr>
          <p:nvPr>
            <p:ph sz="quarter" idx="1"/>
          </p:nvPr>
        </p:nvSpPr>
        <p:spPr/>
        <p:txBody>
          <a:bodyPr/>
          <a:lstStyle/>
          <a:p>
            <a:pPr eaLnBrk="1" hangingPunct="1"/>
            <a:r>
              <a:rPr lang="en-US" b="1" smtClean="0">
                <a:solidFill>
                  <a:srgbClr val="002060"/>
                </a:solidFill>
              </a:rPr>
              <a:t>Allopurinol is an oxidase inhibitor</a:t>
            </a:r>
          </a:p>
          <a:p>
            <a:pPr eaLnBrk="1" hangingPunct="1"/>
            <a:r>
              <a:rPr lang="en-US" b="1" smtClean="0">
                <a:solidFill>
                  <a:srgbClr val="002060"/>
                </a:solidFill>
              </a:rPr>
              <a:t>Used in patients with elevated blood uric acid level</a:t>
            </a:r>
          </a:p>
          <a:p>
            <a:pPr eaLnBrk="1" hangingPunct="1"/>
            <a:r>
              <a:rPr lang="en-US" b="1" smtClean="0">
                <a:solidFill>
                  <a:srgbClr val="002060"/>
                </a:solidFill>
              </a:rPr>
              <a:t>Or in patients with tendency for renal stone formation</a:t>
            </a:r>
          </a:p>
          <a:p>
            <a:pPr eaLnBrk="1" hangingPunct="1"/>
            <a:r>
              <a:rPr lang="en-US" b="1" smtClean="0">
                <a:solidFill>
                  <a:srgbClr val="002060"/>
                </a:solidFill>
              </a:rPr>
              <a:t>Its main adverse effects includes :</a:t>
            </a:r>
          </a:p>
          <a:p>
            <a:pPr eaLnBrk="1" hangingPunct="1"/>
            <a:r>
              <a:rPr lang="en-US" b="1" smtClean="0">
                <a:solidFill>
                  <a:srgbClr val="002060"/>
                </a:solidFill>
              </a:rPr>
              <a:t>Gastric problems</a:t>
            </a:r>
          </a:p>
          <a:p>
            <a:pPr eaLnBrk="1" hangingPunct="1"/>
            <a:endParaRPr lang="en-US" b="1" smtClean="0">
              <a:solidFill>
                <a:srgbClr val="00206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b="1" smtClean="0">
                <a:solidFill>
                  <a:srgbClr val="C00000"/>
                </a:solidFill>
              </a:rPr>
              <a:t>SUMMARY ( continue</a:t>
            </a:r>
            <a:r>
              <a:rPr lang="en-US" smtClean="0"/>
              <a:t>)</a:t>
            </a:r>
          </a:p>
        </p:txBody>
      </p:sp>
      <p:sp>
        <p:nvSpPr>
          <p:cNvPr id="89091" name="Content Placeholder 2"/>
          <p:cNvSpPr>
            <a:spLocks noGrp="1"/>
          </p:cNvSpPr>
          <p:nvPr>
            <p:ph sz="quarter" idx="1"/>
          </p:nvPr>
        </p:nvSpPr>
        <p:spPr/>
        <p:txBody>
          <a:bodyPr/>
          <a:lstStyle/>
          <a:p>
            <a:pPr eaLnBrk="1" hangingPunct="1"/>
            <a:r>
              <a:rPr lang="en-US" b="1" smtClean="0">
                <a:solidFill>
                  <a:srgbClr val="002060"/>
                </a:solidFill>
              </a:rPr>
              <a:t>Skin rashes</a:t>
            </a:r>
          </a:p>
          <a:p>
            <a:pPr eaLnBrk="1" hangingPunct="1"/>
            <a:r>
              <a:rPr lang="en-US" b="1" smtClean="0">
                <a:solidFill>
                  <a:srgbClr val="002060"/>
                </a:solidFill>
              </a:rPr>
              <a:t>Leukopenia</a:t>
            </a:r>
          </a:p>
          <a:p>
            <a:pPr eaLnBrk="1" hangingPunct="1"/>
            <a:r>
              <a:rPr lang="en-US" b="1" smtClean="0">
                <a:solidFill>
                  <a:srgbClr val="002060"/>
                </a:solidFill>
              </a:rPr>
              <a:t>Thrombocytopenia</a:t>
            </a:r>
          </a:p>
          <a:p>
            <a:pPr eaLnBrk="1" hangingPunct="1"/>
            <a:r>
              <a:rPr lang="en-US" b="1" smtClean="0">
                <a:solidFill>
                  <a:srgbClr val="002060"/>
                </a:solidFill>
              </a:rPr>
              <a:t>Allopurinol reduces the metabolism of some drugs including azathioprime , this needs reduction of the doses of these drugs up to 75%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agwa\AppData\Local\Microsoft\Windows\Temporary Internet Files\Content.IE5\HBDXNUEF\MCj01367930000[1].wmf"/>
          <p:cNvPicPr>
            <a:picLocks noChangeAspect="1" noChangeArrowheads="1"/>
          </p:cNvPicPr>
          <p:nvPr/>
        </p:nvPicPr>
        <p:blipFill>
          <a:blip r:embed="rId2" cstate="print"/>
          <a:srcRect/>
          <a:stretch>
            <a:fillRect/>
          </a:stretch>
        </p:blipFill>
        <p:spPr bwMode="auto">
          <a:xfrm>
            <a:off x="4038600" y="2514600"/>
            <a:ext cx="4672013" cy="4057650"/>
          </a:xfrm>
          <a:prstGeom prst="rect">
            <a:avLst/>
          </a:prstGeom>
          <a:noFill/>
          <a:ln w="9525">
            <a:noFill/>
            <a:miter lim="800000"/>
            <a:headEnd/>
            <a:tailEnd/>
          </a:ln>
        </p:spPr>
      </p:pic>
      <p:sp>
        <p:nvSpPr>
          <p:cNvPr id="4" name="Title 3"/>
          <p:cNvSpPr>
            <a:spLocks noGrp="1"/>
          </p:cNvSpPr>
          <p:nvPr>
            <p:ph type="title"/>
          </p:nvPr>
        </p:nvSpPr>
        <p:spPr>
          <a:xfrm>
            <a:off x="914400" y="1219200"/>
            <a:ext cx="7467600" cy="1828800"/>
          </a:xfrm>
        </p:spPr>
        <p:txBody>
          <a:bodyPr>
            <a:noAutofit/>
          </a:bodyPr>
          <a:lstStyle/>
          <a:p>
            <a:pPr algn="ctr" eaLnBrk="1" fontAlgn="auto" hangingPunct="1">
              <a:spcAft>
                <a:spcPts val="0"/>
              </a:spcAft>
              <a:defRPr/>
            </a:pPr>
            <a:r>
              <a:rPr lang="en-US" sz="5400" b="1" dirty="0" smtClean="0">
                <a:solidFill>
                  <a:srgbClr val="17375E"/>
                </a:solidFill>
                <a:effectLst>
                  <a:outerShdw blurRad="38100" dist="38100" dir="2700000" algn="tl">
                    <a:srgbClr val="C0C0C0"/>
                  </a:outerShdw>
                </a:effectLst>
              </a:rPr>
              <a:t>What is the </a:t>
            </a:r>
            <a:r>
              <a:rPr lang="en-US" sz="5400" b="1" smtClean="0">
                <a:solidFill>
                  <a:srgbClr val="17375E"/>
                </a:solidFill>
                <a:effectLst>
                  <a:outerShdw blurRad="38100" dist="38100" dir="2700000" algn="tl">
                    <a:srgbClr val="C0C0C0"/>
                  </a:outerShdw>
                </a:effectLst>
              </a:rPr>
              <a:t>treatment of </a:t>
            </a:r>
            <a:r>
              <a:rPr lang="en-US" sz="5400" b="1" dirty="0" smtClean="0">
                <a:solidFill>
                  <a:srgbClr val="17375E"/>
                </a:solidFill>
                <a:effectLst>
                  <a:outerShdw blurRad="38100" dist="38100" dir="2700000" algn="tl">
                    <a:srgbClr val="C0C0C0"/>
                  </a:outerShdw>
                </a:effectLst>
              </a:rPr>
              <a:t>gout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990600" y="457200"/>
            <a:ext cx="7696200" cy="2895600"/>
          </a:xfrm>
        </p:spPr>
        <p:txBody>
          <a:bodyPr/>
          <a:lstStyle/>
          <a:p>
            <a:pPr eaLnBrk="1" hangingPunct="1"/>
            <a:r>
              <a:rPr sz="4800" b="1" dirty="0" smtClean="0"/>
              <a:t>Non-pharmacologic</a:t>
            </a:r>
            <a:br>
              <a:rPr sz="4800" b="1" dirty="0" smtClean="0"/>
            </a:br>
            <a:r>
              <a:rPr sz="4800" b="1" dirty="0" smtClean="0"/>
              <a:t>Therapy</a:t>
            </a:r>
          </a:p>
        </p:txBody>
      </p:sp>
      <p:pic>
        <p:nvPicPr>
          <p:cNvPr id="3" name="Picture 2" descr="Slide 3."/>
          <p:cNvPicPr>
            <a:picLocks noChangeAspect="1" noChangeArrowheads="1"/>
          </p:cNvPicPr>
          <p:nvPr/>
        </p:nvPicPr>
        <p:blipFill>
          <a:blip r:embed="rId2" cstate="print"/>
          <a:srcRect/>
          <a:stretch>
            <a:fillRect/>
          </a:stretch>
        </p:blipFill>
        <p:spPr bwMode="auto">
          <a:xfrm>
            <a:off x="0" y="2667000"/>
            <a:ext cx="9144000" cy="4191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1831</TotalTime>
  <Words>1646</Words>
  <Application>Microsoft Office PowerPoint</Application>
  <PresentationFormat>On-screen Show (4:3)</PresentationFormat>
  <Paragraphs>269</Paragraphs>
  <Slides>66</Slides>
  <Notes>5</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Equity</vt:lpstr>
      <vt:lpstr>GOUT</vt:lpstr>
      <vt:lpstr>OBJECTIVES</vt:lpstr>
      <vt:lpstr>OBJECTIVES ( continue)</vt:lpstr>
      <vt:lpstr>PowerPoint Presentation</vt:lpstr>
      <vt:lpstr>PowerPoint Presentation</vt:lpstr>
      <vt:lpstr>PowerPoint Presentation</vt:lpstr>
      <vt:lpstr>What is the treatment of gout ?</vt:lpstr>
      <vt:lpstr>PowerPoint Presentation</vt:lpstr>
      <vt:lpstr>Non-pharmacologic Therapy</vt:lpstr>
      <vt:lpstr>PowerPoint Presentation</vt:lpstr>
      <vt:lpstr>PowerPoint Presentation</vt:lpstr>
      <vt:lpstr>PowerPoint Presentation</vt:lpstr>
      <vt:lpstr>PowerPoint Presentation</vt:lpstr>
      <vt:lpstr>1. NSAIDs</vt:lpstr>
      <vt:lpstr>NSAIDs</vt:lpstr>
      <vt:lpstr>2. Colchicine</vt:lpstr>
      <vt:lpstr>OVERVIEW</vt:lpstr>
      <vt:lpstr>MECHANISM OF ACTIONS</vt:lpstr>
      <vt:lpstr>PHARMACOKINETICS</vt:lpstr>
      <vt:lpstr>THERAPEUTIC USES</vt:lpstr>
      <vt:lpstr>Adverse effects</vt:lpstr>
      <vt:lpstr>PowerPoint Presentation</vt:lpstr>
      <vt:lpstr>PowerPoint Presentation</vt:lpstr>
      <vt:lpstr>PowerPoint Presentation</vt:lpstr>
      <vt:lpstr> Inhibition of uric acid synthesis </vt:lpstr>
      <vt:lpstr>PowerPoint Presentation</vt:lpstr>
      <vt:lpstr>Pharmacokinetics</vt:lpstr>
      <vt:lpstr>Therapeutic Uses</vt:lpstr>
      <vt:lpstr>PowerPoint Presentation</vt:lpstr>
      <vt:lpstr>PowerPoint Presentation</vt:lpstr>
      <vt:lpstr>PowerPoint Presentation</vt:lpstr>
      <vt:lpstr>PowerPoint Presentation</vt:lpstr>
      <vt:lpstr>ALLOPURINOL (SIDE EFFECTS AND  DRUG INTERACTIONS)</vt:lpstr>
      <vt:lpstr>Side Effects (most common)</vt:lpstr>
      <vt:lpstr>PowerPoint Presentation</vt:lpstr>
      <vt:lpstr>PowerPoint Presentation</vt:lpstr>
      <vt:lpstr>Side Effects (less common)</vt:lpstr>
      <vt:lpstr>PowerPoint Presentation</vt:lpstr>
      <vt:lpstr>Drug Interactions</vt:lpstr>
      <vt:lpstr>PowerPoint Presentation</vt:lpstr>
      <vt:lpstr>PowerPoint Presentation</vt:lpstr>
      <vt:lpstr>PowerPoint Presentation</vt:lpstr>
      <vt:lpstr>PowerPoint Presentation</vt:lpstr>
      <vt:lpstr>Febuxostat</vt:lpstr>
      <vt:lpstr>Continue</vt:lpstr>
      <vt:lpstr>Adverse effects</vt:lpstr>
      <vt:lpstr>Uricosuric drugs</vt:lpstr>
      <vt:lpstr>PowerPoint Presentation</vt:lpstr>
      <vt:lpstr>PowerPoint Presentation</vt:lpstr>
      <vt:lpstr>Clinical uses</vt:lpstr>
      <vt:lpstr>Side effects</vt:lpstr>
      <vt:lpstr>Contra-indication</vt:lpstr>
      <vt:lpstr>DRUG INTERACTIONS</vt:lpstr>
      <vt:lpstr>DRUG INTERACTIONS: </vt:lpstr>
      <vt:lpstr>Recombinant mammalian uricase</vt:lpstr>
      <vt:lpstr>Continue</vt:lpstr>
      <vt:lpstr>PowerPoint Presentation</vt:lpstr>
      <vt:lpstr>PowerPoint Presentation</vt:lpstr>
      <vt:lpstr>PowerPoint Presentation</vt:lpstr>
      <vt:lpstr>SUMMARY</vt:lpstr>
      <vt:lpstr>SUMMARY ( continue)</vt:lpstr>
      <vt:lpstr>SUMMARY (continue)</vt:lpstr>
      <vt:lpstr>SUMMARY ( continue)</vt:lpstr>
      <vt:lpstr>SUMMARY ( continue)</vt:lpstr>
      <vt:lpstr>SUMMARY ( continue)</vt:lpstr>
      <vt:lpstr>SUMMARY ( continue)</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Gout</dc:title>
  <dc:creator>DTK</dc:creator>
  <cp:lastModifiedBy>أحمد</cp:lastModifiedBy>
  <cp:revision>211</cp:revision>
  <cp:lastPrinted>1601-01-01T00:00:00Z</cp:lastPrinted>
  <dcterms:created xsi:type="dcterms:W3CDTF">2007-02-27T05:43:38Z</dcterms:created>
  <dcterms:modified xsi:type="dcterms:W3CDTF">2013-12-25T09:03:09Z</dcterms:modified>
</cp:coreProperties>
</file>