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57" r:id="rId4"/>
    <p:sldId id="297" r:id="rId5"/>
    <p:sldId id="312" r:id="rId6"/>
    <p:sldId id="261" r:id="rId7"/>
    <p:sldId id="301" r:id="rId8"/>
    <p:sldId id="285" r:id="rId9"/>
    <p:sldId id="300" r:id="rId10"/>
    <p:sldId id="302" r:id="rId11"/>
    <p:sldId id="267" r:id="rId12"/>
    <p:sldId id="303" r:id="rId13"/>
    <p:sldId id="288" r:id="rId14"/>
    <p:sldId id="259" r:id="rId15"/>
    <p:sldId id="304" r:id="rId16"/>
    <p:sldId id="305" r:id="rId17"/>
    <p:sldId id="307" r:id="rId18"/>
    <p:sldId id="306" r:id="rId19"/>
    <p:sldId id="308" r:id="rId20"/>
    <p:sldId id="262" r:id="rId21"/>
    <p:sldId id="268" r:id="rId22"/>
    <p:sldId id="269" r:id="rId23"/>
    <p:sldId id="310" r:id="rId24"/>
    <p:sldId id="265" r:id="rId25"/>
    <p:sldId id="281" r:id="rId26"/>
    <p:sldId id="314" r:id="rId27"/>
    <p:sldId id="311" r:id="rId28"/>
    <p:sldId id="278" r:id="rId29"/>
    <p:sldId id="31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0" y="2887531"/>
            <a:ext cx="6779111" cy="923330"/>
            <a:chOff x="1172584" y="1381459"/>
            <a:chExt cx="6779110" cy="92332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2" y="1387737"/>
            <a:ext cx="6777319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399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4"/>
            <a:ext cx="5480154" cy="923330"/>
            <a:chOff x="1815339" y="1381458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2" y="1381458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1" cy="923330"/>
            <a:chOff x="1172584" y="1381459"/>
            <a:chExt cx="6779110" cy="923329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767317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1" y="2240280"/>
            <a:ext cx="344244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7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6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9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3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19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6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7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248348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6C2835-7537-41B3-9752-27FB26C3D5C0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53D8B3-8B60-4234-9183-0670661FF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1783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Jugular Venous Pulse </a:t>
            </a:r>
            <a:r>
              <a:rPr lang="en-US" b="1" dirty="0" smtClean="0">
                <a:solidFill>
                  <a:srgbClr val="C00000"/>
                </a:solidFill>
              </a:rPr>
              <a:t>and</a:t>
            </a:r>
            <a:r>
              <a:rPr lang="en-US" dirty="0" smtClean="0"/>
              <a:t> Carotid Arterial Pulse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Picture 3" descr="thumb_COLOURBOX2319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2484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9" y="2060848"/>
            <a:ext cx="7745505" cy="432048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Wave  </a:t>
            </a:r>
            <a:r>
              <a:rPr lang="en-US" sz="2600" b="1" dirty="0" smtClean="0">
                <a:solidFill>
                  <a:srgbClr val="FF0000"/>
                </a:solidFill>
              </a:rPr>
              <a:t>a </a:t>
            </a:r>
            <a:r>
              <a:rPr lang="en-US" sz="2600" dirty="0" smtClean="0"/>
              <a:t>: </a:t>
            </a:r>
            <a:r>
              <a:rPr lang="en-US" sz="2600" b="1" dirty="0" err="1" smtClean="0">
                <a:solidFill>
                  <a:srgbClr val="FF0000"/>
                </a:solidFill>
              </a:rPr>
              <a:t>a</a:t>
            </a:r>
            <a:r>
              <a:rPr lang="en-US" sz="2600" dirty="0" err="1" smtClean="0"/>
              <a:t>trial</a:t>
            </a:r>
            <a:r>
              <a:rPr lang="en-US" sz="2600" dirty="0" smtClean="0"/>
              <a:t> contraction</a:t>
            </a:r>
          </a:p>
          <a:p>
            <a:endParaRPr lang="en-US" sz="2600" dirty="0" smtClean="0"/>
          </a:p>
          <a:p>
            <a:r>
              <a:rPr lang="en-US" sz="2600" dirty="0" smtClean="0"/>
              <a:t>Wave </a:t>
            </a:r>
            <a:r>
              <a:rPr lang="en-US" sz="2600" b="1" dirty="0" smtClean="0">
                <a:solidFill>
                  <a:srgbClr val="FF0000"/>
                </a:solidFill>
              </a:rPr>
              <a:t>c</a:t>
            </a:r>
            <a:r>
              <a:rPr lang="en-US" sz="2600" dirty="0" smtClean="0"/>
              <a:t>: bulging of </a:t>
            </a:r>
            <a:r>
              <a:rPr lang="en-US" sz="2600" dirty="0" smtClean="0">
                <a:solidFill>
                  <a:schemeClr val="tx1"/>
                </a:solidFill>
              </a:rPr>
              <a:t>c</a:t>
            </a:r>
            <a:r>
              <a:rPr lang="en-US" sz="2600" dirty="0" smtClean="0"/>
              <a:t>losed tri</a:t>
            </a:r>
            <a:r>
              <a:rPr lang="en-US" sz="2600" b="1" dirty="0" smtClean="0">
                <a:solidFill>
                  <a:srgbClr val="FF0000"/>
                </a:solidFill>
              </a:rPr>
              <a:t>c</a:t>
            </a:r>
            <a:r>
              <a:rPr lang="en-US" sz="2600" dirty="0" smtClean="0"/>
              <a:t>uspid into the right atrium during </a:t>
            </a:r>
            <a:r>
              <a:rPr lang="en-US" sz="2600" dirty="0" err="1" smtClean="0"/>
              <a:t>isovolumetric</a:t>
            </a:r>
            <a:r>
              <a:rPr lang="en-US" sz="2600" dirty="0" smtClean="0"/>
              <a:t> systole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Wave </a:t>
            </a:r>
            <a:r>
              <a:rPr lang="en-US" sz="2600" b="1" dirty="0" smtClean="0">
                <a:solidFill>
                  <a:srgbClr val="FF0000"/>
                </a:solidFill>
              </a:rPr>
              <a:t>x</a:t>
            </a:r>
            <a:r>
              <a:rPr lang="en-US" sz="2600" dirty="0" smtClean="0"/>
              <a:t>: the tricuspid valve moves downward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Wave </a:t>
            </a:r>
            <a:r>
              <a:rPr lang="en-US" sz="2600" b="1" dirty="0" smtClean="0">
                <a:solidFill>
                  <a:srgbClr val="FF0000"/>
                </a:solidFill>
              </a:rPr>
              <a:t>v</a:t>
            </a:r>
            <a:r>
              <a:rPr lang="en-US" sz="2600" dirty="0" smtClean="0"/>
              <a:t>: </a:t>
            </a:r>
            <a:r>
              <a:rPr lang="en-US" sz="2600" b="1" dirty="0" smtClean="0">
                <a:solidFill>
                  <a:srgbClr val="FF0000"/>
                </a:solidFill>
              </a:rPr>
              <a:t>v</a:t>
            </a:r>
            <a:r>
              <a:rPr lang="en-US" sz="2600" dirty="0" smtClean="0"/>
              <a:t>enous </a:t>
            </a:r>
            <a:r>
              <a:rPr lang="en-US" sz="2600" dirty="0" smtClean="0">
                <a:solidFill>
                  <a:schemeClr val="tx1"/>
                </a:solidFill>
              </a:rPr>
              <a:t>filling</a:t>
            </a:r>
          </a:p>
          <a:p>
            <a:endParaRPr lang="en-US" sz="2600" dirty="0" smtClean="0"/>
          </a:p>
          <a:p>
            <a:r>
              <a:rPr lang="en-US" sz="2600" dirty="0" smtClean="0"/>
              <a:t>Wave  </a:t>
            </a:r>
            <a:r>
              <a:rPr lang="en-US" sz="2600" b="1" dirty="0" smtClean="0">
                <a:solidFill>
                  <a:srgbClr val="FF0000"/>
                </a:solidFill>
              </a:rPr>
              <a:t>y</a:t>
            </a:r>
            <a:r>
              <a:rPr lang="en-US" sz="2600" dirty="0" smtClean="0"/>
              <a:t>: </a:t>
            </a:r>
            <a:r>
              <a:rPr lang="en-US" sz="2600" dirty="0" err="1" smtClean="0"/>
              <a:t>atrial</a:t>
            </a:r>
            <a:r>
              <a:rPr lang="en-US" sz="2600" dirty="0" smtClean="0"/>
              <a:t> empt</a:t>
            </a:r>
            <a:r>
              <a:rPr lang="en-US" sz="2600" b="1" dirty="0" smtClean="0">
                <a:solidFill>
                  <a:srgbClr val="FF0000"/>
                </a:solidFill>
              </a:rPr>
              <a:t>y</a:t>
            </a:r>
            <a:r>
              <a:rPr lang="en-US" sz="2600" dirty="0" smtClean="0"/>
              <a:t>ing</a:t>
            </a:r>
          </a:p>
          <a:p>
            <a:endParaRPr lang="en-US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JVP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Jugular_Venous_Pul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869160"/>
            <a:ext cx="2887024" cy="1151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JVP and ECG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984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08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332656"/>
            <a:ext cx="7756263" cy="1152129"/>
          </a:xfrm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JVP, ECG and heart sounds</a:t>
            </a:r>
            <a:endParaRPr lang="ar-SA" sz="48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jv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28092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50" y="357166"/>
            <a:ext cx="7756263" cy="1054250"/>
          </a:xfrm>
        </p:spPr>
        <p:txBody>
          <a:bodyPr/>
          <a:lstStyle/>
          <a:p>
            <a:pPr eaLnBrk="1" hangingPunct="1"/>
            <a:r>
              <a:rPr lang="en-US" smtClean="0"/>
              <a:t>Some tips…..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071678"/>
            <a:ext cx="7620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In a normal person: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wave is larger than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wave and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descent is more prominent than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 descent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 wave occurs just before</a:t>
            </a:r>
            <a:r>
              <a:rPr lang="en-US" b="1" dirty="0" smtClean="0">
                <a:solidFill>
                  <a:srgbClr val="FF0000"/>
                </a:solidFill>
              </a:rPr>
              <a:t> S1 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carotid pulse and has a sharp rise and fall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wave occurs just after arterial pulse and has a slow undulating pattern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descent occurs between</a:t>
            </a:r>
            <a:r>
              <a:rPr lang="en-US" b="1" dirty="0" smtClean="0">
                <a:solidFill>
                  <a:srgbClr val="FF0000"/>
                </a:solidFill>
              </a:rPr>
              <a:t> S1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S2</a:t>
            </a:r>
            <a:r>
              <a:rPr lang="en-US" dirty="0" smtClean="0">
                <a:solidFill>
                  <a:schemeClr val="tx1"/>
                </a:solidFill>
              </a:rPr>
              <a:t> and</a:t>
            </a:r>
            <a:r>
              <a:rPr lang="en-US" b="1" dirty="0" smtClean="0">
                <a:solidFill>
                  <a:srgbClr val="FF0000"/>
                </a:solidFill>
              </a:rPr>
              <a:t> y </a:t>
            </a:r>
            <a:r>
              <a:rPr lang="en-US" dirty="0" smtClean="0">
                <a:solidFill>
                  <a:schemeClr val="tx1"/>
                </a:solidFill>
              </a:rPr>
              <a:t>descent will  be after </a:t>
            </a:r>
            <a:r>
              <a:rPr lang="en-US" b="1" dirty="0" smtClean="0">
                <a:solidFill>
                  <a:srgbClr val="FF0000"/>
                </a:solidFill>
              </a:rPr>
              <a:t>S2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Causes </a:t>
            </a:r>
            <a:r>
              <a:rPr lang="en-US" b="1" dirty="0">
                <a:solidFill>
                  <a:srgbClr val="C00000"/>
                </a:solidFill>
              </a:rPr>
              <a:t>of a raised </a:t>
            </a:r>
            <a:r>
              <a:rPr lang="en-US" b="1" dirty="0" smtClean="0">
                <a:solidFill>
                  <a:srgbClr val="C00000"/>
                </a:solidFill>
              </a:rPr>
              <a:t>JVP:</a:t>
            </a:r>
          </a:p>
          <a:p>
            <a:r>
              <a:rPr lang="en-US" dirty="0" smtClean="0"/>
              <a:t> </a:t>
            </a:r>
            <a:r>
              <a:rPr lang="en-US" dirty="0"/>
              <a:t>Heart failure</a:t>
            </a:r>
          </a:p>
          <a:p>
            <a:r>
              <a:rPr lang="en-US" dirty="0"/>
              <a:t>Constrictive </a:t>
            </a:r>
            <a:r>
              <a:rPr lang="en-US" dirty="0" err="1" smtClean="0"/>
              <a:t>pericarditis</a:t>
            </a:r>
            <a:endParaRPr lang="en-US" dirty="0"/>
          </a:p>
          <a:p>
            <a:r>
              <a:rPr lang="en-US" dirty="0"/>
              <a:t>Cardiac </a:t>
            </a:r>
            <a:r>
              <a:rPr lang="en-US" dirty="0" err="1"/>
              <a:t>tamponade</a:t>
            </a:r>
            <a:endParaRPr lang="en-US" dirty="0"/>
          </a:p>
          <a:p>
            <a:r>
              <a:rPr lang="en-US" dirty="0"/>
              <a:t>Fluid overload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e.g</a:t>
            </a:r>
            <a:r>
              <a:rPr lang="en-US" dirty="0"/>
              <a:t>. renal disease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JVP</a:t>
            </a:r>
            <a:endParaRPr lang="en-US" dirty="0"/>
          </a:p>
        </p:txBody>
      </p:sp>
      <p:pic>
        <p:nvPicPr>
          <p:cNvPr id="4" name="Picture 2" descr="http://emsbasics.com/files/2011/10/head_ejdistensi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10608" cy="408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3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heart failure</a:t>
            </a:r>
          </a:p>
          <a:p>
            <a:endParaRPr lang="en-US" dirty="0" smtClean="0"/>
          </a:p>
          <a:p>
            <a:r>
              <a:rPr lang="en-US" dirty="0" smtClean="0"/>
              <a:t>Tricuspid </a:t>
            </a:r>
            <a:r>
              <a:rPr lang="en-US" dirty="0" err="1" smtClean="0"/>
              <a:t>stenosis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Pulmonary </a:t>
            </a:r>
            <a:r>
              <a:rPr lang="en-US" dirty="0" err="1" smtClean="0"/>
              <a:t>stenosis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Pulmonary hypertension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188640"/>
            <a:ext cx="7756263" cy="1435767"/>
          </a:xfrm>
        </p:spPr>
        <p:txBody>
          <a:bodyPr/>
          <a:lstStyle/>
          <a:p>
            <a:r>
              <a:rPr lang="en-US" dirty="0" smtClean="0"/>
              <a:t>Prominent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wave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Atrial</a:t>
            </a:r>
            <a:r>
              <a:rPr lang="en-US" dirty="0" smtClean="0"/>
              <a:t> flutter</a:t>
            </a:r>
          </a:p>
          <a:p>
            <a:endParaRPr lang="en-US" dirty="0" smtClean="0"/>
          </a:p>
          <a:p>
            <a:r>
              <a:rPr lang="en-US" dirty="0" smtClean="0"/>
              <a:t>Third degree heart block</a:t>
            </a:r>
          </a:p>
          <a:p>
            <a:endParaRPr lang="en-US" dirty="0" smtClean="0"/>
          </a:p>
          <a:p>
            <a:r>
              <a:rPr lang="en-US" dirty="0" smtClean="0"/>
              <a:t>Ventricular tachycardia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Cannon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wave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Atriall</a:t>
            </a:r>
            <a:r>
              <a:rPr lang="en-US" dirty="0" smtClean="0"/>
              <a:t> fibrillation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Absent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wave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Tricuspid </a:t>
            </a:r>
            <a:r>
              <a:rPr lang="en-US" dirty="0" err="1" smtClean="0"/>
              <a:t>regurge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wave</a:t>
            </a: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9" y="2060848"/>
            <a:ext cx="7745505" cy="46447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the  </a:t>
            </a:r>
            <a:r>
              <a:rPr lang="en-US" dirty="0" smtClean="0">
                <a:solidFill>
                  <a:srgbClr val="FF0000"/>
                </a:solidFill>
              </a:rPr>
              <a:t>Jugular venous pulse ( </a:t>
            </a:r>
            <a:r>
              <a:rPr lang="en-US" b="1" dirty="0" smtClean="0">
                <a:solidFill>
                  <a:srgbClr val="FF0000"/>
                </a:solidFill>
              </a:rPr>
              <a:t>JVP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Carotid arterial </a:t>
            </a:r>
            <a:r>
              <a:rPr lang="en-US" dirty="0" smtClean="0">
                <a:solidFill>
                  <a:srgbClr val="FF0000"/>
                </a:solidFill>
              </a:rPr>
              <a:t>pulse ( </a:t>
            </a:r>
            <a:r>
              <a:rPr lang="en-US" b="1" dirty="0" smtClean="0">
                <a:solidFill>
                  <a:srgbClr val="FF0000"/>
                </a:solidFill>
              </a:rPr>
              <a:t>CAP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JVP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CAP</a:t>
            </a:r>
            <a:r>
              <a:rPr lang="en-US" dirty="0" smtClean="0"/>
              <a:t> normal recording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JVP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CAP</a:t>
            </a:r>
            <a:r>
              <a:rPr lang="en-US" dirty="0" smtClean="0"/>
              <a:t> correlation to  </a:t>
            </a:r>
            <a:r>
              <a:rPr lang="en-US" b="1" dirty="0" smtClean="0">
                <a:solidFill>
                  <a:srgbClr val="FF0000"/>
                </a:solidFill>
              </a:rPr>
              <a:t>ECG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heart sounds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Difference between </a:t>
            </a:r>
            <a:r>
              <a:rPr lang="en-US" b="1" dirty="0" smtClean="0">
                <a:solidFill>
                  <a:srgbClr val="FF0000"/>
                </a:solidFill>
              </a:rPr>
              <a:t>JVP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CAP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Abnormalities and clinical importance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56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</a:t>
            </a:r>
            <a:r>
              <a:rPr lang="en-US" dirty="0" smtClean="0"/>
              <a:t>s the heart beat that can felt over the carotid artery.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Carotid arterial pulse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ardiac_caroti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24944"/>
            <a:ext cx="504056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5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 patient lie  </a:t>
            </a:r>
            <a:r>
              <a:rPr lang="en-US" dirty="0"/>
              <a:t>supine and the trunk of the patient's body slightly </a:t>
            </a:r>
            <a:r>
              <a:rPr lang="en-US" dirty="0" smtClean="0"/>
              <a:t>elevated</a:t>
            </a:r>
          </a:p>
          <a:p>
            <a:r>
              <a:rPr lang="en-US" dirty="0"/>
              <a:t>The fingers should be positioned between the </a:t>
            </a:r>
            <a:r>
              <a:rPr lang="en-US" dirty="0">
                <a:solidFill>
                  <a:srgbClr val="FF0000"/>
                </a:solidFill>
              </a:rPr>
              <a:t>larynx</a:t>
            </a:r>
            <a:r>
              <a:rPr lang="en-US" dirty="0"/>
              <a:t> and the </a:t>
            </a:r>
            <a:r>
              <a:rPr lang="en-US" dirty="0">
                <a:solidFill>
                  <a:srgbClr val="FF0000"/>
                </a:solidFill>
              </a:rPr>
              <a:t>anterior border of the sternocleidomastoid muscle</a:t>
            </a:r>
            <a:r>
              <a:rPr lang="en-US" dirty="0"/>
              <a:t> at the level of the </a:t>
            </a:r>
            <a:r>
              <a:rPr lang="en-US" dirty="0">
                <a:solidFill>
                  <a:srgbClr val="FF0000"/>
                </a:solidFill>
              </a:rPr>
              <a:t>cricoid </a:t>
            </a:r>
            <a:r>
              <a:rPr lang="en-US" dirty="0" smtClean="0">
                <a:solidFill>
                  <a:srgbClr val="FF0000"/>
                </a:solidFill>
              </a:rPr>
              <a:t>cartilage</a:t>
            </a:r>
          </a:p>
          <a:p>
            <a:r>
              <a:rPr lang="en-US" dirty="0"/>
              <a:t>In palpating the pulse, the degree of pressure applied to the artery should be varied until the maximum pulsation is appreciated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Apply the transducer over the carotid artery and connect to recorder.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examine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11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Palpation of the carotid artery normally detects a smooth, fairly rapid outward movement beginning shortly after the first heart sound and cardiac apical </a:t>
            </a:r>
            <a:r>
              <a:rPr lang="en-US" dirty="0" smtClean="0"/>
              <a:t>impulse</a:t>
            </a:r>
          </a:p>
          <a:p>
            <a:r>
              <a:rPr lang="en-US" dirty="0"/>
              <a:t>The pulse peaks about one-third of the way through </a:t>
            </a:r>
            <a:r>
              <a:rPr lang="en-US" dirty="0" smtClean="0"/>
              <a:t>systole</a:t>
            </a:r>
          </a:p>
          <a:p>
            <a:r>
              <a:rPr lang="en-US" dirty="0"/>
              <a:t>This peak is sustained momentarily and is followed by a </a:t>
            </a:r>
            <a:r>
              <a:rPr lang="en-US" dirty="0" err="1"/>
              <a:t>downstroke</a:t>
            </a:r>
            <a:r>
              <a:rPr lang="en-US" dirty="0"/>
              <a:t> that is somewhat less rapid than the upstroke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84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Anacrrotic</a:t>
            </a:r>
            <a:r>
              <a:rPr lang="en-US" dirty="0" smtClean="0">
                <a:solidFill>
                  <a:srgbClr val="C00000"/>
                </a:solidFill>
              </a:rPr>
              <a:t> limb: </a:t>
            </a:r>
            <a:r>
              <a:rPr lang="en-US" dirty="0" smtClean="0"/>
              <a:t>maximum ejection phase of systole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Dicrotic</a:t>
            </a:r>
            <a:r>
              <a:rPr lang="en-US" dirty="0" smtClean="0">
                <a:solidFill>
                  <a:srgbClr val="C00000"/>
                </a:solidFill>
              </a:rPr>
              <a:t> notch:  </a:t>
            </a:r>
            <a:r>
              <a:rPr lang="en-US" dirty="0" smtClean="0"/>
              <a:t>closure of aortic valve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Dicrotic</a:t>
            </a:r>
            <a:r>
              <a:rPr lang="en-US" dirty="0" smtClean="0">
                <a:solidFill>
                  <a:srgbClr val="C00000"/>
                </a:solidFill>
              </a:rPr>
              <a:t> limb: </a:t>
            </a:r>
            <a:r>
              <a:rPr lang="en-US" dirty="0" smtClean="0"/>
              <a:t>ventricular diastole </a:t>
            </a:r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CAP</a:t>
            </a:r>
            <a:r>
              <a:rPr lang="en-US" dirty="0" smtClean="0"/>
              <a:t> features</a:t>
            </a:r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CAP</a:t>
            </a:r>
            <a:r>
              <a:rPr lang="en-US" dirty="0" smtClean="0"/>
              <a:t> Recording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sdsXhoBipMfmO0PmTparg.pn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7621091" cy="4104456"/>
          </a:xfrm>
        </p:spPr>
      </p:pic>
    </p:spTree>
    <p:extLst>
      <p:ext uri="{BB962C8B-B14F-4D97-AF65-F5344CB8AC3E}">
        <p14:creationId xmlns:p14="http://schemas.microsoft.com/office/powerpoint/2010/main" xmlns="" val="22225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CAP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JVP</a:t>
            </a:r>
            <a:r>
              <a:rPr lang="en-US" dirty="0" smtClean="0"/>
              <a:t>  with ECG and heart sounds</a:t>
            </a:r>
            <a:endParaRPr lang="en-US" dirty="0"/>
          </a:p>
        </p:txBody>
      </p:sp>
      <p:pic>
        <p:nvPicPr>
          <p:cNvPr id="6" name="Content Placeholder 3" descr="jv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799288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9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Documents and Settings\Dr.Taj\My Documents\My Pictures\Pulses 2\Pulse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6" r="2817" b="2350"/>
          <a:stretch>
            <a:fillRect/>
          </a:stretch>
        </p:blipFill>
        <p:spPr bwMode="auto">
          <a:xfrm>
            <a:off x="1907704" y="260648"/>
            <a:ext cx="5020217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9" y="1916832"/>
            <a:ext cx="7745505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A:  </a:t>
            </a:r>
            <a:r>
              <a:rPr lang="en-US" dirty="0"/>
              <a:t>hyperkinetic </a:t>
            </a:r>
            <a:r>
              <a:rPr lang="en-US" dirty="0" smtClean="0"/>
              <a:t>pulse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bifid </a:t>
            </a:r>
            <a:r>
              <a:rPr lang="en-US" dirty="0" smtClean="0"/>
              <a:t>pulse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bifid pulse characteristic of </a:t>
            </a:r>
            <a:r>
              <a:rPr lang="en-US" dirty="0" smtClean="0"/>
              <a:t>IHSS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D: </a:t>
            </a:r>
            <a:r>
              <a:rPr lang="en-US" dirty="0" err="1"/>
              <a:t>hypokinetic</a:t>
            </a:r>
            <a:r>
              <a:rPr lang="en-US" dirty="0"/>
              <a:t> </a:t>
            </a:r>
            <a:r>
              <a:rPr lang="en-US" dirty="0" smtClean="0"/>
              <a:t>pulse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E:  </a:t>
            </a:r>
            <a:r>
              <a:rPr lang="en-US" dirty="0" err="1"/>
              <a:t>pulsus</a:t>
            </a:r>
            <a:r>
              <a:rPr lang="en-US" dirty="0"/>
              <a:t> </a:t>
            </a:r>
            <a:r>
              <a:rPr lang="en-US" dirty="0" err="1"/>
              <a:t>parvus</a:t>
            </a:r>
            <a:r>
              <a:rPr lang="en-US" dirty="0"/>
              <a:t> et </a:t>
            </a:r>
            <a:r>
              <a:rPr lang="en-US" dirty="0" err="1" smtClean="0"/>
              <a:t>tardus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( aortic </a:t>
            </a:r>
            <a:r>
              <a:rPr lang="en-US" dirty="0" err="1" smtClean="0"/>
              <a:t>stenosis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carotid pulse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28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21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9" y="2248348"/>
            <a:ext cx="7745505" cy="4304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</a:rPr>
              <a:t>The JVP pulse is </a:t>
            </a:r>
          </a:p>
          <a:p>
            <a:r>
              <a:rPr lang="en-US" dirty="0"/>
              <a:t>Not </a:t>
            </a:r>
            <a:r>
              <a:rPr lang="en-US" dirty="0" smtClean="0"/>
              <a:t>palpable</a:t>
            </a:r>
          </a:p>
          <a:p>
            <a:endParaRPr lang="en-US" dirty="0"/>
          </a:p>
          <a:p>
            <a:r>
              <a:rPr lang="en-US" dirty="0"/>
              <a:t>Obliterated by </a:t>
            </a:r>
            <a:r>
              <a:rPr lang="en-US" dirty="0" smtClean="0"/>
              <a:t>pressure</a:t>
            </a:r>
          </a:p>
          <a:p>
            <a:endParaRPr lang="en-US" dirty="0"/>
          </a:p>
          <a:p>
            <a:r>
              <a:rPr lang="en-US" dirty="0" err="1"/>
              <a:t>Characterised</a:t>
            </a:r>
            <a:r>
              <a:rPr lang="en-US" dirty="0"/>
              <a:t> by a double </a:t>
            </a:r>
            <a:r>
              <a:rPr lang="en-US" dirty="0" smtClean="0"/>
              <a:t>waveform</a:t>
            </a:r>
          </a:p>
          <a:p>
            <a:endParaRPr lang="en-US" dirty="0"/>
          </a:p>
          <a:p>
            <a:r>
              <a:rPr lang="en-US" dirty="0"/>
              <a:t>Varies with respiration - decreases with </a:t>
            </a:r>
            <a:r>
              <a:rPr lang="en-US" dirty="0" smtClean="0"/>
              <a:t>inspiration</a:t>
            </a:r>
          </a:p>
          <a:p>
            <a:endParaRPr lang="en-US" dirty="0" smtClean="0"/>
          </a:p>
          <a:p>
            <a:r>
              <a:rPr lang="en-US" dirty="0" err="1" smtClean="0"/>
              <a:t>Hepato</a:t>
            </a:r>
            <a:r>
              <a:rPr lang="en-US" dirty="0" smtClean="0"/>
              <a:t>- jugular reflex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JVP vs. CAP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8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4283968" y="1628800"/>
            <a:ext cx="3578696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Thank you</a:t>
            </a:r>
            <a:endParaRPr lang="ar-SA" sz="4000" dirty="0"/>
          </a:p>
        </p:txBody>
      </p:sp>
      <p:pic>
        <p:nvPicPr>
          <p:cNvPr id="11" name="Content Placeholder 3" descr="GetAttachmen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22612" y="3590156"/>
            <a:ext cx="20193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JVP </a:t>
            </a:r>
            <a:r>
              <a:rPr lang="en-US" dirty="0" smtClean="0"/>
              <a:t>provides </a:t>
            </a:r>
            <a:r>
              <a:rPr lang="en-US" dirty="0"/>
              <a:t>an indirect measure of </a:t>
            </a:r>
            <a:r>
              <a:rPr lang="en-US" dirty="0">
                <a:solidFill>
                  <a:srgbClr val="FF0000"/>
                </a:solidFill>
              </a:rPr>
              <a:t>central venous </a:t>
            </a:r>
            <a:r>
              <a:rPr lang="en-US" dirty="0" smtClean="0">
                <a:solidFill>
                  <a:srgbClr val="FF0000"/>
                </a:solidFill>
              </a:rPr>
              <a:t>pressure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internal jugular vein </a:t>
            </a:r>
            <a:r>
              <a:rPr lang="en-US" dirty="0"/>
              <a:t>connects to the </a:t>
            </a:r>
            <a:r>
              <a:rPr lang="en-US" dirty="0">
                <a:solidFill>
                  <a:srgbClr val="FF0000"/>
                </a:solidFill>
              </a:rPr>
              <a:t>right atrium </a:t>
            </a:r>
            <a:r>
              <a:rPr lang="en-US" dirty="0"/>
              <a:t>without any intervening valves - thus acting as a column for the blood in the right atrium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b="1" dirty="0">
                <a:solidFill>
                  <a:srgbClr val="FF0000"/>
                </a:solidFill>
              </a:rPr>
              <a:t> JVP </a:t>
            </a:r>
            <a:r>
              <a:rPr lang="en-US" dirty="0"/>
              <a:t>consists of certain waveforms and abnormalities of these can help diagnose certain conditions.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Jugular Venous Pulse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8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ul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136904" cy="57606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tAttach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3528392" cy="24482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JVP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80928"/>
            <a:ext cx="345638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28601"/>
            <a:ext cx="7756263" cy="1054250"/>
          </a:xfrm>
        </p:spPr>
        <p:txBody>
          <a:bodyPr/>
          <a:lstStyle/>
          <a:p>
            <a:r>
              <a:rPr lang="en-US" dirty="0" smtClean="0"/>
              <a:t>How to examine?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4184904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Use the right internal jugular vein (</a:t>
            </a:r>
            <a:r>
              <a:rPr lang="en-US" sz="2600" b="1" dirty="0">
                <a:solidFill>
                  <a:srgbClr val="FF0000"/>
                </a:solidFill>
              </a:rPr>
              <a:t>IJV</a:t>
            </a:r>
            <a:r>
              <a:rPr lang="en-US" sz="2600" dirty="0"/>
              <a:t>).</a:t>
            </a:r>
          </a:p>
          <a:p>
            <a:r>
              <a:rPr lang="en-US" sz="2600" dirty="0"/>
              <a:t>Patient should be at a 45° angle.</a:t>
            </a:r>
          </a:p>
          <a:p>
            <a:r>
              <a:rPr lang="en-US" sz="2600" dirty="0"/>
              <a:t>Head turned slightly to the left.</a:t>
            </a:r>
          </a:p>
          <a:p>
            <a:r>
              <a:rPr lang="en-US" sz="2600" dirty="0" smtClean="0"/>
              <a:t>Locate </a:t>
            </a:r>
            <a:r>
              <a:rPr lang="en-US" sz="2600" dirty="0"/>
              <a:t>the surface markings of the </a:t>
            </a:r>
            <a:r>
              <a:rPr lang="en-US" sz="2600" dirty="0" smtClean="0"/>
              <a:t>IJV</a:t>
            </a:r>
            <a:endParaRPr lang="en-US" sz="2600" dirty="0"/>
          </a:p>
          <a:p>
            <a:r>
              <a:rPr lang="en-US" sz="2600" dirty="0"/>
              <a:t>Locate the JVP - look for the double waveform pulsation (palpating the contralateral carotid pulse will help).</a:t>
            </a:r>
          </a:p>
          <a:p>
            <a:r>
              <a:rPr lang="en-US" sz="2600" dirty="0"/>
              <a:t>Measure the level of the </a:t>
            </a:r>
            <a:r>
              <a:rPr lang="en-US" sz="2600" dirty="0" smtClean="0"/>
              <a:t>JVP</a:t>
            </a:r>
          </a:p>
          <a:p>
            <a:r>
              <a:rPr lang="en-US" sz="2800" dirty="0" smtClean="0"/>
              <a:t>Apply the transducer over the carotid artery and connect to recorder.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 descr="cardiac_neck2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46010"/>
            <a:ext cx="3888432" cy="49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5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gular-Venous-Pressure-web-large(800x60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0112" y="5301208"/>
            <a:ext cx="3240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JVP up to 4 cm is normal</a:t>
            </a:r>
            <a:endParaRPr lang="ar-SA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JVP </a:t>
            </a:r>
            <a:r>
              <a:rPr lang="en-US" dirty="0" smtClean="0"/>
              <a:t>tracing</a:t>
            </a:r>
          </a:p>
        </p:txBody>
      </p:sp>
      <p:pic>
        <p:nvPicPr>
          <p:cNvPr id="5" name="Content Placeholder 3" descr="Jugular_Venous_Pul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92896"/>
            <a:ext cx="5053969" cy="2879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2f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632848" cy="51845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1640" y="476672"/>
            <a:ext cx="64807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JVP tracing and Cardiac Cycle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420</TotalTime>
  <Words>610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Hardcover</vt:lpstr>
      <vt:lpstr>Jugular Venous Pulse and Carotid Arterial Pulse</vt:lpstr>
      <vt:lpstr>Objectives</vt:lpstr>
      <vt:lpstr>Jugular Venous Pulse</vt:lpstr>
      <vt:lpstr>Slide 4</vt:lpstr>
      <vt:lpstr>JVP</vt:lpstr>
      <vt:lpstr>How to examine?</vt:lpstr>
      <vt:lpstr>Slide 7</vt:lpstr>
      <vt:lpstr>JVP tracing</vt:lpstr>
      <vt:lpstr>Slide 9</vt:lpstr>
      <vt:lpstr>JVP</vt:lpstr>
      <vt:lpstr>JVP and ECG</vt:lpstr>
      <vt:lpstr>JVP, ECG and heart sounds</vt:lpstr>
      <vt:lpstr>Some tips…..</vt:lpstr>
      <vt:lpstr>Abnormal JVP</vt:lpstr>
      <vt:lpstr>Prominent a wave</vt:lpstr>
      <vt:lpstr>Cannon a wave</vt:lpstr>
      <vt:lpstr>Absent a wave</vt:lpstr>
      <vt:lpstr>Large v wave</vt:lpstr>
      <vt:lpstr>Slide 19</vt:lpstr>
      <vt:lpstr>Carotid arterial pulse</vt:lpstr>
      <vt:lpstr>How to examine </vt:lpstr>
      <vt:lpstr>Cont. </vt:lpstr>
      <vt:lpstr>CAP features</vt:lpstr>
      <vt:lpstr>CAP Recording </vt:lpstr>
      <vt:lpstr>CAP and JVP  with ECG and heart sounds</vt:lpstr>
      <vt:lpstr>Slide 26</vt:lpstr>
      <vt:lpstr>Abnormal carotid pulse </vt:lpstr>
      <vt:lpstr>JVP vs. CAP</vt:lpstr>
      <vt:lpstr>Slide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Jugular venous pressure and carotid arterial pressure</dc:title>
  <dc:creator>Computer</dc:creator>
  <cp:lastModifiedBy>felwah</cp:lastModifiedBy>
  <cp:revision>46</cp:revision>
  <dcterms:created xsi:type="dcterms:W3CDTF">2011-03-25T17:05:36Z</dcterms:created>
  <dcterms:modified xsi:type="dcterms:W3CDTF">2014-03-11T19:59:12Z</dcterms:modified>
</cp:coreProperties>
</file>