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notesMasterIdLst>
    <p:notesMasterId r:id="rId28"/>
  </p:notesMasterIdLst>
  <p:sldIdLst>
    <p:sldId id="369" r:id="rId2"/>
    <p:sldId id="290" r:id="rId3"/>
    <p:sldId id="439" r:id="rId4"/>
    <p:sldId id="296" r:id="rId5"/>
    <p:sldId id="297" r:id="rId6"/>
    <p:sldId id="328" r:id="rId7"/>
    <p:sldId id="438" r:id="rId8"/>
    <p:sldId id="329" r:id="rId9"/>
    <p:sldId id="392" r:id="rId10"/>
    <p:sldId id="417" r:id="rId11"/>
    <p:sldId id="330" r:id="rId12"/>
    <p:sldId id="380" r:id="rId13"/>
    <p:sldId id="401" r:id="rId14"/>
    <p:sldId id="440" r:id="rId15"/>
    <p:sldId id="422" r:id="rId16"/>
    <p:sldId id="441" r:id="rId17"/>
    <p:sldId id="404" r:id="rId18"/>
    <p:sldId id="400" r:id="rId19"/>
    <p:sldId id="384" r:id="rId20"/>
    <p:sldId id="409" r:id="rId21"/>
    <p:sldId id="402" r:id="rId22"/>
    <p:sldId id="421" r:id="rId23"/>
    <p:sldId id="412" r:id="rId24"/>
    <p:sldId id="420" r:id="rId25"/>
    <p:sldId id="419" r:id="rId26"/>
    <p:sldId id="356"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003BD"/>
    <a:srgbClr val="3399FF"/>
    <a:srgbClr val="990000"/>
    <a:srgbClr val="005C2A"/>
    <a:srgbClr val="FFFF66"/>
    <a:srgbClr val="007A37"/>
    <a:srgbClr val="3C5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2988" autoAdjust="0"/>
  </p:normalViewPr>
  <p:slideViewPr>
    <p:cSldViewPr>
      <p:cViewPr>
        <p:scale>
          <a:sx n="70" d="100"/>
          <a:sy n="70" d="100"/>
        </p:scale>
        <p:origin x="-81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142CB-05DB-484A-A315-154AC0A2E678}"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69490-2D83-4102-ADF4-9071A768D84B}" type="slidenum">
              <a:rPr lang="en-US" smtClean="0"/>
              <a:pPr/>
              <a:t>‹#›</a:t>
            </a:fld>
            <a:endParaRPr lang="en-US"/>
          </a:p>
        </p:txBody>
      </p:sp>
    </p:spTree>
    <p:extLst>
      <p:ext uri="{BB962C8B-B14F-4D97-AF65-F5344CB8AC3E}">
        <p14:creationId xmlns:p14="http://schemas.microsoft.com/office/powerpoint/2010/main" val="11058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8F324-BCE4-43E0-AA50-8D2F65136A8C}"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17/02/1436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17/02/1436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Skeletpelvis-pubis.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4294967295"/>
          </p:nvPr>
        </p:nvSpPr>
        <p:spPr>
          <a:xfrm>
            <a:off x="971600" y="980728"/>
            <a:ext cx="7334200" cy="2143472"/>
          </a:xfrm>
        </p:spPr>
        <p:style>
          <a:lnRef idx="1">
            <a:schemeClr val="accent3"/>
          </a:lnRef>
          <a:fillRef idx="3">
            <a:schemeClr val="accent3"/>
          </a:fillRef>
          <a:effectRef idx="2">
            <a:schemeClr val="accent3"/>
          </a:effectRef>
          <a:fontRef idx="minor">
            <a:schemeClr val="lt1"/>
          </a:fontRef>
        </p:style>
        <p:txBody>
          <a:bodyPr rtlCol="0">
            <a:normAutofit fontScale="97500"/>
          </a:bodyPr>
          <a:lstStyle/>
          <a:p>
            <a:pPr algn="ctr" eaLnBrk="1" fontAlgn="auto" hangingPunct="1">
              <a:spcAft>
                <a:spcPts val="0"/>
              </a:spcAft>
              <a:buNone/>
              <a:defRPr/>
            </a:pPr>
            <a:r>
              <a:rPr lang="en-US" sz="4400" b="1" i="1" dirty="0" smtClean="0">
                <a:solidFill>
                  <a:srgbClr val="FF0000"/>
                </a:solidFill>
              </a:rPr>
              <a:t>PELVIS &amp; SACRUM</a:t>
            </a:r>
            <a:endParaRPr lang="en-US" sz="4400" b="1" i="1" dirty="0">
              <a:solidFill>
                <a:srgbClr val="FF0000"/>
              </a:solidFill>
            </a:endParaRPr>
          </a:p>
        </p:txBody>
      </p:sp>
      <p:sp>
        <p:nvSpPr>
          <p:cNvPr id="6" name="TextBox 5"/>
          <p:cNvSpPr txBox="1"/>
          <p:nvPr/>
        </p:nvSpPr>
        <p:spPr>
          <a:xfrm>
            <a:off x="4929190" y="3429000"/>
            <a:ext cx="3272923"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l" rtl="0" fontAlgn="auto">
              <a:spcBef>
                <a:spcPts val="0"/>
              </a:spcBef>
              <a:spcAft>
                <a:spcPts val="0"/>
              </a:spcAft>
              <a:defRPr/>
            </a:pPr>
            <a:r>
              <a:rPr lang="en-US" sz="3200" b="1" i="1" dirty="0">
                <a:solidFill>
                  <a:schemeClr val="tx1"/>
                </a:solidFill>
                <a:effectLst>
                  <a:outerShdw blurRad="38100" dist="38100" dir="2700000" algn="tl">
                    <a:srgbClr val="000000">
                      <a:alpha val="43137"/>
                    </a:srgbClr>
                  </a:outerShdw>
                </a:effectLst>
                <a:latin typeface="+mn-lt"/>
                <a:cs typeface="+mn-cs"/>
              </a:rPr>
              <a:t>Dr. </a:t>
            </a:r>
            <a:r>
              <a:rPr lang="en-US" sz="3200" b="1" i="1" dirty="0" err="1" smtClean="0">
                <a:solidFill>
                  <a:schemeClr val="tx1"/>
                </a:solidFill>
              </a:rPr>
              <a:t>Essam</a:t>
            </a:r>
            <a:r>
              <a:rPr lang="en-US" sz="3200" b="1" i="1" dirty="0" smtClean="0">
                <a:solidFill>
                  <a:schemeClr val="tx1"/>
                </a:solidFill>
              </a:rPr>
              <a:t> </a:t>
            </a:r>
            <a:r>
              <a:rPr lang="en-US" sz="3200" b="1" i="1" dirty="0" err="1" smtClean="0">
                <a:solidFill>
                  <a:schemeClr val="tx1"/>
                </a:solidFill>
              </a:rPr>
              <a:t>Eldin</a:t>
            </a:r>
            <a:r>
              <a:rPr lang="en-US" sz="3200" b="1" i="1" dirty="0" smtClean="0">
                <a:solidFill>
                  <a:schemeClr val="tx1"/>
                </a:solidFill>
              </a:rPr>
              <a:t> </a:t>
            </a:r>
            <a:r>
              <a:rPr lang="en-US" sz="3200" b="1" i="1" dirty="0" err="1" smtClean="0">
                <a:solidFill>
                  <a:schemeClr val="tx1"/>
                </a:solidFill>
              </a:rPr>
              <a:t>Salama</a:t>
            </a:r>
            <a:endParaRPr lang="en-US" sz="3200" b="1" i="1" dirty="0">
              <a:solidFill>
                <a:schemeClr val="tx1"/>
              </a:solidFill>
              <a:latin typeface="+mn-lt"/>
              <a:cs typeface="+mn-cs"/>
            </a:endParaRPr>
          </a:p>
        </p:txBody>
      </p:sp>
      <p:sp>
        <p:nvSpPr>
          <p:cNvPr id="7" name="TextBox 6"/>
          <p:cNvSpPr txBox="1"/>
          <p:nvPr/>
        </p:nvSpPr>
        <p:spPr>
          <a:xfrm rot="10800000" flipV="1">
            <a:off x="406751" y="3347535"/>
            <a:ext cx="3736621"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l" rtl="0" fontAlgn="auto">
              <a:spcBef>
                <a:spcPts val="0"/>
              </a:spcBef>
              <a:spcAft>
                <a:spcPts val="0"/>
              </a:spcAft>
              <a:defRPr/>
            </a:pPr>
            <a:r>
              <a:rPr lang="en-US" sz="3200" b="1" i="1" dirty="0" smtClean="0">
                <a:solidFill>
                  <a:schemeClr val="tx1"/>
                </a:solidFill>
                <a:effectLst>
                  <a:outerShdw blurRad="38100" dist="38100" dir="2700000" algn="tl">
                    <a:srgbClr val="000000">
                      <a:alpha val="43137"/>
                    </a:srgbClr>
                  </a:outerShdw>
                </a:effectLst>
                <a:latin typeface="+mn-lt"/>
                <a:cs typeface="+mn-cs"/>
              </a:rPr>
              <a:t>Dr. </a:t>
            </a:r>
            <a:r>
              <a:rPr lang="en-US" sz="3200" b="1" i="1" dirty="0" err="1" smtClean="0">
                <a:solidFill>
                  <a:schemeClr val="tx1"/>
                </a:solidFill>
                <a:effectLst>
                  <a:outerShdw blurRad="38100" dist="38100" dir="2700000" algn="tl">
                    <a:srgbClr val="000000">
                      <a:alpha val="43137"/>
                    </a:srgbClr>
                  </a:outerShdw>
                </a:effectLst>
                <a:latin typeface="+mn-lt"/>
                <a:cs typeface="+mn-cs"/>
              </a:rPr>
              <a:t>Jamila</a:t>
            </a:r>
            <a:r>
              <a:rPr lang="en-US" sz="3200" b="1" i="1" dirty="0" smtClean="0">
                <a:solidFill>
                  <a:schemeClr val="tx1"/>
                </a:solidFill>
                <a:effectLst>
                  <a:outerShdw blurRad="38100" dist="38100" dir="2700000" algn="tl">
                    <a:srgbClr val="000000">
                      <a:alpha val="43137"/>
                    </a:srgbClr>
                  </a:outerShdw>
                </a:effectLst>
                <a:latin typeface="+mn-lt"/>
                <a:cs typeface="+mn-cs"/>
              </a:rPr>
              <a:t> El-</a:t>
            </a:r>
            <a:r>
              <a:rPr lang="en-US" sz="3200" b="1" i="1" dirty="0" err="1" smtClean="0">
                <a:solidFill>
                  <a:schemeClr val="tx1"/>
                </a:solidFill>
                <a:effectLst>
                  <a:outerShdw blurRad="38100" dist="38100" dir="2700000" algn="tl">
                    <a:srgbClr val="000000">
                      <a:alpha val="43137"/>
                    </a:srgbClr>
                  </a:outerShdw>
                </a:effectLst>
                <a:latin typeface="+mn-lt"/>
                <a:cs typeface="+mn-cs"/>
              </a:rPr>
              <a:t>Medany</a:t>
            </a:r>
            <a:endParaRPr lang="en-US" sz="3200" b="1" i="1" dirty="0">
              <a:solidFill>
                <a:schemeClr val="tx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52"/>
            <a:ext cx="3008313" cy="1143008"/>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rgbClr val="FF0000"/>
                </a:solidFill>
                <a:latin typeface="Times New Roman" pitchFamily="18" charset="0"/>
                <a:cs typeface="Times New Roman" pitchFamily="18" charset="0"/>
              </a:rPr>
              <a:t>Articulations of Hip Bone </a:t>
            </a:r>
            <a:endParaRPr lang="en-US" sz="4000" b="1" i="1" dirty="0">
              <a:solidFill>
                <a:srgbClr val="FF0000"/>
              </a:solidFill>
            </a:endParaRPr>
          </a:p>
        </p:txBody>
      </p:sp>
      <p:sp>
        <p:nvSpPr>
          <p:cNvPr id="5" name="Text Placeholder 4"/>
          <p:cNvSpPr>
            <a:spLocks noGrp="1"/>
          </p:cNvSpPr>
          <p:nvPr>
            <p:ph type="body" idx="2"/>
          </p:nvPr>
        </p:nvSpPr>
        <p:spPr>
          <a:xfrm>
            <a:off x="214282" y="1285860"/>
            <a:ext cx="4500594" cy="557214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v"/>
            </a:pPr>
            <a:r>
              <a:rPr lang="en-US" sz="2000" b="1" i="1" u="sng" dirty="0" err="1" smtClean="0">
                <a:solidFill>
                  <a:srgbClr val="0070C0"/>
                </a:solidFill>
                <a:latin typeface="Times New Roman" pitchFamily="18" charset="0"/>
                <a:cs typeface="Times New Roman" pitchFamily="18" charset="0"/>
              </a:rPr>
              <a:t>Symphysis</a:t>
            </a:r>
            <a:r>
              <a:rPr lang="en-US" sz="2000" b="1" i="1" u="sng" dirty="0" smtClean="0">
                <a:solidFill>
                  <a:srgbClr val="0070C0"/>
                </a:solidFill>
                <a:latin typeface="Times New Roman" pitchFamily="18" charset="0"/>
                <a:cs typeface="Times New Roman" pitchFamily="18" charset="0"/>
              </a:rPr>
              <a:t> Pubis</a:t>
            </a:r>
            <a:r>
              <a:rPr lang="en-US" sz="2000" b="1" i="1" dirty="0" smtClean="0">
                <a:solidFill>
                  <a:srgbClr val="0070C0"/>
                </a:solidFill>
                <a:latin typeface="Times New Roman" pitchFamily="18" charset="0"/>
                <a:cs typeface="Times New Roman" pitchFamily="18" charset="0"/>
              </a:rPr>
              <a:t>:</a:t>
            </a:r>
          </a:p>
          <a:p>
            <a:pPr algn="l" rtl="0">
              <a:buFont typeface="Wingdings" pitchFamily="2" charset="2"/>
              <a:buChar char="q"/>
            </a:pPr>
            <a:r>
              <a:rPr lang="en-US" sz="2000" b="1" i="1" dirty="0" smtClean="0">
                <a:latin typeface="Times New Roman" pitchFamily="18" charset="0"/>
                <a:cs typeface="Times New Roman" pitchFamily="18" charset="0"/>
              </a:rPr>
              <a:t> A  secondary </a:t>
            </a:r>
            <a:r>
              <a:rPr lang="en-US" sz="2000" b="1" i="1" dirty="0" err="1" smtClean="0">
                <a:latin typeface="Times New Roman" pitchFamily="18" charset="0"/>
                <a:cs typeface="Times New Roman" pitchFamily="18" charset="0"/>
              </a:rPr>
              <a:t>Cartilagenous</a:t>
            </a:r>
            <a:r>
              <a:rPr lang="en-US" sz="2000" b="1" i="1" dirty="0" smtClean="0">
                <a:latin typeface="Times New Roman" pitchFamily="18" charset="0"/>
                <a:cs typeface="Times New Roman" pitchFamily="18" charset="0"/>
              </a:rPr>
              <a:t> joint between the two pubic bones</a:t>
            </a:r>
          </a:p>
          <a:p>
            <a:pPr rtl="0">
              <a:buFont typeface="Wingdings" pitchFamily="2" charset="2"/>
              <a:buChar char="q"/>
            </a:pPr>
            <a:r>
              <a:rPr lang="en-US" sz="2000" b="1" i="1" u="sng" dirty="0" smtClean="0">
                <a:solidFill>
                  <a:srgbClr val="FF0000"/>
                </a:solidFill>
                <a:latin typeface="Times New Roman" pitchFamily="18" charset="0"/>
                <a:cs typeface="Times New Roman" pitchFamily="18" charset="0"/>
              </a:rPr>
              <a:t>(2) Sacroiliac Joints</a:t>
            </a:r>
          </a:p>
          <a:p>
            <a:pPr rtl="0">
              <a:buFont typeface="Wingdings" pitchFamily="2" charset="2"/>
              <a:buChar char="q"/>
            </a:pPr>
            <a:r>
              <a:rPr lang="en-US" sz="2000" b="1" i="1" dirty="0" smtClean="0">
                <a:latin typeface="Times New Roman" pitchFamily="18" charset="0"/>
                <a:cs typeface="Times New Roman" pitchFamily="18" charset="0"/>
              </a:rPr>
              <a:t>Strong synovial joints, between the auricular surfaces of </a:t>
            </a:r>
            <a:r>
              <a:rPr lang="en-US" sz="2000" b="1" i="1" dirty="0" err="1" smtClean="0">
                <a:latin typeface="Times New Roman" pitchFamily="18" charset="0"/>
                <a:cs typeface="Times New Roman" pitchFamily="18" charset="0"/>
              </a:rPr>
              <a:t>ilium</a:t>
            </a:r>
            <a:r>
              <a:rPr lang="en-US" sz="2000" b="1" i="1" dirty="0" smtClean="0">
                <a:latin typeface="Times New Roman" pitchFamily="18" charset="0"/>
                <a:cs typeface="Times New Roman" pitchFamily="18" charset="0"/>
              </a:rPr>
              <a:t> and sacrum.</a:t>
            </a:r>
          </a:p>
          <a:p>
            <a:pPr rtl="0">
              <a:buFont typeface="Wingdings" pitchFamily="2" charset="2"/>
              <a:buChar char="q"/>
            </a:pPr>
            <a:r>
              <a:rPr lang="en-US" sz="2000" b="1" i="1" dirty="0" smtClean="0">
                <a:latin typeface="Times New Roman" pitchFamily="18" charset="0"/>
                <a:cs typeface="Times New Roman" pitchFamily="18" charset="0"/>
              </a:rPr>
              <a:t>(</a:t>
            </a:r>
            <a:r>
              <a:rPr lang="en-US" sz="2000" b="1" i="1" dirty="0">
                <a:latin typeface="Times New Roman" pitchFamily="18" charset="0"/>
                <a:cs typeface="Times New Roman" pitchFamily="18" charset="0"/>
              </a:rPr>
              <a:t>2</a:t>
            </a:r>
            <a:r>
              <a:rPr lang="en-US" sz="2000" b="1" i="1" dirty="0" smtClean="0">
                <a:latin typeface="Times New Roman" pitchFamily="18" charset="0"/>
                <a:cs typeface="Times New Roman" pitchFamily="18" charset="0"/>
              </a:rPr>
              <a:t>)</a:t>
            </a:r>
            <a:r>
              <a:rPr lang="en-US" sz="2000" b="1" i="1" u="sng" dirty="0" smtClean="0">
                <a:solidFill>
                  <a:srgbClr val="990000"/>
                </a:solidFill>
                <a:latin typeface="Times New Roman" pitchFamily="18" charset="0"/>
                <a:cs typeface="Times New Roman" pitchFamily="18" charset="0"/>
              </a:rPr>
              <a:t> Hip Joints:</a:t>
            </a:r>
          </a:p>
          <a:p>
            <a:pPr rtl="0">
              <a:buFont typeface="Wingdings" pitchFamily="2" charset="2"/>
              <a:buChar char="q"/>
            </a:pPr>
            <a:r>
              <a:rPr lang="en-US" sz="2000" b="1" i="1" dirty="0">
                <a:latin typeface="Times New Roman" pitchFamily="18" charset="0"/>
                <a:cs typeface="Times New Roman" pitchFamily="18" charset="0"/>
              </a:rPr>
              <a:t>T</a:t>
            </a:r>
            <a:r>
              <a:rPr lang="en-US" sz="2000" b="1" i="1" dirty="0" smtClean="0">
                <a:latin typeface="Times New Roman" pitchFamily="18" charset="0"/>
                <a:cs typeface="Times New Roman" pitchFamily="18" charset="0"/>
              </a:rPr>
              <a:t>he acetabulum  articulates with the head of the femur.</a:t>
            </a:r>
          </a:p>
          <a:p>
            <a:pPr rtl="0">
              <a:buFont typeface="Wingdings" pitchFamily="2" charset="2"/>
              <a:buChar char="q"/>
            </a:pPr>
            <a:endParaRPr lang="en-US" sz="2400" b="1" i="1" dirty="0" smtClean="0">
              <a:solidFill>
                <a:srgbClr val="FF0000"/>
              </a:solidFill>
              <a:latin typeface="Times New Roman" pitchFamily="18" charset="0"/>
              <a:cs typeface="Times New Roman" pitchFamily="18" charset="0"/>
            </a:endParaRPr>
          </a:p>
          <a:p>
            <a:pPr algn="l" rtl="0">
              <a:buFont typeface="Wingdings" pitchFamily="2" charset="2"/>
              <a:buChar char="q"/>
            </a:pPr>
            <a:endParaRPr lang="en-US" sz="2400" b="1" i="1" dirty="0" smtClean="0">
              <a:latin typeface="Times New Roman" pitchFamily="18" charset="0"/>
              <a:cs typeface="Times New Roman" pitchFamily="18" charset="0"/>
            </a:endParaRPr>
          </a:p>
          <a:p>
            <a:pPr algn="l" rtl="0">
              <a:buFont typeface="Wingdings" pitchFamily="2" charset="2"/>
              <a:buChar char="q"/>
            </a:pPr>
            <a:endParaRPr lang="en-US" sz="2400" b="1" i="1" dirty="0" smtClean="0">
              <a:latin typeface="Times New Roman" pitchFamily="18" charset="0"/>
              <a:cs typeface="Times New Roman" pitchFamily="18" charset="0"/>
            </a:endParaRPr>
          </a:p>
        </p:txBody>
      </p:sp>
      <p:pic>
        <p:nvPicPr>
          <p:cNvPr id="6" name="Picture 7" descr="A4femur"/>
          <p:cNvPicPr>
            <a:picLocks noChangeAspect="1" noChangeArrowheads="1"/>
          </p:cNvPicPr>
          <p:nvPr/>
        </p:nvPicPr>
        <p:blipFill>
          <a:blip r:embed="rId2" cstate="print"/>
          <a:srcRect b="47604"/>
          <a:stretch>
            <a:fillRect/>
          </a:stretch>
        </p:blipFill>
        <p:spPr bwMode="auto">
          <a:xfrm>
            <a:off x="5572132" y="4929198"/>
            <a:ext cx="1522800" cy="1702144"/>
          </a:xfrm>
          <a:prstGeom prst="rect">
            <a:avLst/>
          </a:prstGeom>
          <a:noFill/>
          <a:ln w="28575">
            <a:solidFill>
              <a:schemeClr val="tx1"/>
            </a:solidFill>
          </a:ln>
        </p:spPr>
      </p:pic>
      <p:pic>
        <p:nvPicPr>
          <p:cNvPr id="8" name="Picture 3" descr="C:\Documents and Settings\Dr.Essam\My Documents\grant atlas\5. Pelvis and perineum\F66122-005-f024b.jpg"/>
          <p:cNvPicPr>
            <a:picLocks noGrp="1" noChangeAspect="1" noChangeArrowheads="1"/>
          </p:cNvPicPr>
          <p:nvPr>
            <p:ph sz="half" idx="2"/>
          </p:nvPr>
        </p:nvPicPr>
        <p:blipFill>
          <a:blip r:embed="rId3" cstate="print"/>
          <a:srcRect l="10495" r="9905" b="5480"/>
          <a:stretch>
            <a:fillRect/>
          </a:stretch>
        </p:blipFill>
        <p:spPr bwMode="auto">
          <a:xfrm>
            <a:off x="4999456" y="1071546"/>
            <a:ext cx="3930262" cy="3714776"/>
          </a:xfrm>
          <a:prstGeom prst="rect">
            <a:avLst/>
          </a:prstGeom>
          <a:noFill/>
          <a:ln w="5715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99571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b="1" i="1" dirty="0" smtClean="0">
                <a:solidFill>
                  <a:schemeClr val="bg1"/>
                </a:solidFill>
                <a:latin typeface="Times New Roman" pitchFamily="18" charset="0"/>
                <a:cs typeface="Times New Roman" pitchFamily="18" charset="0"/>
              </a:rPr>
              <a:t>Sacrum</a:t>
            </a:r>
            <a:endParaRPr lang="ar-SA" sz="4000" b="1" i="1" dirty="0">
              <a:solidFill>
                <a:schemeClr val="bg1"/>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179512" y="1412776"/>
            <a:ext cx="3672408" cy="5230934"/>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rtl="0">
              <a:buFont typeface="Wingdings" pitchFamily="2" charset="2"/>
              <a:buChar char="Ø"/>
            </a:pPr>
            <a:r>
              <a:rPr lang="en-US" sz="2400" b="1" i="1" dirty="0" smtClean="0">
                <a:latin typeface="Times New Roman" pitchFamily="18" charset="0"/>
                <a:cs typeface="Times New Roman" pitchFamily="18" charset="0"/>
              </a:rPr>
              <a:t> A </a:t>
            </a:r>
            <a:r>
              <a:rPr lang="en-US" sz="2400" b="1" i="1" dirty="0" smtClean="0">
                <a:solidFill>
                  <a:srgbClr val="0070C0"/>
                </a:solidFill>
                <a:latin typeface="Times New Roman" pitchFamily="18" charset="0"/>
                <a:cs typeface="Times New Roman" pitchFamily="18" charset="0"/>
              </a:rPr>
              <a:t>Single Wedge </a:t>
            </a:r>
            <a:r>
              <a:rPr lang="en-US" sz="2400" b="1" i="1" dirty="0" smtClean="0">
                <a:latin typeface="Times New Roman" pitchFamily="18" charset="0"/>
                <a:cs typeface="Times New Roman" pitchFamily="18" charset="0"/>
              </a:rPr>
              <a:t>shaped bone (consists of Five  rudimentary vertebrae fused together) </a:t>
            </a:r>
          </a:p>
          <a:p>
            <a:pPr rtl="0">
              <a:buFont typeface="Wingdings" pitchFamily="2" charset="2"/>
              <a:buChar char="Ø"/>
            </a:pPr>
            <a:r>
              <a:rPr lang="en-US" sz="2400" b="1" i="1" u="sng" dirty="0" smtClean="0">
                <a:solidFill>
                  <a:srgbClr val="FF0000"/>
                </a:solidFill>
                <a:latin typeface="Times New Roman" pitchFamily="18" charset="0"/>
                <a:cs typeface="Times New Roman" pitchFamily="18" charset="0"/>
              </a:rPr>
              <a:t>Sacral Promontory: </a:t>
            </a:r>
          </a:p>
          <a:p>
            <a:pPr algn="l" rtl="0">
              <a:buFont typeface="Wingdings" pitchFamily="2" charset="2"/>
              <a:buChar char="Ø"/>
            </a:pPr>
            <a:r>
              <a:rPr lang="en-US" sz="2400" b="1" i="1" dirty="0" smtClean="0">
                <a:latin typeface="Times New Roman" pitchFamily="18" charset="0"/>
                <a:cs typeface="Times New Roman" pitchFamily="18" charset="0"/>
              </a:rPr>
              <a:t>The anterior and upper margin</a:t>
            </a:r>
            <a:endParaRPr lang="en-US" sz="2400" b="1" i="1" dirty="0" smtClean="0">
              <a:solidFill>
                <a:srgbClr val="FF0000"/>
              </a:solidFill>
              <a:latin typeface="Times New Roman" pitchFamily="18" charset="0"/>
              <a:cs typeface="Times New Roman" pitchFamily="18" charset="0"/>
            </a:endParaRPr>
          </a:p>
          <a:p>
            <a:pPr algn="l" rtl="0">
              <a:buFont typeface="Wingdings" pitchFamily="2" charset="2"/>
              <a:buChar char="Ø"/>
            </a:pPr>
            <a:r>
              <a:rPr lang="en-US" sz="2400" b="1" i="1" dirty="0" smtClean="0">
                <a:latin typeface="Times New Roman" pitchFamily="18" charset="0"/>
                <a:cs typeface="Times New Roman" pitchFamily="18" charset="0"/>
              </a:rPr>
              <a:t>It is tilted forward forming the </a:t>
            </a:r>
            <a:r>
              <a:rPr lang="en-US" sz="2400" b="1" i="1" dirty="0" err="1" smtClean="0">
                <a:solidFill>
                  <a:srgbClr val="FF0000"/>
                </a:solidFill>
                <a:latin typeface="Times New Roman" pitchFamily="18" charset="0"/>
                <a:cs typeface="Times New Roman" pitchFamily="18" charset="0"/>
              </a:rPr>
              <a:t>lumbosacral</a:t>
            </a:r>
            <a:r>
              <a:rPr lang="en-US" sz="2400" b="1" i="1" dirty="0" smtClean="0">
                <a:solidFill>
                  <a:srgbClr val="FF0000"/>
                </a:solidFill>
                <a:latin typeface="Times New Roman" pitchFamily="18" charset="0"/>
                <a:cs typeface="Times New Roman" pitchFamily="18" charset="0"/>
              </a:rPr>
              <a:t> angle.</a:t>
            </a:r>
          </a:p>
          <a:p>
            <a:pPr algn="l" rtl="0">
              <a:buFont typeface="Wingdings" pitchFamily="2" charset="2"/>
              <a:buChar char="Ø"/>
            </a:pPr>
            <a:r>
              <a:rPr lang="en-US" sz="2400" b="1" i="1" dirty="0" smtClean="0">
                <a:latin typeface="Times New Roman" pitchFamily="18" charset="0"/>
                <a:cs typeface="Times New Roman" pitchFamily="18" charset="0"/>
              </a:rPr>
              <a:t>The anterior and posterior surfaces possess on each side </a:t>
            </a:r>
            <a:r>
              <a:rPr lang="en-US" sz="2400" b="1" i="1" dirty="0" smtClean="0">
                <a:solidFill>
                  <a:srgbClr val="990000"/>
                </a:solidFill>
                <a:latin typeface="Times New Roman" pitchFamily="18" charset="0"/>
                <a:cs typeface="Times New Roman" pitchFamily="18" charset="0"/>
              </a:rPr>
              <a:t>(4 ) Sacral Foramina.</a:t>
            </a:r>
          </a:p>
          <a:p>
            <a:pPr rtl="0">
              <a:buFont typeface="Wingdings" pitchFamily="2" charset="2"/>
              <a:buChar char="Ø"/>
            </a:pPr>
            <a:r>
              <a:rPr lang="en-US" sz="2400" b="1" i="1" dirty="0" smtClean="0">
                <a:solidFill>
                  <a:srgbClr val="FF0000"/>
                </a:solidFill>
                <a:latin typeface="Times New Roman" pitchFamily="18" charset="0"/>
                <a:cs typeface="Times New Roman" pitchFamily="18" charset="0"/>
              </a:rPr>
              <a:t> </a:t>
            </a:r>
            <a:r>
              <a:rPr lang="en-US" sz="2400" b="1" i="1" dirty="0" smtClean="0">
                <a:latin typeface="Times New Roman" pitchFamily="18" charset="0"/>
                <a:cs typeface="Times New Roman" pitchFamily="18" charset="0"/>
              </a:rPr>
              <a:t>The fused vertebral foramina form the </a:t>
            </a:r>
            <a:r>
              <a:rPr lang="en-US" sz="2400" b="1" i="1" dirty="0" smtClean="0">
                <a:solidFill>
                  <a:srgbClr val="0070C0"/>
                </a:solidFill>
                <a:latin typeface="Times New Roman" pitchFamily="18" charset="0"/>
                <a:cs typeface="Times New Roman" pitchFamily="18" charset="0"/>
              </a:rPr>
              <a:t>Sacral Canal.</a:t>
            </a:r>
          </a:p>
          <a:p>
            <a:pPr rtl="0">
              <a:buFont typeface="Wingdings" pitchFamily="2" charset="2"/>
              <a:buChar char="Ø"/>
            </a:pPr>
            <a:r>
              <a:rPr lang="en-US" sz="2400" b="1" i="1" dirty="0" smtClean="0">
                <a:latin typeface="Times New Roman" pitchFamily="18" charset="0"/>
                <a:cs typeface="Times New Roman" pitchFamily="18" charset="0"/>
              </a:rPr>
              <a:t>Its lower limit is the </a:t>
            </a:r>
            <a:r>
              <a:rPr lang="en-US" sz="2400" b="1" i="1" dirty="0" smtClean="0">
                <a:solidFill>
                  <a:srgbClr val="C00000"/>
                </a:solidFill>
                <a:latin typeface="Times New Roman" pitchFamily="18" charset="0"/>
                <a:cs typeface="Times New Roman" pitchFamily="18" charset="0"/>
              </a:rPr>
              <a:t>Sacral Hiatus</a:t>
            </a:r>
            <a:r>
              <a:rPr lang="en-US" sz="2400" b="1" i="1" dirty="0" smtClean="0">
                <a:latin typeface="Times New Roman" pitchFamily="18" charset="0"/>
                <a:cs typeface="Times New Roman" pitchFamily="18" charset="0"/>
              </a:rPr>
              <a:t> .</a:t>
            </a:r>
          </a:p>
          <a:p>
            <a:pPr rtl="0">
              <a:buFont typeface="Wingdings" pitchFamily="2" charset="2"/>
              <a:buChar char="Ø"/>
            </a:pPr>
            <a:r>
              <a:rPr lang="en-US" sz="2400" b="1" i="1" dirty="0" smtClean="0">
                <a:latin typeface="Times New Roman" pitchFamily="18" charset="0"/>
                <a:cs typeface="Times New Roman" pitchFamily="18" charset="0"/>
              </a:rPr>
              <a:t> </a:t>
            </a:r>
            <a:endParaRPr lang="ar-SA" sz="2400" b="1" i="1" dirty="0" smtClean="0">
              <a:latin typeface="Times New Roman" pitchFamily="18" charset="0"/>
              <a:cs typeface="Times New Roman" pitchFamily="18" charset="0"/>
            </a:endParaRPr>
          </a:p>
          <a:p>
            <a:pPr rtl="0">
              <a:buFont typeface="Wingdings" pitchFamily="2" charset="2"/>
              <a:buChar char="Ø"/>
            </a:pPr>
            <a:r>
              <a:rPr lang="en-US" sz="2400" b="1" i="1" dirty="0" smtClean="0">
                <a:latin typeface="Times New Roman" pitchFamily="18" charset="0"/>
                <a:cs typeface="Times New Roman" pitchFamily="18" charset="0"/>
              </a:rPr>
              <a:t> </a:t>
            </a:r>
            <a:endParaRPr lang="ar-SA" sz="2400" b="1" i="1" dirty="0">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4620" b="8814"/>
          <a:stretch>
            <a:fillRect/>
          </a:stretch>
        </p:blipFill>
        <p:spPr bwMode="auto">
          <a:xfrm>
            <a:off x="3923928" y="1988840"/>
            <a:ext cx="5040560" cy="3960440"/>
          </a:xfrm>
          <a:prstGeom prst="rect">
            <a:avLst/>
          </a:prstGeom>
          <a:noFill/>
          <a:ln w="38100">
            <a:solidFill>
              <a:schemeClr val="tx1"/>
            </a:solidFill>
          </a:ln>
        </p:spPr>
      </p:pic>
      <p:sp>
        <p:nvSpPr>
          <p:cNvPr id="3" name="Rectangle 2"/>
          <p:cNvSpPr/>
          <p:nvPr/>
        </p:nvSpPr>
        <p:spPr>
          <a:xfrm>
            <a:off x="6012160" y="3284984"/>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3008313" cy="936104"/>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4000" dirty="0" smtClean="0">
                <a:solidFill>
                  <a:srgbClr val="FF0000"/>
                </a:solidFill>
                <a:latin typeface="Times New Roman" pitchFamily="18" charset="0"/>
                <a:cs typeface="Times New Roman" pitchFamily="18" charset="0"/>
              </a:rPr>
              <a:t> </a:t>
            </a:r>
            <a:r>
              <a:rPr lang="en-US" sz="4000" b="1" i="1" dirty="0" smtClean="0">
                <a:solidFill>
                  <a:schemeClr val="tx1"/>
                </a:solidFill>
                <a:latin typeface="Times New Roman" pitchFamily="18" charset="0"/>
                <a:cs typeface="Times New Roman" pitchFamily="18" charset="0"/>
              </a:rPr>
              <a:t>Coccyx</a:t>
            </a:r>
            <a:endParaRPr lang="ar-SA" sz="4000" b="1" i="1" dirty="0">
              <a:solidFill>
                <a:schemeClr val="tx1"/>
              </a:solidFill>
            </a:endParaRPr>
          </a:p>
        </p:txBody>
      </p:sp>
      <p:sp>
        <p:nvSpPr>
          <p:cNvPr id="4" name="Text Placeholder 3"/>
          <p:cNvSpPr>
            <a:spLocks noGrp="1"/>
          </p:cNvSpPr>
          <p:nvPr>
            <p:ph type="body" idx="2"/>
          </p:nvPr>
        </p:nvSpPr>
        <p:spPr>
          <a:xfrm>
            <a:off x="457200" y="1916832"/>
            <a:ext cx="3322712" cy="4209331"/>
          </a:xfrm>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Ø"/>
            </a:pPr>
            <a:r>
              <a:rPr lang="en-US" sz="2800" b="1" i="1" dirty="0" smtClean="0">
                <a:latin typeface="Times New Roman" pitchFamily="18" charset="0"/>
                <a:cs typeface="Times New Roman" pitchFamily="18" charset="0"/>
              </a:rPr>
              <a:t>Consists of (4) vertebrae fused together forming a single </a:t>
            </a:r>
            <a:r>
              <a:rPr lang="en-US" sz="2800" b="1" i="1" dirty="0" smtClean="0">
                <a:solidFill>
                  <a:srgbClr val="FF0000"/>
                </a:solidFill>
                <a:latin typeface="Times New Roman" pitchFamily="18" charset="0"/>
                <a:cs typeface="Times New Roman" pitchFamily="18" charset="0"/>
              </a:rPr>
              <a:t>Triangular piece</a:t>
            </a:r>
          </a:p>
          <a:p>
            <a:pPr algn="l" rtl="0">
              <a:buFont typeface="Wingdings" pitchFamily="2" charset="2"/>
              <a:buChar char="Ø"/>
            </a:pPr>
            <a:endParaRPr lang="ar-SA" sz="2800" dirty="0">
              <a:solidFill>
                <a:srgbClr val="FF0000"/>
              </a:solidFill>
              <a:latin typeface="Times New Roman" pitchFamily="18" charset="0"/>
              <a:cs typeface="Times New Roman" pitchFamily="18" charset="0"/>
            </a:endParaRPr>
          </a:p>
        </p:txBody>
      </p:sp>
      <p:pic>
        <p:nvPicPr>
          <p:cNvPr id="5" name="Content Placeholder 4" descr="07-18_SacrumCoccyx_1"/>
          <p:cNvPicPr>
            <a:picLocks noGrp="1" noChangeAspect="1" noChangeArrowheads="1"/>
          </p:cNvPicPr>
          <p:nvPr>
            <p:ph sz="half" idx="1"/>
          </p:nvPr>
        </p:nvPicPr>
        <p:blipFill>
          <a:blip r:embed="rId2" cstate="print"/>
          <a:srcRect t="16443" b="10637"/>
          <a:stretch>
            <a:fillRect/>
          </a:stretch>
        </p:blipFill>
        <p:spPr bwMode="auto">
          <a:xfrm>
            <a:off x="4283968" y="2636912"/>
            <a:ext cx="4536504" cy="3240360"/>
          </a:xfrm>
          <a:prstGeom prst="rect">
            <a:avLst/>
          </a:prstGeom>
          <a:noFill/>
          <a:ln w="38100">
            <a:solidFill>
              <a:schemeClr val="tx1"/>
            </a:solidFill>
          </a:ln>
        </p:spPr>
      </p:pic>
      <p:sp>
        <p:nvSpPr>
          <p:cNvPr id="7" name="Left Arrow 6"/>
          <p:cNvSpPr/>
          <p:nvPr/>
        </p:nvSpPr>
        <p:spPr>
          <a:xfrm>
            <a:off x="6948264" y="5589240"/>
            <a:ext cx="45719"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b="1" i="1" dirty="0" smtClean="0">
                <a:solidFill>
                  <a:srgbClr val="FF0000"/>
                </a:solidFill>
                <a:latin typeface="Times New Roman" pitchFamily="18" charset="0"/>
                <a:cs typeface="Times New Roman" pitchFamily="18" charset="0"/>
              </a:rPr>
              <a:t>Articulations of Sacrum</a:t>
            </a:r>
            <a:endParaRPr lang="ar-SA" sz="3600" dirty="0">
              <a:solidFill>
                <a:srgbClr val="FF0000"/>
              </a:solidFill>
            </a:endParaRP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
            </a:pPr>
            <a:r>
              <a:rPr lang="en-US" sz="2400" b="1" i="1" u="sng" dirty="0" err="1" smtClean="0">
                <a:solidFill>
                  <a:srgbClr val="FF0000"/>
                </a:solidFill>
                <a:latin typeface="Times New Roman" pitchFamily="18" charset="0"/>
                <a:cs typeface="Times New Roman" pitchFamily="18" charset="0"/>
              </a:rPr>
              <a:t>Lumbsacral</a:t>
            </a:r>
            <a:r>
              <a:rPr lang="en-US" sz="2400" b="1" i="1" u="sng" dirty="0" smtClean="0">
                <a:solidFill>
                  <a:srgbClr val="FF0000"/>
                </a:solidFill>
                <a:latin typeface="Times New Roman" pitchFamily="18" charset="0"/>
                <a:cs typeface="Times New Roman" pitchFamily="18" charset="0"/>
              </a:rPr>
              <a:t> joint:</a:t>
            </a:r>
            <a:endParaRPr lang="en-US" sz="2400" b="1" i="1" u="sng" dirty="0" smtClean="0">
              <a:latin typeface="Times New Roman" pitchFamily="18" charset="0"/>
              <a:cs typeface="Times New Roman" pitchFamily="18" charset="0"/>
            </a:endParaRPr>
          </a:p>
          <a:p>
            <a:pPr algn="l" rtl="0">
              <a:buFont typeface="Wingdings" pitchFamily="2" charset="2"/>
              <a:buChar char="§"/>
            </a:pPr>
            <a:r>
              <a:rPr lang="en-US" sz="2400" b="1" i="1" dirty="0" smtClean="0">
                <a:latin typeface="Times New Roman" pitchFamily="18" charset="0"/>
                <a:cs typeface="Times New Roman" pitchFamily="18" charset="0"/>
              </a:rPr>
              <a:t>The upper border articulates with the 5</a:t>
            </a:r>
            <a:r>
              <a:rPr lang="en-US" sz="2400" b="1" i="1" baseline="30000" dirty="0" smtClean="0">
                <a:latin typeface="Times New Roman" pitchFamily="18" charset="0"/>
                <a:cs typeface="Times New Roman" pitchFamily="18" charset="0"/>
              </a:rPr>
              <a:t>th</a:t>
            </a:r>
            <a:r>
              <a:rPr lang="en-US" sz="2400" b="1" i="1" dirty="0" smtClean="0">
                <a:latin typeface="Times New Roman" pitchFamily="18" charset="0"/>
                <a:cs typeface="Times New Roman" pitchFamily="18" charset="0"/>
              </a:rPr>
              <a:t> Lumber vertebra</a:t>
            </a:r>
          </a:p>
          <a:p>
            <a:pPr algn="l" rtl="0">
              <a:buFont typeface="Wingdings" pitchFamily="2" charset="2"/>
              <a:buChar char="§"/>
            </a:pPr>
            <a:r>
              <a:rPr lang="en-US" sz="2400" b="1" i="1" u="sng" dirty="0" err="1" smtClean="0">
                <a:solidFill>
                  <a:srgbClr val="990000"/>
                </a:solidFill>
                <a:latin typeface="Times New Roman" pitchFamily="18" charset="0"/>
                <a:cs typeface="Times New Roman" pitchFamily="18" charset="0"/>
              </a:rPr>
              <a:t>Sacrococcygeal</a:t>
            </a:r>
            <a:r>
              <a:rPr lang="en-US" sz="2400" b="1" i="1" u="sng" dirty="0" smtClean="0">
                <a:solidFill>
                  <a:srgbClr val="990000"/>
                </a:solidFill>
                <a:latin typeface="Times New Roman" pitchFamily="18" charset="0"/>
                <a:cs typeface="Times New Roman" pitchFamily="18" charset="0"/>
              </a:rPr>
              <a:t> joint:</a:t>
            </a:r>
            <a:endParaRPr lang="en-US" sz="2400" b="1" i="1" u="sng"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400" b="1" i="1" dirty="0" smtClean="0">
                <a:latin typeface="Times New Roman" pitchFamily="18" charset="0"/>
                <a:cs typeface="Times New Roman" pitchFamily="18" charset="0"/>
              </a:rPr>
              <a:t>The inferior part articulates with the Coccyx</a:t>
            </a:r>
          </a:p>
          <a:p>
            <a:pPr algn="l" rtl="0">
              <a:buFont typeface="Wingdings" pitchFamily="2" charset="2"/>
              <a:buChar char="§"/>
            </a:pPr>
            <a:r>
              <a:rPr lang="en-US" sz="2400" b="1" i="1" u="sng" dirty="0" smtClean="0">
                <a:solidFill>
                  <a:srgbClr val="0070C0"/>
                </a:solidFill>
                <a:latin typeface="Times New Roman" pitchFamily="18" charset="0"/>
                <a:cs typeface="Times New Roman" pitchFamily="18" charset="0"/>
              </a:rPr>
              <a:t>Sacroiliac joints:</a:t>
            </a:r>
            <a:endParaRPr lang="en-US" sz="2400" b="1" i="1" u="sng" dirty="0" smtClean="0">
              <a:solidFill>
                <a:srgbClr val="990000"/>
              </a:solidFill>
              <a:latin typeface="Times New Roman" pitchFamily="18" charset="0"/>
              <a:cs typeface="Times New Roman" pitchFamily="18" charset="0"/>
            </a:endParaRPr>
          </a:p>
          <a:p>
            <a:pPr algn="l" rtl="0">
              <a:buFont typeface="Wingdings" pitchFamily="2" charset="2"/>
              <a:buChar char="§"/>
            </a:pPr>
            <a:r>
              <a:rPr lang="en-US" sz="2400" b="1" i="1" dirty="0" smtClean="0">
                <a:latin typeface="Times New Roman" pitchFamily="18" charset="0"/>
                <a:cs typeface="Times New Roman" pitchFamily="18" charset="0"/>
              </a:rPr>
              <a:t>Lateral with the Hip bones.</a:t>
            </a:r>
          </a:p>
          <a:p>
            <a:endParaRPr lang="ar-SA" sz="2400" b="1" i="1" dirty="0"/>
          </a:p>
        </p:txBody>
      </p:sp>
      <p:pic>
        <p:nvPicPr>
          <p:cNvPr id="2051" name="Picture 3" descr="C:\Documents and Settings\Jamila\My Documents\Student Gray\5. Pelvis and perineum\F66122-005-f024b.jpg"/>
          <p:cNvPicPr>
            <a:picLocks noChangeAspect="1" noChangeArrowheads="1"/>
          </p:cNvPicPr>
          <p:nvPr/>
        </p:nvPicPr>
        <p:blipFill>
          <a:blip r:embed="rId2" cstate="print"/>
          <a:srcRect l="11598" r="9797" b="5150"/>
          <a:stretch>
            <a:fillRect/>
          </a:stretch>
        </p:blipFill>
        <p:spPr bwMode="auto">
          <a:xfrm>
            <a:off x="4644008" y="2420888"/>
            <a:ext cx="4248472" cy="3240360"/>
          </a:xfrm>
          <a:prstGeom prst="rect">
            <a:avLst/>
          </a:prstGeo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rgbClr val="1003BD"/>
                </a:solidFill>
                <a:latin typeface="Times New Roman" pitchFamily="18" charset="0"/>
                <a:cs typeface="Times New Roman" pitchFamily="18" charset="0"/>
              </a:rPr>
              <a:t>Foramina in bony pelvis</a:t>
            </a:r>
            <a:endParaRPr lang="en-US" sz="4000" dirty="0">
              <a:solidFill>
                <a:srgbClr val="1003BD"/>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920084"/>
            <a:ext cx="4932040" cy="4937915"/>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algn="l"/>
            <a:r>
              <a:rPr lang="en-US" dirty="0"/>
              <a:t>The holes of the basin are called foramina. </a:t>
            </a:r>
            <a:r>
              <a:rPr lang="en-US" dirty="0" smtClean="0"/>
              <a:t>The Important </a:t>
            </a:r>
            <a:r>
              <a:rPr lang="en-US" dirty="0"/>
              <a:t>foramina in the bony pelvis include:</a:t>
            </a:r>
          </a:p>
          <a:p>
            <a:pPr algn="l"/>
            <a:r>
              <a:rPr lang="en-US" b="1" u="sng" dirty="0">
                <a:solidFill>
                  <a:srgbClr val="FF0000"/>
                </a:solidFill>
              </a:rPr>
              <a:t>Anterior sacral foramina</a:t>
            </a:r>
            <a:r>
              <a:rPr lang="en-US" b="1" u="sng" dirty="0"/>
              <a:t>:</a:t>
            </a:r>
            <a:r>
              <a:rPr lang="en-US" u="sng" dirty="0"/>
              <a:t> </a:t>
            </a:r>
            <a:r>
              <a:rPr lang="en-US" dirty="0"/>
              <a:t>These are present on the anterior surface of the sacrum (which forms the posterior surface of the bony pelvis). Through these foramina pass the anterior rami of the sacral spinal nerves.</a:t>
            </a:r>
          </a:p>
          <a:p>
            <a:pPr algn="l"/>
            <a:r>
              <a:rPr lang="en-US" b="1" u="sng" dirty="0">
                <a:solidFill>
                  <a:srgbClr val="C00000"/>
                </a:solidFill>
              </a:rPr>
              <a:t>Greater and lesser sciatic foramina</a:t>
            </a:r>
            <a:r>
              <a:rPr lang="en-US" b="1" dirty="0"/>
              <a:t>:</a:t>
            </a:r>
            <a:r>
              <a:rPr lang="en-US" dirty="0"/>
              <a:t> These are the major foramina of the pelvis. In the bony pelvis, they are present as greater and lesser sciatic notches but by the attachment of </a:t>
            </a:r>
            <a:r>
              <a:rPr lang="en-US" dirty="0" err="1"/>
              <a:t>sacrotuberous</a:t>
            </a:r>
            <a:r>
              <a:rPr lang="en-US" dirty="0"/>
              <a:t> and </a:t>
            </a:r>
            <a:r>
              <a:rPr lang="en-US" dirty="0" err="1"/>
              <a:t>sacrospinous</a:t>
            </a:r>
            <a:r>
              <a:rPr lang="en-US" dirty="0"/>
              <a:t> ligaments, these notches are converted to respective foramina. From these foramina various structures enter and leave the pelvis.</a:t>
            </a:r>
          </a:p>
          <a:p>
            <a:pPr algn="l"/>
            <a:r>
              <a:rPr lang="en-US" b="1" u="sng" dirty="0" err="1">
                <a:solidFill>
                  <a:srgbClr val="C00000"/>
                </a:solidFill>
              </a:rPr>
              <a:t>Obturator</a:t>
            </a:r>
            <a:r>
              <a:rPr lang="en-US" b="1" u="sng" dirty="0">
                <a:solidFill>
                  <a:srgbClr val="C00000"/>
                </a:solidFill>
              </a:rPr>
              <a:t> foramen:</a:t>
            </a:r>
            <a:r>
              <a:rPr lang="en-US" u="sng" dirty="0">
                <a:solidFill>
                  <a:srgbClr val="C00000"/>
                </a:solidFill>
              </a:rPr>
              <a:t> </a:t>
            </a:r>
            <a:r>
              <a:rPr lang="en-US" dirty="0"/>
              <a:t>Each lateral wall of the pelvis has a large hole, called the </a:t>
            </a:r>
            <a:r>
              <a:rPr lang="en-US" dirty="0" err="1"/>
              <a:t>obturator</a:t>
            </a:r>
            <a:r>
              <a:rPr lang="en-US" dirty="0"/>
              <a:t> foramen. In living subjects, this hole is closed by the </a:t>
            </a:r>
            <a:r>
              <a:rPr lang="en-US" dirty="0" err="1"/>
              <a:t>obturator</a:t>
            </a:r>
            <a:r>
              <a:rPr lang="en-US" dirty="0"/>
              <a:t> membrane except for a small opening, which represents the foramen. </a:t>
            </a:r>
            <a:endParaRPr lang="en-US" dirty="0" smtClean="0"/>
          </a:p>
          <a:p>
            <a:pPr algn="l"/>
            <a:r>
              <a:rPr lang="en-US" dirty="0" err="1" smtClean="0"/>
              <a:t>Obturator</a:t>
            </a:r>
            <a:r>
              <a:rPr lang="en-US" dirty="0" smtClean="0"/>
              <a:t> </a:t>
            </a:r>
            <a:r>
              <a:rPr lang="en-US" dirty="0"/>
              <a:t>nerve passes through this small </a:t>
            </a:r>
            <a:r>
              <a:rPr lang="en-US" dirty="0" smtClean="0"/>
              <a:t>opening.</a:t>
            </a:r>
            <a:endParaRPr lang="en-US" dirty="0"/>
          </a:p>
        </p:txBody>
      </p:sp>
      <p:pic>
        <p:nvPicPr>
          <p:cNvPr id="5" name="Picture 2" descr="http://home.comcast.net/~wnor/pelvisposterior.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4149080"/>
            <a:ext cx="4104456" cy="2708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home.comcast.net/~wnor/pelvissuperi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32774"/>
            <a:ext cx="3528392" cy="192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5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Fractures of the Bony Pelvis</a:t>
            </a:r>
            <a:endParaRPr lang="en-US" sz="4000" b="1" dirty="0">
              <a:solidFill>
                <a:srgbClr val="C00000"/>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3563888" y="1920084"/>
            <a:ext cx="5256584" cy="4821283"/>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sz="2400" b="1" dirty="0" smtClean="0">
                <a:solidFill>
                  <a:schemeClr val="tx1">
                    <a:lumMod val="95000"/>
                    <a:lumOff val="5000"/>
                  </a:schemeClr>
                </a:solidFill>
                <a:latin typeface="Times New Roman" pitchFamily="18" charset="0"/>
                <a:cs typeface="Times New Roman" pitchFamily="18" charset="0"/>
              </a:rPr>
              <a:t>T</a:t>
            </a:r>
            <a:r>
              <a:rPr lang="en-US" b="1" dirty="0" smtClean="0">
                <a:solidFill>
                  <a:schemeClr val="tx1">
                    <a:lumMod val="95000"/>
                    <a:lumOff val="5000"/>
                  </a:schemeClr>
                </a:solidFill>
                <a:latin typeface="Times New Roman" pitchFamily="18" charset="0"/>
                <a:cs typeface="Times New Roman" pitchFamily="18" charset="0"/>
              </a:rPr>
              <a:t>he weakest parts of the bony pelvis are</a:t>
            </a:r>
            <a:r>
              <a:rPr lang="en-US" sz="2000" dirty="0" smtClean="0">
                <a:solidFill>
                  <a:schemeClr val="tx1">
                    <a:lumMod val="95000"/>
                    <a:lumOff val="5000"/>
                  </a:schemeClr>
                </a:solidFill>
                <a:latin typeface="Times New Roman" pitchFamily="18" charset="0"/>
                <a:cs typeface="Times New Roman" pitchFamily="18" charset="0"/>
              </a:rPr>
              <a:t>:</a:t>
            </a:r>
          </a:p>
          <a:p>
            <a:pPr algn="l"/>
            <a:r>
              <a:rPr lang="en-US" sz="2000" dirty="0" smtClean="0">
                <a:solidFill>
                  <a:srgbClr val="1003BD"/>
                </a:solidFill>
                <a:latin typeface="Times New Roman" pitchFamily="18" charset="0"/>
                <a:cs typeface="Times New Roman" pitchFamily="18" charset="0"/>
              </a:rPr>
              <a:t>Pubic rami.</a:t>
            </a:r>
          </a:p>
          <a:p>
            <a:pPr algn="l"/>
            <a:r>
              <a:rPr lang="en-US" sz="2000" dirty="0" smtClean="0">
                <a:solidFill>
                  <a:srgbClr val="1003BD"/>
                </a:solidFill>
                <a:latin typeface="Times New Roman" pitchFamily="18" charset="0"/>
                <a:cs typeface="Times New Roman" pitchFamily="18" charset="0"/>
              </a:rPr>
              <a:t>Acetabula.</a:t>
            </a:r>
          </a:p>
          <a:p>
            <a:pPr algn="l"/>
            <a:r>
              <a:rPr lang="en-US" sz="2000" dirty="0" smtClean="0">
                <a:solidFill>
                  <a:srgbClr val="1003BD"/>
                </a:solidFill>
                <a:latin typeface="Times New Roman" pitchFamily="18" charset="0"/>
                <a:cs typeface="Times New Roman" pitchFamily="18" charset="0"/>
              </a:rPr>
              <a:t>Region of sacroiliac joint.</a:t>
            </a:r>
          </a:p>
          <a:p>
            <a:pPr algn="l"/>
            <a:r>
              <a:rPr lang="en-US" sz="2000" dirty="0" err="1" smtClean="0">
                <a:solidFill>
                  <a:srgbClr val="1003BD"/>
                </a:solidFill>
                <a:latin typeface="Times New Roman" pitchFamily="18" charset="0"/>
                <a:cs typeface="Times New Roman" pitchFamily="18" charset="0"/>
              </a:rPr>
              <a:t>Alae</a:t>
            </a:r>
            <a:r>
              <a:rPr lang="en-US" sz="2000" dirty="0" smtClean="0">
                <a:solidFill>
                  <a:srgbClr val="1003BD"/>
                </a:solidFill>
                <a:latin typeface="Times New Roman" pitchFamily="18" charset="0"/>
                <a:cs typeface="Times New Roman" pitchFamily="18" charset="0"/>
              </a:rPr>
              <a:t> of the iliu</a:t>
            </a:r>
            <a:r>
              <a:rPr lang="en-US" sz="2000" dirty="0" smtClean="0">
                <a:latin typeface="Times New Roman" pitchFamily="18" charset="0"/>
                <a:cs typeface="Times New Roman" pitchFamily="18" charset="0"/>
              </a:rPr>
              <a:t>m.</a:t>
            </a:r>
          </a:p>
          <a:p>
            <a:pPr algn="l"/>
            <a:r>
              <a:rPr lang="en-US" sz="2400" b="1" dirty="0" smtClean="0">
                <a:solidFill>
                  <a:srgbClr val="C00000"/>
                </a:solidFill>
                <a:latin typeface="Times New Roman" pitchFamily="18" charset="0"/>
                <a:cs typeface="Times New Roman" pitchFamily="18" charset="0"/>
              </a:rPr>
              <a:t>Pelvic Fractures </a:t>
            </a:r>
            <a:r>
              <a:rPr lang="en-US" sz="2000" dirty="0" smtClean="0">
                <a:latin typeface="Times New Roman" pitchFamily="18" charset="0"/>
                <a:cs typeface="Times New Roman" pitchFamily="18" charset="0"/>
              </a:rPr>
              <a:t>can result from direct trauma to the pelvic bones as occurs in car accidents or by forces transmitted to these bones from the lower limbs during falls on the feet.</a:t>
            </a:r>
            <a:r>
              <a:rPr lang="en-US" sz="24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a:r>
              <a:rPr lang="en-US" sz="2000" dirty="0" smtClean="0">
                <a:latin typeface="Times New Roman" pitchFamily="18" charset="0"/>
                <a:cs typeface="Times New Roman" pitchFamily="18" charset="0"/>
              </a:rPr>
              <a:t>Pelvic fractures may cause injury to the pelvic soft tissues, blood vessels, nerves and organs.</a:t>
            </a:r>
            <a:endParaRPr lang="en-US" sz="2000" dirty="0">
              <a:latin typeface="Times New Roman" pitchFamily="18" charset="0"/>
              <a:cs typeface="Times New Roman" pitchFamily="18" charset="0"/>
            </a:endParaRPr>
          </a:p>
        </p:txBody>
      </p:sp>
      <p:pic>
        <p:nvPicPr>
          <p:cNvPr id="7"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276872"/>
            <a:ext cx="3240360" cy="324036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62936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4000" b="1" dirty="0" smtClean="0">
                <a:solidFill>
                  <a:srgbClr val="C00000"/>
                </a:solidFill>
                <a:latin typeface="Times New Roman" pitchFamily="18" charset="0"/>
                <a:cs typeface="Times New Roman" pitchFamily="18" charset="0"/>
              </a:rPr>
              <a:t>Subdivision of the Bony Pelvis</a:t>
            </a:r>
            <a:endParaRPr lang="en-US" sz="40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148064" y="1920085"/>
            <a:ext cx="3538736" cy="443484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l"/>
            <a:r>
              <a:rPr lang="en-US" dirty="0">
                <a:latin typeface="Times New Roman" pitchFamily="18" charset="0"/>
                <a:cs typeface="Times New Roman" pitchFamily="18" charset="0"/>
              </a:rPr>
              <a:t>The bony pelvis </a:t>
            </a:r>
            <a:r>
              <a:rPr lang="en-US" dirty="0" smtClean="0">
                <a:latin typeface="Times New Roman" pitchFamily="18" charset="0"/>
                <a:cs typeface="Times New Roman" pitchFamily="18" charset="0"/>
              </a:rPr>
              <a:t>is </a:t>
            </a:r>
            <a:r>
              <a:rPr lang="en-US" dirty="0">
                <a:latin typeface="Times New Roman" pitchFamily="18" charset="0"/>
                <a:cs typeface="Times New Roman" pitchFamily="18" charset="0"/>
              </a:rPr>
              <a:t>divided into two parts by the </a:t>
            </a:r>
            <a:r>
              <a:rPr lang="en-US" b="1" dirty="0">
                <a:solidFill>
                  <a:srgbClr val="1003BD"/>
                </a:solidFill>
                <a:latin typeface="Times New Roman" pitchFamily="18" charset="0"/>
                <a:cs typeface="Times New Roman" pitchFamily="18" charset="0"/>
              </a:rPr>
              <a:t>P</a:t>
            </a:r>
            <a:r>
              <a:rPr lang="en-US" b="1" dirty="0" smtClean="0">
                <a:solidFill>
                  <a:srgbClr val="1003BD"/>
                </a:solidFill>
                <a:latin typeface="Times New Roman" pitchFamily="18" charset="0"/>
                <a:cs typeface="Times New Roman" pitchFamily="18" charset="0"/>
              </a:rPr>
              <a:t>elvic Brim</a:t>
            </a:r>
            <a:r>
              <a:rPr lang="en-US" b="1" dirty="0">
                <a:solidFill>
                  <a:srgbClr val="1003BD"/>
                </a:solidFill>
                <a:latin typeface="Times New Roman" pitchFamily="18" charset="0"/>
                <a:cs typeface="Times New Roman" pitchFamily="18" charset="0"/>
              </a:rPr>
              <a:t>. </a:t>
            </a:r>
            <a:endParaRPr lang="en-US" b="1" dirty="0" smtClean="0">
              <a:solidFill>
                <a:srgbClr val="1003BD"/>
              </a:solidFill>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brim is formed </a:t>
            </a:r>
            <a:r>
              <a:rPr lang="en-US" b="1" dirty="0">
                <a:latin typeface="Times New Roman" pitchFamily="18" charset="0"/>
                <a:cs typeface="Times New Roman" pitchFamily="18" charset="0"/>
              </a:rPr>
              <a:t>posteriorly</a:t>
            </a:r>
            <a:r>
              <a:rPr lang="en-US" dirty="0">
                <a:latin typeface="Times New Roman" pitchFamily="18" charset="0"/>
                <a:cs typeface="Times New Roman" pitchFamily="18" charset="0"/>
              </a:rPr>
              <a:t> by the sacral promontory, </a:t>
            </a:r>
            <a:r>
              <a:rPr lang="en-US" b="1" dirty="0">
                <a:latin typeface="Times New Roman" pitchFamily="18" charset="0"/>
                <a:cs typeface="Times New Roman" pitchFamily="18" charset="0"/>
              </a:rPr>
              <a:t>laterally</a:t>
            </a:r>
            <a:r>
              <a:rPr lang="en-US" dirty="0">
                <a:latin typeface="Times New Roman" pitchFamily="18" charset="0"/>
                <a:cs typeface="Times New Roman" pitchFamily="18" charset="0"/>
              </a:rPr>
              <a:t> by the </a:t>
            </a:r>
            <a:r>
              <a:rPr lang="en-US" dirty="0" err="1">
                <a:latin typeface="Times New Roman" pitchFamily="18" charset="0"/>
                <a:cs typeface="Times New Roman" pitchFamily="18" charset="0"/>
              </a:rPr>
              <a:t>iliopectineal</a:t>
            </a:r>
            <a:r>
              <a:rPr lang="en-US" dirty="0">
                <a:latin typeface="Times New Roman" pitchFamily="18" charset="0"/>
                <a:cs typeface="Times New Roman" pitchFamily="18" charset="0"/>
              </a:rPr>
              <a:t> line and </a:t>
            </a:r>
            <a:r>
              <a:rPr lang="en-US" b="1" dirty="0">
                <a:latin typeface="Times New Roman" pitchFamily="18" charset="0"/>
                <a:cs typeface="Times New Roman" pitchFamily="18" charset="0"/>
              </a:rPr>
              <a:t>anteriorly</a:t>
            </a:r>
            <a:r>
              <a:rPr lang="en-US" dirty="0">
                <a:latin typeface="Times New Roman" pitchFamily="18" charset="0"/>
                <a:cs typeface="Times New Roman" pitchFamily="18" charset="0"/>
              </a:rPr>
              <a:t> by the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pubis. </a:t>
            </a:r>
            <a:endParaRPr lang="en-US"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Above </a:t>
            </a:r>
            <a:r>
              <a:rPr lang="en-US" dirty="0">
                <a:latin typeface="Times New Roman" pitchFamily="18" charset="0"/>
                <a:cs typeface="Times New Roman" pitchFamily="18" charset="0"/>
              </a:rPr>
              <a:t>the pelvic brim lies the </a:t>
            </a:r>
            <a:r>
              <a:rPr lang="en-US" b="1" dirty="0">
                <a:solidFill>
                  <a:srgbClr val="1003BD"/>
                </a:solidFill>
                <a:latin typeface="Times New Roman" pitchFamily="18" charset="0"/>
                <a:cs typeface="Times New Roman" pitchFamily="18" charset="0"/>
              </a:rPr>
              <a:t>false pelvis</a:t>
            </a:r>
            <a:r>
              <a:rPr lang="en-US" dirty="0">
                <a:latin typeface="Times New Roman" pitchFamily="18" charset="0"/>
                <a:cs typeface="Times New Roman" pitchFamily="18" charset="0"/>
              </a:rPr>
              <a:t>, which is not of much clinical importance. </a:t>
            </a:r>
            <a:endParaRPr lang="en-US" dirty="0" smtClean="0">
              <a:latin typeface="Times New Roman" pitchFamily="18" charset="0"/>
              <a:cs typeface="Times New Roman" pitchFamily="18" charset="0"/>
            </a:endParaRPr>
          </a:p>
          <a:p>
            <a:pPr algn="l"/>
            <a:r>
              <a:rPr lang="en-US" dirty="0" smtClean="0">
                <a:latin typeface="Times New Roman" pitchFamily="18" charset="0"/>
                <a:cs typeface="Times New Roman" pitchFamily="18" charset="0"/>
              </a:rPr>
              <a:t>Below </a:t>
            </a:r>
            <a:r>
              <a:rPr lang="en-US" dirty="0">
                <a:latin typeface="Times New Roman" pitchFamily="18" charset="0"/>
                <a:cs typeface="Times New Roman" pitchFamily="18" charset="0"/>
              </a:rPr>
              <a:t>the brim is the </a:t>
            </a:r>
            <a:r>
              <a:rPr lang="en-US" b="1" dirty="0">
                <a:solidFill>
                  <a:srgbClr val="FF0000"/>
                </a:solidFill>
                <a:latin typeface="Times New Roman" pitchFamily="18" charset="0"/>
                <a:cs typeface="Times New Roman" pitchFamily="18" charset="0"/>
              </a:rPr>
              <a:t>true </a:t>
            </a:r>
            <a:r>
              <a:rPr lang="en-US" b="1" dirty="0" smtClean="0">
                <a:solidFill>
                  <a:srgbClr val="FF0000"/>
                </a:solidFill>
                <a:latin typeface="Times New Roman" pitchFamily="18" charset="0"/>
                <a:cs typeface="Times New Roman" pitchFamily="18" charset="0"/>
              </a:rPr>
              <a:t>pelv</a:t>
            </a:r>
            <a:r>
              <a:rPr lang="en-US" b="1" dirty="0" smtClean="0">
                <a:solidFill>
                  <a:srgbClr val="FF0000"/>
                </a:solidFill>
              </a:rPr>
              <a:t>is</a:t>
            </a:r>
            <a:endParaRPr lang="en-US" b="1" dirty="0">
              <a:solidFill>
                <a:srgbClr val="FF0000"/>
              </a:solidFill>
            </a:endParaRPr>
          </a:p>
        </p:txBody>
      </p:sp>
      <p:pic>
        <p:nvPicPr>
          <p:cNvPr id="5" name="Content Placeholder 4" descr="http://home.comcast.net/~wnor/pelvissuperior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7" y="2348880"/>
            <a:ext cx="446449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6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FF0000"/>
                </a:solidFill>
                <a:latin typeface="Times New Roman" pitchFamily="18" charset="0"/>
                <a:cs typeface="Times New Roman" pitchFamily="18" charset="0"/>
              </a:rPr>
              <a:t>False pelvis</a:t>
            </a:r>
            <a:endParaRPr lang="en-US" sz="4000" dirty="0"/>
          </a:p>
        </p:txBody>
      </p:sp>
      <p:sp>
        <p:nvSpPr>
          <p:cNvPr id="3" name="Content Placeholder 2"/>
          <p:cNvSpPr>
            <a:spLocks noGrp="1"/>
          </p:cNvSpPr>
          <p:nvPr>
            <p:ph sz="half" idx="1"/>
          </p:nvPr>
        </p:nvSpPr>
        <p:spPr>
          <a:xfrm>
            <a:off x="785786" y="1920085"/>
            <a:ext cx="3357586" cy="4434840"/>
          </a:xfrm>
        </p:spPr>
        <p:style>
          <a:lnRef idx="1">
            <a:schemeClr val="accent3"/>
          </a:lnRef>
          <a:fillRef idx="2">
            <a:schemeClr val="accent3"/>
          </a:fillRef>
          <a:effectRef idx="1">
            <a:schemeClr val="accent3"/>
          </a:effectRef>
          <a:fontRef idx="minor">
            <a:schemeClr val="dk1"/>
          </a:fontRef>
        </p:style>
        <p:txBody>
          <a:bodyPr>
            <a:normAutofit/>
          </a:bodyPr>
          <a:lstStyle/>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Lies superior to the pelvic brim.</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Enclosed by the </a:t>
            </a:r>
            <a:r>
              <a:rPr lang="en-US" sz="2600" b="1" i="1" dirty="0" err="1" smtClean="0">
                <a:solidFill>
                  <a:srgbClr val="FF0000"/>
                </a:solidFill>
                <a:latin typeface="Times New Roman" pitchFamily="18" charset="0"/>
                <a:cs typeface="Times New Roman" pitchFamily="18" charset="0"/>
              </a:rPr>
              <a:t>Fossae</a:t>
            </a:r>
            <a:r>
              <a:rPr lang="en-US" sz="2600" b="1" i="1" dirty="0" smtClean="0">
                <a:latin typeface="Times New Roman" pitchFamily="18" charset="0"/>
                <a:cs typeface="Times New Roman" pitchFamily="18" charset="0"/>
              </a:rPr>
              <a:t> </a:t>
            </a:r>
            <a:r>
              <a:rPr lang="en-US" sz="2600" b="1" i="1" dirty="0" smtClean="0">
                <a:solidFill>
                  <a:srgbClr val="FF0000"/>
                </a:solidFill>
                <a:latin typeface="Times New Roman" pitchFamily="18" charset="0"/>
                <a:cs typeface="Times New Roman" pitchFamily="18" charset="0"/>
              </a:rPr>
              <a:t>of the iliac bones</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Forms the inferior region of the abdominal cavity.</a:t>
            </a:r>
          </a:p>
          <a:p>
            <a:pPr lvl="1" algn="l" rtl="0">
              <a:lnSpc>
                <a:spcPct val="80000"/>
              </a:lnSpc>
              <a:buFont typeface="Wingdings" pitchFamily="2" charset="2"/>
              <a:buChar char="§"/>
            </a:pPr>
            <a:r>
              <a:rPr lang="en-US" sz="2600" b="1" i="1" dirty="0" smtClean="0">
                <a:latin typeface="Times New Roman" pitchFamily="18" charset="0"/>
                <a:cs typeface="Times New Roman" pitchFamily="18" charset="0"/>
              </a:rPr>
              <a:t> Houses the </a:t>
            </a:r>
            <a:r>
              <a:rPr lang="en-US" sz="2600" b="1" i="1" dirty="0" smtClean="0">
                <a:solidFill>
                  <a:srgbClr val="FF0000"/>
                </a:solidFill>
                <a:latin typeface="Times New Roman" pitchFamily="18" charset="0"/>
                <a:cs typeface="Times New Roman" pitchFamily="18" charset="0"/>
              </a:rPr>
              <a:t>Inferior abdominal organs</a:t>
            </a:r>
          </a:p>
          <a:p>
            <a:pPr algn="l"/>
            <a:endParaRPr lang="en-US" dirty="0"/>
          </a:p>
        </p:txBody>
      </p:sp>
      <p:pic>
        <p:nvPicPr>
          <p:cNvPr id="5122" name="Picture 2" descr="C:\Documents and Settings\Jamila\My Documents\Student Gray\5. Pelvis and perineum\F66122-005-f001.jpg"/>
          <p:cNvPicPr>
            <a:picLocks noGrp="1" noChangeAspect="1" noChangeArrowheads="1"/>
          </p:cNvPicPr>
          <p:nvPr>
            <p:ph sz="half" idx="2"/>
          </p:nvPr>
        </p:nvPicPr>
        <p:blipFill>
          <a:blip r:embed="rId2" cstate="print"/>
          <a:srcRect l="14160" r="14520" b="3201"/>
          <a:stretch>
            <a:fillRect/>
          </a:stretch>
        </p:blipFill>
        <p:spPr bwMode="auto">
          <a:xfrm>
            <a:off x="4786314" y="1928802"/>
            <a:ext cx="3714776" cy="4685729"/>
          </a:xfrm>
          <a:prstGeom prst="rect">
            <a:avLst/>
          </a:prstGeom>
          <a:no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14352"/>
            <a:ext cx="3071842" cy="1162050"/>
          </a:xfrm>
        </p:spPr>
        <p:style>
          <a:lnRef idx="1">
            <a:schemeClr val="accent3"/>
          </a:lnRef>
          <a:fillRef idx="3">
            <a:schemeClr val="accent3"/>
          </a:fillRef>
          <a:effectRef idx="2">
            <a:schemeClr val="accent3"/>
          </a:effectRef>
          <a:fontRef idx="minor">
            <a:schemeClr val="lt1"/>
          </a:fontRef>
        </p:style>
        <p:txBody>
          <a:bodyPr/>
          <a:lstStyle/>
          <a:p>
            <a:r>
              <a:rPr lang="en-US" sz="3600" b="1" i="1" dirty="0" smtClean="0">
                <a:solidFill>
                  <a:srgbClr val="C00000"/>
                </a:solidFill>
              </a:rPr>
              <a:t>True Pelvis</a:t>
            </a:r>
            <a:endParaRPr lang="en-US" sz="3600" b="1" i="1" dirty="0">
              <a:solidFill>
                <a:srgbClr val="C00000"/>
              </a:solidFill>
            </a:endParaRPr>
          </a:p>
        </p:txBody>
      </p:sp>
      <p:sp>
        <p:nvSpPr>
          <p:cNvPr id="3" name="Text Placeholder 2"/>
          <p:cNvSpPr>
            <a:spLocks noGrp="1"/>
          </p:cNvSpPr>
          <p:nvPr>
            <p:ph type="body" idx="2"/>
          </p:nvPr>
        </p:nvSpPr>
        <p:spPr>
          <a:xfrm>
            <a:off x="428596" y="1928802"/>
            <a:ext cx="3214710" cy="4643470"/>
          </a:xfrm>
        </p:spPr>
        <p:style>
          <a:lnRef idx="1">
            <a:schemeClr val="accent3"/>
          </a:lnRef>
          <a:fillRef idx="2">
            <a:schemeClr val="accent3"/>
          </a:fillRef>
          <a:effectRef idx="1">
            <a:schemeClr val="accent3"/>
          </a:effectRef>
          <a:fontRef idx="minor">
            <a:schemeClr val="dk1"/>
          </a:fontRef>
        </p:style>
        <p:txBody>
          <a:bodyPr>
            <a:normAutofit/>
          </a:bodyPr>
          <a:lstStyle/>
          <a:p>
            <a:pPr lvl="1" rtl="0">
              <a:lnSpc>
                <a:spcPct val="80000"/>
              </a:lnSpc>
              <a:buFont typeface="Wingdings" pitchFamily="2" charset="2"/>
              <a:buChar char="§"/>
            </a:pPr>
            <a:r>
              <a:rPr lang="en-US" sz="2600" b="1" i="1" dirty="0" smtClean="0">
                <a:latin typeface="Times New Roman" pitchFamily="18" charset="0"/>
                <a:cs typeface="Times New Roman" pitchFamily="18" charset="0"/>
              </a:rPr>
              <a:t>Lies </a:t>
            </a:r>
            <a:r>
              <a:rPr lang="en-US" sz="2600" b="1" i="1" dirty="0" smtClean="0">
                <a:solidFill>
                  <a:srgbClr val="FF0000"/>
                </a:solidFill>
                <a:latin typeface="Times New Roman" pitchFamily="18" charset="0"/>
                <a:cs typeface="Times New Roman" pitchFamily="18" charset="0"/>
              </a:rPr>
              <a:t>inferior</a:t>
            </a:r>
            <a:r>
              <a:rPr lang="en-US" sz="2600" b="1" i="1" dirty="0" smtClean="0">
                <a:latin typeface="Times New Roman" pitchFamily="18" charset="0"/>
                <a:cs typeface="Times New Roman" pitchFamily="18" charset="0"/>
              </a:rPr>
              <a:t> to the pelvic brim.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Encloses the </a:t>
            </a:r>
            <a:r>
              <a:rPr lang="en-US" sz="2600" b="1" i="1" dirty="0" smtClean="0">
                <a:solidFill>
                  <a:srgbClr val="FF0000"/>
                </a:solidFill>
                <a:latin typeface="Times New Roman" pitchFamily="18" charset="0"/>
                <a:cs typeface="Times New Roman" pitchFamily="18" charset="0"/>
              </a:rPr>
              <a:t>pelvic cavity.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Contains the </a:t>
            </a:r>
            <a:r>
              <a:rPr lang="en-US" sz="2600" b="1" i="1" dirty="0" smtClean="0">
                <a:solidFill>
                  <a:srgbClr val="0066FF"/>
                </a:solidFill>
                <a:latin typeface="Times New Roman" pitchFamily="18" charset="0"/>
                <a:cs typeface="Times New Roman" pitchFamily="18" charset="0"/>
              </a:rPr>
              <a:t>pelvic organs. </a:t>
            </a:r>
          </a:p>
          <a:p>
            <a:pPr lvl="1" rtl="0">
              <a:lnSpc>
                <a:spcPct val="80000"/>
              </a:lnSpc>
              <a:buFont typeface="Wingdings" pitchFamily="2" charset="2"/>
              <a:buChar char="§"/>
            </a:pPr>
            <a:r>
              <a:rPr lang="en-US" sz="2600" b="1" i="1" dirty="0" smtClean="0">
                <a:latin typeface="Times New Roman" pitchFamily="18" charset="0"/>
                <a:cs typeface="Times New Roman" pitchFamily="18" charset="0"/>
              </a:rPr>
              <a:t>It has :</a:t>
            </a:r>
          </a:p>
          <a:p>
            <a:pPr lvl="1" rtl="0">
              <a:lnSpc>
                <a:spcPct val="80000"/>
              </a:lnSpc>
              <a:buFont typeface="Wingdings" pitchFamily="2" charset="2"/>
              <a:buChar char="§"/>
            </a:pPr>
            <a:r>
              <a:rPr lang="en-US" sz="2600" b="1" i="1" dirty="0" smtClean="0">
                <a:solidFill>
                  <a:srgbClr val="FF0000"/>
                </a:solidFill>
                <a:latin typeface="Times New Roman" pitchFamily="18" charset="0"/>
                <a:cs typeface="Times New Roman" pitchFamily="18" charset="0"/>
              </a:rPr>
              <a:t>Inlet</a:t>
            </a:r>
          </a:p>
          <a:p>
            <a:pPr lvl="1" rtl="0">
              <a:lnSpc>
                <a:spcPct val="80000"/>
              </a:lnSpc>
              <a:buFont typeface="Wingdings" pitchFamily="2" charset="2"/>
              <a:buChar char="§"/>
            </a:pPr>
            <a:r>
              <a:rPr lang="en-US" sz="2600" b="1" i="1" dirty="0" smtClean="0">
                <a:solidFill>
                  <a:srgbClr val="FF0000"/>
                </a:solidFill>
                <a:latin typeface="Times New Roman" pitchFamily="18" charset="0"/>
                <a:cs typeface="Times New Roman" pitchFamily="18" charset="0"/>
              </a:rPr>
              <a:t>Outlet.</a:t>
            </a:r>
          </a:p>
          <a:p>
            <a:pPr rtl="0">
              <a:buFont typeface="Wingdings" pitchFamily="2" charset="2"/>
              <a:buChar char="q"/>
            </a:pPr>
            <a:r>
              <a:rPr lang="en-US" sz="2600" b="1" i="1" dirty="0" smtClean="0">
                <a:solidFill>
                  <a:srgbClr val="FF0000"/>
                </a:solidFill>
                <a:latin typeface="Times New Roman" pitchFamily="18" charset="0"/>
                <a:cs typeface="Times New Roman" pitchFamily="18" charset="0"/>
              </a:rPr>
              <a:t>Pelvic walls</a:t>
            </a:r>
            <a:endParaRPr lang="en-US" sz="2400" b="1" i="1" dirty="0">
              <a:solidFill>
                <a:srgbClr val="FF0000"/>
              </a:solidFill>
            </a:endParaRPr>
          </a:p>
        </p:txBody>
      </p:sp>
      <p:pic>
        <p:nvPicPr>
          <p:cNvPr id="5" name="Content Placeholder 4" descr="08_10a"/>
          <p:cNvPicPr>
            <a:picLocks noGrp="1" noChangeAspect="1" noChangeArrowheads="1"/>
          </p:cNvPicPr>
          <p:nvPr>
            <p:ph sz="half" idx="1"/>
          </p:nvPr>
        </p:nvPicPr>
        <p:blipFill>
          <a:blip r:embed="rId2" cstate="print"/>
          <a:srcRect t="8487" r="59682"/>
          <a:stretch>
            <a:fillRect/>
          </a:stretch>
        </p:blipFill>
        <p:spPr>
          <a:xfrm>
            <a:off x="3929058" y="2143116"/>
            <a:ext cx="4786346" cy="4286280"/>
          </a:xfrm>
          <a:prstGeom prst="rect">
            <a:avLst/>
          </a:prstGeom>
          <a:noFill/>
          <a:ln w="57150">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b="1" i="1" dirty="0" smtClean="0">
                <a:solidFill>
                  <a:srgbClr val="0070C0"/>
                </a:solidFill>
              </a:rPr>
              <a:t>Pelvic Inlet (pelvic Brim) </a:t>
            </a:r>
            <a:endParaRPr lang="en-US" sz="4000" b="1" i="1" dirty="0">
              <a:solidFill>
                <a:srgbClr val="0070C0"/>
              </a:solidFill>
            </a:endParaRPr>
          </a:p>
        </p:txBody>
      </p:sp>
      <p:sp>
        <p:nvSpPr>
          <p:cNvPr id="149511" name="Rectangle 7"/>
          <p:cNvSpPr>
            <a:spLocks noGrp="1" noChangeArrowheads="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q"/>
            </a:pPr>
            <a:r>
              <a:rPr lang="en-AU" sz="2400" b="1" i="1" u="sng" dirty="0" smtClean="0">
                <a:solidFill>
                  <a:srgbClr val="FF0000"/>
                </a:solidFill>
                <a:latin typeface="Times New Roman" pitchFamily="18" charset="0"/>
                <a:cs typeface="Times New Roman" pitchFamily="18" charset="0"/>
              </a:rPr>
              <a:t>Bounded by:</a:t>
            </a:r>
          </a:p>
          <a:p>
            <a:pPr algn="l" rtl="0">
              <a:buFont typeface="Wingdings" pitchFamily="2" charset="2"/>
              <a:buChar char="§"/>
            </a:pPr>
            <a:r>
              <a:rPr lang="en-AU" sz="2400" b="1" i="1" dirty="0" smtClean="0">
                <a:latin typeface="Times New Roman" pitchFamily="18" charset="0"/>
                <a:cs typeface="Times New Roman" pitchFamily="18" charset="0"/>
              </a:rPr>
              <a:t>Sacral promontory</a:t>
            </a:r>
          </a:p>
          <a:p>
            <a:pPr algn="l" rtl="0">
              <a:buFont typeface="Wingdings" pitchFamily="2" charset="2"/>
              <a:buChar char="§"/>
            </a:pPr>
            <a:r>
              <a:rPr lang="en-AU" sz="2400" b="1" i="1" dirty="0" err="1" smtClean="0">
                <a:latin typeface="Times New Roman" pitchFamily="18" charset="0"/>
                <a:cs typeface="Times New Roman" pitchFamily="18" charset="0"/>
              </a:rPr>
              <a:t>Iliopectineal</a:t>
            </a:r>
            <a:r>
              <a:rPr lang="en-AU" sz="2400" b="1" i="1" dirty="0" smtClean="0">
                <a:latin typeface="Times New Roman" pitchFamily="18" charset="0"/>
                <a:cs typeface="Times New Roman" pitchFamily="18" charset="0"/>
              </a:rPr>
              <a:t> lines.</a:t>
            </a:r>
          </a:p>
          <a:p>
            <a:pPr rtl="0">
              <a:buFont typeface="Wingdings" pitchFamily="2" charset="2"/>
              <a:buChar char="§"/>
            </a:pPr>
            <a:r>
              <a:rPr lang="en-AU" sz="2400" b="1" i="1" dirty="0" err="1" smtClean="0">
                <a:latin typeface="Times New Roman" pitchFamily="18" charset="0"/>
                <a:cs typeface="Times New Roman" pitchFamily="18" charset="0"/>
              </a:rPr>
              <a:t>Symphysis</a:t>
            </a:r>
            <a:r>
              <a:rPr lang="en-AU" sz="2400" b="1" i="1" dirty="0" smtClean="0">
                <a:latin typeface="Times New Roman" pitchFamily="18" charset="0"/>
                <a:cs typeface="Times New Roman" pitchFamily="18" charset="0"/>
              </a:rPr>
              <a:t> pubis.</a:t>
            </a:r>
          </a:p>
          <a:p>
            <a:pPr algn="l" rtl="0">
              <a:buFont typeface="Wingdings" pitchFamily="2" charset="2"/>
              <a:buChar char="§"/>
            </a:pPr>
            <a:endParaRPr lang="en-AU" sz="2400" b="1" i="1" dirty="0">
              <a:latin typeface="Times New Roman" pitchFamily="18" charset="0"/>
              <a:cs typeface="Times New Roman" pitchFamily="18" charset="0"/>
            </a:endParaRPr>
          </a:p>
        </p:txBody>
      </p:sp>
      <p:pic>
        <p:nvPicPr>
          <p:cNvPr id="9218" name="Picture 2" descr="C:\Documents and Settings\Jamila\My Documents\Student Gray\5. Pelvis and perineum\F66122-005-f005a.jpg"/>
          <p:cNvPicPr>
            <a:picLocks noChangeAspect="1" noChangeArrowheads="1"/>
          </p:cNvPicPr>
          <p:nvPr/>
        </p:nvPicPr>
        <p:blipFill>
          <a:blip r:embed="rId2" cstate="print"/>
          <a:srcRect b="5125"/>
          <a:stretch>
            <a:fillRect/>
          </a:stretch>
        </p:blipFill>
        <p:spPr bwMode="auto">
          <a:xfrm>
            <a:off x="3707904" y="1268760"/>
            <a:ext cx="5112568" cy="4032448"/>
          </a:xfrm>
          <a:prstGeom prst="rect">
            <a:avLst/>
          </a:prstGeom>
          <a:noFill/>
          <a:ln>
            <a:solidFill>
              <a:schemeClr val="tx1"/>
            </a:solidFill>
          </a:ln>
        </p:spPr>
      </p:pic>
      <p:sp>
        <p:nvSpPr>
          <p:cNvPr id="2" name="Rectangle 1"/>
          <p:cNvSpPr/>
          <p:nvPr/>
        </p:nvSpPr>
        <p:spPr>
          <a:xfrm>
            <a:off x="3923928" y="3501008"/>
            <a:ext cx="122413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473075"/>
            <a:ext cx="8153400" cy="898525"/>
          </a:xfrm>
        </p:spPr>
        <p:style>
          <a:lnRef idx="0">
            <a:schemeClr val="accent3"/>
          </a:lnRef>
          <a:fillRef idx="3">
            <a:schemeClr val="accent3"/>
          </a:fillRef>
          <a:effectRef idx="3">
            <a:schemeClr val="accent3"/>
          </a:effectRef>
          <a:fontRef idx="minor">
            <a:schemeClr val="lt1"/>
          </a:fontRef>
        </p:style>
        <p:txBody>
          <a:bodyPr/>
          <a:lstStyle/>
          <a:p>
            <a:pPr algn="ctr"/>
            <a:r>
              <a:rPr lang="en-AU" dirty="0">
                <a:solidFill>
                  <a:srgbClr val="0070C0"/>
                </a:solidFill>
                <a:latin typeface="Times New Roman" pitchFamily="18" charset="0"/>
                <a:cs typeface="Times New Roman" pitchFamily="18" charset="0"/>
              </a:rPr>
              <a:t>Learning Objectives</a:t>
            </a:r>
            <a:endParaRPr lang="en-US" dirty="0">
              <a:solidFill>
                <a:srgbClr val="0070C0"/>
              </a:solidFill>
              <a:latin typeface="Times New Roman" pitchFamily="18" charset="0"/>
              <a:cs typeface="Times New Roman" pitchFamily="18" charset="0"/>
            </a:endParaRPr>
          </a:p>
        </p:txBody>
      </p:sp>
      <p:sp>
        <p:nvSpPr>
          <p:cNvPr id="148483" name="Rectangle 3"/>
          <p:cNvSpPr>
            <a:spLocks noGrp="1" noChangeArrowheads="1"/>
          </p:cNvSpPr>
          <p:nvPr>
            <p:ph idx="1"/>
          </p:nvPr>
        </p:nvSpPr>
        <p:spPr>
          <a:xfrm>
            <a:off x="304800" y="1484784"/>
            <a:ext cx="8382000" cy="5754216"/>
          </a:xfrm>
        </p:spPr>
        <p:style>
          <a:lnRef idx="1">
            <a:schemeClr val="accent3"/>
          </a:lnRef>
          <a:fillRef idx="2">
            <a:schemeClr val="accent3"/>
          </a:fillRef>
          <a:effectRef idx="1">
            <a:schemeClr val="accent3"/>
          </a:effectRef>
          <a:fontRef idx="minor">
            <a:schemeClr val="dk1"/>
          </a:fontRef>
        </p:style>
        <p:txBody>
          <a:bodyPr/>
          <a:lstStyle/>
          <a:p>
            <a:pPr algn="l" rtl="0">
              <a:lnSpc>
                <a:spcPct val="90000"/>
              </a:lnSpc>
              <a:buFont typeface="Wingdings" pitchFamily="2" charset="2"/>
              <a:buChar char="v"/>
            </a:pPr>
            <a:r>
              <a:rPr lang="en-US" sz="2800" b="1" i="1" dirty="0" smtClean="0">
                <a:solidFill>
                  <a:srgbClr val="FF3300"/>
                </a:solidFill>
                <a:latin typeface="Times New Roman" pitchFamily="18" charset="0"/>
                <a:cs typeface="Times New Roman" pitchFamily="18" charset="0"/>
              </a:rPr>
              <a:t>At the end of the lecture, the students should be able to :</a:t>
            </a:r>
            <a:endParaRPr lang="en-US" sz="2800" b="1" dirty="0">
              <a:latin typeface="Times New Roman" pitchFamily="18" charset="0"/>
              <a:cs typeface="Times New Roman" pitchFamily="18" charset="0"/>
            </a:endParaRPr>
          </a:p>
          <a:p>
            <a:pPr algn="l" rtl="0">
              <a:lnSpc>
                <a:spcPct val="90000"/>
              </a:lnSpc>
              <a:buFont typeface="Wingdings" pitchFamily="2" charset="2"/>
              <a:buChar char="§"/>
            </a:pPr>
            <a:r>
              <a:rPr lang="en-AU" sz="2800" dirty="0">
                <a:latin typeface="Times New Roman" pitchFamily="18" charset="0"/>
                <a:cs typeface="Times New Roman" pitchFamily="18" charset="0"/>
              </a:rPr>
              <a:t>Describe </a:t>
            </a:r>
            <a:r>
              <a:rPr lang="en-AU" sz="2800" dirty="0" smtClean="0">
                <a:latin typeface="Times New Roman" pitchFamily="18" charset="0"/>
                <a:cs typeface="Times New Roman" pitchFamily="18" charset="0"/>
              </a:rPr>
              <a:t>the </a:t>
            </a:r>
            <a:r>
              <a:rPr lang="en-AU" sz="2800" dirty="0">
                <a:latin typeface="Times New Roman" pitchFamily="18" charset="0"/>
                <a:cs typeface="Times New Roman" pitchFamily="18" charset="0"/>
              </a:rPr>
              <a:t>bony </a:t>
            </a:r>
            <a:r>
              <a:rPr lang="en-AU" sz="2800" dirty="0" smtClean="0">
                <a:latin typeface="Times New Roman" pitchFamily="18" charset="0"/>
                <a:cs typeface="Times New Roman" pitchFamily="18" charset="0"/>
              </a:rPr>
              <a:t>structures of </a:t>
            </a:r>
            <a:r>
              <a:rPr lang="en-AU" sz="2800" dirty="0">
                <a:latin typeface="Times New Roman" pitchFamily="18" charset="0"/>
                <a:cs typeface="Times New Roman" pitchFamily="18" charset="0"/>
              </a:rPr>
              <a:t>the </a:t>
            </a:r>
            <a:r>
              <a:rPr lang="en-AU" sz="2800" dirty="0" smtClean="0">
                <a:latin typeface="Times New Roman" pitchFamily="18" charset="0"/>
                <a:cs typeface="Times New Roman" pitchFamily="18" charset="0"/>
              </a:rPr>
              <a:t>pelvis.</a:t>
            </a:r>
          </a:p>
          <a:p>
            <a:pPr algn="l" rtl="0">
              <a:buFont typeface="Wingdings" pitchFamily="2" charset="2"/>
              <a:buChar char="§"/>
            </a:pPr>
            <a:r>
              <a:rPr lang="en-AU" sz="2800" dirty="0" smtClean="0">
                <a:latin typeface="Times New Roman" pitchFamily="18" charset="0"/>
                <a:cs typeface="Times New Roman" pitchFamily="18" charset="0"/>
              </a:rPr>
              <a:t>Describe in detail </a:t>
            </a:r>
            <a:r>
              <a:rPr lang="en-US" sz="2800" dirty="0" smtClean="0">
                <a:latin typeface="Times New Roman" pitchFamily="18" charset="0"/>
                <a:cs typeface="Times New Roman" pitchFamily="18" charset="0"/>
              </a:rPr>
              <a:t>the hip bone, the sacrum, and the coccyx.</a:t>
            </a:r>
            <a:endParaRPr lang="en-US" sz="2800" dirty="0">
              <a:latin typeface="Times New Roman" pitchFamily="18" charset="0"/>
              <a:cs typeface="Times New Roman" pitchFamily="18" charset="0"/>
            </a:endParaRPr>
          </a:p>
          <a:p>
            <a:pPr algn="l" rtl="0">
              <a:buFont typeface="Wingdings" pitchFamily="2" charset="2"/>
              <a:buChar char="§"/>
            </a:pPr>
            <a:r>
              <a:rPr lang="en-AU" sz="2800" dirty="0" smtClean="0">
                <a:latin typeface="Times New Roman" pitchFamily="18" charset="0"/>
                <a:cs typeface="Times New Roman" pitchFamily="18" charset="0"/>
              </a:rPr>
              <a:t>Describe </a:t>
            </a:r>
            <a:r>
              <a:rPr lang="en-AU" sz="2800" dirty="0">
                <a:latin typeface="Times New Roman" pitchFamily="18" charset="0"/>
                <a:cs typeface="Times New Roman" pitchFamily="18" charset="0"/>
              </a:rPr>
              <a:t>the boundaries of the pelvic inlet and </a:t>
            </a:r>
            <a:r>
              <a:rPr lang="en-AU" sz="2800" dirty="0" smtClean="0">
                <a:latin typeface="Times New Roman" pitchFamily="18" charset="0"/>
                <a:cs typeface="Times New Roman" pitchFamily="18" charset="0"/>
              </a:rPr>
              <a:t>outlet.</a:t>
            </a:r>
          </a:p>
          <a:p>
            <a:pPr algn="l" rtl="0">
              <a:buFont typeface="Wingdings" pitchFamily="2" charset="2"/>
              <a:buChar char="§"/>
            </a:pPr>
            <a:r>
              <a:rPr lang="en-AU" sz="2800" dirty="0" smtClean="0">
                <a:latin typeface="Times New Roman" pitchFamily="18" charset="0"/>
                <a:cs typeface="Times New Roman" pitchFamily="18" charset="0"/>
              </a:rPr>
              <a:t>Identify the structures forming the pelvic walls.</a:t>
            </a:r>
            <a:endParaRPr lang="en-US" sz="2800" dirty="0" smtClean="0">
              <a:latin typeface="Times New Roman" pitchFamily="18" charset="0"/>
              <a:cs typeface="Times New Roman" pitchFamily="18" charset="0"/>
            </a:endParaRPr>
          </a:p>
          <a:p>
            <a:pPr algn="l" rtl="0">
              <a:buFont typeface="Wingdings" pitchFamily="2" charset="2"/>
              <a:buChar char="§"/>
            </a:pPr>
            <a:r>
              <a:rPr lang="en-AU" sz="2800" dirty="0" smtClean="0">
                <a:latin typeface="Times New Roman" pitchFamily="18" charset="0"/>
                <a:cs typeface="Times New Roman" pitchFamily="18" charset="0"/>
              </a:rPr>
              <a:t>Identify </a:t>
            </a:r>
            <a:r>
              <a:rPr lang="en-AU" sz="2800" dirty="0">
                <a:latin typeface="Times New Roman" pitchFamily="18" charset="0"/>
                <a:cs typeface="Times New Roman" pitchFamily="18" charset="0"/>
              </a:rPr>
              <a:t>the articulations of the </a:t>
            </a:r>
            <a:r>
              <a:rPr lang="en-AU" sz="2800" dirty="0" smtClean="0">
                <a:latin typeface="Times New Roman" pitchFamily="18" charset="0"/>
                <a:cs typeface="Times New Roman" pitchFamily="18" charset="0"/>
              </a:rPr>
              <a:t>bony pelvis.</a:t>
            </a:r>
          </a:p>
          <a:p>
            <a:pPr algn="l" rtl="0">
              <a:buFont typeface="Wingdings" pitchFamily="2" charset="2"/>
              <a:buChar char="§"/>
            </a:pPr>
            <a:r>
              <a:rPr lang="en-AU" sz="2800" dirty="0" smtClean="0">
                <a:latin typeface="Times New Roman" pitchFamily="18" charset="0"/>
                <a:cs typeface="Times New Roman" pitchFamily="18" charset="0"/>
              </a:rPr>
              <a:t>List the major differences between the male and female pelvis.</a:t>
            </a:r>
          </a:p>
          <a:p>
            <a:pPr algn="l" rtl="0">
              <a:buFont typeface="Wingdings" pitchFamily="2" charset="2"/>
              <a:buChar char="§"/>
            </a:pPr>
            <a:r>
              <a:rPr lang="en-AU" sz="2800" dirty="0" smtClean="0">
                <a:latin typeface="Times New Roman" pitchFamily="18" charset="0"/>
                <a:cs typeface="Times New Roman" pitchFamily="18" charset="0"/>
              </a:rPr>
              <a:t>List the different types of female pelvis.</a:t>
            </a:r>
          </a:p>
          <a:p>
            <a:pPr algn="l" rtl="0">
              <a:lnSpc>
                <a:spcPct val="90000"/>
              </a:lnSpc>
            </a:pPr>
            <a:endParaRPr lang="en-US" sz="2200" dirty="0" smtClean="0">
              <a:latin typeface="Times New Roman" pitchFamily="18" charset="0"/>
              <a:cs typeface="Times New Roman" pitchFamily="18" charset="0"/>
            </a:endParaRPr>
          </a:p>
          <a:p>
            <a:pPr algn="l" rtl="0">
              <a:lnSpc>
                <a:spcPct val="90000"/>
              </a:lnSpc>
            </a:pPr>
            <a:endParaRPr lang="en-US" sz="2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4000" b="1" i="1" dirty="0" smtClean="0"/>
              <a:t>Pelvic Outlet</a:t>
            </a:r>
            <a:endParaRPr lang="en-US" sz="4000" b="1" i="1" dirty="0"/>
          </a:p>
        </p:txBody>
      </p:sp>
      <p:sp>
        <p:nvSpPr>
          <p:cNvPr id="3" name="Text Placeholder 2"/>
          <p:cNvSpPr>
            <a:spLocks noGrp="1"/>
          </p:cNvSpPr>
          <p:nvPr>
            <p:ph type="body" idx="2"/>
          </p:nvPr>
        </p:nvSpPr>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AU" sz="2400" b="1" i="1" u="sng" dirty="0" smtClean="0">
                <a:latin typeface="Times New Roman" pitchFamily="18" charset="0"/>
                <a:cs typeface="Times New Roman" pitchFamily="18" charset="0"/>
              </a:rPr>
              <a:t>Bounded by:</a:t>
            </a:r>
          </a:p>
          <a:p>
            <a:pPr rtl="0">
              <a:buFont typeface="Wingdings" pitchFamily="2" charset="2"/>
              <a:buChar char="§"/>
            </a:pPr>
            <a:r>
              <a:rPr lang="en-AU" sz="2400" b="1" i="1" dirty="0" smtClean="0">
                <a:solidFill>
                  <a:srgbClr val="0066FF"/>
                </a:solidFill>
                <a:latin typeface="Times New Roman" pitchFamily="18" charset="0"/>
                <a:cs typeface="Times New Roman" pitchFamily="18" charset="0"/>
              </a:rPr>
              <a:t>Coccyx</a:t>
            </a:r>
          </a:p>
          <a:p>
            <a:pPr rtl="0">
              <a:buFont typeface="Wingdings" pitchFamily="2" charset="2"/>
              <a:buChar char="§"/>
            </a:pPr>
            <a:r>
              <a:rPr lang="en-AU" sz="2400" b="1" i="1" dirty="0" err="1" smtClean="0">
                <a:solidFill>
                  <a:srgbClr val="0066FF"/>
                </a:solidFill>
                <a:latin typeface="Times New Roman" pitchFamily="18" charset="0"/>
                <a:cs typeface="Times New Roman" pitchFamily="18" charset="0"/>
              </a:rPr>
              <a:t>Ischial</a:t>
            </a:r>
            <a:r>
              <a:rPr lang="en-AU" sz="2400" b="1" i="1" dirty="0" smtClean="0">
                <a:solidFill>
                  <a:srgbClr val="0066FF"/>
                </a:solidFill>
                <a:latin typeface="Times New Roman" pitchFamily="18" charset="0"/>
                <a:cs typeface="Times New Roman" pitchFamily="18" charset="0"/>
              </a:rPr>
              <a:t> </a:t>
            </a:r>
            <a:r>
              <a:rPr lang="en-AU" sz="2400" b="1" i="1" dirty="0" err="1" smtClean="0">
                <a:solidFill>
                  <a:srgbClr val="0066FF"/>
                </a:solidFill>
                <a:latin typeface="Times New Roman" pitchFamily="18" charset="0"/>
                <a:cs typeface="Times New Roman" pitchFamily="18" charset="0"/>
              </a:rPr>
              <a:t>tuberosities</a:t>
            </a:r>
            <a:r>
              <a:rPr lang="en-AU" sz="2400" b="1" i="1" dirty="0" smtClean="0">
                <a:solidFill>
                  <a:srgbClr val="0066FF"/>
                </a:solidFill>
                <a:latin typeface="Times New Roman" pitchFamily="18" charset="0"/>
                <a:cs typeface="Times New Roman" pitchFamily="18" charset="0"/>
              </a:rPr>
              <a:t>.  </a:t>
            </a:r>
          </a:p>
          <a:p>
            <a:pPr rtl="0">
              <a:buFont typeface="Wingdings" pitchFamily="2" charset="2"/>
              <a:buChar char="§"/>
            </a:pPr>
            <a:r>
              <a:rPr lang="en-AU" sz="2400" b="1" i="1" dirty="0" smtClean="0">
                <a:solidFill>
                  <a:srgbClr val="0066FF"/>
                </a:solidFill>
                <a:latin typeface="Times New Roman" pitchFamily="18" charset="0"/>
                <a:cs typeface="Times New Roman" pitchFamily="18" charset="0"/>
              </a:rPr>
              <a:t>Pubic arches.</a:t>
            </a:r>
            <a:endParaRPr lang="en-US" sz="2400" b="1" i="1" dirty="0" smtClean="0">
              <a:solidFill>
                <a:srgbClr val="0066FF"/>
              </a:solidFill>
              <a:latin typeface="Times New Roman" pitchFamily="18" charset="0"/>
              <a:cs typeface="Times New Roman" pitchFamily="18" charset="0"/>
            </a:endParaRPr>
          </a:p>
          <a:p>
            <a:endParaRPr lang="en-US" sz="2400" dirty="0"/>
          </a:p>
        </p:txBody>
      </p:sp>
      <p:pic>
        <p:nvPicPr>
          <p:cNvPr id="10242" name="Picture 2" descr="C:\Documents and Settings\Jamila\My Documents\Student Gray\5. Pelvis and perineum\F66122-005-f032.jpg"/>
          <p:cNvPicPr>
            <a:picLocks noChangeAspect="1" noChangeArrowheads="1"/>
          </p:cNvPicPr>
          <p:nvPr/>
        </p:nvPicPr>
        <p:blipFill>
          <a:blip r:embed="rId2" cstate="print"/>
          <a:srcRect b="4841"/>
          <a:stretch>
            <a:fillRect/>
          </a:stretch>
        </p:blipFill>
        <p:spPr bwMode="auto">
          <a:xfrm>
            <a:off x="3563888" y="1916832"/>
            <a:ext cx="5272022" cy="3312368"/>
          </a:xfrm>
          <a:prstGeom prst="rect">
            <a:avLst/>
          </a:prstGeom>
          <a:noFill/>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094112" cy="1162050"/>
          </a:xfrm>
        </p:spPr>
        <p:style>
          <a:lnRef idx="1">
            <a:schemeClr val="accent3"/>
          </a:lnRef>
          <a:fillRef idx="3">
            <a:schemeClr val="accent3"/>
          </a:fillRef>
          <a:effectRef idx="2">
            <a:schemeClr val="accent3"/>
          </a:effectRef>
          <a:fontRef idx="minor">
            <a:schemeClr val="lt1"/>
          </a:fontRef>
        </p:style>
        <p:txBody>
          <a:bodyPr/>
          <a:lstStyle/>
          <a:p>
            <a:r>
              <a:rPr lang="en-US" sz="4000" b="1" i="1" dirty="0" smtClean="0">
                <a:solidFill>
                  <a:srgbClr val="002060"/>
                </a:solidFill>
              </a:rPr>
              <a:t>Orientation of the Pelvis</a:t>
            </a:r>
            <a:endParaRPr lang="ar-SA" sz="4000" b="1" i="1" dirty="0">
              <a:solidFill>
                <a:srgbClr val="002060"/>
              </a:solidFill>
            </a:endParaRPr>
          </a:p>
        </p:txBody>
      </p:sp>
      <p:sp>
        <p:nvSpPr>
          <p:cNvPr id="3" name="Text Placeholder 2"/>
          <p:cNvSpPr>
            <a:spLocks noGrp="1"/>
          </p:cNvSpPr>
          <p:nvPr>
            <p:ph type="body" idx="2"/>
          </p:nvPr>
        </p:nvSpPr>
        <p:spPr>
          <a:xfrm>
            <a:off x="179512" y="1676400"/>
            <a:ext cx="4752528" cy="499296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rtl="0">
              <a:buFont typeface="Wingdings" pitchFamily="2" charset="2"/>
              <a:buChar char="q"/>
            </a:pPr>
            <a:r>
              <a:rPr lang="en-US" sz="2400" b="1" i="1" dirty="0" smtClean="0">
                <a:solidFill>
                  <a:srgbClr val="FF0000"/>
                </a:solidFill>
                <a:latin typeface="Times New Roman" pitchFamily="18" charset="0"/>
                <a:cs typeface="Times New Roman" pitchFamily="18" charset="0"/>
              </a:rPr>
              <a:t>It is the Correct Position</a:t>
            </a:r>
            <a:r>
              <a:rPr lang="en-US" sz="2400" b="1" i="1" dirty="0" smtClean="0">
                <a:latin typeface="Times New Roman" pitchFamily="18" charset="0"/>
                <a:cs typeface="Times New Roman" pitchFamily="18" charset="0"/>
              </a:rPr>
              <a:t> of the bony pelvis relative to the trunk (in the anatomical </a:t>
            </a:r>
            <a:r>
              <a:rPr lang="en-US" sz="2400" b="1" i="1" dirty="0" smtClean="0">
                <a:latin typeface="Times New Roman" pitchFamily="18" charset="0"/>
                <a:cs typeface="Times New Roman" pitchFamily="18" charset="0"/>
              </a:rPr>
              <a:t>position (it fulfills the following)</a:t>
            </a:r>
          </a:p>
          <a:p>
            <a:pPr rtl="0">
              <a:buFont typeface="Wingdings" pitchFamily="2" charset="2"/>
              <a:buChar char="q"/>
            </a:pPr>
            <a:r>
              <a:rPr lang="en-US" sz="2200" b="1" i="1" dirty="0" smtClean="0">
                <a:latin typeface="Times New Roman" pitchFamily="18" charset="0"/>
                <a:cs typeface="Times New Roman" pitchFamily="18" charset="0"/>
              </a:rPr>
              <a:t>1.The</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anterior-superior iliac </a:t>
            </a:r>
            <a:r>
              <a:rPr lang="en-US" sz="2200" dirty="0" smtClean="0">
                <a:latin typeface="Times New Roman" pitchFamily="18" charset="0"/>
                <a:cs typeface="Times New Roman" pitchFamily="18" charset="0"/>
              </a:rPr>
              <a:t>spines </a:t>
            </a:r>
            <a:r>
              <a:rPr lang="en-US" sz="2200" dirty="0" smtClean="0">
                <a:latin typeface="Times New Roman" pitchFamily="18" charset="0"/>
                <a:cs typeface="Times New Roman" pitchFamily="18" charset="0"/>
              </a:rPr>
              <a:t>and the pubic </a:t>
            </a:r>
            <a:r>
              <a:rPr lang="en-US" sz="2200" dirty="0" smtClean="0">
                <a:latin typeface="Times New Roman" pitchFamily="18" charset="0"/>
                <a:cs typeface="Times New Roman" pitchFamily="18" charset="0"/>
              </a:rPr>
              <a:t>tubercles </a:t>
            </a:r>
            <a:r>
              <a:rPr lang="en-US" sz="2200" dirty="0">
                <a:latin typeface="Times New Roman" pitchFamily="18" charset="0"/>
                <a:cs typeface="Times New Roman" pitchFamily="18" charset="0"/>
              </a:rPr>
              <a:t>are in the same </a:t>
            </a:r>
            <a:r>
              <a:rPr lang="en-US" sz="2200" b="1" dirty="0">
                <a:solidFill>
                  <a:srgbClr val="0066FF"/>
                </a:solidFill>
                <a:latin typeface="Times New Roman" pitchFamily="18" charset="0"/>
                <a:cs typeface="Times New Roman" pitchFamily="18" charset="0"/>
              </a:rPr>
              <a:t>vertical plane</a:t>
            </a:r>
            <a:r>
              <a:rPr lang="en-US" sz="2200" dirty="0">
                <a:solidFill>
                  <a:srgbClr val="0066FF"/>
                </a:solidFill>
                <a:latin typeface="Times New Roman" pitchFamily="18" charset="0"/>
                <a:cs typeface="Times New Roman" pitchFamily="18" charset="0"/>
              </a:rPr>
              <a:t>.</a:t>
            </a:r>
          </a:p>
          <a:p>
            <a:pPr lvl="1"/>
            <a:r>
              <a:rPr lang="en-US" sz="2200" b="1"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coccyx is in the same </a:t>
            </a:r>
            <a:r>
              <a:rPr lang="en-US" sz="2200" b="1" dirty="0">
                <a:solidFill>
                  <a:srgbClr val="C00000"/>
                </a:solidFill>
                <a:latin typeface="Times New Roman" pitchFamily="18" charset="0"/>
                <a:cs typeface="Times New Roman" pitchFamily="18" charset="0"/>
              </a:rPr>
              <a:t>horizontal plane </a:t>
            </a:r>
            <a:r>
              <a:rPr lang="en-US" sz="2200" dirty="0">
                <a:latin typeface="Times New Roman" pitchFamily="18" charset="0"/>
                <a:cs typeface="Times New Roman" pitchFamily="18" charset="0"/>
              </a:rPr>
              <a:t>as the upper margin of the pubic </a:t>
            </a:r>
            <a:r>
              <a:rPr lang="en-US" sz="2200" dirty="0" err="1">
                <a:latin typeface="Times New Roman" pitchFamily="18" charset="0"/>
                <a:cs typeface="Times New Roman" pitchFamily="18" charset="0"/>
              </a:rPr>
              <a:t>symphysis</a:t>
            </a:r>
            <a:r>
              <a:rPr lang="en-US" sz="2200" dirty="0">
                <a:latin typeface="Times New Roman" pitchFamily="18" charset="0"/>
                <a:cs typeface="Times New Roman" pitchFamily="18" charset="0"/>
              </a:rPr>
              <a:t>.</a:t>
            </a:r>
          </a:p>
          <a:p>
            <a:pPr lvl="1"/>
            <a:r>
              <a:rPr lang="en-US" sz="2200" b="1"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axis of the pelvic cavity running through the central </a:t>
            </a:r>
            <a:r>
              <a:rPr lang="en-US" sz="2200" dirty="0" smtClean="0">
                <a:latin typeface="Times New Roman" pitchFamily="18" charset="0"/>
                <a:cs typeface="Times New Roman" pitchFamily="18" charset="0"/>
              </a:rPr>
              <a:t>points </a:t>
            </a:r>
            <a:r>
              <a:rPr lang="en-US" sz="2200" dirty="0">
                <a:latin typeface="Times New Roman" pitchFamily="18" charset="0"/>
                <a:cs typeface="Times New Roman" pitchFamily="18" charset="0"/>
              </a:rPr>
              <a:t>of the inlet and the outlet almost </a:t>
            </a:r>
            <a:r>
              <a:rPr lang="en-US" sz="2200" dirty="0" smtClean="0">
                <a:latin typeface="Times New Roman" pitchFamily="18" charset="0"/>
                <a:cs typeface="Times New Roman" pitchFamily="18" charset="0"/>
              </a:rPr>
              <a:t>parallels to </a:t>
            </a:r>
            <a:r>
              <a:rPr lang="en-US" sz="2200" dirty="0">
                <a:latin typeface="Times New Roman" pitchFamily="18" charset="0"/>
                <a:cs typeface="Times New Roman" pitchFamily="18" charset="0"/>
              </a:rPr>
              <a:t>the curvature of the sacrum.</a:t>
            </a:r>
            <a:br>
              <a:rPr lang="en-US" sz="2200" dirty="0">
                <a:latin typeface="Times New Roman" pitchFamily="18" charset="0"/>
                <a:cs typeface="Times New Roman" pitchFamily="18" charset="0"/>
              </a:rPr>
            </a:br>
            <a:r>
              <a:rPr lang="en-US" sz="2200" b="1" i="1" dirty="0">
                <a:latin typeface="Times New Roman" pitchFamily="18" charset="0"/>
                <a:cs typeface="Times New Roman" pitchFamily="18" charset="0"/>
              </a:rPr>
              <a:t> </a:t>
            </a:r>
            <a:r>
              <a:rPr lang="en-US" sz="2200" b="1" i="1" u="sng" dirty="0" smtClean="0">
                <a:latin typeface="Times New Roman" pitchFamily="18" charset="0"/>
                <a:cs typeface="Times New Roman" pitchFamily="18" charset="0"/>
              </a:rPr>
              <a:t>In this position</a:t>
            </a:r>
            <a:r>
              <a:rPr lang="en-US" sz="2200" b="1" i="1" u="sng" dirty="0" smtClean="0">
                <a:latin typeface="Times New Roman" pitchFamily="18" charset="0"/>
                <a:cs typeface="Times New Roman" pitchFamily="18" charset="0"/>
              </a:rPr>
              <a:t>:</a:t>
            </a:r>
          </a:p>
          <a:p>
            <a:pPr lvl="1"/>
            <a:r>
              <a:rPr lang="en-US" sz="2200" b="1" i="1" dirty="0" smtClean="0">
                <a:latin typeface="Times New Roman" pitchFamily="18" charset="0"/>
                <a:cs typeface="Times New Roman" pitchFamily="18" charset="0"/>
              </a:rPr>
              <a:t>The </a:t>
            </a:r>
            <a:r>
              <a:rPr lang="en-US" sz="2200" b="1" i="1" dirty="0" smtClean="0">
                <a:latin typeface="Times New Roman" pitchFamily="18" charset="0"/>
                <a:cs typeface="Times New Roman" pitchFamily="18" charset="0"/>
              </a:rPr>
              <a:t>anterior surface of the </a:t>
            </a:r>
            <a:r>
              <a:rPr lang="en-US" sz="2200" b="1" i="1" dirty="0" smtClean="0">
                <a:solidFill>
                  <a:srgbClr val="FF0000"/>
                </a:solidFill>
                <a:latin typeface="Times New Roman" pitchFamily="18" charset="0"/>
                <a:cs typeface="Times New Roman" pitchFamily="18" charset="0"/>
              </a:rPr>
              <a:t>Sacrum</a:t>
            </a:r>
            <a:r>
              <a:rPr lang="en-US" sz="2200" b="1" i="1" dirty="0" smtClean="0">
                <a:latin typeface="Times New Roman" pitchFamily="18" charset="0"/>
                <a:cs typeface="Times New Roman" pitchFamily="18" charset="0"/>
              </a:rPr>
              <a:t> is directed </a:t>
            </a:r>
            <a:r>
              <a:rPr lang="en-US" sz="2400" b="1" dirty="0" smtClean="0">
                <a:latin typeface="Times New Roman" pitchFamily="18" charset="0"/>
                <a:cs typeface="Times New Roman" pitchFamily="18" charset="0"/>
              </a:rPr>
              <a:t>downward &amp; </a:t>
            </a:r>
            <a:r>
              <a:rPr lang="en-US" sz="2400" b="1" i="1" dirty="0" smtClean="0">
                <a:latin typeface="Times New Roman" pitchFamily="18" charset="0"/>
                <a:cs typeface="Times New Roman" pitchFamily="18" charset="0"/>
              </a:rPr>
              <a:t>forward </a:t>
            </a:r>
            <a:r>
              <a:rPr lang="en-US" sz="2200" b="1" i="1" dirty="0" smtClean="0">
                <a:latin typeface="Times New Roman" pitchFamily="18" charset="0"/>
                <a:cs typeface="Times New Roman" pitchFamily="18" charset="0"/>
              </a:rPr>
              <a:t>.</a:t>
            </a:r>
          </a:p>
          <a:p>
            <a:pPr lvl="1"/>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pelvic surface of </a:t>
            </a:r>
            <a:r>
              <a:rPr lang="en-US" sz="2400" b="1" dirty="0" err="1">
                <a:solidFill>
                  <a:srgbClr val="C00000"/>
                </a:solidFill>
                <a:latin typeface="Times New Roman" pitchFamily="18" charset="0"/>
                <a:cs typeface="Times New Roman" pitchFamily="18" charset="0"/>
              </a:rPr>
              <a:t>symphysis</a:t>
            </a:r>
            <a:r>
              <a:rPr lang="en-US" sz="2400" b="1" dirty="0">
                <a:solidFill>
                  <a:srgbClr val="C00000"/>
                </a:solidFill>
                <a:latin typeface="Times New Roman" pitchFamily="18" charset="0"/>
                <a:cs typeface="Times New Roman" pitchFamily="18" charset="0"/>
              </a:rPr>
              <a:t> pubis </a:t>
            </a:r>
            <a:r>
              <a:rPr lang="en-US" sz="2400" dirty="0" smtClean="0">
                <a:latin typeface="Times New Roman" pitchFamily="18" charset="0"/>
                <a:cs typeface="Times New Roman" pitchFamily="18" charset="0"/>
              </a:rPr>
              <a:t>faces is directed </a:t>
            </a:r>
            <a:r>
              <a:rPr lang="en-US" sz="2400" b="1" dirty="0">
                <a:latin typeface="Times New Roman" pitchFamily="18" charset="0"/>
                <a:cs typeface="Times New Roman" pitchFamily="18" charset="0"/>
              </a:rPr>
              <a:t>upward and </a:t>
            </a:r>
            <a:r>
              <a:rPr lang="en-US" sz="2400" b="1" dirty="0" smtClean="0">
                <a:latin typeface="Times New Roman" pitchFamily="18" charset="0"/>
                <a:cs typeface="Times New Roman" pitchFamily="18" charset="0"/>
              </a:rPr>
              <a:t>backward</a:t>
            </a:r>
            <a:r>
              <a:rPr lang="en-US" sz="2400" b="1" i="1" dirty="0" smtClean="0">
                <a:latin typeface="Times New Roman" pitchFamily="18" charset="0"/>
                <a:cs typeface="Times New Roman" pitchFamily="18" charset="0"/>
              </a:rPr>
              <a:t>.</a:t>
            </a:r>
          </a:p>
          <a:p>
            <a:endParaRPr lang="ar-SA" sz="2400" dirty="0">
              <a:latin typeface="Times New Roman" pitchFamily="18" charset="0"/>
              <a:cs typeface="Times New Roman" pitchFamily="18" charset="0"/>
            </a:endParaRPr>
          </a:p>
        </p:txBody>
      </p:sp>
      <p:pic>
        <p:nvPicPr>
          <p:cNvPr id="3075" name="Picture 3" descr="C:\Documents and Settings\Jamila\My Documents\Student Gray\5. Pelvis and perineum\F66122-005-f011.jpg"/>
          <p:cNvPicPr>
            <a:picLocks noChangeAspect="1" noChangeArrowheads="1"/>
          </p:cNvPicPr>
          <p:nvPr/>
        </p:nvPicPr>
        <p:blipFill>
          <a:blip r:embed="rId2" cstate="print"/>
          <a:srcRect b="5175"/>
          <a:stretch>
            <a:fillRect/>
          </a:stretch>
        </p:blipFill>
        <p:spPr bwMode="auto">
          <a:xfrm>
            <a:off x="4932040" y="1916832"/>
            <a:ext cx="4211960" cy="3744416"/>
          </a:xfrm>
          <a:prstGeom prst="rect">
            <a:avLst/>
          </a:prstGeom>
          <a:noFill/>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2799316"/>
              </p:ext>
            </p:extLst>
          </p:nvPr>
        </p:nvGraphicFramePr>
        <p:xfrm>
          <a:off x="4139952" y="332656"/>
          <a:ext cx="5184576" cy="7056018"/>
        </p:xfrm>
        <a:graphic>
          <a:graphicData uri="http://schemas.openxmlformats.org/drawingml/2006/table">
            <a:tbl>
              <a:tblPr firstRow="1" bandRow="1">
                <a:tableStyleId>{5C22544A-7EE6-4342-B048-85BDC9FD1C3A}</a:tableStyleId>
              </a:tblPr>
              <a:tblGrid>
                <a:gridCol w="1728192"/>
                <a:gridCol w="1728192"/>
                <a:gridCol w="1728192"/>
              </a:tblGrid>
              <a:tr h="910443">
                <a:tc>
                  <a:txBody>
                    <a:bodyPr/>
                    <a:lstStyle/>
                    <a:p>
                      <a:r>
                        <a:rPr lang="en-US" sz="2400" dirty="0" smtClean="0">
                          <a:latin typeface="Times New Roman" pitchFamily="18" charset="0"/>
                          <a:cs typeface="Times New Roman" pitchFamily="18" charset="0"/>
                        </a:rPr>
                        <a:t>Bony pelvis</a:t>
                      </a:r>
                      <a:endParaRPr lang="en-US" sz="24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Male</a:t>
                      </a:r>
                      <a:endParaRPr lang="en-US" sz="2400" b="1" dirty="0">
                        <a:latin typeface="Times New Roman" pitchFamily="18" charset="0"/>
                        <a:cs typeface="Times New Roman" pitchFamily="18" charset="0"/>
                      </a:endParaRPr>
                    </a:p>
                  </a:txBody>
                  <a:tcPr/>
                </a:tc>
                <a:tc>
                  <a:txBody>
                    <a:bodyPr/>
                    <a:lstStyle/>
                    <a:p>
                      <a:pPr algn="ctr"/>
                      <a:r>
                        <a:rPr lang="en-US" sz="2400" dirty="0" smtClean="0">
                          <a:solidFill>
                            <a:schemeClr val="bg1"/>
                          </a:solidFill>
                          <a:latin typeface="Times New Roman" pitchFamily="18" charset="0"/>
                          <a:cs typeface="Times New Roman" pitchFamily="18" charset="0"/>
                        </a:rPr>
                        <a:t>Female</a:t>
                      </a:r>
                      <a:endParaRPr lang="en-US" sz="2400" dirty="0">
                        <a:solidFill>
                          <a:schemeClr val="bg1"/>
                        </a:solidFill>
                        <a:latin typeface="Times New Roman" pitchFamily="18" charset="0"/>
                        <a:cs typeface="Times New Roman" pitchFamily="18" charset="0"/>
                      </a:endParaRPr>
                    </a:p>
                  </a:txBody>
                  <a:tcPr/>
                </a:tc>
              </a:tr>
              <a:tr h="708122">
                <a:tc>
                  <a:txBody>
                    <a:bodyPr/>
                    <a:lstStyle/>
                    <a:p>
                      <a:pPr algn="l"/>
                      <a:r>
                        <a:rPr lang="en-US" dirty="0" smtClean="0">
                          <a:solidFill>
                            <a:srgbClr val="FF0000"/>
                          </a:solidFill>
                        </a:rPr>
                        <a:t>General structure</a:t>
                      </a:r>
                      <a:endParaRPr lang="en-US" dirty="0">
                        <a:solidFill>
                          <a:srgbClr val="FF0000"/>
                        </a:solidFill>
                      </a:endParaRPr>
                    </a:p>
                  </a:txBody>
                  <a:tcPr/>
                </a:tc>
                <a:tc>
                  <a:txBody>
                    <a:bodyPr/>
                    <a:lstStyle/>
                    <a:p>
                      <a:pPr algn="l"/>
                      <a:r>
                        <a:rPr lang="en-US" dirty="0" smtClean="0"/>
                        <a:t>Thick &amp; heavy</a:t>
                      </a:r>
                      <a:endParaRPr lang="en-US" dirty="0"/>
                    </a:p>
                  </a:txBody>
                  <a:tcPr/>
                </a:tc>
                <a:tc>
                  <a:txBody>
                    <a:bodyPr/>
                    <a:lstStyle/>
                    <a:p>
                      <a:pPr algn="l"/>
                      <a:r>
                        <a:rPr lang="en-US" dirty="0" smtClean="0"/>
                        <a:t>Thin</a:t>
                      </a:r>
                      <a:r>
                        <a:rPr lang="en-US" sz="1800" dirty="0" smtClean="0"/>
                        <a:t>, Smaller &amp; lighter</a:t>
                      </a:r>
                      <a:endParaRPr lang="en-US" dirty="0"/>
                    </a:p>
                  </a:txBody>
                  <a:tcPr/>
                </a:tc>
              </a:tr>
              <a:tr h="708122">
                <a:tc>
                  <a:txBody>
                    <a:bodyPr/>
                    <a:lstStyle/>
                    <a:p>
                      <a:pPr algn="l"/>
                      <a:r>
                        <a:rPr lang="en-US" dirty="0" smtClean="0">
                          <a:solidFill>
                            <a:srgbClr val="FF0000"/>
                          </a:solidFill>
                        </a:rPr>
                        <a:t>False (major) pelvis</a:t>
                      </a:r>
                      <a:endParaRPr lang="en-US" dirty="0">
                        <a:solidFill>
                          <a:srgbClr val="FF0000"/>
                        </a:solidFill>
                      </a:endParaRPr>
                    </a:p>
                  </a:txBody>
                  <a:tcPr/>
                </a:tc>
                <a:tc>
                  <a:txBody>
                    <a:bodyPr/>
                    <a:lstStyle/>
                    <a:p>
                      <a:pPr algn="l"/>
                      <a:r>
                        <a:rPr lang="en-US" dirty="0" smtClean="0"/>
                        <a:t>Deep</a:t>
                      </a:r>
                      <a:endParaRPr lang="en-US" dirty="0"/>
                    </a:p>
                  </a:txBody>
                  <a:tcPr/>
                </a:tc>
                <a:tc>
                  <a:txBody>
                    <a:bodyPr/>
                    <a:lstStyle/>
                    <a:p>
                      <a:pPr algn="l"/>
                      <a:r>
                        <a:rPr lang="en-US" dirty="0" smtClean="0"/>
                        <a:t>Shallow</a:t>
                      </a:r>
                      <a:endParaRPr lang="en-US" dirty="0"/>
                    </a:p>
                  </a:txBody>
                  <a:tcPr/>
                </a:tc>
              </a:tr>
              <a:tr h="708122">
                <a:tc>
                  <a:txBody>
                    <a:bodyPr/>
                    <a:lstStyle/>
                    <a:p>
                      <a:pPr algn="l"/>
                      <a:r>
                        <a:rPr lang="en-US" dirty="0" smtClean="0">
                          <a:solidFill>
                            <a:srgbClr val="FF0000"/>
                          </a:solidFill>
                        </a:rPr>
                        <a:t>True (lesser) pelvis</a:t>
                      </a:r>
                      <a:endParaRPr lang="en-US" dirty="0">
                        <a:solidFill>
                          <a:srgbClr val="FF0000"/>
                        </a:solidFill>
                      </a:endParaRPr>
                    </a:p>
                  </a:txBody>
                  <a:tcPr/>
                </a:tc>
                <a:tc>
                  <a:txBody>
                    <a:bodyPr/>
                    <a:lstStyle/>
                    <a:p>
                      <a:pPr algn="l"/>
                      <a:r>
                        <a:rPr lang="en-US" dirty="0" smtClean="0"/>
                        <a:t>Narrow &amp; Deep</a:t>
                      </a:r>
                      <a:endParaRPr lang="en-US" dirty="0"/>
                    </a:p>
                  </a:txBody>
                  <a:tcPr/>
                </a:tc>
                <a:tc>
                  <a:txBody>
                    <a:bodyPr/>
                    <a:lstStyle/>
                    <a:p>
                      <a:pPr algn="l"/>
                      <a:r>
                        <a:rPr lang="en-US" dirty="0" smtClean="0"/>
                        <a:t>Wide &amp; Shallow</a:t>
                      </a:r>
                      <a:endParaRPr lang="en-US" dirty="0"/>
                    </a:p>
                  </a:txBody>
                  <a:tcPr/>
                </a:tc>
              </a:tr>
              <a:tr h="708122">
                <a:tc>
                  <a:txBody>
                    <a:bodyPr/>
                    <a:lstStyle/>
                    <a:p>
                      <a:pPr algn="l"/>
                      <a:r>
                        <a:rPr lang="en-US" dirty="0" smtClean="0">
                          <a:solidFill>
                            <a:srgbClr val="FF0000"/>
                          </a:solidFill>
                        </a:rPr>
                        <a:t>Pelvic inlet</a:t>
                      </a:r>
                      <a:endParaRPr lang="en-US" dirty="0">
                        <a:solidFill>
                          <a:srgbClr val="FF0000"/>
                        </a:solidFill>
                      </a:endParaRPr>
                    </a:p>
                  </a:txBody>
                  <a:tcPr/>
                </a:tc>
                <a:tc>
                  <a:txBody>
                    <a:bodyPr/>
                    <a:lstStyle/>
                    <a:p>
                      <a:pPr algn="l"/>
                      <a:r>
                        <a:rPr lang="en-US" dirty="0" smtClean="0"/>
                        <a:t>Heart shaped</a:t>
                      </a:r>
                      <a:endParaRPr lang="en-US" dirty="0"/>
                    </a:p>
                  </a:txBody>
                  <a:tcPr/>
                </a:tc>
                <a:tc>
                  <a:txBody>
                    <a:bodyPr/>
                    <a:lstStyle/>
                    <a:p>
                      <a:pPr algn="l"/>
                      <a:r>
                        <a:rPr lang="en-US" dirty="0" smtClean="0"/>
                        <a:t>Oval or Rounded</a:t>
                      </a:r>
                      <a:endParaRPr lang="en-US" dirty="0"/>
                    </a:p>
                  </a:txBody>
                  <a:tcPr/>
                </a:tc>
              </a:tr>
              <a:tr h="404641">
                <a:tc>
                  <a:txBody>
                    <a:bodyPr/>
                    <a:lstStyle/>
                    <a:p>
                      <a:pPr algn="l"/>
                      <a:r>
                        <a:rPr lang="en-US" dirty="0" smtClean="0">
                          <a:solidFill>
                            <a:srgbClr val="FF0000"/>
                          </a:solidFill>
                        </a:rPr>
                        <a:t>Pelvic outlet</a:t>
                      </a:r>
                      <a:endParaRPr lang="en-US" dirty="0">
                        <a:solidFill>
                          <a:srgbClr val="FF0000"/>
                        </a:solidFill>
                      </a:endParaRPr>
                    </a:p>
                  </a:txBody>
                  <a:tcPr/>
                </a:tc>
                <a:tc>
                  <a:txBody>
                    <a:bodyPr/>
                    <a:lstStyle/>
                    <a:p>
                      <a:pPr algn="l"/>
                      <a:r>
                        <a:rPr lang="en-US" dirty="0" smtClean="0"/>
                        <a:t>Small</a:t>
                      </a:r>
                      <a:endParaRPr lang="en-US" dirty="0"/>
                    </a:p>
                  </a:txBody>
                  <a:tcPr/>
                </a:tc>
                <a:tc>
                  <a:txBody>
                    <a:bodyPr/>
                    <a:lstStyle/>
                    <a:p>
                      <a:pPr algn="l"/>
                      <a:r>
                        <a:rPr lang="en-US" sz="1800" dirty="0" smtClean="0"/>
                        <a:t>larger because of the </a:t>
                      </a:r>
                      <a:r>
                        <a:rPr lang="en-US" sz="1800" dirty="0" err="1" smtClean="0"/>
                        <a:t>everted</a:t>
                      </a:r>
                      <a:r>
                        <a:rPr lang="en-US" sz="1800" dirty="0" smtClean="0"/>
                        <a:t> </a:t>
                      </a:r>
                      <a:r>
                        <a:rPr lang="en-US" sz="1800" dirty="0" err="1" smtClean="0"/>
                        <a:t>ischial</a:t>
                      </a:r>
                      <a:r>
                        <a:rPr lang="en-US" sz="1800" dirty="0" smtClean="0"/>
                        <a:t> </a:t>
                      </a:r>
                      <a:r>
                        <a:rPr lang="en-US" sz="1800" dirty="0" err="1" smtClean="0"/>
                        <a:t>tuberosities</a:t>
                      </a:r>
                      <a:endParaRPr lang="en-US" dirty="0"/>
                    </a:p>
                  </a:txBody>
                  <a:tcPr/>
                </a:tc>
              </a:tr>
              <a:tr h="1011604">
                <a:tc>
                  <a:txBody>
                    <a:bodyPr/>
                    <a:lstStyle/>
                    <a:p>
                      <a:pPr algn="l"/>
                      <a:r>
                        <a:rPr lang="en-US" dirty="0" smtClean="0">
                          <a:solidFill>
                            <a:srgbClr val="FF0000"/>
                          </a:solidFill>
                        </a:rPr>
                        <a:t>Pubic arch</a:t>
                      </a:r>
                      <a:r>
                        <a:rPr lang="en-US" baseline="0" dirty="0" smtClean="0">
                          <a:solidFill>
                            <a:srgbClr val="FF0000"/>
                          </a:solidFill>
                        </a:rPr>
                        <a:t> &amp; </a:t>
                      </a:r>
                      <a:r>
                        <a:rPr lang="en-US" baseline="0" dirty="0" err="1" smtClean="0">
                          <a:solidFill>
                            <a:srgbClr val="FF0000"/>
                          </a:solidFill>
                        </a:rPr>
                        <a:t>subpubic</a:t>
                      </a:r>
                      <a:r>
                        <a:rPr lang="en-US" baseline="0" dirty="0" smtClean="0">
                          <a:solidFill>
                            <a:srgbClr val="FF0000"/>
                          </a:solidFill>
                        </a:rPr>
                        <a:t> angle</a:t>
                      </a:r>
                      <a:endParaRPr lang="en-US" dirty="0">
                        <a:solidFill>
                          <a:srgbClr val="FF0000"/>
                        </a:solidFill>
                      </a:endParaRPr>
                    </a:p>
                  </a:txBody>
                  <a:tcPr/>
                </a:tc>
                <a:tc>
                  <a:txBody>
                    <a:bodyPr/>
                    <a:lstStyle/>
                    <a:p>
                      <a:pPr algn="l"/>
                      <a:r>
                        <a:rPr lang="en-US" dirty="0" smtClean="0"/>
                        <a:t>Narrow</a:t>
                      </a:r>
                      <a:endParaRPr lang="en-US" dirty="0"/>
                    </a:p>
                  </a:txBody>
                  <a:tcPr/>
                </a:tc>
                <a:tc>
                  <a:txBody>
                    <a:bodyPr/>
                    <a:lstStyle/>
                    <a:p>
                      <a:pPr algn="l"/>
                      <a:r>
                        <a:rPr lang="en-US" dirty="0" smtClean="0"/>
                        <a:t>Wide</a:t>
                      </a:r>
                      <a:endParaRPr lang="en-US" dirty="0"/>
                    </a:p>
                  </a:txBody>
                  <a:tcPr/>
                </a:tc>
              </a:tr>
              <a:tr h="708122">
                <a:tc>
                  <a:txBody>
                    <a:bodyPr/>
                    <a:lstStyle/>
                    <a:p>
                      <a:pPr algn="l"/>
                      <a:r>
                        <a:rPr lang="en-US" dirty="0" err="1" smtClean="0">
                          <a:solidFill>
                            <a:srgbClr val="FF0000"/>
                          </a:solidFill>
                        </a:rPr>
                        <a:t>Obturator</a:t>
                      </a:r>
                      <a:r>
                        <a:rPr lang="en-US" baseline="0" dirty="0" smtClean="0">
                          <a:solidFill>
                            <a:srgbClr val="FF0000"/>
                          </a:solidFill>
                        </a:rPr>
                        <a:t> foramen</a:t>
                      </a:r>
                      <a:endParaRPr lang="en-US" dirty="0">
                        <a:solidFill>
                          <a:srgbClr val="FF0000"/>
                        </a:solidFill>
                      </a:endParaRPr>
                    </a:p>
                  </a:txBody>
                  <a:tcPr/>
                </a:tc>
                <a:tc>
                  <a:txBody>
                    <a:bodyPr/>
                    <a:lstStyle/>
                    <a:p>
                      <a:pPr algn="l"/>
                      <a:r>
                        <a:rPr lang="en-US" dirty="0" smtClean="0"/>
                        <a:t>Round</a:t>
                      </a:r>
                      <a:endParaRPr lang="en-US" dirty="0"/>
                    </a:p>
                  </a:txBody>
                  <a:tcPr/>
                </a:tc>
                <a:tc>
                  <a:txBody>
                    <a:bodyPr/>
                    <a:lstStyle/>
                    <a:p>
                      <a:pPr algn="l"/>
                      <a:r>
                        <a:rPr lang="en-US" dirty="0" smtClean="0"/>
                        <a:t>Oval</a:t>
                      </a:r>
                      <a:endParaRPr lang="en-US" dirty="0"/>
                    </a:p>
                  </a:txBody>
                  <a:tcPr/>
                </a:tc>
              </a:tr>
              <a:tr h="404641">
                <a:tc>
                  <a:txBody>
                    <a:bodyPr/>
                    <a:lstStyle/>
                    <a:p>
                      <a:pPr algn="l"/>
                      <a:r>
                        <a:rPr lang="en-US" dirty="0" smtClean="0">
                          <a:solidFill>
                            <a:srgbClr val="FF0000"/>
                          </a:solidFill>
                        </a:rPr>
                        <a:t>acetabulum</a:t>
                      </a:r>
                      <a:endParaRPr lang="en-US" dirty="0">
                        <a:solidFill>
                          <a:srgbClr val="FF0000"/>
                        </a:solidFill>
                      </a:endParaRPr>
                    </a:p>
                  </a:txBody>
                  <a:tcPr/>
                </a:tc>
                <a:tc>
                  <a:txBody>
                    <a:bodyPr/>
                    <a:lstStyle/>
                    <a:p>
                      <a:pPr algn="l"/>
                      <a:r>
                        <a:rPr lang="en-US" dirty="0" smtClean="0"/>
                        <a:t>Large</a:t>
                      </a:r>
                      <a:endParaRPr lang="en-US" dirty="0"/>
                    </a:p>
                  </a:txBody>
                  <a:tcPr/>
                </a:tc>
                <a:tc>
                  <a:txBody>
                    <a:bodyPr/>
                    <a:lstStyle/>
                    <a:p>
                      <a:pPr algn="l"/>
                      <a:r>
                        <a:rPr lang="en-US" dirty="0" smtClean="0"/>
                        <a:t>Small</a:t>
                      </a:r>
                      <a:endParaRPr lang="en-US" dirty="0"/>
                    </a:p>
                  </a:txBody>
                  <a:tcPr/>
                </a:tc>
              </a:tr>
            </a:tbl>
          </a:graphicData>
        </a:graphic>
      </p:graphicFrame>
      <p:pic>
        <p:nvPicPr>
          <p:cNvPr id="5" name="Picture 2" descr="C:\Documents and Settings\Jamila\My Documents\Student Gray\5. Pelvis and perineum\F66122-005-f027.jpg"/>
          <p:cNvPicPr>
            <a:picLocks noChangeAspect="1" noChangeArrowheads="1"/>
          </p:cNvPicPr>
          <p:nvPr/>
        </p:nvPicPr>
        <p:blipFill>
          <a:blip r:embed="rId2" cstate="print"/>
          <a:srcRect b="7981"/>
          <a:stretch>
            <a:fillRect/>
          </a:stretch>
        </p:blipFill>
        <p:spPr bwMode="auto">
          <a:xfrm>
            <a:off x="27170" y="1052736"/>
            <a:ext cx="4040773" cy="4176463"/>
          </a:xfrm>
          <a:prstGeom prst="rect">
            <a:avLst/>
          </a:prstGeom>
          <a:noFill/>
          <a:ln>
            <a:solidFill>
              <a:schemeClr val="tx1"/>
            </a:solidFill>
          </a:ln>
        </p:spPr>
      </p:pic>
    </p:spTree>
    <p:extLst>
      <p:ext uri="{BB962C8B-B14F-4D97-AF65-F5344CB8AC3E}">
        <p14:creationId xmlns:p14="http://schemas.microsoft.com/office/powerpoint/2010/main" val="69106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rtl="0" fontAlgn="t"/>
            <a:endParaRPr lang="en-US" b="1" dirty="0" smtClean="0"/>
          </a:p>
          <a:p>
            <a:pPr rtl="0" fontAlgn="t"/>
            <a:endParaRPr lang="en-US" b="1" dirty="0" smtClean="0"/>
          </a:p>
          <a:p>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336610622"/>
              </p:ext>
            </p:extLst>
          </p:nvPr>
        </p:nvGraphicFramePr>
        <p:xfrm>
          <a:off x="1" y="1935163"/>
          <a:ext cx="4714875" cy="1188720"/>
        </p:xfrm>
        <a:graphic>
          <a:graphicData uri="http://schemas.openxmlformats.org/drawingml/2006/table">
            <a:tbl>
              <a:tblPr firstRow="1" bandRow="1">
                <a:tableStyleId>{5C22544A-7EE6-4342-B048-85BDC9FD1C3A}</a:tableStyleId>
              </a:tblPr>
              <a:tblGrid>
                <a:gridCol w="1571625"/>
                <a:gridCol w="1571625"/>
                <a:gridCol w="1571625"/>
              </a:tblGrid>
              <a:tr h="370840">
                <a:tc>
                  <a:txBody>
                    <a:bodyPr/>
                    <a:lstStyle/>
                    <a:p>
                      <a:pPr algn="l"/>
                      <a:r>
                        <a:rPr lang="en-US" sz="2000" b="1" dirty="0" smtClean="0"/>
                        <a:t>Length</a:t>
                      </a:r>
                      <a:endParaRPr lang="en-US" sz="2000" b="1" dirty="0"/>
                    </a:p>
                  </a:txBody>
                  <a:tcPr/>
                </a:tc>
                <a:tc>
                  <a:txBody>
                    <a:bodyPr/>
                    <a:lstStyle/>
                    <a:p>
                      <a:r>
                        <a:rPr lang="en-US" dirty="0" smtClean="0"/>
                        <a:t>Longer </a:t>
                      </a:r>
                      <a:endParaRPr lang="en-US" dirty="0"/>
                    </a:p>
                  </a:txBody>
                  <a:tcPr/>
                </a:tc>
                <a:tc>
                  <a:txBody>
                    <a:bodyPr/>
                    <a:lstStyle/>
                    <a:p>
                      <a:pPr algn="l"/>
                      <a:r>
                        <a:rPr lang="en-US" dirty="0" smtClean="0"/>
                        <a:t>Shorter</a:t>
                      </a:r>
                      <a:endParaRPr lang="en-US" dirty="0"/>
                    </a:p>
                  </a:txBody>
                  <a:tcPr/>
                </a:tc>
              </a:tr>
              <a:tr h="370840">
                <a:tc>
                  <a:txBody>
                    <a:bodyPr/>
                    <a:lstStyle/>
                    <a:p>
                      <a:pPr algn="l"/>
                      <a:r>
                        <a:rPr lang="en-US" sz="2000" b="1" dirty="0" smtClean="0"/>
                        <a:t>Breadth</a:t>
                      </a:r>
                      <a:endParaRPr lang="en-US" sz="2000" b="1" dirty="0"/>
                    </a:p>
                  </a:txBody>
                  <a:tcPr/>
                </a:tc>
                <a:tc>
                  <a:txBody>
                    <a:bodyPr/>
                    <a:lstStyle/>
                    <a:p>
                      <a:pPr algn="l"/>
                      <a:r>
                        <a:rPr lang="en-US" b="1" dirty="0" smtClean="0"/>
                        <a:t>Narrower</a:t>
                      </a:r>
                      <a:endParaRPr lang="en-US" b="1" dirty="0"/>
                    </a:p>
                  </a:txBody>
                  <a:tcPr/>
                </a:tc>
                <a:tc>
                  <a:txBody>
                    <a:bodyPr/>
                    <a:lstStyle/>
                    <a:p>
                      <a:pPr algn="l"/>
                      <a:r>
                        <a:rPr lang="en-US" b="1" dirty="0" smtClean="0"/>
                        <a:t>Wider</a:t>
                      </a:r>
                      <a:endParaRPr lang="en-US" b="1" dirty="0"/>
                    </a:p>
                  </a:txBody>
                  <a:tcPr/>
                </a:tc>
              </a:tr>
              <a:tr h="370840">
                <a:tc>
                  <a:txBody>
                    <a:bodyPr/>
                    <a:lstStyle/>
                    <a:p>
                      <a:pPr algn="l"/>
                      <a:r>
                        <a:rPr lang="en-US" sz="2000" b="1" dirty="0" smtClean="0"/>
                        <a:t>Curvature</a:t>
                      </a:r>
                      <a:endParaRPr lang="en-US" sz="2000" b="1" dirty="0"/>
                    </a:p>
                  </a:txBody>
                  <a:tcPr/>
                </a:tc>
                <a:tc>
                  <a:txBody>
                    <a:bodyPr/>
                    <a:lstStyle/>
                    <a:p>
                      <a:pPr algn="ctr"/>
                      <a:r>
                        <a:rPr lang="en-US" b="1" dirty="0" smtClean="0"/>
                        <a:t>More curved</a:t>
                      </a:r>
                      <a:endParaRPr lang="en-US" b="1" dirty="0"/>
                    </a:p>
                  </a:txBody>
                  <a:tcPr/>
                </a:tc>
                <a:tc>
                  <a:txBody>
                    <a:bodyPr/>
                    <a:lstStyle/>
                    <a:p>
                      <a:pPr algn="l"/>
                      <a:r>
                        <a:rPr lang="en-US" b="1" dirty="0" smtClean="0"/>
                        <a:t>Less Curved</a:t>
                      </a:r>
                      <a:endParaRPr lang="en-US" b="1" dirty="0"/>
                    </a:p>
                  </a:txBody>
                  <a:tcPr/>
                </a:tc>
              </a:tr>
            </a:tbl>
          </a:graphicData>
        </a:graphic>
      </p:graphicFrame>
      <p:sp>
        <p:nvSpPr>
          <p:cNvPr id="13" name="TextBox 12"/>
          <p:cNvSpPr txBox="1"/>
          <p:nvPr/>
        </p:nvSpPr>
        <p:spPr>
          <a:xfrm>
            <a:off x="357158" y="714356"/>
            <a:ext cx="407196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rgbClr val="C00000"/>
                </a:solidFill>
              </a:rPr>
              <a:t>Sacrum</a:t>
            </a:r>
            <a:endParaRPr lang="en-US" sz="4000" b="1" dirty="0">
              <a:solidFill>
                <a:srgbClr val="C00000"/>
              </a:solidFill>
            </a:endParaRPr>
          </a:p>
        </p:txBody>
      </p:sp>
      <p:sp>
        <p:nvSpPr>
          <p:cNvPr id="17" name="TextBox 16"/>
          <p:cNvSpPr txBox="1"/>
          <p:nvPr/>
        </p:nvSpPr>
        <p:spPr>
          <a:xfrm rot="10800000" flipV="1">
            <a:off x="1857356" y="3075894"/>
            <a:ext cx="1009656" cy="523220"/>
          </a:xfrm>
          <a:prstGeom prst="rect">
            <a:avLst/>
          </a:prstGeom>
          <a:noFill/>
        </p:spPr>
        <p:txBody>
          <a:bodyPr wrap="square" rtlCol="0">
            <a:spAutoFit/>
          </a:bodyPr>
          <a:lstStyle/>
          <a:p>
            <a:pPr algn="ctr"/>
            <a:r>
              <a:rPr lang="en-US" sz="2800" b="1" dirty="0" smtClean="0"/>
              <a:t>M</a:t>
            </a:r>
            <a:endParaRPr lang="en-US" sz="2800" b="1" dirty="0"/>
          </a:p>
        </p:txBody>
      </p:sp>
      <p:pic>
        <p:nvPicPr>
          <p:cNvPr id="12" name="Picture 11" descr="E9466FDD"/>
          <p:cNvPicPr>
            <a:picLocks noChangeAspect="1" noChangeArrowheads="1"/>
          </p:cNvPicPr>
          <p:nvPr/>
        </p:nvPicPr>
        <p:blipFill>
          <a:blip r:embed="rId2" cstate="print"/>
          <a:srcRect l="45683" t="42780" r="28712" b="28339"/>
          <a:stretch>
            <a:fillRect/>
          </a:stretch>
        </p:blipFill>
        <p:spPr bwMode="auto">
          <a:xfrm>
            <a:off x="714348" y="3571876"/>
            <a:ext cx="3571900" cy="2143140"/>
          </a:xfrm>
          <a:prstGeom prst="rect">
            <a:avLst/>
          </a:prstGeom>
          <a:noFill/>
          <a:ln w="9525">
            <a:solidFill>
              <a:schemeClr val="accent2">
                <a:lumMod val="75000"/>
              </a:schemeClr>
            </a:solidFill>
            <a:miter lim="800000"/>
            <a:headEnd/>
            <a:tailEnd/>
          </a:ln>
          <a:effectLst/>
        </p:spPr>
      </p:pic>
      <p:pic>
        <p:nvPicPr>
          <p:cNvPr id="15" name="Picture 14" descr="E9466FDD"/>
          <p:cNvPicPr>
            <a:picLocks noChangeAspect="1" noChangeArrowheads="1"/>
          </p:cNvPicPr>
          <p:nvPr/>
        </p:nvPicPr>
        <p:blipFill>
          <a:blip r:embed="rId2" cstate="print"/>
          <a:srcRect l="45683" t="71661" r="28712" b="3068"/>
          <a:stretch>
            <a:fillRect/>
          </a:stretch>
        </p:blipFill>
        <p:spPr bwMode="auto">
          <a:xfrm>
            <a:off x="4714876" y="1428736"/>
            <a:ext cx="4429124" cy="2857520"/>
          </a:xfrm>
          <a:prstGeom prst="rect">
            <a:avLst/>
          </a:prstGeom>
          <a:noFill/>
          <a:ln w="9525">
            <a:solidFill>
              <a:srgbClr val="C00000"/>
            </a:solidFill>
            <a:miter lim="800000"/>
            <a:headEnd/>
            <a:tailEnd/>
          </a:ln>
          <a:effectLst/>
        </p:spPr>
      </p:pic>
      <p:sp>
        <p:nvSpPr>
          <p:cNvPr id="11" name="Rectangle 10"/>
          <p:cNvSpPr/>
          <p:nvPr/>
        </p:nvSpPr>
        <p:spPr>
          <a:xfrm rot="10800000" flipH="1" flipV="1">
            <a:off x="5292079" y="794321"/>
            <a:ext cx="2880320" cy="461665"/>
          </a:xfrm>
          <a:prstGeom prst="rect">
            <a:avLst/>
          </a:prstGeom>
        </p:spPr>
        <p:txBody>
          <a:bodyPr wrap="square">
            <a:spAutoFit/>
          </a:bodyPr>
          <a:lstStyle/>
          <a:p>
            <a:pPr algn="ctr"/>
            <a:r>
              <a:rPr lang="en-US" sz="2400" b="1" dirty="0" smtClean="0">
                <a:solidFill>
                  <a:srgbClr val="FF0000"/>
                </a:solidFill>
              </a:rPr>
              <a:t>F</a:t>
            </a:r>
            <a:endParaRPr lang="en-US" sz="24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i="1" dirty="0" smtClean="0">
                <a:solidFill>
                  <a:srgbClr val="C00000"/>
                </a:solidFill>
                <a:latin typeface="Times New Roman" pitchFamily="18" charset="0"/>
                <a:cs typeface="Times New Roman" pitchFamily="18" charset="0"/>
              </a:rPr>
              <a:t>Forensic Medicine &amp; </a:t>
            </a:r>
            <a:r>
              <a:rPr lang="en-US" sz="4000" b="1" i="1" dirty="0" err="1" smtClean="0">
                <a:solidFill>
                  <a:srgbClr val="C00000"/>
                </a:solidFill>
                <a:latin typeface="Times New Roman" pitchFamily="18" charset="0"/>
                <a:cs typeface="Times New Roman" pitchFamily="18" charset="0"/>
              </a:rPr>
              <a:t>Bony</a:t>
            </a:r>
            <a:r>
              <a:rPr lang="en-US" b="1" i="1" dirty="0" err="1" smtClean="0">
                <a:solidFill>
                  <a:srgbClr val="C00000"/>
                </a:solidFill>
                <a:latin typeface="Times New Roman" pitchFamily="18" charset="0"/>
                <a:cs typeface="Times New Roman" pitchFamily="18" charset="0"/>
              </a:rPr>
              <a:t>Pelvis</a:t>
            </a:r>
            <a:endParaRPr lang="en-US" b="1" i="1" dirty="0">
              <a:solidFill>
                <a:srgbClr val="C00000"/>
              </a:solidFill>
              <a:latin typeface="Times New Roman" pitchFamily="18" charset="0"/>
              <a:cs typeface="Times New Roman" pitchFamily="18" charset="0"/>
            </a:endParaRPr>
          </a:p>
        </p:txBody>
      </p:sp>
      <p:grpSp>
        <p:nvGrpSpPr>
          <p:cNvPr id="2" name="Group 31"/>
          <p:cNvGrpSpPr>
            <a:grpSpLocks/>
          </p:cNvGrpSpPr>
          <p:nvPr/>
        </p:nvGrpSpPr>
        <p:grpSpPr bwMode="auto">
          <a:xfrm>
            <a:off x="539554" y="2071677"/>
            <a:ext cx="4693174" cy="4021619"/>
            <a:chOff x="1554" y="1226"/>
            <a:chExt cx="2424" cy="2230"/>
          </a:xfrm>
        </p:grpSpPr>
        <p:grpSp>
          <p:nvGrpSpPr>
            <p:cNvPr id="3" name="Group 25"/>
            <p:cNvGrpSpPr>
              <a:grpSpLocks/>
            </p:cNvGrpSpPr>
            <p:nvPr/>
          </p:nvGrpSpPr>
          <p:grpSpPr bwMode="auto">
            <a:xfrm>
              <a:off x="2309" y="1226"/>
              <a:ext cx="1669" cy="2230"/>
              <a:chOff x="2309" y="1226"/>
              <a:chExt cx="1669" cy="2230"/>
            </a:xfrm>
          </p:grpSpPr>
          <p:sp>
            <p:nvSpPr>
              <p:cNvPr id="6147" name="Oval 3"/>
              <p:cNvSpPr>
                <a:spLocks noChangeArrowheads="1"/>
              </p:cNvSpPr>
              <p:nvPr/>
            </p:nvSpPr>
            <p:spPr bwMode="auto">
              <a:xfrm>
                <a:off x="2369" y="1493"/>
                <a:ext cx="552" cy="307"/>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48" name="Oval 4"/>
              <p:cNvSpPr>
                <a:spLocks noChangeArrowheads="1"/>
              </p:cNvSpPr>
              <p:nvPr/>
            </p:nvSpPr>
            <p:spPr bwMode="auto">
              <a:xfrm>
                <a:off x="2409" y="1841"/>
                <a:ext cx="472" cy="472"/>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nvGrpSpPr>
              <p:cNvPr id="4" name="Group 7"/>
              <p:cNvGrpSpPr>
                <a:grpSpLocks/>
              </p:cNvGrpSpPr>
              <p:nvPr/>
            </p:nvGrpSpPr>
            <p:grpSpPr bwMode="auto">
              <a:xfrm>
                <a:off x="2309" y="2814"/>
                <a:ext cx="672" cy="642"/>
                <a:chOff x="2309" y="2814"/>
                <a:chExt cx="672" cy="642"/>
              </a:xfrm>
            </p:grpSpPr>
            <p:sp>
              <p:nvSpPr>
                <p:cNvPr id="6149" name="Oval 5"/>
                <p:cNvSpPr>
                  <a:spLocks noChangeArrowheads="1"/>
                </p:cNvSpPr>
                <p:nvPr/>
              </p:nvSpPr>
              <p:spPr bwMode="auto">
                <a:xfrm>
                  <a:off x="2367" y="2814"/>
                  <a:ext cx="568" cy="520"/>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sp>
              <p:nvSpPr>
                <p:cNvPr id="6150" name="Rectangle 6"/>
                <p:cNvSpPr>
                  <a:spLocks noChangeArrowheads="1"/>
                </p:cNvSpPr>
                <p:nvPr/>
              </p:nvSpPr>
              <p:spPr bwMode="auto">
                <a:xfrm>
                  <a:off x="2309" y="3072"/>
                  <a:ext cx="672" cy="384"/>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2376" y="2393"/>
                <a:ext cx="538" cy="307"/>
                <a:chOff x="2376" y="2393"/>
                <a:chExt cx="538" cy="307"/>
              </a:xfrm>
            </p:grpSpPr>
            <p:grpSp>
              <p:nvGrpSpPr>
                <p:cNvPr id="6" name="Group 11"/>
                <p:cNvGrpSpPr>
                  <a:grpSpLocks/>
                </p:cNvGrpSpPr>
                <p:nvPr/>
              </p:nvGrpSpPr>
              <p:grpSpPr bwMode="auto">
                <a:xfrm>
                  <a:off x="2376" y="2393"/>
                  <a:ext cx="538" cy="307"/>
                  <a:chOff x="2376" y="2393"/>
                  <a:chExt cx="538" cy="307"/>
                </a:xfrm>
              </p:grpSpPr>
              <p:sp>
                <p:nvSpPr>
                  <p:cNvPr id="6152" name="Oval 8"/>
                  <p:cNvSpPr>
                    <a:spLocks noChangeArrowheads="1"/>
                  </p:cNvSpPr>
                  <p:nvPr/>
                </p:nvSpPr>
                <p:spPr bwMode="auto">
                  <a:xfrm>
                    <a:off x="2376" y="2559"/>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3" name="Rectangle 9"/>
                  <p:cNvSpPr>
                    <a:spLocks noChangeArrowheads="1"/>
                  </p:cNvSpPr>
                  <p:nvPr/>
                </p:nvSpPr>
                <p:spPr bwMode="auto">
                  <a:xfrm>
                    <a:off x="2378" y="2454"/>
                    <a:ext cx="528" cy="187"/>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54" name="Oval 10"/>
                  <p:cNvSpPr>
                    <a:spLocks noChangeArrowheads="1"/>
                  </p:cNvSpPr>
                  <p:nvPr/>
                </p:nvSpPr>
                <p:spPr bwMode="auto">
                  <a:xfrm>
                    <a:off x="2378" y="2393"/>
                    <a:ext cx="536" cy="141"/>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grpSp>
            <p:sp>
              <p:nvSpPr>
                <p:cNvPr id="6156" name="Rectangle 12"/>
                <p:cNvSpPr>
                  <a:spLocks noChangeArrowheads="1"/>
                </p:cNvSpPr>
                <p:nvPr/>
              </p:nvSpPr>
              <p:spPr bwMode="auto">
                <a:xfrm>
                  <a:off x="2379" y="2623"/>
                  <a:ext cx="515" cy="2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sp>
            <p:nvSpPr>
              <p:cNvPr id="6158" name="Oval 14"/>
              <p:cNvSpPr>
                <a:spLocks noChangeArrowheads="1"/>
              </p:cNvSpPr>
              <p:nvPr/>
            </p:nvSpPr>
            <p:spPr bwMode="auto">
              <a:xfrm>
                <a:off x="3582" y="1876"/>
                <a:ext cx="277" cy="403"/>
              </a:xfrm>
              <a:prstGeom prst="ellipse">
                <a:avLst/>
              </a:prstGeom>
              <a:solidFill>
                <a:schemeClr val="bg1"/>
              </a:solidFill>
              <a:ln w="28575">
                <a:solidFill>
                  <a:schemeClr val="tx1">
                    <a:lumMod val="95000"/>
                    <a:lumOff val="5000"/>
                  </a:schemeClr>
                </a:solidFill>
                <a:round/>
                <a:headEnd/>
                <a:tailEnd/>
              </a:ln>
              <a:effectLst/>
            </p:spPr>
            <p:txBody>
              <a:bodyPr wrap="none" anchor="ctr"/>
              <a:lstStyle/>
              <a:p>
                <a:endParaRPr lang="en-US"/>
              </a:p>
            </p:txBody>
          </p:sp>
          <p:sp>
            <p:nvSpPr>
              <p:cNvPr id="6159" name="Freeform 15"/>
              <p:cNvSpPr>
                <a:spLocks/>
              </p:cNvSpPr>
              <p:nvPr/>
            </p:nvSpPr>
            <p:spPr bwMode="auto">
              <a:xfrm>
                <a:off x="3480" y="1469"/>
                <a:ext cx="481" cy="356"/>
              </a:xfrm>
              <a:custGeom>
                <a:avLst/>
                <a:gdLst/>
                <a:ahLst/>
                <a:cxnLst>
                  <a:cxn ang="0">
                    <a:pos x="240" y="67"/>
                  </a:cxn>
                  <a:cxn ang="0">
                    <a:pos x="288" y="67"/>
                  </a:cxn>
                  <a:cxn ang="0">
                    <a:pos x="320" y="24"/>
                  </a:cxn>
                  <a:cxn ang="0">
                    <a:pos x="384" y="19"/>
                  </a:cxn>
                  <a:cxn ang="0">
                    <a:pos x="432" y="19"/>
                  </a:cxn>
                  <a:cxn ang="0">
                    <a:pos x="459" y="64"/>
                  </a:cxn>
                  <a:cxn ang="0">
                    <a:pos x="480" y="115"/>
                  </a:cxn>
                  <a:cxn ang="0">
                    <a:pos x="480" y="163"/>
                  </a:cxn>
                  <a:cxn ang="0">
                    <a:pos x="480" y="211"/>
                  </a:cxn>
                  <a:cxn ang="0">
                    <a:pos x="432" y="259"/>
                  </a:cxn>
                  <a:cxn ang="0">
                    <a:pos x="384" y="307"/>
                  </a:cxn>
                  <a:cxn ang="0">
                    <a:pos x="384" y="307"/>
                  </a:cxn>
                  <a:cxn ang="0">
                    <a:pos x="336" y="355"/>
                  </a:cxn>
                  <a:cxn ang="0">
                    <a:pos x="144" y="355"/>
                  </a:cxn>
                  <a:cxn ang="0">
                    <a:pos x="144" y="355"/>
                  </a:cxn>
                  <a:cxn ang="0">
                    <a:pos x="96" y="307"/>
                  </a:cxn>
                  <a:cxn ang="0">
                    <a:pos x="48" y="259"/>
                  </a:cxn>
                  <a:cxn ang="0">
                    <a:pos x="48" y="259"/>
                  </a:cxn>
                  <a:cxn ang="0">
                    <a:pos x="8" y="203"/>
                  </a:cxn>
                  <a:cxn ang="0">
                    <a:pos x="0" y="211"/>
                  </a:cxn>
                  <a:cxn ang="0">
                    <a:pos x="0" y="163"/>
                  </a:cxn>
                  <a:cxn ang="0">
                    <a:pos x="0" y="115"/>
                  </a:cxn>
                  <a:cxn ang="0">
                    <a:pos x="0" y="67"/>
                  </a:cxn>
                  <a:cxn ang="0">
                    <a:pos x="27" y="35"/>
                  </a:cxn>
                  <a:cxn ang="0">
                    <a:pos x="48" y="19"/>
                  </a:cxn>
                  <a:cxn ang="0">
                    <a:pos x="75" y="11"/>
                  </a:cxn>
                  <a:cxn ang="0">
                    <a:pos x="99" y="6"/>
                  </a:cxn>
                  <a:cxn ang="0">
                    <a:pos x="123" y="0"/>
                  </a:cxn>
                  <a:cxn ang="0">
                    <a:pos x="192" y="19"/>
                  </a:cxn>
                  <a:cxn ang="0">
                    <a:pos x="200" y="59"/>
                  </a:cxn>
                  <a:cxn ang="0">
                    <a:pos x="240" y="67"/>
                  </a:cxn>
                </a:cxnLst>
                <a:rect l="0" t="0" r="r" b="b"/>
                <a:pathLst>
                  <a:path w="481" h="356">
                    <a:moveTo>
                      <a:pt x="240" y="67"/>
                    </a:moveTo>
                    <a:lnTo>
                      <a:pt x="288" y="67"/>
                    </a:lnTo>
                    <a:lnTo>
                      <a:pt x="320" y="24"/>
                    </a:lnTo>
                    <a:lnTo>
                      <a:pt x="384" y="19"/>
                    </a:lnTo>
                    <a:lnTo>
                      <a:pt x="432" y="19"/>
                    </a:lnTo>
                    <a:lnTo>
                      <a:pt x="459" y="64"/>
                    </a:lnTo>
                    <a:lnTo>
                      <a:pt x="480" y="115"/>
                    </a:lnTo>
                    <a:lnTo>
                      <a:pt x="480" y="163"/>
                    </a:lnTo>
                    <a:lnTo>
                      <a:pt x="480" y="211"/>
                    </a:lnTo>
                    <a:lnTo>
                      <a:pt x="432" y="259"/>
                    </a:lnTo>
                    <a:lnTo>
                      <a:pt x="384" y="307"/>
                    </a:lnTo>
                    <a:lnTo>
                      <a:pt x="384" y="307"/>
                    </a:lnTo>
                    <a:lnTo>
                      <a:pt x="336" y="355"/>
                    </a:lnTo>
                    <a:lnTo>
                      <a:pt x="144" y="355"/>
                    </a:lnTo>
                    <a:lnTo>
                      <a:pt x="144" y="355"/>
                    </a:lnTo>
                    <a:lnTo>
                      <a:pt x="96" y="307"/>
                    </a:lnTo>
                    <a:lnTo>
                      <a:pt x="48" y="259"/>
                    </a:lnTo>
                    <a:lnTo>
                      <a:pt x="48" y="259"/>
                    </a:lnTo>
                    <a:lnTo>
                      <a:pt x="8" y="203"/>
                    </a:lnTo>
                    <a:lnTo>
                      <a:pt x="0" y="211"/>
                    </a:lnTo>
                    <a:lnTo>
                      <a:pt x="0" y="163"/>
                    </a:lnTo>
                    <a:lnTo>
                      <a:pt x="0" y="115"/>
                    </a:lnTo>
                    <a:lnTo>
                      <a:pt x="0" y="67"/>
                    </a:lnTo>
                    <a:lnTo>
                      <a:pt x="27" y="35"/>
                    </a:lnTo>
                    <a:lnTo>
                      <a:pt x="48" y="19"/>
                    </a:lnTo>
                    <a:lnTo>
                      <a:pt x="75" y="11"/>
                    </a:lnTo>
                    <a:lnTo>
                      <a:pt x="99" y="6"/>
                    </a:lnTo>
                    <a:lnTo>
                      <a:pt x="123" y="0"/>
                    </a:lnTo>
                    <a:lnTo>
                      <a:pt x="192" y="19"/>
                    </a:lnTo>
                    <a:lnTo>
                      <a:pt x="200" y="59"/>
                    </a:lnTo>
                    <a:lnTo>
                      <a:pt x="240" y="67"/>
                    </a:lnTo>
                  </a:path>
                </a:pathLst>
              </a:custGeom>
              <a:solidFill>
                <a:schemeClr val="bg1"/>
              </a:solidFill>
              <a:ln w="28575" cap="rnd" cmpd="sng">
                <a:solidFill>
                  <a:schemeClr val="tx1">
                    <a:lumMod val="95000"/>
                    <a:lumOff val="5000"/>
                  </a:schemeClr>
                </a:solidFill>
                <a:prstDash val="solid"/>
                <a:round/>
                <a:headEnd type="none" w="med" len="med"/>
                <a:tailEnd type="none" w="med" len="med"/>
              </a:ln>
              <a:effectLst/>
            </p:spPr>
            <p:txBody>
              <a:bodyPr/>
              <a:lstStyle/>
              <a:p>
                <a:endParaRPr lang="en-US"/>
              </a:p>
            </p:txBody>
          </p:sp>
          <p:grpSp>
            <p:nvGrpSpPr>
              <p:cNvPr id="7" name="Group 18"/>
              <p:cNvGrpSpPr>
                <a:grpSpLocks/>
              </p:cNvGrpSpPr>
              <p:nvPr/>
            </p:nvGrpSpPr>
            <p:grpSpPr bwMode="auto">
              <a:xfrm>
                <a:off x="3528" y="2814"/>
                <a:ext cx="384" cy="404"/>
                <a:chOff x="3528" y="2814"/>
                <a:chExt cx="384" cy="404"/>
              </a:xfrm>
            </p:grpSpPr>
            <p:sp>
              <p:nvSpPr>
                <p:cNvPr id="6160" name="AutoShape 16"/>
                <p:cNvSpPr>
                  <a:spLocks noChangeArrowheads="1"/>
                </p:cNvSpPr>
                <p:nvPr/>
              </p:nvSpPr>
              <p:spPr bwMode="auto">
                <a:xfrm>
                  <a:off x="3545" y="2814"/>
                  <a:ext cx="328" cy="376"/>
                </a:xfrm>
                <a:prstGeom prst="triangle">
                  <a:avLst>
                    <a:gd name="adj" fmla="val 49995"/>
                  </a:avLst>
                </a:prstGeom>
                <a:noFill/>
                <a:ln w="28575">
                  <a:solidFill>
                    <a:schemeClr val="tx1">
                      <a:lumMod val="95000"/>
                      <a:lumOff val="5000"/>
                    </a:schemeClr>
                  </a:solidFill>
                  <a:miter lim="800000"/>
                  <a:headEnd/>
                  <a:tailEnd/>
                </a:ln>
                <a:effectLst/>
              </p:spPr>
              <p:txBody>
                <a:bodyPr wrap="none" lIns="90487" tIns="44450" rIns="90487" bIns="44450" anchor="ctr"/>
                <a:lstStyle/>
                <a:p>
                  <a:pPr algn="ctr"/>
                  <a:r>
                    <a:rPr lang="en-US"/>
                    <a:t> </a:t>
                  </a:r>
                </a:p>
              </p:txBody>
            </p:sp>
            <p:sp>
              <p:nvSpPr>
                <p:cNvPr id="6161" name="Rectangle 17"/>
                <p:cNvSpPr>
                  <a:spLocks noChangeArrowheads="1"/>
                </p:cNvSpPr>
                <p:nvPr/>
              </p:nvSpPr>
              <p:spPr bwMode="auto">
                <a:xfrm>
                  <a:off x="3528" y="3170"/>
                  <a:ext cx="384" cy="48"/>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grpSp>
          <p:grpSp>
            <p:nvGrpSpPr>
              <p:cNvPr id="8" name="Group 22"/>
              <p:cNvGrpSpPr>
                <a:grpSpLocks/>
              </p:cNvGrpSpPr>
              <p:nvPr/>
            </p:nvGrpSpPr>
            <p:grpSpPr bwMode="auto">
              <a:xfrm>
                <a:off x="3463" y="2361"/>
                <a:ext cx="515" cy="371"/>
                <a:chOff x="3463" y="2361"/>
                <a:chExt cx="515" cy="371"/>
              </a:xfrm>
            </p:grpSpPr>
            <p:sp>
              <p:nvSpPr>
                <p:cNvPr id="6163" name="AutoShape 19"/>
                <p:cNvSpPr>
                  <a:spLocks noChangeArrowheads="1"/>
                </p:cNvSpPr>
                <p:nvPr/>
              </p:nvSpPr>
              <p:spPr bwMode="auto">
                <a:xfrm rot="-10800000" flipH="1" flipV="1">
                  <a:off x="3466" y="2505"/>
                  <a:ext cx="512" cy="227"/>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4" name="Rectangle 20"/>
                <p:cNvSpPr>
                  <a:spLocks noChangeArrowheads="1"/>
                </p:cNvSpPr>
                <p:nvPr/>
              </p:nvSpPr>
              <p:spPr bwMode="auto">
                <a:xfrm>
                  <a:off x="3472" y="2496"/>
                  <a:ext cx="496" cy="16"/>
                </a:xfrm>
                <a:prstGeom prst="rect">
                  <a:avLst/>
                </a:prstGeom>
                <a:solidFill>
                  <a:schemeClr val="bg1"/>
                </a:solidFill>
                <a:ln w="28575">
                  <a:solidFill>
                    <a:schemeClr val="tx1">
                      <a:lumMod val="95000"/>
                      <a:lumOff val="5000"/>
                    </a:schemeClr>
                  </a:solidFill>
                  <a:miter lim="800000"/>
                  <a:headEnd/>
                  <a:tailEnd/>
                </a:ln>
                <a:effectLst/>
              </p:spPr>
              <p:txBody>
                <a:bodyPr wrap="none" anchor="ctr"/>
                <a:lstStyle/>
                <a:p>
                  <a:endParaRPr lang="en-US"/>
                </a:p>
              </p:txBody>
            </p:sp>
            <p:sp>
              <p:nvSpPr>
                <p:cNvPr id="6165" name="Oval 21"/>
                <p:cNvSpPr>
                  <a:spLocks noChangeArrowheads="1"/>
                </p:cNvSpPr>
                <p:nvPr/>
              </p:nvSpPr>
              <p:spPr bwMode="auto">
                <a:xfrm>
                  <a:off x="3463" y="2361"/>
                  <a:ext cx="515" cy="253"/>
                </a:xfrm>
                <a:prstGeom prst="ellipse">
                  <a:avLst/>
                </a:prstGeom>
                <a:noFill/>
                <a:ln w="28575">
                  <a:solidFill>
                    <a:schemeClr val="tx1">
                      <a:lumMod val="95000"/>
                      <a:lumOff val="5000"/>
                    </a:schemeClr>
                  </a:solidFill>
                  <a:round/>
                  <a:headEnd/>
                  <a:tailEnd/>
                </a:ln>
                <a:effectLst/>
              </p:spPr>
              <p:txBody>
                <a:bodyPr wrap="none" anchor="ctr"/>
                <a:lstStyle/>
                <a:p>
                  <a:endParaRPr lang="en-US"/>
                </a:p>
              </p:txBody>
            </p:sp>
          </p:grpSp>
          <p:sp>
            <p:nvSpPr>
              <p:cNvPr id="6167" name="Rectangle 23"/>
              <p:cNvSpPr>
                <a:spLocks noChangeArrowheads="1"/>
              </p:cNvSpPr>
              <p:nvPr/>
            </p:nvSpPr>
            <p:spPr bwMode="auto">
              <a:xfrm>
                <a:off x="3555" y="1226"/>
                <a:ext cx="329"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Male</a:t>
                </a:r>
              </a:p>
            </p:txBody>
          </p:sp>
          <p:sp>
            <p:nvSpPr>
              <p:cNvPr id="6168" name="Rectangle 24"/>
              <p:cNvSpPr>
                <a:spLocks noChangeArrowheads="1"/>
              </p:cNvSpPr>
              <p:nvPr/>
            </p:nvSpPr>
            <p:spPr bwMode="auto">
              <a:xfrm>
                <a:off x="2427" y="1226"/>
                <a:ext cx="441"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a:t>Female</a:t>
                </a:r>
              </a:p>
            </p:txBody>
          </p:sp>
        </p:grpSp>
        <p:grpSp>
          <p:nvGrpSpPr>
            <p:cNvPr id="9" name="Group 30"/>
            <p:cNvGrpSpPr>
              <a:grpSpLocks/>
            </p:cNvGrpSpPr>
            <p:nvPr/>
          </p:nvGrpSpPr>
          <p:grpSpPr bwMode="auto">
            <a:xfrm>
              <a:off x="1554" y="1557"/>
              <a:ext cx="687" cy="1690"/>
              <a:chOff x="1554" y="1557"/>
              <a:chExt cx="687" cy="1690"/>
            </a:xfrm>
          </p:grpSpPr>
          <p:sp>
            <p:nvSpPr>
              <p:cNvPr id="6170" name="Rectangle 26"/>
              <p:cNvSpPr>
                <a:spLocks noChangeArrowheads="1"/>
              </p:cNvSpPr>
              <p:nvPr/>
            </p:nvSpPr>
            <p:spPr bwMode="auto">
              <a:xfrm>
                <a:off x="1571" y="1557"/>
                <a:ext cx="585"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Pelvic Inlet</a:t>
                </a:r>
              </a:p>
            </p:txBody>
          </p:sp>
          <p:sp>
            <p:nvSpPr>
              <p:cNvPr id="6171" name="Rectangle 27"/>
              <p:cNvSpPr>
                <a:spLocks noChangeArrowheads="1"/>
              </p:cNvSpPr>
              <p:nvPr/>
            </p:nvSpPr>
            <p:spPr bwMode="auto">
              <a:xfrm>
                <a:off x="1571" y="1988"/>
                <a:ext cx="660"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a:t>Pelvic Outlet</a:t>
                </a:r>
              </a:p>
            </p:txBody>
          </p:sp>
          <p:sp>
            <p:nvSpPr>
              <p:cNvPr id="6172" name="Rectangle 28"/>
              <p:cNvSpPr>
                <a:spLocks noChangeArrowheads="1"/>
              </p:cNvSpPr>
              <p:nvPr/>
            </p:nvSpPr>
            <p:spPr bwMode="auto">
              <a:xfrm>
                <a:off x="1571" y="2457"/>
                <a:ext cx="670" cy="179"/>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a:t>Pelvic Cavity</a:t>
                </a:r>
              </a:p>
            </p:txBody>
          </p:sp>
          <p:sp>
            <p:nvSpPr>
              <p:cNvPr id="6173" name="Rectangle 29"/>
              <p:cNvSpPr>
                <a:spLocks noChangeArrowheads="1"/>
              </p:cNvSpPr>
              <p:nvPr/>
            </p:nvSpPr>
            <p:spPr bwMode="auto">
              <a:xfrm>
                <a:off x="1554" y="3044"/>
                <a:ext cx="618" cy="203"/>
              </a:xfrm>
              <a:prstGeom prst="rect">
                <a:avLst/>
              </a:prstGeom>
              <a:noFill/>
              <a:ln w="28575">
                <a:solidFill>
                  <a:schemeClr val="tx1">
                    <a:lumMod val="95000"/>
                    <a:lumOff val="5000"/>
                  </a:schemeClr>
                </a:solidFill>
                <a:miter lim="800000"/>
                <a:headEnd/>
                <a:tailEnd/>
              </a:ln>
              <a:effectLst/>
            </p:spPr>
            <p:txBody>
              <a:bodyPr wrap="none" lIns="90487" tIns="44450" rIns="90487" bIns="44450">
                <a:spAutoFit/>
              </a:bodyPr>
              <a:lstStyle/>
              <a:p>
                <a:r>
                  <a:rPr lang="en-US" dirty="0" smtClean="0"/>
                  <a:t>Pubic </a:t>
                </a:r>
                <a:r>
                  <a:rPr lang="en-US" dirty="0"/>
                  <a:t>Arch</a:t>
                </a:r>
              </a:p>
            </p:txBody>
          </p:sp>
        </p:grpSp>
      </p:grpSp>
      <p:sp>
        <p:nvSpPr>
          <p:cNvPr id="10" name="TextBox 9"/>
          <p:cNvSpPr txBox="1"/>
          <p:nvPr/>
        </p:nvSpPr>
        <p:spPr>
          <a:xfrm>
            <a:off x="5364088" y="2233083"/>
            <a:ext cx="345638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US" sz="2400" dirty="0" smtClean="0">
                <a:latin typeface="Times New Roman" pitchFamily="18" charset="0"/>
                <a:cs typeface="Times New Roman" pitchFamily="18" charset="0"/>
              </a:rPr>
              <a:t>For identification of human skeletal remains, the bony pelvis is of prime focus of attention because sexual differences are clearly visible.</a:t>
            </a:r>
          </a:p>
          <a:p>
            <a:pPr algn="l"/>
            <a:r>
              <a:rPr lang="en-US" sz="2400" dirty="0" smtClean="0">
                <a:latin typeface="Times New Roman" pitchFamily="18" charset="0"/>
                <a:cs typeface="Times New Roman" pitchFamily="18" charset="0"/>
              </a:rPr>
              <a:t>Even parts of the pelvis are useful in making a diagnosis of sex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47248" cy="122712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3600" b="1" i="1" dirty="0" smtClean="0">
                <a:solidFill>
                  <a:srgbClr val="FF0000"/>
                </a:solidFill>
                <a:latin typeface="Times New Roman" pitchFamily="18" charset="0"/>
                <a:cs typeface="Times New Roman" pitchFamily="18" charset="0"/>
              </a:rPr>
              <a:t>Types of Obstetrical  Female Pelvis</a:t>
            </a:r>
            <a:endParaRPr lang="en-US" sz="3600" b="1" i="1" dirty="0">
              <a:solidFill>
                <a:srgbClr val="FF0000"/>
              </a:solidFill>
              <a:latin typeface="Times New Roman" pitchFamily="18" charset="0"/>
              <a:cs typeface="Times New Roman" pitchFamily="18" charset="0"/>
            </a:endParaRPr>
          </a:p>
        </p:txBody>
      </p:sp>
      <p:sp>
        <p:nvSpPr>
          <p:cNvPr id="4" name="Text Placeholder 3"/>
          <p:cNvSpPr>
            <a:spLocks noGrp="1"/>
          </p:cNvSpPr>
          <p:nvPr>
            <p:ph type="body" idx="2"/>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l" rtl="0">
              <a:buFont typeface="Wingdings" pitchFamily="2" charset="2"/>
              <a:buChar char="§"/>
            </a:pPr>
            <a:r>
              <a:rPr lang="en-US" sz="2800" b="1" i="1" dirty="0" smtClean="0">
                <a:latin typeface="Times New Roman" pitchFamily="18" charset="0"/>
                <a:cs typeface="Times New Roman" pitchFamily="18" charset="0"/>
              </a:rPr>
              <a:t>(1) </a:t>
            </a:r>
            <a:r>
              <a:rPr lang="en-US" sz="2800" b="1" i="1" dirty="0" err="1" smtClean="0">
                <a:solidFill>
                  <a:srgbClr val="C00000"/>
                </a:solidFill>
                <a:latin typeface="Times New Roman" pitchFamily="18" charset="0"/>
                <a:cs typeface="Times New Roman" pitchFamily="18" charset="0"/>
              </a:rPr>
              <a:t>Gynaecoid</a:t>
            </a:r>
            <a:r>
              <a:rPr lang="en-US" sz="2800" b="1" i="1" dirty="0" smtClean="0">
                <a:latin typeface="Times New Roman" pitchFamily="18" charset="0"/>
                <a:cs typeface="Times New Roman" pitchFamily="18" charset="0"/>
              </a:rPr>
              <a:t>: </a:t>
            </a:r>
          </a:p>
          <a:p>
            <a:pPr algn="l" rtl="0">
              <a:buFont typeface="Wingdings" pitchFamily="2" charset="2"/>
              <a:buChar char="§"/>
            </a:pPr>
            <a:r>
              <a:rPr lang="en-US" sz="2800" b="1" i="1" dirty="0" smtClean="0">
                <a:latin typeface="Times New Roman" pitchFamily="18" charset="0"/>
                <a:cs typeface="Times New Roman" pitchFamily="18" charset="0"/>
              </a:rPr>
              <a:t>the  common normal </a:t>
            </a:r>
            <a:r>
              <a:rPr lang="en-US" sz="2800" b="1" i="1" u="sng" dirty="0" smtClean="0">
                <a:latin typeface="Times New Roman" pitchFamily="18" charset="0"/>
                <a:cs typeface="Times New Roman" pitchFamily="18" charset="0"/>
              </a:rPr>
              <a:t>female</a:t>
            </a:r>
            <a:r>
              <a:rPr lang="en-US" sz="2800" b="1" i="1" dirty="0" smtClean="0">
                <a:latin typeface="Times New Roman" pitchFamily="18" charset="0"/>
                <a:cs typeface="Times New Roman" pitchFamily="18" charset="0"/>
              </a:rPr>
              <a:t> type</a:t>
            </a:r>
          </a:p>
          <a:p>
            <a:pPr algn="l" rtl="0">
              <a:buFont typeface="Wingdings" pitchFamily="2" charset="2"/>
              <a:buChar char="§"/>
            </a:pPr>
            <a:r>
              <a:rPr lang="en-US" sz="2800" b="1" i="1" dirty="0" smtClean="0">
                <a:latin typeface="Times New Roman" pitchFamily="18" charset="0"/>
                <a:cs typeface="Times New Roman" pitchFamily="18" charset="0"/>
              </a:rPr>
              <a:t>(2) Anthropoid. </a:t>
            </a:r>
          </a:p>
          <a:p>
            <a:pPr algn="l" rtl="0">
              <a:buFont typeface="Wingdings" pitchFamily="2" charset="2"/>
              <a:buChar char="§"/>
            </a:pPr>
            <a:r>
              <a:rPr lang="en-US" sz="2800" b="1" i="1" dirty="0" smtClean="0">
                <a:latin typeface="Times New Roman" pitchFamily="18" charset="0"/>
                <a:cs typeface="Times New Roman" pitchFamily="18" charset="0"/>
              </a:rPr>
              <a:t>(3) </a:t>
            </a:r>
            <a:r>
              <a:rPr lang="en-US" sz="2800" b="1" i="1" u="sng" dirty="0" smtClean="0">
                <a:solidFill>
                  <a:srgbClr val="C00000"/>
                </a:solidFill>
                <a:latin typeface="Times New Roman" pitchFamily="18" charset="0"/>
                <a:cs typeface="Times New Roman" pitchFamily="18" charset="0"/>
              </a:rPr>
              <a:t>Android</a:t>
            </a:r>
            <a:r>
              <a:rPr lang="en-US" sz="2800" b="1" i="1" dirty="0" smtClean="0">
                <a:solidFill>
                  <a:srgbClr val="C00000"/>
                </a:solidFill>
                <a:latin typeface="Times New Roman" pitchFamily="18" charset="0"/>
                <a:cs typeface="Times New Roman" pitchFamily="18" charset="0"/>
              </a:rPr>
              <a:t> :</a:t>
            </a:r>
            <a:r>
              <a:rPr lang="en-US"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common </a:t>
            </a:r>
            <a:r>
              <a:rPr lang="en-US" sz="2800" b="1" i="1" dirty="0" smtClean="0">
                <a:latin typeface="Times New Roman" pitchFamily="18" charset="0"/>
                <a:cs typeface="Times New Roman" pitchFamily="18" charset="0"/>
              </a:rPr>
              <a:t>in </a:t>
            </a:r>
            <a:r>
              <a:rPr lang="en-US" sz="2800" b="1" i="1" u="sng" dirty="0" smtClean="0">
                <a:latin typeface="Times New Roman" pitchFamily="18" charset="0"/>
                <a:cs typeface="Times New Roman" pitchFamily="18" charset="0"/>
              </a:rPr>
              <a:t>males</a:t>
            </a:r>
            <a:r>
              <a:rPr lang="en-US" sz="2800" b="1" i="1" dirty="0" smtClean="0">
                <a:latin typeface="Times New Roman" pitchFamily="18" charset="0"/>
                <a:cs typeface="Times New Roman" pitchFamily="18" charset="0"/>
              </a:rPr>
              <a:t>.</a:t>
            </a:r>
          </a:p>
          <a:p>
            <a:pPr algn="l" rtl="0">
              <a:buFont typeface="Wingdings" pitchFamily="2" charset="2"/>
              <a:buChar char="§"/>
            </a:pPr>
            <a:r>
              <a:rPr lang="en-US"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if found </a:t>
            </a:r>
            <a:r>
              <a:rPr lang="en-US" sz="2800" b="1" i="1" dirty="0" smtClean="0">
                <a:latin typeface="Times New Roman" pitchFamily="18" charset="0"/>
                <a:cs typeface="Times New Roman" pitchFamily="18" charset="0"/>
              </a:rPr>
              <a:t>in a woman it causes hazards to normal vaginal delivery)</a:t>
            </a:r>
          </a:p>
          <a:p>
            <a:pPr algn="l" rtl="0">
              <a:buFont typeface="Wingdings" pitchFamily="2" charset="2"/>
              <a:buChar char="§"/>
            </a:pPr>
            <a:r>
              <a:rPr lang="en-US" sz="2800" b="1" i="1" dirty="0" smtClean="0">
                <a:latin typeface="Times New Roman" pitchFamily="18" charset="0"/>
                <a:cs typeface="Times New Roman" pitchFamily="18" charset="0"/>
              </a:rPr>
              <a:t>(4) </a:t>
            </a:r>
            <a:r>
              <a:rPr lang="en-US" sz="2800" b="1" i="1" dirty="0" err="1" smtClean="0">
                <a:latin typeface="Times New Roman" pitchFamily="18" charset="0"/>
                <a:cs typeface="Times New Roman" pitchFamily="18" charset="0"/>
              </a:rPr>
              <a:t>Platypelloid</a:t>
            </a:r>
            <a:r>
              <a:rPr lang="en-US" sz="2800" b="1" i="1" dirty="0">
                <a:latin typeface="Times New Roman" pitchFamily="18" charset="0"/>
                <a:cs typeface="Times New Roman" pitchFamily="18" charset="0"/>
              </a:rPr>
              <a:t>:</a:t>
            </a:r>
            <a:r>
              <a:rPr lang="en-US"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uncommon in both sexes</a:t>
            </a:r>
          </a:p>
          <a:p>
            <a:pPr algn="l" rtl="0"/>
            <a:endParaRPr lang="en-US" sz="2800" b="1" i="1" dirty="0">
              <a:latin typeface="Times New Roman" pitchFamily="18" charset="0"/>
              <a:cs typeface="Times New Roman" pitchFamily="18" charset="0"/>
            </a:endParaRPr>
          </a:p>
        </p:txBody>
      </p:sp>
      <p:pic>
        <p:nvPicPr>
          <p:cNvPr id="5" name="Picture 5" descr="3-27"/>
          <p:cNvPicPr>
            <a:picLocks noGrp="1" noChangeAspect="1" noChangeArrowheads="1"/>
          </p:cNvPicPr>
          <p:nvPr>
            <p:ph sz="half" idx="1"/>
          </p:nvPr>
        </p:nvPicPr>
        <p:blipFill>
          <a:blip r:embed="rId2" cstate="print"/>
          <a:srcRect t="6917" r="30745"/>
          <a:stretch>
            <a:fillRect/>
          </a:stretch>
        </p:blipFill>
        <p:spPr bwMode="auto">
          <a:xfrm>
            <a:off x="3643306" y="2214554"/>
            <a:ext cx="4857784" cy="3374686"/>
          </a:xfrm>
          <a:prstGeom prst="rect">
            <a:avLst/>
          </a:prstGeom>
          <a:noFill/>
          <a:ln w="28575">
            <a:solidFill>
              <a:schemeClr val="tx1"/>
            </a:solidFill>
            <a:miter lim="800000"/>
            <a:headEnd/>
            <a:tailEnd/>
          </a:ln>
        </p:spPr>
      </p:pic>
      <p:sp>
        <p:nvSpPr>
          <p:cNvPr id="6" name="TextBox 5"/>
          <p:cNvSpPr txBox="1"/>
          <p:nvPr/>
        </p:nvSpPr>
        <p:spPr>
          <a:xfrm>
            <a:off x="3929058" y="4429132"/>
            <a:ext cx="714380" cy="461665"/>
          </a:xfrm>
          <a:prstGeom prst="rect">
            <a:avLst/>
          </a:prstGeom>
          <a:noFill/>
        </p:spPr>
        <p:txBody>
          <a:bodyPr wrap="square" rtlCol="0">
            <a:spAutoFit/>
          </a:bodyPr>
          <a:lstStyle/>
          <a:p>
            <a:r>
              <a:rPr lang="en-US" sz="2400" b="1" dirty="0" smtClean="0"/>
              <a:t>(</a:t>
            </a:r>
            <a:r>
              <a:rPr lang="en-US" sz="2400" b="1" dirty="0" smtClean="0">
                <a:solidFill>
                  <a:srgbClr val="C00000"/>
                </a:solidFill>
              </a:rPr>
              <a:t>1</a:t>
            </a:r>
            <a:r>
              <a:rPr lang="en-US" sz="2400" b="1" dirty="0" smtClean="0"/>
              <a:t>)</a:t>
            </a:r>
            <a:endParaRPr lang="en-US" sz="2400" b="1" dirty="0"/>
          </a:p>
        </p:txBody>
      </p:sp>
      <p:sp>
        <p:nvSpPr>
          <p:cNvPr id="7" name="TextBox 6"/>
          <p:cNvSpPr txBox="1"/>
          <p:nvPr/>
        </p:nvSpPr>
        <p:spPr>
          <a:xfrm>
            <a:off x="7000892" y="2643182"/>
            <a:ext cx="642942" cy="461665"/>
          </a:xfrm>
          <a:prstGeom prst="rect">
            <a:avLst/>
          </a:prstGeom>
          <a:noFill/>
        </p:spPr>
        <p:txBody>
          <a:bodyPr wrap="square" rtlCol="0">
            <a:spAutoFit/>
          </a:bodyPr>
          <a:lstStyle/>
          <a:p>
            <a:pPr algn="ctr"/>
            <a:r>
              <a:rPr lang="en-US" sz="2400" b="1" dirty="0" smtClean="0"/>
              <a:t>(2)</a:t>
            </a:r>
            <a:endParaRPr lang="en-US" sz="2400" b="1" dirty="0"/>
          </a:p>
        </p:txBody>
      </p:sp>
      <p:sp>
        <p:nvSpPr>
          <p:cNvPr id="8" name="TextBox 7"/>
          <p:cNvSpPr txBox="1"/>
          <p:nvPr/>
        </p:nvSpPr>
        <p:spPr>
          <a:xfrm>
            <a:off x="7715272" y="4286256"/>
            <a:ext cx="571504" cy="461665"/>
          </a:xfrm>
          <a:prstGeom prst="rect">
            <a:avLst/>
          </a:prstGeom>
          <a:noFill/>
        </p:spPr>
        <p:txBody>
          <a:bodyPr wrap="square" rtlCol="0">
            <a:spAutoFit/>
          </a:bodyPr>
          <a:lstStyle/>
          <a:p>
            <a:pPr algn="ctr"/>
            <a:r>
              <a:rPr lang="en-US" sz="2400" b="1" dirty="0" smtClean="0"/>
              <a:t>(</a:t>
            </a:r>
            <a:r>
              <a:rPr lang="en-US" sz="2400" b="1" dirty="0" smtClean="0">
                <a:solidFill>
                  <a:srgbClr val="1003BD"/>
                </a:solidFill>
              </a:rPr>
              <a:t>3</a:t>
            </a:r>
            <a:r>
              <a:rPr lang="en-US" sz="2400" b="1" dirty="0" smtClean="0"/>
              <a:t>)</a:t>
            </a:r>
            <a:endParaRPr lang="en-US" sz="2400" b="1" dirty="0"/>
          </a:p>
        </p:txBody>
      </p:sp>
      <p:sp>
        <p:nvSpPr>
          <p:cNvPr id="9" name="TextBox 8"/>
          <p:cNvSpPr txBox="1"/>
          <p:nvPr/>
        </p:nvSpPr>
        <p:spPr>
          <a:xfrm>
            <a:off x="6286512" y="5000636"/>
            <a:ext cx="785818" cy="461665"/>
          </a:xfrm>
          <a:prstGeom prst="rect">
            <a:avLst/>
          </a:prstGeom>
          <a:noFill/>
        </p:spPr>
        <p:txBody>
          <a:bodyPr wrap="square" rtlCol="0">
            <a:spAutoFit/>
          </a:bodyPr>
          <a:lstStyle/>
          <a:p>
            <a:pPr algn="ctr"/>
            <a:r>
              <a:rPr lang="en-US" sz="2400" b="1" dirty="0" smtClean="0"/>
              <a:t>(4)</a:t>
            </a:r>
            <a:endParaRPr lang="en-US" sz="2400" b="1" dirty="0"/>
          </a:p>
        </p:txBody>
      </p:sp>
      <p:sp>
        <p:nvSpPr>
          <p:cNvPr id="3" name="Rectangle 2"/>
          <p:cNvSpPr/>
          <p:nvPr/>
        </p:nvSpPr>
        <p:spPr>
          <a:xfrm>
            <a:off x="4286248" y="4286256"/>
            <a:ext cx="501776"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22363" y="4286256"/>
            <a:ext cx="392910" cy="373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76872"/>
            <a:ext cx="8229600" cy="157504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8800" dirty="0" smtClean="0">
                <a:solidFill>
                  <a:srgbClr val="FF0000"/>
                </a:solidFill>
                <a:latin typeface="Brush Script MT" pitchFamily="66" charset="0"/>
              </a:rPr>
              <a:t>Thank you </a:t>
            </a:r>
            <a:endParaRPr lang="en-US" sz="8800" dirty="0">
              <a:solidFill>
                <a:srgbClr val="FF0000"/>
              </a:solidFill>
              <a:latin typeface="Brush Script MT"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BONY PELVIS</a:t>
            </a:r>
            <a:endParaRPr lang="en-US" sz="4000" dirty="0"/>
          </a:p>
        </p:txBody>
      </p:sp>
      <p:sp>
        <p:nvSpPr>
          <p:cNvPr id="4" name="Content Placeholder 3"/>
          <p:cNvSpPr>
            <a:spLocks noGrp="1"/>
          </p:cNvSpPr>
          <p:nvPr>
            <p:ph sz="half" idx="2"/>
          </p:nvPr>
        </p:nvSpPr>
        <p:spPr>
          <a:xfrm>
            <a:off x="4932040" y="1920085"/>
            <a:ext cx="4104456" cy="443484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l"/>
            <a:r>
              <a:rPr lang="en-US" sz="2800" dirty="0">
                <a:latin typeface="Times New Roman" pitchFamily="18" charset="0"/>
                <a:cs typeface="Times New Roman" pitchFamily="18" charset="0"/>
              </a:rPr>
              <a:t>Pelvis is the region of the trunk that lies below the abdomen. Bony pelvis is the bowl shaped bony structure that forms the skeleton of this region of body. </a:t>
            </a:r>
            <a:endParaRPr lang="en-US" sz="2800" dirty="0" smtClean="0">
              <a:latin typeface="Times New Roman" pitchFamily="18" charset="0"/>
              <a:cs typeface="Times New Roman" pitchFamily="18" charset="0"/>
            </a:endParaRPr>
          </a:p>
          <a:p>
            <a:pPr algn="l"/>
            <a:r>
              <a:rPr lang="en-US" sz="2800" b="1" dirty="0" smtClean="0">
                <a:solidFill>
                  <a:srgbClr val="1003BD"/>
                </a:solidFill>
                <a:latin typeface="Times New Roman" pitchFamily="18" charset="0"/>
                <a:cs typeface="Times New Roman" pitchFamily="18" charset="0"/>
              </a:rPr>
              <a:t>Structure</a:t>
            </a:r>
            <a:r>
              <a:rPr lang="en-US" sz="2800" b="1" dirty="0">
                <a:solidFill>
                  <a:srgbClr val="1003BD"/>
                </a:solidFill>
                <a:latin typeface="Times New Roman" pitchFamily="18" charset="0"/>
                <a:cs typeface="Times New Roman" pitchFamily="18" charset="0"/>
              </a:rPr>
              <a:t>:</a:t>
            </a:r>
          </a:p>
          <a:p>
            <a:pPr algn="l"/>
            <a:r>
              <a:rPr lang="en-US" sz="2800" dirty="0">
                <a:latin typeface="Times New Roman" pitchFamily="18" charset="0"/>
                <a:cs typeface="Times New Roman" pitchFamily="18" charset="0"/>
              </a:rPr>
              <a:t>Pelvis can be regarded as a basin with holes in its walls. The structure of the basin is composed of four bones which are joined by four joints. The bones are:</a:t>
            </a:r>
          </a:p>
          <a:p>
            <a:pPr algn="l"/>
            <a:r>
              <a:rPr lang="en-US" sz="2800" b="1" u="sng" dirty="0">
                <a:solidFill>
                  <a:srgbClr val="C00000"/>
                </a:solidFill>
                <a:latin typeface="Times New Roman" pitchFamily="18" charset="0"/>
                <a:cs typeface="Times New Roman" pitchFamily="18" charset="0"/>
              </a:rPr>
              <a:t>Two H</a:t>
            </a:r>
            <a:r>
              <a:rPr lang="en-US" sz="2800" b="1" u="sng" dirty="0" smtClean="0">
                <a:solidFill>
                  <a:srgbClr val="C00000"/>
                </a:solidFill>
                <a:latin typeface="Times New Roman" pitchFamily="18" charset="0"/>
                <a:cs typeface="Times New Roman" pitchFamily="18" charset="0"/>
              </a:rPr>
              <a:t>ip Bones</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These form the lateral and anterior walls of the bony pelvis.</a:t>
            </a:r>
          </a:p>
          <a:p>
            <a:pPr algn="l"/>
            <a:r>
              <a:rPr lang="en-US" sz="2800" b="1" u="sng" dirty="0">
                <a:solidFill>
                  <a:srgbClr val="C00000"/>
                </a:solidFill>
                <a:latin typeface="Times New Roman" pitchFamily="18" charset="0"/>
                <a:cs typeface="Times New Roman" pitchFamily="18" charset="0"/>
              </a:rPr>
              <a:t>Sacrum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forms most of the posterior wall.</a:t>
            </a:r>
          </a:p>
          <a:p>
            <a:pPr algn="l"/>
            <a:r>
              <a:rPr lang="en-US" sz="2800" b="1" u="sng" dirty="0">
                <a:solidFill>
                  <a:srgbClr val="C00000"/>
                </a:solidFill>
                <a:latin typeface="Times New Roman" pitchFamily="18" charset="0"/>
                <a:cs typeface="Times New Roman" pitchFamily="18" charset="0"/>
              </a:rPr>
              <a:t>Coccyx</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It is a small bone that forms the lower part of posterior wall</a:t>
            </a:r>
            <a:endParaRPr lang="en-US" dirty="0"/>
          </a:p>
        </p:txBody>
      </p:sp>
      <p:pic>
        <p:nvPicPr>
          <p:cNvPr id="5" name="Content Placeholder 4" descr="E9466FDD"/>
          <p:cNvPicPr>
            <a:picLocks noGrp="1" noChangeAspect="1" noChangeArrowheads="1"/>
          </p:cNvPicPr>
          <p:nvPr>
            <p:ph sz="half" idx="1"/>
          </p:nvPr>
        </p:nvPicPr>
        <p:blipFill>
          <a:blip r:embed="rId2" cstate="print"/>
          <a:srcRect l="9975" t="4054" r="29614" b="56757"/>
          <a:stretch>
            <a:fillRect/>
          </a:stretch>
        </p:blipFill>
        <p:spPr bwMode="auto">
          <a:xfrm>
            <a:off x="179512" y="2348880"/>
            <a:ext cx="4680520" cy="396044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217290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i="1" dirty="0">
                <a:solidFill>
                  <a:srgbClr val="FF0000"/>
                </a:solidFill>
                <a:latin typeface="Times New Roman" pitchFamily="18" charset="0"/>
                <a:cs typeface="Times New Roman" pitchFamily="18" charset="0"/>
              </a:rPr>
              <a:t>F</a:t>
            </a:r>
            <a:r>
              <a:rPr lang="en-US" sz="4000" b="1" i="1" dirty="0" smtClean="0">
                <a:solidFill>
                  <a:srgbClr val="FF0000"/>
                </a:solidFill>
                <a:latin typeface="Times New Roman" pitchFamily="18" charset="0"/>
                <a:cs typeface="Times New Roman" pitchFamily="18" charset="0"/>
              </a:rPr>
              <a:t>unctions</a:t>
            </a:r>
            <a:endParaRPr lang="en-US" sz="40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251520" y="1920084"/>
            <a:ext cx="5040560" cy="493791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r>
              <a:rPr lang="en-US" sz="2000" dirty="0">
                <a:latin typeface="Times New Roman" pitchFamily="18" charset="0"/>
                <a:cs typeface="Times New Roman" pitchFamily="18" charset="0"/>
              </a:rPr>
              <a:t>The skeleton of the pelvis is a basin-shaped ring of bones connecting the vertebral column to the femora.</a:t>
            </a:r>
          </a:p>
          <a:p>
            <a:pPr algn="l" rtl="0"/>
            <a:r>
              <a:rPr lang="en-US" sz="2000" dirty="0">
                <a:latin typeface="Times New Roman" pitchFamily="18" charset="0"/>
                <a:cs typeface="Times New Roman" pitchFamily="18" charset="0"/>
              </a:rPr>
              <a:t>Its </a:t>
            </a:r>
            <a:r>
              <a:rPr lang="en-US" sz="2000" b="1" u="sng" dirty="0">
                <a:solidFill>
                  <a:srgbClr val="C00000"/>
                </a:solidFill>
                <a:latin typeface="Times New Roman" pitchFamily="18" charset="0"/>
                <a:cs typeface="Times New Roman" pitchFamily="18" charset="0"/>
              </a:rPr>
              <a:t>primary functions </a:t>
            </a:r>
            <a:r>
              <a:rPr lang="en-US" sz="2000" dirty="0">
                <a:latin typeface="Times New Roman" pitchFamily="18" charset="0"/>
                <a:cs typeface="Times New Roman" pitchFamily="18" charset="0"/>
              </a:rPr>
              <a:t>are to bear the weight of the upper body when sitting and standing; transfer that weight from the axial skeleton to the lower appendicular skeleton when standing and walking; and provide attachments for and withstand the forces of the powerful muscles of locomotion and posture. Compared to the shoulder girdle, the pelvic girdle is thus strong and </a:t>
            </a:r>
            <a:r>
              <a:rPr lang="en-US" sz="2000" dirty="0" smtClean="0">
                <a:latin typeface="Times New Roman" pitchFamily="18" charset="0"/>
                <a:cs typeface="Times New Roman" pitchFamily="18" charset="0"/>
              </a:rPr>
              <a:t>heavy.</a:t>
            </a:r>
          </a:p>
          <a:p>
            <a:pPr algn="l" rtl="0"/>
            <a:r>
              <a:rPr lang="en-US" sz="2000" dirty="0"/>
              <a:t>Its </a:t>
            </a:r>
            <a:r>
              <a:rPr lang="en-US" sz="2000" b="1" u="sng" dirty="0">
                <a:solidFill>
                  <a:srgbClr val="0066FF"/>
                </a:solidFill>
              </a:rPr>
              <a:t>secondary functions </a:t>
            </a:r>
            <a:r>
              <a:rPr lang="en-US" sz="2000" dirty="0"/>
              <a:t>are to contain and protect the pelvic and </a:t>
            </a:r>
            <a:r>
              <a:rPr lang="en-US" sz="2000" dirty="0" err="1"/>
              <a:t>abdominopelvic</a:t>
            </a:r>
            <a:r>
              <a:rPr lang="en-US" sz="2000" dirty="0"/>
              <a:t> viscera (inferior parts of the urinary tracts, internal reproductive organs); provide attachment for external reproductive organs and associated muscles and </a:t>
            </a:r>
            <a:r>
              <a:rPr lang="en-US" sz="2000" dirty="0" smtClean="0"/>
              <a:t>membranes.</a:t>
            </a:r>
            <a:endParaRPr lang="en-US" sz="2000" dirty="0">
              <a:latin typeface="Times New Roman" pitchFamily="18" charset="0"/>
              <a:cs typeface="Times New Roman" pitchFamily="18" charset="0"/>
            </a:endParaRPr>
          </a:p>
          <a:p>
            <a:pPr algn="l" rtl="0">
              <a:buFont typeface="Wingdings" pitchFamily="2" charset="2"/>
              <a:buChar char="q"/>
            </a:pPr>
            <a:endParaRPr lang="en-US" sz="2000" dirty="0">
              <a:solidFill>
                <a:srgbClr val="FF0000"/>
              </a:solidFill>
              <a:latin typeface="Times New Roman" pitchFamily="18" charset="0"/>
              <a:cs typeface="Times New Roman" pitchFamily="18" charset="0"/>
            </a:endParaRPr>
          </a:p>
        </p:txBody>
      </p:sp>
      <p:pic>
        <p:nvPicPr>
          <p:cNvPr id="1027" name="Picture 3" descr="C:\Documents and Settings\Jamila\My Documents\Student Gray\2. Back\F66122-002-f001.jpg"/>
          <p:cNvPicPr>
            <a:picLocks noChangeAspect="1" noChangeArrowheads="1"/>
          </p:cNvPicPr>
          <p:nvPr/>
        </p:nvPicPr>
        <p:blipFill>
          <a:blip r:embed="rId2" cstate="print"/>
          <a:srcRect b="3691"/>
          <a:stretch>
            <a:fillRect/>
          </a:stretch>
        </p:blipFill>
        <p:spPr bwMode="auto">
          <a:xfrm>
            <a:off x="5580112" y="1916832"/>
            <a:ext cx="2916714" cy="4581128"/>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n-US" sz="4000" b="1" i="1" dirty="0" smtClean="0">
                <a:solidFill>
                  <a:srgbClr val="FF0000"/>
                </a:solidFill>
              </a:rPr>
              <a:t>Pelvic Girdle</a:t>
            </a:r>
            <a:endParaRPr lang="ar-SA" sz="4000" b="1" i="1" dirty="0">
              <a:solidFill>
                <a:srgbClr val="FF0000"/>
              </a:solidFill>
            </a:endParaRPr>
          </a:p>
        </p:txBody>
      </p:sp>
      <p:sp>
        <p:nvSpPr>
          <p:cNvPr id="6" name="Text Placeholder 5"/>
          <p:cNvSpPr>
            <a:spLocks noGrp="1"/>
          </p:cNvSpPr>
          <p:nvPr>
            <p:ph sz="half" idx="2"/>
          </p:nvPr>
        </p:nvSpPr>
        <p:spPr>
          <a:xfrm>
            <a:off x="4932040" y="1920084"/>
            <a:ext cx="4211960" cy="4937915"/>
          </a:xfrm>
        </p:spPr>
        <p:style>
          <a:lnRef idx="1">
            <a:schemeClr val="accent2"/>
          </a:lnRef>
          <a:fillRef idx="2">
            <a:schemeClr val="accent2"/>
          </a:fillRef>
          <a:effectRef idx="1">
            <a:schemeClr val="accent2"/>
          </a:effectRef>
          <a:fontRef idx="minor">
            <a:schemeClr val="dk1"/>
          </a:fontRef>
        </p:style>
        <p:txBody>
          <a:bodyPr>
            <a:noAutofit/>
          </a:bodyPr>
          <a:lstStyle/>
          <a:p>
            <a:pPr algn="l" rtl="0">
              <a:buFont typeface="Wingdings" pitchFamily="2" charset="2"/>
              <a:buChar char="q"/>
            </a:pPr>
            <a:r>
              <a:rPr lang="en-US" sz="2000" b="1" i="1" u="sng" dirty="0" smtClean="0">
                <a:solidFill>
                  <a:schemeClr val="tx1">
                    <a:lumMod val="95000"/>
                    <a:lumOff val="5000"/>
                  </a:schemeClr>
                </a:solidFill>
                <a:latin typeface="Times New Roman" pitchFamily="18" charset="0"/>
                <a:cs typeface="Times New Roman" pitchFamily="18" charset="0"/>
              </a:rPr>
              <a:t>It is composed of </a:t>
            </a:r>
            <a:r>
              <a:rPr lang="en-US" sz="2000" b="1" i="1" dirty="0">
                <a:latin typeface="Times New Roman" pitchFamily="18" charset="0"/>
                <a:cs typeface="Times New Roman" pitchFamily="18" charset="0"/>
              </a:rPr>
              <a:t>Two </a:t>
            </a:r>
            <a:r>
              <a:rPr lang="en-US" sz="2000" b="1" i="1" dirty="0" smtClean="0">
                <a:solidFill>
                  <a:srgbClr val="FF0000"/>
                </a:solidFill>
                <a:latin typeface="Times New Roman" pitchFamily="18" charset="0"/>
                <a:cs typeface="Times New Roman" pitchFamily="18" charset="0"/>
              </a:rPr>
              <a:t>Hip (</a:t>
            </a:r>
            <a:r>
              <a:rPr lang="en-US" sz="2000" b="1" i="1" dirty="0" err="1" smtClean="0">
                <a:solidFill>
                  <a:srgbClr val="FF0000"/>
                </a:solidFill>
                <a:latin typeface="Times New Roman" pitchFamily="18" charset="0"/>
                <a:cs typeface="Times New Roman" pitchFamily="18" charset="0"/>
              </a:rPr>
              <a:t>Coxal</a:t>
            </a:r>
            <a:r>
              <a:rPr lang="en-US" sz="2000" b="1" i="1" dirty="0" smtClean="0">
                <a:solidFill>
                  <a:srgbClr val="FF0000"/>
                </a:solidFill>
                <a:latin typeface="Times New Roman" pitchFamily="18" charset="0"/>
                <a:cs typeface="Times New Roman" pitchFamily="18" charset="0"/>
              </a:rPr>
              <a:t>)</a:t>
            </a:r>
            <a:r>
              <a:rPr lang="en-US" sz="2000" b="1" i="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Bones</a:t>
            </a:r>
          </a:p>
          <a:p>
            <a:pPr algn="l" rtl="0">
              <a:buFont typeface="Wingdings" pitchFamily="2" charset="2"/>
              <a:buChar char="q"/>
            </a:pPr>
            <a:r>
              <a:rPr lang="en-US" sz="2000" b="1" i="1" dirty="0" smtClean="0">
                <a:solidFill>
                  <a:schemeClr val="tx1">
                    <a:lumMod val="95000"/>
                    <a:lumOff val="5000"/>
                  </a:schemeClr>
                </a:solidFill>
                <a:latin typeface="Times New Roman" pitchFamily="18" charset="0"/>
                <a:cs typeface="Times New Roman" pitchFamily="18" charset="0"/>
              </a:rPr>
              <a:t>Each one is a </a:t>
            </a:r>
            <a:r>
              <a:rPr lang="en-US" sz="2000" b="1" i="1" dirty="0" smtClean="0">
                <a:latin typeface="Times New Roman" pitchFamily="18" charset="0"/>
                <a:cs typeface="Times New Roman" pitchFamily="18" charset="0"/>
              </a:rPr>
              <a:t>large </a:t>
            </a:r>
            <a:r>
              <a:rPr lang="en-US" sz="2000" b="1" i="1" dirty="0">
                <a:latin typeface="Times New Roman" pitchFamily="18" charset="0"/>
                <a:cs typeface="Times New Roman" pitchFamily="18" charset="0"/>
              </a:rPr>
              <a:t>irregular bone.</a:t>
            </a:r>
          </a:p>
          <a:p>
            <a:pPr algn="l" rtl="0">
              <a:buFont typeface="Wingdings" pitchFamily="2" charset="2"/>
              <a:buChar char="q"/>
            </a:pPr>
            <a:r>
              <a:rPr lang="en-US" sz="2000" b="1" i="1" dirty="0" smtClean="0">
                <a:latin typeface="Times New Roman" pitchFamily="18" charset="0"/>
                <a:cs typeface="Times New Roman" pitchFamily="18" charset="0"/>
              </a:rPr>
              <a:t>Composed of </a:t>
            </a:r>
            <a:r>
              <a:rPr lang="en-US" sz="2000" b="1" i="1" u="sng" dirty="0">
                <a:solidFill>
                  <a:srgbClr val="FF0000"/>
                </a:solidFill>
                <a:latin typeface="Times New Roman" pitchFamily="18" charset="0"/>
                <a:cs typeface="Times New Roman" pitchFamily="18" charset="0"/>
              </a:rPr>
              <a:t>three </a:t>
            </a:r>
            <a:r>
              <a:rPr lang="en-US" sz="2000" b="1" i="1" u="sng" dirty="0" err="1">
                <a:solidFill>
                  <a:srgbClr val="FF0000"/>
                </a:solidFill>
                <a:latin typeface="Times New Roman" pitchFamily="18" charset="0"/>
                <a:cs typeface="Times New Roman" pitchFamily="18" charset="0"/>
              </a:rPr>
              <a:t>boness</a:t>
            </a:r>
            <a:r>
              <a:rPr lang="en-US" sz="2000" b="1" i="1" u="sng" dirty="0">
                <a:solidFill>
                  <a:srgbClr val="FF0000"/>
                </a:solidFill>
                <a:latin typeface="Times New Roman" pitchFamily="18" charset="0"/>
                <a:cs typeface="Times New Roman" pitchFamily="18" charset="0"/>
              </a:rPr>
              <a:t>:</a:t>
            </a:r>
          </a:p>
          <a:p>
            <a:pPr algn="l" rtl="0">
              <a:buFont typeface="Wingdings" pitchFamily="2" charset="2"/>
              <a:buChar char="§"/>
            </a:pPr>
            <a:r>
              <a:rPr lang="en-US" sz="2000" b="1" i="1" dirty="0">
                <a:latin typeface="Times New Roman" pitchFamily="18" charset="0"/>
                <a:cs typeface="Times New Roman" pitchFamily="18" charset="0"/>
              </a:rPr>
              <a:t>Ilium</a:t>
            </a:r>
          </a:p>
          <a:p>
            <a:pPr algn="l" rtl="0">
              <a:buFont typeface="Wingdings" pitchFamily="2" charset="2"/>
              <a:buChar char="§"/>
            </a:pPr>
            <a:r>
              <a:rPr lang="en-US" sz="2000" b="1" i="1" dirty="0">
                <a:latin typeface="Times New Roman" pitchFamily="18" charset="0"/>
                <a:cs typeface="Times New Roman" pitchFamily="18" charset="0"/>
              </a:rPr>
              <a:t>Ischium</a:t>
            </a:r>
          </a:p>
          <a:p>
            <a:pPr algn="l" rtl="0">
              <a:buFont typeface="Wingdings" pitchFamily="2" charset="2"/>
              <a:buChar char="§"/>
            </a:pPr>
            <a:r>
              <a:rPr lang="en-US" sz="2000" b="1" i="1" dirty="0">
                <a:latin typeface="Times New Roman" pitchFamily="18" charset="0"/>
                <a:cs typeface="Times New Roman" pitchFamily="18" charset="0"/>
              </a:rPr>
              <a:t>Pubis.</a:t>
            </a:r>
          </a:p>
          <a:p>
            <a:pPr algn="l" rtl="0">
              <a:buFont typeface="Wingdings" pitchFamily="2" charset="2"/>
              <a:buChar char="q"/>
            </a:pPr>
            <a:r>
              <a:rPr lang="en-US" sz="2000" b="1" i="1" dirty="0">
                <a:latin typeface="Times New Roman" pitchFamily="18" charset="0"/>
                <a:cs typeface="Times New Roman" pitchFamily="18" charset="0"/>
              </a:rPr>
              <a:t>They are joined at the deep socket (</a:t>
            </a:r>
            <a:r>
              <a:rPr lang="en-US" sz="2000" b="1" i="1" dirty="0">
                <a:solidFill>
                  <a:srgbClr val="0066FF"/>
                </a:solidFill>
                <a:latin typeface="Times New Roman" pitchFamily="18" charset="0"/>
                <a:cs typeface="Times New Roman" pitchFamily="18" charset="0"/>
              </a:rPr>
              <a:t>Acetabulum</a:t>
            </a:r>
            <a:r>
              <a:rPr lang="en-US" sz="2000" b="1" i="1" dirty="0" smtClean="0">
                <a:solidFill>
                  <a:schemeClr val="tx1"/>
                </a:solidFill>
                <a:latin typeface="Times New Roman" pitchFamily="18" charset="0"/>
                <a:cs typeface="Times New Roman" pitchFamily="18" charset="0"/>
              </a:rPr>
              <a:t>)</a:t>
            </a:r>
          </a:p>
          <a:p>
            <a:pPr algn="l"/>
            <a:r>
              <a:rPr lang="en-US" sz="2000" dirty="0">
                <a:latin typeface="Times New Roman" pitchFamily="18" charset="0"/>
                <a:cs typeface="Times New Roman" pitchFamily="18" charset="0"/>
              </a:rPr>
              <a:t>During childhood, these sections are separate bones. </a:t>
            </a:r>
          </a:p>
          <a:p>
            <a:pPr algn="l"/>
            <a:r>
              <a:rPr lang="en-US" sz="2000" dirty="0">
                <a:latin typeface="Times New Roman" pitchFamily="18" charset="0"/>
                <a:cs typeface="Times New Roman" pitchFamily="18" charset="0"/>
              </a:rPr>
              <a:t>During puberty, they fuse together to form a single bone.</a:t>
            </a:r>
          </a:p>
          <a:p>
            <a:pPr algn="l"/>
            <a:endParaRPr lang="en-US" sz="2000" dirty="0">
              <a:latin typeface="Times New Roman" pitchFamily="18" charset="0"/>
              <a:cs typeface="Times New Roman" pitchFamily="18" charset="0"/>
            </a:endParaRPr>
          </a:p>
          <a:p>
            <a:pPr algn="l" rtl="0">
              <a:buFont typeface="Wingdings" pitchFamily="2" charset="2"/>
              <a:buChar char="q"/>
            </a:pPr>
            <a:endParaRPr lang="en-US" sz="2000" b="1" i="1" dirty="0">
              <a:solidFill>
                <a:schemeClr val="tx1"/>
              </a:solidFill>
              <a:latin typeface="Times New Roman" pitchFamily="18" charset="0"/>
              <a:cs typeface="Times New Roman" pitchFamily="18" charset="0"/>
            </a:endParaRPr>
          </a:p>
          <a:p>
            <a:pPr algn="l" rtl="0">
              <a:buFont typeface="Wingdings" pitchFamily="2" charset="2"/>
              <a:buChar char="q"/>
            </a:pPr>
            <a:endParaRPr lang="en-US" sz="2000" b="1" i="1" dirty="0" smtClean="0">
              <a:solidFill>
                <a:srgbClr val="FF0000"/>
              </a:solidFill>
              <a:latin typeface="Times New Roman" pitchFamily="18" charset="0"/>
              <a:cs typeface="Times New Roman" pitchFamily="18" charset="0"/>
            </a:endParaRPr>
          </a:p>
        </p:txBody>
      </p:sp>
      <p:pic>
        <p:nvPicPr>
          <p:cNvPr id="9" name="Picture 2" descr="http://upload.wikimedia.org/wikipedia/commons/thumb/0/0f/Skeletpelvis-pubis.jpg/220px-Skeletpelvis-pubis.jpg">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4392488" cy="2448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4437112"/>
            <a:ext cx="3888432" cy="258532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dirty="0" smtClean="0">
                <a:latin typeface="Times New Roman" pitchFamily="18" charset="0"/>
                <a:cs typeface="Times New Roman" pitchFamily="18" charset="0"/>
              </a:rPr>
              <a:t>1.Sacrum</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Ilium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3. Ischium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4. Pubic bone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5. Pubic </a:t>
            </a:r>
            <a:r>
              <a:rPr lang="en-US" dirty="0" err="1">
                <a:latin typeface="Times New Roman" pitchFamily="18" charset="0"/>
                <a:cs typeface="Times New Roman" pitchFamily="18" charset="0"/>
              </a:rPr>
              <a:t>symphysis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6. Acetabulum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7. </a:t>
            </a:r>
            <a:r>
              <a:rPr lang="en-US" dirty="0" err="1">
                <a:latin typeface="Times New Roman" pitchFamily="18" charset="0"/>
                <a:cs typeface="Times New Roman" pitchFamily="18" charset="0"/>
              </a:rPr>
              <a:t>Obturator</a:t>
            </a:r>
            <a:r>
              <a:rPr lang="en-US" dirty="0">
                <a:latin typeface="Times New Roman" pitchFamily="18" charset="0"/>
                <a:cs typeface="Times New Roman" pitchFamily="18" charset="0"/>
              </a:rPr>
              <a:t> foramen</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8. Coccyx</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Red line: Terminal line/pelvic brim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style>
          <a:lnRef idx="1">
            <a:schemeClr val="dk1"/>
          </a:lnRef>
          <a:fillRef idx="2">
            <a:schemeClr val="dk1"/>
          </a:fillRef>
          <a:effectRef idx="1">
            <a:schemeClr val="dk1"/>
          </a:effectRef>
          <a:fontRef idx="minor">
            <a:schemeClr val="dk1"/>
          </a:fontRef>
        </p:style>
        <p:txBody>
          <a:bodyPr>
            <a:noAutofit/>
          </a:bodyPr>
          <a:lstStyle/>
          <a:p>
            <a:pPr algn="ctr"/>
            <a:r>
              <a:rPr lang="en-US" sz="4000" b="1" i="1" dirty="0" smtClean="0">
                <a:solidFill>
                  <a:srgbClr val="C00000"/>
                </a:solidFill>
                <a:latin typeface="Times New Roman" pitchFamily="18" charset="0"/>
                <a:cs typeface="Times New Roman" pitchFamily="18" charset="0"/>
              </a:rPr>
              <a:t>Ilium</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323528" y="1285860"/>
            <a:ext cx="3744416" cy="5572140"/>
          </a:xfrm>
        </p:spPr>
        <p:style>
          <a:lnRef idx="1">
            <a:schemeClr val="accent3"/>
          </a:lnRef>
          <a:fillRef idx="2">
            <a:schemeClr val="accent3"/>
          </a:fillRef>
          <a:effectRef idx="1">
            <a:schemeClr val="accent3"/>
          </a:effectRef>
          <a:fontRef idx="minor">
            <a:schemeClr val="dk1"/>
          </a:fontRef>
        </p:style>
        <p:txBody>
          <a:bodyPr>
            <a:noAutofit/>
          </a:bodyPr>
          <a:lstStyle/>
          <a:p>
            <a:pPr algn="l" rtl="0">
              <a:buFont typeface="Wingdings" pitchFamily="2" charset="2"/>
              <a:buChar char="§"/>
            </a:pPr>
            <a:r>
              <a:rPr lang="en-US" sz="2000" b="1" i="1" dirty="0" smtClean="0">
                <a:latin typeface="Times New Roman" pitchFamily="18" charset="0"/>
                <a:cs typeface="Times New Roman" pitchFamily="18" charset="0"/>
              </a:rPr>
              <a:t>It is the </a:t>
            </a:r>
            <a:r>
              <a:rPr lang="en-US" sz="2000" b="1" i="1" dirty="0" smtClean="0">
                <a:solidFill>
                  <a:srgbClr val="FF0000"/>
                </a:solidFill>
                <a:latin typeface="Times New Roman" pitchFamily="18" charset="0"/>
                <a:cs typeface="Times New Roman" pitchFamily="18" charset="0"/>
              </a:rPr>
              <a:t>Upper Flattened Part </a:t>
            </a:r>
            <a:r>
              <a:rPr lang="en-US" sz="2000" b="1" i="1" dirty="0" smtClean="0">
                <a:latin typeface="Times New Roman" pitchFamily="18" charset="0"/>
                <a:cs typeface="Times New Roman" pitchFamily="18" charset="0"/>
              </a:rPr>
              <a:t>of the hip bone.</a:t>
            </a:r>
          </a:p>
          <a:p>
            <a:pPr algn="l" rtl="0">
              <a:buFont typeface="Wingdings" pitchFamily="2" charset="2"/>
              <a:buChar char="§"/>
            </a:pPr>
            <a:r>
              <a:rPr lang="en-US" sz="2000" b="1" i="1" u="sng" dirty="0" smtClean="0">
                <a:latin typeface="Times New Roman" pitchFamily="18" charset="0"/>
                <a:cs typeface="Times New Roman" pitchFamily="18" charset="0"/>
              </a:rPr>
              <a:t>It Possesses:</a:t>
            </a:r>
          </a:p>
          <a:p>
            <a:pPr algn="l" rtl="0">
              <a:buFont typeface="Wingdings" pitchFamily="2" charset="2"/>
              <a:buChar char="§"/>
            </a:pPr>
            <a:r>
              <a:rPr lang="en-US" sz="2000" b="1" i="1" u="sng" dirty="0" smtClean="0">
                <a:solidFill>
                  <a:srgbClr val="C00000"/>
                </a:solidFill>
                <a:latin typeface="Times New Roman" pitchFamily="18" charset="0"/>
                <a:cs typeface="Times New Roman" pitchFamily="18" charset="0"/>
              </a:rPr>
              <a:t>Iliac Crest</a:t>
            </a:r>
            <a:r>
              <a:rPr lang="en-US" sz="2000" b="1" i="1" dirty="0" smtClean="0">
                <a:solidFill>
                  <a:srgbClr val="C00000"/>
                </a:solidFill>
                <a:latin typeface="Times New Roman" pitchFamily="18" charset="0"/>
                <a:cs typeface="Times New Roman" pitchFamily="18" charset="0"/>
              </a:rPr>
              <a:t>: </a:t>
            </a:r>
            <a:r>
              <a:rPr lang="en-US" sz="2000" b="1" i="1" dirty="0" smtClean="0">
                <a:solidFill>
                  <a:schemeClr val="tx1">
                    <a:lumMod val="95000"/>
                    <a:lumOff val="5000"/>
                  </a:schemeClr>
                </a:solidFill>
                <a:latin typeface="Times New Roman" pitchFamily="18" charset="0"/>
                <a:cs typeface="Times New Roman" pitchFamily="18" charset="0"/>
              </a:rPr>
              <a:t>it is an important anatomical landmark below the waist.</a:t>
            </a:r>
          </a:p>
          <a:p>
            <a:pPr algn="l" rtl="0">
              <a:buFont typeface="Wingdings" pitchFamily="2" charset="2"/>
              <a:buChar char="§"/>
            </a:pPr>
            <a:r>
              <a:rPr lang="en-US" sz="2000" b="1" i="1" dirty="0" smtClean="0">
                <a:latin typeface="Times New Roman" pitchFamily="18" charset="0"/>
                <a:cs typeface="Times New Roman" pitchFamily="18" charset="0"/>
              </a:rPr>
              <a:t>It runs between the Anterior and Posterior </a:t>
            </a:r>
            <a:r>
              <a:rPr lang="en-US" sz="2000" b="1" i="1" dirty="0" smtClean="0">
                <a:solidFill>
                  <a:srgbClr val="C00000"/>
                </a:solidFill>
                <a:latin typeface="Times New Roman" pitchFamily="18" charset="0"/>
                <a:cs typeface="Times New Roman" pitchFamily="18" charset="0"/>
              </a:rPr>
              <a:t>Superior Iliac Spines</a:t>
            </a:r>
            <a:r>
              <a:rPr lang="en-US" sz="2000" b="1" i="1" dirty="0" smtClean="0">
                <a:solidFill>
                  <a:srgbClr val="FF0000"/>
                </a:solidFill>
                <a:latin typeface="Times New Roman" pitchFamily="18" charset="0"/>
                <a:cs typeface="Times New Roman" pitchFamily="18" charset="0"/>
              </a:rPr>
              <a:t>.</a:t>
            </a:r>
            <a:r>
              <a:rPr lang="en-US" sz="2000" b="1" i="1" dirty="0" smtClean="0">
                <a:latin typeface="Times New Roman" pitchFamily="18" charset="0"/>
                <a:cs typeface="Times New Roman" pitchFamily="18" charset="0"/>
              </a:rPr>
              <a:t> </a:t>
            </a:r>
          </a:p>
          <a:p>
            <a:pPr algn="l" rtl="0">
              <a:buFont typeface="Wingdings" pitchFamily="2" charset="2"/>
              <a:buChar char="§"/>
            </a:pPr>
            <a:r>
              <a:rPr lang="en-US" sz="2000" b="1" i="1" dirty="0" smtClean="0">
                <a:latin typeface="Times New Roman" pitchFamily="18" charset="0"/>
                <a:cs typeface="Times New Roman" pitchFamily="18" charset="0"/>
              </a:rPr>
              <a:t>Below  are the corresponding Anterior and Posterior </a:t>
            </a:r>
            <a:r>
              <a:rPr lang="en-US" sz="2000" b="1" i="1" dirty="0" smtClean="0">
                <a:solidFill>
                  <a:schemeClr val="accent1"/>
                </a:solidFill>
                <a:latin typeface="Times New Roman" pitchFamily="18" charset="0"/>
                <a:cs typeface="Times New Roman" pitchFamily="18" charset="0"/>
              </a:rPr>
              <a:t>Inferior Iliac Spines.</a:t>
            </a:r>
          </a:p>
          <a:p>
            <a:pPr algn="l" rtl="0">
              <a:buFont typeface="Wingdings" pitchFamily="2" charset="2"/>
              <a:buChar char="§"/>
            </a:pPr>
            <a:r>
              <a:rPr lang="en-US" sz="2000" b="1" i="1" dirty="0" smtClean="0">
                <a:solidFill>
                  <a:schemeClr val="tx1"/>
                </a:solidFill>
                <a:latin typeface="Times New Roman" pitchFamily="18" charset="0"/>
                <a:cs typeface="Times New Roman" pitchFamily="18" charset="0"/>
              </a:rPr>
              <a:t>The </a:t>
            </a:r>
            <a:r>
              <a:rPr lang="en-US" sz="2000" b="1" i="1" u="sng" dirty="0" smtClean="0">
                <a:solidFill>
                  <a:schemeClr val="tx1"/>
                </a:solidFill>
                <a:latin typeface="Times New Roman" pitchFamily="18" charset="0"/>
                <a:cs typeface="Times New Roman" pitchFamily="18" charset="0"/>
              </a:rPr>
              <a:t>Outer Surface: </a:t>
            </a:r>
          </a:p>
          <a:p>
            <a:pPr algn="l" rtl="0">
              <a:buFont typeface="Wingdings" pitchFamily="2" charset="2"/>
              <a:buChar char="§"/>
            </a:pPr>
            <a:r>
              <a:rPr lang="en-US" sz="2000" b="1" i="1" dirty="0" smtClean="0">
                <a:solidFill>
                  <a:schemeClr val="tx1"/>
                </a:solidFill>
                <a:latin typeface="Times New Roman" pitchFamily="18" charset="0"/>
                <a:cs typeface="Times New Roman" pitchFamily="18" charset="0"/>
              </a:rPr>
              <a:t>rough and has three</a:t>
            </a:r>
            <a:r>
              <a:rPr lang="en-US" sz="2000" b="1" i="1" dirty="0" smtClean="0">
                <a:solidFill>
                  <a:schemeClr val="accent1"/>
                </a:solidFill>
                <a:latin typeface="Times New Roman" pitchFamily="18" charset="0"/>
                <a:cs typeface="Times New Roman" pitchFamily="18" charset="0"/>
              </a:rPr>
              <a:t> </a:t>
            </a:r>
            <a:r>
              <a:rPr lang="en-US" sz="2000" b="1" i="1" dirty="0" smtClean="0">
                <a:solidFill>
                  <a:srgbClr val="C00000"/>
                </a:solidFill>
                <a:latin typeface="Times New Roman" pitchFamily="18" charset="0"/>
                <a:cs typeface="Times New Roman" pitchFamily="18" charset="0"/>
              </a:rPr>
              <a:t>Gluteal </a:t>
            </a:r>
            <a:r>
              <a:rPr lang="en-US" sz="2000" b="1" i="1" dirty="0">
                <a:solidFill>
                  <a:srgbClr val="C00000"/>
                </a:solidFill>
                <a:latin typeface="Times New Roman" pitchFamily="18" charset="0"/>
                <a:cs typeface="Times New Roman" pitchFamily="18" charset="0"/>
              </a:rPr>
              <a:t>L</a:t>
            </a:r>
            <a:r>
              <a:rPr lang="en-US" sz="2000" b="1" i="1" dirty="0" smtClean="0">
                <a:solidFill>
                  <a:srgbClr val="C00000"/>
                </a:solidFill>
                <a:latin typeface="Times New Roman" pitchFamily="18" charset="0"/>
                <a:cs typeface="Times New Roman" pitchFamily="18" charset="0"/>
              </a:rPr>
              <a:t>ines. </a:t>
            </a:r>
          </a:p>
        </p:txBody>
      </p:sp>
      <p:pic>
        <p:nvPicPr>
          <p:cNvPr id="5" name="Picture 6" descr="08_09aa"/>
          <p:cNvPicPr>
            <a:picLocks noGrp="1" noChangeAspect="1" noChangeArrowheads="1"/>
          </p:cNvPicPr>
          <p:nvPr>
            <p:ph sz="half" idx="1"/>
          </p:nvPr>
        </p:nvPicPr>
        <p:blipFill>
          <a:blip r:embed="rId2" cstate="print"/>
          <a:srcRect t="2943" b="11228"/>
          <a:stretch>
            <a:fillRect/>
          </a:stretch>
        </p:blipFill>
        <p:spPr bwMode="auto">
          <a:xfrm>
            <a:off x="4211960" y="980728"/>
            <a:ext cx="4824536" cy="5616624"/>
          </a:xfrm>
          <a:prstGeom prst="rect">
            <a:avLst/>
          </a:prstGeom>
          <a:noFill/>
          <a:ln w="38100">
            <a:solidFill>
              <a:schemeClr val="tx1"/>
            </a:solidFill>
          </a:ln>
        </p:spPr>
      </p:pic>
      <p:sp>
        <p:nvSpPr>
          <p:cNvPr id="3" name="Rectangle 2"/>
          <p:cNvSpPr/>
          <p:nvPr/>
        </p:nvSpPr>
        <p:spPr>
          <a:xfrm>
            <a:off x="8172400" y="980728"/>
            <a:ext cx="43204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588224" y="2060848"/>
            <a:ext cx="288032" cy="216024"/>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028384" y="2492896"/>
            <a:ext cx="36004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120" y="2852936"/>
            <a:ext cx="36004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24744"/>
            <a:ext cx="4244280" cy="5230181"/>
          </a:xfrm>
        </p:spPr>
        <p:style>
          <a:lnRef idx="1">
            <a:schemeClr val="accent2"/>
          </a:lnRef>
          <a:fillRef idx="2">
            <a:schemeClr val="accent2"/>
          </a:fillRef>
          <a:effectRef idx="1">
            <a:schemeClr val="accent2"/>
          </a:effectRef>
          <a:fontRef idx="minor">
            <a:schemeClr val="dk1"/>
          </a:fontRef>
        </p:style>
        <p:txBody>
          <a:bodyPr>
            <a:normAutofit/>
          </a:bodyPr>
          <a:lstStyle/>
          <a:p>
            <a:pPr algn="l" rtl="0">
              <a:buFont typeface="Wingdings" pitchFamily="2" charset="2"/>
              <a:buChar char="§"/>
            </a:pPr>
            <a:r>
              <a:rPr lang="en-US" sz="2000" b="1" i="1" u="sng" dirty="0">
                <a:latin typeface="Times New Roman" pitchFamily="18" charset="0"/>
                <a:cs typeface="Times New Roman" pitchFamily="18" charset="0"/>
              </a:rPr>
              <a:t>T</a:t>
            </a:r>
            <a:r>
              <a:rPr lang="en-US" sz="2000" b="1" i="1" u="sng" dirty="0" smtClean="0">
                <a:latin typeface="Times New Roman" pitchFamily="18" charset="0"/>
                <a:cs typeface="Times New Roman" pitchFamily="18" charset="0"/>
              </a:rPr>
              <a:t>he Inner surface shows:</a:t>
            </a:r>
            <a:endParaRPr lang="en-US" sz="2000" b="1" i="1" u="sng" dirty="0">
              <a:latin typeface="Times New Roman" pitchFamily="18" charset="0"/>
              <a:cs typeface="Times New Roman" pitchFamily="18" charset="0"/>
            </a:endParaRPr>
          </a:p>
          <a:p>
            <a:pPr algn="l" rtl="0">
              <a:buFont typeface="Wingdings" pitchFamily="2" charset="2"/>
              <a:buChar char="§"/>
            </a:pPr>
            <a:r>
              <a:rPr lang="en-US" sz="2000" b="1" i="1" dirty="0">
                <a:solidFill>
                  <a:srgbClr val="FF0000"/>
                </a:solidFill>
                <a:latin typeface="Times New Roman" pitchFamily="18" charset="0"/>
                <a:cs typeface="Times New Roman" pitchFamily="18" charset="0"/>
              </a:rPr>
              <a:t>Iliac Fossa  </a:t>
            </a:r>
            <a:r>
              <a:rPr lang="en-US" sz="2000" b="1" i="1" dirty="0">
                <a:latin typeface="Times New Roman" pitchFamily="18" charset="0"/>
                <a:cs typeface="Times New Roman" pitchFamily="18" charset="0"/>
              </a:rPr>
              <a:t>(forms false pelvis)</a:t>
            </a:r>
          </a:p>
          <a:p>
            <a:pPr algn="l" rtl="0">
              <a:buFont typeface="Wingdings" pitchFamily="2" charset="2"/>
              <a:buChar char="§"/>
            </a:pPr>
            <a:r>
              <a:rPr lang="en-US" sz="2000" b="1" i="1" dirty="0" err="1">
                <a:solidFill>
                  <a:srgbClr val="FF0000"/>
                </a:solidFill>
                <a:latin typeface="Times New Roman" pitchFamily="18" charset="0"/>
                <a:cs typeface="Times New Roman" pitchFamily="18" charset="0"/>
              </a:rPr>
              <a:t>Aauricular</a:t>
            </a:r>
            <a:r>
              <a:rPr lang="en-US" sz="2000" b="1" i="1" dirty="0">
                <a:solidFill>
                  <a:srgbClr val="FF0000"/>
                </a:solidFill>
                <a:latin typeface="Times New Roman" pitchFamily="18" charset="0"/>
                <a:cs typeface="Times New Roman" pitchFamily="18" charset="0"/>
              </a:rPr>
              <a:t> surface</a:t>
            </a:r>
            <a:r>
              <a:rPr lang="en-US" sz="2000" b="1" i="1" dirty="0">
                <a:solidFill>
                  <a:srgbClr val="7030A0"/>
                </a:solidFill>
                <a:latin typeface="Times New Roman" pitchFamily="18" charset="0"/>
                <a:cs typeface="Times New Roman" pitchFamily="18" charset="0"/>
              </a:rPr>
              <a:t>(</a:t>
            </a:r>
            <a:r>
              <a:rPr lang="en-US" sz="2000" b="1" i="1" dirty="0">
                <a:latin typeface="Times New Roman" pitchFamily="18" charset="0"/>
                <a:cs typeface="Times New Roman" pitchFamily="18" charset="0"/>
              </a:rPr>
              <a:t> for articulation with the sacrum).</a:t>
            </a:r>
          </a:p>
          <a:p>
            <a:pPr algn="l" rtl="0">
              <a:buFont typeface="Wingdings" pitchFamily="2" charset="2"/>
              <a:buChar char="§"/>
            </a:pPr>
            <a:r>
              <a:rPr lang="en-US" sz="2000" b="1" i="1" u="sng" dirty="0" err="1" smtClean="0">
                <a:solidFill>
                  <a:srgbClr val="FF0000"/>
                </a:solidFill>
                <a:latin typeface="Times New Roman" pitchFamily="18" charset="0"/>
                <a:cs typeface="Times New Roman" pitchFamily="18" charset="0"/>
              </a:rPr>
              <a:t>Iliopectinial</a:t>
            </a:r>
            <a:r>
              <a:rPr lang="en-US" sz="2000" b="1" i="1" u="sng" dirty="0" smtClean="0">
                <a:solidFill>
                  <a:srgbClr val="FF0000"/>
                </a:solidFill>
                <a:latin typeface="Times New Roman" pitchFamily="18" charset="0"/>
                <a:cs typeface="Times New Roman" pitchFamily="18" charset="0"/>
              </a:rPr>
              <a:t> (</a:t>
            </a:r>
            <a:r>
              <a:rPr lang="en-US" sz="2000" b="1" i="1" u="sng" dirty="0" err="1" smtClean="0">
                <a:solidFill>
                  <a:srgbClr val="FF0000"/>
                </a:solidFill>
                <a:latin typeface="Times New Roman" pitchFamily="18" charset="0"/>
                <a:cs typeface="Times New Roman" pitchFamily="18" charset="0"/>
              </a:rPr>
              <a:t>Arcuate</a:t>
            </a:r>
            <a:r>
              <a:rPr lang="en-US" sz="2000" b="1" i="1" u="sng" dirty="0" smtClean="0">
                <a:solidFill>
                  <a:srgbClr val="FF0000"/>
                </a:solidFill>
                <a:latin typeface="Times New Roman" pitchFamily="18" charset="0"/>
                <a:cs typeface="Times New Roman" pitchFamily="18" charset="0"/>
              </a:rPr>
              <a:t>) </a:t>
            </a:r>
            <a:r>
              <a:rPr lang="en-US" sz="2000" b="1" i="1" u="sng" dirty="0">
                <a:solidFill>
                  <a:srgbClr val="FF0000"/>
                </a:solidFill>
                <a:latin typeface="Times New Roman" pitchFamily="18" charset="0"/>
                <a:cs typeface="Times New Roman" pitchFamily="18" charset="0"/>
              </a:rPr>
              <a:t>Line</a:t>
            </a:r>
            <a:r>
              <a:rPr lang="en-US" sz="2000" b="1" i="1" dirty="0">
                <a:solidFill>
                  <a:srgbClr val="FF0000"/>
                </a:solidFill>
                <a:latin typeface="Times New Roman" pitchFamily="18" charset="0"/>
                <a:cs typeface="Times New Roman" pitchFamily="18" charset="0"/>
              </a:rPr>
              <a:t>: </a:t>
            </a:r>
            <a:endParaRPr lang="en-US" sz="2000" b="1" i="1" dirty="0" smtClean="0">
              <a:solidFill>
                <a:srgbClr val="FF0000"/>
              </a:solidFill>
              <a:latin typeface="Times New Roman" pitchFamily="18" charset="0"/>
              <a:cs typeface="Times New Roman" pitchFamily="18" charset="0"/>
            </a:endParaRPr>
          </a:p>
          <a:p>
            <a:pPr algn="l" rtl="0">
              <a:buFont typeface="Wingdings" pitchFamily="2" charset="2"/>
              <a:buChar char="§"/>
            </a:pPr>
            <a:r>
              <a:rPr lang="en-US" sz="2000" b="1" i="1" dirty="0" smtClean="0">
                <a:latin typeface="Times New Roman" pitchFamily="18" charset="0"/>
                <a:cs typeface="Times New Roman" pitchFamily="18" charset="0"/>
              </a:rPr>
              <a:t>runs </a:t>
            </a:r>
            <a:r>
              <a:rPr lang="en-US" sz="2000" b="1" i="1" dirty="0">
                <a:latin typeface="Times New Roman" pitchFamily="18" charset="0"/>
                <a:cs typeface="Times New Roman" pitchFamily="18" charset="0"/>
              </a:rPr>
              <a:t>Downwards &amp;</a:t>
            </a:r>
          </a:p>
          <a:p>
            <a:pPr algn="l" rtl="0">
              <a:buFont typeface="Wingdings" pitchFamily="2" charset="2"/>
              <a:buChar char="§"/>
            </a:pPr>
            <a:r>
              <a:rPr lang="en-US" sz="2000" b="1" i="1" dirty="0" smtClean="0">
                <a:latin typeface="Times New Roman" pitchFamily="18" charset="0"/>
                <a:cs typeface="Times New Roman" pitchFamily="18" charset="0"/>
              </a:rPr>
              <a:t>Forwards, it separates </a:t>
            </a:r>
            <a:r>
              <a:rPr lang="en-US" sz="2000" b="1" i="1" dirty="0">
                <a:latin typeface="Times New Roman" pitchFamily="18" charset="0"/>
                <a:cs typeface="Times New Roman" pitchFamily="18" charset="0"/>
              </a:rPr>
              <a:t>between the False  &amp; the True </a:t>
            </a:r>
            <a:r>
              <a:rPr lang="en-US" sz="2000" b="1" i="1" dirty="0" smtClean="0">
                <a:latin typeface="Times New Roman" pitchFamily="18" charset="0"/>
                <a:cs typeface="Times New Roman" pitchFamily="18" charset="0"/>
              </a:rPr>
              <a:t>pelvis </a:t>
            </a:r>
            <a:r>
              <a:rPr lang="en-US" sz="2000" b="1" i="1" dirty="0">
                <a:latin typeface="Times New Roman" pitchFamily="18" charset="0"/>
                <a:cs typeface="Times New Roman" pitchFamily="18" charset="0"/>
              </a:rPr>
              <a:t>. </a:t>
            </a:r>
          </a:p>
          <a:p>
            <a:endParaRPr lang="en-US" sz="2000" dirty="0"/>
          </a:p>
        </p:txBody>
      </p:sp>
      <p:pic>
        <p:nvPicPr>
          <p:cNvPr id="5" name="Picture 6" descr="08_09ba"/>
          <p:cNvPicPr>
            <a:picLocks noGrp="1" noChangeAspect="1" noChangeArrowheads="1"/>
          </p:cNvPicPr>
          <p:nvPr>
            <p:ph sz="half" idx="2"/>
          </p:nvPr>
        </p:nvPicPr>
        <p:blipFill>
          <a:blip r:embed="rId2" cstate="print"/>
          <a:srcRect t="2953"/>
          <a:stretch>
            <a:fillRect/>
          </a:stretch>
        </p:blipFill>
        <p:spPr bwMode="auto">
          <a:xfrm>
            <a:off x="4716016" y="1412776"/>
            <a:ext cx="4427984" cy="5256583"/>
          </a:xfrm>
          <a:prstGeom prst="rect">
            <a:avLst/>
          </a:prstGeom>
          <a:solidFill>
            <a:srgbClr val="FF0000"/>
          </a:solidFill>
          <a:ln w="38100">
            <a:solidFill>
              <a:schemeClr val="tx1"/>
            </a:solidFill>
          </a:ln>
        </p:spPr>
      </p:pic>
      <p:sp>
        <p:nvSpPr>
          <p:cNvPr id="6" name="Oval 5"/>
          <p:cNvSpPr/>
          <p:nvPr/>
        </p:nvSpPr>
        <p:spPr>
          <a:xfrm>
            <a:off x="6876256" y="213285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7884368" y="2204864"/>
            <a:ext cx="720080"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44208" y="3573016"/>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18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3744416" cy="576064"/>
          </a:xfrm>
        </p:spPr>
        <p:style>
          <a:lnRef idx="1">
            <a:schemeClr val="dk1"/>
          </a:lnRef>
          <a:fillRef idx="2">
            <a:schemeClr val="dk1"/>
          </a:fillRef>
          <a:effectRef idx="1">
            <a:schemeClr val="dk1"/>
          </a:effectRef>
          <a:fontRef idx="minor">
            <a:schemeClr val="dk1"/>
          </a:fontRef>
        </p:style>
        <p:txBody>
          <a:bodyPr>
            <a:noAutofit/>
          </a:bodyPr>
          <a:lstStyle/>
          <a:p>
            <a:pPr algn="ctr"/>
            <a:r>
              <a:rPr lang="en-US" sz="3600" b="1" i="1" dirty="0" smtClean="0">
                <a:solidFill>
                  <a:srgbClr val="0070C0"/>
                </a:solidFill>
                <a:latin typeface="Times New Roman" pitchFamily="18" charset="0"/>
                <a:cs typeface="Times New Roman" pitchFamily="18" charset="0"/>
              </a:rPr>
              <a:t/>
            </a:r>
            <a:br>
              <a:rPr lang="en-US" sz="3600" b="1" i="1" dirty="0" smtClean="0">
                <a:solidFill>
                  <a:srgbClr val="0070C0"/>
                </a:solidFill>
                <a:latin typeface="Times New Roman" pitchFamily="18" charset="0"/>
                <a:cs typeface="Times New Roman" pitchFamily="18" charset="0"/>
              </a:rPr>
            </a:br>
            <a:r>
              <a:rPr lang="en-US" sz="3600" b="1" i="1" dirty="0" smtClean="0">
                <a:solidFill>
                  <a:srgbClr val="0070C0"/>
                </a:solidFill>
                <a:latin typeface="Times New Roman" pitchFamily="18" charset="0"/>
                <a:cs typeface="Times New Roman" pitchFamily="18" charset="0"/>
              </a:rPr>
              <a:t> </a:t>
            </a:r>
            <a:r>
              <a:rPr lang="en-US" sz="4000" b="1" i="1" dirty="0" smtClean="0">
                <a:solidFill>
                  <a:srgbClr val="C00000"/>
                </a:solidFill>
                <a:latin typeface="Times New Roman" pitchFamily="18" charset="0"/>
                <a:cs typeface="Times New Roman" pitchFamily="18" charset="0"/>
              </a:rPr>
              <a:t>Pubis</a:t>
            </a:r>
            <a:endParaRPr lang="en-US" sz="4000" b="1" i="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214282" y="1052736"/>
            <a:ext cx="3277598" cy="5073427"/>
          </a:xfrm>
          <a:ln/>
        </p:spPr>
        <p:style>
          <a:lnRef idx="1">
            <a:schemeClr val="accent3"/>
          </a:lnRef>
          <a:fillRef idx="2">
            <a:schemeClr val="accent3"/>
          </a:fillRef>
          <a:effectRef idx="1">
            <a:schemeClr val="accent3"/>
          </a:effectRef>
          <a:fontRef idx="minor">
            <a:schemeClr val="dk1"/>
          </a:fontRef>
        </p:style>
        <p:txBody>
          <a:bodyPr>
            <a:normAutofit/>
          </a:bodyPr>
          <a:lstStyle/>
          <a:p>
            <a:pPr algn="l" rtl="0">
              <a:buFont typeface="Wingdings" pitchFamily="2" charset="2"/>
              <a:buChar char="§"/>
            </a:pPr>
            <a:r>
              <a:rPr lang="en-US" sz="2200" b="1" i="1" dirty="0" smtClean="0">
                <a:solidFill>
                  <a:schemeClr val="tx1"/>
                </a:solidFill>
                <a:latin typeface="Times New Roman" pitchFamily="18" charset="0"/>
                <a:cs typeface="Times New Roman" pitchFamily="18" charset="0"/>
              </a:rPr>
              <a:t>Forms the Anterior &amp; inferior part.</a:t>
            </a:r>
          </a:p>
          <a:p>
            <a:pPr algn="l" rtl="0">
              <a:buFont typeface="Wingdings" pitchFamily="2" charset="2"/>
              <a:buChar char="§"/>
            </a:pPr>
            <a:r>
              <a:rPr lang="en-US" sz="2200" b="1" i="1" dirty="0" smtClean="0">
                <a:latin typeface="Times New Roman" pitchFamily="18" charset="0"/>
                <a:cs typeface="Times New Roman" pitchFamily="18" charset="0"/>
              </a:rPr>
              <a:t>Has : </a:t>
            </a:r>
          </a:p>
          <a:p>
            <a:pPr algn="l" rtl="0">
              <a:buFont typeface="Wingdings" pitchFamily="2" charset="2"/>
              <a:buChar char="§"/>
            </a:pPr>
            <a:r>
              <a:rPr lang="en-US" sz="2200" b="1" i="1" u="sng" dirty="0" smtClean="0">
                <a:solidFill>
                  <a:srgbClr val="FF0000"/>
                </a:solidFill>
                <a:latin typeface="Times New Roman" pitchFamily="18" charset="0"/>
                <a:cs typeface="Times New Roman" pitchFamily="18" charset="0"/>
              </a:rPr>
              <a:t>Body</a:t>
            </a:r>
            <a:r>
              <a:rPr lang="en-US" sz="2200" b="1" i="1" dirty="0" smtClean="0">
                <a:latin typeface="Times New Roman" pitchFamily="18" charset="0"/>
                <a:cs typeface="Times New Roman" pitchFamily="18" charset="0"/>
              </a:rPr>
              <a:t>; bears the Pubic Crest and Pubic Tubercle.</a:t>
            </a:r>
          </a:p>
          <a:p>
            <a:pPr algn="l" rtl="0">
              <a:buFont typeface="Wingdings" pitchFamily="2" charset="2"/>
              <a:buChar char="§"/>
            </a:pPr>
            <a:r>
              <a:rPr lang="en-US" sz="2200" b="1" i="1" u="sng" dirty="0" smtClean="0">
                <a:solidFill>
                  <a:srgbClr val="0070C0"/>
                </a:solidFill>
                <a:latin typeface="Times New Roman" pitchFamily="18" charset="0"/>
                <a:cs typeface="Times New Roman" pitchFamily="18" charset="0"/>
              </a:rPr>
              <a:t>Two pubic Rami</a:t>
            </a:r>
            <a:r>
              <a:rPr lang="en-US" sz="2200" b="1" i="1" dirty="0" smtClean="0">
                <a:solidFill>
                  <a:srgbClr val="0070C0"/>
                </a:solidFill>
                <a:latin typeface="Times New Roman" pitchFamily="18" charset="0"/>
                <a:cs typeface="Times New Roman" pitchFamily="18" charset="0"/>
              </a:rPr>
              <a:t>: </a:t>
            </a:r>
          </a:p>
          <a:p>
            <a:pPr algn="l" rtl="0">
              <a:buFont typeface="Wingdings" pitchFamily="2" charset="2"/>
              <a:buChar char="§"/>
            </a:pPr>
            <a:r>
              <a:rPr lang="en-US" sz="2200" b="1" i="1" dirty="0" smtClean="0">
                <a:latin typeface="Times New Roman" pitchFamily="18" charset="0"/>
                <a:cs typeface="Times New Roman" pitchFamily="18" charset="0"/>
              </a:rPr>
              <a:t>Superior &amp; Inferior. </a:t>
            </a:r>
          </a:p>
          <a:p>
            <a:pPr algn="l" rtl="0">
              <a:buFont typeface="Wingdings" pitchFamily="2" charset="2"/>
              <a:buChar char="§"/>
            </a:pPr>
            <a:r>
              <a:rPr lang="en-US" sz="2200" b="1" i="1" dirty="0" smtClean="0">
                <a:latin typeface="Times New Roman" pitchFamily="18" charset="0"/>
                <a:cs typeface="Times New Roman" pitchFamily="18" charset="0"/>
              </a:rPr>
              <a:t>They bound the </a:t>
            </a:r>
            <a:r>
              <a:rPr lang="en-US" sz="2200" b="1" i="1" dirty="0" err="1" smtClean="0">
                <a:solidFill>
                  <a:srgbClr val="FF0000"/>
                </a:solidFill>
                <a:latin typeface="Times New Roman" pitchFamily="18" charset="0"/>
                <a:cs typeface="Times New Roman" pitchFamily="18" charset="0"/>
              </a:rPr>
              <a:t>Obturator</a:t>
            </a:r>
            <a:r>
              <a:rPr lang="en-US" sz="2200" b="1" i="1" dirty="0" smtClean="0">
                <a:solidFill>
                  <a:srgbClr val="FF0000"/>
                </a:solidFill>
                <a:latin typeface="Times New Roman" pitchFamily="18" charset="0"/>
                <a:cs typeface="Times New Roman" pitchFamily="18" charset="0"/>
              </a:rPr>
              <a:t> Foramen, </a:t>
            </a:r>
            <a:r>
              <a:rPr lang="en-US" sz="2200" b="1" i="1" dirty="0" smtClean="0">
                <a:solidFill>
                  <a:schemeClr val="tx1"/>
                </a:solidFill>
                <a:latin typeface="Times New Roman" pitchFamily="18" charset="0"/>
                <a:cs typeface="Times New Roman" pitchFamily="18" charset="0"/>
              </a:rPr>
              <a:t>it</a:t>
            </a:r>
            <a:r>
              <a:rPr lang="en-US" sz="2200" b="1" i="1" dirty="0" smtClean="0">
                <a:solidFill>
                  <a:srgbClr val="FF0000"/>
                </a:solidFill>
                <a:latin typeface="Times New Roman" pitchFamily="18" charset="0"/>
                <a:cs typeface="Times New Roman" pitchFamily="18" charset="0"/>
              </a:rPr>
              <a:t> </a:t>
            </a:r>
            <a:r>
              <a:rPr lang="en-US" sz="2200" b="1" i="1" dirty="0" smtClean="0">
                <a:latin typeface="Times New Roman" pitchFamily="18" charset="0"/>
                <a:cs typeface="Times New Roman" pitchFamily="18" charset="0"/>
              </a:rPr>
              <a:t>is closed partially by the obturator membrane.  </a:t>
            </a:r>
          </a:p>
        </p:txBody>
      </p:sp>
      <p:pic>
        <p:nvPicPr>
          <p:cNvPr id="5" name="Picture 6" descr="08_09aa"/>
          <p:cNvPicPr>
            <a:picLocks noGrp="1" noChangeAspect="1" noChangeArrowheads="1"/>
          </p:cNvPicPr>
          <p:nvPr>
            <p:ph sz="half" idx="1"/>
          </p:nvPr>
        </p:nvPicPr>
        <p:blipFill>
          <a:blip r:embed="rId2" cstate="print"/>
          <a:srcRect t="2667"/>
          <a:stretch>
            <a:fillRect/>
          </a:stretch>
        </p:blipFill>
        <p:spPr bwMode="auto">
          <a:xfrm>
            <a:off x="3491880" y="1052736"/>
            <a:ext cx="5544616" cy="5544616"/>
          </a:xfrm>
          <a:prstGeom prst="rect">
            <a:avLst/>
          </a:prstGeom>
          <a:noFill/>
          <a:ln w="57150">
            <a:solidFill>
              <a:schemeClr val="tx1"/>
            </a:solidFill>
          </a:ln>
        </p:spPr>
      </p:pic>
      <p:sp>
        <p:nvSpPr>
          <p:cNvPr id="3" name="Rectangle 2"/>
          <p:cNvSpPr/>
          <p:nvPr/>
        </p:nvSpPr>
        <p:spPr>
          <a:xfrm>
            <a:off x="7956376" y="4581128"/>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lgn="ctr"/>
            <a:r>
              <a:rPr lang="en-US" sz="4000" b="1" i="1" dirty="0" err="1" smtClean="0">
                <a:solidFill>
                  <a:schemeClr val="tx1">
                    <a:lumMod val="65000"/>
                    <a:lumOff val="35000"/>
                  </a:schemeClr>
                </a:solidFill>
                <a:latin typeface="Times New Roman" pitchFamily="18" charset="0"/>
                <a:cs typeface="Times New Roman" pitchFamily="18" charset="0"/>
              </a:rPr>
              <a:t>Ischium</a:t>
            </a:r>
            <a:endParaRPr lang="en-US" sz="4000" dirty="0">
              <a:solidFill>
                <a:schemeClr val="tx1">
                  <a:lumMod val="65000"/>
                  <a:lumOff val="35000"/>
                </a:schemeClr>
              </a:solidFill>
            </a:endParaRPr>
          </a:p>
        </p:txBody>
      </p:sp>
      <p:sp>
        <p:nvSpPr>
          <p:cNvPr id="7" name="Text Placeholder 6"/>
          <p:cNvSpPr>
            <a:spLocks noGrp="1"/>
          </p:cNvSpPr>
          <p:nvPr>
            <p:ph type="body" idx="2"/>
          </p:nvPr>
        </p:nvSpPr>
        <p:spPr>
          <a:xfrm>
            <a:off x="251520" y="1676400"/>
            <a:ext cx="3888432" cy="4992960"/>
          </a:xfrm>
        </p:spPr>
        <p:style>
          <a:lnRef idx="1">
            <a:schemeClr val="accent3"/>
          </a:lnRef>
          <a:fillRef idx="2">
            <a:schemeClr val="accent3"/>
          </a:fillRef>
          <a:effectRef idx="1">
            <a:schemeClr val="accent3"/>
          </a:effectRef>
          <a:fontRef idx="minor">
            <a:schemeClr val="dk1"/>
          </a:fontRef>
        </p:style>
        <p:txBody>
          <a:bodyPr>
            <a:normAutofit/>
          </a:bodyPr>
          <a:lstStyle/>
          <a:p>
            <a:pPr rtl="0">
              <a:buFont typeface="Wingdings" pitchFamily="2" charset="2"/>
              <a:buChar char="§"/>
            </a:pPr>
            <a:r>
              <a:rPr lang="en-US" sz="2000" b="1" i="1" dirty="0" smtClean="0">
                <a:solidFill>
                  <a:schemeClr val="tx1"/>
                </a:solidFill>
                <a:latin typeface="Times New Roman" pitchFamily="18" charset="0"/>
                <a:cs typeface="Times New Roman" pitchFamily="18" charset="0"/>
              </a:rPr>
              <a:t>Forms the </a:t>
            </a:r>
            <a:r>
              <a:rPr lang="en-US" sz="2000" b="1" i="1" dirty="0" smtClean="0">
                <a:solidFill>
                  <a:schemeClr val="tx1">
                    <a:lumMod val="95000"/>
                    <a:lumOff val="5000"/>
                  </a:schemeClr>
                </a:solidFill>
                <a:latin typeface="Times New Roman" pitchFamily="18" charset="0"/>
                <a:cs typeface="Times New Roman" pitchFamily="18" charset="0"/>
              </a:rPr>
              <a:t>Inferior and Posterior part.</a:t>
            </a:r>
          </a:p>
          <a:p>
            <a:pPr rtl="0">
              <a:buFont typeface="Wingdings" pitchFamily="2" charset="2"/>
              <a:buChar char="§"/>
            </a:pPr>
            <a:r>
              <a:rPr lang="en-US" sz="2000" b="1" i="1" dirty="0" smtClean="0">
                <a:latin typeface="Times New Roman" pitchFamily="18" charset="0"/>
                <a:cs typeface="Times New Roman" pitchFamily="18" charset="0"/>
              </a:rPr>
              <a:t>It has:</a:t>
            </a:r>
          </a:p>
          <a:p>
            <a:pPr rtl="0">
              <a:buFont typeface="Wingdings" pitchFamily="2" charset="2"/>
              <a:buChar char="§"/>
            </a:pPr>
            <a:r>
              <a:rPr lang="en-US" sz="2000" b="1" i="1" dirty="0" smtClean="0">
                <a:latin typeface="Times New Roman" pitchFamily="18" charset="0"/>
                <a:cs typeface="Times New Roman" pitchFamily="18" charset="0"/>
              </a:rPr>
              <a:t> </a:t>
            </a:r>
            <a:r>
              <a:rPr lang="en-US" sz="2000" b="1" i="1" u="sng" dirty="0" err="1" smtClean="0">
                <a:solidFill>
                  <a:srgbClr val="C00000"/>
                </a:solidFill>
                <a:latin typeface="Times New Roman" pitchFamily="18" charset="0"/>
                <a:cs typeface="Times New Roman" pitchFamily="18" charset="0"/>
              </a:rPr>
              <a:t>Ischial</a:t>
            </a:r>
            <a:r>
              <a:rPr lang="en-US" sz="2000" b="1" i="1" u="sng" dirty="0" smtClean="0">
                <a:solidFill>
                  <a:srgbClr val="C00000"/>
                </a:solidFill>
                <a:latin typeface="Times New Roman" pitchFamily="18" charset="0"/>
                <a:cs typeface="Times New Roman" pitchFamily="18" charset="0"/>
              </a:rPr>
              <a:t> </a:t>
            </a:r>
            <a:r>
              <a:rPr lang="en-US" sz="2000" b="1" i="1" u="sng" dirty="0" err="1" smtClean="0">
                <a:solidFill>
                  <a:srgbClr val="C00000"/>
                </a:solidFill>
                <a:latin typeface="Times New Roman" pitchFamily="18" charset="0"/>
                <a:cs typeface="Times New Roman" pitchFamily="18" charset="0"/>
              </a:rPr>
              <a:t>Tuberosity</a:t>
            </a:r>
            <a:r>
              <a:rPr lang="en-US" sz="2000" b="1" i="1" u="sng" dirty="0" smtClean="0">
                <a:solidFill>
                  <a:srgbClr val="FF0000"/>
                </a:solidFill>
                <a:latin typeface="Times New Roman" pitchFamily="18" charset="0"/>
                <a:cs typeface="Times New Roman" pitchFamily="18" charset="0"/>
              </a:rPr>
              <a:t>:</a:t>
            </a:r>
          </a:p>
          <a:p>
            <a:pPr rtl="0">
              <a:buFont typeface="Wingdings" pitchFamily="2" charset="2"/>
              <a:buChar char="§"/>
            </a:pPr>
            <a:r>
              <a:rPr lang="en-US" sz="2000" b="1" i="1" dirty="0" smtClean="0">
                <a:solidFill>
                  <a:schemeClr val="tx1"/>
                </a:solidFill>
                <a:latin typeface="Times New Roman" pitchFamily="18" charset="0"/>
                <a:cs typeface="Times New Roman" pitchFamily="18" charset="0"/>
              </a:rPr>
              <a:t>It is a roughened area that receives body weight in sitting.</a:t>
            </a:r>
          </a:p>
          <a:p>
            <a:pPr rtl="0">
              <a:buFont typeface="Wingdings" pitchFamily="2" charset="2"/>
              <a:buChar char="§"/>
            </a:pPr>
            <a:r>
              <a:rPr lang="en-US" sz="2000" b="1" i="1" u="sng" dirty="0" err="1" smtClean="0">
                <a:solidFill>
                  <a:srgbClr val="C00000"/>
                </a:solidFill>
                <a:latin typeface="Times New Roman" pitchFamily="18" charset="0"/>
                <a:cs typeface="Times New Roman" pitchFamily="18" charset="0"/>
              </a:rPr>
              <a:t>Ischial</a:t>
            </a:r>
            <a:r>
              <a:rPr lang="en-US" sz="2000" b="1" i="1" u="sng" dirty="0" smtClean="0">
                <a:solidFill>
                  <a:srgbClr val="C00000"/>
                </a:solidFill>
                <a:latin typeface="Times New Roman" pitchFamily="18" charset="0"/>
                <a:cs typeface="Times New Roman" pitchFamily="18" charset="0"/>
              </a:rPr>
              <a:t> Spine:</a:t>
            </a:r>
          </a:p>
          <a:p>
            <a:pPr rtl="0">
              <a:buFont typeface="Wingdings" pitchFamily="2" charset="2"/>
              <a:buChar char="§"/>
            </a:pPr>
            <a:r>
              <a:rPr lang="en-US" sz="2000" b="1" i="1" dirty="0" smtClean="0">
                <a:solidFill>
                  <a:schemeClr val="tx1"/>
                </a:solidFill>
                <a:latin typeface="Times New Roman" pitchFamily="18" charset="0"/>
                <a:cs typeface="Times New Roman" pitchFamily="18" charset="0"/>
              </a:rPr>
              <a:t>Superior to the </a:t>
            </a:r>
            <a:r>
              <a:rPr lang="en-US" sz="2000" b="1" i="1" dirty="0" err="1" smtClean="0">
                <a:solidFill>
                  <a:schemeClr val="tx1"/>
                </a:solidFill>
                <a:latin typeface="Times New Roman" pitchFamily="18" charset="0"/>
                <a:cs typeface="Times New Roman" pitchFamily="18" charset="0"/>
              </a:rPr>
              <a:t>tuberosity</a:t>
            </a:r>
            <a:r>
              <a:rPr lang="en-US" sz="2000" b="1" i="1" dirty="0" smtClean="0">
                <a:solidFill>
                  <a:schemeClr val="tx1"/>
                </a:solidFill>
                <a:latin typeface="Times New Roman" pitchFamily="18" charset="0"/>
                <a:cs typeface="Times New Roman" pitchFamily="18" charset="0"/>
              </a:rPr>
              <a:t>, it is important especially in pregnant women.</a:t>
            </a:r>
          </a:p>
          <a:p>
            <a:pPr rtl="0">
              <a:buFont typeface="Wingdings" pitchFamily="2" charset="2"/>
              <a:buChar char="§"/>
            </a:pPr>
            <a:r>
              <a:rPr lang="en-US" sz="2000" b="1" i="1" u="sng" dirty="0" smtClean="0">
                <a:solidFill>
                  <a:srgbClr val="C00000"/>
                </a:solidFill>
                <a:latin typeface="Times New Roman" pitchFamily="18" charset="0"/>
                <a:cs typeface="Times New Roman" pitchFamily="18" charset="0"/>
              </a:rPr>
              <a:t>Greater sciatic notch:</a:t>
            </a:r>
          </a:p>
          <a:p>
            <a:pPr rtl="0">
              <a:buFont typeface="Wingdings" pitchFamily="2" charset="2"/>
              <a:buChar char="§"/>
            </a:pPr>
            <a:r>
              <a:rPr lang="en-US" sz="2000" b="1" i="1" u="sng" dirty="0" smtClean="0">
                <a:solidFill>
                  <a:srgbClr val="C00000"/>
                </a:solidFill>
                <a:latin typeface="Times New Roman" pitchFamily="18" charset="0"/>
                <a:cs typeface="Times New Roman" pitchFamily="18" charset="0"/>
              </a:rPr>
              <a:t>Lesser sciatic notch</a:t>
            </a:r>
            <a:r>
              <a:rPr lang="en-US" sz="2000" b="1" i="1" dirty="0" smtClean="0">
                <a:solidFill>
                  <a:srgbClr val="0070C0"/>
                </a:solidFill>
                <a:latin typeface="Times New Roman" pitchFamily="18" charset="0"/>
                <a:cs typeface="Times New Roman" pitchFamily="18" charset="0"/>
              </a:rPr>
              <a:t>:</a:t>
            </a:r>
            <a:endParaRPr lang="en-US" dirty="0"/>
          </a:p>
        </p:txBody>
      </p:sp>
      <p:pic>
        <p:nvPicPr>
          <p:cNvPr id="8" name="Picture 6" descr="08_09aa"/>
          <p:cNvPicPr>
            <a:picLocks noGrp="1" noChangeAspect="1" noChangeArrowheads="1"/>
          </p:cNvPicPr>
          <p:nvPr>
            <p:ph sz="half" idx="1"/>
          </p:nvPr>
        </p:nvPicPr>
        <p:blipFill>
          <a:blip r:embed="rId2" cstate="print"/>
          <a:srcRect t="2667"/>
          <a:stretch>
            <a:fillRect/>
          </a:stretch>
        </p:blipFill>
        <p:spPr bwMode="auto">
          <a:xfrm>
            <a:off x="4499992" y="1124744"/>
            <a:ext cx="4536504" cy="5544616"/>
          </a:xfrm>
          <a:prstGeom prst="rect">
            <a:avLst/>
          </a:prstGeom>
          <a:noFill/>
          <a:ln w="57150">
            <a:solidFill>
              <a:schemeClr val="tx1"/>
            </a:solidFill>
          </a:ln>
        </p:spPr>
      </p:pic>
      <p:sp>
        <p:nvSpPr>
          <p:cNvPr id="2" name="Rectangle 1"/>
          <p:cNvSpPr/>
          <p:nvPr/>
        </p:nvSpPr>
        <p:spPr>
          <a:xfrm>
            <a:off x="5004048" y="4077072"/>
            <a:ext cx="50405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1957</TotalTime>
  <Words>1439</Words>
  <Application>Microsoft Office PowerPoint</Application>
  <PresentationFormat>On-screen Show (4:3)</PresentationFormat>
  <Paragraphs>204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PowerPoint Presentation</vt:lpstr>
      <vt:lpstr>Learning Objectives</vt:lpstr>
      <vt:lpstr>BONY PELVIS</vt:lpstr>
      <vt:lpstr>Functions</vt:lpstr>
      <vt:lpstr>Pelvic Girdle</vt:lpstr>
      <vt:lpstr>Ilium</vt:lpstr>
      <vt:lpstr>PowerPoint Presentation</vt:lpstr>
      <vt:lpstr>  Pubis</vt:lpstr>
      <vt:lpstr>Ischium</vt:lpstr>
      <vt:lpstr>Articulations of Hip Bone </vt:lpstr>
      <vt:lpstr>Sacrum</vt:lpstr>
      <vt:lpstr> Coccyx</vt:lpstr>
      <vt:lpstr>Articulations of Sacrum</vt:lpstr>
      <vt:lpstr>Foramina in bony pelvis</vt:lpstr>
      <vt:lpstr>Fractures of the Bony Pelvis</vt:lpstr>
      <vt:lpstr>Subdivision of the Bony Pelvis</vt:lpstr>
      <vt:lpstr>False pelvis</vt:lpstr>
      <vt:lpstr>True Pelvis</vt:lpstr>
      <vt:lpstr>Pelvic Inlet (pelvic Brim) </vt:lpstr>
      <vt:lpstr>Pelvic Outlet</vt:lpstr>
      <vt:lpstr>Orientation of the Pelvis</vt:lpstr>
      <vt:lpstr>PowerPoint Presentation</vt:lpstr>
      <vt:lpstr>PowerPoint Presentation</vt:lpstr>
      <vt:lpstr>Forensic Medicine &amp; BonyPelvis</vt:lpstr>
      <vt:lpstr>Types of Obstetrical  Female Pelvis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Sacrum and pelvis </dc:title>
  <cp:lastModifiedBy>Gamilah H. Al-Madani</cp:lastModifiedBy>
  <cp:revision>204</cp:revision>
  <dcterms:modified xsi:type="dcterms:W3CDTF">2014-12-09T07:09:19Z</dcterms:modified>
</cp:coreProperties>
</file>