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9" r:id="rId13"/>
    <p:sldId id="276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82DC7-A7D1-4F28-8436-7DA099734991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8290F-1557-4870-B5BA-76B50AAE9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The Cranial Nerves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XI-XII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Dr. </a:t>
            </a:r>
            <a:r>
              <a:rPr lang="en-GB" i="1" dirty="0" err="1" smtClean="0"/>
              <a:t>Zeenat</a:t>
            </a:r>
            <a:r>
              <a:rPr lang="en-GB" i="1" dirty="0" smtClean="0"/>
              <a:t>  </a:t>
            </a:r>
            <a:r>
              <a:rPr lang="en-GB" i="1" dirty="0" err="1" smtClean="0"/>
              <a:t>Zaidi</a:t>
            </a:r>
            <a:r>
              <a:rPr lang="en-GB" i="1" dirty="0" smtClean="0"/>
              <a:t> </a:t>
            </a:r>
          </a:p>
          <a:p>
            <a:r>
              <a:rPr lang="en-GB" i="1" dirty="0" err="1" smtClean="0"/>
              <a:t>Dr.Essam</a:t>
            </a:r>
            <a:r>
              <a:rPr lang="en-GB" i="1" dirty="0" smtClean="0"/>
              <a:t> </a:t>
            </a:r>
            <a:r>
              <a:rPr lang="en-GB" i="1" dirty="0" err="1" smtClean="0"/>
              <a:t>Eldin</a:t>
            </a:r>
            <a:r>
              <a:rPr lang="en-GB" i="1" dirty="0" smtClean="0"/>
              <a:t> </a:t>
            </a:r>
            <a:r>
              <a:rPr lang="en-GB" i="1" dirty="0" err="1" smtClean="0"/>
              <a:t>Salama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267200" cy="7175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Accessory Nerve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572000" cy="4889500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hlink"/>
              </a:buClr>
              <a:buSzPct val="75000"/>
              <a:defRPr/>
            </a:pPr>
            <a:r>
              <a:rPr lang="en-US" sz="2400" b="1" kern="0" dirty="0" smtClean="0">
                <a:latin typeface="Times New Roman" pitchFamily="18" charset="0"/>
                <a:cs typeface="Times New Roman" pitchFamily="18" charset="0"/>
              </a:rPr>
              <a:t>Function: </a:t>
            </a:r>
          </a:p>
          <a:p>
            <a:pPr marL="342900" indent="-342900">
              <a:buClr>
                <a:schemeClr val="hlink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400" kern="0" dirty="0" smtClean="0">
                <a:latin typeface="Times New Roman" pitchFamily="18" charset="0"/>
                <a:cs typeface="Times New Roman" pitchFamily="18" charset="0"/>
              </a:rPr>
              <a:t>Movements of the soft palate, larynx, pharynx.</a:t>
            </a:r>
          </a:p>
          <a:p>
            <a:pPr marL="342900" indent="-342900">
              <a:buClr>
                <a:schemeClr val="hlink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400" kern="0" dirty="0" smtClean="0">
                <a:latin typeface="Times New Roman" pitchFamily="18" charset="0"/>
                <a:cs typeface="Times New Roman" pitchFamily="18" charset="0"/>
              </a:rPr>
              <a:t>Controls the movements of neck 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results into: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Difficulty in swallowing and speech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Inability to turn the head and raise the shoulder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Winging of scapula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Documents and Settings\user\My Documents\My Pictures\p63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581399"/>
            <a:ext cx="2514600" cy="2769537"/>
          </a:xfrm>
          <a:prstGeom prst="rect">
            <a:avLst/>
          </a:prstGeom>
          <a:noFill/>
          <a:ln w="9525">
            <a:solidFill>
              <a:schemeClr val="tx2">
                <a:lumMod val="9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24800" cy="641350"/>
          </a:xfrm>
        </p:spPr>
        <p:txBody>
          <a:bodyPr>
            <a:noAutofit/>
          </a:bodyPr>
          <a:lstStyle/>
          <a:p>
            <a:r>
              <a:rPr lang="en-US" sz="4400" b="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400" b="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400" b="0" dirty="0" smtClean="0">
                <a:latin typeface="Times New Roman" pitchFamily="18" charset="0"/>
                <a:cs typeface="Times New Roman" pitchFamily="18" charset="0"/>
              </a:rPr>
              <a:t> CN: Hypoglossal Nerve</a:t>
            </a:r>
            <a:endParaRPr lang="en-US" sz="44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038600" cy="46910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Motor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Origin: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hypoglossal nucleus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of the medulla (in the floor of 4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ventricle)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Type of fibers: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GSE.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Fibers emerge between pyramid and olive from ventral aspect of medulla. 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pic>
        <p:nvPicPr>
          <p:cNvPr id="5" name="Picture 5" descr="延髓断面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0818" y="2057400"/>
            <a:ext cx="4433182" cy="3151981"/>
          </a:xfrm>
          <a:noFill/>
          <a:ln/>
        </p:spPr>
      </p:pic>
      <p:sp>
        <p:nvSpPr>
          <p:cNvPr id="6" name="Oval 5"/>
          <p:cNvSpPr/>
          <p:nvPr/>
        </p:nvSpPr>
        <p:spPr>
          <a:xfrm>
            <a:off x="6553200" y="2362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10400" y="2362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6" idx="0"/>
          </p:cNvCxnSpPr>
          <p:nvPr/>
        </p:nvCxnSpPr>
        <p:spPr>
          <a:xfrm rot="5400000">
            <a:off x="6381750" y="1504950"/>
            <a:ext cx="1143000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591300" y="1714500"/>
            <a:ext cx="11430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5257800"/>
            <a:ext cx="12192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olive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914400"/>
            <a:ext cx="12192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XII nucleus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5867400"/>
            <a:ext cx="12192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pyramid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6515100" y="5067300"/>
            <a:ext cx="10668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8153400" y="4572000"/>
            <a:ext cx="7620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267200" cy="6413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Hypoglossal Nerve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267200" cy="4691063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Site of emergence: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fibers emerge from the anterior surface of the medulla oblongata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between the pyramid and the olive.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Foramen of exit from skull: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Hypoglossal canal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Free User\My Documents\My Pictures\Pictur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20673" b="5817"/>
          <a:stretch>
            <a:fillRect/>
          </a:stretch>
        </p:blipFill>
        <p:spPr>
          <a:xfrm>
            <a:off x="4915359" y="852487"/>
            <a:ext cx="4076241" cy="5853113"/>
          </a:xfrm>
          <a:noFill/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257800" y="5105400"/>
            <a:ext cx="45720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Hypoglossal Nerve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hypoglossal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nucleus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receives; 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Corticonuclear fibers (afferent)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both cerebral hemispheres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EXCEPT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region that supplies genioglossus muscle (it receives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contralateral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supply only). 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Afferent fibers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nucleus solitarius and trigeminal sensory nucleus.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343400" cy="6413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Hypoglossal Nerve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52800" cy="46910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Course:</a:t>
            </a:r>
          </a:p>
          <a:p>
            <a:pPr>
              <a:defRPr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Descends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downward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with cervical neurovascular bundle (internal carotid artery, internal Jugular vein, vagus nerve)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Curves forward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behind mandible to supply  the tongue.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During its initial course, it carries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C1 fibers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leave in a branch to take part in the formation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ansa cervicalis.</a:t>
            </a:r>
          </a:p>
          <a:p>
            <a:pPr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lipArt Placeholder 9" descr="1427AccessHypogloNer_L.jpg                                     00201B48FAP7_JPEGS_ch12-18Labeled      BE4B5C3E: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476" t="12526" r="3310" b="8331"/>
          <a:stretch>
            <a:fillRect/>
          </a:stretch>
        </p:blipFill>
        <p:spPr>
          <a:xfrm>
            <a:off x="3956050" y="1830542"/>
            <a:ext cx="5111750" cy="3427258"/>
          </a:xfrm>
          <a:noFill/>
          <a:ln>
            <a:solidFill>
              <a:srgbClr val="FFFF00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95800" cy="6413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Hypoglossal Nerve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581400" cy="46910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Distribution: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Supplies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motor innervations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to all of the muscles of the tongue except the palatoglossus (which is supplied by the vagus). 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Carries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proprioceptive afferents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from the tongue muscles.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1" indent="-342900">
              <a:buClr>
                <a:schemeClr val="hlink"/>
              </a:buClr>
              <a:defRPr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>
                <a:schemeClr val="hlink"/>
              </a:buClr>
              <a:defRPr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lipArt Placeholder 9" descr="1427AccessHypogloNer_L.jpg                                     00201B48FAP7_JPEGS_ch12-18Labeled      BE4B5C3E: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476" t="12526" r="3310" b="8331"/>
          <a:stretch>
            <a:fillRect/>
          </a:stretch>
        </p:blipFill>
        <p:spPr>
          <a:xfrm>
            <a:off x="3956050" y="2059142"/>
            <a:ext cx="5111750" cy="3427258"/>
          </a:xfrm>
          <a:noFill/>
          <a:ln>
            <a:solidFill>
              <a:srgbClr val="FFFF00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19600" cy="6413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Hypoglossal Nerve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800600" cy="46910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Function: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Controls the movements and shape of the tongue during speech and swallowing.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Lesion; (LMN paralysis)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results into: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Loss of tongue movements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Difficulty in chewing and speech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paralyzed tongue, atrophies, becomes shrunken and furrowed on the affected side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Unilateral lesion; the protruded tongue deviates to the affected side.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Bilateral lesion; the person can’t protrude the tongue. </a:t>
            </a:r>
          </a:p>
          <a:p>
            <a:pPr lvl="1">
              <a:lnSpc>
                <a:spcPct val="90000"/>
              </a:lnSpc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Documents and Settings\user\My Documents\My Pictures\14f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878" t="3545" r="4878" b="2547"/>
          <a:stretch>
            <a:fillRect/>
          </a:stretch>
        </p:blipFill>
        <p:spPr>
          <a:xfrm>
            <a:off x="6049428" y="2940569"/>
            <a:ext cx="2256372" cy="3231631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Freestyle Script" pitchFamily="66" charset="0"/>
              </a:rPr>
              <a:t>Thank you&amp; Good Luck</a:t>
            </a:r>
            <a:endParaRPr lang="en-US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838200"/>
          </a:xfrm>
        </p:spPr>
        <p:txBody>
          <a:bodyPr/>
          <a:lstStyle/>
          <a:p>
            <a:r>
              <a:rPr lang="en-GB" dirty="0" smtClean="0"/>
              <a:t>Objectives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19200"/>
            <a:ext cx="7315200" cy="50292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GB" sz="2400" b="1" i="1" dirty="0" smtClean="0">
                <a:latin typeface="Times New Roman" pitchFamily="18" charset="0"/>
                <a:cs typeface="Times New Roman" pitchFamily="18" charset="0"/>
              </a:rPr>
              <a:t>At the end of the lecture, the students should be able to: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List the nuclei related to accessory and hypoglossal nerves in the brain stem.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Describe the type and site of each nucleus.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Describe site of emergence and course of accessory and hypoglossal nerves.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Describe important relations of accessory and hypoglossal nerves in the neck.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List the branches of accessory and hypoglossal nerves.</a:t>
            </a:r>
          </a:p>
          <a:p>
            <a:pPr algn="l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Describe the main motor effect in case of lesion of  accessory and hypoglossal nerves.</a:t>
            </a:r>
          </a:p>
          <a:p>
            <a:pPr algn="l">
              <a:buFont typeface="Wingdings" pitchFamily="2" charset="2"/>
              <a:buChar char="Ø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CN: Accessory Nerve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Type: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Motor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two parts: 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Cranial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Spinal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Foramen of exit from skull: 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Jugular foramen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lnSpc>
                <a:spcPct val="90000"/>
              </a:lnSpc>
              <a:defRPr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lnSpc>
                <a:spcPct val="90000"/>
              </a:lnSpc>
              <a:defRPr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175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Cranial Part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10000" cy="4691063"/>
          </a:xfrm>
        </p:spPr>
        <p:txBody>
          <a:bodyPr>
            <a:normAutofit/>
          </a:bodyPr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Origin: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Nucleus ambiguus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medulla oblongata.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 of fibers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SVE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Site of emergence: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fibers emerge from the anterior surface of the medulla oblongata between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olive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inferior cerebellar peduncle (ICP).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P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4462"/>
          <a:stretch>
            <a:fillRect/>
          </a:stretch>
        </p:blipFill>
        <p:spPr>
          <a:xfrm>
            <a:off x="4487783" y="0"/>
            <a:ext cx="2979817" cy="3438642"/>
          </a:xfrm>
          <a:noFill/>
          <a:ln>
            <a:solidFill>
              <a:schemeClr val="accent1"/>
            </a:solidFill>
          </a:ln>
        </p:spPr>
      </p:pic>
      <p:pic>
        <p:nvPicPr>
          <p:cNvPr id="6" name="Picture 2" descr="C:\Documents and Settings\Free User\My Documents\My Pictures\Picture2.jpg"/>
          <p:cNvPicPr>
            <a:picLocks noChangeAspect="1" noChangeArrowheads="1"/>
          </p:cNvPicPr>
          <p:nvPr/>
        </p:nvPicPr>
        <p:blipFill>
          <a:blip r:embed="rId3" cstate="print"/>
          <a:srcRect r="20673" b="5817"/>
          <a:stretch>
            <a:fillRect/>
          </a:stretch>
        </p:blipFill>
        <p:spPr bwMode="auto">
          <a:xfrm>
            <a:off x="5715000" y="3581400"/>
            <a:ext cx="2859578" cy="3276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400800" y="2590800"/>
            <a:ext cx="762000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6096000"/>
            <a:ext cx="228600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2971800"/>
            <a:ext cx="6096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4135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Spinal Part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86200" cy="46910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Origin: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formed by the axons of the nerve cells in the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spinal nucleus.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carries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SVE fibers, (embryology)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located in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ventral grey horn in the upper 5 cervical segments.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P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4462"/>
          <a:stretch>
            <a:fillRect/>
          </a:stretch>
        </p:blipFill>
        <p:spPr>
          <a:xfrm>
            <a:off x="4572000" y="1288949"/>
            <a:ext cx="4495800" cy="5188051"/>
          </a:xfrm>
          <a:noFill/>
          <a:ln>
            <a:solidFill>
              <a:srgbClr val="0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486400" y="5791200"/>
            <a:ext cx="914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5181600"/>
            <a:ext cx="1066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86200" cy="7175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Accessory Nerve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57600" cy="46910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nucleus ambiguus and the spinal nucleus receive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bilateral corticonuclear fibers (afferent)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both cerebral hemispheres.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Users\user\Pictures\aw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371600"/>
            <a:ext cx="4572000" cy="501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315200" y="2133600"/>
            <a:ext cx="1219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6096000"/>
            <a:ext cx="16764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733800" cy="6413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Accessory Nerve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33800" cy="46910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Course: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Cranial part: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runs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laterally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joins the spinal part.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Spinal part: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fibers emerge from the spinal cord, form a nerve trunk that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ascends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into the skull through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foramen magnum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passes laterally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joins the cranial root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14_3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24" t="3877" r="2904" b="6924"/>
          <a:stretch>
            <a:fillRect/>
          </a:stretch>
        </p:blipFill>
        <p:spPr bwMode="auto">
          <a:xfrm>
            <a:off x="4465466" y="1571054"/>
            <a:ext cx="4602334" cy="325710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6413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Accessory Nerve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10000" cy="46910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two roots unite and exit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jugular foramen.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cranial part separates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the spinal part and joins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vagus nerve.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spinal part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runs downwards to supply muscles of neck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sternomastoid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&amp; trapezius)</a:t>
            </a:r>
          </a:p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14_3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24" t="3877" r="2904" b="6924"/>
          <a:stretch>
            <a:fillRect/>
          </a:stretch>
        </p:blipFill>
        <p:spPr bwMode="auto">
          <a:xfrm>
            <a:off x="4465466" y="1571054"/>
            <a:ext cx="4602334" cy="325710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86200" cy="6413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Accessory Nerve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81400" cy="46910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Distribution: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Cranial part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distributed through vagus nerve, to muscles of larynx, pharynx, soft palate &amp; esophagus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Spinal part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enters deep surface of sterno-cleidomastoid muscle, supplies this muscle and then crosses the posterior triangle of the neck and supplies the trapezius muscle. </a:t>
            </a:r>
          </a:p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2400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user\Pictures\sss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6548" y="1371600"/>
            <a:ext cx="4911252" cy="38116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689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Cranial Nerves XI-XII</vt:lpstr>
      <vt:lpstr>Objectives </vt:lpstr>
      <vt:lpstr>11th CN: Accessory Nerve</vt:lpstr>
      <vt:lpstr>Cranial Part</vt:lpstr>
      <vt:lpstr>Spinal Part</vt:lpstr>
      <vt:lpstr>Accessory Nerve</vt:lpstr>
      <vt:lpstr>Accessory Nerve</vt:lpstr>
      <vt:lpstr>Accessory Nerve</vt:lpstr>
      <vt:lpstr>Accessory Nerve</vt:lpstr>
      <vt:lpstr>Accessory Nerve</vt:lpstr>
      <vt:lpstr>12th CN: Hypoglossal Nerve</vt:lpstr>
      <vt:lpstr>Hypoglossal Nerve</vt:lpstr>
      <vt:lpstr>Hypoglossal Nerve</vt:lpstr>
      <vt:lpstr>Hypoglossal Nerve</vt:lpstr>
      <vt:lpstr>Hypoglossal Nerve</vt:lpstr>
      <vt:lpstr>Hypoglossal Nerve</vt:lpstr>
      <vt:lpstr>Thank you&amp; Good Luck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Cranial Nerves 11 &amp; 12</dc:title>
  <dc:creator/>
  <cp:lastModifiedBy>ramy</cp:lastModifiedBy>
  <cp:revision>24</cp:revision>
  <dcterms:created xsi:type="dcterms:W3CDTF">2006-08-16T00:00:00Z</dcterms:created>
  <dcterms:modified xsi:type="dcterms:W3CDTF">2012-09-09T21:08:39Z</dcterms:modified>
</cp:coreProperties>
</file>