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6"/>
  </p:notesMasterIdLst>
  <p:handoutMasterIdLst>
    <p:handoutMasterId r:id="rId27"/>
  </p:handoutMasterIdLst>
  <p:sldIdLst>
    <p:sldId id="283" r:id="rId2"/>
    <p:sldId id="303" r:id="rId3"/>
    <p:sldId id="307" r:id="rId4"/>
    <p:sldId id="277" r:id="rId5"/>
    <p:sldId id="284" r:id="rId6"/>
    <p:sldId id="279" r:id="rId7"/>
    <p:sldId id="286" r:id="rId8"/>
    <p:sldId id="293" r:id="rId9"/>
    <p:sldId id="287" r:id="rId10"/>
    <p:sldId id="288" r:id="rId11"/>
    <p:sldId id="299" r:id="rId12"/>
    <p:sldId id="302" r:id="rId13"/>
    <p:sldId id="294" r:id="rId14"/>
    <p:sldId id="295" r:id="rId15"/>
    <p:sldId id="297" r:id="rId16"/>
    <p:sldId id="305" r:id="rId17"/>
    <p:sldId id="296" r:id="rId18"/>
    <p:sldId id="300" r:id="rId19"/>
    <p:sldId id="298" r:id="rId20"/>
    <p:sldId id="273" r:id="rId21"/>
    <p:sldId id="281" r:id="rId22"/>
    <p:sldId id="271" r:id="rId23"/>
    <p:sldId id="272" r:id="rId24"/>
    <p:sldId id="292" r:id="rId25"/>
  </p:sldIdLst>
  <p:sldSz cx="9144000" cy="6858000" type="screen4x3"/>
  <p:notesSz cx="6858000" cy="9144000"/>
  <p:defaultTextStyle>
    <a:defPPr>
      <a:defRPr lang="en-US"/>
    </a:defPPr>
    <a:lvl1pPr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1pPr>
    <a:lvl2pPr marL="4572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2pPr>
    <a:lvl3pPr marL="9144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3pPr>
    <a:lvl4pPr marL="13716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4pPr>
    <a:lvl5pPr marL="18288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5pPr>
    <a:lvl6pPr marL="2286000" algn="r" defTabSz="914400" rtl="1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6pPr>
    <a:lvl7pPr marL="2743200" algn="r" defTabSz="914400" rtl="1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7pPr>
    <a:lvl8pPr marL="3200400" algn="r" defTabSz="914400" rtl="1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8pPr>
    <a:lvl9pPr marL="3657600" algn="r" defTabSz="914400" rtl="1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FFFF66"/>
    <a:srgbClr val="FF66FF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537" autoAdjust="0"/>
    <p:restoredTop sz="94660"/>
  </p:normalViewPr>
  <p:slideViewPr>
    <p:cSldViewPr>
      <p:cViewPr>
        <p:scale>
          <a:sx n="100" d="100"/>
          <a:sy n="100" d="100"/>
        </p:scale>
        <p:origin x="-630" y="10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1588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200">
                <a:cs typeface="Arial" charset="0"/>
              </a:defRPr>
            </a:lvl1pPr>
          </a:lstStyle>
          <a:p>
            <a:pPr>
              <a:defRPr/>
            </a:pPr>
            <a:fld id="{539F2C9B-659E-441B-93C9-3A55B562C8F3}" type="datetimeFigureOut">
              <a:rPr lang="ar-SA"/>
              <a:pPr>
                <a:defRPr/>
              </a:pPr>
              <a:t>05/01/34</a:t>
            </a:fld>
            <a:endParaRPr lang="en-US"/>
          </a:p>
        </p:txBody>
      </p:sp>
      <p:sp>
        <p:nvSpPr>
          <p:cNvPr id="389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88620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9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1588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0" hangingPunct="0">
              <a:defRPr sz="1200">
                <a:cs typeface="Arial" charset="0"/>
              </a:defRPr>
            </a:lvl1pPr>
          </a:lstStyle>
          <a:p>
            <a:pPr>
              <a:defRPr/>
            </a:pPr>
            <a:fld id="{9E30CC17-E7AF-489C-A05E-377BF5BFF727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1588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200">
                <a:cs typeface="Arial" charset="0"/>
              </a:defRPr>
            </a:lvl1pPr>
          </a:lstStyle>
          <a:p>
            <a:pPr>
              <a:defRPr/>
            </a:pPr>
            <a:fld id="{0E48458B-33F8-4F07-BF68-43E1635C1424}" type="datetimeFigureOut">
              <a:rPr lang="ar-SA"/>
              <a:pPr>
                <a:defRPr/>
              </a:pPr>
              <a:t>05/01/34</a:t>
            </a:fld>
            <a:endParaRPr lang="en-US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88620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1588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0" hangingPunct="0">
              <a:defRPr sz="1200">
                <a:cs typeface="Arial" charset="0"/>
              </a:defRPr>
            </a:lvl1pPr>
          </a:lstStyle>
          <a:p>
            <a:pPr>
              <a:defRPr/>
            </a:pPr>
            <a:fld id="{4C41DF9C-638E-493E-B2BA-715A99D9B731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C41DF9C-638E-493E-B2BA-715A99D9B731}" type="slidenum">
              <a:rPr lang="ar-SA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rtl="0"/>
            <a:fld id="{51590AE8-8967-47F0-945C-15800202AD2D}" type="slidenum">
              <a:rPr lang="ar-SA" sz="1200">
                <a:latin typeface="Arial" pitchFamily="34" charset="0"/>
              </a:rPr>
              <a:pPr rtl="0"/>
              <a:t>24</a:t>
            </a:fld>
            <a:endParaRPr lang="en-US" sz="1200">
              <a:latin typeface="Arial" pitchFamily="34" charset="0"/>
            </a:endParaRPr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ar-SA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0" y="1161"/>
              <a:ext cx="5758" cy="3159"/>
              <a:chOff x="0" y="1161"/>
              <a:chExt cx="5758" cy="3159"/>
            </a:xfrm>
          </p:grpSpPr>
          <p:sp>
            <p:nvSpPr>
              <p:cNvPr id="16" name="Freeform 4"/>
              <p:cNvSpPr>
                <a:spLocks/>
              </p:cNvSpPr>
              <p:nvPr/>
            </p:nvSpPr>
            <p:spPr bwMode="hidden">
              <a:xfrm>
                <a:off x="558" y="1161"/>
                <a:ext cx="5200" cy="3159"/>
              </a:xfrm>
              <a:custGeom>
                <a:avLst/>
                <a:gdLst/>
                <a:ahLst/>
                <a:cxnLst>
                  <a:cxn ang="0">
                    <a:pos x="0" y="3159"/>
                  </a:cxn>
                  <a:cxn ang="0">
                    <a:pos x="5184" y="3159"/>
                  </a:cxn>
                  <a:cxn ang="0">
                    <a:pos x="5184" y="0"/>
                  </a:cxn>
                  <a:cxn ang="0">
                    <a:pos x="0" y="0"/>
                  </a:cxn>
                  <a:cxn ang="0">
                    <a:pos x="0" y="3159"/>
                  </a:cxn>
                  <a:cxn ang="0">
                    <a:pos x="0" y="3159"/>
                  </a:cxn>
                </a:cxnLst>
                <a:rect l="0" t="0" r="r" b="b"/>
                <a:pathLst>
                  <a:path w="5184" h="3159">
                    <a:moveTo>
                      <a:pt x="0" y="3159"/>
                    </a:moveTo>
                    <a:lnTo>
                      <a:pt x="5184" y="3159"/>
                    </a:lnTo>
                    <a:lnTo>
                      <a:pt x="5184" y="0"/>
                    </a:lnTo>
                    <a:lnTo>
                      <a:pt x="0" y="0"/>
                    </a:lnTo>
                    <a:lnTo>
                      <a:pt x="0" y="3159"/>
                    </a:lnTo>
                    <a:lnTo>
                      <a:pt x="0" y="3159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ar-SA"/>
              </a:p>
            </p:txBody>
          </p:sp>
          <p:sp>
            <p:nvSpPr>
              <p:cNvPr id="17" name="Freeform 5"/>
              <p:cNvSpPr>
                <a:spLocks/>
              </p:cNvSpPr>
              <p:nvPr/>
            </p:nvSpPr>
            <p:spPr bwMode="hidden">
              <a:xfrm>
                <a:off x="0" y="1161"/>
                <a:ext cx="558" cy="315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159"/>
                  </a:cxn>
                  <a:cxn ang="0">
                    <a:pos x="556" y="3159"/>
                  </a:cxn>
                  <a:cxn ang="0">
                    <a:pos x="556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556" h="3159">
                    <a:moveTo>
                      <a:pt x="0" y="0"/>
                    </a:moveTo>
                    <a:lnTo>
                      <a:pt x="0" y="3159"/>
                    </a:lnTo>
                    <a:lnTo>
                      <a:pt x="556" y="3159"/>
                    </a:lnTo>
                    <a:lnTo>
                      <a:pt x="556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ar-SA"/>
              </a:p>
            </p:txBody>
          </p:sp>
        </p:grpSp>
        <p:sp>
          <p:nvSpPr>
            <p:cNvPr id="6" name="Freeform 6"/>
            <p:cNvSpPr>
              <a:spLocks/>
            </p:cNvSpPr>
            <p:nvPr/>
          </p:nvSpPr>
          <p:spPr bwMode="ltGray">
            <a:xfrm>
              <a:off x="552" y="951"/>
              <a:ext cx="12" cy="42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420"/>
                </a:cxn>
                <a:cxn ang="0">
                  <a:pos x="12" y="42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" h="420">
                  <a:moveTo>
                    <a:pt x="0" y="0"/>
                  </a:moveTo>
                  <a:lnTo>
                    <a:pt x="0" y="420"/>
                  </a:lnTo>
                  <a:lnTo>
                    <a:pt x="12" y="42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hlink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ar-SA"/>
            </a:p>
          </p:txBody>
        </p:sp>
        <p:sp>
          <p:nvSpPr>
            <p:cNvPr id="7" name="Freeform 7"/>
            <p:cNvSpPr>
              <a:spLocks/>
            </p:cNvSpPr>
            <p:nvPr/>
          </p:nvSpPr>
          <p:spPr bwMode="ltGray">
            <a:xfrm>
              <a:off x="767" y="1155"/>
              <a:ext cx="252" cy="12"/>
            </a:xfrm>
            <a:custGeom>
              <a:avLst/>
              <a:gdLst/>
              <a:ahLst/>
              <a:cxnLst>
                <a:cxn ang="0">
                  <a:pos x="251" y="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251" y="12"/>
                </a:cxn>
                <a:cxn ang="0">
                  <a:pos x="251" y="0"/>
                </a:cxn>
                <a:cxn ang="0">
                  <a:pos x="251" y="0"/>
                </a:cxn>
              </a:cxnLst>
              <a:rect l="0" t="0" r="r" b="b"/>
              <a:pathLst>
                <a:path w="251" h="12">
                  <a:moveTo>
                    <a:pt x="251" y="0"/>
                  </a:moveTo>
                  <a:lnTo>
                    <a:pt x="0" y="0"/>
                  </a:ln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25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ar-SA"/>
            </a:p>
          </p:txBody>
        </p:sp>
        <p:sp>
          <p:nvSpPr>
            <p:cNvPr id="8" name="Freeform 8"/>
            <p:cNvSpPr>
              <a:spLocks/>
            </p:cNvSpPr>
            <p:nvPr/>
          </p:nvSpPr>
          <p:spPr bwMode="ltGray">
            <a:xfrm>
              <a:off x="0" y="1155"/>
              <a:ext cx="351" cy="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2"/>
                </a:cxn>
                <a:cxn ang="0">
                  <a:pos x="251" y="12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" h="12">
                  <a:moveTo>
                    <a:pt x="0" y="0"/>
                  </a:move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ar-SA"/>
            </a:p>
          </p:txBody>
        </p:sp>
        <p:grpSp>
          <p:nvGrpSpPr>
            <p:cNvPr id="9" name="Group 9"/>
            <p:cNvGrpSpPr>
              <a:grpSpLocks/>
            </p:cNvGrpSpPr>
            <p:nvPr/>
          </p:nvGrpSpPr>
          <p:grpSpPr bwMode="auto">
            <a:xfrm>
              <a:off x="348" y="4"/>
              <a:ext cx="5410" cy="4316"/>
              <a:chOff x="348" y="4"/>
              <a:chExt cx="5410" cy="4316"/>
            </a:xfrm>
          </p:grpSpPr>
          <p:sp>
            <p:nvSpPr>
              <p:cNvPr id="10" name="Freeform 10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695"/>
                  </a:cxn>
                  <a:cxn ang="0">
                    <a:pos x="12" y="695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ar-SA"/>
              </a:p>
            </p:txBody>
          </p:sp>
          <p:sp>
            <p:nvSpPr>
              <p:cNvPr id="11" name="Freeform 11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/>
                <a:ahLst/>
                <a:cxnLst>
                  <a:cxn ang="0">
                    <a:pos x="0" y="2697"/>
                  </a:cxn>
                  <a:cxn ang="0">
                    <a:pos x="12" y="2697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697"/>
                  </a:cxn>
                  <a:cxn ang="0">
                    <a:pos x="0" y="2697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ar-SA"/>
              </a:p>
            </p:txBody>
          </p:sp>
          <p:sp>
            <p:nvSpPr>
              <p:cNvPr id="12" name="Freeform 12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/>
                <a:ahLst/>
                <a:cxnLst>
                  <a:cxn ang="0">
                    <a:pos x="4724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4724" y="12"/>
                  </a:cxn>
                  <a:cxn ang="0">
                    <a:pos x="4724" y="0"/>
                  </a:cxn>
                  <a:cxn ang="0">
                    <a:pos x="4724" y="0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ar-SA"/>
              </a:p>
            </p:txBody>
          </p:sp>
          <p:sp>
            <p:nvSpPr>
              <p:cNvPr id="13" name="Freeform 13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/>
                <a:ahLst/>
                <a:cxnLst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0" y="252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ar-SA"/>
              </a:p>
            </p:txBody>
          </p:sp>
          <p:sp>
            <p:nvSpPr>
              <p:cNvPr id="14" name="Freeform 14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ar-SA"/>
              </a:p>
            </p:txBody>
          </p:sp>
          <p:sp>
            <p:nvSpPr>
              <p:cNvPr id="15" name="Freeform 15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18" y="12"/>
                  </a:cxn>
                  <a:cxn ang="0">
                    <a:pos x="418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ar-SA"/>
              </a:p>
            </p:txBody>
          </p:sp>
        </p:grpSp>
      </p:grpSp>
      <p:sp>
        <p:nvSpPr>
          <p:cNvPr id="7184" name="Rectangle 16"/>
          <p:cNvSpPr>
            <a:spLocks noGrp="1" noChangeArrowheads="1"/>
          </p:cNvSpPr>
          <p:nvPr>
            <p:ph type="ctrTitle" sz="quarter"/>
          </p:nvPr>
        </p:nvSpPr>
        <p:spPr>
          <a:xfrm>
            <a:off x="1066800" y="1997075"/>
            <a:ext cx="7086600" cy="1431925"/>
          </a:xfrm>
        </p:spPr>
        <p:txBody>
          <a:bodyPr anchor="b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85" name="Rectangle 1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066800" y="3886200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8" name="Rectangle 18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" name="Rectangle 19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28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" name="Rectangle 2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5A0416-35CE-404E-B20E-A1C26CF628DF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9DB484-237A-46E5-98D0-01F9E49045F9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724650" y="304800"/>
            <a:ext cx="1885950" cy="5791200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1066800" y="304800"/>
            <a:ext cx="5505450" cy="5791200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812539-914F-49AB-8D4E-0C046C44CF8E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348D03-BB0A-41FC-A873-E51AA6646F1B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E8A6ED-94D2-4E20-98C2-B7714DD04236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1066800" y="1981200"/>
            <a:ext cx="3695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914900" y="1981200"/>
            <a:ext cx="3695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E6D890-92B8-4CE2-8DA6-C09662ADA59D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374237-C12B-4DAE-B123-294B412F4A79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3126EA-E4AF-4F2E-A006-E69ECED79BAD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0B3747-A554-45D7-9377-A8B762509A66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05A33A-CCB7-444D-B7E4-B812AF2436EE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ar-SA" noProof="0" smtClean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D14F16-FBE0-4DCE-ABCC-2CD7C08825E8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sp>
          <p:nvSpPr>
            <p:cNvPr id="6147" name="Freeform 3"/>
            <p:cNvSpPr>
              <a:spLocks/>
            </p:cNvSpPr>
            <p:nvPr/>
          </p:nvSpPr>
          <p:spPr bwMode="hidden">
            <a:xfrm>
              <a:off x="558" y="1161"/>
              <a:ext cx="5200" cy="3159"/>
            </a:xfrm>
            <a:custGeom>
              <a:avLst/>
              <a:gdLst/>
              <a:ahLst/>
              <a:cxnLst>
                <a:cxn ang="0">
                  <a:pos x="0" y="3159"/>
                </a:cxn>
                <a:cxn ang="0">
                  <a:pos x="5184" y="3159"/>
                </a:cxn>
                <a:cxn ang="0">
                  <a:pos x="5184" y="0"/>
                </a:cxn>
                <a:cxn ang="0">
                  <a:pos x="0" y="0"/>
                </a:cxn>
                <a:cxn ang="0">
                  <a:pos x="0" y="3159"/>
                </a:cxn>
                <a:cxn ang="0">
                  <a:pos x="0" y="3159"/>
                </a:cxn>
              </a:cxnLst>
              <a:rect l="0" t="0" r="r" b="b"/>
              <a:pathLst>
                <a:path w="5184" h="3159">
                  <a:moveTo>
                    <a:pt x="0" y="3159"/>
                  </a:moveTo>
                  <a:lnTo>
                    <a:pt x="5184" y="3159"/>
                  </a:lnTo>
                  <a:lnTo>
                    <a:pt x="5184" y="0"/>
                  </a:lnTo>
                  <a:lnTo>
                    <a:pt x="0" y="0"/>
                  </a:lnTo>
                  <a:lnTo>
                    <a:pt x="0" y="3159"/>
                  </a:lnTo>
                  <a:lnTo>
                    <a:pt x="0" y="315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ar-SA"/>
            </a:p>
          </p:txBody>
        </p:sp>
        <p:sp>
          <p:nvSpPr>
            <p:cNvPr id="6148" name="Freeform 4"/>
            <p:cNvSpPr>
              <a:spLocks/>
            </p:cNvSpPr>
            <p:nvPr/>
          </p:nvSpPr>
          <p:spPr bwMode="hidden">
            <a:xfrm>
              <a:off x="0" y="1161"/>
              <a:ext cx="558" cy="315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159"/>
                </a:cxn>
                <a:cxn ang="0">
                  <a:pos x="556" y="3159"/>
                </a:cxn>
                <a:cxn ang="0">
                  <a:pos x="55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56" h="3159">
                  <a:moveTo>
                    <a:pt x="0" y="0"/>
                  </a:moveTo>
                  <a:lnTo>
                    <a:pt x="0" y="3159"/>
                  </a:lnTo>
                  <a:lnTo>
                    <a:pt x="556" y="3159"/>
                  </a:lnTo>
                  <a:lnTo>
                    <a:pt x="55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ar-SA"/>
            </a:p>
          </p:txBody>
        </p:sp>
        <p:grpSp>
          <p:nvGrpSpPr>
            <p:cNvPr id="1034" name="Group 5"/>
            <p:cNvGrpSpPr>
              <a:grpSpLocks/>
            </p:cNvGrpSpPr>
            <p:nvPr userDrawn="1"/>
          </p:nvGrpSpPr>
          <p:grpSpPr bwMode="auto">
            <a:xfrm>
              <a:off x="0" y="4"/>
              <a:ext cx="5758" cy="4316"/>
              <a:chOff x="0" y="4"/>
              <a:chExt cx="5758" cy="4316"/>
            </a:xfrm>
          </p:grpSpPr>
          <p:sp>
            <p:nvSpPr>
              <p:cNvPr id="6150" name="Freeform 6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695"/>
                  </a:cxn>
                  <a:cxn ang="0">
                    <a:pos x="12" y="695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ar-SA"/>
              </a:p>
            </p:txBody>
          </p:sp>
          <p:sp>
            <p:nvSpPr>
              <p:cNvPr id="6151" name="Freeform 7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/>
                <a:ahLst/>
                <a:cxnLst>
                  <a:cxn ang="0">
                    <a:pos x="0" y="2697"/>
                  </a:cxn>
                  <a:cxn ang="0">
                    <a:pos x="12" y="2697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697"/>
                  </a:cxn>
                  <a:cxn ang="0">
                    <a:pos x="0" y="2697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ar-SA"/>
              </a:p>
            </p:txBody>
          </p:sp>
          <p:sp>
            <p:nvSpPr>
              <p:cNvPr id="6152" name="Freeform 8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/>
                <a:ahLst/>
                <a:cxnLst>
                  <a:cxn ang="0">
                    <a:pos x="4724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4724" y="12"/>
                  </a:cxn>
                  <a:cxn ang="0">
                    <a:pos x="4724" y="0"/>
                  </a:cxn>
                  <a:cxn ang="0">
                    <a:pos x="4724" y="0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ar-SA"/>
              </a:p>
            </p:txBody>
          </p:sp>
          <p:sp>
            <p:nvSpPr>
              <p:cNvPr id="6153" name="Freeform 9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/>
                <a:ahLst/>
                <a:cxnLst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0" y="252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ar-SA"/>
              </a:p>
            </p:txBody>
          </p:sp>
          <p:sp>
            <p:nvSpPr>
              <p:cNvPr id="6154" name="Freeform 10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ar-SA"/>
              </a:p>
            </p:txBody>
          </p:sp>
          <p:sp>
            <p:nvSpPr>
              <p:cNvPr id="6155" name="Freeform 11"/>
              <p:cNvSpPr>
                <a:spLocks/>
              </p:cNvSpPr>
              <p:nvPr/>
            </p:nvSpPr>
            <p:spPr bwMode="ltGray">
              <a:xfrm>
                <a:off x="552" y="951"/>
                <a:ext cx="12" cy="4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420"/>
                  </a:cxn>
                  <a:cxn ang="0">
                    <a:pos x="12" y="42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2" h="420">
                    <a:moveTo>
                      <a:pt x="0" y="0"/>
                    </a:moveTo>
                    <a:lnTo>
                      <a:pt x="0" y="420"/>
                    </a:lnTo>
                    <a:lnTo>
                      <a:pt x="12" y="42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ar-SA"/>
              </a:p>
            </p:txBody>
          </p:sp>
          <p:sp>
            <p:nvSpPr>
              <p:cNvPr id="6156" name="Freeform 12"/>
              <p:cNvSpPr>
                <a:spLocks/>
              </p:cNvSpPr>
              <p:nvPr/>
            </p:nvSpPr>
            <p:spPr bwMode="ltGray">
              <a:xfrm>
                <a:off x="0" y="1155"/>
                <a:ext cx="351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251" y="12"/>
                  </a:cxn>
                  <a:cxn ang="0">
                    <a:pos x="251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251" h="12">
                    <a:moveTo>
                      <a:pt x="0" y="0"/>
                    </a:move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ar-SA"/>
              </a:p>
            </p:txBody>
          </p:sp>
          <p:sp>
            <p:nvSpPr>
              <p:cNvPr id="6157" name="Freeform 13"/>
              <p:cNvSpPr>
                <a:spLocks/>
              </p:cNvSpPr>
              <p:nvPr/>
            </p:nvSpPr>
            <p:spPr bwMode="ltGray">
              <a:xfrm>
                <a:off x="767" y="1155"/>
                <a:ext cx="252" cy="12"/>
              </a:xfrm>
              <a:custGeom>
                <a:avLst/>
                <a:gdLst/>
                <a:ahLst/>
                <a:cxnLst>
                  <a:cxn ang="0">
                    <a:pos x="251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251" y="12"/>
                  </a:cxn>
                  <a:cxn ang="0">
                    <a:pos x="251" y="0"/>
                  </a:cxn>
                  <a:cxn ang="0">
                    <a:pos x="251" y="0"/>
                  </a:cxn>
                </a:cxnLst>
                <a:rect l="0" t="0" r="r" b="b"/>
                <a:pathLst>
                  <a:path w="251" h="12">
                    <a:moveTo>
                      <a:pt x="251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25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ar-SA"/>
              </a:p>
            </p:txBody>
          </p:sp>
          <p:sp>
            <p:nvSpPr>
              <p:cNvPr id="6158" name="Freeform 14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18" y="12"/>
                  </a:cxn>
                  <a:cxn ang="0">
                    <a:pos x="418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ar-SA"/>
              </a:p>
            </p:txBody>
          </p:sp>
        </p:grpSp>
      </p:grpSp>
      <p:sp>
        <p:nvSpPr>
          <p:cNvPr id="6159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04800"/>
            <a:ext cx="7543800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60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981200"/>
            <a:ext cx="75438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61" name="Rectangle 1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66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62" name="Rectangle 1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rtl="0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63" name="Rectangle 1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rtl="0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cs typeface="Arial" pitchFamily="34" charset="0"/>
              </a:defRPr>
            </a:lvl1pPr>
          </a:lstStyle>
          <a:p>
            <a:pPr>
              <a:defRPr/>
            </a:pPr>
            <a:fld id="{998195BE-9734-478A-9BCF-5AD5F698209E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96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1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1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pitchFamily="34" charset="0"/>
        </a:defRPr>
      </a:lvl2pPr>
      <a:lvl3pPr algn="l" rtl="1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pitchFamily="34" charset="0"/>
        </a:defRPr>
      </a:lvl3pPr>
      <a:lvl4pPr algn="l" rtl="1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pitchFamily="34" charset="0"/>
        </a:defRPr>
      </a:lvl4pPr>
      <a:lvl5pPr algn="l" rtl="1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pitchFamily="34" charset="0"/>
        </a:defRPr>
      </a:lvl5pPr>
      <a:lvl6pPr marL="457200" algn="l" rtl="1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pitchFamily="34" charset="0"/>
        </a:defRPr>
      </a:lvl6pPr>
      <a:lvl7pPr marL="914400" algn="l" rtl="1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pitchFamily="34" charset="0"/>
        </a:defRPr>
      </a:lvl7pPr>
      <a:lvl8pPr marL="1371600" algn="l" rtl="1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pitchFamily="34" charset="0"/>
        </a:defRPr>
      </a:lvl8pPr>
      <a:lvl9pPr marL="1828800" algn="l" rtl="1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pitchFamily="34" charset="0"/>
        </a:defRPr>
      </a:lvl9pPr>
    </p:titleStyle>
    <p:bodyStyle>
      <a:lvl1pPr marL="342900" indent="-342900" algn="r" rtl="1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r" rtl="1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r" rtl="1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r" rtl="1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r" rtl="1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r" rtl="1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r" rtl="1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r" rtl="1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r" rtl="1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Chemotherapy-induced_nausea_and_vomiting" TargetMode="External"/><Relationship Id="rId2" Type="http://schemas.openxmlformats.org/officeDocument/2006/relationships/hyperlink" Target="http://en.wikipedia.org/wiki/Substance_P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en.wikipedia.org/wiki/Postoperative_nausea_and_vomiting" TargetMode="Externa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://en.wikipedia.org/wiki/Opioid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468313" y="836613"/>
            <a:ext cx="7772400" cy="1470025"/>
          </a:xfrm>
          <a:noFill/>
        </p:spPr>
        <p:txBody>
          <a:bodyPr/>
          <a:lstStyle/>
          <a:p>
            <a:pPr algn="ctr"/>
            <a:r>
              <a:rPr lang="en-US" smtClean="0">
                <a:effectLst/>
              </a:rPr>
              <a:t>Antiemetics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1187450" y="2565400"/>
            <a:ext cx="6729413" cy="1943100"/>
          </a:xfrm>
          <a:noFill/>
          <a:ln>
            <a:solidFill>
              <a:srgbClr val="FFFF00"/>
            </a:solidFill>
          </a:ln>
        </p:spPr>
        <p:txBody>
          <a:bodyPr/>
          <a:lstStyle/>
          <a:p>
            <a:pPr marL="0" indent="0" algn="ctr">
              <a:lnSpc>
                <a:spcPct val="90000"/>
              </a:lnSpc>
              <a:buFont typeface="Wingdings" pitchFamily="2" charset="2"/>
              <a:buNone/>
            </a:pPr>
            <a:r>
              <a:rPr lang="en-US" sz="3600" dirty="0" smtClean="0">
                <a:effectLst/>
              </a:rPr>
              <a:t>Prof. </a:t>
            </a:r>
            <a:r>
              <a:rPr lang="en-US" sz="3600" dirty="0" err="1" smtClean="0">
                <a:effectLst/>
              </a:rPr>
              <a:t>Alhaider</a:t>
            </a:r>
            <a:r>
              <a:rPr lang="en-US" sz="3600" dirty="0" smtClean="0">
                <a:effectLst/>
              </a:rPr>
              <a:t> </a:t>
            </a:r>
          </a:p>
          <a:p>
            <a:pPr marL="0" indent="0" algn="ctr">
              <a:lnSpc>
                <a:spcPct val="90000"/>
              </a:lnSpc>
              <a:buFont typeface="Wingdings" pitchFamily="2" charset="2"/>
              <a:buNone/>
            </a:pPr>
            <a:r>
              <a:rPr lang="en-US" sz="2400" smtClean="0">
                <a:effectLst/>
              </a:rPr>
              <a:t>1434 </a:t>
            </a:r>
            <a:r>
              <a:rPr lang="en-US" sz="2400" dirty="0" smtClean="0">
                <a:effectLst/>
              </a:rPr>
              <a:t>H</a:t>
            </a:r>
          </a:p>
          <a:p>
            <a:pPr marL="0" indent="0" algn="ctr">
              <a:lnSpc>
                <a:spcPct val="90000"/>
              </a:lnSpc>
              <a:buFont typeface="Wingdings" pitchFamily="2" charset="2"/>
              <a:buNone/>
            </a:pPr>
            <a:endParaRPr lang="en-US" sz="3600" dirty="0" smtClean="0">
              <a:effectLst/>
            </a:endParaRPr>
          </a:p>
          <a:p>
            <a:pPr marL="0" indent="0" algn="ctr">
              <a:lnSpc>
                <a:spcPct val="90000"/>
              </a:lnSpc>
              <a:buFont typeface="Wingdings" pitchFamily="2" charset="2"/>
              <a:buNone/>
            </a:pPr>
            <a:r>
              <a:rPr lang="en-US" sz="3600" dirty="0" smtClean="0">
                <a:effectLst/>
              </a:rPr>
              <a:t>Pharmacology  Department</a:t>
            </a:r>
          </a:p>
          <a:p>
            <a:pPr marL="0" indent="0" algn="ctr">
              <a:lnSpc>
                <a:spcPct val="90000"/>
              </a:lnSpc>
              <a:buFont typeface="Wingdings" pitchFamily="2" charset="2"/>
              <a:buNone/>
            </a:pPr>
            <a:r>
              <a:rPr lang="en-US" sz="3600" dirty="0" smtClean="0">
                <a:effectLst/>
              </a:rPr>
              <a:t>College of Medicine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79388" y="188913"/>
            <a:ext cx="8785225" cy="6481762"/>
          </a:xfrm>
        </p:spPr>
        <p:txBody>
          <a:bodyPr/>
          <a:lstStyle/>
          <a:p>
            <a:pPr marL="609600" indent="-609600" algn="ctr" rtl="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4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Classification of Antiemetic Drugs:</a:t>
            </a:r>
          </a:p>
          <a:p>
            <a:pPr marL="609600" indent="-609600" algn="l" rtl="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marL="609600" indent="-609600" algn="l" rtl="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Which group of drugs can be used as </a:t>
            </a:r>
          </a:p>
          <a:p>
            <a:pPr marL="609600" indent="-609600" algn="l" rtl="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antiemetics</a:t>
            </a:r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marL="609600" indent="-609600" algn="l" rtl="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900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609600" indent="-609600" algn="l" rtl="0" eaLnBrk="1" hangingPunct="1">
              <a:buFont typeface="Wingdings" pitchFamily="2" charset="2"/>
              <a:buAutoNum type="arabicPeriod"/>
              <a:defRPr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5-HT3 antagonists</a:t>
            </a:r>
          </a:p>
          <a:p>
            <a:pPr marL="609600" indent="-609600" algn="l" rtl="0" eaLnBrk="1" hangingPunct="1">
              <a:buFont typeface="Wingdings" pitchFamily="2" charset="2"/>
              <a:buAutoNum type="arabicPeriod"/>
              <a:defRPr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D2 receptor antagonists</a:t>
            </a:r>
          </a:p>
          <a:p>
            <a:pPr marL="609600" indent="-609600" algn="l" rtl="0" eaLnBrk="1" hangingPunct="1">
              <a:buFont typeface="Wingdings" pitchFamily="2" charset="2"/>
              <a:buAutoNum type="arabicPeriod"/>
              <a:defRPr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NK1 antagonists</a:t>
            </a:r>
          </a:p>
          <a:p>
            <a:pPr marL="609600" indent="-609600" algn="l" rtl="0" eaLnBrk="1" hangingPunct="1">
              <a:buFont typeface="Wingdings" pitchFamily="2" charset="2"/>
              <a:buAutoNum type="arabicPeriod"/>
              <a:defRPr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H1-receptor antagonists</a:t>
            </a:r>
          </a:p>
          <a:p>
            <a:pPr marL="609600" indent="-609600" algn="l" rtl="0" eaLnBrk="1" hangingPunct="1">
              <a:buFont typeface="Wingdings" pitchFamily="2" charset="2"/>
              <a:buAutoNum type="arabicPeriod"/>
              <a:defRPr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Muscarinic receptor antagonists</a:t>
            </a:r>
          </a:p>
          <a:p>
            <a:pPr marL="609600" indent="-609600" algn="l" rtl="0" eaLnBrk="1" hangingPunct="1">
              <a:buFont typeface="Wingdings" pitchFamily="2" charset="2"/>
              <a:buAutoNum type="arabicPeriod"/>
              <a:defRPr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Cannabinoids </a:t>
            </a:r>
          </a:p>
          <a:p>
            <a:pPr marL="609600" indent="-609600" algn="l" rtl="0" eaLnBrk="1" hangingPunct="1">
              <a:buFont typeface="Wingdings" pitchFamily="2" charset="2"/>
              <a:buAutoNum type="arabicPeriod"/>
              <a:defRPr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Glucocorticoids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4" descr="24"/>
          <p:cNvPicPr>
            <a:picLocks noChangeAspect="1" noChangeArrowheads="1"/>
          </p:cNvPicPr>
          <p:nvPr/>
        </p:nvPicPr>
        <p:blipFill>
          <a:blip r:embed="rId2" cstate="print">
            <a:lum bright="-24000"/>
          </a:blip>
          <a:srcRect/>
          <a:stretch>
            <a:fillRect/>
          </a:stretch>
        </p:blipFill>
        <p:spPr bwMode="auto">
          <a:xfrm>
            <a:off x="34925" y="188913"/>
            <a:ext cx="8964613" cy="648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953000" y="0"/>
            <a:ext cx="3360215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36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1">
                      <a:lumMod val="75000"/>
                      <a:alpha val="40000"/>
                    </a:schemeClr>
                  </a:glow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Baskerville Old Face" pitchFamily="18" charset="0"/>
              </a:rPr>
              <a:t>ANTIEMETICS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3962400" y="3200400"/>
            <a:ext cx="5181600" cy="3505200"/>
            <a:chOff x="3657600" y="2805141"/>
            <a:chExt cx="5181600" cy="3677954"/>
          </a:xfrm>
        </p:grpSpPr>
        <p:pic>
          <p:nvPicPr>
            <p:cNvPr id="4" name="Picture 4" descr="BCKLC138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657600" y="2805141"/>
              <a:ext cx="5035294" cy="3677954"/>
            </a:xfrm>
            <a:prstGeom prst="rect">
              <a:avLst/>
            </a:prstGeom>
            <a:solidFill>
              <a:srgbClr val="FFC000"/>
            </a:solidFill>
            <a:ln w="9525">
              <a:noFill/>
              <a:miter lim="800000"/>
              <a:headEnd/>
              <a:tailEnd/>
            </a:ln>
          </p:spPr>
        </p:pic>
        <p:sp>
          <p:nvSpPr>
            <p:cNvPr id="5" name="Rectangle 1"/>
            <p:cNvSpPr>
              <a:spLocks noChangeArrowheads="1"/>
            </p:cNvSpPr>
            <p:nvPr/>
          </p:nvSpPr>
          <p:spPr bwMode="auto">
            <a:xfrm>
              <a:off x="5029200" y="2956560"/>
              <a:ext cx="3810000" cy="30469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endParaRPr lang="en-US" sz="2400" b="1" dirty="0" smtClean="0">
                <a:solidFill>
                  <a:srgbClr val="FF0000"/>
                </a:solidFill>
                <a:latin typeface="Arial Narrow" pitchFamily="34" charset="0"/>
              </a:endParaRPr>
            </a:p>
            <a:p>
              <a:pPr>
                <a:defRPr/>
              </a:pPr>
              <a:r>
                <a:rPr lang="en-US" sz="2400" b="1" u="sng" dirty="0" smtClean="0">
                  <a:solidFill>
                    <a:srgbClr val="FF0000"/>
                  </a:solidFill>
                  <a:latin typeface="Arial Narrow" pitchFamily="34" charset="0"/>
                </a:rPr>
                <a:t>Indications of </a:t>
              </a:r>
              <a:r>
                <a:rPr lang="en-US" sz="2400" b="1" u="sng" dirty="0" err="1" smtClean="0">
                  <a:solidFill>
                    <a:srgbClr val="FF0000"/>
                  </a:solidFill>
                  <a:latin typeface="Arial Narrow" pitchFamily="34" charset="0"/>
                </a:rPr>
                <a:t>antiemet</a:t>
              </a:r>
              <a:r>
                <a:rPr lang="en-US" sz="2400" b="1" dirty="0" err="1" smtClean="0">
                  <a:solidFill>
                    <a:srgbClr val="FF0000"/>
                  </a:solidFill>
                  <a:latin typeface="Arial Narrow" pitchFamily="34" charset="0"/>
                </a:rPr>
                <a:t>ics</a:t>
              </a:r>
              <a:endParaRPr lang="en-US" sz="24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 Narrow" pitchFamily="34" charset="0"/>
              </a:endParaRPr>
            </a:p>
            <a:p>
              <a:r>
                <a:rPr lang="en-US" sz="2400" b="1" dirty="0" smtClean="0">
                  <a:solidFill>
                    <a:srgbClr val="002060"/>
                  </a:solidFill>
                  <a:latin typeface="Arial Narrow" pitchFamily="34" charset="0"/>
                </a:rPr>
                <a:t>1-  Chemotherapy-induced   </a:t>
              </a:r>
            </a:p>
            <a:p>
              <a:r>
                <a:rPr lang="en-US" sz="2400" b="1" dirty="0">
                  <a:solidFill>
                    <a:srgbClr val="002060"/>
                  </a:solidFill>
                  <a:latin typeface="Arial Narrow" pitchFamily="34" charset="0"/>
                </a:rPr>
                <a:t> </a:t>
              </a:r>
              <a:r>
                <a:rPr lang="en-US" sz="2400" b="1" dirty="0" smtClean="0">
                  <a:solidFill>
                    <a:srgbClr val="002060"/>
                  </a:solidFill>
                  <a:latin typeface="Arial Narrow" pitchFamily="34" charset="0"/>
                </a:rPr>
                <a:t>     vomiting</a:t>
              </a:r>
            </a:p>
            <a:p>
              <a:r>
                <a:rPr lang="en-US" sz="2400" b="1" dirty="0" smtClean="0">
                  <a:solidFill>
                    <a:srgbClr val="002060"/>
                  </a:solidFill>
                  <a:latin typeface="Arial Narrow" pitchFamily="34" charset="0"/>
                </a:rPr>
                <a:t>2- </a:t>
              </a:r>
              <a:r>
                <a:rPr lang="en-US" sz="2400" b="1" dirty="0" smtClean="0">
                  <a:solidFill>
                    <a:srgbClr val="00B0F0"/>
                  </a:solidFill>
                  <a:latin typeface="Arial Narrow" pitchFamily="34" charset="0"/>
                </a:rPr>
                <a:t>Post-irradiation vomiting</a:t>
              </a:r>
            </a:p>
            <a:p>
              <a:r>
                <a:rPr lang="en-US" sz="2400" b="1" dirty="0" smtClean="0">
                  <a:solidFill>
                    <a:srgbClr val="002060"/>
                  </a:solidFill>
                  <a:latin typeface="Arial Narrow" pitchFamily="34" charset="0"/>
                </a:rPr>
                <a:t>3- Postoperative vomiting</a:t>
              </a:r>
            </a:p>
            <a:p>
              <a:r>
                <a:rPr lang="en-US" sz="2400" b="1" dirty="0" smtClean="0">
                  <a:solidFill>
                    <a:srgbClr val="002060"/>
                  </a:solidFill>
                  <a:latin typeface="Arial Narrow" pitchFamily="34" charset="0"/>
                </a:rPr>
                <a:t>4- </a:t>
              </a:r>
              <a:r>
                <a:rPr lang="en-US" sz="2400" b="1" dirty="0">
                  <a:solidFill>
                    <a:srgbClr val="00B0F0"/>
                  </a:solidFill>
                  <a:latin typeface="Arial Narrow" pitchFamily="34" charset="0"/>
                </a:rPr>
                <a:t>Vomiting of pregnancy</a:t>
              </a:r>
            </a:p>
            <a:p>
              <a:r>
                <a:rPr lang="en-US" sz="2400" b="1" dirty="0" smtClean="0">
                  <a:solidFill>
                    <a:srgbClr val="002060"/>
                  </a:solidFill>
                  <a:latin typeface="Arial Narrow" pitchFamily="34" charset="0"/>
                </a:rPr>
                <a:t>5- Motion (travel) sickness</a:t>
              </a:r>
              <a:endPara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 Narrow" pitchFamily="34" charset="0"/>
                <a:cs typeface="Arial" pitchFamily="34" charset="0"/>
              </a:endParaRPr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381000" y="914400"/>
            <a:ext cx="87630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>
              <a:lnSpc>
                <a:spcPts val="2400"/>
              </a:lnSpc>
              <a:buBlip>
                <a:blip r:embed="rId3"/>
              </a:buBlip>
            </a:pPr>
            <a:r>
              <a:rPr lang="en-US" sz="2400" b="1" dirty="0" smtClean="0">
                <a:latin typeface="Arial Narrow" pitchFamily="34" charset="0"/>
              </a:rPr>
              <a:t>Should only be used when the cause of nausea or vomiting is known </a:t>
            </a:r>
            <a:r>
              <a:rPr lang="en-US" sz="2400" b="1" dirty="0" err="1" smtClean="0">
                <a:latin typeface="Arial Narrow" pitchFamily="34" charset="0"/>
              </a:rPr>
              <a:t>i.e</a:t>
            </a:r>
            <a:r>
              <a:rPr lang="en-US" sz="2400" b="1" dirty="0" smtClean="0">
                <a:latin typeface="Arial Narrow" pitchFamily="34" charset="0"/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  <a:latin typeface="Arial Narrow" pitchFamily="34" charset="0"/>
              </a:rPr>
              <a:t>cause of vomiting should be diagnosed</a:t>
            </a:r>
            <a:r>
              <a:rPr lang="en-US" sz="2400" b="1" dirty="0" smtClean="0">
                <a:latin typeface="Arial Narrow" pitchFamily="34" charset="0"/>
              </a:rPr>
              <a:t>.</a:t>
            </a:r>
          </a:p>
          <a:p>
            <a:pPr algn="l" rtl="0">
              <a:lnSpc>
                <a:spcPts val="2400"/>
              </a:lnSpc>
              <a:buBlip>
                <a:blip r:embed="rId3"/>
              </a:buBlip>
            </a:pPr>
            <a:r>
              <a:rPr lang="en-US" sz="2400" b="1" dirty="0" smtClean="0">
                <a:latin typeface="Arial Narrow" pitchFamily="34" charset="0"/>
              </a:rPr>
              <a:t>Otherwise,  the </a:t>
            </a:r>
            <a:r>
              <a:rPr lang="en-US" sz="2400" b="1" dirty="0" smtClean="0">
                <a:solidFill>
                  <a:srgbClr val="FF0000"/>
                </a:solidFill>
                <a:latin typeface="Arial Narrow" pitchFamily="34" charset="0"/>
              </a:rPr>
              <a:t>symptomatic relief produced could delay diagnosis </a:t>
            </a:r>
            <a:r>
              <a:rPr lang="en-US" sz="2400" b="1" dirty="0" smtClean="0">
                <a:latin typeface="Arial Narrow" pitchFamily="34" charset="0"/>
              </a:rPr>
              <a:t>of a remediable and serious cause. </a:t>
            </a:r>
          </a:p>
          <a:p>
            <a:pPr algn="l" rtl="0">
              <a:lnSpc>
                <a:spcPts val="2400"/>
              </a:lnSpc>
              <a:buBlip>
                <a:blip r:embed="rId3"/>
              </a:buBlip>
            </a:pPr>
            <a:r>
              <a:rPr lang="en-US" sz="2400" b="1" dirty="0" smtClean="0">
                <a:solidFill>
                  <a:srgbClr val="FF0000"/>
                </a:solidFill>
                <a:latin typeface="Arial Narrow" pitchFamily="34" charset="0"/>
              </a:rPr>
              <a:t>Treat the cause </a:t>
            </a:r>
            <a:r>
              <a:rPr lang="en-US" sz="2400" b="1" dirty="0" smtClean="0">
                <a:latin typeface="Arial Narrow" pitchFamily="34" charset="0"/>
              </a:rPr>
              <a:t>(e.g. diabetic </a:t>
            </a:r>
            <a:r>
              <a:rPr lang="en-US" sz="2400" b="1" dirty="0" err="1" smtClean="0">
                <a:latin typeface="Arial Narrow" pitchFamily="34" charset="0"/>
              </a:rPr>
              <a:t>ketoacidosis</a:t>
            </a:r>
            <a:r>
              <a:rPr lang="en-US" sz="2400" b="1" dirty="0" smtClean="0">
                <a:latin typeface="Arial Narrow" pitchFamily="34" charset="0"/>
              </a:rPr>
              <a:t>, intestinal obstruction, </a:t>
            </a:r>
            <a:br>
              <a:rPr lang="en-US" sz="2400" b="1" dirty="0" smtClean="0">
                <a:latin typeface="Arial Narrow" pitchFamily="34" charset="0"/>
              </a:rPr>
            </a:br>
            <a:r>
              <a:rPr lang="en-US" sz="2400" b="1" dirty="0" smtClean="0">
                <a:latin typeface="Arial Narrow" pitchFamily="34" charset="0"/>
              </a:rPr>
              <a:t>  </a:t>
            </a:r>
            <a:r>
              <a:rPr lang="en-US" sz="2400" b="1" dirty="0" err="1" smtClean="0">
                <a:latin typeface="Arial Narrow" pitchFamily="34" charset="0"/>
              </a:rPr>
              <a:t>intracerebral</a:t>
            </a:r>
            <a:r>
              <a:rPr lang="en-US" sz="2400" b="1" dirty="0" smtClean="0">
                <a:latin typeface="Arial Narrow" pitchFamily="34" charset="0"/>
              </a:rPr>
              <a:t> space-occupying lesion) usually cures the vomiting.</a:t>
            </a:r>
          </a:p>
          <a:p>
            <a:pPr algn="l" rtl="0">
              <a:lnSpc>
                <a:spcPts val="2400"/>
              </a:lnSpc>
              <a:buBlip>
                <a:blip r:embed="rId3"/>
              </a:buBlip>
            </a:pPr>
            <a:r>
              <a:rPr lang="en-US" sz="2400" b="1" dirty="0" smtClean="0">
                <a:latin typeface="Arial Narrow" pitchFamily="34" charset="0"/>
              </a:rPr>
              <a:t>The choice of drug depends on the </a:t>
            </a:r>
            <a:r>
              <a:rPr lang="en-US" sz="2400" b="1" dirty="0" err="1" smtClean="0">
                <a:latin typeface="Arial Narrow" pitchFamily="34" charset="0"/>
              </a:rPr>
              <a:t>aetiology</a:t>
            </a:r>
            <a:endParaRPr lang="en-US" sz="2400" b="1" dirty="0" smtClean="0">
              <a:latin typeface="Arial Narrow" pitchFamily="34" charset="0"/>
            </a:endParaRPr>
          </a:p>
          <a:p>
            <a:pPr>
              <a:lnSpc>
                <a:spcPts val="2400"/>
              </a:lnSpc>
              <a:buBlip>
                <a:blip r:embed="rId3"/>
              </a:buBlip>
            </a:pPr>
            <a:endParaRPr lang="en-US" sz="2400" b="1" dirty="0">
              <a:latin typeface="Arial Narrow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81000" y="533400"/>
            <a:ext cx="4267200" cy="40011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Berlin Sans FB Demi" pitchFamily="34" charset="0"/>
              </a:rPr>
              <a:t>General rules on use of </a:t>
            </a:r>
            <a:r>
              <a:rPr lang="en-US" sz="2000" dirty="0" err="1" smtClean="0">
                <a:latin typeface="Berlin Sans FB Demi" pitchFamily="34" charset="0"/>
              </a:rPr>
              <a:t>antiemetics</a:t>
            </a:r>
            <a:endParaRPr lang="en-US" sz="2000" dirty="0">
              <a:latin typeface="Berlin Sans FB Demi" pitchFamily="34" charset="0"/>
            </a:endParaRPr>
          </a:p>
        </p:txBody>
      </p:sp>
      <p:sp>
        <p:nvSpPr>
          <p:cNvPr id="8" name="Curved Right Arrow 7"/>
          <p:cNvSpPr/>
          <p:nvPr/>
        </p:nvSpPr>
        <p:spPr>
          <a:xfrm rot="19466925">
            <a:off x="3048000" y="3352800"/>
            <a:ext cx="609600" cy="1143000"/>
          </a:xfrm>
          <a:prstGeom prst="curvedRightArrow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9" name="Picture 8" descr="http://2.bp.blogspot.com/_WvNPdrffZKo/SMgCDJUXVLI/AAAAAAAAAHE/QiupkcC5v2U/s400/pumpkin-puking-front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9600" y="3378558"/>
            <a:ext cx="1905000" cy="3011857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250825" y="188913"/>
            <a:ext cx="8642350" cy="6408737"/>
          </a:xfrm>
        </p:spPr>
        <p:txBody>
          <a:bodyPr/>
          <a:lstStyle/>
          <a:p>
            <a:pPr marL="609600" indent="-609600" algn="ctr" rtl="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3600" b="1" dirty="0" smtClean="0">
                <a:solidFill>
                  <a:srgbClr val="FF66FF"/>
                </a:solidFill>
                <a:latin typeface="Times New Roman" pitchFamily="18" charset="0"/>
                <a:cs typeface="Times New Roman" pitchFamily="18" charset="0"/>
              </a:rPr>
              <a:t>Antiemetics </a:t>
            </a:r>
          </a:p>
          <a:p>
            <a:pPr marL="609600" indent="-609600" algn="ctr" rtl="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1200" b="1" dirty="0" smtClean="0">
              <a:solidFill>
                <a:srgbClr val="FF66FF"/>
              </a:solidFill>
              <a:latin typeface="Times New Roman" pitchFamily="18" charset="0"/>
              <a:cs typeface="Times New Roman" pitchFamily="18" charset="0"/>
            </a:endParaRPr>
          </a:p>
          <a:p>
            <a:pPr marL="609600" indent="-609600" algn="l" rtl="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5-HT3 antagonists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marL="609600" indent="-609600" algn="l" rtl="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e.g. </a:t>
            </a:r>
            <a:r>
              <a:rPr lang="en-US" sz="28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Ondan</a:t>
            </a:r>
            <a:r>
              <a:rPr lang="en-US" sz="2800" b="1" dirty="0" err="1" smtClean="0">
                <a:solidFill>
                  <a:srgbClr val="FF66FF"/>
                </a:solidFill>
                <a:latin typeface="Times New Roman" pitchFamily="18" charset="0"/>
                <a:cs typeface="Times New Roman" pitchFamily="18" charset="0"/>
              </a:rPr>
              <a:t>setron</a:t>
            </a:r>
            <a:r>
              <a:rPr lang="en-US" sz="2800" b="1" dirty="0" smtClean="0">
                <a:solidFill>
                  <a:srgbClr val="FF66FF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800" b="1" dirty="0" err="1" smtClean="0">
                <a:solidFill>
                  <a:srgbClr val="FF66FF"/>
                </a:solidFill>
                <a:latin typeface="Times New Roman" pitchFamily="18" charset="0"/>
                <a:cs typeface="Times New Roman" pitchFamily="18" charset="0"/>
              </a:rPr>
              <a:t>Zafron</a:t>
            </a:r>
            <a:r>
              <a:rPr lang="en-US" sz="2800" b="1" dirty="0" smtClean="0">
                <a:solidFill>
                  <a:srgbClr val="FF66FF"/>
                </a:solidFill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en-US" sz="28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Grani</a:t>
            </a:r>
            <a:r>
              <a:rPr lang="en-US" sz="2800" b="1" dirty="0" err="1" smtClean="0">
                <a:solidFill>
                  <a:srgbClr val="FF66FF"/>
                </a:solidFill>
                <a:latin typeface="Times New Roman" pitchFamily="18" charset="0"/>
                <a:cs typeface="Times New Roman" pitchFamily="18" charset="0"/>
              </a:rPr>
              <a:t>setron</a:t>
            </a:r>
            <a:r>
              <a:rPr lang="en-US" sz="2800" b="1" dirty="0" smtClean="0">
                <a:solidFill>
                  <a:srgbClr val="FF66FF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609600" indent="-609600" algn="l" rtl="0" eaLnBrk="1" hangingPunct="1">
              <a:lnSpc>
                <a:spcPct val="80000"/>
              </a:lnSpc>
              <a:defRPr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The most Potent antiemetic,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mediated through central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(vomiting center, chemoreceptor trigger zone)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and peripheral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(intestinal and spinal)      act  by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5-HT3 receptor blockade</a:t>
            </a:r>
            <a:r>
              <a:rPr lang="en-US" dirty="0" smtClean="0"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609600" indent="-609600" algn="l" rtl="0" eaLnBrk="1" hangingPunct="1">
              <a:lnSpc>
                <a:spcPct val="80000"/>
              </a:lnSpc>
              <a:defRPr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Orally or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i.v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., long duration of action.</a:t>
            </a:r>
          </a:p>
          <a:p>
            <a:pPr marL="609600" indent="-609600" algn="l" rtl="0" eaLnBrk="1" hangingPunct="1">
              <a:lnSpc>
                <a:spcPct val="80000"/>
              </a:lnSpc>
              <a:defRPr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Has high first pass metabolism</a:t>
            </a:r>
          </a:p>
          <a:p>
            <a:pPr marL="609600" indent="-609600" algn="l" rtl="0" eaLnBrk="1" hangingPunct="1">
              <a:lnSpc>
                <a:spcPct val="80000"/>
              </a:lnSpc>
              <a:defRPr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Very effective in nausea &amp; vomiting due to :</a:t>
            </a:r>
          </a:p>
          <a:p>
            <a:pPr lvl="1" algn="l" rtl="0" eaLnBrk="1" hangingPunct="1">
              <a:lnSpc>
                <a:spcPct val="80000"/>
              </a:lnSpc>
              <a:defRPr/>
            </a:pPr>
            <a:r>
              <a:rPr lang="en-US" sz="32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Cytotoxic drugs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e.g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Cisplatin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lvl="1" algn="l" rtl="0" eaLnBrk="1" hangingPunct="1">
              <a:lnSpc>
                <a:spcPct val="80000"/>
              </a:lnSpc>
              <a:defRPr/>
            </a:pP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Post-radiation and Post-operative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79388" y="188913"/>
            <a:ext cx="8785225" cy="6480175"/>
          </a:xfrm>
        </p:spPr>
        <p:txBody>
          <a:bodyPr/>
          <a:lstStyle/>
          <a:p>
            <a:pPr marL="609600" indent="-609600" algn="ctr" rtl="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D2 receptor antagonists</a:t>
            </a:r>
          </a:p>
          <a:p>
            <a:pPr marL="609600" indent="-609600" algn="l" rtl="0" eaLnBrk="1" hangingPunct="1">
              <a:lnSpc>
                <a:spcPct val="85000"/>
              </a:lnSpc>
              <a:spcBef>
                <a:spcPct val="50000"/>
              </a:spcBef>
              <a:buClr>
                <a:srgbClr val="FFFF00"/>
              </a:buClr>
              <a:buSzPct val="75000"/>
              <a:buFontTx/>
              <a:buChar char="o"/>
              <a:defRPr/>
            </a:pP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Antagonize D2 receptors in CTZ</a:t>
            </a:r>
          </a:p>
          <a:p>
            <a:pPr marL="609600" indent="-609600" algn="l" rtl="0" eaLnBrk="1" hangingPunct="1">
              <a:lnSpc>
                <a:spcPct val="85000"/>
              </a:lnSpc>
              <a:spcBef>
                <a:spcPct val="50000"/>
              </a:spcBef>
              <a:buClr>
                <a:srgbClr val="FFFF00"/>
              </a:buClr>
              <a:buSzPct val="75000"/>
              <a:buFontTx/>
              <a:buChar char="o"/>
              <a:defRPr/>
            </a:pP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Drugs such as </a:t>
            </a: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metoclopramide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accent1"/>
                </a:solidFill>
              </a:rPr>
              <a:t>Plasil</a:t>
            </a:r>
            <a:r>
              <a:rPr lang="en-US" sz="2800" b="1" baseline="30000" dirty="0" err="1" smtClean="0">
                <a:solidFill>
                  <a:schemeClr val="accent1"/>
                </a:solidFill>
              </a:rPr>
              <a:t>R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domperidone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Motilium</a:t>
            </a:r>
            <a:r>
              <a:rPr lang="en-US" sz="2800" b="1" baseline="30000" dirty="0" err="1" smtClean="0">
                <a:solidFill>
                  <a:schemeClr val="accent1"/>
                </a:solidFill>
              </a:rPr>
              <a:t>R</a:t>
            </a:r>
            <a:r>
              <a:rPr lang="en-US" sz="2800" b="1" baseline="30000" dirty="0" smtClean="0">
                <a:solidFill>
                  <a:schemeClr val="accent1"/>
                </a:solidFill>
              </a:rPr>
              <a:t> </a:t>
            </a:r>
            <a:endParaRPr lang="en-US" sz="3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609600" indent="-609600" algn="l" rtl="0" eaLnBrk="1" hangingPunct="1">
              <a:lnSpc>
                <a:spcPct val="85000"/>
              </a:lnSpc>
              <a:spcBef>
                <a:spcPct val="50000"/>
              </a:spcBef>
              <a:buClr>
                <a:srgbClr val="FFFF00"/>
              </a:buClr>
              <a:buSzPct val="75000"/>
              <a:buFontTx/>
              <a:buChar char="o"/>
              <a:defRPr/>
            </a:pP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Both drugs are also </a:t>
            </a:r>
            <a:r>
              <a:rPr lang="en-US" sz="3000" b="1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prokinetic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agents due to their </a:t>
            </a:r>
            <a:r>
              <a:rPr lang="en-US" sz="30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5 HT4 agonist activity </a:t>
            </a:r>
          </a:p>
          <a:p>
            <a:pPr marL="609600" indent="-609600" algn="l" rtl="0" eaLnBrk="1" hangingPunct="1">
              <a:lnSpc>
                <a:spcPct val="85000"/>
              </a:lnSpc>
              <a:spcBef>
                <a:spcPct val="50000"/>
              </a:spcBef>
              <a:buClr>
                <a:srgbClr val="FFFF00"/>
              </a:buClr>
              <a:buSzPct val="75000"/>
              <a:buFontTx/>
              <a:buChar char="o"/>
              <a:defRPr/>
            </a:pP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Domperidone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- oral; Metoclopramide-oral, </a:t>
            </a: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i.v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.  </a:t>
            </a:r>
          </a:p>
          <a:p>
            <a:pPr marL="609600" indent="-609600" algn="l" rtl="0" eaLnBrk="1" hangingPunct="1">
              <a:lnSpc>
                <a:spcPct val="85000"/>
              </a:lnSpc>
              <a:spcBef>
                <a:spcPct val="50000"/>
              </a:spcBef>
              <a:buClr>
                <a:srgbClr val="FFFF00"/>
              </a:buClr>
              <a:buSzPct val="75000"/>
              <a:buFontTx/>
              <a:buChar char="o"/>
              <a:defRPr/>
            </a:pP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Metoclopramide </a:t>
            </a:r>
            <a:r>
              <a:rPr lang="en-US" sz="3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crosses BBB 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but </a:t>
            </a: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domperidone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cannot.  So What?</a:t>
            </a:r>
          </a:p>
          <a:p>
            <a:pPr marL="609600" indent="-609600" algn="l" rtl="0" eaLnBrk="1" hangingPunct="1">
              <a:lnSpc>
                <a:spcPct val="85000"/>
              </a:lnSpc>
              <a:spcBef>
                <a:spcPct val="50000"/>
              </a:spcBef>
              <a:buClr>
                <a:srgbClr val="FFFF00"/>
              </a:buClr>
              <a:buSzPct val="75000"/>
              <a:buFontTx/>
              <a:buChar char="o"/>
              <a:defRPr/>
            </a:pP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Effective against vomiting due to drugs, </a:t>
            </a:r>
            <a:r>
              <a:rPr lang="en-US" sz="3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gastroenteritis, surgery, toxins, uremia, radiation (90%)</a:t>
            </a:r>
          </a:p>
          <a:p>
            <a:pPr marL="609600" indent="-609600" algn="l" rtl="0" eaLnBrk="1" hangingPunct="1">
              <a:lnSpc>
                <a:spcPct val="85000"/>
              </a:lnSpc>
              <a:spcBef>
                <a:spcPct val="50000"/>
              </a:spcBef>
              <a:buClr>
                <a:srgbClr val="FFFF00"/>
              </a:buClr>
              <a:buSzPct val="75000"/>
              <a:buFontTx/>
              <a:buChar char="o"/>
              <a:defRPr/>
            </a:pP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Can be used in reflux </a:t>
            </a: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esophagitis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250825" y="260350"/>
            <a:ext cx="8642350" cy="6337300"/>
          </a:xfrm>
        </p:spPr>
        <p:txBody>
          <a:bodyPr/>
          <a:lstStyle/>
          <a:p>
            <a:pPr marL="609600" indent="-609600" algn="l" rtl="0" eaLnBrk="1" hangingPunct="1">
              <a:buFont typeface="Wingdings" pitchFamily="2" charset="2"/>
              <a:buNone/>
              <a:defRPr/>
            </a:pPr>
            <a:r>
              <a:rPr lang="en-US" b="1" smtClean="0">
                <a:solidFill>
                  <a:srgbClr val="FFFF00"/>
                </a:solidFill>
                <a:effectLst/>
                <a:latin typeface="Times New Roman" pitchFamily="18" charset="0"/>
                <a:cs typeface="Times New Roman" pitchFamily="18" charset="0"/>
              </a:rPr>
              <a:t>Which is a better antiemetic, metoclopramide or</a:t>
            </a:r>
          </a:p>
          <a:p>
            <a:pPr marL="609600" indent="-609600" algn="l" rtl="0" eaLnBrk="1" hangingPunct="1">
              <a:buFont typeface="Wingdings" pitchFamily="2" charset="2"/>
              <a:buNone/>
              <a:defRPr/>
            </a:pPr>
            <a:r>
              <a:rPr lang="en-US" b="1" smtClean="0">
                <a:solidFill>
                  <a:srgbClr val="FFFF00"/>
                </a:solidFill>
                <a:effectLst/>
                <a:latin typeface="Times New Roman" pitchFamily="18" charset="0"/>
                <a:cs typeface="Times New Roman" pitchFamily="18" charset="0"/>
              </a:rPr>
              <a:t>domperidone ?</a:t>
            </a:r>
          </a:p>
          <a:p>
            <a:pPr marL="609600" indent="-609600" algn="l" rtl="0" eaLnBrk="1" hangingPunct="1">
              <a:defRPr/>
            </a:pPr>
            <a:r>
              <a:rPr lang="en-US" b="1" smtClean="0">
                <a:latin typeface="Times New Roman" pitchFamily="18" charset="0"/>
                <a:cs typeface="Times New Roman" pitchFamily="18" charset="0"/>
              </a:rPr>
              <a:t>As CTZ is outside BBB both have antiemetic effects.</a:t>
            </a:r>
          </a:p>
          <a:p>
            <a:pPr marL="609600" indent="-609600" algn="l" rtl="0" eaLnBrk="1" hangingPunct="1">
              <a:defRPr/>
            </a:pPr>
            <a:r>
              <a:rPr lang="en-US" b="1" smtClean="0">
                <a:latin typeface="Times New Roman" pitchFamily="18" charset="0"/>
                <a:cs typeface="Times New Roman" pitchFamily="18" charset="0"/>
              </a:rPr>
              <a:t>But as metoclopramide crosses BBB it has adverse effects </a:t>
            </a:r>
            <a:r>
              <a:rPr lang="en-US" b="1" i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like extrapyramidal side effects.</a:t>
            </a:r>
          </a:p>
          <a:p>
            <a:pPr marL="609600" indent="-609600" algn="l" rtl="0" eaLnBrk="1" hangingPunct="1">
              <a:defRPr/>
            </a:pPr>
            <a:r>
              <a:rPr lang="en-US" b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Side effects</a:t>
            </a:r>
            <a:r>
              <a:rPr lang="en-US" b="1" smtClean="0">
                <a:latin typeface="Times New Roman" pitchFamily="18" charset="0"/>
                <a:cs typeface="Times New Roman" pitchFamily="18" charset="0"/>
              </a:rPr>
              <a:t> dyskinesia ,  galactorrhea, menstruation disorders, sedation </a:t>
            </a:r>
            <a:r>
              <a:rPr lang="en-US" b="1" i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(only for metoclopramide).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250825" y="260350"/>
            <a:ext cx="8642350" cy="6337300"/>
          </a:xfrm>
        </p:spPr>
        <p:txBody>
          <a:bodyPr/>
          <a:lstStyle/>
          <a:p>
            <a:pPr algn="l"/>
            <a:r>
              <a:rPr lang="en-US" sz="4400" b="1" i="1" dirty="0" smtClean="0">
                <a:solidFill>
                  <a:srgbClr val="FFFF00"/>
                </a:solidFill>
                <a:latin typeface="Arial Narrow" pitchFamily="34" charset="0"/>
                <a:sym typeface="Wingdings 3"/>
              </a:rPr>
              <a:t>Other uses of Metoclopramide</a:t>
            </a:r>
            <a:endParaRPr lang="en-US" sz="4400" dirty="0" smtClean="0">
              <a:solidFill>
                <a:srgbClr val="FFFF00"/>
              </a:solidFill>
            </a:endParaRPr>
          </a:p>
          <a:p>
            <a:pPr marL="609600" indent="-609600" algn="l" rtl="0" eaLnBrk="1" hangingPunct="1">
              <a:buFont typeface="Wingdings" pitchFamily="2" charset="2"/>
              <a:buNone/>
              <a:defRPr/>
            </a:pPr>
            <a:endParaRPr lang="en-US" b="1" dirty="0" smtClean="0">
              <a:solidFill>
                <a:srgbClr val="FFFF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algn="l" rtl="0">
              <a:buBlip>
                <a:blip r:embed="rId2"/>
              </a:buBlip>
            </a:pPr>
            <a:r>
              <a:rPr lang="en-US" b="1" dirty="0" smtClean="0">
                <a:latin typeface="Arial Narrow" pitchFamily="34" charset="0"/>
              </a:rPr>
              <a:t>Facilitate duodenal intubation &amp; endoscopy</a:t>
            </a:r>
          </a:p>
          <a:p>
            <a:pPr algn="l" rtl="0">
              <a:buBlip>
                <a:blip r:embed="rId2"/>
              </a:buBlip>
            </a:pPr>
            <a:r>
              <a:rPr lang="en-US" b="1" dirty="0" smtClean="0">
                <a:latin typeface="Arial Narrow" pitchFamily="34" charset="0"/>
                <a:sym typeface="Wingdings 3"/>
              </a:rPr>
              <a:t> Regurgitation &amp; reflux </a:t>
            </a:r>
            <a:r>
              <a:rPr lang="en-US" b="1" dirty="0" err="1" smtClean="0">
                <a:latin typeface="Arial Narrow" pitchFamily="34" charset="0"/>
                <a:sym typeface="Wingdings 3"/>
              </a:rPr>
              <a:t>oesophagitis</a:t>
            </a:r>
            <a:endParaRPr lang="en-US" b="1" dirty="0" smtClean="0">
              <a:latin typeface="Arial Narrow" pitchFamily="34" charset="0"/>
              <a:sym typeface="Wingdings 3"/>
            </a:endParaRPr>
          </a:p>
          <a:p>
            <a:pPr algn="l" rtl="0">
              <a:buBlip>
                <a:blip r:embed="rId2"/>
              </a:buBlip>
            </a:pPr>
            <a:r>
              <a:rPr lang="en-US" b="1" dirty="0" smtClean="0">
                <a:latin typeface="Arial Narrow" pitchFamily="34" charset="0"/>
              </a:rPr>
              <a:t>Diagnostic radiology of gut </a:t>
            </a:r>
            <a:r>
              <a:rPr lang="en-US" b="1" dirty="0" smtClean="0">
                <a:latin typeface="Arial Narrow" pitchFamily="34" charset="0"/>
                <a:sym typeface="Wingdings 3"/>
              </a:rPr>
              <a:t>  </a:t>
            </a:r>
            <a:r>
              <a:rPr lang="en-US" b="1" dirty="0" smtClean="0">
                <a:latin typeface="Arial Narrow" pitchFamily="34" charset="0"/>
              </a:rPr>
              <a:t>time required for barium to reach </a:t>
            </a:r>
            <a:r>
              <a:rPr lang="en-US" b="1" dirty="0" err="1" smtClean="0">
                <a:latin typeface="Arial Narrow" pitchFamily="34" charset="0"/>
              </a:rPr>
              <a:t>caecum</a:t>
            </a:r>
            <a:r>
              <a:rPr lang="en-US" b="1" dirty="0" smtClean="0">
                <a:latin typeface="Arial Narrow" pitchFamily="34" charset="0"/>
              </a:rPr>
              <a:t> </a:t>
            </a:r>
            <a:r>
              <a:rPr lang="en-US" b="1" dirty="0" smtClean="0">
                <a:latin typeface="Arial Narrow" pitchFamily="34" charset="0"/>
                <a:sym typeface="Wingdings 3"/>
              </a:rPr>
              <a:t>  No. of </a:t>
            </a:r>
            <a:r>
              <a:rPr lang="en-US" b="1" dirty="0" smtClean="0">
                <a:latin typeface="Arial Narrow" pitchFamily="34" charset="0"/>
              </a:rPr>
              <a:t>films required</a:t>
            </a:r>
          </a:p>
          <a:p>
            <a:pPr algn="l" rtl="0">
              <a:buBlip>
                <a:blip r:embed="rId2"/>
              </a:buBlip>
            </a:pPr>
            <a:r>
              <a:rPr lang="en-US" b="1" dirty="0" smtClean="0">
                <a:latin typeface="Arial Narrow" pitchFamily="34" charset="0"/>
                <a:sym typeface="Wingdings 3"/>
              </a:rPr>
              <a:t>Clears gastric contents in emergency </a:t>
            </a:r>
            <a:r>
              <a:rPr lang="en-US" b="1" dirty="0" err="1" smtClean="0">
                <a:latin typeface="Arial Narrow" pitchFamily="34" charset="0"/>
                <a:sym typeface="Wingdings 3"/>
              </a:rPr>
              <a:t>anaesthesia</a:t>
            </a:r>
            <a:endParaRPr lang="en-US" b="1" dirty="0"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250825" y="260350"/>
            <a:ext cx="8642350" cy="6337300"/>
          </a:xfrm>
        </p:spPr>
        <p:txBody>
          <a:bodyPr/>
          <a:lstStyle/>
          <a:p>
            <a:pPr marL="609600" indent="-609600" algn="ctr" rtl="0" eaLnBrk="1" hangingPunct="1">
              <a:buFont typeface="Wingdings" pitchFamily="2" charset="2"/>
              <a:buNone/>
              <a:defRPr/>
            </a:pPr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Other D2 receptor antagonists</a:t>
            </a:r>
          </a:p>
          <a:p>
            <a:pPr marL="609600" indent="-609600" algn="l" rtl="0" eaLnBrk="1" hangingPunct="1">
              <a:buFont typeface="Wingdings" pitchFamily="2" charset="2"/>
              <a:buNone/>
              <a:defRPr/>
            </a:pPr>
            <a:r>
              <a:rPr lang="en-US" b="1" dirty="0" smtClean="0">
                <a:solidFill>
                  <a:srgbClr val="FF66FF"/>
                </a:solidFill>
                <a:latin typeface="Times New Roman" pitchFamily="18" charset="0"/>
                <a:cs typeface="Times New Roman" pitchFamily="18" charset="0"/>
              </a:rPr>
              <a:t>Neuroleptics: </a:t>
            </a:r>
          </a:p>
          <a:p>
            <a:pPr marL="609600" indent="-609600" algn="l" rtl="0" eaLnBrk="1" hangingPunct="1">
              <a:buClr>
                <a:srgbClr val="FFFF66"/>
              </a:buClr>
              <a:buSzPct val="60000"/>
              <a:defRPr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Antipsychotics with potent antiemetic property due to D2 antagonism</a:t>
            </a:r>
          </a:p>
          <a:p>
            <a:pPr marL="609600" indent="-609600" algn="l" rtl="0" eaLnBrk="1" hangingPunct="1">
              <a:buClr>
                <a:srgbClr val="FFFF66"/>
              </a:buClr>
              <a:buSzPct val="60000"/>
              <a:defRPr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Chlorpromazine,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droperidol</a:t>
            </a: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marL="609600" indent="-609600" algn="l" rtl="0" eaLnBrk="1" hangingPunct="1">
              <a:buClr>
                <a:srgbClr val="FFFF66"/>
              </a:buClr>
              <a:buSzPct val="60000"/>
              <a:defRPr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orally,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parentrally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, suppository</a:t>
            </a:r>
          </a:p>
          <a:p>
            <a:pPr marL="609600" indent="-609600" algn="l" rtl="0" eaLnBrk="1" hangingPunct="1">
              <a:buClr>
                <a:srgbClr val="FFFF66"/>
              </a:buClr>
              <a:buSzPct val="60000"/>
              <a:defRPr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used for vomiting due to chemotherapy- induced emesis but 5-HT3 antagonist replace them due to their side effects</a:t>
            </a:r>
          </a:p>
          <a:p>
            <a:pPr marL="609600" indent="-609600" algn="l" rtl="0" eaLnBrk="1" hangingPunct="1">
              <a:buClr>
                <a:srgbClr val="FFFF66"/>
              </a:buClr>
              <a:buSzPct val="60000"/>
              <a:defRPr/>
            </a:pPr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Side effects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extrapyramidal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symptoms hypotension, sedation, restlessness</a:t>
            </a:r>
          </a:p>
          <a:p>
            <a:pPr marL="609600" indent="-609600" algn="l" rtl="0" eaLnBrk="1" hangingPunct="1">
              <a:buClr>
                <a:srgbClr val="FF0000"/>
              </a:buClr>
              <a:buFont typeface="Wingdings" pitchFamily="2" charset="2"/>
              <a:buNone/>
              <a:defRPr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50825" y="142875"/>
            <a:ext cx="8642350" cy="6454775"/>
          </a:xfrm>
        </p:spPr>
        <p:txBody>
          <a:bodyPr/>
          <a:lstStyle/>
          <a:p>
            <a:pPr marL="609600" indent="-609600" algn="l" rtl="0" eaLnBrk="1" hangingPunct="1">
              <a:buFont typeface="Wingdings" pitchFamily="2" charset="2"/>
              <a:buNone/>
              <a:defRPr/>
            </a:pPr>
            <a:endParaRPr lang="en-US" sz="800" b="1" dirty="0" smtClean="0">
              <a:latin typeface="Times New Roman" pitchFamily="18" charset="0"/>
              <a:cs typeface="Times New Roman" pitchFamily="18" charset="0"/>
            </a:endParaRPr>
          </a:p>
          <a:p>
            <a:pPr marL="609600" indent="-609600" algn="ctr" rtl="0" eaLnBrk="1" hangingPunct="1">
              <a:buFont typeface="Wingdings" pitchFamily="2" charset="2"/>
              <a:buNone/>
              <a:defRPr/>
            </a:pPr>
            <a:r>
              <a:rPr lang="en-US" sz="3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Neurokinin1 (NK1) receptor antagonists</a:t>
            </a:r>
          </a:p>
          <a:p>
            <a:pPr marL="609600" indent="-609600" algn="l" rtl="0" eaLnBrk="1" hangingPunct="1">
              <a:buFont typeface="Wingdings" pitchFamily="2" charset="2"/>
              <a:buNone/>
              <a:defRPr/>
            </a:pP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marL="609600" indent="-609600" algn="l" rtl="0" eaLnBrk="1" hangingPunct="1">
              <a:buFont typeface="Wingdings" pitchFamily="2" charset="2"/>
              <a:buNone/>
              <a:defRPr/>
            </a:pPr>
            <a:r>
              <a:rPr lang="en-US" sz="3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Aprepitant </a:t>
            </a:r>
          </a:p>
          <a:p>
            <a:pPr marL="609600" indent="-609600" algn="l" rtl="0" eaLnBrk="1" hangingPunct="1">
              <a:defRPr/>
            </a:pPr>
            <a:endParaRPr lang="en-US" sz="1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609600" indent="-609600" algn="l" rtl="0" eaLnBrk="1" hangingPunct="1">
              <a:defRPr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Is a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  <a:hlinkClick r:id="rId2" action="ppaction://hlinkfile" tooltip="Substance P"/>
              </a:rPr>
              <a:t>substance P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antagonists that acts by blocking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neurokinin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1 receptors. </a:t>
            </a:r>
          </a:p>
          <a:p>
            <a:pPr marL="609600" indent="-609600" algn="l" rtl="0" eaLnBrk="1" hangingPunct="1">
              <a:defRPr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Used  in prevention of acute and delayed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  <a:hlinkClick r:id="rId3" action="ppaction://hlinkfile" tooltip="Chemotherapy-induced nausea and vomiting"/>
              </a:rPr>
              <a:t>chemotherapy-induced nausea and vomiting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(CINV) and for prevention of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  <a:hlinkClick r:id="rId4" action="ppaction://hlinkfile" tooltip="Postoperative nausea and vomiting"/>
              </a:rPr>
              <a:t>postoperative nausea and vomiting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l" rtl="0">
              <a:buFont typeface="Wingdings" pitchFamily="2" charset="2"/>
              <a:buNone/>
              <a:defRPr/>
            </a:pPr>
            <a:endParaRPr lang="en-US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marL="609600" indent="-609600" algn="l" rtl="0" eaLnBrk="1" hangingPunct="1">
              <a:buFont typeface="Wingdings" pitchFamily="2" charset="2"/>
              <a:buNone/>
              <a:defRPr/>
            </a:pP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marL="609600" indent="-609600" algn="ctr" rtl="0" eaLnBrk="1" hangingPunct="1">
              <a:buFont typeface="Wingdings" pitchFamily="2" charset="2"/>
              <a:buNone/>
              <a:defRPr/>
            </a:pPr>
            <a:endParaRPr lang="en-US" sz="3400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250825" y="188913"/>
            <a:ext cx="8642350" cy="6408737"/>
          </a:xfrm>
        </p:spPr>
        <p:txBody>
          <a:bodyPr/>
          <a:lstStyle/>
          <a:p>
            <a:pPr marL="609600" indent="-609600" algn="ctr" rtl="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H1-receptor antagonists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609600" indent="-609600" algn="l" rtl="0">
              <a:defRPr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Effective for 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motion sickness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, morning sickness in pregnancy, and to combat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  <a:hlinkClick r:id="rId2" action="ppaction://hlinkfile" tooltip="Opioid"/>
              </a:rPr>
              <a:t>opioid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nausea.</a:t>
            </a:r>
          </a:p>
          <a:p>
            <a:pPr marL="609600" indent="-609600" algn="l" rtl="0">
              <a:defRPr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Drugs as </a:t>
            </a:r>
          </a:p>
          <a:p>
            <a:pPr lvl="1" algn="l" rtl="0">
              <a:defRPr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Diphenhydramine</a:t>
            </a:r>
            <a:endParaRPr lang="en-US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lvl="1" algn="l" rtl="0">
              <a:defRPr/>
            </a:pP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Cyclizine</a:t>
            </a:r>
            <a:endParaRPr lang="en-US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lvl="1" algn="l" rtl="0">
              <a:defRPr/>
            </a:pP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Meclizine</a:t>
            </a:r>
            <a:endParaRPr lang="en-US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lvl="1" algn="l" rtl="0">
              <a:defRPr/>
            </a:pP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Promethazine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: severe morning sickness of 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pregnancy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(if only essential).</a:t>
            </a:r>
          </a:p>
          <a:p>
            <a:pPr marL="609600" indent="-609600" algn="l" rtl="0" eaLnBrk="1" hangingPunct="1">
              <a:defRPr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Not in chemotherapy-induced vomiting.</a:t>
            </a:r>
          </a:p>
          <a:p>
            <a:pPr marL="609600" indent="-609600" algn="l" rtl="0" eaLnBrk="1" hangingPunct="1">
              <a:buFont typeface="Wingdings" pitchFamily="2" charset="2"/>
              <a:buNone/>
              <a:defRPr/>
            </a:pPr>
            <a:endParaRPr lang="en-US" b="1" i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Vomiting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sz="2800" b="1" spc="-40" dirty="0" smtClean="0"/>
              <a:t>Is a complex series of integrated events culminating in the forceful expulsion of gastric contents through the mouth. </a:t>
            </a:r>
          </a:p>
          <a:p>
            <a:pPr algn="l" rtl="0">
              <a:lnSpc>
                <a:spcPts val="2000"/>
              </a:lnSpc>
            </a:pPr>
            <a:r>
              <a:rPr lang="en-US" sz="2200" b="1" spc="-60" dirty="0" smtClean="0"/>
              <a:t>Such events are co-</a:t>
            </a:r>
            <a:r>
              <a:rPr lang="en-US" sz="2200" b="1" spc="-60" dirty="0" err="1" smtClean="0"/>
              <a:t>ordinated</a:t>
            </a:r>
            <a:r>
              <a:rPr lang="en-US" sz="2200" b="1" spc="-60" dirty="0" smtClean="0"/>
              <a:t> by the emetic (vomiting) center (VC), lying in reticular formation in medulla.</a:t>
            </a:r>
          </a:p>
          <a:p>
            <a:pPr algn="l" rtl="0">
              <a:lnSpc>
                <a:spcPts val="2000"/>
              </a:lnSpc>
            </a:pPr>
            <a:r>
              <a:rPr lang="en-US" sz="2200" b="1" spc="-60" dirty="0" smtClean="0"/>
              <a:t>Stimulation of this center occurs from peripheral sites, cortex, or chemoreceptor trigger zone (CTZ). </a:t>
            </a:r>
          </a:p>
          <a:p>
            <a:pPr algn="l" rtl="0">
              <a:lnSpc>
                <a:spcPts val="2000"/>
              </a:lnSpc>
            </a:pPr>
            <a:r>
              <a:rPr lang="en-US" sz="2200" b="1" dirty="0" smtClean="0"/>
              <a:t>Vomiting can be a </a:t>
            </a:r>
            <a:r>
              <a:rPr lang="en-US" sz="2200" b="1" dirty="0" smtClean="0">
                <a:solidFill>
                  <a:srgbClr val="FF0000"/>
                </a:solidFill>
              </a:rPr>
              <a:t>valuable, life-saving </a:t>
            </a:r>
            <a:r>
              <a:rPr lang="en-US" sz="2200" b="1" dirty="0" err="1" smtClean="0"/>
              <a:t>physiol-ogical</a:t>
            </a:r>
            <a:r>
              <a:rPr lang="en-US" sz="2200" b="1" dirty="0" smtClean="0"/>
              <a:t> response ‼‼ to rid stomach &amp; intestine of toxins &amp; prevent their further </a:t>
            </a:r>
            <a:r>
              <a:rPr lang="en-US" sz="2200" b="1" dirty="0" smtClean="0">
                <a:solidFill>
                  <a:srgbClr val="FFFF66"/>
                </a:solidFill>
              </a:rPr>
              <a:t>ingestion</a:t>
            </a:r>
          </a:p>
          <a:p>
            <a:pPr algn="l" rtl="0">
              <a:lnSpc>
                <a:spcPts val="2000"/>
              </a:lnSpc>
            </a:pPr>
            <a:r>
              <a:rPr lang="en-US" sz="2200" b="1" dirty="0" smtClean="0"/>
              <a:t>If severe</a:t>
            </a:r>
            <a:r>
              <a:rPr lang="en-US" sz="2200" b="1" dirty="0" smtClean="0">
                <a:sym typeface="Wingdings 3"/>
              </a:rPr>
              <a:t></a:t>
            </a:r>
            <a:r>
              <a:rPr lang="en-US" sz="2200" b="1" dirty="0" smtClean="0"/>
              <a:t> cause dehydration, acid-base imbalance, electrolyte depletion &amp; aspiration pneumonia</a:t>
            </a:r>
            <a:endParaRPr lang="en-US" sz="2200" b="1" spc="-60" dirty="0" smtClean="0"/>
          </a:p>
          <a:p>
            <a:pPr lvl="1" algn="l" rtl="0"/>
            <a:endParaRPr lang="en-US" b="1" spc="-40" dirty="0" smtClean="0"/>
          </a:p>
          <a:p>
            <a:pPr algn="l" rtl="0"/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50825" y="260350"/>
            <a:ext cx="8642350" cy="6337300"/>
          </a:xfrm>
        </p:spPr>
        <p:txBody>
          <a:bodyPr/>
          <a:lstStyle/>
          <a:p>
            <a:pPr marL="609600" indent="-609600" algn="ctr" rtl="0" eaLnBrk="1" hangingPunct="1">
              <a:buFont typeface="Wingdings" pitchFamily="2" charset="2"/>
              <a:buNone/>
              <a:defRPr/>
            </a:pPr>
            <a:r>
              <a:rPr lang="en-US" sz="3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Muscarinic receptor antagonists</a:t>
            </a:r>
          </a:p>
          <a:p>
            <a:pPr marL="609600" indent="-609600" algn="l" rtl="0" eaLnBrk="1" hangingPunct="1">
              <a:buFont typeface="Wingdings" pitchFamily="2" charset="2"/>
              <a:buNone/>
              <a:defRPr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marL="609600" indent="-609600" algn="l" rtl="0" eaLnBrk="1" hangingPunct="1">
              <a:lnSpc>
                <a:spcPct val="90000"/>
              </a:lnSpc>
              <a:defRPr/>
            </a:pP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Hyoscine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(scopolamine)</a:t>
            </a:r>
          </a:p>
          <a:p>
            <a:pPr marL="609600" indent="-609600" algn="l" rtl="0" eaLnBrk="1" hangingPunct="1">
              <a:lnSpc>
                <a:spcPct val="90000"/>
              </a:lnSpc>
              <a:defRPr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Used as trans-dermal patches in motion sickness </a:t>
            </a: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(applied behind the external ear)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609600" indent="-609600" algn="l" rtl="0" eaLnBrk="1" hangingPunct="1">
              <a:lnSpc>
                <a:spcPct val="90000"/>
              </a:lnSpc>
              <a:defRPr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Not in chemotherapy-induced vomiting</a:t>
            </a:r>
          </a:p>
          <a:p>
            <a:pPr marL="609600" indent="-609600" algn="ctr" rtl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3000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609600" indent="-609600" algn="ctr" rtl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3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Cannabinoids</a:t>
            </a:r>
          </a:p>
          <a:p>
            <a:pPr marL="609600" indent="-609600" algn="l" rtl="0" eaLnBrk="1" hangingPunct="1">
              <a:defRPr/>
            </a:pP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Nabilone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dronabinol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(psychoactive drugs)</a:t>
            </a:r>
          </a:p>
          <a:p>
            <a:pPr marL="609600" indent="-609600" algn="l" rtl="0" eaLnBrk="1" hangingPunct="1">
              <a:defRPr/>
            </a:pP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Used as adjuvant in chemotherapy induced vomiting. </a:t>
            </a:r>
          </a:p>
          <a:p>
            <a:pPr marL="609600" indent="-609600" algn="l" rtl="0" eaLnBrk="1" hangingPunct="1">
              <a:defRPr/>
            </a:pPr>
            <a:r>
              <a:rPr lang="en-US" sz="3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Side effects: 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Sedation, hallucination and dysphoria.</a:t>
            </a:r>
          </a:p>
          <a:p>
            <a:pPr marL="609600" indent="-609600" algn="l" rtl="0" eaLnBrk="1" hangingPunct="1">
              <a:buFont typeface="Wingdings" pitchFamily="2" charset="2"/>
              <a:buNone/>
              <a:defRPr/>
            </a:pP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50825" y="142875"/>
            <a:ext cx="8642350" cy="6454775"/>
          </a:xfrm>
        </p:spPr>
        <p:txBody>
          <a:bodyPr/>
          <a:lstStyle/>
          <a:p>
            <a:pPr marL="609600" indent="-609600" algn="l" rtl="0" eaLnBrk="1" hangingPunct="1">
              <a:buFont typeface="Wingdings" pitchFamily="2" charset="2"/>
              <a:buNone/>
              <a:defRPr/>
            </a:pPr>
            <a:endParaRPr lang="en-US" sz="800" b="1" dirty="0" smtClean="0">
              <a:latin typeface="Times New Roman" pitchFamily="18" charset="0"/>
              <a:cs typeface="Times New Roman" pitchFamily="18" charset="0"/>
            </a:endParaRPr>
          </a:p>
          <a:p>
            <a:pPr marL="609600" indent="-609600" algn="ctr" rtl="0" eaLnBrk="1" hangingPunct="1">
              <a:buFont typeface="Wingdings" pitchFamily="2" charset="2"/>
              <a:buNone/>
              <a:defRPr/>
            </a:pPr>
            <a:r>
              <a:rPr lang="en-US" sz="3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Glucocorticoids</a:t>
            </a:r>
            <a:r>
              <a:rPr lang="en-US" sz="34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609600" indent="-609600" algn="l" rtl="0" eaLnBrk="1" hangingPunct="1">
              <a:defRPr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Dexamethasone and methylprednisolone </a:t>
            </a:r>
          </a:p>
          <a:p>
            <a:pPr marL="609600" indent="-609600" algn="l" rtl="0" eaLnBrk="1" hangingPunct="1">
              <a:defRPr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Highly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effective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in acute emesis </a:t>
            </a:r>
            <a:r>
              <a:rPr lang="en-US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alone or combined with </a:t>
            </a:r>
            <a:r>
              <a:rPr lang="en-US" sz="3600" b="1" i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ondansetron</a:t>
            </a:r>
            <a:r>
              <a:rPr lang="en-US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609600" indent="-609600" algn="l" rtl="0" eaLnBrk="1" hangingPunct="1">
              <a:spcBef>
                <a:spcPts val="0"/>
              </a:spcBef>
              <a:defRPr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Used for vomiting by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cytotoxic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drugs. </a:t>
            </a:r>
          </a:p>
          <a:p>
            <a:pPr marL="609600" indent="-609600" algn="l" rtl="0" eaLnBrk="1" hangingPunct="1">
              <a:spcBef>
                <a:spcPts val="0"/>
              </a:spcBef>
              <a:defRPr/>
            </a:pP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Side effects:?????????????</a:t>
            </a:r>
          </a:p>
          <a:p>
            <a:pPr marL="1009650" lvl="1" indent="-609600" algn="l" rtl="0" eaLnBrk="1" hangingPunct="1">
              <a:spcBef>
                <a:spcPts val="0"/>
              </a:spcBef>
              <a:defRPr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Hyperglycemia</a:t>
            </a:r>
          </a:p>
          <a:p>
            <a:pPr marL="1009650" lvl="1" indent="-609600" algn="l" rtl="0" eaLnBrk="1" hangingPunct="1">
              <a:spcBef>
                <a:spcPts val="0"/>
              </a:spcBef>
              <a:defRPr/>
            </a:pPr>
            <a:r>
              <a:rPr lang="en-US" b="1" dirty="0" smtClean="0">
                <a:effectLst/>
                <a:latin typeface="Times New Roman" pitchFamily="18" charset="0"/>
                <a:cs typeface="Times New Roman" pitchFamily="18" charset="0"/>
              </a:rPr>
              <a:t>Hypertension</a:t>
            </a:r>
          </a:p>
          <a:p>
            <a:pPr marL="1009650" lvl="1" indent="-609600" algn="l" rtl="0" eaLnBrk="1" hangingPunct="1">
              <a:spcBef>
                <a:spcPts val="0"/>
              </a:spcBef>
              <a:defRPr/>
            </a:pPr>
            <a:r>
              <a:rPr lang="en-US" b="1" dirty="0" smtClean="0">
                <a:effectLst/>
                <a:latin typeface="Times New Roman" pitchFamily="18" charset="0"/>
                <a:cs typeface="Times New Roman" pitchFamily="18" charset="0"/>
              </a:rPr>
              <a:t>Cataract</a:t>
            </a:r>
          </a:p>
          <a:p>
            <a:pPr marL="990600" lvl="1" indent="-533400" algn="l" rtl="0">
              <a:spcBef>
                <a:spcPts val="0"/>
              </a:spcBef>
              <a:defRPr/>
            </a:pPr>
            <a:r>
              <a:rPr lang="en-US" b="1" dirty="0" smtClean="0">
                <a:effectLst/>
                <a:latin typeface="Times New Roman" pitchFamily="18" charset="0"/>
                <a:cs typeface="Times New Roman" pitchFamily="18" charset="0"/>
              </a:rPr>
              <a:t>Osteoporosis</a:t>
            </a:r>
          </a:p>
          <a:p>
            <a:pPr marL="990600" lvl="1" indent="-533400" algn="l" rtl="0">
              <a:spcBef>
                <a:spcPts val="0"/>
              </a:spcBef>
              <a:defRPr/>
            </a:pPr>
            <a:r>
              <a:rPr lang="en-US" b="1" dirty="0" smtClean="0">
                <a:effectLst/>
                <a:latin typeface="Times New Roman" pitchFamily="18" charset="0"/>
                <a:cs typeface="Times New Roman" pitchFamily="18" charset="0"/>
              </a:rPr>
              <a:t>Increased intraocular pressure</a:t>
            </a:r>
          </a:p>
          <a:p>
            <a:pPr marL="990600" lvl="1" indent="-533400" algn="l" rtl="0">
              <a:spcBef>
                <a:spcPts val="0"/>
              </a:spcBef>
              <a:defRPr/>
            </a:pPr>
            <a:r>
              <a:rPr lang="en-US" b="1" dirty="0" smtClean="0">
                <a:effectLst/>
                <a:latin typeface="Times New Roman" pitchFamily="18" charset="0"/>
                <a:cs typeface="Times New Roman" pitchFamily="18" charset="0"/>
              </a:rPr>
              <a:t>Increased susceptibility to infection</a:t>
            </a:r>
          </a:p>
          <a:p>
            <a:pPr marL="990600" lvl="1" indent="-533400" algn="l" rtl="0">
              <a:spcBef>
                <a:spcPts val="0"/>
              </a:spcBef>
              <a:defRPr/>
            </a:pPr>
            <a:r>
              <a:rPr lang="en-US" b="1" dirty="0" smtClean="0">
                <a:effectLst/>
                <a:latin typeface="Times New Roman" pitchFamily="18" charset="0"/>
                <a:cs typeface="Times New Roman" pitchFamily="18" charset="0"/>
              </a:rPr>
              <a:t>Increased appetite &amp; obesity</a:t>
            </a:r>
          </a:p>
          <a:p>
            <a:pPr marL="990600" lvl="1" indent="-533400" algn="l" rtl="0">
              <a:spcBef>
                <a:spcPts val="0"/>
              </a:spcBef>
              <a:defRPr/>
            </a:pPr>
            <a:endParaRPr lang="en-US" b="1" dirty="0" smtClean="0">
              <a:effectLst/>
              <a:latin typeface="Times New Roman" pitchFamily="18" charset="0"/>
              <a:cs typeface="Times New Roman" pitchFamily="18" charset="0"/>
            </a:endParaRPr>
          </a:p>
          <a:p>
            <a:pPr algn="l" rtl="0">
              <a:defRPr/>
            </a:pPr>
            <a:endParaRPr lang="en-US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marL="609600" indent="-609600" algn="l" rtl="0" eaLnBrk="1" hangingPunct="1">
              <a:buFont typeface="Wingdings" pitchFamily="2" charset="2"/>
              <a:buNone/>
              <a:defRPr/>
            </a:pP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marL="609600" indent="-609600" algn="ctr" rtl="0" eaLnBrk="1" hangingPunct="1">
              <a:buFont typeface="Wingdings" pitchFamily="2" charset="2"/>
              <a:buNone/>
              <a:defRPr/>
            </a:pPr>
            <a:endParaRPr lang="en-US" sz="3400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23850" y="260350"/>
            <a:ext cx="8569325" cy="6337300"/>
          </a:xfrm>
        </p:spPr>
        <p:txBody>
          <a:bodyPr/>
          <a:lstStyle/>
          <a:p>
            <a:pPr marL="609600" indent="-609600"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b="1" dirty="0" smtClean="0">
                <a:solidFill>
                  <a:srgbClr val="FF66FF"/>
                </a:solidFill>
                <a:latin typeface="Times New Roman" pitchFamily="18" charset="0"/>
                <a:cs typeface="Times New Roman" pitchFamily="18" charset="0"/>
              </a:rPr>
              <a:t>Summary for</a:t>
            </a:r>
          </a:p>
          <a:p>
            <a:pPr marL="609600" indent="-609600"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b="1" dirty="0" smtClean="0">
                <a:solidFill>
                  <a:srgbClr val="FF66FF"/>
                </a:solidFill>
                <a:latin typeface="Times New Roman" pitchFamily="18" charset="0"/>
                <a:cs typeface="Times New Roman" pitchFamily="18" charset="0"/>
              </a:rPr>
              <a:t>Therapeutic Choice of Antiemetics</a:t>
            </a:r>
          </a:p>
          <a:p>
            <a:pPr marL="609600" indent="-609600" algn="l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b="1" dirty="0" smtClean="0">
              <a:solidFill>
                <a:srgbClr val="FF66FF"/>
              </a:solidFill>
              <a:latin typeface="Times New Roman" pitchFamily="18" charset="0"/>
              <a:cs typeface="Times New Roman" pitchFamily="18" charset="0"/>
            </a:endParaRPr>
          </a:p>
          <a:p>
            <a:pPr marL="609600" indent="-609600" algn="l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Motion sickness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609600" indent="-609600" algn="l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Hyoscine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:  For short Journey.</a:t>
            </a:r>
          </a:p>
          <a:p>
            <a:pPr marL="609600" indent="-609600" algn="l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Diphenhydramine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:  For Long Journey.</a:t>
            </a:r>
          </a:p>
          <a:p>
            <a:pPr marL="609600" indent="-609600" algn="l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marL="609600" indent="-609600" algn="l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Vomiting with pregnancy (morning sickness)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609600" indent="-609600" algn="l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avoid all drugs in the first trimester </a:t>
            </a:r>
          </a:p>
          <a:p>
            <a:pPr marL="609600" indent="-609600" algn="l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Pyridoxine (B6)</a:t>
            </a:r>
          </a:p>
          <a:p>
            <a:pPr marL="609600" indent="-609600" algn="l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Promethazine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( late pregnancy).</a:t>
            </a:r>
          </a:p>
          <a:p>
            <a:pPr marL="609600" indent="-609600" algn="l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50825" y="260350"/>
            <a:ext cx="8569325" cy="6337300"/>
          </a:xfrm>
        </p:spPr>
        <p:txBody>
          <a:bodyPr/>
          <a:lstStyle/>
          <a:p>
            <a:pPr marL="609600" indent="-609600" algn="l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Drug- induced vomiting (CTZ) uremia -</a:t>
            </a:r>
            <a:r>
              <a:rPr lang="en-US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gasteritis</a:t>
            </a:r>
            <a:endParaRPr lang="en-US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609600" indent="-609600" algn="l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domperidone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&amp;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metoclopramide</a:t>
            </a: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marL="609600" indent="-609600" algn="l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marL="609600" indent="-609600" algn="l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Vomiting due to </a:t>
            </a:r>
            <a:r>
              <a:rPr lang="en-US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cytotoxic</a:t>
            </a:r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drugs.</a:t>
            </a:r>
            <a:endParaRPr lang="en-US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609600" indent="-609600" algn="l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Ondansetron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609600" indent="-609600" algn="l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D2- antagonists.</a:t>
            </a:r>
          </a:p>
          <a:p>
            <a:pPr marL="609600" indent="-609600" algn="l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Dexamethazone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609600" indent="-609600" algn="l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Nabilone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.</a:t>
            </a:r>
          </a:p>
          <a:p>
            <a:pPr marL="609600" indent="-609600" algn="l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marL="609600" indent="-609600" algn="l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Post operative vomiting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609600" indent="-609600" algn="l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Dopamine antagonists (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Metoclopromide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or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Domperidone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new_pa2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0825" y="1231900"/>
            <a:ext cx="8893175" cy="4392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1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323850" y="838200"/>
            <a:ext cx="8439150" cy="5562600"/>
          </a:xfrm>
          <a:noFill/>
        </p:spPr>
        <p:txBody>
          <a:bodyPr/>
          <a:lstStyle/>
          <a:p>
            <a:pPr algn="ctr"/>
            <a:r>
              <a:rPr lang="en-US" sz="7200" smtClean="0">
                <a:solidFill>
                  <a:schemeClr val="tx1"/>
                </a:solidFill>
                <a:effectLst/>
                <a:latin typeface="Bodoni MT Black" pitchFamily="18" charset="0"/>
              </a:rPr>
              <a:t>Thank you</a:t>
            </a:r>
            <a:br>
              <a:rPr lang="en-US" sz="7200" smtClean="0">
                <a:solidFill>
                  <a:schemeClr val="tx1"/>
                </a:solidFill>
                <a:effectLst/>
                <a:latin typeface="Bodoni MT Black" pitchFamily="18" charset="0"/>
              </a:rPr>
            </a:br>
            <a:r>
              <a:rPr lang="en-US" sz="7200" smtClean="0">
                <a:solidFill>
                  <a:schemeClr val="tx1"/>
                </a:solidFill>
                <a:effectLst/>
                <a:latin typeface="Bodoni MT Black" pitchFamily="18" charset="0"/>
              </a:rPr>
              <a:t/>
            </a:r>
            <a:br>
              <a:rPr lang="en-US" sz="7200" smtClean="0">
                <a:solidFill>
                  <a:schemeClr val="tx1"/>
                </a:solidFill>
                <a:effectLst/>
                <a:latin typeface="Bodoni MT Black" pitchFamily="18" charset="0"/>
              </a:rPr>
            </a:br>
            <a:r>
              <a:rPr lang="en-US" sz="7200" smtClean="0">
                <a:solidFill>
                  <a:schemeClr val="tx1"/>
                </a:solidFill>
                <a:effectLst/>
                <a:latin typeface="Bodoni MT Black" pitchFamily="18" charset="0"/>
              </a:rPr>
              <a:t/>
            </a:r>
            <a:br>
              <a:rPr lang="en-US" sz="7200" smtClean="0">
                <a:solidFill>
                  <a:schemeClr val="tx1"/>
                </a:solidFill>
                <a:effectLst/>
                <a:latin typeface="Bodoni MT Black" pitchFamily="18" charset="0"/>
              </a:rPr>
            </a:br>
            <a:r>
              <a:rPr lang="en-US" sz="7200" smtClean="0">
                <a:solidFill>
                  <a:schemeClr val="tx1"/>
                </a:solidFill>
                <a:effectLst/>
                <a:latin typeface="Bodoni MT Black" pitchFamily="18" charset="0"/>
              </a:rPr>
              <a:t/>
            </a:r>
            <a:br>
              <a:rPr lang="en-US" sz="7200" smtClean="0">
                <a:solidFill>
                  <a:schemeClr val="tx1"/>
                </a:solidFill>
                <a:effectLst/>
                <a:latin typeface="Bodoni MT Black" pitchFamily="18" charset="0"/>
              </a:rPr>
            </a:br>
            <a:r>
              <a:rPr lang="en-US" sz="7200" smtClean="0">
                <a:solidFill>
                  <a:schemeClr val="tx1"/>
                </a:solidFill>
                <a:effectLst/>
                <a:latin typeface="Bodoni MT Black" pitchFamily="18" charset="0"/>
              </a:rPr>
              <a:t>Questions ?</a:t>
            </a:r>
            <a:r>
              <a:rPr lang="en-US" sz="4000" smtClean="0">
                <a:solidFill>
                  <a:schemeClr val="tx1"/>
                </a:solidFill>
                <a:effectLst/>
                <a:latin typeface="Bodoni MT Black" pitchFamily="18" charset="0"/>
              </a:rPr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3850" y="333375"/>
            <a:ext cx="8424863" cy="6191250"/>
          </a:xfrm>
        </p:spPr>
        <p:txBody>
          <a:bodyPr/>
          <a:lstStyle/>
          <a:p>
            <a:pPr algn="l" rtl="0" eaLnBrk="1" hangingPunct="1"/>
            <a:r>
              <a:rPr lang="en-US" sz="4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Causes of  Nausea and Vomiting</a:t>
            </a:r>
          </a:p>
          <a:p>
            <a:pPr algn="l" rtl="0" eaLnBrk="1" hangingPunct="1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Nausea  and vomiting may be manifestations of many conditions . However,  a useful abbreviation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for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remembering causes of nausea and vomiting is VOMIT.</a:t>
            </a:r>
          </a:p>
          <a:p>
            <a:pPr algn="l" eaLnBrk="1" hangingPunct="1">
              <a:spcBef>
                <a:spcPct val="0"/>
              </a:spcBef>
              <a:buClrTx/>
              <a:buSzTx/>
              <a:buFontTx/>
              <a:buNone/>
            </a:pPr>
            <a:endParaRPr lang="ar-SA" sz="1200" dirty="0" smtClean="0"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algn="l" rtl="0">
              <a:spcBef>
                <a:spcPct val="0"/>
              </a:spcBef>
              <a:buClrTx/>
              <a:buSzTx/>
              <a:buFont typeface="Symbol" pitchFamily="18" charset="2"/>
              <a:buNone/>
            </a:pPr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estibular </a:t>
            </a:r>
          </a:p>
          <a:p>
            <a:pPr algn="l" rtl="0">
              <a:spcBef>
                <a:spcPct val="0"/>
              </a:spcBef>
              <a:buClrTx/>
              <a:buSzTx/>
              <a:buFont typeface="Symbol" pitchFamily="18" charset="2"/>
              <a:buNone/>
            </a:pPr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bstruction or drugs like </a:t>
            </a:r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piates) </a:t>
            </a:r>
          </a:p>
          <a:p>
            <a:pPr algn="l" rtl="0">
              <a:spcBef>
                <a:spcPct val="0"/>
              </a:spcBef>
              <a:buClrTx/>
              <a:buSzTx/>
              <a:buFont typeface="Symbol" pitchFamily="18" charset="2"/>
              <a:buNone/>
            </a:pPr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ind (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dysmotility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) </a:t>
            </a:r>
          </a:p>
          <a:p>
            <a:pPr algn="l" rtl="0">
              <a:spcBef>
                <a:spcPct val="0"/>
              </a:spcBef>
              <a:buClrTx/>
              <a:buSzTx/>
              <a:buFont typeface="Symbol" pitchFamily="18" charset="2"/>
              <a:buNone/>
            </a:pPr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nfection (irritation of gut) </a:t>
            </a:r>
          </a:p>
          <a:p>
            <a:pPr algn="l" rtl="0">
              <a:spcBef>
                <a:spcPct val="0"/>
              </a:spcBef>
              <a:buClrTx/>
              <a:buSzTx/>
              <a:buFont typeface="Symbol" pitchFamily="18" charset="2"/>
              <a:buNone/>
            </a:pPr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oxins (taste and other senses) </a:t>
            </a:r>
            <a:endParaRPr lang="ar-SA" b="1" dirty="0" smtClean="0">
              <a:latin typeface="Times New Roman" pitchFamily="18" charset="0"/>
              <a:cs typeface="Times New Roman" pitchFamily="18" charset="0"/>
            </a:endParaRPr>
          </a:p>
          <a:p>
            <a:pPr algn="l" rtl="0" eaLnBrk="1" hangingPunct="1"/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88913"/>
            <a:ext cx="8785225" cy="6408737"/>
          </a:xfrm>
        </p:spPr>
        <p:txBody>
          <a:bodyPr/>
          <a:lstStyle/>
          <a:p>
            <a:pPr marL="533400" indent="-533400" algn="ctr" rtl="0" eaLnBrk="1" hangingPunct="1">
              <a:buFont typeface="Wingdings" pitchFamily="2" charset="2"/>
              <a:buNone/>
              <a:defRPr/>
            </a:pPr>
            <a:r>
              <a:rPr lang="en-US" sz="3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Causes of Vomiting</a:t>
            </a:r>
          </a:p>
          <a:p>
            <a:pPr marL="533400" indent="-533400" algn="l" rtl="0" eaLnBrk="1" hangingPunct="1">
              <a:buFont typeface="Wingdings" pitchFamily="2" charset="2"/>
              <a:buNone/>
              <a:defRPr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	As from previous slide nausea  and vomiting may be manifestations of many conditions and may occur due to stimulation of  </a:t>
            </a:r>
            <a:r>
              <a:rPr lang="en-US" b="1" u="sng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vomiting center that respond to inputs from:</a:t>
            </a:r>
          </a:p>
          <a:p>
            <a:pPr marL="533400" indent="-533400" algn="l" rtl="0" eaLnBrk="1" hangingPunct="1">
              <a:buFont typeface="Wingdings" pitchFamily="2" charset="2"/>
              <a:buNone/>
              <a:defRPr/>
            </a:pPr>
            <a:endParaRPr lang="en-US" b="1" u="sng" dirty="0" smtClean="0">
              <a:latin typeface="Times New Roman" pitchFamily="18" charset="0"/>
              <a:cs typeface="Times New Roman" pitchFamily="18" charset="0"/>
            </a:endParaRPr>
          </a:p>
          <a:p>
            <a:pPr marL="533400" indent="-533400" algn="l" rtl="0" eaLnBrk="1" hangingPunct="1">
              <a:defRPr/>
            </a:pP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Chemoreceptor trigger zone (CTZ) stimulation</a:t>
            </a:r>
          </a:p>
          <a:p>
            <a:pPr marL="533400" indent="-533400" algn="l" rtl="0" eaLnBrk="1" hangingPunct="1">
              <a:defRPr/>
            </a:pP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Disturbance of vestibular system</a:t>
            </a:r>
          </a:p>
          <a:p>
            <a:pPr marL="533400" indent="-533400" algn="l" rtl="0" eaLnBrk="1" hangingPunct="1">
              <a:defRPr/>
            </a:pP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Higher cortical centers stimulation (CNS)</a:t>
            </a:r>
          </a:p>
          <a:p>
            <a:pPr marL="533400" indent="-533400" algn="l" rtl="0" eaLnBrk="1" hangingPunct="1">
              <a:defRPr/>
            </a:pP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The periphery via sensory nerves </a:t>
            </a:r>
          </a:p>
          <a:p>
            <a:pPr marL="533400" indent="-533400" algn="l" rtl="0" eaLnBrk="1" hangingPunct="1">
              <a:buFont typeface="Wingdings" pitchFamily="2" charset="2"/>
              <a:buNone/>
              <a:defRPr/>
            </a:pPr>
            <a:endParaRPr lang="en-US" sz="28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79388" y="188913"/>
            <a:ext cx="8785225" cy="6335712"/>
          </a:xfrm>
        </p:spPr>
        <p:txBody>
          <a:bodyPr/>
          <a:lstStyle/>
          <a:p>
            <a:pPr marL="609600" indent="-609600" algn="l" rtl="0" eaLnBrk="1" hangingPunct="1">
              <a:lnSpc>
                <a:spcPct val="125000"/>
              </a:lnSpc>
              <a:buFont typeface="Wingdings" pitchFamily="2" charset="2"/>
              <a:buNone/>
              <a:defRPr/>
            </a:pPr>
            <a:r>
              <a:rPr lang="en-US" sz="2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CTZ stimulation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609600" indent="-609600" algn="l" rtl="0" eaLnBrk="1" hangingPunct="1">
              <a:lnSpc>
                <a:spcPct val="125000"/>
              </a:lnSpc>
              <a:buClr>
                <a:srgbClr val="FFFF00"/>
              </a:buClr>
              <a:buFont typeface="Wingdings" pitchFamily="2" charset="2"/>
              <a:buChar char="§"/>
              <a:defRPr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CTZ is an area of medulla that communicate with vomiting center to initiate vomiting.</a:t>
            </a:r>
          </a:p>
          <a:p>
            <a:pPr marL="609600" indent="-609600" algn="l" rtl="0" eaLnBrk="1" hangingPunct="1">
              <a:lnSpc>
                <a:spcPct val="125000"/>
              </a:lnSpc>
              <a:buClr>
                <a:srgbClr val="FFFF00"/>
              </a:buClr>
              <a:buFont typeface="Wingdings" pitchFamily="2" charset="2"/>
              <a:buChar char="§"/>
              <a:defRPr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CTZ is physiologically outside BBB </a:t>
            </a:r>
          </a:p>
          <a:p>
            <a:pPr marL="609600" indent="-609600" algn="l" rtl="0" eaLnBrk="1" hangingPunct="1">
              <a:lnSpc>
                <a:spcPct val="125000"/>
              </a:lnSpc>
              <a:buClr>
                <a:srgbClr val="FFFF00"/>
              </a:buClr>
              <a:buFont typeface="Wingdings" pitchFamily="2" charset="2"/>
              <a:buChar char="§"/>
              <a:defRPr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CTZ Contains  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2800" b="1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  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&amp;  5 HT</a:t>
            </a:r>
            <a:r>
              <a:rPr lang="en-US" sz="2800" b="1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receptors.</a:t>
            </a:r>
          </a:p>
          <a:p>
            <a:pPr marL="533400" indent="-533400" algn="l" rtl="0" eaLnBrk="1" hangingPunct="1">
              <a:lnSpc>
                <a:spcPct val="90000"/>
              </a:lnSpc>
              <a:buNone/>
              <a:defRPr/>
            </a:pP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CTZ can be stimulated by </a:t>
            </a:r>
          </a:p>
          <a:p>
            <a:pPr marL="533400" indent="-533400" algn="l" rtl="0" eaLnBrk="1" hangingPunct="1">
              <a:lnSpc>
                <a:spcPct val="90000"/>
              </a:lnSpc>
              <a:buClr>
                <a:srgbClr val="FF0000"/>
              </a:buClr>
              <a:buFont typeface="Wingdings" pitchFamily="2" charset="2"/>
              <a:buChar char="§"/>
              <a:defRPr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Drugs  such as morphine,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apomorphine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, L-dopa,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bromocryptine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, digitalis,  estrogen, </a:t>
            </a:r>
            <a:r>
              <a:rPr lang="en-US" sz="28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emetine.</a:t>
            </a:r>
          </a:p>
          <a:p>
            <a:pPr marL="533400" indent="-533400" algn="l" rtl="0" eaLnBrk="1" hangingPunct="1">
              <a:lnSpc>
                <a:spcPct val="90000"/>
              </a:lnSpc>
              <a:buClr>
                <a:srgbClr val="FF0000"/>
              </a:buClr>
              <a:buFont typeface="Wingdings" pitchFamily="2" charset="2"/>
              <a:buChar char="§"/>
              <a:defRPr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Chemicals </a:t>
            </a:r>
          </a:p>
          <a:p>
            <a:pPr marL="533400" indent="-533400" algn="l" rtl="0" eaLnBrk="1" hangingPunct="1">
              <a:lnSpc>
                <a:spcPct val="90000"/>
              </a:lnSpc>
              <a:buClr>
                <a:srgbClr val="FF0000"/>
              </a:buClr>
              <a:buFont typeface="Wingdings" pitchFamily="2" charset="2"/>
              <a:buChar char="§"/>
              <a:defRPr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Radiation. </a:t>
            </a:r>
          </a:p>
          <a:p>
            <a:pPr marL="533400" indent="-533400" algn="l" rtl="0" eaLnBrk="1" hangingPunct="1">
              <a:lnSpc>
                <a:spcPct val="90000"/>
              </a:lnSpc>
              <a:buClr>
                <a:srgbClr val="FF0000"/>
              </a:buClr>
              <a:buFont typeface="Wingdings" pitchFamily="2" charset="2"/>
              <a:buChar char="§"/>
              <a:defRPr/>
            </a:pP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Uremia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79388" y="188913"/>
            <a:ext cx="8785225" cy="6408737"/>
          </a:xfrm>
        </p:spPr>
        <p:txBody>
          <a:bodyPr/>
          <a:lstStyle/>
          <a:p>
            <a:pPr marL="533400" indent="-533400" algn="l" rtl="0" eaLnBrk="1" hangingPunct="1">
              <a:lnSpc>
                <a:spcPct val="130000"/>
              </a:lnSpc>
              <a:buFont typeface="Wingdings" pitchFamily="2" charset="2"/>
              <a:buNone/>
              <a:defRPr/>
            </a:pPr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2. The periphery via sensory nerves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533400" indent="-533400" algn="l" rtl="0" eaLnBrk="1" hangingPunct="1">
              <a:lnSpc>
                <a:spcPct val="130000"/>
              </a:lnSpc>
              <a:buFont typeface="Wingdings" pitchFamily="2" charset="2"/>
              <a:buNone/>
              <a:defRPr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	GIT irritation, myocardial infarction, renal or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biliay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stones.</a:t>
            </a:r>
          </a:p>
          <a:p>
            <a:pPr marL="533400" indent="-533400" algn="l" rtl="0" eaLnBrk="1" hangingPunct="1">
              <a:lnSpc>
                <a:spcPct val="110000"/>
              </a:lnSpc>
              <a:buFont typeface="Wingdings" pitchFamily="2" charset="2"/>
              <a:buNone/>
              <a:defRPr/>
            </a:pPr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3. Disturbance of vestibular system</a:t>
            </a:r>
          </a:p>
          <a:p>
            <a:pPr marL="533400" indent="-533400" algn="l" rtl="0" eaLnBrk="1" hangingPunct="1">
              <a:lnSpc>
                <a:spcPct val="130000"/>
              </a:lnSpc>
              <a:buFont typeface="Wingdings" pitchFamily="2" charset="2"/>
              <a:buNone/>
              <a:defRPr/>
            </a:pPr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4. Higher cortical centers stimulation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:      emotional factors, nauseating smells or sights.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4" descr="Diagram showing relationships between factors on the pathway for nausea."/>
          <p:cNvPicPr>
            <a:picLocks noGrp="1" noChangeAspect="1" noChangeArrowheads="1"/>
          </p:cNvPicPr>
          <p:nvPr>
            <p:ph idx="4294967295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79388" y="765175"/>
            <a:ext cx="8748712" cy="5903913"/>
          </a:xfrm>
          <a:noFill/>
        </p:spPr>
      </p:pic>
      <p:sp>
        <p:nvSpPr>
          <p:cNvPr id="9224" name="Rectangle 8"/>
          <p:cNvSpPr>
            <a:spLocks noChangeArrowheads="1"/>
          </p:cNvSpPr>
          <p:nvPr/>
        </p:nvSpPr>
        <p:spPr bwMode="auto">
          <a:xfrm>
            <a:off x="323850" y="260350"/>
            <a:ext cx="8459788" cy="433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rtl="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r>
              <a:rPr lang="en-US" sz="28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Receptors Associated with Nausea and Vomiting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2"/>
          <p:cNvSpPr txBox="1">
            <a:spLocks noChangeArrowheads="1"/>
          </p:cNvSpPr>
          <p:nvPr/>
        </p:nvSpPr>
        <p:spPr bwMode="auto">
          <a:xfrm>
            <a:off x="3352800" y="2819400"/>
            <a:ext cx="2438400" cy="8223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l" rtl="0">
              <a:spcBef>
                <a:spcPct val="50000"/>
              </a:spcBef>
              <a:buClr>
                <a:schemeClr val="tx1"/>
              </a:buClr>
              <a:buSzPct val="90000"/>
              <a:buFont typeface="Wingdings" pitchFamily="2" charset="2"/>
              <a:buNone/>
            </a:pPr>
            <a:r>
              <a:rPr lang="en-US" sz="2400">
                <a:solidFill>
                  <a:srgbClr val="FFFF00"/>
                </a:solidFill>
                <a:latin typeface="Arial" pitchFamily="34" charset="0"/>
              </a:rPr>
              <a:t>Vomiting Centre </a:t>
            </a:r>
            <a:r>
              <a:rPr lang="en-US" sz="2400">
                <a:latin typeface="Arial" pitchFamily="34" charset="0"/>
              </a:rPr>
              <a:t>(medulla)</a:t>
            </a:r>
          </a:p>
        </p:txBody>
      </p:sp>
      <p:sp>
        <p:nvSpPr>
          <p:cNvPr id="34819" name="Text Box 3"/>
          <p:cNvSpPr txBox="1">
            <a:spLocks noChangeArrowheads="1"/>
          </p:cNvSpPr>
          <p:nvPr/>
        </p:nvSpPr>
        <p:spPr bwMode="auto">
          <a:xfrm>
            <a:off x="3352800" y="990600"/>
            <a:ext cx="24384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ctr" rtl="0">
              <a:spcBef>
                <a:spcPct val="50000"/>
              </a:spcBef>
              <a:buClr>
                <a:schemeClr val="tx1"/>
              </a:buClr>
              <a:buSzPct val="90000"/>
              <a:buFont typeface="Wingdings" pitchFamily="2" charset="2"/>
              <a:buNone/>
            </a:pPr>
            <a:r>
              <a:rPr lang="en-US" sz="2400">
                <a:latin typeface="Arial" pitchFamily="34" charset="0"/>
              </a:rPr>
              <a:t>Cerebral cortex</a:t>
            </a:r>
          </a:p>
        </p:txBody>
      </p:sp>
      <p:sp>
        <p:nvSpPr>
          <p:cNvPr id="34820" name="Line 4"/>
          <p:cNvSpPr>
            <a:spLocks noChangeShapeType="1"/>
          </p:cNvSpPr>
          <p:nvPr/>
        </p:nvSpPr>
        <p:spPr bwMode="auto">
          <a:xfrm>
            <a:off x="4419600" y="16002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ar-SA"/>
          </a:p>
        </p:txBody>
      </p:sp>
      <p:sp>
        <p:nvSpPr>
          <p:cNvPr id="34821" name="Text Box 5"/>
          <p:cNvSpPr txBox="1">
            <a:spLocks noChangeArrowheads="1"/>
          </p:cNvSpPr>
          <p:nvPr/>
        </p:nvSpPr>
        <p:spPr bwMode="auto">
          <a:xfrm>
            <a:off x="4419600" y="1905000"/>
            <a:ext cx="2590800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l" rtl="0">
              <a:spcBef>
                <a:spcPct val="50000"/>
              </a:spcBef>
              <a:buClr>
                <a:schemeClr val="tx1"/>
              </a:buClr>
              <a:buSzPct val="90000"/>
              <a:buFont typeface="Wingdings" pitchFamily="2" charset="2"/>
              <a:buNone/>
            </a:pPr>
            <a:r>
              <a:rPr lang="en-US" sz="2000">
                <a:latin typeface="Arial" pitchFamily="34" charset="0"/>
              </a:rPr>
              <a:t>Anticipatory emesis</a:t>
            </a:r>
          </a:p>
        </p:txBody>
      </p:sp>
      <p:sp>
        <p:nvSpPr>
          <p:cNvPr id="34822" name="Text Box 6"/>
          <p:cNvSpPr txBox="1">
            <a:spLocks noChangeArrowheads="1"/>
          </p:cNvSpPr>
          <p:nvPr/>
        </p:nvSpPr>
        <p:spPr bwMode="auto">
          <a:xfrm>
            <a:off x="2819400" y="1676400"/>
            <a:ext cx="1371600" cy="9445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rtl="0">
              <a:lnSpc>
                <a:spcPct val="60000"/>
              </a:lnSpc>
              <a:spcBef>
                <a:spcPct val="50000"/>
              </a:spcBef>
              <a:buClr>
                <a:schemeClr val="tx1"/>
              </a:buClr>
              <a:buSzPct val="90000"/>
              <a:buFont typeface="Wingdings" pitchFamily="2" charset="2"/>
              <a:buNone/>
            </a:pPr>
            <a:r>
              <a:rPr lang="en-US" sz="2000">
                <a:latin typeface="Arial" pitchFamily="34" charset="0"/>
              </a:rPr>
              <a:t>Smell</a:t>
            </a:r>
          </a:p>
          <a:p>
            <a:pPr marL="342900" indent="-342900" rtl="0">
              <a:lnSpc>
                <a:spcPct val="60000"/>
              </a:lnSpc>
              <a:spcBef>
                <a:spcPct val="50000"/>
              </a:spcBef>
              <a:buClr>
                <a:schemeClr val="tx1"/>
              </a:buClr>
              <a:buSzPct val="90000"/>
              <a:buFont typeface="Wingdings" pitchFamily="2" charset="2"/>
              <a:buNone/>
            </a:pPr>
            <a:r>
              <a:rPr lang="en-US" sz="2000">
                <a:latin typeface="Arial" pitchFamily="34" charset="0"/>
              </a:rPr>
              <a:t>Sight</a:t>
            </a:r>
          </a:p>
          <a:p>
            <a:pPr marL="342900" indent="-342900" rtl="0">
              <a:lnSpc>
                <a:spcPct val="60000"/>
              </a:lnSpc>
              <a:spcBef>
                <a:spcPct val="50000"/>
              </a:spcBef>
              <a:buClr>
                <a:schemeClr val="tx1"/>
              </a:buClr>
              <a:buSzPct val="90000"/>
              <a:buFont typeface="Wingdings" pitchFamily="2" charset="2"/>
              <a:buNone/>
            </a:pPr>
            <a:r>
              <a:rPr lang="en-US" sz="2000">
                <a:latin typeface="Arial" pitchFamily="34" charset="0"/>
              </a:rPr>
              <a:t>Thought</a:t>
            </a:r>
          </a:p>
        </p:txBody>
      </p:sp>
      <p:sp>
        <p:nvSpPr>
          <p:cNvPr id="34823" name="Text Box 7"/>
          <p:cNvSpPr txBox="1">
            <a:spLocks noChangeArrowheads="1"/>
          </p:cNvSpPr>
          <p:nvPr/>
        </p:nvSpPr>
        <p:spPr bwMode="auto">
          <a:xfrm>
            <a:off x="7696200" y="2743200"/>
            <a:ext cx="1752600" cy="8223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l" rtl="0">
              <a:spcBef>
                <a:spcPct val="50000"/>
              </a:spcBef>
              <a:buClr>
                <a:schemeClr val="tx1"/>
              </a:buClr>
              <a:buSzPct val="90000"/>
              <a:buFont typeface="Wingdings" pitchFamily="2" charset="2"/>
              <a:buNone/>
            </a:pPr>
            <a:r>
              <a:rPr lang="en-US" sz="2400">
                <a:latin typeface="Arial" pitchFamily="34" charset="0"/>
              </a:rPr>
              <a:t>Vestibular nuclei</a:t>
            </a:r>
          </a:p>
        </p:txBody>
      </p:sp>
      <p:sp>
        <p:nvSpPr>
          <p:cNvPr id="34824" name="Line 8"/>
          <p:cNvSpPr>
            <a:spLocks noChangeShapeType="1"/>
          </p:cNvSpPr>
          <p:nvPr/>
        </p:nvSpPr>
        <p:spPr bwMode="auto">
          <a:xfrm flipH="1" flipV="1">
            <a:off x="5803900" y="3048000"/>
            <a:ext cx="1828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ar-SA"/>
          </a:p>
        </p:txBody>
      </p:sp>
      <p:sp>
        <p:nvSpPr>
          <p:cNvPr id="34825" name="Text Box 9"/>
          <p:cNvSpPr txBox="1">
            <a:spLocks noChangeArrowheads="1"/>
          </p:cNvSpPr>
          <p:nvPr/>
        </p:nvSpPr>
        <p:spPr bwMode="auto">
          <a:xfrm>
            <a:off x="5943600" y="3048000"/>
            <a:ext cx="1676400" cy="701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ctr" rtl="0">
              <a:spcBef>
                <a:spcPct val="50000"/>
              </a:spcBef>
              <a:buClr>
                <a:schemeClr val="tx1"/>
              </a:buClr>
              <a:buSzPct val="90000"/>
              <a:buFont typeface="Wingdings" pitchFamily="2" charset="2"/>
              <a:buNone/>
            </a:pPr>
            <a:r>
              <a:rPr lang="en-US" sz="2000">
                <a:latin typeface="Arial" pitchFamily="34" charset="0"/>
              </a:rPr>
              <a:t>Motion sickness</a:t>
            </a:r>
          </a:p>
        </p:txBody>
      </p:sp>
      <p:sp>
        <p:nvSpPr>
          <p:cNvPr id="34826" name="Text Box 10"/>
          <p:cNvSpPr txBox="1">
            <a:spLocks noChangeArrowheads="1"/>
          </p:cNvSpPr>
          <p:nvPr/>
        </p:nvSpPr>
        <p:spPr bwMode="auto">
          <a:xfrm>
            <a:off x="3581400" y="5486400"/>
            <a:ext cx="22098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l" rtl="0">
              <a:spcBef>
                <a:spcPct val="50000"/>
              </a:spcBef>
              <a:buClr>
                <a:schemeClr val="tx1"/>
              </a:buClr>
              <a:buSzPct val="90000"/>
              <a:buFont typeface="Wingdings" pitchFamily="2" charset="2"/>
              <a:buNone/>
            </a:pPr>
            <a:r>
              <a:rPr lang="en-US" sz="2400">
                <a:latin typeface="Arial" pitchFamily="34" charset="0"/>
              </a:rPr>
              <a:t>Pharynx &amp; GIT</a:t>
            </a:r>
          </a:p>
        </p:txBody>
      </p:sp>
      <p:sp>
        <p:nvSpPr>
          <p:cNvPr id="34827" name="Line 11"/>
          <p:cNvSpPr>
            <a:spLocks noChangeShapeType="1"/>
          </p:cNvSpPr>
          <p:nvPr/>
        </p:nvSpPr>
        <p:spPr bwMode="auto">
          <a:xfrm flipV="1">
            <a:off x="4495800" y="4267200"/>
            <a:ext cx="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ar-SA"/>
          </a:p>
        </p:txBody>
      </p:sp>
      <p:sp>
        <p:nvSpPr>
          <p:cNvPr id="34828" name="Text Box 12"/>
          <p:cNvSpPr txBox="1">
            <a:spLocks noChangeArrowheads="1"/>
          </p:cNvSpPr>
          <p:nvPr/>
        </p:nvSpPr>
        <p:spPr bwMode="auto">
          <a:xfrm>
            <a:off x="4495800" y="4572000"/>
            <a:ext cx="2819400" cy="701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l" rtl="0">
              <a:spcBef>
                <a:spcPct val="50000"/>
              </a:spcBef>
              <a:buClr>
                <a:schemeClr val="tx1"/>
              </a:buClr>
              <a:buSzPct val="90000"/>
              <a:buFont typeface="Wingdings" pitchFamily="2" charset="2"/>
              <a:buNone/>
            </a:pPr>
            <a:r>
              <a:rPr lang="en-US" sz="2000">
                <a:latin typeface="Arial" pitchFamily="34" charset="0"/>
              </a:rPr>
              <a:t>Chemo &amp; radio therapy Gastroenteritis</a:t>
            </a:r>
          </a:p>
        </p:txBody>
      </p:sp>
      <p:sp>
        <p:nvSpPr>
          <p:cNvPr id="34829" name="Text Box 13"/>
          <p:cNvSpPr txBox="1">
            <a:spLocks noChangeArrowheads="1"/>
          </p:cNvSpPr>
          <p:nvPr/>
        </p:nvSpPr>
        <p:spPr bwMode="auto">
          <a:xfrm>
            <a:off x="-152400" y="2667000"/>
            <a:ext cx="2438400" cy="11874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ctr" rtl="0">
              <a:spcBef>
                <a:spcPct val="50000"/>
              </a:spcBef>
              <a:buClr>
                <a:schemeClr val="tx1"/>
              </a:buClr>
              <a:buSzPct val="90000"/>
              <a:buFont typeface="Wingdings" pitchFamily="2" charset="2"/>
              <a:buNone/>
            </a:pPr>
            <a:r>
              <a:rPr lang="en-US" sz="2400">
                <a:latin typeface="Arial" pitchFamily="34" charset="0"/>
              </a:rPr>
              <a:t>Chemoreceptor Trigger Zone (CTZ)</a:t>
            </a:r>
          </a:p>
        </p:txBody>
      </p:sp>
      <p:sp>
        <p:nvSpPr>
          <p:cNvPr id="34830" name="Text Box 14"/>
          <p:cNvSpPr txBox="1">
            <a:spLocks noChangeArrowheads="1"/>
          </p:cNvSpPr>
          <p:nvPr/>
        </p:nvSpPr>
        <p:spPr bwMode="auto">
          <a:xfrm>
            <a:off x="152400" y="3810000"/>
            <a:ext cx="2133600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ctr" rtl="0">
              <a:spcBef>
                <a:spcPct val="50000"/>
              </a:spcBef>
              <a:buClr>
                <a:schemeClr val="tx1"/>
              </a:buClr>
              <a:buSzPct val="90000"/>
              <a:buFont typeface="Wingdings" pitchFamily="2" charset="2"/>
              <a:buNone/>
            </a:pPr>
            <a:r>
              <a:rPr lang="en-US" sz="2000">
                <a:solidFill>
                  <a:srgbClr val="66FF66"/>
                </a:solidFill>
                <a:latin typeface="Arial" pitchFamily="34" charset="0"/>
              </a:rPr>
              <a:t>(Outside BBB)</a:t>
            </a:r>
          </a:p>
        </p:txBody>
      </p:sp>
      <p:sp>
        <p:nvSpPr>
          <p:cNvPr id="34831" name="Line 15"/>
          <p:cNvSpPr>
            <a:spLocks noChangeShapeType="1"/>
          </p:cNvSpPr>
          <p:nvPr/>
        </p:nvSpPr>
        <p:spPr bwMode="auto">
          <a:xfrm>
            <a:off x="2209800" y="3089275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ar-SA"/>
          </a:p>
        </p:txBody>
      </p:sp>
      <p:sp>
        <p:nvSpPr>
          <p:cNvPr id="34832" name="Text Box 16"/>
          <p:cNvSpPr txBox="1">
            <a:spLocks noChangeArrowheads="1"/>
          </p:cNvSpPr>
          <p:nvPr/>
        </p:nvSpPr>
        <p:spPr bwMode="auto">
          <a:xfrm>
            <a:off x="-76200" y="1295400"/>
            <a:ext cx="2819400" cy="609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ctr" rtl="0">
              <a:lnSpc>
                <a:spcPct val="60000"/>
              </a:lnSpc>
              <a:spcBef>
                <a:spcPct val="50000"/>
              </a:spcBef>
              <a:buClr>
                <a:schemeClr val="tx1"/>
              </a:buClr>
              <a:buSzPct val="90000"/>
              <a:buFont typeface="Wingdings" pitchFamily="2" charset="2"/>
              <a:buNone/>
            </a:pPr>
            <a:r>
              <a:rPr lang="en-US" sz="2000">
                <a:latin typeface="Arial" pitchFamily="34" charset="0"/>
              </a:rPr>
              <a:t>Cancer chemotherapy</a:t>
            </a:r>
          </a:p>
          <a:p>
            <a:pPr marL="342900" indent="-342900" algn="ctr" rtl="0">
              <a:lnSpc>
                <a:spcPct val="60000"/>
              </a:lnSpc>
              <a:spcBef>
                <a:spcPct val="50000"/>
              </a:spcBef>
              <a:buClr>
                <a:schemeClr val="tx1"/>
              </a:buClr>
              <a:buSzPct val="90000"/>
              <a:buFont typeface="Wingdings" pitchFamily="2" charset="2"/>
              <a:buNone/>
            </a:pPr>
            <a:r>
              <a:rPr lang="en-US" sz="2000">
                <a:latin typeface="Arial" pitchFamily="34" charset="0"/>
              </a:rPr>
              <a:t>Opioids</a:t>
            </a:r>
          </a:p>
        </p:txBody>
      </p:sp>
      <p:sp>
        <p:nvSpPr>
          <p:cNvPr id="34833" name="Line 17"/>
          <p:cNvSpPr>
            <a:spLocks noChangeShapeType="1"/>
          </p:cNvSpPr>
          <p:nvPr/>
        </p:nvSpPr>
        <p:spPr bwMode="auto">
          <a:xfrm>
            <a:off x="1066800" y="201295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ar-SA"/>
          </a:p>
        </p:txBody>
      </p:sp>
      <p:sp>
        <p:nvSpPr>
          <p:cNvPr id="34834" name="Text Box 18"/>
          <p:cNvSpPr txBox="1">
            <a:spLocks noChangeArrowheads="1"/>
          </p:cNvSpPr>
          <p:nvPr/>
        </p:nvSpPr>
        <p:spPr bwMode="auto">
          <a:xfrm>
            <a:off x="3429000" y="3581400"/>
            <a:ext cx="2514600" cy="701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l" rtl="0">
              <a:spcBef>
                <a:spcPct val="50000"/>
              </a:spcBef>
              <a:buClr>
                <a:schemeClr val="tx1"/>
              </a:buClr>
              <a:buSzPct val="90000"/>
              <a:buFont typeface="Wingdings" pitchFamily="2" charset="2"/>
              <a:buNone/>
            </a:pPr>
            <a:r>
              <a:rPr lang="en-US" sz="2000">
                <a:solidFill>
                  <a:srgbClr val="FF0000"/>
                </a:solidFill>
                <a:latin typeface="Arial" pitchFamily="34" charset="0"/>
              </a:rPr>
              <a:t>Muscarinic, 5 HT</a:t>
            </a:r>
            <a:r>
              <a:rPr lang="en-US" sz="2000" baseline="-25000">
                <a:solidFill>
                  <a:srgbClr val="FF0000"/>
                </a:solidFill>
                <a:latin typeface="Arial" pitchFamily="34" charset="0"/>
              </a:rPr>
              <a:t>3</a:t>
            </a:r>
            <a:r>
              <a:rPr lang="en-US" sz="2000">
                <a:solidFill>
                  <a:srgbClr val="FF0000"/>
                </a:solidFill>
                <a:latin typeface="Arial" pitchFamily="34" charset="0"/>
              </a:rPr>
              <a:t> &amp; Histaminic H</a:t>
            </a:r>
            <a:r>
              <a:rPr lang="en-US" sz="2000" baseline="-25000">
                <a:solidFill>
                  <a:srgbClr val="FF0000"/>
                </a:solidFill>
                <a:latin typeface="Arial" pitchFamily="34" charset="0"/>
              </a:rPr>
              <a:t>1</a:t>
            </a:r>
            <a:endParaRPr lang="en-US" sz="2000">
              <a:solidFill>
                <a:srgbClr val="FF0000"/>
              </a:solidFill>
              <a:latin typeface="Arial" pitchFamily="34" charset="0"/>
            </a:endParaRPr>
          </a:p>
        </p:txBody>
      </p:sp>
      <p:sp>
        <p:nvSpPr>
          <p:cNvPr id="34835" name="Text Box 19"/>
          <p:cNvSpPr txBox="1">
            <a:spLocks noChangeArrowheads="1"/>
          </p:cNvSpPr>
          <p:nvPr/>
        </p:nvSpPr>
        <p:spPr bwMode="auto">
          <a:xfrm>
            <a:off x="3581400" y="5943600"/>
            <a:ext cx="2057400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ctr" rtl="0">
              <a:spcBef>
                <a:spcPct val="50000"/>
              </a:spcBef>
              <a:buClr>
                <a:schemeClr val="tx1"/>
              </a:buClr>
              <a:buSzPct val="90000"/>
              <a:buFont typeface="Wingdings" pitchFamily="2" charset="2"/>
              <a:buNone/>
            </a:pPr>
            <a:r>
              <a:rPr lang="en-US" sz="2000">
                <a:solidFill>
                  <a:srgbClr val="FF0000"/>
                </a:solidFill>
                <a:latin typeface="Arial" pitchFamily="34" charset="0"/>
              </a:rPr>
              <a:t>5 HT</a:t>
            </a:r>
            <a:r>
              <a:rPr lang="en-US" sz="2000" baseline="-25000">
                <a:solidFill>
                  <a:srgbClr val="FF0000"/>
                </a:solidFill>
                <a:latin typeface="Arial" pitchFamily="34" charset="0"/>
              </a:rPr>
              <a:t>3</a:t>
            </a:r>
            <a:r>
              <a:rPr lang="en-US" sz="2000">
                <a:solidFill>
                  <a:srgbClr val="FF0000"/>
                </a:solidFill>
                <a:latin typeface="Arial" pitchFamily="34" charset="0"/>
              </a:rPr>
              <a:t>  receptors</a:t>
            </a:r>
          </a:p>
        </p:txBody>
      </p:sp>
      <p:sp>
        <p:nvSpPr>
          <p:cNvPr id="34836" name="Text Box 20"/>
          <p:cNvSpPr txBox="1">
            <a:spLocks noChangeArrowheads="1"/>
          </p:cNvSpPr>
          <p:nvPr/>
        </p:nvSpPr>
        <p:spPr bwMode="auto">
          <a:xfrm>
            <a:off x="304800" y="4191000"/>
            <a:ext cx="2133600" cy="9461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>
              <a:lnSpc>
                <a:spcPct val="50000"/>
              </a:lnSpc>
              <a:spcBef>
                <a:spcPct val="50000"/>
              </a:spcBef>
              <a:buClr>
                <a:schemeClr val="tx1"/>
              </a:buClr>
              <a:buSzPct val="90000"/>
              <a:buFont typeface="Wingdings" pitchFamily="2" charset="2"/>
              <a:buNone/>
            </a:pPr>
            <a:r>
              <a:rPr lang="en-US" sz="2000">
                <a:solidFill>
                  <a:srgbClr val="FF0000"/>
                </a:solidFill>
                <a:latin typeface="Arial" pitchFamily="34" charset="0"/>
              </a:rPr>
              <a:t>Dopamine D</a:t>
            </a:r>
            <a:r>
              <a:rPr lang="en-US" sz="2000" baseline="-25000">
                <a:solidFill>
                  <a:srgbClr val="FF0000"/>
                </a:solidFill>
                <a:latin typeface="Arial" pitchFamily="34" charset="0"/>
              </a:rPr>
              <a:t>2</a:t>
            </a:r>
            <a:r>
              <a:rPr lang="en-US" sz="2000">
                <a:solidFill>
                  <a:srgbClr val="FF0000"/>
                </a:solidFill>
                <a:latin typeface="Arial" pitchFamily="34" charset="0"/>
              </a:rPr>
              <a:t> </a:t>
            </a:r>
          </a:p>
          <a:p>
            <a:pPr algn="l" rtl="0">
              <a:lnSpc>
                <a:spcPct val="90000"/>
              </a:lnSpc>
              <a:spcBef>
                <a:spcPct val="50000"/>
              </a:spcBef>
              <a:buClr>
                <a:schemeClr val="tx1"/>
              </a:buClr>
              <a:buSzPct val="90000"/>
              <a:buFont typeface="Wingdings" pitchFamily="2" charset="2"/>
              <a:buNone/>
            </a:pPr>
            <a:r>
              <a:rPr lang="en-US" sz="2000">
                <a:solidFill>
                  <a:srgbClr val="FF0000"/>
                </a:solidFill>
                <a:latin typeface="Arial" pitchFamily="34" charset="0"/>
              </a:rPr>
              <a:t>5 HT</a:t>
            </a:r>
            <a:r>
              <a:rPr lang="en-US" sz="2000" baseline="-25000">
                <a:solidFill>
                  <a:srgbClr val="FF0000"/>
                </a:solidFill>
                <a:latin typeface="Arial" pitchFamily="34" charset="0"/>
              </a:rPr>
              <a:t>3,</a:t>
            </a:r>
            <a:r>
              <a:rPr lang="en-US" sz="2000">
                <a:solidFill>
                  <a:srgbClr val="FF0000"/>
                </a:solidFill>
                <a:latin typeface="Arial" pitchFamily="34" charset="0"/>
              </a:rPr>
              <a:t>,Opioid Receptors</a:t>
            </a:r>
            <a:r>
              <a:rPr lang="en-US" sz="2000" baseline="-25000">
                <a:solidFill>
                  <a:srgbClr val="FF0000"/>
                </a:solidFill>
                <a:latin typeface="Arial" pitchFamily="34" charset="0"/>
              </a:rPr>
              <a:t> </a:t>
            </a:r>
            <a:endParaRPr lang="en-US" sz="2000">
              <a:solidFill>
                <a:srgbClr val="FF0000"/>
              </a:solidFill>
              <a:latin typeface="Arial" pitchFamily="34" charset="0"/>
            </a:endParaRPr>
          </a:p>
        </p:txBody>
      </p:sp>
      <p:sp>
        <p:nvSpPr>
          <p:cNvPr id="34837" name="Text Box 21"/>
          <p:cNvSpPr txBox="1">
            <a:spLocks noChangeArrowheads="1"/>
          </p:cNvSpPr>
          <p:nvPr/>
        </p:nvSpPr>
        <p:spPr bwMode="auto">
          <a:xfrm>
            <a:off x="7543800" y="3505200"/>
            <a:ext cx="1752600" cy="701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  <a:buClr>
                <a:schemeClr val="tx1"/>
              </a:buClr>
              <a:buSzPct val="90000"/>
              <a:buFont typeface="Wingdings" pitchFamily="2" charset="2"/>
              <a:buNone/>
            </a:pPr>
            <a:r>
              <a:rPr lang="en-US" sz="2000">
                <a:solidFill>
                  <a:srgbClr val="FF0000"/>
                </a:solidFill>
                <a:latin typeface="Arial" pitchFamily="34" charset="0"/>
              </a:rPr>
              <a:t>Muscarinic Histaminic H</a:t>
            </a:r>
            <a:r>
              <a:rPr lang="en-US" sz="2000" baseline="-25000">
                <a:solidFill>
                  <a:srgbClr val="FF0000"/>
                </a:solidFill>
                <a:latin typeface="Arial" pitchFamily="34" charset="0"/>
              </a:rPr>
              <a:t>1</a:t>
            </a:r>
            <a:endParaRPr lang="en-US" sz="2000">
              <a:solidFill>
                <a:srgbClr val="FF0000"/>
              </a:solidFill>
              <a:latin typeface="Arial" pitchFamily="34" charset="0"/>
            </a:endParaRPr>
          </a:p>
        </p:txBody>
      </p:sp>
      <p:sp>
        <p:nvSpPr>
          <p:cNvPr id="8214" name="Text Box 22"/>
          <p:cNvSpPr txBox="1">
            <a:spLocks noChangeArrowheads="1"/>
          </p:cNvSpPr>
          <p:nvPr/>
        </p:nvSpPr>
        <p:spPr bwMode="auto">
          <a:xfrm>
            <a:off x="1219200" y="0"/>
            <a:ext cx="6934200" cy="5794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ctr" rtl="0">
              <a:spcBef>
                <a:spcPct val="50000"/>
              </a:spcBef>
              <a:buClr>
                <a:schemeClr val="tx1"/>
              </a:buClr>
              <a:buSzPct val="90000"/>
              <a:buFont typeface="Wingdings" pitchFamily="2" charset="2"/>
              <a:buNone/>
            </a:pPr>
            <a:r>
              <a:rPr lang="en-US" sz="3200">
                <a:latin typeface="Lucida Casual" pitchFamily="66" charset="0"/>
              </a:rPr>
              <a:t>Pathophysiology of Emesis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4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48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48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2000"/>
                                        <p:tgtEl>
                                          <p:spTgt spid="348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000"/>
                            </p:stCondLst>
                            <p:childTnLst>
                              <p:par>
                                <p:cTn id="22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48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348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348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48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500"/>
                            </p:stCondLst>
                            <p:childTnLst>
                              <p:par>
                                <p:cTn id="3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2000"/>
                                        <p:tgtEl>
                                          <p:spTgt spid="348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3500"/>
                            </p:stCondLst>
                            <p:childTnLst>
                              <p:par>
                                <p:cTn id="4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2000"/>
                                        <p:tgtEl>
                                          <p:spTgt spid="348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348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"/>
                            </p:stCondLst>
                            <p:childTnLst>
                              <p:par>
                                <p:cTn id="52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4" dur="2000"/>
                                        <p:tgtEl>
                                          <p:spTgt spid="348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48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348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00"/>
                            </p:stCondLst>
                            <p:childTnLst>
                              <p:par>
                                <p:cTn id="6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348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000"/>
                            </p:stCondLst>
                            <p:childTnLst>
                              <p:par>
                                <p:cTn id="6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2000"/>
                                        <p:tgtEl>
                                          <p:spTgt spid="348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348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348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348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348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348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348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34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34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8" grpId="0"/>
      <p:bldP spid="34819" grpId="0"/>
      <p:bldP spid="34820" grpId="0" animBg="1"/>
      <p:bldP spid="34821" grpId="0"/>
      <p:bldP spid="34822" grpId="0"/>
      <p:bldP spid="34823" grpId="0"/>
      <p:bldP spid="34824" grpId="0" animBg="1"/>
      <p:bldP spid="34825" grpId="0"/>
      <p:bldP spid="34826" grpId="0"/>
      <p:bldP spid="34827" grpId="0" animBg="1"/>
      <p:bldP spid="34828" grpId="0"/>
      <p:bldP spid="34829" grpId="0"/>
      <p:bldP spid="34830" grpId="0"/>
      <p:bldP spid="34831" grpId="0" animBg="1"/>
      <p:bldP spid="34832" grpId="0"/>
      <p:bldP spid="34833" grpId="0" animBg="1"/>
      <p:bldP spid="34834" grpId="0"/>
      <p:bldP spid="34836" grpId="0"/>
      <p:bldP spid="3483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79388" y="188913"/>
            <a:ext cx="8785225" cy="6408737"/>
          </a:xfrm>
        </p:spPr>
        <p:txBody>
          <a:bodyPr/>
          <a:lstStyle/>
          <a:p>
            <a:pPr marL="533400" indent="-533400" algn="l" rtl="0" eaLnBrk="1" hangingPunct="1">
              <a:lnSpc>
                <a:spcPct val="130000"/>
              </a:lnSpc>
              <a:buFont typeface="Wingdings" pitchFamily="2" charset="2"/>
              <a:buNone/>
              <a:defRPr/>
            </a:pP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Based on the last figure, </a:t>
            </a:r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what  are neurotransmitters  &amp; receptors involved in vomiting</a:t>
            </a:r>
          </a:p>
          <a:p>
            <a:pPr marL="533400" indent="-533400" algn="l" rtl="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marL="533400" indent="-533400" algn="l" rtl="0" eaLnBrk="1" hangingPunct="1">
              <a:defRPr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	Histamine (Histaminergic receptors H 1)</a:t>
            </a:r>
          </a:p>
          <a:p>
            <a:pPr marL="533400" indent="-533400" algn="l" rtl="0" eaLnBrk="1" hangingPunct="1">
              <a:defRPr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	Serotonin  (5 -HT3) </a:t>
            </a:r>
          </a:p>
          <a:p>
            <a:pPr marL="533400" indent="-533400" algn="l" rtl="0" eaLnBrk="1" hangingPunct="1">
              <a:defRPr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	Ach (Muscarinic)</a:t>
            </a:r>
          </a:p>
          <a:p>
            <a:pPr marL="533400" indent="-533400" algn="l" rtl="0" eaLnBrk="1" hangingPunct="1">
              <a:defRPr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	Dopamine (D2)</a:t>
            </a:r>
          </a:p>
          <a:p>
            <a:pPr marL="533400" indent="-533400" algn="l" rtl="0" eaLnBrk="1" hangingPunct="1">
              <a:defRPr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    Substance P (Neurokinin receptors)</a:t>
            </a:r>
          </a:p>
          <a:p>
            <a:pPr marL="533400" indent="-533400" algn="l" rtl="0" eaLnBrk="1" hangingPunct="1">
              <a:defRPr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   Opioid Receptors</a:t>
            </a:r>
          </a:p>
          <a:p>
            <a:pPr marL="533400" indent="-533400" algn="l" rtl="0" eaLnBrk="1" hangingPunct="1">
              <a:buFont typeface="Wingdings" pitchFamily="2" charset="2"/>
              <a:buNone/>
              <a:defRPr/>
            </a:pP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marL="533400" indent="-533400" algn="l" rtl="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himmer">
  <a:themeElements>
    <a:clrScheme name="Shimmer 2">
      <a:dk1>
        <a:srgbClr val="000099"/>
      </a:dk1>
      <a:lt1>
        <a:srgbClr val="FFFFFF"/>
      </a:lt1>
      <a:dk2>
        <a:srgbClr val="000066"/>
      </a:dk2>
      <a:lt2>
        <a:srgbClr val="EAEAEA"/>
      </a:lt2>
      <a:accent1>
        <a:srgbClr val="66CCFF"/>
      </a:accent1>
      <a:accent2>
        <a:srgbClr val="0066FF"/>
      </a:accent2>
      <a:accent3>
        <a:srgbClr val="AAAAB8"/>
      </a:accent3>
      <a:accent4>
        <a:srgbClr val="DADADA"/>
      </a:accent4>
      <a:accent5>
        <a:srgbClr val="B8E2FF"/>
      </a:accent5>
      <a:accent6>
        <a:srgbClr val="005CE7"/>
      </a:accent6>
      <a:hlink>
        <a:srgbClr val="FFFFCC"/>
      </a:hlink>
      <a:folHlink>
        <a:srgbClr val="99CC00"/>
      </a:folHlink>
    </a:clrScheme>
    <a:fontScheme name="Shimmer">
      <a:majorFont>
        <a:latin typeface="Tahoma"/>
        <a:ea typeface=""/>
        <a:cs typeface="Arial"/>
      </a:majorFont>
      <a:minorFont>
        <a:latin typeface="Tahom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himmer 1">
        <a:dk1>
          <a:srgbClr val="BD3737"/>
        </a:dk1>
        <a:lt1>
          <a:srgbClr val="FFFFFF"/>
        </a:lt1>
        <a:dk2>
          <a:srgbClr val="721E1E"/>
        </a:dk2>
        <a:lt2>
          <a:srgbClr val="FFCC00"/>
        </a:lt2>
        <a:accent1>
          <a:srgbClr val="FF6600"/>
        </a:accent1>
        <a:accent2>
          <a:srgbClr val="CC3300"/>
        </a:accent2>
        <a:accent3>
          <a:srgbClr val="BCABAB"/>
        </a:accent3>
        <a:accent4>
          <a:srgbClr val="DADADA"/>
        </a:accent4>
        <a:accent5>
          <a:srgbClr val="FFB8AA"/>
        </a:accent5>
        <a:accent6>
          <a:srgbClr val="B92D00"/>
        </a:accent6>
        <a:hlink>
          <a:srgbClr val="F7CC2F"/>
        </a:hlink>
        <a:folHlink>
          <a:srgbClr val="C7C6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2">
        <a:dk1>
          <a:srgbClr val="000099"/>
        </a:dk1>
        <a:lt1>
          <a:srgbClr val="FFFFFF"/>
        </a:lt1>
        <a:dk2>
          <a:srgbClr val="000066"/>
        </a:dk2>
        <a:lt2>
          <a:srgbClr val="EAEAEA"/>
        </a:lt2>
        <a:accent1>
          <a:srgbClr val="66CCFF"/>
        </a:accent1>
        <a:accent2>
          <a:srgbClr val="0066FF"/>
        </a:accent2>
        <a:accent3>
          <a:srgbClr val="AAAAB8"/>
        </a:accent3>
        <a:accent4>
          <a:srgbClr val="DADADA"/>
        </a:accent4>
        <a:accent5>
          <a:srgbClr val="B8E2FF"/>
        </a:accent5>
        <a:accent6>
          <a:srgbClr val="005CE7"/>
        </a:accent6>
        <a:hlink>
          <a:srgbClr val="FFFFCC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3">
        <a:dk1>
          <a:srgbClr val="6600CC"/>
        </a:dk1>
        <a:lt1>
          <a:srgbClr val="FFFFFF"/>
        </a:lt1>
        <a:dk2>
          <a:srgbClr val="4B0096"/>
        </a:dk2>
        <a:lt2>
          <a:srgbClr val="CDD7DF"/>
        </a:lt2>
        <a:accent1>
          <a:srgbClr val="9999FF"/>
        </a:accent1>
        <a:accent2>
          <a:srgbClr val="7850BA"/>
        </a:accent2>
        <a:accent3>
          <a:srgbClr val="B1AAC9"/>
        </a:accent3>
        <a:accent4>
          <a:srgbClr val="DADADA"/>
        </a:accent4>
        <a:accent5>
          <a:srgbClr val="CACAFF"/>
        </a:accent5>
        <a:accent6>
          <a:srgbClr val="6C48A8"/>
        </a:accent6>
        <a:hlink>
          <a:srgbClr val="00CCFF"/>
        </a:hlink>
        <a:folHlink>
          <a:srgbClr val="0796B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4">
        <a:dk1>
          <a:srgbClr val="55863C"/>
        </a:dk1>
        <a:lt1>
          <a:srgbClr val="FFFFFF"/>
        </a:lt1>
        <a:dk2>
          <a:srgbClr val="375F2F"/>
        </a:dk2>
        <a:lt2>
          <a:srgbClr val="D1EFB3"/>
        </a:lt2>
        <a:accent1>
          <a:srgbClr val="00CC66"/>
        </a:accent1>
        <a:accent2>
          <a:srgbClr val="8EAC66"/>
        </a:accent2>
        <a:accent3>
          <a:srgbClr val="AEB6AD"/>
        </a:accent3>
        <a:accent4>
          <a:srgbClr val="DADADA"/>
        </a:accent4>
        <a:accent5>
          <a:srgbClr val="AAE2B8"/>
        </a:accent5>
        <a:accent6>
          <a:srgbClr val="809B5C"/>
        </a:accent6>
        <a:hlink>
          <a:srgbClr val="B4EF7F"/>
        </a:hlink>
        <a:folHlink>
          <a:srgbClr val="F8F6A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5">
        <a:dk1>
          <a:srgbClr val="588073"/>
        </a:dk1>
        <a:lt1>
          <a:srgbClr val="FFFFFF"/>
        </a:lt1>
        <a:dk2>
          <a:srgbClr val="486768"/>
        </a:dk2>
        <a:lt2>
          <a:srgbClr val="DDDDDD"/>
        </a:lt2>
        <a:accent1>
          <a:srgbClr val="33CCCC"/>
        </a:accent1>
        <a:accent2>
          <a:srgbClr val="008871"/>
        </a:accent2>
        <a:accent3>
          <a:srgbClr val="B1B8B9"/>
        </a:accent3>
        <a:accent4>
          <a:srgbClr val="DADADA"/>
        </a:accent4>
        <a:accent5>
          <a:srgbClr val="ADE2E2"/>
        </a:accent5>
        <a:accent6>
          <a:srgbClr val="007B66"/>
        </a:accent6>
        <a:hlink>
          <a:srgbClr val="00CC99"/>
        </a:hlink>
        <a:folHlink>
          <a:srgbClr val="A8A8A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6">
        <a:dk1>
          <a:srgbClr val="6B6C75"/>
        </a:dk1>
        <a:lt1>
          <a:srgbClr val="FFFFFF"/>
        </a:lt1>
        <a:dk2>
          <a:srgbClr val="575863"/>
        </a:dk2>
        <a:lt2>
          <a:srgbClr val="FFFFCC"/>
        </a:lt2>
        <a:accent1>
          <a:srgbClr val="677481"/>
        </a:accent1>
        <a:accent2>
          <a:srgbClr val="697E5E"/>
        </a:accent2>
        <a:accent3>
          <a:srgbClr val="B4B4B7"/>
        </a:accent3>
        <a:accent4>
          <a:srgbClr val="DADADA"/>
        </a:accent4>
        <a:accent5>
          <a:srgbClr val="B8BCC1"/>
        </a:accent5>
        <a:accent6>
          <a:srgbClr val="5E7254"/>
        </a:accent6>
        <a:hlink>
          <a:srgbClr val="E9E77F"/>
        </a:hlink>
        <a:folHlink>
          <a:srgbClr val="D3A44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7">
        <a:dk1>
          <a:srgbClr val="000000"/>
        </a:dk1>
        <a:lt1>
          <a:srgbClr val="C4D6BE"/>
        </a:lt1>
        <a:dk2>
          <a:srgbClr val="339966"/>
        </a:dk2>
        <a:lt2>
          <a:srgbClr val="EFFBF0"/>
        </a:lt2>
        <a:accent1>
          <a:srgbClr val="DDDDDD"/>
        </a:accent1>
        <a:accent2>
          <a:srgbClr val="CCFF99"/>
        </a:accent2>
        <a:accent3>
          <a:srgbClr val="DEE8DB"/>
        </a:accent3>
        <a:accent4>
          <a:srgbClr val="000000"/>
        </a:accent4>
        <a:accent5>
          <a:srgbClr val="EBEBEB"/>
        </a:accent5>
        <a:accent6>
          <a:srgbClr val="B9E78A"/>
        </a:accent6>
        <a:hlink>
          <a:srgbClr val="009900"/>
        </a:hlink>
        <a:folHlink>
          <a:srgbClr val="33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himmer 8">
        <a:dk1>
          <a:srgbClr val="000000"/>
        </a:dk1>
        <a:lt1>
          <a:srgbClr val="D6DAE4"/>
        </a:lt1>
        <a:dk2>
          <a:srgbClr val="000099"/>
        </a:dk2>
        <a:lt2>
          <a:srgbClr val="FFFFFF"/>
        </a:lt2>
        <a:accent1>
          <a:srgbClr val="BFDEE3"/>
        </a:accent1>
        <a:accent2>
          <a:srgbClr val="C0C0C0"/>
        </a:accent2>
        <a:accent3>
          <a:srgbClr val="E8EAEF"/>
        </a:accent3>
        <a:accent4>
          <a:srgbClr val="000000"/>
        </a:accent4>
        <a:accent5>
          <a:srgbClr val="DCECEF"/>
        </a:accent5>
        <a:accent6>
          <a:srgbClr val="AEAEAE"/>
        </a:accent6>
        <a:hlink>
          <a:srgbClr val="3333CC"/>
        </a:hlink>
        <a:folHlink>
          <a:srgbClr val="5E93C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himmer 9">
        <a:dk1>
          <a:srgbClr val="4A2500"/>
        </a:dk1>
        <a:lt1>
          <a:srgbClr val="C2C0BA"/>
        </a:lt1>
        <a:dk2>
          <a:srgbClr val="788569"/>
        </a:dk2>
        <a:lt2>
          <a:srgbClr val="F4F4EC"/>
        </a:lt2>
        <a:accent1>
          <a:srgbClr val="E1DFC1"/>
        </a:accent1>
        <a:accent2>
          <a:srgbClr val="A5A7AF"/>
        </a:accent2>
        <a:accent3>
          <a:srgbClr val="DDDCD9"/>
        </a:accent3>
        <a:accent4>
          <a:srgbClr val="3E1E00"/>
        </a:accent4>
        <a:accent5>
          <a:srgbClr val="EEECDD"/>
        </a:accent5>
        <a:accent6>
          <a:srgbClr val="95979E"/>
        </a:accent6>
        <a:hlink>
          <a:srgbClr val="9C9800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Shimmer</Template>
  <TotalTime>859</TotalTime>
  <Words>888</Words>
  <Application>Microsoft Office PowerPoint</Application>
  <PresentationFormat>On-screen Show (4:3)</PresentationFormat>
  <Paragraphs>199</Paragraphs>
  <Slides>24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Shimmer</vt:lpstr>
      <vt:lpstr>Antiemetics</vt:lpstr>
      <vt:lpstr>Vomiting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Thank you    Questions ?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karem</dc:creator>
  <cp:lastModifiedBy>DR.ALHAIDER</cp:lastModifiedBy>
  <cp:revision>58</cp:revision>
  <dcterms:created xsi:type="dcterms:W3CDTF">1601-01-01T00:00:00Z</dcterms:created>
  <dcterms:modified xsi:type="dcterms:W3CDTF">2012-11-18T20:03:50Z</dcterms:modified>
</cp:coreProperties>
</file>