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67" r:id="rId14"/>
    <p:sldId id="354" r:id="rId15"/>
    <p:sldId id="356" r:id="rId16"/>
    <p:sldId id="357" r:id="rId17"/>
    <p:sldId id="359" r:id="rId18"/>
    <p:sldId id="317" r:id="rId19"/>
    <p:sldId id="331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162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lies at the level of the </a:t>
            </a:r>
            <a:r>
              <a:rPr lang="en-US" sz="2400" b="1" u="sng" dirty="0" smtClean="0">
                <a:solidFill>
                  <a:srgbClr val="C00000"/>
                </a:solidFill>
              </a:rPr>
              <a:t>12</a:t>
            </a:r>
            <a:r>
              <a:rPr lang="en-US" sz="2400" b="1" u="sng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b="1" u="sng" dirty="0" smtClean="0">
                <a:solidFill>
                  <a:srgbClr val="C00000"/>
                </a:solidFill>
              </a:rPr>
              <a:t> thoracic vertebra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</a:t>
            </a:r>
            <a:r>
              <a:rPr lang="en-US" sz="2400" b="1" u="sng" dirty="0" smtClean="0">
                <a:solidFill>
                  <a:srgbClr val="3333CC"/>
                </a:solidFill>
              </a:rPr>
              <a:t>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</a:t>
            </a:r>
            <a:r>
              <a:rPr lang="en-US" b="1" u="sng" dirty="0" smtClean="0">
                <a:solidFill>
                  <a:srgbClr val="3333CC"/>
                </a:solidFill>
              </a:rPr>
              <a:t>(body </a:t>
            </a:r>
            <a:r>
              <a:rPr lang="en-US" b="1" u="sng" dirty="0" smtClean="0">
                <a:solidFill>
                  <a:srgbClr val="3333CC"/>
                </a:solidFill>
              </a:rPr>
              <a:t>&amp; </a:t>
            </a:r>
            <a:r>
              <a:rPr lang="en-US" b="1" u="sng" dirty="0" smtClean="0">
                <a:solidFill>
                  <a:srgbClr val="3333CC"/>
                </a:solidFill>
              </a:rPr>
              <a:t>tail):</a:t>
            </a:r>
            <a:endParaRPr lang="en-US" b="1" u="sng" dirty="0" smtClean="0">
              <a:solidFill>
                <a:srgbClr val="3333CC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176588" cy="5184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</a:t>
            </a:r>
            <a:r>
              <a:rPr lang="en-US" b="1" u="sng" dirty="0" smtClean="0">
                <a:solidFill>
                  <a:srgbClr val="C00000"/>
                </a:solidFill>
              </a:rPr>
              <a:t>(body </a:t>
            </a:r>
            <a:r>
              <a:rPr lang="en-US" b="1" u="sng" dirty="0" smtClean="0">
                <a:solidFill>
                  <a:srgbClr val="C00000"/>
                </a:solidFill>
              </a:rPr>
              <a:t>&amp; </a:t>
            </a:r>
            <a:r>
              <a:rPr lang="en-US" b="1" u="sng" dirty="0" smtClean="0">
                <a:solidFill>
                  <a:srgbClr val="C00000"/>
                </a:solidFill>
              </a:rPr>
              <a:t>tail) 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eft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vessels 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pper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kidney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Endocrine</a:t>
            </a:r>
            <a:endParaRPr lang="en-US" sz="2400" b="1" u="sng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(it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571999" cy="56882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smtClean="0">
                <a:solidFill>
                  <a:srgbClr val="C00000"/>
                </a:solidFill>
              </a:rPr>
              <a:t>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67175" cy="4753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4467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429124" y="1628800"/>
            <a:ext cx="4463356" cy="40324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44652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4106861" cy="565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to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(Important ?)</a:t>
            </a:r>
            <a:endParaRPr lang="en-US" sz="24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endParaRPr lang="en-US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4525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structure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6-10) inch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</a:t>
            </a:r>
            <a:r>
              <a:rPr lang="en-US" sz="2400" b="1" dirty="0" smtClean="0">
                <a:solidFill>
                  <a:srgbClr val="C00000"/>
                </a:solidFill>
              </a:rPr>
              <a:t> divide it  into lobes.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116" cy="54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</a:t>
            </a:r>
            <a:r>
              <a:rPr lang="en-US" sz="2400" b="1" dirty="0" smtClean="0">
                <a:solidFill>
                  <a:srgbClr val="002060"/>
                </a:solidFill>
              </a:rPr>
              <a:t>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</a:t>
            </a:r>
            <a:r>
              <a:rPr lang="en-US" sz="2400" b="1" dirty="0" smtClean="0">
                <a:solidFill>
                  <a:srgbClr val="002060"/>
                </a:solidFill>
              </a:rPr>
              <a:t>on the posterior abdominal wall </a:t>
            </a:r>
            <a:r>
              <a:rPr lang="en-US" sz="2400" b="1" dirty="0" smtClean="0">
                <a:solidFill>
                  <a:srgbClr val="002060"/>
                </a:solidFill>
              </a:rPr>
              <a:t>in the: </a:t>
            </a:r>
            <a:r>
              <a:rPr lang="en-US" sz="2400" b="1" dirty="0" err="1" smtClean="0">
                <a:solidFill>
                  <a:srgbClr val="002060"/>
                </a:solidFill>
              </a:rPr>
              <a:t>Epigastrium</a:t>
            </a:r>
            <a:r>
              <a:rPr lang="en-US" sz="2400" b="1" dirty="0" smtClean="0">
                <a:solidFill>
                  <a:srgbClr val="00206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right, it emerges into the neck.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</a:t>
            </a:r>
            <a:r>
              <a:rPr lang="en-US" sz="2400" b="1" u="sng" dirty="0" smtClean="0">
                <a:solidFill>
                  <a:srgbClr val="C00000"/>
                </a:solidFill>
              </a:rPr>
              <a:t>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.?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It lies in front </a:t>
            </a:r>
            <a:r>
              <a:rPr lang="en-US" sz="2400" b="1" u="sng" dirty="0" smtClean="0">
                <a:solidFill>
                  <a:srgbClr val="C00000"/>
                </a:solidFill>
              </a:rPr>
              <a:t>of</a:t>
            </a:r>
            <a:r>
              <a:rPr lang="en-US" sz="24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A</a:t>
            </a:r>
            <a:r>
              <a:rPr lang="en-US" sz="2400" b="1" dirty="0" smtClean="0">
                <a:solidFill>
                  <a:srgbClr val="3333CC"/>
                </a:solidFill>
              </a:rPr>
              <a:t>orta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O</a:t>
            </a:r>
            <a:r>
              <a:rPr lang="en-US" sz="2400" b="1" dirty="0" smtClean="0">
                <a:solidFill>
                  <a:srgbClr val="3333CC"/>
                </a:solidFill>
              </a:rPr>
              <a:t>rigin </a:t>
            </a:r>
            <a:r>
              <a:rPr lang="en-US" sz="2400" b="1" dirty="0" smtClean="0">
                <a:solidFill>
                  <a:srgbClr val="3333CC"/>
                </a:solidFill>
              </a:rPr>
              <a:t>of </a:t>
            </a:r>
            <a:r>
              <a:rPr lang="en-US" sz="2400" b="1" dirty="0" smtClean="0">
                <a:solidFill>
                  <a:srgbClr val="3333CC"/>
                </a:solidFill>
              </a:rPr>
              <a:t>Superior </a:t>
            </a:r>
            <a:r>
              <a:rPr lang="en-US" sz="2400" b="1" dirty="0" smtClean="0">
                <a:solidFill>
                  <a:srgbClr val="3333CC"/>
                </a:solidFill>
              </a:rPr>
              <a:t>M</a:t>
            </a:r>
            <a:r>
              <a:rPr lang="en-US" sz="2400" b="1" dirty="0" smtClean="0">
                <a:solidFill>
                  <a:srgbClr val="3333CC"/>
                </a:solidFill>
              </a:rPr>
              <a:t>esenteric </a:t>
            </a:r>
            <a:r>
              <a:rPr lang="en-US" sz="2400" b="1" dirty="0" smtClean="0">
                <a:solidFill>
                  <a:srgbClr val="3333CC"/>
                </a:solidFill>
              </a:rPr>
              <a:t>artery 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the </a:t>
            </a:r>
            <a:r>
              <a:rPr lang="en-US" sz="2400" b="1" dirty="0" smtClean="0">
                <a:solidFill>
                  <a:srgbClr val="3333CC"/>
                </a:solidFill>
              </a:rPr>
              <a:t>confluence of the </a:t>
            </a:r>
            <a:r>
              <a:rPr lang="en-US" sz="2400" b="1" dirty="0" smtClean="0">
                <a:solidFill>
                  <a:srgbClr val="3333CC"/>
                </a:solidFill>
              </a:rPr>
              <a:t>Portal </a:t>
            </a:r>
            <a:r>
              <a:rPr lang="en-US" sz="2400" b="1" dirty="0" smtClean="0">
                <a:solidFill>
                  <a:srgbClr val="3333CC"/>
                </a:solidFill>
              </a:rPr>
              <a:t>V</a:t>
            </a:r>
            <a:r>
              <a:rPr lang="en-US" sz="2400" b="1" dirty="0" smtClean="0">
                <a:solidFill>
                  <a:srgbClr val="3333CC"/>
                </a:solidFill>
              </a:rPr>
              <a:t>ein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4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4487" cy="5733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3333CC"/>
                </a:solidFill>
              </a:rPr>
              <a:t>S</a:t>
            </a:r>
            <a:r>
              <a:rPr lang="en-US" b="1" u="sng" dirty="0" err="1" smtClean="0">
                <a:solidFill>
                  <a:srgbClr val="3333CC"/>
                </a:solidFill>
              </a:rPr>
              <a:t>plenic</a:t>
            </a:r>
            <a:r>
              <a:rPr lang="en-US" b="1" u="sng" dirty="0" smtClean="0">
                <a:solidFill>
                  <a:srgbClr val="3333CC"/>
                </a:solidFill>
              </a:rPr>
              <a:t> </a:t>
            </a:r>
            <a:r>
              <a:rPr lang="en-US" b="1" u="sng" dirty="0" smtClean="0">
                <a:solidFill>
                  <a:srgbClr val="3333CC"/>
                </a:solidFill>
              </a:rPr>
              <a:t>V</a:t>
            </a:r>
            <a:r>
              <a:rPr lang="en-US" b="1" u="sng" dirty="0" smtClean="0">
                <a:solidFill>
                  <a:srgbClr val="3333CC"/>
                </a:solidFill>
              </a:rPr>
              <a:t>ein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</a:t>
            </a:r>
            <a:r>
              <a:rPr lang="en-US" b="1" u="sng" dirty="0" err="1" smtClean="0">
                <a:solidFill>
                  <a:srgbClr val="C00000"/>
                </a:solidFill>
              </a:rPr>
              <a:t>plenic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A</a:t>
            </a:r>
            <a:r>
              <a:rPr lang="en-US" b="1" u="sng" dirty="0" smtClean="0">
                <a:solidFill>
                  <a:srgbClr val="C00000"/>
                </a:solidFill>
              </a:rPr>
              <a:t>rtery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500562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2904</TotalTime>
  <Words>699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Slide 7</vt:lpstr>
      <vt:lpstr>Neck of Pancreas</vt:lpstr>
      <vt:lpstr>Body of Pancreas</vt:lpstr>
      <vt:lpstr>Tail of Pancreas</vt:lpstr>
      <vt:lpstr>RELATIONS OF PANCREAS</vt:lpstr>
      <vt:lpstr>Slide 12</vt:lpstr>
      <vt:lpstr>FUNCTIONS</vt:lpstr>
      <vt:lpstr>Pancreatic DUCTS</vt:lpstr>
      <vt:lpstr>Slide 15</vt:lpstr>
      <vt:lpstr>ARTERIAL SUPPLY</vt:lpstr>
      <vt:lpstr>VENOUS DRAINAGE</vt:lpstr>
      <vt:lpstr>LYMPHATIC DRAINAGE</vt:lpstr>
      <vt:lpstr>NERVE SUPPLY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 Prof. Saeed Abuel Makarem</dc:creator>
  <cp:lastModifiedBy>gogi</cp:lastModifiedBy>
  <cp:revision>150</cp:revision>
  <dcterms:created xsi:type="dcterms:W3CDTF">2005-12-17T15:01:58Z</dcterms:created>
  <dcterms:modified xsi:type="dcterms:W3CDTF">2013-02-21T08:48:15Z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