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60" r:id="rId2"/>
    <p:sldId id="341" r:id="rId3"/>
    <p:sldId id="363" r:id="rId4"/>
    <p:sldId id="365" r:id="rId5"/>
    <p:sldId id="366" r:id="rId6"/>
    <p:sldId id="346" r:id="rId7"/>
    <p:sldId id="364" r:id="rId8"/>
    <p:sldId id="347" r:id="rId9"/>
    <p:sldId id="350" r:id="rId10"/>
    <p:sldId id="351" r:id="rId11"/>
    <p:sldId id="348" r:id="rId12"/>
    <p:sldId id="368" r:id="rId13"/>
    <p:sldId id="357" r:id="rId14"/>
    <p:sldId id="359" r:id="rId15"/>
    <p:sldId id="317" r:id="rId16"/>
    <p:sldId id="331" r:id="rId17"/>
    <p:sldId id="354" r:id="rId18"/>
    <p:sldId id="356" r:id="rId19"/>
    <p:sldId id="367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33"/>
    <a:srgbClr val="D84061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54" autoAdjust="0"/>
    <p:restoredTop sz="94660"/>
  </p:normalViewPr>
  <p:slideViewPr>
    <p:cSldViewPr>
      <p:cViewPr>
        <p:scale>
          <a:sx n="70" d="100"/>
          <a:sy n="70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7740650" cy="11557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Jamila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Elmedany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&amp; 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Saeed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Vohra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02832" cy="7076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3" y="1268413"/>
            <a:ext cx="3851275" cy="45368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Ends within the splenic hilum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Lies in the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Splenicorenal</a:t>
            </a:r>
            <a:r>
              <a:rPr lang="en-US" sz="2400" b="1" u="sng" dirty="0" smtClean="0">
                <a:solidFill>
                  <a:srgbClr val="3333CC"/>
                </a:solidFill>
              </a:rPr>
              <a:t> ligament</a:t>
            </a:r>
          </a:p>
          <a:p>
            <a:pPr eaLnBrk="1" hangingPunct="1"/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</a:rPr>
              <a:t>Anteriorly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, related to: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May be injured during </a:t>
            </a:r>
            <a:r>
              <a:rPr lang="en-US" sz="2400" b="1" u="sng" dirty="0" err="1">
                <a:solidFill>
                  <a:srgbClr val="002060"/>
                </a:solidFill>
              </a:rPr>
              <a:t>S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plenectomy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888432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Anterior to (body &amp; tail):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separated from by lesser sac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Transverse colon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	transverse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mesocolon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980728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179388" y="1124744"/>
            <a:ext cx="4176588" cy="51845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</a:rPr>
              <a:t>Posterior to (body &amp; tail)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Left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Psoas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muscle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Adrenal 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Renal vessels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Upper 1/3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the spleen.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355976" y="1124744"/>
            <a:ext cx="4608512" cy="4106628"/>
          </a:xfrm>
          <a:noFill/>
          <a:ln 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107504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ARTERIAL SUPPLY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500562" cy="54467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Celiac trunk, Superior mesenteric &amp;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Celiac 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CHA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Gastroduodenal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Superior </a:t>
            </a:r>
            <a:r>
              <a:rPr lang="en-US" sz="2400" b="1" u="sng" dirty="0" err="1" smtClean="0">
                <a:solidFill>
                  <a:srgbClr val="C00000"/>
                </a:solidFill>
                <a:sym typeface="Wingdings" pitchFamily="2" charset="2"/>
              </a:rPr>
              <a:t>pancreaticoduodenal</a:t>
            </a:r>
            <a:endParaRPr lang="en-US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SMA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Inferior </a:t>
            </a:r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pancreaticoduodenal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TO HEAD</a:t>
            </a:r>
            <a:endParaRPr lang="en-US" sz="2400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Splenic</a:t>
            </a:r>
            <a:r>
              <a:rPr lang="en-US" sz="2400" b="1" u="sng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supplies the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Body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Tail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amila\My Documents\Student Gray\4. Abdomen\F66122-004-f098.jpg"/>
          <p:cNvPicPr>
            <a:picLocks noChangeAspect="1" noChangeArrowheads="1"/>
          </p:cNvPicPr>
          <p:nvPr/>
        </p:nvPicPr>
        <p:blipFill>
          <a:blip r:embed="rId2" cstate="print"/>
          <a:srcRect b="3715"/>
          <a:stretch>
            <a:fillRect/>
          </a:stretch>
        </p:blipFill>
        <p:spPr bwMode="auto">
          <a:xfrm>
            <a:off x="4429124" y="1628800"/>
            <a:ext cx="4463356" cy="4032448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2000232" y="2571744"/>
            <a:ext cx="214314" cy="50006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071670" y="3429000"/>
            <a:ext cx="285752" cy="428628"/>
          </a:xfrm>
          <a:prstGeom prst="down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7422" y="2357430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43174" y="221455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R gastric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42910" y="2571744"/>
            <a:ext cx="1357322" cy="642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3000372"/>
            <a:ext cx="7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Hepatic</a:t>
            </a:r>
            <a:endParaRPr lang="en-US" sz="1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VENOUS DRAINAGE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44652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Ultimately, ends into </a:t>
            </a:r>
            <a:r>
              <a:rPr lang="en-US" b="1" u="sng" dirty="0" smtClean="0">
                <a:solidFill>
                  <a:srgbClr val="C00000"/>
                </a:solidFill>
              </a:rPr>
              <a:t>Portal Vein</a:t>
            </a:r>
          </a:p>
          <a:p>
            <a:pPr lvl="1" eaLnBrk="1" hangingPunct="1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LYMPHATIC DRAINAGE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4"/>
            <a:ext cx="4106861" cy="5659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Rich network drains into nodes along the upper border of the pancreas</a:t>
            </a:r>
          </a:p>
          <a:p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Ultimately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the efferent vessels drain into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Celiac nodes</a:t>
            </a:r>
            <a:r>
              <a:rPr lang="en-US" sz="2400" b="1" dirty="0" smtClean="0">
                <a:solidFill>
                  <a:srgbClr val="00F66F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Lymph vessels from the region of the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ead pass to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Superior Mesenteric nodes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11638" y="1124744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NERVE SUPPLY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splanchnic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nerves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, they have a predominantly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inhibitory effect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Parasympathetic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Vagus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stimulate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both exocrine and endocrine secretions</a:t>
            </a:r>
          </a:p>
          <a:p>
            <a:pPr eaLnBrk="1" hangingPunct="1"/>
            <a:endParaRPr lang="en-US" b="1" dirty="0" smtClean="0">
              <a:solidFill>
                <a:srgbClr val="D8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Pancreatic </a:t>
            </a:r>
            <a:r>
              <a:rPr lang="en-US" sz="3600" b="1" dirty="0" smtClean="0">
                <a:solidFill>
                  <a:srgbClr val="002060"/>
                </a:solidFill>
              </a:rPr>
              <a:t>DUCTS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1" y="908720"/>
            <a:ext cx="4571999" cy="56882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3333CC"/>
                </a:solidFill>
              </a:rPr>
              <a:t>Main P duct 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Joins common bile duct &amp;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they open into a small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hepatopancreatic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in the duodenal wall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Ampulla</a:t>
            </a:r>
            <a:r>
              <a:rPr lang="en-US" sz="2400" b="1" i="1" dirty="0" smtClean="0">
                <a:solidFill>
                  <a:srgbClr val="C00000"/>
                </a:solidFill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Vater</a:t>
            </a:r>
            <a:r>
              <a:rPr lang="en-US" sz="24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opens into the lumen of the duodenum through </a:t>
            </a:r>
            <a:r>
              <a:rPr lang="en-US" sz="2400" b="1" i="1" dirty="0" smtClean="0">
                <a:solidFill>
                  <a:srgbClr val="C00000"/>
                </a:solidFill>
              </a:rPr>
              <a:t>(Major Duodenal Papilla). </a:t>
            </a:r>
          </a:p>
          <a:p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067175" cy="47531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Accessory P duct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3333CC"/>
                </a:solidFill>
              </a:rPr>
              <a:t>(of </a:t>
            </a:r>
            <a:r>
              <a:rPr lang="en-US" sz="2400" b="1" dirty="0" err="1" smtClean="0">
                <a:solidFill>
                  <a:srgbClr val="3333CC"/>
                </a:solidFill>
              </a:rPr>
              <a:t>Santorini</a:t>
            </a:r>
            <a:r>
              <a:rPr lang="en-US" sz="2400" b="1" dirty="0" smtClean="0">
                <a:solidFill>
                  <a:srgbClr val="3333CC"/>
                </a:solidFill>
              </a:rPr>
              <a:t>)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superior portion of the head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nd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08313" cy="6133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</a:rPr>
              <a:t>FUNCTIONS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927968" cy="5519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Exocrine and Endocrine gland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Exocrine portion: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Small ducts arise from the lobules and enter the main pancreatic duct (which begins in the tail), and passes through the body and head where it meets the bile duct.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Endocrine portion: </a:t>
            </a:r>
            <a:r>
              <a:rPr lang="en-US" sz="2400" b="1" dirty="0" smtClean="0">
                <a:solidFill>
                  <a:srgbClr val="C00000"/>
                </a:solidFill>
              </a:rPr>
              <a:t>(Islets of </a:t>
            </a:r>
            <a:r>
              <a:rPr lang="en-US" sz="2400" b="1" dirty="0" err="1" smtClean="0">
                <a:solidFill>
                  <a:srgbClr val="C00000"/>
                </a:solidFill>
              </a:rPr>
              <a:t>Langerhans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71934" y="1242020"/>
            <a:ext cx="4965164" cy="40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72608" cy="86409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4525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4329039" cy="53285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an elongated soft pinkish structure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(60-100) gram in weight &amp;  (6-10) inch in length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L</a:t>
            </a:r>
            <a:r>
              <a:rPr lang="en-US" sz="2400" b="1" dirty="0" smtClean="0">
                <a:solidFill>
                  <a:srgbClr val="3333CC"/>
                </a:solidFill>
              </a:rPr>
              <a:t>obulated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Because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it is surrounded by a fibrous tissue capsule from which septa pass into the gland and  divide it  into lobes.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The lobes are divided into lobules.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9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4857752" y="1643050"/>
            <a:ext cx="3967328" cy="464347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746648" cy="725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357116" cy="540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is a </a:t>
            </a:r>
            <a:r>
              <a:rPr lang="en-US" sz="2400" b="1" dirty="0" smtClean="0">
                <a:solidFill>
                  <a:srgbClr val="3333CC"/>
                </a:solidFill>
              </a:rPr>
              <a:t>Retro-Peritoneal</a:t>
            </a:r>
            <a:r>
              <a:rPr lang="en-US" sz="2400" b="1" dirty="0" smtClean="0">
                <a:solidFill>
                  <a:srgbClr val="002060"/>
                </a:solidFill>
              </a:rPr>
              <a:t> structure.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lies on the posterior abdominal wall in the: </a:t>
            </a:r>
            <a:r>
              <a:rPr lang="en-US" sz="2400" b="1" dirty="0" err="1" smtClean="0">
                <a:solidFill>
                  <a:srgbClr val="C00000"/>
                </a:solidFill>
              </a:rPr>
              <a:t>Epigastrium</a:t>
            </a:r>
            <a:r>
              <a:rPr lang="en-US" sz="2400" b="1" dirty="0" smtClean="0">
                <a:solidFill>
                  <a:srgbClr val="C00000"/>
                </a:solidFill>
              </a:rPr>
              <a:t> &amp; Left upper quadrant of the abdomen.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extends in a transverse oblique direction at the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transpyloric</a:t>
            </a:r>
            <a:r>
              <a:rPr lang="en-US" sz="2400" b="1" u="sng" dirty="0" smtClean="0">
                <a:solidFill>
                  <a:srgbClr val="C00000"/>
                </a:solidFill>
              </a:rPr>
              <a:t> plane </a:t>
            </a:r>
            <a:r>
              <a:rPr lang="en-US" sz="2400" b="1" dirty="0" smtClean="0">
                <a:solidFill>
                  <a:srgbClr val="3333CC"/>
                </a:solidFill>
              </a:rPr>
              <a:t>(1</a:t>
            </a:r>
            <a:r>
              <a:rPr lang="en-US" sz="2400" b="1" baseline="30000" dirty="0" smtClean="0">
                <a:solidFill>
                  <a:srgbClr val="3333CC"/>
                </a:solidFill>
              </a:rPr>
              <a:t>st</a:t>
            </a:r>
            <a:r>
              <a:rPr lang="en-US" sz="2400" b="1" dirty="0" smtClean="0">
                <a:solidFill>
                  <a:srgbClr val="3333CC"/>
                </a:solidFill>
              </a:rPr>
              <a:t> lumbar vertebral)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from the concavity of the duodenum on the right to the spleen on the left.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galmadani\Desktop\Documents\Documents\Student Gray\4. Abdomen\F66122-004-f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858"/>
          <a:stretch>
            <a:fillRect/>
          </a:stretch>
        </p:blipFill>
        <p:spPr bwMode="auto">
          <a:xfrm>
            <a:off x="4572000" y="1857364"/>
            <a:ext cx="4286280" cy="39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PARTS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It is divided into: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Head, Neck, Body and Tail.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Because of its oblique direction the tail is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higher than the head (at T12).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BBF4-00EF-435B-AFFF-1A0537587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2" cstate="print"/>
          <a:srcRect b="3541"/>
          <a:stretch>
            <a:fillRect/>
          </a:stretch>
        </p:blipFill>
        <p:spPr bwMode="auto">
          <a:xfrm>
            <a:off x="4644008" y="1772816"/>
            <a:ext cx="4052115" cy="425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64496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55895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b="1" dirty="0" smtClean="0">
                <a:solidFill>
                  <a:srgbClr val="002060"/>
                </a:solidFill>
              </a:rPr>
              <a:t> and 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portions of the duodenum.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right, it emerges into the neck.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left, it Includes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Uncinate</a:t>
            </a:r>
            <a:r>
              <a:rPr lang="en-US" sz="2400" b="1" u="sng" dirty="0" smtClean="0">
                <a:solidFill>
                  <a:srgbClr val="C00000"/>
                </a:solidFill>
              </a:rPr>
              <a:t> Process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 an extension of the lower part of the head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6794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rgbClr val="3333CC"/>
                </a:solidFill>
              </a:rPr>
              <a:t> Structures Posterior to the Head:</a:t>
            </a:r>
          </a:p>
          <a:p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 (1) </a:t>
            </a:r>
            <a:r>
              <a:rPr lang="en-US" sz="2400" b="1" u="sng" dirty="0" smtClean="0">
                <a:solidFill>
                  <a:srgbClr val="C00000"/>
                </a:solidFill>
              </a:rPr>
              <a:t>Bile 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downwards and may be embedded in it. </a:t>
            </a:r>
            <a:r>
              <a:rPr lang="en-US" sz="2400" b="1" dirty="0" smtClean="0">
                <a:solidFill>
                  <a:srgbClr val="C00000"/>
                </a:solidFill>
              </a:rPr>
              <a:t>(2) </a:t>
            </a:r>
            <a:r>
              <a:rPr lang="en-US" sz="2400" b="1" u="sng" dirty="0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runs upwards.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C0E6D-0965-45EC-A8B5-617784FB7D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galmadani\Desktop\Documents\Documents\Student Gray\4. Abdomen\F66122-004-f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76"/>
          <a:stretch>
            <a:fillRect/>
          </a:stretch>
        </p:blipFill>
        <p:spPr bwMode="auto">
          <a:xfrm>
            <a:off x="3714744" y="1285860"/>
            <a:ext cx="5111750" cy="458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3204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9992" cy="58772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the constricted portion connecting the head &amp; body of pancreas</a:t>
            </a:r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It lies in front of</a:t>
            </a:r>
            <a:r>
              <a:rPr lang="en-US" sz="2400" b="1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Aorta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Origin of Superior Mesenteric artery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the confluence of the Portal Vein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Its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antero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-superior surface supports the </a:t>
            </a:r>
            <a:r>
              <a:rPr lang="en-US" sz="2400" b="1" u="sng" dirty="0" smtClean="0">
                <a:solidFill>
                  <a:srgbClr val="002060"/>
                </a:solidFill>
              </a:rPr>
              <a:t>pylorus of the stomach 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superior mesenteric vessels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emerge from its inferior border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>
          <a:xfrm>
            <a:off x="4283968" y="1124744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30120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4860032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Body of Pancreas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24487" cy="5733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runs upward and to the left.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is triangular in cross section.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embedded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in its post. Surface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Splenic</a:t>
            </a:r>
            <a:r>
              <a:rPr lang="en-US" b="1" u="sng" dirty="0" smtClean="0">
                <a:solidFill>
                  <a:srgbClr val="C00000"/>
                </a:solidFill>
              </a:rPr>
              <a:t> Artery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runs to the left along the upper border of the pancreas.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1" name="Picture 1" descr="C:\Users\galmadani\Desktop\Documents\Documents\Student Gray\4. Abdomen\F66122-004-f100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4500562" y="2000240"/>
            <a:ext cx="5000660" cy="34290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58082" y="2786058"/>
            <a:ext cx="35719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2924</TotalTime>
  <Words>691</Words>
  <Application>Microsoft Office PowerPoint</Application>
  <PresentationFormat>On-screen Show (4:3)</PresentationFormat>
  <Paragraphs>112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PowerPoint Presentation</vt:lpstr>
      <vt:lpstr>Neck of Pancreas</vt:lpstr>
      <vt:lpstr>Body of Pancreas</vt:lpstr>
      <vt:lpstr>Tail of Pancreas</vt:lpstr>
      <vt:lpstr>RELATIONS OF PANCREAS</vt:lpstr>
      <vt:lpstr>PowerPoint Presentation</vt:lpstr>
      <vt:lpstr>ARTERIAL SUPPLY</vt:lpstr>
      <vt:lpstr>VENOUS DRAINAGE</vt:lpstr>
      <vt:lpstr>LYMPHATIC DRAINAGE</vt:lpstr>
      <vt:lpstr>NERVE SUPPLY</vt:lpstr>
      <vt:lpstr>Pancreatic DUCTS</vt:lpstr>
      <vt:lpstr>PowerPoint Presentation</vt:lpstr>
      <vt:lpstr>FUNCTIONS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Prof. Saeed Abuel Makarem</dc:creator>
  <cp:lastModifiedBy>3422</cp:lastModifiedBy>
  <cp:revision>153</cp:revision>
  <dcterms:created xsi:type="dcterms:W3CDTF">2005-12-17T15:01:58Z</dcterms:created>
  <dcterms:modified xsi:type="dcterms:W3CDTF">2014-02-23T05:40:40Z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