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27"/>
  </p:notesMasterIdLst>
  <p:sldIdLst>
    <p:sldId id="404" r:id="rId2"/>
    <p:sldId id="434" r:id="rId3"/>
    <p:sldId id="406" r:id="rId4"/>
    <p:sldId id="407" r:id="rId5"/>
    <p:sldId id="438" r:id="rId6"/>
    <p:sldId id="439" r:id="rId7"/>
    <p:sldId id="435" r:id="rId8"/>
    <p:sldId id="417" r:id="rId9"/>
    <p:sldId id="428" r:id="rId10"/>
    <p:sldId id="422" r:id="rId11"/>
    <p:sldId id="424" r:id="rId12"/>
    <p:sldId id="427" r:id="rId13"/>
    <p:sldId id="444" r:id="rId14"/>
    <p:sldId id="445" r:id="rId15"/>
    <p:sldId id="374" r:id="rId16"/>
    <p:sldId id="448" r:id="rId17"/>
    <p:sldId id="377" r:id="rId18"/>
    <p:sldId id="380" r:id="rId19"/>
    <p:sldId id="394" r:id="rId20"/>
    <p:sldId id="381" r:id="rId21"/>
    <p:sldId id="382" r:id="rId22"/>
    <p:sldId id="385" r:id="rId23"/>
    <p:sldId id="386" r:id="rId24"/>
    <p:sldId id="389" r:id="rId25"/>
    <p:sldId id="395" r:id="rId26"/>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18" y="337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D8347-635C-440F-AFC2-2A2EA37EC833}" type="datetimeFigureOut">
              <a:rPr lang="en-US" smtClean="0"/>
              <a:pPr/>
              <a:t>4/13/2014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D59F5-B4E6-4A91-A86F-44112687640D}" type="slidenum">
              <a:rPr lang="en-US" smtClean="0"/>
              <a:pPr/>
              <a:t>‹#›</a:t>
            </a:fld>
            <a:endParaRPr lang="en-US"/>
          </a:p>
        </p:txBody>
      </p:sp>
    </p:spTree>
    <p:extLst>
      <p:ext uri="{BB962C8B-B14F-4D97-AF65-F5344CB8AC3E}">
        <p14:creationId xmlns:p14="http://schemas.microsoft.com/office/powerpoint/2010/main" val="22925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D59F5-B4E6-4A91-A86F-44112687640D}" type="slidenum">
              <a:rPr lang="en-US" smtClean="0"/>
              <a:pPr/>
              <a:t>25</a:t>
            </a:fld>
            <a:endParaRPr lang="en-US"/>
          </a:p>
        </p:txBody>
      </p:sp>
    </p:spTree>
    <p:extLst>
      <p:ext uri="{BB962C8B-B14F-4D97-AF65-F5344CB8AC3E}">
        <p14:creationId xmlns:p14="http://schemas.microsoft.com/office/powerpoint/2010/main" val="401123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9DF1A-F7C0-424B-9EE9-3BFB838EBC1B}"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C680BC-F211-4242-82C5-E574F79C2A5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76A6D4-3E5B-4460-9135-6790EBD6628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7FFB48-29FC-4C69-B8CA-81BC719EA29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1A7853-CF31-4D99-B976-9D53B76C7F32}"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FDE908-296C-4587-8ACD-D7A7D09524E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71339A-DA12-4A38-9B69-B1194D7A838A}"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CD37E2-B59E-429F-9F0C-307D6D6D119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B710C1-2F99-4B6C-BB91-BFA6784E94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66ED6B-C2CE-4A54-80DD-34D84D526C64}"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E2EB79-FAFD-464F-AB24-A145EE1874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51F431E3-1519-4C4B-A485-36770F98010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sz="3200" b="1" u="sng" dirty="0" smtClean="0">
                <a:latin typeface="Calibri" pitchFamily="34" charset="0"/>
              </a:rPr>
              <a:t>Ectopic pregnancy, spontaneous abortion and gestational </a:t>
            </a:r>
            <a:r>
              <a:rPr lang="en-US" sz="3200" b="1" u="sng" dirty="0" err="1" smtClean="0">
                <a:latin typeface="Calibri" pitchFamily="34" charset="0"/>
              </a:rPr>
              <a:t>trophoblastic</a:t>
            </a:r>
            <a:r>
              <a:rPr lang="en-US" sz="3200" b="1" u="sng" dirty="0" smtClean="0">
                <a:latin typeface="Calibri" pitchFamily="34" charset="0"/>
              </a:rPr>
              <a:t> disease</a:t>
            </a:r>
            <a:r>
              <a:rPr lang="en-US" sz="3600" b="1" u="sng" dirty="0" smtClean="0">
                <a:latin typeface="Calibri" pitchFamily="34" charset="0"/>
              </a:rPr>
              <a:t>.</a:t>
            </a:r>
            <a:endParaRPr lang="en-US" sz="3600" b="1" u="sng" dirty="0">
              <a:latin typeface="Calibri" pitchFamily="34" charset="0"/>
            </a:endParaRPr>
          </a:p>
        </p:txBody>
      </p:sp>
      <p:sp>
        <p:nvSpPr>
          <p:cNvPr id="4" name="Subtitle 3"/>
          <p:cNvSpPr>
            <a:spLocks noGrp="1"/>
          </p:cNvSpPr>
          <p:nvPr>
            <p:ph type="subTitle" idx="1"/>
          </p:nvPr>
        </p:nvSpPr>
        <p:spPr>
          <a:xfrm>
            <a:off x="611560" y="3717032"/>
            <a:ext cx="6400800" cy="1752600"/>
          </a:xfrm>
        </p:spPr>
        <p:txBody>
          <a:bodyPr>
            <a:normAutofit/>
          </a:bodyPr>
          <a:lstStyle/>
          <a:p>
            <a:endParaRPr lang="en-US" dirty="0" smtClean="0">
              <a:latin typeface="Calibri" pitchFamily="34" charset="0"/>
            </a:endParaRPr>
          </a:p>
          <a:p>
            <a:r>
              <a:rPr lang="en-US" sz="2800" b="1" dirty="0" err="1" smtClean="0">
                <a:latin typeface="Calibri" pitchFamily="34" charset="0"/>
              </a:rPr>
              <a:t>Emad</a:t>
            </a:r>
            <a:r>
              <a:rPr lang="en-US" sz="2800" b="1" dirty="0" smtClean="0">
                <a:latin typeface="Calibri" pitchFamily="34" charset="0"/>
              </a:rPr>
              <a:t> </a:t>
            </a:r>
            <a:r>
              <a:rPr lang="en-US" sz="2800" b="1" dirty="0" err="1" smtClean="0">
                <a:latin typeface="Calibri" pitchFamily="34" charset="0"/>
              </a:rPr>
              <a:t>Raddaoui</a:t>
            </a:r>
            <a:r>
              <a:rPr lang="en-US" sz="2800" b="1" dirty="0" smtClean="0">
                <a:latin typeface="Calibri" pitchFamily="34" charset="0"/>
              </a:rPr>
              <a:t>, MD, FCAP</a:t>
            </a:r>
          </a:p>
          <a:p>
            <a:r>
              <a:rPr lang="en-US" b="1" dirty="0">
                <a:latin typeface="Calibri" pitchFamily="34" charset="0"/>
              </a:rPr>
              <a:t>Associate Professor &amp; Consultant</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dirty="0" smtClean="0">
                <a:latin typeface="Calibri" pitchFamily="34" charset="0"/>
              </a:rPr>
              <a:t>Causes of SAB/miscarriage</a:t>
            </a:r>
          </a:p>
        </p:txBody>
      </p:sp>
      <p:sp>
        <p:nvSpPr>
          <p:cNvPr id="9219" name="Content Placeholder 1"/>
          <p:cNvSpPr>
            <a:spLocks noGrp="1"/>
          </p:cNvSpPr>
          <p:nvPr>
            <p:ph idx="1"/>
          </p:nvPr>
        </p:nvSpPr>
        <p:spPr>
          <a:xfrm>
            <a:off x="395288" y="1481138"/>
            <a:ext cx="8641208" cy="4525962"/>
          </a:xfrm>
        </p:spPr>
        <p:txBody>
          <a:bodyPr>
            <a:normAutofit fontScale="92500" lnSpcReduction="20000"/>
          </a:bodyPr>
          <a:lstStyle/>
          <a:p>
            <a:pPr>
              <a:buFont typeface="Wingdings 3" pitchFamily="18" charset="2"/>
              <a:buNone/>
            </a:pPr>
            <a:r>
              <a:rPr lang="en-US" sz="2000" b="1" dirty="0" smtClean="0">
                <a:latin typeface="Calibri" pitchFamily="34" charset="0"/>
              </a:rPr>
              <a:t>2. Hormonal problems: </a:t>
            </a:r>
            <a:r>
              <a:rPr lang="en-US" sz="2000" dirty="0" smtClean="0">
                <a:latin typeface="Calibri" pitchFamily="34" charset="0"/>
              </a:rPr>
              <a:t>there is an increased risk of miscarriage with Cushing’s Syndrome, thyroid disease and polycystic ovary syndrome (PCOS).  </a:t>
            </a:r>
          </a:p>
          <a:p>
            <a:pPr>
              <a:buNone/>
            </a:pPr>
            <a:r>
              <a:rPr lang="en-US" sz="2000" dirty="0" smtClean="0">
                <a:latin typeface="Calibri" pitchFamily="34" charset="0"/>
              </a:rPr>
              <a:t>     Diabetes generally can be well managed during </a:t>
            </a:r>
            <a:r>
              <a:rPr lang="en-US" sz="2000" dirty="0">
                <a:latin typeface="Calibri" pitchFamily="34" charset="0"/>
              </a:rPr>
              <a:t>pregnancy. Good control of blood sugars during pregnancy is very </a:t>
            </a:r>
            <a:r>
              <a:rPr lang="en-US" sz="2000" dirty="0" smtClean="0">
                <a:latin typeface="Calibri" pitchFamily="34" charset="0"/>
              </a:rPr>
              <a:t>important. However, if the diabetes is insufficiently controlled, there is increase risk of miscarriages and also the baby can have major birth defects. It also has been suggested that inadequate function of the corpus luteum in the ovary (which produced progesterone necessary for maintenance of the very early stages of pregnancy) leads to </a:t>
            </a:r>
            <a:r>
              <a:rPr lang="en-US" sz="2000" dirty="0" err="1" smtClean="0">
                <a:latin typeface="Calibri" pitchFamily="34" charset="0"/>
              </a:rPr>
              <a:t>progeterone</a:t>
            </a:r>
            <a:r>
              <a:rPr lang="en-US" sz="2000" dirty="0" smtClean="0">
                <a:latin typeface="Calibri" pitchFamily="34" charset="0"/>
              </a:rPr>
              <a:t> deficiency which may lead to miscarriage. It is termed as "luteal phase defect’’.  </a:t>
            </a:r>
          </a:p>
          <a:p>
            <a:pPr>
              <a:buFont typeface="Wingdings 3" pitchFamily="18" charset="2"/>
              <a:buNone/>
            </a:pPr>
            <a:r>
              <a:rPr lang="en-US" sz="1800" b="1" dirty="0">
                <a:latin typeface="Calibri" pitchFamily="34" charset="0"/>
              </a:rPr>
              <a:t>3. </a:t>
            </a:r>
            <a:r>
              <a:rPr lang="en-US" sz="2000" b="1" dirty="0">
                <a:latin typeface="Calibri" pitchFamily="34" charset="0"/>
              </a:rPr>
              <a:t>Infections</a:t>
            </a:r>
            <a:r>
              <a:rPr lang="en-US" sz="2000" dirty="0" smtClean="0">
                <a:latin typeface="Calibri" pitchFamily="34" charset="0"/>
              </a:rPr>
              <a:t>:. </a:t>
            </a:r>
            <a:r>
              <a:rPr lang="en-US" sz="2000" dirty="0">
                <a:latin typeface="Calibri" pitchFamily="34" charset="0"/>
              </a:rPr>
              <a:t>infections by Listeria </a:t>
            </a:r>
            <a:r>
              <a:rPr lang="en-US" sz="2000" dirty="0" err="1">
                <a:latin typeface="Calibri" pitchFamily="34" charset="0"/>
              </a:rPr>
              <a:t>monocytogenes</a:t>
            </a:r>
            <a:r>
              <a:rPr lang="en-US" sz="2000" dirty="0">
                <a:latin typeface="Calibri" pitchFamily="34" charset="0"/>
              </a:rPr>
              <a:t>, Toxoplasma </a:t>
            </a:r>
            <a:r>
              <a:rPr lang="en-US" sz="2000" dirty="0" err="1">
                <a:latin typeface="Calibri" pitchFamily="34" charset="0"/>
              </a:rPr>
              <a:t>gondii</a:t>
            </a:r>
            <a:r>
              <a:rPr lang="en-US" sz="2000" dirty="0">
                <a:latin typeface="Calibri" pitchFamily="34" charset="0"/>
              </a:rPr>
              <a:t>, parvovirus B19, rubella, herpes simplex, cytomegalovirus and lymphocytic </a:t>
            </a:r>
            <a:r>
              <a:rPr lang="en-US" sz="2000" dirty="0" err="1">
                <a:latin typeface="Calibri" pitchFamily="34" charset="0"/>
              </a:rPr>
              <a:t>choriomeningitis</a:t>
            </a:r>
            <a:r>
              <a:rPr lang="en-US" sz="2000" dirty="0">
                <a:latin typeface="Calibri" pitchFamily="34" charset="0"/>
              </a:rPr>
              <a:t> virus </a:t>
            </a:r>
            <a:r>
              <a:rPr lang="en-US" sz="2000" dirty="0" err="1" smtClean="0">
                <a:latin typeface="Calibri" pitchFamily="34" charset="0"/>
              </a:rPr>
              <a:t>etc</a:t>
            </a:r>
            <a:r>
              <a:rPr lang="en-US" sz="2000" dirty="0" smtClean="0">
                <a:latin typeface="Calibri" pitchFamily="34" charset="0"/>
              </a:rPr>
              <a:t> </a:t>
            </a:r>
            <a:r>
              <a:rPr lang="en-US" sz="2000" dirty="0">
                <a:latin typeface="Calibri" pitchFamily="34" charset="0"/>
              </a:rPr>
              <a:t>are associated with an increased risk of pregnancy </a:t>
            </a:r>
            <a:r>
              <a:rPr lang="en-US" sz="2000" dirty="0" smtClean="0">
                <a:latin typeface="Calibri" pitchFamily="34" charset="0"/>
              </a:rPr>
              <a:t>loss.</a:t>
            </a:r>
            <a:endParaRPr lang="en-US" sz="2000" dirty="0">
              <a:latin typeface="Calibri" pitchFamily="34" charset="0"/>
            </a:endParaRPr>
          </a:p>
          <a:p>
            <a:pPr>
              <a:buNone/>
            </a:pPr>
            <a:r>
              <a:rPr lang="en-US" sz="2000" dirty="0">
                <a:latin typeface="Calibri" pitchFamily="34" charset="0"/>
              </a:rPr>
              <a:t> </a:t>
            </a:r>
            <a:r>
              <a:rPr lang="en-US" sz="2000" b="1" dirty="0" smtClean="0">
                <a:latin typeface="Calibri" pitchFamily="34" charset="0"/>
              </a:rPr>
              <a:t>4</a:t>
            </a:r>
            <a:r>
              <a:rPr lang="en-US" sz="2000" b="1" dirty="0">
                <a:latin typeface="Calibri" pitchFamily="34" charset="0"/>
              </a:rPr>
              <a:t>. Maternal health problems e.g. </a:t>
            </a:r>
            <a:r>
              <a:rPr lang="en-US" sz="2000" dirty="0">
                <a:latin typeface="Calibri" pitchFamily="34" charset="0"/>
              </a:rPr>
              <a:t>Collagen vascular diseases are illnesses in which a person's own immune system attacks their own </a:t>
            </a:r>
            <a:r>
              <a:rPr lang="en-US" sz="2000" dirty="0" smtClean="0">
                <a:latin typeface="Calibri" pitchFamily="34" charset="0"/>
              </a:rPr>
              <a:t>organs e.g. systemic </a:t>
            </a:r>
            <a:r>
              <a:rPr lang="en-US" sz="2000" dirty="0">
                <a:latin typeface="Calibri" pitchFamily="34" charset="0"/>
              </a:rPr>
              <a:t>lupus erythematosus and </a:t>
            </a:r>
            <a:r>
              <a:rPr lang="en-US" sz="2000" dirty="0" err="1">
                <a:latin typeface="Calibri" pitchFamily="34" charset="0"/>
              </a:rPr>
              <a:t>antiphospholipid</a:t>
            </a:r>
            <a:r>
              <a:rPr lang="en-US" sz="2000" dirty="0">
                <a:latin typeface="Calibri" pitchFamily="34" charset="0"/>
              </a:rPr>
              <a:t> antibody </a:t>
            </a:r>
            <a:r>
              <a:rPr lang="en-US" sz="2000" dirty="0" smtClean="0">
                <a:latin typeface="Calibri" pitchFamily="34" charset="0"/>
              </a:rPr>
              <a:t>syndrome </a:t>
            </a:r>
            <a:r>
              <a:rPr lang="en-US" sz="2000" dirty="0">
                <a:latin typeface="Calibri" pitchFamily="34" charset="0"/>
              </a:rPr>
              <a:t>are associated </a:t>
            </a:r>
            <a:r>
              <a:rPr lang="en-US" sz="2000" dirty="0" smtClean="0">
                <a:latin typeface="Calibri" pitchFamily="34" charset="0"/>
              </a:rPr>
              <a:t>with </a:t>
            </a:r>
            <a:r>
              <a:rPr lang="en-US" sz="2000" dirty="0">
                <a:latin typeface="Calibri" pitchFamily="34" charset="0"/>
              </a:rPr>
              <a:t>an increased risk of miscarriage are </a:t>
            </a:r>
            <a:endParaRPr lang="en-US" sz="2000" dirty="0" smtClean="0">
              <a:latin typeface="Calibri" pitchFamily="34" charset="0"/>
            </a:endParaRPr>
          </a:p>
          <a:p>
            <a:pPr>
              <a:buNone/>
            </a:pPr>
            <a:r>
              <a:rPr lang="en-US" sz="2000" b="1" dirty="0" smtClean="0">
                <a:latin typeface="Calibri" pitchFamily="34" charset="0"/>
              </a:rPr>
              <a:t>5</a:t>
            </a:r>
            <a:r>
              <a:rPr lang="en-US" sz="2000" b="1" dirty="0">
                <a:latin typeface="Calibri" pitchFamily="34" charset="0"/>
              </a:rPr>
              <a:t>. Lifestyle </a:t>
            </a:r>
            <a:r>
              <a:rPr lang="en-US" sz="2000" dirty="0">
                <a:latin typeface="Calibri" pitchFamily="34" charset="0"/>
              </a:rPr>
              <a:t>(i.e. smoking, drug use, malnutrition, excessive caffeine and exposure to radiation or toxic substances)</a:t>
            </a:r>
          </a:p>
          <a:p>
            <a:pPr>
              <a:buFont typeface="Wingdings 3" pitchFamily="18" charset="2"/>
              <a:buNone/>
            </a:pPr>
            <a:endParaRPr lang="en-US" sz="2000" dirty="0" smtClean="0">
              <a:latin typeface="Calibri" pitchFamily="34" charset="0"/>
            </a:endParaRPr>
          </a:p>
          <a:p>
            <a:pPr>
              <a:buFont typeface="Wingdings 3" pitchFamily="18" charset="2"/>
              <a:buNone/>
            </a:pPr>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dirty="0" smtClean="0">
                <a:latin typeface="Calibri" pitchFamily="34" charset="0"/>
              </a:rPr>
              <a:t>Causes of SAB/miscarriage</a:t>
            </a:r>
          </a:p>
        </p:txBody>
      </p:sp>
      <p:sp>
        <p:nvSpPr>
          <p:cNvPr id="11267" name="Content Placeholder 1"/>
          <p:cNvSpPr>
            <a:spLocks noGrp="1"/>
          </p:cNvSpPr>
          <p:nvPr>
            <p:ph sz="half" idx="1"/>
          </p:nvPr>
        </p:nvSpPr>
        <p:spPr>
          <a:xfrm>
            <a:off x="301752" y="1371600"/>
            <a:ext cx="3406152" cy="5153744"/>
          </a:xfrm>
        </p:spPr>
        <p:txBody>
          <a:bodyPr>
            <a:normAutofit fontScale="55000" lnSpcReduction="20000"/>
          </a:bodyPr>
          <a:lstStyle/>
          <a:p>
            <a:pPr>
              <a:buFont typeface="Wingdings 3" pitchFamily="18" charset="2"/>
              <a:buNone/>
            </a:pPr>
            <a:endParaRPr lang="en-US" b="1" dirty="0" smtClean="0">
              <a:latin typeface="Calibri" pitchFamily="34" charset="0"/>
            </a:endParaRPr>
          </a:p>
          <a:p>
            <a:pPr>
              <a:buFont typeface="Wingdings 3" pitchFamily="18" charset="2"/>
              <a:buNone/>
            </a:pPr>
            <a:r>
              <a:rPr lang="en-US" b="1" dirty="0" smtClean="0">
                <a:latin typeface="Calibri" pitchFamily="34" charset="0"/>
              </a:rPr>
              <a:t>6. Abnormal structural anatomy </a:t>
            </a:r>
            <a:r>
              <a:rPr lang="en-US" dirty="0" smtClean="0">
                <a:latin typeface="Calibri" pitchFamily="34" charset="0"/>
              </a:rPr>
              <a:t>of the uterus can also cause miscarriages. In some women there can be a tissue bridge (uterine septum), that acts like a partial wall dividing the uterine cavity into sections. The septum is not well suited for placental attachment and growth. Therefore, an embryo implanting on the septum would be at increased risk of miscarriage. Structural abnormalities in the uterus like fibroids can uncommonly interfere with the embryo implantation and the embryo's blood supply, thereby causing miscarriage </a:t>
            </a:r>
          </a:p>
          <a:p>
            <a:pPr>
              <a:buFont typeface="Wingdings 3" pitchFamily="18" charset="2"/>
              <a:buNone/>
            </a:pPr>
            <a:r>
              <a:rPr lang="en-US" b="1" dirty="0">
                <a:latin typeface="Calibri" pitchFamily="34" charset="0"/>
              </a:rPr>
              <a:t>7. Maternal age</a:t>
            </a:r>
            <a:r>
              <a:rPr lang="en-US" dirty="0">
                <a:latin typeface="Calibri" pitchFamily="34" charset="0"/>
              </a:rPr>
              <a:t>: SABs increase after age 35 due to ovum abnormalities</a:t>
            </a:r>
          </a:p>
          <a:p>
            <a:pPr>
              <a:buFont typeface="Wingdings 3" pitchFamily="18" charset="2"/>
              <a:buNone/>
            </a:pPr>
            <a:r>
              <a:rPr lang="en-US" b="1" dirty="0">
                <a:latin typeface="Calibri" pitchFamily="34" charset="0"/>
              </a:rPr>
              <a:t>8. Maternal trauma </a:t>
            </a:r>
          </a:p>
          <a:p>
            <a:pPr>
              <a:buFont typeface="Wingdings 3" pitchFamily="18" charset="2"/>
              <a:buNone/>
            </a:pPr>
            <a:r>
              <a:rPr lang="en-US" b="1" dirty="0">
                <a:latin typeface="Calibri" pitchFamily="34" charset="0"/>
              </a:rPr>
              <a:t>9. Others </a:t>
            </a:r>
            <a:r>
              <a:rPr lang="en-US" dirty="0">
                <a:latin typeface="Calibri" pitchFamily="34" charset="0"/>
              </a:rPr>
              <a:t>like invasive surgical procedures in the uterus during pregnancy </a:t>
            </a:r>
            <a:r>
              <a:rPr lang="en-US" dirty="0" err="1">
                <a:latin typeface="Calibri" pitchFamily="34" charset="0"/>
              </a:rPr>
              <a:t>e.g</a:t>
            </a:r>
            <a:r>
              <a:rPr lang="en-US" dirty="0">
                <a:latin typeface="Calibri" pitchFamily="34" charset="0"/>
              </a:rPr>
              <a:t> amniocentesis and </a:t>
            </a:r>
            <a:r>
              <a:rPr lang="en-US" dirty="0" err="1">
                <a:latin typeface="Calibri" pitchFamily="34" charset="0"/>
              </a:rPr>
              <a:t>chorionc</a:t>
            </a:r>
            <a:r>
              <a:rPr lang="en-US" dirty="0">
                <a:latin typeface="Calibri" pitchFamily="34" charset="0"/>
              </a:rPr>
              <a:t> villus sampling.</a:t>
            </a:r>
          </a:p>
          <a:p>
            <a:pPr>
              <a:buFont typeface="Wingdings 3" pitchFamily="18" charset="2"/>
              <a:buNone/>
            </a:pPr>
            <a:endParaRPr lang="en-US" sz="2400"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p:txBody>
      </p:sp>
      <p:pic>
        <p:nvPicPr>
          <p:cNvPr id="23556" name="Picture 4" descr="http://www.ponnitesttubebabycentre.com/pics/Correction-of-Bicornuate-Uterus.jpg"/>
          <p:cNvPicPr>
            <a:picLocks noChangeAspect="1" noChangeArrowheads="1"/>
          </p:cNvPicPr>
          <p:nvPr/>
        </p:nvPicPr>
        <p:blipFill>
          <a:blip r:embed="rId2" cstate="print"/>
          <a:srcRect/>
          <a:stretch>
            <a:fillRect/>
          </a:stretch>
        </p:blipFill>
        <p:spPr bwMode="auto">
          <a:xfrm>
            <a:off x="3779912" y="1556792"/>
            <a:ext cx="5364088" cy="41124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dirty="0" smtClean="0">
                <a:latin typeface="Calibri" pitchFamily="34" charset="0"/>
              </a:rPr>
              <a:t>Causes of SAB/miscarriage</a:t>
            </a:r>
          </a:p>
        </p:txBody>
      </p:sp>
      <p:sp>
        <p:nvSpPr>
          <p:cNvPr id="12291" name="Content Placeholder 1"/>
          <p:cNvSpPr>
            <a:spLocks noGrp="1"/>
          </p:cNvSpPr>
          <p:nvPr>
            <p:ph idx="1"/>
          </p:nvPr>
        </p:nvSpPr>
        <p:spPr/>
        <p:txBody>
          <a:bodyPr>
            <a:normAutofit/>
          </a:bodyPr>
          <a:lstStyle/>
          <a:p>
            <a:pPr>
              <a:buFont typeface="Wingdings 3" pitchFamily="18" charset="2"/>
              <a:buNone/>
            </a:pPr>
            <a:r>
              <a:rPr lang="en-US" b="1" dirty="0" smtClean="0">
                <a:latin typeface="Calibri" pitchFamily="34" charset="0"/>
              </a:rPr>
              <a:t>Diagnosis</a:t>
            </a:r>
            <a:r>
              <a:rPr lang="en-US" b="1" dirty="0">
                <a:latin typeface="Calibri" pitchFamily="34" charset="0"/>
              </a:rPr>
              <a:t>: </a:t>
            </a:r>
          </a:p>
          <a:p>
            <a:r>
              <a:rPr lang="en-US" sz="2400" dirty="0">
                <a:latin typeface="Calibri" pitchFamily="34" charset="0"/>
              </a:rPr>
              <a:t>A miscarriage can be confirmed via ultrasound and by the examination of the passed tissue microscopically for the products of </a:t>
            </a:r>
            <a:r>
              <a:rPr lang="en-US" sz="2400" dirty="0" smtClean="0">
                <a:latin typeface="Calibri" pitchFamily="34" charset="0"/>
              </a:rPr>
              <a:t>conception. The products of conception include chorionic </a:t>
            </a:r>
            <a:r>
              <a:rPr lang="en-US" sz="2400" dirty="0">
                <a:latin typeface="Calibri" pitchFamily="34" charset="0"/>
              </a:rPr>
              <a:t>villi, </a:t>
            </a:r>
            <a:r>
              <a:rPr lang="en-US" sz="2400" dirty="0" err="1">
                <a:latin typeface="Calibri" pitchFamily="34" charset="0"/>
              </a:rPr>
              <a:t>trophoblasts</a:t>
            </a:r>
            <a:r>
              <a:rPr lang="en-US" sz="2400" dirty="0">
                <a:latin typeface="Calibri" pitchFamily="34" charset="0"/>
              </a:rPr>
              <a:t>, fetal parts, and background gestational changes in the endometrium. </a:t>
            </a:r>
            <a:endParaRPr lang="en-US" sz="2400" dirty="0" smtClean="0">
              <a:latin typeface="Calibri" pitchFamily="34" charset="0"/>
            </a:endParaRPr>
          </a:p>
          <a:p>
            <a:pPr marL="0" indent="0">
              <a:buNone/>
            </a:pPr>
            <a:endParaRPr lang="en-US" sz="2400" dirty="0">
              <a:latin typeface="Calibri" pitchFamily="34" charset="0"/>
            </a:endParaRPr>
          </a:p>
          <a:p>
            <a:r>
              <a:rPr lang="en-US" sz="2400" dirty="0">
                <a:latin typeface="Calibri" pitchFamily="34" charset="0"/>
              </a:rPr>
              <a:t>Genetic tests may also be performed to look for </a:t>
            </a:r>
            <a:r>
              <a:rPr lang="en-US" sz="2400" dirty="0" smtClean="0">
                <a:latin typeface="Calibri" pitchFamily="34" charset="0"/>
              </a:rPr>
              <a:t> chromosomal anomalies.</a:t>
            </a:r>
            <a:endParaRPr lang="en-US" sz="2400" dirty="0">
              <a:latin typeface="Calibri" pitchFamily="34" charset="0"/>
            </a:endParaRPr>
          </a:p>
          <a:p>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2"/>
          <a:stretch>
            <a:fillRect/>
          </a:stretch>
        </p:blipFill>
        <p:spPr>
          <a:xfrm>
            <a:off x="0" y="0"/>
            <a:ext cx="2876550" cy="4111625"/>
          </a:xfrm>
          <a:prstGeom prst="rect">
            <a:avLst/>
          </a:prstGeom>
        </p:spPr>
      </p:pic>
      <p:pic>
        <p:nvPicPr>
          <p:cNvPr id="9" name="Picture 8"/>
          <p:cNvPicPr>
            <a:picLocks noChangeAspect="1"/>
          </p:cNvPicPr>
          <p:nvPr/>
        </p:nvPicPr>
        <p:blipFill>
          <a:blip r:embed="rId3"/>
          <a:stretch>
            <a:fillRect/>
          </a:stretch>
        </p:blipFill>
        <p:spPr>
          <a:xfrm>
            <a:off x="5062364" y="757347"/>
            <a:ext cx="4084859" cy="3270060"/>
          </a:xfrm>
          <a:prstGeom prst="rect">
            <a:avLst/>
          </a:prstGeom>
        </p:spPr>
      </p:pic>
      <p:pic>
        <p:nvPicPr>
          <p:cNvPr id="12" name="Picture 11"/>
          <p:cNvPicPr>
            <a:picLocks noChangeAspect="1"/>
          </p:cNvPicPr>
          <p:nvPr/>
        </p:nvPicPr>
        <p:blipFill>
          <a:blip r:embed="rId4"/>
          <a:stretch>
            <a:fillRect/>
          </a:stretch>
        </p:blipFill>
        <p:spPr>
          <a:xfrm>
            <a:off x="0" y="3616729"/>
            <a:ext cx="3406742" cy="3241271"/>
          </a:xfrm>
          <a:prstGeom prst="rect">
            <a:avLst/>
          </a:prstGeom>
        </p:spPr>
      </p:pic>
      <p:pic>
        <p:nvPicPr>
          <p:cNvPr id="13" name="Picture 12"/>
          <p:cNvPicPr>
            <a:picLocks noChangeAspect="1"/>
          </p:cNvPicPr>
          <p:nvPr/>
        </p:nvPicPr>
        <p:blipFill>
          <a:blip r:embed="rId5"/>
          <a:stretch>
            <a:fillRect/>
          </a:stretch>
        </p:blipFill>
        <p:spPr>
          <a:xfrm>
            <a:off x="5062364" y="4033479"/>
            <a:ext cx="4081636" cy="2761907"/>
          </a:xfrm>
          <a:prstGeom prst="rect">
            <a:avLst/>
          </a:prstGeom>
        </p:spPr>
      </p:pic>
      <p:pic>
        <p:nvPicPr>
          <p:cNvPr id="15" name="Picture 14"/>
          <p:cNvPicPr>
            <a:picLocks noChangeAspect="1"/>
          </p:cNvPicPr>
          <p:nvPr/>
        </p:nvPicPr>
        <p:blipFill>
          <a:blip r:embed="rId6"/>
          <a:stretch>
            <a:fillRect/>
          </a:stretch>
        </p:blipFill>
        <p:spPr>
          <a:xfrm>
            <a:off x="2267744" y="761163"/>
            <a:ext cx="2938527" cy="2200847"/>
          </a:xfrm>
          <a:prstGeom prst="rect">
            <a:avLst/>
          </a:prstGeom>
        </p:spPr>
      </p:pic>
      <p:pic>
        <p:nvPicPr>
          <p:cNvPr id="17" name="Picture 16"/>
          <p:cNvPicPr>
            <a:picLocks noChangeAspect="1"/>
          </p:cNvPicPr>
          <p:nvPr/>
        </p:nvPicPr>
        <p:blipFill>
          <a:blip r:embed="rId7"/>
          <a:stretch>
            <a:fillRect/>
          </a:stretch>
        </p:blipFill>
        <p:spPr>
          <a:xfrm>
            <a:off x="3203848" y="17457"/>
            <a:ext cx="4503762" cy="969348"/>
          </a:xfrm>
          <a:prstGeom prst="rect">
            <a:avLst/>
          </a:prstGeom>
        </p:spPr>
      </p:pic>
    </p:spTree>
    <p:extLst>
      <p:ext uri="{BB962C8B-B14F-4D97-AF65-F5344CB8AC3E}">
        <p14:creationId xmlns:p14="http://schemas.microsoft.com/office/powerpoint/2010/main" val="4233906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PRODUCTS OF CONCEPTION</a:t>
            </a:r>
            <a:endParaRPr lang="en-US" dirty="0">
              <a:latin typeface="Calibri" pitchFamily="34" charset="0"/>
            </a:endParaRPr>
          </a:p>
        </p:txBody>
      </p:sp>
      <p:pic>
        <p:nvPicPr>
          <p:cNvPr id="6" name="Picture 5"/>
          <p:cNvPicPr>
            <a:picLocks noChangeAspect="1"/>
          </p:cNvPicPr>
          <p:nvPr/>
        </p:nvPicPr>
        <p:blipFill>
          <a:blip r:embed="rId2"/>
          <a:stretch>
            <a:fillRect/>
          </a:stretch>
        </p:blipFill>
        <p:spPr>
          <a:xfrm>
            <a:off x="4791079" y="1185769"/>
            <a:ext cx="4352921" cy="2895851"/>
          </a:xfrm>
          <a:prstGeom prst="rect">
            <a:avLst/>
          </a:prstGeom>
        </p:spPr>
      </p:pic>
      <p:pic>
        <p:nvPicPr>
          <p:cNvPr id="7" name="Picture 6"/>
          <p:cNvPicPr>
            <a:picLocks noChangeAspect="1"/>
          </p:cNvPicPr>
          <p:nvPr/>
        </p:nvPicPr>
        <p:blipFill>
          <a:blip r:embed="rId3"/>
          <a:stretch>
            <a:fillRect/>
          </a:stretch>
        </p:blipFill>
        <p:spPr>
          <a:xfrm>
            <a:off x="4791079" y="4305990"/>
            <a:ext cx="4352921" cy="2450804"/>
          </a:xfrm>
          <a:prstGeom prst="rect">
            <a:avLst/>
          </a:prstGeom>
        </p:spPr>
      </p:pic>
      <p:pic>
        <p:nvPicPr>
          <p:cNvPr id="3" name="Picture 2"/>
          <p:cNvPicPr>
            <a:picLocks noChangeAspect="1"/>
          </p:cNvPicPr>
          <p:nvPr/>
        </p:nvPicPr>
        <p:blipFill>
          <a:blip r:embed="rId4"/>
          <a:stretch>
            <a:fillRect/>
          </a:stretch>
        </p:blipFill>
        <p:spPr>
          <a:xfrm>
            <a:off x="-33793" y="1467590"/>
            <a:ext cx="4791079" cy="5228059"/>
          </a:xfrm>
          <a:prstGeom prst="rect">
            <a:avLst/>
          </a:prstGeom>
        </p:spPr>
      </p:pic>
    </p:spTree>
    <p:extLst>
      <p:ext uri="{BB962C8B-B14F-4D97-AF65-F5344CB8AC3E}">
        <p14:creationId xmlns:p14="http://schemas.microsoft.com/office/powerpoint/2010/main" val="86651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Calibri" pitchFamily="34" charset="0"/>
              </a:rPr>
              <a:t>Gestational Trophoblastic Disease (GTD)</a:t>
            </a:r>
            <a:endParaRPr lang="en-US" dirty="0">
              <a:latin typeface="Calibri" pitchFamily="34" charset="0"/>
            </a:endParaRPr>
          </a:p>
        </p:txBody>
      </p:sp>
      <p:sp>
        <p:nvSpPr>
          <p:cNvPr id="14339" name="Content Placeholder 2"/>
          <p:cNvSpPr>
            <a:spLocks noGrp="1"/>
          </p:cNvSpPr>
          <p:nvPr>
            <p:ph idx="1"/>
          </p:nvPr>
        </p:nvSpPr>
        <p:spPr/>
        <p:txBody>
          <a:bodyPr>
            <a:normAutofit fontScale="92500" lnSpcReduction="20000"/>
          </a:bodyPr>
          <a:lstStyle/>
          <a:p>
            <a:endParaRPr lang="en-US" sz="1900" dirty="0" smtClean="0">
              <a:latin typeface="Calibri" pitchFamily="34" charset="0"/>
            </a:endParaRPr>
          </a:p>
          <a:p>
            <a:r>
              <a:rPr lang="en-US" sz="1900" dirty="0">
                <a:latin typeface="Calibri" pitchFamily="34" charset="0"/>
              </a:rPr>
              <a:t>Gestational trophoblastic disease comprises a heterogeneous group of related lesions arising from abnormal proliferation of </a:t>
            </a:r>
            <a:r>
              <a:rPr lang="en-US" sz="1900" dirty="0" smtClean="0">
                <a:latin typeface="Calibri" pitchFamily="34" charset="0"/>
              </a:rPr>
              <a:t>placental </a:t>
            </a:r>
            <a:r>
              <a:rPr lang="en-US" sz="1900" dirty="0" err="1" smtClean="0">
                <a:latin typeface="Calibri" pitchFamily="34" charset="0"/>
              </a:rPr>
              <a:t>trophoblasts</a:t>
            </a:r>
            <a:r>
              <a:rPr lang="en-US" sz="1900" dirty="0" smtClean="0">
                <a:latin typeface="Calibri" pitchFamily="34" charset="0"/>
              </a:rPr>
              <a:t>. </a:t>
            </a:r>
          </a:p>
          <a:p>
            <a:r>
              <a:rPr lang="en-US" sz="1900" dirty="0" smtClean="0">
                <a:latin typeface="Calibri" pitchFamily="34" charset="0"/>
              </a:rPr>
              <a:t>GTD are divided into</a:t>
            </a:r>
          </a:p>
          <a:p>
            <a:pPr lvl="1"/>
            <a:r>
              <a:rPr lang="en-US" sz="1900" dirty="0" smtClean="0">
                <a:solidFill>
                  <a:schemeClr val="tx1"/>
                </a:solidFill>
                <a:latin typeface="Calibri" pitchFamily="34" charset="0"/>
              </a:rPr>
              <a:t>benign non-neoplastic lesions</a:t>
            </a:r>
          </a:p>
          <a:p>
            <a:pPr lvl="1"/>
            <a:r>
              <a:rPr lang="en-US" sz="1900" dirty="0" err="1" smtClean="0">
                <a:solidFill>
                  <a:schemeClr val="tx1"/>
                </a:solidFill>
                <a:latin typeface="Calibri" pitchFamily="34" charset="0"/>
              </a:rPr>
              <a:t>hydatidiform</a:t>
            </a:r>
            <a:r>
              <a:rPr lang="en-US" sz="1900" dirty="0" smtClean="0">
                <a:solidFill>
                  <a:schemeClr val="tx1"/>
                </a:solidFill>
                <a:latin typeface="Calibri" pitchFamily="34" charset="0"/>
              </a:rPr>
              <a:t> moles </a:t>
            </a:r>
          </a:p>
          <a:p>
            <a:pPr lvl="1"/>
            <a:r>
              <a:rPr lang="en-US" sz="1900" dirty="0" smtClean="0">
                <a:solidFill>
                  <a:schemeClr val="tx1"/>
                </a:solidFill>
                <a:latin typeface="Calibri" pitchFamily="34" charset="0"/>
              </a:rPr>
              <a:t>neoplastic lesions </a:t>
            </a:r>
          </a:p>
          <a:p>
            <a:pPr marL="274320" lvl="1">
              <a:buClr>
                <a:schemeClr val="accent1"/>
              </a:buClr>
              <a:buSzPct val="85000"/>
              <a:buFont typeface="Wingdings 2"/>
              <a:buChar char=""/>
            </a:pPr>
            <a:r>
              <a:rPr lang="en-US" sz="1900" dirty="0" smtClean="0">
                <a:solidFill>
                  <a:schemeClr val="tx1"/>
                </a:solidFill>
                <a:latin typeface="Calibri" pitchFamily="34" charset="0"/>
              </a:rPr>
              <a:t>Most </a:t>
            </a:r>
            <a:r>
              <a:rPr lang="en-US" sz="1900" dirty="0">
                <a:solidFill>
                  <a:schemeClr val="tx1"/>
                </a:solidFill>
                <a:latin typeface="Calibri" pitchFamily="34" charset="0"/>
              </a:rPr>
              <a:t>GTD produces the beta subunit of human chorionic gonadotropin </a:t>
            </a:r>
            <a:r>
              <a:rPr lang="en-US" sz="1900" dirty="0" smtClean="0">
                <a:solidFill>
                  <a:schemeClr val="tx1"/>
                </a:solidFill>
                <a:latin typeface="Calibri" pitchFamily="34" charset="0"/>
              </a:rPr>
              <a:t>(</a:t>
            </a:r>
            <a:r>
              <a:rPr lang="en-US" sz="1900" dirty="0">
                <a:solidFill>
                  <a:schemeClr val="tx1"/>
                </a:solidFill>
                <a:latin typeface="Calibri" pitchFamily="34" charset="0"/>
              </a:rPr>
              <a:t>H</a:t>
            </a:r>
            <a:r>
              <a:rPr lang="en-US" sz="1900" dirty="0" smtClean="0">
                <a:solidFill>
                  <a:schemeClr val="tx1"/>
                </a:solidFill>
                <a:latin typeface="Calibri" pitchFamily="34" charset="0"/>
              </a:rPr>
              <a:t>CG).</a:t>
            </a:r>
            <a:r>
              <a:rPr lang="en-US" sz="1900" dirty="0">
                <a:solidFill>
                  <a:schemeClr val="tx1"/>
                </a:solidFill>
                <a:latin typeface="Calibri" pitchFamily="34" charset="0"/>
              </a:rPr>
              <a:t> </a:t>
            </a:r>
            <a:r>
              <a:rPr lang="en-US" sz="1900" dirty="0" smtClean="0">
                <a:solidFill>
                  <a:schemeClr val="tx1"/>
                </a:solidFill>
                <a:latin typeface="Calibri" pitchFamily="34" charset="0"/>
              </a:rPr>
              <a:t>(note: serum </a:t>
            </a:r>
            <a:r>
              <a:rPr lang="en-US" sz="1900" dirty="0">
                <a:solidFill>
                  <a:schemeClr val="tx1"/>
                </a:solidFill>
                <a:latin typeface="Calibri" pitchFamily="34" charset="0"/>
              </a:rPr>
              <a:t>HCG is also elevated in normal and ectopic </a:t>
            </a:r>
            <a:r>
              <a:rPr lang="en-US" sz="1900" dirty="0" smtClean="0">
                <a:solidFill>
                  <a:schemeClr val="tx1"/>
                </a:solidFill>
                <a:latin typeface="Calibri" pitchFamily="34" charset="0"/>
              </a:rPr>
              <a:t>pregnancy</a:t>
            </a:r>
            <a:r>
              <a:rPr lang="en-US" sz="1900" dirty="0">
                <a:solidFill>
                  <a:schemeClr val="tx1"/>
                </a:solidFill>
                <a:latin typeface="Calibri" pitchFamily="34" charset="0"/>
              </a:rPr>
              <a:t> </a:t>
            </a:r>
            <a:r>
              <a:rPr lang="en-US" sz="1900" dirty="0" smtClean="0">
                <a:solidFill>
                  <a:schemeClr val="tx1"/>
                </a:solidFill>
                <a:latin typeface="Calibri" pitchFamily="34" charset="0"/>
              </a:rPr>
              <a:t>but it is </a:t>
            </a:r>
            <a:r>
              <a:rPr lang="en-US" sz="1900" dirty="0">
                <a:solidFill>
                  <a:schemeClr val="tx1"/>
                </a:solidFill>
                <a:latin typeface="Calibri" pitchFamily="34" charset="0"/>
              </a:rPr>
              <a:t>markedly increased is </a:t>
            </a:r>
            <a:r>
              <a:rPr lang="en-US" sz="1900" dirty="0" smtClean="0">
                <a:solidFill>
                  <a:schemeClr val="tx1"/>
                </a:solidFill>
                <a:latin typeface="Calibri" pitchFamily="34" charset="0"/>
              </a:rPr>
              <a:t>GTD. In addition the serum HCG </a:t>
            </a:r>
            <a:r>
              <a:rPr lang="en-US" sz="1900" dirty="0">
                <a:solidFill>
                  <a:schemeClr val="tx1"/>
                </a:solidFill>
                <a:latin typeface="Calibri" pitchFamily="34" charset="0"/>
              </a:rPr>
              <a:t>levels in GTD continue to </a:t>
            </a:r>
            <a:r>
              <a:rPr lang="en-US" sz="1900" dirty="0" smtClean="0">
                <a:solidFill>
                  <a:schemeClr val="tx1"/>
                </a:solidFill>
                <a:latin typeface="Calibri" pitchFamily="34" charset="0"/>
              </a:rPr>
              <a:t>rise even </a:t>
            </a:r>
            <a:r>
              <a:rPr lang="en-US" sz="1900" dirty="0">
                <a:solidFill>
                  <a:schemeClr val="tx1"/>
                </a:solidFill>
                <a:latin typeface="Calibri" pitchFamily="34" charset="0"/>
              </a:rPr>
              <a:t>after 14th </a:t>
            </a:r>
            <a:r>
              <a:rPr lang="en-US" sz="1900" dirty="0" smtClean="0">
                <a:solidFill>
                  <a:schemeClr val="tx1"/>
                </a:solidFill>
                <a:latin typeface="Calibri" pitchFamily="34" charset="0"/>
              </a:rPr>
              <a:t>weeks  in contrast to normal </a:t>
            </a:r>
            <a:r>
              <a:rPr lang="en-US" sz="1900" dirty="0" err="1" smtClean="0">
                <a:solidFill>
                  <a:schemeClr val="tx1"/>
                </a:solidFill>
                <a:latin typeface="Calibri" pitchFamily="34" charset="0"/>
              </a:rPr>
              <a:t>preganacy</a:t>
            </a:r>
            <a:r>
              <a:rPr lang="en-US" sz="1900" dirty="0" smtClean="0">
                <a:solidFill>
                  <a:schemeClr val="tx1"/>
                </a:solidFill>
                <a:latin typeface="Calibri" pitchFamily="34" charset="0"/>
              </a:rPr>
              <a:t> in which the </a:t>
            </a:r>
            <a:r>
              <a:rPr lang="en-US" sz="1900" dirty="0">
                <a:solidFill>
                  <a:schemeClr val="tx1"/>
                </a:solidFill>
                <a:latin typeface="Calibri" pitchFamily="34" charset="0"/>
              </a:rPr>
              <a:t>HCG </a:t>
            </a:r>
            <a:r>
              <a:rPr lang="en-US" sz="1900" dirty="0" smtClean="0">
                <a:solidFill>
                  <a:schemeClr val="tx1"/>
                </a:solidFill>
                <a:latin typeface="Calibri" pitchFamily="34" charset="0"/>
              </a:rPr>
              <a:t>levels drop after 14 weeks gestation. </a:t>
            </a:r>
            <a:endParaRPr lang="en-US" sz="1900" dirty="0">
              <a:solidFill>
                <a:schemeClr val="tx1"/>
              </a:solidFill>
              <a:latin typeface="Calibri" pitchFamily="34" charset="0"/>
            </a:endParaRPr>
          </a:p>
          <a:p>
            <a:r>
              <a:rPr lang="en-US" sz="1900" dirty="0" smtClean="0">
                <a:latin typeface="Calibri" pitchFamily="34" charset="0"/>
              </a:rPr>
              <a:t>Most </a:t>
            </a:r>
            <a:r>
              <a:rPr lang="en-US" sz="1900" dirty="0">
                <a:latin typeface="Calibri" pitchFamily="34" charset="0"/>
              </a:rPr>
              <a:t>women who have had gestational trophoblastic disease can have normal pregnancies later</a:t>
            </a:r>
            <a:r>
              <a:rPr lang="en-US" sz="1900" dirty="0" smtClean="0">
                <a:latin typeface="Calibri" pitchFamily="34" charset="0"/>
              </a:rPr>
              <a:t>.</a:t>
            </a:r>
          </a:p>
          <a:p>
            <a:r>
              <a:rPr lang="en-US" sz="1900" dirty="0">
                <a:latin typeface="Calibri" pitchFamily="34" charset="0"/>
              </a:rPr>
              <a:t>The maternal age over 40 years found to have a 5.2-fold increased risk of trophoblastic disease in compression to the mothers below the age of 35 </a:t>
            </a:r>
            <a:r>
              <a:rPr lang="en-US" sz="1900" dirty="0" smtClean="0">
                <a:latin typeface="Calibri" pitchFamily="34" charset="0"/>
              </a:rPr>
              <a:t>years.</a:t>
            </a:r>
          </a:p>
          <a:p>
            <a:pPr marL="0" indent="0">
              <a:buNone/>
            </a:pPr>
            <a:endParaRPr lang="en-US" sz="1800" dirty="0">
              <a:latin typeface="Calibri" pitchFamily="34" charset="0"/>
            </a:endParaRPr>
          </a:p>
          <a:p>
            <a:endParaRPr lang="en-US" sz="1800" dirty="0">
              <a:latin typeface="Calibri" pitchFamily="34" charset="0"/>
            </a:endParaRPr>
          </a:p>
          <a:p>
            <a:pPr marL="0" indent="0">
              <a:buNone/>
            </a:pPr>
            <a:r>
              <a:rPr lang="en-US" sz="1800" dirty="0" smtClean="0">
                <a:solidFill>
                  <a:schemeClr val="tx1"/>
                </a:solidFill>
                <a:latin typeface="Calibri" pitchFamily="34" charset="0"/>
              </a:rPr>
              <a:t> </a:t>
            </a:r>
            <a:endParaRPr lang="en-US" sz="1800" dirty="0">
              <a:latin typeface="Calibri" pitchFamily="34" charset="0"/>
            </a:endParaRPr>
          </a:p>
          <a:p>
            <a:endParaRPr lang="en-US" sz="2200"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pPr>
              <a:buFont typeface="Wingdings 3" pitchFamily="18" charset="2"/>
              <a:buNone/>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itchFamily="34" charset="0"/>
              </a:rPr>
              <a:t>Types of GTD</a:t>
            </a:r>
            <a:endParaRPr lang="en-US" dirty="0">
              <a:latin typeface="Calibri" pitchFamily="34" charset="0"/>
            </a:endParaRPr>
          </a:p>
        </p:txBody>
      </p:sp>
      <p:sp>
        <p:nvSpPr>
          <p:cNvPr id="3" name="Content Placeholder 2"/>
          <p:cNvSpPr>
            <a:spLocks noGrp="1"/>
          </p:cNvSpPr>
          <p:nvPr>
            <p:ph idx="1"/>
          </p:nvPr>
        </p:nvSpPr>
        <p:spPr>
          <a:xfrm>
            <a:off x="301752" y="1412776"/>
            <a:ext cx="8734744" cy="4572000"/>
          </a:xfrm>
        </p:spPr>
        <p:txBody>
          <a:bodyPr>
            <a:noAutofit/>
          </a:bodyPr>
          <a:lstStyle/>
          <a:p>
            <a:pPr marL="0" indent="0">
              <a:buNone/>
            </a:pPr>
            <a:r>
              <a:rPr lang="en-US" sz="1600" dirty="0">
                <a:latin typeface="Calibri" pitchFamily="34" charset="0"/>
              </a:rPr>
              <a:t> There are various histologically distinct subtypes of GTD:</a:t>
            </a:r>
          </a:p>
          <a:p>
            <a:pPr marL="514350" indent="-514350">
              <a:buFont typeface="+mj-lt"/>
              <a:buAutoNum type="arabicPeriod"/>
            </a:pPr>
            <a:r>
              <a:rPr lang="en-US" sz="1600" b="1" dirty="0">
                <a:latin typeface="Calibri" pitchFamily="34" charset="0"/>
              </a:rPr>
              <a:t>Benign </a:t>
            </a:r>
            <a:r>
              <a:rPr lang="en-US" sz="1600" b="1" dirty="0" smtClean="0">
                <a:latin typeface="Calibri" pitchFamily="34" charset="0"/>
              </a:rPr>
              <a:t>non-neoplastic </a:t>
            </a:r>
            <a:r>
              <a:rPr lang="en-US" sz="1600" b="1" dirty="0">
                <a:latin typeface="Calibri" pitchFamily="34" charset="0"/>
              </a:rPr>
              <a:t>trophoblastic lesions</a:t>
            </a:r>
            <a:r>
              <a:rPr lang="en-US" sz="1600" dirty="0">
                <a:latin typeface="Calibri" pitchFamily="34" charset="0"/>
              </a:rPr>
              <a:t> — </a:t>
            </a:r>
            <a:r>
              <a:rPr lang="en-US" sz="1600" dirty="0" smtClean="0">
                <a:latin typeface="Calibri" pitchFamily="34" charset="0"/>
              </a:rPr>
              <a:t>These are </a:t>
            </a:r>
            <a:r>
              <a:rPr lang="en-US" sz="1600" dirty="0">
                <a:latin typeface="Calibri" pitchFamily="34" charset="0"/>
              </a:rPr>
              <a:t>diagnosed </a:t>
            </a:r>
            <a:r>
              <a:rPr lang="en-US" sz="1600" dirty="0" smtClean="0">
                <a:latin typeface="Calibri" pitchFamily="34" charset="0"/>
              </a:rPr>
              <a:t>as </a:t>
            </a:r>
            <a:r>
              <a:rPr lang="en-US" sz="1600" dirty="0">
                <a:latin typeface="Calibri" pitchFamily="34" charset="0"/>
              </a:rPr>
              <a:t>an incidental finding on an endometrial curettage or hysterectomy specimen</a:t>
            </a:r>
            <a:r>
              <a:rPr lang="en-US" sz="1600" dirty="0" smtClean="0">
                <a:latin typeface="Calibri" pitchFamily="34" charset="0"/>
              </a:rPr>
              <a:t>. They are:</a:t>
            </a:r>
            <a:endParaRPr lang="en-US" sz="1600" dirty="0">
              <a:latin typeface="Calibri" pitchFamily="34" charset="0"/>
            </a:endParaRPr>
          </a:p>
          <a:p>
            <a:pPr lvl="2"/>
            <a:r>
              <a:rPr lang="en-US" sz="1600" dirty="0">
                <a:solidFill>
                  <a:schemeClr val="tx1"/>
                </a:solidFill>
                <a:latin typeface="Calibri" pitchFamily="34" charset="0"/>
              </a:rPr>
              <a:t>Exaggerated placental site</a:t>
            </a:r>
          </a:p>
          <a:p>
            <a:pPr lvl="2"/>
            <a:r>
              <a:rPr lang="en-US" sz="1600" dirty="0">
                <a:solidFill>
                  <a:schemeClr val="tx1"/>
                </a:solidFill>
                <a:latin typeface="Calibri" pitchFamily="34" charset="0"/>
              </a:rPr>
              <a:t>Placental site nodule</a:t>
            </a:r>
          </a:p>
          <a:p>
            <a:pPr marL="514350" indent="-514350">
              <a:buFont typeface="+mj-lt"/>
              <a:buAutoNum type="arabicPeriod"/>
            </a:pPr>
            <a:r>
              <a:rPr lang="en-US" sz="1600" b="1" dirty="0" err="1">
                <a:latin typeface="Calibri" pitchFamily="34" charset="0"/>
              </a:rPr>
              <a:t>Hydatidiform</a:t>
            </a:r>
            <a:r>
              <a:rPr lang="en-US" sz="1600" b="1" dirty="0">
                <a:latin typeface="Calibri" pitchFamily="34" charset="0"/>
              </a:rPr>
              <a:t> mole</a:t>
            </a:r>
            <a:r>
              <a:rPr lang="en-US" sz="1600" dirty="0">
                <a:latin typeface="Calibri" pitchFamily="34" charset="0"/>
              </a:rPr>
              <a:t> — </a:t>
            </a:r>
            <a:r>
              <a:rPr lang="en-US" sz="1600" dirty="0" smtClean="0">
                <a:latin typeface="Calibri" pitchFamily="34" charset="0"/>
              </a:rPr>
              <a:t>result </a:t>
            </a:r>
            <a:r>
              <a:rPr lang="en-US" sz="1600" dirty="0">
                <a:latin typeface="Calibri" pitchFamily="34" charset="0"/>
              </a:rPr>
              <a:t>from abnormalities in fertilization. They are essentially benign, but carry an increased risk of </a:t>
            </a:r>
            <a:r>
              <a:rPr lang="en-US" sz="1600" dirty="0" smtClean="0">
                <a:latin typeface="Calibri" pitchFamily="34" charset="0"/>
              </a:rPr>
              <a:t>developing malignant </a:t>
            </a:r>
            <a:r>
              <a:rPr lang="en-US" sz="1600" dirty="0" err="1" smtClean="0">
                <a:latin typeface="Calibri" pitchFamily="34" charset="0"/>
              </a:rPr>
              <a:t>choriocarcinoma</a:t>
            </a:r>
            <a:r>
              <a:rPr lang="en-US" sz="1600" dirty="0" smtClean="0">
                <a:latin typeface="Calibri" pitchFamily="34" charset="0"/>
              </a:rPr>
              <a:t>. They are:</a:t>
            </a:r>
            <a:endParaRPr lang="en-US" sz="1600" dirty="0">
              <a:latin typeface="Calibri" pitchFamily="34" charset="0"/>
            </a:endParaRPr>
          </a:p>
          <a:p>
            <a:pPr lvl="2"/>
            <a:r>
              <a:rPr lang="en-US" sz="1600" dirty="0">
                <a:solidFill>
                  <a:schemeClr val="tx1"/>
                </a:solidFill>
                <a:latin typeface="Calibri" pitchFamily="34" charset="0"/>
              </a:rPr>
              <a:t>Complete </a:t>
            </a:r>
            <a:r>
              <a:rPr lang="en-US" sz="1600" dirty="0" err="1">
                <a:solidFill>
                  <a:schemeClr val="tx1"/>
                </a:solidFill>
                <a:latin typeface="Calibri" pitchFamily="34" charset="0"/>
              </a:rPr>
              <a:t>hydatidiform</a:t>
            </a:r>
            <a:r>
              <a:rPr lang="en-US" sz="1600" dirty="0">
                <a:solidFill>
                  <a:schemeClr val="tx1"/>
                </a:solidFill>
                <a:latin typeface="Calibri" pitchFamily="34" charset="0"/>
              </a:rPr>
              <a:t> mole</a:t>
            </a:r>
          </a:p>
          <a:p>
            <a:pPr lvl="2"/>
            <a:r>
              <a:rPr lang="en-US" sz="1600" dirty="0">
                <a:solidFill>
                  <a:schemeClr val="tx1"/>
                </a:solidFill>
                <a:latin typeface="Calibri" pitchFamily="34" charset="0"/>
              </a:rPr>
              <a:t>Partial </a:t>
            </a:r>
            <a:r>
              <a:rPr lang="en-US" sz="1600" dirty="0" err="1">
                <a:solidFill>
                  <a:schemeClr val="tx1"/>
                </a:solidFill>
                <a:latin typeface="Calibri" pitchFamily="34" charset="0"/>
              </a:rPr>
              <a:t>hydatidiform</a:t>
            </a:r>
            <a:r>
              <a:rPr lang="en-US" sz="1600" dirty="0">
                <a:solidFill>
                  <a:schemeClr val="tx1"/>
                </a:solidFill>
                <a:latin typeface="Calibri" pitchFamily="34" charset="0"/>
              </a:rPr>
              <a:t> mole</a:t>
            </a:r>
          </a:p>
          <a:p>
            <a:pPr lvl="2"/>
            <a:r>
              <a:rPr lang="en-US" sz="1600" dirty="0">
                <a:solidFill>
                  <a:schemeClr val="tx1"/>
                </a:solidFill>
                <a:latin typeface="Calibri" pitchFamily="34" charset="0"/>
              </a:rPr>
              <a:t>Invasive </a:t>
            </a:r>
            <a:r>
              <a:rPr lang="en-US" sz="1600" dirty="0" smtClean="0">
                <a:solidFill>
                  <a:schemeClr val="tx1"/>
                </a:solidFill>
                <a:latin typeface="Calibri" pitchFamily="34" charset="0"/>
              </a:rPr>
              <a:t>mole/</a:t>
            </a:r>
            <a:r>
              <a:rPr lang="en-US" sz="1600" dirty="0" err="1" smtClean="0">
                <a:solidFill>
                  <a:schemeClr val="tx1"/>
                </a:solidFill>
                <a:latin typeface="Calibri" pitchFamily="34" charset="0"/>
              </a:rPr>
              <a:t>chorioadenoma</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destruens</a:t>
            </a:r>
            <a:r>
              <a:rPr lang="en-US" sz="1600" dirty="0" smtClean="0">
                <a:solidFill>
                  <a:schemeClr val="tx1"/>
                </a:solidFill>
                <a:latin typeface="Calibri" pitchFamily="34" charset="0"/>
              </a:rPr>
              <a:t> (</a:t>
            </a:r>
            <a:r>
              <a:rPr lang="en-US" sz="1600" dirty="0" smtClean="0">
                <a:latin typeface="Calibri" pitchFamily="34" charset="0"/>
              </a:rPr>
              <a:t>some invasive </a:t>
            </a:r>
            <a:r>
              <a:rPr lang="en-US" sz="1600" dirty="0">
                <a:latin typeface="Calibri" pitchFamily="34" charset="0"/>
              </a:rPr>
              <a:t>moles that do not resolve </a:t>
            </a:r>
            <a:r>
              <a:rPr lang="en-US" sz="1600" dirty="0" smtClean="0">
                <a:latin typeface="Calibri" pitchFamily="34" charset="0"/>
              </a:rPr>
              <a:t>spontaneously are considered neoplastic)</a:t>
            </a:r>
            <a:endParaRPr lang="en-US" sz="1600" dirty="0">
              <a:solidFill>
                <a:schemeClr val="tx1"/>
              </a:solidFill>
              <a:latin typeface="Calibri" pitchFamily="34" charset="0"/>
            </a:endParaRPr>
          </a:p>
          <a:p>
            <a:pPr marL="514350" indent="-514350">
              <a:buFont typeface="+mj-lt"/>
              <a:buAutoNum type="arabicPeriod"/>
            </a:pPr>
            <a:r>
              <a:rPr lang="en-US" sz="1600" b="1" dirty="0">
                <a:latin typeface="Calibri" pitchFamily="34" charset="0"/>
              </a:rPr>
              <a:t>Gestational trophoblastic neoplasia (GTN)</a:t>
            </a:r>
            <a:r>
              <a:rPr lang="en-US" sz="1600" dirty="0">
                <a:latin typeface="Calibri" pitchFamily="34" charset="0"/>
              </a:rPr>
              <a:t> — </a:t>
            </a:r>
            <a:r>
              <a:rPr lang="en-US" sz="1600" dirty="0" smtClean="0">
                <a:latin typeface="Calibri" pitchFamily="34" charset="0"/>
              </a:rPr>
              <a:t>is </a:t>
            </a:r>
            <a:r>
              <a:rPr lang="en-US" sz="1600" dirty="0">
                <a:latin typeface="Calibri" pitchFamily="34" charset="0"/>
              </a:rPr>
              <a:t>a group of tumors with the potential for local invasion and </a:t>
            </a:r>
            <a:r>
              <a:rPr lang="en-US" sz="1600" dirty="0" smtClean="0">
                <a:latin typeface="Calibri" pitchFamily="34" charset="0"/>
              </a:rPr>
              <a:t>metastases. </a:t>
            </a:r>
            <a:r>
              <a:rPr lang="en-US" sz="1600" dirty="0">
                <a:latin typeface="Calibri" pitchFamily="34" charset="0"/>
              </a:rPr>
              <a:t>In contrast to other more common malignancies, GTN is curable in </a:t>
            </a:r>
            <a:r>
              <a:rPr lang="en-US" sz="1600" dirty="0" smtClean="0">
                <a:latin typeface="Calibri" pitchFamily="34" charset="0"/>
              </a:rPr>
              <a:t>majority (85-100%) </a:t>
            </a:r>
            <a:r>
              <a:rPr lang="en-US" sz="1600" dirty="0">
                <a:latin typeface="Calibri" pitchFamily="34" charset="0"/>
              </a:rPr>
              <a:t>of </a:t>
            </a:r>
            <a:r>
              <a:rPr lang="en-US" sz="1600" dirty="0" smtClean="0">
                <a:latin typeface="Calibri" pitchFamily="34" charset="0"/>
              </a:rPr>
              <a:t>cases. They are:</a:t>
            </a:r>
            <a:endParaRPr lang="en-US" sz="1600" dirty="0">
              <a:latin typeface="Calibri" pitchFamily="34" charset="0"/>
            </a:endParaRPr>
          </a:p>
          <a:p>
            <a:pPr lvl="2"/>
            <a:r>
              <a:rPr lang="en-US" sz="1600" dirty="0" err="1">
                <a:solidFill>
                  <a:schemeClr val="tx1"/>
                </a:solidFill>
                <a:latin typeface="Calibri" pitchFamily="34" charset="0"/>
              </a:rPr>
              <a:t>Choriocarcinoma</a:t>
            </a:r>
            <a:endParaRPr lang="en-US" sz="1600" dirty="0">
              <a:solidFill>
                <a:schemeClr val="tx1"/>
              </a:solidFill>
              <a:latin typeface="Calibri" pitchFamily="34" charset="0"/>
            </a:endParaRPr>
          </a:p>
          <a:p>
            <a:pPr lvl="2"/>
            <a:r>
              <a:rPr lang="en-US" sz="1600" dirty="0">
                <a:solidFill>
                  <a:schemeClr val="tx1"/>
                </a:solidFill>
                <a:latin typeface="Calibri" pitchFamily="34" charset="0"/>
              </a:rPr>
              <a:t>Placental site trophoblastic tumor</a:t>
            </a:r>
          </a:p>
          <a:p>
            <a:pPr lvl="2"/>
            <a:r>
              <a:rPr lang="en-US" sz="1600" dirty="0" err="1">
                <a:solidFill>
                  <a:schemeClr val="tx1"/>
                </a:solidFill>
                <a:latin typeface="Calibri" pitchFamily="34" charset="0"/>
              </a:rPr>
              <a:t>Epithelioid</a:t>
            </a:r>
            <a:r>
              <a:rPr lang="en-US" sz="1600" dirty="0">
                <a:solidFill>
                  <a:schemeClr val="tx1"/>
                </a:solidFill>
                <a:latin typeface="Calibri" pitchFamily="34" charset="0"/>
              </a:rPr>
              <a:t> trophoblastic </a:t>
            </a:r>
            <a:r>
              <a:rPr lang="en-US" sz="1600" dirty="0" smtClean="0">
                <a:solidFill>
                  <a:schemeClr val="tx1"/>
                </a:solidFill>
                <a:latin typeface="Calibri" pitchFamily="34" charset="0"/>
              </a:rPr>
              <a:t>tumor</a:t>
            </a:r>
            <a:endParaRPr lang="en-US" sz="1600" dirty="0">
              <a:solidFill>
                <a:schemeClr val="tx1"/>
              </a:solidFill>
              <a:latin typeface="Calibri" pitchFamily="34" charset="0"/>
            </a:endParaRPr>
          </a:p>
          <a:p>
            <a:pPr lvl="1"/>
            <a:endParaRPr lang="en-US" sz="1600" dirty="0">
              <a:latin typeface="Calibri" pitchFamily="34" charset="0"/>
            </a:endParaRPr>
          </a:p>
        </p:txBody>
      </p:sp>
    </p:spTree>
    <p:extLst>
      <p:ext uri="{BB962C8B-B14F-4D97-AF65-F5344CB8AC3E}">
        <p14:creationId xmlns:p14="http://schemas.microsoft.com/office/powerpoint/2010/main" val="134000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latin typeface="Calibri" pitchFamily="34" charset="0"/>
              </a:rPr>
              <a:t>Hydatidiform</a:t>
            </a:r>
            <a:r>
              <a:rPr lang="en-US" dirty="0" smtClean="0">
                <a:latin typeface="Calibri" pitchFamily="34" charset="0"/>
              </a:rPr>
              <a:t> Mole</a:t>
            </a:r>
          </a:p>
        </p:txBody>
      </p:sp>
      <p:sp>
        <p:nvSpPr>
          <p:cNvPr id="18435" name="Content Placeholder 2"/>
          <p:cNvSpPr>
            <a:spLocks noGrp="1"/>
          </p:cNvSpPr>
          <p:nvPr>
            <p:ph idx="1"/>
          </p:nvPr>
        </p:nvSpPr>
        <p:spPr>
          <a:xfrm>
            <a:off x="179512" y="1556792"/>
            <a:ext cx="8856984" cy="4896544"/>
          </a:xfrm>
        </p:spPr>
        <p:txBody>
          <a:bodyPr>
            <a:normAutofit fontScale="77500" lnSpcReduction="20000"/>
          </a:bodyPr>
          <a:lstStyle/>
          <a:p>
            <a:r>
              <a:rPr lang="en-US" sz="2300" dirty="0" smtClean="0">
                <a:latin typeface="Calibri" pitchFamily="34" charset="0"/>
              </a:rPr>
              <a:t>It is the abnormal </a:t>
            </a:r>
            <a:r>
              <a:rPr lang="en-US" sz="2300" dirty="0">
                <a:latin typeface="Calibri" pitchFamily="34" charset="0"/>
              </a:rPr>
              <a:t>fertilization resulting in an abnormal placenta due to </a:t>
            </a:r>
            <a:r>
              <a:rPr lang="en-US" sz="2300" dirty="0" smtClean="0">
                <a:latin typeface="Calibri" pitchFamily="34" charset="0"/>
              </a:rPr>
              <a:t>excess of </a:t>
            </a:r>
            <a:r>
              <a:rPr lang="en-US" sz="2300" dirty="0">
                <a:latin typeface="Calibri" pitchFamily="34" charset="0"/>
              </a:rPr>
              <a:t>paternal </a:t>
            </a:r>
            <a:r>
              <a:rPr lang="en-US" sz="2300" dirty="0" smtClean="0">
                <a:latin typeface="Calibri" pitchFamily="34" charset="0"/>
              </a:rPr>
              <a:t>genes. It is caused </a:t>
            </a:r>
            <a:r>
              <a:rPr lang="en-US" sz="2300" dirty="0">
                <a:latin typeface="Calibri" pitchFamily="34" charset="0"/>
              </a:rPr>
              <a:t>by abnormal gametogenesis and </a:t>
            </a:r>
            <a:r>
              <a:rPr lang="en-US" sz="2300" dirty="0" smtClean="0">
                <a:latin typeface="Calibri" pitchFamily="34" charset="0"/>
              </a:rPr>
              <a:t>fertilization.</a:t>
            </a:r>
          </a:p>
          <a:p>
            <a:r>
              <a:rPr lang="en-US" sz="2300" dirty="0" smtClean="0">
                <a:latin typeface="Calibri" pitchFamily="34" charset="0"/>
              </a:rPr>
              <a:t>It is the most </a:t>
            </a:r>
            <a:r>
              <a:rPr lang="en-US" sz="2300" dirty="0">
                <a:latin typeface="Calibri" pitchFamily="34" charset="0"/>
              </a:rPr>
              <a:t>common form of gestational trophoblastic disease; occurs in </a:t>
            </a:r>
            <a:r>
              <a:rPr lang="en-US" sz="2300" dirty="0" smtClean="0">
                <a:latin typeface="Calibri" pitchFamily="34" charset="0"/>
              </a:rPr>
              <a:t>1/1,000-2,000 </a:t>
            </a:r>
            <a:r>
              <a:rPr lang="en-US" sz="2300" dirty="0">
                <a:latin typeface="Calibri" pitchFamily="34" charset="0"/>
              </a:rPr>
              <a:t>pregnancies </a:t>
            </a:r>
            <a:endParaRPr lang="en-US" sz="2300" dirty="0" smtClean="0">
              <a:latin typeface="Calibri" pitchFamily="34" charset="0"/>
            </a:endParaRPr>
          </a:p>
          <a:p>
            <a:r>
              <a:rPr lang="en-US" sz="2300" dirty="0" smtClean="0">
                <a:latin typeface="Calibri" pitchFamily="34" charset="0"/>
              </a:rPr>
              <a:t>In it there is enlarged and </a:t>
            </a:r>
            <a:r>
              <a:rPr lang="en-US" sz="2300" dirty="0" err="1" smtClean="0">
                <a:latin typeface="Calibri" pitchFamily="34" charset="0"/>
              </a:rPr>
              <a:t>odematous</a:t>
            </a:r>
            <a:r>
              <a:rPr lang="en-US" sz="2300" dirty="0" smtClean="0">
                <a:latin typeface="Calibri" pitchFamily="34" charset="0"/>
              </a:rPr>
              <a:t> placental villi filling the lumen of the uterus.</a:t>
            </a:r>
          </a:p>
          <a:p>
            <a:r>
              <a:rPr lang="en-US" sz="2300" dirty="0" smtClean="0">
                <a:latin typeface="Calibri" pitchFamily="34" charset="0"/>
              </a:rPr>
              <a:t>Symptoms: Patients present with increased abdominal swelling (rapid increase in uterine size) mistaken for normal pregnancy but the uterus is disproportionately large for stage of pregnancy. In addition patient has some vaginal bleeding, severe nausea and vomiting.</a:t>
            </a:r>
          </a:p>
          <a:p>
            <a:r>
              <a:rPr lang="en-US" sz="2300" dirty="0" smtClean="0">
                <a:latin typeface="Calibri" pitchFamily="34" charset="0"/>
              </a:rPr>
              <a:t>Passage </a:t>
            </a:r>
            <a:r>
              <a:rPr lang="en-US" sz="2300" dirty="0">
                <a:latin typeface="Calibri" pitchFamily="34" charset="0"/>
              </a:rPr>
              <a:t>of tissue fragments, which appear as small grapelike masses, is common. The serum </a:t>
            </a:r>
            <a:r>
              <a:rPr lang="en-US" sz="2300" dirty="0" err="1">
                <a:latin typeface="Calibri" pitchFamily="34" charset="0"/>
              </a:rPr>
              <a:t>hCG</a:t>
            </a:r>
            <a:r>
              <a:rPr lang="en-US" sz="2300" dirty="0">
                <a:latin typeface="Calibri" pitchFamily="34" charset="0"/>
              </a:rPr>
              <a:t> concentration is markedly elevated, and serial determinations disclose rapidly increasing levels</a:t>
            </a:r>
            <a:r>
              <a:rPr lang="en-US" sz="2300" dirty="0" smtClean="0">
                <a:latin typeface="Calibri" pitchFamily="34" charset="0"/>
              </a:rPr>
              <a:t>.</a:t>
            </a:r>
          </a:p>
          <a:p>
            <a:r>
              <a:rPr lang="en-US" sz="2300" b="1" dirty="0" smtClean="0">
                <a:latin typeface="Calibri" pitchFamily="34" charset="0"/>
              </a:rPr>
              <a:t>Risk factors:</a:t>
            </a:r>
          </a:p>
          <a:p>
            <a:pPr lvl="1"/>
            <a:r>
              <a:rPr lang="en-US" sz="2300" dirty="0" smtClean="0">
                <a:solidFill>
                  <a:schemeClr val="tx1"/>
                </a:solidFill>
                <a:latin typeface="Calibri" pitchFamily="34" charset="0"/>
              </a:rPr>
              <a:t>maternal age: girls younger than 15 years of age and women over 40 are at higher risk. </a:t>
            </a:r>
          </a:p>
          <a:p>
            <a:pPr lvl="1"/>
            <a:r>
              <a:rPr lang="en-US" sz="2300" dirty="0" smtClean="0">
                <a:solidFill>
                  <a:schemeClr val="tx1"/>
                </a:solidFill>
                <a:latin typeface="Calibri" pitchFamily="34" charset="0"/>
              </a:rPr>
              <a:t>Ethnic background: incidence is higher in Asian women than among white women </a:t>
            </a:r>
          </a:p>
          <a:p>
            <a:pPr lvl="1"/>
            <a:r>
              <a:rPr lang="en-US" sz="2300" dirty="0" smtClean="0">
                <a:solidFill>
                  <a:schemeClr val="tx1"/>
                </a:solidFill>
                <a:latin typeface="Calibri" pitchFamily="34" charset="0"/>
              </a:rPr>
              <a:t>Women with a prior </a:t>
            </a:r>
            <a:r>
              <a:rPr lang="en-US" sz="2300" dirty="0" err="1" smtClean="0">
                <a:solidFill>
                  <a:schemeClr val="tx1"/>
                </a:solidFill>
                <a:latin typeface="Calibri" pitchFamily="34" charset="0"/>
              </a:rPr>
              <a:t>hydatidiform</a:t>
            </a:r>
            <a:r>
              <a:rPr lang="en-US" sz="2300" dirty="0" smtClean="0">
                <a:solidFill>
                  <a:schemeClr val="tx1"/>
                </a:solidFill>
                <a:latin typeface="Calibri" pitchFamily="34" charset="0"/>
              </a:rPr>
              <a:t> mole have a 20-fold greater risk of a subsequent molar pregnancy than the general population.</a:t>
            </a:r>
          </a:p>
          <a:p>
            <a:r>
              <a:rPr lang="en-US" sz="2300" dirty="0" smtClean="0">
                <a:latin typeface="Calibri" pitchFamily="34" charset="0"/>
              </a:rPr>
              <a:t>There are 2 types of </a:t>
            </a:r>
            <a:r>
              <a:rPr lang="en-US" sz="2300" dirty="0" err="1" smtClean="0">
                <a:latin typeface="Calibri" pitchFamily="34" charset="0"/>
              </a:rPr>
              <a:t>hydatidiform</a:t>
            </a:r>
            <a:r>
              <a:rPr lang="en-US" sz="2300" dirty="0" smtClean="0">
                <a:latin typeface="Calibri" pitchFamily="34" charset="0"/>
              </a:rPr>
              <a:t> mole (HM).</a:t>
            </a:r>
          </a:p>
          <a:p>
            <a:pPr lvl="2">
              <a:buFont typeface="Arial" panose="020B0604020202020204" pitchFamily="34" charset="0"/>
              <a:buChar char="•"/>
            </a:pPr>
            <a:r>
              <a:rPr lang="en-US" sz="2300" b="1" dirty="0" smtClean="0">
                <a:latin typeface="Calibri" pitchFamily="34" charset="0"/>
              </a:rPr>
              <a:t>Complete HM</a:t>
            </a:r>
          </a:p>
          <a:p>
            <a:pPr lvl="2">
              <a:buFont typeface="Arial" panose="020B0604020202020204" pitchFamily="34" charset="0"/>
              <a:buChar char="•"/>
            </a:pPr>
            <a:r>
              <a:rPr lang="en-US" sz="2300" b="1" dirty="0" smtClean="0">
                <a:latin typeface="Calibri" pitchFamily="34" charset="0"/>
              </a:rPr>
              <a:t>Partial HM</a:t>
            </a:r>
          </a:p>
          <a:p>
            <a:endParaRPr lang="en-US" dirty="0" smtClean="0">
              <a:solidFill>
                <a:schemeClr val="tx1"/>
              </a:solidFill>
              <a:latin typeface="Calibri" pitchFamily="34" charset="0"/>
            </a:endParaRPr>
          </a:p>
          <a:p>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Calibri" pitchFamily="34" charset="0"/>
              </a:rPr>
              <a:t>Complete HM</a:t>
            </a:r>
          </a:p>
        </p:txBody>
      </p:sp>
      <p:sp>
        <p:nvSpPr>
          <p:cNvPr id="3" name="Content Placeholder 2"/>
          <p:cNvSpPr>
            <a:spLocks noGrp="1"/>
          </p:cNvSpPr>
          <p:nvPr>
            <p:ph sz="half" idx="1"/>
          </p:nvPr>
        </p:nvSpPr>
        <p:spPr>
          <a:xfrm>
            <a:off x="176464" y="1268760"/>
            <a:ext cx="4392488" cy="5472608"/>
          </a:xfrm>
        </p:spPr>
        <p:txBody>
          <a:bodyPr rtlCol="0">
            <a:normAutofit fontScale="70000" lnSpcReduction="20000"/>
          </a:bodyPr>
          <a:lstStyle/>
          <a:p>
            <a:pPr marL="365760" lvl="0" indent="-256032">
              <a:buFont typeface="Wingdings 3"/>
              <a:buChar char=""/>
              <a:defRPr/>
            </a:pPr>
            <a:endParaRPr lang="en-US" sz="2000" dirty="0" smtClean="0">
              <a:latin typeface="Calibri" pitchFamily="34" charset="0"/>
            </a:endParaRPr>
          </a:p>
          <a:p>
            <a:pPr marL="365760" lvl="0" indent="-256032">
              <a:buFont typeface="Wingdings 3"/>
              <a:buChar char=""/>
              <a:defRPr/>
            </a:pPr>
            <a:r>
              <a:rPr lang="en-US" sz="2300" dirty="0" smtClean="0">
                <a:latin typeface="Calibri" pitchFamily="34" charset="0"/>
              </a:rPr>
              <a:t>Complete </a:t>
            </a:r>
            <a:r>
              <a:rPr lang="en-US" sz="2300" dirty="0">
                <a:latin typeface="Calibri" pitchFamily="34" charset="0"/>
              </a:rPr>
              <a:t>mole results from fertilization of an empty ovum that </a:t>
            </a:r>
            <a:r>
              <a:rPr lang="en-US" sz="2300" dirty="0" smtClean="0">
                <a:latin typeface="Calibri" pitchFamily="34" charset="0"/>
              </a:rPr>
              <a:t>lacks </a:t>
            </a:r>
            <a:r>
              <a:rPr lang="en-US" sz="2300" dirty="0">
                <a:latin typeface="Calibri" pitchFamily="34" charset="0"/>
              </a:rPr>
              <a:t>maternal DNA. </a:t>
            </a:r>
            <a:r>
              <a:rPr lang="en-US" sz="2300" dirty="0">
                <a:solidFill>
                  <a:srgbClr val="FF0000"/>
                </a:solidFill>
                <a:latin typeface="Calibri" pitchFamily="34" charset="0"/>
              </a:rPr>
              <a:t>Most commonly, a haploid (23,X) set of paternal chromosomes duplicates to 46,XX.</a:t>
            </a:r>
            <a:r>
              <a:rPr lang="en-US" sz="2300" dirty="0">
                <a:latin typeface="Calibri" pitchFamily="34" charset="0"/>
              </a:rPr>
              <a:t> The characteristic feature is complete lack of maternal chromosomes. </a:t>
            </a:r>
            <a:endParaRPr lang="en-US" sz="2300" dirty="0" smtClean="0">
              <a:latin typeface="Calibri" pitchFamily="34" charset="0"/>
            </a:endParaRPr>
          </a:p>
          <a:p>
            <a:pPr marL="365760" indent="-256032">
              <a:buFont typeface="Wingdings 3"/>
              <a:buChar char=""/>
              <a:defRPr/>
            </a:pPr>
            <a:endParaRPr lang="en-US" sz="2300" dirty="0" smtClean="0">
              <a:latin typeface="Calibri" pitchFamily="34" charset="0"/>
            </a:endParaRPr>
          </a:p>
          <a:p>
            <a:pPr marL="365760" indent="-256032">
              <a:buFont typeface="Wingdings 3"/>
              <a:buChar char=""/>
              <a:defRPr/>
            </a:pPr>
            <a:r>
              <a:rPr lang="en-US" sz="2300" dirty="0" smtClean="0">
                <a:latin typeface="Calibri" pitchFamily="34" charset="0"/>
              </a:rPr>
              <a:t>It is a genetically abnormal placenta with hyperplastic </a:t>
            </a:r>
            <a:r>
              <a:rPr lang="en-US" sz="2300" dirty="0" err="1" smtClean="0">
                <a:latin typeface="Calibri" pitchFamily="34" charset="0"/>
              </a:rPr>
              <a:t>trophoblasts</a:t>
            </a:r>
            <a:r>
              <a:rPr lang="en-US" sz="2300" dirty="0" smtClean="0">
                <a:latin typeface="Calibri" pitchFamily="34" charset="0"/>
              </a:rPr>
              <a:t>, without fetus or embryo</a:t>
            </a:r>
            <a:r>
              <a:rPr lang="en-US" sz="2300" dirty="0">
                <a:latin typeface="Calibri" pitchFamily="34" charset="0"/>
              </a:rPr>
              <a:t>. </a:t>
            </a:r>
            <a:endParaRPr lang="en-US" sz="2300" dirty="0" smtClean="0">
              <a:latin typeface="Calibri" pitchFamily="34" charset="0"/>
            </a:endParaRPr>
          </a:p>
          <a:p>
            <a:pPr marL="365760" indent="-256032">
              <a:buFont typeface="Wingdings 3"/>
              <a:buChar char=""/>
              <a:defRPr/>
            </a:pPr>
            <a:endParaRPr lang="en-US" sz="2300" dirty="0" smtClean="0">
              <a:latin typeface="Calibri" pitchFamily="34" charset="0"/>
            </a:endParaRPr>
          </a:p>
          <a:p>
            <a:pPr marL="365760" indent="-256032">
              <a:buFont typeface="Wingdings 3"/>
              <a:buChar char=""/>
              <a:defRPr/>
            </a:pPr>
            <a:r>
              <a:rPr lang="en-US" sz="2300" dirty="0" smtClean="0">
                <a:latin typeface="Calibri" pitchFamily="34" charset="0"/>
              </a:rPr>
              <a:t>Uterus is distended and filled with swollen/large villi. No embryo, or fetal tissue is present</a:t>
            </a:r>
            <a:r>
              <a:rPr lang="en-US" sz="2300" dirty="0">
                <a:latin typeface="Calibri" pitchFamily="34" charset="0"/>
              </a:rPr>
              <a:t>. Grossly it looks like a bunch of grapes.</a:t>
            </a:r>
          </a:p>
          <a:p>
            <a:pPr marL="365760" indent="-256032" fontAlgn="auto">
              <a:spcAft>
                <a:spcPts val="0"/>
              </a:spcAft>
              <a:buFont typeface="Wingdings 3"/>
              <a:buChar char=""/>
              <a:defRPr/>
            </a:pPr>
            <a:endParaRPr lang="en-US" sz="2300" dirty="0" smtClean="0">
              <a:latin typeface="Calibri" pitchFamily="34" charset="0"/>
            </a:endParaRPr>
          </a:p>
          <a:p>
            <a:pPr marL="365760" indent="-256032" fontAlgn="auto">
              <a:spcAft>
                <a:spcPts val="0"/>
              </a:spcAft>
              <a:buFont typeface="Wingdings 3"/>
              <a:buChar char=""/>
              <a:defRPr/>
            </a:pPr>
            <a:r>
              <a:rPr lang="en-US" sz="2300" dirty="0" smtClean="0">
                <a:latin typeface="Calibri" pitchFamily="34" charset="0"/>
              </a:rPr>
              <a:t>There is elevated HCG levels. </a:t>
            </a:r>
          </a:p>
          <a:p>
            <a:pPr marL="365760" indent="-256032" fontAlgn="auto">
              <a:spcAft>
                <a:spcPts val="0"/>
              </a:spcAft>
              <a:buFont typeface="Wingdings 3"/>
              <a:buChar char=""/>
              <a:defRPr/>
            </a:pPr>
            <a:endParaRPr lang="en-US" sz="2300" dirty="0" smtClean="0">
              <a:latin typeface="Calibri" pitchFamily="34" charset="0"/>
            </a:endParaRPr>
          </a:p>
          <a:p>
            <a:pPr marL="365760" indent="-256032" fontAlgn="auto">
              <a:spcAft>
                <a:spcPts val="0"/>
              </a:spcAft>
              <a:buFont typeface="Wingdings 3"/>
              <a:buChar char=""/>
              <a:defRPr/>
            </a:pPr>
            <a:r>
              <a:rPr lang="en-US" sz="2300" dirty="0" smtClean="0">
                <a:latin typeface="Calibri" pitchFamily="34" charset="0"/>
              </a:rPr>
              <a:t>Chromosomal analysis shows 46XX karyotype and all the chromosomes come from the male/paternal side i.e. it </a:t>
            </a:r>
            <a:r>
              <a:rPr lang="en-US" sz="2300" dirty="0">
                <a:latin typeface="Calibri" pitchFamily="34" charset="0"/>
              </a:rPr>
              <a:t>is </a:t>
            </a:r>
            <a:r>
              <a:rPr lang="en-US" sz="2300" dirty="0" smtClean="0">
                <a:latin typeface="Calibri" pitchFamily="34" charset="0"/>
              </a:rPr>
              <a:t>an </a:t>
            </a:r>
            <a:r>
              <a:rPr lang="en-US" sz="2300" dirty="0" err="1" smtClean="0">
                <a:latin typeface="Calibri" pitchFamily="34" charset="0"/>
              </a:rPr>
              <a:t>androgenetic</a:t>
            </a:r>
            <a:r>
              <a:rPr lang="en-US" sz="2300" dirty="0" smtClean="0">
                <a:latin typeface="Calibri" pitchFamily="34" charset="0"/>
              </a:rPr>
              <a:t> pregnancy with </a:t>
            </a:r>
            <a:r>
              <a:rPr lang="en-US" sz="2300" dirty="0">
                <a:latin typeface="Calibri" pitchFamily="34" charset="0"/>
              </a:rPr>
              <a:t>no maternal </a:t>
            </a:r>
            <a:r>
              <a:rPr lang="en-US" sz="2300" dirty="0" smtClean="0">
                <a:latin typeface="Calibri" pitchFamily="34" charset="0"/>
              </a:rPr>
              <a:t>DNA.</a:t>
            </a:r>
          </a:p>
        </p:txBody>
      </p:sp>
      <p:pic>
        <p:nvPicPr>
          <p:cNvPr id="4" name="Content Placeholder 3"/>
          <p:cNvPicPr>
            <a:picLocks noGrp="1" noChangeAspect="1"/>
          </p:cNvPicPr>
          <p:nvPr>
            <p:ph sz="half" idx="2"/>
          </p:nvPr>
        </p:nvPicPr>
        <p:blipFill>
          <a:blip r:embed="rId2"/>
          <a:stretch>
            <a:fillRect/>
          </a:stretch>
        </p:blipFill>
        <p:spPr>
          <a:xfrm>
            <a:off x="4852076" y="1673225"/>
            <a:ext cx="3630847" cy="47180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32040" y="3645024"/>
            <a:ext cx="4067944" cy="3044756"/>
          </a:xfrm>
          <a:prstGeom prst="rect">
            <a:avLst/>
          </a:prstGeom>
        </p:spPr>
      </p:pic>
      <p:sp>
        <p:nvSpPr>
          <p:cNvPr id="4" name="Title 3"/>
          <p:cNvSpPr>
            <a:spLocks noGrp="1"/>
          </p:cNvSpPr>
          <p:nvPr>
            <p:ph type="title"/>
          </p:nvPr>
        </p:nvSpPr>
        <p:spPr/>
        <p:txBody>
          <a:bodyPr>
            <a:normAutofit/>
          </a:bodyPr>
          <a:lstStyle/>
          <a:p>
            <a:r>
              <a:rPr lang="en-US" sz="3600" dirty="0">
                <a:latin typeface="Calibri" pitchFamily="34" charset="0"/>
              </a:rPr>
              <a:t>Complete </a:t>
            </a:r>
            <a:r>
              <a:rPr lang="en-US" sz="3600" dirty="0" smtClean="0">
                <a:latin typeface="Calibri" pitchFamily="34" charset="0"/>
              </a:rPr>
              <a:t>HM</a:t>
            </a:r>
            <a:r>
              <a:rPr lang="en-US" sz="3600" dirty="0">
                <a:latin typeface="Calibri" pitchFamily="34" charset="0"/>
              </a:rPr>
              <a:t>. </a:t>
            </a:r>
          </a:p>
        </p:txBody>
      </p:sp>
      <p:sp>
        <p:nvSpPr>
          <p:cNvPr id="8" name="Content Placeholder 7"/>
          <p:cNvSpPr>
            <a:spLocks noGrp="1"/>
          </p:cNvSpPr>
          <p:nvPr>
            <p:ph sz="half" idx="1"/>
          </p:nvPr>
        </p:nvSpPr>
        <p:spPr>
          <a:xfrm>
            <a:off x="301752" y="1371600"/>
            <a:ext cx="4270248" cy="4681728"/>
          </a:xfrm>
        </p:spPr>
        <p:txBody>
          <a:bodyPr>
            <a:normAutofit fontScale="92500" lnSpcReduction="20000"/>
          </a:bodyPr>
          <a:lstStyle/>
          <a:p>
            <a:pPr marL="365760" indent="-256032" fontAlgn="auto">
              <a:spcAft>
                <a:spcPts val="0"/>
              </a:spcAft>
              <a:buFont typeface="Wingdings 3"/>
              <a:buChar char=""/>
              <a:defRPr/>
            </a:pPr>
            <a:r>
              <a:rPr lang="en-US" sz="2000" dirty="0">
                <a:latin typeface="Calibri" pitchFamily="34" charset="0"/>
              </a:rPr>
              <a:t>The ultrasound will often show a “cluster of grapes” appearance or a “snowstorm” appearance, signifying an abnormal placenta. </a:t>
            </a:r>
            <a:endParaRPr lang="en-US" sz="2000" dirty="0" smtClean="0">
              <a:latin typeface="Calibri" pitchFamily="34" charset="0"/>
            </a:endParaRPr>
          </a:p>
          <a:p>
            <a:pPr marL="365760" indent="-256032">
              <a:buFont typeface="Wingdings 3"/>
              <a:buChar char=""/>
              <a:defRPr/>
            </a:pPr>
            <a:endParaRPr lang="en-US" sz="2000" dirty="0" smtClean="0">
              <a:latin typeface="Calibri" pitchFamily="34" charset="0"/>
            </a:endParaRPr>
          </a:p>
          <a:p>
            <a:pPr marL="365760" indent="-256032">
              <a:buFont typeface="Wingdings 3"/>
              <a:buChar char=""/>
              <a:defRPr/>
            </a:pPr>
            <a:r>
              <a:rPr lang="en-US" sz="2000" dirty="0" smtClean="0">
                <a:latin typeface="Calibri" pitchFamily="34" charset="0"/>
              </a:rPr>
              <a:t>Treatment </a:t>
            </a:r>
            <a:r>
              <a:rPr lang="en-US" sz="2000" dirty="0">
                <a:latin typeface="Calibri" pitchFamily="34" charset="0"/>
              </a:rPr>
              <a:t>: Evacuation of uterus by curettage and sometimes chemotherapy. With appropriate therapy cure rate is very high.</a:t>
            </a:r>
          </a:p>
          <a:p>
            <a:pPr marL="365760" indent="-256032" fontAlgn="auto">
              <a:spcAft>
                <a:spcPts val="0"/>
              </a:spcAft>
              <a:buFont typeface="Wingdings 3"/>
              <a:buChar char=""/>
              <a:defRPr/>
            </a:pPr>
            <a:endParaRPr lang="en-US" sz="2000" dirty="0" smtClean="0">
              <a:latin typeface="Calibri" pitchFamily="34" charset="0"/>
            </a:endParaRPr>
          </a:p>
          <a:p>
            <a:pPr marL="365760" indent="-256032" fontAlgn="auto">
              <a:spcAft>
                <a:spcPts val="0"/>
              </a:spcAft>
              <a:buFont typeface="Wingdings 3"/>
              <a:buChar char=""/>
              <a:defRPr/>
            </a:pPr>
            <a:r>
              <a:rPr lang="en-US" sz="2000" dirty="0" smtClean="0">
                <a:latin typeface="Calibri" pitchFamily="34" charset="0"/>
              </a:rPr>
              <a:t>Complications: </a:t>
            </a:r>
            <a:r>
              <a:rPr lang="en-US" sz="2000" dirty="0" smtClean="0">
                <a:solidFill>
                  <a:schemeClr val="tx1"/>
                </a:solidFill>
                <a:latin typeface="Calibri" pitchFamily="34" charset="0"/>
              </a:rPr>
              <a:t>uterine </a:t>
            </a:r>
            <a:r>
              <a:rPr lang="en-US" sz="2000" dirty="0">
                <a:solidFill>
                  <a:schemeClr val="tx1"/>
                </a:solidFill>
                <a:latin typeface="Calibri" pitchFamily="34" charset="0"/>
              </a:rPr>
              <a:t>hemorrhage, uterine perforation, trophoblastic embolism, and infection. Few patients </a:t>
            </a:r>
            <a:r>
              <a:rPr lang="en-US" sz="2000" dirty="0" err="1">
                <a:solidFill>
                  <a:schemeClr val="tx1"/>
                </a:solidFill>
                <a:latin typeface="Calibri" pitchFamily="34" charset="0"/>
              </a:rPr>
              <a:t>develope</a:t>
            </a:r>
            <a:r>
              <a:rPr lang="en-US" sz="2000" dirty="0">
                <a:solidFill>
                  <a:schemeClr val="tx1"/>
                </a:solidFill>
                <a:latin typeface="Calibri" pitchFamily="34" charset="0"/>
              </a:rPr>
              <a:t> an invasive mole. The most important complication is the development of </a:t>
            </a:r>
            <a:r>
              <a:rPr lang="en-US" sz="2000" dirty="0" err="1">
                <a:solidFill>
                  <a:schemeClr val="tx1"/>
                </a:solidFill>
                <a:latin typeface="Calibri" pitchFamily="34" charset="0"/>
              </a:rPr>
              <a:t>choriocarcinoma</a:t>
            </a:r>
            <a:r>
              <a:rPr lang="en-US" sz="2000" dirty="0">
                <a:solidFill>
                  <a:schemeClr val="tx1"/>
                </a:solidFill>
                <a:latin typeface="Calibri" pitchFamily="34" charset="0"/>
              </a:rPr>
              <a:t>, which occurs in about 2% of patients after the mole has been evacuated.</a:t>
            </a:r>
          </a:p>
          <a:p>
            <a:endParaRPr lang="en-US" dirty="0">
              <a:latin typeface="Calibri" pitchFamily="34" charset="0"/>
            </a:endParaRPr>
          </a:p>
        </p:txBody>
      </p:sp>
      <p:pic>
        <p:nvPicPr>
          <p:cNvPr id="7" name="Picture 6"/>
          <p:cNvPicPr>
            <a:picLocks noChangeAspect="1"/>
          </p:cNvPicPr>
          <p:nvPr/>
        </p:nvPicPr>
        <p:blipFill>
          <a:blip r:embed="rId3"/>
          <a:stretch>
            <a:fillRect/>
          </a:stretch>
        </p:blipFill>
        <p:spPr>
          <a:xfrm>
            <a:off x="4999881" y="984197"/>
            <a:ext cx="3932261" cy="26641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Objectives </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latin typeface="Calibri" pitchFamily="34" charset="0"/>
              </a:rPr>
              <a:t>At the end of this lecture, the student should be able to:</a:t>
            </a:r>
          </a:p>
          <a:p>
            <a:pPr marL="596646" indent="-514350">
              <a:buFont typeface="+mj-lt"/>
              <a:buAutoNum type="alphaUcPeriod"/>
            </a:pPr>
            <a:r>
              <a:rPr lang="en-US" dirty="0" smtClean="0">
                <a:latin typeface="Calibri" pitchFamily="34" charset="0"/>
              </a:rPr>
              <a:t>Understand the pathology and predisposing factors of ectopic pregnancy and spontaneous abortion.</a:t>
            </a:r>
          </a:p>
          <a:p>
            <a:pPr marL="596646" indent="-514350">
              <a:buFont typeface="+mj-lt"/>
              <a:buAutoNum type="alphaUcPeriod"/>
            </a:pPr>
            <a:r>
              <a:rPr lang="en-US" dirty="0" smtClean="0">
                <a:latin typeface="Calibri" pitchFamily="34" charset="0"/>
              </a:rPr>
              <a:t>Know the clinical presentation and pathology of </a:t>
            </a:r>
            <a:r>
              <a:rPr lang="en-US" dirty="0" err="1" smtClean="0">
                <a:latin typeface="Calibri" pitchFamily="34" charset="0"/>
              </a:rPr>
              <a:t>hydatidiform</a:t>
            </a:r>
            <a:r>
              <a:rPr lang="en-US" dirty="0" smtClean="0">
                <a:latin typeface="Calibri" pitchFamily="34" charset="0"/>
              </a:rPr>
              <a:t> mole and  </a:t>
            </a:r>
            <a:r>
              <a:rPr lang="en-US" dirty="0" err="1" smtClean="0">
                <a:latin typeface="Calibri" pitchFamily="34" charset="0"/>
              </a:rPr>
              <a:t>choriocarcinoma</a:t>
            </a:r>
            <a:r>
              <a:rPr lang="en-US" dirty="0" smtClean="0">
                <a:latin typeface="Calibri" pitchFamily="34" charset="0"/>
              </a:rPr>
              <a:t>.</a:t>
            </a:r>
          </a:p>
          <a:p>
            <a:endParaRPr lang="en-US"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latin typeface="Calibri" pitchFamily="34" charset="0"/>
              </a:rPr>
              <a:t>Partial Mole (PM)</a:t>
            </a:r>
          </a:p>
        </p:txBody>
      </p:sp>
      <p:sp>
        <p:nvSpPr>
          <p:cNvPr id="23555" name="Content Placeholder 2"/>
          <p:cNvSpPr>
            <a:spLocks noGrp="1"/>
          </p:cNvSpPr>
          <p:nvPr>
            <p:ph idx="1"/>
          </p:nvPr>
        </p:nvSpPr>
        <p:spPr>
          <a:xfrm>
            <a:off x="301752" y="1340768"/>
            <a:ext cx="8503920" cy="5040560"/>
          </a:xfrm>
        </p:spPr>
        <p:txBody>
          <a:bodyPr>
            <a:normAutofit fontScale="70000" lnSpcReduction="20000"/>
          </a:bodyPr>
          <a:lstStyle/>
          <a:p>
            <a:endParaRPr lang="en-US" dirty="0" smtClean="0">
              <a:latin typeface="Calibri" pitchFamily="34" charset="0"/>
            </a:endParaRPr>
          </a:p>
          <a:p>
            <a:r>
              <a:rPr lang="en-US" dirty="0" smtClean="0">
                <a:latin typeface="Calibri" pitchFamily="34" charset="0"/>
              </a:rPr>
              <a:t>Partial </a:t>
            </a:r>
            <a:r>
              <a:rPr lang="en-US" dirty="0" err="1">
                <a:latin typeface="Calibri" pitchFamily="34" charset="0"/>
              </a:rPr>
              <a:t>hydatidiform</a:t>
            </a:r>
            <a:r>
              <a:rPr lang="en-US" dirty="0">
                <a:latin typeface="Calibri" pitchFamily="34" charset="0"/>
              </a:rPr>
              <a:t> moles have 69 chromosomes (</a:t>
            </a:r>
            <a:r>
              <a:rPr lang="en-US" dirty="0" err="1" smtClean="0">
                <a:solidFill>
                  <a:srgbClr val="FF0000"/>
                </a:solidFill>
                <a:latin typeface="Calibri" pitchFamily="34" charset="0"/>
              </a:rPr>
              <a:t>triploidy</a:t>
            </a:r>
            <a:r>
              <a:rPr lang="en-US" dirty="0" smtClean="0">
                <a:solidFill>
                  <a:srgbClr val="FF0000"/>
                </a:solidFill>
                <a:latin typeface="Calibri" pitchFamily="34" charset="0"/>
              </a:rPr>
              <a:t> gestation</a:t>
            </a:r>
            <a:r>
              <a:rPr lang="en-US" dirty="0" smtClean="0">
                <a:latin typeface="Calibri" pitchFamily="34" charset="0"/>
              </a:rPr>
              <a:t>), </a:t>
            </a:r>
            <a:r>
              <a:rPr lang="en-US" dirty="0">
                <a:latin typeface="Calibri" pitchFamily="34" charset="0"/>
              </a:rPr>
              <a:t>of which one haploid set </a:t>
            </a:r>
            <a:r>
              <a:rPr lang="en-US" dirty="0" smtClean="0">
                <a:latin typeface="Calibri" pitchFamily="34" charset="0"/>
              </a:rPr>
              <a:t>(</a:t>
            </a:r>
            <a:r>
              <a:rPr lang="en-US" sz="2800" dirty="0" smtClean="0">
                <a:latin typeface="Calibri" pitchFamily="34" charset="0"/>
              </a:rPr>
              <a:t>23,X</a:t>
            </a:r>
            <a:r>
              <a:rPr lang="en-US" sz="2800" dirty="0">
                <a:latin typeface="Calibri" pitchFamily="34" charset="0"/>
              </a:rPr>
              <a:t>) </a:t>
            </a:r>
            <a:r>
              <a:rPr lang="en-US" dirty="0" smtClean="0">
                <a:latin typeface="Calibri" pitchFamily="34" charset="0"/>
              </a:rPr>
              <a:t>is </a:t>
            </a:r>
            <a:r>
              <a:rPr lang="en-US" dirty="0">
                <a:latin typeface="Calibri" pitchFamily="34" charset="0"/>
              </a:rPr>
              <a:t>maternal and </a:t>
            </a:r>
            <a:r>
              <a:rPr lang="en-US" dirty="0" smtClean="0">
                <a:latin typeface="Calibri" pitchFamily="34" charset="0"/>
              </a:rPr>
              <a:t>two haploid (23</a:t>
            </a:r>
            <a:r>
              <a:rPr lang="en-US" sz="2800" dirty="0" smtClean="0">
                <a:latin typeface="Calibri" pitchFamily="34" charset="0"/>
              </a:rPr>
              <a:t>,X+23X=46X) </a:t>
            </a:r>
            <a:r>
              <a:rPr lang="en-US" dirty="0" smtClean="0">
                <a:latin typeface="Calibri" pitchFamily="34" charset="0"/>
              </a:rPr>
              <a:t>sets are </a:t>
            </a:r>
            <a:r>
              <a:rPr lang="en-US" dirty="0">
                <a:latin typeface="Calibri" pitchFamily="34" charset="0"/>
              </a:rPr>
              <a:t>paternal in origin. </a:t>
            </a:r>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This results </a:t>
            </a:r>
            <a:r>
              <a:rPr lang="en-US" dirty="0">
                <a:latin typeface="Calibri" pitchFamily="34" charset="0"/>
              </a:rPr>
              <a:t>from fertilization of a </a:t>
            </a:r>
            <a:r>
              <a:rPr lang="en-US" dirty="0" smtClean="0">
                <a:latin typeface="Calibri" pitchFamily="34" charset="0"/>
              </a:rPr>
              <a:t>normal single ovum/egg </a:t>
            </a:r>
            <a:r>
              <a:rPr lang="en-US" dirty="0">
                <a:latin typeface="Calibri" pitchFamily="34" charset="0"/>
              </a:rPr>
              <a:t>(23,X) by two normal spermatozoa, each carrying 23 chromosomes, or a single spermatozoon that has not undergone meiotic reduction and bears 46 </a:t>
            </a:r>
            <a:r>
              <a:rPr lang="en-US" dirty="0" smtClean="0">
                <a:latin typeface="Calibri" pitchFamily="34" charset="0"/>
              </a:rPr>
              <a:t>chromosomes</a:t>
            </a:r>
            <a:r>
              <a:rPr lang="en-US" dirty="0">
                <a:latin typeface="Calibri" pitchFamily="34" charset="0"/>
              </a:rPr>
              <a:t> </a:t>
            </a:r>
            <a:r>
              <a:rPr lang="en-US" dirty="0" smtClean="0">
                <a:latin typeface="Calibri" pitchFamily="34" charset="0"/>
              </a:rPr>
              <a:t>(the pregnancy has too much paternal DNA). </a:t>
            </a:r>
          </a:p>
          <a:p>
            <a:endParaRPr lang="en-US" dirty="0" smtClean="0">
              <a:latin typeface="Calibri" pitchFamily="34" charset="0"/>
            </a:endParaRPr>
          </a:p>
          <a:p>
            <a:r>
              <a:rPr lang="en-US" dirty="0" smtClean="0">
                <a:latin typeface="Calibri" pitchFamily="34" charset="0"/>
              </a:rPr>
              <a:t>It is a genetically abnormal placenta with a mixture of large and small villi with slight hyperplasia of the </a:t>
            </a:r>
            <a:r>
              <a:rPr lang="en-US" dirty="0" err="1" smtClean="0">
                <a:latin typeface="Calibri" pitchFamily="34" charset="0"/>
              </a:rPr>
              <a:t>trophoblast</a:t>
            </a:r>
            <a:r>
              <a:rPr lang="en-US" dirty="0" smtClean="0">
                <a:latin typeface="Calibri" pitchFamily="34" charset="0"/>
              </a:rPr>
              <a:t>, filling the uterus. In </a:t>
            </a:r>
            <a:r>
              <a:rPr lang="en-US" dirty="0">
                <a:latin typeface="Calibri" pitchFamily="34" charset="0"/>
              </a:rPr>
              <a:t>contrast to a complete mole, </a:t>
            </a:r>
            <a:r>
              <a:rPr lang="en-US" dirty="0" smtClean="0">
                <a:latin typeface="Calibri" pitchFamily="34" charset="0"/>
              </a:rPr>
              <a:t>embryo/fetal </a:t>
            </a:r>
            <a:r>
              <a:rPr lang="en-US" dirty="0">
                <a:latin typeface="Calibri" pitchFamily="34" charset="0"/>
              </a:rPr>
              <a:t>parts may be present. The fetus associated with a partial mole usually dies after 10 weeks' gestation, and the mole is aborted shortly thereafter. </a:t>
            </a:r>
          </a:p>
          <a:p>
            <a:endParaRPr lang="en-US" dirty="0" smtClean="0">
              <a:latin typeface="Calibri" pitchFamily="34" charset="0"/>
            </a:endParaRPr>
          </a:p>
          <a:p>
            <a:r>
              <a:rPr lang="en-US" dirty="0" smtClean="0">
                <a:latin typeface="Calibri" pitchFamily="34" charset="0"/>
              </a:rPr>
              <a:t>It </a:t>
            </a:r>
            <a:r>
              <a:rPr lang="en-US" dirty="0">
                <a:latin typeface="Calibri" pitchFamily="34" charset="0"/>
              </a:rPr>
              <a:t>almost </a:t>
            </a:r>
            <a:r>
              <a:rPr lang="en-US" dirty="0">
                <a:solidFill>
                  <a:srgbClr val="FF0000"/>
                </a:solidFill>
                <a:latin typeface="Calibri" pitchFamily="34" charset="0"/>
              </a:rPr>
              <a:t>never evolves into </a:t>
            </a:r>
            <a:r>
              <a:rPr lang="en-US" dirty="0" err="1">
                <a:solidFill>
                  <a:srgbClr val="FF0000"/>
                </a:solidFill>
                <a:latin typeface="Calibri" pitchFamily="34" charset="0"/>
              </a:rPr>
              <a:t>choriocarcinoma</a:t>
            </a:r>
            <a:r>
              <a:rPr lang="en-US" dirty="0">
                <a:solidFill>
                  <a:srgbClr val="FF0000"/>
                </a:solidFill>
                <a:latin typeface="Calibri" pitchFamily="34" charset="0"/>
              </a:rPr>
              <a:t>. </a:t>
            </a:r>
          </a:p>
          <a:p>
            <a:endParaRPr lang="en-US" dirty="0" smtClean="0">
              <a:solidFill>
                <a:srgbClr val="FF0000"/>
              </a:solidFill>
              <a:latin typeface="Calibri" pitchFamily="34" charset="0"/>
            </a:endParaRPr>
          </a:p>
          <a:p>
            <a:r>
              <a:rPr lang="en-US" dirty="0" smtClean="0">
                <a:latin typeface="Calibri" pitchFamily="34" charset="0"/>
              </a:rPr>
              <a:t>Grossly the genetically abnormal placenta has a mixture of large chorionic villi are mixed with normal-appearing smaller villi. </a:t>
            </a:r>
          </a:p>
          <a:p>
            <a:pPr>
              <a:buFont typeface="Wingdings 3" pitchFamily="18" charset="2"/>
              <a:buNone/>
            </a:pPr>
            <a:r>
              <a:rPr lang="en-US" dirty="0" smtClean="0">
                <a:latin typeface="Calibri" pitchFamily="34" charset="0"/>
              </a:rPr>
              <a:t> </a:t>
            </a:r>
          </a:p>
          <a:p>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latin typeface="Calibri" pitchFamily="34" charset="0"/>
              </a:rPr>
              <a:t>Partial Mole (PM)</a:t>
            </a:r>
          </a:p>
        </p:txBody>
      </p:sp>
      <p:sp>
        <p:nvSpPr>
          <p:cNvPr id="24579" name="Content Placeholder 2"/>
          <p:cNvSpPr>
            <a:spLocks noGrp="1"/>
          </p:cNvSpPr>
          <p:nvPr>
            <p:ph idx="1"/>
          </p:nvPr>
        </p:nvSpPr>
        <p:spPr/>
        <p:txBody>
          <a:bodyPr>
            <a:normAutofit/>
          </a:bodyPr>
          <a:lstStyle/>
          <a:p>
            <a:r>
              <a:rPr lang="en-US" sz="2400" dirty="0" smtClean="0">
                <a:latin typeface="Calibri" pitchFamily="34" charset="0"/>
              </a:rPr>
              <a:t>It makes up 15–35% of all moles</a:t>
            </a:r>
          </a:p>
          <a:p>
            <a:r>
              <a:rPr lang="en-US" sz="2400" dirty="0" smtClean="0">
                <a:latin typeface="Calibri" pitchFamily="34" charset="0"/>
              </a:rPr>
              <a:t>Uterine size usually small or appropriate for gestational age</a:t>
            </a:r>
          </a:p>
          <a:p>
            <a:r>
              <a:rPr lang="en-US" sz="2400" dirty="0" smtClean="0">
                <a:latin typeface="Calibri" pitchFamily="34" charset="0"/>
              </a:rPr>
              <a:t>Serum </a:t>
            </a:r>
            <a:r>
              <a:rPr lang="en-US" sz="2400" dirty="0" err="1" smtClean="0">
                <a:latin typeface="Calibri" pitchFamily="34" charset="0"/>
              </a:rPr>
              <a:t>hCG</a:t>
            </a:r>
            <a:r>
              <a:rPr lang="en-US" sz="2400" dirty="0" smtClean="0">
                <a:latin typeface="Calibri" pitchFamily="34" charset="0"/>
              </a:rPr>
              <a:t> levels are elevated but not as high as complete mole.</a:t>
            </a:r>
          </a:p>
          <a:p>
            <a:r>
              <a:rPr lang="en-US" sz="2400" dirty="0" smtClean="0">
                <a:latin typeface="Calibri" pitchFamily="34" charset="0"/>
              </a:rPr>
              <a:t>Chromosomal analysis of partial moles shows 69XXY (i.e. 3 haploid sets also called as </a:t>
            </a:r>
            <a:r>
              <a:rPr lang="en-US" sz="2400" dirty="0" err="1" smtClean="0">
                <a:latin typeface="Calibri" pitchFamily="34" charset="0"/>
              </a:rPr>
              <a:t>triploidy</a:t>
            </a:r>
            <a:r>
              <a:rPr lang="en-US" sz="2400" dirty="0" smtClean="0">
                <a:latin typeface="Calibri" pitchFamily="34" charset="0"/>
              </a:rPr>
              <a:t>). </a:t>
            </a:r>
          </a:p>
          <a:p>
            <a:r>
              <a:rPr lang="en-US" sz="2400" dirty="0">
                <a:latin typeface="Calibri" pitchFamily="34" charset="0"/>
              </a:rPr>
              <a:t>Treatment : Evacuation of uterus by curettage and sometimes chemotherapy.</a:t>
            </a:r>
          </a:p>
          <a:p>
            <a:r>
              <a:rPr lang="en-US" sz="2400" dirty="0">
                <a:latin typeface="Calibri" pitchFamily="34" charset="0"/>
              </a:rPr>
              <a:t>Prognosis</a:t>
            </a:r>
            <a:r>
              <a:rPr lang="en-US" sz="2400" dirty="0" smtClean="0">
                <a:latin typeface="Calibri" pitchFamily="34" charset="0"/>
              </a:rPr>
              <a:t>: Risk </a:t>
            </a:r>
            <a:r>
              <a:rPr lang="en-US" sz="2400" dirty="0">
                <a:latin typeface="Calibri" pitchFamily="34" charset="0"/>
              </a:rPr>
              <a:t>for development of </a:t>
            </a:r>
            <a:r>
              <a:rPr lang="en-US" sz="2400" dirty="0" err="1">
                <a:latin typeface="Calibri" pitchFamily="34" charset="0"/>
              </a:rPr>
              <a:t>choriocarcinoma</a:t>
            </a:r>
            <a:r>
              <a:rPr lang="en-US" sz="2400" dirty="0">
                <a:latin typeface="Calibri" pitchFamily="34" charset="0"/>
              </a:rPr>
              <a:t> very low</a:t>
            </a:r>
            <a:r>
              <a:rPr lang="en-US" sz="2400" dirty="0" smtClean="0">
                <a:latin typeface="Calibri" pitchFamily="34" charset="0"/>
              </a:rPr>
              <a:t>. </a:t>
            </a:r>
            <a:r>
              <a:rPr lang="en-US" sz="2400" dirty="0">
                <a:latin typeface="Calibri" pitchFamily="34" charset="0"/>
              </a:rPr>
              <a:t>Follow-up is mandatory.</a:t>
            </a:r>
          </a:p>
          <a:p>
            <a:pPr marL="0" indent="0">
              <a:buNone/>
            </a:pPr>
            <a:endParaRPr lang="en-US" sz="2400" dirty="0" smtClean="0">
              <a:latin typeface="Calibri" pitchFamily="34" charset="0"/>
            </a:endParaRPr>
          </a:p>
          <a:p>
            <a:pPr>
              <a:buNone/>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latin typeface="Calibri" pitchFamily="34" charset="0"/>
              </a:rPr>
              <a:t>2. Invasive Mole</a:t>
            </a:r>
          </a:p>
        </p:txBody>
      </p:sp>
      <p:sp>
        <p:nvSpPr>
          <p:cNvPr id="26627" name="Content Placeholder 2"/>
          <p:cNvSpPr>
            <a:spLocks noGrp="1"/>
          </p:cNvSpPr>
          <p:nvPr>
            <p:ph idx="1"/>
          </p:nvPr>
        </p:nvSpPr>
        <p:spPr/>
        <p:txBody>
          <a:bodyPr>
            <a:normAutofit/>
          </a:bodyPr>
          <a:lstStyle/>
          <a:p>
            <a:endParaRPr lang="en-US" dirty="0" smtClean="0">
              <a:latin typeface="Calibri" pitchFamily="34" charset="0"/>
            </a:endParaRPr>
          </a:p>
          <a:p>
            <a:r>
              <a:rPr lang="en-US" dirty="0" smtClean="0">
                <a:latin typeface="Calibri" pitchFamily="34" charset="0"/>
              </a:rPr>
              <a:t>Invasive mole is when the villi </a:t>
            </a:r>
            <a:r>
              <a:rPr lang="en-US" dirty="0">
                <a:latin typeface="Calibri" pitchFamily="34" charset="0"/>
              </a:rPr>
              <a:t>of a </a:t>
            </a:r>
            <a:r>
              <a:rPr lang="en-US" dirty="0" err="1">
                <a:latin typeface="Calibri" pitchFamily="34" charset="0"/>
              </a:rPr>
              <a:t>hydatidiform</a:t>
            </a:r>
            <a:r>
              <a:rPr lang="en-US" dirty="0">
                <a:latin typeface="Calibri" pitchFamily="34" charset="0"/>
              </a:rPr>
              <a:t> mole </a:t>
            </a:r>
            <a:r>
              <a:rPr lang="en-US" dirty="0" smtClean="0">
                <a:latin typeface="Calibri" pitchFamily="34" charset="0"/>
              </a:rPr>
              <a:t>extends/infiltrates into </a:t>
            </a:r>
            <a:r>
              <a:rPr lang="en-US" dirty="0">
                <a:latin typeface="Calibri" pitchFamily="34" charset="0"/>
              </a:rPr>
              <a:t>the myometrium </a:t>
            </a:r>
            <a:r>
              <a:rPr lang="en-US" dirty="0" smtClean="0">
                <a:latin typeface="Calibri" pitchFamily="34" charset="0"/>
              </a:rPr>
              <a:t>of </a:t>
            </a:r>
            <a:r>
              <a:rPr lang="en-US" dirty="0">
                <a:latin typeface="Calibri" pitchFamily="34" charset="0"/>
              </a:rPr>
              <a:t>the </a:t>
            </a:r>
            <a:r>
              <a:rPr lang="en-US" dirty="0" smtClean="0">
                <a:latin typeface="Calibri" pitchFamily="34" charset="0"/>
              </a:rPr>
              <a:t>uterus.</a:t>
            </a:r>
          </a:p>
          <a:p>
            <a:r>
              <a:rPr lang="en-US" dirty="0" smtClean="0">
                <a:latin typeface="Calibri" pitchFamily="34" charset="0"/>
              </a:rPr>
              <a:t>The </a:t>
            </a:r>
            <a:r>
              <a:rPr lang="en-US" dirty="0">
                <a:latin typeface="Calibri" pitchFamily="34" charset="0"/>
              </a:rPr>
              <a:t>mole </a:t>
            </a:r>
            <a:r>
              <a:rPr lang="en-US" dirty="0" smtClean="0">
                <a:latin typeface="Calibri" pitchFamily="34" charset="0"/>
              </a:rPr>
              <a:t>sometime tends </a:t>
            </a:r>
            <a:r>
              <a:rPr lang="en-US" dirty="0">
                <a:latin typeface="Calibri" pitchFamily="34" charset="0"/>
              </a:rPr>
              <a:t>to enter dilated </a:t>
            </a:r>
            <a:r>
              <a:rPr lang="en-US" dirty="0" smtClean="0">
                <a:latin typeface="Calibri" pitchFamily="34" charset="0"/>
              </a:rPr>
              <a:t>veins </a:t>
            </a:r>
            <a:r>
              <a:rPr lang="en-US" dirty="0">
                <a:latin typeface="Calibri" pitchFamily="34" charset="0"/>
              </a:rPr>
              <a:t>in the myometrium, and a </a:t>
            </a:r>
            <a:r>
              <a:rPr lang="en-US" dirty="0" smtClean="0">
                <a:latin typeface="Calibri" pitchFamily="34" charset="0"/>
              </a:rPr>
              <a:t>times through the vascular channels </a:t>
            </a:r>
            <a:r>
              <a:rPr lang="en-US" dirty="0">
                <a:latin typeface="Calibri" pitchFamily="34" charset="0"/>
              </a:rPr>
              <a:t>spread to distant sites, mostly the </a:t>
            </a:r>
            <a:r>
              <a:rPr lang="en-US" dirty="0" smtClean="0">
                <a:latin typeface="Calibri" pitchFamily="34" charset="0"/>
              </a:rPr>
              <a:t>lungs</a:t>
            </a:r>
            <a:r>
              <a:rPr lang="en-US" dirty="0">
                <a:latin typeface="Calibri" pitchFamily="34" charset="0"/>
              </a:rPr>
              <a:t> </a:t>
            </a:r>
            <a:r>
              <a:rPr lang="en-US" dirty="0" smtClean="0">
                <a:latin typeface="Calibri" pitchFamily="34" charset="0"/>
              </a:rPr>
              <a:t>but the villi </a:t>
            </a:r>
            <a:r>
              <a:rPr lang="en-US" dirty="0">
                <a:latin typeface="Calibri" pitchFamily="34" charset="0"/>
              </a:rPr>
              <a:t>do not penetrate </a:t>
            </a:r>
            <a:r>
              <a:rPr lang="en-US" dirty="0" smtClean="0">
                <a:latin typeface="Calibri" pitchFamily="34" charset="0"/>
              </a:rPr>
              <a:t>out </a:t>
            </a:r>
            <a:r>
              <a:rPr lang="en-US" dirty="0">
                <a:latin typeface="Calibri" pitchFamily="34" charset="0"/>
              </a:rPr>
              <a:t>of the blood vessels in which they are lodged, and </a:t>
            </a:r>
            <a:r>
              <a:rPr lang="en-US" dirty="0" smtClean="0">
                <a:latin typeface="Calibri" pitchFamily="34" charset="0"/>
              </a:rPr>
              <a:t>therefore death </a:t>
            </a:r>
            <a:r>
              <a:rPr lang="en-US" dirty="0">
                <a:latin typeface="Calibri" pitchFamily="34" charset="0"/>
              </a:rPr>
              <a:t>from such spread is unusual. </a:t>
            </a:r>
            <a:endParaRPr lang="en-US" dirty="0" smtClean="0">
              <a:latin typeface="Calibri" pitchFamily="34" charset="0"/>
            </a:endParaRPr>
          </a:p>
          <a:p>
            <a:r>
              <a:rPr lang="en-US" dirty="0" smtClean="0">
                <a:latin typeface="Calibri" pitchFamily="34" charset="0"/>
              </a:rPr>
              <a:t>It occurs in about 15% of complete moles and rarely in partial mole.</a:t>
            </a:r>
          </a:p>
          <a:p>
            <a:r>
              <a:rPr lang="en-US" dirty="0" smtClean="0">
                <a:latin typeface="Calibri" pitchFamily="34" charset="0"/>
              </a:rPr>
              <a:t>Can cause </a:t>
            </a:r>
            <a:r>
              <a:rPr lang="en-US" dirty="0" err="1" smtClean="0">
                <a:latin typeface="Calibri" pitchFamily="34" charset="0"/>
              </a:rPr>
              <a:t>hemorrahge</a:t>
            </a:r>
            <a:r>
              <a:rPr lang="en-US" dirty="0" smtClean="0">
                <a:latin typeface="Calibri" pitchFamily="34" charset="0"/>
              </a:rPr>
              <a:t> and uterine perforation.</a:t>
            </a:r>
          </a:p>
          <a:p>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rPr>
              <a:t> 3. </a:t>
            </a:r>
            <a:r>
              <a:rPr lang="en-US" dirty="0" err="1" smtClean="0">
                <a:latin typeface="Calibri" pitchFamily="34" charset="0"/>
              </a:rPr>
              <a:t>Choriocarcinoma</a:t>
            </a:r>
            <a:endParaRPr lang="en-US" dirty="0" smtClean="0">
              <a:latin typeface="Calibri" pitchFamily="34" charset="0"/>
            </a:endParaRPr>
          </a:p>
        </p:txBody>
      </p:sp>
      <p:sp>
        <p:nvSpPr>
          <p:cNvPr id="27651" name="Content Placeholder 2"/>
          <p:cNvSpPr>
            <a:spLocks noGrp="1"/>
          </p:cNvSpPr>
          <p:nvPr>
            <p:ph idx="1"/>
          </p:nvPr>
        </p:nvSpPr>
        <p:spPr/>
        <p:txBody>
          <a:bodyPr>
            <a:normAutofit fontScale="92500"/>
          </a:bodyPr>
          <a:lstStyle/>
          <a:p>
            <a:r>
              <a:rPr lang="en-US" dirty="0" smtClean="0">
                <a:latin typeface="Calibri" pitchFamily="34" charset="0"/>
              </a:rPr>
              <a:t>Definition: Malignant tumor derived from normal or abnormal placental tissue, composed of a proliferation of malignant </a:t>
            </a:r>
            <a:r>
              <a:rPr lang="en-US" dirty="0" err="1" smtClean="0">
                <a:latin typeface="Calibri" pitchFamily="34" charset="0"/>
              </a:rPr>
              <a:t>cytotrophoblast</a:t>
            </a:r>
            <a:r>
              <a:rPr lang="en-US" dirty="0" smtClean="0">
                <a:latin typeface="Calibri" pitchFamily="34" charset="0"/>
              </a:rPr>
              <a:t> and </a:t>
            </a:r>
            <a:r>
              <a:rPr lang="en-US" dirty="0" err="1" smtClean="0">
                <a:latin typeface="Calibri" pitchFamily="34" charset="0"/>
              </a:rPr>
              <a:t>syncytiotrophoblast</a:t>
            </a:r>
            <a:r>
              <a:rPr lang="en-US" dirty="0" smtClean="0">
                <a:latin typeface="Calibri" pitchFamily="34" charset="0"/>
              </a:rPr>
              <a:t>, without </a:t>
            </a:r>
            <a:r>
              <a:rPr lang="en-US" dirty="0" err="1" smtClean="0">
                <a:latin typeface="Calibri" pitchFamily="34" charset="0"/>
              </a:rPr>
              <a:t>villi</a:t>
            </a:r>
            <a:r>
              <a:rPr lang="en-US" dirty="0" smtClean="0">
                <a:latin typeface="Calibri" pitchFamily="34" charset="0"/>
              </a:rPr>
              <a:t> formation.</a:t>
            </a:r>
          </a:p>
          <a:p>
            <a:r>
              <a:rPr lang="en-US" dirty="0" smtClean="0">
                <a:latin typeface="Calibri" pitchFamily="34" charset="0"/>
              </a:rPr>
              <a:t>It is an aggressive malignant neoplasm.</a:t>
            </a:r>
          </a:p>
          <a:p>
            <a:r>
              <a:rPr lang="en-US" dirty="0" smtClean="0">
                <a:latin typeface="Calibri" pitchFamily="34" charset="0"/>
              </a:rPr>
              <a:t>It is characterized by highly increased serum concentration of HCG.</a:t>
            </a:r>
          </a:p>
          <a:p>
            <a:r>
              <a:rPr lang="en-US" dirty="0" err="1" smtClean="0">
                <a:latin typeface="Calibri" pitchFamily="34" charset="0"/>
              </a:rPr>
              <a:t>Choriocarcinomas</a:t>
            </a:r>
            <a:r>
              <a:rPr lang="en-US" dirty="0" smtClean="0">
                <a:latin typeface="Calibri" pitchFamily="34" charset="0"/>
              </a:rPr>
              <a:t> are </a:t>
            </a:r>
            <a:r>
              <a:rPr lang="en-US" dirty="0" err="1" smtClean="0">
                <a:latin typeface="Calibri" pitchFamily="34" charset="0"/>
              </a:rPr>
              <a:t>aneuploidic</a:t>
            </a:r>
            <a:r>
              <a:rPr lang="en-US" dirty="0" smtClean="0">
                <a:latin typeface="Calibri" pitchFamily="34" charset="0"/>
              </a:rPr>
              <a:t>.</a:t>
            </a:r>
          </a:p>
          <a:p>
            <a:r>
              <a:rPr lang="en-US" dirty="0">
                <a:latin typeface="Calibri" pitchFamily="34" charset="0"/>
              </a:rPr>
              <a:t>It spreads early via blood to the lungs and other organs. </a:t>
            </a:r>
          </a:p>
          <a:p>
            <a:r>
              <a:rPr lang="en-US" dirty="0">
                <a:latin typeface="Calibri" pitchFamily="34" charset="0"/>
              </a:rPr>
              <a:t>Responds well to chemotherapy </a:t>
            </a:r>
          </a:p>
          <a:p>
            <a:r>
              <a:rPr lang="en-US" dirty="0">
                <a:latin typeface="Calibri" pitchFamily="34" charset="0"/>
              </a:rPr>
              <a:t>About half the </a:t>
            </a:r>
            <a:r>
              <a:rPr lang="en-US" dirty="0" err="1">
                <a:latin typeface="Calibri" pitchFamily="34" charset="0"/>
              </a:rPr>
              <a:t>choriocarcinoma</a:t>
            </a:r>
            <a:r>
              <a:rPr lang="en-US" dirty="0">
                <a:latin typeface="Calibri" pitchFamily="34" charset="0"/>
              </a:rPr>
              <a:t> are preceded by complete </a:t>
            </a:r>
            <a:r>
              <a:rPr lang="en-US" dirty="0" err="1">
                <a:latin typeface="Calibri" pitchFamily="34" charset="0"/>
              </a:rPr>
              <a:t>hydatidiform</a:t>
            </a:r>
            <a:r>
              <a:rPr lang="en-US" dirty="0">
                <a:latin typeface="Calibri" pitchFamily="34" charset="0"/>
              </a:rPr>
              <a:t> mole . Others are preceded by partial mole </a:t>
            </a:r>
            <a:r>
              <a:rPr lang="en-US" dirty="0" smtClean="0">
                <a:latin typeface="Calibri" pitchFamily="34" charset="0"/>
              </a:rPr>
              <a:t>(rare),  </a:t>
            </a:r>
            <a:r>
              <a:rPr lang="en-US" dirty="0">
                <a:latin typeface="Calibri" pitchFamily="34" charset="0"/>
              </a:rPr>
              <a:t>abortion</a:t>
            </a:r>
            <a:r>
              <a:rPr lang="en-US" dirty="0" smtClean="0">
                <a:latin typeface="Calibri" pitchFamily="34" charset="0"/>
              </a:rPr>
              <a:t>, ectopic </a:t>
            </a:r>
            <a:r>
              <a:rPr lang="en-US" dirty="0">
                <a:latin typeface="Calibri" pitchFamily="34" charset="0"/>
              </a:rPr>
              <a:t>pregnancy and occasionally normal term pregnancy.</a:t>
            </a:r>
          </a:p>
          <a:p>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sp>
        <p:nvSpPr>
          <p:cNvPr id="101380" name="AutoShape 4"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pic>
        <p:nvPicPr>
          <p:cNvPr id="29700" name="Picture 5" descr="C:\Users\Sufia\Desktop\ImageServlet.jpg"/>
          <p:cNvPicPr>
            <a:picLocks noChangeAspect="1" noChangeArrowheads="1"/>
          </p:cNvPicPr>
          <p:nvPr/>
        </p:nvPicPr>
        <p:blipFill>
          <a:blip r:embed="rId2" cstate="print"/>
          <a:srcRect/>
          <a:stretch>
            <a:fillRect/>
          </a:stretch>
        </p:blipFill>
        <p:spPr bwMode="auto">
          <a:xfrm>
            <a:off x="-29391" y="1340768"/>
            <a:ext cx="9144000" cy="5949188"/>
          </a:xfrm>
          <a:prstGeom prst="rect">
            <a:avLst/>
          </a:prstGeom>
          <a:noFill/>
          <a:ln w="9525">
            <a:noFill/>
            <a:miter lim="800000"/>
            <a:headEnd/>
            <a:tailEnd/>
          </a:ln>
        </p:spPr>
      </p:pic>
      <p:sp>
        <p:nvSpPr>
          <p:cNvPr id="29701" name="Title 4"/>
          <p:cNvSpPr>
            <a:spLocks noGrp="1"/>
          </p:cNvSpPr>
          <p:nvPr>
            <p:ph type="title"/>
          </p:nvPr>
        </p:nvSpPr>
        <p:spPr>
          <a:xfrm>
            <a:off x="914400" y="274638"/>
            <a:ext cx="7772400" cy="725470"/>
          </a:xfrm>
        </p:spPr>
        <p:txBody>
          <a:bodyPr>
            <a:normAutofit/>
          </a:bodyPr>
          <a:lstStyle/>
          <a:p>
            <a:r>
              <a:rPr lang="en-US" dirty="0" err="1" smtClean="0">
                <a:latin typeface="Calibri" pitchFamily="34" charset="0"/>
              </a:rPr>
              <a:t>Choriocarcinoma</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uphs.upenn.edu/path/web_docs/p200/GYN200/GYN0407.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468313" y="188913"/>
            <a:ext cx="8229600" cy="863823"/>
          </a:xfrm>
        </p:spPr>
        <p:txBody>
          <a:bodyPr/>
          <a:lstStyle/>
          <a:p>
            <a:r>
              <a:rPr lang="en-US" dirty="0" smtClean="0">
                <a:latin typeface="Calibri" pitchFamily="34" charset="0"/>
              </a:rPr>
              <a:t>Ectopic Pregnancy</a:t>
            </a:r>
          </a:p>
        </p:txBody>
      </p:sp>
      <p:sp>
        <p:nvSpPr>
          <p:cNvPr id="1024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sz="2400" b="1" dirty="0" smtClean="0">
                <a:latin typeface="Calibri" pitchFamily="34" charset="0"/>
              </a:rPr>
              <a:t>Definition:</a:t>
            </a:r>
            <a:r>
              <a:rPr lang="en-US" sz="2400" dirty="0" smtClean="0">
                <a:latin typeface="Calibri" pitchFamily="34" charset="0"/>
              </a:rPr>
              <a:t> Ectopic pregnancy is defined as implantation of a fertilized ovum in any site other than the </a:t>
            </a:r>
            <a:r>
              <a:rPr lang="en-US" sz="2400" dirty="0" err="1" smtClean="0">
                <a:latin typeface="Calibri" pitchFamily="34" charset="0"/>
              </a:rPr>
              <a:t>the</a:t>
            </a:r>
            <a:r>
              <a:rPr lang="en-US" sz="2400" dirty="0" smtClean="0">
                <a:latin typeface="Calibri" pitchFamily="34" charset="0"/>
              </a:rPr>
              <a:t> </a:t>
            </a:r>
            <a:r>
              <a:rPr lang="en-US" sz="2400" dirty="0" err="1" smtClean="0">
                <a:latin typeface="Calibri" pitchFamily="34" charset="0"/>
              </a:rPr>
              <a:t>endometrium</a:t>
            </a:r>
            <a:r>
              <a:rPr lang="en-US" sz="2400" dirty="0" smtClean="0">
                <a:latin typeface="Calibri" pitchFamily="34" charset="0"/>
              </a:rPr>
              <a:t> of the uterine cavity. As many as 1% of pregnancies are ectopic. </a:t>
            </a:r>
          </a:p>
          <a:p>
            <a:pPr fontAlgn="auto">
              <a:spcAft>
                <a:spcPts val="0"/>
              </a:spcAft>
              <a:buFont typeface="Arial" pitchFamily="34" charset="0"/>
              <a:buChar char="•"/>
              <a:defRPr/>
            </a:pPr>
            <a:r>
              <a:rPr lang="en-US" sz="2400" b="1" dirty="0" smtClean="0">
                <a:latin typeface="Calibri" pitchFamily="34" charset="0"/>
              </a:rPr>
              <a:t>Sites: </a:t>
            </a:r>
          </a:p>
          <a:p>
            <a:pPr lvl="1">
              <a:buFont typeface="Arial" pitchFamily="34" charset="0"/>
              <a:buChar char="•"/>
              <a:defRPr/>
            </a:pPr>
            <a:r>
              <a:rPr lang="en-US" sz="2400" dirty="0" smtClean="0">
                <a:solidFill>
                  <a:schemeClr val="tx1"/>
                </a:solidFill>
                <a:latin typeface="Calibri" pitchFamily="34" charset="0"/>
              </a:rPr>
              <a:t>Over 90% of ectopic pregnancies occur in the fallopian tubes (tubal pregnancy). </a:t>
            </a:r>
          </a:p>
          <a:p>
            <a:pPr lvl="1">
              <a:buFont typeface="Arial" pitchFamily="34" charset="0"/>
              <a:buChar char="•"/>
              <a:defRPr/>
            </a:pPr>
            <a:r>
              <a:rPr lang="en-US" sz="2400" dirty="0" smtClean="0">
                <a:solidFill>
                  <a:schemeClr val="tx1"/>
                </a:solidFill>
                <a:latin typeface="Calibri" pitchFamily="34" charset="0"/>
              </a:rPr>
              <a:t>Other sites of ectopic pregnancy include the ovaries, abdominal cavity and uterine cervix.</a:t>
            </a:r>
          </a:p>
          <a:p>
            <a:pPr fontAlgn="auto">
              <a:spcAft>
                <a:spcPts val="0"/>
              </a:spcAft>
              <a:buFont typeface="Arial" pitchFamily="34" charset="0"/>
              <a:buChar char="•"/>
              <a:defRPr/>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r>
              <a:rPr lang="en-US" dirty="0" smtClean="0">
                <a:latin typeface="Calibri" pitchFamily="34" charset="0"/>
              </a:rPr>
              <a:t>Ectopic Pregnancy</a:t>
            </a:r>
          </a:p>
        </p:txBody>
      </p:sp>
      <p:sp>
        <p:nvSpPr>
          <p:cNvPr id="11266" name="Content Placeholder 1"/>
          <p:cNvSpPr>
            <a:spLocks noGrp="1"/>
          </p:cNvSpPr>
          <p:nvPr>
            <p:ph idx="1"/>
          </p:nvPr>
        </p:nvSpPr>
        <p:spPr/>
        <p:txBody>
          <a:bodyPr rtlCol="0">
            <a:normAutofit lnSpcReduction="10000"/>
          </a:bodyPr>
          <a:lstStyle/>
          <a:p>
            <a:pPr fontAlgn="auto">
              <a:spcAft>
                <a:spcPts val="0"/>
              </a:spcAft>
              <a:buNone/>
              <a:defRPr/>
            </a:pPr>
            <a:endParaRPr lang="en-US" dirty="0" smtClean="0">
              <a:latin typeface="Calibri" pitchFamily="34" charset="0"/>
            </a:endParaRPr>
          </a:p>
          <a:p>
            <a:pPr fontAlgn="auto">
              <a:spcAft>
                <a:spcPts val="0"/>
              </a:spcAft>
              <a:buNone/>
              <a:defRPr/>
            </a:pPr>
            <a:r>
              <a:rPr lang="en-US" b="1" dirty="0" smtClean="0">
                <a:latin typeface="Calibri" pitchFamily="34" charset="0"/>
              </a:rPr>
              <a:t>Clinical features</a:t>
            </a:r>
            <a:endParaRPr lang="en-US" dirty="0" smtClean="0">
              <a:latin typeface="Calibri" pitchFamily="34" charset="0"/>
            </a:endParaRPr>
          </a:p>
          <a:p>
            <a:pPr fontAlgn="auto">
              <a:spcAft>
                <a:spcPts val="0"/>
              </a:spcAft>
              <a:buFont typeface="Arial" pitchFamily="34" charset="0"/>
              <a:buChar char="•"/>
              <a:defRPr/>
            </a:pPr>
            <a:r>
              <a:rPr lang="en-US" dirty="0" smtClean="0">
                <a:latin typeface="Calibri" pitchFamily="34" charset="0"/>
              </a:rPr>
              <a:t>A woman with an ectopic tubal pregnancy may present with pelvic pain or abnormal bleeding following a period of </a:t>
            </a:r>
            <a:r>
              <a:rPr lang="en-US" dirty="0" err="1" smtClean="0">
                <a:latin typeface="Calibri" pitchFamily="34" charset="0"/>
              </a:rPr>
              <a:t>amenorrhoea</a:t>
            </a:r>
            <a:r>
              <a:rPr lang="en-US" dirty="0" smtClean="0">
                <a:latin typeface="Calibri" pitchFamily="34" charset="0"/>
              </a:rPr>
              <a:t>.</a:t>
            </a:r>
          </a:p>
          <a:p>
            <a:pPr fontAlgn="auto">
              <a:spcAft>
                <a:spcPts val="0"/>
              </a:spcAft>
              <a:buFont typeface="Arial" pitchFamily="34" charset="0"/>
              <a:buChar char="•"/>
              <a:defRPr/>
            </a:pPr>
            <a:r>
              <a:rPr lang="en-US" dirty="0" smtClean="0">
                <a:latin typeface="Calibri" pitchFamily="34" charset="0"/>
              </a:rPr>
              <a:t>The majority will present as an emergency with tubal rupture and hemorrhagic shock.</a:t>
            </a:r>
          </a:p>
          <a:p>
            <a:pPr>
              <a:buNone/>
            </a:pPr>
            <a:r>
              <a:rPr lang="en-US" b="1" dirty="0" smtClean="0">
                <a:latin typeface="Calibri" pitchFamily="34" charset="0"/>
              </a:rPr>
              <a:t>Diagnosis</a:t>
            </a:r>
            <a:br>
              <a:rPr lang="en-US" b="1" dirty="0" smtClean="0">
                <a:latin typeface="Calibri" pitchFamily="34" charset="0"/>
              </a:rPr>
            </a:br>
            <a:endParaRPr lang="en-US" b="1" dirty="0" smtClean="0">
              <a:latin typeface="Calibri" pitchFamily="34" charset="0"/>
            </a:endParaRPr>
          </a:p>
          <a:p>
            <a:r>
              <a:rPr lang="en-US" dirty="0" smtClean="0">
                <a:latin typeface="Calibri" pitchFamily="34" charset="0"/>
              </a:rPr>
              <a:t>Clinical: abdominal/pelvic ultrasound shows mass (gestational sac) within fallopian tube, plus positive </a:t>
            </a:r>
            <a:r>
              <a:rPr lang="en-US" dirty="0" err="1" smtClean="0">
                <a:latin typeface="Calibri" pitchFamily="34" charset="0"/>
              </a:rPr>
              <a:t>hCG</a:t>
            </a:r>
            <a:r>
              <a:rPr lang="en-US" dirty="0" smtClean="0">
                <a:latin typeface="Calibri" pitchFamily="34" charset="0"/>
              </a:rPr>
              <a:t> levels </a:t>
            </a:r>
          </a:p>
          <a:p>
            <a:r>
              <a:rPr lang="en-US" dirty="0" smtClean="0">
                <a:latin typeface="Calibri" pitchFamily="34" charset="0"/>
              </a:rPr>
              <a:t>Microscopic: placental tissue or fetal parts</a:t>
            </a:r>
          </a:p>
          <a:p>
            <a:pPr fontAlgn="auto">
              <a:spcAft>
                <a:spcPts val="0"/>
              </a:spcAft>
              <a:buFont typeface="Arial" pitchFamily="34" charset="0"/>
              <a:buChar char="•"/>
              <a:defRPr/>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Risk factors for ectopic pregnancy </a:t>
            </a:r>
            <a:endParaRPr lang="en-US" dirty="0">
              <a:latin typeface="Calibri" pitchFamily="34" charset="0"/>
            </a:endParaRPr>
          </a:p>
        </p:txBody>
      </p:sp>
      <p:sp>
        <p:nvSpPr>
          <p:cNvPr id="3" name="Content Placeholder 2"/>
          <p:cNvSpPr>
            <a:spLocks noGrp="1"/>
          </p:cNvSpPr>
          <p:nvPr>
            <p:ph idx="1"/>
          </p:nvPr>
        </p:nvSpPr>
        <p:spPr/>
        <p:txBody>
          <a:bodyPr>
            <a:noAutofit/>
          </a:bodyPr>
          <a:lstStyle/>
          <a:p>
            <a:pPr>
              <a:buNone/>
            </a:pPr>
            <a:r>
              <a:rPr lang="en-US" sz="1600" b="1" dirty="0" smtClean="0">
                <a:latin typeface="Calibri" pitchFamily="34" charset="0"/>
              </a:rPr>
              <a:t>Tubal ectopic pregnancy  </a:t>
            </a:r>
            <a:r>
              <a:rPr lang="en-US" sz="1600" dirty="0" smtClean="0">
                <a:latin typeface="Calibri" pitchFamily="34" charset="0"/>
              </a:rPr>
              <a:t>is the more common type and any factor that retards passage</a:t>
            </a:r>
          </a:p>
          <a:p>
            <a:pPr>
              <a:buNone/>
            </a:pPr>
            <a:r>
              <a:rPr lang="en-US" sz="1600" dirty="0" smtClean="0">
                <a:latin typeface="Calibri" pitchFamily="34" charset="0"/>
              </a:rPr>
              <a:t>of the ovum through the tubes predisposes to tubal ectopic pregnancy. In about half of the</a:t>
            </a:r>
          </a:p>
          <a:p>
            <a:pPr>
              <a:buNone/>
            </a:pPr>
            <a:r>
              <a:rPr lang="en-US" sz="1600" dirty="0" smtClean="0">
                <a:latin typeface="Calibri" pitchFamily="34" charset="0"/>
              </a:rPr>
              <a:t>cases, it is due to chronic inflammation and scarring in the oviduct. </a:t>
            </a:r>
            <a:endParaRPr lang="en-US" sz="1600" dirty="0" smtClean="0">
              <a:latin typeface="Calibri" pitchFamily="34" charset="0"/>
            </a:endParaRPr>
          </a:p>
          <a:p>
            <a:pPr>
              <a:buNone/>
            </a:pPr>
            <a:r>
              <a:rPr lang="en-US" sz="1600" b="1" dirty="0" smtClean="0">
                <a:latin typeface="Calibri" pitchFamily="34" charset="0"/>
              </a:rPr>
              <a:t>The </a:t>
            </a:r>
            <a:r>
              <a:rPr lang="en-US" sz="1600" b="1" dirty="0" smtClean="0">
                <a:latin typeface="Calibri" pitchFamily="34" charset="0"/>
              </a:rPr>
              <a:t>risk factors are </a:t>
            </a:r>
            <a:r>
              <a:rPr lang="en-US" sz="1600" b="1" dirty="0" smtClean="0">
                <a:latin typeface="Calibri" pitchFamily="34" charset="0"/>
              </a:rPr>
              <a:t>as follows</a:t>
            </a:r>
            <a:r>
              <a:rPr lang="en-US" sz="1600" b="1" dirty="0" smtClean="0">
                <a:latin typeface="Calibri" pitchFamily="34" charset="0"/>
              </a:rPr>
              <a:t>:</a:t>
            </a:r>
          </a:p>
          <a:p>
            <a:pPr lvl="1"/>
            <a:r>
              <a:rPr lang="en-US" sz="1600" dirty="0" smtClean="0">
                <a:solidFill>
                  <a:schemeClr val="tx1"/>
                </a:solidFill>
                <a:latin typeface="Calibri" pitchFamily="34" charset="0"/>
              </a:rPr>
              <a:t>Pelvic inflammatory disease/infections/</a:t>
            </a:r>
            <a:r>
              <a:rPr lang="en-US" sz="1600" dirty="0" err="1" smtClean="0">
                <a:solidFill>
                  <a:schemeClr val="tx1"/>
                </a:solidFill>
                <a:latin typeface="Calibri" pitchFamily="34" charset="0"/>
              </a:rPr>
              <a:t>salpingitis</a:t>
            </a:r>
            <a:r>
              <a:rPr lang="en-US" sz="1600" dirty="0" smtClean="0">
                <a:solidFill>
                  <a:schemeClr val="tx1"/>
                </a:solidFill>
                <a:latin typeface="Calibri" pitchFamily="34" charset="0"/>
              </a:rPr>
              <a:t>  is one of the most common cause. Organisms like </a:t>
            </a:r>
            <a:r>
              <a:rPr lang="en-US" sz="1600" dirty="0" err="1" smtClean="0">
                <a:solidFill>
                  <a:schemeClr val="tx1"/>
                </a:solidFill>
                <a:latin typeface="Calibri" pitchFamily="34" charset="0"/>
              </a:rPr>
              <a:t>Neisseriae</a:t>
            </a:r>
            <a:r>
              <a:rPr lang="en-US" sz="1600" dirty="0" smtClean="0">
                <a:solidFill>
                  <a:schemeClr val="tx1"/>
                </a:solidFill>
                <a:latin typeface="Calibri" pitchFamily="34" charset="0"/>
              </a:rPr>
              <a:t> gonorrhea and </a:t>
            </a:r>
            <a:r>
              <a:rPr lang="en-US" sz="1600" dirty="0" err="1" smtClean="0">
                <a:solidFill>
                  <a:schemeClr val="tx1"/>
                </a:solidFill>
                <a:latin typeface="Calibri" pitchFamily="34" charset="0"/>
              </a:rPr>
              <a:t>chlamydia</a:t>
            </a:r>
            <a:r>
              <a:rPr lang="en-US" sz="1600" dirty="0" smtClean="0">
                <a:solidFill>
                  <a:schemeClr val="tx1"/>
                </a:solidFill>
                <a:latin typeface="Calibri" pitchFamily="34" charset="0"/>
              </a:rPr>
              <a:t> infect the reproductive organs. Pelvic infection may alter tubal function, damaged </a:t>
            </a:r>
            <a:r>
              <a:rPr lang="en-US" sz="1600" dirty="0" err="1" smtClean="0">
                <a:solidFill>
                  <a:schemeClr val="tx1"/>
                </a:solidFill>
                <a:latin typeface="Calibri" pitchFamily="34" charset="0"/>
              </a:rPr>
              <a:t>ciliary</a:t>
            </a:r>
            <a:r>
              <a:rPr lang="en-US" sz="1600" dirty="0" smtClean="0">
                <a:solidFill>
                  <a:schemeClr val="tx1"/>
                </a:solidFill>
                <a:latin typeface="Calibri" pitchFamily="34" charset="0"/>
              </a:rPr>
              <a:t> activity , cause tubal obstruction and pelvic adhesions with scarring  and distortion of the fallopian tubes.  Women who have had pelvic infections have a five times greater risk of ectopic pregnancy. </a:t>
            </a:r>
          </a:p>
          <a:p>
            <a:pPr lvl="1"/>
            <a:r>
              <a:rPr lang="en-US" sz="1600" dirty="0" smtClean="0">
                <a:solidFill>
                  <a:schemeClr val="tx1"/>
                </a:solidFill>
                <a:latin typeface="Calibri" pitchFamily="34" charset="0"/>
              </a:rPr>
              <a:t>Abdominal/pelvic surgery or tubal ligation surgery.</a:t>
            </a:r>
          </a:p>
          <a:p>
            <a:pPr lvl="1"/>
            <a:r>
              <a:rPr lang="en-US" sz="1600" dirty="0" smtClean="0">
                <a:solidFill>
                  <a:schemeClr val="tx1"/>
                </a:solidFill>
                <a:latin typeface="Calibri" pitchFamily="34" charset="0"/>
              </a:rPr>
              <a:t>Intrauterine tumors and endometriosis may also hamper passage of the ovum.</a:t>
            </a:r>
          </a:p>
          <a:p>
            <a:pPr lvl="1"/>
            <a:r>
              <a:rPr lang="en-US" sz="1600" dirty="0" smtClean="0">
                <a:solidFill>
                  <a:schemeClr val="tx1"/>
                </a:solidFill>
                <a:latin typeface="Calibri" pitchFamily="34" charset="0"/>
              </a:rPr>
              <a:t>Smoking may contribute to decreased tubal motility by damaging ciliated cells or it  may predisposing them to pelvic inflammatory disease (due to the impaired immunity in smokers).</a:t>
            </a:r>
          </a:p>
          <a:p>
            <a:pPr lvl="1"/>
            <a:r>
              <a:rPr lang="en-US" sz="1600" dirty="0" smtClean="0">
                <a:solidFill>
                  <a:schemeClr val="tx1"/>
                </a:solidFill>
                <a:latin typeface="Calibri" pitchFamily="34" charset="0"/>
              </a:rPr>
              <a:t>Congenital anomaly of the tubes. </a:t>
            </a:r>
          </a:p>
          <a:p>
            <a:pPr lvl="1"/>
            <a:r>
              <a:rPr lang="en-US" sz="1600" dirty="0" smtClean="0">
                <a:solidFill>
                  <a:schemeClr val="tx1"/>
                </a:solidFill>
                <a:latin typeface="Calibri" pitchFamily="34" charset="0"/>
              </a:rPr>
              <a:t>In-</a:t>
            </a:r>
            <a:r>
              <a:rPr lang="en-US" sz="1600" dirty="0" err="1" smtClean="0">
                <a:solidFill>
                  <a:schemeClr val="tx1"/>
                </a:solidFill>
                <a:latin typeface="Calibri" pitchFamily="34" charset="0"/>
              </a:rPr>
              <a:t>utero</a:t>
            </a:r>
            <a:r>
              <a:rPr lang="en-US" sz="1600" dirty="0" smtClean="0">
                <a:solidFill>
                  <a:schemeClr val="tx1"/>
                </a:solidFill>
                <a:latin typeface="Calibri" pitchFamily="34" charset="0"/>
              </a:rPr>
              <a:t>  diethylstilbestrol (DES) exposure  increases the risk of ectopic pregnancy due to abnormal tubal morphology.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Risk factors for ectopic pregnancy </a:t>
            </a:r>
            <a:endParaRPr lang="en-US" dirty="0">
              <a:latin typeface="Calibri" pitchFamily="34" charset="0"/>
            </a:endParaRPr>
          </a:p>
        </p:txBody>
      </p:sp>
      <p:sp>
        <p:nvSpPr>
          <p:cNvPr id="3" name="Content Placeholder 2"/>
          <p:cNvSpPr>
            <a:spLocks noGrp="1"/>
          </p:cNvSpPr>
          <p:nvPr>
            <p:ph idx="1"/>
          </p:nvPr>
        </p:nvSpPr>
        <p:spPr>
          <a:xfrm>
            <a:off x="251520" y="1527048"/>
            <a:ext cx="8712968" cy="5330952"/>
          </a:xfrm>
        </p:spPr>
        <p:txBody>
          <a:bodyPr>
            <a:noAutofit/>
          </a:bodyPr>
          <a:lstStyle/>
          <a:p>
            <a:pPr lvl="1"/>
            <a:r>
              <a:rPr lang="en-US" sz="1600" dirty="0" smtClean="0">
                <a:solidFill>
                  <a:schemeClr val="tx1"/>
                </a:solidFill>
                <a:latin typeface="Calibri" pitchFamily="34" charset="0"/>
              </a:rPr>
              <a:t>History of previous ectopic pregnancy </a:t>
            </a:r>
          </a:p>
          <a:p>
            <a:pPr lvl="1"/>
            <a:r>
              <a:rPr lang="en-US" sz="1600" dirty="0" smtClean="0">
                <a:solidFill>
                  <a:schemeClr val="tx1"/>
                </a:solidFill>
                <a:latin typeface="Calibri" pitchFamily="34" charset="0"/>
              </a:rPr>
              <a:t>History of multiple sexual partners  is associated with an increased risk of ectopic pregnancy because of the increase chance of pelvic inflammatory disease . </a:t>
            </a:r>
          </a:p>
          <a:p>
            <a:pPr lvl="1"/>
            <a:r>
              <a:rPr lang="en-US" sz="1600" dirty="0" smtClean="0">
                <a:solidFill>
                  <a:schemeClr val="tx1"/>
                </a:solidFill>
                <a:latin typeface="Calibri" pitchFamily="34" charset="0"/>
              </a:rPr>
              <a:t>Intrauterine device users are at higher risk of having an ectopic pregnancy if pregnancy occurs.  </a:t>
            </a:r>
          </a:p>
          <a:p>
            <a:pPr lvl="1"/>
            <a:r>
              <a:rPr lang="en-US" sz="1600" dirty="0" smtClean="0">
                <a:solidFill>
                  <a:schemeClr val="tx1"/>
                </a:solidFill>
                <a:latin typeface="Calibri" pitchFamily="34" charset="0"/>
              </a:rPr>
              <a:t>History of infertility: there is higher risk of ectopic pregnancy in the infertile population (whether treated or not). This may be due to the underlying infertility related issues or fertility drugs and treatments, such as in vitro fertilization. In vitro fertilization has been associated with an increased risk of ectopic pregnancy including cervical pregnancies</a:t>
            </a:r>
          </a:p>
          <a:p>
            <a:pPr lvl="1"/>
            <a:r>
              <a:rPr lang="en-US" sz="1600" dirty="0" smtClean="0">
                <a:solidFill>
                  <a:schemeClr val="tx1"/>
                </a:solidFill>
                <a:latin typeface="Calibri" pitchFamily="34" charset="0"/>
              </a:rPr>
              <a:t>NOTE: In the other 50% of tubal pregnancies, no anatomic cause is evident.</a:t>
            </a:r>
          </a:p>
          <a:p>
            <a:pPr>
              <a:buNone/>
            </a:pPr>
            <a:r>
              <a:rPr lang="en-US" sz="1600" b="1" dirty="0" smtClean="0">
                <a:latin typeface="Calibri" pitchFamily="34" charset="0"/>
              </a:rPr>
              <a:t>     </a:t>
            </a:r>
          </a:p>
          <a:p>
            <a:pPr>
              <a:buNone/>
            </a:pPr>
            <a:r>
              <a:rPr lang="en-US" sz="1600" b="1" dirty="0" smtClean="0">
                <a:latin typeface="Calibri" pitchFamily="34" charset="0"/>
              </a:rPr>
              <a:t>     Ovarian pregnancies </a:t>
            </a:r>
            <a:r>
              <a:rPr lang="en-US" sz="1600" dirty="0" smtClean="0">
                <a:latin typeface="Calibri" pitchFamily="34" charset="0"/>
              </a:rPr>
              <a:t>probably result from rare instances in which the ovum is fertilized just as the follicle ruptures. </a:t>
            </a:r>
          </a:p>
          <a:p>
            <a:pPr>
              <a:buNone/>
            </a:pPr>
            <a:r>
              <a:rPr lang="en-US" sz="1600" b="1" dirty="0" smtClean="0">
                <a:latin typeface="Calibri" pitchFamily="34" charset="0"/>
              </a:rPr>
              <a:t>     Gestation within the abdominal cavity </a:t>
            </a:r>
            <a:r>
              <a:rPr lang="en-US" sz="1600" dirty="0" smtClean="0">
                <a:latin typeface="Calibri" pitchFamily="34" charset="0"/>
              </a:rPr>
              <a:t>occurs when the fertilized egg drops out of the </a:t>
            </a:r>
            <a:r>
              <a:rPr lang="en-US" sz="1600" dirty="0" err="1" smtClean="0">
                <a:latin typeface="Calibri" pitchFamily="34" charset="0"/>
              </a:rPr>
              <a:t>fimbriated</a:t>
            </a:r>
            <a:r>
              <a:rPr lang="en-US" sz="1600" dirty="0" smtClean="0">
                <a:latin typeface="Calibri" pitchFamily="34" charset="0"/>
              </a:rPr>
              <a:t> end of the oviduct and implants on the peritoneum.</a:t>
            </a:r>
          </a:p>
          <a:p>
            <a:endParaRPr lang="en-US" sz="1200" dirty="0" smtClean="0">
              <a:latin typeface="Calibri" pitchFamily="34" charset="0"/>
            </a:endParaRPr>
          </a:p>
          <a:p>
            <a:endParaRPr lang="en-US" sz="12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thguy.com/lectures/ectopic.jpg"/>
          <p:cNvPicPr>
            <a:picLocks noChangeAspect="1" noChangeArrowheads="1"/>
          </p:cNvPicPr>
          <p:nvPr/>
        </p:nvPicPr>
        <p:blipFill>
          <a:blip r:embed="rId2" cstate="print"/>
          <a:srcRect/>
          <a:stretch>
            <a:fillRect/>
          </a:stretch>
        </p:blipFill>
        <p:spPr bwMode="auto">
          <a:xfrm>
            <a:off x="2822526" y="0"/>
            <a:ext cx="6321474" cy="4725144"/>
          </a:xfrm>
          <a:prstGeom prst="rect">
            <a:avLst/>
          </a:prstGeom>
          <a:noFill/>
        </p:spPr>
      </p:pic>
      <p:pic>
        <p:nvPicPr>
          <p:cNvPr id="31746" name="Picture 2" descr="http://drkokogyi.files.wordpress.com/2011/02/ect-1.jpg"/>
          <p:cNvPicPr>
            <a:picLocks noChangeAspect="1" noChangeArrowheads="1"/>
          </p:cNvPicPr>
          <p:nvPr/>
        </p:nvPicPr>
        <p:blipFill>
          <a:blip r:embed="rId3" cstate="print"/>
          <a:srcRect/>
          <a:stretch>
            <a:fillRect/>
          </a:stretch>
        </p:blipFill>
        <p:spPr bwMode="auto">
          <a:xfrm>
            <a:off x="0" y="3276600"/>
            <a:ext cx="4352925" cy="358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normAutofit/>
          </a:bodyPr>
          <a:lstStyle/>
          <a:p>
            <a:r>
              <a:rPr lang="en-US" sz="3200" dirty="0" smtClean="0">
                <a:latin typeface="Calibri" pitchFamily="34" charset="0"/>
              </a:rPr>
              <a:t>Spontaneous abortion (SAB)/ Miscarriage</a:t>
            </a:r>
          </a:p>
        </p:txBody>
      </p:sp>
      <p:sp>
        <p:nvSpPr>
          <p:cNvPr id="6147" name="Content Placeholder 1"/>
          <p:cNvSpPr>
            <a:spLocks noGrp="1"/>
          </p:cNvSpPr>
          <p:nvPr>
            <p:ph sz="half" idx="1"/>
          </p:nvPr>
        </p:nvSpPr>
        <p:spPr/>
        <p:txBody>
          <a:bodyPr>
            <a:normAutofit fontScale="62500" lnSpcReduction="20000"/>
          </a:bodyPr>
          <a:lstStyle/>
          <a:p>
            <a:r>
              <a:rPr lang="en-US" sz="2800" b="1" dirty="0">
                <a:latin typeface="Calibri" pitchFamily="34" charset="0"/>
              </a:rPr>
              <a:t>Miscarriage </a:t>
            </a:r>
            <a:r>
              <a:rPr lang="en-US" sz="2800" dirty="0">
                <a:latin typeface="Calibri" pitchFamily="34" charset="0"/>
              </a:rPr>
              <a:t>is the spontaneous end of a pregnancy at a stage where the embryo or fetus is incapable of </a:t>
            </a:r>
            <a:r>
              <a:rPr lang="en-US" sz="2800" dirty="0" smtClean="0">
                <a:latin typeface="Calibri" pitchFamily="34" charset="0"/>
              </a:rPr>
              <a:t>surviving. </a:t>
            </a:r>
            <a:endParaRPr lang="en-US" sz="2800" dirty="0">
              <a:latin typeface="Calibri" pitchFamily="34" charset="0"/>
            </a:endParaRPr>
          </a:p>
          <a:p>
            <a:r>
              <a:rPr lang="en-US" sz="2800" dirty="0">
                <a:latin typeface="Calibri" pitchFamily="34" charset="0"/>
              </a:rPr>
              <a:t>Miscarriages that occur before the sixth week of gestation are medically termed </a:t>
            </a:r>
            <a:r>
              <a:rPr lang="en-US" sz="2800" i="1" dirty="0">
                <a:latin typeface="Calibri" pitchFamily="34" charset="0"/>
              </a:rPr>
              <a:t>early pregnancy loss</a:t>
            </a:r>
            <a:r>
              <a:rPr lang="en-US" sz="2800" dirty="0">
                <a:latin typeface="Calibri" pitchFamily="34" charset="0"/>
              </a:rPr>
              <a:t> or </a:t>
            </a:r>
            <a:r>
              <a:rPr lang="en-US" sz="2800" i="1" dirty="0">
                <a:latin typeface="Calibri" pitchFamily="34" charset="0"/>
              </a:rPr>
              <a:t>chemical pregnancy</a:t>
            </a:r>
            <a:r>
              <a:rPr lang="en-US" sz="2800" dirty="0">
                <a:latin typeface="Calibri" pitchFamily="34" charset="0"/>
              </a:rPr>
              <a:t>. </a:t>
            </a:r>
          </a:p>
          <a:p>
            <a:r>
              <a:rPr lang="en-US" sz="2800" dirty="0">
                <a:latin typeface="Calibri" pitchFamily="34" charset="0"/>
              </a:rPr>
              <a:t>Miscarriages that occur after the sixth week LMP are medically termed </a:t>
            </a:r>
            <a:r>
              <a:rPr lang="en-US" sz="2800" i="1" dirty="0">
                <a:latin typeface="Calibri" pitchFamily="34" charset="0"/>
              </a:rPr>
              <a:t>clinical spontaneous abortion.</a:t>
            </a:r>
            <a:endParaRPr lang="en-US" sz="2800" dirty="0">
              <a:latin typeface="Calibri" pitchFamily="34" charset="0"/>
            </a:endParaRPr>
          </a:p>
          <a:p>
            <a:pPr fontAlgn="auto">
              <a:spcAft>
                <a:spcPts val="0"/>
              </a:spcAft>
              <a:buFont typeface="Arial" pitchFamily="34" charset="0"/>
              <a:buChar char="•"/>
              <a:defRPr/>
            </a:pPr>
            <a:r>
              <a:rPr lang="en-US" sz="2800" dirty="0">
                <a:latin typeface="Calibri" pitchFamily="34" charset="0"/>
              </a:rPr>
              <a:t>10-25% of all clinically recognized pregnancies will end in miscarriage. </a:t>
            </a:r>
          </a:p>
          <a:p>
            <a:pPr fontAlgn="auto">
              <a:spcAft>
                <a:spcPts val="0"/>
              </a:spcAft>
              <a:buFont typeface="Arial" pitchFamily="34" charset="0"/>
              <a:buChar char="•"/>
              <a:defRPr/>
            </a:pPr>
            <a:r>
              <a:rPr lang="en-US" sz="2800" dirty="0">
                <a:latin typeface="Calibri" pitchFamily="34" charset="0"/>
              </a:rPr>
              <a:t>Most miscarriages occur during the first 13 weeks of pregnancy. </a:t>
            </a:r>
            <a:br>
              <a:rPr lang="en-US" sz="2800" dirty="0">
                <a:latin typeface="Calibri" pitchFamily="34" charset="0"/>
              </a:rPr>
            </a:br>
            <a:endParaRPr lang="en-US" dirty="0" smtClean="0">
              <a:latin typeface="Calibri" pitchFamily="34" charset="0"/>
            </a:endParaRPr>
          </a:p>
        </p:txBody>
      </p:sp>
      <p:pic>
        <p:nvPicPr>
          <p:cNvPr id="28674" name="Picture 2" descr="http://endoftheamericandream.com/wp-content/uploads/2012/03/Abortion-460x345.jpg"/>
          <p:cNvPicPr>
            <a:picLocks noChangeAspect="1" noChangeArrowheads="1"/>
          </p:cNvPicPr>
          <p:nvPr/>
        </p:nvPicPr>
        <p:blipFill>
          <a:blip r:embed="rId2" cstate="print"/>
          <a:srcRect/>
          <a:stretch>
            <a:fillRect/>
          </a:stretch>
        </p:blipFill>
        <p:spPr bwMode="auto">
          <a:xfrm>
            <a:off x="4853788" y="1402824"/>
            <a:ext cx="3992885" cy="2996848"/>
          </a:xfrm>
          <a:prstGeom prst="rect">
            <a:avLst/>
          </a:prstGeom>
          <a:noFill/>
        </p:spPr>
      </p:pic>
      <p:pic>
        <p:nvPicPr>
          <p:cNvPr id="2" name="Picture 1"/>
          <p:cNvPicPr>
            <a:picLocks noChangeAspect="1"/>
          </p:cNvPicPr>
          <p:nvPr/>
        </p:nvPicPr>
        <p:blipFill>
          <a:blip r:embed="rId3"/>
          <a:stretch>
            <a:fillRect/>
          </a:stretch>
        </p:blipFill>
        <p:spPr>
          <a:xfrm>
            <a:off x="5421480" y="4509120"/>
            <a:ext cx="28575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dirty="0" smtClean="0">
                <a:latin typeface="Calibri" pitchFamily="34" charset="0"/>
              </a:rPr>
              <a:t>Causes of SAB/Miscarriage</a:t>
            </a:r>
            <a:r>
              <a:rPr lang="en-US" dirty="0" smtClean="0">
                <a:latin typeface="Calibri" pitchFamily="34" charset="0"/>
              </a:rPr>
              <a:t>: Causes</a:t>
            </a:r>
            <a:endParaRPr lang="en-US" dirty="0" smtClean="0">
              <a:latin typeface="Calibri" pitchFamily="34" charset="0"/>
            </a:endParaRPr>
          </a:p>
        </p:txBody>
      </p:sp>
      <p:sp>
        <p:nvSpPr>
          <p:cNvPr id="7171" name="Content Placeholder 1"/>
          <p:cNvSpPr>
            <a:spLocks noGrp="1"/>
          </p:cNvSpPr>
          <p:nvPr>
            <p:ph idx="1"/>
          </p:nvPr>
        </p:nvSpPr>
        <p:spPr>
          <a:xfrm>
            <a:off x="539750" y="1628775"/>
            <a:ext cx="8229600" cy="4525963"/>
          </a:xfrm>
        </p:spPr>
        <p:txBody>
          <a:bodyPr>
            <a:normAutofit fontScale="85000" lnSpcReduction="20000"/>
          </a:bodyPr>
          <a:lstStyle/>
          <a:p>
            <a:r>
              <a:rPr lang="en-US" sz="2400" dirty="0" smtClean="0">
                <a:latin typeface="Calibri" pitchFamily="34" charset="0"/>
              </a:rPr>
              <a:t>The cause of a miscarriage cannot always be determined. </a:t>
            </a:r>
          </a:p>
          <a:p>
            <a:r>
              <a:rPr lang="en-US" sz="2400" dirty="0" smtClean="0">
                <a:latin typeface="Calibri" pitchFamily="34" charset="0"/>
              </a:rPr>
              <a:t>Miscarriages can occur for many reasons. Some of these causes include genetic, uterine or hormonal abnormalities like diabetes, collagen vascular disease (e.g. SLE), reproductive tract infections, and congenital (present at birth) abnormalities of the uterus</a:t>
            </a:r>
            <a:endParaRPr lang="en-US" sz="2400" b="1" dirty="0" smtClean="0">
              <a:latin typeface="Calibri" pitchFamily="34" charset="0"/>
            </a:endParaRPr>
          </a:p>
          <a:p>
            <a:r>
              <a:rPr lang="en-US" sz="2400" dirty="0" smtClean="0">
                <a:latin typeface="Calibri" pitchFamily="34" charset="0"/>
              </a:rPr>
              <a:t>Most miscarriages occur during the first trimester.</a:t>
            </a:r>
          </a:p>
          <a:p>
            <a:r>
              <a:rPr lang="en-US" sz="2400" dirty="0" smtClean="0">
                <a:latin typeface="Calibri" pitchFamily="34" charset="0"/>
              </a:rPr>
              <a:t>Chromosomal abnormalities of the fetus are the most common cause of early miscarriages.</a:t>
            </a:r>
          </a:p>
          <a:p>
            <a:pPr marL="0" indent="0">
              <a:buNone/>
            </a:pPr>
            <a:r>
              <a:rPr lang="en-US" sz="2400" dirty="0" smtClean="0">
                <a:solidFill>
                  <a:srgbClr val="FF0000"/>
                </a:solidFill>
                <a:latin typeface="Calibri" pitchFamily="34" charset="0"/>
              </a:rPr>
              <a:t>The causes are as follows</a:t>
            </a:r>
          </a:p>
          <a:p>
            <a:pPr>
              <a:buFont typeface="Wingdings 3" pitchFamily="18" charset="2"/>
              <a:buNone/>
            </a:pPr>
            <a:r>
              <a:rPr lang="en-US" sz="2000" b="1" dirty="0" smtClean="0">
                <a:latin typeface="Calibri" pitchFamily="34" charset="0"/>
              </a:rPr>
              <a:t>1. </a:t>
            </a:r>
            <a:r>
              <a:rPr lang="en-US" sz="2000" b="1" dirty="0">
                <a:latin typeface="Calibri" pitchFamily="34" charset="0"/>
              </a:rPr>
              <a:t>Chromosomal abnormalities</a:t>
            </a:r>
            <a:r>
              <a:rPr lang="en-US" sz="2000" dirty="0">
                <a:latin typeface="Calibri" pitchFamily="34" charset="0"/>
              </a:rPr>
              <a:t>:  </a:t>
            </a:r>
          </a:p>
          <a:p>
            <a:r>
              <a:rPr lang="en-US" sz="2400" dirty="0">
                <a:latin typeface="Calibri" pitchFamily="34" charset="0"/>
              </a:rPr>
              <a:t>Half of the </a:t>
            </a:r>
            <a:r>
              <a:rPr lang="en-US" sz="2400" dirty="0" smtClean="0">
                <a:latin typeface="Calibri" pitchFamily="34" charset="0"/>
              </a:rPr>
              <a:t>1st </a:t>
            </a:r>
            <a:r>
              <a:rPr lang="en-US" sz="2400" dirty="0">
                <a:latin typeface="Calibri" pitchFamily="34" charset="0"/>
              </a:rPr>
              <a:t>trimester miscarriages </a:t>
            </a:r>
            <a:r>
              <a:rPr lang="en-US" sz="2400" dirty="0" smtClean="0">
                <a:latin typeface="Calibri" pitchFamily="34" charset="0"/>
              </a:rPr>
              <a:t>have </a:t>
            </a:r>
            <a:r>
              <a:rPr lang="en-US" sz="2400" dirty="0">
                <a:latin typeface="Calibri" pitchFamily="34" charset="0"/>
              </a:rPr>
              <a:t>abnormal chromosomes. This number drops to 20% with 2nd trimester miscarriages. </a:t>
            </a:r>
          </a:p>
          <a:p>
            <a:r>
              <a:rPr lang="en-US" sz="2400" dirty="0">
                <a:latin typeface="Calibri" pitchFamily="34" charset="0"/>
              </a:rPr>
              <a:t>Chromosomal abnormalities also become more common with aging, and women over age 35 have a higher rate of miscarriage than younger women. </a:t>
            </a:r>
          </a:p>
          <a:p>
            <a:r>
              <a:rPr lang="en-US" sz="2400" dirty="0">
                <a:latin typeface="Calibri" pitchFamily="34" charset="0"/>
              </a:rPr>
              <a:t>A pregnancy with a genetic problem has a 95% probability of ending in miscarriage</a:t>
            </a:r>
            <a:r>
              <a:rPr lang="en-US" sz="2000" dirty="0">
                <a:latin typeface="Calibri" pitchFamily="34" charset="0"/>
              </a:rPr>
              <a:t>.   </a:t>
            </a:r>
            <a:endParaRPr lang="en-US" sz="2400" dirty="0">
              <a:latin typeface="Calibri" pitchFamily="34" charset="0"/>
            </a:endParaRPr>
          </a:p>
          <a:p>
            <a:endParaRPr lang="en-US" sz="2400" dirty="0" smtClean="0">
              <a:latin typeface="Calibri" pitchFamily="34" charset="0"/>
            </a:endParaRPr>
          </a:p>
          <a:p>
            <a:pPr marL="0" indent="0">
              <a:buNone/>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2350</TotalTime>
  <Words>1840</Words>
  <Application>Microsoft Office PowerPoint</Application>
  <PresentationFormat>On-screen Show (4:3)</PresentationFormat>
  <Paragraphs>169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Ectopic pregnancy, spontaneous abortion and gestational trophoblastic disease.</vt:lpstr>
      <vt:lpstr>Objectives </vt:lpstr>
      <vt:lpstr>Ectopic Pregnancy</vt:lpstr>
      <vt:lpstr>Ectopic Pregnancy</vt:lpstr>
      <vt:lpstr>Risk factors for ectopic pregnancy </vt:lpstr>
      <vt:lpstr>Risk factors for ectopic pregnancy </vt:lpstr>
      <vt:lpstr>PowerPoint Presentation</vt:lpstr>
      <vt:lpstr>Spontaneous abortion (SAB)/ Miscarriage</vt:lpstr>
      <vt:lpstr>Causes of SAB/Miscarriage: Causes</vt:lpstr>
      <vt:lpstr>Causes of SAB/miscarriage</vt:lpstr>
      <vt:lpstr>Causes of SAB/miscarriage</vt:lpstr>
      <vt:lpstr>Causes of SAB/miscarriage</vt:lpstr>
      <vt:lpstr>PowerPoint Presentation</vt:lpstr>
      <vt:lpstr>PRODUCTS OF CONCEPTION</vt:lpstr>
      <vt:lpstr>Gestational Trophoblastic Disease (GTD)</vt:lpstr>
      <vt:lpstr>Types of GTD</vt:lpstr>
      <vt:lpstr>Hydatidiform Mole</vt:lpstr>
      <vt:lpstr>Complete HM</vt:lpstr>
      <vt:lpstr>Complete HM. </vt:lpstr>
      <vt:lpstr>Partial Mole (PM)</vt:lpstr>
      <vt:lpstr>Partial Mole (PM)</vt:lpstr>
      <vt:lpstr>2. Invasive Mole</vt:lpstr>
      <vt:lpstr> 3. Choriocarcinoma</vt:lpstr>
      <vt:lpstr>Choriocarcinoma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GTD</dc:title>
  <dc:creator>SUFIA</dc:creator>
  <cp:lastModifiedBy>DR.EMAD</cp:lastModifiedBy>
  <cp:revision>2</cp:revision>
  <dcterms:created xsi:type="dcterms:W3CDTF">2005-02-23T11:15:07Z</dcterms:created>
  <dcterms:modified xsi:type="dcterms:W3CDTF">2014-04-13T06:31:23Z</dcterms:modified>
</cp:coreProperties>
</file>