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56DE9-CAE4-4030-ACD0-8FAC1D8E9FD9}" type="datetimeFigureOut">
              <a:rPr lang="ar-SA" smtClean="0"/>
              <a:pPr/>
              <a:t>13/11/1430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234BC4-4378-4CF8-B519-2E4AD74BB945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Psychological Factors Affecting Medical Condition</a:t>
            </a:r>
            <a:endParaRPr lang="ar-SA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752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YASER ALHUTHAIL</a:t>
            </a:r>
            <a:endParaRPr lang="ar-SA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C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Associate Professor &amp; Consultant</a:t>
            </a:r>
          </a:p>
          <a:p>
            <a:pPr algn="ctr">
              <a:lnSpc>
                <a:spcPct val="80000"/>
              </a:lnSpc>
            </a:pPr>
            <a:r>
              <a:rPr lang="en-C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Consultation Liaison Psychiatry</a:t>
            </a:r>
            <a:endParaRPr lang="ar-SA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DSM-IV Diagnostic Criteria for Psychological Factors Affecting Medical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CC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A general medical condition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(coded on Axis III) is present.</a:t>
            </a:r>
          </a:p>
          <a:p>
            <a:pPr marL="609600" indent="-609600" algn="l" rtl="0">
              <a:lnSpc>
                <a:spcPct val="90000"/>
              </a:lnSpc>
            </a:pP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B. Psychological factors adversely affect the general medical condition in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one of the following ways: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solidFill>
                <a:srgbClr val="2929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(1) the factors have influenced the course of the general medical condition as shown by a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close temporal association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between the psychological factors and the development or exacerbation of, or delayed recovery from, the general medical condition.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(2) the factors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interfere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with the treatment of the general medical condition.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(3) the factors constitute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additional health risks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for the individual.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(4) stress-related physiological responses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precipitate or exacerbate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symptoms of a general medical condition.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endParaRPr lang="en-US" sz="33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9144000" cy="6524625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effectLst/>
              </a:rPr>
              <a:t>     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Mental disorder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affecting medical condition (e.g., an Axis I disorder such as major depressive disorder delaying recovery from a myocardial infarction)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Psychological symptoms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affecting medical condition (e.g., depressive symptoms delaying recovery from surgery; anxiety exacerbating asthma)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Personality traits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or coping style affecting medical condition (e.g., pathological denial of the need for surgery in a patient with cancer, hostile, pressured behavior contributing to cardiovascular disease)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Maladaptive health behaviors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affecting medical condition (e.g., lack of exercise, unsafe sex, overeating)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Stress-related physiological response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affecting general medical condition (e.g., stress-related exacerbations of ulcer, hypertension, arrhythmia, or tension headache</a:t>
            </a:r>
            <a:r>
              <a:rPr lang="en-US" sz="2400" b="1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292929"/>
                </a:solidFill>
                <a:effectLst/>
                <a:latin typeface="Times New Roman" pitchFamily="18" charset="0"/>
                <a:cs typeface="Times New Roman" pitchFamily="18" charset="0"/>
              </a:rPr>
              <a:t>Other unspecified</a:t>
            </a: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 psychological factors affecting medical condition (e.g., interpersonal, cultural, or religious factors)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0"/>
            <a:ext cx="8839200" cy="6705600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concept of stress</a:t>
            </a:r>
          </a:p>
          <a:p>
            <a:pPr algn="l" rtl="0">
              <a:buNone/>
            </a:pPr>
            <a:r>
              <a:rPr lang="en-US" dirty="0" smtClean="0"/>
              <a:t>Stress is unavoidable component of life</a:t>
            </a:r>
          </a:p>
          <a:p>
            <a:pPr algn="l" rtl="0">
              <a:buNone/>
            </a:pPr>
            <a:r>
              <a:rPr lang="en-US" dirty="0" smtClean="0"/>
              <a:t>Psychosomatic framework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Stressful life events are correlated with increased risk of becoming medically ill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Hetreogenecity</a:t>
            </a:r>
            <a:r>
              <a:rPr lang="en-US" dirty="0" smtClean="0"/>
              <a:t> of stress and response to it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Multifactorial process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172200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Development of concepts</a:t>
            </a:r>
          </a:p>
          <a:p>
            <a:pPr algn="l" rtl="0">
              <a:buNone/>
            </a:pPr>
            <a:r>
              <a:rPr lang="en-US" dirty="0" err="1" smtClean="0"/>
              <a:t>Biopsychosocial</a:t>
            </a:r>
            <a:r>
              <a:rPr lang="en-US" dirty="0" smtClean="0"/>
              <a:t> model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Schedule of recent life events:</a:t>
            </a:r>
          </a:p>
          <a:p>
            <a:pPr algn="l" rtl="0">
              <a:buNone/>
            </a:pPr>
            <a:r>
              <a:rPr lang="en-US" dirty="0" smtClean="0"/>
              <a:t>Linear relationship between score and illnesses experienced, highest in the following 6 months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more life events, the more illnesses in </a:t>
            </a:r>
            <a:r>
              <a:rPr lang="en-US" dirty="0" smtClean="0"/>
              <a:t>the </a:t>
            </a:r>
            <a:r>
              <a:rPr lang="en-US" dirty="0" smtClean="0"/>
              <a:t>next 2 years</a:t>
            </a:r>
          </a:p>
          <a:p>
            <a:pPr algn="l" rtl="0">
              <a:buNone/>
            </a:pPr>
            <a:r>
              <a:rPr lang="en-US" dirty="0" smtClean="0"/>
              <a:t>Consistent findings across all cultures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What makes an individual vulnerable?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Cognitive appraisal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5720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Stressful events for a person may not be so for another!!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Interpretation of a harmful or threatening stress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Positive Vs. negative life events !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dirty="0" smtClean="0"/>
              <a:t>Coping</a:t>
            </a:r>
            <a:endParaRPr lang="ar-SA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1816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 The behavior involving special physical and emotional energy and attention that is required to deal with some difficult circumstances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Different ways of coping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Could have an impact on the individual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Social support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Protective effect</a:t>
            </a:r>
          </a:p>
          <a:p>
            <a:pPr algn="l" rtl="0">
              <a:buNone/>
            </a:pPr>
            <a:r>
              <a:rPr lang="en-US" dirty="0" smtClean="0"/>
              <a:t>Facilitates coping and adaptation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Longer life!!, less physical illnesses, and more  positive mental health</a:t>
            </a:r>
          </a:p>
          <a:p>
            <a:pPr algn="l" rtl="0">
              <a:buNone/>
            </a:pPr>
            <a:r>
              <a:rPr lang="en-US" dirty="0" smtClean="0"/>
              <a:t>Lower mortality rates in married people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Long-term influence of childhood stressors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Predisposition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Peptic ulcer &amp; H pylori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Acute stress &amp; sudden cardiac death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89888"/>
          </a:xfrm>
        </p:spPr>
        <p:txBody>
          <a:bodyPr/>
          <a:lstStyle/>
          <a:p>
            <a:r>
              <a:rPr lang="en-US" dirty="0" smtClean="0"/>
              <a:t>Psychophysiological Pathways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Hypothalamus:</a:t>
            </a:r>
          </a:p>
          <a:p>
            <a:pPr algn="l" rtl="0">
              <a:buNone/>
            </a:pPr>
            <a:r>
              <a:rPr lang="en-US" dirty="0" smtClean="0"/>
              <a:t>Autonomic nervous system, immune system, neuroendocrine system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Extensive dynamic feedback system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Sympathetic and parasympathetic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Homeostasis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Major depression &amp; prolonged periods of stress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Associated with increased morbidity &amp; mortality specially cardiac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Effects on platelets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510</Words>
  <Application>Microsoft Office PowerPoint</Application>
  <PresentationFormat>عرض على الشاشة (3:4)‏</PresentationFormat>
  <Paragraphs>93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Psychological Factors Affecting Medical Condition</vt:lpstr>
      <vt:lpstr>الشريحة 2</vt:lpstr>
      <vt:lpstr>الشريحة 3</vt:lpstr>
      <vt:lpstr>Cognitive appraisal</vt:lpstr>
      <vt:lpstr>Coping</vt:lpstr>
      <vt:lpstr>Social support</vt:lpstr>
      <vt:lpstr>Biological Predisposition</vt:lpstr>
      <vt:lpstr>Psychophysiological Pathways</vt:lpstr>
      <vt:lpstr>الشريحة 9</vt:lpstr>
      <vt:lpstr>DSM-IV Diagnostic Criteria for Psychological Factors Affecting Medical Condition</vt:lpstr>
      <vt:lpstr>الشريحة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Factors Affecting Medical Condition</dc:title>
  <dc:creator>Yaser AlHuthail</dc:creator>
  <cp:lastModifiedBy>Yaser AlHuthail</cp:lastModifiedBy>
  <cp:revision>13</cp:revision>
  <dcterms:created xsi:type="dcterms:W3CDTF">2009-10-26T10:09:38Z</dcterms:created>
  <dcterms:modified xsi:type="dcterms:W3CDTF">2009-10-31T20:25:16Z</dcterms:modified>
</cp:coreProperties>
</file>