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300" r:id="rId4"/>
    <p:sldId id="302" r:id="rId5"/>
    <p:sldId id="303" r:id="rId6"/>
    <p:sldId id="304" r:id="rId7"/>
    <p:sldId id="308" r:id="rId8"/>
    <p:sldId id="305" r:id="rId9"/>
    <p:sldId id="309" r:id="rId10"/>
    <p:sldId id="306" r:id="rId11"/>
    <p:sldId id="307" r:id="rId12"/>
    <p:sldId id="299" r:id="rId13"/>
    <p:sldId id="298" r:id="rId14"/>
    <p:sldId id="310" r:id="rId15"/>
    <p:sldId id="312" r:id="rId16"/>
    <p:sldId id="311" r:id="rId17"/>
    <p:sldId id="313" r:id="rId18"/>
    <p:sldId id="314" r:id="rId19"/>
    <p:sldId id="315" r:id="rId20"/>
    <p:sldId id="316" r:id="rId21"/>
    <p:sldId id="317" r:id="rId22"/>
    <p:sldId id="318" r:id="rId23"/>
    <p:sldId id="31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3218"/>
    <a:srgbClr val="FFFF99"/>
    <a:srgbClr val="DFDC72"/>
    <a:srgbClr val="004621"/>
    <a:srgbClr val="006666"/>
    <a:srgbClr val="4A452A"/>
    <a:srgbClr val="82362E"/>
    <a:srgbClr val="DE6C60"/>
    <a:srgbClr val="EE0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5D36-53A8-4AC7-88FB-12FAD4F6A52B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77B5-7B03-488F-BD26-A9E3B25B9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chemeClr val="tx2">
                <a:lumMod val="2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CBC-F3A4-4D03-970C-EA401E44323F}" type="datetimeFigureOut">
              <a:rPr lang="en-US" smtClean="0"/>
              <a:pPr/>
              <a:t>12/28/2010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carlson.com/media/closeups/6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gcarlson.com/media/closeups/50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carlson.com/media/closeups/6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carlson.com/media/closeups/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hyperlink" Target="http://jco.ascopubs.org/content/23/3/630/F2.larg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hyperlink" Target="http://www.gcarlson.com/media/closeups/6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arlson.com/media/closeups/42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carlson.com/media/closeups/4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carlson.com/media/closeups/4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carlson.com/media/closeups/4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200" y="372070"/>
            <a:ext cx="71628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cap="none" spc="50" dirty="0" smtClean="0">
                <a:ln w="12700" cmpd="sng">
                  <a:solidFill>
                    <a:srgbClr val="9933FF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srgbClr val="3333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ANTICANCER THERAPY</a:t>
            </a:r>
            <a:endParaRPr lang="en-US" sz="5400" cap="none" spc="50" dirty="0">
              <a:ln w="12700" cmpd="sng">
                <a:solidFill>
                  <a:srgbClr val="9933FF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srgbClr val="3333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1828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3333FF"/>
                  </a:solidFill>
                </a:ln>
                <a:effectLst>
                  <a:outerShdw blurRad="50800" dist="38100" dir="2700000" algn="tl" rotWithShape="0">
                    <a:srgbClr val="3333FF"/>
                  </a:outerShdw>
                </a:effectLst>
                <a:latin typeface="Cooper Black" pitchFamily="18" charset="0"/>
              </a:rPr>
              <a:t>PART III</a:t>
            </a:r>
            <a:endParaRPr lang="en-US" sz="2800" dirty="0">
              <a:ln>
                <a:solidFill>
                  <a:srgbClr val="3333FF"/>
                </a:solidFill>
              </a:ln>
              <a:effectLst>
                <a:outerShdw blurRad="50800" dist="38100" dir="2700000" algn="tl" rotWithShape="0">
                  <a:srgbClr val="3333FF"/>
                </a:outerShdw>
              </a:effectLst>
              <a:latin typeface="Cooper Black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1" y="5181600"/>
            <a:ext cx="9144001" cy="1676400"/>
            <a:chOff x="-381000" y="4800600"/>
            <a:chExt cx="10796515" cy="2057400"/>
          </a:xfrm>
        </p:grpSpPr>
        <p:pic>
          <p:nvPicPr>
            <p:cNvPr id="45" name="Picture 6" descr="endoplasmic_reticulum">
              <a:hlinkClick r:id="rId2" tooltip="RNA Transport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800600"/>
              <a:ext cx="1933864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 descr="prostate cancer therapy">
              <a:hlinkClick r:id="rId4" tooltip="Orplatna MOA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5933786" y="4800600"/>
              <a:ext cx="127151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endoplasmic_reticulum">
              <a:hlinkClick r:id="rId2" tooltip="RNA Transport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0136" y="4800600"/>
              <a:ext cx="1933864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" descr="prostate cancer therapy">
              <a:hlinkClick r:id="rId4" tooltip="Orplatna MOA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2819400" y="4800600"/>
              <a:ext cx="127151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6" descr="endoplasmic_reticulum">
              <a:hlinkClick r:id="rId2" tooltip="RNA Transport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5536" y="4800600"/>
              <a:ext cx="1933864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 descr="prostate cancer therapy">
              <a:hlinkClick r:id="rId4" tooltip="Orplatna MOA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9144000" y="4800600"/>
              <a:ext cx="127151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" descr="prostate cancer therapy">
              <a:hlinkClick r:id="rId4" tooltip="Orplatna MOA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-381000" y="4800600"/>
              <a:ext cx="127151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533400" y="29718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66FF"/>
              </a:buClr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</a:rPr>
              <a:t>Encompass how some hormones and </a:t>
            </a:r>
            <a:r>
              <a:rPr lang="en-US" sz="2200" b="1" dirty="0" err="1" smtClean="0">
                <a:latin typeface="Arial Narrow" pitchFamily="34" charset="0"/>
              </a:rPr>
              <a:t>antihormones</a:t>
            </a:r>
            <a:r>
              <a:rPr lang="en-US" sz="2200" b="1" dirty="0" smtClean="0">
                <a:latin typeface="Arial Narrow" pitchFamily="34" charset="0"/>
              </a:rPr>
              <a:t> are utilized as anticancer therapy</a:t>
            </a:r>
          </a:p>
          <a:p>
            <a:pPr>
              <a:buClr>
                <a:srgbClr val="6666FF"/>
              </a:buClr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</a:rPr>
              <a:t>Identify concept of </a:t>
            </a:r>
            <a:r>
              <a:rPr lang="en-US" sz="2200" b="1" dirty="0" err="1" smtClean="0">
                <a:latin typeface="Arial Narrow" pitchFamily="34" charset="0"/>
              </a:rPr>
              <a:t>immunomodulation</a:t>
            </a:r>
            <a:r>
              <a:rPr lang="en-US" sz="2200" b="1" dirty="0" smtClean="0">
                <a:latin typeface="Arial Narrow" pitchFamily="34" charset="0"/>
              </a:rPr>
              <a:t> as an anticancer treatment modality</a:t>
            </a:r>
          </a:p>
          <a:p>
            <a:pPr>
              <a:buClr>
                <a:srgbClr val="6666FF"/>
              </a:buClr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</a:rPr>
              <a:t>Justify how biological therapy can halt </a:t>
            </a:r>
            <a:r>
              <a:rPr lang="en-US" sz="2200" b="1" dirty="0" err="1" smtClean="0">
                <a:latin typeface="Arial Narrow" pitchFamily="34" charset="0"/>
              </a:rPr>
              <a:t>etiopathogenic</a:t>
            </a:r>
            <a:r>
              <a:rPr lang="en-US" sz="2200" b="1" dirty="0" smtClean="0">
                <a:latin typeface="Arial Narrow" pitchFamily="34" charset="0"/>
              </a:rPr>
              <a:t> cascades in tumor progression and metastasis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357735"/>
            <a:ext cx="762000" cy="461665"/>
          </a:xfrm>
          <a:prstGeom prst="rect">
            <a:avLst/>
          </a:prstGeom>
          <a:solidFill>
            <a:srgbClr val="6666FF">
              <a:alpha val="50980"/>
            </a:srgb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ILOs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19EFF">
                <a:alpha val="84706"/>
              </a:srgbClr>
            </a:gs>
            <a:gs pos="38000">
              <a:srgbClr val="3333CC">
                <a:alpha val="90000"/>
              </a:srgbClr>
            </a:gs>
            <a:gs pos="68000">
              <a:schemeClr val="tx2">
                <a:lumMod val="25000"/>
              </a:schemeClr>
            </a:gs>
            <a:gs pos="95000">
              <a:schemeClr val="tx2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 rot="16200000" flipH="1">
            <a:off x="5257800" y="2971800"/>
            <a:ext cx="6858000" cy="914400"/>
            <a:chOff x="0" y="5943600"/>
            <a:chExt cx="9526656" cy="914400"/>
          </a:xfrm>
        </p:grpSpPr>
        <p:grpSp>
          <p:nvGrpSpPr>
            <p:cNvPr id="3" name="Group 16"/>
            <p:cNvGrpSpPr/>
            <p:nvPr/>
          </p:nvGrpSpPr>
          <p:grpSpPr>
            <a:xfrm>
              <a:off x="0" y="5943600"/>
              <a:ext cx="4762500" cy="914400"/>
              <a:chOff x="0" y="5943600"/>
              <a:chExt cx="4762500" cy="914400"/>
            </a:xfrm>
          </p:grpSpPr>
          <p:pic>
            <p:nvPicPr>
              <p:cNvPr id="24578" name="Picture 2" descr="http://www.ivwebsites.com/scripts/ivstock/image.aspx?site=ivstock&amp;img=114/114-0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1746" b="30159"/>
              <a:stretch>
                <a:fillRect/>
              </a:stretch>
            </p:blipFill>
            <p:spPr bwMode="auto">
              <a:xfrm>
                <a:off x="0" y="5943600"/>
                <a:ext cx="2400300" cy="914400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http://www.ivwebsites.com/scripts/ivstock/image.aspx?site=ivstock&amp;img=114/114-0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1746" b="30159"/>
              <a:stretch>
                <a:fillRect/>
              </a:stretch>
            </p:blipFill>
            <p:spPr bwMode="auto">
              <a:xfrm flipH="1">
                <a:off x="2362200" y="5943600"/>
                <a:ext cx="2400300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7"/>
            <p:cNvGrpSpPr/>
            <p:nvPr/>
          </p:nvGrpSpPr>
          <p:grpSpPr>
            <a:xfrm>
              <a:off x="4764156" y="5943600"/>
              <a:ext cx="4762500" cy="914400"/>
              <a:chOff x="0" y="5943600"/>
              <a:chExt cx="4762500" cy="914400"/>
            </a:xfrm>
          </p:grpSpPr>
          <p:pic>
            <p:nvPicPr>
              <p:cNvPr id="19" name="Picture 2" descr="http://www.ivwebsites.com/scripts/ivstock/image.aspx?site=ivstock&amp;img=114/114-0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1746" b="30159"/>
              <a:stretch>
                <a:fillRect/>
              </a:stretch>
            </p:blipFill>
            <p:spPr bwMode="auto">
              <a:xfrm>
                <a:off x="0" y="5943600"/>
                <a:ext cx="2400300" cy="9144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http://www.ivwebsites.com/scripts/ivstock/image.aspx?site=ivstock&amp;img=114/114-0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1746" b="30159"/>
              <a:stretch>
                <a:fillRect/>
              </a:stretch>
            </p:blipFill>
            <p:spPr bwMode="auto">
              <a:xfrm flipH="1">
                <a:off x="2362200" y="5943600"/>
                <a:ext cx="2400300" cy="9144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3" name="Picture 2" descr="http://cdn.pharmacologycorner.com/wp-content/uploads/2009/05/her2neu.gif"/>
          <p:cNvPicPr>
            <a:picLocks noChangeAspect="1" noChangeArrowheads="1"/>
          </p:cNvPicPr>
          <p:nvPr/>
        </p:nvPicPr>
        <p:blipFill>
          <a:blip r:embed="rId3" cstate="print"/>
          <a:srcRect l="4348" r="3261"/>
          <a:stretch>
            <a:fillRect/>
          </a:stretch>
        </p:blipFill>
        <p:spPr bwMode="auto">
          <a:xfrm>
            <a:off x="1755912" y="0"/>
            <a:ext cx="6477000" cy="6858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901068" y="5420140"/>
            <a:ext cx="1255644" cy="609600"/>
          </a:xfrm>
          <a:prstGeom prst="rect">
            <a:avLst/>
          </a:prstGeom>
          <a:noFill/>
          <a:ln w="38100">
            <a:solidFill>
              <a:srgbClr val="33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7912" y="3962400"/>
            <a:ext cx="1255644" cy="609600"/>
          </a:xfrm>
          <a:prstGeom prst="rect">
            <a:avLst/>
          </a:prstGeom>
          <a:noFill/>
          <a:ln w="38100">
            <a:solidFill>
              <a:srgbClr val="33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04520" y="457200"/>
            <a:ext cx="1752600" cy="331304"/>
          </a:xfrm>
          <a:prstGeom prst="rect">
            <a:avLst/>
          </a:prstGeom>
          <a:noFill/>
          <a:ln w="38100">
            <a:solidFill>
              <a:srgbClr val="33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75512" y="4648200"/>
            <a:ext cx="1752600" cy="331304"/>
          </a:xfrm>
          <a:prstGeom prst="rect">
            <a:avLst/>
          </a:prstGeom>
          <a:noFill/>
          <a:ln w="38100">
            <a:solidFill>
              <a:srgbClr val="33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346712" y="5562600"/>
            <a:ext cx="990600" cy="76200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1"/>
          <p:cNvGrpSpPr/>
          <p:nvPr/>
        </p:nvGrpSpPr>
        <p:grpSpPr>
          <a:xfrm rot="5400000">
            <a:off x="-2514600" y="2667002"/>
            <a:ext cx="6705599" cy="1676400"/>
            <a:chOff x="1" y="5029200"/>
            <a:chExt cx="12191998" cy="1828800"/>
          </a:xfrm>
        </p:grpSpPr>
        <p:grpSp>
          <p:nvGrpSpPr>
            <p:cNvPr id="26" name="Group 17"/>
            <p:cNvGrpSpPr/>
            <p:nvPr/>
          </p:nvGrpSpPr>
          <p:grpSpPr>
            <a:xfrm>
              <a:off x="1" y="5029200"/>
              <a:ext cx="6095999" cy="1828800"/>
              <a:chOff x="1" y="5029200"/>
              <a:chExt cx="6095999" cy="1828800"/>
            </a:xfrm>
          </p:grpSpPr>
          <p:pic>
            <p:nvPicPr>
              <p:cNvPr id="31" name="Picture 8" descr="http://www.gcarlson.com/DisplayImage.php?ImageID=66">
                <a:hlinkClick r:id="rId4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8" descr="http://www.gcarlson.com/DisplayImage.php?ImageID=66">
                <a:hlinkClick r:id="rId4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18"/>
            <p:cNvGrpSpPr/>
            <p:nvPr/>
          </p:nvGrpSpPr>
          <p:grpSpPr>
            <a:xfrm>
              <a:off x="6096000" y="5029200"/>
              <a:ext cx="6095999" cy="1828800"/>
              <a:chOff x="1" y="5029200"/>
              <a:chExt cx="6095999" cy="1828800"/>
            </a:xfrm>
          </p:grpSpPr>
          <p:pic>
            <p:nvPicPr>
              <p:cNvPr id="28" name="Picture 8" descr="http://www.gcarlson.com/DisplayImage.php?ImageID=66">
                <a:hlinkClick r:id="rId4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8" descr="http://www.gcarlson.com/DisplayImage.php?ImageID=66">
                <a:hlinkClick r:id="rId4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Rectangle 22"/>
          <p:cNvSpPr/>
          <p:nvPr/>
        </p:nvSpPr>
        <p:spPr>
          <a:xfrm>
            <a:off x="1066800" y="3457667"/>
            <a:ext cx="1600200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Molecular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14600" y="1143000"/>
            <a:ext cx="1066800" cy="533400"/>
          </a:xfrm>
          <a:prstGeom prst="rect">
            <a:avLst/>
          </a:prstGeom>
          <a:noFill/>
          <a:ln w="38100">
            <a:solidFill>
              <a:srgbClr val="99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2200" y="2819400"/>
            <a:ext cx="1600200" cy="304800"/>
          </a:xfrm>
          <a:prstGeom prst="rect">
            <a:avLst/>
          </a:prstGeom>
          <a:noFill/>
          <a:ln w="38100">
            <a:solidFill>
              <a:srgbClr val="99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0" y="4419600"/>
            <a:ext cx="1447800" cy="304800"/>
          </a:xfrm>
          <a:prstGeom prst="rect">
            <a:avLst/>
          </a:prstGeom>
          <a:noFill/>
          <a:ln w="38100">
            <a:solidFill>
              <a:srgbClr val="99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774256" y="3157572"/>
            <a:ext cx="760144" cy="52322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333CC"/>
                </a:solidFill>
                <a:latin typeface="Bernard MT Condensed" pitchFamily="18" charset="0"/>
              </a:rPr>
              <a:t>MOA</a:t>
            </a:r>
            <a:endParaRPr lang="en-US" sz="28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19EFF">
                <a:alpha val="84706"/>
              </a:srgbClr>
            </a:gs>
            <a:gs pos="38000">
              <a:srgbClr val="3333CC">
                <a:alpha val="90000"/>
              </a:srgbClr>
            </a:gs>
            <a:gs pos="68000">
              <a:schemeClr val="tx2">
                <a:lumMod val="25000"/>
              </a:schemeClr>
            </a:gs>
            <a:gs pos="95000">
              <a:schemeClr val="tx2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/>
          <p:nvPr/>
        </p:nvGrpSpPr>
        <p:grpSpPr>
          <a:xfrm rot="5400000">
            <a:off x="-2628900" y="2781303"/>
            <a:ext cx="6705599" cy="1447800"/>
            <a:chOff x="1" y="5029200"/>
            <a:chExt cx="12191998" cy="1828800"/>
          </a:xfrm>
        </p:grpSpPr>
        <p:grpSp>
          <p:nvGrpSpPr>
            <p:cNvPr id="6" name="Group 17"/>
            <p:cNvGrpSpPr/>
            <p:nvPr/>
          </p:nvGrpSpPr>
          <p:grpSpPr>
            <a:xfrm>
              <a:off x="1" y="5029200"/>
              <a:ext cx="6095999" cy="1828800"/>
              <a:chOff x="1" y="5029200"/>
              <a:chExt cx="6095999" cy="1828800"/>
            </a:xfrm>
          </p:grpSpPr>
          <p:pic>
            <p:nvPicPr>
              <p:cNvPr id="31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8"/>
            <p:cNvGrpSpPr/>
            <p:nvPr/>
          </p:nvGrpSpPr>
          <p:grpSpPr>
            <a:xfrm>
              <a:off x="6096000" y="5029200"/>
              <a:ext cx="6095999" cy="1828800"/>
              <a:chOff x="1" y="5029200"/>
              <a:chExt cx="6095999" cy="1828800"/>
            </a:xfrm>
          </p:grpSpPr>
          <p:pic>
            <p:nvPicPr>
              <p:cNvPr id="28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1676400" y="762000"/>
            <a:ext cx="7315200" cy="1374735"/>
          </a:xfrm>
          <a:prstGeom prst="rect">
            <a:avLst/>
          </a:prstGeom>
          <a:solidFill>
            <a:srgbClr val="4A452A">
              <a:alpha val="30196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err="1" smtClean="0">
                <a:solidFill>
                  <a:srgbClr val="FFFA01"/>
                </a:solidFill>
                <a:latin typeface="Arial Narrow" pitchFamily="34" charset="0"/>
              </a:rPr>
              <a:t>Imatinib</a:t>
            </a:r>
            <a:r>
              <a:rPr lang="en-US" sz="2400" b="1" spc="-40" dirty="0" smtClean="0">
                <a:solidFill>
                  <a:srgbClr val="FFFA01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err="1" smtClean="0">
                <a:latin typeface="Arial Narrow" pitchFamily="34" charset="0"/>
              </a:rPr>
              <a:t>Gleevec</a:t>
            </a:r>
            <a:r>
              <a:rPr lang="en-US" sz="2000" b="1" i="1" dirty="0" smtClean="0">
                <a:latin typeface="Arial Narrow" pitchFamily="34" charset="0"/>
              </a:rPr>
              <a:t>, </a:t>
            </a:r>
            <a:r>
              <a:rPr lang="en-US" sz="2000" b="1" i="1" dirty="0" err="1" smtClean="0">
                <a:latin typeface="Arial Narrow" pitchFamily="34" charset="0"/>
              </a:rPr>
              <a:t>Glivec</a:t>
            </a:r>
            <a:r>
              <a:rPr lang="en-US" sz="2000" b="1" dirty="0" smtClean="0">
                <a:latin typeface="Arial Narrow" pitchFamily="34" charset="0"/>
              </a:rPr>
              <a:t>)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inhibits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cytoplasmic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 TK signaling  </a:t>
            </a:r>
            <a:r>
              <a:rPr lang="en-US" sz="2400" b="1" dirty="0" smtClean="0">
                <a:latin typeface="Arial Narrow" pitchFamily="34" charset="0"/>
              </a:rPr>
              <a:t>BCR-ABL present in myeloid leukemia &amp; platelet derived GF in </a:t>
            </a:r>
            <a:r>
              <a:rPr lang="en-US" sz="2400" b="1" dirty="0" err="1" smtClean="0">
                <a:latin typeface="Arial Narrow" pitchFamily="34" charset="0"/>
              </a:rPr>
              <a:t>stromal</a:t>
            </a:r>
            <a:r>
              <a:rPr lang="en-US" sz="2400" b="1" dirty="0" smtClean="0">
                <a:latin typeface="Arial Narrow" pitchFamily="34" charset="0"/>
              </a:rPr>
              <a:t> tumors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chronic myeloid leukemia (CML) &amp; gastro-intestinal </a:t>
            </a:r>
            <a:r>
              <a:rPr lang="en-US" sz="2400" b="1" spc="-40" dirty="0" err="1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stromal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 tumors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95736" y="2286000"/>
            <a:ext cx="7315200" cy="733534"/>
          </a:xfrm>
          <a:prstGeom prst="rect">
            <a:avLst/>
          </a:prstGeom>
          <a:solidFill>
            <a:srgbClr val="4A452A">
              <a:alpha val="30196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err="1" smtClean="0">
                <a:solidFill>
                  <a:srgbClr val="FFFA01"/>
                </a:solidFill>
                <a:latin typeface="Arial Narrow" pitchFamily="34" charset="0"/>
              </a:rPr>
              <a:t>Erlotinib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err="1" smtClean="0">
                <a:latin typeface="Arial Narrow" pitchFamily="34" charset="0"/>
              </a:rPr>
              <a:t>Tarcevac</a:t>
            </a:r>
            <a:r>
              <a:rPr lang="en-US" sz="2000" b="1" dirty="0" smtClean="0">
                <a:latin typeface="Arial Narrow" pitchFamily="34" charset="0"/>
              </a:rPr>
              <a:t>)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inhibits TK  linked to EGFR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non-small cell lung cancer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24000" y="3962400"/>
            <a:ext cx="4267200" cy="1695336"/>
          </a:xfrm>
          <a:prstGeom prst="rect">
            <a:avLst/>
          </a:prstGeom>
          <a:solidFill>
            <a:srgbClr val="4A452A">
              <a:alpha val="30196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err="1" smtClean="0">
                <a:solidFill>
                  <a:srgbClr val="FFFA01"/>
                </a:solidFill>
                <a:latin typeface="Arial Narrow" pitchFamily="34" charset="0"/>
              </a:rPr>
              <a:t>Bortezomib</a:t>
            </a:r>
            <a:r>
              <a:rPr lang="en-US" sz="2400" b="1" dirty="0" smtClean="0"/>
              <a:t>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err="1" smtClean="0">
                <a:latin typeface="Arial Narrow" pitchFamily="34" charset="0"/>
              </a:rPr>
              <a:t>Velcade</a:t>
            </a:r>
            <a:r>
              <a:rPr lang="en-US" sz="2000" b="1" dirty="0" smtClean="0">
                <a:latin typeface="Arial Narrow" pitchFamily="34" charset="0"/>
              </a:rPr>
              <a:t>)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Proteosome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 Inhibitor  </a:t>
            </a:r>
          </a:p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inhibit  degradation of 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I</a:t>
            </a:r>
            <a:r>
              <a:rPr lang="en-US" sz="2400" b="1" spc="-40" baseline="-25000" dirty="0" err="1" smtClean="0">
                <a:latin typeface="Arial Narrow" pitchFamily="34" charset="0"/>
                <a:sym typeface="Wingdings 3"/>
              </a:rPr>
              <a:t>k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500"/>
              </a:lnSpc>
              <a:buFont typeface="Wingdings 3"/>
              <a:buChar char=""/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inhibit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NF</a:t>
            </a:r>
            <a:r>
              <a:rPr lang="en-US" sz="2400" b="1" spc="-40" baseline="-25000" dirty="0" err="1" smtClean="0">
                <a:latin typeface="Arial Narrow" pitchFamily="34" charset="0"/>
                <a:sym typeface="Wingdings 3"/>
              </a:rPr>
              <a:t>k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  </a:t>
            </a:r>
          </a:p>
          <a:p>
            <a:pPr>
              <a:lnSpc>
                <a:spcPts val="2500"/>
              </a:lnSpc>
              <a:buFont typeface="Wingdings 3"/>
              <a:buChar char=""/>
            </a:pP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refractory multiple myeloma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71936" y="152400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A01"/>
                </a:solidFill>
                <a:latin typeface="Bernard MT Condensed" pitchFamily="18" charset="0"/>
              </a:rPr>
              <a:t>Molecular Therapy</a:t>
            </a:r>
            <a:endParaRPr lang="en-US" sz="2800" dirty="0"/>
          </a:p>
        </p:txBody>
      </p:sp>
      <p:pic>
        <p:nvPicPr>
          <p:cNvPr id="28674" name="Picture 2" descr="http://jco.ascopubs.org/content/23/3/630/F2.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 l="34546" t="3030" r="3636" b="4040"/>
          <a:stretch>
            <a:fillRect/>
          </a:stretch>
        </p:blipFill>
        <p:spPr bwMode="auto">
          <a:xfrm>
            <a:off x="5181600" y="2788024"/>
            <a:ext cx="3733800" cy="3841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" y="5334000"/>
            <a:ext cx="9143999" cy="1524000"/>
            <a:chOff x="1" y="5029200"/>
            <a:chExt cx="12191998" cy="1828800"/>
          </a:xfrm>
        </p:grpSpPr>
        <p:grpSp>
          <p:nvGrpSpPr>
            <p:cNvPr id="3" name="Group 17"/>
            <p:cNvGrpSpPr/>
            <p:nvPr/>
          </p:nvGrpSpPr>
          <p:grpSpPr>
            <a:xfrm>
              <a:off x="1" y="5029200"/>
              <a:ext cx="6095999" cy="1828800"/>
              <a:chOff x="1" y="5029200"/>
              <a:chExt cx="6095999" cy="1828800"/>
            </a:xfrm>
          </p:grpSpPr>
          <p:pic>
            <p:nvPicPr>
              <p:cNvPr id="42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8"/>
            <p:cNvGrpSpPr/>
            <p:nvPr/>
          </p:nvGrpSpPr>
          <p:grpSpPr>
            <a:xfrm>
              <a:off x="6096000" y="5029200"/>
              <a:ext cx="6095999" cy="1828800"/>
              <a:chOff x="1" y="5029200"/>
              <a:chExt cx="6095999" cy="1828800"/>
            </a:xfrm>
          </p:grpSpPr>
          <p:pic>
            <p:nvPicPr>
              <p:cNvPr id="36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>
                <a:off x="1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8" descr="http://www.gcarlson.com/DisplayImage.php?ImageID=66">
                <a:hlinkClick r:id="rId2" tooltip="Death Receptors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000" b="18000"/>
              <a:stretch>
                <a:fillRect/>
              </a:stretch>
            </p:blipFill>
            <p:spPr bwMode="auto">
              <a:xfrm flipH="1">
                <a:off x="3048000" y="5029200"/>
                <a:ext cx="3048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4" descr="Picture 2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690426"/>
            <a:ext cx="2724150" cy="2019300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invGray">
          <a:xfrm>
            <a:off x="1981200" y="492063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 smtClean="0">
                <a:latin typeface="Arial Narrow" pitchFamily="34" charset="0"/>
              </a:rPr>
              <a:t>Tumor  Proliferation</a:t>
            </a:r>
            <a:endParaRPr lang="en-US" altLang="en-US" sz="2000" b="1" dirty="0">
              <a:latin typeface="Arial Narrow" pitchFamily="34" charset="0"/>
            </a:endParaRP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3124200" y="1215889"/>
            <a:ext cx="1524000" cy="1230314"/>
            <a:chOff x="2168" y="1299"/>
            <a:chExt cx="1239" cy="775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invGray">
            <a:xfrm>
              <a:off x="2526" y="1299"/>
              <a:ext cx="5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 dirty="0" smtClean="0">
                  <a:latin typeface="Arial Narrow" pitchFamily="34" charset="0"/>
                </a:rPr>
                <a:t>TKIs</a:t>
              </a:r>
              <a:endParaRPr lang="en-US" altLang="en-US" sz="2000" b="1" dirty="0">
                <a:latin typeface="Arial Narrow" pitchFamily="34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173" y="1565"/>
              <a:ext cx="1234" cy="0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lg"/>
            </a:ln>
            <a:effectLst/>
          </p:spPr>
          <p:txBody>
            <a:bodyPr lIns="90488" tIns="44450" rIns="90488" bIns="44450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invGray">
            <a:xfrm>
              <a:off x="2168" y="1628"/>
              <a:ext cx="121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 dirty="0">
                  <a:latin typeface="Arial Narrow" pitchFamily="34" charset="0"/>
                </a:rPr>
                <a:t>Inhibits TK activity</a:t>
              </a:r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invGray">
          <a:xfrm>
            <a:off x="622300" y="2385392"/>
            <a:ext cx="2211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>
                <a:latin typeface="Arial Narrow" pitchFamily="34" charset="0"/>
              </a:rPr>
              <a:t>Phosphorylation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invGray">
          <a:xfrm>
            <a:off x="152400" y="3934792"/>
            <a:ext cx="1174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Arial Narrow" pitchFamily="34" charset="0"/>
              </a:rPr>
              <a:t>BCL-2</a:t>
            </a:r>
            <a:r>
              <a:rPr lang="en-US" altLang="en-US" sz="2000" b="1" dirty="0">
                <a:latin typeface="Arial Narrow" pitchFamily="34" charset="0"/>
                <a:sym typeface="Symbol" pitchFamily="18" charset="2"/>
              </a:rPr>
              <a:t></a:t>
            </a:r>
            <a:endParaRPr lang="en-US" altLang="en-US" sz="2000" b="1" dirty="0">
              <a:latin typeface="Arial Narrow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invGray">
          <a:xfrm>
            <a:off x="1116013" y="3934792"/>
            <a:ext cx="788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Arial Narrow" pitchFamily="34" charset="0"/>
              </a:rPr>
              <a:t>BAX</a:t>
            </a:r>
            <a:r>
              <a:rPr lang="en-US" altLang="en-US" sz="2000" b="1" dirty="0">
                <a:latin typeface="Arial Narrow" pitchFamily="34" charset="0"/>
                <a:sym typeface="Symbol" pitchFamily="18" charset="2"/>
              </a:rPr>
              <a:t></a:t>
            </a:r>
            <a:endParaRPr lang="en-US" altLang="en-US" sz="2000" b="1" dirty="0">
              <a:latin typeface="Arial Narrow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invGray">
          <a:xfrm>
            <a:off x="2560638" y="4064967"/>
            <a:ext cx="319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>
                <a:solidFill>
                  <a:srgbClr val="FFD20A"/>
                </a:solidFill>
              </a:rPr>
              <a:t>M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invGray">
          <a:xfrm>
            <a:off x="3040063" y="4122117"/>
            <a:ext cx="446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>
                <a:solidFill>
                  <a:srgbClr val="FFD20A"/>
                </a:solidFill>
              </a:rPr>
              <a:t>G</a:t>
            </a:r>
            <a:r>
              <a:rPr lang="en-US" altLang="en-US" sz="2000" b="1" baseline="-25000">
                <a:solidFill>
                  <a:srgbClr val="FFD20A"/>
                </a:solidFill>
              </a:rPr>
              <a:t>1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invGray">
          <a:xfrm>
            <a:off x="2932113" y="4576142"/>
            <a:ext cx="446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>
                <a:solidFill>
                  <a:srgbClr val="FFD20A"/>
                </a:solidFill>
              </a:rPr>
              <a:t>S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invGray">
          <a:xfrm>
            <a:off x="2495550" y="4541217"/>
            <a:ext cx="449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>
                <a:solidFill>
                  <a:srgbClr val="FFD20A"/>
                </a:solidFill>
              </a:rPr>
              <a:t>G</a:t>
            </a:r>
            <a:r>
              <a:rPr lang="en-US" altLang="en-US" sz="2000" b="1" baseline="-25000">
                <a:solidFill>
                  <a:srgbClr val="FFD20A"/>
                </a:solidFill>
              </a:rPr>
              <a:t>2</a:t>
            </a:r>
            <a:endParaRPr lang="en-US" altLang="en-US" sz="2000" b="1">
              <a:solidFill>
                <a:srgbClr val="FFD20A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invGray">
          <a:xfrm>
            <a:off x="249238" y="3406578"/>
            <a:ext cx="893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 err="1">
                <a:latin typeface="Arial Narrow" pitchFamily="34" charset="0"/>
              </a:rPr>
              <a:t>Akt</a:t>
            </a:r>
            <a:endParaRPr lang="en-US" altLang="en-US" sz="2000" b="1" dirty="0">
              <a:latin typeface="Arial Narrow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invGray">
          <a:xfrm>
            <a:off x="1849438" y="3349488"/>
            <a:ext cx="893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Arial Narrow" pitchFamily="34" charset="0"/>
              </a:rPr>
              <a:t>MAPK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invGray">
          <a:xfrm>
            <a:off x="0" y="4315792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 smtClean="0">
                <a:latin typeface="Arial Narrow" pitchFamily="34" charset="0"/>
              </a:rPr>
              <a:t>Tumor Survival</a:t>
            </a:r>
            <a:endParaRPr lang="en-US" altLang="en-US" sz="2000" b="1" dirty="0">
              <a:latin typeface="Arial Narrow" pitchFamily="34" charset="0"/>
            </a:endParaRP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911225" y="3175967"/>
            <a:ext cx="612775" cy="452438"/>
          </a:xfrm>
          <a:custGeom>
            <a:avLst/>
            <a:gdLst/>
            <a:ahLst/>
            <a:cxnLst>
              <a:cxn ang="0">
                <a:pos x="331" y="18"/>
              </a:cxn>
              <a:cxn ang="0">
                <a:pos x="227" y="36"/>
              </a:cxn>
              <a:cxn ang="0">
                <a:pos x="245" y="90"/>
              </a:cxn>
              <a:cxn ang="0">
                <a:pos x="154" y="95"/>
              </a:cxn>
              <a:cxn ang="0">
                <a:pos x="123" y="31"/>
              </a:cxn>
              <a:cxn ang="0">
                <a:pos x="59" y="0"/>
              </a:cxn>
              <a:cxn ang="0">
                <a:pos x="32" y="40"/>
              </a:cxn>
              <a:cxn ang="0">
                <a:pos x="91" y="77"/>
              </a:cxn>
              <a:cxn ang="0">
                <a:pos x="109" y="131"/>
              </a:cxn>
              <a:cxn ang="0">
                <a:pos x="32" y="199"/>
              </a:cxn>
              <a:cxn ang="0">
                <a:pos x="0" y="258"/>
              </a:cxn>
              <a:cxn ang="0">
                <a:pos x="46" y="285"/>
              </a:cxn>
              <a:cxn ang="0">
                <a:pos x="109" y="213"/>
              </a:cxn>
              <a:cxn ang="0">
                <a:pos x="204" y="199"/>
              </a:cxn>
              <a:cxn ang="0">
                <a:pos x="295" y="249"/>
              </a:cxn>
              <a:cxn ang="0">
                <a:pos x="386" y="154"/>
              </a:cxn>
              <a:cxn ang="0">
                <a:pos x="331" y="18"/>
              </a:cxn>
            </a:cxnLst>
            <a:rect l="0" t="0" r="r" b="b"/>
            <a:pathLst>
              <a:path w="386" h="285">
                <a:moveTo>
                  <a:pt x="331" y="18"/>
                </a:moveTo>
                <a:lnTo>
                  <a:pt x="227" y="36"/>
                </a:lnTo>
                <a:lnTo>
                  <a:pt x="245" y="90"/>
                </a:lnTo>
                <a:lnTo>
                  <a:pt x="154" y="95"/>
                </a:lnTo>
                <a:lnTo>
                  <a:pt x="123" y="31"/>
                </a:lnTo>
                <a:lnTo>
                  <a:pt x="59" y="0"/>
                </a:lnTo>
                <a:lnTo>
                  <a:pt x="32" y="40"/>
                </a:lnTo>
                <a:lnTo>
                  <a:pt x="91" y="77"/>
                </a:lnTo>
                <a:lnTo>
                  <a:pt x="109" y="131"/>
                </a:lnTo>
                <a:lnTo>
                  <a:pt x="32" y="199"/>
                </a:lnTo>
                <a:lnTo>
                  <a:pt x="0" y="258"/>
                </a:lnTo>
                <a:lnTo>
                  <a:pt x="46" y="285"/>
                </a:lnTo>
                <a:lnTo>
                  <a:pt x="109" y="213"/>
                </a:lnTo>
                <a:lnTo>
                  <a:pt x="204" y="199"/>
                </a:lnTo>
                <a:lnTo>
                  <a:pt x="295" y="249"/>
                </a:lnTo>
                <a:lnTo>
                  <a:pt x="386" y="154"/>
                </a:lnTo>
                <a:lnTo>
                  <a:pt x="331" y="18"/>
                </a:lnTo>
                <a:close/>
              </a:path>
            </a:pathLst>
          </a:custGeom>
          <a:solidFill>
            <a:srgbClr val="99CCFF"/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7" name="Freeform 21"/>
          <p:cNvSpPr>
            <a:spLocks/>
          </p:cNvSpPr>
          <p:nvPr/>
        </p:nvSpPr>
        <p:spPr bwMode="auto">
          <a:xfrm>
            <a:off x="2300288" y="3006105"/>
            <a:ext cx="392112" cy="369887"/>
          </a:xfrm>
          <a:custGeom>
            <a:avLst/>
            <a:gdLst/>
            <a:ahLst/>
            <a:cxnLst>
              <a:cxn ang="0">
                <a:pos x="184" y="70"/>
              </a:cxn>
              <a:cxn ang="0">
                <a:pos x="143" y="11"/>
              </a:cxn>
              <a:cxn ang="0">
                <a:pos x="134" y="92"/>
              </a:cxn>
              <a:cxn ang="0">
                <a:pos x="97" y="83"/>
              </a:cxn>
              <a:cxn ang="0">
                <a:pos x="66" y="52"/>
              </a:cxn>
              <a:cxn ang="0">
                <a:pos x="20" y="70"/>
              </a:cxn>
              <a:cxn ang="0">
                <a:pos x="38" y="101"/>
              </a:cxn>
              <a:cxn ang="0">
                <a:pos x="66" y="111"/>
              </a:cxn>
              <a:cxn ang="0">
                <a:pos x="20" y="169"/>
              </a:cxn>
              <a:cxn ang="0">
                <a:pos x="11" y="219"/>
              </a:cxn>
              <a:cxn ang="0">
                <a:pos x="38" y="228"/>
              </a:cxn>
              <a:cxn ang="0">
                <a:pos x="75" y="224"/>
              </a:cxn>
              <a:cxn ang="0">
                <a:pos x="115" y="165"/>
              </a:cxn>
              <a:cxn ang="0">
                <a:pos x="143" y="233"/>
              </a:cxn>
              <a:cxn ang="0">
                <a:pos x="174" y="228"/>
              </a:cxn>
              <a:cxn ang="0">
                <a:pos x="161" y="138"/>
              </a:cxn>
              <a:cxn ang="0">
                <a:pos x="165" y="115"/>
              </a:cxn>
              <a:cxn ang="0">
                <a:pos x="215" y="138"/>
              </a:cxn>
              <a:cxn ang="0">
                <a:pos x="247" y="106"/>
              </a:cxn>
              <a:cxn ang="0">
                <a:pos x="188" y="74"/>
              </a:cxn>
              <a:cxn ang="0">
                <a:pos x="184" y="70"/>
              </a:cxn>
            </a:cxnLst>
            <a:rect l="0" t="0" r="r" b="b"/>
            <a:pathLst>
              <a:path w="247" h="233">
                <a:moveTo>
                  <a:pt x="184" y="70"/>
                </a:moveTo>
                <a:cubicBezTo>
                  <a:pt x="180" y="21"/>
                  <a:pt x="189" y="0"/>
                  <a:pt x="143" y="11"/>
                </a:cubicBezTo>
                <a:cubicBezTo>
                  <a:pt x="147" y="36"/>
                  <a:pt x="167" y="82"/>
                  <a:pt x="134" y="92"/>
                </a:cubicBezTo>
                <a:cubicBezTo>
                  <a:pt x="132" y="92"/>
                  <a:pt x="102" y="88"/>
                  <a:pt x="97" y="83"/>
                </a:cubicBezTo>
                <a:cubicBezTo>
                  <a:pt x="62" y="48"/>
                  <a:pt x="96" y="61"/>
                  <a:pt x="66" y="52"/>
                </a:cubicBezTo>
                <a:cubicBezTo>
                  <a:pt x="55" y="53"/>
                  <a:pt x="25" y="50"/>
                  <a:pt x="20" y="70"/>
                </a:cubicBezTo>
                <a:cubicBezTo>
                  <a:pt x="16" y="86"/>
                  <a:pt x="26" y="95"/>
                  <a:pt x="38" y="101"/>
                </a:cubicBezTo>
                <a:cubicBezTo>
                  <a:pt x="47" y="105"/>
                  <a:pt x="66" y="111"/>
                  <a:pt x="66" y="111"/>
                </a:cubicBezTo>
                <a:cubicBezTo>
                  <a:pt x="97" y="155"/>
                  <a:pt x="51" y="164"/>
                  <a:pt x="20" y="169"/>
                </a:cubicBezTo>
                <a:cubicBezTo>
                  <a:pt x="8" y="183"/>
                  <a:pt x="0" y="199"/>
                  <a:pt x="11" y="219"/>
                </a:cubicBezTo>
                <a:cubicBezTo>
                  <a:pt x="12" y="220"/>
                  <a:pt x="36" y="228"/>
                  <a:pt x="38" y="228"/>
                </a:cubicBezTo>
                <a:cubicBezTo>
                  <a:pt x="50" y="227"/>
                  <a:pt x="63" y="227"/>
                  <a:pt x="75" y="224"/>
                </a:cubicBezTo>
                <a:cubicBezTo>
                  <a:pt x="98" y="218"/>
                  <a:pt x="95" y="179"/>
                  <a:pt x="115" y="165"/>
                </a:cubicBezTo>
                <a:cubicBezTo>
                  <a:pt x="150" y="172"/>
                  <a:pt x="139" y="195"/>
                  <a:pt x="143" y="233"/>
                </a:cubicBezTo>
                <a:cubicBezTo>
                  <a:pt x="153" y="231"/>
                  <a:pt x="164" y="231"/>
                  <a:pt x="174" y="228"/>
                </a:cubicBezTo>
                <a:cubicBezTo>
                  <a:pt x="205" y="217"/>
                  <a:pt x="167" y="159"/>
                  <a:pt x="161" y="138"/>
                </a:cubicBezTo>
                <a:cubicBezTo>
                  <a:pt x="162" y="130"/>
                  <a:pt x="158" y="119"/>
                  <a:pt x="165" y="115"/>
                </a:cubicBezTo>
                <a:cubicBezTo>
                  <a:pt x="186" y="103"/>
                  <a:pt x="200" y="132"/>
                  <a:pt x="215" y="138"/>
                </a:cubicBezTo>
                <a:cubicBezTo>
                  <a:pt x="237" y="132"/>
                  <a:pt x="240" y="127"/>
                  <a:pt x="247" y="106"/>
                </a:cubicBezTo>
                <a:cubicBezTo>
                  <a:pt x="239" y="83"/>
                  <a:pt x="210" y="82"/>
                  <a:pt x="188" y="74"/>
                </a:cubicBezTo>
                <a:cubicBezTo>
                  <a:pt x="177" y="58"/>
                  <a:pt x="176" y="56"/>
                  <a:pt x="184" y="70"/>
                </a:cubicBezTo>
                <a:close/>
              </a:path>
            </a:pathLst>
          </a:custGeom>
          <a:solidFill>
            <a:srgbClr val="FFD20A"/>
          </a:solidFill>
          <a:ln w="25400" cap="flat" cmpd="sng">
            <a:solidFill>
              <a:srgbClr val="FFD2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28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D004B"/>
              </a:clrFrom>
              <a:clrTo>
                <a:srgbClr val="3D004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2863" y="3990355"/>
            <a:ext cx="754062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D004B"/>
              </a:clrFrom>
              <a:clrTo>
                <a:srgbClr val="3D004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00" y="4012580"/>
            <a:ext cx="754063" cy="125412"/>
          </a:xfrm>
          <a:prstGeom prst="rect">
            <a:avLst/>
          </a:prstGeom>
          <a:solidFill>
            <a:srgbClr val="FFFF99"/>
          </a:solidFill>
          <a:ln w="9525">
            <a:solidFill>
              <a:srgbClr val="FFFA01"/>
            </a:solidFill>
            <a:miter lim="800000"/>
            <a:headEnd/>
            <a:tailEnd/>
          </a:ln>
        </p:spPr>
      </p:pic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763677" y="3207717"/>
            <a:ext cx="318999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000" b="1" dirty="0">
                <a:solidFill>
                  <a:srgbClr val="FFD20A"/>
                </a:solidFill>
              </a:rPr>
              <a:t>P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2551202" y="2836242"/>
            <a:ext cx="318999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000" b="1" dirty="0">
                <a:solidFill>
                  <a:srgbClr val="FFD20A"/>
                </a:solidFill>
              </a:rPr>
              <a:t>P</a:t>
            </a: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2100263" y="2763217"/>
            <a:ext cx="225425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2633663" y="3425205"/>
            <a:ext cx="225425" cy="28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H="1">
            <a:off x="1260475" y="2777505"/>
            <a:ext cx="6350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H="1">
            <a:off x="1074738" y="3656980"/>
            <a:ext cx="6350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2663825" y="3930030"/>
            <a:ext cx="582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8" name="Oval 31"/>
          <p:cNvSpPr>
            <a:spLocks noChangeArrowheads="1"/>
          </p:cNvSpPr>
          <p:nvPr/>
        </p:nvSpPr>
        <p:spPr bwMode="auto">
          <a:xfrm>
            <a:off x="2339975" y="3756992"/>
            <a:ext cx="1231900" cy="1174750"/>
          </a:xfrm>
          <a:prstGeom prst="ellips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 sz="2000" b="1">
              <a:latin typeface="Arial Narrow" pitchFamily="34" charset="0"/>
            </a:endParaRP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2763838" y="4317380"/>
            <a:ext cx="303212" cy="2698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B760F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 sz="2000" b="1"/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auto">
          <a:xfrm flipH="1" flipV="1">
            <a:off x="2771775" y="4431680"/>
            <a:ext cx="303213" cy="2698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B760F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 sz="2000" b="1"/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invGray">
          <a:xfrm>
            <a:off x="5105400" y="2511288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Arial Narrow" pitchFamily="34" charset="0"/>
              </a:rPr>
              <a:t>No </a:t>
            </a:r>
            <a:r>
              <a:rPr lang="en-US" altLang="en-US" sz="2000" b="1" dirty="0" err="1">
                <a:latin typeface="Arial Narrow" pitchFamily="34" charset="0"/>
              </a:rPr>
              <a:t>S</a:t>
            </a:r>
            <a:r>
              <a:rPr lang="en-US" altLang="en-US" sz="2000" b="1" dirty="0" err="1" smtClean="0">
                <a:latin typeface="Arial Narrow" pitchFamily="34" charset="0"/>
              </a:rPr>
              <a:t>ignalling</a:t>
            </a:r>
            <a:endParaRPr lang="en-US" altLang="en-US" sz="2000" b="1" dirty="0">
              <a:latin typeface="Arial Narrow" pitchFamily="34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invGray">
          <a:xfrm>
            <a:off x="5761038" y="4951831"/>
            <a:ext cx="1782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 dirty="0">
                <a:solidFill>
                  <a:srgbClr val="FFFF00"/>
                </a:solidFill>
                <a:latin typeface="Arial Narrow" pitchFamily="34" charset="0"/>
              </a:rPr>
              <a:t>G</a:t>
            </a:r>
            <a:r>
              <a:rPr lang="en-US" altLang="en-US" sz="2000" b="1" baseline="-25000" dirty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n-US" altLang="en-US" sz="2000" b="1" dirty="0">
                <a:solidFill>
                  <a:srgbClr val="FFFF00"/>
                </a:solidFill>
                <a:latin typeface="Arial Narrow" pitchFamily="34" charset="0"/>
              </a:rPr>
              <a:t> arrest</a:t>
            </a:r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 flipH="1">
            <a:off x="5402263" y="4359693"/>
            <a:ext cx="639762" cy="542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invGray">
          <a:xfrm>
            <a:off x="4564063" y="4961356"/>
            <a:ext cx="1446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>
                <a:solidFill>
                  <a:srgbClr val="FFFF00"/>
                </a:solidFill>
                <a:latin typeface="Arial Narrow" pitchFamily="34" charset="0"/>
              </a:rPr>
              <a:t>Apoptosis</a:t>
            </a: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6030913" y="4361281"/>
            <a:ext cx="657225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" name="Freeform 41"/>
          <p:cNvSpPr>
            <a:spLocks/>
          </p:cNvSpPr>
          <p:nvPr/>
        </p:nvSpPr>
        <p:spPr bwMode="auto">
          <a:xfrm>
            <a:off x="5562600" y="2816088"/>
            <a:ext cx="612775" cy="452437"/>
          </a:xfrm>
          <a:custGeom>
            <a:avLst/>
            <a:gdLst/>
            <a:ahLst/>
            <a:cxnLst>
              <a:cxn ang="0">
                <a:pos x="331" y="18"/>
              </a:cxn>
              <a:cxn ang="0">
                <a:pos x="227" y="36"/>
              </a:cxn>
              <a:cxn ang="0">
                <a:pos x="245" y="90"/>
              </a:cxn>
              <a:cxn ang="0">
                <a:pos x="154" y="95"/>
              </a:cxn>
              <a:cxn ang="0">
                <a:pos x="123" y="31"/>
              </a:cxn>
              <a:cxn ang="0">
                <a:pos x="59" y="0"/>
              </a:cxn>
              <a:cxn ang="0">
                <a:pos x="32" y="40"/>
              </a:cxn>
              <a:cxn ang="0">
                <a:pos x="91" y="77"/>
              </a:cxn>
              <a:cxn ang="0">
                <a:pos x="109" y="131"/>
              </a:cxn>
              <a:cxn ang="0">
                <a:pos x="32" y="199"/>
              </a:cxn>
              <a:cxn ang="0">
                <a:pos x="0" y="258"/>
              </a:cxn>
              <a:cxn ang="0">
                <a:pos x="46" y="285"/>
              </a:cxn>
              <a:cxn ang="0">
                <a:pos x="109" y="213"/>
              </a:cxn>
              <a:cxn ang="0">
                <a:pos x="204" y="199"/>
              </a:cxn>
              <a:cxn ang="0">
                <a:pos x="295" y="249"/>
              </a:cxn>
              <a:cxn ang="0">
                <a:pos x="386" y="154"/>
              </a:cxn>
              <a:cxn ang="0">
                <a:pos x="331" y="18"/>
              </a:cxn>
            </a:cxnLst>
            <a:rect l="0" t="0" r="r" b="b"/>
            <a:pathLst>
              <a:path w="386" h="285">
                <a:moveTo>
                  <a:pt x="331" y="18"/>
                </a:moveTo>
                <a:lnTo>
                  <a:pt x="227" y="36"/>
                </a:lnTo>
                <a:lnTo>
                  <a:pt x="245" y="90"/>
                </a:lnTo>
                <a:lnTo>
                  <a:pt x="154" y="95"/>
                </a:lnTo>
                <a:lnTo>
                  <a:pt x="123" y="31"/>
                </a:lnTo>
                <a:lnTo>
                  <a:pt x="59" y="0"/>
                </a:lnTo>
                <a:lnTo>
                  <a:pt x="32" y="40"/>
                </a:lnTo>
                <a:lnTo>
                  <a:pt x="91" y="77"/>
                </a:lnTo>
                <a:lnTo>
                  <a:pt x="109" y="131"/>
                </a:lnTo>
                <a:lnTo>
                  <a:pt x="32" y="199"/>
                </a:lnTo>
                <a:lnTo>
                  <a:pt x="0" y="258"/>
                </a:lnTo>
                <a:lnTo>
                  <a:pt x="46" y="285"/>
                </a:lnTo>
                <a:lnTo>
                  <a:pt x="109" y="213"/>
                </a:lnTo>
                <a:lnTo>
                  <a:pt x="204" y="199"/>
                </a:lnTo>
                <a:lnTo>
                  <a:pt x="295" y="249"/>
                </a:lnTo>
                <a:lnTo>
                  <a:pt x="386" y="154"/>
                </a:lnTo>
                <a:lnTo>
                  <a:pt x="331" y="18"/>
                </a:lnTo>
                <a:close/>
              </a:path>
            </a:pathLst>
          </a:custGeom>
          <a:solidFill>
            <a:srgbClr val="99CCFF"/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" name="Freeform 42"/>
          <p:cNvSpPr>
            <a:spLocks/>
          </p:cNvSpPr>
          <p:nvPr/>
        </p:nvSpPr>
        <p:spPr bwMode="auto">
          <a:xfrm>
            <a:off x="6096000" y="2816088"/>
            <a:ext cx="392112" cy="369888"/>
          </a:xfrm>
          <a:custGeom>
            <a:avLst/>
            <a:gdLst/>
            <a:ahLst/>
            <a:cxnLst>
              <a:cxn ang="0">
                <a:pos x="184" y="70"/>
              </a:cxn>
              <a:cxn ang="0">
                <a:pos x="143" y="11"/>
              </a:cxn>
              <a:cxn ang="0">
                <a:pos x="134" y="92"/>
              </a:cxn>
              <a:cxn ang="0">
                <a:pos x="97" y="83"/>
              </a:cxn>
              <a:cxn ang="0">
                <a:pos x="66" y="52"/>
              </a:cxn>
              <a:cxn ang="0">
                <a:pos x="20" y="70"/>
              </a:cxn>
              <a:cxn ang="0">
                <a:pos x="38" y="101"/>
              </a:cxn>
              <a:cxn ang="0">
                <a:pos x="66" y="111"/>
              </a:cxn>
              <a:cxn ang="0">
                <a:pos x="20" y="169"/>
              </a:cxn>
              <a:cxn ang="0">
                <a:pos x="11" y="219"/>
              </a:cxn>
              <a:cxn ang="0">
                <a:pos x="38" y="228"/>
              </a:cxn>
              <a:cxn ang="0">
                <a:pos x="75" y="224"/>
              </a:cxn>
              <a:cxn ang="0">
                <a:pos x="115" y="165"/>
              </a:cxn>
              <a:cxn ang="0">
                <a:pos x="143" y="233"/>
              </a:cxn>
              <a:cxn ang="0">
                <a:pos x="174" y="228"/>
              </a:cxn>
              <a:cxn ang="0">
                <a:pos x="161" y="138"/>
              </a:cxn>
              <a:cxn ang="0">
                <a:pos x="165" y="115"/>
              </a:cxn>
              <a:cxn ang="0">
                <a:pos x="215" y="138"/>
              </a:cxn>
              <a:cxn ang="0">
                <a:pos x="247" y="106"/>
              </a:cxn>
              <a:cxn ang="0">
                <a:pos x="188" y="74"/>
              </a:cxn>
              <a:cxn ang="0">
                <a:pos x="184" y="70"/>
              </a:cxn>
            </a:cxnLst>
            <a:rect l="0" t="0" r="r" b="b"/>
            <a:pathLst>
              <a:path w="247" h="233">
                <a:moveTo>
                  <a:pt x="184" y="70"/>
                </a:moveTo>
                <a:cubicBezTo>
                  <a:pt x="180" y="21"/>
                  <a:pt x="189" y="0"/>
                  <a:pt x="143" y="11"/>
                </a:cubicBezTo>
                <a:cubicBezTo>
                  <a:pt x="147" y="36"/>
                  <a:pt x="167" y="82"/>
                  <a:pt x="134" y="92"/>
                </a:cubicBezTo>
                <a:cubicBezTo>
                  <a:pt x="132" y="92"/>
                  <a:pt x="102" y="88"/>
                  <a:pt x="97" y="83"/>
                </a:cubicBezTo>
                <a:cubicBezTo>
                  <a:pt x="62" y="48"/>
                  <a:pt x="96" y="61"/>
                  <a:pt x="66" y="52"/>
                </a:cubicBezTo>
                <a:cubicBezTo>
                  <a:pt x="55" y="53"/>
                  <a:pt x="25" y="50"/>
                  <a:pt x="20" y="70"/>
                </a:cubicBezTo>
                <a:cubicBezTo>
                  <a:pt x="16" y="86"/>
                  <a:pt x="26" y="95"/>
                  <a:pt x="38" y="101"/>
                </a:cubicBezTo>
                <a:cubicBezTo>
                  <a:pt x="47" y="105"/>
                  <a:pt x="66" y="111"/>
                  <a:pt x="66" y="111"/>
                </a:cubicBezTo>
                <a:cubicBezTo>
                  <a:pt x="97" y="155"/>
                  <a:pt x="51" y="164"/>
                  <a:pt x="20" y="169"/>
                </a:cubicBezTo>
                <a:cubicBezTo>
                  <a:pt x="8" y="183"/>
                  <a:pt x="0" y="199"/>
                  <a:pt x="11" y="219"/>
                </a:cubicBezTo>
                <a:cubicBezTo>
                  <a:pt x="12" y="220"/>
                  <a:pt x="36" y="228"/>
                  <a:pt x="38" y="228"/>
                </a:cubicBezTo>
                <a:cubicBezTo>
                  <a:pt x="50" y="227"/>
                  <a:pt x="63" y="227"/>
                  <a:pt x="75" y="224"/>
                </a:cubicBezTo>
                <a:cubicBezTo>
                  <a:pt x="98" y="218"/>
                  <a:pt x="95" y="179"/>
                  <a:pt x="115" y="165"/>
                </a:cubicBezTo>
                <a:cubicBezTo>
                  <a:pt x="150" y="172"/>
                  <a:pt x="139" y="195"/>
                  <a:pt x="143" y="233"/>
                </a:cubicBezTo>
                <a:cubicBezTo>
                  <a:pt x="153" y="231"/>
                  <a:pt x="164" y="231"/>
                  <a:pt x="174" y="228"/>
                </a:cubicBezTo>
                <a:cubicBezTo>
                  <a:pt x="205" y="217"/>
                  <a:pt x="167" y="159"/>
                  <a:pt x="161" y="138"/>
                </a:cubicBezTo>
                <a:cubicBezTo>
                  <a:pt x="162" y="130"/>
                  <a:pt x="158" y="119"/>
                  <a:pt x="165" y="115"/>
                </a:cubicBezTo>
                <a:cubicBezTo>
                  <a:pt x="186" y="103"/>
                  <a:pt x="200" y="132"/>
                  <a:pt x="215" y="138"/>
                </a:cubicBezTo>
                <a:cubicBezTo>
                  <a:pt x="237" y="132"/>
                  <a:pt x="240" y="127"/>
                  <a:pt x="247" y="106"/>
                </a:cubicBezTo>
                <a:cubicBezTo>
                  <a:pt x="239" y="83"/>
                  <a:pt x="210" y="82"/>
                  <a:pt x="188" y="74"/>
                </a:cubicBezTo>
                <a:cubicBezTo>
                  <a:pt x="177" y="58"/>
                  <a:pt x="176" y="56"/>
                  <a:pt x="184" y="70"/>
                </a:cubicBezTo>
                <a:close/>
              </a:path>
            </a:pathLst>
          </a:custGeom>
          <a:solidFill>
            <a:srgbClr val="FFD20A"/>
          </a:solidFill>
          <a:ln w="25400" cap="flat" cmpd="sng">
            <a:solidFill>
              <a:srgbClr val="FFD2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53" name="Picture 4" descr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6762" y="353283"/>
            <a:ext cx="2819400" cy="2177055"/>
          </a:xfrm>
          <a:prstGeom prst="rect">
            <a:avLst/>
          </a:prstGeom>
          <a:noFill/>
        </p:spPr>
      </p:pic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3200400" y="2511288"/>
            <a:ext cx="149399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GB" b="1" dirty="0">
                <a:latin typeface="Arial Narrow" pitchFamily="34" charset="0"/>
                <a:sym typeface="Symbol" pitchFamily="18" charset="2"/>
              </a:rPr>
              <a:t> </a:t>
            </a:r>
            <a:r>
              <a:rPr lang="en-GB" b="1" dirty="0">
                <a:latin typeface="Arial Narrow" pitchFamily="34" charset="0"/>
              </a:rPr>
              <a:t>Proliferation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3733800" y="2892288"/>
            <a:ext cx="114775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GB" b="1" dirty="0">
                <a:latin typeface="Arial Narrow" pitchFamily="34" charset="0"/>
                <a:sym typeface="Symbol" pitchFamily="18" charset="2"/>
              </a:rPr>
              <a:t> </a:t>
            </a:r>
            <a:r>
              <a:rPr lang="en-GB" b="1" dirty="0">
                <a:latin typeface="Arial Narrow" pitchFamily="34" charset="0"/>
              </a:rPr>
              <a:t>Invasion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4191000" y="3501888"/>
            <a:ext cx="134812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GB" b="1" dirty="0">
                <a:latin typeface="Arial Narrow" pitchFamily="34" charset="0"/>
                <a:sym typeface="Symbol" pitchFamily="18" charset="2"/>
              </a:rPr>
              <a:t> </a:t>
            </a:r>
            <a:r>
              <a:rPr lang="en-GB" b="1" dirty="0">
                <a:latin typeface="Arial Narrow" pitchFamily="34" charset="0"/>
              </a:rPr>
              <a:t>Metastasis</a:t>
            </a: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5257800" y="3806688"/>
            <a:ext cx="161377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Arial Narrow" pitchFamily="34" charset="0"/>
                <a:sym typeface="Symbol" pitchFamily="18" charset="2"/>
              </a:rPr>
              <a:t> </a:t>
            </a:r>
            <a:r>
              <a:rPr lang="en-GB" b="1" dirty="0">
                <a:latin typeface="Arial Narrow" pitchFamily="34" charset="0"/>
              </a:rPr>
              <a:t>Angiogenesis</a:t>
            </a: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7466619" y="2587488"/>
            <a:ext cx="129638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GB" b="1" dirty="0">
                <a:latin typeface="Arial Narrow" pitchFamily="34" charset="0"/>
                <a:sym typeface="Symbol" pitchFamily="18" charset="2"/>
              </a:rPr>
              <a:t> </a:t>
            </a:r>
            <a:r>
              <a:rPr lang="en-GB" b="1" dirty="0">
                <a:latin typeface="Arial Narrow" pitchFamily="34" charset="0"/>
              </a:rPr>
              <a:t>Apoptosis</a:t>
            </a: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6705600" y="3501888"/>
            <a:ext cx="123386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GB" b="1" dirty="0">
                <a:latin typeface="Arial Narrow" pitchFamily="34" charset="0"/>
                <a:sym typeface="Symbol" pitchFamily="18" charset="2"/>
              </a:rPr>
              <a:t></a:t>
            </a:r>
            <a:r>
              <a:rPr lang="en-GB" b="1" dirty="0">
                <a:latin typeface="Arial Narrow" pitchFamily="34" charset="0"/>
              </a:rPr>
              <a:t> Adhesion</a:t>
            </a: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959475" y="3249476"/>
            <a:ext cx="212725" cy="633412"/>
          </a:xfrm>
          <a:prstGeom prst="downArrow">
            <a:avLst>
              <a:gd name="adj1" fmla="val 50000"/>
              <a:gd name="adj2" fmla="val 108240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 Narrow" pitchFamily="34" charset="0"/>
            </a:endParaRPr>
          </a:p>
        </p:txBody>
      </p:sp>
      <p:sp>
        <p:nvSpPr>
          <p:cNvPr id="62" name="AutoShape 18"/>
          <p:cNvSpPr>
            <a:spLocks noChangeArrowheads="1"/>
          </p:cNvSpPr>
          <p:nvPr/>
        </p:nvSpPr>
        <p:spPr bwMode="auto">
          <a:xfrm rot="2580000">
            <a:off x="5279570" y="3007222"/>
            <a:ext cx="233116" cy="655642"/>
          </a:xfrm>
          <a:prstGeom prst="downArrow">
            <a:avLst>
              <a:gd name="adj1" fmla="val 50000"/>
              <a:gd name="adj2" fmla="val 123168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 Narrow" pitchFamily="34" charset="0"/>
            </a:endParaRPr>
          </a:p>
        </p:txBody>
      </p:sp>
      <p:sp>
        <p:nvSpPr>
          <p:cNvPr id="63" name="AutoShape 19"/>
          <p:cNvSpPr>
            <a:spLocks noChangeArrowheads="1"/>
          </p:cNvSpPr>
          <p:nvPr/>
        </p:nvSpPr>
        <p:spPr bwMode="auto">
          <a:xfrm rot="18960000" flipH="1">
            <a:off x="6558605" y="3027019"/>
            <a:ext cx="183736" cy="626620"/>
          </a:xfrm>
          <a:prstGeom prst="downArrow">
            <a:avLst>
              <a:gd name="adj1" fmla="val 50000"/>
              <a:gd name="adj2" fmla="val 123168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 Narrow" pitchFamily="34" charset="0"/>
            </a:endParaRPr>
          </a:p>
        </p:txBody>
      </p:sp>
      <p:sp>
        <p:nvSpPr>
          <p:cNvPr id="64" name="AutoShape 20"/>
          <p:cNvSpPr>
            <a:spLocks noChangeArrowheads="1"/>
          </p:cNvSpPr>
          <p:nvPr/>
        </p:nvSpPr>
        <p:spPr bwMode="auto">
          <a:xfrm rot="3660000">
            <a:off x="5001713" y="2689028"/>
            <a:ext cx="174356" cy="581640"/>
          </a:xfrm>
          <a:prstGeom prst="downArrow">
            <a:avLst>
              <a:gd name="adj1" fmla="val 50000"/>
              <a:gd name="adj2" fmla="val 123168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 Narrow" pitchFamily="34" charset="0"/>
            </a:endParaRPr>
          </a:p>
        </p:txBody>
      </p:sp>
      <p:sp>
        <p:nvSpPr>
          <p:cNvPr id="65" name="AutoShape 21"/>
          <p:cNvSpPr>
            <a:spLocks noChangeArrowheads="1"/>
          </p:cNvSpPr>
          <p:nvPr/>
        </p:nvSpPr>
        <p:spPr bwMode="auto">
          <a:xfrm rot="17880000" flipH="1">
            <a:off x="6947594" y="2661490"/>
            <a:ext cx="183983" cy="722130"/>
          </a:xfrm>
          <a:prstGeom prst="downArrow">
            <a:avLst>
              <a:gd name="adj1" fmla="val 50000"/>
              <a:gd name="adj2" fmla="val 123168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 Narrow" pitchFamily="34" charset="0"/>
            </a:endParaRPr>
          </a:p>
        </p:txBody>
      </p:sp>
      <p:sp>
        <p:nvSpPr>
          <p:cNvPr id="66" name="AutoShape 22"/>
          <p:cNvSpPr>
            <a:spLocks noChangeArrowheads="1"/>
          </p:cNvSpPr>
          <p:nvPr/>
        </p:nvSpPr>
        <p:spPr bwMode="auto">
          <a:xfrm rot="4680000">
            <a:off x="4784717" y="2264371"/>
            <a:ext cx="225904" cy="743605"/>
          </a:xfrm>
          <a:prstGeom prst="downArrow">
            <a:avLst>
              <a:gd name="adj1" fmla="val 50000"/>
              <a:gd name="adj2" fmla="val 123168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 Narrow" pitchFamily="34" charset="0"/>
            </a:endParaRPr>
          </a:p>
        </p:txBody>
      </p:sp>
      <p:sp>
        <p:nvSpPr>
          <p:cNvPr id="67" name="AutoShape 23"/>
          <p:cNvSpPr>
            <a:spLocks noChangeArrowheads="1"/>
          </p:cNvSpPr>
          <p:nvPr/>
        </p:nvSpPr>
        <p:spPr bwMode="auto">
          <a:xfrm rot="16860000" flipH="1">
            <a:off x="7098828" y="2301490"/>
            <a:ext cx="223300" cy="665612"/>
          </a:xfrm>
          <a:prstGeom prst="downArrow">
            <a:avLst>
              <a:gd name="adj1" fmla="val 50000"/>
              <a:gd name="adj2" fmla="val 123168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Arial Narrow" pitchFamily="34" charset="0"/>
            </a:endParaRP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7204881" y="2931115"/>
            <a:ext cx="155811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GB" b="1" dirty="0">
                <a:latin typeface="Arial Narrow" pitchFamily="34" charset="0"/>
                <a:sym typeface="Symbol" pitchFamily="18" charset="2"/>
              </a:rPr>
              <a:t> </a:t>
            </a:r>
            <a:r>
              <a:rPr lang="en-GB" b="1" dirty="0">
                <a:latin typeface="Arial Narrow" pitchFamily="34" charset="0"/>
              </a:rPr>
              <a:t>Sensitivity to</a:t>
            </a:r>
            <a:br>
              <a:rPr lang="en-GB" b="1" dirty="0">
                <a:latin typeface="Arial Narrow" pitchFamily="34" charset="0"/>
              </a:rPr>
            </a:br>
            <a:r>
              <a:rPr lang="en-GB" b="1" dirty="0">
                <a:latin typeface="Arial Narrow" pitchFamily="34" charset="0"/>
              </a:rPr>
              <a:t> chemotherapy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400800" y="1825488"/>
            <a:ext cx="2438400" cy="5334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2000"/>
              </a:lnSpc>
              <a:spcBef>
                <a:spcPct val="0"/>
              </a:spcBef>
              <a:buSzPct val="100000"/>
            </a:pPr>
            <a:r>
              <a:rPr lang="en-US" sz="2000" b="1" spc="-40" dirty="0" err="1" smtClean="0">
                <a:solidFill>
                  <a:srgbClr val="FFFF00"/>
                </a:solidFill>
                <a:latin typeface="Arial Narrow" pitchFamily="34" charset="0"/>
              </a:rPr>
              <a:t>Erlotinib</a:t>
            </a:r>
            <a:r>
              <a:rPr lang="en-US" sz="2000" b="1" spc="-4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000" b="1" spc="-4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Molecular</a:t>
            </a:r>
            <a:r>
              <a:rPr lang="en-US" sz="2000" b="1" spc="-4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0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–</a:t>
            </a:r>
            <a:r>
              <a:rPr lang="en-US" sz="2000" b="1" dirty="0" err="1" smtClean="0">
                <a:latin typeface="Arial Narrow" pitchFamily="34" charset="0"/>
              </a:rPr>
              <a:t>ve</a:t>
            </a:r>
            <a:r>
              <a:rPr lang="en-US" sz="2000" b="1" dirty="0" smtClean="0">
                <a:latin typeface="Arial Narrow" pitchFamily="34" charset="0"/>
              </a:rPr>
              <a:t> TK </a:t>
            </a:r>
            <a:r>
              <a:rPr lang="en-US" sz="2000" b="1" dirty="0" err="1" smtClean="0">
                <a:latin typeface="Arial Narrow" pitchFamily="34" charset="0"/>
              </a:rPr>
              <a:t>phosphorylation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invGray">
          <a:xfrm>
            <a:off x="6324600" y="606288"/>
            <a:ext cx="2514600" cy="5334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n-US" sz="2000" b="1" dirty="0" err="1" smtClean="0">
                <a:solidFill>
                  <a:srgbClr val="FFFF00"/>
                </a:solidFill>
                <a:latin typeface="Arial Narrow" pitchFamily="34" charset="0"/>
              </a:rPr>
              <a:t>Cetuximab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000" b="1" spc="-40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solidFill>
                  <a:srgbClr val="FFFF00"/>
                </a:solidFill>
                <a:latin typeface="Arial Narrow" pitchFamily="34" charset="0"/>
              </a:rPr>
              <a:t>MOA </a:t>
            </a:r>
            <a:r>
              <a:rPr lang="en-US" sz="20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</a:rPr>
              <a:t>prevents EGF binding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70056" y="152400"/>
            <a:ext cx="3749744" cy="523220"/>
          </a:xfrm>
          <a:prstGeom prst="rect">
            <a:avLst/>
          </a:prstGeom>
          <a:solidFill>
            <a:srgbClr val="FFFF99"/>
          </a:solidFill>
          <a:ln>
            <a:solidFill>
              <a:srgbClr val="FFFA0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3333CC"/>
                </a:solidFill>
                <a:latin typeface="Bernard MT Condensed" pitchFamily="18" charset="0"/>
              </a:rPr>
              <a:t>Mechanism of action: TKIs</a:t>
            </a:r>
            <a:endParaRPr lang="en-US" sz="2800" dirty="0">
              <a:solidFill>
                <a:srgbClr val="3333CC"/>
              </a:solidFill>
              <a:latin typeface="Bernard MT Condensed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2000" y="112057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EGFR</a:t>
            </a:r>
            <a:endParaRPr lang="en-US" sz="20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99">
                <a:alpha val="60000"/>
              </a:srgbClr>
            </a:gs>
            <a:gs pos="16000">
              <a:srgbClr val="DFDC72">
                <a:alpha val="58000"/>
              </a:srgbClr>
            </a:gs>
            <a:gs pos="46000">
              <a:schemeClr val="tx2">
                <a:lumMod val="25000"/>
                <a:alpha val="82000"/>
              </a:schemeClr>
            </a:gs>
            <a:gs pos="71000">
              <a:srgbClr val="00321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1.trekearth.com/photos/10285/poiie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702" t="3402" r="1843" b="3044"/>
          <a:stretch>
            <a:fillRect/>
          </a:stretch>
        </p:blipFill>
        <p:spPr bwMode="auto">
          <a:xfrm>
            <a:off x="304800" y="1371600"/>
            <a:ext cx="8534400" cy="5105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52600" y="76200"/>
            <a:ext cx="5495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365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4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27088" y="1628775"/>
            <a:ext cx="7391400" cy="319088"/>
            <a:chOff x="144" y="1248"/>
            <a:chExt cx="4656" cy="201"/>
          </a:xfrm>
        </p:grpSpPr>
        <p:sp>
          <p:nvSpPr>
            <p:cNvPr id="23655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78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755650" y="1989138"/>
            <a:ext cx="5761038" cy="4183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Of the following ,which is a cell cycle specific - </a:t>
            </a:r>
            <a:r>
              <a:rPr lang="en-US" sz="3200" b="1" dirty="0" smtClean="0">
                <a:solidFill>
                  <a:schemeClr val="bg1"/>
                </a:solidFill>
              </a:rPr>
              <a:t>phase dependent ?</a:t>
            </a:r>
            <a:endParaRPr lang="en-US" sz="32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A- </a:t>
            </a:r>
            <a:r>
              <a:rPr lang="en-US" sz="3200" b="1" dirty="0" err="1">
                <a:solidFill>
                  <a:schemeClr val="bg1"/>
                </a:solidFill>
              </a:rPr>
              <a:t>alkylating</a:t>
            </a:r>
            <a:r>
              <a:rPr lang="en-US" sz="3200" b="1" dirty="0">
                <a:solidFill>
                  <a:schemeClr val="bg1"/>
                </a:solidFill>
              </a:rPr>
              <a:t> agents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B- </a:t>
            </a:r>
            <a:r>
              <a:rPr lang="en-US" sz="3200" b="1" dirty="0" err="1" smtClean="0">
                <a:solidFill>
                  <a:schemeClr val="bg1"/>
                </a:solidFill>
              </a:rPr>
              <a:t>hydroxyurea</a:t>
            </a:r>
            <a:endParaRPr lang="en-US" sz="32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C- </a:t>
            </a:r>
            <a:r>
              <a:rPr lang="en-US" sz="3200" b="1" dirty="0" err="1">
                <a:solidFill>
                  <a:schemeClr val="bg1"/>
                </a:solidFill>
              </a:rPr>
              <a:t>cisplatin</a:t>
            </a:r>
            <a:endParaRPr lang="en-US" sz="32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D- </a:t>
            </a:r>
            <a:r>
              <a:rPr lang="en-US" sz="3200" b="1" dirty="0" err="1">
                <a:solidFill>
                  <a:schemeClr val="bg1"/>
                </a:solidFill>
              </a:rPr>
              <a:t>bleomycin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36555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057400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60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0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0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27088" y="1628775"/>
            <a:ext cx="7391400" cy="319088"/>
            <a:chOff x="144" y="1248"/>
            <a:chExt cx="4656" cy="201"/>
          </a:xfrm>
        </p:grpSpPr>
        <p:sp>
          <p:nvSpPr>
            <p:cNvPr id="26010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0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78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755650" y="1989138"/>
            <a:ext cx="5761038" cy="446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ts val="300"/>
              </a:spcBef>
            </a:pPr>
            <a:r>
              <a:rPr lang="en-US" sz="3200" b="1" dirty="0">
                <a:solidFill>
                  <a:schemeClr val="bg1"/>
                </a:solidFill>
              </a:rPr>
              <a:t>Most important toxic effects associated with cancer chemotherapy include all the following except:</a:t>
            </a:r>
          </a:p>
          <a:p>
            <a:pPr marL="990600" lvl="1" indent="-533400">
              <a:spcBef>
                <a:spcPts val="300"/>
              </a:spcBef>
            </a:pPr>
            <a:r>
              <a:rPr lang="en-US" sz="2800" b="1" dirty="0">
                <a:solidFill>
                  <a:schemeClr val="bg1"/>
                </a:solidFill>
              </a:rPr>
              <a:t>A-  renal dysfunction </a:t>
            </a:r>
          </a:p>
          <a:p>
            <a:pPr marL="990600" lvl="1" indent="-533400">
              <a:spcBef>
                <a:spcPts val="300"/>
              </a:spcBef>
            </a:pPr>
            <a:r>
              <a:rPr lang="en-US" sz="2800" b="1" dirty="0">
                <a:solidFill>
                  <a:schemeClr val="bg1"/>
                </a:solidFill>
              </a:rPr>
              <a:t>B-   </a:t>
            </a:r>
            <a:r>
              <a:rPr lang="en-US" sz="2800" b="1" dirty="0" smtClean="0">
                <a:solidFill>
                  <a:schemeClr val="bg1"/>
                </a:solidFill>
              </a:rPr>
              <a:t>allergic reactions</a:t>
            </a:r>
            <a:endParaRPr lang="en-US" sz="2800" b="1" dirty="0">
              <a:solidFill>
                <a:schemeClr val="bg1"/>
              </a:solidFill>
            </a:endParaRPr>
          </a:p>
          <a:p>
            <a:pPr marL="990600" lvl="1" indent="-533400">
              <a:spcBef>
                <a:spcPts val="300"/>
              </a:spcBef>
            </a:pPr>
            <a:r>
              <a:rPr lang="en-US" sz="2800" b="1" dirty="0">
                <a:solidFill>
                  <a:schemeClr val="bg1"/>
                </a:solidFill>
              </a:rPr>
              <a:t>C-   sterility</a:t>
            </a:r>
          </a:p>
          <a:p>
            <a:pPr marL="990600" lvl="1" indent="-533400">
              <a:spcBef>
                <a:spcPts val="300"/>
              </a:spcBef>
            </a:pPr>
            <a:r>
              <a:rPr lang="en-US" sz="2800" b="1" dirty="0">
                <a:solidFill>
                  <a:schemeClr val="bg1"/>
                </a:solidFill>
              </a:rPr>
              <a:t>D-  bone marrow suppression </a:t>
            </a:r>
          </a:p>
          <a:p>
            <a:pPr marL="990600" lvl="1" indent="-533400">
              <a:spcBef>
                <a:spcPts val="300"/>
              </a:spcBef>
            </a:pPr>
            <a:r>
              <a:rPr lang="en-US" sz="2800" b="1" dirty="0">
                <a:solidFill>
                  <a:schemeClr val="bg1"/>
                </a:solidFill>
              </a:rPr>
              <a:t>E-  alopecia</a:t>
            </a:r>
          </a:p>
        </p:txBody>
      </p:sp>
      <p:pic>
        <p:nvPicPr>
          <p:cNvPr id="260107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057400"/>
            <a:ext cx="2376488" cy="44009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365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4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27088" y="1628775"/>
            <a:ext cx="7391400" cy="319088"/>
            <a:chOff x="144" y="1248"/>
            <a:chExt cx="4656" cy="201"/>
          </a:xfrm>
        </p:grpSpPr>
        <p:sp>
          <p:nvSpPr>
            <p:cNvPr id="23655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78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755650" y="1989138"/>
            <a:ext cx="5761038" cy="4464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/>
          </a:p>
        </p:txBody>
      </p:sp>
      <p:pic>
        <p:nvPicPr>
          <p:cNvPr id="236555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981200"/>
            <a:ext cx="2376488" cy="447716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14400" y="2057400"/>
            <a:ext cx="548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Reactive groups that attack DNA causing inter &amp; </a:t>
            </a:r>
            <a:r>
              <a:rPr lang="en-US" sz="2800" b="1" dirty="0" err="1" smtClean="0">
                <a:solidFill>
                  <a:schemeClr val="bg1"/>
                </a:solidFill>
              </a:rPr>
              <a:t>intrastrand</a:t>
            </a:r>
            <a:r>
              <a:rPr lang="en-US" sz="2800" b="1" dirty="0" smtClean="0">
                <a:solidFill>
                  <a:schemeClr val="bg1"/>
                </a:solidFill>
              </a:rPr>
              <a:t> cross links occurs as a result of administration of:-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A-</a:t>
            </a:r>
            <a:r>
              <a:rPr lang="en-US" sz="2800" b="1" dirty="0" err="1" smtClean="0">
                <a:solidFill>
                  <a:schemeClr val="bg1"/>
                </a:solidFill>
              </a:rPr>
              <a:t>Cyclophosphamide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B-5-fluorouracil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C-</a:t>
            </a:r>
            <a:r>
              <a:rPr lang="en-US" sz="2800" b="1" dirty="0" err="1" smtClean="0">
                <a:solidFill>
                  <a:schemeClr val="bg1"/>
                </a:solidFill>
              </a:rPr>
              <a:t>Methotrexate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D-Prednisone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E-</a:t>
            </a:r>
            <a:r>
              <a:rPr lang="en-US" sz="2800" b="1" dirty="0" err="1" smtClean="0">
                <a:solidFill>
                  <a:schemeClr val="bg1"/>
                </a:solidFill>
              </a:rPr>
              <a:t>Vinca</a:t>
            </a:r>
            <a:r>
              <a:rPr lang="en-US" sz="2800" b="1" dirty="0" smtClean="0">
                <a:solidFill>
                  <a:schemeClr val="bg1"/>
                </a:solidFill>
              </a:rPr>
              <a:t> Alkaloids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467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8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8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27088" y="1628775"/>
            <a:ext cx="7391400" cy="319088"/>
            <a:chOff x="144" y="1248"/>
            <a:chExt cx="4656" cy="201"/>
          </a:xfrm>
        </p:grpSpPr>
        <p:sp>
          <p:nvSpPr>
            <p:cNvPr id="24679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78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755650" y="1989138"/>
            <a:ext cx="5797550" cy="4716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Which of the following agents used in drug combination regimens to </a:t>
            </a:r>
            <a:r>
              <a:rPr lang="en-US" sz="2800" b="1" dirty="0" smtClean="0">
                <a:solidFill>
                  <a:schemeClr val="bg1"/>
                </a:solidFill>
              </a:rPr>
              <a:t>treat lymphomas &amp; </a:t>
            </a:r>
            <a:r>
              <a:rPr lang="en-US" sz="2800" b="1" dirty="0" err="1" smtClean="0">
                <a:solidFill>
                  <a:schemeClr val="bg1"/>
                </a:solidFill>
              </a:rPr>
              <a:t>Hodgikin’s</a:t>
            </a:r>
            <a:r>
              <a:rPr lang="en-US" sz="2800" b="1" dirty="0" smtClean="0">
                <a:solidFill>
                  <a:schemeClr val="bg1"/>
                </a:solidFill>
              </a:rPr>
              <a:t>  disease is </a:t>
            </a:r>
            <a:r>
              <a:rPr lang="en-US" sz="2800" b="1" dirty="0">
                <a:solidFill>
                  <a:schemeClr val="bg1"/>
                </a:solidFill>
              </a:rPr>
              <a:t>most likely to cause </a:t>
            </a:r>
            <a:r>
              <a:rPr lang="en-US" sz="2800" b="1" dirty="0" err="1" smtClean="0">
                <a:solidFill>
                  <a:schemeClr val="bg1"/>
                </a:solidFill>
              </a:rPr>
              <a:t>cardiotoxicity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(A) </a:t>
            </a:r>
            <a:r>
              <a:rPr lang="en-US" sz="2800" b="1" dirty="0" err="1">
                <a:solidFill>
                  <a:schemeClr val="bg1"/>
                </a:solidFill>
              </a:rPr>
              <a:t>Bleomycin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(B) </a:t>
            </a:r>
            <a:r>
              <a:rPr lang="en-US" sz="2800" b="1" dirty="0" err="1">
                <a:solidFill>
                  <a:schemeClr val="bg1"/>
                </a:solidFill>
              </a:rPr>
              <a:t>Cisplatin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(C) </a:t>
            </a:r>
            <a:r>
              <a:rPr lang="en-US" sz="2800" b="1" dirty="0" err="1">
                <a:solidFill>
                  <a:schemeClr val="bg1"/>
                </a:solidFill>
              </a:rPr>
              <a:t>Etoposide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(D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r>
              <a:rPr lang="en-US" sz="2800" b="1" dirty="0" err="1" smtClean="0">
                <a:solidFill>
                  <a:schemeClr val="bg1"/>
                </a:solidFill>
              </a:rPr>
              <a:t>Doxirubicin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(E) </a:t>
            </a:r>
            <a:r>
              <a:rPr lang="en-US" sz="2800" b="1" dirty="0" err="1">
                <a:solidFill>
                  <a:schemeClr val="bg1"/>
                </a:solidFill>
              </a:rPr>
              <a:t>Vinblastine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46795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057400"/>
            <a:ext cx="237648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467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8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8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27088" y="1628775"/>
            <a:ext cx="7391400" cy="319088"/>
            <a:chOff x="144" y="1248"/>
            <a:chExt cx="4656" cy="201"/>
          </a:xfrm>
        </p:grpSpPr>
        <p:sp>
          <p:nvSpPr>
            <p:cNvPr id="24679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78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457200" y="1989138"/>
            <a:ext cx="6248400" cy="4716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is important to monitor serum MTX levels during the initial course of drug treatment because</a:t>
            </a: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(A) High MTX levels in the blood require additional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leucovorin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rescue</a:t>
            </a: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(B) Levels of MTX in the blood are predictive of gastrointestinal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mucositis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(C) MTX readily penetrates into the cerebrospinal fluid</a:t>
            </a: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(D) Renal toxicity due to MTX is likely to occur</a:t>
            </a:r>
          </a:p>
          <a:p>
            <a:pPr marL="342900" indent="-342900">
              <a:spcBef>
                <a:spcPts val="300"/>
              </a:spcBef>
              <a:buFontTx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(E) Resistance to MTX occurs within a few days</a:t>
            </a:r>
            <a:endParaRPr lang="en-US" sz="28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46795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981200"/>
            <a:ext cx="2376488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426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69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69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2000" y="1676400"/>
            <a:ext cx="7391400" cy="319088"/>
            <a:chOff x="144" y="1248"/>
            <a:chExt cx="4656" cy="201"/>
          </a:xfrm>
        </p:grpSpPr>
        <p:sp>
          <p:nvSpPr>
            <p:cNvPr id="24269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69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1219200" y="914400"/>
            <a:ext cx="77343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Q2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1066800" y="2057400"/>
            <a:ext cx="5257800" cy="464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Maintenance of a high urinary pH is important during </a:t>
            </a:r>
            <a:r>
              <a:rPr lang="en-US" sz="2400" b="1" dirty="0" err="1">
                <a:solidFill>
                  <a:schemeClr val="bg1"/>
                </a:solidFill>
              </a:rPr>
              <a:t>methotrexate</a:t>
            </a:r>
            <a:r>
              <a:rPr lang="en-US" sz="2400" b="1" dirty="0">
                <a:solidFill>
                  <a:schemeClr val="bg1"/>
                </a:solidFill>
              </a:rPr>
              <a:t> treatment in this patient because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A) Bladder irritation is reduced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B) It decreases renal tubular </a:t>
            </a:r>
            <a:r>
              <a:rPr lang="en-US" sz="2400" b="1" dirty="0" smtClean="0">
                <a:solidFill>
                  <a:schemeClr val="bg1"/>
                </a:solidFill>
              </a:rPr>
              <a:t>injury by the drug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C) </a:t>
            </a:r>
            <a:r>
              <a:rPr lang="en-US" sz="2400" b="1" dirty="0" err="1">
                <a:solidFill>
                  <a:schemeClr val="bg1"/>
                </a:solidFill>
              </a:rPr>
              <a:t>Leucovorin</a:t>
            </a:r>
            <a:r>
              <a:rPr lang="en-US" sz="2400" b="1" dirty="0">
                <a:solidFill>
                  <a:schemeClr val="bg1"/>
                </a:solidFill>
              </a:rPr>
              <a:t> toxicity is increased in a dehydrated patient               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r>
              <a:rPr lang="en-US" sz="2400" b="1" dirty="0" err="1">
                <a:solidFill>
                  <a:schemeClr val="bg1"/>
                </a:solidFill>
              </a:rPr>
              <a:t>Methotrexate</a:t>
            </a:r>
            <a:r>
              <a:rPr lang="en-US" sz="2400" b="1" dirty="0">
                <a:solidFill>
                  <a:schemeClr val="bg1"/>
                </a:solidFill>
              </a:rPr>
              <a:t> is a weak acid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E) </a:t>
            </a:r>
            <a:r>
              <a:rPr lang="en-US" sz="2400" b="1" dirty="0" err="1">
                <a:solidFill>
                  <a:schemeClr val="bg1"/>
                </a:solidFill>
              </a:rPr>
              <a:t>Reabsorption</a:t>
            </a:r>
            <a:r>
              <a:rPr lang="en-US" sz="2400" b="1" dirty="0">
                <a:solidFill>
                  <a:schemeClr val="bg1"/>
                </a:solidFill>
              </a:rPr>
              <a:t> of </a:t>
            </a:r>
            <a:r>
              <a:rPr lang="en-US" sz="2400" b="1" dirty="0" err="1">
                <a:solidFill>
                  <a:schemeClr val="bg1"/>
                </a:solidFill>
              </a:rPr>
              <a:t>purine</a:t>
            </a:r>
            <a:r>
              <a:rPr lang="en-US" sz="2400" b="1" dirty="0">
                <a:solidFill>
                  <a:schemeClr val="bg1"/>
                </a:solidFill>
              </a:rPr>
              <a:t> metabolites occurs at </a:t>
            </a:r>
            <a:r>
              <a:rPr lang="en-US" sz="2400" b="1" dirty="0" smtClean="0">
                <a:solidFill>
                  <a:schemeClr val="bg1"/>
                </a:solidFill>
              </a:rPr>
              <a:t>high </a:t>
            </a:r>
            <a:r>
              <a:rPr lang="en-US" sz="2400" b="1" dirty="0" err="1" smtClean="0">
                <a:solidFill>
                  <a:schemeClr val="bg1"/>
                </a:solidFill>
              </a:rPr>
              <a:t>pH</a:t>
            </a:r>
            <a:r>
              <a:rPr lang="en-US" sz="2400" dirty="0" err="1" smtClean="0"/>
              <a:t>pH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2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981200"/>
            <a:ext cx="2376488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8080">
                <a:alpha val="92000"/>
              </a:srgbClr>
            </a:gs>
            <a:gs pos="27000">
              <a:srgbClr val="3333CC">
                <a:alpha val="91000"/>
              </a:srgbClr>
            </a:gs>
            <a:gs pos="68000">
              <a:srgbClr val="82794A">
                <a:alpha val="96863"/>
              </a:srgbClr>
            </a:gs>
            <a:gs pos="84000">
              <a:srgbClr val="4A452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38800" y="152400"/>
            <a:ext cx="3352800" cy="2333325"/>
          </a:xfrm>
          <a:prstGeom prst="rect">
            <a:avLst/>
          </a:prstGeom>
          <a:gradFill flip="none" rotWithShape="1">
            <a:gsLst>
              <a:gs pos="27000">
                <a:srgbClr val="3333CC">
                  <a:alpha val="73000"/>
                </a:srgbClr>
              </a:gs>
              <a:gs pos="30000">
                <a:srgbClr val="008582">
                  <a:alpha val="50000"/>
                </a:srgbClr>
              </a:gs>
              <a:gs pos="100000">
                <a:schemeClr val="tx2">
                  <a:lumMod val="50000"/>
                  <a:alpha val="90000"/>
                </a:schemeClr>
              </a:gs>
              <a:gs pos="76000">
                <a:schemeClr val="tx2">
                  <a:lumMod val="25000"/>
                  <a:alpha val="48000"/>
                </a:schemeClr>
              </a:gs>
              <a:gs pos="16000">
                <a:schemeClr val="tx2">
                  <a:lumMod val="50000"/>
                  <a:alpha val="45000"/>
                </a:schemeClr>
              </a:gs>
              <a:gs pos="91000">
                <a:schemeClr val="tx2">
                  <a:lumMod val="2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Surgery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Radiotherapy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Chemotherapy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Hormonal 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Immunotherapy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Biological therapy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228600"/>
            <a:ext cx="3581400" cy="492443"/>
          </a:xfrm>
          <a:prstGeom prst="rect">
            <a:avLst/>
          </a:prstGeom>
          <a:solidFill>
            <a:srgbClr val="4D4FB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TREATMENT  MODALITIES 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5446255" y="912822"/>
            <a:ext cx="466026" cy="1572904"/>
          </a:xfrm>
          <a:prstGeom prst="leftBrace">
            <a:avLst/>
          </a:prstGeom>
          <a:ln w="381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62200" y="1470992"/>
            <a:ext cx="3048000" cy="461665"/>
          </a:xfrm>
          <a:prstGeom prst="rect">
            <a:avLst/>
          </a:prstGeom>
          <a:solidFill>
            <a:srgbClr val="4D4FB3"/>
          </a:solidFill>
          <a:ln w="28575">
            <a:solidFill>
              <a:srgbClr val="EA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ANTINEOPLASTIC AGENTS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0" y="5715000"/>
            <a:ext cx="9144000" cy="1143000"/>
            <a:chOff x="0" y="5181600"/>
            <a:chExt cx="11437960" cy="1676400"/>
          </a:xfrm>
        </p:grpSpPr>
        <p:grpSp>
          <p:nvGrpSpPr>
            <p:cNvPr id="3" name="Group 19"/>
            <p:cNvGrpSpPr/>
            <p:nvPr/>
          </p:nvGrpSpPr>
          <p:grpSpPr>
            <a:xfrm>
              <a:off x="0" y="5181600"/>
              <a:ext cx="5715000" cy="1676400"/>
              <a:chOff x="1524000" y="2739888"/>
              <a:chExt cx="7315200" cy="2746512"/>
            </a:xfrm>
          </p:grpSpPr>
          <p:pic>
            <p:nvPicPr>
              <p:cNvPr id="18" name="Picture 8" descr="breast cancer therapy">
                <a:hlinkClick r:id="rId3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00" t="5000" b="5000"/>
              <a:stretch>
                <a:fillRect/>
              </a:stretch>
            </p:blipFill>
            <p:spPr bwMode="auto">
              <a:xfrm>
                <a:off x="5181600" y="2743200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" descr="breast cancer therapy">
                <a:hlinkClick r:id="rId3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00" t="5000" b="5000"/>
              <a:stretch>
                <a:fillRect/>
              </a:stretch>
            </p:blipFill>
            <p:spPr bwMode="auto">
              <a:xfrm flipH="1">
                <a:off x="1524000" y="2739888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0"/>
            <p:cNvGrpSpPr/>
            <p:nvPr/>
          </p:nvGrpSpPr>
          <p:grpSpPr>
            <a:xfrm>
              <a:off x="5722960" y="5181600"/>
              <a:ext cx="5715000" cy="1676400"/>
              <a:chOff x="1524000" y="2739888"/>
              <a:chExt cx="7315200" cy="2746512"/>
            </a:xfrm>
          </p:grpSpPr>
          <p:pic>
            <p:nvPicPr>
              <p:cNvPr id="22" name="Picture 8" descr="breast cancer therapy">
                <a:hlinkClick r:id="rId3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00" t="5000" b="5000"/>
              <a:stretch>
                <a:fillRect/>
              </a:stretch>
            </p:blipFill>
            <p:spPr bwMode="auto">
              <a:xfrm>
                <a:off x="5181600" y="2743200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8" descr="breast cancer therapy">
                <a:hlinkClick r:id="rId3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00" t="5000" b="5000"/>
              <a:stretch>
                <a:fillRect/>
              </a:stretch>
            </p:blipFill>
            <p:spPr bwMode="auto">
              <a:xfrm flipH="1">
                <a:off x="1524000" y="2739888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274984" y="2948608"/>
            <a:ext cx="8763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The rational of hormonal therapy for certain carcinomas depend on the fact that some are:</a:t>
            </a: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1. HORMONE RESPONSIVE</a:t>
            </a:r>
            <a:r>
              <a:rPr lang="en-US" sz="2400" b="1" dirty="0" smtClean="0">
                <a:latin typeface="Arial Narrow" pitchFamily="34" charset="0"/>
              </a:rPr>
              <a:t>, where the tumor regresses following treatment with a specific HORMONE.;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corticosteroids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lymphoma</a:t>
            </a: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2. HORMONE-DEPENDENT, </a:t>
            </a:r>
            <a:r>
              <a:rPr lang="en-US" sz="2400" b="1" dirty="0" smtClean="0">
                <a:latin typeface="Arial Narrow" pitchFamily="34" charset="0"/>
              </a:rPr>
              <a:t>where removal of a hormonal stimulus causes tumor regression </a:t>
            </a:r>
            <a:r>
              <a:rPr lang="en-US" sz="2400" b="1" dirty="0" err="1" smtClean="0">
                <a:latin typeface="Arial Narrow" pitchFamily="34" charset="0"/>
              </a:rPr>
              <a:t>i.e</a:t>
            </a:r>
            <a:r>
              <a:rPr lang="en-US" sz="2400" b="1" dirty="0" smtClean="0">
                <a:latin typeface="Arial Narrow" pitchFamily="34" charset="0"/>
              </a:rPr>
              <a:t> regression is induced by  ANTI-HORMONE </a:t>
            </a:r>
            <a:r>
              <a:rPr lang="en-US" sz="2400" b="1" dirty="0" err="1" smtClean="0">
                <a:solidFill>
                  <a:srgbClr val="CCFFFF"/>
                </a:solidFill>
                <a:latin typeface="Arial Narrow" pitchFamily="34" charset="0"/>
              </a:rPr>
              <a:t>Progestogens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endometrial cancer , SERM/SERD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estrogen +</a:t>
            </a:r>
            <a:r>
              <a:rPr lang="en-US" sz="2400" b="1" dirty="0" err="1" smtClean="0">
                <a:solidFill>
                  <a:srgbClr val="CCFFFF"/>
                </a:solidFill>
                <a:latin typeface="Arial Narrow" pitchFamily="34" charset="0"/>
              </a:rPr>
              <a:t>ve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 breast cancer in females, </a:t>
            </a:r>
            <a:r>
              <a:rPr lang="en-US" sz="2400" b="1" dirty="0" err="1" smtClean="0">
                <a:solidFill>
                  <a:srgbClr val="CCFFFF"/>
                </a:solidFill>
                <a:latin typeface="Arial Narrow" pitchFamily="34" charset="0"/>
              </a:rPr>
              <a:t>GnRH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 analogues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prostatic cancer in males</a:t>
            </a: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endParaRPr lang="en-US" sz="2400" b="1" dirty="0" smtClean="0">
              <a:solidFill>
                <a:srgbClr val="66FFFF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3400" y="86139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ernard MT Condensed" pitchFamily="18" charset="0"/>
                <a:sym typeface="Wingdings 2"/>
              </a:rPr>
              <a:t></a:t>
            </a:r>
            <a:endParaRPr lang="en-US" sz="3200" b="1" dirty="0">
              <a:latin typeface="Bernard MT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3400" y="124901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ernard MT Condensed" pitchFamily="18" charset="0"/>
                <a:sym typeface="Wingdings 3"/>
              </a:rPr>
              <a:t></a:t>
            </a:r>
            <a:endParaRPr lang="en-US" sz="2800" b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2438400"/>
            <a:ext cx="3276600" cy="492443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2. HORMONAL THERAPY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  <p:bldP spid="24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61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2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2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14400" y="1447800"/>
            <a:ext cx="7391400" cy="319088"/>
            <a:chOff x="144" y="1248"/>
            <a:chExt cx="4656" cy="201"/>
          </a:xfrm>
        </p:grpSpPr>
        <p:sp>
          <p:nvSpPr>
            <p:cNvPr id="26112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2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457200" y="1752600"/>
            <a:ext cx="62484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-609600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Patients complaining of gout &amp; on  </a:t>
            </a:r>
            <a:r>
              <a:rPr lang="en-US" sz="3200" b="1" dirty="0" err="1" smtClean="0">
                <a:solidFill>
                  <a:schemeClr val="bg1"/>
                </a:solidFill>
                <a:latin typeface="Arial Narrow" pitchFamily="34" charset="0"/>
              </a:rPr>
              <a:t>allopurinol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; the c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o-administration of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6-mercaptopurine will induce: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990600" lvl="1" indent="-53340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A-    </a:t>
            </a:r>
            <a:r>
              <a:rPr lang="en-US" sz="2800" b="1" dirty="0" err="1">
                <a:solidFill>
                  <a:schemeClr val="bg1"/>
                </a:solidFill>
              </a:rPr>
              <a:t>cardiotoxicity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marL="990600" lvl="1" indent="-53340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B-    retroperitoneal fibrosis </a:t>
            </a:r>
          </a:p>
          <a:p>
            <a:pPr marL="990600" lvl="1" indent="-53340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C-    </a:t>
            </a:r>
            <a:r>
              <a:rPr lang="en-US" sz="2800" b="1" dirty="0" err="1" smtClean="0">
                <a:solidFill>
                  <a:schemeClr val="bg1"/>
                </a:solidFill>
              </a:rPr>
              <a:t>nephrotoxicity</a:t>
            </a:r>
            <a:endParaRPr lang="en-US" sz="2800" b="1" dirty="0">
              <a:solidFill>
                <a:schemeClr val="bg1"/>
              </a:solidFill>
            </a:endParaRPr>
          </a:p>
          <a:p>
            <a:pPr marL="990600" lvl="1" indent="-53340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D-    </a:t>
            </a:r>
            <a:r>
              <a:rPr lang="en-US" sz="2800" b="1" dirty="0" err="1">
                <a:solidFill>
                  <a:schemeClr val="bg1"/>
                </a:solidFill>
              </a:rPr>
              <a:t>hepatotoxicity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marL="990600" lvl="1" indent="-53340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E-    depletion of bone calcium</a:t>
            </a:r>
          </a:p>
        </p:txBody>
      </p:sp>
      <p:pic>
        <p:nvPicPr>
          <p:cNvPr id="261131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312" y="1752600"/>
            <a:ext cx="2376488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344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450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27088" y="1628775"/>
            <a:ext cx="7391400" cy="319088"/>
            <a:chOff x="144" y="1248"/>
            <a:chExt cx="4656" cy="201"/>
          </a:xfrm>
        </p:grpSpPr>
        <p:sp>
          <p:nvSpPr>
            <p:cNvPr id="23450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78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755650" y="1989138"/>
            <a:ext cx="5797550" cy="4487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-342900">
              <a:lnSpc>
                <a:spcPts val="3300"/>
              </a:lnSpc>
              <a:buFontTx/>
              <a:buChar char="•"/>
            </a:pPr>
            <a:r>
              <a:rPr lang="en-US" sz="3200" b="1" dirty="0" err="1">
                <a:solidFill>
                  <a:schemeClr val="bg1"/>
                </a:solidFill>
              </a:rPr>
              <a:t>Cardiotoxicity</a:t>
            </a:r>
            <a:r>
              <a:rPr lang="en-US" sz="3200" b="1" dirty="0">
                <a:solidFill>
                  <a:schemeClr val="bg1"/>
                </a:solidFill>
              </a:rPr>
              <a:t> limits the clinical usefulness of which one of the following antitumor antibiotics?</a:t>
            </a:r>
          </a:p>
          <a:p>
            <a:pPr marL="365760" indent="-342900">
              <a:lnSpc>
                <a:spcPts val="3300"/>
              </a:lnSpc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A- </a:t>
            </a:r>
            <a:r>
              <a:rPr lang="en-US" sz="3200" b="1" dirty="0" err="1">
                <a:solidFill>
                  <a:schemeClr val="bg1"/>
                </a:solidFill>
              </a:rPr>
              <a:t>Dactinomycin</a:t>
            </a:r>
            <a:endParaRPr lang="en-US" sz="3200" b="1" dirty="0">
              <a:solidFill>
                <a:schemeClr val="bg1"/>
              </a:solidFill>
            </a:endParaRPr>
          </a:p>
          <a:p>
            <a:pPr marL="365760" indent="-342900">
              <a:lnSpc>
                <a:spcPts val="3300"/>
              </a:lnSpc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B- Doxorubicin</a:t>
            </a:r>
          </a:p>
          <a:p>
            <a:pPr marL="365760" indent="-342900">
              <a:lnSpc>
                <a:spcPts val="3300"/>
              </a:lnSpc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C- </a:t>
            </a:r>
            <a:r>
              <a:rPr lang="en-US" sz="3200" b="1" dirty="0" err="1">
                <a:solidFill>
                  <a:schemeClr val="bg1"/>
                </a:solidFill>
              </a:rPr>
              <a:t>Bleomycin</a:t>
            </a:r>
            <a:endParaRPr lang="en-US" sz="3200" b="1" dirty="0">
              <a:solidFill>
                <a:schemeClr val="bg1"/>
              </a:solidFill>
            </a:endParaRPr>
          </a:p>
          <a:p>
            <a:pPr marL="365760" indent="-342900">
              <a:lnSpc>
                <a:spcPts val="3300"/>
              </a:lnSpc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D- </a:t>
            </a:r>
            <a:r>
              <a:rPr lang="en-US" sz="3200" b="1" dirty="0" err="1">
                <a:solidFill>
                  <a:schemeClr val="bg1"/>
                </a:solidFill>
              </a:rPr>
              <a:t>Plicamycin</a:t>
            </a:r>
            <a:endParaRPr lang="en-US" sz="3200" b="1" dirty="0">
              <a:solidFill>
                <a:schemeClr val="bg1"/>
              </a:solidFill>
            </a:endParaRPr>
          </a:p>
          <a:p>
            <a:pPr marL="365760" indent="-342900">
              <a:lnSpc>
                <a:spcPts val="3300"/>
              </a:lnSpc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E- </a:t>
            </a:r>
            <a:r>
              <a:rPr lang="en-US" sz="3200" b="1" dirty="0" err="1" smtClean="0">
                <a:solidFill>
                  <a:schemeClr val="bg1"/>
                </a:solidFill>
              </a:rPr>
              <a:t>mitomycin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indent="-342900">
              <a:lnSpc>
                <a:spcPts val="33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Specify a drug that will limit the toxicity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34507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981200"/>
            <a:ext cx="2376488" cy="4543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355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2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23552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755650" y="1752600"/>
            <a:ext cx="5761038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Which of the following is considered to be the effective mechanism of action of the </a:t>
            </a:r>
            <a:r>
              <a:rPr lang="en-US" sz="2600" b="1" dirty="0" err="1">
                <a:solidFill>
                  <a:schemeClr val="bg1"/>
                </a:solidFill>
              </a:rPr>
              <a:t>vinca</a:t>
            </a:r>
            <a:r>
              <a:rPr lang="en-US" sz="2600" b="1" dirty="0">
                <a:solidFill>
                  <a:schemeClr val="bg1"/>
                </a:solidFill>
              </a:rPr>
              <a:t> alkaloids?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A- Inhibition of the function of microtubules.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B- Damage and prevention of repair of DNA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C- Inhibition of DNA synthesis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D- Inhibition of protein synthesis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E- Inhibition of </a:t>
            </a:r>
            <a:r>
              <a:rPr lang="en-US" sz="2600" b="1" dirty="0" err="1">
                <a:solidFill>
                  <a:schemeClr val="bg1"/>
                </a:solidFill>
              </a:rPr>
              <a:t>purine</a:t>
            </a:r>
            <a:r>
              <a:rPr lang="en-US" sz="2600" b="1" dirty="0">
                <a:solidFill>
                  <a:schemeClr val="bg1"/>
                </a:solidFill>
              </a:rPr>
              <a:t> synthesis</a:t>
            </a:r>
          </a:p>
        </p:txBody>
      </p:sp>
      <p:pic>
        <p:nvPicPr>
          <p:cNvPr id="235531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752600"/>
            <a:ext cx="2376488" cy="4560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805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27088" y="1484313"/>
            <a:ext cx="7391400" cy="319087"/>
            <a:chOff x="144" y="1248"/>
            <a:chExt cx="4656" cy="201"/>
          </a:xfrm>
        </p:grpSpPr>
        <p:sp>
          <p:nvSpPr>
            <p:cNvPr id="25805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1187450" y="908050"/>
            <a:ext cx="7734300" cy="649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755650" y="1773238"/>
            <a:ext cx="5264149" cy="4703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Which of the following is acting in </a:t>
            </a:r>
            <a:r>
              <a:rPr lang="en-US" sz="3200" b="1" dirty="0">
                <a:solidFill>
                  <a:schemeClr val="bg1"/>
                </a:solidFill>
              </a:rPr>
              <a:t>late S-G2 phase of </a:t>
            </a:r>
            <a:r>
              <a:rPr lang="en-US" sz="3200" b="1" dirty="0" smtClean="0">
                <a:solidFill>
                  <a:schemeClr val="bg1"/>
                </a:solidFill>
              </a:rPr>
              <a:t>cell </a:t>
            </a:r>
            <a:r>
              <a:rPr lang="en-US" sz="3200" b="1" dirty="0">
                <a:solidFill>
                  <a:schemeClr val="bg1"/>
                </a:solidFill>
              </a:rPr>
              <a:t>cycle, </a:t>
            </a:r>
            <a:r>
              <a:rPr lang="en-US" sz="3200" b="1" dirty="0" smtClean="0">
                <a:solidFill>
                  <a:schemeClr val="bg1"/>
                </a:solidFill>
              </a:rPr>
              <a:t>and inhibition </a:t>
            </a:r>
            <a:r>
              <a:rPr lang="en-US" sz="3200" b="1" dirty="0">
                <a:solidFill>
                  <a:schemeClr val="bg1"/>
                </a:solidFill>
              </a:rPr>
              <a:t>of </a:t>
            </a:r>
            <a:r>
              <a:rPr lang="en-US" sz="3200" b="1" dirty="0" err="1">
                <a:solidFill>
                  <a:schemeClr val="bg1"/>
                </a:solidFill>
              </a:rPr>
              <a:t>topoisomerase</a:t>
            </a:r>
            <a:r>
              <a:rPr lang="en-US" sz="3200" b="1" dirty="0">
                <a:solidFill>
                  <a:schemeClr val="bg1"/>
                </a:solidFill>
              </a:rPr>
              <a:t> II.</a:t>
            </a:r>
          </a:p>
          <a:p>
            <a:pPr marL="990600" lvl="1" indent="-53340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A -   </a:t>
            </a:r>
            <a:r>
              <a:rPr lang="en-US" sz="2800" b="1" dirty="0" err="1">
                <a:solidFill>
                  <a:schemeClr val="bg1"/>
                </a:solidFill>
              </a:rPr>
              <a:t>vincristine</a:t>
            </a:r>
            <a:endParaRPr lang="en-GB" sz="2800" b="1" dirty="0">
              <a:solidFill>
                <a:schemeClr val="bg1"/>
              </a:solidFill>
            </a:endParaRPr>
          </a:p>
          <a:p>
            <a:pPr marL="990600" lvl="1" indent="-53340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B-     </a:t>
            </a:r>
            <a:r>
              <a:rPr lang="en-US" sz="2800" b="1" dirty="0" err="1">
                <a:solidFill>
                  <a:schemeClr val="bg1"/>
                </a:solidFill>
              </a:rPr>
              <a:t>paclitaxel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  <a:p>
            <a:pPr marL="990600" lvl="1" indent="-53340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C-     </a:t>
            </a:r>
            <a:r>
              <a:rPr lang="en-US" sz="2800" b="1" dirty="0" err="1">
                <a:solidFill>
                  <a:schemeClr val="bg1"/>
                </a:solidFill>
              </a:rPr>
              <a:t>topotecan</a:t>
            </a:r>
            <a:endParaRPr lang="en-US" sz="2800" b="1" dirty="0">
              <a:solidFill>
                <a:schemeClr val="bg1"/>
              </a:solidFill>
            </a:endParaRPr>
          </a:p>
          <a:p>
            <a:pPr marL="990600" lvl="1" indent="-53340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D-     </a:t>
            </a:r>
            <a:r>
              <a:rPr lang="en-US" sz="2800" b="1" dirty="0" err="1">
                <a:solidFill>
                  <a:schemeClr val="bg1"/>
                </a:solidFill>
              </a:rPr>
              <a:t>etoposide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199" y="1828800"/>
            <a:ext cx="2691821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8080">
                <a:alpha val="92000"/>
              </a:srgbClr>
            </a:gs>
            <a:gs pos="27000">
              <a:srgbClr val="3333CC">
                <a:alpha val="91000"/>
              </a:srgbClr>
            </a:gs>
            <a:gs pos="68000">
              <a:srgbClr val="82794A">
                <a:alpha val="96863"/>
              </a:srgbClr>
            </a:gs>
            <a:gs pos="84000">
              <a:srgbClr val="4A452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5715000"/>
            <a:ext cx="9144000" cy="1143000"/>
            <a:chOff x="0" y="5181600"/>
            <a:chExt cx="11437960" cy="167640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5181600"/>
              <a:ext cx="5715000" cy="1676400"/>
              <a:chOff x="1524000" y="2739888"/>
              <a:chExt cx="7315200" cy="2746512"/>
            </a:xfrm>
          </p:grpSpPr>
          <p:pic>
            <p:nvPicPr>
              <p:cNvPr id="18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>
                <a:off x="5181600" y="2743200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 flipH="1">
                <a:off x="1524000" y="2739888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5722960" y="5181600"/>
              <a:ext cx="5715000" cy="1676400"/>
              <a:chOff x="1524000" y="2739888"/>
              <a:chExt cx="7315200" cy="2746512"/>
            </a:xfrm>
          </p:grpSpPr>
          <p:pic>
            <p:nvPicPr>
              <p:cNvPr id="22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>
                <a:off x="5181600" y="2743200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 flipH="1">
                <a:off x="1524000" y="2739888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/>
          <a:srcRect t="8451"/>
          <a:stretch>
            <a:fillRect/>
          </a:stretch>
        </p:blipFill>
        <p:spPr bwMode="auto">
          <a:xfrm>
            <a:off x="1258956" y="1905000"/>
            <a:ext cx="2635250" cy="49530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5519532" y="92764"/>
            <a:ext cx="3544956" cy="523220"/>
          </a:xfrm>
          <a:prstGeom prst="rect">
            <a:avLst/>
          </a:prstGeom>
          <a:solidFill>
            <a:schemeClr val="tx1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HORMONAL THERAPY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9088" y="1030356"/>
            <a:ext cx="16002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solidFill>
                  <a:srgbClr val="3333CC"/>
                </a:solidFill>
                <a:latin typeface="Arial Narrow" pitchFamily="34" charset="0"/>
              </a:rPr>
              <a:t>In ALL &amp; lymphomas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52400" y="76200"/>
            <a:ext cx="8926286" cy="830997"/>
            <a:chOff x="152400" y="76200"/>
            <a:chExt cx="8926286" cy="830997"/>
          </a:xfrm>
        </p:grpSpPr>
        <p:cxnSp>
          <p:nvCxnSpPr>
            <p:cNvPr id="32" name="Straight Connector 31"/>
            <p:cNvCxnSpPr/>
            <p:nvPr/>
          </p:nvCxnSpPr>
          <p:spPr bwMode="auto">
            <a:xfrm rot="5400000">
              <a:off x="8834332" y="626504"/>
              <a:ext cx="422031" cy="13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687286" y="838200"/>
              <a:ext cx="73914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39"/>
            <p:cNvGrpSpPr>
              <a:grpSpLocks/>
            </p:cNvGrpSpPr>
            <p:nvPr/>
          </p:nvGrpSpPr>
          <p:grpSpPr bwMode="auto">
            <a:xfrm>
              <a:off x="152400" y="76200"/>
              <a:ext cx="2209800" cy="830997"/>
              <a:chOff x="-75442" y="2434065"/>
              <a:chExt cx="1827609" cy="832351"/>
            </a:xfrm>
            <a:solidFill>
              <a:srgbClr val="0000FF"/>
            </a:solidFill>
          </p:grpSpPr>
          <p:cxnSp>
            <p:nvCxnSpPr>
              <p:cNvPr id="35" name="Straight Arrow Connector 34"/>
              <p:cNvCxnSpPr/>
              <p:nvPr/>
            </p:nvCxnSpPr>
            <p:spPr bwMode="auto">
              <a:xfrm rot="5400000">
                <a:off x="621259" y="3008562"/>
                <a:ext cx="305297" cy="1587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 bwMode="auto">
              <a:xfrm>
                <a:off x="-75442" y="2434065"/>
                <a:ext cx="1827609" cy="832351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err="1" smtClean="0">
                    <a:latin typeface="Bernard MT Condensed" pitchFamily="18" charset="0"/>
                  </a:rPr>
                  <a:t>Glucocorticoids</a:t>
                </a:r>
                <a:endParaRPr lang="en-US" sz="2400" dirty="0" smtClean="0">
                  <a:latin typeface="Bernard MT Condensed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CCFFFF"/>
                    </a:solidFill>
                    <a:latin typeface="Arial Narrow" pitchFamily="34" charset="0"/>
                  </a:rPr>
                  <a:t>Prednisone</a:t>
                </a:r>
                <a:endParaRPr lang="en-US" sz="2400" b="1" dirty="0">
                  <a:solidFill>
                    <a:srgbClr val="CCFFFF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48" name="Rectangle 47"/>
          <p:cNvSpPr/>
          <p:nvPr/>
        </p:nvSpPr>
        <p:spPr>
          <a:xfrm>
            <a:off x="4267200" y="2061818"/>
            <a:ext cx="251460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400"/>
              </a:lnSpc>
            </a:pPr>
            <a:r>
              <a:rPr lang="en-US" sz="2400" b="1" dirty="0" smtClean="0">
                <a:solidFill>
                  <a:srgbClr val="3333CC"/>
                </a:solidFill>
                <a:latin typeface="Arial Narrow" pitchFamily="34" charset="0"/>
              </a:rPr>
              <a:t>Endometrial cancer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842052" y="838200"/>
            <a:ext cx="2057400" cy="1066800"/>
            <a:chOff x="1842052" y="838200"/>
            <a:chExt cx="2057400" cy="106680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 rot="5400000">
              <a:off x="2681348" y="9895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 bwMode="auto">
            <a:xfrm>
              <a:off x="1842052" y="1074003"/>
              <a:ext cx="2057400" cy="830997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Bernard MT Condensed" pitchFamily="18" charset="0"/>
                </a:rPr>
                <a:t>Gn</a:t>
              </a:r>
              <a:r>
                <a:rPr lang="en-US" sz="2400" dirty="0" smtClean="0">
                  <a:latin typeface="Bernard MT Condensed" pitchFamily="18" charset="0"/>
                </a:rPr>
                <a:t> RH Agonist</a:t>
              </a:r>
            </a:p>
            <a:p>
              <a:pPr algn="ctr">
                <a:defRPr/>
              </a:pPr>
              <a:r>
                <a:rPr lang="en-US" sz="2400" b="1" dirty="0" err="1" smtClean="0">
                  <a:solidFill>
                    <a:srgbClr val="CCFFFF"/>
                  </a:solidFill>
                  <a:latin typeface="Arial Narrow" pitchFamily="34" charset="0"/>
                </a:rPr>
                <a:t>Leuprolide</a:t>
              </a:r>
              <a:endParaRPr lang="en-US" sz="2400" b="1" dirty="0" smtClean="0">
                <a:solidFill>
                  <a:srgbClr val="CCFFFF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68900" y="4180247"/>
            <a:ext cx="1855304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err="1" smtClean="0">
                <a:solidFill>
                  <a:srgbClr val="3333CC"/>
                </a:solidFill>
                <a:latin typeface="Arial Narrow" pitchFamily="34" charset="0"/>
              </a:rPr>
              <a:t>Premenopusal</a:t>
            </a:r>
            <a:r>
              <a:rPr lang="en-US" sz="2200" b="1" dirty="0" smtClean="0">
                <a:solidFill>
                  <a:srgbClr val="3333CC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err="1" smtClean="0">
                <a:solidFill>
                  <a:srgbClr val="3333CC"/>
                </a:solidFill>
                <a:latin typeface="Arial Narrow" pitchFamily="34" charset="0"/>
              </a:rPr>
              <a:t>Metastiatic</a:t>
            </a:r>
            <a:r>
              <a:rPr lang="en-US" sz="2200" b="1" dirty="0" smtClean="0">
                <a:solidFill>
                  <a:srgbClr val="3333CC"/>
                </a:solidFill>
                <a:latin typeface="Arial Narrow" pitchFamily="34" charset="0"/>
              </a:rPr>
              <a:t> BC </a:t>
            </a:r>
            <a:endParaRPr lang="en-US" sz="2200" b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10000" y="838201"/>
            <a:ext cx="2057400" cy="5452692"/>
            <a:chOff x="3810000" y="838201"/>
            <a:chExt cx="2057400" cy="5452692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 rot="5400000">
              <a:off x="1844668" y="3108334"/>
              <a:ext cx="4572001" cy="31735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 bwMode="auto">
            <a:xfrm>
              <a:off x="3810000" y="5459896"/>
              <a:ext cx="2057400" cy="830997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 smtClean="0">
                  <a:latin typeface="Bernard MT Condensed" pitchFamily="18" charset="0"/>
                </a:rPr>
                <a:t>Anti-Androgen</a:t>
              </a:r>
            </a:p>
            <a:p>
              <a:pPr algn="ctr">
                <a:defRPr/>
              </a:pPr>
              <a:r>
                <a:rPr lang="en-US" sz="2400" b="1" spc="-60" dirty="0" err="1" smtClean="0">
                  <a:solidFill>
                    <a:srgbClr val="CCFFFF"/>
                  </a:solidFill>
                  <a:latin typeface="Arial Narrow" pitchFamily="34" charset="0"/>
                </a:rPr>
                <a:t>Flutamide</a:t>
              </a:r>
              <a:endParaRPr lang="en-US" sz="2400" b="1" spc="-60" dirty="0" smtClean="0">
                <a:solidFill>
                  <a:srgbClr val="CCFFFF"/>
                </a:solidFill>
                <a:latin typeface="Arial Narrow" pitchFamily="34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886200" y="6390047"/>
            <a:ext cx="1981200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indent="-457200"/>
            <a:r>
              <a:rPr lang="en-US" sz="2200" b="1" dirty="0" smtClean="0">
                <a:solidFill>
                  <a:srgbClr val="3333CC"/>
                </a:solidFill>
                <a:latin typeface="Arial Narrow" pitchFamily="34" charset="0"/>
              </a:rPr>
              <a:t>Prostate cancer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267200" y="861392"/>
            <a:ext cx="2209800" cy="1112605"/>
            <a:chOff x="4267200" y="861392"/>
            <a:chExt cx="2209800" cy="111260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4267200" y="1143000"/>
              <a:ext cx="2209800" cy="830997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latin typeface="Bernard MT Condensed" pitchFamily="18" charset="0"/>
                </a:rPr>
                <a:t>PROGESTOGENS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-60" dirty="0" err="1" smtClean="0">
                  <a:solidFill>
                    <a:srgbClr val="CCFFFF"/>
                  </a:solidFill>
                  <a:latin typeface="Arial Narrow" pitchFamily="34" charset="0"/>
                </a:rPr>
                <a:t>Megestrol</a:t>
              </a:r>
              <a:endParaRPr lang="en-US" sz="2600" b="1" spc="-60" dirty="0" smtClean="0">
                <a:solidFill>
                  <a:srgbClr val="CCFFFF"/>
                </a:solidFill>
                <a:latin typeface="Arial Narrow" pitchFamily="34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rot="5400000">
              <a:off x="4192096" y="1012696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019800" y="842310"/>
            <a:ext cx="2955236" cy="4713087"/>
            <a:chOff x="6019800" y="842310"/>
            <a:chExt cx="2955236" cy="4713087"/>
          </a:xfrm>
        </p:grpSpPr>
        <p:cxnSp>
          <p:nvCxnSpPr>
            <p:cNvPr id="62" name="Straight Arrow Connector 61"/>
            <p:cNvCxnSpPr/>
            <p:nvPr/>
          </p:nvCxnSpPr>
          <p:spPr>
            <a:xfrm rot="5400000">
              <a:off x="7013243" y="2721271"/>
              <a:ext cx="3805890" cy="479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6019800" y="4724400"/>
              <a:ext cx="2955236" cy="830997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latin typeface="Bernard MT Condensed" pitchFamily="18" charset="0"/>
                </a:rPr>
                <a:t>SERMS / SERDS</a:t>
              </a:r>
            </a:p>
            <a:p>
              <a:pPr algn="ctr">
                <a:defRPr/>
              </a:pPr>
              <a:r>
                <a:rPr lang="en-US" sz="2400" b="1" spc="-60" dirty="0" err="1" smtClean="0">
                  <a:solidFill>
                    <a:srgbClr val="CCFFFF"/>
                  </a:solidFill>
                  <a:latin typeface="Arial Narrow" pitchFamily="34" charset="0"/>
                </a:rPr>
                <a:t>Tamoxifen</a:t>
              </a:r>
              <a:r>
                <a:rPr lang="en-US" sz="2400" b="1" spc="-60" dirty="0" smtClean="0">
                  <a:solidFill>
                    <a:srgbClr val="CCFFFF"/>
                  </a:solidFill>
                  <a:latin typeface="Arial Narrow" pitchFamily="34" charset="0"/>
                </a:rPr>
                <a:t> / </a:t>
              </a:r>
              <a:r>
                <a:rPr lang="en-US" sz="2400" b="1" spc="-60" dirty="0" err="1" smtClean="0">
                  <a:solidFill>
                    <a:srgbClr val="CCFFFF"/>
                  </a:solidFill>
                  <a:latin typeface="Arial Narrow" pitchFamily="34" charset="0"/>
                </a:rPr>
                <a:t>Fulvestrant</a:t>
              </a:r>
              <a:endParaRPr lang="en-US" sz="2400" b="1" spc="-60" dirty="0" smtClean="0">
                <a:solidFill>
                  <a:srgbClr val="CC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24260" y="838199"/>
            <a:ext cx="1812236" cy="3645933"/>
            <a:chOff x="6924260" y="838199"/>
            <a:chExt cx="1812236" cy="3645933"/>
          </a:xfrm>
        </p:grpSpPr>
        <p:cxnSp>
          <p:nvCxnSpPr>
            <p:cNvPr id="61" name="Straight Arrow Connector 60"/>
            <p:cNvCxnSpPr/>
            <p:nvPr/>
          </p:nvCxnSpPr>
          <p:spPr>
            <a:xfrm rot="5400000">
              <a:off x="7228807" y="2278040"/>
              <a:ext cx="2897833" cy="181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 bwMode="auto">
            <a:xfrm>
              <a:off x="6924260" y="3653135"/>
              <a:ext cx="1812236" cy="830997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Bernard MT Condensed" pitchFamily="18" charset="0"/>
                </a:rPr>
                <a:t>Aromatase</a:t>
              </a:r>
              <a:r>
                <a:rPr lang="en-US" sz="2400" dirty="0" smtClean="0">
                  <a:latin typeface="Bernard MT Condensed" pitchFamily="18" charset="0"/>
                </a:rPr>
                <a:t> 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-60" dirty="0" err="1" smtClean="0">
                  <a:solidFill>
                    <a:srgbClr val="CCFFFF"/>
                  </a:solidFill>
                  <a:latin typeface="Arial Narrow" pitchFamily="34" charset="0"/>
                </a:rPr>
                <a:t>Anastrazole</a:t>
              </a:r>
              <a:endParaRPr lang="en-US" sz="2400" b="1" spc="-60" dirty="0" smtClean="0">
                <a:solidFill>
                  <a:srgbClr val="CCFFFF"/>
                </a:solidFill>
                <a:latin typeface="Arial Narrow" pitchFamily="34" charset="0"/>
              </a:endParaRPr>
            </a:p>
          </p:txBody>
        </p:sp>
      </p:grp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5" cstate="print"/>
          <a:srcRect l="2643" t="28571"/>
          <a:stretch>
            <a:fillRect/>
          </a:stretch>
        </p:blipFill>
        <p:spPr bwMode="auto">
          <a:xfrm>
            <a:off x="4267200" y="2438400"/>
            <a:ext cx="2654300" cy="2286000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7007088" y="2610680"/>
            <a:ext cx="20574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err="1" smtClean="0">
                <a:solidFill>
                  <a:srgbClr val="3333CC"/>
                </a:solidFill>
                <a:latin typeface="Arial Narrow" pitchFamily="34" charset="0"/>
              </a:rPr>
              <a:t>Postmenopusal</a:t>
            </a:r>
            <a:r>
              <a:rPr lang="en-US" sz="2200" b="1" dirty="0" smtClean="0">
                <a:solidFill>
                  <a:srgbClr val="3333CC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err="1" smtClean="0">
                <a:solidFill>
                  <a:srgbClr val="3333CC"/>
                </a:solidFill>
                <a:latin typeface="Arial Narrow" pitchFamily="34" charset="0"/>
              </a:rPr>
              <a:t>Estrogen+ve</a:t>
            </a:r>
            <a:r>
              <a:rPr lang="en-US" sz="2200" b="1" dirty="0" smtClean="0">
                <a:solidFill>
                  <a:srgbClr val="3333CC"/>
                </a:solidFill>
                <a:latin typeface="Arial Narrow" pitchFamily="34" charset="0"/>
              </a:rPr>
              <a:t>  BC </a:t>
            </a:r>
            <a:endParaRPr lang="en-US" sz="2200" b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7026964" y="2022157"/>
            <a:ext cx="1981200" cy="46166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rnard MT Condensed" pitchFamily="18" charset="0"/>
              </a:rPr>
              <a:t>Anti-Estrogens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54" grpId="0" animBg="1"/>
      <p:bldP spid="57" grpId="0" animBg="1"/>
      <p:bldP spid="71" grpId="1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8080">
                <a:alpha val="92000"/>
              </a:srgbClr>
            </a:gs>
            <a:gs pos="27000">
              <a:srgbClr val="3333CC">
                <a:alpha val="91000"/>
              </a:srgbClr>
            </a:gs>
            <a:gs pos="68000">
              <a:srgbClr val="82794A">
                <a:alpha val="96863"/>
              </a:srgbClr>
            </a:gs>
            <a:gs pos="84000">
              <a:srgbClr val="4A452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0" y="5715000"/>
            <a:ext cx="9144000" cy="1143000"/>
            <a:chOff x="0" y="5181600"/>
            <a:chExt cx="11437960" cy="1676400"/>
          </a:xfrm>
        </p:grpSpPr>
        <p:grpSp>
          <p:nvGrpSpPr>
            <p:cNvPr id="3" name="Group 19"/>
            <p:cNvGrpSpPr/>
            <p:nvPr/>
          </p:nvGrpSpPr>
          <p:grpSpPr>
            <a:xfrm>
              <a:off x="0" y="5181600"/>
              <a:ext cx="5715000" cy="1676400"/>
              <a:chOff x="1524000" y="2739888"/>
              <a:chExt cx="7315200" cy="2746512"/>
            </a:xfrm>
          </p:grpSpPr>
          <p:pic>
            <p:nvPicPr>
              <p:cNvPr id="18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>
                <a:off x="5181600" y="2743200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 flipH="1">
                <a:off x="1524000" y="2739888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0"/>
            <p:cNvGrpSpPr/>
            <p:nvPr/>
          </p:nvGrpSpPr>
          <p:grpSpPr>
            <a:xfrm>
              <a:off x="5722960" y="5181600"/>
              <a:ext cx="5715000" cy="1676400"/>
              <a:chOff x="1524000" y="2739888"/>
              <a:chExt cx="7315200" cy="2746512"/>
            </a:xfrm>
          </p:grpSpPr>
          <p:pic>
            <p:nvPicPr>
              <p:cNvPr id="22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>
                <a:off x="5181600" y="2743200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 flipH="1">
                <a:off x="1524000" y="2739888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" name="Rectangle 32"/>
          <p:cNvSpPr/>
          <p:nvPr/>
        </p:nvSpPr>
        <p:spPr>
          <a:xfrm>
            <a:off x="5519532" y="92764"/>
            <a:ext cx="3544956" cy="523220"/>
          </a:xfrm>
          <a:prstGeom prst="rect">
            <a:avLst/>
          </a:prstGeom>
          <a:solidFill>
            <a:schemeClr val="tx1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HORMONAL THERAPY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168964" y="224135"/>
            <a:ext cx="1507436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TAMOXIFEN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505200" y="838200"/>
            <a:ext cx="5638800" cy="5973417"/>
            <a:chOff x="2811520" y="715617"/>
            <a:chExt cx="6221896" cy="6096000"/>
          </a:xfrm>
        </p:grpSpPr>
        <p:sp>
          <p:nvSpPr>
            <p:cNvPr id="38" name="Rectangle 37"/>
            <p:cNvSpPr/>
            <p:nvPr/>
          </p:nvSpPr>
          <p:spPr>
            <a:xfrm>
              <a:off x="7010400" y="2438400"/>
              <a:ext cx="7620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www.nature.com/nrc/journal/v3/n11/images/nrc1211-f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6000" r="13333" b="7981"/>
            <a:stretch>
              <a:fillRect/>
            </a:stretch>
          </p:blipFill>
          <p:spPr bwMode="auto">
            <a:xfrm>
              <a:off x="2811520" y="715617"/>
              <a:ext cx="6221896" cy="6096000"/>
            </a:xfrm>
            <a:prstGeom prst="rect">
              <a:avLst/>
            </a:prstGeom>
            <a:noFill/>
          </p:spPr>
        </p:pic>
        <p:sp>
          <p:nvSpPr>
            <p:cNvPr id="39" name="Rectangle 38"/>
            <p:cNvSpPr/>
            <p:nvPr/>
          </p:nvSpPr>
          <p:spPr>
            <a:xfrm>
              <a:off x="4114800" y="838200"/>
              <a:ext cx="1143000" cy="3048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34200" y="838200"/>
              <a:ext cx="990600" cy="3048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70644" y="2451652"/>
              <a:ext cx="838200" cy="3048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13584" y="2461592"/>
              <a:ext cx="762000" cy="30480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962400" y="3124200"/>
              <a:ext cx="18288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dirty="0" err="1" smtClean="0">
                  <a:latin typeface="Bernard MT Condensed" pitchFamily="18" charset="0"/>
                </a:rPr>
                <a:t>Tamoxifen</a:t>
              </a:r>
              <a:endParaRPr lang="en-US" sz="1900" dirty="0">
                <a:latin typeface="Bernard MT Condensed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6080" y="838200"/>
            <a:ext cx="2971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Binds to estrogen receptors &amp; functions as a competitive partial agonist / antagonist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00" y="2514600"/>
            <a:ext cx="3200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The response varies being &gt; agonistic or antagonistic depending on the tissue, however  in cancer tissue that is sensitive to estrogen in breast or </a:t>
            </a:r>
            <a:r>
              <a:rPr lang="en-US" sz="2400" b="1" dirty="0" err="1" smtClean="0">
                <a:latin typeface="Arial Narrow" pitchFamily="34" charset="0"/>
              </a:rPr>
              <a:t>endometrium</a:t>
            </a:r>
            <a:r>
              <a:rPr lang="en-US" sz="2400" b="1" dirty="0" smtClean="0">
                <a:latin typeface="Arial Narrow" pitchFamily="34" charset="0"/>
              </a:rPr>
              <a:t>   it exert &gt; antagonistic action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8080">
                <a:alpha val="92000"/>
              </a:srgbClr>
            </a:gs>
            <a:gs pos="27000">
              <a:srgbClr val="3333CC">
                <a:alpha val="91000"/>
              </a:srgbClr>
            </a:gs>
            <a:gs pos="68000">
              <a:srgbClr val="82794A">
                <a:alpha val="96863"/>
              </a:srgbClr>
            </a:gs>
            <a:gs pos="84000">
              <a:srgbClr val="4A452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0" y="5715000"/>
            <a:ext cx="9144000" cy="1143000"/>
            <a:chOff x="0" y="5181600"/>
            <a:chExt cx="11437960" cy="1676400"/>
          </a:xfrm>
        </p:grpSpPr>
        <p:grpSp>
          <p:nvGrpSpPr>
            <p:cNvPr id="3" name="Group 19"/>
            <p:cNvGrpSpPr/>
            <p:nvPr/>
          </p:nvGrpSpPr>
          <p:grpSpPr>
            <a:xfrm>
              <a:off x="0" y="5181600"/>
              <a:ext cx="5715000" cy="1676400"/>
              <a:chOff x="1524000" y="2739888"/>
              <a:chExt cx="7315200" cy="2746512"/>
            </a:xfrm>
          </p:grpSpPr>
          <p:pic>
            <p:nvPicPr>
              <p:cNvPr id="18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>
                <a:off x="5181600" y="2743200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 flipH="1">
                <a:off x="1524000" y="2739888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0"/>
            <p:cNvGrpSpPr/>
            <p:nvPr/>
          </p:nvGrpSpPr>
          <p:grpSpPr>
            <a:xfrm>
              <a:off x="5722960" y="5181600"/>
              <a:ext cx="5715000" cy="1676400"/>
              <a:chOff x="1524000" y="2739888"/>
              <a:chExt cx="7315200" cy="2746512"/>
            </a:xfrm>
          </p:grpSpPr>
          <p:pic>
            <p:nvPicPr>
              <p:cNvPr id="22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>
                <a:off x="5181600" y="2743200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8" descr="breast cancer therapy">
                <a:hlinkClick r:id="rId2" tooltip="MOA of Tamoxifen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00" t="5000" b="5000"/>
              <a:stretch>
                <a:fillRect/>
              </a:stretch>
            </p:blipFill>
            <p:spPr bwMode="auto">
              <a:xfrm flipH="1">
                <a:off x="1524000" y="2739888"/>
                <a:ext cx="36576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3" name="TextBox 72"/>
          <p:cNvSpPr txBox="1"/>
          <p:nvPr/>
        </p:nvSpPr>
        <p:spPr bwMode="auto">
          <a:xfrm>
            <a:off x="7391400" y="228600"/>
            <a:ext cx="1507436" cy="461665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rnard MT Condensed" pitchFamily="18" charset="0"/>
              </a:rPr>
              <a:t>TAMOXIFEN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37338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It is given orally , well absorbed, maximum plasma levels 4-6h. It excreted with its metabolite in </a:t>
            </a:r>
            <a:r>
              <a:rPr lang="en-US" sz="2400" b="1" dirty="0" err="1" smtClean="0">
                <a:latin typeface="Arial Narrow" pitchFamily="34" charset="0"/>
              </a:rPr>
              <a:t>faeces</a:t>
            </a:r>
            <a:r>
              <a:rPr lang="en-US" sz="2400" b="1" dirty="0" smtClean="0">
                <a:latin typeface="Arial Narrow" pitchFamily="34" charset="0"/>
              </a:rPr>
              <a:t> 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5344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Estrogen-dependent breast cancer.(Post-menopausal) as adjuvant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to other modalities , in metastatic  stages or even as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</a:rPr>
              <a:t>chemopreventive</a:t>
            </a:r>
            <a:r>
              <a:rPr lang="en-US" sz="2400" b="1" dirty="0" smtClean="0">
                <a:latin typeface="Arial Narrow" pitchFamily="34" charset="0"/>
              </a:rPr>
              <a:t> in high risk women for breast cancer</a:t>
            </a:r>
          </a:p>
          <a:p>
            <a:pPr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 Progesterone-resistant endometrial cancer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4411967"/>
            <a:ext cx="7086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Hot flushes, fluid retention, edema</a:t>
            </a:r>
            <a:endParaRPr lang="en-US" sz="2400" b="1" dirty="0">
              <a:latin typeface="Arial Narrow" pitchFamily="34" charset="0"/>
            </a:endParaRPr>
          </a:p>
          <a:p>
            <a:pPr marL="342900" indent="-342900">
              <a:buBlip>
                <a:blip r:embed="rId4"/>
              </a:buBlip>
              <a:defRPr/>
            </a:pPr>
            <a:r>
              <a:rPr lang="en-US" sz="2400" b="1" dirty="0">
                <a:latin typeface="Arial Narrow" pitchFamily="34" charset="0"/>
              </a:rPr>
              <a:t>Vaginal </a:t>
            </a:r>
            <a:r>
              <a:rPr lang="en-US" sz="2400" b="1" dirty="0" smtClean="0">
                <a:latin typeface="Arial Narrow" pitchFamily="34" charset="0"/>
              </a:rPr>
              <a:t>discharge &amp; Risk of endometrial cancer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Risk of </a:t>
            </a:r>
            <a:r>
              <a:rPr lang="en-US" sz="2400" b="1" dirty="0" err="1" smtClean="0">
                <a:latin typeface="Arial Narrow" pitchFamily="34" charset="0"/>
              </a:rPr>
              <a:t>thromboembolic</a:t>
            </a:r>
            <a:r>
              <a:rPr lang="en-US" sz="2400" b="1" dirty="0" smtClean="0">
                <a:latin typeface="Arial Narrow" pitchFamily="34" charset="0"/>
              </a:rPr>
              <a:t> events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219647"/>
            <a:ext cx="85344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i="1" dirty="0" smtClean="0">
                <a:solidFill>
                  <a:srgbClr val="FFFF99"/>
                </a:solidFill>
                <a:latin typeface="Arial Narrow" pitchFamily="34" charset="0"/>
              </a:rPr>
              <a:t>Why not effective in pre-</a:t>
            </a:r>
            <a:r>
              <a:rPr lang="en-US" sz="2400" b="1" i="1" dirty="0" err="1" smtClean="0">
                <a:solidFill>
                  <a:srgbClr val="FFFF99"/>
                </a:solidFill>
                <a:latin typeface="Arial Narrow" pitchFamily="34" charset="0"/>
              </a:rPr>
              <a:t>menopusal</a:t>
            </a:r>
            <a:r>
              <a:rPr lang="en-US" sz="2400" b="1" i="1" dirty="0" smtClean="0">
                <a:solidFill>
                  <a:srgbClr val="FFFF99"/>
                </a:solidFill>
                <a:latin typeface="Arial Narrow" pitchFamily="34" charset="0"/>
              </a:rPr>
              <a:t> women??</a:t>
            </a:r>
          </a:p>
          <a:p>
            <a:pPr>
              <a:lnSpc>
                <a:spcPct val="90000"/>
              </a:lnSpc>
              <a:defRPr/>
            </a:pPr>
            <a:r>
              <a:rPr lang="en-US" sz="2200" b="1" i="1" dirty="0" err="1" smtClean="0">
                <a:latin typeface="Arial Narrow" pitchFamily="34" charset="0"/>
              </a:rPr>
              <a:t>Tamoxifen</a:t>
            </a:r>
            <a:r>
              <a:rPr lang="en-US" sz="2200" b="1" i="1" dirty="0" smtClean="0">
                <a:latin typeface="Arial Narrow" pitchFamily="34" charset="0"/>
              </a:rPr>
              <a:t> is ten fold lower in affinity for </a:t>
            </a:r>
            <a:r>
              <a:rPr lang="en-US" sz="2200" b="1" i="1" dirty="0" err="1" smtClean="0">
                <a:latin typeface="Arial Narrow" pitchFamily="34" charset="0"/>
              </a:rPr>
              <a:t>oestrogen</a:t>
            </a:r>
            <a:r>
              <a:rPr lang="en-US" sz="2200" b="1" i="1" dirty="0" smtClean="0">
                <a:latin typeface="Arial Narrow" pitchFamily="34" charset="0"/>
              </a:rPr>
              <a:t> receptors than does   </a:t>
            </a:r>
            <a:r>
              <a:rPr lang="en-US" sz="2200" b="1" i="1" dirty="0" err="1" smtClean="0">
                <a:latin typeface="Arial Narrow" pitchFamily="34" charset="0"/>
              </a:rPr>
              <a:t>estradiol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i="1" dirty="0" smtClean="0">
                <a:latin typeface="Arial Narrow" pitchFamily="34" charset="0"/>
              </a:rPr>
              <a:t> cannot compete with its levels pre-</a:t>
            </a:r>
            <a:r>
              <a:rPr lang="en-US" sz="2200" b="1" i="1" dirty="0" err="1" smtClean="0">
                <a:latin typeface="Arial Narrow" pitchFamily="34" charset="0"/>
              </a:rPr>
              <a:t>menopausally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19200" y="250208"/>
            <a:ext cx="2209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CFFFF"/>
                </a:solidFill>
                <a:latin typeface="Bernard MT Condensed" pitchFamily="18" charset="0"/>
              </a:rPr>
              <a:t>As anticancer in </a:t>
            </a:r>
            <a:endParaRPr lang="en-US" sz="2400" dirty="0">
              <a:solidFill>
                <a:srgbClr val="CCFFFF"/>
              </a:solidFill>
              <a:latin typeface="Bernard MT Condense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3260272"/>
            <a:ext cx="840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CFFFF"/>
                </a:solidFill>
                <a:latin typeface="Bernard MT Condensed" pitchFamily="18" charset="0"/>
              </a:rPr>
              <a:t>Other indications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protective in heart disease &amp; for osteoporosis</a:t>
            </a:r>
            <a:endParaRPr lang="en-US" sz="2400" dirty="0">
              <a:solidFill>
                <a:srgbClr val="CCFFFF"/>
              </a:solidFill>
              <a:latin typeface="Bernard MT Condensed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228600"/>
            <a:ext cx="762000" cy="46166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A0000"/>
                </a:solidFill>
                <a:latin typeface="Bernard MT Condensed" pitchFamily="18" charset="0"/>
              </a:rPr>
              <a:t>Uses</a:t>
            </a:r>
            <a:endParaRPr lang="en-US" sz="2400" dirty="0">
              <a:solidFill>
                <a:srgbClr val="EA0000"/>
              </a:solidFill>
              <a:latin typeface="Bernard MT Condensed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4514671"/>
            <a:ext cx="762000" cy="46166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A0000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rgbClr val="EA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19EFF">
                <a:alpha val="84706"/>
              </a:srgbClr>
            </a:gs>
            <a:gs pos="38000">
              <a:srgbClr val="3333CC">
                <a:alpha val="90000"/>
              </a:srgbClr>
            </a:gs>
            <a:gs pos="68000">
              <a:schemeClr val="tx2">
                <a:lumMod val="25000"/>
              </a:schemeClr>
            </a:gs>
            <a:gs pos="95000">
              <a:schemeClr val="tx2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86400" y="205408"/>
            <a:ext cx="3352800" cy="2333325"/>
          </a:xfrm>
          <a:prstGeom prst="rect">
            <a:avLst/>
          </a:prstGeom>
          <a:gradFill flip="none" rotWithShape="1">
            <a:gsLst>
              <a:gs pos="9000">
                <a:srgbClr val="00B0F0">
                  <a:alpha val="60000"/>
                </a:srgbClr>
              </a:gs>
              <a:gs pos="35000">
                <a:srgbClr val="3333CC"/>
              </a:gs>
              <a:gs pos="80000">
                <a:srgbClr val="3333CC">
                  <a:alpha val="87000"/>
                </a:srgbClr>
              </a:gs>
              <a:gs pos="66000">
                <a:schemeClr val="tx2">
                  <a:lumMod val="25000"/>
                  <a:alpha val="48000"/>
                </a:schemeClr>
              </a:gs>
              <a:gs pos="8000">
                <a:schemeClr val="tx2">
                  <a:lumMod val="50000"/>
                  <a:alpha val="45000"/>
                </a:schemeClr>
              </a:gs>
              <a:gs pos="97000">
                <a:schemeClr val="tx2">
                  <a:lumMod val="25000"/>
                  <a:alpha val="74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Surgery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Radiotherapy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Chemotherapy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Hormonal 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Immunotherapy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Biological therapy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228600"/>
            <a:ext cx="3581400" cy="492443"/>
          </a:xfrm>
          <a:prstGeom prst="rect">
            <a:avLst/>
          </a:prstGeom>
          <a:solidFill>
            <a:srgbClr val="4D4FB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TREATMENT  MODALITIES 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5293855" y="965830"/>
            <a:ext cx="466026" cy="1572904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9008" y="1219200"/>
            <a:ext cx="3048000" cy="461665"/>
          </a:xfrm>
          <a:prstGeom prst="rect">
            <a:avLst/>
          </a:prstGeom>
          <a:solidFill>
            <a:srgbClr val="4D4FB3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ANTINEOPLASTIC AGENTS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88789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ernard MT Condensed" pitchFamily="18" charset="0"/>
                <a:sym typeface="Wingdings 2"/>
              </a:rPr>
              <a:t></a:t>
            </a:r>
            <a:endParaRPr lang="en-US" sz="3200" b="1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00" y="127220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ernard MT Condensed" pitchFamily="18" charset="0"/>
                <a:sym typeface="Wingdings 2"/>
              </a:rPr>
              <a:t></a:t>
            </a:r>
            <a:endParaRPr lang="en-US" sz="3200" b="1" dirty="0">
              <a:latin typeface="Bernard MT Condense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2598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40" dirty="0" smtClean="0">
                <a:latin typeface="Arial Narrow" pitchFamily="34" charset="0"/>
              </a:rPr>
              <a:t>Rational of immunotherapy is to activate host defenses to act indirectly to mediate anti-</a:t>
            </a:r>
            <a:r>
              <a:rPr lang="en-US" sz="2400" b="1" spc="-40" dirty="0" err="1" smtClean="0">
                <a:latin typeface="Arial Narrow" pitchFamily="34" charset="0"/>
              </a:rPr>
              <a:t>tumour</a:t>
            </a:r>
            <a:r>
              <a:rPr lang="en-US" sz="2400" b="1" spc="-40" dirty="0" smtClean="0">
                <a:latin typeface="Arial Narrow" pitchFamily="34" charset="0"/>
              </a:rPr>
              <a:t> effects or  directly to modulate tumor differentiation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01000" y="16865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A01"/>
                </a:solidFill>
                <a:latin typeface="Bernard MT Condensed" pitchFamily="18" charset="0"/>
                <a:sym typeface="Wingdings 3"/>
              </a:rPr>
              <a:t></a:t>
            </a:r>
            <a:endParaRPr lang="en-US" sz="2800" b="1" dirty="0">
              <a:solidFill>
                <a:srgbClr val="FFFA01"/>
              </a:solidFill>
              <a:latin typeface="Bernard MT Condense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1251347"/>
            <a:ext cx="2667000" cy="1263253"/>
            <a:chOff x="304800" y="1251347"/>
            <a:chExt cx="2667000" cy="1263253"/>
          </a:xfrm>
        </p:grpSpPr>
        <p:sp>
          <p:nvSpPr>
            <p:cNvPr id="49" name="Rectangle 48"/>
            <p:cNvSpPr/>
            <p:nvPr/>
          </p:nvSpPr>
          <p:spPr>
            <a:xfrm>
              <a:off x="304800" y="2052935"/>
              <a:ext cx="2667000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6666FF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 3. IMMUNOTHERAPY</a:t>
              </a:r>
            </a:p>
          </p:txBody>
        </p:sp>
        <p:sp>
          <p:nvSpPr>
            <p:cNvPr id="58" name="Curved Down Arrow 57"/>
            <p:cNvSpPr/>
            <p:nvPr/>
          </p:nvSpPr>
          <p:spPr>
            <a:xfrm rot="20063215" flipH="1">
              <a:off x="642496" y="1251347"/>
              <a:ext cx="1600200" cy="564091"/>
            </a:xfrm>
            <a:prstGeom prst="curvedDownArrow">
              <a:avLst>
                <a:gd name="adj1" fmla="val 9783"/>
                <a:gd name="adj2" fmla="val 50000"/>
                <a:gd name="adj3" fmla="val 25000"/>
              </a:avLst>
            </a:prstGeom>
            <a:solidFill>
              <a:srgbClr val="FFFA01"/>
            </a:solidFill>
            <a:ln>
              <a:solidFill>
                <a:srgbClr val="66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28600" y="3650159"/>
            <a:ext cx="8686800" cy="830997"/>
          </a:xfrm>
          <a:prstGeom prst="rect">
            <a:avLst/>
          </a:prstGeom>
          <a:solidFill>
            <a:srgbClr val="4A452A">
              <a:alpha val="2902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spc="-40" dirty="0" smtClean="0">
                <a:solidFill>
                  <a:srgbClr val="FFFA01"/>
                </a:solidFill>
                <a:latin typeface="Arial Narrow" pitchFamily="34" charset="0"/>
              </a:rPr>
              <a:t>Interleukin-2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induces  &amp;/or expands </a:t>
            </a:r>
            <a:r>
              <a:rPr lang="en-US" sz="2400" b="1" dirty="0" err="1" smtClean="0">
                <a:latin typeface="Arial Narrow" pitchFamily="34" charset="0"/>
              </a:rPr>
              <a:t>cytolytic</a:t>
            </a:r>
            <a:r>
              <a:rPr lang="en-US" sz="2400" b="1" dirty="0" smtClean="0">
                <a:latin typeface="Arial Narrow" pitchFamily="34" charset="0"/>
              </a:rPr>
              <a:t> T cells against tumors 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 in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metastatic malignant melanoma &amp; renal cell carcinoma</a:t>
            </a:r>
            <a:endParaRPr lang="en-US" sz="2400" b="1" dirty="0">
              <a:solidFill>
                <a:srgbClr val="CCFFFF"/>
              </a:solidFill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8600" y="4572000"/>
            <a:ext cx="8686800" cy="1200329"/>
          </a:xfrm>
          <a:prstGeom prst="rect">
            <a:avLst/>
          </a:prstGeom>
          <a:solidFill>
            <a:srgbClr val="4A452A">
              <a:alpha val="2902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spc="-40" dirty="0" smtClean="0">
                <a:solidFill>
                  <a:srgbClr val="FFFA01"/>
                </a:solidFill>
                <a:latin typeface="Arial Narrow" pitchFamily="34" charset="0"/>
              </a:rPr>
              <a:t>Interferon-</a:t>
            </a:r>
            <a:r>
              <a:rPr lang="en-US" sz="2400" b="1" spc="-40" dirty="0" smtClean="0">
                <a:solidFill>
                  <a:srgbClr val="FFFA01"/>
                </a:solidFill>
                <a:latin typeface="Symbol" pitchFamily="18" charset="2"/>
              </a:rPr>
              <a:t>a</a:t>
            </a:r>
            <a:r>
              <a:rPr lang="en-US" sz="2400" b="1" spc="-40" dirty="0" smtClean="0">
                <a:solidFill>
                  <a:srgbClr val="FFFA01"/>
                </a:solidFill>
                <a:latin typeface="Arial Narrow" pitchFamily="34" charset="0"/>
              </a:rPr>
              <a:t> 2b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activates </a:t>
            </a:r>
            <a:r>
              <a:rPr lang="en-US" sz="2400" b="1" dirty="0" smtClean="0">
                <a:latin typeface="Arial Narrow" pitchFamily="34" charset="0"/>
              </a:rPr>
              <a:t>macrophage </a:t>
            </a:r>
            <a:r>
              <a:rPr lang="en-US" sz="2400" b="1" dirty="0" err="1" smtClean="0">
                <a:latin typeface="Arial Narrow" pitchFamily="34" charset="0"/>
              </a:rPr>
              <a:t>phagocytic</a:t>
            </a:r>
            <a:r>
              <a:rPr lang="en-US" sz="2400" b="1" dirty="0" smtClean="0">
                <a:latin typeface="Arial Narrow" pitchFamily="34" charset="0"/>
              </a:rPr>
              <a:t> &amp; T  cell  </a:t>
            </a:r>
            <a:r>
              <a:rPr lang="en-US" sz="2400" b="1" dirty="0" err="1" smtClean="0">
                <a:latin typeface="Arial Narrow" pitchFamily="34" charset="0"/>
              </a:rPr>
              <a:t>cytotolytic</a:t>
            </a:r>
            <a:r>
              <a:rPr lang="en-US" sz="2400" b="1" dirty="0" smtClean="0">
                <a:latin typeface="Arial Narrow" pitchFamily="34" charset="0"/>
              </a:rPr>
              <a:t> activities 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 in hairy cell leukemia, refractory  chronic myeloid </a:t>
            </a:r>
            <a:r>
              <a:rPr lang="en-US" sz="2400" b="1" spc="-40" dirty="0" err="1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leukaemia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, advanced malignant melanoma  &amp; follicular lymphoma.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8600" y="5867400"/>
            <a:ext cx="8534400" cy="830997"/>
          </a:xfrm>
          <a:prstGeom prst="rect">
            <a:avLst/>
          </a:prstGeom>
          <a:solidFill>
            <a:srgbClr val="4A452A">
              <a:alpha val="2902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 Narrow" pitchFamily="34" charset="0"/>
              </a:rPr>
              <a:t>Immunostimulatory</a:t>
            </a:r>
            <a:r>
              <a:rPr lang="en-US" sz="2400" b="1" dirty="0" smtClean="0">
                <a:latin typeface="Arial Narrow" pitchFamily="34" charset="0"/>
              </a:rPr>
              <a:t> drugs as;  </a:t>
            </a:r>
            <a:r>
              <a:rPr lang="en-US" sz="2400" b="1" dirty="0" smtClean="0">
                <a:solidFill>
                  <a:srgbClr val="FFFA01"/>
                </a:solidFill>
                <a:latin typeface="Arial Narrow" pitchFamily="34" charset="0"/>
              </a:rPr>
              <a:t>Thalidomide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refractory malignant myeloma </a:t>
            </a:r>
            <a:r>
              <a:rPr lang="en-US" sz="2400" b="1" dirty="0" smtClean="0">
                <a:latin typeface="Arial Narrow" pitchFamily="34" charset="0"/>
              </a:rPr>
              <a:t>&amp; </a:t>
            </a:r>
            <a:r>
              <a:rPr lang="en-US" sz="2400" b="1" dirty="0" err="1" smtClean="0">
                <a:solidFill>
                  <a:srgbClr val="FFFA01"/>
                </a:solidFill>
                <a:latin typeface="Arial Narrow" pitchFamily="34" charset="0"/>
              </a:rPr>
              <a:t>Levamisol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adjunctive in colon cancer</a:t>
            </a:r>
            <a:endParaRPr lang="en-US" sz="2400" b="1" dirty="0">
              <a:solidFill>
                <a:srgbClr val="CC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5" grpId="0"/>
      <p:bldP spid="61" grpId="0" animBg="1"/>
      <p:bldP spid="64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19EFF">
                <a:alpha val="84706"/>
              </a:srgbClr>
            </a:gs>
            <a:gs pos="38000">
              <a:srgbClr val="3333CC">
                <a:alpha val="90000"/>
              </a:srgbClr>
            </a:gs>
            <a:gs pos="68000">
              <a:schemeClr val="tx2">
                <a:lumMod val="25000"/>
              </a:schemeClr>
            </a:gs>
            <a:gs pos="95000">
              <a:schemeClr val="tx2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86400" y="205408"/>
            <a:ext cx="3352800" cy="2333325"/>
          </a:xfrm>
          <a:prstGeom prst="rect">
            <a:avLst/>
          </a:prstGeom>
          <a:gradFill flip="none" rotWithShape="1">
            <a:gsLst>
              <a:gs pos="9000">
                <a:srgbClr val="00B0F0">
                  <a:alpha val="60000"/>
                </a:srgbClr>
              </a:gs>
              <a:gs pos="35000">
                <a:srgbClr val="3333CC"/>
              </a:gs>
              <a:gs pos="80000">
                <a:srgbClr val="3333CC">
                  <a:alpha val="87000"/>
                </a:srgbClr>
              </a:gs>
              <a:gs pos="66000">
                <a:schemeClr val="tx2">
                  <a:lumMod val="25000"/>
                  <a:alpha val="48000"/>
                </a:schemeClr>
              </a:gs>
              <a:gs pos="8000">
                <a:schemeClr val="tx2">
                  <a:lumMod val="50000"/>
                  <a:alpha val="45000"/>
                </a:schemeClr>
              </a:gs>
              <a:gs pos="97000">
                <a:schemeClr val="tx2">
                  <a:lumMod val="25000"/>
                  <a:alpha val="74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Surgery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Radiotherapy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Chemotherapy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Hormonal 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Immunotherapy</a:t>
            </a:r>
          </a:p>
          <a:p>
            <a:pPr marL="342900" indent="-342900">
              <a:buClr>
                <a:srgbClr val="FDDF03"/>
              </a:buClr>
              <a:buSzPct val="80000"/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Biological therapy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228600"/>
            <a:ext cx="3581400" cy="492443"/>
          </a:xfrm>
          <a:prstGeom prst="rect">
            <a:avLst/>
          </a:prstGeom>
          <a:solidFill>
            <a:srgbClr val="4D4FB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TREATMENT  MODALITIES 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5293855" y="965830"/>
            <a:ext cx="466026" cy="1572904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62200" y="1219200"/>
            <a:ext cx="3048000" cy="461665"/>
          </a:xfrm>
          <a:prstGeom prst="rect">
            <a:avLst/>
          </a:prstGeom>
          <a:solidFill>
            <a:srgbClr val="4D4FB3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ANTINEOPLASTIC AGENTS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88789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ernard MT Condensed" pitchFamily="18" charset="0"/>
                <a:sym typeface="Wingdings 2"/>
              </a:rPr>
              <a:t></a:t>
            </a:r>
            <a:endParaRPr lang="en-US" sz="3200" b="1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37453" y="2702295"/>
            <a:ext cx="359694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CCFFFF"/>
                </a:solidFill>
                <a:latin typeface="Bernard MT Condensed" pitchFamily="18" charset="0"/>
              </a:rPr>
              <a:t>MOLECULARLY TARGETED AGENTS</a:t>
            </a:r>
            <a:endParaRPr lang="en-US" sz="2200" dirty="0">
              <a:solidFill>
                <a:srgbClr val="CC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00" y="127220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ernard MT Condensed" pitchFamily="18" charset="0"/>
                <a:sym typeface="Wingdings 2"/>
              </a:rPr>
              <a:t></a:t>
            </a:r>
            <a:endParaRPr lang="en-US" sz="3200" b="1" dirty="0">
              <a:latin typeface="Bernard MT Condense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600" y="3048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Developed to target specific</a:t>
            </a:r>
          </a:p>
          <a:p>
            <a:r>
              <a:rPr lang="en-US" sz="2400" b="1" dirty="0" smtClean="0">
                <a:latin typeface="Arial Narrow" pitchFamily="34" charset="0"/>
              </a:rPr>
              <a:t>molecules or cellular processes on or within the malignant cell.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7414592" y="2312504"/>
            <a:ext cx="1676400" cy="685800"/>
          </a:xfrm>
          <a:prstGeom prst="arc">
            <a:avLst>
              <a:gd name="adj1" fmla="val 16200000"/>
              <a:gd name="adj2" fmla="val 2899898"/>
            </a:avLst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5" descr="F71454-050-f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t="15563" r="52679" b="4026"/>
          <a:stretch>
            <a:fillRect/>
          </a:stretch>
        </p:blipFill>
        <p:spPr bwMode="auto">
          <a:xfrm>
            <a:off x="89456" y="2057400"/>
            <a:ext cx="4038600" cy="472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2322444" y="1828800"/>
            <a:ext cx="312420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4. BIOLOGCAL THERAPY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01000" y="1625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ernard MT Condensed" pitchFamily="18" charset="0"/>
                <a:sym typeface="Wingdings 2"/>
              </a:rPr>
              <a:t></a:t>
            </a:r>
            <a:endParaRPr lang="en-US" sz="3200" b="1" dirty="0">
              <a:latin typeface="Bernard MT Condensed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62400" y="4343399"/>
            <a:ext cx="5105400" cy="2085440"/>
            <a:chOff x="3962400" y="4343399"/>
            <a:chExt cx="5105400" cy="2085440"/>
          </a:xfrm>
        </p:grpSpPr>
        <p:sp>
          <p:nvSpPr>
            <p:cNvPr id="40" name="Rectangle 39"/>
            <p:cNvSpPr/>
            <p:nvPr/>
          </p:nvSpPr>
          <p:spPr>
            <a:xfrm>
              <a:off x="3962400" y="4648200"/>
              <a:ext cx="25146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By Recombinant Technology 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rgbClr val="FFFF99"/>
                  </a:solidFill>
                  <a:latin typeface="Bernard MT Condensed" pitchFamily="18" charset="0"/>
                </a:rPr>
                <a:t>MOA 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rgbClr val="FFFF99"/>
                  </a:solidFill>
                  <a:latin typeface="Bernard MT Condensed" pitchFamily="18" charset="0"/>
                </a:rPr>
                <a:t>Biological Therapy</a:t>
              </a:r>
              <a:endParaRPr lang="en-US" sz="2200" dirty="0">
                <a:solidFill>
                  <a:srgbClr val="FFFF99"/>
                </a:solidFill>
                <a:latin typeface="Bernard MT Condensed" pitchFamily="18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rot="5400000">
              <a:off x="4954464" y="4494336"/>
              <a:ext cx="304801" cy="2927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05400" y="4364833"/>
              <a:ext cx="3045884" cy="11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7773194" y="4724400"/>
              <a:ext cx="761206" cy="7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553200" y="5105400"/>
              <a:ext cx="25146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By Non-Recombinant Technology 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rgbClr val="FFFF99"/>
                  </a:solidFill>
                  <a:latin typeface="Bernard MT Condensed" pitchFamily="18" charset="0"/>
                </a:rPr>
                <a:t>Molecular </a:t>
              </a:r>
            </a:p>
            <a:p>
              <a:pPr algn="ctr">
                <a:lnSpc>
                  <a:spcPts val="2400"/>
                </a:lnSpc>
              </a:pPr>
              <a:r>
                <a:rPr lang="en-US" sz="2200" dirty="0" smtClean="0">
                  <a:solidFill>
                    <a:srgbClr val="FFFF99"/>
                  </a:solidFill>
                  <a:latin typeface="Bernard MT Condensed" pitchFamily="18" charset="0"/>
                </a:rPr>
                <a:t>Biological Therapy</a:t>
              </a:r>
              <a:endParaRPr lang="en-US" sz="2200" dirty="0">
                <a:solidFill>
                  <a:srgbClr val="FFFF99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5" name="Curved Down Arrow 24"/>
          <p:cNvSpPr/>
          <p:nvPr/>
        </p:nvSpPr>
        <p:spPr>
          <a:xfrm rot="17404297" flipH="1">
            <a:off x="1582669" y="1258959"/>
            <a:ext cx="860059" cy="564091"/>
          </a:xfrm>
          <a:prstGeom prst="curvedDownArrow">
            <a:avLst>
              <a:gd name="adj1" fmla="val 9783"/>
              <a:gd name="adj2" fmla="val 50000"/>
              <a:gd name="adj3" fmla="val 25000"/>
            </a:avLst>
          </a:prstGeom>
          <a:solidFill>
            <a:srgbClr val="FFFA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19EFF">
                <a:alpha val="84706"/>
              </a:srgbClr>
            </a:gs>
            <a:gs pos="38000">
              <a:srgbClr val="3333CC">
                <a:alpha val="90000"/>
              </a:srgbClr>
            </a:gs>
            <a:gs pos="68000">
              <a:schemeClr val="tx2">
                <a:lumMod val="25000"/>
              </a:schemeClr>
            </a:gs>
            <a:gs pos="95000">
              <a:schemeClr val="tx2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5400000">
            <a:off x="-2971800" y="2971800"/>
            <a:ext cx="6858000" cy="914400"/>
            <a:chOff x="0" y="5943600"/>
            <a:chExt cx="9526656" cy="914400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5943600"/>
              <a:ext cx="4762500" cy="914400"/>
              <a:chOff x="0" y="5943600"/>
              <a:chExt cx="4762500" cy="914400"/>
            </a:xfrm>
          </p:grpSpPr>
          <p:pic>
            <p:nvPicPr>
              <p:cNvPr id="24578" name="Picture 2" descr="http://www.ivwebsites.com/scripts/ivstock/image.aspx?site=ivstock&amp;img=114/114-0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1746" b="30159"/>
              <a:stretch>
                <a:fillRect/>
              </a:stretch>
            </p:blipFill>
            <p:spPr bwMode="auto">
              <a:xfrm>
                <a:off x="0" y="5943600"/>
                <a:ext cx="2400300" cy="914400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http://www.ivwebsites.com/scripts/ivstock/image.aspx?site=ivstock&amp;img=114/114-0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1746" b="30159"/>
              <a:stretch>
                <a:fillRect/>
              </a:stretch>
            </p:blipFill>
            <p:spPr bwMode="auto">
              <a:xfrm flipH="1">
                <a:off x="2362200" y="5943600"/>
                <a:ext cx="2400300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4764156" y="5943600"/>
              <a:ext cx="4762500" cy="914400"/>
              <a:chOff x="0" y="5943600"/>
              <a:chExt cx="4762500" cy="914400"/>
            </a:xfrm>
          </p:grpSpPr>
          <p:pic>
            <p:nvPicPr>
              <p:cNvPr id="19" name="Picture 2" descr="http://www.ivwebsites.com/scripts/ivstock/image.aspx?site=ivstock&amp;img=114/114-0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1746" b="30159"/>
              <a:stretch>
                <a:fillRect/>
              </a:stretch>
            </p:blipFill>
            <p:spPr bwMode="auto">
              <a:xfrm>
                <a:off x="0" y="5943600"/>
                <a:ext cx="2400300" cy="9144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http://www.ivwebsites.com/scripts/ivstock/image.aspx?site=ivstock&amp;img=114/114-02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1746" b="30159"/>
              <a:stretch>
                <a:fillRect/>
              </a:stretch>
            </p:blipFill>
            <p:spPr bwMode="auto">
              <a:xfrm flipH="1">
                <a:off x="2362200" y="5943600"/>
                <a:ext cx="2400300" cy="9144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4" descr="http://www.cancerhelp.org.uk/prod_consump/groups/cr_common/@cah/@gen/documents/image/crukmig_1000img-12071.jpg"/>
          <p:cNvPicPr>
            <a:picLocks noChangeAspect="1" noChangeArrowheads="1"/>
          </p:cNvPicPr>
          <p:nvPr/>
        </p:nvPicPr>
        <p:blipFill>
          <a:blip r:embed="rId3" cstate="print"/>
          <a:srcRect b="10660"/>
          <a:stretch>
            <a:fillRect/>
          </a:stretch>
        </p:blipFill>
        <p:spPr bwMode="auto">
          <a:xfrm>
            <a:off x="6400800" y="152401"/>
            <a:ext cx="2552700" cy="29718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990601" y="692428"/>
            <a:ext cx="50291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The mice or hamsters are immunized by the needed molecular target </a:t>
            </a:r>
          </a:p>
          <a:p>
            <a:r>
              <a:rPr lang="en-US" sz="2200" b="1" i="1" spc="-40" dirty="0" smtClean="0">
                <a:latin typeface="Arial Narrow" pitchFamily="34" charset="0"/>
              </a:rPr>
              <a:t>Lymphocytes producing antibodies are fused with “immortal” human B-lymphocytes</a:t>
            </a:r>
          </a:p>
          <a:p>
            <a:r>
              <a:rPr lang="en-US" sz="2200" b="1" i="1" dirty="0" smtClean="0">
                <a:latin typeface="Arial Narrow" pitchFamily="34" charset="0"/>
              </a:rPr>
              <a:t>The immortal hybrid  can be cloned to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produce </a:t>
            </a:r>
            <a:r>
              <a:rPr lang="en-US" sz="2200" b="1" i="1" dirty="0" smtClean="0">
                <a:solidFill>
                  <a:srgbClr val="FFFA01"/>
                </a:solidFill>
                <a:latin typeface="Arial Narrow" pitchFamily="34" charset="0"/>
                <a:sym typeface="Wingdings 3"/>
              </a:rPr>
              <a:t>HUMANIZED ANTIBODIES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against a single target antigen 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66800" y="3559661"/>
            <a:ext cx="7924800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Bef>
                <a:spcPts val="600"/>
              </a:spcBef>
            </a:pPr>
            <a:r>
              <a:rPr lang="en-US" sz="2400" b="1" spc="-40" dirty="0" err="1" smtClean="0">
                <a:solidFill>
                  <a:srgbClr val="FFFA01"/>
                </a:solidFill>
                <a:latin typeface="Arial Narrow" pitchFamily="34" charset="0"/>
              </a:rPr>
              <a:t>Rituximab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  against CD20 expressed on lymphocytes  in </a:t>
            </a:r>
            <a:r>
              <a:rPr lang="en-US" sz="2400" b="1" spc="-40" dirty="0" smtClean="0">
                <a:solidFill>
                  <a:srgbClr val="CCFFFF"/>
                </a:solidFill>
                <a:latin typeface="Symbol" pitchFamily="18" charset="2"/>
                <a:sym typeface="Wingdings 3"/>
              </a:rPr>
              <a:t>b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 cell lymphoma &amp; chronic lymphocytic leukemia</a:t>
            </a:r>
            <a:endParaRPr lang="en-US" sz="2400" b="1" spc="-40" dirty="0" smtClean="0">
              <a:solidFill>
                <a:srgbClr val="CCFFFF"/>
              </a:solidFill>
              <a:latin typeface="Arial Narrow" pitchFamily="34" charset="0"/>
            </a:endParaRPr>
          </a:p>
          <a:p>
            <a:pPr algn="just">
              <a:lnSpc>
                <a:spcPts val="2500"/>
              </a:lnSpc>
              <a:spcBef>
                <a:spcPts val="600"/>
              </a:spcBef>
            </a:pPr>
            <a:r>
              <a:rPr lang="en-US" sz="2400" b="1" spc="-40" dirty="0" err="1" smtClean="0">
                <a:solidFill>
                  <a:srgbClr val="FFFA01"/>
                </a:solidFill>
                <a:latin typeface="Arial Narrow" pitchFamily="34" charset="0"/>
              </a:rPr>
              <a:t>Bevacizumab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  against Vascular Endothelium GF R  so aborts angiogenesis  to 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suppress metastasis specially in colorectal &amp; lung cancer  / induce shrinkage of breast &amp; renal cancer</a:t>
            </a:r>
            <a:endParaRPr lang="en-US" sz="2400" b="1" spc="-40" dirty="0" smtClean="0">
              <a:solidFill>
                <a:srgbClr val="CCFFFF"/>
              </a:solidFill>
              <a:latin typeface="Arial Narrow" pitchFamily="34" charset="0"/>
            </a:endParaRPr>
          </a:p>
          <a:p>
            <a:pPr algn="just">
              <a:lnSpc>
                <a:spcPts val="2500"/>
              </a:lnSpc>
              <a:spcBef>
                <a:spcPts val="600"/>
              </a:spcBef>
            </a:pPr>
            <a:r>
              <a:rPr lang="en-US" sz="2400" b="1" spc="-40" dirty="0" err="1" smtClean="0">
                <a:solidFill>
                  <a:srgbClr val="FFFA01"/>
                </a:solidFill>
                <a:latin typeface="Arial Narrow" pitchFamily="34" charset="0"/>
              </a:rPr>
              <a:t>Cetuximab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Epidermal GFR in many carcinomas 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as breast, lung, colon,…..</a:t>
            </a:r>
          </a:p>
          <a:p>
            <a:pPr algn="just">
              <a:lnSpc>
                <a:spcPts val="2500"/>
              </a:lnSpc>
              <a:spcBef>
                <a:spcPts val="600"/>
              </a:spcBef>
            </a:pPr>
            <a:r>
              <a:rPr lang="en-US" sz="2400" b="1" spc="-40" dirty="0" err="1" smtClean="0">
                <a:solidFill>
                  <a:srgbClr val="FFFA01"/>
                </a:solidFill>
                <a:latin typeface="Arial Narrow" pitchFamily="34" charset="0"/>
              </a:rPr>
              <a:t>Trastuzumab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  HER2/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neu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 ( a special EGFR) expressed on 30% of breast cancer cells  </a:t>
            </a:r>
            <a:r>
              <a:rPr lang="en-US" sz="2400" b="1" spc="-40" dirty="0" smtClean="0">
                <a:solidFill>
                  <a:srgbClr val="CCFFFF"/>
                </a:solidFill>
                <a:latin typeface="Arial Narrow" pitchFamily="34" charset="0"/>
                <a:sym typeface="Wingdings 3"/>
              </a:rPr>
              <a:t>in metastatic breast cancer  </a:t>
            </a:r>
            <a:endParaRPr lang="en-US" sz="2400" b="1" spc="-40" dirty="0" smtClean="0">
              <a:solidFill>
                <a:srgbClr val="CCFFFF"/>
              </a:solidFill>
              <a:latin typeface="Arial Narrow" pitchFamily="34" charset="0"/>
            </a:endParaRPr>
          </a:p>
          <a:p>
            <a:pPr algn="just">
              <a:lnSpc>
                <a:spcPts val="2500"/>
              </a:lnSpc>
            </a:pPr>
            <a:endParaRPr lang="en-US" sz="2400" b="1" spc="-40" dirty="0"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0600" y="238780"/>
            <a:ext cx="76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A01"/>
                </a:solidFill>
                <a:latin typeface="Bernard MT Condensed" pitchFamily="18" charset="0"/>
              </a:rPr>
              <a:t>MOA</a:t>
            </a:r>
            <a:endParaRPr lang="en-US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019EFF">
                <a:alpha val="84706"/>
              </a:srgbClr>
            </a:gs>
            <a:gs pos="38000">
              <a:srgbClr val="3333CC">
                <a:alpha val="90000"/>
              </a:srgbClr>
            </a:gs>
            <a:gs pos="68000">
              <a:schemeClr val="tx2">
                <a:lumMod val="25000"/>
              </a:schemeClr>
            </a:gs>
            <a:gs pos="95000">
              <a:schemeClr val="tx2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99392" y="152400"/>
            <a:ext cx="76014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A01"/>
                </a:solidFill>
                <a:latin typeface="Bernard MT Condensed" pitchFamily="18" charset="0"/>
              </a:rPr>
              <a:t>MOA</a:t>
            </a:r>
            <a:endParaRPr lang="en-US" sz="28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4799701" y="152400"/>
            <a:ext cx="4177003" cy="3124200"/>
            <a:chOff x="4799701" y="152400"/>
            <a:chExt cx="4177003" cy="3124200"/>
          </a:xfrm>
        </p:grpSpPr>
        <p:pic>
          <p:nvPicPr>
            <p:cNvPr id="16" name="Picture 4" descr="http://www.gene.com/gene/products/information/oncology/herceptin/images/mo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45357" t="26756" r="9285" b="37046"/>
            <a:stretch>
              <a:fillRect/>
            </a:stretch>
          </p:blipFill>
          <p:spPr bwMode="auto">
            <a:xfrm>
              <a:off x="4799701" y="685800"/>
              <a:ext cx="2057400" cy="1881051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7009501" y="990600"/>
              <a:ext cx="17507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b="1" spc="-40" dirty="0" err="1" smtClean="0">
                  <a:solidFill>
                    <a:srgbClr val="FFFF00"/>
                  </a:solidFill>
                  <a:latin typeface="Arial Narrow" pitchFamily="34" charset="0"/>
                </a:rPr>
                <a:t>Trastuzumab</a:t>
              </a:r>
              <a:r>
                <a:rPr lang="en-US" sz="2400" b="1" spc="-40" dirty="0" smtClean="0">
                  <a:solidFill>
                    <a:srgbClr val="FFFF00"/>
                  </a:solidFill>
                  <a:latin typeface="Arial Narrow" pitchFamily="34" charset="0"/>
                  <a:sym typeface="Wingdings 3"/>
                </a:rPr>
                <a:t> 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76101" y="1447800"/>
              <a:ext cx="2438400" cy="1828800"/>
              <a:chOff x="5486400" y="2743200"/>
              <a:chExt cx="3429000" cy="2422233"/>
            </a:xfrm>
          </p:grpSpPr>
          <p:sp>
            <p:nvSpPr>
              <p:cNvPr id="23" name="Isosceles Triangle 22"/>
              <p:cNvSpPr/>
              <p:nvPr/>
            </p:nvSpPr>
            <p:spPr>
              <a:xfrm rot="5970861">
                <a:off x="8000797" y="3885999"/>
                <a:ext cx="457200" cy="457200"/>
              </a:xfrm>
              <a:prstGeom prst="triangle">
                <a:avLst/>
              </a:prstGeom>
              <a:solidFill>
                <a:srgbClr val="CCFFFF"/>
              </a:solidFill>
              <a:ln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4805055">
                <a:off x="5710472" y="3957872"/>
                <a:ext cx="457200" cy="457200"/>
              </a:xfrm>
              <a:prstGeom prst="triangle">
                <a:avLst/>
              </a:prstGeom>
              <a:solidFill>
                <a:srgbClr val="CCFFFF"/>
              </a:solidFill>
              <a:ln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9936845">
                <a:off x="6336694" y="2831494"/>
                <a:ext cx="457200" cy="457200"/>
              </a:xfrm>
              <a:prstGeom prst="triangle">
                <a:avLst/>
              </a:prstGeom>
              <a:solidFill>
                <a:srgbClr val="CCFFFF"/>
              </a:solidFill>
              <a:ln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1893635">
                <a:off x="6441423" y="4708233"/>
                <a:ext cx="457200" cy="457200"/>
              </a:xfrm>
              <a:prstGeom prst="triangle">
                <a:avLst/>
              </a:prstGeom>
              <a:solidFill>
                <a:srgbClr val="CCFFFF"/>
              </a:solidFill>
              <a:ln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3548672">
                <a:off x="8443937" y="2848353"/>
                <a:ext cx="457200" cy="457200"/>
              </a:xfrm>
              <a:prstGeom prst="triangle">
                <a:avLst/>
              </a:prstGeom>
              <a:solidFill>
                <a:srgbClr val="CCFFFF"/>
              </a:solidFill>
              <a:ln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7652209">
                <a:off x="8356808" y="4546806"/>
                <a:ext cx="457200" cy="457200"/>
              </a:xfrm>
              <a:prstGeom prst="triangle">
                <a:avLst/>
              </a:prstGeom>
              <a:solidFill>
                <a:srgbClr val="CCFFFF"/>
              </a:solidFill>
              <a:ln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4" descr="http://www.gene.com/gene/products/information/oncology/herceptin/images/moa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t="64085" r="41683"/>
              <a:stretch>
                <a:fillRect/>
              </a:stretch>
            </p:blipFill>
            <p:spPr bwMode="auto">
              <a:xfrm>
                <a:off x="5486400" y="2743200"/>
                <a:ext cx="3429000" cy="241935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4875901" y="152400"/>
              <a:ext cx="4100803" cy="40011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CCFFFF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b="1" i="1" spc="-40" dirty="0" smtClean="0">
                  <a:solidFill>
                    <a:schemeClr val="bg1"/>
                  </a:solidFill>
                  <a:latin typeface="Arial Narrow" pitchFamily="34" charset="0"/>
                </a:rPr>
                <a:t>HER2 over expressed in breast cancer c.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8200" y="3427412"/>
            <a:ext cx="4342501" cy="3430588"/>
            <a:chOff x="4648200" y="3427412"/>
            <a:chExt cx="4342501" cy="3430588"/>
          </a:xfrm>
        </p:grpSpPr>
        <p:sp>
          <p:nvSpPr>
            <p:cNvPr id="46" name="Oval 45"/>
            <p:cNvSpPr/>
            <p:nvPr/>
          </p:nvSpPr>
          <p:spPr>
            <a:xfrm>
              <a:off x="7391400" y="5410200"/>
              <a:ext cx="609600" cy="685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257800" y="3962400"/>
              <a:ext cx="609600" cy="685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52301" y="3634408"/>
              <a:ext cx="838200" cy="457200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89153" y="5194852"/>
              <a:ext cx="762000" cy="304800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626" name="Picture 2" descr="http://www.nature.com/nrrheum/journal/v3/n2/images/ncprheum0424-f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736" b="32130"/>
            <a:stretch>
              <a:fillRect/>
            </a:stretch>
          </p:blipFill>
          <p:spPr bwMode="auto">
            <a:xfrm>
              <a:off x="4648200" y="3429000"/>
              <a:ext cx="4254597" cy="3200400"/>
            </a:xfrm>
            <a:prstGeom prst="rect">
              <a:avLst/>
            </a:prstGeom>
            <a:noFill/>
          </p:spPr>
        </p:pic>
        <p:sp>
          <p:nvSpPr>
            <p:cNvPr id="40" name="Rectangle 39"/>
            <p:cNvSpPr/>
            <p:nvPr/>
          </p:nvSpPr>
          <p:spPr>
            <a:xfrm>
              <a:off x="7173513" y="4267200"/>
              <a:ext cx="13599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b="1" spc="-40" dirty="0" err="1" smtClean="0">
                  <a:solidFill>
                    <a:srgbClr val="FFFA01"/>
                  </a:solidFill>
                  <a:latin typeface="Arial Narrow" pitchFamily="34" charset="0"/>
                </a:rPr>
                <a:t>Rituximab</a:t>
              </a:r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21666" y="6457890"/>
              <a:ext cx="3969035" cy="40011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CCFFFF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b="1" i="1" spc="-40" dirty="0" smtClean="0">
                  <a:solidFill>
                    <a:schemeClr val="bg1"/>
                  </a:solidFill>
                  <a:latin typeface="Arial Narrow" pitchFamily="34" charset="0"/>
                </a:rPr>
                <a:t>CD20 over expressed on lymphoma cell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09501" y="4671392"/>
              <a:ext cx="6482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i="1" spc="-40" dirty="0" smtClean="0">
                  <a:solidFill>
                    <a:srgbClr val="CCFFFF"/>
                  </a:solidFill>
                  <a:latin typeface="Arial Narrow" pitchFamily="34" charset="0"/>
                </a:rPr>
                <a:t>CD20</a:t>
              </a:r>
              <a:endParaRPr lang="en-US" b="1" i="1" dirty="0">
                <a:solidFill>
                  <a:srgbClr val="CCFFFF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799701" y="3427412"/>
              <a:ext cx="4038600" cy="1588"/>
            </a:xfrm>
            <a:prstGeom prst="line">
              <a:avLst/>
            </a:prstGeom>
            <a:ln w="38100">
              <a:solidFill>
                <a:srgbClr val="CC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38200" y="152400"/>
            <a:ext cx="3657600" cy="6477000"/>
            <a:chOff x="1066800" y="0"/>
            <a:chExt cx="3657600" cy="6477000"/>
          </a:xfrm>
        </p:grpSpPr>
        <p:sp>
          <p:nvSpPr>
            <p:cNvPr id="44" name="Rectangle 43"/>
            <p:cNvSpPr/>
            <p:nvPr/>
          </p:nvSpPr>
          <p:spPr>
            <a:xfrm>
              <a:off x="1066800" y="3810000"/>
              <a:ext cx="3657600" cy="2667000"/>
            </a:xfrm>
            <a:prstGeom prst="rect">
              <a:avLst/>
            </a:prstGeom>
            <a:gradFill flip="none" rotWithShape="1">
              <a:gsLst>
                <a:gs pos="29000">
                  <a:srgbClr val="82362E">
                    <a:alpha val="86000"/>
                  </a:srgbClr>
                </a:gs>
                <a:gs pos="38000">
                  <a:srgbClr val="DE6C60">
                    <a:shade val="67500"/>
                    <a:satMod val="115000"/>
                    <a:alpha val="58000"/>
                  </a:srgbClr>
                </a:gs>
                <a:gs pos="88000">
                  <a:srgbClr val="DE6C60">
                    <a:shade val="100000"/>
                    <a:satMod val="115000"/>
                    <a:alpha val="2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http://medchrome.com/wp-content/uploads/2010/10/Anticancer-drugs-Monoclonal-Ab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 l="5882"/>
            <a:stretch>
              <a:fillRect/>
            </a:stretch>
          </p:blipFill>
          <p:spPr bwMode="auto">
            <a:xfrm>
              <a:off x="1066800" y="447260"/>
              <a:ext cx="3657600" cy="3365451"/>
            </a:xfrm>
            <a:prstGeom prst="rect">
              <a:avLst/>
            </a:prstGeom>
            <a:solidFill>
              <a:srgbClr val="EE0000"/>
            </a:solidFill>
          </p:spPr>
        </p:pic>
        <p:grpSp>
          <p:nvGrpSpPr>
            <p:cNvPr id="34" name="Group 33"/>
            <p:cNvGrpSpPr/>
            <p:nvPr/>
          </p:nvGrpSpPr>
          <p:grpSpPr>
            <a:xfrm>
              <a:off x="1066800" y="3031435"/>
              <a:ext cx="3429000" cy="3140761"/>
              <a:chOff x="1666116" y="2813524"/>
              <a:chExt cx="3438032" cy="3968276"/>
            </a:xfrm>
          </p:grpSpPr>
          <p:pic>
            <p:nvPicPr>
              <p:cNvPr id="32" name="Picture 2" descr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9126" t="21727" b="3661"/>
              <a:stretch>
                <a:fillRect/>
              </a:stretch>
            </p:blipFill>
            <p:spPr bwMode="auto">
              <a:xfrm>
                <a:off x="1828800" y="3200400"/>
                <a:ext cx="3275348" cy="3581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invGray">
              <a:xfrm>
                <a:off x="1666116" y="2813524"/>
                <a:ext cx="1074883" cy="542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en-US" sz="2400" b="1" dirty="0">
                    <a:solidFill>
                      <a:srgbClr val="CCFFFF"/>
                    </a:solidFill>
                  </a:rPr>
                  <a:t>VEGF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066800" y="5024735"/>
              <a:ext cx="17456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400" b="1" spc="-40" dirty="0" err="1" smtClean="0">
                  <a:solidFill>
                    <a:srgbClr val="FFFA01"/>
                  </a:solidFill>
                  <a:latin typeface="Arial Narrow" pitchFamily="34" charset="0"/>
                </a:rPr>
                <a:t>Bevacizumab</a:t>
              </a:r>
              <a:endParaRPr lang="en-US" sz="24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0"/>
              <a:ext cx="3657600" cy="707886"/>
            </a:xfrm>
            <a:prstGeom prst="rect">
              <a:avLst/>
            </a:prstGeom>
            <a:solidFill>
              <a:srgbClr val="DE6C6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 i="1" spc="-40" dirty="0" smtClean="0">
                  <a:latin typeface="Arial Narrow" pitchFamily="34" charset="0"/>
                </a:rPr>
                <a:t>VEGF over expressed in </a:t>
              </a:r>
              <a:r>
                <a:rPr lang="en-US" sz="2000" b="1" i="1" spc="-40" dirty="0" err="1" smtClean="0">
                  <a:latin typeface="Arial Narrow" pitchFamily="34" charset="0"/>
                </a:rPr>
                <a:t>metasta</a:t>
              </a:r>
              <a:r>
                <a:rPr lang="en-US" sz="2000" b="1" i="1" spc="-40" dirty="0" smtClean="0">
                  <a:latin typeface="Arial Narrow" pitchFamily="34" charset="0"/>
                </a:rPr>
                <a:t>-sizing lung cancer c.</a:t>
              </a:r>
              <a:endParaRPr lang="en-US" sz="2000" b="1" i="1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1146</Words>
  <Application>Microsoft Office PowerPoint</Application>
  <PresentationFormat>On-screen Show (4:3)</PresentationFormat>
  <Paragraphs>221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127</cp:revision>
  <dcterms:created xsi:type="dcterms:W3CDTF">2010-10-28T18:56:20Z</dcterms:created>
  <dcterms:modified xsi:type="dcterms:W3CDTF">2010-12-28T19:48:40Z</dcterms:modified>
</cp:coreProperties>
</file>