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440" r:id="rId2"/>
    <p:sldId id="333" r:id="rId3"/>
    <p:sldId id="334" r:id="rId4"/>
    <p:sldId id="335" r:id="rId5"/>
    <p:sldId id="336" r:id="rId6"/>
    <p:sldId id="341" r:id="rId7"/>
    <p:sldId id="344" r:id="rId8"/>
    <p:sldId id="347" r:id="rId9"/>
    <p:sldId id="348" r:id="rId10"/>
    <p:sldId id="349" r:id="rId11"/>
    <p:sldId id="351" r:id="rId12"/>
    <p:sldId id="338" r:id="rId13"/>
    <p:sldId id="352" r:id="rId14"/>
    <p:sldId id="353" r:id="rId15"/>
    <p:sldId id="354" r:id="rId16"/>
    <p:sldId id="441" r:id="rId17"/>
    <p:sldId id="355" r:id="rId18"/>
    <p:sldId id="356" r:id="rId19"/>
    <p:sldId id="357" r:id="rId20"/>
    <p:sldId id="442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443" r:id="rId29"/>
    <p:sldId id="365" r:id="rId30"/>
    <p:sldId id="366" r:id="rId31"/>
    <p:sldId id="368" r:id="rId32"/>
    <p:sldId id="369" r:id="rId33"/>
    <p:sldId id="370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3" r:id="rId44"/>
    <p:sldId id="445" r:id="rId45"/>
    <p:sldId id="382" r:id="rId46"/>
    <p:sldId id="384" r:id="rId47"/>
    <p:sldId id="385" r:id="rId48"/>
    <p:sldId id="386" r:id="rId49"/>
    <p:sldId id="387" r:id="rId50"/>
    <p:sldId id="388" r:id="rId51"/>
    <p:sldId id="391" r:id="rId52"/>
    <p:sldId id="393" r:id="rId53"/>
    <p:sldId id="394" r:id="rId54"/>
    <p:sldId id="395" r:id="rId55"/>
    <p:sldId id="396" r:id="rId56"/>
    <p:sldId id="397" r:id="rId57"/>
    <p:sldId id="398" r:id="rId58"/>
    <p:sldId id="444" r:id="rId59"/>
    <p:sldId id="400" r:id="rId60"/>
    <p:sldId id="399" r:id="rId61"/>
    <p:sldId id="340" r:id="rId62"/>
    <p:sldId id="401" r:id="rId63"/>
    <p:sldId id="402" r:id="rId64"/>
    <p:sldId id="403" r:id="rId65"/>
    <p:sldId id="404" r:id="rId66"/>
    <p:sldId id="405" r:id="rId67"/>
    <p:sldId id="406" r:id="rId68"/>
    <p:sldId id="407" r:id="rId69"/>
    <p:sldId id="412" r:id="rId70"/>
    <p:sldId id="410" r:id="rId71"/>
    <p:sldId id="413" r:id="rId72"/>
    <p:sldId id="414" r:id="rId73"/>
    <p:sldId id="415" r:id="rId74"/>
    <p:sldId id="409" r:id="rId75"/>
    <p:sldId id="439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9019D5-D704-428D-9F13-0F4AE680EA41}" type="datetimeFigureOut">
              <a:rPr lang="ar-SA" smtClean="0"/>
              <a:pPr/>
              <a:t>30/12/34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5EF70D-08C7-46E7-8347-31EA45ADCB5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3774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F70D-08C7-46E7-8347-31EA45ADCB5B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EF70D-08C7-46E7-8347-31EA45ADCB5B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E496-FDA6-4EAD-9E1C-CBB7272C3A5D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1F6B-089C-4DE0-8FCB-E3FEDBEAA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images.google.com.ph/imgres?imgurl=http://kidney.niddk.nih.gov/kudiseases/pubs/imagingut/images/pyelogram.gif&amp;imgrefurl=http://kidney.niddk.nih.gov/kudiseases/pubs/imagingut/index.htm&amp;h=300&amp;w=237&amp;sz=41&amp;tbnid=9JHUn4_n3UFxqM:&amp;tbnh=116&amp;tbnw=92&amp;prev=/images?q=intravenous+pyelogram&amp;start=2&amp;sa=X&amp;oi=images&amp;ct=image&amp;cd=2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667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URINARY TRACT</a:t>
            </a:r>
            <a:br>
              <a:rPr lang="en-US" b="1" i="1" dirty="0" smtClean="0"/>
            </a:br>
            <a:r>
              <a:rPr lang="en-US" b="1" i="1" dirty="0" smtClean="0"/>
              <a:t>RADIOLOGICAL ANATOMY</a:t>
            </a:r>
            <a:br>
              <a:rPr lang="en-US" b="1" i="1" dirty="0" smtClean="0"/>
            </a:br>
            <a:r>
              <a:rPr lang="en-US" b="1" i="1" dirty="0" smtClean="0"/>
              <a:t>&amp;</a:t>
            </a:r>
            <a:br>
              <a:rPr lang="en-US" b="1" i="1" dirty="0" smtClean="0"/>
            </a:br>
            <a:r>
              <a:rPr lang="en-US" b="1" i="1" dirty="0" smtClean="0"/>
              <a:t>IMAGING MODELITIES</a:t>
            </a:r>
            <a:endParaRPr lang="ar-SA" b="1" i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9200" y="3962400"/>
            <a:ext cx="7086600" cy="2895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DR SADEQ ALSHAMI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ASS.PROF &amp; CONSULTANT IN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DIAGNOSTIC &amp; INTERVENTIONAL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RADIOLOGY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Kidneys</a:t>
            </a:r>
            <a:endParaRPr lang="en-GB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Bean shaped structure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There may be </a:t>
            </a:r>
            <a:r>
              <a:rPr lang="en-PH" sz="2600" dirty="0" err="1" smtClean="0"/>
              <a:t>fetal</a:t>
            </a:r>
            <a:r>
              <a:rPr lang="en-PH" sz="2600" dirty="0" smtClean="0"/>
              <a:t> </a:t>
            </a:r>
            <a:r>
              <a:rPr lang="en-PH" sz="2600" dirty="0" err="1" smtClean="0"/>
              <a:t>lobulations</a:t>
            </a:r>
            <a:r>
              <a:rPr lang="en-PH" sz="2600" dirty="0" smtClean="0"/>
              <a:t> – present as notches on the lateral aspect of the kidneys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Local bulge or convexity may be seen along the lateral aspect of </a:t>
            </a:r>
            <a:r>
              <a:rPr lang="en-PH" sz="2600" dirty="0" smtClean="0">
                <a:solidFill>
                  <a:schemeClr val="tx2"/>
                </a:solidFill>
              </a:rPr>
              <a:t>left kidney</a:t>
            </a:r>
            <a:r>
              <a:rPr lang="en-PH" sz="2600" dirty="0" smtClean="0"/>
              <a:t> – called </a:t>
            </a:r>
            <a:r>
              <a:rPr lang="en-PH" sz="2600" dirty="0" smtClean="0">
                <a:solidFill>
                  <a:schemeClr val="tx2"/>
                </a:solidFill>
              </a:rPr>
              <a:t>dromedary hump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This may be either due to impression of the spleen or </a:t>
            </a:r>
            <a:r>
              <a:rPr lang="en-PH" sz="2600" dirty="0" err="1" smtClean="0"/>
              <a:t>fetal</a:t>
            </a:r>
            <a:r>
              <a:rPr lang="en-PH" sz="2600" dirty="0" smtClean="0"/>
              <a:t> </a:t>
            </a:r>
            <a:r>
              <a:rPr lang="en-PH" sz="2600" dirty="0" err="1" smtClean="0"/>
              <a:t>lobulation</a:t>
            </a:r>
            <a:r>
              <a:rPr lang="en-PH" sz="2600" dirty="0" smtClean="0"/>
              <a:t> or both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  <p:pic>
        <p:nvPicPr>
          <p:cNvPr id="4" name="Picture 2" descr="us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2743200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V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4118182"/>
            <a:ext cx="2133600" cy="2587418"/>
          </a:xfrm>
          <a:prstGeom prst="rect">
            <a:avLst/>
          </a:prstGeom>
          <a:noFill/>
        </p:spPr>
      </p:pic>
      <p:sp>
        <p:nvSpPr>
          <p:cNvPr id="174082" name="AutoShape 2" descr="data:image/jpg;base64,/9j/4AAQSkZJRgABAQAAAQABAAD/2wCEAAkGBhMSERUTEhQVEhUWGBgXGBgXFRsYHxgdFhcVFxgYGBYZGyYeGB0kGhcVHy8gIycqLC0sFR4xNTAqNSYrLCkBCQoKBQUFDQUFDSkYEhgpKSkpKSkpKSkpKSkpKSkpKSkpKSkpKSkpKSkpKSkpKSkpKSkpKSkpKSkpKSkpKSkpKf/AABEIAIwAoAMBIgACEQEDEQH/xAAbAAACAwEBAQAAAAAAAAAAAAAEBQIDBgAHAf/EAEAQAAECBAMFBQYDBwIHAAAAAAECEQADITEEEkEFUWFxgRMikaGxBjLB0eHwQlJiBxQjM3KC8RbCFRdDg5Kisv/EABQBAQAAAAAAAAAAAAAAAAAAAAD/xAAUEQEAAAAAAAAAAAAAAAAAAAAA/9oADAMBAAIRAxEAPwDz3ZOIwAw0kLRLVOC0GZnzMUKnLSsUuRLyFqBi4qGgPDIws1U1Uzs5aRiJJypJSTJHaiaJQq5bsy14zqlBhQBrmtakua9Kbo5CgHcAuGq9OIY3gN3KTswgCf2KZhUCTJMwywEpnlIANTmaWk7iUH80CYlGA7TDF5WTtiFhAU/Y93KZiio9+70Bcm4aMbE1d40AFgwfcz1PWA3WGRs3MSOwymoCyuksrkUOvbCX2rt+J20jJ7RVJ7OSJTZh2mehf+YcmY2Pcy2hlgtjSgkpnJUFMCFJL77NRrcaRanYshgwUohie9RQ3UYiAy8dG2wvsvIrmQu1O8aPaDR7IYQhPdUN57Q6mjgim6kB55HR6fJ9jMGCSqUtQreapLaXDgtEj7FbOuUYkA6JmoWH55QfWA8ujo9RPsRs8/8ATxQNmzp0bQpeLJPsHgycokTi9ivEJltXinX4QHlUdHr+H/Zlh5qwiVLCl1OVM9SyAn3jRk0terjfC+f7GbPFQJqg7e9kAa4qVEt0tAeYR0epSf2dSJgGSTOIr3nVXcHIADD1hpI/YwgsVpMsF2CphJ8EjSA8Zjo9k/5P4UB1rUBvKsr10FX8oGxn7OMBLFVuQB3UqWpR0egy14U3QHkkdHp+L/ZpJIyIeXMmD+GVrdm1UBQJJo56R5piJCkKUhQZSSQRuIoYCKiGDAg61d6mwalG3xGJKQwBpXiDq1QLW1iMB0O9hbOfvs5Pu1AbRyCIE2Nswzl/pTU8eAje7PlIR3pjhjRIZxS33QwFuD2dMQE0lrQQdKgvUNp6RZJ2ColkgO7EKoa1cOwPi8FS9qpBZIAap3PoWOsditrA95CVaAlg9NCBZtCID7hNjFRYy1A2cvoXf73wUjYgI7syhLJdB13G0AYXa6wA2YAli6qXpSJy8TMUWzi+/jqbGA1OA9mAkP8AvBlkgjVL05MRH3/RIek9ibECh31oQ0JJOKmSqKSdQbln4ebjfFq9rKIYgpS9MpL20dngHSPZNCTlXiK8CkeagQaxTO9n5STmWsrc/mAJalwB5Qlmz5aSA81KjUvlLcxQt4mG/spghicSJKlkpyLUSh0kEZWLFwWzagiAcYNErC4WdiJaezM4jDyiCScoJzqCjUl85/7aYWSdqYeWj+FJBa3dQgBtCo18oae38g4cYdCFpEtCChCAWXpmWaVDBIe7k/mjIpxYDleR33ZurwDv/Ua1oOQypW6rqL1o9zC6TtqaSySSal3DvwJoICTOUoOFvXRgz6U38oqxmJUwlpC0i6hmeta0DAawDDEzgr+YozFmpOdwlt6rHduijtUrZKGCiohyoCjVXa2gcwrnYlSkhAFHAcMLXzcecFYWeSp1hIQHAN73LG+54CpOJKJlauaZSe8BRyR8dIxPthgM6jOQAGZ21FnG9qCnwjYY3BJQntnUoroA9FbwwPu1hNtGWVtZShpRk8DpQaQHnsTkySpQSLmL8VtArRLQUoSJQKQUoCVKzKKnWoVWasCdIP2PhSBnAckU5a9YDSyZMuTKSiVUs5JF1NVQbwbcIvwDkZpr5bOn6hoD2TJdJKq8m6d00UOFDDvDTQoEJdDhiHLHmLHSApmSWHcOZL67txFwYtwi5dlqyGhBbMkcN6ekcuSfxgWuBpwa/IxT+8GUmpcMwJFOpMAyVKQlJIUggOKLY8mVQiM/N22UrKUlkWPDpeFe1NoOSxoLsWvAUpYIoSVGjH7eA0SNoTVBwtRNnqPTWD8H7TTpamzk8FVHirXlGYKymr8w7tuqXiKcc+9uV+EBvMLt2VNV38qTvKUqB5uH840Ps5teVhZ6p4lDN2S0pShBTnUVS8tahKWBL8DePJ0YxyLAcN256Vgs7UWkZSrumgAWfiTAeg7Uxi1qM3ETEFcyrhJcMSyANEgaeNSYWifJUGzqJd9GpdgB5RjBjwASSSX5hhue0DztqVo5Guv+OkB6AiSlau6oqG9x56NBnYns3XMWxLVfW1AW8o80l7SmJYhwOBv98osO01BnJbeC/wBjnAehowMtIIKj+kO7806RRP2lJQCEhNmLO4A0JJbpGRw/tNOykJWS5Y3FOMfMNtvIe8EuPdGUG9jUQDDFbXCqJSRpWr+AtwhJjsStxcCtAGpxfXhBuI2qqYXO6wDeULMUFrOUApDWA9TAZ/DYLMxBp+KjMXLDjSr8Y1Oy8AVAMoAjV78aRTs7Z0tISQ72qaHi+lYf4PCMXap0b3uIaj8rwFmE2YA7tmAdqh97aP5GKZ5CVEpcPo2vMXh1OxYyZBUa6kHgxccoz+LST7qjzuPvnAXycUVVzBIsxJHgbQr2sVPoHuAQx6s0Qxk5Q0BI8+O8Qtm40hiQA3E14tAVTZuUs9/umkEYKUhHeJqQzF6dHaBp8xKg9E//AC+8PXpBGF7MnKoh2cM5qN4Ir5wF+KTQJpbVy/3whROUAWLh9xJFPAw07ByAClhVlOG6C0UYvDrSLOAXcLDV4H6wAsoBzkOlmL+LR97c0NzYNwu7mkWYWRcZSN4J+LP5wdhsDNWezQts2hPlq0Aslzlc+vnu8In2lbFSvvXWNAn2KCSM85Ja4SHI5uwAi6d7MSQWUqbXckZa6g0gM1kYElhyratAYr/exvfm9AfUxrVbAkJDZVrazkC/APCvaOxSCUppwVlA+cAsRNAuaseA8Y+yxXM7/wBJ9NTzi6ZsZaADlFQ7k7twufSF6lMo2proH11rAHSMQl2zEjn5RfO2oFDKEBIOlSVHibnyEK+1KgGalBx4kQfhZpyjLua2vAinhAMdjSlEu/BjpXdpDuZiykFD3L137xoYXABhdKh7xGvS4pz+EDYlKmzBRI5wBhnKdycxB36cRF8yYhQcAPqz1hF++HNTx/xQxNePGXQcPu8BHaOM/KS4uPvSFOISaGpfjVPFxVotm95x5b+ResaH2d2UJg7zfXqQfDwgM5hMOsAliAr8wd+sEzMAFIz5CDvFX9WjeJ2KhCGUG4gEgdbeIEDY72aYpUJa1j9LA+lfEwGTw+HU3eFDatv7npD6Th0qksMpI0Jc+BDHnBSdmpQjuzFBy5RMlvXdmAp1gScAFMQzcD8zAQOxiO8GbUMAx3kQZhMYkXSnNZx3eRNGg2ShXdLhJ9R+reYFxeFQg9opSX1Acf7WgKpS15swo9yCa8vnB3/D0E5lklQFkupQ5lmEBYnbCHdCQHAymnd5R9weK7pUsh7kk386wDCSlKKJRf8AGol6wnx+MShySpVblgPmYH/fCT7x4sk051+cKtozgXqa72037oDtq7cUoM4ABsBWEQQpRcVe7adTaC5Z3JSBW9zxr9IabKwJ/Gwe5J+/CAq2TsN1ZpgOW178zDfFp7uVCUoQBoPj8YJWQE5UIJI158AKR0zH9wIpX3j8AlNzzgFCMaphnI4F31auo5GOXit1TekL508kM9tWYiKkKJNQ51b1B1gGClpULc7ev31gOcVg1DDiL9CfQxFWLLs4O5w3TjHxM9xYPom/gPrAUIBUtkqd91I3Ps7IIBIUczd4Ma8TWMlhp6QHyhn0+RYiH2zNr/hodBX0NPPxgNQpIQLBT3KSPMEiJS9pyJYLSgS1GUoEeJbwhIjEsMm87qdVXEFL2XLUMy3TSrFJ6ZaGAjtHbOYZSlQH6lZiOVi0Jl41lVcnmATyvBW0lSxLIyO1lFRDvwqITYdRPdASTuLU+cA/n7RUZQQGroSH8dYTz8Udz61Lx8RPKUt7ujZSfKLU4tRoEppagrzBEABOUbvyZQHzhng8WgIYhyN+vUmvSDZGKHvEJB4S0erUgabJQarCXqzAeTGAUKUSSQkiu7zDtFU3Al2SmvF6chZ4NMku40oHVXoBBEggFleVPSsANgdllJFg9zrzasM0S9AQW3CvUmLpMnVu7xPzvBAMkDVe4OwfgBSAAuMpLnc7NzvEk4NIHe1FEhdeoDqbhSCkIqTkAAsFUHgKmLZUqudTsRZCQkHk9AOMBhMTtFS0IR3GQCAyAknMoq/iG6jVgTYUgVU3IGDgfHdEZ2UMXKn+Zo+tGiJIvXrXrAcFOGU/BxbyPlEELbc48YkJpF6jgWaOBBLhh0FelvCAbbKmFVXdrg+rQzRjHeiW5AEfPxhLh2cqHg58nPxg7DT+67FLcQfrAPsEXIoGNi4P1g/FTQgEqyKG41fypCbZk9QTmA40ofB4s2htolBBN9HA8tYALHbRSolk5RZnLeNYElTAXBAPIj40hdOxKiXBPQ+tfhBOHlqcBBI3kl/WkA0nykhiM1tWp1AAiKUgEEFSjx+WaPgQvK5JW1yLeADR97dhQlXDu+prAEmY++vH5/CDZOzFZczvyYeZEJ/3gkVbkL+oi+VipgSaq5Oz+bGAvyELuH0ev0g3DTVAs5H9KUgD+68Ie1WTp1NPqYvRPUo1BA8X8KQDxeIQKFRU2tzFsnFgfy0k/rUpz0SbQkUAm7E8RDPCTFZWsBUsIA4Au5mEKawHnW0dOmJFSoOdVFz4aQtKSDmSD1LeV4jVRO46mAw6ksljQG3pRTNFKph3EEffIwbNSxqWADVex0EVnDpT73Q8OljABiUTQRLsyLFiPKGcvAmmUljZQ9CI+YnDkEBbk7wH9KiAEQAKmh1BgpM42Cnfe3kaRSmUdH+HgY5Miuah3jdyYwDjB7RTLGViToH+BijHTcz5k03NbzgKaNKk6PTw3xEVckKA5BvGsB8zhXuuno/iIJws0WIfiKDwaKciTQuAOI+xBOHQn8qvIj5QDBOJSKCh5esSRPBDCnSKFilCG4d3/wBbRKR/S/S8BNc4JoTf76xNGIGmUnflilcokvlAA6+VIYYdMtXvAht0AMFJKgVEHkG8ng4T0CwKuTDweB55lXGmigx8iYpXi00qAOJL9KQF8yYK/h4EvE5GM7ty3M1gRE4GrU0eg9axNEquYAJ3FwX5QBSsQoDu39OsVGaVUJprQnyt4mJLBIdVfKKJ012LnhR4BCtawAGbQuXCq6PajC8dLkajTr0MfZR9965SBXXnB0vDgJcUcQF+FkMHACk6jd98YOlplKotD+v1inBF5RVqksItWHKeIe0ATL2ZL/CoV0UGP1hdjNikFwATue/x8IYSB3Ou805RPDjMSlVQz1q3J4DOTcGoB06aEu3jA8+WoB1EV4N0JtGmmSgP8CFuPw4LGo5QCdCNBQcSGHRqxbhwEl8rndlZ+TUjsZKCVADc9zFObuE6i0AdOnZmIpwqr4UiZmNcV0f6iFciaVO9SNbekTlLKju++MA1AWUuezH9Rv0EVYeWUqLkcgCIoCiFCvp8BFs2Vcubb4D7MmOWz5W0DfOITJDtVxxY/wCIgMIlxrrUxaliD3QGOj/OAJZIAeo3CJysWl3q/AfYEVYVXeAYV1Zz4mOmy6nw0+UAYMSVmlW1KmA8Ivl7JKwVFQ/tBI/8iw84XlGTKlOpHnBEzFKqHdt9fWA//9k="/>
          <p:cNvSpPr>
            <a:spLocks noChangeAspect="1" noChangeArrowheads="1"/>
          </p:cNvSpPr>
          <p:nvPr/>
        </p:nvSpPr>
        <p:spPr bwMode="auto">
          <a:xfrm>
            <a:off x="9017000" y="-652463"/>
            <a:ext cx="15240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74084" name="Picture 4" descr="http://www.ajronline.org/content/188/5/1380/F5.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38600"/>
            <a:ext cx="303068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PH" sz="4000" smtClean="0"/>
              <a:t>Kidneys </a:t>
            </a:r>
            <a:br>
              <a:rPr lang="en-PH" sz="4000" smtClean="0"/>
            </a:br>
            <a:endParaRPr lang="en-GB" sz="400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Kidneys are visualized on the X-Ray due to presence of </a:t>
            </a:r>
            <a:r>
              <a:rPr lang="en-PH" sz="2600" dirty="0" err="1" smtClean="0"/>
              <a:t>perirenal</a:t>
            </a:r>
            <a:r>
              <a:rPr lang="en-PH" sz="2600" dirty="0" smtClean="0"/>
              <a:t> fat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Kidneys are contained within the renal capsule and surrounded by </a:t>
            </a:r>
            <a:r>
              <a:rPr lang="en-PH" sz="2600" dirty="0" err="1" smtClean="0"/>
              <a:t>perirenal</a:t>
            </a:r>
            <a:r>
              <a:rPr lang="en-PH" sz="2600" dirty="0" smtClean="0"/>
              <a:t> fat and enclosed within the </a:t>
            </a:r>
            <a:r>
              <a:rPr lang="en-PH" sz="2600" dirty="0" err="1" smtClean="0"/>
              <a:t>Gerota’s</a:t>
            </a:r>
            <a:r>
              <a:rPr lang="en-PH" sz="2600" dirty="0" smtClean="0"/>
              <a:t> fascia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err="1" smtClean="0"/>
              <a:t>Perirenal</a:t>
            </a:r>
            <a:r>
              <a:rPr lang="en-PH" sz="2600" dirty="0" smtClean="0"/>
              <a:t> </a:t>
            </a:r>
            <a:r>
              <a:rPr lang="en-PH" sz="2600" dirty="0" err="1" smtClean="0"/>
              <a:t>hemorrhage</a:t>
            </a:r>
            <a:r>
              <a:rPr lang="en-PH" sz="2600" dirty="0" smtClean="0"/>
              <a:t>, pus and urine are contained within the fascia and detected on CT and </a:t>
            </a:r>
            <a:r>
              <a:rPr lang="en-PH" sz="2600" dirty="0" err="1" smtClean="0"/>
              <a:t>Ultrasonography</a:t>
            </a:r>
            <a:r>
              <a:rPr lang="en-PH" sz="26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A layer of </a:t>
            </a:r>
            <a:r>
              <a:rPr lang="en-PH" sz="2600" dirty="0" err="1" smtClean="0"/>
              <a:t>paranephric</a:t>
            </a:r>
            <a:r>
              <a:rPr lang="en-PH" sz="2600" dirty="0" smtClean="0"/>
              <a:t> fat surrounds and cushions the kidneys</a:t>
            </a: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 2: Radiograp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3902075" y="304800"/>
            <a:ext cx="4175125" cy="6172200"/>
          </a:xfrm>
          <a:noFill/>
        </p:spPr>
      </p:pic>
      <p:sp>
        <p:nvSpPr>
          <p:cNvPr id="3" name="مستطيل 2"/>
          <p:cNvSpPr/>
          <p:nvPr/>
        </p:nvSpPr>
        <p:spPr>
          <a:xfrm>
            <a:off x="3935191" y="3258184"/>
            <a:ext cx="12736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PH" dirty="0" smtClean="0"/>
              <a:t>Plain X-Ray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81000" y="914400"/>
            <a:ext cx="3505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PH" sz="4800" dirty="0" smtClean="0">
                <a:solidFill>
                  <a:prstClr val="black"/>
                </a:solidFill>
              </a:rPr>
              <a:t>Plain X-Ray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1000" y="1828800"/>
            <a:ext cx="28194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PH" sz="3600" dirty="0" smtClean="0">
                <a:solidFill>
                  <a:prstClr val="black"/>
                </a:solidFill>
              </a:rPr>
              <a:t>Screening for urinary calculi</a:t>
            </a:r>
          </a:p>
          <a:p>
            <a:pPr lvl="0">
              <a:lnSpc>
                <a:spcPct val="90000"/>
              </a:lnSpc>
              <a:defRPr/>
            </a:pPr>
            <a:r>
              <a:rPr lang="en-PH" sz="3600" dirty="0" smtClean="0">
                <a:solidFill>
                  <a:prstClr val="black"/>
                </a:solidFill>
              </a:rPr>
              <a:t>Diffuse </a:t>
            </a:r>
            <a:r>
              <a:rPr lang="en-PH" sz="3600" dirty="0" err="1" smtClean="0">
                <a:solidFill>
                  <a:prstClr val="black"/>
                </a:solidFill>
              </a:rPr>
              <a:t>abd</a:t>
            </a:r>
            <a:r>
              <a:rPr lang="en-PH" sz="3600" dirty="0" smtClean="0">
                <a:solidFill>
                  <a:prstClr val="black"/>
                </a:solidFill>
              </a:rPr>
              <a:t>. Pain</a:t>
            </a:r>
          </a:p>
          <a:p>
            <a:pPr lvl="0">
              <a:lnSpc>
                <a:spcPct val="90000"/>
              </a:lnSpc>
              <a:defRPr/>
            </a:pPr>
            <a:r>
              <a:rPr lang="en-PH" sz="3600" dirty="0" smtClean="0">
                <a:solidFill>
                  <a:prstClr val="black"/>
                </a:solidFill>
              </a:rPr>
              <a:t>Essential part of IVP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13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477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16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US</a:t>
            </a:r>
            <a:endParaRPr lang="ar-SA" sz="9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renal and bladder anatomy</a:t>
            </a:r>
          </a:p>
          <a:p>
            <a:r>
              <a:rPr lang="en-US" dirty="0" smtClean="0"/>
              <a:t>Can assess blood flow</a:t>
            </a:r>
          </a:p>
          <a:p>
            <a:r>
              <a:rPr lang="en-US" dirty="0" smtClean="0"/>
              <a:t>Useful in helping differentiate between solid and cystic masses</a:t>
            </a:r>
          </a:p>
          <a:p>
            <a:r>
              <a:rPr lang="en-US" dirty="0" smtClean="0"/>
              <a:t>Can use TRUS to evaluate the prostate or guide biopsies </a:t>
            </a:r>
          </a:p>
          <a:p>
            <a:r>
              <a:rPr lang="en-US" dirty="0" smtClean="0"/>
              <a:t>Poor urethral anatomy</a:t>
            </a:r>
          </a:p>
          <a:p>
            <a:r>
              <a:rPr lang="en-US" dirty="0" smtClean="0"/>
              <a:t>No functional information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9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57400" y="59436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447800" y="5638800"/>
            <a:ext cx="438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PH" sz="2800"/>
              <a:t>Ultrasound of Right Kidney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ULTRASOUND OF KIDNEYS</a:t>
            </a:r>
          </a:p>
        </p:txBody>
      </p:sp>
      <p:pic>
        <p:nvPicPr>
          <p:cNvPr id="27651" name="Picture 3" descr="usnlkid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00200" y="2057400"/>
            <a:ext cx="5654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ULTRASOUND OF KIDNEYS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 </a:t>
            </a:r>
          </a:p>
        </p:txBody>
      </p:sp>
      <p:pic>
        <p:nvPicPr>
          <p:cNvPr id="28676" name="Picture 4" descr="usnlkid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304800" y="1600200"/>
            <a:ext cx="4664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NORMAL STUDY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724400" y="56388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DILATED RENAL PELVIS </a:t>
            </a:r>
          </a:p>
        </p:txBody>
      </p:sp>
      <p:pic>
        <p:nvPicPr>
          <p:cNvPr id="28679" name="Picture 7" descr="ushydro3WLab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2667000"/>
            <a:ext cx="46323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dirty="0" smtClean="0"/>
              <a:t>Objectives </a:t>
            </a:r>
            <a:endParaRPr lang="en-GB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2600" dirty="0" smtClean="0"/>
              <a:t>To know the anatomic location and sizes of the structures of the urinary tract</a:t>
            </a:r>
          </a:p>
          <a:p>
            <a:pPr eaLnBrk="1" hangingPunct="1">
              <a:defRPr/>
            </a:pPr>
            <a:r>
              <a:rPr lang="en-PH" sz="2600" dirty="0" smtClean="0"/>
              <a:t>To know the different types of modalities used in imaging the urinary tract  </a:t>
            </a:r>
          </a:p>
          <a:p>
            <a:pPr eaLnBrk="1" hangingPunct="1">
              <a:defRPr/>
            </a:pPr>
            <a:r>
              <a:rPr lang="en-PH" sz="2600" dirty="0" smtClean="0"/>
              <a:t>To identify the kidneys, </a:t>
            </a:r>
            <a:r>
              <a:rPr lang="en-PH" sz="2600" dirty="0" err="1" smtClean="0"/>
              <a:t>ureters</a:t>
            </a:r>
            <a:r>
              <a:rPr lang="en-PH" sz="2600" dirty="0" smtClean="0"/>
              <a:t>, and urinary bladder on different imaging modalities </a:t>
            </a: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CT-SCAN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selectively for specific indication</a:t>
            </a:r>
          </a:p>
          <a:p>
            <a:r>
              <a:rPr lang="en-US" dirty="0" smtClean="0"/>
              <a:t>Excellent anatomic detail </a:t>
            </a:r>
          </a:p>
          <a:p>
            <a:r>
              <a:rPr lang="en-US" dirty="0" smtClean="0"/>
              <a:t>Ionizing radiation</a:t>
            </a:r>
          </a:p>
          <a:p>
            <a:r>
              <a:rPr lang="en-US" dirty="0" err="1" smtClean="0"/>
              <a:t>Usualy</a:t>
            </a:r>
            <a:r>
              <a:rPr lang="en-US" dirty="0" smtClean="0"/>
              <a:t> </a:t>
            </a:r>
            <a:r>
              <a:rPr lang="en-US" dirty="0" err="1" smtClean="0"/>
              <a:t>reqires</a:t>
            </a:r>
            <a:r>
              <a:rPr lang="en-US" dirty="0" smtClean="0"/>
              <a:t> IV contrast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CT Scan of the Kidneys</a:t>
            </a:r>
            <a:endParaRPr lang="en-GB" smtClean="0"/>
          </a:p>
        </p:txBody>
      </p:sp>
      <p:pic>
        <p:nvPicPr>
          <p:cNvPr id="29699" name="Picture 4" descr="Abdomen05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457200" y="1828800"/>
            <a:ext cx="42672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Abdomen06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4724400" y="2819400"/>
            <a:ext cx="4191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CT Scan of the Kidneys</a:t>
            </a:r>
            <a:endParaRPr lang="en-GB" smtClean="0"/>
          </a:p>
        </p:txBody>
      </p:sp>
      <p:pic>
        <p:nvPicPr>
          <p:cNvPr id="30723" name="Picture 4" descr="Abdomen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191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Abdomen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39624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CT Scan of the Kidneys</a:t>
            </a:r>
            <a:endParaRPr lang="en-GB" smtClean="0"/>
          </a:p>
        </p:txBody>
      </p:sp>
      <p:pic>
        <p:nvPicPr>
          <p:cNvPr id="31747" name="Picture 4" descr="Abdomen09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28600" y="1600200"/>
            <a:ext cx="457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Abdomen10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648200" y="2971800"/>
            <a:ext cx="42672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Spaces Around the Kidney</a:t>
            </a:r>
            <a:endParaRPr lang="en-GB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PH" sz="2400" dirty="0" err="1" smtClean="0">
                <a:solidFill>
                  <a:schemeClr val="tx2"/>
                </a:solidFill>
              </a:rPr>
              <a:t>Perirenal</a:t>
            </a:r>
            <a:r>
              <a:rPr lang="en-PH" sz="2400" dirty="0" smtClean="0">
                <a:solidFill>
                  <a:schemeClr val="tx2"/>
                </a:solidFill>
              </a:rPr>
              <a:t> Space</a:t>
            </a:r>
            <a:r>
              <a:rPr lang="en-PH" sz="2400" dirty="0" smtClean="0"/>
              <a:t> – bounded by the leaves of the </a:t>
            </a:r>
            <a:r>
              <a:rPr lang="en-PH" sz="2400" dirty="0" err="1" smtClean="0"/>
              <a:t>Gerota’s</a:t>
            </a:r>
            <a:r>
              <a:rPr lang="en-PH" sz="2400" dirty="0" smtClean="0"/>
              <a:t> fascia</a:t>
            </a:r>
          </a:p>
          <a:p>
            <a:pPr eaLnBrk="1" hangingPunct="1">
              <a:defRPr/>
            </a:pPr>
            <a:r>
              <a:rPr lang="en-PH" sz="2400" dirty="0" smtClean="0"/>
              <a:t>The leaves fuse superiorly, laterally and medially</a:t>
            </a:r>
          </a:p>
          <a:p>
            <a:pPr eaLnBrk="1" hangingPunct="1">
              <a:defRPr/>
            </a:pPr>
            <a:r>
              <a:rPr lang="en-PH" sz="2400" dirty="0" smtClean="0"/>
              <a:t>It encloses the kidneys, adrenal glands, renal vasculature and proximal </a:t>
            </a:r>
            <a:r>
              <a:rPr lang="en-PH" sz="2400" dirty="0" err="1" smtClean="0"/>
              <a:t>ureter</a:t>
            </a:r>
            <a:r>
              <a:rPr lang="en-PH" sz="2400" dirty="0" smtClean="0"/>
              <a:t> </a:t>
            </a:r>
          </a:p>
          <a:p>
            <a:pPr eaLnBrk="1" hangingPunct="1">
              <a:defRPr/>
            </a:pPr>
            <a:r>
              <a:rPr lang="en-PH" sz="2400" dirty="0" smtClean="0"/>
              <a:t>The </a:t>
            </a:r>
            <a:r>
              <a:rPr lang="en-PH" sz="2400" dirty="0" err="1" smtClean="0"/>
              <a:t>fascial</a:t>
            </a:r>
            <a:r>
              <a:rPr lang="en-PH" sz="2400" dirty="0" smtClean="0"/>
              <a:t> envelope is functionally open caudally just above the pelvic brim</a:t>
            </a:r>
          </a:p>
          <a:p>
            <a:pPr eaLnBrk="1" hangingPunct="1">
              <a:defRPr/>
            </a:pPr>
            <a:r>
              <a:rPr lang="en-PH" sz="2400" dirty="0" err="1" smtClean="0"/>
              <a:t>Ureter</a:t>
            </a:r>
            <a:r>
              <a:rPr lang="en-PH" sz="2400" dirty="0" smtClean="0"/>
              <a:t> emerges from the </a:t>
            </a:r>
            <a:r>
              <a:rPr lang="en-PH" sz="2400" dirty="0" err="1" smtClean="0"/>
              <a:t>perirenal</a:t>
            </a:r>
            <a:r>
              <a:rPr lang="en-PH" sz="2400" dirty="0" smtClean="0"/>
              <a:t> space and traverses </a:t>
            </a:r>
            <a:r>
              <a:rPr lang="en-PH" sz="2400" dirty="0" err="1" smtClean="0"/>
              <a:t>caudad</a:t>
            </a:r>
            <a:r>
              <a:rPr lang="en-PH" sz="2400" dirty="0" smtClean="0"/>
              <a:t> in anterior </a:t>
            </a:r>
            <a:r>
              <a:rPr lang="en-PH" sz="2400" dirty="0" err="1" smtClean="0"/>
              <a:t>pararenal</a:t>
            </a:r>
            <a:r>
              <a:rPr lang="en-PH" sz="2400" dirty="0" smtClean="0"/>
              <a:t> space </a:t>
            </a:r>
            <a:endParaRPr lang="en-GB" sz="2400" dirty="0" smtClean="0"/>
          </a:p>
        </p:txBody>
      </p:sp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77" y="4419600"/>
            <a:ext cx="3929723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62400"/>
            <a:ext cx="230937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 descr="image137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421187"/>
            <a:ext cx="2606577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Spaces Around the Kidney</a:t>
            </a:r>
            <a:endParaRPr lang="en-GB" dirty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PH" sz="2400" dirty="0" smtClean="0">
                <a:solidFill>
                  <a:schemeClr val="tx2"/>
                </a:solidFill>
              </a:rPr>
              <a:t>Anterior </a:t>
            </a:r>
            <a:r>
              <a:rPr lang="en-PH" sz="2400" dirty="0" err="1" smtClean="0">
                <a:solidFill>
                  <a:schemeClr val="tx2"/>
                </a:solidFill>
              </a:rPr>
              <a:t>Pararenal</a:t>
            </a:r>
            <a:r>
              <a:rPr lang="en-PH" sz="2400" dirty="0" smtClean="0">
                <a:solidFill>
                  <a:schemeClr val="tx2"/>
                </a:solidFill>
              </a:rPr>
              <a:t> Space-</a:t>
            </a:r>
            <a:r>
              <a:rPr lang="en-PH" sz="2400" dirty="0" smtClean="0"/>
              <a:t> bounded </a:t>
            </a:r>
          </a:p>
          <a:p>
            <a:pPr eaLnBrk="1" hangingPunct="1">
              <a:defRPr/>
            </a:pPr>
            <a:r>
              <a:rPr lang="en-PH" sz="2400" dirty="0" err="1" smtClean="0"/>
              <a:t>Posteriorly</a:t>
            </a:r>
            <a:r>
              <a:rPr lang="en-PH" sz="2400" dirty="0" smtClean="0"/>
              <a:t> by the anterior portion of the renal fascia, </a:t>
            </a:r>
          </a:p>
          <a:p>
            <a:pPr eaLnBrk="1" hangingPunct="1">
              <a:defRPr/>
            </a:pPr>
            <a:r>
              <a:rPr lang="en-PH" sz="2400" dirty="0" err="1" smtClean="0"/>
              <a:t>Anteriorly</a:t>
            </a:r>
            <a:r>
              <a:rPr lang="en-PH" sz="2400" dirty="0" smtClean="0"/>
              <a:t> by the posterior parietal peritoneum </a:t>
            </a:r>
          </a:p>
          <a:p>
            <a:pPr eaLnBrk="1" hangingPunct="1">
              <a:defRPr/>
            </a:pPr>
            <a:r>
              <a:rPr lang="en-PH" sz="2400" dirty="0" smtClean="0"/>
              <a:t>Laterally by the lateral </a:t>
            </a:r>
            <a:r>
              <a:rPr lang="en-PH" sz="2400" dirty="0" err="1" smtClean="0"/>
              <a:t>conal</a:t>
            </a:r>
            <a:r>
              <a:rPr lang="en-PH" sz="2400" dirty="0" smtClean="0"/>
              <a:t> fascia </a:t>
            </a:r>
          </a:p>
          <a:p>
            <a:pPr eaLnBrk="1" hangingPunct="1">
              <a:defRPr/>
            </a:pPr>
            <a:r>
              <a:rPr lang="en-PH" sz="2400" dirty="0" smtClean="0"/>
              <a:t>Contains – pancreas, 2</a:t>
            </a:r>
            <a:r>
              <a:rPr lang="en-PH" sz="2400" baseline="30000" dirty="0" smtClean="0"/>
              <a:t>nd</a:t>
            </a:r>
            <a:r>
              <a:rPr lang="en-PH" sz="2400" dirty="0" smtClean="0"/>
              <a:t>,3</a:t>
            </a:r>
            <a:r>
              <a:rPr lang="en-PH" sz="2400" baseline="30000" dirty="0" smtClean="0"/>
              <a:t>rd</a:t>
            </a:r>
            <a:r>
              <a:rPr lang="en-PH" sz="2400" dirty="0" smtClean="0"/>
              <a:t> and 4</a:t>
            </a:r>
            <a:r>
              <a:rPr lang="en-PH" sz="2400" baseline="30000" dirty="0" smtClean="0"/>
              <a:t>th</a:t>
            </a:r>
            <a:r>
              <a:rPr lang="en-PH" sz="2400" dirty="0" smtClean="0"/>
              <a:t> portions of the duodenum, ascending and descending colon, vascular supply to the spleen, liver, pancreas and duoden</a:t>
            </a:r>
            <a:r>
              <a:rPr lang="en-PH" sz="2800" dirty="0" smtClean="0"/>
              <a:t>um </a:t>
            </a:r>
            <a:endParaRPr lang="en-GB" sz="2800" dirty="0" smtClean="0"/>
          </a:p>
        </p:txBody>
      </p:sp>
      <p:pic>
        <p:nvPicPr>
          <p:cNvPr id="7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830" y="3962400"/>
            <a:ext cx="230937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Spaces Around the Kidney</a:t>
            </a:r>
            <a:endParaRPr lang="en-GB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PH" sz="2600" dirty="0" smtClean="0">
                <a:solidFill>
                  <a:schemeClr val="tx2"/>
                </a:solidFill>
              </a:rPr>
              <a:t>Posterior </a:t>
            </a:r>
            <a:r>
              <a:rPr lang="en-PH" sz="2600" dirty="0" err="1" smtClean="0">
                <a:solidFill>
                  <a:schemeClr val="tx2"/>
                </a:solidFill>
              </a:rPr>
              <a:t>Pararenal</a:t>
            </a:r>
            <a:r>
              <a:rPr lang="en-PH" sz="2600" dirty="0" smtClean="0">
                <a:solidFill>
                  <a:schemeClr val="tx2"/>
                </a:solidFill>
              </a:rPr>
              <a:t> Space</a:t>
            </a:r>
            <a:r>
              <a:rPr lang="en-PH" sz="2600" dirty="0" smtClean="0"/>
              <a:t> – is bounded </a:t>
            </a:r>
          </a:p>
          <a:p>
            <a:pPr eaLnBrk="1" hangingPunct="1">
              <a:defRPr/>
            </a:pPr>
            <a:r>
              <a:rPr lang="en-PH" sz="2600" dirty="0" err="1" smtClean="0"/>
              <a:t>Posteriorly</a:t>
            </a:r>
            <a:r>
              <a:rPr lang="en-PH" sz="2600" dirty="0" smtClean="0"/>
              <a:t> by the </a:t>
            </a:r>
            <a:r>
              <a:rPr lang="en-PH" sz="2600" dirty="0" err="1" smtClean="0"/>
              <a:t>transversalis</a:t>
            </a:r>
            <a:r>
              <a:rPr lang="en-PH" sz="2600" dirty="0" smtClean="0"/>
              <a:t> fascia </a:t>
            </a:r>
          </a:p>
          <a:p>
            <a:pPr eaLnBrk="1" hangingPunct="1">
              <a:defRPr/>
            </a:pPr>
            <a:r>
              <a:rPr lang="en-PH" sz="2600" dirty="0" err="1" smtClean="0"/>
              <a:t>Anteriorly</a:t>
            </a:r>
            <a:r>
              <a:rPr lang="en-PH" sz="2600" dirty="0" smtClean="0"/>
              <a:t> by the posterior portion of </a:t>
            </a:r>
            <a:r>
              <a:rPr lang="en-PH" sz="2600" dirty="0" err="1" smtClean="0"/>
              <a:t>Gerota’s</a:t>
            </a:r>
            <a:r>
              <a:rPr lang="en-PH" sz="2600" dirty="0" smtClean="0"/>
              <a:t> fascia</a:t>
            </a:r>
          </a:p>
          <a:p>
            <a:pPr eaLnBrk="1" hangingPunct="1">
              <a:defRPr/>
            </a:pPr>
            <a:r>
              <a:rPr lang="en-PH" sz="2600" dirty="0" smtClean="0"/>
              <a:t>Contains only fat, scattered vessels and nerves</a:t>
            </a:r>
          </a:p>
          <a:p>
            <a:pPr eaLnBrk="1" hangingPunct="1">
              <a:defRPr/>
            </a:pPr>
            <a:endParaRPr lang="en-PH" sz="2600" dirty="0" smtClean="0"/>
          </a:p>
          <a:p>
            <a:pPr eaLnBrk="1" hangingPunct="1">
              <a:defRPr/>
            </a:pPr>
            <a:r>
              <a:rPr lang="en-PH" sz="2600" dirty="0" smtClean="0">
                <a:solidFill>
                  <a:schemeClr val="tx2"/>
                </a:solidFill>
              </a:rPr>
              <a:t>All three spaces potentially communicate at the pelvic brim </a:t>
            </a:r>
            <a:endParaRPr lang="en-GB" sz="2600" dirty="0" smtClean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830" y="3962400"/>
            <a:ext cx="230937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Renal Vasculature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Angiography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Urinary tract hemorrhage</a:t>
            </a:r>
          </a:p>
          <a:p>
            <a:r>
              <a:rPr lang="en-US" dirty="0" smtClean="0"/>
              <a:t>Renal artery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smtClean="0"/>
              <a:t>Partial </a:t>
            </a:r>
            <a:r>
              <a:rPr lang="en-US" dirty="0" err="1" smtClean="0"/>
              <a:t>nephrectomy</a:t>
            </a:r>
            <a:endParaRPr lang="en-US" dirty="0" smtClean="0"/>
          </a:p>
          <a:p>
            <a:r>
              <a:rPr lang="en-US" dirty="0" smtClean="0"/>
              <a:t>Significant risk of complication</a:t>
            </a:r>
          </a:p>
          <a:p>
            <a:r>
              <a:rPr lang="en-US" dirty="0" smtClean="0"/>
              <a:t>Very expensive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Renal Vasculature </a:t>
            </a:r>
            <a:endParaRPr lang="en-GB" smtClean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There are many variations of the renal vasculature</a:t>
            </a:r>
          </a:p>
          <a:p>
            <a:pPr eaLnBrk="1" hangingPunct="1">
              <a:defRPr/>
            </a:pPr>
            <a:r>
              <a:rPr lang="en-GB" sz="2600" dirty="0" smtClean="0"/>
              <a:t>Renal arteries branch from the abdominal aorta laterally between L1 and L2,  below the origin of the superior mesenteric artery</a:t>
            </a:r>
          </a:p>
          <a:p>
            <a:pPr eaLnBrk="1" hangingPunct="1">
              <a:defRPr/>
            </a:pPr>
            <a:r>
              <a:rPr lang="en-GB" sz="2600" dirty="0" smtClean="0"/>
              <a:t>The right renal artery passes posterior to the IVC </a:t>
            </a:r>
          </a:p>
          <a:p>
            <a:pPr eaLnBrk="1" hangingPunct="1">
              <a:defRPr/>
            </a:pPr>
            <a:r>
              <a:rPr lang="en-GB" sz="2600" dirty="0" smtClean="0"/>
              <a:t>There may be more than one renal artery (on one or both sides) in 20-30% cases  </a:t>
            </a:r>
          </a:p>
        </p:txBody>
      </p:sp>
      <p:pic>
        <p:nvPicPr>
          <p:cNvPr id="4" name="Picture 5" descr="angsng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25316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5b"/>
          <p:cNvPicPr>
            <a:picLocks noChangeAspect="1" noChangeArrowheads="1"/>
          </p:cNvPicPr>
          <p:nvPr/>
        </p:nvPicPr>
        <p:blipFill>
          <a:blip r:embed="rId3" cstate="print"/>
          <a:srcRect b="22368"/>
          <a:stretch>
            <a:fillRect/>
          </a:stretch>
        </p:blipFill>
        <p:spPr bwMode="auto">
          <a:xfrm>
            <a:off x="2819400" y="4305300"/>
            <a:ext cx="2895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ngct2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657338"/>
            <a:ext cx="3269383" cy="14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dirty="0" smtClean="0"/>
              <a:t>Urinary System  </a:t>
            </a:r>
            <a:endParaRPr lang="en-GB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Kidneys are retroperitoneal organs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Their function is to maintain electrolyte homeostasis and waste excretion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They empty medially into the </a:t>
            </a:r>
            <a:r>
              <a:rPr lang="en-GB" sz="2400" dirty="0" err="1" smtClean="0"/>
              <a:t>ureters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Ureters</a:t>
            </a:r>
            <a:r>
              <a:rPr lang="en-GB" sz="2400" dirty="0" smtClean="0"/>
              <a:t> course inferiorly into the pelvis and enter the urinary bladder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 urine is temporarily stored in the urinary bladder till it is cleared to the exterior through the urethra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  <p:pic>
        <p:nvPicPr>
          <p:cNvPr id="4" name="Picture 2" descr="image137f"/>
          <p:cNvPicPr>
            <a:picLocks noChangeAspect="1" noChangeArrowheads="1"/>
          </p:cNvPicPr>
          <p:nvPr/>
        </p:nvPicPr>
        <p:blipFill>
          <a:blip r:embed="rId3" cstate="print"/>
          <a:srcRect t="13074"/>
          <a:stretch>
            <a:fillRect/>
          </a:stretch>
        </p:blipFill>
        <p:spPr bwMode="auto">
          <a:xfrm>
            <a:off x="3200400" y="4366098"/>
            <a:ext cx="2971800" cy="233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N0054d"/>
          <p:cNvPicPr>
            <a:picLocks noChangeAspect="1" noChangeArrowheads="1"/>
          </p:cNvPicPr>
          <p:nvPr/>
        </p:nvPicPr>
        <p:blipFill>
          <a:blip r:embed="rId4" cstate="print"/>
          <a:srcRect b="8566"/>
          <a:stretch>
            <a:fillRect/>
          </a:stretch>
        </p:blipFill>
        <p:spPr bwMode="auto">
          <a:xfrm>
            <a:off x="6553200" y="3962400"/>
            <a:ext cx="2133600" cy="281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335L~1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>
          <a:xfrm>
            <a:off x="533400" y="4343400"/>
            <a:ext cx="2209800" cy="239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Renal Vasculature</a:t>
            </a:r>
            <a:endParaRPr lang="en-GB" dirty="0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Renal veins drain into inferior vena cava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Renal veins lie anterior to the arteries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Left renal vein is longer and passes anterior to the aorta before draining into the inferior vena cava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 left </a:t>
            </a:r>
            <a:r>
              <a:rPr lang="en-GB" sz="2400" dirty="0" err="1" smtClean="0"/>
              <a:t>gonadal</a:t>
            </a:r>
            <a:r>
              <a:rPr lang="en-GB" sz="2400" dirty="0" smtClean="0"/>
              <a:t> vein will drain into the left renal vein while the right </a:t>
            </a:r>
            <a:r>
              <a:rPr lang="en-GB" sz="2400" dirty="0" err="1" smtClean="0"/>
              <a:t>gonadal</a:t>
            </a:r>
            <a:r>
              <a:rPr lang="en-GB" sz="2400" dirty="0" smtClean="0"/>
              <a:t> vein drains directly into the inferior vena cava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Common variants include </a:t>
            </a:r>
            <a:r>
              <a:rPr lang="en-GB" sz="2400" dirty="0" err="1" smtClean="0"/>
              <a:t>retroaortic</a:t>
            </a:r>
            <a:r>
              <a:rPr lang="en-GB" sz="2400" dirty="0" smtClean="0"/>
              <a:t> and </a:t>
            </a:r>
            <a:r>
              <a:rPr lang="en-GB" sz="2400" dirty="0" err="1" smtClean="0"/>
              <a:t>circumaortic</a:t>
            </a:r>
            <a:r>
              <a:rPr lang="en-GB" sz="2400" dirty="0" smtClean="0"/>
              <a:t> left renal veins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  <p:pic>
        <p:nvPicPr>
          <p:cNvPr id="5" name="Picture 2" descr="image36a"/>
          <p:cNvPicPr>
            <a:picLocks noChangeAspect="1" noChangeArrowheads="1"/>
          </p:cNvPicPr>
          <p:nvPr/>
        </p:nvPicPr>
        <p:blipFill>
          <a:blip r:embed="rId2" cstate="print"/>
          <a:srcRect b="23438"/>
          <a:stretch>
            <a:fillRect/>
          </a:stretch>
        </p:blipFill>
        <p:spPr bwMode="auto">
          <a:xfrm>
            <a:off x="2724539" y="3908822"/>
            <a:ext cx="3752461" cy="287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64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3716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CTA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17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2573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16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Us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57912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0" y="2362200"/>
            <a:ext cx="205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Renal Veins Lie Anterior to the Arteries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1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722" y="675648"/>
            <a:ext cx="6691878" cy="572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Relationships of the Kidneys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14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629400" y="2895600"/>
            <a:ext cx="2133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Adrenal Glands are superior to the Kidneys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13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56769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15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Imaging Modalities </a:t>
            </a:r>
            <a:endParaRPr lang="en-GB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Plain X-Ray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Intravenous </a:t>
            </a:r>
            <a:r>
              <a:rPr lang="en-PH" sz="2800" dirty="0" err="1" smtClean="0"/>
              <a:t>Pyelogram</a:t>
            </a:r>
            <a:endParaRPr lang="en-PH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Retrograde </a:t>
            </a:r>
            <a:r>
              <a:rPr lang="en-PH" sz="2800" dirty="0" err="1" smtClean="0"/>
              <a:t>Pyelogram</a:t>
            </a:r>
            <a:r>
              <a:rPr lang="en-PH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CT Scan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Ultrasound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Renal Angiography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Renal </a:t>
            </a:r>
            <a:r>
              <a:rPr lang="en-PH" sz="2800" dirty="0" err="1" smtClean="0"/>
              <a:t>Scintigraphy</a:t>
            </a:r>
            <a:r>
              <a:rPr lang="en-PH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err="1" smtClean="0"/>
              <a:t>Cystography</a:t>
            </a:r>
            <a:r>
              <a:rPr lang="en-PH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Voiding </a:t>
            </a:r>
            <a:r>
              <a:rPr lang="en-PH" sz="2800" dirty="0" err="1" smtClean="0"/>
              <a:t>Cystourethrography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Renal Structure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229600" cy="4648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Thin capsule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Renal cortex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Renal cortex consists of </a:t>
            </a:r>
            <a:r>
              <a:rPr lang="en-GB" dirty="0" err="1" smtClean="0"/>
              <a:t>glomeruli</a:t>
            </a:r>
            <a:r>
              <a:rPr lang="en-GB" dirty="0" smtClean="0"/>
              <a:t> and renal tubules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Normal thickness is 2.5 </a:t>
            </a:r>
            <a:r>
              <a:rPr lang="en-GB" dirty="0" err="1" smtClean="0"/>
              <a:t>cms</a:t>
            </a:r>
            <a:r>
              <a:rPr lang="en-GB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smtClean="0"/>
              <a:t>Renal Medulla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Consists of multiple renal pyramids which have their base to the periphery and their conical end directed towards the renal </a:t>
            </a:r>
            <a:r>
              <a:rPr lang="en-GB" dirty="0" err="1" smtClean="0"/>
              <a:t>hilum</a:t>
            </a:r>
            <a:r>
              <a:rPr lang="en-GB" dirty="0" smtClean="0"/>
              <a:t> 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Their tips are called papillae 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dirty="0" smtClean="0"/>
              <a:t>Each minor calyx receives 1-3 papillae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  <p:pic>
        <p:nvPicPr>
          <p:cNvPr id="4" name="Picture 2" descr="Kidney ana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4343056"/>
            <a:ext cx="3048000" cy="2438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15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51435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Kidney_bisect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9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2484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76400" y="59436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Ultrasound of Right Kidney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9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selectively for specific indication </a:t>
            </a:r>
          </a:p>
          <a:p>
            <a:r>
              <a:rPr lang="en-US" dirty="0" smtClean="0"/>
              <a:t>Excellent anatomic detail of kidneys </a:t>
            </a:r>
          </a:p>
          <a:p>
            <a:r>
              <a:rPr lang="en-US" dirty="0" smtClean="0"/>
              <a:t>Safely performed in renal failure</a:t>
            </a:r>
          </a:p>
          <a:p>
            <a:r>
              <a:rPr lang="en-US" dirty="0" smtClean="0"/>
              <a:t>No ionizing radiation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171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791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133600" y="5638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MRI of Kidneys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762000"/>
            <a:ext cx="40386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200" dirty="0" smtClean="0"/>
              <a:t>Contrast enhanced CT scan through the kidneys in </a:t>
            </a:r>
            <a:r>
              <a:rPr lang="en-GB" sz="3200" dirty="0" err="1" smtClean="0"/>
              <a:t>nephrogram</a:t>
            </a:r>
            <a:r>
              <a:rPr lang="en-GB" sz="3200" dirty="0" smtClean="0"/>
              <a:t> phase (showing </a:t>
            </a:r>
            <a:r>
              <a:rPr lang="en-GB" sz="3200" dirty="0" err="1" smtClean="0"/>
              <a:t>corticomedullary</a:t>
            </a:r>
            <a:r>
              <a:rPr lang="en-GB" sz="3200" dirty="0" smtClean="0"/>
              <a:t> differentiation) 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200" dirty="0" smtClean="0"/>
              <a:t>This is approximately 100 seconds following contrast administration and would show renal lesions well</a:t>
            </a:r>
            <a:br>
              <a:rPr lang="en-GB" sz="3200" dirty="0" smtClean="0"/>
            </a:br>
            <a:endParaRPr lang="en-GB" sz="3200" dirty="0" smtClean="0"/>
          </a:p>
        </p:txBody>
      </p:sp>
      <p:pic>
        <p:nvPicPr>
          <p:cNvPr id="56323" name="Picture 5" descr="nlkidneyrenalveinct"/>
          <p:cNvPicPr>
            <a:picLocks noChangeAspect="1" noChangeArrowheads="1"/>
          </p:cNvPicPr>
          <p:nvPr/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 bwMode="auto">
          <a:xfrm>
            <a:off x="152400" y="20574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685800"/>
            <a:ext cx="42672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Contrast enhanced CT scan through the kidneys in </a:t>
            </a:r>
            <a:r>
              <a:rPr lang="en-GB" dirty="0" err="1" smtClean="0"/>
              <a:t>pyelogram</a:t>
            </a:r>
            <a:r>
              <a:rPr lang="en-GB" dirty="0" smtClean="0"/>
              <a:t> phase (showing excretion of contrast into the collecting system) 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This is approximately 8 minutes following contrast administration and would show </a:t>
            </a:r>
            <a:r>
              <a:rPr lang="en-GB" dirty="0" err="1" smtClean="0"/>
              <a:t>urothelial</a:t>
            </a:r>
            <a:r>
              <a:rPr lang="en-GB" dirty="0" smtClean="0"/>
              <a:t> lesions well, such as transitional cell carcinoma, stones, blood clot</a:t>
            </a:r>
          </a:p>
        </p:txBody>
      </p:sp>
      <p:pic>
        <p:nvPicPr>
          <p:cNvPr id="57347" name="Picture 3" descr="nlkidney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49580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3D reconstructed image from CT scan of the abdomen and pelvis known as CT IVP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This exam is quickly replacing the conventional IV </a:t>
            </a:r>
            <a:r>
              <a:rPr lang="en-GB" dirty="0" err="1" smtClean="0"/>
              <a:t>Urogram</a:t>
            </a:r>
            <a:endParaRPr lang="en-GB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3D reconstruction is performed through the right kidney (K) and follows the normal </a:t>
            </a:r>
            <a:r>
              <a:rPr lang="en-GB" dirty="0" err="1" smtClean="0"/>
              <a:t>ureter</a:t>
            </a:r>
            <a:r>
              <a:rPr lang="en-GB" dirty="0" smtClean="0"/>
              <a:t> (arrows) all the way to the </a:t>
            </a:r>
            <a:r>
              <a:rPr lang="en-GB" dirty="0" err="1" smtClean="0"/>
              <a:t>ureter's</a:t>
            </a:r>
            <a:r>
              <a:rPr lang="en-GB" dirty="0" smtClean="0"/>
              <a:t> insertion into the bladder </a:t>
            </a:r>
          </a:p>
        </p:txBody>
      </p:sp>
      <p:pic>
        <p:nvPicPr>
          <p:cNvPr id="58371" name="Picture 3" descr="nlkidney3dct"/>
          <p:cNvPicPr>
            <a:picLocks noChangeAspect="1" noChangeArrowheads="1"/>
          </p:cNvPicPr>
          <p:nvPr/>
        </p:nvPicPr>
        <p:blipFill>
          <a:blip r:embed="rId2" cstate="print">
            <a:lum bright="24000" contrast="6000"/>
          </a:blip>
          <a:srcRect/>
          <a:stretch>
            <a:fillRect/>
          </a:stretch>
        </p:blipFill>
        <p:spPr bwMode="auto">
          <a:xfrm>
            <a:off x="76200" y="722630"/>
            <a:ext cx="4343400" cy="552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Renal Collecting System </a:t>
            </a:r>
            <a:endParaRPr lang="en-GB" dirty="0" smtClean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2"/>
                </a:solidFill>
              </a:rPr>
              <a:t>Calyces </a:t>
            </a:r>
          </a:p>
          <a:p>
            <a:pPr lvl="1" eaLnBrk="1" hangingPunct="1">
              <a:defRPr/>
            </a:pPr>
            <a:r>
              <a:rPr lang="en-GB" dirty="0" smtClean="0"/>
              <a:t>Medulla sits in the fornix of the minor calyx </a:t>
            </a:r>
          </a:p>
          <a:p>
            <a:pPr lvl="1" eaLnBrk="1" hangingPunct="1">
              <a:defRPr/>
            </a:pPr>
            <a:r>
              <a:rPr lang="en-GB" dirty="0" smtClean="0"/>
              <a:t>Fornix is sharp and concave </a:t>
            </a:r>
          </a:p>
          <a:p>
            <a:pPr lvl="1" eaLnBrk="1" hangingPunct="1">
              <a:defRPr/>
            </a:pPr>
            <a:r>
              <a:rPr lang="en-GB" dirty="0" smtClean="0"/>
              <a:t>Papillae drain into minor calyces </a:t>
            </a:r>
          </a:p>
          <a:p>
            <a:pPr lvl="1" eaLnBrk="1" hangingPunct="1">
              <a:defRPr/>
            </a:pPr>
            <a:r>
              <a:rPr lang="en-GB" dirty="0" smtClean="0"/>
              <a:t>Minor calyces coalesce to form 3 or 4 major calyces </a:t>
            </a:r>
          </a:p>
          <a:p>
            <a:pPr lvl="1" eaLnBrk="1" hangingPunct="1">
              <a:defRPr/>
            </a:pPr>
            <a:r>
              <a:rPr lang="en-GB" dirty="0" smtClean="0"/>
              <a:t>Major calyces combine to form the pelvis </a:t>
            </a:r>
          </a:p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4" name="Picture 2" descr="Kidney_bisecte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67200"/>
            <a:ext cx="3043237" cy="254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N0054c"/>
          <p:cNvPicPr>
            <a:picLocks noChangeAspect="1" noChangeArrowheads="1"/>
          </p:cNvPicPr>
          <p:nvPr/>
        </p:nvPicPr>
        <p:blipFill>
          <a:blip r:embed="rId3" cstate="print"/>
          <a:srcRect l="20883" t="15663" b="28916"/>
          <a:stretch>
            <a:fillRect/>
          </a:stretch>
        </p:blipFill>
        <p:spPr bwMode="auto">
          <a:xfrm>
            <a:off x="4165736" y="4267200"/>
            <a:ext cx="26922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Kidneys </a:t>
            </a:r>
            <a:endParaRPr lang="en-GB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PH" sz="2600" dirty="0" smtClean="0"/>
              <a:t>On either side of the lower thoracic and upper lumbar spine</a:t>
            </a:r>
          </a:p>
          <a:p>
            <a:pPr eaLnBrk="1" hangingPunct="1">
              <a:defRPr/>
            </a:pPr>
            <a:r>
              <a:rPr lang="en-PH" sz="2600" dirty="0" smtClean="0"/>
              <a:t>Usual location – between upper border of 11</a:t>
            </a:r>
            <a:r>
              <a:rPr lang="en-PH" sz="2600" baseline="30000" dirty="0" smtClean="0"/>
              <a:t>th</a:t>
            </a:r>
            <a:r>
              <a:rPr lang="en-PH" sz="2600" dirty="0" smtClean="0"/>
              <a:t>  thoracic vertebra and lower border of 3</a:t>
            </a:r>
            <a:r>
              <a:rPr lang="en-PH" sz="2600" baseline="30000" dirty="0" smtClean="0"/>
              <a:t>rd</a:t>
            </a:r>
            <a:r>
              <a:rPr lang="en-PH" sz="2600" dirty="0" smtClean="0"/>
              <a:t> lumbar vertebra </a:t>
            </a:r>
          </a:p>
          <a:p>
            <a:pPr eaLnBrk="1" hangingPunct="1">
              <a:defRPr/>
            </a:pPr>
            <a:r>
              <a:rPr lang="en-PH" sz="2600" dirty="0" smtClean="0"/>
              <a:t>In upright position the kidneys descend by 2 or 3 cm </a:t>
            </a:r>
          </a:p>
          <a:p>
            <a:pPr eaLnBrk="1" hangingPunct="1">
              <a:defRPr/>
            </a:pPr>
            <a:r>
              <a:rPr lang="en-PH" sz="2600" dirty="0" smtClean="0"/>
              <a:t>Both kidneys move with respiration </a:t>
            </a:r>
            <a:endParaRPr lang="en-GB" sz="2600" dirty="0" smtClean="0"/>
          </a:p>
        </p:txBody>
      </p:sp>
      <p:pic>
        <p:nvPicPr>
          <p:cNvPr id="4" name="Picture 4" descr="SCN0054d"/>
          <p:cNvPicPr>
            <a:picLocks noChangeAspect="1" noChangeArrowheads="1"/>
          </p:cNvPicPr>
          <p:nvPr/>
        </p:nvPicPr>
        <p:blipFill>
          <a:blip r:embed="rId2" cstate="print"/>
          <a:srcRect b="7845"/>
          <a:stretch>
            <a:fillRect/>
          </a:stretch>
        </p:blipFill>
        <p:spPr bwMode="auto">
          <a:xfrm>
            <a:off x="6096000" y="3657600"/>
            <a:ext cx="229033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Renal Collecting System</a:t>
            </a:r>
            <a:endParaRPr lang="en-GB" smtClean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2"/>
                </a:solidFill>
              </a:rPr>
              <a:t>Pelvis </a:t>
            </a:r>
          </a:p>
          <a:p>
            <a:pPr lvl="1" eaLnBrk="1" hangingPunct="1">
              <a:defRPr/>
            </a:pPr>
            <a:r>
              <a:rPr lang="en-GB" dirty="0" smtClean="0"/>
              <a:t>broad dilated part of the urine collecting system, located in the </a:t>
            </a:r>
            <a:r>
              <a:rPr lang="en-GB" dirty="0" err="1" smtClean="0"/>
              <a:t>hilum</a:t>
            </a:r>
            <a:r>
              <a:rPr lang="en-GB" dirty="0" smtClean="0"/>
              <a:t> </a:t>
            </a:r>
          </a:p>
          <a:p>
            <a:pPr lvl="1" eaLnBrk="1" hangingPunct="1">
              <a:defRPr/>
            </a:pPr>
            <a:r>
              <a:rPr lang="en-GB" dirty="0" smtClean="0"/>
              <a:t> renal pelvis drains into the </a:t>
            </a:r>
            <a:r>
              <a:rPr lang="en-GB" dirty="0" err="1" smtClean="0"/>
              <a:t>ureter</a:t>
            </a:r>
            <a:r>
              <a:rPr lang="en-GB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/>
          </a:p>
        </p:txBody>
      </p:sp>
      <p:pic>
        <p:nvPicPr>
          <p:cNvPr id="4" name="Picture 2" descr="SCN0054c"/>
          <p:cNvPicPr>
            <a:picLocks noChangeAspect="1" noChangeArrowheads="1"/>
          </p:cNvPicPr>
          <p:nvPr/>
        </p:nvPicPr>
        <p:blipFill>
          <a:blip r:embed="rId2" cstate="print"/>
          <a:srcRect l="20883" t="15663" b="28916"/>
          <a:stretch>
            <a:fillRect/>
          </a:stretch>
        </p:blipFill>
        <p:spPr bwMode="auto">
          <a:xfrm>
            <a:off x="914400" y="3152051"/>
            <a:ext cx="3886200" cy="362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VP_nor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24200"/>
            <a:ext cx="30037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16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Ureters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err="1" smtClean="0"/>
              <a:t>Ureters</a:t>
            </a:r>
            <a:r>
              <a:rPr lang="en-PH" dirty="0" smtClean="0"/>
              <a:t> </a:t>
            </a:r>
            <a:endParaRPr lang="en-GB" dirty="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48768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25-30 cm in length and 3 mm diameter</a:t>
            </a:r>
            <a:endParaRPr lang="en-PH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Course downwards from the most dependent portion of the </a:t>
            </a:r>
            <a:r>
              <a:rPr lang="en-PH" sz="2800" dirty="0" err="1" smtClean="0"/>
              <a:t>pelves</a:t>
            </a:r>
            <a:r>
              <a:rPr lang="en-PH" sz="2800" dirty="0" smtClean="0"/>
              <a:t> to the </a:t>
            </a:r>
            <a:r>
              <a:rPr lang="en-PH" sz="2800" dirty="0" err="1" smtClean="0"/>
              <a:t>midsacral</a:t>
            </a:r>
            <a:r>
              <a:rPr lang="en-PH" sz="2800" dirty="0" smtClean="0"/>
              <a:t> region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Then turn </a:t>
            </a:r>
            <a:r>
              <a:rPr lang="en-PH" sz="2800" dirty="0" err="1" smtClean="0"/>
              <a:t>posterolaterally</a:t>
            </a:r>
            <a:r>
              <a:rPr lang="en-PH" sz="2800" dirty="0" smtClean="0"/>
              <a:t> and course in an arc downwards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Then inward and </a:t>
            </a:r>
            <a:r>
              <a:rPr lang="en-PH" sz="2800" dirty="0" err="1" smtClean="0"/>
              <a:t>anteriorly</a:t>
            </a:r>
            <a:r>
              <a:rPr lang="en-PH" sz="2800" dirty="0" smtClean="0"/>
              <a:t> to enter the </a:t>
            </a:r>
            <a:r>
              <a:rPr lang="en-PH" sz="2800" dirty="0" err="1" smtClean="0"/>
              <a:t>trigone</a:t>
            </a:r>
            <a:r>
              <a:rPr lang="en-PH" sz="2800" dirty="0" smtClean="0"/>
              <a:t> of the bladder on either side of the midline </a:t>
            </a:r>
            <a:endParaRPr lang="en-GB" sz="2800" dirty="0" smtClean="0"/>
          </a:p>
        </p:txBody>
      </p:sp>
      <p:pic>
        <p:nvPicPr>
          <p:cNvPr id="4" name="Picture 2" descr="IVP_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3069" y="1447800"/>
            <a:ext cx="37547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Areas of Narrowing  </a:t>
            </a:r>
            <a:endParaRPr lang="en-GB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PH" dirty="0" smtClean="0"/>
              <a:t>Three areas of normal narrowing:</a:t>
            </a:r>
          </a:p>
          <a:p>
            <a:pPr eaLnBrk="1" hangingPunct="1">
              <a:defRPr/>
            </a:pPr>
            <a:r>
              <a:rPr lang="en-PH" dirty="0" err="1" smtClean="0"/>
              <a:t>Ureteropelvic</a:t>
            </a:r>
            <a:r>
              <a:rPr lang="en-PH" dirty="0" smtClean="0"/>
              <a:t> Junction</a:t>
            </a:r>
          </a:p>
          <a:p>
            <a:pPr eaLnBrk="1" hangingPunct="1">
              <a:defRPr/>
            </a:pPr>
            <a:r>
              <a:rPr lang="en-PH" dirty="0" smtClean="0"/>
              <a:t>Bifurcation of the iliac vessels </a:t>
            </a:r>
          </a:p>
          <a:p>
            <a:pPr eaLnBrk="1" hangingPunct="1">
              <a:defRPr/>
            </a:pPr>
            <a:r>
              <a:rPr lang="en-PH" dirty="0" err="1" smtClean="0"/>
              <a:t>Ureterovesicle</a:t>
            </a:r>
            <a:r>
              <a:rPr lang="en-PH" dirty="0" smtClean="0"/>
              <a:t> Junction </a:t>
            </a:r>
          </a:p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4" name="Picture 2" descr="IVP_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3290221" cy="400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Ureteral Vasculature </a:t>
            </a:r>
            <a:endParaRPr lang="en-GB" smtClean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Blood is supplied by the ureteral branches of renal and testicular or ovarian arteries, and abdominal aorta</a:t>
            </a:r>
          </a:p>
          <a:p>
            <a:pPr eaLnBrk="1" hangingPunct="1">
              <a:defRPr/>
            </a:pPr>
            <a:r>
              <a:rPr lang="en-GB" smtClean="0"/>
              <a:t>Renal and testicular or ovarian veins supply venous drainage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16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57912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andy6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096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INTRAVENOUS PYELOGRAM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Demonstrates renal, </a:t>
            </a:r>
            <a:r>
              <a:rPr lang="en-US" dirty="0" err="1" smtClean="0"/>
              <a:t>uretral</a:t>
            </a:r>
            <a:r>
              <a:rPr lang="en-US" dirty="0" smtClean="0"/>
              <a:t>, and bladder anatomy</a:t>
            </a:r>
          </a:p>
          <a:p>
            <a:r>
              <a:rPr lang="en-US" dirty="0" smtClean="0"/>
              <a:t>Gross estimate of function</a:t>
            </a:r>
          </a:p>
          <a:p>
            <a:r>
              <a:rPr lang="en-US" dirty="0" smtClean="0"/>
              <a:t>Ionizing radiation</a:t>
            </a:r>
          </a:p>
          <a:p>
            <a:r>
              <a:rPr lang="en-US" dirty="0" smtClean="0"/>
              <a:t>Requires IV contrast</a:t>
            </a:r>
          </a:p>
          <a:p>
            <a:r>
              <a:rPr lang="en-US" dirty="0" smtClean="0"/>
              <a:t>Patient prep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INTRAVENOUS PYELOGRAM </a:t>
            </a:r>
          </a:p>
        </p:txBody>
      </p:sp>
      <p:pic>
        <p:nvPicPr>
          <p:cNvPr id="72707" name="Picture 3" descr="ivpnl3up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09600" y="19050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306763" y="173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3352800" y="5562600"/>
            <a:ext cx="266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NORMAL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Kidneys </a:t>
            </a:r>
            <a:endParaRPr lang="en-GB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Right kidney is 2 cm lower than the left kidney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Long axis of the kidneys is directed downward and outward, parallel to the lateral border of the </a:t>
            </a:r>
            <a:r>
              <a:rPr lang="en-PH" sz="2600" dirty="0" err="1" smtClean="0"/>
              <a:t>psoas</a:t>
            </a:r>
            <a:r>
              <a:rPr lang="en-PH" sz="2600" dirty="0" smtClean="0"/>
              <a:t> muscles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In lateral plane, the axis is directed downward and </a:t>
            </a:r>
            <a:r>
              <a:rPr lang="en-PH" sz="2600" dirty="0" err="1" smtClean="0"/>
              <a:t>anteriorly</a:t>
            </a:r>
            <a:endParaRPr lang="en-PH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Lower pole is 2-3 cm anterior to the upper pole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600" dirty="0" smtClean="0"/>
          </a:p>
        </p:txBody>
      </p:sp>
      <p:pic>
        <p:nvPicPr>
          <p:cNvPr id="4" name="Picture 4" descr="SCN005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216342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648200" y="4495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90800" y="46482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3" descr="image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7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419600" y="4267200"/>
            <a:ext cx="685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3657600" y="4419600"/>
            <a:ext cx="457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INTRAVENOUS PYELOGRAM</a:t>
            </a:r>
            <a:r>
              <a:rPr lang="en-US" dirty="0" smtClean="0"/>
              <a:t>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hlinkClick r:id="rId2"/>
              </a:rPr>
              <a:t> </a:t>
            </a:r>
            <a:endParaRPr lang="en-US" smtClean="0"/>
          </a:p>
        </p:txBody>
      </p:sp>
      <p:pic>
        <p:nvPicPr>
          <p:cNvPr id="71684" name="Picture 4" descr="ivp-xray-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86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ormal_i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8184"/>
            <a:ext cx="3429000" cy="50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SCN0054d"/>
          <p:cNvPicPr>
            <a:picLocks noChangeAspect="1" noChangeArrowheads="1"/>
          </p:cNvPicPr>
          <p:nvPr/>
        </p:nvPicPr>
        <p:blipFill>
          <a:blip r:embed="rId3" cstate="print"/>
          <a:srcRect b="7845"/>
          <a:stretch>
            <a:fillRect/>
          </a:stretch>
        </p:blipFill>
        <p:spPr bwMode="auto">
          <a:xfrm>
            <a:off x="4724400" y="1447800"/>
            <a:ext cx="383630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12525" y="533400"/>
            <a:ext cx="545027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PH" sz="4400" dirty="0" smtClean="0"/>
              <a:t>Intravenous </a:t>
            </a:r>
            <a:r>
              <a:rPr lang="en-PH" sz="4400" dirty="0" err="1" smtClean="0"/>
              <a:t>Pyelogram</a:t>
            </a:r>
            <a:endParaRPr lang="en-PH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Urinary Bladder</a:t>
            </a:r>
            <a:endParaRPr lang="en-GB" dirty="0" smtClean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Hollow muscular vesicle for storing urine temporarily</a:t>
            </a:r>
          </a:p>
          <a:p>
            <a:pPr eaLnBrk="1" hangingPunct="1">
              <a:defRPr/>
            </a:pPr>
            <a:r>
              <a:rPr lang="en-PH" dirty="0" smtClean="0"/>
              <a:t>Bladder is higher in position in children and slightly higher in males than females</a:t>
            </a:r>
          </a:p>
          <a:p>
            <a:pPr eaLnBrk="1" hangingPunct="1">
              <a:defRPr/>
            </a:pPr>
            <a:r>
              <a:rPr lang="en-PH" dirty="0" smtClean="0"/>
              <a:t>It is relatively larger in children than in adults</a:t>
            </a:r>
          </a:p>
          <a:p>
            <a:pPr eaLnBrk="1" hangingPunct="1">
              <a:defRPr/>
            </a:pPr>
            <a:endParaRPr lang="en-PH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4" name="Picture 2" descr="Pictu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3771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ladder_ur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46500"/>
            <a:ext cx="3924300" cy="30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Urinary Bladder </a:t>
            </a:r>
            <a:endParaRPr lang="en-GB" dirty="0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Size and shape vary considerably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Shape – tetrahedral when empty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PH" sz="2500" dirty="0" smtClean="0"/>
              <a:t>transversely oval or round when full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500" dirty="0" smtClean="0"/>
              <a:t>When empty, it is completely within the pelvis</a:t>
            </a:r>
            <a:endParaRPr lang="en-PH" sz="25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Inferior aspect projects 5-10 mm above the </a:t>
            </a:r>
            <a:r>
              <a:rPr lang="en-PH" sz="2500" dirty="0" err="1" smtClean="0"/>
              <a:t>symphysis</a:t>
            </a:r>
            <a:r>
              <a:rPr lang="en-PH" sz="2500" dirty="0" smtClean="0"/>
              <a:t> pubis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Separated from pubic bones by </a:t>
            </a:r>
            <a:r>
              <a:rPr lang="en-PH" sz="2500" dirty="0" err="1" smtClean="0"/>
              <a:t>retropubic</a:t>
            </a:r>
            <a:r>
              <a:rPr lang="en-PH" sz="2500" dirty="0" smtClean="0"/>
              <a:t> space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Floor is parallel to superior aspect of the pubic </a:t>
            </a:r>
            <a:r>
              <a:rPr lang="en-PH" sz="2500" dirty="0" err="1" smtClean="0"/>
              <a:t>rami</a:t>
            </a:r>
            <a:r>
              <a:rPr lang="en-PH" sz="25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Dome is rounded in male and flat or slightly concave in female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500" dirty="0" smtClean="0"/>
          </a:p>
        </p:txBody>
      </p:sp>
      <p:pic>
        <p:nvPicPr>
          <p:cNvPr id="4" name="Picture 3" descr="bladder_ur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343400"/>
            <a:ext cx="312804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raw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3200400" cy="24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</a:t>
            </a:r>
            <a:endParaRPr lang="en-GB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Neck of bladder - lies 3-4 cm behind lower part of </a:t>
            </a:r>
            <a:r>
              <a:rPr lang="en-GB" sz="2600" dirty="0" err="1" smtClean="0"/>
              <a:t>symphysis</a:t>
            </a:r>
            <a:r>
              <a:rPr lang="en-GB" sz="2600" dirty="0" smtClean="0"/>
              <a:t> pubis and rests on the prostate in the male</a:t>
            </a:r>
          </a:p>
          <a:p>
            <a:pPr eaLnBrk="1" hangingPunct="1">
              <a:defRPr/>
            </a:pPr>
            <a:r>
              <a:rPr lang="en-GB" sz="2600" dirty="0" smtClean="0"/>
              <a:t>It has the urethral orifice</a:t>
            </a:r>
          </a:p>
          <a:p>
            <a:pPr eaLnBrk="1" hangingPunct="1">
              <a:defRPr/>
            </a:pPr>
            <a:r>
              <a:rPr lang="en-PH" sz="2600" dirty="0" smtClean="0"/>
              <a:t>In females the peritoneum is reflected from the superior surface of the bladder to the anterior wall of the uterus at the junction between the body and cervix</a:t>
            </a:r>
          </a:p>
          <a:p>
            <a:pPr eaLnBrk="1" hangingPunct="1">
              <a:defRPr/>
            </a:pPr>
            <a:r>
              <a:rPr lang="en-PH" sz="2600" dirty="0" smtClean="0"/>
              <a:t>The enclosed space is the </a:t>
            </a:r>
            <a:r>
              <a:rPr lang="en-PH" sz="2600" dirty="0" err="1" smtClean="0"/>
              <a:t>vesicouterine</a:t>
            </a:r>
            <a:r>
              <a:rPr lang="en-PH" sz="2600" dirty="0" smtClean="0"/>
              <a:t> pouch</a:t>
            </a:r>
            <a:endParaRPr lang="en-GB" sz="2600" dirty="0" smtClean="0"/>
          </a:p>
        </p:txBody>
      </p:sp>
      <p:pic>
        <p:nvPicPr>
          <p:cNvPr id="4" name="Picture 2" descr="draw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3200400" cy="24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</a:t>
            </a:r>
            <a:endParaRPr lang="en-GB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In males the peritoneum is reflected from the bladder to the superior surfaces of the </a:t>
            </a:r>
            <a:r>
              <a:rPr lang="en-PH" sz="2600" dirty="0" err="1" smtClean="0"/>
              <a:t>ductus</a:t>
            </a:r>
            <a:r>
              <a:rPr lang="en-PH" sz="2600" dirty="0" smtClean="0"/>
              <a:t> deferens and seminal vesicles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Bladder is relatively free to move except at the neck which is fixed by the </a:t>
            </a:r>
            <a:r>
              <a:rPr lang="en-PH" sz="2600" dirty="0" err="1" smtClean="0"/>
              <a:t>puboprostatic</a:t>
            </a:r>
            <a:r>
              <a:rPr lang="en-PH" sz="2600" dirty="0" smtClean="0"/>
              <a:t> ligaments (males) and </a:t>
            </a:r>
            <a:r>
              <a:rPr lang="en-PH" sz="2600" dirty="0" err="1" smtClean="0"/>
              <a:t>pubovesicle</a:t>
            </a:r>
            <a:r>
              <a:rPr lang="en-PH" sz="2600" dirty="0" smtClean="0"/>
              <a:t> ligaments (females)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Peritoneal reflection - </a:t>
            </a:r>
            <a:r>
              <a:rPr lang="en-PH" sz="2600" dirty="0" err="1" smtClean="0"/>
              <a:t>Rectovesicle</a:t>
            </a:r>
            <a:r>
              <a:rPr lang="en-PH" sz="2600" dirty="0" smtClean="0"/>
              <a:t> pouch in males and </a:t>
            </a:r>
            <a:r>
              <a:rPr lang="en-PH" sz="2600" dirty="0" err="1" smtClean="0"/>
              <a:t>vesicouterine</a:t>
            </a:r>
            <a:r>
              <a:rPr lang="en-PH" sz="2600" dirty="0" smtClean="0"/>
              <a:t> and </a:t>
            </a:r>
            <a:r>
              <a:rPr lang="en-PH" sz="2600" dirty="0" err="1" smtClean="0"/>
              <a:t>rectouterine</a:t>
            </a:r>
            <a:r>
              <a:rPr lang="en-PH" sz="2600" dirty="0" smtClean="0"/>
              <a:t> pouch in females </a:t>
            </a:r>
            <a:endParaRPr lang="en-GB" sz="2600" dirty="0" smtClean="0"/>
          </a:p>
        </p:txBody>
      </p:sp>
      <p:pic>
        <p:nvPicPr>
          <p:cNvPr id="4" name="Picture 8" descr="bladder_cystogram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19600"/>
            <a:ext cx="2514600" cy="23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crefg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1885653" cy="252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raw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2578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05000" y="5257800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Anatomy of Female Pelvis showing the Urinary Bladder </a:t>
            </a:r>
            <a:endParaRPr lang="en-GB" sz="2800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 flipV="1">
            <a:off x="1143000" y="32766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mage17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629400" y="2667000"/>
            <a:ext cx="1752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MRI of Female Pelvis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Voiding Cystourethrogram 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324225" y="2043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4996" name="Picture 4" descr="vcrefg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6369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089275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15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image15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14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257800" y="533400"/>
            <a:ext cx="335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CT Scan showing left kidney higher than right</a:t>
            </a:r>
            <a:r>
              <a:rPr lang="en-PH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image2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85725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 </a:t>
            </a:r>
            <a:endParaRPr lang="en-GB" smtClean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038600" cy="449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dirty="0" smtClean="0"/>
              <a:t>Unenhanced CT scan through a normal bladder (B) shows a normal fluid density structure (less than 10 Hounsfield units on CT density scale)</a:t>
            </a:r>
          </a:p>
        </p:txBody>
      </p:sp>
      <p:pic>
        <p:nvPicPr>
          <p:cNvPr id="86020" name="Picture 5" descr="normal%20bladder%20c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6026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Urinary Bladder</a:t>
            </a:r>
            <a:endParaRPr lang="en-GB" dirty="0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85800"/>
            <a:ext cx="4038600" cy="449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200" dirty="0" smtClean="0"/>
              <a:t>3D reconstructed image of a normal bladder in the </a:t>
            </a:r>
            <a:r>
              <a:rPr lang="en-GB" sz="3200" dirty="0" err="1" smtClean="0"/>
              <a:t>sagittal</a:t>
            </a:r>
            <a:r>
              <a:rPr lang="en-GB" sz="3200" dirty="0" smtClean="0"/>
              <a:t> plane following CT IVP</a:t>
            </a:r>
          </a:p>
          <a:p>
            <a:pPr eaLnBrk="1" hangingPunct="1">
              <a:defRPr/>
            </a:pPr>
            <a:r>
              <a:rPr lang="en-GB" sz="3200" dirty="0" smtClean="0"/>
              <a:t>This is delayed image 10 minutes following IV contrast administration, excreted contrast fills an otherwise normal bladder (B)</a:t>
            </a:r>
            <a:br>
              <a:rPr lang="en-GB" sz="3200" dirty="0" smtClean="0"/>
            </a:br>
            <a:endParaRPr lang="en-GB" sz="3200" dirty="0" smtClean="0"/>
          </a:p>
        </p:txBody>
      </p:sp>
      <p:pic>
        <p:nvPicPr>
          <p:cNvPr id="87044" name="Picture 8" descr="bladder_cystogram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2672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</a:t>
            </a:r>
            <a:endParaRPr lang="en-GB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449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dirty="0" smtClean="0"/>
              <a:t>Transverse image through a normal bladder (</a:t>
            </a:r>
            <a:r>
              <a:rPr lang="en-GB" sz="3600" dirty="0" err="1" smtClean="0"/>
              <a:t>calipers</a:t>
            </a:r>
            <a:r>
              <a:rPr lang="en-GB" sz="3600" dirty="0" smtClean="0"/>
              <a:t> "x" and "+" outline the bladder wall) using ultrasound shows normal anechoic structure (anechoic = no echoes = black)</a:t>
            </a:r>
          </a:p>
        </p:txBody>
      </p:sp>
      <p:pic>
        <p:nvPicPr>
          <p:cNvPr id="88068" name="Picture 8" descr="nl_bld%7E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152400" y="1736349"/>
            <a:ext cx="4648200" cy="405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US_urine_jet1b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752600" y="533400"/>
            <a:ext cx="57150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Thank You For Your Attention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Kidneys</a:t>
            </a:r>
            <a:endParaRPr lang="en-GB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PH" sz="2600" dirty="0" smtClean="0"/>
              <a:t>Normal size – in adults 11 cm </a:t>
            </a:r>
          </a:p>
          <a:p>
            <a:pPr eaLnBrk="1" hangingPunct="1">
              <a:defRPr/>
            </a:pPr>
            <a:r>
              <a:rPr lang="en-PH" sz="2600" dirty="0" smtClean="0"/>
              <a:t>Right kidney is shorter than left kidney by not more than 1.5 cm</a:t>
            </a:r>
          </a:p>
          <a:p>
            <a:pPr eaLnBrk="1" hangingPunct="1">
              <a:defRPr/>
            </a:pPr>
            <a:r>
              <a:rPr lang="en-PH" sz="2600" dirty="0" smtClean="0"/>
              <a:t>As a rule – the length of the kidney is 3.7 +/- 0.37 times the height of the 2</a:t>
            </a:r>
            <a:r>
              <a:rPr lang="en-PH" sz="2600" baseline="30000" dirty="0" smtClean="0"/>
              <a:t>nd</a:t>
            </a:r>
            <a:r>
              <a:rPr lang="en-PH" sz="2600" dirty="0" smtClean="0"/>
              <a:t> lumbar vertebra measured on the same film using the posterior margin of the vertebral body</a:t>
            </a:r>
            <a:endParaRPr lang="en-GB" sz="2600" dirty="0" smtClean="0"/>
          </a:p>
        </p:txBody>
      </p:sp>
      <p:pic>
        <p:nvPicPr>
          <p:cNvPr id="4" name="Picture 2" descr="image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57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us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599" y="3657600"/>
            <a:ext cx="355921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s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5143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81200" y="5105400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Ultrasound is the best method to measure the size of the Kidney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697</TotalTime>
  <Words>1499</Words>
  <Application>Microsoft Office PowerPoint</Application>
  <PresentationFormat>عرض على الشاشة (3:4)‏</PresentationFormat>
  <Paragraphs>217</Paragraphs>
  <Slides>75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75</vt:i4>
      </vt:variant>
    </vt:vector>
  </HeadingPairs>
  <TitlesOfParts>
    <vt:vector size="76" baseType="lpstr">
      <vt:lpstr>Office Theme</vt:lpstr>
      <vt:lpstr>URINARY TRACT RADIOLOGICAL ANATOMY &amp; IMAGING MODELITIES</vt:lpstr>
      <vt:lpstr>Objectives </vt:lpstr>
      <vt:lpstr>Urinary System  </vt:lpstr>
      <vt:lpstr>Imaging Modalities </vt:lpstr>
      <vt:lpstr>Kidneys </vt:lpstr>
      <vt:lpstr>Kidneys </vt:lpstr>
      <vt:lpstr>الشريحة 7</vt:lpstr>
      <vt:lpstr>Kidneys</vt:lpstr>
      <vt:lpstr>الشريحة 9</vt:lpstr>
      <vt:lpstr>Kidneys</vt:lpstr>
      <vt:lpstr>Kidneys  </vt:lpstr>
      <vt:lpstr>الشريحة 12</vt:lpstr>
      <vt:lpstr>الشريحة 13</vt:lpstr>
      <vt:lpstr>الشريحة 14</vt:lpstr>
      <vt:lpstr>الشريحة 15</vt:lpstr>
      <vt:lpstr>US</vt:lpstr>
      <vt:lpstr>الشريحة 17</vt:lpstr>
      <vt:lpstr>ULTRASOUND OF KIDNEYS</vt:lpstr>
      <vt:lpstr>ULTRASOUND OF KIDNEYS</vt:lpstr>
      <vt:lpstr>CT-SCAN</vt:lpstr>
      <vt:lpstr>CT Scan of the Kidneys</vt:lpstr>
      <vt:lpstr>CT Scan of the Kidneys</vt:lpstr>
      <vt:lpstr>CT Scan of the Kidneys</vt:lpstr>
      <vt:lpstr>Spaces Around the Kidney</vt:lpstr>
      <vt:lpstr>Spaces Around the Kidney</vt:lpstr>
      <vt:lpstr>Spaces Around the Kidney</vt:lpstr>
      <vt:lpstr>Renal Vasculature</vt:lpstr>
      <vt:lpstr>Angiography</vt:lpstr>
      <vt:lpstr>Renal Vasculature </vt:lpstr>
      <vt:lpstr>Renal Vasculature</vt:lpstr>
      <vt:lpstr>CTA</vt:lpstr>
      <vt:lpstr>MRA</vt:lpstr>
      <vt:lpstr>الشريحة 33</vt:lpstr>
      <vt:lpstr>الشريحة 34</vt:lpstr>
      <vt:lpstr>الشريحة 35</vt:lpstr>
      <vt:lpstr>Relationships of the Kidneys</vt:lpstr>
      <vt:lpstr>الشريحة 37</vt:lpstr>
      <vt:lpstr>الشريحة 38</vt:lpstr>
      <vt:lpstr>الشريحة 39</vt:lpstr>
      <vt:lpstr>Renal Structure</vt:lpstr>
      <vt:lpstr>الشريحة 41</vt:lpstr>
      <vt:lpstr>الشريحة 42</vt:lpstr>
      <vt:lpstr>الشريحة 43</vt:lpstr>
      <vt:lpstr>MRI</vt:lpstr>
      <vt:lpstr>الشريحة 45</vt:lpstr>
      <vt:lpstr>الشريحة 46</vt:lpstr>
      <vt:lpstr>الشريحة 47</vt:lpstr>
      <vt:lpstr>الشريحة 48</vt:lpstr>
      <vt:lpstr>Renal Collecting System </vt:lpstr>
      <vt:lpstr>Renal Collecting System</vt:lpstr>
      <vt:lpstr>الشريحة 51</vt:lpstr>
      <vt:lpstr>Ureters</vt:lpstr>
      <vt:lpstr>Ureters </vt:lpstr>
      <vt:lpstr>Areas of Narrowing  </vt:lpstr>
      <vt:lpstr>Ureteral Vasculature </vt:lpstr>
      <vt:lpstr>الشريحة 56</vt:lpstr>
      <vt:lpstr>الشريحة 57</vt:lpstr>
      <vt:lpstr>INTRAVENOUS PYELOGRAM </vt:lpstr>
      <vt:lpstr>INTRAVENOUS PYELOGRAM </vt:lpstr>
      <vt:lpstr>INTRAVENOUS PYELOGRAM </vt:lpstr>
      <vt:lpstr>الشريحة 61</vt:lpstr>
      <vt:lpstr>Urinary Bladder</vt:lpstr>
      <vt:lpstr>Urinary Bladder</vt:lpstr>
      <vt:lpstr>Urinary Bladder </vt:lpstr>
      <vt:lpstr>Urinary Bladder</vt:lpstr>
      <vt:lpstr>Urinary Bladder</vt:lpstr>
      <vt:lpstr>الشريحة 67</vt:lpstr>
      <vt:lpstr>الشريحة 68</vt:lpstr>
      <vt:lpstr>Voiding Cystourethrogram </vt:lpstr>
      <vt:lpstr>الشريحة 70</vt:lpstr>
      <vt:lpstr>Urinary Bladder </vt:lpstr>
      <vt:lpstr>Urinary Bladder</vt:lpstr>
      <vt:lpstr>Urinary Bladder</vt:lpstr>
      <vt:lpstr>الشريحة 74</vt:lpstr>
      <vt:lpstr>Thank You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SADEQ</dc:creator>
  <cp:lastModifiedBy>AA</cp:lastModifiedBy>
  <cp:revision>62</cp:revision>
  <dcterms:created xsi:type="dcterms:W3CDTF">2011-10-23T08:52:38Z</dcterms:created>
  <dcterms:modified xsi:type="dcterms:W3CDTF">2013-11-03T20:07:35Z</dcterms:modified>
</cp:coreProperties>
</file>