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2" r:id="rId2"/>
    <p:sldId id="310" r:id="rId3"/>
    <p:sldId id="311" r:id="rId4"/>
    <p:sldId id="287" r:id="rId5"/>
    <p:sldId id="321" r:id="rId6"/>
    <p:sldId id="324" r:id="rId7"/>
    <p:sldId id="312" r:id="rId8"/>
    <p:sldId id="313" r:id="rId9"/>
    <p:sldId id="314" r:id="rId10"/>
    <p:sldId id="284" r:id="rId11"/>
    <p:sldId id="288" r:id="rId12"/>
    <p:sldId id="289" r:id="rId13"/>
    <p:sldId id="290" r:id="rId14"/>
    <p:sldId id="291" r:id="rId15"/>
    <p:sldId id="292" r:id="rId16"/>
    <p:sldId id="293" r:id="rId17"/>
    <p:sldId id="298" r:id="rId18"/>
    <p:sldId id="295" r:id="rId19"/>
    <p:sldId id="296" r:id="rId20"/>
    <p:sldId id="299" r:id="rId21"/>
    <p:sldId id="305" r:id="rId22"/>
    <p:sldId id="306" r:id="rId23"/>
    <p:sldId id="278" r:id="rId24"/>
    <p:sldId id="256" r:id="rId25"/>
    <p:sldId id="269" r:id="rId26"/>
    <p:sldId id="257" r:id="rId27"/>
    <p:sldId id="270" r:id="rId28"/>
    <p:sldId id="279" r:id="rId29"/>
    <p:sldId id="272" r:id="rId30"/>
    <p:sldId id="325" r:id="rId31"/>
    <p:sldId id="280" r:id="rId32"/>
    <p:sldId id="265" r:id="rId33"/>
    <p:sldId id="266" r:id="rId34"/>
    <p:sldId id="267" r:id="rId35"/>
    <p:sldId id="258" r:id="rId36"/>
    <p:sldId id="262" r:id="rId37"/>
    <p:sldId id="277" r:id="rId38"/>
    <p:sldId id="273" r:id="rId39"/>
    <p:sldId id="274" r:id="rId40"/>
    <p:sldId id="275" r:id="rId41"/>
    <p:sldId id="276" r:id="rId42"/>
    <p:sldId id="259" r:id="rId43"/>
    <p:sldId id="281" r:id="rId44"/>
    <p:sldId id="315" r:id="rId45"/>
    <p:sldId id="316" r:id="rId46"/>
    <p:sldId id="317" r:id="rId47"/>
    <p:sldId id="318" r:id="rId48"/>
    <p:sldId id="319" r:id="rId49"/>
    <p:sldId id="320" r:id="rId50"/>
    <p:sldId id="322" r:id="rId51"/>
    <p:sldId id="304" r:id="rId52"/>
    <p:sldId id="323" r:id="rId53"/>
    <p:sldId id="307" r:id="rId54"/>
    <p:sldId id="303" r:id="rId55"/>
    <p:sldId id="297" r:id="rId5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3" clrIdx="0"/>
  <p:cmAuthor id="1" name="Prof. Mohammad" initials="P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0"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2-16T08:40:00.234" idx="1">
    <p:pos x="5790" y="0"/>
    <p:text>parathyroid hyperplasia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05-20T22:33:22.876" idx="1">
    <p:pos x="440" y="2211"/>
    <p:text>Brown tumor in the inferior obturator ramus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05-20T22:35:20.084" idx="2">
    <p:pos x="199" y="1935"/>
    <p:text>Features in the image 
There is a well defined lytic lesion of the middle metacarpal with some expansion. There is a more subtle, less expanded lesion of the fifth metacarpal. The phalanges are asymmetrical with some bone loss on the radial side. There is acro-osteolysis. The poor visibility of the terminal phalangeal tufts is not all due to present image quality. The view does not show the sub-cortical bone resorption and other views will be added later.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05-20T22:34:05.157" idx="3">
    <p:pos x="131" y="2108"/>
    <p:text>Subperiosteal resorption as well as acroosteolysis,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مستطيل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23"/>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مستطيل 24"/>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مستطيل 25"/>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مستطيل مستدير الزوايا 26"/>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مستطيل مستدير الزوايا 4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مستطيل 41"/>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مستطيل 42"/>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مستطيل 43"/>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مستطيل 44"/>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17" name="عنصر نائب للتاريخ 27"/>
          <p:cNvSpPr>
            <a:spLocks noGrp="1"/>
          </p:cNvSpPr>
          <p:nvPr>
            <p:ph type="dt" sz="half" idx="10"/>
          </p:nvPr>
        </p:nvSpPr>
        <p:spPr>
          <a:xfrm>
            <a:off x="6705600" y="4206875"/>
            <a:ext cx="960438" cy="457200"/>
          </a:xfrm>
        </p:spPr>
        <p:txBody>
          <a:bodyPr/>
          <a:lstStyle>
            <a:lvl1pPr>
              <a:defRPr/>
            </a:lvl1pPr>
          </a:lstStyle>
          <a:p>
            <a:pPr>
              <a:defRPr/>
            </a:pPr>
            <a:endParaRPr lang="en-GB"/>
          </a:p>
        </p:txBody>
      </p:sp>
      <p:sp>
        <p:nvSpPr>
          <p:cNvPr id="18" name="عنصر نائب للتذييل 16"/>
          <p:cNvSpPr>
            <a:spLocks noGrp="1"/>
          </p:cNvSpPr>
          <p:nvPr>
            <p:ph type="ftr" sz="quarter" idx="11"/>
          </p:nvPr>
        </p:nvSpPr>
        <p:spPr>
          <a:xfrm>
            <a:off x="5410200" y="4205288"/>
            <a:ext cx="1295400" cy="457200"/>
          </a:xfrm>
        </p:spPr>
        <p:txBody>
          <a:bodyPr/>
          <a:lstStyle>
            <a:lvl1pPr>
              <a:defRPr/>
            </a:lvl1pPr>
          </a:lstStyle>
          <a:p>
            <a:pPr>
              <a:defRPr/>
            </a:pPr>
            <a:endParaRPr lang="en-GB"/>
          </a:p>
        </p:txBody>
      </p:sp>
      <p:sp>
        <p:nvSpPr>
          <p:cNvPr id="19" name="عنصر نائب لرقم الشريحة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FE68D2CC-B153-43CF-893E-CB94665ADA26}" type="slidenum">
              <a:rPr lang="ar-SA"/>
              <a:pPr>
                <a:defRPr/>
              </a:pPr>
              <a:t>‹#›</a:t>
            </a:fld>
            <a:endParaRPr lang="en-GB"/>
          </a:p>
        </p:txBody>
      </p:sp>
    </p:spTree>
    <p:extLst>
      <p:ext uri="{BB962C8B-B14F-4D97-AF65-F5344CB8AC3E}">
        <p14:creationId xmlns:p14="http://schemas.microsoft.com/office/powerpoint/2010/main" val="395089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GB"/>
          </a:p>
        </p:txBody>
      </p:sp>
      <p:sp>
        <p:nvSpPr>
          <p:cNvPr id="5" name="عنصر نائب للتذييل 2"/>
          <p:cNvSpPr>
            <a:spLocks noGrp="1"/>
          </p:cNvSpPr>
          <p:nvPr>
            <p:ph type="ftr" sz="quarter" idx="11"/>
          </p:nvPr>
        </p:nvSpPr>
        <p:spPr/>
        <p:txBody>
          <a:bodyPr/>
          <a:lstStyle>
            <a:lvl1pPr>
              <a:defRPr/>
            </a:lvl1pPr>
          </a:lstStyle>
          <a:p>
            <a:pPr>
              <a:defRPr/>
            </a:pPr>
            <a:endParaRPr lang="en-GB"/>
          </a:p>
        </p:txBody>
      </p:sp>
      <p:sp>
        <p:nvSpPr>
          <p:cNvPr id="6" name="عنصر نائب لرقم الشريحة 22"/>
          <p:cNvSpPr>
            <a:spLocks noGrp="1"/>
          </p:cNvSpPr>
          <p:nvPr>
            <p:ph type="sldNum" sz="quarter" idx="12"/>
          </p:nvPr>
        </p:nvSpPr>
        <p:spPr/>
        <p:txBody>
          <a:bodyPr/>
          <a:lstStyle>
            <a:lvl1pPr>
              <a:defRPr/>
            </a:lvl1pPr>
          </a:lstStyle>
          <a:p>
            <a:pPr>
              <a:defRPr/>
            </a:pPr>
            <a:fld id="{1B16C9FE-8DCF-438A-8A90-4616C3956642}" type="slidenum">
              <a:rPr lang="ar-SA"/>
              <a:pPr>
                <a:defRPr/>
              </a:pPr>
              <a:t>‹#›</a:t>
            </a:fld>
            <a:endParaRPr lang="en-GB"/>
          </a:p>
        </p:txBody>
      </p:sp>
    </p:spTree>
    <p:extLst>
      <p:ext uri="{BB962C8B-B14F-4D97-AF65-F5344CB8AC3E}">
        <p14:creationId xmlns:p14="http://schemas.microsoft.com/office/powerpoint/2010/main" val="380941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GB"/>
          </a:p>
        </p:txBody>
      </p:sp>
      <p:sp>
        <p:nvSpPr>
          <p:cNvPr id="5" name="عنصر نائب للتذييل 2"/>
          <p:cNvSpPr>
            <a:spLocks noGrp="1"/>
          </p:cNvSpPr>
          <p:nvPr>
            <p:ph type="ftr" sz="quarter" idx="11"/>
          </p:nvPr>
        </p:nvSpPr>
        <p:spPr/>
        <p:txBody>
          <a:bodyPr/>
          <a:lstStyle>
            <a:lvl1pPr>
              <a:defRPr/>
            </a:lvl1pPr>
          </a:lstStyle>
          <a:p>
            <a:pPr>
              <a:defRPr/>
            </a:pPr>
            <a:endParaRPr lang="en-GB"/>
          </a:p>
        </p:txBody>
      </p:sp>
      <p:sp>
        <p:nvSpPr>
          <p:cNvPr id="6" name="عنصر نائب لرقم الشريحة 22"/>
          <p:cNvSpPr>
            <a:spLocks noGrp="1"/>
          </p:cNvSpPr>
          <p:nvPr>
            <p:ph type="sldNum" sz="quarter" idx="12"/>
          </p:nvPr>
        </p:nvSpPr>
        <p:spPr/>
        <p:txBody>
          <a:bodyPr/>
          <a:lstStyle>
            <a:lvl1pPr>
              <a:defRPr/>
            </a:lvl1pPr>
          </a:lstStyle>
          <a:p>
            <a:pPr>
              <a:defRPr/>
            </a:pPr>
            <a:fld id="{144C819E-C231-46FE-99FA-6ABC05A4569A}" type="slidenum">
              <a:rPr lang="ar-SA"/>
              <a:pPr>
                <a:defRPr/>
              </a:pPr>
              <a:t>‹#›</a:t>
            </a:fld>
            <a:endParaRPr lang="en-GB"/>
          </a:p>
        </p:txBody>
      </p:sp>
    </p:spTree>
    <p:extLst>
      <p:ext uri="{BB962C8B-B14F-4D97-AF65-F5344CB8AC3E}">
        <p14:creationId xmlns:p14="http://schemas.microsoft.com/office/powerpoint/2010/main" val="39218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GB"/>
          </a:p>
        </p:txBody>
      </p:sp>
      <p:sp>
        <p:nvSpPr>
          <p:cNvPr id="5" name="عنصر نائب للتذييل 2"/>
          <p:cNvSpPr>
            <a:spLocks noGrp="1"/>
          </p:cNvSpPr>
          <p:nvPr>
            <p:ph type="ftr" sz="quarter" idx="11"/>
          </p:nvPr>
        </p:nvSpPr>
        <p:spPr/>
        <p:txBody>
          <a:bodyPr/>
          <a:lstStyle>
            <a:lvl1pPr>
              <a:defRPr/>
            </a:lvl1pPr>
          </a:lstStyle>
          <a:p>
            <a:pPr>
              <a:defRPr/>
            </a:pPr>
            <a:endParaRPr lang="en-GB"/>
          </a:p>
        </p:txBody>
      </p:sp>
      <p:sp>
        <p:nvSpPr>
          <p:cNvPr id="6" name="عنصر نائب لرقم الشريحة 22"/>
          <p:cNvSpPr>
            <a:spLocks noGrp="1"/>
          </p:cNvSpPr>
          <p:nvPr>
            <p:ph type="sldNum" sz="quarter" idx="12"/>
          </p:nvPr>
        </p:nvSpPr>
        <p:spPr/>
        <p:txBody>
          <a:bodyPr/>
          <a:lstStyle>
            <a:lvl1pPr>
              <a:defRPr/>
            </a:lvl1pPr>
          </a:lstStyle>
          <a:p>
            <a:pPr>
              <a:defRPr/>
            </a:pPr>
            <a:fld id="{9DA6A03E-E138-4882-8910-FE45B48A1CDE}" type="slidenum">
              <a:rPr lang="ar-SA"/>
              <a:pPr>
                <a:defRPr/>
              </a:pPr>
              <a:t>‹#›</a:t>
            </a:fld>
            <a:endParaRPr lang="en-GB"/>
          </a:p>
        </p:txBody>
      </p:sp>
    </p:spTree>
    <p:extLst>
      <p:ext uri="{BB962C8B-B14F-4D97-AF65-F5344CB8AC3E}">
        <p14:creationId xmlns:p14="http://schemas.microsoft.com/office/powerpoint/2010/main" val="73777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عنصر نائب للتاريخ 13"/>
          <p:cNvSpPr>
            <a:spLocks noGrp="1"/>
          </p:cNvSpPr>
          <p:nvPr>
            <p:ph type="dt" sz="half" idx="10"/>
          </p:nvPr>
        </p:nvSpPr>
        <p:spPr/>
        <p:txBody>
          <a:bodyPr/>
          <a:lstStyle>
            <a:lvl1pPr>
              <a:defRPr/>
            </a:lvl1pPr>
          </a:lstStyle>
          <a:p>
            <a:pPr>
              <a:defRPr/>
            </a:pPr>
            <a:endParaRPr lang="en-GB"/>
          </a:p>
        </p:txBody>
      </p:sp>
      <p:sp>
        <p:nvSpPr>
          <p:cNvPr id="5" name="عنصر نائب للتذييل 2"/>
          <p:cNvSpPr>
            <a:spLocks noGrp="1"/>
          </p:cNvSpPr>
          <p:nvPr>
            <p:ph type="ftr" sz="quarter" idx="11"/>
          </p:nvPr>
        </p:nvSpPr>
        <p:spPr/>
        <p:txBody>
          <a:bodyPr/>
          <a:lstStyle>
            <a:lvl1pPr>
              <a:defRPr/>
            </a:lvl1pPr>
          </a:lstStyle>
          <a:p>
            <a:pPr>
              <a:defRPr/>
            </a:pPr>
            <a:endParaRPr lang="en-GB"/>
          </a:p>
        </p:txBody>
      </p:sp>
      <p:sp>
        <p:nvSpPr>
          <p:cNvPr id="6" name="عنصر نائب لرقم الشريحة 22"/>
          <p:cNvSpPr>
            <a:spLocks noGrp="1"/>
          </p:cNvSpPr>
          <p:nvPr>
            <p:ph type="sldNum" sz="quarter" idx="12"/>
          </p:nvPr>
        </p:nvSpPr>
        <p:spPr/>
        <p:txBody>
          <a:bodyPr/>
          <a:lstStyle>
            <a:lvl1pPr>
              <a:defRPr/>
            </a:lvl1pPr>
          </a:lstStyle>
          <a:p>
            <a:pPr>
              <a:defRPr/>
            </a:pPr>
            <a:fld id="{598FF2E3-50DC-4AB8-9929-A70DE3E9DA77}" type="slidenum">
              <a:rPr lang="ar-SA"/>
              <a:pPr>
                <a:defRPr/>
              </a:pPr>
              <a:t>‹#›</a:t>
            </a:fld>
            <a:endParaRPr lang="en-GB"/>
          </a:p>
        </p:txBody>
      </p:sp>
    </p:spTree>
    <p:extLst>
      <p:ext uri="{BB962C8B-B14F-4D97-AF65-F5344CB8AC3E}">
        <p14:creationId xmlns:p14="http://schemas.microsoft.com/office/powerpoint/2010/main" val="22558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GB"/>
          </a:p>
        </p:txBody>
      </p:sp>
      <p:sp>
        <p:nvSpPr>
          <p:cNvPr id="6" name="عنصر نائب للتذييل 2"/>
          <p:cNvSpPr>
            <a:spLocks noGrp="1"/>
          </p:cNvSpPr>
          <p:nvPr>
            <p:ph type="ftr" sz="quarter" idx="11"/>
          </p:nvPr>
        </p:nvSpPr>
        <p:spPr/>
        <p:txBody>
          <a:bodyPr/>
          <a:lstStyle>
            <a:lvl1pPr>
              <a:defRPr/>
            </a:lvl1pPr>
          </a:lstStyle>
          <a:p>
            <a:pPr>
              <a:defRPr/>
            </a:pPr>
            <a:endParaRPr lang="en-GB"/>
          </a:p>
        </p:txBody>
      </p:sp>
      <p:sp>
        <p:nvSpPr>
          <p:cNvPr id="7" name="عنصر نائب لرقم الشريحة 22"/>
          <p:cNvSpPr>
            <a:spLocks noGrp="1"/>
          </p:cNvSpPr>
          <p:nvPr>
            <p:ph type="sldNum" sz="quarter" idx="12"/>
          </p:nvPr>
        </p:nvSpPr>
        <p:spPr/>
        <p:txBody>
          <a:bodyPr/>
          <a:lstStyle>
            <a:lvl1pPr>
              <a:defRPr/>
            </a:lvl1pPr>
          </a:lstStyle>
          <a:p>
            <a:pPr>
              <a:defRPr/>
            </a:pPr>
            <a:fld id="{7D28C9A5-20C4-4269-B7CC-A507E90ACAFB}" type="slidenum">
              <a:rPr lang="ar-SA"/>
              <a:pPr>
                <a:defRPr/>
              </a:pPr>
              <a:t>‹#›</a:t>
            </a:fld>
            <a:endParaRPr lang="en-GB"/>
          </a:p>
        </p:txBody>
      </p:sp>
    </p:spTree>
    <p:extLst>
      <p:ext uri="{BB962C8B-B14F-4D97-AF65-F5344CB8AC3E}">
        <p14:creationId xmlns:p14="http://schemas.microsoft.com/office/powerpoint/2010/main" val="112095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lstStyle>
            <a:lvl1pPr>
              <a:defRPr sz="4000" b="0" i="0" cap="none" baseline="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25"/>
          <p:cNvSpPr>
            <a:spLocks noGrp="1"/>
          </p:cNvSpPr>
          <p:nvPr>
            <p:ph type="dt" sz="half" idx="10"/>
          </p:nvPr>
        </p:nvSpPr>
        <p:spPr/>
        <p:txBody>
          <a:bodyPr rtlCol="0"/>
          <a:lstStyle>
            <a:lvl1pPr>
              <a:defRPr/>
            </a:lvl1pPr>
          </a:lstStyle>
          <a:p>
            <a:pPr>
              <a:defRPr/>
            </a:pPr>
            <a:endParaRPr lang="en-GB"/>
          </a:p>
        </p:txBody>
      </p:sp>
      <p:sp>
        <p:nvSpPr>
          <p:cNvPr id="8" name="عنصر نائب لرقم الشريحة 26"/>
          <p:cNvSpPr>
            <a:spLocks noGrp="1"/>
          </p:cNvSpPr>
          <p:nvPr>
            <p:ph type="sldNum" sz="quarter" idx="11"/>
          </p:nvPr>
        </p:nvSpPr>
        <p:spPr/>
        <p:txBody>
          <a:bodyPr rtlCol="0"/>
          <a:lstStyle>
            <a:lvl1pPr>
              <a:defRPr/>
            </a:lvl1pPr>
          </a:lstStyle>
          <a:p>
            <a:pPr>
              <a:defRPr/>
            </a:pPr>
            <a:fld id="{AF2B61D9-8453-4B3E-8442-F5F65948C2F1}" type="slidenum">
              <a:rPr lang="ar-SA"/>
              <a:pPr>
                <a:defRPr/>
              </a:pPr>
              <a:t>‹#›</a:t>
            </a:fld>
            <a:endParaRPr lang="en-GB"/>
          </a:p>
        </p:txBody>
      </p:sp>
      <p:sp>
        <p:nvSpPr>
          <p:cNvPr id="9" name="عنصر نائب للتذييل 27"/>
          <p:cNvSpPr>
            <a:spLocks noGrp="1"/>
          </p:cNvSpPr>
          <p:nvPr>
            <p:ph type="ftr" sz="quarter" idx="12"/>
          </p:nvPr>
        </p:nvSpPr>
        <p:spPr/>
        <p:txBody>
          <a:bodyPr rtlCol="0"/>
          <a:lstStyle>
            <a:lvl1pPr>
              <a:defRPr/>
            </a:lvl1pPr>
          </a:lstStyle>
          <a:p>
            <a:pPr>
              <a:defRPr/>
            </a:pPr>
            <a:endParaRPr lang="en-GB"/>
          </a:p>
        </p:txBody>
      </p:sp>
    </p:spTree>
    <p:extLst>
      <p:ext uri="{BB962C8B-B14F-4D97-AF65-F5344CB8AC3E}">
        <p14:creationId xmlns:p14="http://schemas.microsoft.com/office/powerpoint/2010/main" val="158147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lstStyle>
            <a:lvl1pPr>
              <a:defRPr sz="4000">
                <a:solidFill>
                  <a:schemeClr val="tx2"/>
                </a:solidFill>
              </a:defRPr>
            </a:lvl1p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6583363" y="612775"/>
            <a:ext cx="957262" cy="457200"/>
          </a:xfrm>
        </p:spPr>
        <p:txBody>
          <a:bodyPr/>
          <a:lstStyle>
            <a:lvl1pPr>
              <a:defRPr/>
            </a:lvl1pPr>
          </a:lstStyle>
          <a:p>
            <a:pPr>
              <a:defRPr/>
            </a:pPr>
            <a:endParaRPr lang="en-GB"/>
          </a:p>
        </p:txBody>
      </p:sp>
      <p:sp>
        <p:nvSpPr>
          <p:cNvPr id="4" name="عنصر نائب للتذييل 3"/>
          <p:cNvSpPr>
            <a:spLocks noGrp="1"/>
          </p:cNvSpPr>
          <p:nvPr>
            <p:ph type="ftr" sz="quarter" idx="11"/>
          </p:nvPr>
        </p:nvSpPr>
        <p:spPr/>
        <p:txBody>
          <a:bodyPr/>
          <a:lstStyle>
            <a:lvl1pPr>
              <a:defRPr/>
            </a:lvl1pPr>
          </a:lstStyle>
          <a:p>
            <a:pPr>
              <a:defRPr/>
            </a:pPr>
            <a:endParaRPr lang="en-GB"/>
          </a:p>
        </p:txBody>
      </p:sp>
      <p:sp>
        <p:nvSpPr>
          <p:cNvPr id="5" name="عنصر نائب لرقم الشريحة 4"/>
          <p:cNvSpPr>
            <a:spLocks noGrp="1"/>
          </p:cNvSpPr>
          <p:nvPr>
            <p:ph type="sldNum" sz="quarter" idx="12"/>
          </p:nvPr>
        </p:nvSpPr>
        <p:spPr/>
        <p:txBody>
          <a:bodyPr/>
          <a:lstStyle>
            <a:lvl1pPr>
              <a:defRPr/>
            </a:lvl1pPr>
          </a:lstStyle>
          <a:p>
            <a:pPr>
              <a:defRPr/>
            </a:pPr>
            <a:fld id="{D9089016-E574-49FE-BA3A-7E3549A1A6C9}" type="slidenum">
              <a:rPr lang="ar-SA"/>
              <a:pPr>
                <a:defRPr/>
              </a:pPr>
              <a:t>‹#›</a:t>
            </a:fld>
            <a:endParaRPr lang="en-GB"/>
          </a:p>
        </p:txBody>
      </p:sp>
    </p:spTree>
    <p:extLst>
      <p:ext uri="{BB962C8B-B14F-4D97-AF65-F5344CB8AC3E}">
        <p14:creationId xmlns:p14="http://schemas.microsoft.com/office/powerpoint/2010/main" val="132502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3"/>
          <p:cNvSpPr>
            <a:spLocks noGrp="1"/>
          </p:cNvSpPr>
          <p:nvPr>
            <p:ph type="dt" sz="half" idx="10"/>
          </p:nvPr>
        </p:nvSpPr>
        <p:spPr/>
        <p:txBody>
          <a:bodyPr/>
          <a:lstStyle>
            <a:lvl1pPr>
              <a:defRPr/>
            </a:lvl1pPr>
          </a:lstStyle>
          <a:p>
            <a:pPr>
              <a:defRPr/>
            </a:pPr>
            <a:endParaRPr lang="en-GB"/>
          </a:p>
        </p:txBody>
      </p:sp>
      <p:sp>
        <p:nvSpPr>
          <p:cNvPr id="3" name="عنصر نائب للتذييل 2"/>
          <p:cNvSpPr>
            <a:spLocks noGrp="1"/>
          </p:cNvSpPr>
          <p:nvPr>
            <p:ph type="ftr" sz="quarter" idx="11"/>
          </p:nvPr>
        </p:nvSpPr>
        <p:spPr/>
        <p:txBody>
          <a:bodyPr/>
          <a:lstStyle>
            <a:lvl1pPr>
              <a:defRPr/>
            </a:lvl1pPr>
          </a:lstStyle>
          <a:p>
            <a:pPr>
              <a:defRPr/>
            </a:pPr>
            <a:endParaRPr lang="en-GB"/>
          </a:p>
        </p:txBody>
      </p:sp>
      <p:sp>
        <p:nvSpPr>
          <p:cNvPr id="4" name="عنصر نائب لرقم الشريحة 22"/>
          <p:cNvSpPr>
            <a:spLocks noGrp="1"/>
          </p:cNvSpPr>
          <p:nvPr>
            <p:ph type="sldNum" sz="quarter" idx="12"/>
          </p:nvPr>
        </p:nvSpPr>
        <p:spPr/>
        <p:txBody>
          <a:bodyPr/>
          <a:lstStyle>
            <a:lvl1pPr>
              <a:defRPr/>
            </a:lvl1pPr>
          </a:lstStyle>
          <a:p>
            <a:pPr>
              <a:defRPr/>
            </a:pPr>
            <a:fld id="{4848F87A-2654-4B06-B800-445C2C1B7041}" type="slidenum">
              <a:rPr lang="ar-SA"/>
              <a:pPr>
                <a:defRPr/>
              </a:pPr>
              <a:t>‹#›</a:t>
            </a:fld>
            <a:endParaRPr lang="en-GB"/>
          </a:p>
        </p:txBody>
      </p:sp>
    </p:spTree>
    <p:extLst>
      <p:ext uri="{BB962C8B-B14F-4D97-AF65-F5344CB8AC3E}">
        <p14:creationId xmlns:p14="http://schemas.microsoft.com/office/powerpoint/2010/main" val="73062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GB"/>
          </a:p>
        </p:txBody>
      </p:sp>
      <p:sp>
        <p:nvSpPr>
          <p:cNvPr id="6" name="عنصر نائب للتذييل 2"/>
          <p:cNvSpPr>
            <a:spLocks noGrp="1"/>
          </p:cNvSpPr>
          <p:nvPr>
            <p:ph type="ftr" sz="quarter" idx="11"/>
          </p:nvPr>
        </p:nvSpPr>
        <p:spPr/>
        <p:txBody>
          <a:bodyPr/>
          <a:lstStyle>
            <a:lvl1pPr>
              <a:defRPr/>
            </a:lvl1pPr>
          </a:lstStyle>
          <a:p>
            <a:pPr>
              <a:defRPr/>
            </a:pPr>
            <a:endParaRPr lang="en-GB"/>
          </a:p>
        </p:txBody>
      </p:sp>
      <p:sp>
        <p:nvSpPr>
          <p:cNvPr id="7" name="عنصر نائب لرقم الشريحة 22"/>
          <p:cNvSpPr>
            <a:spLocks noGrp="1"/>
          </p:cNvSpPr>
          <p:nvPr>
            <p:ph type="sldNum" sz="quarter" idx="12"/>
          </p:nvPr>
        </p:nvSpPr>
        <p:spPr/>
        <p:txBody>
          <a:bodyPr/>
          <a:lstStyle>
            <a:lvl1pPr>
              <a:defRPr/>
            </a:lvl1pPr>
          </a:lstStyle>
          <a:p>
            <a:pPr>
              <a:defRPr/>
            </a:pPr>
            <a:fld id="{2EA4C771-2497-4715-B79C-E4FA38B18AAE}" type="slidenum">
              <a:rPr lang="ar-SA"/>
              <a:pPr>
                <a:defRPr/>
              </a:pPr>
              <a:t>‹#›</a:t>
            </a:fld>
            <a:endParaRPr lang="en-GB"/>
          </a:p>
        </p:txBody>
      </p:sp>
    </p:spTree>
    <p:extLst>
      <p:ext uri="{BB962C8B-B14F-4D97-AF65-F5344CB8AC3E}">
        <p14:creationId xmlns:p14="http://schemas.microsoft.com/office/powerpoint/2010/main" val="411180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4" name="عنصر نائب للنص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5" name="عنصر نائب للتاريخ 13"/>
          <p:cNvSpPr>
            <a:spLocks noGrp="1"/>
          </p:cNvSpPr>
          <p:nvPr>
            <p:ph type="dt" sz="half" idx="10"/>
          </p:nvPr>
        </p:nvSpPr>
        <p:spPr/>
        <p:txBody>
          <a:bodyPr/>
          <a:lstStyle>
            <a:lvl1pPr>
              <a:defRPr/>
            </a:lvl1pPr>
          </a:lstStyle>
          <a:p>
            <a:pPr>
              <a:defRPr/>
            </a:pPr>
            <a:endParaRPr lang="en-GB"/>
          </a:p>
        </p:txBody>
      </p:sp>
      <p:sp>
        <p:nvSpPr>
          <p:cNvPr id="6" name="عنصر نائب للتذييل 2"/>
          <p:cNvSpPr>
            <a:spLocks noGrp="1"/>
          </p:cNvSpPr>
          <p:nvPr>
            <p:ph type="ftr" sz="quarter" idx="11"/>
          </p:nvPr>
        </p:nvSpPr>
        <p:spPr/>
        <p:txBody>
          <a:bodyPr/>
          <a:lstStyle>
            <a:lvl1pPr>
              <a:defRPr/>
            </a:lvl1pPr>
          </a:lstStyle>
          <a:p>
            <a:pPr>
              <a:defRPr/>
            </a:pPr>
            <a:endParaRPr lang="en-GB"/>
          </a:p>
        </p:txBody>
      </p:sp>
      <p:sp>
        <p:nvSpPr>
          <p:cNvPr id="7" name="عنصر نائب لرقم الشريحة 22"/>
          <p:cNvSpPr>
            <a:spLocks noGrp="1"/>
          </p:cNvSpPr>
          <p:nvPr>
            <p:ph type="sldNum" sz="quarter" idx="12"/>
          </p:nvPr>
        </p:nvSpPr>
        <p:spPr/>
        <p:txBody>
          <a:bodyPr/>
          <a:lstStyle>
            <a:lvl1pPr>
              <a:defRPr/>
            </a:lvl1pPr>
          </a:lstStyle>
          <a:p>
            <a:pPr>
              <a:defRPr/>
            </a:pPr>
            <a:fld id="{CBD8634B-009A-4CD0-A6DA-2F959EE2C3B3}" type="slidenum">
              <a:rPr lang="ar-SA"/>
              <a:pPr>
                <a:defRPr/>
              </a:pPr>
              <a:t>‹#›</a:t>
            </a:fld>
            <a:endParaRPr lang="en-GB"/>
          </a:p>
        </p:txBody>
      </p:sp>
    </p:spTree>
    <p:extLst>
      <p:ext uri="{BB962C8B-B14F-4D97-AF65-F5344CB8AC3E}">
        <p14:creationId xmlns:p14="http://schemas.microsoft.com/office/powerpoint/2010/main" val="365544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مستطيل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مستطيل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مستطيل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مستطيل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مستطيل مستدير الزوايا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مستطيل مستدير الزوايا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مستطيل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مستطيل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مستطيل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مستطيل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مستطيل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مستطيل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عنصر نائب للعنوان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40" name="عنصر نائب للنص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4" name="عنصر نائب للتاريخ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GB"/>
          </a:p>
        </p:txBody>
      </p:sp>
      <p:sp>
        <p:nvSpPr>
          <p:cNvPr id="3" name="عنصر نائب للتذييل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GB"/>
          </a:p>
        </p:txBody>
      </p:sp>
      <p:sp>
        <p:nvSpPr>
          <p:cNvPr id="23" name="عنصر نائب لرقم الشريحة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1E6DEF83-42CD-4DD9-BB0D-81A751A497A7}"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85" r:id="rId1"/>
    <p:sldLayoutId id="2147483777" r:id="rId2"/>
    <p:sldLayoutId id="2147483778" r:id="rId3"/>
    <p:sldLayoutId id="2147483779" r:id="rId4"/>
    <p:sldLayoutId id="2147483786" r:id="rId5"/>
    <p:sldLayoutId id="2147483787" r:id="rId6"/>
    <p:sldLayoutId id="2147483780" r:id="rId7"/>
    <p:sldLayoutId id="2147483781" r:id="rId8"/>
    <p:sldLayoutId id="2147483782" r:id="rId9"/>
    <p:sldLayoutId id="2147483783" r:id="rId10"/>
    <p:sldLayoutId id="2147483784" r:id="rId11"/>
  </p:sldLayoutIdLst>
  <p:txStyles>
    <p:titleStyle>
      <a:lvl1pPr algn="l" rtl="0" eaLnBrk="0" fontAlgn="base" hangingPunct="0">
        <a:spcBef>
          <a:spcPct val="0"/>
        </a:spcBef>
        <a:spcAft>
          <a:spcPct val="0"/>
        </a:spcAft>
        <a:defRPr sz="4000" kern="1200">
          <a:solidFill>
            <a:schemeClr val="tx2"/>
          </a:solidFill>
          <a:latin typeface="+mj-lt"/>
          <a:ea typeface="+mj-ea"/>
          <a:cs typeface="Arial" pitchFamily="34" charset="0"/>
        </a:defRPr>
      </a:lvl1pPr>
      <a:lvl2pPr algn="l" rtl="0" eaLnBrk="0" fontAlgn="base" hangingPunct="0">
        <a:spcBef>
          <a:spcPct val="0"/>
        </a:spcBef>
        <a:spcAft>
          <a:spcPct val="0"/>
        </a:spcAft>
        <a:defRPr sz="4000">
          <a:solidFill>
            <a:schemeClr val="tx2"/>
          </a:solidFill>
          <a:latin typeface="Trebuchet MS" pitchFamily="34" charset="0"/>
          <a:cs typeface="Arial" pitchFamily="34" charset="0"/>
        </a:defRPr>
      </a:lvl2pPr>
      <a:lvl3pPr algn="l" rtl="0" eaLnBrk="0" fontAlgn="base" hangingPunct="0">
        <a:spcBef>
          <a:spcPct val="0"/>
        </a:spcBef>
        <a:spcAft>
          <a:spcPct val="0"/>
        </a:spcAft>
        <a:defRPr sz="4000">
          <a:solidFill>
            <a:schemeClr val="tx2"/>
          </a:solidFill>
          <a:latin typeface="Trebuchet MS" pitchFamily="34" charset="0"/>
          <a:cs typeface="Arial" pitchFamily="34" charset="0"/>
        </a:defRPr>
      </a:lvl3pPr>
      <a:lvl4pPr algn="l" rtl="0" eaLnBrk="0" fontAlgn="base" hangingPunct="0">
        <a:spcBef>
          <a:spcPct val="0"/>
        </a:spcBef>
        <a:spcAft>
          <a:spcPct val="0"/>
        </a:spcAft>
        <a:defRPr sz="4000">
          <a:solidFill>
            <a:schemeClr val="tx2"/>
          </a:solidFill>
          <a:latin typeface="Trebuchet MS" pitchFamily="34" charset="0"/>
          <a:cs typeface="Arial" pitchFamily="34" charset="0"/>
        </a:defRPr>
      </a:lvl4pPr>
      <a:lvl5pPr algn="l" rtl="0" eaLnBrk="0" fontAlgn="base" hangingPunct="0">
        <a:spcBef>
          <a:spcPct val="0"/>
        </a:spcBef>
        <a:spcAft>
          <a:spcPct val="0"/>
        </a:spcAft>
        <a:defRPr sz="4000">
          <a:solidFill>
            <a:schemeClr val="tx2"/>
          </a:solidFill>
          <a:latin typeface="Trebuchet MS" pitchFamily="34" charset="0"/>
          <a:cs typeface="Arial" pitchFamily="34" charset="0"/>
        </a:defRPr>
      </a:lvl5pPr>
      <a:lvl6pPr marL="457200" algn="l" rtl="0" fontAlgn="base">
        <a:spcBef>
          <a:spcPct val="0"/>
        </a:spcBef>
        <a:spcAft>
          <a:spcPct val="0"/>
        </a:spcAft>
        <a:defRPr sz="4000">
          <a:solidFill>
            <a:schemeClr val="tx2"/>
          </a:solidFill>
          <a:latin typeface="Trebuchet MS" pitchFamily="34" charset="0"/>
          <a:cs typeface="Arial" pitchFamily="34" charset="0"/>
        </a:defRPr>
      </a:lvl6pPr>
      <a:lvl7pPr marL="914400" algn="l" rtl="0" fontAlgn="base">
        <a:spcBef>
          <a:spcPct val="0"/>
        </a:spcBef>
        <a:spcAft>
          <a:spcPct val="0"/>
        </a:spcAft>
        <a:defRPr sz="4000">
          <a:solidFill>
            <a:schemeClr val="tx2"/>
          </a:solidFill>
          <a:latin typeface="Trebuchet MS" pitchFamily="34" charset="0"/>
          <a:cs typeface="Arial" pitchFamily="34" charset="0"/>
        </a:defRPr>
      </a:lvl7pPr>
      <a:lvl8pPr marL="1371600" algn="l" rtl="0" fontAlgn="base">
        <a:spcBef>
          <a:spcPct val="0"/>
        </a:spcBef>
        <a:spcAft>
          <a:spcPct val="0"/>
        </a:spcAft>
        <a:defRPr sz="4000">
          <a:solidFill>
            <a:schemeClr val="tx2"/>
          </a:solidFill>
          <a:latin typeface="Trebuchet MS" pitchFamily="34" charset="0"/>
          <a:cs typeface="Arial" pitchFamily="34" charset="0"/>
        </a:defRPr>
      </a:lvl8pPr>
      <a:lvl9pPr marL="1828800" algn="l" rtl="0" fontAlgn="base">
        <a:spcBef>
          <a:spcPct val="0"/>
        </a:spcBef>
        <a:spcAft>
          <a:spcPct val="0"/>
        </a:spcAft>
        <a:defRPr sz="4000">
          <a:solidFill>
            <a:schemeClr val="tx2"/>
          </a:solidFill>
          <a:latin typeface="Trebuchet MS" pitchFamily="34" charset="0"/>
          <a:cs typeface="Arial"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Arial"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Arial"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Arial"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Arial" pitchFamily="34" charset="0"/>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owershow.com/view/f7c3a-NzFhY/NECK_SWELLINGS_powerpoint_ppt_present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yshehri@ksu.edu.sa"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8625" y="2071688"/>
            <a:ext cx="8458200" cy="1470025"/>
          </a:xfrm>
        </p:spPr>
        <p:txBody>
          <a:bodyPr/>
          <a:lstStyle/>
          <a:p>
            <a:pPr eaLnBrk="1" hangingPunct="1"/>
            <a:r>
              <a:rPr lang="en-US" sz="3600" smtClean="0"/>
              <a:t>Primary hyperparathyroidism </a:t>
            </a:r>
            <a:br>
              <a:rPr lang="en-US" sz="3600" smtClean="0"/>
            </a:br>
            <a:r>
              <a:rPr lang="en-US" sz="3600" smtClean="0"/>
              <a:t>Surgical Approach</a:t>
            </a:r>
            <a:r>
              <a:rPr lang="en-US" sz="4800" smtClean="0"/>
              <a:t> </a:t>
            </a:r>
            <a:endParaRPr lang="en-GB" sz="4800" smtClean="0"/>
          </a:p>
        </p:txBody>
      </p:sp>
      <p:sp>
        <p:nvSpPr>
          <p:cNvPr id="5123" name="عنوان فرعي 3"/>
          <p:cNvSpPr>
            <a:spLocks noGrp="1"/>
          </p:cNvSpPr>
          <p:nvPr>
            <p:ph type="subTitle" idx="1"/>
          </p:nvPr>
        </p:nvSpPr>
        <p:spPr>
          <a:xfrm>
            <a:off x="500063" y="4286250"/>
            <a:ext cx="8286750" cy="1752600"/>
          </a:xfrm>
        </p:spPr>
        <p:txBody>
          <a:bodyPr/>
          <a:lstStyle/>
          <a:p>
            <a:pPr marL="63500" eaLnBrk="1" hangingPunct="1"/>
            <a:r>
              <a:rPr lang="en-GB" smtClean="0"/>
              <a:t>Dr Mohammad AlShehri, Can. Board, FACS, D Med Edu.</a:t>
            </a:r>
          </a:p>
          <a:p>
            <a:pPr marL="63500" eaLnBrk="1" hangingPunct="1"/>
            <a:r>
              <a:rPr lang="en-GB" smtClean="0"/>
              <a:t>Professor of Surgery</a:t>
            </a:r>
          </a:p>
          <a:p>
            <a:pPr marL="63500" eaLnBrk="1" hangingPunct="1"/>
            <a:r>
              <a:rPr 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r>
              <a:rPr lang="en-US" dirty="0" smtClean="0"/>
              <a:t>Statistics from Western countries indicate a 0.1-0.5% prevalence rate for PHP.</a:t>
            </a:r>
          </a:p>
          <a:p>
            <a:pPr eaLnBrk="1" hangingPunct="1"/>
            <a:r>
              <a:rPr lang="en-US" dirty="0" smtClean="0"/>
              <a:t>No evidence for geographical </a:t>
            </a:r>
            <a:r>
              <a:rPr lang="en-US" dirty="0" smtClean="0"/>
              <a:t>variation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ar-SA" smtClean="0">
              <a:cs typeface="Tahoma" pitchFamily="34" charset="0"/>
            </a:endParaRPr>
          </a:p>
        </p:txBody>
      </p:sp>
      <p:sp>
        <p:nvSpPr>
          <p:cNvPr id="13315" name="Content Placeholder 2"/>
          <p:cNvSpPr>
            <a:spLocks noGrp="1"/>
          </p:cNvSpPr>
          <p:nvPr>
            <p:ph idx="1"/>
          </p:nvPr>
        </p:nvSpPr>
        <p:spPr/>
        <p:txBody>
          <a:bodyPr/>
          <a:lstStyle/>
          <a:p>
            <a:pPr eaLnBrk="1" hangingPunct="1"/>
            <a:r>
              <a:rPr lang="en-US" smtClean="0"/>
              <a:t>Commonest cause of Hpercalcaemia in society</a:t>
            </a:r>
          </a:p>
          <a:p>
            <a:pPr eaLnBrk="1" hangingPunct="1"/>
            <a:r>
              <a:rPr lang="en-US" smtClean="0"/>
              <a:t>Uncommon in children</a:t>
            </a:r>
          </a:p>
          <a:p>
            <a:pPr eaLnBrk="1" hangingPunct="1"/>
            <a:r>
              <a:rPr lang="en-US" smtClean="0"/>
              <a:t>2-3 times in females</a:t>
            </a:r>
          </a:p>
          <a:p>
            <a:pPr eaLnBrk="1" hangingPunct="1"/>
            <a:endParaRPr lang="en-US" smtClean="0"/>
          </a:p>
          <a:p>
            <a:pPr eaLnBrk="1" hangingPunct="1"/>
            <a:endParaRPr lang="ar-SA"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Clinical presentation</a:t>
            </a:r>
            <a:endParaRPr lang="ar-SA" smtClean="0">
              <a:cs typeface="Tahoma" pitchFamily="34" charset="0"/>
            </a:endParaRPr>
          </a:p>
        </p:txBody>
      </p:sp>
      <p:sp>
        <p:nvSpPr>
          <p:cNvPr id="14339" name="Content Placeholder 2"/>
          <p:cNvSpPr>
            <a:spLocks noGrp="1"/>
          </p:cNvSpPr>
          <p:nvPr>
            <p:ph idx="1"/>
          </p:nvPr>
        </p:nvSpPr>
        <p:spPr/>
        <p:txBody>
          <a:bodyPr/>
          <a:lstStyle/>
          <a:p>
            <a:pPr eaLnBrk="1" hangingPunct="1"/>
            <a:r>
              <a:rPr lang="en-US" smtClean="0"/>
              <a:t>In the west  60  -  70% detected by routine screening.</a:t>
            </a:r>
          </a:p>
          <a:p>
            <a:pPr eaLnBrk="1" hangingPunct="1"/>
            <a:r>
              <a:rPr lang="en-US" smtClean="0"/>
              <a:t>Many are asymptomatic</a:t>
            </a:r>
            <a:endParaRPr lang="ar-SA"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Presentation</a:t>
            </a:r>
          </a:p>
        </p:txBody>
      </p:sp>
      <p:sp>
        <p:nvSpPr>
          <p:cNvPr id="34819" name="Rectangle 3"/>
          <p:cNvSpPr>
            <a:spLocks noGrp="1" noChangeArrowheads="1"/>
          </p:cNvSpPr>
          <p:nvPr>
            <p:ph type="body" idx="1"/>
          </p:nvPr>
        </p:nvSpPr>
        <p:spPr/>
        <p:txBody>
          <a:bodyPr/>
          <a:lstStyle/>
          <a:p>
            <a:pPr eaLnBrk="1" hangingPunct="1"/>
            <a:r>
              <a:rPr lang="en-US" smtClean="0"/>
              <a:t>Age 30 </a:t>
            </a:r>
            <a:r>
              <a:rPr lang="en-US" smtClean="0">
                <a:latin typeface="Arial" pitchFamily="34" charset="0"/>
              </a:rPr>
              <a:t>–</a:t>
            </a:r>
            <a:r>
              <a:rPr lang="en-US" smtClean="0"/>
              <a:t> 77 ( median 40)</a:t>
            </a:r>
          </a:p>
          <a:p>
            <a:pPr eaLnBrk="1" hangingPunct="1"/>
            <a:r>
              <a:rPr lang="en-US" smtClean="0"/>
              <a:t>Females 70 %</a:t>
            </a:r>
          </a:p>
          <a:p>
            <a:pPr eaLnBrk="1" hangingPunct="1"/>
            <a:r>
              <a:rPr lang="en-US" smtClean="0"/>
              <a:t>All have advanced bone disease.</a:t>
            </a:r>
          </a:p>
          <a:p>
            <a:pPr eaLnBrk="1" hangingPunct="1"/>
            <a:r>
              <a:rPr lang="en-US" smtClean="0"/>
              <a:t>54% have also renal manifestations</a:t>
            </a:r>
          </a:p>
          <a:p>
            <a:pPr eaLnBrk="1" hangingPunct="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9">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9">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9">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53251" name="Rectangle 3"/>
          <p:cNvSpPr>
            <a:spLocks noGrp="1" noChangeArrowheads="1"/>
          </p:cNvSpPr>
          <p:nvPr>
            <p:ph type="body" idx="1"/>
          </p:nvPr>
        </p:nvSpPr>
        <p:spPr/>
        <p:txBody>
          <a:bodyPr/>
          <a:lstStyle/>
          <a:p>
            <a:pPr eaLnBrk="1" hangingPunct="1"/>
            <a:r>
              <a:rPr lang="en-US" smtClean="0"/>
              <a:t>40 y old lady</a:t>
            </a:r>
          </a:p>
          <a:p>
            <a:pPr eaLnBrk="1" hangingPunct="1"/>
            <a:r>
              <a:rPr lang="en-US" smtClean="0"/>
              <a:t># Lt humerous</a:t>
            </a:r>
          </a:p>
          <a:p>
            <a:pPr eaLnBrk="1" hangingPunct="1"/>
            <a:r>
              <a:rPr lang="en-US" smtClean="0"/>
              <a:t>Lt Ureteric stone removed 6 y back</a:t>
            </a:r>
          </a:p>
          <a:p>
            <a:pPr eaLnBrk="1" hangingPunct="1"/>
            <a:r>
              <a:rPr lang="en-US" smtClean="0"/>
              <a:t>Rt Ureteric stone removed 3 y back</a:t>
            </a:r>
          </a:p>
          <a:p>
            <a:pPr eaLnBrk="1" hangingPunct="1"/>
            <a:r>
              <a:rPr lang="en-US" smtClean="0"/>
              <a:t>Non functioning Lt kidney</a:t>
            </a:r>
          </a:p>
          <a:p>
            <a:pPr eaLnBrk="1" hangingPunct="1"/>
            <a:r>
              <a:rPr lang="en-US" smtClean="0"/>
              <a:t>S Ca 11.2mg/dl     	P 2.2mg/ dl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54275" name="Rectangle 3"/>
          <p:cNvSpPr>
            <a:spLocks noGrp="1" noChangeArrowheads="1"/>
          </p:cNvSpPr>
          <p:nvPr>
            <p:ph type="body" idx="1"/>
          </p:nvPr>
        </p:nvSpPr>
        <p:spPr/>
        <p:txBody>
          <a:bodyPr/>
          <a:lstStyle/>
          <a:p>
            <a:pPr eaLnBrk="1" hangingPunct="1"/>
            <a:r>
              <a:rPr lang="en-US" smtClean="0"/>
              <a:t>30 y old lady</a:t>
            </a:r>
          </a:p>
          <a:p>
            <a:pPr eaLnBrk="1" hangingPunct="1"/>
            <a:r>
              <a:rPr lang="en-US" smtClean="0"/>
              <a:t># Rt Radius </a:t>
            </a:r>
          </a:p>
          <a:p>
            <a:pPr eaLnBrk="1" hangingPunct="1"/>
            <a:r>
              <a:rPr lang="en-US" smtClean="0"/>
              <a:t>Long H/O generalized bone ache, heart burn &amp; easy fatigue.</a:t>
            </a:r>
          </a:p>
          <a:p>
            <a:pPr eaLnBrk="1" hangingPunct="1"/>
            <a:r>
              <a:rPr lang="en-US" smtClean="0"/>
              <a:t>Lt ureteric stone removed 5 y back</a:t>
            </a:r>
          </a:p>
          <a:p>
            <a:pPr eaLnBrk="1" hangingPunct="1"/>
            <a:r>
              <a:rPr lang="en-US" smtClean="0"/>
              <a:t>S Ca 14.3 mg/dl		p 2.4mg/dl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55299" name="Rectangle 3"/>
          <p:cNvSpPr>
            <a:spLocks noGrp="1" noChangeArrowheads="1"/>
          </p:cNvSpPr>
          <p:nvPr>
            <p:ph type="body" idx="1"/>
          </p:nvPr>
        </p:nvSpPr>
        <p:spPr/>
        <p:txBody>
          <a:bodyPr/>
          <a:lstStyle/>
          <a:p>
            <a:pPr eaLnBrk="1" hangingPunct="1"/>
            <a:r>
              <a:rPr lang="en-US" smtClean="0"/>
              <a:t>45 y old lady</a:t>
            </a:r>
          </a:p>
          <a:p>
            <a:pPr eaLnBrk="1" hangingPunct="1"/>
            <a:r>
              <a:rPr lang="en-US" smtClean="0"/>
              <a:t>ESRF</a:t>
            </a:r>
          </a:p>
          <a:p>
            <a:pPr eaLnBrk="1" hangingPunct="1"/>
            <a:r>
              <a:rPr lang="en-US" smtClean="0"/>
              <a:t>Advanced bone disease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Investigations</a:t>
            </a:r>
            <a:endParaRPr lang="ar-SA" smtClean="0">
              <a:cs typeface="Tahoma" pitchFamily="34" charset="0"/>
            </a:endParaRPr>
          </a:p>
        </p:txBody>
      </p:sp>
      <p:sp>
        <p:nvSpPr>
          <p:cNvPr id="19459" name="Content Placeholder 2"/>
          <p:cNvSpPr>
            <a:spLocks noGrp="1"/>
          </p:cNvSpPr>
          <p:nvPr>
            <p:ph idx="1"/>
          </p:nvPr>
        </p:nvSpPr>
        <p:spPr>
          <a:xfrm>
            <a:off x="457200" y="2060575"/>
            <a:ext cx="8229600" cy="4513263"/>
          </a:xfrm>
          <a:ln>
            <a:solidFill>
              <a:srgbClr val="C00000"/>
            </a:solidFill>
            <a:miter lim="800000"/>
            <a:headEnd/>
            <a:tailEnd/>
          </a:ln>
        </p:spPr>
        <p:txBody>
          <a:bodyPr/>
          <a:lstStyle/>
          <a:p>
            <a:pPr eaLnBrk="1" hangingPunct="1"/>
            <a:r>
              <a:rPr lang="en-US" dirty="0" smtClean="0"/>
              <a:t>Serum Calcium</a:t>
            </a:r>
          </a:p>
          <a:p>
            <a:pPr eaLnBrk="1" hangingPunct="1"/>
            <a:endParaRPr lang="en-US" dirty="0" smtClean="0"/>
          </a:p>
          <a:p>
            <a:pPr eaLnBrk="1" hangingPunct="1"/>
            <a:endParaRPr lang="en-US" dirty="0"/>
          </a:p>
          <a:p>
            <a:pPr eaLnBrk="1" hangingPunct="1"/>
            <a:r>
              <a:rPr lang="en-US" dirty="0" smtClean="0"/>
              <a:t>PTH</a:t>
            </a:r>
          </a:p>
          <a:p>
            <a:pPr eaLnBrk="1" hangingPunct="1"/>
            <a:endParaRPr lang="en-US" dirty="0"/>
          </a:p>
          <a:p>
            <a:pPr eaLnBrk="1" hangingPunct="1"/>
            <a:r>
              <a:rPr lang="en-US" sz="1600" dirty="0" smtClean="0"/>
              <a:t>Serum Phosphate</a:t>
            </a:r>
          </a:p>
          <a:p>
            <a:pPr eaLnBrk="1" hangingPunct="1"/>
            <a:endParaRPr lang="en-US" sz="1600" dirty="0"/>
          </a:p>
          <a:p>
            <a:pPr eaLnBrk="1" hangingPunct="1"/>
            <a:endParaRPr lang="en-US" sz="1600" dirty="0" smtClean="0"/>
          </a:p>
          <a:p>
            <a:pPr eaLnBrk="1" hangingPunct="1"/>
            <a:r>
              <a:rPr lang="en-US" sz="1600" dirty="0" smtClean="0"/>
              <a:t>Chloride	</a:t>
            </a:r>
          </a:p>
          <a:p>
            <a:pPr marL="109537" indent="0" eaLnBrk="1" hangingPunct="1">
              <a:buNone/>
            </a:pPr>
            <a:endParaRPr lang="en-US" dirty="0" smtClean="0"/>
          </a:p>
          <a:p>
            <a:pPr eaLnBrk="1" hangingPunct="1">
              <a:buFont typeface="Georgia" pitchFamily="18" charset="0"/>
              <a:buNone/>
            </a:pPr>
            <a:endParaRPr lang="en-US" dirty="0" smtClean="0"/>
          </a:p>
          <a:p>
            <a:pPr eaLnBrk="1" hangingPunct="1">
              <a:buFont typeface="Georgia" pitchFamily="18" charset="0"/>
              <a:buNone/>
            </a:pPr>
            <a:endParaRPr lang="ar-SA" dirty="0" smtClean="0"/>
          </a:p>
        </p:txBody>
      </p:sp>
      <p:sp>
        <p:nvSpPr>
          <p:cNvPr id="6" name="سهم لأعلى 5"/>
          <p:cNvSpPr/>
          <p:nvPr/>
        </p:nvSpPr>
        <p:spPr>
          <a:xfrm>
            <a:off x="5004048" y="2204864"/>
            <a:ext cx="216024" cy="15841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a:p>
        </p:txBody>
      </p:sp>
      <p:sp>
        <p:nvSpPr>
          <p:cNvPr id="2" name="Right Brace 1"/>
          <p:cNvSpPr/>
          <p:nvPr/>
        </p:nvSpPr>
        <p:spPr>
          <a:xfrm>
            <a:off x="3635896" y="2348880"/>
            <a:ext cx="1152128"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 name="Up Arrow 2"/>
          <p:cNvSpPr/>
          <p:nvPr/>
        </p:nvSpPr>
        <p:spPr>
          <a:xfrm>
            <a:off x="5040052" y="5229200"/>
            <a:ext cx="144016"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own Arrow 7"/>
          <p:cNvSpPr/>
          <p:nvPr/>
        </p:nvSpPr>
        <p:spPr>
          <a:xfrm>
            <a:off x="5076056" y="4434515"/>
            <a:ext cx="10801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endParaRPr lang="en-US" smtClean="0"/>
          </a:p>
        </p:txBody>
      </p:sp>
      <p:sp>
        <p:nvSpPr>
          <p:cNvPr id="20483" name="Rectangle 9"/>
          <p:cNvSpPr>
            <a:spLocks noChangeArrowheads="1"/>
          </p:cNvSpPr>
          <p:nvPr/>
        </p:nvSpPr>
        <p:spPr bwMode="auto">
          <a:xfrm>
            <a:off x="0" y="0"/>
            <a:ext cx="9144000" cy="1916113"/>
          </a:xfrm>
          <a:prstGeom prst="rect">
            <a:avLst/>
          </a:prstGeom>
          <a:solidFill>
            <a:schemeClr val="bg1"/>
          </a:solidFill>
          <a:ln w="9525">
            <a:solidFill>
              <a:schemeClr val="bg1"/>
            </a:solidFill>
            <a:miter lim="800000"/>
            <a:headEnd/>
            <a:tailEnd/>
          </a:ln>
        </p:spPr>
        <p:txBody>
          <a:bodyPr wrap="none" anchor="ctr"/>
          <a:lstStyle/>
          <a:p>
            <a:endParaRPr lang="ar-SA"/>
          </a:p>
        </p:txBody>
      </p:sp>
      <p:pic>
        <p:nvPicPr>
          <p:cNvPr id="20484" name="Picture 4" descr="browntumorpelvi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47813" y="620713"/>
            <a:ext cx="6192837" cy="5924550"/>
          </a:xfr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250825" y="0"/>
            <a:ext cx="8893175" cy="1844675"/>
          </a:xfrm>
          <a:solidFill>
            <a:schemeClr val="bg1"/>
          </a:solidFill>
          <a:ln>
            <a:solidFill>
              <a:schemeClr val="bg1"/>
            </a:solidFill>
            <a:miter lim="800000"/>
            <a:headEnd/>
            <a:tailEnd/>
          </a:ln>
        </p:spPr>
        <p:txBody>
          <a:bodyPr/>
          <a:lstStyle/>
          <a:p>
            <a:pPr eaLnBrk="1" hangingPunct="1"/>
            <a:endParaRPr lang="en-US" smtClean="0"/>
          </a:p>
        </p:txBody>
      </p:sp>
      <p:pic>
        <p:nvPicPr>
          <p:cNvPr id="21507" name="Picture 4" descr="438-5312-102035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58888" y="188913"/>
            <a:ext cx="6049962" cy="6308725"/>
          </a:xfrm>
          <a:noFill/>
        </p:spPr>
      </p:pic>
      <p:sp>
        <p:nvSpPr>
          <p:cNvPr id="21508" name="Rectangle 9"/>
          <p:cNvSpPr>
            <a:spLocks noChangeArrowheads="1"/>
          </p:cNvSpPr>
          <p:nvPr/>
        </p:nvSpPr>
        <p:spPr bwMode="auto">
          <a:xfrm>
            <a:off x="179388" y="0"/>
            <a:ext cx="89646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hiohealth.com/mayo/images/image_popup/pthyro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25" y="2071688"/>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Management</a:t>
            </a:r>
            <a:endParaRPr lang="ar-SA" smtClean="0">
              <a:cs typeface="Tahoma" pitchFamily="34" charset="0"/>
            </a:endParaRPr>
          </a:p>
        </p:txBody>
      </p:sp>
      <p:sp>
        <p:nvSpPr>
          <p:cNvPr id="23555" name="Content Placeholder 2"/>
          <p:cNvSpPr>
            <a:spLocks noGrp="1"/>
          </p:cNvSpPr>
          <p:nvPr>
            <p:ph idx="1"/>
          </p:nvPr>
        </p:nvSpPr>
        <p:spPr/>
        <p:txBody>
          <a:bodyPr/>
          <a:lstStyle/>
          <a:p>
            <a:pPr eaLnBrk="1" hangingPunct="1"/>
            <a:r>
              <a:rPr lang="en-US" smtClean="0"/>
              <a:t>All symptomatic patients should be treated</a:t>
            </a:r>
          </a:p>
          <a:p>
            <a:pPr eaLnBrk="1" hangingPunct="1"/>
            <a:r>
              <a:rPr lang="en-US" smtClean="0"/>
              <a:t>Asymptomatic  ??</a:t>
            </a:r>
            <a:endParaRPr lang="ar-SA"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Conclusions</a:t>
            </a:r>
          </a:p>
        </p:txBody>
      </p:sp>
      <p:sp>
        <p:nvSpPr>
          <p:cNvPr id="49155" name="Rectangle 3"/>
          <p:cNvSpPr>
            <a:spLocks noGrp="1" noChangeArrowheads="1"/>
          </p:cNvSpPr>
          <p:nvPr>
            <p:ph type="body" idx="1"/>
          </p:nvPr>
        </p:nvSpPr>
        <p:spPr>
          <a:xfrm>
            <a:off x="457200" y="2492375"/>
            <a:ext cx="8229600" cy="3638550"/>
          </a:xfrm>
        </p:spPr>
        <p:txBody>
          <a:bodyPr/>
          <a:lstStyle/>
          <a:p>
            <a:pPr eaLnBrk="1" hangingPunct="1"/>
            <a:r>
              <a:rPr lang="en-US" smtClean="0"/>
              <a:t>PHP is a very underdiagnosed disease in Saudi Arabia. </a:t>
            </a:r>
          </a:p>
          <a:p>
            <a:pPr eaLnBrk="1" hangingPunct="1"/>
            <a:r>
              <a:rPr lang="en-US" smtClean="0"/>
              <a:t>Patients are not diagnosed early</a:t>
            </a:r>
          </a:p>
          <a:p>
            <a:pPr eaLnBrk="1" hangingPunct="1"/>
            <a:r>
              <a:rPr lang="en-US" smtClean="0"/>
              <a:t>Complications could be serious and these are avoidable.</a:t>
            </a:r>
          </a:p>
          <a:p>
            <a:pPr eaLnBrk="1" hangingPunct="1">
              <a:buFont typeface="Wingdings" pitchFamily="2" charset="2"/>
              <a:buNone/>
            </a:pPr>
            <a:r>
              <a:rPr lang="en-US"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915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915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9155">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Recommendations</a:t>
            </a:r>
          </a:p>
        </p:txBody>
      </p:sp>
      <p:sp>
        <p:nvSpPr>
          <p:cNvPr id="50179" name="Rectangle 3"/>
          <p:cNvSpPr>
            <a:spLocks noGrp="1" noChangeArrowheads="1"/>
          </p:cNvSpPr>
          <p:nvPr>
            <p:ph type="body" idx="1"/>
          </p:nvPr>
        </p:nvSpPr>
        <p:spPr/>
        <p:txBody>
          <a:bodyPr/>
          <a:lstStyle/>
          <a:p>
            <a:pPr eaLnBrk="1" hangingPunct="1"/>
            <a:r>
              <a:rPr lang="en-US" smtClean="0"/>
              <a:t>The medical community needs to be more aware of the disease. </a:t>
            </a:r>
          </a:p>
          <a:p>
            <a:pPr eaLnBrk="1" hangingPunct="1">
              <a:buFont typeface="Wingdings" pitchFamily="2" charset="2"/>
              <a:buNone/>
            </a:pPr>
            <a:endParaRPr lang="en-US" smtClean="0"/>
          </a:p>
          <a:p>
            <a:pPr eaLnBrk="1" hangingPunct="1"/>
            <a:r>
              <a:rPr lang="en-US" smtClean="0"/>
              <a:t>Specifically the diagnosis should be considered in patients with</a:t>
            </a:r>
          </a:p>
          <a:p>
            <a:pPr lvl="1" eaLnBrk="1" hangingPunct="1"/>
            <a:r>
              <a:rPr lang="en-US" sz="2400" smtClean="0">
                <a:solidFill>
                  <a:schemeClr val="tx1"/>
                </a:solidFill>
              </a:rPr>
              <a:t> bilateral or recurrent renal stones</a:t>
            </a:r>
          </a:p>
          <a:p>
            <a:pPr lvl="1" eaLnBrk="1" hangingPunct="1"/>
            <a:r>
              <a:rPr lang="en-US" sz="2400" smtClean="0">
                <a:solidFill>
                  <a:schemeClr val="tx1"/>
                </a:solidFill>
              </a:rPr>
              <a:t> patients with suggestive radiological bone changes</a:t>
            </a:r>
          </a:p>
          <a:p>
            <a:pPr lvl="1" eaLnBrk="1" hangingPunct="1"/>
            <a:r>
              <a:rPr lang="en-US" sz="2400" smtClean="0">
                <a:solidFill>
                  <a:schemeClr val="tx1"/>
                </a:solidFill>
              </a:rPr>
              <a:t> and naturally in patients with high serum calcium level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3" end="3"/>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4" end="4"/>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صورة 1" descr="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0"/>
            <a:ext cx="9323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28625" y="1857375"/>
            <a:ext cx="8458200" cy="1470025"/>
          </a:xfrm>
        </p:spPr>
        <p:txBody>
          <a:bodyPr/>
          <a:lstStyle/>
          <a:p>
            <a:pPr eaLnBrk="1" hangingPunct="1"/>
            <a:r>
              <a:rPr lang="en-GB" smtClean="0"/>
              <a:t>Thyroid diseases</a:t>
            </a:r>
          </a:p>
        </p:txBody>
      </p:sp>
      <p:sp>
        <p:nvSpPr>
          <p:cNvPr id="27651" name="Rectangle 3"/>
          <p:cNvSpPr>
            <a:spLocks noGrp="1" noChangeArrowheads="1"/>
          </p:cNvSpPr>
          <p:nvPr>
            <p:ph type="subTitle" idx="1"/>
          </p:nvPr>
        </p:nvSpPr>
        <p:spPr>
          <a:xfrm>
            <a:off x="500063" y="4429125"/>
            <a:ext cx="8258175" cy="1581150"/>
          </a:xfrm>
        </p:spPr>
        <p:txBody>
          <a:bodyPr/>
          <a:lstStyle/>
          <a:p>
            <a:pPr marL="63500" eaLnBrk="1" hangingPunct="1"/>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0063" y="857250"/>
            <a:ext cx="8229600" cy="1066800"/>
          </a:xfrm>
        </p:spPr>
        <p:txBody>
          <a:bodyPr/>
          <a:lstStyle/>
          <a:p>
            <a:pPr eaLnBrk="1" hangingPunct="1"/>
            <a:r>
              <a:rPr lang="en-GB" smtClean="0"/>
              <a:t>Case 1</a:t>
            </a:r>
          </a:p>
        </p:txBody>
      </p:sp>
      <p:sp>
        <p:nvSpPr>
          <p:cNvPr id="28675" name="Rectangle 3"/>
          <p:cNvSpPr>
            <a:spLocks noGrp="1" noChangeArrowheads="1"/>
          </p:cNvSpPr>
          <p:nvPr>
            <p:ph idx="1"/>
          </p:nvPr>
        </p:nvSpPr>
        <p:spPr>
          <a:xfrm>
            <a:off x="428625" y="1785938"/>
            <a:ext cx="8229600" cy="4324350"/>
          </a:xfrm>
        </p:spPr>
        <p:txBody>
          <a:bodyPr/>
          <a:lstStyle/>
          <a:p>
            <a:pPr eaLnBrk="1" hangingPunct="1">
              <a:buFontTx/>
              <a:buNone/>
            </a:pPr>
            <a:r>
              <a:rPr lang="en-GB" smtClean="0"/>
              <a:t>	</a:t>
            </a:r>
            <a:r>
              <a:rPr lang="en-GB" sz="2400" smtClean="0">
                <a:latin typeface="Times New Roman" pitchFamily="18" charset="0"/>
                <a:cs typeface="Times New Roman" pitchFamily="18" charset="0"/>
              </a:rPr>
              <a:t>Fatima is a 30-year old Saudi lady that presented to the Outpatient clinic, complaining of a swelling in the midline of her neck that she had for 2 months.</a:t>
            </a:r>
          </a:p>
          <a:p>
            <a:pPr eaLnBrk="1" hangingPunct="1">
              <a:buFontTx/>
              <a:buNone/>
            </a:pPr>
            <a:endParaRPr lang="en-GB" sz="2400" smtClean="0">
              <a:latin typeface="Times New Roman" pitchFamily="18" charset="0"/>
              <a:cs typeface="Times New Roman" pitchFamily="18" charset="0"/>
            </a:endParaRPr>
          </a:p>
        </p:txBody>
      </p:sp>
      <p:pic>
        <p:nvPicPr>
          <p:cNvPr id="28676" name="Picture 4" descr="images[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3500438"/>
            <a:ext cx="2628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Case 1</a:t>
            </a:r>
          </a:p>
        </p:txBody>
      </p:sp>
      <p:sp>
        <p:nvSpPr>
          <p:cNvPr id="29699" name="Rectangle 3"/>
          <p:cNvSpPr>
            <a:spLocks noGrp="1" noChangeArrowheads="1"/>
          </p:cNvSpPr>
          <p:nvPr>
            <p:ph idx="1"/>
          </p:nvPr>
        </p:nvSpPr>
        <p:spPr/>
        <p:txBody>
          <a:bodyPr/>
          <a:lstStyle/>
          <a:p>
            <a:pPr eaLnBrk="1" hangingPunct="1"/>
            <a:r>
              <a:rPr lang="en-GB" sz="2400" smtClean="0">
                <a:latin typeface="Times New Roman" pitchFamily="18" charset="0"/>
                <a:cs typeface="Times New Roman" pitchFamily="18" charset="0"/>
              </a:rPr>
              <a:t>What could this be?</a:t>
            </a:r>
          </a:p>
          <a:p>
            <a:pPr eaLnBrk="1" hangingPunct="1"/>
            <a:r>
              <a:rPr lang="en-GB" sz="2400" smtClean="0">
                <a:latin typeface="Times New Roman" pitchFamily="18" charset="0"/>
                <a:cs typeface="Times New Roman" pitchFamily="18" charset="0"/>
              </a:rPr>
              <a:t>Is it a thyroid swelling?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title"/>
          </p:nvPr>
        </p:nvSpPr>
        <p:spPr/>
        <p:txBody>
          <a:bodyPr/>
          <a:lstStyle/>
          <a:p>
            <a:pPr eaLnBrk="1" hangingPunct="1"/>
            <a:r>
              <a:rPr lang="en-US" smtClean="0"/>
              <a:t>Movement with swallowing</a:t>
            </a:r>
          </a:p>
        </p:txBody>
      </p:sp>
      <p:sp>
        <p:nvSpPr>
          <p:cNvPr id="30723" name="عنصر نائب للمحتوى 2"/>
          <p:cNvSpPr>
            <a:spLocks noGrp="1"/>
          </p:cNvSpPr>
          <p:nvPr>
            <p:ph sz="half" idx="1"/>
          </p:nvPr>
        </p:nvSpPr>
        <p:spPr>
          <a:xfrm>
            <a:off x="457200" y="2249488"/>
            <a:ext cx="4038600" cy="4525962"/>
          </a:xfrm>
        </p:spPr>
        <p:txBody>
          <a:bodyPr/>
          <a:lstStyle/>
          <a:p>
            <a:pPr eaLnBrk="1" hangingPunct="1"/>
            <a:r>
              <a:rPr lang="en-US" smtClean="0"/>
              <a:t>Thyroid</a:t>
            </a:r>
          </a:p>
        </p:txBody>
      </p:sp>
      <p:sp>
        <p:nvSpPr>
          <p:cNvPr id="30724" name="عنصر نائب للمحتوى 3"/>
          <p:cNvSpPr>
            <a:spLocks noGrp="1"/>
          </p:cNvSpPr>
          <p:nvPr>
            <p:ph sz="half" idx="2"/>
          </p:nvPr>
        </p:nvSpPr>
        <p:spPr>
          <a:xfrm>
            <a:off x="4648200" y="2249488"/>
            <a:ext cx="4038600" cy="4525962"/>
          </a:xfrm>
        </p:spPr>
        <p:txBody>
          <a:bodyPr/>
          <a:lstStyle/>
          <a:p>
            <a:pPr eaLnBrk="1" hangingPunct="1"/>
            <a:r>
              <a:rPr lang="en-US" smtClean="0"/>
              <a:t>Thyroglossal cyst</a:t>
            </a:r>
          </a:p>
        </p:txBody>
      </p:sp>
      <p:pic>
        <p:nvPicPr>
          <p:cNvPr id="30725" name="صورة 4" descr="thyroglossal_duct_cyst_1_0806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63" y="3071813"/>
            <a:ext cx="2284412"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images[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3357563"/>
            <a:ext cx="285273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t>Case 1</a:t>
            </a:r>
          </a:p>
        </p:txBody>
      </p:sp>
      <p:sp>
        <p:nvSpPr>
          <p:cNvPr id="31747" name="Rectangle 3"/>
          <p:cNvSpPr>
            <a:spLocks noGrp="1" noChangeArrowheads="1"/>
          </p:cNvSpPr>
          <p:nvPr>
            <p:ph idx="1"/>
          </p:nvPr>
        </p:nvSpPr>
        <p:spPr/>
        <p:txBody>
          <a:bodyPr/>
          <a:lstStyle/>
          <a:p>
            <a:pPr eaLnBrk="1" hangingPunct="1"/>
            <a:r>
              <a:rPr lang="en-GB" sz="2400" smtClean="0">
                <a:solidFill>
                  <a:schemeClr val="bg2"/>
                </a:solidFill>
                <a:latin typeface="Times New Roman" pitchFamily="18" charset="0"/>
                <a:cs typeface="Times New Roman" pitchFamily="18" charset="0"/>
              </a:rPr>
              <a:t>What could this be?</a:t>
            </a:r>
          </a:p>
          <a:p>
            <a:pPr eaLnBrk="1" hangingPunct="1"/>
            <a:r>
              <a:rPr lang="en-GB" sz="2400" smtClean="0">
                <a:solidFill>
                  <a:schemeClr val="bg2"/>
                </a:solidFill>
                <a:latin typeface="Times New Roman" pitchFamily="18" charset="0"/>
                <a:cs typeface="Times New Roman" pitchFamily="18" charset="0"/>
              </a:rPr>
              <a:t>Is it a thyroid swelling?</a:t>
            </a:r>
          </a:p>
          <a:p>
            <a:pPr eaLnBrk="1" hangingPunct="1"/>
            <a:r>
              <a:rPr lang="en-GB" sz="2400" smtClean="0">
                <a:latin typeface="Times New Roman" pitchFamily="18" charset="0"/>
                <a:cs typeface="Times New Roman" pitchFamily="18" charset="0"/>
              </a:rPr>
              <a:t>If it is a thyroid swelling, what could be the cause of this swelling?</a:t>
            </a:r>
          </a:p>
          <a:p>
            <a:pPr eaLnBrk="1" hangingPunct="1">
              <a:buFont typeface="Georgia" pitchFamily="18" charset="0"/>
              <a:buNone/>
            </a:pPr>
            <a:r>
              <a:rPr lang="en-GB" sz="24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4"/>
          <p:cNvSpPr>
            <a:spLocks noGrp="1"/>
          </p:cNvSpPr>
          <p:nvPr>
            <p:ph type="title"/>
          </p:nvPr>
        </p:nvSpPr>
        <p:spPr/>
        <p:txBody>
          <a:bodyPr/>
          <a:lstStyle/>
          <a:p>
            <a:pPr eaLnBrk="1" hangingPunct="1"/>
            <a:endParaRPr lang="en-US" smtClean="0"/>
          </a:p>
        </p:txBody>
      </p:sp>
      <p:sp>
        <p:nvSpPr>
          <p:cNvPr id="32771" name="عنصر نائب للمحتوى 2"/>
          <p:cNvSpPr>
            <a:spLocks noGrp="1"/>
          </p:cNvSpPr>
          <p:nvPr>
            <p:ph idx="1"/>
          </p:nvPr>
        </p:nvSpPr>
        <p:spPr/>
        <p:txBody>
          <a:bodyPr/>
          <a:lstStyle/>
          <a:p>
            <a:pPr eaLnBrk="1" hangingPunct="1"/>
            <a:r>
              <a:rPr lang="en-US" smtClean="0"/>
              <a:t>Thyroid cyst</a:t>
            </a:r>
          </a:p>
          <a:p>
            <a:pPr eaLnBrk="1" hangingPunct="1"/>
            <a:r>
              <a:rPr lang="en-US" smtClean="0"/>
              <a:t>Multinodular goiter</a:t>
            </a:r>
          </a:p>
          <a:p>
            <a:pPr eaLnBrk="1" hangingPunct="1"/>
            <a:r>
              <a:rPr lang="en-US" smtClean="0"/>
              <a:t>Inflammatory</a:t>
            </a:r>
          </a:p>
          <a:p>
            <a:pPr eaLnBrk="1" hangingPunct="1"/>
            <a:r>
              <a:rPr lang="en-US" smtClean="0"/>
              <a:t>Benign tumor</a:t>
            </a:r>
          </a:p>
          <a:p>
            <a:pPr eaLnBrk="1" hangingPunct="1"/>
            <a:r>
              <a:rPr lang="en-US" smtClean="0"/>
              <a:t>malignancy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p:txBody>
          <a:bodyPr/>
          <a:lstStyle/>
          <a:p>
            <a:pPr eaLnBrk="1" hangingPunct="1"/>
            <a:r>
              <a:rPr lang="en-US" smtClean="0"/>
              <a:t>Physiology</a:t>
            </a:r>
          </a:p>
        </p:txBody>
      </p:sp>
      <p:sp>
        <p:nvSpPr>
          <p:cNvPr id="7171" name="عنصر نائب للمحتوى 2"/>
          <p:cNvSpPr>
            <a:spLocks noGrp="1"/>
          </p:cNvSpPr>
          <p:nvPr>
            <p:ph idx="1"/>
          </p:nvPr>
        </p:nvSpPr>
        <p:spPr>
          <a:xfrm>
            <a:off x="457200" y="2249488"/>
            <a:ext cx="8229600" cy="1608137"/>
          </a:xfrm>
        </p:spPr>
        <p:txBody>
          <a:bodyPr/>
          <a:lstStyle/>
          <a:p>
            <a:pPr eaLnBrk="1" hangingPunct="1"/>
            <a:r>
              <a:rPr lang="en-US" dirty="0" err="1" smtClean="0"/>
              <a:t>Parathormone</a:t>
            </a:r>
            <a:r>
              <a:rPr lang="en-US" dirty="0" smtClean="0"/>
              <a:t> hormone</a:t>
            </a:r>
          </a:p>
          <a:p>
            <a:pPr eaLnBrk="1" hangingPunct="1"/>
            <a:r>
              <a:rPr lang="en-US" dirty="0" smtClean="0"/>
              <a:t>Vitamin </a:t>
            </a:r>
            <a:r>
              <a:rPr lang="en-US" dirty="0" smtClean="0"/>
              <a:t>D</a:t>
            </a:r>
            <a:endParaRPr lang="en-US" dirty="0" smtClean="0"/>
          </a:p>
        </p:txBody>
      </p:sp>
      <p:sp>
        <p:nvSpPr>
          <p:cNvPr id="7" name="مستطيل 6"/>
          <p:cNvSpPr/>
          <p:nvPr/>
        </p:nvSpPr>
        <p:spPr>
          <a:xfrm>
            <a:off x="857224" y="4500570"/>
            <a:ext cx="1285884" cy="923330"/>
          </a:xfrm>
          <a:prstGeom prst="rect">
            <a:avLst/>
          </a:prstGeom>
          <a:noFill/>
        </p:spPr>
        <p:txBody>
          <a:bodyPr>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ca</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9" name="رابط كسهم مستقيم 8"/>
          <p:cNvCxnSpPr/>
          <p:nvPr/>
        </p:nvCxnSpPr>
        <p:spPr>
          <a:xfrm rot="5400000" flipH="1" flipV="1">
            <a:off x="640556" y="4861719"/>
            <a:ext cx="719138"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yroid-cyst.jpg"/>
          <p:cNvPicPr>
            <a:picLocks noChangeAspect="1"/>
          </p:cNvPicPr>
          <p:nvPr/>
        </p:nvPicPr>
        <p:blipFill>
          <a:blip r:embed="rId2" cstate="print"/>
          <a:stretch>
            <a:fillRect/>
          </a:stretch>
        </p:blipFill>
        <p:spPr>
          <a:xfrm>
            <a:off x="251520" y="2204864"/>
            <a:ext cx="3131840" cy="3131840"/>
          </a:xfrm>
          <a:prstGeom prst="rect">
            <a:avLst/>
          </a:prstGeom>
        </p:spPr>
      </p:pic>
      <p:pic>
        <p:nvPicPr>
          <p:cNvPr id="5" name="Picture 4" descr="US%20Thyroid%20Cyst.jpg"/>
          <p:cNvPicPr>
            <a:picLocks noChangeAspect="1"/>
          </p:cNvPicPr>
          <p:nvPr/>
        </p:nvPicPr>
        <p:blipFill>
          <a:blip r:embed="rId3" cstate="print"/>
          <a:stretch>
            <a:fillRect/>
          </a:stretch>
        </p:blipFill>
        <p:spPr>
          <a:xfrm>
            <a:off x="5940152" y="2204864"/>
            <a:ext cx="2907683" cy="314096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Case 1</a:t>
            </a:r>
          </a:p>
        </p:txBody>
      </p:sp>
      <p:sp>
        <p:nvSpPr>
          <p:cNvPr id="33795" name="Rectangle 3"/>
          <p:cNvSpPr>
            <a:spLocks noGrp="1" noChangeArrowheads="1"/>
          </p:cNvSpPr>
          <p:nvPr>
            <p:ph idx="1"/>
          </p:nvPr>
        </p:nvSpPr>
        <p:spPr/>
        <p:txBody>
          <a:bodyPr/>
          <a:lstStyle/>
          <a:p>
            <a:pPr eaLnBrk="1" hangingPunct="1"/>
            <a:r>
              <a:rPr lang="en-GB" sz="2400" smtClean="0">
                <a:solidFill>
                  <a:schemeClr val="bg2"/>
                </a:solidFill>
                <a:latin typeface="Times New Roman" pitchFamily="18" charset="0"/>
                <a:cs typeface="Times New Roman" pitchFamily="18" charset="0"/>
              </a:rPr>
              <a:t>What could this be?</a:t>
            </a:r>
          </a:p>
          <a:p>
            <a:pPr eaLnBrk="1" hangingPunct="1"/>
            <a:r>
              <a:rPr lang="en-GB" sz="2400" smtClean="0">
                <a:solidFill>
                  <a:schemeClr val="bg2"/>
                </a:solidFill>
                <a:latin typeface="Times New Roman" pitchFamily="18" charset="0"/>
                <a:cs typeface="Times New Roman" pitchFamily="18" charset="0"/>
              </a:rPr>
              <a:t>Is it a thyroid swelling?</a:t>
            </a:r>
          </a:p>
          <a:p>
            <a:pPr eaLnBrk="1" hangingPunct="1"/>
            <a:r>
              <a:rPr lang="en-GB" sz="2400" smtClean="0">
                <a:solidFill>
                  <a:schemeClr val="bg2"/>
                </a:solidFill>
                <a:latin typeface="Times New Roman" pitchFamily="18" charset="0"/>
                <a:cs typeface="Times New Roman" pitchFamily="18" charset="0"/>
              </a:rPr>
              <a:t>If it is a thyroid swelling, what could be the cause of this swelling?</a:t>
            </a:r>
          </a:p>
          <a:p>
            <a:pPr eaLnBrk="1" hangingPunct="1"/>
            <a:r>
              <a:rPr lang="en-GB" sz="2400" smtClean="0">
                <a:latin typeface="Times New Roman" pitchFamily="18" charset="0"/>
                <a:cs typeface="Times New Roman" pitchFamily="18" charset="0"/>
              </a:rPr>
              <a:t>What points in history, in clinical examination, and investigation will help you to differentiate between all these causes of thyroid swelling?</a:t>
            </a:r>
            <a:r>
              <a:rPr lang="en-GB" sz="24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010" y="0"/>
            <a:ext cx="4572000" cy="3429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654" y="3434909"/>
            <a:ext cx="4328712" cy="325492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5" descr="insertneedl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4221163"/>
            <a:ext cx="25050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86192"/>
            <a:ext cx="5295900" cy="39719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images[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476250"/>
            <a:ext cx="30702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descr="images[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716338"/>
            <a:ext cx="31543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t>Case 2</a:t>
            </a:r>
          </a:p>
        </p:txBody>
      </p:sp>
      <p:sp>
        <p:nvSpPr>
          <p:cNvPr id="37891" name="Rectangle 3"/>
          <p:cNvSpPr>
            <a:spLocks noGrp="1" noChangeArrowheads="1"/>
          </p:cNvSpPr>
          <p:nvPr>
            <p:ph idx="1"/>
          </p:nvPr>
        </p:nvSpPr>
        <p:spPr/>
        <p:txBody>
          <a:bodyPr/>
          <a:lstStyle/>
          <a:p>
            <a:pPr eaLnBrk="1" hangingPunct="1">
              <a:buFontTx/>
              <a:buNone/>
            </a:pPr>
            <a:r>
              <a:rPr lang="en-GB" sz="2400" smtClean="0">
                <a:latin typeface="Times New Roman" pitchFamily="18" charset="0"/>
                <a:cs typeface="Times New Roman" pitchFamily="18" charset="0"/>
              </a:rPr>
              <a:t>	Ahmed ( age 28 years) came to the Outpatient clinic complaining of nervousness, palpitations, sweating, and weight loss. Clinical examination revealed the presence of a goitre.</a:t>
            </a:r>
          </a:p>
          <a:p>
            <a:pPr eaLnBrk="1" hangingPunct="1">
              <a:buFont typeface="Georgia" pitchFamily="18" charset="0"/>
              <a:buNone/>
            </a:pPr>
            <a:endParaRPr lang="en-GB" smtClean="0"/>
          </a:p>
          <a:p>
            <a:pPr eaLnBrk="1" hangingPunct="1"/>
            <a:endParaRPr lang="en-GB" smtClean="0"/>
          </a:p>
        </p:txBody>
      </p:sp>
      <p:pic>
        <p:nvPicPr>
          <p:cNvPr id="37892" name="Picture 4" descr="images[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688" y="4143375"/>
            <a:ext cx="44386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mages[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2349500"/>
            <a:ext cx="34544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p:cNvSpPr>
            <a:spLocks noGrp="1"/>
          </p:cNvSpPr>
          <p:nvPr>
            <p:ph type="title"/>
          </p:nvPr>
        </p:nvSpPr>
        <p:spPr/>
        <p:txBody>
          <a:bodyPr/>
          <a:lstStyle/>
          <a:p>
            <a:pPr eaLnBrk="1" hangingPunct="1"/>
            <a:endParaRPr lang="en-US" smtClean="0"/>
          </a:p>
        </p:txBody>
      </p:sp>
      <p:sp>
        <p:nvSpPr>
          <p:cNvPr id="39939" name="عنصر نائب للمحتوى 2"/>
          <p:cNvSpPr>
            <a:spLocks noGrp="1"/>
          </p:cNvSpPr>
          <p:nvPr>
            <p:ph idx="1"/>
          </p:nvPr>
        </p:nvSpPr>
        <p:spPr/>
        <p:txBody>
          <a:bodyPr/>
          <a:lstStyle/>
          <a:p>
            <a:pPr eaLnBrk="1" hangingPunct="1"/>
            <a:r>
              <a:rPr lang="en-US" smtClean="0"/>
              <a:t>Graves disease</a:t>
            </a:r>
          </a:p>
          <a:p>
            <a:pPr eaLnBrk="1" hangingPunct="1"/>
            <a:r>
              <a:rPr lang="en-US" smtClean="0"/>
              <a:t>Toxic multinodular goiter</a:t>
            </a:r>
          </a:p>
          <a:p>
            <a:pPr eaLnBrk="1" hangingPunct="1"/>
            <a:r>
              <a:rPr lang="en-US" smtClean="0"/>
              <a:t>Toxic nodule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lstStyle/>
          <a:p>
            <a:pPr eaLnBrk="1" hangingPunct="1"/>
            <a:r>
              <a:rPr lang="en-US" smtClean="0"/>
              <a:t>Hyperthyroidism</a:t>
            </a:r>
          </a:p>
        </p:txBody>
      </p:sp>
      <p:sp>
        <p:nvSpPr>
          <p:cNvPr id="40963" name="عنصر نائب للمحتوى 2"/>
          <p:cNvSpPr>
            <a:spLocks noGrp="1"/>
          </p:cNvSpPr>
          <p:nvPr>
            <p:ph idx="1"/>
          </p:nvPr>
        </p:nvSpPr>
        <p:spPr/>
        <p:txBody>
          <a:bodyPr/>
          <a:lstStyle/>
          <a:p>
            <a:pPr eaLnBrk="1" hangingPunct="1"/>
            <a:r>
              <a:rPr lang="en-US" smtClean="0"/>
              <a:t>Nervousness</a:t>
            </a:r>
          </a:p>
          <a:p>
            <a:pPr eaLnBrk="1" hangingPunct="1"/>
            <a:r>
              <a:rPr lang="en-US" smtClean="0"/>
              <a:t>Wt loss + Increased appetite</a:t>
            </a:r>
          </a:p>
          <a:p>
            <a:pPr eaLnBrk="1" hangingPunct="1"/>
            <a:r>
              <a:rPr lang="en-US" smtClean="0"/>
              <a:t>Heat intolerance</a:t>
            </a:r>
          </a:p>
          <a:p>
            <a:pPr eaLnBrk="1" hangingPunct="1"/>
            <a:r>
              <a:rPr lang="en-US" smtClean="0"/>
              <a:t>Sweating</a:t>
            </a:r>
          </a:p>
          <a:p>
            <a:pPr eaLnBrk="1" hangingPunct="1"/>
            <a:r>
              <a:rPr lang="en-US" smtClean="0"/>
              <a:t>Muscular weakness</a:t>
            </a:r>
          </a:p>
          <a:p>
            <a:pPr eaLnBrk="1" hangingPunct="1"/>
            <a:r>
              <a:rPr lang="en-US" smtClean="0"/>
              <a:t>Menstrual irregularities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وان 1"/>
          <p:cNvSpPr>
            <a:spLocks noGrp="1"/>
          </p:cNvSpPr>
          <p:nvPr>
            <p:ph type="title"/>
          </p:nvPr>
        </p:nvSpPr>
        <p:spPr/>
        <p:txBody>
          <a:bodyPr/>
          <a:lstStyle/>
          <a:p>
            <a:pPr eaLnBrk="1" hangingPunct="1"/>
            <a:r>
              <a:rPr lang="en-US" smtClean="0"/>
              <a:t>Hyperthyroidism</a:t>
            </a:r>
          </a:p>
        </p:txBody>
      </p:sp>
      <p:sp>
        <p:nvSpPr>
          <p:cNvPr id="41987" name="عنصر نائب للمحتوى 2"/>
          <p:cNvSpPr>
            <a:spLocks noGrp="1"/>
          </p:cNvSpPr>
          <p:nvPr>
            <p:ph idx="1"/>
          </p:nvPr>
        </p:nvSpPr>
        <p:spPr/>
        <p:txBody>
          <a:bodyPr/>
          <a:lstStyle/>
          <a:p>
            <a:pPr eaLnBrk="1" hangingPunct="1"/>
            <a:r>
              <a:rPr lang="en-US" smtClean="0"/>
              <a:t>Goiter</a:t>
            </a:r>
          </a:p>
          <a:p>
            <a:pPr eaLnBrk="1" hangingPunct="1"/>
            <a:r>
              <a:rPr lang="en-US" smtClean="0"/>
              <a:t>Tachycardia +/-Arrhythmias</a:t>
            </a:r>
          </a:p>
          <a:p>
            <a:pPr eaLnBrk="1" hangingPunct="1"/>
            <a:r>
              <a:rPr lang="en-US" smtClean="0"/>
              <a:t>Warm moist skin</a:t>
            </a:r>
          </a:p>
          <a:p>
            <a:pPr eaLnBrk="1" hangingPunct="1"/>
            <a:r>
              <a:rPr lang="en-US" smtClean="0"/>
              <a:t>Bruit &amp; thrill</a:t>
            </a:r>
          </a:p>
          <a:p>
            <a:pPr eaLnBrk="1" hangingPunct="1"/>
            <a:r>
              <a:rPr lang="en-US" smtClean="0"/>
              <a:t>Eye signs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ar-SA" smtClean="0">
              <a:cs typeface="Tahoma" pitchFamily="34" charset="0"/>
            </a:endParaRPr>
          </a:p>
        </p:txBody>
      </p:sp>
      <p:graphicFrame>
        <p:nvGraphicFramePr>
          <p:cNvPr id="4" name="Content Placeholder 3"/>
          <p:cNvGraphicFramePr>
            <a:graphicFrameLocks noGrp="1"/>
          </p:cNvGraphicFramePr>
          <p:nvPr>
            <p:ph idx="1"/>
          </p:nvPr>
        </p:nvGraphicFramePr>
        <p:xfrm>
          <a:off x="457200" y="1828800"/>
          <a:ext cx="8229600" cy="1112838"/>
        </p:xfrm>
        <a:graphic>
          <a:graphicData uri="http://schemas.openxmlformats.org/drawingml/2006/table">
            <a:tbl>
              <a:tblPr rtl="1" firstRow="1" bandRow="1">
                <a:tableStyleId>{5C22544A-7EE6-4342-B048-85BDC9FD1C3A}</a:tableStyleId>
              </a:tblPr>
              <a:tblGrid>
                <a:gridCol w="4114800"/>
                <a:gridCol w="4114800"/>
              </a:tblGrid>
              <a:tr h="370946">
                <a:tc>
                  <a:txBody>
                    <a:bodyPr/>
                    <a:lstStyle/>
                    <a:p>
                      <a:pPr rtl="1"/>
                      <a:r>
                        <a:rPr lang="en-US" sz="1800" dirty="0" smtClean="0"/>
                        <a:t>84%</a:t>
                      </a:r>
                      <a:endParaRPr lang="ar-SA" sz="1800" dirty="0"/>
                    </a:p>
                  </a:txBody>
                  <a:tcPr marT="45733" marB="45733"/>
                </a:tc>
                <a:tc>
                  <a:txBody>
                    <a:bodyPr/>
                    <a:lstStyle/>
                    <a:p>
                      <a:pPr rtl="1"/>
                      <a:r>
                        <a:rPr lang="en-US" sz="1800" dirty="0" smtClean="0"/>
                        <a:t>Adenoma</a:t>
                      </a:r>
                      <a:endParaRPr lang="ar-SA" sz="1800" dirty="0"/>
                    </a:p>
                  </a:txBody>
                  <a:tcPr marT="45733" marB="45733"/>
                </a:tc>
              </a:tr>
              <a:tr h="370946">
                <a:tc>
                  <a:txBody>
                    <a:bodyPr/>
                    <a:lstStyle/>
                    <a:p>
                      <a:pPr rtl="1"/>
                      <a:r>
                        <a:rPr lang="en-US" sz="1800" dirty="0" smtClean="0"/>
                        <a:t>15%</a:t>
                      </a:r>
                      <a:endParaRPr lang="ar-SA" sz="1800" dirty="0"/>
                    </a:p>
                  </a:txBody>
                  <a:tcPr marT="45733" marB="45733"/>
                </a:tc>
                <a:tc>
                  <a:txBody>
                    <a:bodyPr/>
                    <a:lstStyle/>
                    <a:p>
                      <a:pPr rtl="1"/>
                      <a:r>
                        <a:rPr lang="en-US" sz="1800" dirty="0" smtClean="0"/>
                        <a:t>Hyperplasia</a:t>
                      </a:r>
                      <a:endParaRPr lang="ar-SA" sz="1800" dirty="0"/>
                    </a:p>
                  </a:txBody>
                  <a:tcPr marT="45733" marB="45733"/>
                </a:tc>
              </a:tr>
              <a:tr h="370946">
                <a:tc>
                  <a:txBody>
                    <a:bodyPr/>
                    <a:lstStyle/>
                    <a:p>
                      <a:pPr rtl="1"/>
                      <a:r>
                        <a:rPr lang="en-US" sz="1800" dirty="0" smtClean="0"/>
                        <a:t>1%</a:t>
                      </a:r>
                      <a:endParaRPr lang="ar-SA" sz="1800" dirty="0"/>
                    </a:p>
                  </a:txBody>
                  <a:tcPr marT="45733" marB="45733"/>
                </a:tc>
                <a:tc>
                  <a:txBody>
                    <a:bodyPr/>
                    <a:lstStyle/>
                    <a:p>
                      <a:pPr rtl="1"/>
                      <a:r>
                        <a:rPr lang="en-US" sz="1800" dirty="0" smtClean="0"/>
                        <a:t>Carcinoma</a:t>
                      </a:r>
                      <a:endParaRPr lang="ar-SA" sz="1800" dirty="0"/>
                    </a:p>
                  </a:txBody>
                  <a:tcPr marT="45733" marB="45733"/>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p:txBody>
          <a:bodyPr/>
          <a:lstStyle/>
          <a:p>
            <a:pPr eaLnBrk="1" hangingPunct="1"/>
            <a:r>
              <a:rPr lang="en-US" smtClean="0"/>
              <a:t>Laboratory</a:t>
            </a:r>
          </a:p>
        </p:txBody>
      </p:sp>
      <p:sp>
        <p:nvSpPr>
          <p:cNvPr id="43011" name="عنصر نائب للمحتوى 2"/>
          <p:cNvSpPr>
            <a:spLocks noGrp="1"/>
          </p:cNvSpPr>
          <p:nvPr>
            <p:ph idx="1"/>
          </p:nvPr>
        </p:nvSpPr>
        <p:spPr/>
        <p:txBody>
          <a:bodyPr/>
          <a:lstStyle/>
          <a:p>
            <a:pPr eaLnBrk="1" hangingPunct="1"/>
            <a:r>
              <a:rPr lang="en-US" smtClean="0"/>
              <a:t>Increases T4, T3</a:t>
            </a:r>
          </a:p>
          <a:p>
            <a:pPr eaLnBrk="1" hangingPunct="1"/>
            <a:r>
              <a:rPr lang="en-US" smtClean="0"/>
              <a:t>Decreased TSH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pPr eaLnBrk="1" hangingPunct="1"/>
            <a:r>
              <a:rPr lang="en-US" smtClean="0"/>
              <a:t>Management</a:t>
            </a:r>
          </a:p>
        </p:txBody>
      </p:sp>
      <p:sp>
        <p:nvSpPr>
          <p:cNvPr id="44035" name="عنصر نائب للمحتوى 2"/>
          <p:cNvSpPr>
            <a:spLocks noGrp="1"/>
          </p:cNvSpPr>
          <p:nvPr>
            <p:ph idx="1"/>
          </p:nvPr>
        </p:nvSpPr>
        <p:spPr/>
        <p:txBody>
          <a:bodyPr/>
          <a:lstStyle/>
          <a:p>
            <a:pPr eaLnBrk="1" hangingPunct="1"/>
            <a:r>
              <a:rPr lang="en-US" smtClean="0"/>
              <a:t>Medical</a:t>
            </a:r>
          </a:p>
          <a:p>
            <a:pPr eaLnBrk="1" hangingPunct="1"/>
            <a:r>
              <a:rPr lang="en-US" smtClean="0"/>
              <a:t>Radio-nuclear iodine</a:t>
            </a:r>
          </a:p>
          <a:p>
            <a:pPr eaLnBrk="1" hangingPunct="1"/>
            <a:r>
              <a:rPr lang="en-US" smtClean="0"/>
              <a:t>Surgery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0063" y="785813"/>
            <a:ext cx="8229600" cy="1066800"/>
          </a:xfrm>
        </p:spPr>
        <p:txBody>
          <a:bodyPr/>
          <a:lstStyle/>
          <a:p>
            <a:pPr eaLnBrk="1" hangingPunct="1"/>
            <a:r>
              <a:rPr lang="en-GB" smtClean="0"/>
              <a:t>Case 3</a:t>
            </a:r>
          </a:p>
        </p:txBody>
      </p:sp>
      <p:sp>
        <p:nvSpPr>
          <p:cNvPr id="45059" name="Rectangle 3"/>
          <p:cNvSpPr>
            <a:spLocks noGrp="1" noChangeArrowheads="1"/>
          </p:cNvSpPr>
          <p:nvPr>
            <p:ph idx="1"/>
          </p:nvPr>
        </p:nvSpPr>
        <p:spPr>
          <a:xfrm>
            <a:off x="428625" y="1643063"/>
            <a:ext cx="8229600" cy="4324350"/>
          </a:xfrm>
        </p:spPr>
        <p:txBody>
          <a:bodyPr/>
          <a:lstStyle/>
          <a:p>
            <a:pPr eaLnBrk="1" hangingPunct="1">
              <a:lnSpc>
                <a:spcPct val="90000"/>
              </a:lnSpc>
              <a:buFontTx/>
              <a:buNone/>
            </a:pPr>
            <a:r>
              <a:rPr lang="en-GB" smtClean="0"/>
              <a:t>	</a:t>
            </a:r>
            <a:r>
              <a:rPr lang="en-GB" smtClean="0">
                <a:latin typeface="Times New Roman" pitchFamily="18" charset="0"/>
                <a:cs typeface="Times New Roman" pitchFamily="18" charset="0"/>
              </a:rPr>
              <a:t>Aisha is a 55-year old lady that presented to your clinic. Her main complaint is related to some recent difficulty in hearing. The family noticed that she started to have difficulty in understanding, that she gained weight, and her voice started to be coarse.</a:t>
            </a:r>
          </a:p>
          <a:p>
            <a:pPr eaLnBrk="1" hangingPunct="1">
              <a:lnSpc>
                <a:spcPct val="90000"/>
              </a:lnSpc>
              <a:buFontTx/>
              <a:buNone/>
            </a:pPr>
            <a:endParaRPr lang="en-GB" smtClean="0">
              <a:latin typeface="Times New Roman" pitchFamily="18" charset="0"/>
              <a:cs typeface="Times New Roman" pitchFamily="18" charset="0"/>
            </a:endParaRPr>
          </a:p>
          <a:p>
            <a:pPr eaLnBrk="1" hangingPunct="1">
              <a:lnSpc>
                <a:spcPct val="90000"/>
              </a:lnSpc>
              <a:buFontTx/>
              <a:buNone/>
            </a:pPr>
            <a:endParaRPr lang="en-GB" smtClean="0"/>
          </a:p>
        </p:txBody>
      </p:sp>
      <p:pic>
        <p:nvPicPr>
          <p:cNvPr id="45060" name="Picture 4" descr="images[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57625"/>
            <a:ext cx="350202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p:cNvSpPr>
            <a:spLocks noGrp="1"/>
          </p:cNvSpPr>
          <p:nvPr>
            <p:ph type="title"/>
          </p:nvPr>
        </p:nvSpPr>
        <p:spPr/>
        <p:txBody>
          <a:bodyPr/>
          <a:lstStyle/>
          <a:p>
            <a:pPr eaLnBrk="1" hangingPunct="1"/>
            <a:r>
              <a:rPr lang="en-US" smtClean="0"/>
              <a:t>Laboratory</a:t>
            </a:r>
          </a:p>
        </p:txBody>
      </p:sp>
      <p:sp>
        <p:nvSpPr>
          <p:cNvPr id="46083" name="عنصر نائب للمحتوى 2"/>
          <p:cNvSpPr>
            <a:spLocks noGrp="1"/>
          </p:cNvSpPr>
          <p:nvPr>
            <p:ph idx="1"/>
          </p:nvPr>
        </p:nvSpPr>
        <p:spPr/>
        <p:txBody>
          <a:bodyPr/>
          <a:lstStyle/>
          <a:p>
            <a:pPr eaLnBrk="1" hangingPunct="1"/>
            <a:r>
              <a:rPr lang="en-US" smtClean="0"/>
              <a:t>Decreases T4, T3</a:t>
            </a:r>
          </a:p>
          <a:p>
            <a:pPr eaLnBrk="1" hangingPunct="1"/>
            <a:r>
              <a:rPr lang="en-US" smtClean="0"/>
              <a:t>Increased TSH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Thyroid cancer</a:t>
            </a:r>
            <a:endParaRPr lang="ar-SA" smtClean="0"/>
          </a:p>
        </p:txBody>
      </p:sp>
      <p:sp>
        <p:nvSpPr>
          <p:cNvPr id="47107" name="Content Placeholder 2"/>
          <p:cNvSpPr>
            <a:spLocks noGrp="1"/>
          </p:cNvSpPr>
          <p:nvPr>
            <p:ph idx="1"/>
          </p:nvPr>
        </p:nvSpPr>
        <p:spPr/>
        <p:txBody>
          <a:bodyPr/>
          <a:lstStyle/>
          <a:p>
            <a:r>
              <a:rPr lang="en-US" smtClean="0"/>
              <a:t>Papillary</a:t>
            </a:r>
          </a:p>
          <a:p>
            <a:r>
              <a:rPr lang="en-US" smtClean="0"/>
              <a:t>Follicular</a:t>
            </a:r>
          </a:p>
          <a:p>
            <a:r>
              <a:rPr lang="en-US" smtClean="0"/>
              <a:t>Medullary</a:t>
            </a:r>
          </a:p>
          <a:p>
            <a:r>
              <a:rPr lang="en-US" smtClean="0"/>
              <a:t>Undefferntiated</a:t>
            </a:r>
          </a:p>
          <a:p>
            <a:r>
              <a:rPr lang="en-US" smtClean="0"/>
              <a:t>Lymphoma</a:t>
            </a:r>
            <a:endParaRPr lang="ar-SA"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Papillary carcinoma</a:t>
            </a:r>
            <a:endParaRPr lang="ar-SA" smtClean="0"/>
          </a:p>
        </p:txBody>
      </p:sp>
      <p:sp>
        <p:nvSpPr>
          <p:cNvPr id="48131" name="Content Placeholder 2"/>
          <p:cNvSpPr>
            <a:spLocks noGrp="1"/>
          </p:cNvSpPr>
          <p:nvPr>
            <p:ph idx="1"/>
          </p:nvPr>
        </p:nvSpPr>
        <p:spPr/>
        <p:txBody>
          <a:bodyPr/>
          <a:lstStyle/>
          <a:p>
            <a:r>
              <a:rPr lang="en-US" smtClean="0"/>
              <a:t>Accounts for 85%</a:t>
            </a:r>
          </a:p>
          <a:p>
            <a:r>
              <a:rPr lang="en-US" smtClean="0"/>
              <a:t>Appears in early adult life</a:t>
            </a:r>
          </a:p>
          <a:p>
            <a:r>
              <a:rPr lang="en-US" smtClean="0"/>
              <a:t>Lymphatic spread</a:t>
            </a:r>
          </a:p>
          <a:p>
            <a:r>
              <a:rPr lang="en-US" smtClean="0"/>
              <a:t>Good prognosis</a:t>
            </a:r>
            <a:endParaRPr lang="ar-SA"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Follicular carcinoma</a:t>
            </a:r>
            <a:endParaRPr lang="ar-SA" smtClean="0"/>
          </a:p>
        </p:txBody>
      </p:sp>
      <p:sp>
        <p:nvSpPr>
          <p:cNvPr id="49155" name="Content Placeholder 2"/>
          <p:cNvSpPr>
            <a:spLocks noGrp="1"/>
          </p:cNvSpPr>
          <p:nvPr>
            <p:ph idx="1"/>
          </p:nvPr>
        </p:nvSpPr>
        <p:spPr/>
        <p:txBody>
          <a:bodyPr/>
          <a:lstStyle/>
          <a:p>
            <a:r>
              <a:rPr lang="en-US" smtClean="0"/>
              <a:t>Accounts for about 10%</a:t>
            </a:r>
          </a:p>
          <a:p>
            <a:r>
              <a:rPr lang="en-US" smtClean="0"/>
              <a:t>Differentiation between benign and malignant is not easy</a:t>
            </a:r>
          </a:p>
          <a:p>
            <a:r>
              <a:rPr lang="en-US" smtClean="0"/>
              <a:t>Blood spread</a:t>
            </a:r>
          </a:p>
          <a:p>
            <a:r>
              <a:rPr lang="en-US" smtClean="0"/>
              <a:t>Prognosis not as good</a:t>
            </a:r>
            <a:endParaRPr lang="ar-SA"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Medullary carcinoma</a:t>
            </a:r>
            <a:endParaRPr lang="ar-SA" smtClean="0"/>
          </a:p>
        </p:txBody>
      </p:sp>
      <p:sp>
        <p:nvSpPr>
          <p:cNvPr id="50179" name="Content Placeholder 2"/>
          <p:cNvSpPr>
            <a:spLocks noGrp="1"/>
          </p:cNvSpPr>
          <p:nvPr>
            <p:ph idx="1"/>
          </p:nvPr>
        </p:nvSpPr>
        <p:spPr/>
        <p:txBody>
          <a:bodyPr/>
          <a:lstStyle/>
          <a:p>
            <a:r>
              <a:rPr lang="en-US" dirty="0" smtClean="0"/>
              <a:t>Accounts for about 7%</a:t>
            </a:r>
          </a:p>
          <a:p>
            <a:r>
              <a:rPr lang="en-US" dirty="0" smtClean="0"/>
              <a:t>Arises from C-Cells</a:t>
            </a:r>
          </a:p>
          <a:p>
            <a:r>
              <a:rPr lang="en-US" dirty="0" smtClean="0"/>
              <a:t>Familial medullary carcinoma 25%</a:t>
            </a:r>
          </a:p>
          <a:p>
            <a:r>
              <a:rPr lang="en-US" dirty="0" smtClean="0"/>
              <a:t>MEN </a:t>
            </a:r>
            <a:r>
              <a:rPr lang="en-US" dirty="0" smtClean="0"/>
              <a:t>syndrome</a:t>
            </a:r>
          </a:p>
          <a:p>
            <a:r>
              <a:rPr lang="en-US" dirty="0" smtClean="0"/>
              <a:t>Prognosis is not good</a:t>
            </a:r>
            <a:endParaRPr lang="ar-SA"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Undifferntiated </a:t>
            </a:r>
            <a:endParaRPr lang="ar-SA" smtClean="0"/>
          </a:p>
        </p:txBody>
      </p:sp>
      <p:sp>
        <p:nvSpPr>
          <p:cNvPr id="51203" name="Content Placeholder 2"/>
          <p:cNvSpPr>
            <a:spLocks noGrp="1"/>
          </p:cNvSpPr>
          <p:nvPr>
            <p:ph idx="1"/>
          </p:nvPr>
        </p:nvSpPr>
        <p:spPr/>
        <p:txBody>
          <a:bodyPr/>
          <a:lstStyle/>
          <a:p>
            <a:r>
              <a:rPr lang="en-US" smtClean="0"/>
              <a:t>Accounts for about 1%</a:t>
            </a:r>
          </a:p>
          <a:p>
            <a:r>
              <a:rPr lang="en-US" smtClean="0"/>
              <a:t>Rapidly growing</a:t>
            </a:r>
          </a:p>
          <a:p>
            <a:r>
              <a:rPr lang="en-US" smtClean="0"/>
              <a:t>Locally invasive</a:t>
            </a:r>
          </a:p>
          <a:p>
            <a:r>
              <a:rPr lang="en-US" smtClean="0"/>
              <a:t>Rarely curative</a:t>
            </a:r>
            <a:endParaRPr lang="ar-SA"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Lymphoma</a:t>
            </a:r>
            <a:endParaRPr lang="ar-SA" smtClean="0"/>
          </a:p>
        </p:txBody>
      </p:sp>
      <p:sp>
        <p:nvSpPr>
          <p:cNvPr id="52227" name="Content Placeholder 2"/>
          <p:cNvSpPr>
            <a:spLocks noGrp="1"/>
          </p:cNvSpPr>
          <p:nvPr>
            <p:ph idx="1"/>
          </p:nvPr>
        </p:nvSpPr>
        <p:spPr/>
        <p:txBody>
          <a:bodyPr/>
          <a:lstStyle/>
          <a:p>
            <a:r>
              <a:rPr lang="en-US" smtClean="0"/>
              <a:t>More common in our part of the world</a:t>
            </a:r>
          </a:p>
          <a:p>
            <a:r>
              <a:rPr lang="en-US" smtClean="0"/>
              <a:t>Usually diagnosed post op</a:t>
            </a:r>
          </a:p>
          <a:p>
            <a:r>
              <a:rPr lang="en-US" smtClean="0"/>
              <a:t>Chemo-radiotherapy.</a:t>
            </a:r>
            <a:endParaRPr lang="ar-SA"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3408"/>
            <a:ext cx="9190849" cy="7101408"/>
          </a:xfrm>
        </p:spPr>
      </p:pic>
    </p:spTree>
    <p:extLst>
      <p:ext uri="{BB962C8B-B14F-4D97-AF65-F5344CB8AC3E}">
        <p14:creationId xmlns:p14="http://schemas.microsoft.com/office/powerpoint/2010/main" val="1254903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hlinkClick r:id="rId2"/>
              </a:rPr>
              <a:t>http://www.powershow.com/view/f7c3a-NzFhY/NECK_SWELLINGS_powerpoint_ppt_presentation</a:t>
            </a:r>
            <a:endParaRPr lang="en-US" dirty="0" smtClean="0"/>
          </a:p>
          <a:p>
            <a:r>
              <a:rPr lang="en-US" dirty="0" smtClean="0"/>
              <a:t>http://www.youtube.com/user/ParathyroidTV?v=sD9st1ZPFrQ</a:t>
            </a:r>
            <a:endParaRPr lang="ar-SA" dirty="0"/>
          </a:p>
        </p:txBody>
      </p:sp>
    </p:spTree>
    <p:extLst>
      <p:ext uri="{BB962C8B-B14F-4D97-AF65-F5344CB8AC3E}">
        <p14:creationId xmlns:p14="http://schemas.microsoft.com/office/powerpoint/2010/main" val="1430967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WordArt 3"/>
          <p:cNvSpPr>
            <a:spLocks noChangeArrowheads="1" noChangeShapeType="1" noTextEdit="1"/>
          </p:cNvSpPr>
          <p:nvPr/>
        </p:nvSpPr>
        <p:spPr bwMode="auto">
          <a:xfrm rot="-252072">
            <a:off x="2724150" y="3713163"/>
            <a:ext cx="5545138" cy="1568450"/>
          </a:xfrm>
          <a:prstGeom prst="rect">
            <a:avLst/>
          </a:prstGeom>
        </p:spPr>
        <p:txBody>
          <a:bodyPr wrap="none" fromWordArt="1">
            <a:prstTxWarp prst="textDeflateBottom">
              <a:avLst>
                <a:gd name="adj" fmla="val 76472"/>
              </a:avLst>
            </a:prstTxWarp>
            <a:scene3d>
              <a:camera prst="legacyPerspectiveFront">
                <a:rot lat="19799986" lon="19439992" rev="0"/>
              </a:camera>
              <a:lightRig rig="legacyNormal2" dir="t"/>
            </a:scene3d>
            <a:sp3d extrusionH="354000" prstMaterial="legacyMatte">
              <a:extrusionClr>
                <a:srgbClr val="939676"/>
              </a:extrusionClr>
            </a:sp3d>
          </a:bodyPr>
          <a:lstStyle/>
          <a:p>
            <a:pPr algn="ctr"/>
            <a:r>
              <a:rPr lang="en-US" sz="3600" kern="10">
                <a:ln w="9525">
                  <a:round/>
                  <a:headEnd/>
                  <a:tailEnd/>
                </a:ln>
                <a:solidFill>
                  <a:srgbClr val="FF0000"/>
                </a:solidFill>
                <a:latin typeface="Impact"/>
              </a:rPr>
              <a:t>Thank you</a:t>
            </a:r>
            <a:endParaRPr lang="ar-SA" sz="3600" kern="10">
              <a:ln w="9525">
                <a:round/>
                <a:headEnd/>
                <a:tailEnd/>
              </a:ln>
              <a:solidFill>
                <a:srgbClr val="FF0000"/>
              </a:solidFill>
              <a:latin typeface="Impact"/>
            </a:endParaRPr>
          </a:p>
        </p:txBody>
      </p:sp>
      <p:sp>
        <p:nvSpPr>
          <p:cNvPr id="4" name="Rectangle 3"/>
          <p:cNvSpPr/>
          <p:nvPr/>
        </p:nvSpPr>
        <p:spPr>
          <a:xfrm>
            <a:off x="3038475" y="5934075"/>
            <a:ext cx="185738" cy="92392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1331640" y="5733256"/>
            <a:ext cx="6260722" cy="1077218"/>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myshehri@ksu.edu.sa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Twitter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myshehri</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Prof Mohammad Alsheh\Pictures\I phone Nov 2012\IMG_08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791200"/>
            <a:ext cx="24688800" cy="184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84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Recommendations</a:t>
            </a:r>
          </a:p>
        </p:txBody>
      </p:sp>
      <p:sp>
        <p:nvSpPr>
          <p:cNvPr id="51203" name="Rectangle 3"/>
          <p:cNvSpPr>
            <a:spLocks noGrp="1" noChangeArrowheads="1"/>
          </p:cNvSpPr>
          <p:nvPr>
            <p:ph type="body" idx="1"/>
          </p:nvPr>
        </p:nvSpPr>
        <p:spPr/>
        <p:txBody>
          <a:bodyPr/>
          <a:lstStyle/>
          <a:p>
            <a:pPr eaLnBrk="1" hangingPunct="1"/>
            <a:r>
              <a:rPr lang="en-US" smtClean="0"/>
              <a:t>Hyperparathyroidism should be included in undergraduate curriculum and certainly in residency programs.</a:t>
            </a:r>
          </a:p>
          <a:p>
            <a:pPr eaLnBrk="1" hangingPunct="1"/>
            <a:r>
              <a:rPr lang="en-US" smtClean="0"/>
              <a:t>Developing expertise in parathyroid surgery is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Post operative management</a:t>
            </a:r>
            <a:endParaRPr lang="ar-SA" smtClean="0">
              <a:cs typeface="Tahoma" pitchFamily="34" charset="0"/>
            </a:endParaRPr>
          </a:p>
        </p:txBody>
      </p:sp>
      <p:sp>
        <p:nvSpPr>
          <p:cNvPr id="55299" name="Content Placeholder 2"/>
          <p:cNvSpPr>
            <a:spLocks noGrp="1"/>
          </p:cNvSpPr>
          <p:nvPr>
            <p:ph idx="1"/>
          </p:nvPr>
        </p:nvSpPr>
        <p:spPr/>
        <p:txBody>
          <a:bodyPr/>
          <a:lstStyle/>
          <a:p>
            <a:pPr eaLnBrk="1" hangingPunct="1"/>
            <a:endParaRPr lang="ar-SA" sz="2000" smtClean="0"/>
          </a:p>
        </p:txBody>
      </p:sp>
      <p:sp>
        <p:nvSpPr>
          <p:cNvPr id="4" name="مستطيل 3"/>
          <p:cNvSpPr/>
          <p:nvPr/>
        </p:nvSpPr>
        <p:spPr>
          <a:xfrm>
            <a:off x="857224" y="3214686"/>
            <a:ext cx="7378943" cy="584775"/>
          </a:xfrm>
          <a:prstGeom prst="rect">
            <a:avLst/>
          </a:prstGeom>
          <a:noFill/>
        </p:spPr>
        <p:txBody>
          <a:bodyPr wrap="none">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 careful of bone hunger syndrome</a:t>
            </a:r>
            <a:endParaRPr lang="ar-S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endParaRPr lang="en-US" smtClean="0"/>
          </a:p>
        </p:txBody>
      </p:sp>
      <p:sp>
        <p:nvSpPr>
          <p:cNvPr id="22531" name="Rectangle 8"/>
          <p:cNvSpPr>
            <a:spLocks noChangeArrowheads="1"/>
          </p:cNvSpPr>
          <p:nvPr/>
        </p:nvSpPr>
        <p:spPr bwMode="auto">
          <a:xfrm>
            <a:off x="0" y="0"/>
            <a:ext cx="9144000" cy="1916113"/>
          </a:xfrm>
          <a:prstGeom prst="rect">
            <a:avLst/>
          </a:prstGeom>
          <a:solidFill>
            <a:schemeClr val="bg1"/>
          </a:solidFill>
          <a:ln w="9525">
            <a:solidFill>
              <a:schemeClr val="bg1"/>
            </a:solidFill>
            <a:miter lim="800000"/>
            <a:headEnd/>
            <a:tailEnd/>
          </a:ln>
        </p:spPr>
        <p:txBody>
          <a:bodyPr wrap="none" anchor="ctr"/>
          <a:lstStyle/>
          <a:p>
            <a:endParaRPr lang="ar-SA"/>
          </a:p>
        </p:txBody>
      </p:sp>
      <p:pic>
        <p:nvPicPr>
          <p:cNvPr id="22532" name="Picture 4" descr="hyperparathyroidismhand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03350" y="404813"/>
            <a:ext cx="5976938" cy="494665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thyroid hyperplasia.jpg"/>
          <p:cNvPicPr>
            <a:picLocks noChangeAspect="1"/>
          </p:cNvPicPr>
          <p:nvPr/>
        </p:nvPicPr>
        <p:blipFill>
          <a:blip r:embed="rId2" cstate="print"/>
          <a:stretch>
            <a:fillRect/>
          </a:stretch>
        </p:blipFill>
        <p:spPr>
          <a:xfrm>
            <a:off x="0" y="1"/>
            <a:ext cx="9190986"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p:txBody>
          <a:bodyPr/>
          <a:lstStyle/>
          <a:p>
            <a:pPr eaLnBrk="1" hangingPunct="1"/>
            <a:endParaRPr lang="en-US" smtClean="0"/>
          </a:p>
        </p:txBody>
      </p:sp>
      <p:pic>
        <p:nvPicPr>
          <p:cNvPr id="9219" name="عنصر نائب للمحتوى 3" descr="hyperparathyroidism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93213"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pPr eaLnBrk="1" hangingPunct="1"/>
            <a:r>
              <a:rPr lang="en-US" smtClean="0"/>
              <a:t>Clinical manifestations</a:t>
            </a:r>
          </a:p>
        </p:txBody>
      </p:sp>
      <p:sp>
        <p:nvSpPr>
          <p:cNvPr id="10243" name="عنصر نائب للمحتوى 2"/>
          <p:cNvSpPr>
            <a:spLocks noGrp="1"/>
          </p:cNvSpPr>
          <p:nvPr>
            <p:ph idx="1"/>
          </p:nvPr>
        </p:nvSpPr>
        <p:spPr/>
        <p:txBody>
          <a:bodyPr/>
          <a:lstStyle/>
          <a:p>
            <a:pPr eaLnBrk="1" hangingPunct="1"/>
            <a:r>
              <a:rPr lang="en-US" smtClean="0"/>
              <a:t>Renal stones</a:t>
            </a:r>
          </a:p>
          <a:p>
            <a:pPr eaLnBrk="1" hangingPunct="1"/>
            <a:r>
              <a:rPr lang="en-US" smtClean="0"/>
              <a:t>Bone and joint pains</a:t>
            </a:r>
          </a:p>
          <a:p>
            <a:pPr eaLnBrk="1" hangingPunct="1"/>
            <a:r>
              <a:rPr lang="en-US" smtClean="0"/>
              <a:t>Abdominal groans</a:t>
            </a:r>
          </a:p>
          <a:p>
            <a:pPr eaLnBrk="1" hangingPunct="1"/>
            <a:r>
              <a:rPr lang="en-US" smtClean="0"/>
              <a:t>Psychic moans</a:t>
            </a:r>
          </a:p>
          <a:p>
            <a:pPr eaLnBrk="1" hangingPunct="1"/>
            <a:r>
              <a:rPr lang="en-US" smtClean="0"/>
              <a:t>Fatigue overtones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43108" y="714356"/>
            <a:ext cx="4762843"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 symptoms</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ستطيل 3"/>
          <p:cNvSpPr/>
          <p:nvPr/>
        </p:nvSpPr>
        <p:spPr>
          <a:xfrm>
            <a:off x="2214546" y="2071678"/>
            <a:ext cx="522450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Mild symptoms</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مستطيل 4"/>
          <p:cNvSpPr/>
          <p:nvPr/>
        </p:nvSpPr>
        <p:spPr>
          <a:xfrm>
            <a:off x="2285984" y="3429000"/>
            <a:ext cx="5724645"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Renal symptoms</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مستطيل 5"/>
          <p:cNvSpPr/>
          <p:nvPr/>
        </p:nvSpPr>
        <p:spPr>
          <a:xfrm>
            <a:off x="2214546" y="4929198"/>
            <a:ext cx="557075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Bone symptoms</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8" name="رابط كسهم مستقيم 7"/>
          <p:cNvCxnSpPr/>
          <p:nvPr/>
        </p:nvCxnSpPr>
        <p:spPr>
          <a:xfrm rot="16200000" flipH="1">
            <a:off x="-1746408" y="3498195"/>
            <a:ext cx="529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1202</TotalTime>
  <Words>588</Words>
  <Application>Microsoft Office PowerPoint</Application>
  <PresentationFormat>On-screen Show (4:3)</PresentationFormat>
  <Paragraphs>172</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Georgia</vt:lpstr>
      <vt:lpstr>Impact</vt:lpstr>
      <vt:lpstr>Tahoma</vt:lpstr>
      <vt:lpstr>Times New Roman</vt:lpstr>
      <vt:lpstr>Trebuchet MS</vt:lpstr>
      <vt:lpstr>Wingdings</vt:lpstr>
      <vt:lpstr>Wingdings 2</vt:lpstr>
      <vt:lpstr>حضري</vt:lpstr>
      <vt:lpstr>Primary hyperparathyroidism  Surgical Approach </vt:lpstr>
      <vt:lpstr>PowerPoint Presentation</vt:lpstr>
      <vt:lpstr>Physiology</vt:lpstr>
      <vt:lpstr>PowerPoint Presentation</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Clinical presentation</vt:lpstr>
      <vt:lpstr>Presentation</vt:lpstr>
      <vt:lpstr>PowerPoint Presentation</vt:lpstr>
      <vt:lpstr>PowerPoint Presentation</vt:lpstr>
      <vt:lpstr>PowerPoint Presentation</vt:lpstr>
      <vt:lpstr>Investigations</vt:lpstr>
      <vt:lpstr>PowerPoint Presentation</vt:lpstr>
      <vt:lpstr>PowerPoint Presentation</vt:lpstr>
      <vt:lpstr>Management</vt:lpstr>
      <vt:lpstr>Conclusions</vt:lpstr>
      <vt:lpstr>Recommendations</vt:lpstr>
      <vt:lpstr>PowerPoint Presentation</vt:lpstr>
      <vt:lpstr>Thyroid diseases</vt:lpstr>
      <vt:lpstr>Case 1</vt:lpstr>
      <vt:lpstr>Case 1</vt:lpstr>
      <vt:lpstr>Movement with swallowing</vt:lpstr>
      <vt:lpstr>Case 1</vt:lpstr>
      <vt:lpstr>PowerPoint Presentation</vt:lpstr>
      <vt:lpstr>PowerPoint Presentation</vt:lpstr>
      <vt:lpstr>Case 1</vt:lpstr>
      <vt:lpstr>PowerPoint Presentation</vt:lpstr>
      <vt:lpstr>PowerPoint Presentation</vt:lpstr>
      <vt:lpstr>PowerPoint Presentation</vt:lpstr>
      <vt:lpstr>Case 2</vt:lpstr>
      <vt:lpstr>PowerPoint Presentation</vt:lpstr>
      <vt:lpstr>PowerPoint Presentation</vt:lpstr>
      <vt:lpstr>Hyperthyroidism</vt:lpstr>
      <vt:lpstr>Hyperthyroidism</vt:lpstr>
      <vt:lpstr>Laboratory</vt:lpstr>
      <vt:lpstr>Management</vt:lpstr>
      <vt:lpstr>Case 3</vt:lpstr>
      <vt:lpstr>Laboratory</vt:lpstr>
      <vt:lpstr>Thyroid cancer</vt:lpstr>
      <vt:lpstr>Papillary carcinoma</vt:lpstr>
      <vt:lpstr>Follicular carcinoma</vt:lpstr>
      <vt:lpstr>Medullary carcinoma</vt:lpstr>
      <vt:lpstr>Undifferntiated </vt:lpstr>
      <vt:lpstr>Lymphoma</vt:lpstr>
      <vt:lpstr>PowerPoint Presentation</vt:lpstr>
      <vt:lpstr>PowerPoint Presentation</vt:lpstr>
      <vt:lpstr>PowerPoint Presentation</vt:lpstr>
      <vt:lpstr>Recommendations</vt:lpstr>
      <vt:lpstr>Post operative management</vt:lpstr>
      <vt:lpstr>PowerPoint Presentation</vt:lpstr>
    </vt:vector>
  </TitlesOfParts>
  <Company>KKU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dc:title>
  <dc:creator>MYSHEHRI</dc:creator>
  <cp:lastModifiedBy>- MMM</cp:lastModifiedBy>
  <cp:revision>37</cp:revision>
  <dcterms:created xsi:type="dcterms:W3CDTF">2003-12-09T09:13:33Z</dcterms:created>
  <dcterms:modified xsi:type="dcterms:W3CDTF">2014-02-16T05:57:02Z</dcterms:modified>
</cp:coreProperties>
</file>