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E4FBB0-BFF5-471A-97BE-1E79355BC81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Acute Abdomen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933056"/>
            <a:ext cx="7854696" cy="1440160"/>
          </a:xfrm>
        </p:spPr>
        <p:txBody>
          <a:bodyPr/>
          <a:lstStyle/>
          <a:p>
            <a:pPr algn="ctr"/>
            <a:r>
              <a:rPr lang="en-US" dirty="0" smtClean="0"/>
              <a:t>Mohammed Al-</a:t>
            </a:r>
            <a:r>
              <a:rPr lang="en-US" dirty="0" err="1" smtClean="0"/>
              <a:t>Naami</a:t>
            </a:r>
            <a:r>
              <a:rPr lang="en-US" dirty="0" smtClean="0"/>
              <a:t>  FRCSC, FACS, M Ed.</a:t>
            </a:r>
          </a:p>
          <a:p>
            <a:pPr algn="ctr"/>
            <a:r>
              <a:rPr lang="en-US" dirty="0" smtClean="0"/>
              <a:t>Department of Surgery - Course </a:t>
            </a:r>
            <a:r>
              <a:rPr lang="en-US" smtClean="0"/>
              <a:t>351 Surgery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pPr algn="ctr"/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A 35 year-old male presented to the ER with 2 days history of abdominal pain. He took antacids but did not help him at all! 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A 55 year-old business man presented to the ER with  severe abdominal pain since 6 hours when he felt something like a burst in his abdomen. He is known with PUD and H-pylori but he was not taking his medications regularly. 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Scenario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A 73 year-old male developed atrial fibrillation while recovering from an acute MI in the medical ward. The surgery team was consulted to evaluate a new onset of severe  mid-abdominal pain.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Scenario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A 54 year-old lady presented to the ER complaining of generalized abdominal pain associated with vomiting, constipation for 2 days, and abdominal distention. She had an emergency Cesarean Section for her 5</a:t>
            </a:r>
            <a:r>
              <a:rPr lang="en-US" baseline="30000" dirty="0" smtClean="0"/>
              <a:t>th</a:t>
            </a:r>
            <a:r>
              <a:rPr lang="en-US" dirty="0" smtClean="0"/>
              <a:t> baby 5 years back.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</a:t>
            </a:r>
            <a:r>
              <a:rPr lang="en-US" sz="9600" dirty="0" smtClean="0"/>
              <a:t>?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abdomen is a sudden abdominal disorder that requires an urgent operative intervention in some cases</a:t>
            </a:r>
          </a:p>
          <a:p>
            <a:r>
              <a:rPr lang="en-US" dirty="0" smtClean="0"/>
              <a:t>Almost all acute abdominal events have a common general surgical approach based on </a:t>
            </a:r>
            <a:r>
              <a:rPr lang="en-US" smtClean="0"/>
              <a:t>the nemonic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SOAP</a:t>
            </a:r>
          </a:p>
          <a:p>
            <a:r>
              <a:rPr lang="en-US" dirty="0" smtClean="0"/>
              <a:t>We have applied this general approach to some case scenarios such as acute appendicitis, perforated DU, acute mesenteric ischemia, and small bowel obstruction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Define  acute abdomen</a:t>
            </a:r>
          </a:p>
          <a:p>
            <a:r>
              <a:rPr lang="en-US" sz="4000" dirty="0" smtClean="0"/>
              <a:t>Describe a general approach to acute abdomen</a:t>
            </a:r>
          </a:p>
          <a:p>
            <a:r>
              <a:rPr lang="en-US" sz="4000" dirty="0" smtClean="0"/>
              <a:t>Discuss common causes of acute abdomen through case scenarios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 </a:t>
            </a:r>
            <a:r>
              <a:rPr lang="en-US" sz="4400" dirty="0" smtClean="0"/>
              <a:t>Acute abdomen denotes any sudden, spontaneous, non-traumatic disorder in the abdominal area that requires urgent surgery in some cases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18002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General Approach to Acute Abdomen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S</a:t>
            </a:r>
            <a:r>
              <a:rPr lang="en-US" sz="4000" dirty="0" smtClean="0"/>
              <a:t>ubjective – History Taking</a:t>
            </a:r>
          </a:p>
          <a:p>
            <a:r>
              <a:rPr lang="en-US" sz="4400" b="1" dirty="0" smtClean="0"/>
              <a:t>O</a:t>
            </a:r>
            <a:r>
              <a:rPr lang="en-US" sz="4000" dirty="0" smtClean="0"/>
              <a:t>bjective  - Physical Examination</a:t>
            </a:r>
          </a:p>
          <a:p>
            <a:r>
              <a:rPr lang="en-US" sz="4400" b="1" dirty="0" smtClean="0"/>
              <a:t>A</a:t>
            </a:r>
            <a:r>
              <a:rPr lang="en-US" sz="4000" dirty="0" smtClean="0"/>
              <a:t>ssessment – Investigations</a:t>
            </a:r>
          </a:p>
          <a:p>
            <a:r>
              <a:rPr lang="en-US" sz="4400" b="1" dirty="0" smtClean="0"/>
              <a:t>P</a:t>
            </a:r>
            <a:r>
              <a:rPr lang="en-US" sz="4000" dirty="0" smtClean="0"/>
              <a:t>lan - Treatment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Age</a:t>
            </a:r>
          </a:p>
          <a:p>
            <a:r>
              <a:rPr lang="en-US" sz="4000" dirty="0" smtClean="0"/>
              <a:t>Pain (SOCRATES)</a:t>
            </a:r>
          </a:p>
          <a:p>
            <a:r>
              <a:rPr lang="en-US" sz="4000" dirty="0" smtClean="0"/>
              <a:t>Vomiting</a:t>
            </a:r>
          </a:p>
          <a:p>
            <a:r>
              <a:rPr lang="en-US" sz="4000" dirty="0" smtClean="0"/>
              <a:t>Defecation</a:t>
            </a:r>
          </a:p>
          <a:p>
            <a:r>
              <a:rPr lang="en-US" sz="4000" dirty="0" smtClean="0"/>
              <a:t>Fever</a:t>
            </a:r>
          </a:p>
          <a:p>
            <a:r>
              <a:rPr lang="en-US" sz="4000" dirty="0" smtClean="0"/>
              <a:t>Past history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Autofit/>
          </a:bodyPr>
          <a:lstStyle/>
          <a:p>
            <a:r>
              <a:rPr lang="en-US" sz="3600" dirty="0" smtClean="0"/>
              <a:t>General Look</a:t>
            </a:r>
          </a:p>
          <a:p>
            <a:r>
              <a:rPr lang="en-US" sz="3600" dirty="0" smtClean="0"/>
              <a:t>Vital Signs</a:t>
            </a:r>
          </a:p>
          <a:p>
            <a:r>
              <a:rPr lang="en-US" sz="3600" dirty="0" smtClean="0"/>
              <a:t>Head &amp; Neck</a:t>
            </a:r>
          </a:p>
          <a:p>
            <a:r>
              <a:rPr lang="en-US" sz="3600" dirty="0" smtClean="0"/>
              <a:t>Chest</a:t>
            </a:r>
          </a:p>
          <a:p>
            <a:r>
              <a:rPr lang="en-US" sz="3600" dirty="0" smtClean="0"/>
              <a:t>Abdomen </a:t>
            </a:r>
          </a:p>
          <a:p>
            <a:r>
              <a:rPr lang="en-US" sz="3600" dirty="0" smtClean="0"/>
              <a:t>Rectal Examination</a:t>
            </a:r>
          </a:p>
          <a:p>
            <a:r>
              <a:rPr lang="en-US" sz="3600" dirty="0" smtClean="0"/>
              <a:t>Vaginal Examination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Investigations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Complete Blood Count</a:t>
            </a:r>
          </a:p>
          <a:p>
            <a:r>
              <a:rPr lang="en-US" sz="2800" dirty="0" smtClean="0"/>
              <a:t>Electrolytes, BUN, </a:t>
            </a:r>
            <a:r>
              <a:rPr lang="en-US" sz="2800" dirty="0" err="1" smtClean="0"/>
              <a:t>Creatinine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LFTs</a:t>
            </a:r>
          </a:p>
          <a:p>
            <a:r>
              <a:rPr lang="en-US" sz="2800" dirty="0" smtClean="0"/>
              <a:t>Serum Amylase</a:t>
            </a:r>
          </a:p>
          <a:p>
            <a:r>
              <a:rPr lang="en-US" sz="2800" dirty="0" smtClean="0"/>
              <a:t>Lactate</a:t>
            </a:r>
          </a:p>
          <a:p>
            <a:r>
              <a:rPr lang="en-US" sz="2800" dirty="0" smtClean="0"/>
              <a:t>ABGs</a:t>
            </a:r>
          </a:p>
          <a:p>
            <a:r>
              <a:rPr lang="en-US" sz="2800" dirty="0" smtClean="0"/>
              <a:t>CXR</a:t>
            </a:r>
          </a:p>
          <a:p>
            <a:r>
              <a:rPr lang="en-US" sz="2800" dirty="0" smtClean="0"/>
              <a:t>AXR – KUB</a:t>
            </a:r>
          </a:p>
          <a:p>
            <a:r>
              <a:rPr lang="en-US" sz="2800" dirty="0" smtClean="0"/>
              <a:t>Abdominal Ultrasound</a:t>
            </a:r>
          </a:p>
          <a:p>
            <a:r>
              <a:rPr lang="en-US" sz="2800" dirty="0" smtClean="0"/>
              <a:t>Abdominal CT</a:t>
            </a:r>
          </a:p>
          <a:p>
            <a:r>
              <a:rPr lang="en-US" sz="2800" dirty="0" smtClean="0"/>
              <a:t>Angiography / Duplex Scanning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pPr algn="ctr"/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Acute Abdomen + Shock – Acute Pancreatitis/ Ruptured  AAA</a:t>
            </a:r>
          </a:p>
          <a:p>
            <a:r>
              <a:rPr lang="en-US" sz="3200" dirty="0" smtClean="0"/>
              <a:t>Generalized Peritonitis – Ruptured </a:t>
            </a:r>
            <a:r>
              <a:rPr lang="en-US" sz="3200" dirty="0" err="1" smtClean="0"/>
              <a:t>Viscus</a:t>
            </a:r>
            <a:endParaRPr lang="en-US" sz="3200" dirty="0" smtClean="0"/>
          </a:p>
          <a:p>
            <a:r>
              <a:rPr lang="en-US" sz="3200" dirty="0" smtClean="0"/>
              <a:t>Localized Peritonitis  -  Acute Appendicitis</a:t>
            </a:r>
          </a:p>
          <a:p>
            <a:r>
              <a:rPr lang="en-US" sz="3200" dirty="0" smtClean="0"/>
              <a:t>Bowel Obstruction</a:t>
            </a:r>
          </a:p>
          <a:p>
            <a:r>
              <a:rPr lang="en-US" sz="3200" dirty="0" smtClean="0"/>
              <a:t>Medical Causes ( Lobar Pneumonia, Acute  Inferior MI)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Management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r>
              <a:rPr lang="en-US" sz="3600" dirty="0" smtClean="0"/>
              <a:t>Immediate operation – Ruptured AAA</a:t>
            </a:r>
          </a:p>
          <a:p>
            <a:r>
              <a:rPr lang="en-US" sz="3600" dirty="0" smtClean="0"/>
              <a:t>Preoperative preparation  and urgent operation within 6 hours</a:t>
            </a:r>
          </a:p>
          <a:p>
            <a:r>
              <a:rPr lang="en-US" sz="3600" dirty="0" smtClean="0"/>
              <a:t> Urgent operation  within 24 hours</a:t>
            </a:r>
          </a:p>
          <a:p>
            <a:r>
              <a:rPr lang="en-US" sz="3600" dirty="0" smtClean="0"/>
              <a:t>Conservative treatment</a:t>
            </a:r>
          </a:p>
          <a:p>
            <a:r>
              <a:rPr lang="en-US" sz="3600" dirty="0" smtClean="0"/>
              <a:t>Observation</a:t>
            </a:r>
          </a:p>
          <a:p>
            <a:r>
              <a:rPr lang="en-US" sz="3600" dirty="0" smtClean="0"/>
              <a:t>Discharge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</TotalTime>
  <Words>459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Acute Abdomen</vt:lpstr>
      <vt:lpstr>Objectives</vt:lpstr>
      <vt:lpstr>Definition </vt:lpstr>
      <vt:lpstr>General Approach to Acute Abdomen</vt:lpstr>
      <vt:lpstr>History</vt:lpstr>
      <vt:lpstr>Physical Examination</vt:lpstr>
      <vt:lpstr>Investigations</vt:lpstr>
      <vt:lpstr>Diagnosis</vt:lpstr>
      <vt:lpstr>Management </vt:lpstr>
      <vt:lpstr>Scenario 1</vt:lpstr>
      <vt:lpstr>Scenario 2</vt:lpstr>
      <vt:lpstr>Scenario 3</vt:lpstr>
      <vt:lpstr>Scenario 4</vt:lpstr>
      <vt:lpstr>Questions</vt:lpstr>
      <vt:lpstr>Summary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Abdomen</dc:title>
  <dc:creator>Your User Name</dc:creator>
  <cp:lastModifiedBy>3422</cp:lastModifiedBy>
  <cp:revision>11</cp:revision>
  <dcterms:created xsi:type="dcterms:W3CDTF">2011-11-25T21:53:39Z</dcterms:created>
  <dcterms:modified xsi:type="dcterms:W3CDTF">2014-12-15T07:13:53Z</dcterms:modified>
</cp:coreProperties>
</file>