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4"/>
  </p:sldMasterIdLst>
  <p:notesMasterIdLst>
    <p:notesMasterId r:id="rId19"/>
  </p:notesMasterIdLst>
  <p:sldIdLst>
    <p:sldId id="275" r:id="rId5"/>
    <p:sldId id="256" r:id="rId6"/>
    <p:sldId id="269" r:id="rId7"/>
    <p:sldId id="257" r:id="rId8"/>
    <p:sldId id="258" r:id="rId9"/>
    <p:sldId id="259" r:id="rId10"/>
    <p:sldId id="270" r:id="rId11"/>
    <p:sldId id="274" r:id="rId12"/>
    <p:sldId id="265" r:id="rId13"/>
    <p:sldId id="260" r:id="rId14"/>
    <p:sldId id="273" r:id="rId15"/>
    <p:sldId id="261" r:id="rId16"/>
    <p:sldId id="263" r:id="rId17"/>
    <p:sldId id="271" r:id="rId1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FF99"/>
    <a:srgbClr val="CCECFF"/>
    <a:srgbClr val="CCFF99"/>
    <a:srgbClr val="99FF99"/>
    <a:srgbClr val="CCFFFF"/>
    <a:srgbClr val="FFFFCC"/>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1" autoAdjust="0"/>
    <p:restoredTop sz="94709" autoAdjust="0"/>
  </p:normalViewPr>
  <p:slideViewPr>
    <p:cSldViewPr>
      <p:cViewPr varScale="1">
        <p:scale>
          <a:sx n="41" d="100"/>
          <a:sy n="41" d="100"/>
        </p:scale>
        <p:origin x="-1320" y="-102"/>
      </p:cViewPr>
      <p:guideLst>
        <p:guide orient="horz" pos="2160"/>
        <p:guide pos="2880"/>
      </p:guideLst>
    </p:cSldViewPr>
  </p:slideViewPr>
  <p:outlineViewPr>
    <p:cViewPr>
      <p:scale>
        <a:sx n="33" d="100"/>
        <a:sy n="33" d="100"/>
      </p:scale>
      <p:origin x="0" y="334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EBD8C343-6310-4E18-B443-F8918D62F895}" type="datetimeFigureOut">
              <a:rPr lang="ar-SA"/>
              <a:pPr>
                <a:defRPr/>
              </a:pPr>
              <a:t>14/10/32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endParaRPr lang="ar-SA" noProof="0"/>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3DA300BC-B655-4223-A989-F51BC124BDF3}"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600" b="1" smtClean="0">
                <a:cs typeface="Arial" charset="0"/>
              </a:rPr>
              <a:t>OBSESSIONS:</a:t>
            </a:r>
            <a:r>
              <a:rPr lang="en-US" sz="1600" smtClean="0">
                <a:cs typeface="Arial" charset="0"/>
              </a:rPr>
              <a:t>    Recurrent, persistent ideas, images or impulses which enter the mind despite patient’s resistance.  The patient regards them a silly product of his own mind (coming within the self).  Attempts to resist or dispel the unwelcome thoughts or urges lead to severe inner struggle, with intense anxiety.</a:t>
            </a:r>
            <a:endParaRPr lang="en-CA" sz="1600" smtClean="0">
              <a:cs typeface="Arial" charset="0"/>
            </a:endParaRPr>
          </a:p>
          <a:p>
            <a:pPr eaLnBrk="1" hangingPunct="1"/>
            <a:r>
              <a:rPr lang="en-US" sz="1600" smtClean="0">
                <a:cs typeface="Arial" charset="0"/>
              </a:rPr>
              <a:t> </a:t>
            </a:r>
            <a:r>
              <a:rPr lang="en-US" sz="1600" b="1" smtClean="0">
                <a:cs typeface="Arial" charset="0"/>
              </a:rPr>
              <a:t>COMPULSIONS: </a:t>
            </a:r>
            <a:r>
              <a:rPr lang="en-US" sz="1600" smtClean="0">
                <a:cs typeface="Arial" charset="0"/>
              </a:rPr>
              <a:t>Repeated compelling acts done in response to obsessions or according to rules that must be   </a:t>
            </a:r>
          </a:p>
          <a:p>
            <a:pPr eaLnBrk="1" hangingPunct="1"/>
            <a:r>
              <a:rPr lang="en-US" sz="1600" smtClean="0">
                <a:cs typeface="Arial" charset="0"/>
              </a:rPr>
              <a:t>applied rigidly …to reduce anxiety or prevent dreaded events or situations.</a:t>
            </a:r>
            <a:endParaRPr lang="en-CA" sz="1600" smtClean="0">
              <a:cs typeface="Arial" charset="0"/>
            </a:endParaRPr>
          </a:p>
          <a:p>
            <a:pPr eaLnBrk="1" hangingPunct="1"/>
            <a:endParaRPr lang="en-CA" sz="1600" smtClean="0">
              <a:cs typeface="Arial" charset="0"/>
            </a:endParaRPr>
          </a:p>
          <a:p>
            <a:pPr eaLnBrk="1" hangingPunct="1"/>
            <a:r>
              <a:rPr lang="en-CA" sz="1600" smtClean="0">
                <a:cs typeface="Arial" charset="0"/>
              </a:rPr>
              <a:t>Behaviour or mental acts are not connected in realistic way or nexcessive</a:t>
            </a:r>
          </a:p>
          <a:p>
            <a:pPr eaLnBrk="1" hangingPunct="1"/>
            <a:r>
              <a:rPr lang="en-US" sz="1600" smtClean="0">
                <a:cs typeface="Arial" charset="0"/>
              </a:rPr>
              <a:t>Healthy people experience occasional intrusive thoughts.  It is the persistence, intensity and frequency that make a disorder.</a:t>
            </a:r>
            <a:endParaRPr lang="en-CA" sz="1600" smtClean="0">
              <a:cs typeface="Arial" charset="0"/>
            </a:endParaRPr>
          </a:p>
          <a:p>
            <a:pPr eaLnBrk="1" hangingPunct="1"/>
            <a:r>
              <a:rPr lang="en-US" sz="1600" b="1" smtClean="0">
                <a:cs typeface="Arial" charset="0"/>
              </a:rPr>
              <a:t>OBSESSIVE COMPULSIVE DISORDER (OCD):</a:t>
            </a:r>
            <a:endParaRPr lang="en-CA" sz="1600" smtClean="0">
              <a:cs typeface="Arial" charset="0"/>
            </a:endParaRPr>
          </a:p>
          <a:p>
            <a:pPr eaLnBrk="1" hangingPunct="1"/>
            <a:r>
              <a:rPr lang="en-US" sz="1600" smtClean="0">
                <a:cs typeface="Arial" charset="0"/>
              </a:rPr>
              <a:t>A psychiatric disorder characterized by:</a:t>
            </a:r>
            <a:endParaRPr lang="en-CA" sz="1600" smtClean="0">
              <a:cs typeface="Arial" charset="0"/>
            </a:endParaRPr>
          </a:p>
          <a:p>
            <a:pPr eaLnBrk="1" hangingPunct="1"/>
            <a:r>
              <a:rPr lang="en-US" sz="1600" smtClean="0">
                <a:cs typeface="Arial" charset="0"/>
              </a:rPr>
              <a:t>recurrent obsessions or compulsions that are severe enough to be time consuming (&gt; 1 hour a day) or causes marked distress or significant impairment.</a:t>
            </a:r>
            <a:endParaRPr lang="en-CA" sz="1600" smtClean="0">
              <a:cs typeface="Arial" charset="0"/>
            </a:endParaRPr>
          </a:p>
          <a:p>
            <a:pPr eaLnBrk="1" hangingPunct="1"/>
            <a:r>
              <a:rPr lang="en-US" sz="1600" smtClean="0">
                <a:cs typeface="Arial" charset="0"/>
              </a:rPr>
              <a:t>the person recognizes that the obsessions or compulsions are excessive and unreasonable.</a:t>
            </a:r>
            <a:endParaRPr lang="en-CA" sz="1600" smtClean="0">
              <a:cs typeface="Arial" charset="0"/>
            </a:endParaRPr>
          </a:p>
          <a:p>
            <a:pPr eaLnBrk="1" hangingPunct="1"/>
            <a:r>
              <a:rPr lang="en-US" sz="1600" smtClean="0">
                <a:cs typeface="Arial" charset="0"/>
              </a:rPr>
              <a:t>the disturbance is not due to the direct effect of a medical condition, substance or another mental disorder.</a:t>
            </a:r>
            <a:endParaRPr lang="en-CA" sz="1600" smtClean="0">
              <a:cs typeface="Arial" charset="0"/>
            </a:endParaRPr>
          </a:p>
          <a:p>
            <a:pPr eaLnBrk="1" hangingPunct="1"/>
            <a:r>
              <a:rPr lang="en-US" sz="1600" smtClean="0">
                <a:cs typeface="Arial" charset="0"/>
              </a:rPr>
              <a:t>at least two weeks’ duration (ICD-10 criterion).</a:t>
            </a:r>
            <a:endParaRPr lang="en-CA" sz="1600" smtClean="0">
              <a:cs typeface="Arial" charset="0"/>
            </a:endParaRPr>
          </a:p>
          <a:p>
            <a:pPr eaLnBrk="1" hangingPunct="1"/>
            <a:r>
              <a:rPr lang="en-US" sz="1600" smtClean="0">
                <a:cs typeface="Arial" charset="0"/>
              </a:rPr>
              <a:t> </a:t>
            </a:r>
            <a:endParaRPr lang="en-CA" sz="1600" smtClean="0">
              <a:cs typeface="Arial" charset="0"/>
            </a:endParaRPr>
          </a:p>
          <a:p>
            <a:pPr eaLnBrk="1" hangingPunct="1"/>
            <a:endParaRPr lang="en-CA" sz="1600" smtClean="0">
              <a:cs typeface="Arial" charset="0"/>
            </a:endParaRPr>
          </a:p>
        </p:txBody>
      </p:sp>
      <p:sp>
        <p:nvSpPr>
          <p:cNvPr id="4" name="Slide Number Placeholder 3"/>
          <p:cNvSpPr>
            <a:spLocks noGrp="1"/>
          </p:cNvSpPr>
          <p:nvPr>
            <p:ph type="sldNum" sz="quarter" idx="5"/>
          </p:nvPr>
        </p:nvSpPr>
        <p:spPr/>
        <p:txBody>
          <a:bodyPr/>
          <a:lstStyle/>
          <a:p>
            <a:pPr>
              <a:defRPr/>
            </a:pPr>
            <a:fld id="{1FD5A261-177C-4280-A6E5-6A9B1830CDCB}" type="slidenum">
              <a:rPr lang="ar-SA" smtClean="0"/>
              <a:pPr>
                <a:defRPr/>
              </a:pPr>
              <a:t>2</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CA" smtClean="0">
              <a:cs typeface="Arial" charset="0"/>
            </a:endParaRPr>
          </a:p>
        </p:txBody>
      </p:sp>
      <p:sp>
        <p:nvSpPr>
          <p:cNvPr id="4" name="Slide Number Placeholder 3"/>
          <p:cNvSpPr>
            <a:spLocks noGrp="1"/>
          </p:cNvSpPr>
          <p:nvPr>
            <p:ph type="sldNum" sz="quarter" idx="5"/>
          </p:nvPr>
        </p:nvSpPr>
        <p:spPr/>
        <p:txBody>
          <a:bodyPr/>
          <a:lstStyle/>
          <a:p>
            <a:pPr>
              <a:defRPr/>
            </a:pPr>
            <a:fld id="{D9DFDB72-5836-499D-83D0-E2C895F607CB}" type="slidenum">
              <a:rPr lang="ar-SA" smtClean="0"/>
              <a:pPr>
                <a:defRPr/>
              </a:pPr>
              <a:t>12</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55000" lnSpcReduction="20000"/>
          </a:bodyPr>
          <a:lstStyle/>
          <a:p>
            <a:pPr rtl="0" eaLnBrk="1" hangingPunct="1">
              <a:defRPr/>
            </a:pPr>
            <a:r>
              <a:rPr lang="en-US" b="1" dirty="0" smtClean="0"/>
              <a:t>Treatment: </a:t>
            </a:r>
            <a:endParaRPr lang="en-CA" dirty="0" smtClean="0"/>
          </a:p>
          <a:p>
            <a:pPr eaLnBrk="1" hangingPunct="1">
              <a:defRPr/>
            </a:pPr>
            <a:r>
              <a:rPr lang="en-US" dirty="0" smtClean="0"/>
              <a:t>Search for a depressive disorder and treat it, as effective treatment of a depressive disorder often leads to improvement in the </a:t>
            </a:r>
            <a:r>
              <a:rPr lang="en-US" dirty="0" err="1" smtClean="0"/>
              <a:t>obsessional</a:t>
            </a:r>
            <a:r>
              <a:rPr lang="en-US" dirty="0" smtClean="0"/>
              <a:t> symptoms.</a:t>
            </a:r>
            <a:endParaRPr lang="en-CA" dirty="0" smtClean="0"/>
          </a:p>
          <a:p>
            <a:pPr eaLnBrk="1" hangingPunct="1">
              <a:defRPr/>
            </a:pPr>
            <a:r>
              <a:rPr lang="en-US" dirty="0" smtClean="0"/>
              <a:t>Reassure the patient that these symptoms are not early signs of madness in case he is worried about such a concern.</a:t>
            </a:r>
            <a:endParaRPr lang="en-CA" dirty="0" smtClean="0"/>
          </a:p>
          <a:p>
            <a:pPr eaLnBrk="1" hangingPunct="1">
              <a:defRPr/>
            </a:pPr>
            <a:r>
              <a:rPr lang="en-US" dirty="0" smtClean="0"/>
              <a:t>Explain the nature of the illness and clarify to the patient the intrusive nature of the obsessions i.e. OCD is against his will. This helps the patient reduce the guilt that results from the sense of responsibility.</a:t>
            </a:r>
            <a:endParaRPr lang="en-CA" dirty="0" smtClean="0"/>
          </a:p>
          <a:p>
            <a:pPr eaLnBrk="1" hangingPunct="1">
              <a:defRPr/>
            </a:pPr>
            <a:r>
              <a:rPr lang="en-US" dirty="0" smtClean="0"/>
              <a:t>Frequent supportive interviews providing continuing hope.</a:t>
            </a:r>
            <a:endParaRPr lang="en-CA" dirty="0" smtClean="0"/>
          </a:p>
          <a:p>
            <a:pPr eaLnBrk="1" hangingPunct="1">
              <a:defRPr/>
            </a:pPr>
            <a:r>
              <a:rPr lang="en-US" dirty="0" smtClean="0"/>
              <a:t>The most effective treatment is </a:t>
            </a:r>
            <a:r>
              <a:rPr lang="en-US" dirty="0" err="1" smtClean="0"/>
              <a:t>pharmacobehavioural</a:t>
            </a:r>
            <a:r>
              <a:rPr lang="en-US" dirty="0" smtClean="0"/>
              <a:t> approach.</a:t>
            </a:r>
            <a:endParaRPr lang="en-CA" dirty="0" smtClean="0"/>
          </a:p>
          <a:p>
            <a:pPr eaLnBrk="1" hangingPunct="1">
              <a:defRPr/>
            </a:pPr>
            <a:r>
              <a:rPr lang="en-US" dirty="0" smtClean="0"/>
              <a:t>Drugs.</a:t>
            </a:r>
            <a:endParaRPr lang="en-CA" dirty="0" smtClean="0"/>
          </a:p>
          <a:p>
            <a:pPr eaLnBrk="1" hangingPunct="1">
              <a:defRPr/>
            </a:pPr>
            <a:r>
              <a:rPr lang="en-US" dirty="0" smtClean="0"/>
              <a:t>1.   </a:t>
            </a:r>
            <a:r>
              <a:rPr lang="en-US" dirty="0" err="1" smtClean="0"/>
              <a:t>Antiobsessional</a:t>
            </a:r>
            <a:r>
              <a:rPr lang="en-US" dirty="0" smtClean="0"/>
              <a:t> drugs</a:t>
            </a:r>
            <a:endParaRPr lang="en-CA" dirty="0" smtClean="0"/>
          </a:p>
          <a:p>
            <a:pPr eaLnBrk="1" hangingPunct="1">
              <a:defRPr/>
            </a:pPr>
            <a:r>
              <a:rPr lang="en-US" dirty="0" smtClean="0"/>
              <a:t>a.  </a:t>
            </a:r>
            <a:r>
              <a:rPr lang="en-US" dirty="0" err="1" smtClean="0"/>
              <a:t>Clomipramine</a:t>
            </a:r>
            <a:r>
              <a:rPr lang="en-US" dirty="0" smtClean="0"/>
              <a:t>: required doses may reach 200 mg / day.</a:t>
            </a:r>
            <a:endParaRPr lang="en-CA" dirty="0" smtClean="0"/>
          </a:p>
          <a:p>
            <a:pPr eaLnBrk="1" hangingPunct="1">
              <a:defRPr/>
            </a:pPr>
            <a:r>
              <a:rPr lang="en-US" dirty="0" smtClean="0"/>
              <a:t>Selective serotonin-reuptake inhibitors (e.g.  </a:t>
            </a:r>
            <a:r>
              <a:rPr lang="en-US" dirty="0" err="1" smtClean="0"/>
              <a:t>Fluvoxamine</a:t>
            </a:r>
            <a:r>
              <a:rPr lang="en-US" dirty="0" smtClean="0"/>
              <a:t>)</a:t>
            </a:r>
            <a:endParaRPr lang="en-CA" dirty="0" smtClean="0"/>
          </a:p>
          <a:p>
            <a:pPr eaLnBrk="1" hangingPunct="1">
              <a:defRPr/>
            </a:pPr>
            <a:r>
              <a:rPr lang="en-US" dirty="0" smtClean="0"/>
              <a:t>2.   </a:t>
            </a:r>
            <a:r>
              <a:rPr lang="en-US" dirty="0" err="1" smtClean="0"/>
              <a:t>Anxiolytics</a:t>
            </a:r>
            <a:r>
              <a:rPr lang="en-US" dirty="0" smtClean="0"/>
              <a:t> can give some short-term symptomatic relief.</a:t>
            </a:r>
            <a:endParaRPr lang="en-CA" dirty="0" smtClean="0"/>
          </a:p>
          <a:p>
            <a:pPr eaLnBrk="1" hangingPunct="1">
              <a:defRPr/>
            </a:pPr>
            <a:r>
              <a:rPr lang="en-US" dirty="0" smtClean="0"/>
              <a:t>Most Saudi OCD patients are treated with drugs only.</a:t>
            </a:r>
            <a:endParaRPr lang="en-CA" dirty="0" smtClean="0"/>
          </a:p>
          <a:p>
            <a:pPr eaLnBrk="1" hangingPunct="1">
              <a:defRPr/>
            </a:pPr>
            <a:r>
              <a:rPr lang="en-US" dirty="0" smtClean="0"/>
              <a:t> </a:t>
            </a:r>
            <a:endParaRPr lang="en-CA" dirty="0" smtClean="0"/>
          </a:p>
          <a:p>
            <a:pPr lvl="1" eaLnBrk="1" hangingPunct="1">
              <a:defRPr/>
            </a:pPr>
            <a:r>
              <a:rPr lang="en-US" dirty="0" err="1" smtClean="0"/>
              <a:t>Behaviour</a:t>
            </a:r>
            <a:r>
              <a:rPr lang="en-US" dirty="0" smtClean="0"/>
              <a:t> therapy (combined with drugs):</a:t>
            </a:r>
            <a:endParaRPr lang="en-CA" dirty="0" smtClean="0"/>
          </a:p>
          <a:p>
            <a:pPr lvl="2" eaLnBrk="1" hangingPunct="1">
              <a:defRPr/>
            </a:pPr>
            <a:r>
              <a:rPr lang="en-US" dirty="0" smtClean="0"/>
              <a:t>It is more effective with prominent compulsions and less effective for </a:t>
            </a:r>
            <a:r>
              <a:rPr lang="en-US" dirty="0" err="1" smtClean="0"/>
              <a:t>obsessional</a:t>
            </a:r>
            <a:r>
              <a:rPr lang="en-US" dirty="0" smtClean="0"/>
              <a:t> thoughts.</a:t>
            </a:r>
            <a:endParaRPr lang="en-CA" dirty="0" smtClean="0"/>
          </a:p>
          <a:p>
            <a:pPr lvl="2" eaLnBrk="1" hangingPunct="1">
              <a:defRPr/>
            </a:pPr>
            <a:r>
              <a:rPr lang="en-US" dirty="0" smtClean="0"/>
              <a:t>About 60 % may improve greatly though not completely.</a:t>
            </a:r>
            <a:endParaRPr lang="en-CA" dirty="0" smtClean="0"/>
          </a:p>
          <a:p>
            <a:pPr eaLnBrk="1" hangingPunct="1">
              <a:defRPr/>
            </a:pPr>
            <a:r>
              <a:rPr lang="en-US" dirty="0" smtClean="0"/>
              <a:t> </a:t>
            </a:r>
            <a:endParaRPr lang="en-CA" dirty="0" smtClean="0"/>
          </a:p>
          <a:p>
            <a:pPr eaLnBrk="1" hangingPunct="1">
              <a:defRPr/>
            </a:pPr>
            <a:r>
              <a:rPr lang="en-US" dirty="0" smtClean="0"/>
              <a:t>Techniques used are:</a:t>
            </a:r>
            <a:endParaRPr lang="en-CA" dirty="0" smtClean="0"/>
          </a:p>
          <a:p>
            <a:pPr lvl="3" eaLnBrk="1" hangingPunct="1">
              <a:defRPr/>
            </a:pPr>
            <a:r>
              <a:rPr lang="en-US" dirty="0" smtClean="0"/>
              <a:t>Exposure to any environmental cue that increase obsessions    along with response prevention.</a:t>
            </a:r>
            <a:endParaRPr lang="en-CA" dirty="0" smtClean="0"/>
          </a:p>
          <a:p>
            <a:pPr lvl="3" eaLnBrk="1" hangingPunct="1">
              <a:defRPr/>
            </a:pPr>
            <a:r>
              <a:rPr lang="en-US" dirty="0" smtClean="0"/>
              <a:t>Thought stopping (see Chapter 24).</a:t>
            </a:r>
            <a:endParaRPr lang="en-CA" dirty="0" smtClean="0"/>
          </a:p>
          <a:p>
            <a:pPr lvl="3" eaLnBrk="1" hangingPunct="1">
              <a:defRPr/>
            </a:pPr>
            <a:r>
              <a:rPr lang="en-US" dirty="0" smtClean="0"/>
              <a:t>Mass practice and habituation.</a:t>
            </a:r>
            <a:endParaRPr lang="en-CA" dirty="0" smtClean="0"/>
          </a:p>
          <a:p>
            <a:pPr eaLnBrk="1" hangingPunct="1">
              <a:defRPr/>
            </a:pPr>
            <a:r>
              <a:rPr lang="en-US" dirty="0" smtClean="0"/>
              <a:t> </a:t>
            </a:r>
            <a:endParaRPr lang="en-CA" dirty="0" smtClean="0"/>
          </a:p>
          <a:p>
            <a:pPr eaLnBrk="1" hangingPunct="1">
              <a:defRPr/>
            </a:pPr>
            <a:r>
              <a:rPr lang="en-US" dirty="0" err="1" smtClean="0"/>
              <a:t>Behaviour</a:t>
            </a:r>
            <a:r>
              <a:rPr lang="en-US" dirty="0" smtClean="0"/>
              <a:t> therapy may be done at out – patient clinics, day centers or as in – patient.  It is important to interview relatives and encourage them to adopt a firm sympathetic attitude to the patient (a family </a:t>
            </a:r>
            <a:r>
              <a:rPr lang="en-US" dirty="0" err="1" smtClean="0"/>
              <a:t>cotherapist</a:t>
            </a:r>
            <a:r>
              <a:rPr lang="en-US" dirty="0" smtClean="0"/>
              <a:t>).</a:t>
            </a:r>
            <a:endParaRPr lang="en-CA" dirty="0" smtClean="0"/>
          </a:p>
          <a:p>
            <a:pPr eaLnBrk="1" hangingPunct="1">
              <a:defRPr/>
            </a:pPr>
            <a:r>
              <a:rPr lang="en-US" dirty="0" smtClean="0"/>
              <a:t> </a:t>
            </a:r>
            <a:endParaRPr lang="en-CA" dirty="0" smtClean="0"/>
          </a:p>
          <a:p>
            <a:pPr eaLnBrk="1" hangingPunct="1">
              <a:defRPr/>
            </a:pPr>
            <a:r>
              <a:rPr lang="en-US" dirty="0" smtClean="0"/>
              <a:t>In-patient </a:t>
            </a:r>
            <a:r>
              <a:rPr lang="en-US" dirty="0" err="1" smtClean="0"/>
              <a:t>behaviour</a:t>
            </a:r>
            <a:r>
              <a:rPr lang="en-US" dirty="0" smtClean="0"/>
              <a:t> therapy can appreciably be helpful for resistant cases and can reduce patient’s disability, family burden and major demands on health care resources that are incurred by severe chronic OCD patients.</a:t>
            </a:r>
            <a:endParaRPr lang="en-CA" dirty="0" smtClean="0"/>
          </a:p>
          <a:p>
            <a:pPr eaLnBrk="1" hangingPunct="1">
              <a:defRPr/>
            </a:pPr>
            <a:r>
              <a:rPr lang="en-US" dirty="0" smtClean="0"/>
              <a:t>Collaboration with religious leaders is helpful.</a:t>
            </a:r>
            <a:endParaRPr lang="en-CA" dirty="0" smtClean="0"/>
          </a:p>
          <a:p>
            <a:pPr eaLnBrk="1" hangingPunct="1">
              <a:defRPr/>
            </a:pPr>
            <a:r>
              <a:rPr lang="en-US" dirty="0" smtClean="0"/>
              <a:t> </a:t>
            </a:r>
            <a:endParaRPr lang="en-CA" dirty="0" smtClean="0"/>
          </a:p>
          <a:p>
            <a:pPr eaLnBrk="1" hangingPunct="1">
              <a:defRPr/>
            </a:pPr>
            <a:r>
              <a:rPr lang="en-US" dirty="0" smtClean="0"/>
              <a:t>Psychosurgery: for severe and resistant incapacitating cases.</a:t>
            </a:r>
            <a:endParaRPr lang="en-CA" dirty="0" smtClean="0"/>
          </a:p>
          <a:p>
            <a:pPr eaLnBrk="1" hangingPunct="1">
              <a:defRPr/>
            </a:pPr>
            <a:r>
              <a:rPr lang="en-US" dirty="0" smtClean="0"/>
              <a:t> </a:t>
            </a:r>
            <a:endParaRPr lang="en-CA" dirty="0" smtClean="0"/>
          </a:p>
          <a:p>
            <a:pPr eaLnBrk="1" hangingPunct="1">
              <a:defRPr/>
            </a:pPr>
            <a:endParaRPr lang="en-CA" dirty="0"/>
          </a:p>
        </p:txBody>
      </p:sp>
      <p:sp>
        <p:nvSpPr>
          <p:cNvPr id="4" name="Slide Number Placeholder 3"/>
          <p:cNvSpPr>
            <a:spLocks noGrp="1"/>
          </p:cNvSpPr>
          <p:nvPr>
            <p:ph type="sldNum" sz="quarter" idx="5"/>
          </p:nvPr>
        </p:nvSpPr>
        <p:spPr/>
        <p:txBody>
          <a:bodyPr/>
          <a:lstStyle/>
          <a:p>
            <a:pPr>
              <a:defRPr/>
            </a:pPr>
            <a:fld id="{41C6E005-5D36-4AB6-B016-F042F2081FBA}" type="slidenum">
              <a:rPr lang="ar-SA" smtClean="0"/>
              <a:pPr>
                <a:defRPr/>
              </a:pPr>
              <a:t>13</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CA" smtClean="0">
              <a:cs typeface="Arial" charset="0"/>
            </a:endParaRPr>
          </a:p>
        </p:txBody>
      </p:sp>
      <p:sp>
        <p:nvSpPr>
          <p:cNvPr id="4" name="Slide Number Placeholder 3"/>
          <p:cNvSpPr>
            <a:spLocks noGrp="1"/>
          </p:cNvSpPr>
          <p:nvPr>
            <p:ph type="sldNum" sz="quarter" idx="5"/>
          </p:nvPr>
        </p:nvSpPr>
        <p:spPr/>
        <p:txBody>
          <a:bodyPr/>
          <a:lstStyle/>
          <a:p>
            <a:pPr>
              <a:defRPr/>
            </a:pPr>
            <a:fld id="{53726FAB-3CE5-41FA-B3FC-2B64031DF24F}" type="slidenum">
              <a:rPr lang="ar-SA" smtClean="0"/>
              <a:pPr>
                <a:defRPr/>
              </a:pPr>
              <a:t>3</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17411" name="عنصر نائب للملاحظات 2"/>
          <p:cNvSpPr>
            <a:spLocks noGrp="1"/>
          </p:cNvSpPr>
          <p:nvPr>
            <p:ph type="body" idx="1"/>
          </p:nvPr>
        </p:nvSpPr>
        <p:spPr bwMode="auto"/>
        <p:txBody>
          <a:bodyPr wrap="square" numCol="1" anchor="t" anchorCtr="0" compatLnSpc="1">
            <a:prstTxWarp prst="textNoShape">
              <a:avLst/>
            </a:prstTxWarp>
            <a:normAutofit fontScale="92500" lnSpcReduction="20000"/>
          </a:bodyPr>
          <a:lstStyle/>
          <a:p>
            <a:pPr>
              <a:defRPr/>
            </a:pPr>
            <a:r>
              <a:rPr lang="en-US" dirty="0" smtClean="0">
                <a:cs typeface="Arial" pitchFamily="34" charset="0"/>
              </a:rPr>
              <a:t> </a:t>
            </a:r>
            <a:r>
              <a:rPr lang="en-CA" b="1" dirty="0" smtClean="0"/>
              <a:t>Pattern of obsessive-compulsive disorder in eastern Saudi Arabia</a:t>
            </a:r>
          </a:p>
          <a:p>
            <a:pPr>
              <a:defRPr/>
            </a:pPr>
            <a:r>
              <a:rPr lang="en-CA" b="1" dirty="0" smtClean="0"/>
              <a:t>OM </a:t>
            </a:r>
            <a:r>
              <a:rPr lang="en-CA" b="1" dirty="0" err="1" smtClean="0"/>
              <a:t>Mahgoub</a:t>
            </a:r>
            <a:r>
              <a:rPr lang="en-CA" b="1" dirty="0" smtClean="0"/>
              <a:t> and HB Abdel-</a:t>
            </a:r>
            <a:r>
              <a:rPr lang="en-CA" b="1" dirty="0" err="1" smtClean="0"/>
              <a:t>Hafeiz</a:t>
            </a:r>
            <a:r>
              <a:rPr lang="en-CA" b="1" dirty="0" smtClean="0"/>
              <a:t> </a:t>
            </a:r>
            <a:r>
              <a:rPr lang="en-CA" dirty="0" smtClean="0"/>
              <a:t/>
            </a:r>
            <a:br>
              <a:rPr lang="en-CA" dirty="0" smtClean="0"/>
            </a:br>
            <a:r>
              <a:rPr lang="en-CA" dirty="0" smtClean="0"/>
              <a:t>Department of Psychiatry, College of Medicine, King Faisal University, </a:t>
            </a:r>
            <a:r>
              <a:rPr lang="en-CA" dirty="0" err="1" smtClean="0"/>
              <a:t>Dammam</a:t>
            </a:r>
            <a:r>
              <a:rPr lang="en-CA" dirty="0" smtClean="0"/>
              <a:t>, Kingdom of Saudi Arabia.</a:t>
            </a:r>
          </a:p>
          <a:p>
            <a:pPr>
              <a:defRPr/>
            </a:pPr>
            <a:r>
              <a:rPr lang="en-CA" dirty="0" smtClean="0"/>
              <a:t>In 32 Muslim Saudis with obsessive-compulsive disorder, compulsive acts</a:t>
            </a:r>
            <a:r>
              <a:rPr lang="en-CA" baseline="30000" dirty="0" smtClean="0"/>
              <a:t> </a:t>
            </a:r>
            <a:r>
              <a:rPr lang="en-CA" dirty="0" smtClean="0"/>
              <a:t>(78%) and doubts (66%) were the commonest forms. Religious themes</a:t>
            </a:r>
            <a:r>
              <a:rPr lang="en-CA" baseline="30000" dirty="0" smtClean="0"/>
              <a:t> </a:t>
            </a:r>
            <a:r>
              <a:rPr lang="en-CA" dirty="0" smtClean="0"/>
              <a:t>predominated in both the obsessions and compulsions. </a:t>
            </a:r>
            <a:br>
              <a:rPr lang="en-CA" dirty="0" smtClean="0"/>
            </a:br>
            <a:endParaRPr lang="en-CA" dirty="0" smtClean="0"/>
          </a:p>
          <a:p>
            <a:pPr eaLnBrk="1" hangingPunct="1">
              <a:defRPr/>
            </a:pPr>
            <a:endParaRPr lang="en-CA" dirty="0" smtClean="0">
              <a:cs typeface="Arial" pitchFamily="34" charset="0"/>
            </a:endParaRPr>
          </a:p>
          <a:p>
            <a:pPr eaLnBrk="1" hangingPunct="1">
              <a:defRPr/>
            </a:pPr>
            <a:r>
              <a:rPr lang="en-US" b="1" dirty="0" smtClean="0">
                <a:cs typeface="Arial" pitchFamily="34" charset="0"/>
              </a:rPr>
              <a:t>THE MAIN THEMES OF OCD</a:t>
            </a:r>
            <a:endParaRPr lang="en-CA" dirty="0" smtClean="0">
              <a:cs typeface="Arial" pitchFamily="34" charset="0"/>
            </a:endParaRPr>
          </a:p>
          <a:p>
            <a:pPr eaLnBrk="1" hangingPunct="1">
              <a:defRPr/>
            </a:pPr>
            <a:r>
              <a:rPr lang="en-US" dirty="0" smtClean="0">
                <a:cs typeface="Arial" pitchFamily="34" charset="0"/>
              </a:rPr>
              <a:t> </a:t>
            </a:r>
            <a:endParaRPr lang="en-CA" dirty="0" smtClean="0">
              <a:cs typeface="Arial" pitchFamily="34" charset="0"/>
            </a:endParaRPr>
          </a:p>
          <a:p>
            <a:pPr eaLnBrk="1" hangingPunct="1">
              <a:defRPr/>
            </a:pPr>
            <a:r>
              <a:rPr lang="en-US" dirty="0" smtClean="0">
                <a:cs typeface="Arial" pitchFamily="34" charset="0"/>
              </a:rPr>
              <a:t>Contamination and washing (e.g. contaminated by one’s own excreta, shaking hands with others, etc.)</a:t>
            </a:r>
            <a:endParaRPr lang="en-CA" dirty="0" smtClean="0">
              <a:cs typeface="Arial" pitchFamily="34" charset="0"/>
            </a:endParaRPr>
          </a:p>
          <a:p>
            <a:pPr eaLnBrk="1" hangingPunct="1">
              <a:defRPr/>
            </a:pPr>
            <a:r>
              <a:rPr lang="en-US" dirty="0" smtClean="0">
                <a:cs typeface="Arial" pitchFamily="34" charset="0"/>
              </a:rPr>
              <a:t>Repeated doubts concerning actions that may not have been completed adequately (e.g. ablutions, prayers, gas checking).</a:t>
            </a:r>
            <a:endParaRPr lang="en-CA" dirty="0" smtClean="0">
              <a:cs typeface="Arial" pitchFamily="34" charset="0"/>
            </a:endParaRPr>
          </a:p>
          <a:p>
            <a:pPr eaLnBrk="1" hangingPunct="1">
              <a:defRPr/>
            </a:pPr>
            <a:r>
              <a:rPr lang="en-US" dirty="0" smtClean="0">
                <a:cs typeface="Arial" pitchFamily="34" charset="0"/>
              </a:rPr>
              <a:t>Insistence on symmetry: needs to have things in a particular order.</a:t>
            </a:r>
            <a:endParaRPr lang="en-CA" dirty="0" smtClean="0">
              <a:cs typeface="Arial" pitchFamily="34" charset="0"/>
            </a:endParaRPr>
          </a:p>
          <a:p>
            <a:pPr eaLnBrk="1" hangingPunct="1">
              <a:defRPr/>
            </a:pPr>
            <a:r>
              <a:rPr lang="en-US" dirty="0" smtClean="0">
                <a:cs typeface="Arial" pitchFamily="34" charset="0"/>
              </a:rPr>
              <a:t>Aggressive or horrific impulses (e.g. fear of harming a child).</a:t>
            </a:r>
            <a:endParaRPr lang="en-CA" dirty="0" smtClean="0">
              <a:cs typeface="Arial" pitchFamily="34" charset="0"/>
            </a:endParaRPr>
          </a:p>
          <a:p>
            <a:pPr eaLnBrk="1" hangingPunct="1">
              <a:defRPr/>
            </a:pPr>
            <a:r>
              <a:rPr lang="en-US" dirty="0" smtClean="0">
                <a:cs typeface="Arial" pitchFamily="34" charset="0"/>
              </a:rPr>
              <a:t>Sexual imagery (e.g. violent abnormal sexual practices).</a:t>
            </a:r>
            <a:endParaRPr lang="en-CA" dirty="0" smtClean="0">
              <a:cs typeface="Arial" pitchFamily="34" charset="0"/>
            </a:endParaRPr>
          </a:p>
          <a:p>
            <a:pPr eaLnBrk="1" hangingPunct="1">
              <a:defRPr/>
            </a:pPr>
            <a:r>
              <a:rPr lang="en-US" dirty="0" smtClean="0">
                <a:cs typeface="Arial" pitchFamily="34" charset="0"/>
              </a:rPr>
              <a:t>Blasphemous thoughts: obsessions about religious matters.</a:t>
            </a:r>
            <a:endParaRPr lang="en-CA" dirty="0" smtClean="0">
              <a:cs typeface="Arial" pitchFamily="34" charset="0"/>
            </a:endParaRPr>
          </a:p>
          <a:p>
            <a:pPr eaLnBrk="1" hangingPunct="1">
              <a:defRPr/>
            </a:pPr>
            <a:r>
              <a:rPr lang="en-US" dirty="0" err="1" smtClean="0">
                <a:cs typeface="Arial" pitchFamily="34" charset="0"/>
              </a:rPr>
              <a:t>Obsessional</a:t>
            </a:r>
            <a:r>
              <a:rPr lang="en-US" dirty="0" smtClean="0">
                <a:cs typeface="Arial" pitchFamily="34" charset="0"/>
              </a:rPr>
              <a:t> ruminations: internal debates in which arguments for and against even the simplest everyday actions are reviewed endlessly.</a:t>
            </a:r>
            <a:endParaRPr lang="en-CA" dirty="0" smtClean="0">
              <a:cs typeface="Arial" pitchFamily="34" charset="0"/>
            </a:endParaRPr>
          </a:p>
          <a:p>
            <a:pPr eaLnBrk="1" hangingPunct="1">
              <a:defRPr/>
            </a:pPr>
            <a:r>
              <a:rPr lang="en-US" dirty="0" err="1" smtClean="0">
                <a:cs typeface="Arial" pitchFamily="34" charset="0"/>
              </a:rPr>
              <a:t>Obsessional</a:t>
            </a:r>
            <a:r>
              <a:rPr lang="en-US" dirty="0" smtClean="0">
                <a:cs typeface="Arial" pitchFamily="34" charset="0"/>
              </a:rPr>
              <a:t> phobias: </a:t>
            </a:r>
            <a:r>
              <a:rPr lang="en-US" dirty="0" err="1" smtClean="0">
                <a:cs typeface="Arial" pitchFamily="34" charset="0"/>
              </a:rPr>
              <a:t>obsessional</a:t>
            </a:r>
            <a:r>
              <a:rPr lang="en-US" dirty="0" smtClean="0">
                <a:cs typeface="Arial" pitchFamily="34" charset="0"/>
              </a:rPr>
              <a:t> thoughts with fearful content such as thoughts of a harmful use of knives.</a:t>
            </a:r>
            <a:endParaRPr lang="en-CA" dirty="0" smtClean="0">
              <a:cs typeface="Arial" pitchFamily="34" charset="0"/>
            </a:endParaRPr>
          </a:p>
          <a:p>
            <a:pPr eaLnBrk="1" hangingPunct="1">
              <a:defRPr/>
            </a:pPr>
            <a:r>
              <a:rPr lang="en-US" dirty="0" smtClean="0">
                <a:cs typeface="Arial" pitchFamily="34" charset="0"/>
              </a:rPr>
              <a:t> </a:t>
            </a:r>
            <a:endParaRPr lang="en-CA" dirty="0" smtClean="0">
              <a:cs typeface="Arial" pitchFamily="34" charset="0"/>
            </a:endParaRPr>
          </a:p>
          <a:p>
            <a:pPr>
              <a:defRPr/>
            </a:pPr>
            <a:r>
              <a:rPr lang="en-US" b="1" dirty="0" smtClean="0"/>
              <a:t>THE MAIN THEMES OF OCD</a:t>
            </a:r>
            <a:endParaRPr lang="en-CA" dirty="0" smtClean="0"/>
          </a:p>
          <a:p>
            <a:pPr>
              <a:defRPr/>
            </a:pPr>
            <a:r>
              <a:rPr lang="en-US" dirty="0" smtClean="0"/>
              <a:t> </a:t>
            </a:r>
            <a:endParaRPr lang="en-CA" dirty="0" smtClean="0"/>
          </a:p>
          <a:p>
            <a:pPr>
              <a:defRPr/>
            </a:pPr>
            <a:r>
              <a:rPr lang="en-US" dirty="0" smtClean="0"/>
              <a:t>Contamination and washing (e.g. contaminated by one’s own excreta, shaking hands with others, etc.)</a:t>
            </a:r>
            <a:endParaRPr lang="en-CA" dirty="0" smtClean="0"/>
          </a:p>
          <a:p>
            <a:pPr>
              <a:defRPr/>
            </a:pPr>
            <a:r>
              <a:rPr lang="en-US" dirty="0" smtClean="0"/>
              <a:t>Repeated doubts concerning actions that may not have been completed adequately (e.g. ablutions, prayers, gas checking).</a:t>
            </a:r>
            <a:endParaRPr lang="en-CA" dirty="0" smtClean="0"/>
          </a:p>
          <a:p>
            <a:pPr>
              <a:defRPr/>
            </a:pPr>
            <a:r>
              <a:rPr lang="en-US" dirty="0" smtClean="0"/>
              <a:t>Insistence on symmetry: needs to have things in a particular order.</a:t>
            </a:r>
            <a:endParaRPr lang="en-CA" dirty="0" smtClean="0"/>
          </a:p>
          <a:p>
            <a:pPr>
              <a:defRPr/>
            </a:pPr>
            <a:r>
              <a:rPr lang="en-US" dirty="0" smtClean="0"/>
              <a:t>Aggressive or horrific impulses (e.g. fear of harming a child).</a:t>
            </a:r>
            <a:endParaRPr lang="en-CA" dirty="0" smtClean="0"/>
          </a:p>
          <a:p>
            <a:pPr>
              <a:defRPr/>
            </a:pPr>
            <a:r>
              <a:rPr lang="en-US" dirty="0" smtClean="0"/>
              <a:t>Sexual imagery (e.g. violent abnormal sexual practices).</a:t>
            </a:r>
            <a:endParaRPr lang="en-CA" dirty="0" smtClean="0"/>
          </a:p>
          <a:p>
            <a:pPr>
              <a:defRPr/>
            </a:pPr>
            <a:r>
              <a:rPr lang="en-US" dirty="0" smtClean="0"/>
              <a:t>Blasphemous thoughts: obsessions about religious matters.</a:t>
            </a:r>
            <a:endParaRPr lang="en-CA" dirty="0" smtClean="0"/>
          </a:p>
          <a:p>
            <a:pPr>
              <a:defRPr/>
            </a:pPr>
            <a:r>
              <a:rPr lang="en-US" dirty="0" err="1" smtClean="0"/>
              <a:t>Obsessional</a:t>
            </a:r>
            <a:r>
              <a:rPr lang="en-US" dirty="0" smtClean="0"/>
              <a:t> ruminations: internal debates in which arguments for and against even the simplest everyday actions are reviewed endlessly.</a:t>
            </a:r>
            <a:endParaRPr lang="en-CA" dirty="0" smtClean="0"/>
          </a:p>
          <a:p>
            <a:pPr>
              <a:defRPr/>
            </a:pPr>
            <a:r>
              <a:rPr lang="en-US" dirty="0" err="1" smtClean="0"/>
              <a:t>Obsessional</a:t>
            </a:r>
            <a:r>
              <a:rPr lang="en-US" dirty="0" smtClean="0"/>
              <a:t> phobias: </a:t>
            </a:r>
            <a:r>
              <a:rPr lang="en-US" dirty="0" err="1" smtClean="0"/>
              <a:t>obsessional</a:t>
            </a:r>
            <a:r>
              <a:rPr lang="en-US" dirty="0" smtClean="0"/>
              <a:t> thoughts with fearful content such as thoughts of a harmful use of knives.</a:t>
            </a:r>
            <a:endParaRPr lang="en-CA" dirty="0" smtClean="0"/>
          </a:p>
          <a:p>
            <a:pPr>
              <a:defRPr/>
            </a:pPr>
            <a:r>
              <a:rPr lang="en-US" dirty="0" smtClean="0"/>
              <a:t> </a:t>
            </a:r>
            <a:endParaRPr lang="en-CA" dirty="0" smtClean="0"/>
          </a:p>
          <a:p>
            <a:pPr eaLnBrk="1" hangingPunct="1">
              <a:spcBef>
                <a:spcPct val="0"/>
              </a:spcBef>
              <a:defRPr/>
            </a:pPr>
            <a:endParaRPr lang="ar-SA" dirty="0" smtClean="0"/>
          </a:p>
        </p:txBody>
      </p:sp>
      <p:sp>
        <p:nvSpPr>
          <p:cNvPr id="11268" name="عنصر نائب لرقم الشريحة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7B6321-44FC-484C-9753-FCF614F63C1B}" type="slidenum">
              <a:rPr lang="ar-SA" smtClean="0"/>
              <a:pPr fontAlgn="base">
                <a:spcBef>
                  <a:spcPct val="0"/>
                </a:spcBef>
                <a:spcAft>
                  <a:spcPct val="0"/>
                </a:spcAft>
                <a:defRPr/>
              </a:pPr>
              <a:t>4</a:t>
            </a:fld>
            <a:endParaRPr lang="ar-S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lvl="1" rtl="0" eaLnBrk="1" hangingPunct="1"/>
            <a:r>
              <a:rPr lang="en-US" b="1" smtClean="0">
                <a:cs typeface="Arial" charset="0"/>
              </a:rPr>
              <a:t>Associated features:</a:t>
            </a:r>
            <a:endParaRPr lang="en-CA" smtClean="0">
              <a:cs typeface="Arial" charset="0"/>
            </a:endParaRPr>
          </a:p>
          <a:p>
            <a:pPr eaLnBrk="1" hangingPunct="1"/>
            <a:r>
              <a:rPr lang="en-US" smtClean="0">
                <a:cs typeface="Arial" charset="0"/>
              </a:rPr>
              <a:t>Avoidance of situations that involve the content of the obsessions, such as dirt or contamination.</a:t>
            </a:r>
            <a:endParaRPr lang="en-CA" smtClean="0">
              <a:cs typeface="Arial" charset="0"/>
            </a:endParaRPr>
          </a:p>
          <a:p>
            <a:pPr eaLnBrk="1" hangingPunct="1"/>
            <a:r>
              <a:rPr lang="en-US" smtClean="0">
                <a:cs typeface="Arial" charset="0"/>
              </a:rPr>
              <a:t>Anxiety is an important component of OCD.  Some rituals (compulsions) are followed by a diminution of anxiety, which reinforces OCD.</a:t>
            </a:r>
            <a:endParaRPr lang="en-CA" smtClean="0">
              <a:cs typeface="Arial" charset="0"/>
            </a:endParaRPr>
          </a:p>
          <a:p>
            <a:pPr eaLnBrk="1" hangingPunct="1"/>
            <a:r>
              <a:rPr lang="en-US" smtClean="0">
                <a:cs typeface="Arial" charset="0"/>
              </a:rPr>
              <a:t>Depressive features either secondary or independent to OCD.</a:t>
            </a:r>
            <a:endParaRPr lang="en-CA" smtClean="0">
              <a:cs typeface="Arial" charset="0"/>
            </a:endParaRPr>
          </a:p>
          <a:p>
            <a:pPr eaLnBrk="1" hangingPunct="1"/>
            <a:r>
              <a:rPr lang="en-US" smtClean="0">
                <a:cs typeface="Arial" charset="0"/>
              </a:rPr>
              <a:t>Guilt due to a pathological sense of responsibility to such absurd thoughts especially in blasphemous, aggressive and sexual obsessions.</a:t>
            </a:r>
          </a:p>
          <a:p>
            <a:pPr rtl="0" eaLnBrk="1" hangingPunct="1"/>
            <a:r>
              <a:rPr lang="en-US" b="1" smtClean="0">
                <a:cs typeface="Arial" charset="0"/>
              </a:rPr>
              <a:t>Obsessional symptoms may occur in conditions other than classic OCD disorder for instance in: </a:t>
            </a:r>
            <a:endParaRPr lang="en-CA" smtClean="0">
              <a:cs typeface="Arial" charset="0"/>
            </a:endParaRPr>
          </a:p>
          <a:p>
            <a:pPr eaLnBrk="1" hangingPunct="1"/>
            <a:r>
              <a:rPr lang="en-US" smtClean="0">
                <a:cs typeface="Arial" charset="0"/>
              </a:rPr>
              <a:t>Major Depression.</a:t>
            </a:r>
            <a:endParaRPr lang="en-CA" smtClean="0">
              <a:cs typeface="Arial" charset="0"/>
            </a:endParaRPr>
          </a:p>
          <a:p>
            <a:pPr eaLnBrk="1" hangingPunct="1"/>
            <a:r>
              <a:rPr lang="en-US" smtClean="0">
                <a:cs typeface="Arial" charset="0"/>
              </a:rPr>
              <a:t>Organic brain disease.</a:t>
            </a:r>
            <a:endParaRPr lang="en-CA" smtClean="0">
              <a:cs typeface="Arial" charset="0"/>
            </a:endParaRPr>
          </a:p>
          <a:p>
            <a:pPr eaLnBrk="1" hangingPunct="1"/>
            <a:r>
              <a:rPr lang="en-US" smtClean="0">
                <a:cs typeface="Arial" charset="0"/>
              </a:rPr>
              <a:t>Eating Disorders.</a:t>
            </a:r>
            <a:endParaRPr lang="en-CA" smtClean="0">
              <a:cs typeface="Arial" charset="0"/>
            </a:endParaRPr>
          </a:p>
          <a:p>
            <a:pPr eaLnBrk="1" hangingPunct="1"/>
            <a:r>
              <a:rPr lang="en-US" smtClean="0">
                <a:cs typeface="Arial" charset="0"/>
              </a:rPr>
              <a:t>Tic Disorders.</a:t>
            </a:r>
            <a:endParaRPr lang="en-CA" smtClean="0">
              <a:cs typeface="Arial" charset="0"/>
            </a:endParaRPr>
          </a:p>
          <a:p>
            <a:pPr eaLnBrk="1" hangingPunct="1"/>
            <a:r>
              <a:rPr lang="en-US" smtClean="0">
                <a:cs typeface="Arial" charset="0"/>
              </a:rPr>
              <a:t>Body dysmorphic disorder.</a:t>
            </a:r>
            <a:endParaRPr lang="en-CA" smtClean="0">
              <a:cs typeface="Arial" charset="0"/>
            </a:endParaRPr>
          </a:p>
          <a:p>
            <a:pPr eaLnBrk="1" hangingPunct="1"/>
            <a:r>
              <a:rPr lang="en-US" smtClean="0">
                <a:cs typeface="Arial" charset="0"/>
              </a:rPr>
              <a:t> </a:t>
            </a:r>
            <a:endParaRPr lang="en-CA" smtClean="0">
              <a:cs typeface="Arial" charset="0"/>
            </a:endParaRPr>
          </a:p>
          <a:p>
            <a:pPr eaLnBrk="1" hangingPunct="1"/>
            <a:r>
              <a:rPr lang="en-US" smtClean="0">
                <a:cs typeface="Arial" charset="0"/>
              </a:rPr>
              <a:t> </a:t>
            </a:r>
            <a:endParaRPr lang="en-CA" smtClean="0">
              <a:cs typeface="Arial" charset="0"/>
            </a:endParaRPr>
          </a:p>
          <a:p>
            <a:pPr eaLnBrk="1" hangingPunct="1"/>
            <a:endParaRPr lang="en-CA" smtClean="0">
              <a:cs typeface="Arial" charset="0"/>
            </a:endParaRPr>
          </a:p>
        </p:txBody>
      </p:sp>
      <p:sp>
        <p:nvSpPr>
          <p:cNvPr id="4" name="Slide Number Placeholder 3"/>
          <p:cNvSpPr>
            <a:spLocks noGrp="1"/>
          </p:cNvSpPr>
          <p:nvPr>
            <p:ph type="sldNum" sz="quarter" idx="5"/>
          </p:nvPr>
        </p:nvSpPr>
        <p:spPr/>
        <p:txBody>
          <a:bodyPr/>
          <a:lstStyle/>
          <a:p>
            <a:pPr>
              <a:defRPr/>
            </a:pPr>
            <a:fld id="{A03D3A9C-9AFD-4DD5-AEEF-636DBBDE4301}" type="slidenum">
              <a:rPr lang="ar-SA" smtClean="0"/>
              <a:pPr>
                <a:defRPr/>
              </a:pPr>
              <a:t>5</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CA" smtClean="0">
              <a:cs typeface="Arial" charset="0"/>
            </a:endParaRPr>
          </a:p>
        </p:txBody>
      </p:sp>
      <p:sp>
        <p:nvSpPr>
          <p:cNvPr id="4" name="Slide Number Placeholder 3"/>
          <p:cNvSpPr>
            <a:spLocks noGrp="1"/>
          </p:cNvSpPr>
          <p:nvPr>
            <p:ph type="sldNum" sz="quarter" idx="5"/>
          </p:nvPr>
        </p:nvSpPr>
        <p:spPr/>
        <p:txBody>
          <a:bodyPr/>
          <a:lstStyle/>
          <a:p>
            <a:pPr>
              <a:defRPr/>
            </a:pPr>
            <a:fld id="{89FCEC5D-851D-4364-BB01-357046B3C5BE}" type="slidenum">
              <a:rPr lang="ar-SA" smtClean="0"/>
              <a:pPr>
                <a:defRPr/>
              </a:pPr>
              <a:t>6</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rtl="0">
              <a:defRPr/>
            </a:pPr>
            <a:r>
              <a:rPr lang="en-US" b="1" dirty="0" smtClean="0"/>
              <a:t> </a:t>
            </a:r>
            <a:r>
              <a:rPr lang="en-US" b="1" dirty="0" err="1" smtClean="0"/>
              <a:t>Aetiology</a:t>
            </a:r>
            <a:r>
              <a:rPr lang="en-US" b="1" dirty="0" smtClean="0"/>
              <a:t>:</a:t>
            </a:r>
            <a:endParaRPr lang="en-CA" dirty="0" smtClean="0"/>
          </a:p>
          <a:p>
            <a:pPr>
              <a:defRPr/>
            </a:pPr>
            <a:r>
              <a:rPr lang="en-US" dirty="0" smtClean="0"/>
              <a:t>1.  Genetic Factors:</a:t>
            </a:r>
            <a:endParaRPr lang="en-CA" dirty="0" smtClean="0"/>
          </a:p>
          <a:p>
            <a:pPr lvl="1">
              <a:defRPr/>
            </a:pPr>
            <a:r>
              <a:rPr lang="en-US" dirty="0" smtClean="0"/>
              <a:t>OCD have been found in about 7 % of the parents of patients with these disorders.</a:t>
            </a:r>
            <a:endParaRPr lang="en-CA" dirty="0" smtClean="0"/>
          </a:p>
          <a:p>
            <a:pPr lvl="1">
              <a:defRPr/>
            </a:pPr>
            <a:r>
              <a:rPr lang="en-US" dirty="0" smtClean="0"/>
              <a:t>Few twin studies, monozygotic 50 – 80 % for concordance rate compared to only 25 % in </a:t>
            </a:r>
            <a:r>
              <a:rPr lang="en-US" dirty="0" err="1" smtClean="0"/>
              <a:t>dizygotic</a:t>
            </a:r>
            <a:r>
              <a:rPr lang="en-US" dirty="0" smtClean="0"/>
              <a:t> twins.</a:t>
            </a:r>
            <a:endParaRPr lang="en-CA" dirty="0" smtClean="0"/>
          </a:p>
          <a:p>
            <a:pPr>
              <a:defRPr/>
            </a:pPr>
            <a:r>
              <a:rPr lang="en-US" dirty="0" smtClean="0"/>
              <a:t> </a:t>
            </a:r>
            <a:endParaRPr lang="en-CA" dirty="0" smtClean="0"/>
          </a:p>
          <a:p>
            <a:pPr>
              <a:defRPr/>
            </a:pPr>
            <a:r>
              <a:rPr lang="en-US" dirty="0" smtClean="0"/>
              <a:t>2.   Neurobiological hypothesis:</a:t>
            </a:r>
            <a:endParaRPr lang="en-CA" dirty="0" smtClean="0"/>
          </a:p>
          <a:p>
            <a:pPr>
              <a:defRPr/>
            </a:pPr>
            <a:r>
              <a:rPr lang="en-US" dirty="0" smtClean="0"/>
              <a:t>There is evidence that selective serotonin reuptake inhibitors (SSRIs) are effective treatment for OCD.  However, there is no evidence of baseline </a:t>
            </a:r>
            <a:r>
              <a:rPr lang="en-US" dirty="0" err="1" smtClean="0"/>
              <a:t>serotonergic</a:t>
            </a:r>
            <a:r>
              <a:rPr lang="en-US" dirty="0" smtClean="0"/>
              <a:t> dysfunction in OCD patients. Multiple neurotransmitter system is suggested.</a:t>
            </a:r>
            <a:endParaRPr lang="en-CA" dirty="0" smtClean="0"/>
          </a:p>
          <a:p>
            <a:pPr>
              <a:defRPr/>
            </a:pPr>
            <a:r>
              <a:rPr lang="en-US" dirty="0" smtClean="0"/>
              <a:t>MRI and PET have indicated abnormalities in the frontal lobes, </a:t>
            </a:r>
            <a:r>
              <a:rPr lang="en-US" dirty="0" err="1" smtClean="0"/>
              <a:t>cingulum</a:t>
            </a:r>
            <a:r>
              <a:rPr lang="en-US" dirty="0" smtClean="0"/>
              <a:t> and basal ganglia of OCD patients.  More gray matter and less white matter, suggesting a developmental abnormality</a:t>
            </a:r>
            <a:endParaRPr lang="en-CA" dirty="0" smtClean="0"/>
          </a:p>
          <a:p>
            <a:pPr>
              <a:defRPr/>
            </a:pPr>
            <a:r>
              <a:rPr lang="en-US" dirty="0" smtClean="0"/>
              <a:t> </a:t>
            </a:r>
            <a:endParaRPr lang="en-CA" dirty="0" smtClean="0"/>
          </a:p>
          <a:p>
            <a:pPr>
              <a:defRPr/>
            </a:pPr>
            <a:r>
              <a:rPr lang="en-US" dirty="0" smtClean="0"/>
              <a:t>3.   Psychodynamic Theories:</a:t>
            </a:r>
            <a:endParaRPr lang="en-CA" dirty="0" smtClean="0"/>
          </a:p>
          <a:p>
            <a:pPr>
              <a:defRPr/>
            </a:pPr>
            <a:r>
              <a:rPr lang="en-US" dirty="0" smtClean="0"/>
              <a:t>There are unconscious impulses of aggression or sexual nature.  These impulses could potentially cause extreme anxiety which  is reduced by the action of the defense mechanisms of repression, isolation, undoing, and reaction formation.</a:t>
            </a:r>
            <a:endParaRPr lang="en-CA" dirty="0" smtClean="0"/>
          </a:p>
          <a:p>
            <a:pPr>
              <a:defRPr/>
            </a:pPr>
            <a:r>
              <a:rPr lang="en-US" dirty="0" smtClean="0"/>
              <a:t> </a:t>
            </a:r>
            <a:endParaRPr lang="en-CA" dirty="0" smtClean="0"/>
          </a:p>
          <a:p>
            <a:pPr>
              <a:defRPr/>
            </a:pPr>
            <a:r>
              <a:rPr lang="en-US" dirty="0" smtClean="0"/>
              <a:t> </a:t>
            </a:r>
            <a:endParaRPr lang="en-CA" dirty="0" smtClean="0"/>
          </a:p>
          <a:p>
            <a:pPr>
              <a:defRPr/>
            </a:pPr>
            <a:r>
              <a:rPr lang="en-US" dirty="0" smtClean="0"/>
              <a:t> </a:t>
            </a:r>
            <a:endParaRPr lang="en-CA" dirty="0" smtClean="0"/>
          </a:p>
          <a:p>
            <a:pPr>
              <a:defRPr/>
            </a:pPr>
            <a:r>
              <a:rPr lang="en-US" dirty="0" smtClean="0"/>
              <a:t> </a:t>
            </a:r>
            <a:endParaRPr lang="en-CA" dirty="0" smtClean="0"/>
          </a:p>
          <a:p>
            <a:pPr>
              <a:defRPr/>
            </a:pPr>
            <a:r>
              <a:rPr lang="en-US" dirty="0" smtClean="0"/>
              <a:t>Learning Theory:</a:t>
            </a:r>
            <a:endParaRPr lang="en-CA" dirty="0" smtClean="0"/>
          </a:p>
          <a:p>
            <a:pPr>
              <a:defRPr/>
            </a:pPr>
            <a:r>
              <a:rPr lang="en-US" dirty="0" smtClean="0"/>
              <a:t>Some obsessions are results of abnormalities in mechanisms of learning (avoidance responses).</a:t>
            </a:r>
            <a:endParaRPr lang="en-CA" dirty="0" smtClean="0"/>
          </a:p>
          <a:p>
            <a:pPr>
              <a:defRPr/>
            </a:pPr>
            <a:r>
              <a:rPr lang="en-US" dirty="0" smtClean="0"/>
              <a:t> </a:t>
            </a:r>
            <a:endParaRPr lang="en-CA" dirty="0" smtClean="0"/>
          </a:p>
          <a:p>
            <a:pPr eaLnBrk="1" hangingPunct="1">
              <a:defRPr/>
            </a:pPr>
            <a:endParaRPr lang="en-CA" dirty="0" smtClean="0"/>
          </a:p>
          <a:p>
            <a:pPr eaLnBrk="1" hangingPunct="1">
              <a:defRPr/>
            </a:pPr>
            <a:r>
              <a:rPr lang="en-US" b="1" dirty="0" err="1" smtClean="0"/>
              <a:t>Aetiology</a:t>
            </a:r>
            <a:r>
              <a:rPr lang="en-US" b="1" dirty="0" smtClean="0"/>
              <a:t>:</a:t>
            </a:r>
            <a:endParaRPr lang="en-CA" dirty="0" smtClean="0"/>
          </a:p>
          <a:p>
            <a:pPr eaLnBrk="1" hangingPunct="1">
              <a:defRPr/>
            </a:pPr>
            <a:r>
              <a:rPr lang="en-US" dirty="0" smtClean="0"/>
              <a:t>1.  Genetic Factors:</a:t>
            </a:r>
            <a:endParaRPr lang="en-CA" dirty="0" smtClean="0"/>
          </a:p>
          <a:p>
            <a:pPr lvl="1" eaLnBrk="1" hangingPunct="1">
              <a:defRPr/>
            </a:pPr>
            <a:r>
              <a:rPr lang="en-US" dirty="0" smtClean="0"/>
              <a:t>OCD have been found in about 7 % of the parents of patients with these disorders.</a:t>
            </a:r>
            <a:endParaRPr lang="en-CA" dirty="0" smtClean="0"/>
          </a:p>
          <a:p>
            <a:pPr lvl="1" eaLnBrk="1" hangingPunct="1">
              <a:defRPr/>
            </a:pPr>
            <a:r>
              <a:rPr lang="en-US" dirty="0" smtClean="0"/>
              <a:t>Few twin studies, monozygotic 50 – 80 % for concordance rate compared to only 25 % in </a:t>
            </a:r>
            <a:r>
              <a:rPr lang="en-US" dirty="0" err="1" smtClean="0"/>
              <a:t>dizygotic</a:t>
            </a:r>
            <a:r>
              <a:rPr lang="en-US" dirty="0" smtClean="0"/>
              <a:t> twins.</a:t>
            </a:r>
            <a:endParaRPr lang="en-CA" dirty="0" smtClean="0"/>
          </a:p>
          <a:p>
            <a:pPr eaLnBrk="1" hangingPunct="1">
              <a:defRPr/>
            </a:pPr>
            <a:r>
              <a:rPr lang="en-US" dirty="0" smtClean="0"/>
              <a:t> </a:t>
            </a:r>
            <a:endParaRPr lang="en-CA" dirty="0" smtClean="0"/>
          </a:p>
          <a:p>
            <a:pPr eaLnBrk="1" hangingPunct="1">
              <a:defRPr/>
            </a:pPr>
            <a:r>
              <a:rPr lang="en-US" dirty="0" smtClean="0"/>
              <a:t>2.   Neurobiological hypothesis:</a:t>
            </a:r>
            <a:endParaRPr lang="en-CA" dirty="0" smtClean="0"/>
          </a:p>
          <a:p>
            <a:pPr eaLnBrk="1" hangingPunct="1">
              <a:defRPr/>
            </a:pPr>
            <a:r>
              <a:rPr lang="en-US" dirty="0" smtClean="0"/>
              <a:t>There is evidence that selective serotonin reuptake inhibitors (SSRIs) are effective treatment for OCD.  However, there is no evidence of baseline </a:t>
            </a:r>
            <a:r>
              <a:rPr lang="en-US" dirty="0" err="1" smtClean="0"/>
              <a:t>serotonergic</a:t>
            </a:r>
            <a:r>
              <a:rPr lang="en-US" dirty="0" smtClean="0"/>
              <a:t> dysfunction in OCD patients. Multiple neurotransmitter system is suggested.</a:t>
            </a:r>
            <a:endParaRPr lang="en-CA" dirty="0" smtClean="0"/>
          </a:p>
          <a:p>
            <a:pPr eaLnBrk="1" hangingPunct="1">
              <a:defRPr/>
            </a:pPr>
            <a:r>
              <a:rPr lang="en-US" dirty="0" smtClean="0"/>
              <a:t>MRI and PET have indicated abnormalities in the frontal lobes, </a:t>
            </a:r>
            <a:r>
              <a:rPr lang="en-US" dirty="0" err="1" smtClean="0"/>
              <a:t>cingulum</a:t>
            </a:r>
            <a:r>
              <a:rPr lang="en-US" dirty="0" smtClean="0"/>
              <a:t> and basal ganglia of OCD patients.  More gray matter and less white matter, suggesting a developmental abnormality</a:t>
            </a:r>
            <a:endParaRPr lang="en-CA" dirty="0" smtClean="0"/>
          </a:p>
          <a:p>
            <a:pPr eaLnBrk="1" hangingPunct="1">
              <a:defRPr/>
            </a:pPr>
            <a:r>
              <a:rPr lang="en-US" dirty="0" smtClean="0"/>
              <a:t> </a:t>
            </a:r>
            <a:endParaRPr lang="en-CA" dirty="0" smtClean="0"/>
          </a:p>
          <a:p>
            <a:pPr eaLnBrk="1" hangingPunct="1">
              <a:defRPr/>
            </a:pPr>
            <a:r>
              <a:rPr lang="en-US" dirty="0" smtClean="0"/>
              <a:t>3.   Psychodynamic Theories:</a:t>
            </a:r>
            <a:endParaRPr lang="en-CA" dirty="0" smtClean="0"/>
          </a:p>
          <a:p>
            <a:pPr eaLnBrk="1" hangingPunct="1">
              <a:defRPr/>
            </a:pPr>
            <a:r>
              <a:rPr lang="en-US" dirty="0" smtClean="0"/>
              <a:t>There are unconscious impulses of aggression or sexual nature.  These impulses could potentially cause extreme anxiety which  is reduced by the action of the defense mechanisms of repression, isolation, undoing, and reaction formation.</a:t>
            </a:r>
            <a:endParaRPr lang="en-CA" dirty="0" smtClean="0"/>
          </a:p>
          <a:p>
            <a:pPr eaLnBrk="1" hangingPunct="1">
              <a:defRPr/>
            </a:pPr>
            <a:r>
              <a:rPr lang="en-US" dirty="0" smtClean="0"/>
              <a:t> </a:t>
            </a:r>
            <a:endParaRPr lang="en-CA" dirty="0" smtClean="0"/>
          </a:p>
          <a:p>
            <a:pPr eaLnBrk="1" hangingPunct="1">
              <a:defRPr/>
            </a:pPr>
            <a:r>
              <a:rPr lang="en-US" dirty="0" smtClean="0"/>
              <a:t> </a:t>
            </a:r>
            <a:endParaRPr lang="en-CA" dirty="0" smtClean="0"/>
          </a:p>
          <a:p>
            <a:pPr eaLnBrk="1" hangingPunct="1">
              <a:defRPr/>
            </a:pPr>
            <a:r>
              <a:rPr lang="en-US" dirty="0" smtClean="0"/>
              <a:t> </a:t>
            </a:r>
            <a:endParaRPr lang="en-CA" dirty="0" smtClean="0"/>
          </a:p>
          <a:p>
            <a:pPr eaLnBrk="1" hangingPunct="1">
              <a:defRPr/>
            </a:pPr>
            <a:r>
              <a:rPr lang="en-US" dirty="0" smtClean="0"/>
              <a:t> </a:t>
            </a:r>
            <a:endParaRPr lang="en-CA" dirty="0" smtClean="0"/>
          </a:p>
          <a:p>
            <a:pPr eaLnBrk="1" hangingPunct="1">
              <a:defRPr/>
            </a:pPr>
            <a:r>
              <a:rPr lang="en-US" dirty="0" smtClean="0"/>
              <a:t>Learning Theory:</a:t>
            </a:r>
            <a:endParaRPr lang="en-CA" dirty="0" smtClean="0"/>
          </a:p>
          <a:p>
            <a:pPr eaLnBrk="1" hangingPunct="1">
              <a:defRPr/>
            </a:pPr>
            <a:r>
              <a:rPr lang="en-US" dirty="0" smtClean="0"/>
              <a:t>Some obsessions are results of abnormalities in mechanisms of learning (avoidance responses).</a:t>
            </a:r>
            <a:endParaRPr lang="en-CA" dirty="0" smtClean="0"/>
          </a:p>
          <a:p>
            <a:pPr eaLnBrk="1" hangingPunct="1">
              <a:defRPr/>
            </a:pPr>
            <a:endParaRPr lang="en-CA" dirty="0"/>
          </a:p>
        </p:txBody>
      </p:sp>
      <p:sp>
        <p:nvSpPr>
          <p:cNvPr id="4" name="Slide Number Placeholder 3"/>
          <p:cNvSpPr>
            <a:spLocks noGrp="1"/>
          </p:cNvSpPr>
          <p:nvPr>
            <p:ph type="sldNum" sz="quarter" idx="5"/>
          </p:nvPr>
        </p:nvSpPr>
        <p:spPr/>
        <p:txBody>
          <a:bodyPr/>
          <a:lstStyle/>
          <a:p>
            <a:pPr>
              <a:defRPr/>
            </a:pPr>
            <a:fld id="{D6A577B8-1E9C-4045-B1AB-539336A994D1}" type="slidenum">
              <a:rPr lang="ar-SA" smtClean="0"/>
              <a:pPr>
                <a:defRPr/>
              </a:pPr>
              <a:t>7</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cs typeface="Arial" charset="0"/>
            </a:endParaRPr>
          </a:p>
        </p:txBody>
      </p:sp>
      <p:sp>
        <p:nvSpPr>
          <p:cNvPr id="4" name="Slide Number Placeholder 3"/>
          <p:cNvSpPr>
            <a:spLocks noGrp="1"/>
          </p:cNvSpPr>
          <p:nvPr>
            <p:ph type="sldNum" sz="quarter" idx="5"/>
          </p:nvPr>
        </p:nvSpPr>
        <p:spPr/>
        <p:txBody>
          <a:bodyPr/>
          <a:lstStyle/>
          <a:p>
            <a:pPr>
              <a:defRPr/>
            </a:pPr>
            <a:fld id="{FC9F147B-5BC2-48F4-8BA4-23C3F84C55ED}" type="slidenum">
              <a:rPr lang="ar-SA" smtClean="0"/>
              <a:pPr>
                <a:defRPr/>
              </a:pPr>
              <a:t>8</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cs typeface="Arial" charset="0"/>
              </a:rPr>
              <a:t>  </a:t>
            </a:r>
            <a:endParaRPr lang="en-CA" smtClean="0">
              <a:cs typeface="Arial" charset="0"/>
            </a:endParaRPr>
          </a:p>
          <a:p>
            <a:r>
              <a:rPr lang="en-US" b="1" smtClean="0">
                <a:cs typeface="Arial" charset="0"/>
              </a:rPr>
              <a:t>Differential Diagnosis:</a:t>
            </a:r>
            <a:endParaRPr lang="en-CA" smtClean="0">
              <a:cs typeface="Arial" charset="0"/>
            </a:endParaRPr>
          </a:p>
          <a:p>
            <a:r>
              <a:rPr lang="en-US" smtClean="0">
                <a:cs typeface="Arial" charset="0"/>
              </a:rPr>
              <a:t>OCD should be differentiated from other mental disorders in which some obsessional symptoms occur, like:</a:t>
            </a:r>
            <a:endParaRPr lang="en-CA" smtClean="0">
              <a:cs typeface="Arial" charset="0"/>
            </a:endParaRPr>
          </a:p>
          <a:p>
            <a:pPr lvl="1"/>
            <a:r>
              <a:rPr lang="en-US" smtClean="0">
                <a:cs typeface="Arial" charset="0"/>
              </a:rPr>
              <a:t>Depressive disorders</a:t>
            </a:r>
            <a:endParaRPr lang="en-CA" smtClean="0">
              <a:cs typeface="Arial" charset="0"/>
            </a:endParaRPr>
          </a:p>
          <a:p>
            <a:pPr lvl="1"/>
            <a:r>
              <a:rPr lang="en-US" smtClean="0">
                <a:cs typeface="Arial" charset="0"/>
              </a:rPr>
              <a:t>Anxiety, panic and phobia disorders</a:t>
            </a:r>
            <a:endParaRPr lang="en-CA" smtClean="0">
              <a:cs typeface="Arial" charset="0"/>
            </a:endParaRPr>
          </a:p>
          <a:p>
            <a:pPr lvl="1"/>
            <a:r>
              <a:rPr lang="en-US" smtClean="0">
                <a:cs typeface="Arial" charset="0"/>
              </a:rPr>
              <a:t>Hypochondriasis (see chapter 14)</a:t>
            </a:r>
            <a:endParaRPr lang="en-CA" smtClean="0">
              <a:cs typeface="Arial" charset="0"/>
            </a:endParaRPr>
          </a:p>
          <a:p>
            <a:pPr lvl="1"/>
            <a:r>
              <a:rPr lang="en-US" smtClean="0">
                <a:cs typeface="Arial" charset="0"/>
              </a:rPr>
              <a:t>Schizophrenia: some schizophrenic patients have obsessional thoughts, these are usually odd with peculiar content (e.g. sexual or blasphemous).  The degree of resistance is doubtful.</a:t>
            </a:r>
            <a:endParaRPr lang="en-CA" smtClean="0">
              <a:cs typeface="Arial" charset="0"/>
            </a:endParaRPr>
          </a:p>
          <a:p>
            <a:pPr lvl="1"/>
            <a:r>
              <a:rPr lang="en-US" smtClean="0">
                <a:cs typeface="Arial" charset="0"/>
              </a:rPr>
              <a:t>Organic disorders: some organic mental disorders are associated with obsessions e.g. encephalitis, head injury, epilepsy, dementia.</a:t>
            </a:r>
            <a:endParaRPr lang="en-CA" smtClean="0">
              <a:cs typeface="Arial" charset="0"/>
            </a:endParaRPr>
          </a:p>
          <a:p>
            <a:pPr lvl="1"/>
            <a:r>
              <a:rPr lang="en-US" smtClean="0">
                <a:cs typeface="Arial" charset="0"/>
              </a:rPr>
              <a:t>Obsessive Compulsive Personality Disorder (see chapter 18)</a:t>
            </a:r>
            <a:endParaRPr lang="en-CA" smtClean="0">
              <a:cs typeface="Arial" charset="0"/>
            </a:endParaRPr>
          </a:p>
          <a:p>
            <a:r>
              <a:rPr lang="en-US" smtClean="0">
                <a:cs typeface="Arial" charset="0"/>
              </a:rPr>
              <a:t>Although obsessive compulsive personality disorder (OCPD) and OCD have similar names, the clinical manifestations of these disorders are quite different. Obsessive compulsive personality disorder is not characterized by the presence of obsessions or compulsions and instead involves pervasive pattern of preoccupation with orderliness, perfectionism, and control and must begin by early adulthood. If an individual manifests symptoms of both OCPD and OCD, both can be given.</a:t>
            </a:r>
            <a:endParaRPr lang="en-CA" smtClean="0">
              <a:cs typeface="Arial" charset="0"/>
            </a:endParaRPr>
          </a:p>
          <a:p>
            <a:r>
              <a:rPr lang="en-US" smtClean="0">
                <a:cs typeface="Arial" charset="0"/>
              </a:rPr>
              <a:t> </a:t>
            </a:r>
            <a:endParaRPr lang="en-CA" smtClean="0">
              <a:cs typeface="Arial" charset="0"/>
            </a:endParaRPr>
          </a:p>
          <a:p>
            <a:r>
              <a:rPr lang="en-US" b="1" smtClean="0">
                <a:cs typeface="Arial" charset="0"/>
              </a:rPr>
              <a:t>Course and Prognosis:</a:t>
            </a:r>
            <a:endParaRPr lang="en-CA" smtClean="0">
              <a:cs typeface="Arial" charset="0"/>
            </a:endParaRPr>
          </a:p>
          <a:p>
            <a:pPr eaLnBrk="1" hangingPunct="1"/>
            <a:endParaRPr lang="en-CA" smtClean="0">
              <a:cs typeface="Arial" charset="0"/>
            </a:endParaRPr>
          </a:p>
          <a:p>
            <a:pPr eaLnBrk="1" hangingPunct="1"/>
            <a:r>
              <a:rPr lang="en-US" b="1" smtClean="0">
                <a:cs typeface="Arial" charset="0"/>
              </a:rPr>
              <a:t>Differential Diagnosis:</a:t>
            </a:r>
            <a:endParaRPr lang="en-CA" smtClean="0">
              <a:cs typeface="Arial" charset="0"/>
            </a:endParaRPr>
          </a:p>
          <a:p>
            <a:pPr eaLnBrk="1" hangingPunct="1"/>
            <a:r>
              <a:rPr lang="en-US" smtClean="0">
                <a:cs typeface="Arial" charset="0"/>
              </a:rPr>
              <a:t>OCD should be differentiated from other mental disorders in which some obsessional symptoms occur, like:</a:t>
            </a:r>
            <a:endParaRPr lang="en-CA" smtClean="0">
              <a:cs typeface="Arial" charset="0"/>
            </a:endParaRPr>
          </a:p>
          <a:p>
            <a:pPr lvl="1" eaLnBrk="1" hangingPunct="1"/>
            <a:r>
              <a:rPr lang="en-US" smtClean="0">
                <a:cs typeface="Arial" charset="0"/>
              </a:rPr>
              <a:t>Depressive disorders</a:t>
            </a:r>
            <a:endParaRPr lang="en-CA" smtClean="0">
              <a:cs typeface="Arial" charset="0"/>
            </a:endParaRPr>
          </a:p>
          <a:p>
            <a:pPr lvl="1" eaLnBrk="1" hangingPunct="1"/>
            <a:r>
              <a:rPr lang="en-US" smtClean="0">
                <a:cs typeface="Arial" charset="0"/>
              </a:rPr>
              <a:t>Anxiety, panic and phobia disorders</a:t>
            </a:r>
            <a:endParaRPr lang="en-CA" smtClean="0">
              <a:cs typeface="Arial" charset="0"/>
            </a:endParaRPr>
          </a:p>
          <a:p>
            <a:pPr lvl="1" eaLnBrk="1" hangingPunct="1"/>
            <a:r>
              <a:rPr lang="en-US" smtClean="0">
                <a:cs typeface="Arial" charset="0"/>
              </a:rPr>
              <a:t>Hypochondriasis (see chapter 14)</a:t>
            </a:r>
            <a:endParaRPr lang="en-CA" smtClean="0">
              <a:cs typeface="Arial" charset="0"/>
            </a:endParaRPr>
          </a:p>
          <a:p>
            <a:pPr lvl="1" eaLnBrk="1" hangingPunct="1"/>
            <a:r>
              <a:rPr lang="en-US" smtClean="0">
                <a:cs typeface="Arial" charset="0"/>
              </a:rPr>
              <a:t>Schizophrenia: some schizophrenic patients have obsessional thoughts, these are usually odd with peculiar content (e.g. sexual or blasphemous).  The degree of resistance is doubtful.</a:t>
            </a:r>
            <a:endParaRPr lang="en-CA" smtClean="0">
              <a:cs typeface="Arial" charset="0"/>
            </a:endParaRPr>
          </a:p>
          <a:p>
            <a:pPr lvl="1" eaLnBrk="1" hangingPunct="1"/>
            <a:r>
              <a:rPr lang="en-US" smtClean="0">
                <a:cs typeface="Arial" charset="0"/>
              </a:rPr>
              <a:t>Organic disorders: some organic mental disorders are associated with obsessions e.g. encephalitis, head injury, epilepsy, dementia.</a:t>
            </a:r>
            <a:endParaRPr lang="en-CA" smtClean="0">
              <a:cs typeface="Arial" charset="0"/>
            </a:endParaRPr>
          </a:p>
          <a:p>
            <a:pPr lvl="1" eaLnBrk="1" hangingPunct="1"/>
            <a:r>
              <a:rPr lang="en-US" smtClean="0">
                <a:cs typeface="Arial" charset="0"/>
              </a:rPr>
              <a:t>Obsessive Compulsive Personality Disorder (see chapter 18)</a:t>
            </a:r>
            <a:endParaRPr lang="en-CA" smtClean="0">
              <a:cs typeface="Arial" charset="0"/>
            </a:endParaRPr>
          </a:p>
          <a:p>
            <a:pPr eaLnBrk="1" hangingPunct="1"/>
            <a:r>
              <a:rPr lang="en-US" smtClean="0">
                <a:cs typeface="Arial" charset="0"/>
              </a:rPr>
              <a:t>Although obsessive compulsive personality disorder (OCPD) and OCD have similar names, the clinical manifestations of these disorders are quite different. Obsessive compulsive personality disorder is not characterized by the presence of obsessions or compulsions and instead involves pervasive pattern of preoccupation with orderliness, perfectionism, and control and must begin by early adulthood. If an individual manifests symptoms of both OCPD and OCD, both can be given.</a:t>
            </a:r>
            <a:endParaRPr lang="en-CA" smtClean="0">
              <a:cs typeface="Arial" charset="0"/>
            </a:endParaRPr>
          </a:p>
          <a:p>
            <a:pPr eaLnBrk="1" hangingPunct="1"/>
            <a:endParaRPr lang="en-CA" smtClean="0">
              <a:cs typeface="Arial" charset="0"/>
            </a:endParaRPr>
          </a:p>
        </p:txBody>
      </p:sp>
      <p:sp>
        <p:nvSpPr>
          <p:cNvPr id="4" name="Slide Number Placeholder 3"/>
          <p:cNvSpPr>
            <a:spLocks noGrp="1"/>
          </p:cNvSpPr>
          <p:nvPr>
            <p:ph type="sldNum" sz="quarter" idx="5"/>
          </p:nvPr>
        </p:nvSpPr>
        <p:spPr/>
        <p:txBody>
          <a:bodyPr/>
          <a:lstStyle/>
          <a:p>
            <a:pPr>
              <a:defRPr/>
            </a:pPr>
            <a:fld id="{0A0A8DBC-D4C0-417A-BC59-BD867A677348}" type="slidenum">
              <a:rPr lang="ar-SA" smtClean="0"/>
              <a:pPr>
                <a:defRPr/>
              </a:pPr>
              <a:t>9</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rtl="0" eaLnBrk="1" hangingPunct="1"/>
            <a:r>
              <a:rPr lang="en-US" b="1" smtClean="0">
                <a:cs typeface="Arial" charset="0"/>
              </a:rPr>
              <a:t>Course and Prognosis:</a:t>
            </a:r>
            <a:endParaRPr lang="en-CA" smtClean="0">
              <a:cs typeface="Arial" charset="0"/>
            </a:endParaRPr>
          </a:p>
          <a:p>
            <a:pPr eaLnBrk="1" hangingPunct="1"/>
            <a:r>
              <a:rPr lang="en-US" smtClean="0">
                <a:cs typeface="Arial" charset="0"/>
              </a:rPr>
              <a:t>In most cases onset is gradual but acute cases have been noted.</a:t>
            </a:r>
            <a:endParaRPr lang="en-CA" smtClean="0">
              <a:cs typeface="Arial" charset="0"/>
            </a:endParaRPr>
          </a:p>
          <a:p>
            <a:pPr eaLnBrk="1" hangingPunct="1"/>
            <a:r>
              <a:rPr lang="en-US" smtClean="0">
                <a:cs typeface="Arial" charset="0"/>
              </a:rPr>
              <a:t>The majority have a chronic waxing and waning course with exacerbations related to stressful events.</a:t>
            </a:r>
            <a:endParaRPr lang="en-CA" smtClean="0">
              <a:cs typeface="Arial" charset="0"/>
            </a:endParaRPr>
          </a:p>
          <a:p>
            <a:pPr eaLnBrk="1" hangingPunct="1"/>
            <a:r>
              <a:rPr lang="en-US" smtClean="0">
                <a:cs typeface="Arial" charset="0"/>
              </a:rPr>
              <a:t>Severe cases may become persistent and drug resistant.</a:t>
            </a:r>
            <a:endParaRPr lang="en-CA" smtClean="0">
              <a:cs typeface="Arial" charset="0"/>
            </a:endParaRPr>
          </a:p>
          <a:p>
            <a:pPr eaLnBrk="1" hangingPunct="1"/>
            <a:r>
              <a:rPr lang="en-US" smtClean="0">
                <a:cs typeface="Arial" charset="0"/>
              </a:rPr>
              <a:t>Prognosis is worse when the patient has obsessive compulsive personality disorder.</a:t>
            </a:r>
            <a:endParaRPr lang="en-CA" smtClean="0">
              <a:cs typeface="Arial" charset="0"/>
            </a:endParaRPr>
          </a:p>
          <a:p>
            <a:pPr eaLnBrk="1" hangingPunct="1"/>
            <a:r>
              <a:rPr lang="en-US" smtClean="0">
                <a:cs typeface="Arial" charset="0"/>
              </a:rPr>
              <a:t>Patient’s age, sex, age of onset and duration of OCD showed no significant correlation with outcome.</a:t>
            </a:r>
            <a:endParaRPr lang="en-CA" smtClean="0">
              <a:cs typeface="Arial" charset="0"/>
            </a:endParaRPr>
          </a:p>
          <a:p>
            <a:pPr eaLnBrk="1" hangingPunct="1"/>
            <a:r>
              <a:rPr lang="en-US" smtClean="0">
                <a:cs typeface="Arial" charset="0"/>
              </a:rPr>
              <a:t>Good lasting outcome was found to be related to compliance with treatment (exposure and drugs), presence of mood component and family support.</a:t>
            </a:r>
            <a:endParaRPr lang="en-CA" smtClean="0">
              <a:cs typeface="Arial" charset="0"/>
            </a:endParaRPr>
          </a:p>
          <a:p>
            <a:pPr eaLnBrk="1" hangingPunct="1"/>
            <a:endParaRPr lang="en-CA" smtClean="0">
              <a:cs typeface="Arial" charset="0"/>
            </a:endParaRPr>
          </a:p>
        </p:txBody>
      </p:sp>
      <p:sp>
        <p:nvSpPr>
          <p:cNvPr id="4" name="Slide Number Placeholder 3"/>
          <p:cNvSpPr>
            <a:spLocks noGrp="1"/>
          </p:cNvSpPr>
          <p:nvPr>
            <p:ph type="sldNum" sz="quarter" idx="5"/>
          </p:nvPr>
        </p:nvSpPr>
        <p:spPr/>
        <p:txBody>
          <a:bodyPr/>
          <a:lstStyle/>
          <a:p>
            <a:pPr>
              <a:defRPr/>
            </a:pPr>
            <a:fld id="{C4D292AC-AB73-402A-9618-0CB1A36E4AA4}" type="slidenum">
              <a:rPr lang="ar-SA" smtClean="0"/>
              <a:pPr>
                <a:defRPr/>
              </a:pPr>
              <a:t>10</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3365500"/>
            <a:chOff x="0" y="0"/>
            <a:chExt cx="5760" cy="2120"/>
          </a:xfrm>
        </p:grpSpPr>
        <p:pic>
          <p:nvPicPr>
            <p:cNvPr id="39939" name="Picture 3" descr="D:\FRONTPAGE THEMES\ARTSY\ARTBANNA.PNG"/>
            <p:cNvPicPr>
              <a:picLocks noChangeAspect="1" noChangeArrowheads="1"/>
            </p:cNvPicPr>
            <p:nvPr/>
          </p:nvPicPr>
          <p:blipFill>
            <a:blip r:embed="rId2" cstate="print"/>
            <a:srcRect l="8125"/>
            <a:stretch>
              <a:fillRect/>
            </a:stretch>
          </p:blipFill>
          <p:spPr bwMode="invGray">
            <a:xfrm>
              <a:off x="0" y="0"/>
              <a:ext cx="5760" cy="576"/>
            </a:xfrm>
            <a:prstGeom prst="rect">
              <a:avLst/>
            </a:prstGeom>
            <a:noFill/>
          </p:spPr>
        </p:pic>
        <p:pic>
          <p:nvPicPr>
            <p:cNvPr id="39940" name="Picture 4" descr="P:\!Themes\Artsy\Arthsepa.gif"/>
            <p:cNvPicPr>
              <a:picLocks noChangeAspect="1" noChangeArrowheads="1"/>
            </p:cNvPicPr>
            <p:nvPr/>
          </p:nvPicPr>
          <p:blipFill>
            <a:blip r:embed="rId3" cstate="print"/>
            <a:srcRect/>
            <a:stretch>
              <a:fillRect/>
            </a:stretch>
          </p:blipFill>
          <p:spPr bwMode="auto">
            <a:xfrm>
              <a:off x="2688" y="2059"/>
              <a:ext cx="2832" cy="61"/>
            </a:xfrm>
            <a:prstGeom prst="rect">
              <a:avLst/>
            </a:prstGeom>
            <a:noFill/>
          </p:spPr>
        </p:pic>
      </p:grpSp>
      <p:sp>
        <p:nvSpPr>
          <p:cNvPr id="39941" name="Rectangle 5"/>
          <p:cNvSpPr>
            <a:spLocks noGrp="1" noChangeArrowheads="1"/>
          </p:cNvSpPr>
          <p:nvPr>
            <p:ph type="ctrTitle"/>
          </p:nvPr>
        </p:nvSpPr>
        <p:spPr>
          <a:xfrm>
            <a:off x="990600" y="1905000"/>
            <a:ext cx="7772400" cy="1143000"/>
          </a:xfrm>
        </p:spPr>
        <p:txBody>
          <a:bodyPr/>
          <a:lstStyle>
            <a:lvl1pPr algn="r">
              <a:defRPr/>
            </a:lvl1pPr>
          </a:lstStyle>
          <a:p>
            <a:r>
              <a:rPr lang="en-US" smtClean="0"/>
              <a:t>Click to edit Master title style</a:t>
            </a:r>
            <a:endParaRPr lang="en-US" dirty="0"/>
          </a:p>
        </p:txBody>
      </p:sp>
      <p:sp>
        <p:nvSpPr>
          <p:cNvPr id="39942"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r>
              <a:rPr lang="en-US" smtClean="0"/>
              <a:t>Click to edit Master subtitle style</a:t>
            </a:r>
            <a:endParaRPr lang="en-US" dirty="0"/>
          </a:p>
        </p:txBody>
      </p:sp>
      <p:sp>
        <p:nvSpPr>
          <p:cNvPr id="39943" name="Rectangle 7"/>
          <p:cNvSpPr>
            <a:spLocks noGrp="1" noChangeArrowheads="1"/>
          </p:cNvSpPr>
          <p:nvPr>
            <p:ph type="dt" sz="half" idx="2"/>
          </p:nvPr>
        </p:nvSpPr>
        <p:spPr>
          <a:xfrm>
            <a:off x="3359150" y="6343650"/>
            <a:ext cx="1905000" cy="457200"/>
          </a:xfrm>
        </p:spPr>
        <p:txBody>
          <a:bodyPr/>
          <a:lstStyle>
            <a:lvl1pPr>
              <a:defRPr/>
            </a:lvl1pPr>
          </a:lstStyle>
          <a:p>
            <a:pPr>
              <a:defRPr/>
            </a:pPr>
            <a:fld id="{ECA28139-99A7-4A1B-86C8-ABEB28C9D215}" type="datetimeFigureOut">
              <a:rPr lang="ar-SA" smtClean="0"/>
              <a:pPr>
                <a:defRPr/>
              </a:pPr>
              <a:t>14/10/32</a:t>
            </a:fld>
            <a:endParaRPr lang="ar-SA"/>
          </a:p>
        </p:txBody>
      </p:sp>
      <p:sp>
        <p:nvSpPr>
          <p:cNvPr id="39944" name="Rectangle 8"/>
          <p:cNvSpPr>
            <a:spLocks noGrp="1" noChangeArrowheads="1"/>
          </p:cNvSpPr>
          <p:nvPr>
            <p:ph type="ftr" sz="quarter" idx="3"/>
          </p:nvPr>
        </p:nvSpPr>
        <p:spPr>
          <a:xfrm>
            <a:off x="6019800" y="6343650"/>
            <a:ext cx="2895600" cy="457200"/>
          </a:xfrm>
        </p:spPr>
        <p:txBody>
          <a:bodyPr/>
          <a:lstStyle>
            <a:lvl1pPr>
              <a:defRPr/>
            </a:lvl1pPr>
          </a:lstStyle>
          <a:p>
            <a:pPr>
              <a:defRPr/>
            </a:pPr>
            <a:endParaRPr lang="ar-SA"/>
          </a:p>
        </p:txBody>
      </p:sp>
      <p:sp>
        <p:nvSpPr>
          <p:cNvPr id="39945" name="Rectangle 9"/>
          <p:cNvSpPr>
            <a:spLocks noGrp="1" noChangeArrowheads="1"/>
          </p:cNvSpPr>
          <p:nvPr>
            <p:ph type="sldNum" sz="quarter" idx="4"/>
          </p:nvPr>
        </p:nvSpPr>
        <p:spPr>
          <a:xfrm>
            <a:off x="125413" y="6361113"/>
            <a:ext cx="1905000" cy="457200"/>
          </a:xfrm>
        </p:spPr>
        <p:txBody>
          <a:bodyPr/>
          <a:lstStyle>
            <a:lvl1pPr>
              <a:defRPr/>
            </a:lvl1pPr>
          </a:lstStyle>
          <a:p>
            <a:pPr>
              <a:defRPr/>
            </a:pPr>
            <a:fld id="{38A4F73F-862E-40C7-B59D-ABC87A8D7221}" type="slidenum">
              <a:rPr lang="ar-SA" smtClean="0"/>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ECA28139-99A7-4A1B-86C8-ABEB28C9D215}" type="datetimeFigureOut">
              <a:rPr lang="ar-SA" smtClean="0"/>
              <a:pPr>
                <a:defRPr/>
              </a:pPr>
              <a:t>14/10/32</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38A4F73F-862E-40C7-B59D-ABC87A8D7221}" type="slidenum">
              <a:rPr lang="ar-SA" smtClean="0"/>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0175" y="609600"/>
            <a:ext cx="2057400" cy="544671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04800" y="609600"/>
            <a:ext cx="6022975" cy="54467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ECA28139-99A7-4A1B-86C8-ABEB28C9D215}" type="datetimeFigureOut">
              <a:rPr lang="ar-SA" smtClean="0"/>
              <a:pPr>
                <a:defRPr/>
              </a:pPr>
              <a:t>14/10/32</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38A4F73F-862E-40C7-B59D-ABC87A8D7221}" type="slidenum">
              <a:rPr lang="ar-SA" smtClean="0"/>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548680"/>
            <a:ext cx="8153400" cy="1143000"/>
          </a:xfrm>
        </p:spPr>
        <p:txBody>
          <a:bodyPr/>
          <a:lstStyle/>
          <a:p>
            <a:r>
              <a:rPr lang="en-US" smtClean="0"/>
              <a:t>Click to edit Master title style</a:t>
            </a:r>
            <a:endParaRPr lang="en-CA" dirty="0"/>
          </a:p>
        </p:txBody>
      </p:sp>
      <p:sp>
        <p:nvSpPr>
          <p:cNvPr id="3" name="Content Placeholder 2"/>
          <p:cNvSpPr>
            <a:spLocks noGrp="1"/>
          </p:cNvSpPr>
          <p:nvPr>
            <p:ph idx="1"/>
          </p:nvPr>
        </p:nvSpPr>
        <p:spPr/>
        <p:txBody>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Date Placeholder 3"/>
          <p:cNvSpPr>
            <a:spLocks noGrp="1"/>
          </p:cNvSpPr>
          <p:nvPr>
            <p:ph type="dt" sz="half" idx="10"/>
          </p:nvPr>
        </p:nvSpPr>
        <p:spPr/>
        <p:txBody>
          <a:bodyPr/>
          <a:lstStyle>
            <a:lvl1pPr>
              <a:defRPr/>
            </a:lvl1pPr>
          </a:lstStyle>
          <a:p>
            <a:pPr>
              <a:defRPr/>
            </a:pPr>
            <a:fld id="{ECA28139-99A7-4A1B-86C8-ABEB28C9D215}" type="datetimeFigureOut">
              <a:rPr lang="ar-SA" smtClean="0"/>
              <a:pPr>
                <a:defRPr/>
              </a:pPr>
              <a:t>14/10/32</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38A4F73F-862E-40C7-B59D-ABC87A8D7221}" type="slidenum">
              <a:rPr lang="ar-SA" smtClean="0"/>
              <a:pPr>
                <a:defRPr/>
              </a:pPr>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CA28139-99A7-4A1B-86C8-ABEB28C9D215}" type="datetimeFigureOut">
              <a:rPr lang="ar-SA" smtClean="0"/>
              <a:pPr>
                <a:defRPr/>
              </a:pPr>
              <a:t>14/10/32</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38A4F73F-862E-40C7-B59D-ABC87A8D7221}" type="slidenum">
              <a:rPr lang="ar-SA" smtClean="0"/>
              <a:pPr>
                <a:defRPr/>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pPr>
              <a:defRPr/>
            </a:pPr>
            <a:fld id="{ECA28139-99A7-4A1B-86C8-ABEB28C9D215}" type="datetimeFigureOut">
              <a:rPr lang="ar-SA" smtClean="0"/>
              <a:pPr>
                <a:defRPr/>
              </a:pPr>
              <a:t>14/10/32</a:t>
            </a:fld>
            <a:endParaRPr lang="ar-SA"/>
          </a:p>
        </p:txBody>
      </p:sp>
      <p:sp>
        <p:nvSpPr>
          <p:cNvPr id="6" name="Footer Placeholder 5"/>
          <p:cNvSpPr>
            <a:spLocks noGrp="1"/>
          </p:cNvSpPr>
          <p:nvPr>
            <p:ph type="ftr" sz="quarter" idx="11"/>
          </p:nvPr>
        </p:nvSpPr>
        <p:spPr/>
        <p:txBody>
          <a:bodyPr/>
          <a:lstStyle>
            <a:lvl1pPr>
              <a:defRPr/>
            </a:lvl1pPr>
          </a:lstStyle>
          <a:p>
            <a:pPr>
              <a:defRPr/>
            </a:pPr>
            <a:endParaRPr lang="ar-SA"/>
          </a:p>
        </p:txBody>
      </p:sp>
      <p:sp>
        <p:nvSpPr>
          <p:cNvPr id="7" name="Slide Number Placeholder 6"/>
          <p:cNvSpPr>
            <a:spLocks noGrp="1"/>
          </p:cNvSpPr>
          <p:nvPr>
            <p:ph type="sldNum" sz="quarter" idx="12"/>
          </p:nvPr>
        </p:nvSpPr>
        <p:spPr/>
        <p:txBody>
          <a:bodyPr/>
          <a:lstStyle>
            <a:lvl1pPr>
              <a:defRPr/>
            </a:lvl1pPr>
          </a:lstStyle>
          <a:p>
            <a:pPr>
              <a:defRPr/>
            </a:pPr>
            <a:fld id="{38A4F73F-862E-40C7-B59D-ABC87A8D7221}" type="slidenum">
              <a:rPr lang="ar-SA" smtClean="0"/>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pPr>
              <a:defRPr/>
            </a:pPr>
            <a:fld id="{ECA28139-99A7-4A1B-86C8-ABEB28C9D215}" type="datetimeFigureOut">
              <a:rPr lang="ar-SA" smtClean="0"/>
              <a:pPr>
                <a:defRPr/>
              </a:pPr>
              <a:t>14/10/32</a:t>
            </a:fld>
            <a:endParaRPr lang="ar-SA"/>
          </a:p>
        </p:txBody>
      </p:sp>
      <p:sp>
        <p:nvSpPr>
          <p:cNvPr id="8" name="Footer Placeholder 7"/>
          <p:cNvSpPr>
            <a:spLocks noGrp="1"/>
          </p:cNvSpPr>
          <p:nvPr>
            <p:ph type="ftr" sz="quarter" idx="11"/>
          </p:nvPr>
        </p:nvSpPr>
        <p:spPr/>
        <p:txBody>
          <a:bodyPr/>
          <a:lstStyle>
            <a:lvl1pPr>
              <a:defRPr/>
            </a:lvl1pPr>
          </a:lstStyle>
          <a:p>
            <a:pPr>
              <a:defRPr/>
            </a:pPr>
            <a:endParaRPr lang="ar-SA"/>
          </a:p>
        </p:txBody>
      </p:sp>
      <p:sp>
        <p:nvSpPr>
          <p:cNvPr id="9" name="Slide Number Placeholder 8"/>
          <p:cNvSpPr>
            <a:spLocks noGrp="1"/>
          </p:cNvSpPr>
          <p:nvPr>
            <p:ph type="sldNum" sz="quarter" idx="12"/>
          </p:nvPr>
        </p:nvSpPr>
        <p:spPr/>
        <p:txBody>
          <a:bodyPr/>
          <a:lstStyle>
            <a:lvl1pPr>
              <a:defRPr/>
            </a:lvl1pPr>
          </a:lstStyle>
          <a:p>
            <a:pPr>
              <a:defRPr/>
            </a:pPr>
            <a:fld id="{38A4F73F-862E-40C7-B59D-ABC87A8D7221}" type="slidenum">
              <a:rPr lang="ar-SA" smtClean="0"/>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548680"/>
            <a:ext cx="8153400" cy="1143000"/>
          </a:xfr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pPr>
              <a:defRPr/>
            </a:pPr>
            <a:fld id="{ECA28139-99A7-4A1B-86C8-ABEB28C9D215}" type="datetimeFigureOut">
              <a:rPr lang="ar-SA" smtClean="0"/>
              <a:pPr>
                <a:defRPr/>
              </a:pPr>
              <a:t>14/10/32</a:t>
            </a:fld>
            <a:endParaRPr lang="ar-SA"/>
          </a:p>
        </p:txBody>
      </p:sp>
      <p:sp>
        <p:nvSpPr>
          <p:cNvPr id="4" name="Footer Placeholder 3"/>
          <p:cNvSpPr>
            <a:spLocks noGrp="1"/>
          </p:cNvSpPr>
          <p:nvPr>
            <p:ph type="ftr" sz="quarter" idx="11"/>
          </p:nvPr>
        </p:nvSpPr>
        <p:spPr/>
        <p:txBody>
          <a:bodyPr/>
          <a:lstStyle>
            <a:lvl1pPr>
              <a:defRPr/>
            </a:lvl1pPr>
          </a:lstStyle>
          <a:p>
            <a:pPr>
              <a:defRPr/>
            </a:pPr>
            <a:endParaRPr lang="ar-SA"/>
          </a:p>
        </p:txBody>
      </p:sp>
      <p:sp>
        <p:nvSpPr>
          <p:cNvPr id="5" name="Slide Number Placeholder 4"/>
          <p:cNvSpPr>
            <a:spLocks noGrp="1"/>
          </p:cNvSpPr>
          <p:nvPr>
            <p:ph type="sldNum" sz="quarter" idx="12"/>
          </p:nvPr>
        </p:nvSpPr>
        <p:spPr/>
        <p:txBody>
          <a:bodyPr/>
          <a:lstStyle>
            <a:lvl1pPr>
              <a:defRPr/>
            </a:lvl1pPr>
          </a:lstStyle>
          <a:p>
            <a:pPr>
              <a:defRPr/>
            </a:pPr>
            <a:fld id="{38A4F73F-862E-40C7-B59D-ABC87A8D7221}" type="slidenum">
              <a:rPr lang="ar-SA" smtClean="0"/>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CA28139-99A7-4A1B-86C8-ABEB28C9D215}" type="datetimeFigureOut">
              <a:rPr lang="ar-SA" smtClean="0"/>
              <a:pPr>
                <a:defRPr/>
              </a:pPr>
              <a:t>14/10/32</a:t>
            </a:fld>
            <a:endParaRPr lang="ar-SA"/>
          </a:p>
        </p:txBody>
      </p:sp>
      <p:sp>
        <p:nvSpPr>
          <p:cNvPr id="3" name="Footer Placeholder 2"/>
          <p:cNvSpPr>
            <a:spLocks noGrp="1"/>
          </p:cNvSpPr>
          <p:nvPr>
            <p:ph type="ftr" sz="quarter" idx="11"/>
          </p:nvPr>
        </p:nvSpPr>
        <p:spPr/>
        <p:txBody>
          <a:bodyPr/>
          <a:lstStyle>
            <a:lvl1pPr>
              <a:defRPr/>
            </a:lvl1pPr>
          </a:lstStyle>
          <a:p>
            <a:pPr>
              <a:defRPr/>
            </a:pPr>
            <a:endParaRPr lang="ar-SA"/>
          </a:p>
        </p:txBody>
      </p:sp>
      <p:sp>
        <p:nvSpPr>
          <p:cNvPr id="4" name="Slide Number Placeholder 3"/>
          <p:cNvSpPr>
            <a:spLocks noGrp="1"/>
          </p:cNvSpPr>
          <p:nvPr>
            <p:ph type="sldNum" sz="quarter" idx="12"/>
          </p:nvPr>
        </p:nvSpPr>
        <p:spPr/>
        <p:txBody>
          <a:bodyPr/>
          <a:lstStyle>
            <a:lvl1pPr>
              <a:defRPr/>
            </a:lvl1pPr>
          </a:lstStyle>
          <a:p>
            <a:pPr>
              <a:defRPr/>
            </a:pPr>
            <a:fld id="{38A4F73F-862E-40C7-B59D-ABC87A8D7221}" type="slidenum">
              <a:rPr lang="ar-SA" smtClean="0"/>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ECA28139-99A7-4A1B-86C8-ABEB28C9D215}" type="datetimeFigureOut">
              <a:rPr lang="ar-SA" smtClean="0"/>
              <a:pPr>
                <a:defRPr/>
              </a:pPr>
              <a:t>14/10/32</a:t>
            </a:fld>
            <a:endParaRPr lang="ar-SA"/>
          </a:p>
        </p:txBody>
      </p:sp>
      <p:sp>
        <p:nvSpPr>
          <p:cNvPr id="6" name="Footer Placeholder 5"/>
          <p:cNvSpPr>
            <a:spLocks noGrp="1"/>
          </p:cNvSpPr>
          <p:nvPr>
            <p:ph type="ftr" sz="quarter" idx="11"/>
          </p:nvPr>
        </p:nvSpPr>
        <p:spPr/>
        <p:txBody>
          <a:bodyPr/>
          <a:lstStyle>
            <a:lvl1pPr>
              <a:defRPr/>
            </a:lvl1pPr>
          </a:lstStyle>
          <a:p>
            <a:pPr>
              <a:defRPr/>
            </a:pPr>
            <a:endParaRPr lang="ar-SA"/>
          </a:p>
        </p:txBody>
      </p:sp>
      <p:sp>
        <p:nvSpPr>
          <p:cNvPr id="7" name="Slide Number Placeholder 6"/>
          <p:cNvSpPr>
            <a:spLocks noGrp="1"/>
          </p:cNvSpPr>
          <p:nvPr>
            <p:ph type="sldNum" sz="quarter" idx="12"/>
          </p:nvPr>
        </p:nvSpPr>
        <p:spPr/>
        <p:txBody>
          <a:bodyPr/>
          <a:lstStyle>
            <a:lvl1pPr>
              <a:defRPr/>
            </a:lvl1pPr>
          </a:lstStyle>
          <a:p>
            <a:pPr>
              <a:defRPr/>
            </a:pPr>
            <a:fld id="{38A4F73F-862E-40C7-B59D-ABC87A8D7221}" type="slidenum">
              <a:rPr lang="ar-SA" smtClean="0"/>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ECA28139-99A7-4A1B-86C8-ABEB28C9D215}" type="datetimeFigureOut">
              <a:rPr lang="ar-SA" smtClean="0"/>
              <a:pPr>
                <a:defRPr/>
              </a:pPr>
              <a:t>14/10/32</a:t>
            </a:fld>
            <a:endParaRPr lang="ar-SA"/>
          </a:p>
        </p:txBody>
      </p:sp>
      <p:sp>
        <p:nvSpPr>
          <p:cNvPr id="6" name="Footer Placeholder 5"/>
          <p:cNvSpPr>
            <a:spLocks noGrp="1"/>
          </p:cNvSpPr>
          <p:nvPr>
            <p:ph type="ftr" sz="quarter" idx="11"/>
          </p:nvPr>
        </p:nvSpPr>
        <p:spPr/>
        <p:txBody>
          <a:bodyPr/>
          <a:lstStyle>
            <a:lvl1pPr>
              <a:defRPr/>
            </a:lvl1pPr>
          </a:lstStyle>
          <a:p>
            <a:pPr>
              <a:defRPr/>
            </a:pPr>
            <a:endParaRPr lang="ar-SA"/>
          </a:p>
        </p:txBody>
      </p:sp>
      <p:sp>
        <p:nvSpPr>
          <p:cNvPr id="7" name="Slide Number Placeholder 6"/>
          <p:cNvSpPr>
            <a:spLocks noGrp="1"/>
          </p:cNvSpPr>
          <p:nvPr>
            <p:ph type="sldNum" sz="quarter" idx="12"/>
          </p:nvPr>
        </p:nvSpPr>
        <p:spPr/>
        <p:txBody>
          <a:bodyPr/>
          <a:lstStyle>
            <a:lvl1pPr>
              <a:defRPr/>
            </a:lvl1pPr>
          </a:lstStyle>
          <a:p>
            <a:pPr>
              <a:defRPr/>
            </a:pPr>
            <a:fld id="{38A4F73F-862E-40C7-B59D-ABC87A8D7221}" type="slidenum">
              <a:rPr lang="ar-SA" smtClean="0"/>
              <a:pPr>
                <a:defRPr/>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7938" y="1636713"/>
            <a:ext cx="9148763" cy="4618037"/>
            <a:chOff x="-5" y="1031"/>
            <a:chExt cx="5763" cy="2909"/>
          </a:xfrm>
        </p:grpSpPr>
        <p:pic>
          <p:nvPicPr>
            <p:cNvPr id="38915" name="Picture 3" descr="D:\FRONTPAGE THEMES\ARTSY\ARTHSEPA.PNG"/>
            <p:cNvPicPr>
              <a:picLocks noChangeAspect="1" noChangeArrowheads="1"/>
            </p:cNvPicPr>
            <p:nvPr/>
          </p:nvPicPr>
          <p:blipFill>
            <a:blip r:embed="rId13" cstate="print"/>
            <a:srcRect/>
            <a:stretch>
              <a:fillRect/>
            </a:stretch>
          </p:blipFill>
          <p:spPr bwMode="gray">
            <a:xfrm>
              <a:off x="3778" y="3893"/>
              <a:ext cx="1980" cy="47"/>
            </a:xfrm>
            <a:prstGeom prst="rect">
              <a:avLst/>
            </a:prstGeom>
            <a:noFill/>
          </p:spPr>
        </p:pic>
        <p:pic>
          <p:nvPicPr>
            <p:cNvPr id="38916" name="Picture 4" descr="P:\!Themes\Artsy\Arthsepa.gif"/>
            <p:cNvPicPr>
              <a:picLocks noChangeAspect="1" noChangeArrowheads="1"/>
            </p:cNvPicPr>
            <p:nvPr/>
          </p:nvPicPr>
          <p:blipFill>
            <a:blip r:embed="rId14" cstate="print"/>
            <a:srcRect/>
            <a:stretch>
              <a:fillRect/>
            </a:stretch>
          </p:blipFill>
          <p:spPr bwMode="auto">
            <a:xfrm>
              <a:off x="-5" y="1031"/>
              <a:ext cx="2832" cy="61"/>
            </a:xfrm>
            <a:prstGeom prst="rect">
              <a:avLst/>
            </a:prstGeom>
            <a:noFill/>
          </p:spPr>
        </p:pic>
      </p:grpSp>
      <p:sp>
        <p:nvSpPr>
          <p:cNvPr id="38917" name="Rectangle 5"/>
          <p:cNvSpPr>
            <a:spLocks noGrp="1" noChangeArrowheads="1"/>
          </p:cNvSpPr>
          <p:nvPr>
            <p:ph type="body" idx="1"/>
          </p:nvPr>
        </p:nvSpPr>
        <p:spPr bwMode="auto">
          <a:xfrm>
            <a:off x="328613" y="1941513"/>
            <a:ext cx="820896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38918" name="Rectangle 6"/>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pPr>
              <a:defRPr/>
            </a:pPr>
            <a:fld id="{ECA28139-99A7-4A1B-86C8-ABEB28C9D215}" type="datetimeFigureOut">
              <a:rPr lang="ar-SA" smtClean="0"/>
              <a:pPr>
                <a:defRPr/>
              </a:pPr>
              <a:t>14/10/32</a:t>
            </a:fld>
            <a:endParaRPr lang="ar-SA"/>
          </a:p>
        </p:txBody>
      </p:sp>
      <p:sp>
        <p:nvSpPr>
          <p:cNvPr id="38919" name="Rectangle 7"/>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pPr>
              <a:defRPr/>
            </a:pPr>
            <a:endParaRPr lang="ar-SA"/>
          </a:p>
        </p:txBody>
      </p:sp>
      <p:sp>
        <p:nvSpPr>
          <p:cNvPr id="38920" name="Rectangle 8"/>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2400">
                <a:latin typeface="+mn-lt"/>
              </a:defRPr>
            </a:lvl1pPr>
          </a:lstStyle>
          <a:p>
            <a:pPr>
              <a:defRPr/>
            </a:pPr>
            <a:fld id="{38A4F73F-862E-40C7-B59D-ABC87A8D7221}" type="slidenum">
              <a:rPr lang="ar-SA" smtClean="0"/>
              <a:pPr>
                <a:defRPr/>
              </a:pPr>
              <a:t>‹#›</a:t>
            </a:fld>
            <a:endParaRPr lang="ar-SA"/>
          </a:p>
        </p:txBody>
      </p:sp>
      <p:sp>
        <p:nvSpPr>
          <p:cNvPr id="38921" name="Rectangle 9"/>
          <p:cNvSpPr>
            <a:spLocks noGrp="1" noChangeArrowheads="1"/>
          </p:cNvSpPr>
          <p:nvPr>
            <p:ph type="title"/>
          </p:nvPr>
        </p:nvSpPr>
        <p:spPr bwMode="auto">
          <a:xfrm>
            <a:off x="304800" y="548680"/>
            <a:ext cx="8153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dirty="0" smtClean="0"/>
          </a:p>
        </p:txBody>
      </p:sp>
    </p:spTree>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defRPr>
      </a:lvl2pPr>
      <a:lvl3pPr algn="l" rtl="0" eaLnBrk="1" fontAlgn="base" hangingPunct="1">
        <a:spcBef>
          <a:spcPct val="0"/>
        </a:spcBef>
        <a:spcAft>
          <a:spcPct val="0"/>
        </a:spcAft>
        <a:defRPr sz="4400">
          <a:solidFill>
            <a:schemeClr val="tx2"/>
          </a:solidFill>
          <a:latin typeface="Arial" pitchFamily="34" charset="0"/>
        </a:defRPr>
      </a:lvl3pPr>
      <a:lvl4pPr algn="l" rtl="0" eaLnBrk="1" fontAlgn="base" hangingPunct="1">
        <a:spcBef>
          <a:spcPct val="0"/>
        </a:spcBef>
        <a:spcAft>
          <a:spcPct val="0"/>
        </a:spcAft>
        <a:defRPr sz="4400">
          <a:solidFill>
            <a:schemeClr val="tx2"/>
          </a:solidFill>
          <a:latin typeface="Arial" pitchFamily="34" charset="0"/>
        </a:defRPr>
      </a:lvl4pPr>
      <a:lvl5pPr algn="l" rtl="0" eaLnBrk="1" fontAlgn="base" hangingPunct="1">
        <a:spcBef>
          <a:spcPct val="0"/>
        </a:spcBef>
        <a:spcAft>
          <a:spcPct val="0"/>
        </a:spcAft>
        <a:defRPr sz="4400">
          <a:solidFill>
            <a:schemeClr val="tx2"/>
          </a:solidFill>
          <a:latin typeface="Arial" pitchFamily="34" charset="0"/>
        </a:defRPr>
      </a:lvl5pPr>
      <a:lvl6pPr marL="457200" algn="l" rtl="0" eaLnBrk="1" fontAlgn="base" hangingPunct="1">
        <a:spcBef>
          <a:spcPct val="0"/>
        </a:spcBef>
        <a:spcAft>
          <a:spcPct val="0"/>
        </a:spcAft>
        <a:defRPr sz="4400">
          <a:solidFill>
            <a:schemeClr val="tx2"/>
          </a:solidFill>
          <a:latin typeface="Arial" pitchFamily="34" charset="0"/>
        </a:defRPr>
      </a:lvl6pPr>
      <a:lvl7pPr marL="914400" algn="l" rtl="0" eaLnBrk="1" fontAlgn="base" hangingPunct="1">
        <a:spcBef>
          <a:spcPct val="0"/>
        </a:spcBef>
        <a:spcAft>
          <a:spcPct val="0"/>
        </a:spcAft>
        <a:defRPr sz="4400">
          <a:solidFill>
            <a:schemeClr val="tx2"/>
          </a:solidFill>
          <a:latin typeface="Arial" pitchFamily="34" charset="0"/>
        </a:defRPr>
      </a:lvl7pPr>
      <a:lvl8pPr marL="1371600" algn="l" rtl="0" eaLnBrk="1" fontAlgn="base" hangingPunct="1">
        <a:spcBef>
          <a:spcPct val="0"/>
        </a:spcBef>
        <a:spcAft>
          <a:spcPct val="0"/>
        </a:spcAft>
        <a:defRPr sz="4400">
          <a:solidFill>
            <a:schemeClr val="tx2"/>
          </a:solidFill>
          <a:latin typeface="Arial" pitchFamily="34" charset="0"/>
        </a:defRPr>
      </a:lvl8pPr>
      <a:lvl9pPr marL="1828800" algn="l"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lr>
          <a:srgbClr val="CCFF33"/>
        </a:buClr>
        <a:buSzPct val="7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rgbClr val="0099CC"/>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tx2"/>
        </a:buClr>
        <a:buSzPct val="7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1412776"/>
            <a:ext cx="7772400" cy="1635224"/>
          </a:xfrm>
        </p:spPr>
        <p:txBody>
          <a:bodyPr/>
          <a:lstStyle/>
          <a:p>
            <a:pPr algn="ctr"/>
            <a:r>
              <a:rPr lang="en-CA" sz="5400" b="1" dirty="0" smtClean="0">
                <a:effectLst>
                  <a:outerShdw blurRad="38100" dist="38100" dir="2700000" algn="tl">
                    <a:srgbClr val="000000">
                      <a:alpha val="43137"/>
                    </a:srgbClr>
                  </a:outerShdw>
                </a:effectLst>
                <a:latin typeface="Arial" pitchFamily="34" charset="0"/>
                <a:cs typeface="Arial" pitchFamily="34" charset="0"/>
              </a:rPr>
              <a:t>Obsessive Compulsive Disorder (OCD)</a:t>
            </a:r>
            <a:endParaRPr lang="en-US" sz="5400" b="1" dirty="0">
              <a:effectLst>
                <a:outerShdw blurRad="38100" dist="38100" dir="2700000" algn="tl">
                  <a:srgbClr val="000000">
                    <a:alpha val="43137"/>
                  </a:srgbClr>
                </a:outerShdw>
              </a:effectLst>
            </a:endParaRPr>
          </a:p>
        </p:txBody>
      </p:sp>
      <p:sp>
        <p:nvSpPr>
          <p:cNvPr id="2051" name="Rectangle 3"/>
          <p:cNvSpPr>
            <a:spLocks noGrp="1" noChangeArrowheads="1"/>
          </p:cNvSpPr>
          <p:nvPr>
            <p:ph type="subTitle" idx="1"/>
          </p:nvPr>
        </p:nvSpPr>
        <p:spPr>
          <a:xfrm>
            <a:off x="683568" y="4581128"/>
            <a:ext cx="6102350" cy="1752600"/>
          </a:xfrm>
        </p:spPr>
        <p:txBody>
          <a:bodyPr/>
          <a:lstStyle/>
          <a:p>
            <a:pPr algn="l"/>
            <a:r>
              <a:rPr lang="en-US" dirty="0" smtClean="0">
                <a:effectLst>
                  <a:outerShdw blurRad="38100" dist="38100" dir="2700000" algn="tl">
                    <a:srgbClr val="000000">
                      <a:alpha val="43137"/>
                    </a:srgbClr>
                  </a:outerShdw>
                </a:effectLst>
              </a:rPr>
              <a:t>AHMAD ALHADI, MD</a:t>
            </a:r>
          </a:p>
          <a:p>
            <a:pPr algn="l"/>
            <a:r>
              <a:rPr lang="en-US" dirty="0" smtClean="0"/>
              <a:t>Psychiatrist and Psychotherapist</a:t>
            </a:r>
          </a:p>
          <a:p>
            <a:pPr algn="l"/>
            <a:r>
              <a:rPr lang="en-US" dirty="0" smtClean="0"/>
              <a:t>KSU, KKUH</a:t>
            </a:r>
            <a:endParaRPr lang="en-US" dirty="0"/>
          </a:p>
        </p:txBody>
      </p:sp>
      <p:sp>
        <p:nvSpPr>
          <p:cNvPr id="2052" name="Rectangle 4"/>
          <p:cNvSpPr>
            <a:spLocks noChangeArrowheads="1"/>
          </p:cNvSpPr>
          <p:nvPr/>
        </p:nvSpPr>
        <p:spPr bwMode="auto">
          <a:xfrm>
            <a:off x="9277350" y="-303213"/>
            <a:ext cx="184150" cy="396876"/>
          </a:xfrm>
          <a:prstGeom prst="rect">
            <a:avLst/>
          </a:prstGeom>
          <a:noFill/>
          <a:ln w="9525">
            <a:noFill/>
            <a:miter lim="800000"/>
            <a:headEnd/>
            <a:tailEnd/>
          </a:ln>
          <a:effectLst/>
        </p:spPr>
        <p:txBody>
          <a:bodyPr wrap="none">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CA" b="1" dirty="0" smtClean="0">
                <a:effectLst>
                  <a:outerShdw blurRad="38100" dist="38100" dir="2700000" algn="tl">
                    <a:srgbClr val="000000">
                      <a:alpha val="43137"/>
                    </a:srgbClr>
                  </a:outerShdw>
                </a:effectLst>
                <a:cs typeface="Arial" pitchFamily="34" charset="0"/>
              </a:rPr>
              <a:t>Course</a:t>
            </a:r>
            <a:endParaRPr lang="ar-SA" b="1" dirty="0">
              <a:effectLst>
                <a:outerShdw blurRad="38100" dist="38100" dir="2700000" algn="tl">
                  <a:srgbClr val="000000">
                    <a:alpha val="43137"/>
                  </a:srgbClr>
                </a:outerShdw>
              </a:effectLst>
              <a:cs typeface="Arial" pitchFamily="34" charset="0"/>
            </a:endParaRPr>
          </a:p>
        </p:txBody>
      </p:sp>
      <p:sp>
        <p:nvSpPr>
          <p:cNvPr id="3" name="عنصر نائب للمحتوى 2"/>
          <p:cNvSpPr>
            <a:spLocks noGrp="1"/>
          </p:cNvSpPr>
          <p:nvPr>
            <p:ph idx="1"/>
          </p:nvPr>
        </p:nvSpPr>
        <p:spPr>
          <a:xfrm>
            <a:off x="1115616" y="1916832"/>
            <a:ext cx="8208962" cy="4114800"/>
          </a:xfrm>
        </p:spPr>
        <p:txBody>
          <a:bodyPr/>
          <a:lstStyle/>
          <a:p>
            <a:pPr algn="l" rtl="0" eaLnBrk="1" hangingPunct="1">
              <a:buFont typeface="Wingdings 2" pitchFamily="18" charset="2"/>
              <a:buNone/>
            </a:pPr>
            <a:r>
              <a:rPr lang="en-US" dirty="0" smtClean="0">
                <a:latin typeface="Arial" charset="0"/>
                <a:cs typeface="Arial" charset="0"/>
              </a:rPr>
              <a:t>Gradual  &gt; acute</a:t>
            </a:r>
          </a:p>
          <a:p>
            <a:pPr algn="l" rtl="0" eaLnBrk="1" hangingPunct="1">
              <a:buFont typeface="Wingdings 2" pitchFamily="18" charset="2"/>
              <a:buNone/>
            </a:pPr>
            <a:r>
              <a:rPr lang="en-US" dirty="0" smtClean="0">
                <a:latin typeface="Arial" charset="0"/>
                <a:cs typeface="Arial" charset="0"/>
              </a:rPr>
              <a:t>Chronic </a:t>
            </a:r>
          </a:p>
          <a:p>
            <a:pPr algn="l" rtl="0" eaLnBrk="1" hangingPunct="1">
              <a:buFont typeface="Wingdings 2" pitchFamily="18" charset="2"/>
              <a:buNone/>
            </a:pPr>
            <a:r>
              <a:rPr lang="en-US" dirty="0" smtClean="0">
                <a:latin typeface="Arial" charset="0"/>
                <a:cs typeface="Arial" charset="0"/>
              </a:rPr>
              <a:t>Waxing &amp; waning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CA">
              <a:latin typeface="Arial" pitchFamily="34" charset="0"/>
              <a:cs typeface="Arial" pitchFamily="34" charset="0"/>
            </a:endParaRPr>
          </a:p>
        </p:txBody>
      </p:sp>
      <p:pic>
        <p:nvPicPr>
          <p:cNvPr id="13315" name="Content Placeholder 3" descr="ocd.jpg"/>
          <p:cNvPicPr>
            <a:picLocks noGrp="1" noChangeAspect="1"/>
          </p:cNvPicPr>
          <p:nvPr>
            <p:ph idx="1"/>
          </p:nvPr>
        </p:nvPicPr>
        <p:blipFill>
          <a:blip r:embed="rId2" cstate="print"/>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88" y="2133600"/>
            <a:ext cx="4286250" cy="4535488"/>
          </a:xfrm>
        </p:spPr>
        <p:txBody>
          <a:bodyPr/>
          <a:lstStyle/>
          <a:p>
            <a:pPr algn="l" rtl="0" eaLnBrk="1" hangingPunct="1"/>
            <a:r>
              <a:rPr lang="en-US" dirty="0" smtClean="0">
                <a:latin typeface="Arial" charset="0"/>
                <a:cs typeface="Arial" charset="0"/>
              </a:rPr>
              <a:t>Non – severe</a:t>
            </a:r>
          </a:p>
          <a:p>
            <a:pPr algn="l" rtl="0" eaLnBrk="1" hangingPunct="1"/>
            <a:r>
              <a:rPr lang="en-US" dirty="0" smtClean="0">
                <a:latin typeface="Arial" charset="0"/>
                <a:cs typeface="Arial" charset="0"/>
              </a:rPr>
              <a:t>No  OCPD</a:t>
            </a:r>
          </a:p>
          <a:p>
            <a:pPr algn="l" rtl="0" eaLnBrk="1" hangingPunct="1"/>
            <a:r>
              <a:rPr lang="en-US" dirty="0" smtClean="0">
                <a:latin typeface="Arial" charset="0"/>
                <a:cs typeface="Arial" charset="0"/>
              </a:rPr>
              <a:t>Depressed / anxious mood</a:t>
            </a:r>
          </a:p>
          <a:p>
            <a:pPr algn="l" rtl="0" eaLnBrk="1" hangingPunct="1"/>
            <a:r>
              <a:rPr lang="en-US" dirty="0" smtClean="0">
                <a:latin typeface="Arial" charset="0"/>
                <a:cs typeface="Arial" charset="0"/>
              </a:rPr>
              <a:t>Compliance with </a:t>
            </a:r>
            <a:r>
              <a:rPr lang="en-US" dirty="0" err="1" smtClean="0">
                <a:latin typeface="Arial" charset="0"/>
                <a:cs typeface="Arial" charset="0"/>
              </a:rPr>
              <a:t>Tx</a:t>
            </a:r>
            <a:endParaRPr lang="en-US" dirty="0" smtClean="0">
              <a:latin typeface="Arial" charset="0"/>
              <a:cs typeface="Arial" charset="0"/>
            </a:endParaRPr>
          </a:p>
          <a:p>
            <a:pPr algn="l" rtl="0" eaLnBrk="1" hangingPunct="1"/>
            <a:r>
              <a:rPr lang="en-US" dirty="0" smtClean="0">
                <a:latin typeface="Arial" charset="0"/>
                <a:cs typeface="Arial" charset="0"/>
              </a:rPr>
              <a:t>Family support</a:t>
            </a:r>
            <a:endParaRPr lang="ar-SA" dirty="0" smtClean="0">
              <a:latin typeface="Arial" charset="0"/>
              <a:cs typeface="Arial" charset="0"/>
            </a:endParaRPr>
          </a:p>
        </p:txBody>
      </p:sp>
      <p:sp>
        <p:nvSpPr>
          <p:cNvPr id="5" name="مجسم مشطوف الحواف 4"/>
          <p:cNvSpPr>
            <a:spLocks noChangeArrowheads="1"/>
          </p:cNvSpPr>
          <p:nvPr/>
        </p:nvSpPr>
        <p:spPr bwMode="auto">
          <a:xfrm>
            <a:off x="5652120" y="3789040"/>
            <a:ext cx="2714625" cy="642938"/>
          </a:xfrm>
          <a:prstGeom prst="bevel">
            <a:avLst>
              <a:gd name="adj" fmla="val 12500"/>
            </a:avLst>
          </a:prstGeom>
          <a:solidFill>
            <a:srgbClr val="FFFFCC"/>
          </a:solidFill>
          <a:ln w="25400" algn="ctr">
            <a:solidFill>
              <a:srgbClr val="978749"/>
            </a:solidFill>
            <a:miter lim="800000"/>
            <a:headEnd/>
            <a:tailEnd/>
          </a:ln>
        </p:spPr>
        <p:txBody>
          <a:bodyPr anchor="ctr"/>
          <a:lstStyle/>
          <a:p>
            <a:pPr algn="ctr" fontAlgn="auto">
              <a:spcBef>
                <a:spcPts val="0"/>
              </a:spcBef>
              <a:spcAft>
                <a:spcPts val="0"/>
              </a:spcAft>
              <a:defRPr/>
            </a:pPr>
            <a:r>
              <a:rPr lang="en-US" sz="2400" b="1" i="1" dirty="0">
                <a:solidFill>
                  <a:srgbClr val="002060"/>
                </a:solidFill>
                <a:latin typeface="+mn-lt"/>
                <a:cs typeface="+mn-cs"/>
              </a:rPr>
              <a:t>Good p. Factors</a:t>
            </a:r>
            <a:endParaRPr lang="ar-SA" sz="2400" b="1" i="1" dirty="0">
              <a:solidFill>
                <a:srgbClr val="002060"/>
              </a:solidFill>
              <a:latin typeface="+mn-lt"/>
              <a:cs typeface="+mn-cs"/>
            </a:endParaRPr>
          </a:p>
        </p:txBody>
      </p:sp>
      <p:sp>
        <p:nvSpPr>
          <p:cNvPr id="8" name="Right Brace 7"/>
          <p:cNvSpPr/>
          <p:nvPr/>
        </p:nvSpPr>
        <p:spPr bwMode="auto">
          <a:xfrm>
            <a:off x="4788024" y="2132856"/>
            <a:ext cx="648072" cy="3960440"/>
          </a:xfrm>
          <a:prstGeom prst="rightBrac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000" b="0" i="0" u="none" strike="noStrike" cap="none" normalizeH="0" baseline="0" smtClean="0">
              <a:ln>
                <a:noFill/>
              </a:ln>
              <a:solidFill>
                <a:schemeClr val="tx1"/>
              </a:solidFill>
              <a:effectLst/>
              <a:latin typeface="Times"/>
            </a:endParaRPr>
          </a:p>
        </p:txBody>
      </p:sp>
      <p:sp>
        <p:nvSpPr>
          <p:cNvPr id="9" name="Title 8"/>
          <p:cNvSpPr>
            <a:spLocks noGrp="1"/>
          </p:cNvSpPr>
          <p:nvPr>
            <p:ph type="title"/>
          </p:nvPr>
        </p:nvSpPr>
        <p:spPr>
          <a:xfrm>
            <a:off x="323528" y="404664"/>
            <a:ext cx="8153400" cy="1143000"/>
          </a:xfrm>
        </p:spPr>
        <p:txBody>
          <a:bodyPr/>
          <a:lstStyle/>
          <a:p>
            <a:r>
              <a:rPr lang="en-CA" b="1" dirty="0" smtClean="0">
                <a:effectLst>
                  <a:outerShdw blurRad="38100" dist="38100" dir="2700000" algn="tl">
                    <a:srgbClr val="000000">
                      <a:alpha val="43137"/>
                    </a:srgbClr>
                  </a:outerShdw>
                </a:effectLst>
              </a:rPr>
              <a:t>Prognosis</a:t>
            </a:r>
            <a:endParaRPr lang="en-CA"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bwMode="auto">
          <a:xfrm>
            <a:off x="323528" y="476672"/>
            <a:ext cx="8153400" cy="1143000"/>
          </a:xfrm>
          <a:noFill/>
        </p:spPr>
        <p:txBody>
          <a:bodyPr/>
          <a:lstStyle/>
          <a:p>
            <a:pPr eaLnBrk="1" hangingPunct="1"/>
            <a:r>
              <a:rPr lang="en-US" b="1" dirty="0" smtClean="0">
                <a:effectLst>
                  <a:outerShdw blurRad="38100" dist="38100" dir="2700000" algn="tl">
                    <a:srgbClr val="000000">
                      <a:alpha val="43137"/>
                    </a:srgbClr>
                  </a:outerShdw>
                </a:effectLst>
                <a:latin typeface="+mn-lt"/>
              </a:rPr>
              <a:t>Treatment</a:t>
            </a:r>
          </a:p>
        </p:txBody>
      </p:sp>
      <p:sp>
        <p:nvSpPr>
          <p:cNvPr id="15363" name="Rectangle 3"/>
          <p:cNvSpPr>
            <a:spLocks noGrp="1"/>
          </p:cNvSpPr>
          <p:nvPr>
            <p:ph idx="1"/>
          </p:nvPr>
        </p:nvSpPr>
        <p:spPr/>
        <p:txBody>
          <a:bodyPr/>
          <a:lstStyle/>
          <a:p>
            <a:pPr algn="l" eaLnBrk="1" hangingPunct="1">
              <a:buFont typeface="Wingdings 2" pitchFamily="18" charset="2"/>
              <a:buNone/>
            </a:pPr>
            <a:r>
              <a:rPr lang="en-US" dirty="0" err="1" smtClean="0">
                <a:latin typeface="Arial" charset="0"/>
                <a:cs typeface="Arial" charset="0"/>
              </a:rPr>
              <a:t>Pharmaco</a:t>
            </a:r>
            <a:r>
              <a:rPr lang="en-US" dirty="0" smtClean="0">
                <a:latin typeface="Arial" charset="0"/>
                <a:cs typeface="Arial" charset="0"/>
              </a:rPr>
              <a:t>-behavioral:</a:t>
            </a:r>
          </a:p>
          <a:p>
            <a:r>
              <a:rPr lang="en-US" dirty="0" smtClean="0">
                <a:latin typeface="Arial" charset="0"/>
                <a:cs typeface="Arial" charset="0"/>
              </a:rPr>
              <a:t>Pharmacological:</a:t>
            </a:r>
          </a:p>
          <a:p>
            <a:pPr lvl="1"/>
            <a:r>
              <a:rPr lang="en-US" dirty="0" smtClean="0">
                <a:latin typeface="Arial" charset="0"/>
                <a:cs typeface="Arial" charset="0"/>
              </a:rPr>
              <a:t>SSRIs : </a:t>
            </a:r>
            <a:r>
              <a:rPr lang="en-US" dirty="0" err="1" smtClean="0">
                <a:latin typeface="Arial" charset="0"/>
                <a:cs typeface="Arial" charset="0"/>
              </a:rPr>
              <a:t>Fluoxetine</a:t>
            </a:r>
            <a:r>
              <a:rPr lang="en-US" dirty="0" smtClean="0">
                <a:latin typeface="Arial" charset="0"/>
                <a:cs typeface="Arial" charset="0"/>
              </a:rPr>
              <a:t>  -  </a:t>
            </a:r>
            <a:r>
              <a:rPr lang="en-US" dirty="0" err="1" smtClean="0">
                <a:latin typeface="Arial" charset="0"/>
                <a:cs typeface="Arial" charset="0"/>
              </a:rPr>
              <a:t>Paroxetine</a:t>
            </a:r>
            <a:endParaRPr lang="en-US" dirty="0" smtClean="0">
              <a:latin typeface="Arial" charset="0"/>
              <a:cs typeface="Arial" charset="0"/>
            </a:endParaRPr>
          </a:p>
          <a:p>
            <a:pPr lvl="1"/>
            <a:r>
              <a:rPr lang="en-US" dirty="0" err="1" smtClean="0">
                <a:latin typeface="Arial" charset="0"/>
                <a:cs typeface="Arial" charset="0"/>
              </a:rPr>
              <a:t>Clomipramine</a:t>
            </a:r>
            <a:endParaRPr lang="en-US" dirty="0" smtClean="0">
              <a:latin typeface="Arial" charset="0"/>
              <a:cs typeface="Arial" charset="0"/>
            </a:endParaRPr>
          </a:p>
          <a:p>
            <a:r>
              <a:rPr lang="en-US" dirty="0" smtClean="0">
                <a:latin typeface="Arial" charset="0"/>
                <a:cs typeface="Arial" charset="0"/>
              </a:rPr>
              <a:t>Behavioral: exposure &amp; response prevention</a:t>
            </a:r>
          </a:p>
          <a:p>
            <a:r>
              <a:rPr lang="en-US" dirty="0" smtClean="0">
                <a:latin typeface="Arial" charset="0"/>
                <a:cs typeface="Arial" charset="0"/>
              </a:rPr>
              <a:t>Others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8426" y="2967335"/>
            <a:ext cx="3647152" cy="923330"/>
          </a:xfrm>
          <a:prstGeom prst="rect">
            <a:avLst/>
          </a:prstGeom>
          <a:noFill/>
        </p:spPr>
        <p:txBody>
          <a:bodyPr wrap="none">
            <a:spAutoFit/>
          </a:bodyPr>
          <a:lstStyle/>
          <a:p>
            <a:pPr algn="ctr">
              <a:defRPr/>
            </a:pPr>
            <a:r>
              <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تمرير عمودي 13"/>
          <p:cNvSpPr/>
          <p:nvPr/>
        </p:nvSpPr>
        <p:spPr>
          <a:xfrm>
            <a:off x="6444208" y="2636913"/>
            <a:ext cx="2568327" cy="3456384"/>
          </a:xfrm>
          <a:prstGeom prst="verticalScroll">
            <a:avLst>
              <a:gd name="adj" fmla="val 954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solidFill>
                <a:srgbClr val="533EA9"/>
              </a:solidFill>
              <a:cs typeface="Times New Roman" pitchFamily="18" charset="0"/>
            </a:endParaRPr>
          </a:p>
          <a:p>
            <a:pPr algn="l" rtl="0">
              <a:buFont typeface="Arial" charset="0"/>
              <a:buChar char="•"/>
              <a:defRPr/>
            </a:pPr>
            <a:r>
              <a:rPr lang="en-US" sz="2000" dirty="0" smtClean="0">
                <a:solidFill>
                  <a:srgbClr val="FF99FF"/>
                </a:solidFill>
                <a:cs typeface="Times New Roman" pitchFamily="18" charset="0"/>
              </a:rPr>
              <a:t>Time–consuming</a:t>
            </a:r>
          </a:p>
          <a:p>
            <a:pPr algn="l" rtl="0">
              <a:defRPr/>
            </a:pPr>
            <a:r>
              <a:rPr lang="en-US" sz="2000" dirty="0" smtClean="0">
                <a:solidFill>
                  <a:srgbClr val="FF99FF"/>
                </a:solidFill>
                <a:cs typeface="Times New Roman" pitchFamily="18" charset="0"/>
              </a:rPr>
              <a:t> </a:t>
            </a:r>
            <a:r>
              <a:rPr lang="en-US" sz="2000" dirty="0">
                <a:solidFill>
                  <a:srgbClr val="FF99FF"/>
                </a:solidFill>
                <a:cs typeface="Times New Roman" pitchFamily="18" charset="0"/>
              </a:rPr>
              <a:t>at least  1 h/ d</a:t>
            </a:r>
          </a:p>
          <a:p>
            <a:pPr algn="l" rtl="0">
              <a:buFont typeface="Arial" charset="0"/>
              <a:buChar char="•"/>
              <a:defRPr/>
            </a:pPr>
            <a:endParaRPr lang="en-US" sz="2000" dirty="0">
              <a:solidFill>
                <a:srgbClr val="FF99FF"/>
              </a:solidFill>
              <a:cs typeface="Times New Roman" pitchFamily="18" charset="0"/>
            </a:endParaRPr>
          </a:p>
          <a:p>
            <a:pPr algn="l" rtl="0">
              <a:buFont typeface="Arial" charset="0"/>
              <a:buChar char="•"/>
              <a:defRPr/>
            </a:pPr>
            <a:r>
              <a:rPr lang="en-US" sz="2000" dirty="0">
                <a:solidFill>
                  <a:srgbClr val="FF99FF"/>
                </a:solidFill>
                <a:cs typeface="Times New Roman" pitchFamily="18" charset="0"/>
              </a:rPr>
              <a:t>Functioning imp.</a:t>
            </a:r>
            <a:endParaRPr lang="en-US" dirty="0">
              <a:solidFill>
                <a:srgbClr val="FF99FF"/>
              </a:solidFill>
              <a:cs typeface="Times New Roman" pitchFamily="18" charset="0"/>
            </a:endParaRPr>
          </a:p>
          <a:p>
            <a:pPr algn="ctr" rtl="0">
              <a:buFont typeface="Arial" charset="0"/>
              <a:buChar char="•"/>
              <a:defRPr/>
            </a:pPr>
            <a:endParaRPr lang="en-US" dirty="0">
              <a:solidFill>
                <a:srgbClr val="FFFFFF"/>
              </a:solidFill>
              <a:cs typeface="Times New Roman" pitchFamily="18" charset="0"/>
            </a:endParaRPr>
          </a:p>
          <a:p>
            <a:pPr algn="ctr" rtl="0">
              <a:defRPr/>
            </a:pPr>
            <a:endParaRPr lang="ar-SA" dirty="0">
              <a:solidFill>
                <a:srgbClr val="FFFFFF"/>
              </a:solidFill>
            </a:endParaRPr>
          </a:p>
        </p:txBody>
      </p:sp>
      <p:sp>
        <p:nvSpPr>
          <p:cNvPr id="2" name="عنوان 1"/>
          <p:cNvSpPr>
            <a:spLocks noGrp="1"/>
          </p:cNvSpPr>
          <p:nvPr>
            <p:ph type="title"/>
          </p:nvPr>
        </p:nvSpPr>
        <p:spPr>
          <a:xfrm>
            <a:off x="683568" y="476672"/>
            <a:ext cx="8153400" cy="1143000"/>
          </a:xfrm>
        </p:spPr>
        <p:txBody>
          <a:bodyPr>
            <a:normAutofit/>
          </a:bodyPr>
          <a:lstStyle/>
          <a:p>
            <a:pPr algn="ctr" eaLnBrk="1" fontAlgn="auto" hangingPunct="1">
              <a:spcAft>
                <a:spcPts val="0"/>
              </a:spcAft>
              <a:defRPr/>
            </a:pPr>
            <a:r>
              <a:rPr lang="en-US" sz="5400" i="1" dirty="0" smtClean="0">
                <a:solidFill>
                  <a:srgbClr val="0DAB36"/>
                </a:solidFill>
                <a:latin typeface="Arial" pitchFamily="34" charset="0"/>
                <a:ea typeface="+mn-ea"/>
                <a:cs typeface="Arial" pitchFamily="34" charset="0"/>
              </a:rPr>
              <a:t>O</a:t>
            </a:r>
            <a:r>
              <a:rPr lang="en-US" sz="5400" dirty="0" smtClean="0">
                <a:solidFill>
                  <a:srgbClr val="FFFF00"/>
                </a:solidFill>
                <a:latin typeface="Arial" pitchFamily="34" charset="0"/>
                <a:cs typeface="Arial" pitchFamily="34" charset="0"/>
              </a:rPr>
              <a:t>C</a:t>
            </a:r>
            <a:r>
              <a:rPr lang="en-US" sz="5400" dirty="0" smtClean="0">
                <a:solidFill>
                  <a:srgbClr val="880A7F"/>
                </a:solidFill>
                <a:latin typeface="Arial" pitchFamily="34" charset="0"/>
                <a:cs typeface="Arial" pitchFamily="34" charset="0"/>
              </a:rPr>
              <a:t>D</a:t>
            </a:r>
            <a:endParaRPr lang="ar-SA" dirty="0">
              <a:solidFill>
                <a:srgbClr val="880A7F"/>
              </a:solidFill>
              <a:latin typeface="Arial" pitchFamily="34" charset="0"/>
              <a:cs typeface="Arial" pitchFamily="34" charset="0"/>
            </a:endParaRPr>
          </a:p>
        </p:txBody>
      </p:sp>
      <p:cxnSp>
        <p:nvCxnSpPr>
          <p:cNvPr id="5" name="رابط منحني 4"/>
          <p:cNvCxnSpPr/>
          <p:nvPr/>
        </p:nvCxnSpPr>
        <p:spPr>
          <a:xfrm>
            <a:off x="5508104" y="1124744"/>
            <a:ext cx="2088232" cy="1296144"/>
          </a:xfrm>
          <a:prstGeom prst="curvedConnector3">
            <a:avLst>
              <a:gd name="adj1" fmla="val 100478"/>
            </a:avLst>
          </a:prstGeom>
          <a:ln>
            <a:solidFill>
              <a:srgbClr val="880A7F"/>
            </a:solidFill>
            <a:tailEnd type="stealth" w="lg" len="lg"/>
          </a:ln>
        </p:spPr>
        <p:style>
          <a:lnRef idx="3">
            <a:schemeClr val="dk1"/>
          </a:lnRef>
          <a:fillRef idx="0">
            <a:schemeClr val="dk1"/>
          </a:fillRef>
          <a:effectRef idx="2">
            <a:schemeClr val="dk1"/>
          </a:effectRef>
          <a:fontRef idx="minor">
            <a:schemeClr val="tx1"/>
          </a:fontRef>
        </p:style>
      </p:cxnSp>
      <p:cxnSp>
        <p:nvCxnSpPr>
          <p:cNvPr id="10" name="رابط منحني 9"/>
          <p:cNvCxnSpPr/>
          <p:nvPr/>
        </p:nvCxnSpPr>
        <p:spPr>
          <a:xfrm rot="10800000" flipV="1">
            <a:off x="1475656" y="1196752"/>
            <a:ext cx="2520282" cy="1296144"/>
          </a:xfrm>
          <a:prstGeom prst="curvedConnector3">
            <a:avLst>
              <a:gd name="adj1" fmla="val 99887"/>
            </a:avLst>
          </a:prstGeom>
          <a:ln>
            <a:solidFill>
              <a:srgbClr val="0DAB36"/>
            </a:solidFill>
            <a:tailEnd type="arrow"/>
          </a:ln>
        </p:spPr>
        <p:style>
          <a:lnRef idx="3">
            <a:schemeClr val="dk1"/>
          </a:lnRef>
          <a:fillRef idx="0">
            <a:schemeClr val="dk1"/>
          </a:fillRef>
          <a:effectRef idx="2">
            <a:schemeClr val="dk1"/>
          </a:effectRef>
          <a:fontRef idx="minor">
            <a:schemeClr val="tx1"/>
          </a:fontRef>
        </p:style>
      </p:cxnSp>
      <p:sp>
        <p:nvSpPr>
          <p:cNvPr id="15" name="تمرير عمودي 14"/>
          <p:cNvSpPr/>
          <p:nvPr/>
        </p:nvSpPr>
        <p:spPr>
          <a:xfrm>
            <a:off x="2915816" y="1988840"/>
            <a:ext cx="3384376" cy="4679950"/>
          </a:xfrm>
          <a:prstGeom prst="verticalScroll">
            <a:avLst>
              <a:gd name="adj" fmla="val 954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solidFill>
                <a:srgbClr val="FFFFFF"/>
              </a:solidFill>
              <a:cs typeface="Times New Roman" pitchFamily="18" charset="0"/>
            </a:endParaRPr>
          </a:p>
          <a:p>
            <a:pPr algn="ctr" rtl="0">
              <a:defRPr/>
            </a:pPr>
            <a:endParaRPr lang="en-US" sz="2000" dirty="0">
              <a:solidFill>
                <a:srgbClr val="533EA9"/>
              </a:solidFill>
              <a:cs typeface="Times New Roman" pitchFamily="18" charset="0"/>
            </a:endParaRPr>
          </a:p>
          <a:p>
            <a:pPr algn="ctr" rtl="0">
              <a:defRPr/>
            </a:pPr>
            <a:endParaRPr lang="en-US" sz="2000" dirty="0">
              <a:solidFill>
                <a:srgbClr val="533EA9"/>
              </a:solidFill>
              <a:cs typeface="Times New Roman" pitchFamily="18" charset="0"/>
            </a:endParaRPr>
          </a:p>
          <a:p>
            <a:pPr algn="ctr" rtl="0">
              <a:defRPr/>
            </a:pPr>
            <a:endParaRPr lang="en-US" sz="2000" dirty="0">
              <a:solidFill>
                <a:srgbClr val="533EA9"/>
              </a:solidFill>
              <a:cs typeface="Times New Roman" pitchFamily="18" charset="0"/>
            </a:endParaRPr>
          </a:p>
          <a:p>
            <a:pPr algn="ctr" rtl="0">
              <a:defRPr/>
            </a:pPr>
            <a:r>
              <a:rPr lang="en-US" sz="2000" dirty="0" smtClean="0">
                <a:solidFill>
                  <a:schemeClr val="accent1">
                    <a:lumMod val="40000"/>
                    <a:lumOff val="60000"/>
                  </a:schemeClr>
                </a:solidFill>
                <a:cs typeface="Times New Roman" pitchFamily="18" charset="0"/>
              </a:rPr>
              <a:t>Irresistible, Compelling</a:t>
            </a:r>
            <a:endParaRPr lang="en-US" sz="2000" dirty="0">
              <a:solidFill>
                <a:schemeClr val="accent1">
                  <a:lumMod val="40000"/>
                  <a:lumOff val="60000"/>
                </a:schemeClr>
              </a:solidFill>
              <a:cs typeface="Times New Roman" pitchFamily="18" charset="0"/>
            </a:endParaRPr>
          </a:p>
          <a:p>
            <a:pPr algn="ctr" rtl="0">
              <a:defRPr/>
            </a:pPr>
            <a:r>
              <a:rPr lang="en-US" sz="2000" dirty="0">
                <a:solidFill>
                  <a:schemeClr val="accent1">
                    <a:lumMod val="40000"/>
                    <a:lumOff val="60000"/>
                  </a:schemeClr>
                </a:solidFill>
                <a:cs typeface="Times New Roman" pitchFamily="18" charset="0"/>
              </a:rPr>
              <a:t> Actions or mental </a:t>
            </a:r>
          </a:p>
          <a:p>
            <a:pPr algn="ctr" rtl="0">
              <a:defRPr/>
            </a:pPr>
            <a:r>
              <a:rPr lang="en-US" sz="2000" dirty="0">
                <a:solidFill>
                  <a:schemeClr val="accent1">
                    <a:lumMod val="40000"/>
                    <a:lumOff val="60000"/>
                  </a:schemeClr>
                </a:solidFill>
                <a:cs typeface="Times New Roman" pitchFamily="18" charset="0"/>
              </a:rPr>
              <a:t> acts</a:t>
            </a:r>
          </a:p>
          <a:p>
            <a:pPr algn="l" rtl="0">
              <a:defRPr/>
            </a:pPr>
            <a:r>
              <a:rPr lang="en-US" dirty="0">
                <a:solidFill>
                  <a:schemeClr val="accent1">
                    <a:lumMod val="40000"/>
                    <a:lumOff val="60000"/>
                  </a:schemeClr>
                </a:solidFill>
              </a:rPr>
              <a:t>Done in response to obsessions or according to rules …to reduce anxiety or prevent dreaded events or situations</a:t>
            </a:r>
            <a:endParaRPr lang="en-US" dirty="0">
              <a:solidFill>
                <a:schemeClr val="accent1">
                  <a:lumMod val="40000"/>
                  <a:lumOff val="60000"/>
                </a:schemeClr>
              </a:solidFill>
              <a:cs typeface="Times New Roman" pitchFamily="18" charset="0"/>
            </a:endParaRPr>
          </a:p>
          <a:p>
            <a:pPr algn="ctr" rtl="0">
              <a:defRPr/>
            </a:pPr>
            <a:r>
              <a:rPr lang="en-US" sz="2000" dirty="0">
                <a:solidFill>
                  <a:schemeClr val="accent1">
                    <a:lumMod val="40000"/>
                    <a:lumOff val="60000"/>
                  </a:schemeClr>
                </a:solidFill>
                <a:cs typeface="Times New Roman" pitchFamily="18" charset="0"/>
              </a:rPr>
              <a:t>e.g.  washing hands</a:t>
            </a:r>
          </a:p>
          <a:p>
            <a:pPr algn="ctr" rtl="0">
              <a:defRPr/>
            </a:pPr>
            <a:r>
              <a:rPr lang="en-US" sz="2000" dirty="0">
                <a:solidFill>
                  <a:schemeClr val="accent1">
                    <a:lumMod val="40000"/>
                    <a:lumOff val="60000"/>
                  </a:schemeClr>
                </a:solidFill>
                <a:cs typeface="Times New Roman" pitchFamily="18" charset="0"/>
              </a:rPr>
              <a:t>repeatedly</a:t>
            </a:r>
          </a:p>
          <a:p>
            <a:pPr algn="ctr" rtl="0">
              <a:defRPr/>
            </a:pPr>
            <a:endParaRPr lang="ar-SA" dirty="0">
              <a:solidFill>
                <a:srgbClr val="FFFFFF"/>
              </a:solidFill>
            </a:endParaRPr>
          </a:p>
        </p:txBody>
      </p:sp>
      <p:sp>
        <p:nvSpPr>
          <p:cNvPr id="20" name="مستطيل مستدير الزوايا 19"/>
          <p:cNvSpPr/>
          <p:nvPr/>
        </p:nvSpPr>
        <p:spPr>
          <a:xfrm>
            <a:off x="6732240" y="2924944"/>
            <a:ext cx="1857375" cy="649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2800" b="1" i="1" dirty="0">
                <a:solidFill>
                  <a:srgbClr val="880A7F"/>
                </a:solidFill>
                <a:effectLst>
                  <a:outerShdw blurRad="38100" dist="38100" dir="2700000" algn="tl">
                    <a:srgbClr val="000000">
                      <a:alpha val="43137"/>
                    </a:srgbClr>
                  </a:outerShdw>
                </a:effectLst>
              </a:rPr>
              <a:t>Disorder</a:t>
            </a:r>
            <a:endParaRPr lang="ar-SA" dirty="0">
              <a:solidFill>
                <a:srgbClr val="880A7F"/>
              </a:solidFill>
              <a:effectLst>
                <a:outerShdw blurRad="38100" dist="38100" dir="2700000" algn="tl">
                  <a:srgbClr val="000000">
                    <a:alpha val="43137"/>
                  </a:srgbClr>
                </a:outerShdw>
              </a:effectLst>
            </a:endParaRPr>
          </a:p>
        </p:txBody>
      </p:sp>
      <p:sp>
        <p:nvSpPr>
          <p:cNvPr id="16" name="تمرير عمودي 15"/>
          <p:cNvSpPr/>
          <p:nvPr/>
        </p:nvSpPr>
        <p:spPr>
          <a:xfrm>
            <a:off x="0" y="2636912"/>
            <a:ext cx="3000375" cy="3857625"/>
          </a:xfrm>
          <a:prstGeom prst="verticalScroll">
            <a:avLst>
              <a:gd name="adj" fmla="val 954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2000" dirty="0">
              <a:solidFill>
                <a:srgbClr val="533EA9"/>
              </a:solidFill>
              <a:cs typeface="Times New Roman" pitchFamily="18" charset="0"/>
            </a:endParaRPr>
          </a:p>
          <a:p>
            <a:pPr algn="ctr" rtl="0">
              <a:defRPr/>
            </a:pPr>
            <a:endParaRPr lang="en-US" sz="2000" dirty="0">
              <a:solidFill>
                <a:srgbClr val="533EA9"/>
              </a:solidFill>
              <a:cs typeface="Times New Roman" pitchFamily="18" charset="0"/>
            </a:endParaRPr>
          </a:p>
          <a:p>
            <a:pPr algn="ctr" rtl="0">
              <a:defRPr/>
            </a:pPr>
            <a:endParaRPr lang="en-US" sz="2000" dirty="0">
              <a:solidFill>
                <a:srgbClr val="533EA9"/>
              </a:solidFill>
              <a:cs typeface="Times New Roman" pitchFamily="18" charset="0"/>
            </a:endParaRPr>
          </a:p>
          <a:p>
            <a:pPr algn="ctr" rtl="0">
              <a:defRPr/>
            </a:pPr>
            <a:endParaRPr lang="en-US" sz="2000" dirty="0">
              <a:solidFill>
                <a:srgbClr val="533EA9"/>
              </a:solidFill>
              <a:cs typeface="Times New Roman" pitchFamily="18" charset="0"/>
            </a:endParaRPr>
          </a:p>
          <a:p>
            <a:pPr algn="ctr" rtl="0">
              <a:defRPr/>
            </a:pPr>
            <a:endParaRPr lang="en-US" sz="2000" dirty="0">
              <a:solidFill>
                <a:srgbClr val="533EA9"/>
              </a:solidFill>
              <a:cs typeface="Times New Roman" pitchFamily="18" charset="0"/>
            </a:endParaRPr>
          </a:p>
          <a:p>
            <a:pPr algn="ctr" rtl="0">
              <a:defRPr/>
            </a:pPr>
            <a:endParaRPr lang="en-US" sz="2000" dirty="0">
              <a:solidFill>
                <a:srgbClr val="533EA9"/>
              </a:solidFill>
              <a:cs typeface="Times New Roman" pitchFamily="18" charset="0"/>
            </a:endParaRPr>
          </a:p>
          <a:p>
            <a:pPr algn="ctr" rtl="0">
              <a:defRPr/>
            </a:pPr>
            <a:r>
              <a:rPr lang="en-US" sz="2000" dirty="0" smtClean="0">
                <a:solidFill>
                  <a:srgbClr val="92D050"/>
                </a:solidFill>
                <a:cs typeface="Times New Roman" pitchFamily="18" charset="0"/>
              </a:rPr>
              <a:t>Own: thoughts,</a:t>
            </a:r>
            <a:endParaRPr lang="en-US" sz="2000" dirty="0">
              <a:solidFill>
                <a:srgbClr val="92D050"/>
              </a:solidFill>
              <a:cs typeface="Times New Roman" pitchFamily="18" charset="0"/>
            </a:endParaRPr>
          </a:p>
          <a:p>
            <a:pPr algn="ctr" rtl="0">
              <a:defRPr/>
            </a:pPr>
            <a:r>
              <a:rPr lang="en-US" sz="2000" dirty="0" smtClean="0">
                <a:solidFill>
                  <a:srgbClr val="92D050"/>
                </a:solidFill>
                <a:cs typeface="Times New Roman" pitchFamily="18" charset="0"/>
              </a:rPr>
              <a:t>Impulses, images</a:t>
            </a:r>
          </a:p>
          <a:p>
            <a:pPr algn="ctr" rtl="0">
              <a:defRPr/>
            </a:pPr>
            <a:endParaRPr lang="en-US" sz="2000" dirty="0">
              <a:solidFill>
                <a:srgbClr val="92D050"/>
              </a:solidFill>
              <a:cs typeface="Times New Roman" pitchFamily="18" charset="0"/>
            </a:endParaRPr>
          </a:p>
          <a:p>
            <a:pPr algn="l" rtl="0">
              <a:defRPr/>
            </a:pPr>
            <a:r>
              <a:rPr lang="en-US" sz="1600" dirty="0" smtClean="0">
                <a:solidFill>
                  <a:srgbClr val="92D050"/>
                </a:solidFill>
                <a:cs typeface="Times New Roman" pitchFamily="18" charset="0"/>
              </a:rPr>
              <a:t>Intrusive, Insisting,</a:t>
            </a:r>
            <a:r>
              <a:rPr lang="en-US" sz="1600" dirty="0">
                <a:solidFill>
                  <a:srgbClr val="92D050"/>
                </a:solidFill>
                <a:cs typeface="Times New Roman" pitchFamily="18" charset="0"/>
              </a:rPr>
              <a:t> </a:t>
            </a:r>
            <a:r>
              <a:rPr lang="en-US" sz="1600" dirty="0" smtClean="0">
                <a:solidFill>
                  <a:srgbClr val="92D050"/>
                </a:solidFill>
                <a:cs typeface="Times New Roman" pitchFamily="18" charset="0"/>
              </a:rPr>
              <a:t>Unwanted</a:t>
            </a:r>
            <a:endParaRPr lang="en-US" sz="1600" dirty="0">
              <a:solidFill>
                <a:srgbClr val="92D050"/>
              </a:solidFill>
              <a:cs typeface="Times New Roman" pitchFamily="18" charset="0"/>
            </a:endParaRPr>
          </a:p>
          <a:p>
            <a:pPr algn="l" rtl="0">
              <a:defRPr/>
            </a:pPr>
            <a:r>
              <a:rPr lang="en-US" sz="1600" dirty="0">
                <a:solidFill>
                  <a:srgbClr val="92D050"/>
                </a:solidFill>
                <a:cs typeface="Times New Roman" pitchFamily="18" charset="0"/>
              </a:rPr>
              <a:t>Repetitive</a:t>
            </a:r>
          </a:p>
          <a:p>
            <a:pPr algn="l" rtl="0">
              <a:defRPr/>
            </a:pPr>
            <a:r>
              <a:rPr lang="en-US" sz="1600" dirty="0">
                <a:solidFill>
                  <a:srgbClr val="92D050"/>
                </a:solidFill>
                <a:cs typeface="Times New Roman" pitchFamily="18" charset="0"/>
              </a:rPr>
              <a:t>Irrational</a:t>
            </a:r>
            <a:endParaRPr lang="en-US" sz="2000" dirty="0">
              <a:solidFill>
                <a:srgbClr val="92D050"/>
              </a:solidFill>
              <a:cs typeface="Times New Roman" pitchFamily="18" charset="0"/>
            </a:endParaRPr>
          </a:p>
          <a:p>
            <a:pPr algn="ctr" rtl="0">
              <a:defRPr/>
            </a:pPr>
            <a:r>
              <a:rPr lang="en-US" sz="2000" dirty="0">
                <a:solidFill>
                  <a:srgbClr val="92D050"/>
                </a:solidFill>
                <a:cs typeface="Times New Roman" pitchFamily="18" charset="0"/>
              </a:rPr>
              <a:t>e.g. contaminated hands</a:t>
            </a:r>
          </a:p>
          <a:p>
            <a:pPr algn="ctr" rtl="0">
              <a:defRPr/>
            </a:pPr>
            <a:endParaRPr lang="en-US" sz="2000" dirty="0">
              <a:solidFill>
                <a:srgbClr val="533EA9"/>
              </a:solidFill>
              <a:cs typeface="Times New Roman" pitchFamily="18" charset="0"/>
            </a:endParaRPr>
          </a:p>
          <a:p>
            <a:pPr algn="ctr" rtl="0">
              <a:defRPr/>
            </a:pPr>
            <a:endParaRPr lang="en-US" sz="2000" dirty="0">
              <a:solidFill>
                <a:srgbClr val="533EA9"/>
              </a:solidFill>
              <a:cs typeface="Times New Roman" pitchFamily="18" charset="0"/>
            </a:endParaRPr>
          </a:p>
          <a:p>
            <a:pPr algn="ctr" rtl="0">
              <a:defRPr/>
            </a:pPr>
            <a:endParaRPr lang="ar-SA" dirty="0">
              <a:solidFill>
                <a:srgbClr val="FFFFFF"/>
              </a:solidFill>
            </a:endParaRPr>
          </a:p>
        </p:txBody>
      </p:sp>
      <p:cxnSp>
        <p:nvCxnSpPr>
          <p:cNvPr id="22" name="رابط كسهم مستقيم 21"/>
          <p:cNvCxnSpPr/>
          <p:nvPr/>
        </p:nvCxnSpPr>
        <p:spPr>
          <a:xfrm rot="5400000">
            <a:off x="4661875" y="1682941"/>
            <a:ext cx="262639" cy="10342"/>
          </a:xfrm>
          <a:prstGeom prst="straightConnector1">
            <a:avLst/>
          </a:prstGeom>
          <a:ln>
            <a:solidFill>
              <a:srgbClr val="FFFF00"/>
            </a:solidFill>
            <a:tailEnd type="arrow"/>
          </a:ln>
        </p:spPr>
        <p:style>
          <a:lnRef idx="2">
            <a:schemeClr val="dk1"/>
          </a:lnRef>
          <a:fillRef idx="0">
            <a:schemeClr val="dk1"/>
          </a:fillRef>
          <a:effectRef idx="1">
            <a:schemeClr val="dk1"/>
          </a:effectRef>
          <a:fontRef idx="minor">
            <a:schemeClr val="tx1"/>
          </a:fontRef>
        </p:style>
      </p:cxnSp>
      <p:sp>
        <p:nvSpPr>
          <p:cNvPr id="27" name="مستطيل مستدير الزوايا 26"/>
          <p:cNvSpPr/>
          <p:nvPr/>
        </p:nvSpPr>
        <p:spPr>
          <a:xfrm>
            <a:off x="3491880" y="2492896"/>
            <a:ext cx="2215877"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i="1" dirty="0">
                <a:solidFill>
                  <a:srgbClr val="FFFF00"/>
                </a:solidFill>
                <a:effectLst>
                  <a:outerShdw blurRad="38100" dist="38100" dir="2700000" algn="tl">
                    <a:srgbClr val="000000">
                      <a:alpha val="43137"/>
                    </a:srgbClr>
                  </a:outerShdw>
                </a:effectLst>
                <a:cs typeface="Times New Roman" pitchFamily="18" charset="0"/>
              </a:rPr>
              <a:t>C</a:t>
            </a:r>
            <a:r>
              <a:rPr lang="en-US" sz="2400" b="1" i="1" dirty="0" smtClean="0">
                <a:solidFill>
                  <a:srgbClr val="FFFF00"/>
                </a:solidFill>
                <a:effectLst>
                  <a:outerShdw blurRad="38100" dist="38100" dir="2700000" algn="tl">
                    <a:srgbClr val="000000">
                      <a:alpha val="43137"/>
                    </a:srgbClr>
                  </a:outerShdw>
                </a:effectLst>
                <a:cs typeface="Times New Roman" pitchFamily="18" charset="0"/>
              </a:rPr>
              <a:t>ompulsions</a:t>
            </a:r>
            <a:endParaRPr lang="ar-SA" sz="2400" dirty="0">
              <a:solidFill>
                <a:srgbClr val="FFFF00"/>
              </a:solidFill>
              <a:effectLst>
                <a:outerShdw blurRad="38100" dist="38100" dir="2700000" algn="tl">
                  <a:srgbClr val="000000">
                    <a:alpha val="43137"/>
                  </a:srgbClr>
                </a:outerShdw>
              </a:effectLst>
            </a:endParaRPr>
          </a:p>
        </p:txBody>
      </p:sp>
      <p:sp>
        <p:nvSpPr>
          <p:cNvPr id="28" name="مستطيل مستدير الزوايا 27"/>
          <p:cNvSpPr/>
          <p:nvPr/>
        </p:nvSpPr>
        <p:spPr>
          <a:xfrm>
            <a:off x="323528" y="3068960"/>
            <a:ext cx="2304256"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2800" b="1" i="1" dirty="0">
                <a:solidFill>
                  <a:srgbClr val="0DAB36"/>
                </a:solidFill>
                <a:effectLst>
                  <a:outerShdw blurRad="38100" dist="38100" dir="2700000" algn="tl">
                    <a:srgbClr val="000000">
                      <a:alpha val="43137"/>
                    </a:srgbClr>
                  </a:outerShdw>
                </a:effectLst>
              </a:rPr>
              <a:t>O</a:t>
            </a:r>
            <a:r>
              <a:rPr lang="en-US" sz="2800" b="1" i="1" dirty="0" smtClean="0">
                <a:solidFill>
                  <a:srgbClr val="0DAB36"/>
                </a:solidFill>
                <a:effectLst>
                  <a:outerShdw blurRad="38100" dist="38100" dir="2700000" algn="tl">
                    <a:srgbClr val="000000">
                      <a:alpha val="43137"/>
                    </a:srgbClr>
                  </a:outerShdw>
                </a:effectLst>
              </a:rPr>
              <a:t>bsessions</a:t>
            </a:r>
            <a:endParaRPr lang="ar-SA" dirty="0">
              <a:solidFill>
                <a:srgbClr val="0DAB36"/>
              </a:solidFill>
              <a:effectLst>
                <a:outerShdw blurRad="38100" dist="38100" dir="2700000" algn="tl">
                  <a:srgbClr val="000000">
                    <a:alpha val="43137"/>
                  </a:srgbClr>
                </a:outerShdw>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8" presetClass="entr" presetSubtype="16"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amond(in)">
                                      <p:cBhvr>
                                        <p:cTn id="16" dur="500"/>
                                        <p:tgtEl>
                                          <p:spTgt spid="16"/>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diamond(in)">
                                      <p:cBhvr>
                                        <p:cTn id="19" dur="5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diamond(in)">
                                      <p:cBhvr>
                                        <p:cTn id="24" dur="500"/>
                                        <p:tgtEl>
                                          <p:spTgt spid="22"/>
                                        </p:tgtEl>
                                      </p:cBhvr>
                                    </p:animEffect>
                                  </p:childTnLst>
                                </p:cTn>
                              </p:par>
                            </p:childTnLst>
                          </p:cTn>
                        </p:par>
                        <p:par>
                          <p:cTn id="25" fill="hold">
                            <p:stCondLst>
                              <p:cond delay="500"/>
                            </p:stCondLst>
                            <p:childTnLst>
                              <p:par>
                                <p:cTn id="26" presetID="8" presetClass="entr" presetSubtype="16"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diamond(in)">
                                      <p:cBhvr>
                                        <p:cTn id="28" dur="500"/>
                                        <p:tgtEl>
                                          <p:spTgt spid="15"/>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diamond(in)">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diamond(in)">
                                      <p:cBhvr>
                                        <p:cTn id="36" dur="500"/>
                                        <p:tgtEl>
                                          <p:spTgt spid="5"/>
                                        </p:tgtEl>
                                      </p:cBhvr>
                                    </p:animEffect>
                                  </p:childTnLst>
                                </p:cTn>
                              </p:par>
                            </p:childTnLst>
                          </p:cTn>
                        </p:par>
                        <p:par>
                          <p:cTn id="37" fill="hold">
                            <p:stCondLst>
                              <p:cond delay="500"/>
                            </p:stCondLst>
                            <p:childTnLst>
                              <p:par>
                                <p:cTn id="38" presetID="8" presetClass="entr" presetSubtype="16"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diamond(in)">
                                      <p:cBhvr>
                                        <p:cTn id="40" dur="500"/>
                                        <p:tgtEl>
                                          <p:spTgt spid="14"/>
                                        </p:tgtEl>
                                      </p:cBhvr>
                                    </p:animEffect>
                                  </p:childTnLst>
                                </p:cTn>
                              </p:par>
                              <p:par>
                                <p:cTn id="41" presetID="8" presetClass="entr" presetSubtype="16"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diamond(in)">
                                      <p:cBhvr>
                                        <p:cTn id="4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 grpId="0"/>
      <p:bldP spid="15" grpId="0" animBg="1"/>
      <p:bldP spid="20" grpId="0" animBg="1"/>
      <p:bldP spid="16" grpId="0" animBg="1"/>
      <p:bldP spid="27" grpId="0" animBg="1"/>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Content Placeholder 3" descr="imagesCASV2D5F.jpg"/>
          <p:cNvPicPr>
            <a:picLocks noGrp="1" noChangeAspect="1"/>
          </p:cNvPicPr>
          <p:nvPr>
            <p:ph idx="1"/>
          </p:nvPr>
        </p:nvPicPr>
        <p:blipFill>
          <a:blip r:embed="rId3" cstate="print"/>
          <a:srcRect/>
          <a:stretch>
            <a:fillRect/>
          </a:stretch>
        </p:blipFill>
        <p:spPr>
          <a:xfrm>
            <a:off x="1259632" y="1124744"/>
            <a:ext cx="6551959" cy="5123109"/>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67544" y="332656"/>
            <a:ext cx="8229600" cy="1152128"/>
          </a:xfrm>
        </p:spPr>
        <p:txBody>
          <a:bodyPr>
            <a:normAutofit/>
            <a:scene3d>
              <a:camera prst="orthographicFront"/>
              <a:lightRig rig="soft" dir="t">
                <a:rot lat="0" lon="0" rev="16800000"/>
              </a:lightRig>
            </a:scene3d>
            <a:sp3d prstMaterial="softEdge">
              <a:bevelT w="38100" h="38100"/>
            </a:sp3d>
          </a:bodyPr>
          <a:lstStyle/>
          <a:p>
            <a:pPr algn="l" eaLnBrk="1" fontAlgn="auto" hangingPunct="1">
              <a:spcAft>
                <a:spcPts val="0"/>
              </a:spcAft>
              <a:defRPr/>
            </a:pPr>
            <a:r>
              <a:rPr lang="en-US" b="1" dirty="0" smtClean="0">
                <a:solidFill>
                  <a:schemeClr val="tx1"/>
                </a:solidFill>
                <a:cs typeface="Arial" pitchFamily="34" charset="0"/>
              </a:rPr>
              <a:t> </a:t>
            </a:r>
            <a:r>
              <a:rPr lang="en-US" b="1" dirty="0" smtClean="0">
                <a:effectLst>
                  <a:outerShdw blurRad="38100" dist="38100" dir="2700000" algn="tl">
                    <a:srgbClr val="000000">
                      <a:alpha val="43137"/>
                    </a:srgbClr>
                  </a:outerShdw>
                </a:effectLst>
              </a:rPr>
              <a:t>Main themes of OCD</a:t>
            </a:r>
            <a:endParaRPr lang="ar-SA" b="1" dirty="0" smtClean="0">
              <a:effectLst>
                <a:outerShdw blurRad="38100" dist="38100" dir="2700000" algn="tl">
                  <a:srgbClr val="000000">
                    <a:alpha val="43137"/>
                  </a:srgbClr>
                </a:outerShdw>
              </a:effectLst>
            </a:endParaRPr>
          </a:p>
        </p:txBody>
      </p:sp>
      <p:sp>
        <p:nvSpPr>
          <p:cNvPr id="5123" name="عنصر نائب للمحتوى 4"/>
          <p:cNvSpPr>
            <a:spLocks noGrp="1"/>
          </p:cNvSpPr>
          <p:nvPr>
            <p:ph idx="1"/>
          </p:nvPr>
        </p:nvSpPr>
        <p:spPr>
          <a:xfrm>
            <a:off x="395536" y="1962150"/>
            <a:ext cx="8229600" cy="4419178"/>
          </a:xfrm>
        </p:spPr>
        <p:txBody>
          <a:bodyPr/>
          <a:lstStyle/>
          <a:p>
            <a:pPr>
              <a:buNone/>
            </a:pPr>
            <a:r>
              <a:rPr lang="en-US" sz="2400" dirty="0" smtClean="0">
                <a:latin typeface="Arial" pitchFamily="34" charset="0"/>
                <a:cs typeface="Arial" pitchFamily="34" charset="0"/>
              </a:rPr>
              <a:t>**** sense of danger and/or responsibility.</a:t>
            </a:r>
            <a:endParaRPr lang="en-US" sz="2400" dirty="0" smtClean="0">
              <a:solidFill>
                <a:schemeClr val="accent5">
                  <a:lumMod val="75000"/>
                </a:schemeClr>
              </a:solidFill>
              <a:latin typeface="Arial" pitchFamily="34" charset="0"/>
              <a:cs typeface="Arial" pitchFamily="34" charset="0"/>
            </a:endParaRPr>
          </a:p>
          <a:p>
            <a:pPr>
              <a:buFont typeface="Wingdings" pitchFamily="2" charset="2"/>
              <a:buChar char="q"/>
            </a:pPr>
            <a:r>
              <a:rPr lang="en-US" sz="2400" dirty="0" smtClean="0">
                <a:latin typeface="Arial" charset="0"/>
                <a:cs typeface="Arial" charset="0"/>
              </a:rPr>
              <a:t>Contamination  </a:t>
            </a:r>
            <a:r>
              <a:rPr lang="en-US" sz="2400" dirty="0" smtClean="0">
                <a:latin typeface="Arial" charset="0"/>
                <a:cs typeface="Arial" charset="0"/>
                <a:sym typeface="Wingdings" pitchFamily="2" charset="2"/>
              </a:rPr>
              <a:t> </a:t>
            </a:r>
            <a:r>
              <a:rPr lang="en-US" sz="2400" dirty="0" smtClean="0">
                <a:latin typeface="Arial" charset="0"/>
                <a:cs typeface="Arial" charset="0"/>
              </a:rPr>
              <a:t>washing.</a:t>
            </a:r>
          </a:p>
          <a:p>
            <a:pPr algn="l" rtl="0">
              <a:buFont typeface="Wingdings" pitchFamily="2" charset="2"/>
              <a:buChar char="q"/>
            </a:pPr>
            <a:r>
              <a:rPr lang="en-CA" sz="2400" dirty="0" smtClean="0">
                <a:latin typeface="Arial" charset="0"/>
                <a:cs typeface="Arial" charset="0"/>
              </a:rPr>
              <a:t>Pathological doubts </a:t>
            </a:r>
            <a:r>
              <a:rPr lang="en-CA" sz="2400" dirty="0" smtClean="0">
                <a:latin typeface="Arial" charset="0"/>
                <a:cs typeface="Arial" charset="0"/>
                <a:sym typeface="Wingdings" pitchFamily="2" charset="2"/>
              </a:rPr>
              <a:t></a:t>
            </a:r>
            <a:r>
              <a:rPr lang="en-CA" sz="2400" dirty="0" smtClean="0">
                <a:latin typeface="Arial" charset="0"/>
                <a:cs typeface="Arial" charset="0"/>
              </a:rPr>
              <a:t> checking,  e.g. repeating </a:t>
            </a:r>
            <a:r>
              <a:rPr lang="en-US" sz="2400" dirty="0" smtClean="0">
                <a:solidFill>
                  <a:srgbClr val="FFFF00"/>
                </a:solidFill>
                <a:latin typeface="Arial" charset="0"/>
                <a:cs typeface="Arial" charset="0"/>
              </a:rPr>
              <a:t>Ablution, prayers.</a:t>
            </a:r>
          </a:p>
          <a:p>
            <a:pPr algn="l" rtl="0">
              <a:buFont typeface="Wingdings" pitchFamily="2" charset="2"/>
              <a:buChar char="q"/>
            </a:pPr>
            <a:r>
              <a:rPr lang="en-CA" sz="2400" dirty="0" smtClean="0">
                <a:latin typeface="Arial" charset="0"/>
                <a:cs typeface="Arial" charset="0"/>
              </a:rPr>
              <a:t>Intrusive thoughts (sexual or aggressive acts, </a:t>
            </a:r>
            <a:r>
              <a:rPr lang="en-US" sz="2400" dirty="0" smtClean="0">
                <a:latin typeface="Arial" charset="0"/>
                <a:cs typeface="Arial" charset="0"/>
              </a:rPr>
              <a:t>divorce</a:t>
            </a:r>
            <a:r>
              <a:rPr lang="en-CA" sz="2400" dirty="0" smtClean="0">
                <a:latin typeface="Arial" charset="0"/>
                <a:cs typeface="Arial" charset="0"/>
              </a:rPr>
              <a:t>)                                     mental acts </a:t>
            </a:r>
          </a:p>
          <a:p>
            <a:pPr algn="l" rtl="0" eaLnBrk="1" hangingPunct="1">
              <a:buFont typeface="Wingdings" pitchFamily="2" charset="2"/>
              <a:buChar char="q"/>
            </a:pPr>
            <a:r>
              <a:rPr lang="en-US" sz="2400" dirty="0" smtClean="0">
                <a:latin typeface="Arial" charset="0"/>
                <a:cs typeface="Arial" charset="0"/>
              </a:rPr>
              <a:t>Symmetry </a:t>
            </a:r>
            <a:r>
              <a:rPr lang="en-US" sz="2400" dirty="0" smtClean="0">
                <a:latin typeface="Arial" charset="0"/>
                <a:cs typeface="Arial" charset="0"/>
                <a:sym typeface="Wingdings" pitchFamily="2" charset="2"/>
              </a:rPr>
              <a:t> </a:t>
            </a:r>
            <a:r>
              <a:rPr lang="en-US" sz="2400" dirty="0" smtClean="0">
                <a:latin typeface="Arial" charset="0"/>
                <a:cs typeface="Arial" charset="0"/>
              </a:rPr>
              <a:t>slowness</a:t>
            </a:r>
          </a:p>
          <a:p>
            <a:pPr algn="l" rtl="0" eaLnBrk="1" hangingPunct="1">
              <a:buFont typeface="Wingdings" pitchFamily="2" charset="2"/>
              <a:buChar char="q"/>
            </a:pPr>
            <a:r>
              <a:rPr lang="en-US" sz="2400" dirty="0" smtClean="0">
                <a:latin typeface="Arial" charset="0"/>
                <a:cs typeface="Arial" charset="0"/>
              </a:rPr>
              <a:t>Hoarding </a:t>
            </a:r>
            <a:endParaRPr lang="ar-SA" sz="24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b="1" dirty="0" smtClean="0">
                <a:effectLst>
                  <a:outerShdw blurRad="38100" dist="38100" dir="2700000" algn="tl">
                    <a:srgbClr val="000000">
                      <a:alpha val="43137"/>
                    </a:srgbClr>
                  </a:outerShdw>
                </a:effectLst>
              </a:rPr>
              <a:t>Associated features </a:t>
            </a:r>
            <a:endParaRPr lang="ar-SA" b="1" dirty="0" smtClean="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lstStyle/>
          <a:p>
            <a:pPr algn="l" rtl="0" eaLnBrk="1" hangingPunct="1">
              <a:spcAft>
                <a:spcPts val="1200"/>
              </a:spcAft>
            </a:pPr>
            <a:r>
              <a:rPr lang="en-US" dirty="0" smtClean="0">
                <a:latin typeface="Arial" charset="0"/>
                <a:cs typeface="Arial" charset="0"/>
              </a:rPr>
              <a:t>Excessive self blame &amp; sense of responsibility</a:t>
            </a:r>
          </a:p>
          <a:p>
            <a:pPr algn="l" rtl="0" eaLnBrk="1" hangingPunct="1">
              <a:spcAft>
                <a:spcPts val="1200"/>
              </a:spcAft>
            </a:pPr>
            <a:r>
              <a:rPr lang="en-US" dirty="0" smtClean="0">
                <a:solidFill>
                  <a:srgbClr val="CCFF99"/>
                </a:solidFill>
                <a:latin typeface="Arial" charset="0"/>
                <a:cs typeface="Arial" charset="0"/>
              </a:rPr>
              <a:t>Feeling anxious</a:t>
            </a:r>
            <a:r>
              <a:rPr lang="en-US" dirty="0" smtClean="0">
                <a:latin typeface="Arial" charset="0"/>
                <a:cs typeface="Arial" charset="0"/>
              </a:rPr>
              <a:t> </a:t>
            </a:r>
            <a:r>
              <a:rPr lang="en-US" dirty="0" smtClean="0">
                <a:latin typeface="Arial" charset="0"/>
                <a:cs typeface="Arial" charset="0"/>
                <a:sym typeface="Wingdings" pitchFamily="2" charset="2"/>
              </a:rPr>
              <a:t></a:t>
            </a:r>
            <a:r>
              <a:rPr lang="en-US" dirty="0" smtClean="0">
                <a:latin typeface="Arial" charset="0"/>
                <a:cs typeface="Arial" charset="0"/>
              </a:rPr>
              <a:t> OCD</a:t>
            </a:r>
          </a:p>
          <a:p>
            <a:pPr algn="l" rtl="0" eaLnBrk="1" hangingPunct="1">
              <a:spcAft>
                <a:spcPts val="1200"/>
              </a:spcAft>
            </a:pPr>
            <a:r>
              <a:rPr lang="en-US" dirty="0" smtClean="0">
                <a:solidFill>
                  <a:srgbClr val="FFFFCC"/>
                </a:solidFill>
                <a:latin typeface="Arial" charset="0"/>
                <a:cs typeface="Arial" charset="0"/>
              </a:rPr>
              <a:t>Depressive feeling </a:t>
            </a:r>
            <a:r>
              <a:rPr lang="en-US" dirty="0" smtClean="0">
                <a:solidFill>
                  <a:srgbClr val="FFFFCC"/>
                </a:solidFill>
                <a:latin typeface="Arial" charset="0"/>
                <a:cs typeface="Arial" charset="0"/>
                <a:sym typeface="Wingdings" pitchFamily="2" charset="2"/>
              </a:rPr>
              <a:t></a:t>
            </a:r>
            <a:r>
              <a:rPr lang="en-US" dirty="0" smtClean="0">
                <a:latin typeface="Arial" charset="0"/>
                <a:cs typeface="Arial" charset="0"/>
              </a:rPr>
              <a:t> OCD</a:t>
            </a:r>
          </a:p>
          <a:p>
            <a:pPr algn="l" rtl="0" eaLnBrk="1" hangingPunct="1">
              <a:spcAft>
                <a:spcPts val="1200"/>
              </a:spcAft>
            </a:pPr>
            <a:r>
              <a:rPr lang="en-US" dirty="0" smtClean="0">
                <a:latin typeface="Arial" charset="0"/>
                <a:cs typeface="Arial" charset="0"/>
              </a:rPr>
              <a:t>OCPD  </a:t>
            </a:r>
            <a:endParaRPr lang="ar-SA"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548680"/>
            <a:ext cx="8153400" cy="1143000"/>
          </a:xfrm>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b="1" dirty="0" smtClean="0">
                <a:effectLst>
                  <a:outerShdw blurRad="38100" dist="38100" dir="2700000" algn="tl">
                    <a:srgbClr val="000000">
                      <a:alpha val="43137"/>
                    </a:srgbClr>
                  </a:outerShdw>
                </a:effectLst>
              </a:rPr>
              <a:t>Epidemiology</a:t>
            </a:r>
            <a:endParaRPr lang="ar-SA" b="1" dirty="0" smtClean="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lstStyle/>
          <a:p>
            <a:pPr algn="l" rtl="0" eaLnBrk="1" hangingPunct="1">
              <a:buFont typeface="Wingdings 2" pitchFamily="18" charset="2"/>
              <a:buNone/>
            </a:pPr>
            <a:r>
              <a:rPr lang="en-US" dirty="0" smtClean="0">
                <a:latin typeface="Arial" charset="0"/>
                <a:cs typeface="Arial" charset="0"/>
              </a:rPr>
              <a:t>Males = Females</a:t>
            </a:r>
          </a:p>
          <a:p>
            <a:pPr algn="l" rtl="0" eaLnBrk="1" hangingPunct="1">
              <a:buFont typeface="Wingdings 2" pitchFamily="18" charset="2"/>
              <a:buNone/>
            </a:pPr>
            <a:r>
              <a:rPr lang="en-US" b="1" i="1" dirty="0" smtClean="0">
                <a:solidFill>
                  <a:srgbClr val="FFFFCC"/>
                </a:solidFill>
                <a:latin typeface="Arial" charset="0"/>
                <a:cs typeface="Arial" charset="0"/>
              </a:rPr>
              <a:t>Lifetime  prevalence  =  2-3 %</a:t>
            </a:r>
          </a:p>
          <a:p>
            <a:pPr algn="l" rtl="0" eaLnBrk="1" hangingPunct="1">
              <a:buFont typeface="Wingdings 2" pitchFamily="18" charset="2"/>
              <a:buNone/>
            </a:pPr>
            <a:r>
              <a:rPr lang="en-US" b="1" i="1" dirty="0" smtClean="0">
                <a:solidFill>
                  <a:srgbClr val="FFFFCC"/>
                </a:solidFill>
                <a:latin typeface="Arial" charset="0"/>
                <a:cs typeface="Arial" charset="0"/>
              </a:rPr>
              <a:t>Mean age of onset  =  20 – 25  years</a:t>
            </a:r>
          </a:p>
          <a:p>
            <a:pPr algn="l" rtl="0" eaLnBrk="1" hangingPunct="1">
              <a:buFont typeface="Wingdings 2" pitchFamily="18" charset="2"/>
              <a:buNone/>
            </a:pPr>
            <a:endParaRPr lang="ar-SA"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b="1" dirty="0" smtClean="0">
                <a:effectLst>
                  <a:outerShdw blurRad="38100" dist="38100" dir="2700000" algn="tl">
                    <a:srgbClr val="000000">
                      <a:alpha val="43137"/>
                    </a:srgbClr>
                  </a:outerShdw>
                </a:effectLst>
              </a:rPr>
              <a:t>Etiology</a:t>
            </a:r>
            <a:r>
              <a:rPr lang="en-US" b="1" dirty="0" smtClean="0">
                <a:latin typeface="Arial" pitchFamily="34" charset="0"/>
                <a:cs typeface="Arial" pitchFamily="34" charset="0"/>
              </a:rPr>
              <a:t> </a:t>
            </a:r>
            <a:endParaRPr lang="ar-SA" b="1" dirty="0">
              <a:latin typeface="Arial" pitchFamily="34" charset="0"/>
              <a:cs typeface="Arial" pitchFamily="34" charset="0"/>
            </a:endParaRPr>
          </a:p>
        </p:txBody>
      </p:sp>
      <p:sp>
        <p:nvSpPr>
          <p:cNvPr id="3" name="عنصر نائب للمحتوى 2"/>
          <p:cNvSpPr>
            <a:spLocks noGrp="1"/>
          </p:cNvSpPr>
          <p:nvPr>
            <p:ph idx="1"/>
          </p:nvPr>
        </p:nvSpPr>
        <p:spPr>
          <a:xfrm>
            <a:off x="328613" y="1941512"/>
            <a:ext cx="8208962" cy="4655839"/>
          </a:xfrm>
        </p:spPr>
        <p:txBody>
          <a:bodyPr/>
          <a:lstStyle/>
          <a:p>
            <a:pPr>
              <a:lnSpc>
                <a:spcPct val="150000"/>
              </a:lnSpc>
            </a:pPr>
            <a:r>
              <a:rPr lang="en-US" sz="2800" dirty="0" smtClean="0">
                <a:solidFill>
                  <a:srgbClr val="CCFF99"/>
                </a:solidFill>
                <a:latin typeface="Arial" charset="0"/>
                <a:cs typeface="Arial" charset="0"/>
              </a:rPr>
              <a:t>Serotonin </a:t>
            </a:r>
          </a:p>
          <a:p>
            <a:pPr>
              <a:lnSpc>
                <a:spcPct val="150000"/>
              </a:lnSpc>
            </a:pPr>
            <a:r>
              <a:rPr lang="en-US" sz="2800" b="1" dirty="0" smtClean="0">
                <a:solidFill>
                  <a:srgbClr val="FFFF99"/>
                </a:solidFill>
                <a:latin typeface="Arial" charset="0"/>
                <a:cs typeface="Arial" charset="0"/>
              </a:rPr>
              <a:t>Genetic predisposition</a:t>
            </a:r>
            <a:r>
              <a:rPr lang="en-US" sz="2800" dirty="0" smtClean="0">
                <a:latin typeface="Arial" charset="0"/>
                <a:cs typeface="Arial" charset="0"/>
              </a:rPr>
              <a:t>  -  ? OCPD</a:t>
            </a:r>
            <a:endParaRPr lang="en-US" sz="2800" dirty="0" smtClean="0">
              <a:solidFill>
                <a:srgbClr val="CCFF99"/>
              </a:solidFill>
              <a:latin typeface="Arial" charset="0"/>
              <a:cs typeface="Arial" charset="0"/>
            </a:endParaRPr>
          </a:p>
          <a:p>
            <a:pPr>
              <a:lnSpc>
                <a:spcPct val="150000"/>
              </a:lnSpc>
            </a:pPr>
            <a:r>
              <a:rPr lang="en-US" sz="2800" b="1" dirty="0" smtClean="0">
                <a:solidFill>
                  <a:srgbClr val="FFFFCC"/>
                </a:solidFill>
                <a:latin typeface="Arial" charset="0"/>
                <a:cs typeface="Arial" charset="0"/>
              </a:rPr>
              <a:t>Debate about religious factors</a:t>
            </a:r>
            <a:endParaRPr lang="en-US" sz="2800" dirty="0" smtClean="0">
              <a:latin typeface="Arial" charset="0"/>
              <a:cs typeface="Arial" charset="0"/>
            </a:endParaRPr>
          </a:p>
          <a:p>
            <a:pPr algn="l" rtl="0" eaLnBrk="1" hangingPunct="1">
              <a:buFont typeface="Wingdings 2" pitchFamily="18" charset="2"/>
              <a:buNone/>
            </a:pPr>
            <a:endParaRPr lang="ar-SA"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CA" sz="2400" dirty="0" smtClean="0">
                <a:solidFill>
                  <a:schemeClr val="bg1"/>
                </a:solidFill>
              </a:rPr>
              <a:t>Changes in Cerebral Glucose Metabolic Rate after Treatment of Obsessive-Compulsive Disorder</a:t>
            </a:r>
            <a:endParaRPr lang="en-CA" sz="2400" dirty="0">
              <a:solidFill>
                <a:schemeClr val="bg1"/>
              </a:solidFill>
            </a:endParaRPr>
          </a:p>
        </p:txBody>
      </p:sp>
      <p:pic>
        <p:nvPicPr>
          <p:cNvPr id="10243" name="Content Placeholder 3" descr="F1.small.gif"/>
          <p:cNvPicPr>
            <a:picLocks noGrp="1" noChangeAspect="1"/>
          </p:cNvPicPr>
          <p:nvPr>
            <p:ph idx="1"/>
          </p:nvPr>
        </p:nvPicPr>
        <p:blipFill>
          <a:blip r:embed="rId3" cstate="print"/>
          <a:srcRect/>
          <a:stretch>
            <a:fillRect/>
          </a:stretch>
        </p:blipFill>
        <p:spPr>
          <a:xfrm>
            <a:off x="755650" y="1628775"/>
            <a:ext cx="7704138" cy="3744913"/>
          </a:xfrm>
        </p:spPr>
      </p:pic>
      <p:sp>
        <p:nvSpPr>
          <p:cNvPr id="10244" name="TextBox 4"/>
          <p:cNvSpPr txBox="1">
            <a:spLocks noChangeArrowheads="1"/>
          </p:cNvSpPr>
          <p:nvPr/>
        </p:nvSpPr>
        <p:spPr bwMode="auto">
          <a:xfrm>
            <a:off x="323850" y="5445125"/>
            <a:ext cx="8496300" cy="1354138"/>
          </a:xfrm>
          <a:prstGeom prst="rect">
            <a:avLst/>
          </a:prstGeom>
          <a:noFill/>
          <a:ln w="9525">
            <a:noFill/>
            <a:miter lim="800000"/>
            <a:headEnd/>
            <a:tailEnd/>
          </a:ln>
        </p:spPr>
        <p:txBody>
          <a:bodyPr>
            <a:spAutoFit/>
          </a:bodyPr>
          <a:lstStyle/>
          <a:p>
            <a:pPr algn="l"/>
            <a:r>
              <a:rPr lang="en-CA">
                <a:solidFill>
                  <a:schemeClr val="bg1"/>
                </a:solidFill>
              </a:rPr>
              <a:t>The PET scans show decreases in glucose metabolic activity in the orbitofrontal cortex  and right caudate after both the behavioural therapy sessions and the </a:t>
            </a:r>
          </a:p>
          <a:p>
            <a:pPr algn="l"/>
            <a:r>
              <a:rPr lang="en-CA">
                <a:solidFill>
                  <a:schemeClr val="bg1"/>
                </a:solidFill>
              </a:rPr>
              <a:t>Fluoxetine treatment.</a:t>
            </a:r>
          </a:p>
          <a:p>
            <a:pPr algn="l"/>
            <a:endParaRPr lang="en-CA" sz="1400">
              <a:solidFill>
                <a:schemeClr val="bg1"/>
              </a:solidFill>
            </a:endParaRPr>
          </a:p>
          <a:p>
            <a:pPr algn="l"/>
            <a:r>
              <a:rPr lang="en-CA" sz="1400">
                <a:solidFill>
                  <a:schemeClr val="bg1"/>
                </a:solidFill>
              </a:rPr>
              <a:t>Jeffrey M, 1996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bwMode="auto">
          <a:noFill/>
        </p:spPr>
        <p:txBody>
          <a:bodyPr/>
          <a:lstStyle/>
          <a:p>
            <a:pPr eaLnBrk="1" hangingPunct="1"/>
            <a:r>
              <a:rPr lang="en-US" b="1" dirty="0" smtClean="0">
                <a:effectLst>
                  <a:outerShdw blurRad="38100" dist="38100" dir="2700000" algn="tl">
                    <a:srgbClr val="000000">
                      <a:alpha val="43137"/>
                    </a:srgbClr>
                  </a:outerShdw>
                </a:effectLst>
              </a:rPr>
              <a:t>D </a:t>
            </a:r>
            <a:r>
              <a:rPr lang="en-US" b="1" dirty="0" err="1" smtClean="0">
                <a:effectLst>
                  <a:outerShdw blurRad="38100" dist="38100" dir="2700000" algn="tl">
                    <a:srgbClr val="000000">
                      <a:alpha val="43137"/>
                    </a:srgbClr>
                  </a:outerShdw>
                </a:effectLst>
              </a:rPr>
              <a:t>D</a:t>
            </a:r>
            <a:r>
              <a:rPr lang="en-US" b="1" dirty="0" smtClean="0">
                <a:effectLst>
                  <a:outerShdw blurRad="38100" dist="38100" dir="2700000" algn="tl">
                    <a:srgbClr val="000000">
                      <a:alpha val="43137"/>
                    </a:srgbClr>
                  </a:outerShdw>
                </a:effectLst>
              </a:rPr>
              <a:t> x</a:t>
            </a:r>
          </a:p>
        </p:txBody>
      </p:sp>
      <p:sp>
        <p:nvSpPr>
          <p:cNvPr id="25603" name="Rectangle 3"/>
          <p:cNvSpPr>
            <a:spLocks noGrp="1"/>
          </p:cNvSpPr>
          <p:nvPr>
            <p:ph idx="1"/>
          </p:nvPr>
        </p:nvSpPr>
        <p:spPr>
          <a:xfrm>
            <a:off x="539552" y="1700808"/>
            <a:ext cx="8002587" cy="4897438"/>
          </a:xfrm>
        </p:spPr>
        <p:txBody>
          <a:bodyPr/>
          <a:lstStyle/>
          <a:p>
            <a:pPr marL="609600" indent="-609600" algn="l" rtl="0" eaLnBrk="1" hangingPunct="1">
              <a:lnSpc>
                <a:spcPct val="160000"/>
              </a:lnSpc>
              <a:spcAft>
                <a:spcPts val="600"/>
              </a:spcAft>
              <a:buClr>
                <a:schemeClr val="tx2"/>
              </a:buClr>
              <a:buFontTx/>
              <a:buAutoNum type="arabicPeriod"/>
            </a:pPr>
            <a:r>
              <a:rPr lang="en-US" sz="2400" b="1" dirty="0" smtClean="0">
                <a:latin typeface="Arial" charset="0"/>
                <a:cs typeface="Arial" charset="0"/>
              </a:rPr>
              <a:t>Anxiety, panic and phobia.</a:t>
            </a:r>
          </a:p>
          <a:p>
            <a:pPr marL="609600" indent="-609600" algn="l" rtl="0" eaLnBrk="1" hangingPunct="1">
              <a:lnSpc>
                <a:spcPct val="160000"/>
              </a:lnSpc>
              <a:spcAft>
                <a:spcPts val="600"/>
              </a:spcAft>
              <a:buClr>
                <a:schemeClr val="tx2"/>
              </a:buClr>
              <a:buFontTx/>
              <a:buAutoNum type="arabicPeriod"/>
            </a:pPr>
            <a:r>
              <a:rPr lang="en-US" sz="2400" b="1" dirty="0" smtClean="0">
                <a:latin typeface="Arial" charset="0"/>
                <a:cs typeface="Arial" charset="0"/>
              </a:rPr>
              <a:t>Depressive disorders.</a:t>
            </a:r>
          </a:p>
          <a:p>
            <a:pPr marL="609600" indent="-609600" algn="l" rtl="0" eaLnBrk="1" hangingPunct="1">
              <a:lnSpc>
                <a:spcPct val="160000"/>
              </a:lnSpc>
              <a:spcAft>
                <a:spcPts val="600"/>
              </a:spcAft>
              <a:buClr>
                <a:schemeClr val="tx2"/>
              </a:buClr>
              <a:buFontTx/>
              <a:buAutoNum type="arabicPeriod"/>
            </a:pPr>
            <a:r>
              <a:rPr lang="en-US" sz="2400" b="1" dirty="0" smtClean="0">
                <a:latin typeface="Arial" charset="0"/>
                <a:cs typeface="Arial" charset="0"/>
              </a:rPr>
              <a:t>Hypochondriasis</a:t>
            </a:r>
          </a:p>
          <a:p>
            <a:pPr marL="609600" indent="-609600" algn="l" rtl="0" eaLnBrk="1" hangingPunct="1">
              <a:lnSpc>
                <a:spcPct val="160000"/>
              </a:lnSpc>
              <a:spcAft>
                <a:spcPts val="600"/>
              </a:spcAft>
              <a:buClr>
                <a:schemeClr val="tx2"/>
              </a:buClr>
              <a:buFontTx/>
              <a:buAutoNum type="arabicPeriod"/>
            </a:pPr>
            <a:r>
              <a:rPr lang="en-US" sz="2400" b="1" dirty="0" smtClean="0">
                <a:latin typeface="Arial" charset="0"/>
                <a:cs typeface="Arial" charset="0"/>
              </a:rPr>
              <a:t>Schizophrenia.</a:t>
            </a:r>
          </a:p>
          <a:p>
            <a:pPr marL="609600" indent="-609600">
              <a:lnSpc>
                <a:spcPct val="160000"/>
              </a:lnSpc>
              <a:spcAft>
                <a:spcPts val="600"/>
              </a:spcAft>
              <a:buClr>
                <a:schemeClr val="tx2"/>
              </a:buClr>
              <a:buFontTx/>
              <a:buAutoNum type="arabicPeriod"/>
            </a:pPr>
            <a:r>
              <a:rPr lang="en-US" sz="2400" b="1" dirty="0" smtClean="0">
                <a:latin typeface="Arial" charset="0"/>
                <a:cs typeface="Arial" charset="0"/>
              </a:rPr>
              <a:t>Organic mental disorders e.g. PANDAS </a:t>
            </a:r>
            <a:r>
              <a:rPr lang="en-US" sz="1400" b="1" dirty="0" smtClean="0">
                <a:latin typeface="Arial" charset="0"/>
                <a:cs typeface="Arial" charset="0"/>
              </a:rPr>
              <a:t>(</a:t>
            </a:r>
            <a:r>
              <a:rPr lang="en-CA" sz="1400" dirty="0" smtClean="0"/>
              <a:t>Paediatric Autoimmune Neuropsychiatric Disorders Associated with Streptococcal infections)</a:t>
            </a:r>
            <a:endParaRPr lang="en-US" sz="1400" b="1" dirty="0" smtClean="0">
              <a:latin typeface="Arial" charset="0"/>
              <a:cs typeface="Arial" charset="0"/>
            </a:endParaRPr>
          </a:p>
          <a:p>
            <a:pPr marL="609600" indent="-609600" algn="l" rtl="0" eaLnBrk="1" hangingPunct="1">
              <a:lnSpc>
                <a:spcPct val="160000"/>
              </a:lnSpc>
              <a:spcAft>
                <a:spcPts val="600"/>
              </a:spcAft>
              <a:buClr>
                <a:schemeClr val="tx2"/>
              </a:buClr>
              <a:buFontTx/>
              <a:buAutoNum type="arabicPeriod"/>
            </a:pPr>
            <a:r>
              <a:rPr lang="en-US" sz="2400" b="1" dirty="0" smtClean="0">
                <a:latin typeface="Arial" charset="0"/>
                <a:cs typeface="Arial" charset="0"/>
              </a:rPr>
              <a:t>OCPD: perfectionism, orderliness …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NX DIS 2 OCD">
  <a:themeElements>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Arts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C2BFB8D50D4594CAE9404E9321DC4D4" ma:contentTypeVersion="1" ma:contentTypeDescription="Create a new document." ma:contentTypeScope="" ma:versionID="30d3855058fb48c0a2ca2aa66e80a67e">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70D24F6-E923-4C41-8ECD-D7C9F9B701C9}">
  <ds:schemaRefs>
    <ds:schemaRef ds:uri="http://schemas.microsoft.com/office/2006/metadata/properties"/>
    <ds:schemaRef ds:uri="http://schemas.microsoft.com/sharepoint/v3"/>
  </ds:schemaRefs>
</ds:datastoreItem>
</file>

<file path=customXml/itemProps2.xml><?xml version="1.0" encoding="utf-8"?>
<ds:datastoreItem xmlns:ds="http://schemas.openxmlformats.org/officeDocument/2006/customXml" ds:itemID="{86FC79A7-C1EF-4725-B45A-DC5B2FFEEA50}">
  <ds:schemaRefs>
    <ds:schemaRef ds:uri="http://schemas.microsoft.com/sharepoint/v3/contenttype/forms"/>
  </ds:schemaRefs>
</ds:datastoreItem>
</file>

<file path=customXml/itemProps3.xml><?xml version="1.0" encoding="utf-8"?>
<ds:datastoreItem xmlns:ds="http://schemas.openxmlformats.org/officeDocument/2006/customXml" ds:itemID="{83F0E97E-0646-43D4-9F4B-63E5E09043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ANX DIS 2 OCD</Template>
  <TotalTime>1</TotalTime>
  <Words>721</Words>
  <Application>Microsoft Office PowerPoint</Application>
  <PresentationFormat>On-screen Show (4:3)</PresentationFormat>
  <Paragraphs>245</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ANX DIS 2 OCD</vt:lpstr>
      <vt:lpstr>Obsessive Compulsive Disorder (OCD)</vt:lpstr>
      <vt:lpstr>OCD</vt:lpstr>
      <vt:lpstr>Slide 3</vt:lpstr>
      <vt:lpstr> Main themes of OCD</vt:lpstr>
      <vt:lpstr>Associated features </vt:lpstr>
      <vt:lpstr>Epidemiology</vt:lpstr>
      <vt:lpstr>Etiology </vt:lpstr>
      <vt:lpstr>Changes in Cerebral Glucose Metabolic Rate after Treatment of Obsessive-Compulsive Disorder</vt:lpstr>
      <vt:lpstr>D D x</vt:lpstr>
      <vt:lpstr>Course</vt:lpstr>
      <vt:lpstr>Slide 11</vt:lpstr>
      <vt:lpstr>Prognosis</vt:lpstr>
      <vt:lpstr>Treatment</vt:lpstr>
      <vt:lpstr>Slide 14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Obsessive Compulsive Disorder (OCD)</dc:title>
  <dc:creator>Ahmad</dc:creator>
  <cp:lastModifiedBy>Ahmad</cp:lastModifiedBy>
  <cp:revision>1</cp:revision>
  <dcterms:created xsi:type="dcterms:W3CDTF">2011-09-12T18:35:39Z</dcterms:created>
  <dcterms:modified xsi:type="dcterms:W3CDTF">2011-09-12T18:37:05Z</dcterms:modified>
</cp:coreProperties>
</file>