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56"/>
  </p:notesMasterIdLst>
  <p:handoutMasterIdLst>
    <p:handoutMasterId r:id="rId57"/>
  </p:handoutMasterIdLst>
  <p:sldIdLst>
    <p:sldId id="296" r:id="rId2"/>
    <p:sldId id="393" r:id="rId3"/>
    <p:sldId id="394" r:id="rId4"/>
    <p:sldId id="395" r:id="rId5"/>
    <p:sldId id="396" r:id="rId6"/>
    <p:sldId id="398" r:id="rId7"/>
    <p:sldId id="434" r:id="rId8"/>
    <p:sldId id="430" r:id="rId9"/>
    <p:sldId id="433" r:id="rId10"/>
    <p:sldId id="435" r:id="rId11"/>
    <p:sldId id="400" r:id="rId12"/>
    <p:sldId id="401" r:id="rId13"/>
    <p:sldId id="402" r:id="rId14"/>
    <p:sldId id="439" r:id="rId15"/>
    <p:sldId id="403" r:id="rId16"/>
    <p:sldId id="379" r:id="rId17"/>
    <p:sldId id="373" r:id="rId18"/>
    <p:sldId id="404" r:id="rId19"/>
    <p:sldId id="378" r:id="rId20"/>
    <p:sldId id="406" r:id="rId21"/>
    <p:sldId id="409" r:id="rId22"/>
    <p:sldId id="407" r:id="rId23"/>
    <p:sldId id="440" r:id="rId24"/>
    <p:sldId id="410" r:id="rId25"/>
    <p:sldId id="411" r:id="rId26"/>
    <p:sldId id="413" r:id="rId27"/>
    <p:sldId id="412" r:id="rId28"/>
    <p:sldId id="382" r:id="rId29"/>
    <p:sldId id="414" r:id="rId30"/>
    <p:sldId id="415" r:id="rId31"/>
    <p:sldId id="328" r:id="rId32"/>
    <p:sldId id="416" r:id="rId33"/>
    <p:sldId id="417" r:id="rId34"/>
    <p:sldId id="418" r:id="rId35"/>
    <p:sldId id="419" r:id="rId36"/>
    <p:sldId id="420" r:id="rId37"/>
    <p:sldId id="442" r:id="rId38"/>
    <p:sldId id="272" r:id="rId39"/>
    <p:sldId id="273" r:id="rId40"/>
    <p:sldId id="274" r:id="rId41"/>
    <p:sldId id="421" r:id="rId42"/>
    <p:sldId id="422" r:id="rId43"/>
    <p:sldId id="423" r:id="rId44"/>
    <p:sldId id="367" r:id="rId45"/>
    <p:sldId id="369" r:id="rId46"/>
    <p:sldId id="424" r:id="rId47"/>
    <p:sldId id="425" r:id="rId48"/>
    <p:sldId id="333" r:id="rId49"/>
    <p:sldId id="427" r:id="rId50"/>
    <p:sldId id="426" r:id="rId51"/>
    <p:sldId id="408" r:id="rId52"/>
    <p:sldId id="432" r:id="rId53"/>
    <p:sldId id="437" r:id="rId54"/>
    <p:sldId id="44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9900"/>
    <a:srgbClr val="000066"/>
    <a:srgbClr val="D828B6"/>
    <a:srgbClr val="006666"/>
    <a:srgbClr val="FF0000"/>
    <a:srgbClr val="00CC99"/>
    <a:srgbClr val="003366"/>
    <a:srgbClr val="CC66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93" autoAdjust="0"/>
    <p:restoredTop sz="94535" autoAdjust="0"/>
  </p:normalViewPr>
  <p:slideViewPr>
    <p:cSldViewPr>
      <p:cViewPr varScale="1">
        <p:scale>
          <a:sx n="59" d="100"/>
          <a:sy n="59" d="100"/>
        </p:scale>
        <p:origin x="-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 b="0"/>
            </a:lvl1pPr>
          </a:lstStyle>
          <a:p>
            <a:pPr>
              <a:defRPr/>
            </a:pPr>
            <a:fld id="{3CB7FE6F-2E21-47CB-996A-4219EF186AC1}" type="datetimeFigureOut">
              <a:rPr lang="en-US"/>
              <a:pPr>
                <a:defRPr/>
              </a:pPr>
              <a:t>12/11/2012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 b="0"/>
            </a:lvl1pPr>
          </a:lstStyle>
          <a:p>
            <a:pPr>
              <a:defRPr/>
            </a:pPr>
            <a:fld id="{1AA0E953-E2D3-4BEE-9C65-E57A15A96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255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D08E-14F3-4EDC-BB43-0C8B1F25198E}" type="datetimeFigureOut">
              <a:rPr lang="en-US" smtClean="0"/>
              <a:pPr/>
              <a:t>12/11/2012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24CC6-BA15-4A23-A469-658B89D22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24CC6-BA15-4A23-A469-658B89D227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24CC6-BA15-4A23-A469-658B89D2275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BB61B0-6298-40EC-BCE2-F49BF998243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FD19-0724-46D7-B8F5-5B60336B4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41D1-B019-4B79-A64E-70EEEF07B66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2E54-0B55-4807-95C1-57D26FF85A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EA331-959E-42A0-AD90-90AC5128478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4C4D2-904A-4795-A32B-CC06465F389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30C890-DC74-49B6-8274-5E2A6BC4D3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2366-48E4-4B29-B4DA-DBBE51E15D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92AC-B474-4AD8-B524-DF051D4E04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B242-A60D-4508-85F5-75A2665FB92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A05D69-3DD9-47A2-A307-C4423DA564C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D20B-F345-4A25-8256-AA68A2FF162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96951B-F9DC-422B-839A-C3BB1F9B6B4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rgbClr val="00B0F0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6D375E5-9012-4518-BF30-C8CE6E612A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2" r:id="rId2"/>
    <p:sldLayoutId id="2147483852" r:id="rId3"/>
    <p:sldLayoutId id="2147483843" r:id="rId4"/>
    <p:sldLayoutId id="2147483844" r:id="rId5"/>
    <p:sldLayoutId id="2147483845" r:id="rId6"/>
    <p:sldLayoutId id="2147483853" r:id="rId7"/>
    <p:sldLayoutId id="2147483846" r:id="rId8"/>
    <p:sldLayoutId id="2147483854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00FF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FF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7F000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BF0000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search.yahoo.com/search/%20http:/images.search.yahoo.com/search/images/view?back=http://images.search.yahoo.com/search/images?p=acute+glomerulonephritis&amp;toggle=1&amp;cop=mss&amp;ei=UTF-8&amp;ni=20&amp;fr=yfp-t-501&amp;b=1&amp;w=350&amp;h=438&amp;imgurl=www.hoslink.com/renalimages/nephrotic-syndrome.jpg&amp;rurl=http://www.hoslink.com/LabResults/genitourinaryresults.htm&amp;size=12.4kB&amp;name=nephrotic-syndrome.jpg&amp;p=acute+glomerulonephritis&amp;type=jpeg&amp;no=2&amp;tt=83&amp;oid=802750ba46b51e50&amp;ei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search.yahoo.com/search/%20http:/images.search.yahoo.com/search/images/view?back=http://images.search.yahoo.com/search/images?p=glomerulonephritis&amp;y=Search&amp;ei=UTF-8&amp;fr=yfp-t-501&amp;x=wrt&amp;js=1&amp;ni=20&amp;w=300&amp;h=358&amp;imgurl=www.medsana.ch/images/mww/niere_nephron.gif&amp;rurl=http://www.medsana.ch/artikel.php?eid=1401&amp;size=20kB&amp;name=niere_nephron.gif&amp;p=glomerulonephritis&amp;type=gif&amp;no=3&amp;tt=765&amp;oid=928c45809a585c04&amp;ei=UTF-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d/Elevated_JVP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search/%20http:/images.search.yahoo.com/search/images/view?back=http://images.search.yahoo.com/search/images?p=glomerulonephritis&amp;y=Search&amp;ei=UTF-8&amp;fr=yfp-t-501&amp;x=wrt&amp;js=1&amp;ni=20&amp;w=438&amp;h=351&amp;imgurl=www.hku.hk/patho/pracs/uro/pic/VI-42.jpg&amp;rurl=http://www.hku.hk/patho/pracs/uro/vi-42.htm&amp;size=64kB&amp;name=VI-42.jpg&amp;p=glomerulonephritis&amp;type=jpeg&amp;no=9&amp;tt=765&amp;oid=c43dc4835ec15d58&amp;ei=UTF-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 descr="Green marble"/>
          <p:cNvSpPr>
            <a:spLocks noChangeArrowheads="1" noChangeShapeType="1" noTextEdit="1"/>
          </p:cNvSpPr>
          <p:nvPr/>
        </p:nvSpPr>
        <p:spPr bwMode="auto">
          <a:xfrm>
            <a:off x="1259632" y="620688"/>
            <a:ext cx="6911975" cy="2735262"/>
          </a:xfrm>
          <a:prstGeom prst="rect">
            <a:avLst/>
          </a:prstGeom>
          <a:ln>
            <a:noFill/>
          </a:ln>
        </p:spPr>
        <p:txBody>
          <a:bodyPr wrap="none" fromWordArt="1" anchor="ctr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Acute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Glomerulonephritis</a:t>
            </a:r>
            <a:endParaRPr lang="en-US" sz="3600" kern="10" dirty="0">
              <a:ln w="19050">
                <a:solidFill>
                  <a:srgbClr val="FF0000"/>
                </a:solidFill>
                <a:prstDash val="solid"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39752" y="5229200"/>
            <a:ext cx="475297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Nephrology Division</a:t>
            </a:r>
            <a:b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King Khalid University </a:t>
            </a:r>
          </a:p>
          <a:p>
            <a:pPr algn="ctr" rtl="1">
              <a:spcBef>
                <a:spcPct val="50000"/>
              </a:spcBef>
            </a:pP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WordArt 7"/>
          <p:cNvSpPr>
            <a:spLocks noChangeArrowheads="1" noChangeShapeType="1" noTextEdit="1"/>
          </p:cNvSpPr>
          <p:nvPr/>
        </p:nvSpPr>
        <p:spPr bwMode="auto">
          <a:xfrm>
            <a:off x="2699792" y="4509120"/>
            <a:ext cx="4000500" cy="41116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Prof Jamal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Alwakeel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339752" y="3501008"/>
            <a:ext cx="4176464" cy="52322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Tutorial Med Course 441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49935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Differential Diagnosis of </a:t>
            </a:r>
            <a:r>
              <a:rPr lang="en-US" sz="3600" dirty="0" err="1" smtClean="0"/>
              <a:t>Hematuria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764704"/>
            <a:ext cx="5328592" cy="2592288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ARF-AKI-ATN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Acute </a:t>
            </a:r>
            <a:r>
              <a:rPr lang="en-US" sz="2000" dirty="0" err="1" smtClean="0">
                <a:solidFill>
                  <a:srgbClr val="002060"/>
                </a:solidFill>
              </a:rPr>
              <a:t>glomerulonephritis</a:t>
            </a:r>
            <a:r>
              <a:rPr lang="en-US" sz="2000" dirty="0" smtClean="0">
                <a:solidFill>
                  <a:srgbClr val="002060"/>
                </a:solidFill>
              </a:rPr>
              <a:t>  (post-infection)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RPGN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IgA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Hemolytic uremic syndrome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NSAID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11560" y="3501008"/>
            <a:ext cx="8001000" cy="3071813"/>
            <a:chOff x="1071538" y="3714752"/>
            <a:chExt cx="8001056" cy="3071834"/>
          </a:xfrm>
        </p:grpSpPr>
        <p:pic>
          <p:nvPicPr>
            <p:cNvPr id="7" name="Picture 7" descr="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3714752"/>
              <a:ext cx="2214578" cy="2643206"/>
            </a:xfrm>
            <a:prstGeom prst="rect">
              <a:avLst/>
            </a:prstGeom>
            <a:noFill/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</p:pic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071538" y="6415686"/>
              <a:ext cx="2215657" cy="369332"/>
            </a:xfrm>
            <a:prstGeom prst="rect">
              <a:avLst/>
            </a:prstGeom>
            <a:solidFill>
              <a:srgbClr val="FFFF00"/>
            </a:solidFill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Hemolytic Anemia</a:t>
              </a:r>
            </a:p>
          </p:txBody>
        </p:sp>
        <p:pic>
          <p:nvPicPr>
            <p:cNvPr id="9" name="Picture 9" descr="09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5348" y="3714752"/>
              <a:ext cx="2665412" cy="2643206"/>
            </a:xfrm>
            <a:prstGeom prst="rect">
              <a:avLst/>
            </a:prstGeom>
            <a:noFill/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428994" y="6415686"/>
              <a:ext cx="2539124" cy="369332"/>
            </a:xfrm>
            <a:prstGeom prst="rect">
              <a:avLst/>
            </a:prstGeom>
            <a:solidFill>
              <a:srgbClr val="FF9900"/>
            </a:solidFill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 err="1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IgA</a:t>
              </a:r>
              <a:r>
                <a:rPr lang="en-US" b="0" dirty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 Nephropathy</a:t>
              </a:r>
            </a:p>
          </p:txBody>
        </p:sp>
        <p:pic>
          <p:nvPicPr>
            <p:cNvPr id="11" name="Picture 14" descr="4046075_image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3714752"/>
              <a:ext cx="3071834" cy="2643205"/>
            </a:xfrm>
            <a:prstGeom prst="rect">
              <a:avLst/>
            </a:prstGeom>
            <a:noFill/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6112133" y="6417254"/>
              <a:ext cx="2880340" cy="369332"/>
            </a:xfrm>
            <a:prstGeom prst="rect">
              <a:avLst/>
            </a:prstGeom>
            <a:solidFill>
              <a:srgbClr val="92D050"/>
            </a:solidFill>
            <a:ln w="349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01600" h="114300"/>
              <a:bevelB w="50800" h="107950"/>
            </a:sp3d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u="sng" dirty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H</a:t>
              </a:r>
              <a:r>
                <a:rPr lang="en-US" b="0" u="sng" dirty="0" smtClean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emolytic </a:t>
              </a:r>
              <a:r>
                <a:rPr lang="en-US" b="0" u="sng" dirty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uremic</a:t>
              </a:r>
              <a:r>
                <a:rPr lang="en-US" b="0" dirty="0">
                  <a:solidFill>
                    <a:schemeClr val="tx2">
                      <a:lumMod val="50000"/>
                    </a:schemeClr>
                  </a:solidFill>
                  <a:latin typeface="Trebuchet MS" pitchFamily="34" charset="0"/>
                </a:rPr>
                <a:t> </a:t>
              </a: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861048"/>
            <a:ext cx="4392488" cy="2852936"/>
          </a:xfrm>
          <a:prstGeom prst="rect">
            <a:avLst/>
          </a:prstGeom>
          <a:noFill/>
          <a:ln w="412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9" descr="91871-034-DA6BA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683521" cy="3312368"/>
          </a:xfrm>
          <a:prstGeom prst="rect">
            <a:avLst/>
          </a:prstGeom>
          <a:noFill/>
          <a:ln w="476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36984"/>
            <a:ext cx="3816424" cy="671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512" y="980728"/>
            <a:ext cx="5046712" cy="5266928"/>
          </a:xfrm>
        </p:spPr>
        <p:txBody>
          <a:bodyPr/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WBC 15,000 cells/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microliter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Hb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– 100 g/L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Plat – 150 g/L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ESR 90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PT normal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PPT normal	Sec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BI normal	Sec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E2E54-0B55-4807-95C1-57D26FF85AD0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43808" y="1052736"/>
            <a:ext cx="40386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U&amp;E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Scr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- 210µmol/L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Urea – 20mmol/L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 – 6mmol/L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Na – 125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mmol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/L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Ca – 1.9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mmol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/L</a:t>
            </a:r>
          </a:p>
          <a:p>
            <a:pPr marL="365125" lvl="1" indent="-282575">
              <a:spcBef>
                <a:spcPts val="600"/>
              </a:spcBef>
              <a:buSzPct val="80000"/>
              <a:buFont typeface="Wingdings 2" pitchFamily="18" charset="2"/>
              <a:buChar char="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Albumin – 28 g/L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E2E54-0B55-4807-95C1-57D26FF85AD0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9350" cy="792088"/>
          </a:xfrm>
        </p:spPr>
        <p:txBody>
          <a:bodyPr/>
          <a:lstStyle/>
          <a:p>
            <a:pPr algn="ctr"/>
            <a:r>
              <a:rPr lang="en-US" dirty="0" smtClean="0"/>
              <a:t>Urine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420888"/>
            <a:ext cx="3528392" cy="1477144"/>
          </a:xfrm>
        </p:spPr>
        <p:txBody>
          <a:bodyPr/>
          <a:lstStyle/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Many RBC</a:t>
            </a: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Red cell cast </a:t>
            </a:r>
            <a:r>
              <a:rPr lang="en-US" sz="2600" dirty="0" err="1" smtClean="0">
                <a:solidFill>
                  <a:schemeClr val="tx2">
                    <a:lumMod val="50000"/>
                  </a:schemeClr>
                </a:solidFill>
              </a:rPr>
              <a:t>abscent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</a:rPr>
              <a:t>Protein – 1.2 g/24 hr </a:t>
            </a:r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8" descr="http://www.healthline.com/images/staywell/508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24744"/>
            <a:ext cx="4286821" cy="5346576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uarbcc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5D69-3DD9-47A2-A307-C4423DA564C3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935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U/S : kid size ENLARGE 12.2 cm</a:t>
            </a:r>
            <a:endParaRPr lang="en-US" dirty="0"/>
          </a:p>
        </p:txBody>
      </p:sp>
      <p:pic>
        <p:nvPicPr>
          <p:cNvPr id="4" name="Picture 5" descr="KidneyUltras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136904" cy="5688632"/>
          </a:xfrm>
          <a:prstGeom prst="rect">
            <a:avLst/>
          </a:prstGeom>
          <a:noFill/>
          <a:ln w="603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yperkalem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90706" cy="6357938"/>
          </a:xfrm>
          <a:prstGeom prst="rect">
            <a:avLst/>
          </a:prstGeom>
          <a:noFill/>
          <a:ln w="920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499350" cy="154915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Patient receive </a:t>
            </a:r>
            <a:r>
              <a:rPr lang="en-US" dirty="0" err="1" smtClean="0">
                <a:solidFill>
                  <a:srgbClr val="002060"/>
                </a:solidFill>
              </a:rPr>
              <a:t>ceftriaxone</a:t>
            </a:r>
            <a:r>
              <a:rPr lang="en-US" dirty="0" smtClean="0">
                <a:solidFill>
                  <a:srgbClr val="002060"/>
                </a:solidFill>
              </a:rPr>
              <a:t> IV and IV fluid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TREAT HYPERKALEMIA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99350" cy="1143000"/>
          </a:xfrm>
        </p:spPr>
        <p:txBody>
          <a:bodyPr/>
          <a:lstStyle/>
          <a:p>
            <a:pPr algn="just"/>
            <a:r>
              <a:rPr lang="en-US" dirty="0" smtClean="0"/>
              <a:t>14 year old  Saudi Male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c/o fever-headache for 10 days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General malaise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Dark urine x 3 days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439248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6D252-malai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16832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Follow – up: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844824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 Cr – 300 µ</a:t>
            </a:r>
            <a:r>
              <a:rPr lang="en-US" dirty="0" err="1" smtClean="0">
                <a:solidFill>
                  <a:srgbClr val="002060"/>
                </a:solidFill>
              </a:rPr>
              <a:t>mmol</a:t>
            </a:r>
            <a:r>
              <a:rPr lang="en-US" dirty="0" smtClean="0">
                <a:solidFill>
                  <a:srgbClr val="002060"/>
                </a:solidFill>
              </a:rPr>
              <a:t>/L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JVP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Oliguria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Edema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9350" cy="72008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Investigations for </a:t>
            </a:r>
            <a:r>
              <a:rPr lang="en-US" sz="3600" dirty="0" err="1" smtClean="0"/>
              <a:t>Glomerulonephritis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124744"/>
            <a:ext cx="7499350" cy="54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Regular follow-up and U&amp;E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Antistreptolysin</a:t>
            </a:r>
            <a:r>
              <a:rPr lang="en-US" sz="2800" dirty="0" smtClean="0">
                <a:solidFill>
                  <a:srgbClr val="002060"/>
                </a:solidFill>
              </a:rPr>
              <a:t> O (ASO)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ANA, Anti-DNA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</a:t>
            </a:r>
            <a:r>
              <a:rPr lang="en-US" sz="2800" baseline="-25000" dirty="0" smtClean="0">
                <a:solidFill>
                  <a:srgbClr val="002060"/>
                </a:solidFill>
              </a:rPr>
              <a:t>3</a:t>
            </a:r>
            <a:r>
              <a:rPr lang="en-US" sz="2800" dirty="0" smtClean="0">
                <a:solidFill>
                  <a:srgbClr val="002060"/>
                </a:solidFill>
              </a:rPr>
              <a:t>-C</a:t>
            </a:r>
            <a:r>
              <a:rPr lang="en-US" sz="2800" baseline="-25000" dirty="0" smtClean="0">
                <a:solidFill>
                  <a:srgbClr val="002060"/>
                </a:solidFill>
              </a:rPr>
              <a:t>4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ANCA (</a:t>
            </a:r>
            <a:r>
              <a:rPr lang="en-US" sz="2800" dirty="0" err="1" smtClean="0">
                <a:solidFill>
                  <a:srgbClr val="002060"/>
                </a:solidFill>
              </a:rPr>
              <a:t>p,c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HCV Antibody (</a:t>
            </a:r>
            <a:r>
              <a:rPr lang="en-US" sz="2800" dirty="0" err="1" smtClean="0">
                <a:solidFill>
                  <a:srgbClr val="002060"/>
                </a:solidFill>
              </a:rPr>
              <a:t>HBsAg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HIV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RF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Cryoglobulin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Anti-basement membrane anti-body (with lung hemorrhage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IV </a:t>
            </a:r>
            <a:r>
              <a:rPr lang="en-US" dirty="0" err="1" smtClean="0">
                <a:solidFill>
                  <a:srgbClr val="002060"/>
                </a:solidFill>
              </a:rPr>
              <a:t>Lasix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Repeat urine analysis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RBC cast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Kidney biopsy  :     RPGN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Serology </a:t>
            </a:r>
            <a:r>
              <a:rPr lang="en-US" dirty="0" err="1" smtClean="0">
                <a:solidFill>
                  <a:srgbClr val="002060"/>
                </a:solidFill>
              </a:rPr>
              <a:t>tesy</a:t>
            </a:r>
            <a:r>
              <a:rPr lang="en-US" dirty="0" smtClean="0">
                <a:solidFill>
                  <a:srgbClr val="002060"/>
                </a:solidFill>
              </a:rPr>
              <a:t> : all negative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RF: -negative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Final diagnosis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Anti-</a:t>
            </a:r>
            <a:r>
              <a:rPr lang="en-US" dirty="0" err="1" smtClean="0">
                <a:solidFill>
                  <a:srgbClr val="002060"/>
                </a:solidFill>
              </a:rPr>
              <a:t>glomerular</a:t>
            </a:r>
            <a:r>
              <a:rPr lang="en-US" dirty="0" smtClean="0">
                <a:solidFill>
                  <a:srgbClr val="002060"/>
                </a:solidFill>
              </a:rPr>
              <a:t> basement membrane anti-bodies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49935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 err="1" smtClean="0">
                <a:solidFill>
                  <a:schemeClr val="bg2"/>
                </a:solidFill>
                <a:effectLst/>
              </a:rPr>
              <a:t>Glomerular</a:t>
            </a:r>
            <a:r>
              <a:rPr lang="en-US" sz="3500" dirty="0" smtClean="0">
                <a:solidFill>
                  <a:schemeClr val="bg2"/>
                </a:solidFill>
                <a:effectLst/>
              </a:rPr>
              <a:t> Disease – </a:t>
            </a:r>
            <a:br>
              <a:rPr lang="en-US" sz="3500" dirty="0" smtClean="0">
                <a:solidFill>
                  <a:schemeClr val="bg2"/>
                </a:solidFill>
                <a:effectLst/>
              </a:rPr>
            </a:br>
            <a:r>
              <a:rPr lang="en-US" sz="3500" dirty="0" smtClean="0">
                <a:solidFill>
                  <a:schemeClr val="bg2"/>
                </a:solidFill>
                <a:effectLst/>
              </a:rPr>
              <a:t>Acute </a:t>
            </a:r>
            <a:r>
              <a:rPr lang="en-US" sz="3500" dirty="0" err="1" smtClean="0">
                <a:solidFill>
                  <a:schemeClr val="bg2"/>
                </a:solidFill>
                <a:effectLst/>
              </a:rPr>
              <a:t>Glomerulonephritis</a:t>
            </a:r>
            <a:endParaRPr lang="en-US" sz="3500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268760"/>
            <a:ext cx="3895725" cy="4876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Post infectious glomerulonephritis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Group A Strep Infection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Infective  </a:t>
            </a:r>
            <a:r>
              <a:rPr lang="en-US" sz="22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endcarditis</a:t>
            </a:r>
            <a:endParaRPr lang="en-US" sz="22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22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Membranoproliferative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glomerulonephritis</a:t>
            </a:r>
            <a:r>
              <a:rPr lang="en-US" sz="2100" dirty="0" smtClean="0">
                <a:solidFill>
                  <a:srgbClr val="002060"/>
                </a:solidFill>
                <a:latin typeface="+mj-lt"/>
              </a:rPr>
              <a:t>:</a:t>
            </a:r>
            <a:endParaRPr lang="en-US" sz="1900" dirty="0" smtClean="0">
              <a:solidFill>
                <a:srgbClr val="002060"/>
              </a:solidFill>
              <a:latin typeface="+mj-lt"/>
            </a:endParaRP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Systemic lupus </a:t>
            </a:r>
            <a:r>
              <a:rPr lang="en-US" sz="1900" dirty="0" err="1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erythematosus</a:t>
            </a:r>
            <a:endParaRPr lang="en-US" sz="190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Hepatitis C virus</a:t>
            </a:r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</a:p>
          <a:p>
            <a:pPr lvl="2" eaLnBrk="1" hangingPunct="1">
              <a:buClr>
                <a:srgbClr val="FF0000"/>
              </a:buClr>
              <a:buSzPct val="80000"/>
              <a:buFont typeface="Wingdings 2" pitchFamily="18" charset="2"/>
              <a:buNone/>
            </a:pP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IgA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Nephropathy (</a:t>
            </a:r>
            <a:r>
              <a:rPr lang="en-US" sz="2200" dirty="0" err="1" smtClean="0">
                <a:solidFill>
                  <a:srgbClr val="002060"/>
                </a:solidFill>
                <a:latin typeface="+mj-lt"/>
              </a:rPr>
              <a:t>Buerger’s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Disease)</a:t>
            </a: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en-US" sz="16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4008" y="1340768"/>
            <a:ext cx="4357688" cy="53149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Rapidly progressive glomerulonephritis</a:t>
            </a:r>
            <a:endParaRPr lang="en-US" sz="17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Type I RPGN (direct antibody)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Good Posture syndrome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700" b="1" dirty="0" smtClean="0">
              <a:solidFill>
                <a:srgbClr val="FF660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Type II RPGN (immune complex)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Post infectious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Systematic lupus </a:t>
            </a:r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erythematosus</a:t>
            </a:r>
            <a:endParaRPr lang="en-US" sz="1700" dirty="0" smtClean="0">
              <a:solidFill>
                <a:srgbClr val="C0000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Henoch</a:t>
            </a: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Schonlein</a:t>
            </a: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pupura</a:t>
            </a: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 (</a:t>
            </a:r>
            <a:r>
              <a:rPr lang="en-US" sz="1700" dirty="0" err="1" smtClean="0">
                <a:solidFill>
                  <a:srgbClr val="C00000"/>
                </a:solidFill>
                <a:latin typeface="+mj-lt"/>
              </a:rPr>
              <a:t>IgA</a:t>
            </a:r>
            <a:r>
              <a:rPr lang="en-US" sz="1700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endParaRPr lang="en-US" sz="1700" b="1" dirty="0" smtClean="0">
              <a:solidFill>
                <a:srgbClr val="FF6600"/>
              </a:solidFill>
              <a:latin typeface="+mj-lt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Type III RPGN (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pauci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-immune)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Vasculitis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 (, Wegener </a:t>
            </a: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granulomatosis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; </a:t>
            </a: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poiyarteritis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nodosa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-microscopic </a:t>
            </a:r>
            <a:r>
              <a:rPr lang="en-US" sz="1800" dirty="0" err="1" smtClean="0">
                <a:solidFill>
                  <a:srgbClr val="C00000"/>
                </a:solidFill>
                <a:latin typeface="+mj-lt"/>
              </a:rPr>
              <a:t>polyangitis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700" b="1" dirty="0" smtClean="0">
              <a:solidFill>
                <a:srgbClr val="C00000"/>
              </a:solidFill>
              <a:latin typeface="+mj-lt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7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2366-48E4-4B29-B4DA-DBBE51E15D00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Complications of acute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844824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Hypertension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Pulmonary edema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Hyperkalemia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Encephalopathy convulsion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Electrolyte disturbance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Pericaditis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Gastroentritis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Peptic ulcer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Management of </a:t>
            </a:r>
            <a:r>
              <a:rPr lang="en-US" dirty="0" err="1" smtClean="0"/>
              <a:t>Glomerulonephritis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311896"/>
            <a:ext cx="7499350" cy="2197224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Treat the cause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Conservative management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69776"/>
            <a:ext cx="7776864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Acute post-infection </a:t>
            </a:r>
            <a:r>
              <a:rPr lang="en-US" sz="3600" dirty="0" err="1" smtClean="0"/>
              <a:t>glomerulonephritis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2095872"/>
            <a:ext cx="7499350" cy="1693168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Often associated with group A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B-hemolytic streptococcal type 12 infection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Also staphylococcus or viruses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Acute </a:t>
            </a:r>
            <a:r>
              <a:rPr lang="en-US" dirty="0" err="1" smtClean="0"/>
              <a:t>Glomerulonephritis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292696"/>
            <a:ext cx="7499350" cy="4800600"/>
          </a:xfrm>
        </p:spPr>
        <p:txBody>
          <a:bodyPr/>
          <a:lstStyle/>
          <a:p>
            <a:r>
              <a:rPr lang="en-US" sz="2600" dirty="0" smtClean="0">
                <a:solidFill>
                  <a:srgbClr val="002060"/>
                </a:solidFill>
              </a:rPr>
              <a:t>Symptoms occur 10-21 days after infection</a:t>
            </a:r>
          </a:p>
          <a:p>
            <a:pPr lvl="1"/>
            <a:r>
              <a:rPr lang="en-US" sz="2600" dirty="0" err="1" smtClean="0">
                <a:solidFill>
                  <a:srgbClr val="002060"/>
                </a:solidFill>
              </a:rPr>
              <a:t>Hematuria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r>
              <a:rPr lang="en-US" sz="2600" dirty="0" err="1" smtClean="0">
                <a:solidFill>
                  <a:srgbClr val="002060"/>
                </a:solidFill>
              </a:rPr>
              <a:t>Proteinuria</a:t>
            </a:r>
            <a:r>
              <a:rPr lang="en-US" sz="2600" dirty="0" smtClean="0">
                <a:solidFill>
                  <a:srgbClr val="002060"/>
                </a:solidFill>
              </a:rPr>
              <a:t> (&lt;1gm/24 hr)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Decreased GFR, </a:t>
            </a:r>
            <a:r>
              <a:rPr lang="en-US" sz="2600" dirty="0" err="1" smtClean="0">
                <a:solidFill>
                  <a:srgbClr val="002060"/>
                </a:solidFill>
              </a:rPr>
              <a:t>oliguria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Hypertension</a:t>
            </a: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Edema around eyes, feet and ankles</a:t>
            </a:r>
          </a:p>
          <a:p>
            <a:pPr lvl="1"/>
            <a:r>
              <a:rPr lang="en-US" sz="2600" dirty="0" err="1" smtClean="0">
                <a:solidFill>
                  <a:srgbClr val="002060"/>
                </a:solidFill>
              </a:rPr>
              <a:t>Ascites</a:t>
            </a:r>
            <a:r>
              <a:rPr lang="en-US" sz="2600" dirty="0" smtClean="0">
                <a:solidFill>
                  <a:srgbClr val="002060"/>
                </a:solidFill>
              </a:rPr>
              <a:t> or pleural effusion</a:t>
            </a:r>
          </a:p>
          <a:p>
            <a:r>
              <a:rPr lang="en-US" sz="2600" dirty="0" err="1" smtClean="0">
                <a:solidFill>
                  <a:srgbClr val="002060"/>
                </a:solidFill>
              </a:rPr>
              <a:t>Antistreptolysin</a:t>
            </a:r>
            <a:r>
              <a:rPr lang="en-US" sz="2600" dirty="0" smtClean="0">
                <a:solidFill>
                  <a:srgbClr val="002060"/>
                </a:solidFill>
              </a:rPr>
              <a:t> O (ASO), Low C</a:t>
            </a:r>
            <a:r>
              <a:rPr lang="en-US" sz="2600" baseline="-25000" dirty="0" smtClean="0">
                <a:solidFill>
                  <a:srgbClr val="002060"/>
                </a:solidFill>
              </a:rPr>
              <a:t>3</a:t>
            </a:r>
            <a:r>
              <a:rPr lang="en-US" sz="2600" dirty="0" smtClean="0">
                <a:solidFill>
                  <a:srgbClr val="002060"/>
                </a:solidFill>
              </a:rPr>
              <a:t>, normal C</a:t>
            </a:r>
            <a:r>
              <a:rPr lang="en-US" sz="2600" baseline="-25000" dirty="0" smtClean="0">
                <a:solidFill>
                  <a:srgbClr val="002060"/>
                </a:solidFill>
              </a:rPr>
              <a:t>4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r>
              <a:rPr lang="en-US" sz="2600" dirty="0" smtClean="0">
                <a:solidFill>
                  <a:srgbClr val="002060"/>
                </a:solidFill>
              </a:rPr>
              <a:t>Kidney biopsy immune complexes and proliferation</a:t>
            </a:r>
          </a:p>
          <a:p>
            <a:pPr lvl="1"/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lomerularcenter.org/PATIENT%20INFORMATION/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farm4.static.flickr.com/3338/3423439397_3c47998b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2366-48E4-4B29-B4DA-DBBE51E15D00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499350" cy="3460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Proliferative GN-post streptococcal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120" y="6010200"/>
            <a:ext cx="8028384" cy="587152"/>
          </a:xfrm>
        </p:spPr>
        <p:txBody>
          <a:bodyPr/>
          <a:lstStyle/>
          <a:p>
            <a:r>
              <a:rPr lang="en-US" sz="1400" dirty="0" smtClean="0">
                <a:solidFill>
                  <a:srgbClr val="002060"/>
                </a:solidFill>
              </a:rPr>
              <a:t>This </a:t>
            </a:r>
            <a:r>
              <a:rPr lang="en-US" sz="1400" dirty="0" err="1" smtClean="0">
                <a:solidFill>
                  <a:srgbClr val="002060"/>
                </a:solidFill>
              </a:rPr>
              <a:t>glomerulus</a:t>
            </a:r>
            <a:r>
              <a:rPr lang="en-US" sz="1400" dirty="0" smtClean="0">
                <a:solidFill>
                  <a:srgbClr val="002060"/>
                </a:solidFill>
              </a:rPr>
              <a:t> is </a:t>
            </a:r>
            <a:r>
              <a:rPr lang="en-US" sz="1400" dirty="0" err="1" smtClean="0">
                <a:solidFill>
                  <a:srgbClr val="002060"/>
                </a:solidFill>
              </a:rPr>
              <a:t>hypercellular</a:t>
            </a:r>
            <a:r>
              <a:rPr lang="en-US" sz="1400" dirty="0" smtClean="0">
                <a:solidFill>
                  <a:srgbClr val="002060"/>
                </a:solidFill>
              </a:rPr>
              <a:t> and capillary loops are poorly defined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This is a type of </a:t>
            </a:r>
            <a:r>
              <a:rPr lang="en-US" sz="1400" dirty="0" err="1" smtClean="0">
                <a:solidFill>
                  <a:srgbClr val="002060"/>
                </a:solidFill>
              </a:rPr>
              <a:t>proloferative</a:t>
            </a:r>
            <a:r>
              <a:rPr lang="en-US" sz="1400" dirty="0" smtClean="0">
                <a:solidFill>
                  <a:srgbClr val="002060"/>
                </a:solidFill>
              </a:rPr>
              <a:t> glomerulonephritis known as post-streptococcal glomerulonephritis</a:t>
            </a:r>
          </a:p>
          <a:p>
            <a:endParaRPr lang="en-US" sz="1600" dirty="0"/>
          </a:p>
        </p:txBody>
      </p:sp>
      <p:pic>
        <p:nvPicPr>
          <p:cNvPr id="5" name="Picture 2" descr="RENAL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03704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385698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HPI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3784972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Fever intermittent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Muscular joint pain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Urine character </a:t>
            </a:r>
          </a:p>
          <a:p>
            <a:r>
              <a:rPr lang="en-US" dirty="0">
                <a:solidFill>
                  <a:srgbClr val="002060"/>
                </a:solidFill>
              </a:rPr>
              <a:t>Edema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No </a:t>
            </a:r>
            <a:r>
              <a:rPr lang="en-US" dirty="0">
                <a:solidFill>
                  <a:srgbClr val="002060"/>
                </a:solidFill>
              </a:rPr>
              <a:t>skin rash</a:t>
            </a:r>
          </a:p>
          <a:p>
            <a:pPr marL="8255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nephr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24744"/>
            <a:ext cx="39604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935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Post-streptococcal 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993904"/>
            <a:ext cx="7499350" cy="864096"/>
          </a:xfrm>
          <a:solidFill>
            <a:srgbClr val="FFC000"/>
          </a:solidFill>
        </p:spPr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Post-streptococcal </a:t>
            </a:r>
            <a:r>
              <a:rPr lang="en-US" sz="1600" dirty="0" err="1" smtClean="0">
                <a:solidFill>
                  <a:srgbClr val="002060"/>
                </a:solidFill>
              </a:rPr>
              <a:t>glomerulonephritis</a:t>
            </a:r>
            <a:r>
              <a:rPr lang="en-US" sz="1600" dirty="0" smtClean="0">
                <a:solidFill>
                  <a:srgbClr val="002060"/>
                </a:solidFill>
              </a:rPr>
              <a:t> is immunologically mediated, and the immune deposits are distributed in the capillary loops in a granular, bumpy pattern because of the focal nature of the deposition process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4" name="Picture 2" descr="RENAL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32304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1-16 B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5D69-3DD9-47A2-A307-C4423DA564C3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499350" cy="7249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Post-streptococcal </a:t>
            </a:r>
            <a:r>
              <a:rPr lang="en-US" dirty="0" err="1" smtClean="0"/>
              <a:t>glomerunephritis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499350" cy="2856384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Conservative Treatment (acute kidney injury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Improves 1 – 4 weeks, C3 normalizes in 1 – 3 months, hypertension improves 1 – 3 months, intermittent </a:t>
            </a:r>
            <a:r>
              <a:rPr lang="en-US" sz="2800" dirty="0" err="1" smtClean="0">
                <a:solidFill>
                  <a:srgbClr val="002060"/>
                </a:solidFill>
              </a:rPr>
              <a:t>hematuria</a:t>
            </a:r>
            <a:r>
              <a:rPr lang="en-US" sz="2800" dirty="0" smtClean="0">
                <a:solidFill>
                  <a:srgbClr val="002060"/>
                </a:solidFill>
              </a:rPr>
              <a:t> x 3 years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99% complete recovery in children and 85% in adult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935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700" dirty="0" err="1" smtClean="0"/>
              <a:t>IgA</a:t>
            </a:r>
            <a:r>
              <a:rPr lang="en-US" sz="3700" dirty="0" smtClean="0"/>
              <a:t> nephropathy (</a:t>
            </a:r>
            <a:r>
              <a:rPr lang="en-US" sz="3700" dirty="0" err="1" smtClean="0"/>
              <a:t>Buerger’s</a:t>
            </a:r>
            <a:r>
              <a:rPr lang="en-US" sz="3700" dirty="0" smtClean="0"/>
              <a:t> Disease)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4032448" cy="5760640"/>
          </a:xfr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 dirty="0" smtClean="0">
                <a:solidFill>
                  <a:srgbClr val="002060"/>
                </a:solidFill>
              </a:rPr>
              <a:t>Most common acute </a:t>
            </a:r>
            <a:r>
              <a:rPr lang="en-US" sz="1600" dirty="0" err="1" smtClean="0">
                <a:solidFill>
                  <a:srgbClr val="002060"/>
                </a:solidFill>
              </a:rPr>
              <a:t>glomerulonephritis</a:t>
            </a:r>
            <a:r>
              <a:rPr lang="en-US" sz="1600" dirty="0" smtClean="0">
                <a:solidFill>
                  <a:srgbClr val="002060"/>
                </a:solidFill>
              </a:rPr>
              <a:t> in US, South East Asia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Associated with H.S. </a:t>
            </a:r>
            <a:r>
              <a:rPr lang="en-US" sz="1600" dirty="0" err="1" smtClean="0">
                <a:solidFill>
                  <a:srgbClr val="002060"/>
                </a:solidFill>
              </a:rPr>
              <a:t>Purpura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 Upper respiratory (50%) in 1 – 2 days (</a:t>
            </a:r>
            <a:r>
              <a:rPr lang="en-US" sz="1600" dirty="0" err="1" smtClean="0">
                <a:solidFill>
                  <a:srgbClr val="002060"/>
                </a:solidFill>
              </a:rPr>
              <a:t>synpharyngitic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hematuria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Primary versus secondary (IBD, Liver disease, SLE, </a:t>
            </a:r>
            <a:r>
              <a:rPr lang="en-US" sz="1600" dirty="0" err="1" smtClean="0">
                <a:solidFill>
                  <a:srgbClr val="002060"/>
                </a:solidFill>
              </a:rPr>
              <a:t>vasculitis</a:t>
            </a:r>
            <a:r>
              <a:rPr lang="en-US" sz="16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50% risk of CRF</a:t>
            </a:r>
          </a:p>
          <a:p>
            <a:r>
              <a:rPr lang="en-US" sz="1600" dirty="0" err="1" smtClean="0">
                <a:solidFill>
                  <a:srgbClr val="002060"/>
                </a:solidFill>
              </a:rPr>
              <a:t>Proteinuria</a:t>
            </a:r>
            <a:r>
              <a:rPr lang="en-US" sz="1600" dirty="0" smtClean="0">
                <a:solidFill>
                  <a:srgbClr val="002060"/>
                </a:solidFill>
              </a:rPr>
              <a:t>, hypertension, renal insufficiency predict worse prognosis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50% increase </a:t>
            </a:r>
            <a:r>
              <a:rPr lang="en-US" sz="1600" dirty="0" err="1" smtClean="0">
                <a:solidFill>
                  <a:srgbClr val="002060"/>
                </a:solidFill>
              </a:rPr>
              <a:t>IgA</a:t>
            </a:r>
            <a:r>
              <a:rPr lang="en-US" sz="1600" dirty="0" smtClean="0">
                <a:solidFill>
                  <a:srgbClr val="002060"/>
                </a:solidFill>
              </a:rPr>
              <a:t>, normal compliments</a:t>
            </a:r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TREATMENT OF CONSERVATIVE </a:t>
            </a:r>
            <a:r>
              <a:rPr lang="en-US" sz="1800" dirty="0" err="1" smtClean="0">
                <a:solidFill>
                  <a:srgbClr val="C00000"/>
                </a:solidFill>
              </a:rPr>
              <a:t>ACEi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HIGH RISK: patient prednisone and </a:t>
            </a:r>
            <a:r>
              <a:rPr lang="en-US" sz="1600" dirty="0" err="1" smtClean="0">
                <a:solidFill>
                  <a:srgbClr val="002060"/>
                </a:solidFill>
              </a:rPr>
              <a:t>alkylating</a:t>
            </a:r>
            <a:r>
              <a:rPr lang="en-US" sz="1600" dirty="0" smtClean="0">
                <a:solidFill>
                  <a:srgbClr val="002060"/>
                </a:solidFill>
              </a:rPr>
              <a:t> agent</a:t>
            </a:r>
          </a:p>
          <a:p>
            <a:r>
              <a:rPr lang="en-US" sz="1600" dirty="0" err="1" smtClean="0">
                <a:solidFill>
                  <a:srgbClr val="002060"/>
                </a:solidFill>
              </a:rPr>
              <a:t>Cyclophosphamide-azothroprim</a:t>
            </a:r>
            <a:r>
              <a:rPr lang="en-US" sz="1600" dirty="0" smtClean="0">
                <a:solidFill>
                  <a:srgbClr val="002060"/>
                </a:solidFill>
              </a:rPr>
              <a:t> &amp; ASA &amp; </a:t>
            </a:r>
            <a:r>
              <a:rPr lang="en-US" sz="1600" dirty="0" err="1" smtClean="0">
                <a:solidFill>
                  <a:srgbClr val="002060"/>
                </a:solidFill>
              </a:rPr>
              <a:t>ACEi</a:t>
            </a:r>
            <a:r>
              <a:rPr lang="en-US" sz="1600" dirty="0" smtClean="0">
                <a:solidFill>
                  <a:srgbClr val="002060"/>
                </a:solidFill>
              </a:rPr>
              <a:t> &amp; </a:t>
            </a:r>
            <a:r>
              <a:rPr lang="en-US" sz="1600" dirty="0" err="1" smtClean="0">
                <a:solidFill>
                  <a:srgbClr val="002060"/>
                </a:solidFill>
              </a:rPr>
              <a:t>tosilectomy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endParaRPr lang="en-US" sz="1800" dirty="0"/>
          </a:p>
        </p:txBody>
      </p:sp>
      <p:pic>
        <p:nvPicPr>
          <p:cNvPr id="6" name="Picture 4" descr="RENAL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95936" cy="2858071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5397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RENAL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61656"/>
            <a:ext cx="3963987" cy="2907704"/>
          </a:xfrm>
          <a:prstGeom prst="rect">
            <a:avLst/>
          </a:prstGeom>
          <a:noFill/>
          <a:ln w="44450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9350" cy="868958"/>
          </a:xfrm>
        </p:spPr>
        <p:txBody>
          <a:bodyPr/>
          <a:lstStyle/>
          <a:p>
            <a:pPr algn="ctr"/>
            <a:r>
              <a:rPr lang="en-US" dirty="0" smtClean="0"/>
              <a:t>Rapid Progressive 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7499350" cy="5400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Type I RPGN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2"/>
                </a:solidFill>
              </a:rPr>
              <a:t>(direct antibody)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Good pasture syndrome</a:t>
            </a: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Type II RPGN</a:t>
            </a:r>
            <a:r>
              <a:rPr lang="en-US" dirty="0" smtClean="0">
                <a:solidFill>
                  <a:schemeClr val="tx2"/>
                </a:solidFill>
              </a:rPr>
              <a:t>(immune complex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Post infectious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Systematic lupus </a:t>
            </a:r>
            <a:r>
              <a:rPr lang="en-US" dirty="0" err="1" smtClean="0">
                <a:solidFill>
                  <a:srgbClr val="002060"/>
                </a:solidFill>
              </a:rPr>
              <a:t>erythematosus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Henoch-schonlein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purpura</a:t>
            </a:r>
            <a:r>
              <a:rPr lang="en-US" dirty="0" smtClean="0">
                <a:solidFill>
                  <a:srgbClr val="002060"/>
                </a:solidFill>
              </a:rPr>
              <a:t> (IgA)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cryoglobulinemia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Type II </a:t>
            </a:r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 err="1" smtClean="0">
                <a:solidFill>
                  <a:schemeClr val="tx2"/>
                </a:solidFill>
              </a:rPr>
              <a:t>pauci</a:t>
            </a:r>
            <a:r>
              <a:rPr lang="en-US" dirty="0" smtClean="0">
                <a:solidFill>
                  <a:schemeClr val="tx2"/>
                </a:solidFill>
              </a:rPr>
              <a:t>-immune)</a:t>
            </a:r>
          </a:p>
          <a:p>
            <a:pPr lvl="1"/>
            <a:r>
              <a:rPr lang="en-US" dirty="0" err="1" smtClean="0">
                <a:solidFill>
                  <a:srgbClr val="002060"/>
                </a:solidFill>
              </a:rPr>
              <a:t>Vasculitis</a:t>
            </a:r>
            <a:r>
              <a:rPr lang="en-US" dirty="0" smtClean="0">
                <a:solidFill>
                  <a:srgbClr val="002060"/>
                </a:solidFill>
              </a:rPr>
              <a:t> (, Wegener </a:t>
            </a:r>
            <a:r>
              <a:rPr lang="en-US" dirty="0" err="1" smtClean="0">
                <a:solidFill>
                  <a:srgbClr val="002060"/>
                </a:solidFill>
              </a:rPr>
              <a:t>granulomatosis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microscopic </a:t>
            </a:r>
            <a:r>
              <a:rPr lang="en-US" dirty="0" err="1" smtClean="0">
                <a:solidFill>
                  <a:srgbClr val="002060"/>
                </a:solidFill>
              </a:rPr>
              <a:t>polyangitis,poplyarteries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nodosa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Rapidly progressive 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2156792"/>
            <a:ext cx="7499350" cy="3072408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Develops over a period of days and weeks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Primarily adults in 50’s and 60’s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Progresses to renal failure in a few weeks or months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Hematuria</a:t>
            </a:r>
            <a:r>
              <a:rPr lang="en-US" sz="2800" dirty="0" smtClean="0">
                <a:solidFill>
                  <a:srgbClr val="002060"/>
                </a:solidFill>
              </a:rPr>
              <a:t> is common, may see </a:t>
            </a:r>
            <a:r>
              <a:rPr lang="en-US" sz="2800" dirty="0" err="1" smtClean="0">
                <a:solidFill>
                  <a:srgbClr val="002060"/>
                </a:solidFill>
              </a:rPr>
              <a:t>proteinuria</a:t>
            </a:r>
            <a:r>
              <a:rPr lang="en-US" sz="2800" dirty="0" smtClean="0">
                <a:solidFill>
                  <a:srgbClr val="002060"/>
                </a:solidFill>
              </a:rPr>
              <a:t>, edema or hypertension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9935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Rapidly progressive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Crescentic</a:t>
            </a:r>
            <a:r>
              <a:rPr lang="en-US" dirty="0" smtClean="0"/>
              <a:t>) </a:t>
            </a:r>
            <a:r>
              <a:rPr lang="en-US" dirty="0" err="1" smtClean="0"/>
              <a:t>Glomerulonephritis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28800"/>
            <a:ext cx="7056784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Morphology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Crescent formation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Crescents are formed by proliferation of parietal cells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Infiltrates of WBC’s &amp; fibrin deposition in Bowman’s space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EM reveals focal ruptures in the GBM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glomerularcenter.org/PATIENT%20INFORMATION/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40" y="188640"/>
            <a:ext cx="4214285" cy="6336704"/>
          </a:xfrm>
          <a:prstGeom prst="rect">
            <a:avLst/>
          </a:prstGeom>
          <a:noFill/>
          <a:ln w="2857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3795" name="Picture 4" descr="http://farm4.static.flickr.com/3338/3423439397_3c47998b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20480" cy="6336704"/>
          </a:xfrm>
          <a:prstGeom prst="rect">
            <a:avLst/>
          </a:prstGeom>
          <a:noFill/>
          <a:ln w="31750">
            <a:solidFill>
              <a:srgbClr val="D828B6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2366-48E4-4B29-B4DA-DBBE51E15D00}" type="slidenum">
              <a:rPr lang="ar-SA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3_3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8640"/>
            <a:ext cx="8712968" cy="6480720"/>
          </a:xfrm>
          <a:ln w="50800">
            <a:solidFill>
              <a:srgbClr val="D828B6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A331-959E-42A0-AD90-90AC51284782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_3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8784976" cy="6480720"/>
          </a:xfrm>
          <a:ln w="34925">
            <a:solidFill>
              <a:srgbClr val="00FF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EA331-959E-42A0-AD90-90AC51284782}" type="slidenum">
              <a:rPr lang="ar-SA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8680"/>
            <a:ext cx="4608512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PH &amp; Med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Antibiotic and NSAID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Social </a:t>
            </a:r>
            <a:r>
              <a:rPr lang="en-US" dirty="0" err="1" smtClean="0">
                <a:solidFill>
                  <a:srgbClr val="002060"/>
                </a:solidFill>
              </a:rPr>
              <a:t>Hx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S. review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FH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5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4048" y="3645024"/>
            <a:ext cx="3312368" cy="3000628"/>
          </a:xfrm>
          <a:prstGeom prst="rect">
            <a:avLst/>
          </a:prstGeom>
        </p:spPr>
      </p:pic>
      <p:pic>
        <p:nvPicPr>
          <p:cNvPr id="5" name="Picture 5" descr="resistancemechanism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188640"/>
          <a:ext cx="8712968" cy="6480720"/>
        </p:xfrm>
        <a:graphic>
          <a:graphicData uri="http://schemas.openxmlformats.org/presentationml/2006/ole">
            <p:oleObj spid="_x0000_s1039" name="Bitmap Image" r:id="rId3" imgW="3600000" imgH="3552381" progId="PBrush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5D69-3DD9-47A2-A307-C4423DA564C3}" type="slidenum">
              <a:rPr lang="ar-SA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935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Goodpasture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7499350" cy="54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Antibody formation against pulmonary and </a:t>
            </a:r>
            <a:r>
              <a:rPr lang="en-US" sz="2800" dirty="0" err="1" smtClean="0">
                <a:solidFill>
                  <a:srgbClr val="002060"/>
                </a:solidFill>
              </a:rPr>
              <a:t>glomerular</a:t>
            </a:r>
            <a:r>
              <a:rPr lang="en-US" sz="2800" dirty="0" smtClean="0">
                <a:solidFill>
                  <a:srgbClr val="002060"/>
                </a:solidFill>
              </a:rPr>
              <a:t> capillary basement membranes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Damage </a:t>
            </a:r>
            <a:r>
              <a:rPr lang="en-US" sz="2800" dirty="0" err="1" smtClean="0">
                <a:solidFill>
                  <a:srgbClr val="002060"/>
                </a:solidFill>
              </a:rPr>
              <a:t>glomerular</a:t>
            </a:r>
            <a:r>
              <a:rPr lang="en-US" sz="2800" dirty="0" smtClean="0">
                <a:solidFill>
                  <a:srgbClr val="002060"/>
                </a:solidFill>
              </a:rPr>
              <a:t> basement membrane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Men – 20 to 30 years of age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Pulmonary hemorrhage and renal failure</a:t>
            </a:r>
          </a:p>
          <a:p>
            <a:pPr algn="ctr"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TREATMENT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Early treatment is essential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Pulse steroid (10 mg/kg/day for 3 – 5 days)</a:t>
            </a:r>
          </a:p>
          <a:p>
            <a:r>
              <a:rPr lang="en-US" sz="2800" dirty="0" err="1" smtClean="0">
                <a:solidFill>
                  <a:srgbClr val="002060"/>
                </a:solidFill>
              </a:rPr>
              <a:t>Cyclophosphamide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Plasmapheresis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02630"/>
            <a:ext cx="749935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Goodpasture’s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028928"/>
            <a:ext cx="8291438" cy="829072"/>
          </a:xfrm>
          <a:solidFill>
            <a:srgbClr val="FFFF00"/>
          </a:solidFill>
        </p:spPr>
        <p:txBody>
          <a:bodyPr/>
          <a:lstStyle/>
          <a:p>
            <a:pPr algn="just"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This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immunoflourescence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micrograph shows positivity with antibody to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IgG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has a smooth, diffuse, linear pattern that is characteristic for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glomerular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basement antibody with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Goodpasture’s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syndrome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RENAL0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36904" cy="4968552"/>
          </a:xfrm>
          <a:prstGeom prst="rect">
            <a:avLst/>
          </a:prstGeom>
          <a:noFill/>
          <a:ln w="476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012974"/>
          </a:xfrm>
        </p:spPr>
        <p:txBody>
          <a:bodyPr/>
          <a:lstStyle/>
          <a:p>
            <a:pPr algn="ctr"/>
            <a:r>
              <a:rPr lang="en-US" dirty="0" smtClean="0"/>
              <a:t>Microscopic </a:t>
            </a:r>
            <a:r>
              <a:rPr lang="en-US" dirty="0" err="1" smtClean="0"/>
              <a:t>Polyangitis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64896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Necrotizing </a:t>
            </a:r>
            <a:r>
              <a:rPr lang="en-US" sz="2800" dirty="0" err="1" smtClean="0">
                <a:solidFill>
                  <a:srgbClr val="002060"/>
                </a:solidFill>
              </a:rPr>
              <a:t>vasculitis</a:t>
            </a:r>
            <a:r>
              <a:rPr lang="en-US" sz="2800" dirty="0" smtClean="0">
                <a:solidFill>
                  <a:srgbClr val="002060"/>
                </a:solidFill>
              </a:rPr>
              <a:t> of small – and  medium – sized vessels in both the arterial and venous circulations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Frequently involves the lung and the kidney with typical complications of hemorrhage and </a:t>
            </a:r>
            <a:r>
              <a:rPr lang="en-US" sz="2800" dirty="0" err="1" smtClean="0">
                <a:solidFill>
                  <a:srgbClr val="002060"/>
                </a:solidFill>
              </a:rPr>
              <a:t>glomerulonephritis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Usually positive p-ANCA (anti-</a:t>
            </a:r>
            <a:r>
              <a:rPr lang="en-US" sz="2800" dirty="0" err="1" smtClean="0">
                <a:solidFill>
                  <a:srgbClr val="002060"/>
                </a:solidFill>
              </a:rPr>
              <a:t>myeloperoxidase</a:t>
            </a:r>
            <a:r>
              <a:rPr lang="en-US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Usually positive c-ANCA (ant-</a:t>
            </a:r>
            <a:r>
              <a:rPr lang="en-US" sz="2800" dirty="0" err="1" smtClean="0">
                <a:solidFill>
                  <a:srgbClr val="002060"/>
                </a:solidFill>
              </a:rPr>
              <a:t>proteinase</a:t>
            </a:r>
            <a:r>
              <a:rPr lang="en-US" sz="2800" dirty="0" smtClean="0">
                <a:solidFill>
                  <a:srgbClr val="002060"/>
                </a:solidFill>
              </a:rPr>
              <a:t> 3)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_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5D69-3DD9-47A2-A307-C4423DA564C3}" type="slidenum">
              <a:rPr lang="ar-SA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_AN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05D69-3DD9-47A2-A307-C4423DA564C3}" type="slidenum">
              <a:rPr lang="ar-SA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44624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532859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Initial Therapy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Combination </a:t>
            </a:r>
            <a:r>
              <a:rPr lang="en-US" sz="2800" dirty="0" err="1" smtClean="0">
                <a:solidFill>
                  <a:srgbClr val="002060"/>
                </a:solidFill>
              </a:rPr>
              <a:t>cyclophosphamide</a:t>
            </a:r>
            <a:r>
              <a:rPr lang="en-US" sz="2800" dirty="0" smtClean="0">
                <a:solidFill>
                  <a:srgbClr val="002060"/>
                </a:solidFill>
              </a:rPr>
              <a:t>-corticosteroid therapy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Pulse methyl prednisone (10 mg/kg/day for 3-5 days)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A slow steroid taper, with the goal of reaching 20 mg of prednisone per day by the end of two months and an overall </a:t>
            </a:r>
            <a:r>
              <a:rPr lang="en-US" sz="2800" dirty="0" err="1" smtClean="0">
                <a:solidFill>
                  <a:srgbClr val="002060"/>
                </a:solidFill>
              </a:rPr>
              <a:t>glucocorticoid</a:t>
            </a:r>
            <a:r>
              <a:rPr lang="en-US" sz="2800" dirty="0" smtClean="0">
                <a:solidFill>
                  <a:srgbClr val="002060"/>
                </a:solidFill>
              </a:rPr>
              <a:t> course of between 6 and 9 months 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Either daily oral or monthly intravenous </a:t>
            </a:r>
            <a:r>
              <a:rPr lang="en-US" sz="2800" dirty="0" err="1" smtClean="0">
                <a:solidFill>
                  <a:srgbClr val="002060"/>
                </a:solidFill>
              </a:rPr>
              <a:t>cyclophosphamide</a:t>
            </a:r>
            <a:endParaRPr lang="en-US" sz="2800" dirty="0" smtClean="0">
              <a:solidFill>
                <a:srgbClr val="002060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9350" cy="1143000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858" cy="4800600"/>
          </a:xfrm>
        </p:spPr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Plasmapheresis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Severe manifestations of </a:t>
            </a:r>
            <a:r>
              <a:rPr lang="en-US" dirty="0" err="1" smtClean="0">
                <a:solidFill>
                  <a:srgbClr val="002060"/>
                </a:solidFill>
              </a:rPr>
              <a:t>pumonary</a:t>
            </a:r>
            <a:r>
              <a:rPr lang="en-US" dirty="0" smtClean="0">
                <a:solidFill>
                  <a:srgbClr val="002060"/>
                </a:solidFill>
              </a:rPr>
              <a:t> hemorrhage on presentation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Dialysis – dependent renal failure upon presentation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Concurrent anti-GBM antibodies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WordArt 4"/>
          <p:cNvSpPr>
            <a:spLocks noChangeArrowheads="1" noChangeShapeType="1" noTextEdit="1"/>
          </p:cNvSpPr>
          <p:nvPr/>
        </p:nvSpPr>
        <p:spPr bwMode="auto">
          <a:xfrm>
            <a:off x="467544" y="2276872"/>
            <a:ext cx="7858148" cy="1479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  <a:sp3d z="101600" contourW="12700">
            <a:bevelT w="190500" h="165100"/>
            <a:bevelB w="146050" h="171450"/>
            <a:contourClr>
              <a:srgbClr val="000066"/>
            </a:contourClr>
          </a:sp3d>
        </p:spPr>
        <p:txBody>
          <a:bodyPr vert="horz" wrap="none" fromWordArt="1">
            <a:prstTxWarp prst="textWave2">
              <a:avLst/>
            </a:prstTxWarp>
            <a:sp3d extrusionH="57150">
              <a:bevelT w="38100" h="38100" prst="relaxedInset"/>
            </a:sp3d>
          </a:bodyPr>
          <a:lstStyle/>
          <a:p>
            <a:pPr algn="ctr">
              <a:defRPr/>
            </a:pPr>
            <a:r>
              <a:rPr lang="en-US" sz="3600" kern="1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  <a:latin typeface="GillSans Condensed" pitchFamily="34" charset="0"/>
              </a:rPr>
              <a:t>Thank you…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9350" cy="504056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Examination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764704"/>
            <a:ext cx="5256584" cy="4800600"/>
          </a:xfrm>
        </p:spPr>
        <p:txBody>
          <a:bodyPr/>
          <a:lstStyle/>
          <a:p>
            <a:r>
              <a:rPr lang="en-US" sz="2600" dirty="0" smtClean="0">
                <a:solidFill>
                  <a:srgbClr val="002060"/>
                </a:solidFill>
              </a:rPr>
              <a:t> BP : 160/90 mmHg and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 pulse rate: 120/min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Temperature : 39 ºC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 Respiration: 25/min. pale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Look Sick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Puffiness in face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Head and neck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JVP</a:t>
            </a: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641659"/>
            <a:ext cx="3960440" cy="32163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9" name="Picture 7" descr="File:Elevated JV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764704"/>
            <a:ext cx="2880320" cy="309634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1438"/>
            <a:ext cx="8754938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Berlin Sans FB Demi" pitchFamily="34" charset="0"/>
              </a:rPr>
              <a:t>Glomerular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Berlin Sans FB Demi" pitchFamily="34" charset="0"/>
              </a:rPr>
              <a:t> Disease – </a:t>
            </a:r>
            <a:br>
              <a:rPr 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Berlin Sans FB Demi" pitchFamily="34" charset="0"/>
              </a:rPr>
            </a:b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  <a:effectLst/>
                <a:latin typeface="Berlin Sans FB Demi" pitchFamily="34" charset="0"/>
              </a:rPr>
              <a:t>Acute </a:t>
            </a:r>
            <a:r>
              <a:rPr lang="en-US" sz="35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Berlin Sans FB Demi" pitchFamily="34" charset="0"/>
              </a:rPr>
              <a:t>Glomerulonephritis</a:t>
            </a:r>
            <a:endParaRPr lang="en-US" sz="3500" dirty="0" smtClean="0">
              <a:solidFill>
                <a:schemeClr val="tx2">
                  <a:lumMod val="75000"/>
                </a:schemeClr>
              </a:solidFill>
              <a:effectLst/>
              <a:latin typeface="Berlin Sans FB Dem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536" y="1412776"/>
            <a:ext cx="3895725" cy="4876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Post infectious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glomerulonephritis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Group A Strep Infection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Infective 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endcarditis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Membranoproliferative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glomerulonephritis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Systemic lupus </a:t>
            </a:r>
            <a:r>
              <a:rPr lang="en-US" sz="1900" dirty="0" err="1" smtClean="0">
                <a:solidFill>
                  <a:schemeClr val="tx2">
                    <a:lumMod val="75000"/>
                  </a:schemeClr>
                </a:solidFill>
              </a:rPr>
              <a:t>erythematosus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</a:rPr>
              <a:t>Hepatitis C virus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lvl="2" eaLnBrk="1" hangingPunct="1">
              <a:buClr>
                <a:srgbClr val="FF0000"/>
              </a:buClr>
              <a:buSzPct val="80000"/>
              <a:buFont typeface="Wingdings 2" pitchFamily="18" charset="2"/>
              <a:buNone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buClr>
                <a:srgbClr val="FF0000"/>
              </a:buClr>
              <a:buFont typeface="Wingdings 2" pitchFamily="18" charset="2"/>
              <a:buBlip>
                <a:blip r:embed="rId2"/>
              </a:buBlip>
            </a:pP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IgA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Nephropathy (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Buerger’s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Disease)</a:t>
            </a:r>
          </a:p>
          <a:p>
            <a:pPr lvl="2" eaLnBrk="1" hangingPunct="1">
              <a:buClr>
                <a:srgbClr val="FF0000"/>
              </a:buClr>
              <a:buSzPct val="80000"/>
              <a:buFont typeface="Wingdings" pitchFamily="2" charset="2"/>
              <a:buChar char="Ø"/>
            </a:pPr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83968" y="1340768"/>
            <a:ext cx="4357688" cy="53149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Rapidly progressive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glomerulonephritis</a:t>
            </a:r>
            <a:endParaRPr lang="en-US" sz="1700" b="1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Type I RPGN (direct antibody)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Good Posture syndrome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700" b="1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Type II RPGN (immune complex)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Post infectious 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Systematic lupus 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erythematosus</a:t>
            </a:r>
            <a:endParaRPr lang="en-US" sz="1700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Henoch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– 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Schonlein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pupura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(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IgA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endParaRPr lang="en-US" sz="1700" b="1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Type III RPGN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pauci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-immune)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Vasculitis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(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cryoglobulinemia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, Wegener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granulomatosis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; popular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arteritis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nodosa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Berlin Sans FB" pitchFamily="34" charset="0"/>
              </a:rPr>
              <a:t>)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None/>
            </a:pPr>
            <a:endParaRPr lang="en-US" sz="1700" b="1" dirty="0" smtClean="0">
              <a:solidFill>
                <a:schemeClr val="tx2">
                  <a:lumMod val="75000"/>
                </a:schemeClr>
              </a:solidFill>
              <a:latin typeface="Berlin Sans FB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z="1700" b="1" dirty="0" smtClean="0">
              <a:solidFill>
                <a:srgbClr val="FFFF66"/>
              </a:solidFill>
              <a:latin typeface="Berlin Sans FB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92366-48E4-4B29-B4DA-DBBE51E15D00}" type="slidenum">
              <a:rPr lang="ar-SA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0"/>
            <a:ext cx="9072563" cy="6857999"/>
            <a:chOff x="1071538" y="3714752"/>
            <a:chExt cx="8001056" cy="2869674"/>
          </a:xfrm>
        </p:grpSpPr>
        <p:pic>
          <p:nvPicPr>
            <p:cNvPr id="5" name="Picture 7" descr="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38" y="3714752"/>
              <a:ext cx="2214578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071538" y="6415686"/>
              <a:ext cx="2215657" cy="16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>
                  <a:solidFill>
                    <a:srgbClr val="FF0000"/>
                  </a:solidFill>
                  <a:latin typeface="Trebuchet MS" pitchFamily="34" charset="0"/>
                </a:rPr>
                <a:t>Hemolytic Anemia</a:t>
              </a:r>
            </a:p>
          </p:txBody>
        </p:sp>
        <p:pic>
          <p:nvPicPr>
            <p:cNvPr id="7" name="Picture 9" descr="09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5348" y="3714752"/>
              <a:ext cx="2665412" cy="264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428992" y="6415686"/>
              <a:ext cx="2714644" cy="16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 err="1">
                  <a:solidFill>
                    <a:srgbClr val="FF0000"/>
                  </a:solidFill>
                  <a:latin typeface="Trebuchet MS" pitchFamily="34" charset="0"/>
                </a:rPr>
                <a:t>IgA</a:t>
              </a:r>
              <a:r>
                <a:rPr lang="en-US" dirty="0">
                  <a:solidFill>
                    <a:srgbClr val="FF0000"/>
                  </a:solidFill>
                  <a:latin typeface="Trebuchet MS" pitchFamily="34" charset="0"/>
                </a:rPr>
                <a:t> Nephropathy</a:t>
              </a:r>
            </a:p>
          </p:txBody>
        </p:sp>
        <p:pic>
          <p:nvPicPr>
            <p:cNvPr id="9" name="Picture 14" descr="4046075_image0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00760" y="3714752"/>
              <a:ext cx="3071834" cy="2643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6227762" y="6417254"/>
              <a:ext cx="2701955" cy="167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u="sng" dirty="0">
                  <a:solidFill>
                    <a:srgbClr val="FF0000"/>
                  </a:solidFill>
                  <a:latin typeface="Trebuchet MS" pitchFamily="34" charset="0"/>
                </a:rPr>
                <a:t>hemolytic uremic</a:t>
              </a:r>
              <a:r>
                <a:rPr lang="en-US" dirty="0">
                  <a:solidFill>
                    <a:srgbClr val="FF0000"/>
                  </a:solidFill>
                  <a:latin typeface="Trebuchet MS" pitchFamily="34" charset="0"/>
                </a:rPr>
                <a:t> </a:t>
              </a: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3856980" cy="1143000"/>
          </a:xfrm>
        </p:spPr>
        <p:txBody>
          <a:bodyPr/>
          <a:lstStyle/>
          <a:p>
            <a:pPr algn="ctr"/>
            <a:r>
              <a:rPr lang="en-US" dirty="0" smtClean="0"/>
              <a:t>HPI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3784972" cy="4800600"/>
          </a:xfrm>
        </p:spPr>
        <p:txBody>
          <a:bodyPr/>
          <a:lstStyle/>
          <a:p>
            <a:r>
              <a:rPr lang="en-US" dirty="0" smtClean="0"/>
              <a:t>Fever intermittent</a:t>
            </a:r>
          </a:p>
          <a:p>
            <a:r>
              <a:rPr lang="en-US" dirty="0" smtClean="0"/>
              <a:t>Muscular joint pain</a:t>
            </a:r>
          </a:p>
          <a:p>
            <a:r>
              <a:rPr lang="en-US" dirty="0" smtClean="0"/>
              <a:t> No skin rash</a:t>
            </a:r>
          </a:p>
          <a:p>
            <a:r>
              <a:rPr lang="en-US" dirty="0" smtClean="0"/>
              <a:t>Urine character </a:t>
            </a:r>
          </a:p>
          <a:p>
            <a:r>
              <a:rPr lang="en-US" dirty="0" smtClean="0"/>
              <a:t>edema</a:t>
            </a:r>
            <a:endParaRPr lang="en-US" dirty="0"/>
          </a:p>
        </p:txBody>
      </p:sp>
      <p:pic>
        <p:nvPicPr>
          <p:cNvPr id="4" name="Picture 6" descr="nephr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3143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nephr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0" y="3214688"/>
            <a:ext cx="31051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049" y="369754"/>
            <a:ext cx="8086515" cy="1017777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Rapidly progressive </a:t>
            </a:r>
            <a:r>
              <a:rPr lang="en-US" sz="4000" dirty="0" err="1" smtClean="0">
                <a:solidFill>
                  <a:srgbClr val="FF0000"/>
                </a:solidFill>
              </a:rPr>
              <a:t>glomerulonephritis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9350" cy="4824536"/>
          </a:xfrm>
        </p:spPr>
        <p:txBody>
          <a:bodyPr/>
          <a:lstStyle/>
          <a:p>
            <a:r>
              <a:rPr lang="en-US" sz="2200" dirty="0" smtClean="0"/>
              <a:t>Immune Complex</a:t>
            </a:r>
          </a:p>
          <a:p>
            <a:pPr lvl="1"/>
            <a:r>
              <a:rPr lang="en-US" sz="2200" dirty="0" smtClean="0"/>
              <a:t>Anti-pathogen Antibody – Post Infectious GN</a:t>
            </a:r>
          </a:p>
          <a:p>
            <a:pPr lvl="1"/>
            <a:r>
              <a:rPr lang="en-US" sz="2200" dirty="0" err="1" smtClean="0"/>
              <a:t>IgA</a:t>
            </a:r>
            <a:r>
              <a:rPr lang="en-US" sz="2200" dirty="0" smtClean="0"/>
              <a:t> Nephropathy</a:t>
            </a:r>
          </a:p>
          <a:p>
            <a:pPr lvl="1"/>
            <a:r>
              <a:rPr lang="en-US" sz="2200" dirty="0" smtClean="0"/>
              <a:t>Anti-nuclear antibodies – SLE</a:t>
            </a:r>
          </a:p>
          <a:p>
            <a:pPr lvl="1"/>
            <a:r>
              <a:rPr lang="en-US" sz="2200" dirty="0" smtClean="0"/>
              <a:t>C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Nephritis – MPGN </a:t>
            </a:r>
          </a:p>
          <a:p>
            <a:pPr lvl="1"/>
            <a:r>
              <a:rPr lang="en-US" sz="2200" dirty="0" err="1" smtClean="0"/>
              <a:t>Cryoglobulin</a:t>
            </a:r>
            <a:r>
              <a:rPr lang="en-US" sz="2200" dirty="0" smtClean="0"/>
              <a:t> – HCV and </a:t>
            </a:r>
            <a:r>
              <a:rPr lang="en-US" sz="2200" dirty="0" err="1" smtClean="0"/>
              <a:t>HBsAg</a:t>
            </a:r>
            <a:endParaRPr lang="en-US" sz="2200" dirty="0" smtClean="0"/>
          </a:p>
          <a:p>
            <a:r>
              <a:rPr lang="en-US" sz="2200" dirty="0" smtClean="0"/>
              <a:t>Anti-</a:t>
            </a:r>
            <a:r>
              <a:rPr lang="en-US" sz="2200" dirty="0" err="1" smtClean="0"/>
              <a:t>glomerular</a:t>
            </a:r>
            <a:r>
              <a:rPr lang="en-US" sz="2200" dirty="0" smtClean="0"/>
              <a:t>  basement antibodies</a:t>
            </a:r>
          </a:p>
          <a:p>
            <a:pPr lvl="1"/>
            <a:r>
              <a:rPr lang="en-US" sz="2200" dirty="0" smtClean="0"/>
              <a:t>GMB antibodies</a:t>
            </a:r>
          </a:p>
          <a:p>
            <a:r>
              <a:rPr lang="en-US" sz="2200" dirty="0" err="1" smtClean="0"/>
              <a:t>Antineutrophil</a:t>
            </a:r>
            <a:r>
              <a:rPr lang="en-US" sz="2200" dirty="0" smtClean="0"/>
              <a:t> </a:t>
            </a:r>
            <a:r>
              <a:rPr lang="en-US" sz="2200" dirty="0" err="1" smtClean="0"/>
              <a:t>cytoplasmic</a:t>
            </a:r>
            <a:r>
              <a:rPr lang="en-US" sz="2200" dirty="0" smtClean="0"/>
              <a:t> antibodies (ANCA)</a:t>
            </a:r>
          </a:p>
          <a:p>
            <a:pPr lvl="1"/>
            <a:r>
              <a:rPr lang="en-US" sz="2200" dirty="0" smtClean="0"/>
              <a:t>Wegener's </a:t>
            </a:r>
            <a:r>
              <a:rPr lang="en-US" sz="2200" dirty="0" err="1" smtClean="0"/>
              <a:t>granulomatosis</a:t>
            </a:r>
            <a:endParaRPr lang="en-US" sz="2200" dirty="0" smtClean="0"/>
          </a:p>
          <a:p>
            <a:pPr lvl="1"/>
            <a:r>
              <a:rPr lang="en-US" sz="2200" dirty="0" smtClean="0"/>
              <a:t>Microscopic  </a:t>
            </a:r>
            <a:r>
              <a:rPr lang="en-US" sz="2200" dirty="0" err="1" smtClean="0"/>
              <a:t>polyangitis</a:t>
            </a:r>
            <a:endParaRPr lang="en-US" sz="2200" dirty="0" smtClean="0"/>
          </a:p>
          <a:p>
            <a:pPr lvl="1">
              <a:buNone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009108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Chest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749935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Normal percussion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Normal TVF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Normal breath sound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Vesicular breathing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1</a:t>
            </a:r>
            <a:r>
              <a:rPr lang="en-US" dirty="0" smtClean="0">
                <a:solidFill>
                  <a:srgbClr val="002060"/>
                </a:solidFill>
              </a:rPr>
              <a:t> increase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2 </a:t>
            </a:r>
            <a:r>
              <a:rPr lang="en-US" dirty="0" smtClean="0">
                <a:solidFill>
                  <a:srgbClr val="002060"/>
                </a:solidFill>
              </a:rPr>
              <a:t>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lang="en-US" baseline="-25000" dirty="0" smtClean="0">
                <a:solidFill>
                  <a:srgbClr val="002060"/>
                </a:solidFill>
              </a:rPr>
              <a:t>3</a:t>
            </a:r>
            <a:r>
              <a:rPr lang="en-US" dirty="0" smtClean="0">
                <a:solidFill>
                  <a:srgbClr val="002060"/>
                </a:solidFill>
              </a:rPr>
              <a:t> positive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Pansystolic</a:t>
            </a:r>
            <a:r>
              <a:rPr lang="en-US" dirty="0" smtClean="0">
                <a:solidFill>
                  <a:srgbClr val="002060"/>
                </a:solidFill>
              </a:rPr>
              <a:t> murmur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Radiation to </a:t>
            </a:r>
            <a:r>
              <a:rPr lang="en-US" dirty="0" err="1" smtClean="0">
                <a:solidFill>
                  <a:srgbClr val="002060"/>
                </a:solidFill>
              </a:rPr>
              <a:t>axilla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Grade IIII</a:t>
            </a:r>
          </a:p>
          <a:p>
            <a:endParaRPr lang="en-US" dirty="0"/>
          </a:p>
        </p:txBody>
      </p:sp>
      <p:pic>
        <p:nvPicPr>
          <p:cNvPr id="5" name="Picture 11" descr="ex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4211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419100"/>
            <a:bevelB w="133350"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08720"/>
            <a:ext cx="7499350" cy="480060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Abd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Tend </a:t>
            </a:r>
            <a:r>
              <a:rPr lang="en-US" dirty="0" err="1" smtClean="0">
                <a:solidFill>
                  <a:srgbClr val="002060"/>
                </a:solidFill>
              </a:rPr>
              <a:t>epigastic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Tend loins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BS +</a:t>
            </a:r>
            <a:r>
              <a:rPr lang="en-US" dirty="0" err="1" smtClean="0">
                <a:solidFill>
                  <a:srgbClr val="002060"/>
                </a:solidFill>
              </a:rPr>
              <a:t>ve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CNS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Normal</a:t>
            </a:r>
          </a:p>
          <a:p>
            <a:pPr lvl="1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M.S. /Normal</a:t>
            </a:r>
          </a:p>
        </p:txBody>
      </p:sp>
      <p:pic>
        <p:nvPicPr>
          <p:cNvPr id="5" name="Picture 7" descr="epigastric%20hern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3204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222250" h="323850"/>
            <a:bevelB w="215900" h="127000"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571500"/>
            <a:ext cx="4471987" cy="8953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dirty="0" smtClean="0">
                <a:solidFill>
                  <a:schemeClr val="tx2">
                    <a:lumMod val="75000"/>
                  </a:schemeClr>
                </a:solidFill>
                <a:effectLst/>
              </a:rPr>
              <a:t>Initial Diagnosis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2276872"/>
            <a:ext cx="4787900" cy="413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Fever? Infection </a:t>
            </a:r>
            <a:r>
              <a:rPr lang="en-US" sz="2600" dirty="0" err="1" smtClean="0">
                <a:solidFill>
                  <a:srgbClr val="002060"/>
                </a:solidFill>
                <a:latin typeface="+mj-lt"/>
              </a:rPr>
              <a:t>vs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autoimmune Disease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en-US" sz="26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Murmur ; M R </a:t>
            </a:r>
            <a:r>
              <a:rPr lang="en-US" sz="2600" dirty="0" err="1" smtClean="0">
                <a:solidFill>
                  <a:srgbClr val="002060"/>
                </a:solidFill>
                <a:latin typeface="+mj-lt"/>
              </a:rPr>
              <a:t>vs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VSD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None/>
            </a:pPr>
            <a:endParaRPr lang="en-US" sz="26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Blip>
                <a:blip r:embed="rId2"/>
              </a:buBlip>
            </a:pP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HEAMATURIA                                             </a:t>
            </a:r>
          </a:p>
        </p:txBody>
      </p:sp>
      <p:pic>
        <p:nvPicPr>
          <p:cNvPr id="14340" name="Picture 5" descr="Go to fullsize image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92080" y="260648"/>
            <a:ext cx="3178175" cy="2636838"/>
          </a:xfrm>
          <a:ln w="508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4342" name="Picture 24" descr="hematur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068960"/>
            <a:ext cx="3168352" cy="3506787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2">
                <a:lumMod val="60000"/>
                <a:lumOff val="40000"/>
              </a:schemeClr>
            </a:outerShdw>
          </a:effectLst>
        </p:spPr>
      </p:pic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860032" y="6534835"/>
            <a:ext cx="428396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500" b="0" dirty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Urine Sample with </a:t>
            </a:r>
            <a:r>
              <a:rPr lang="en-US" sz="1500" b="0" dirty="0" err="1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</a:rPr>
              <a:t>hematuria</a:t>
            </a:r>
            <a:endParaRPr lang="en-US" sz="1500" b="0" dirty="0">
              <a:solidFill>
                <a:schemeClr val="accent4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E2E54-0B55-4807-95C1-57D26FF85AD0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30622"/>
            <a:ext cx="749935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Initial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692696"/>
            <a:ext cx="7499350" cy="5760640"/>
          </a:xfrm>
        </p:spPr>
        <p:txBody>
          <a:bodyPr/>
          <a:lstStyle/>
          <a:p>
            <a:pPr algn="ctr">
              <a:buNone/>
            </a:pP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Hematuria</a:t>
            </a:r>
            <a:endParaRPr lang="en-US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Systemic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Hemolytic Anemia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Embolization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Anti-coagulant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Surgical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Stone 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Tumor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Papillary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APKD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Medical</a:t>
            </a: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Acute kidney injury</a:t>
            </a:r>
          </a:p>
          <a:p>
            <a:pPr lvl="1"/>
            <a:r>
              <a:rPr lang="en-US" sz="2000" dirty="0" err="1" smtClean="0">
                <a:solidFill>
                  <a:srgbClr val="002060"/>
                </a:solidFill>
              </a:rPr>
              <a:t>Glomerulonephritis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Rapid </a:t>
            </a:r>
            <a:r>
              <a:rPr lang="en-US" sz="2000" dirty="0" err="1" smtClean="0">
                <a:solidFill>
                  <a:srgbClr val="002060"/>
                </a:solidFill>
              </a:rPr>
              <a:t>pogressive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glomerulonephrtis</a:t>
            </a:r>
            <a:endParaRPr lang="en-US" sz="2000" dirty="0" smtClean="0">
              <a:solidFill>
                <a:srgbClr val="002060"/>
              </a:solidFill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</a:rPr>
              <a:t>IgA Nephropathy</a:t>
            </a:r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04C4D2-904A-4795-A32B-CC06465F3896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47">
      <a:dk1>
        <a:srgbClr val="FF0000"/>
      </a:dk1>
      <a:lt1>
        <a:srgbClr val="FFFFFF"/>
      </a:lt1>
      <a:dk2>
        <a:srgbClr val="0000FF"/>
      </a:dk2>
      <a:lt2>
        <a:srgbClr val="0000FF"/>
      </a:lt2>
      <a:accent1>
        <a:srgbClr val="7F0000"/>
      </a:accent1>
      <a:accent2>
        <a:srgbClr val="7F0000"/>
      </a:accent2>
      <a:accent3>
        <a:srgbClr val="7F0000"/>
      </a:accent3>
      <a:accent4>
        <a:srgbClr val="BF0000"/>
      </a:accent4>
      <a:accent5>
        <a:srgbClr val="FF0000"/>
      </a:accent5>
      <a:accent6>
        <a:srgbClr val="FF0000"/>
      </a:accent6>
      <a:hlink>
        <a:srgbClr val="FF0000"/>
      </a:hlink>
      <a:folHlink>
        <a:srgbClr val="FF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2610</TotalTime>
  <Words>1147</Words>
  <Application>Microsoft Office PowerPoint</Application>
  <PresentationFormat>On-screen Show (4:3)</PresentationFormat>
  <Paragraphs>351</Paragraphs>
  <Slides>54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Solstice</vt:lpstr>
      <vt:lpstr>Bitmap Image</vt:lpstr>
      <vt:lpstr>Slide 1</vt:lpstr>
      <vt:lpstr>14 year old  Saudi Male</vt:lpstr>
      <vt:lpstr>HPI</vt:lpstr>
      <vt:lpstr>Slide 4</vt:lpstr>
      <vt:lpstr>Examination</vt:lpstr>
      <vt:lpstr>Chest Examination</vt:lpstr>
      <vt:lpstr>Slide 7</vt:lpstr>
      <vt:lpstr>Initial Diagnosis</vt:lpstr>
      <vt:lpstr>Initial Diagnosis</vt:lpstr>
      <vt:lpstr>Differential Diagnosis of Hematuria</vt:lpstr>
      <vt:lpstr>Investigation</vt:lpstr>
      <vt:lpstr>Slide 12</vt:lpstr>
      <vt:lpstr>Urine Analysis</vt:lpstr>
      <vt:lpstr>Slide 14</vt:lpstr>
      <vt:lpstr>U/S : kid size ENLARGE 12.2 cm</vt:lpstr>
      <vt:lpstr>Slide 16</vt:lpstr>
      <vt:lpstr>Slide 17</vt:lpstr>
      <vt:lpstr>Treatment </vt:lpstr>
      <vt:lpstr>Slide 19</vt:lpstr>
      <vt:lpstr>Follow – up:</vt:lpstr>
      <vt:lpstr>Investigations for Glomerulonephritis</vt:lpstr>
      <vt:lpstr>Management </vt:lpstr>
      <vt:lpstr>Glomerular Disease –  Acute Glomerulonephritis</vt:lpstr>
      <vt:lpstr>Complications of acute glomerulonephritis</vt:lpstr>
      <vt:lpstr>Management of Glomerulonephritis </vt:lpstr>
      <vt:lpstr>Acute post-infection glomerulonephritis</vt:lpstr>
      <vt:lpstr>Acute Glomerulonephritis </vt:lpstr>
      <vt:lpstr>Slide 28</vt:lpstr>
      <vt:lpstr>Proliferative GN-post streptococcal </vt:lpstr>
      <vt:lpstr>Post-streptococcal GN</vt:lpstr>
      <vt:lpstr>Slide 31</vt:lpstr>
      <vt:lpstr>Post-streptococcal glomerunephritis</vt:lpstr>
      <vt:lpstr>IgA nephropathy (Buerger’s Disease)</vt:lpstr>
      <vt:lpstr>Rapid Progressive GN</vt:lpstr>
      <vt:lpstr>Rapidly progressive GN</vt:lpstr>
      <vt:lpstr>Rapidly progressive  (Crescentic) Glomerulonephritis</vt:lpstr>
      <vt:lpstr>Slide 37</vt:lpstr>
      <vt:lpstr>Slide 38</vt:lpstr>
      <vt:lpstr>Slide 39</vt:lpstr>
      <vt:lpstr>Slide 40</vt:lpstr>
      <vt:lpstr>Goodpasture Syndrome</vt:lpstr>
      <vt:lpstr>Goodpasture’s syndrome</vt:lpstr>
      <vt:lpstr>Microscopic Polyangitis</vt:lpstr>
      <vt:lpstr>Slide 44</vt:lpstr>
      <vt:lpstr>Slide 45</vt:lpstr>
      <vt:lpstr>Treatment </vt:lpstr>
      <vt:lpstr>Treatment </vt:lpstr>
      <vt:lpstr>Slide 48</vt:lpstr>
      <vt:lpstr>Slide 49</vt:lpstr>
      <vt:lpstr>Slide 50</vt:lpstr>
      <vt:lpstr>Glomerular Disease –  Acute Glomerulonephritis</vt:lpstr>
      <vt:lpstr>Slide 52</vt:lpstr>
      <vt:lpstr>HPI</vt:lpstr>
      <vt:lpstr>Rapidly progressive glomerulonephritis 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Amr</dc:creator>
  <cp:lastModifiedBy>Dr.Jamal Wakeel</cp:lastModifiedBy>
  <cp:revision>325</cp:revision>
  <dcterms:created xsi:type="dcterms:W3CDTF">2005-05-17T20:16:34Z</dcterms:created>
  <dcterms:modified xsi:type="dcterms:W3CDTF">2012-12-11T10:14:45Z</dcterms:modified>
</cp:coreProperties>
</file>