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64"/>
  </p:notesMasterIdLst>
  <p:sldIdLst>
    <p:sldId id="257" r:id="rId2"/>
    <p:sldId id="286" r:id="rId3"/>
    <p:sldId id="287" r:id="rId4"/>
    <p:sldId id="258" r:id="rId5"/>
    <p:sldId id="271" r:id="rId6"/>
    <p:sldId id="259" r:id="rId7"/>
    <p:sldId id="260" r:id="rId8"/>
    <p:sldId id="269" r:id="rId9"/>
    <p:sldId id="261" r:id="rId10"/>
    <p:sldId id="262" r:id="rId11"/>
    <p:sldId id="304" r:id="rId12"/>
    <p:sldId id="305" r:id="rId13"/>
    <p:sldId id="307" r:id="rId14"/>
    <p:sldId id="263" r:id="rId15"/>
    <p:sldId id="270" r:id="rId16"/>
    <p:sldId id="350" r:id="rId17"/>
    <p:sldId id="306" r:id="rId18"/>
    <p:sldId id="266" r:id="rId19"/>
    <p:sldId id="267" r:id="rId20"/>
    <p:sldId id="268"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94660"/>
  </p:normalViewPr>
  <p:slideViewPr>
    <p:cSldViewPr>
      <p:cViewPr varScale="1">
        <p:scale>
          <a:sx n="74" d="100"/>
          <a:sy n="74" d="100"/>
        </p:scale>
        <p:origin x="-14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2C39A62-4628-4048-8CC7-A50E76406F68}" type="datetimeFigureOut">
              <a:rPr lang="en-US"/>
              <a:pPr>
                <a:defRPr/>
              </a:pPr>
              <a:t>4/20/2011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DB5794F-620E-4485-97F0-C762BCE3ACF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642242-E8E0-440A-B4DB-E42769BBB73C}" type="slidenum">
              <a:rPr lang="en-US" smtClean="0"/>
              <a:pPr fontAlgn="base">
                <a:spcBef>
                  <a:spcPct val="0"/>
                </a:spcBef>
                <a:spcAft>
                  <a:spcPct val="0"/>
                </a:spcAft>
                <a:defRPr/>
              </a:pPr>
              <a:t>14</a:t>
            </a:fld>
            <a:endParaRPr lang="en-US" smtClean="0"/>
          </a:p>
        </p:txBody>
      </p:sp>
      <p:sp>
        <p:nvSpPr>
          <p:cNvPr id="614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76FEE9-C7A7-4406-BE6A-F835E7588539}" type="slidenum">
              <a:rPr lang="ar-SA" smtClean="0"/>
              <a:pPr fontAlgn="base">
                <a:spcBef>
                  <a:spcPct val="0"/>
                </a:spcBef>
                <a:spcAft>
                  <a:spcPct val="0"/>
                </a:spcAft>
                <a:defRPr/>
              </a:pPr>
              <a:t>33</a:t>
            </a:fld>
            <a:endParaRPr lang="en-GB"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13C80C-26D4-4B1B-8BE2-A290CF09D344}" type="slidenum">
              <a:rPr lang="ar-SA" smtClean="0"/>
              <a:pPr fontAlgn="base">
                <a:spcBef>
                  <a:spcPct val="0"/>
                </a:spcBef>
                <a:spcAft>
                  <a:spcPct val="0"/>
                </a:spcAft>
                <a:defRPr/>
              </a:pPr>
              <a:t>34</a:t>
            </a:fld>
            <a:endParaRPr lang="en-GB"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A66175-20CB-4C3E-864D-94A652D8059C}" type="slidenum">
              <a:rPr lang="ar-SA" smtClean="0"/>
              <a:pPr fontAlgn="base">
                <a:spcBef>
                  <a:spcPct val="0"/>
                </a:spcBef>
                <a:spcAft>
                  <a:spcPct val="0"/>
                </a:spcAft>
                <a:defRPr/>
              </a:pPr>
              <a:t>35</a:t>
            </a:fld>
            <a:endParaRPr lang="en-GB"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ADC843-D9C6-4371-867C-BDCEF3FA66AE}" type="slidenum">
              <a:rPr lang="ar-SA" smtClean="0"/>
              <a:pPr fontAlgn="base">
                <a:spcBef>
                  <a:spcPct val="0"/>
                </a:spcBef>
                <a:spcAft>
                  <a:spcPct val="0"/>
                </a:spcAft>
                <a:defRPr/>
              </a:pPr>
              <a:t>36</a:t>
            </a:fld>
            <a:endParaRPr lang="en-GB"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7E81D8-59B5-4147-AF7D-0E6047DEF9FD}" type="slidenum">
              <a:rPr lang="ar-SA" smtClean="0"/>
              <a:pPr fontAlgn="base">
                <a:spcBef>
                  <a:spcPct val="0"/>
                </a:spcBef>
                <a:spcAft>
                  <a:spcPct val="0"/>
                </a:spcAft>
                <a:defRPr/>
              </a:pPr>
              <a:t>37</a:t>
            </a:fld>
            <a:endParaRPr lang="en-GB"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BA3FAF3B-6566-44E7-A67D-72F0F22E97E2}" type="datetimeFigureOut">
              <a:rPr lang="en-US"/>
              <a:pPr>
                <a:defRPr/>
              </a:pPr>
              <a:t>4/20/2011</a:t>
            </a:fld>
            <a:endParaRPr lang="en-GB"/>
          </a:p>
        </p:txBody>
      </p:sp>
      <p:sp>
        <p:nvSpPr>
          <p:cNvPr id="8" name="Slide Number Placeholder 15"/>
          <p:cNvSpPr>
            <a:spLocks noGrp="1"/>
          </p:cNvSpPr>
          <p:nvPr>
            <p:ph type="sldNum" sz="quarter" idx="11"/>
          </p:nvPr>
        </p:nvSpPr>
        <p:spPr/>
        <p:txBody>
          <a:bodyPr/>
          <a:lstStyle>
            <a:lvl1pPr>
              <a:defRPr/>
            </a:lvl1pPr>
          </a:lstStyle>
          <a:p>
            <a:pPr>
              <a:defRPr/>
            </a:pPr>
            <a:fld id="{8449D939-9F7D-4198-9DEE-8D81D7B8A904}" type="slidenum">
              <a:rPr lang="en-GB"/>
              <a:pPr>
                <a:defRPr/>
              </a:pPr>
              <a:t>‹#›</a:t>
            </a:fld>
            <a:endParaRPr lang="en-GB"/>
          </a:p>
        </p:txBody>
      </p:sp>
      <p:sp>
        <p:nvSpPr>
          <p:cNvPr id="10" name="Footer Placeholder 16"/>
          <p:cNvSpPr>
            <a:spLocks noGrp="1"/>
          </p:cNvSpPr>
          <p:nvPr>
            <p:ph type="ftr" sz="quarter" idx="12"/>
          </p:nvPr>
        </p:nvSpPr>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C96B270-F61B-4798-A18B-38537FABB900}" type="datetimeFigureOut">
              <a:rPr lang="en-US"/>
              <a:pPr>
                <a:defRPr/>
              </a:pPr>
              <a:t>4/20/2011</a:t>
            </a:fld>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078D6A64-A13A-42B2-8273-4D7911FCF55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DE6C38E9-EF2C-4FC8-9B23-6CCA85AC7512}" type="datetimeFigureOut">
              <a:rPr lang="en-US"/>
              <a:pPr>
                <a:defRPr/>
              </a:pPr>
              <a:t>4/20/2011</a:t>
            </a:fld>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9EB4F633-10CE-42D4-BAA8-63FEA8F483C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GB"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0DC20668-DE0A-4E58-A957-76AE0EB169C0}" type="slidenum">
              <a:rPr lang="ar-SA"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F422F33F-FA44-4767-8E3F-B145D4E212DE}" type="datetimeFigureOut">
              <a:rPr lang="en-US"/>
              <a:pPr>
                <a:defRPr/>
              </a:pPr>
              <a:t>4/20/2011</a:t>
            </a:fld>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DFEF199F-E866-4F30-B866-4E574C5AC0F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2E5435-D5AE-4690-A4A6-93E4AD2343AF}" type="datetimeFigureOut">
              <a:rPr lang="en-US"/>
              <a:pPr>
                <a:defRPr/>
              </a:pPr>
              <a:t>4/20/2011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B0FD05B-0A40-472C-8391-60F2E0BB8A5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D8BA2B86-78E3-4CBB-A2B4-384AC123A165}" type="datetimeFigureOut">
              <a:rPr lang="en-US"/>
              <a:pPr>
                <a:defRPr/>
              </a:pPr>
              <a:t>4/20/2011</a:t>
            </a:fld>
            <a:endParaRPr lang="en-GB"/>
          </a:p>
        </p:txBody>
      </p:sp>
      <p:sp>
        <p:nvSpPr>
          <p:cNvPr id="6" name="Footer Placeholder 9"/>
          <p:cNvSpPr>
            <a:spLocks noGrp="1"/>
          </p:cNvSpPr>
          <p:nvPr>
            <p:ph type="ftr" sz="quarter" idx="11"/>
          </p:nvPr>
        </p:nvSpPr>
        <p:spPr/>
        <p:txBody>
          <a:bodyPr/>
          <a:lstStyle>
            <a:lvl1pPr>
              <a:defRPr/>
            </a:lvl1pPr>
          </a:lstStyle>
          <a:p>
            <a:pPr>
              <a:defRPr/>
            </a:pPr>
            <a:endParaRPr lang="en-GB"/>
          </a:p>
        </p:txBody>
      </p:sp>
      <p:sp>
        <p:nvSpPr>
          <p:cNvPr id="7" name="Slide Number Placeholder 21"/>
          <p:cNvSpPr>
            <a:spLocks noGrp="1"/>
          </p:cNvSpPr>
          <p:nvPr>
            <p:ph type="sldNum" sz="quarter" idx="12"/>
          </p:nvPr>
        </p:nvSpPr>
        <p:spPr/>
        <p:txBody>
          <a:bodyPr/>
          <a:lstStyle>
            <a:lvl1pPr>
              <a:defRPr/>
            </a:lvl1pPr>
          </a:lstStyle>
          <a:p>
            <a:pPr>
              <a:defRPr/>
            </a:pPr>
            <a:fld id="{369F348C-433C-4114-AA31-5EFB0977754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4AF83499-0BC1-4929-99B6-BCDBC39DAD4C}" type="slidenum">
              <a:rPr lang="en-GB"/>
              <a:pPr>
                <a:defRPr/>
              </a:pPr>
              <a:t>‹#›</a:t>
            </a:fld>
            <a:endParaRPr lang="en-GB"/>
          </a:p>
        </p:txBody>
      </p:sp>
      <p:sp>
        <p:nvSpPr>
          <p:cNvPr id="10" name="Footer Placeholder 7"/>
          <p:cNvSpPr>
            <a:spLocks noGrp="1"/>
          </p:cNvSpPr>
          <p:nvPr>
            <p:ph type="ftr" sz="quarter" idx="11"/>
          </p:nvPr>
        </p:nvSpPr>
        <p:spPr/>
        <p:txBody>
          <a:bodyPr/>
          <a:lstStyle>
            <a:lvl1pPr>
              <a:defRPr/>
            </a:lvl1pPr>
          </a:lstStyle>
          <a:p>
            <a:pPr>
              <a:defRPr/>
            </a:pPr>
            <a:endParaRPr lang="en-GB"/>
          </a:p>
        </p:txBody>
      </p:sp>
      <p:sp>
        <p:nvSpPr>
          <p:cNvPr id="11" name="Date Placeholder 6"/>
          <p:cNvSpPr>
            <a:spLocks noGrp="1"/>
          </p:cNvSpPr>
          <p:nvPr>
            <p:ph type="dt" sz="half" idx="12"/>
          </p:nvPr>
        </p:nvSpPr>
        <p:spPr/>
        <p:txBody>
          <a:bodyPr/>
          <a:lstStyle>
            <a:lvl1pPr>
              <a:defRPr/>
            </a:lvl1pPr>
          </a:lstStyle>
          <a:p>
            <a:pPr>
              <a:defRPr/>
            </a:pPr>
            <a:fld id="{A856FBDA-8511-452E-8290-39A244194616}" type="datetimeFigureOut">
              <a:rPr lang="en-US"/>
              <a:pPr>
                <a:defRPr/>
              </a:pPr>
              <a:t>4/20/2011</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EEE6CE4-C0D0-4142-B76F-4BDD719562B2}" type="datetimeFigureOut">
              <a:rPr lang="en-US"/>
              <a:pPr>
                <a:defRPr/>
              </a:pPr>
              <a:t>4/20/2011</a:t>
            </a:fld>
            <a:endParaRPr lang="en-GB"/>
          </a:p>
        </p:txBody>
      </p:sp>
      <p:sp>
        <p:nvSpPr>
          <p:cNvPr id="4" name="Footer Placeholder 9"/>
          <p:cNvSpPr>
            <a:spLocks noGrp="1"/>
          </p:cNvSpPr>
          <p:nvPr>
            <p:ph type="ftr" sz="quarter" idx="11"/>
          </p:nvPr>
        </p:nvSpPr>
        <p:spPr/>
        <p:txBody>
          <a:bodyPr/>
          <a:lstStyle>
            <a:lvl1pPr>
              <a:defRPr/>
            </a:lvl1pPr>
          </a:lstStyle>
          <a:p>
            <a:pPr>
              <a:defRPr/>
            </a:pPr>
            <a:endParaRPr lang="en-GB"/>
          </a:p>
        </p:txBody>
      </p:sp>
      <p:sp>
        <p:nvSpPr>
          <p:cNvPr id="5" name="Slide Number Placeholder 21"/>
          <p:cNvSpPr>
            <a:spLocks noGrp="1"/>
          </p:cNvSpPr>
          <p:nvPr>
            <p:ph type="sldNum" sz="quarter" idx="12"/>
          </p:nvPr>
        </p:nvSpPr>
        <p:spPr/>
        <p:txBody>
          <a:bodyPr/>
          <a:lstStyle>
            <a:lvl1pPr>
              <a:defRPr/>
            </a:lvl1pPr>
          </a:lstStyle>
          <a:p>
            <a:pPr>
              <a:defRPr/>
            </a:pPr>
            <a:fld id="{01767858-CF03-4813-841F-BA6A1B7CA84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8B9F4EB4-83BD-49CC-A9ED-295628516681}" type="datetimeFigureOut">
              <a:rPr lang="en-US"/>
              <a:pPr>
                <a:defRPr/>
              </a:pPr>
              <a:t>4/20/2011</a:t>
            </a:fld>
            <a:endParaRPr lang="en-GB"/>
          </a:p>
        </p:txBody>
      </p:sp>
      <p:sp>
        <p:nvSpPr>
          <p:cNvPr id="3" name="Footer Placeholder 9"/>
          <p:cNvSpPr>
            <a:spLocks noGrp="1"/>
          </p:cNvSpPr>
          <p:nvPr>
            <p:ph type="ftr" sz="quarter" idx="11"/>
          </p:nvPr>
        </p:nvSpPr>
        <p:spPr/>
        <p:txBody>
          <a:bodyPr/>
          <a:lstStyle>
            <a:lvl1pPr>
              <a:defRPr/>
            </a:lvl1pPr>
          </a:lstStyle>
          <a:p>
            <a:pPr>
              <a:defRPr/>
            </a:pPr>
            <a:endParaRPr lang="en-GB"/>
          </a:p>
        </p:txBody>
      </p:sp>
      <p:sp>
        <p:nvSpPr>
          <p:cNvPr id="4" name="Slide Number Placeholder 21"/>
          <p:cNvSpPr>
            <a:spLocks noGrp="1"/>
          </p:cNvSpPr>
          <p:nvPr>
            <p:ph type="sldNum" sz="quarter" idx="12"/>
          </p:nvPr>
        </p:nvSpPr>
        <p:spPr/>
        <p:txBody>
          <a:bodyPr/>
          <a:lstStyle>
            <a:lvl1pPr>
              <a:defRPr/>
            </a:lvl1pPr>
          </a:lstStyle>
          <a:p>
            <a:pPr>
              <a:defRPr/>
            </a:pPr>
            <a:fld id="{58A26C0F-B598-4CA1-9B08-701B14E6A6F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799FD552-E7D5-470D-9CD2-4F8E1DE02A49}" type="datetimeFigureOut">
              <a:rPr lang="en-US"/>
              <a:pPr>
                <a:defRPr/>
              </a:pPr>
              <a:t>4/20/2011</a:t>
            </a:fld>
            <a:endParaRPr lang="en-GB"/>
          </a:p>
        </p:txBody>
      </p:sp>
      <p:sp>
        <p:nvSpPr>
          <p:cNvPr id="6" name="Slide Number Placeholder 8"/>
          <p:cNvSpPr>
            <a:spLocks noGrp="1"/>
          </p:cNvSpPr>
          <p:nvPr>
            <p:ph type="sldNum" sz="quarter" idx="11"/>
          </p:nvPr>
        </p:nvSpPr>
        <p:spPr/>
        <p:txBody>
          <a:bodyPr/>
          <a:lstStyle>
            <a:lvl1pPr>
              <a:defRPr/>
            </a:lvl1pPr>
          </a:lstStyle>
          <a:p>
            <a:pPr>
              <a:defRPr/>
            </a:pPr>
            <a:fld id="{71EB7510-A0D5-4A4B-BC27-7E2E619CD07C}" type="slidenum">
              <a:rPr lang="en-GB"/>
              <a:pPr>
                <a:defRPr/>
              </a:pPr>
              <a:t>‹#›</a:t>
            </a:fld>
            <a:endParaRPr lang="en-GB"/>
          </a:p>
        </p:txBody>
      </p:sp>
      <p:sp>
        <p:nvSpPr>
          <p:cNvPr id="7" name="Footer Placeholder 9"/>
          <p:cNvSpPr>
            <a:spLocks noGrp="1"/>
          </p:cNvSpPr>
          <p:nvPr>
            <p:ph type="ftr" sz="quarter" idx="12"/>
          </p:nvPr>
        </p:nvSpPr>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37E2B5E3-8155-4957-BF5F-AEAA13F2D97B}" type="datetimeFigureOut">
              <a:rPr lang="en-US"/>
              <a:pPr>
                <a:defRPr/>
              </a:pPr>
              <a:t>4/20/2011</a:t>
            </a:fld>
            <a:endParaRPr lang="en-GB"/>
          </a:p>
        </p:txBody>
      </p:sp>
      <p:sp>
        <p:nvSpPr>
          <p:cNvPr id="6" name="Slide Number Placeholder 8"/>
          <p:cNvSpPr>
            <a:spLocks noGrp="1"/>
          </p:cNvSpPr>
          <p:nvPr>
            <p:ph type="sldNum" sz="quarter" idx="11"/>
          </p:nvPr>
        </p:nvSpPr>
        <p:spPr/>
        <p:txBody>
          <a:bodyPr/>
          <a:lstStyle>
            <a:lvl1pPr>
              <a:defRPr/>
            </a:lvl1pPr>
          </a:lstStyle>
          <a:p>
            <a:pPr>
              <a:defRPr/>
            </a:pPr>
            <a:fld id="{62DF17B1-061E-4578-AF72-9AB1D01607E3}" type="slidenum">
              <a:rPr lang="en-GB"/>
              <a:pPr>
                <a:defRPr/>
              </a:pPr>
              <a:t>‹#›</a:t>
            </a:fld>
            <a:endParaRPr lang="en-GB"/>
          </a:p>
        </p:txBody>
      </p:sp>
      <p:sp>
        <p:nvSpPr>
          <p:cNvPr id="7" name="Footer Placeholder 9"/>
          <p:cNvSpPr>
            <a:spLocks noGrp="1"/>
          </p:cNvSpPr>
          <p:nvPr>
            <p:ph type="ftr" sz="quarter" idx="12"/>
          </p:nvPr>
        </p:nvSpPr>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smtClean="0">
                <a:solidFill>
                  <a:schemeClr val="tx2"/>
                </a:solidFill>
              </a:defRPr>
            </a:lvl1pPr>
          </a:lstStyle>
          <a:p>
            <a:pPr>
              <a:defRPr/>
            </a:pPr>
            <a:fld id="{4C96E343-0454-4310-A7F2-5DAC288CAE8E}" type="datetimeFigureOut">
              <a:rPr lang="en-US"/>
              <a:pPr>
                <a:defRPr/>
              </a:pPr>
              <a:t>4/20/2011</a:t>
            </a:fld>
            <a:endParaRPr lang="en-GB"/>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GB"/>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smtClean="0">
                <a:solidFill>
                  <a:schemeClr val="tx2"/>
                </a:solidFill>
              </a:defRPr>
            </a:lvl1pPr>
          </a:lstStyle>
          <a:p>
            <a:pPr>
              <a:defRPr/>
            </a:pPr>
            <a:fld id="{2CC1D9F4-FEAB-4F61-83FE-0B3114AF948A}" type="slidenum">
              <a:rPr lang="en-GB"/>
              <a:pPr>
                <a:defRPr/>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48" r:id="rId1"/>
    <p:sldLayoutId id="2147483742" r:id="rId2"/>
    <p:sldLayoutId id="2147483749" r:id="rId3"/>
    <p:sldLayoutId id="2147483743" r:id="rId4"/>
    <p:sldLayoutId id="2147483750" r:id="rId5"/>
    <p:sldLayoutId id="2147483744" r:id="rId6"/>
    <p:sldLayoutId id="2147483745" r:id="rId7"/>
    <p:sldLayoutId id="2147483751" r:id="rId8"/>
    <p:sldLayoutId id="2147483752" r:id="rId9"/>
    <p:sldLayoutId id="2147483746" r:id="rId10"/>
    <p:sldLayoutId id="2147483747" r:id="rId11"/>
    <p:sldLayoutId id="2147483753" r:id="rId12"/>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pload.wikimedia.org/wikipedia/commons/b/b2/Spinal_cord_tracts_-_English.sv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pload.wikimedia.org/wikipedia/commons/b/b2/Spinal_cord_tracts_-_English.sv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radiology.rsnajnls.org/content/vol218/issue2/images/large/r01fe40g1a.jpe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hyperlink" Target="http://radiology.rsnajnls.org/content/vol218/issue2/images/large/r01fe40g1a.jpe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smtClean="0">
                <a:solidFill>
                  <a:srgbClr val="FFFF00"/>
                </a:solidFill>
              </a:rPr>
              <a:t>Presentation and Management of spinal cord lesions</a:t>
            </a:r>
            <a:endParaRPr lang="en-GB">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txBox="1">
            <a:spLocks noChangeArrowheads="1"/>
          </p:cNvSpPr>
          <p:nvPr/>
        </p:nvSpPr>
        <p:spPr bwMode="auto">
          <a:xfrm>
            <a:off x="0" y="571500"/>
            <a:ext cx="4495800" cy="57150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US">
                <a:solidFill>
                  <a:srgbClr val="002060"/>
                </a:solidFill>
                <a:latin typeface="Constantia" pitchFamily="18" charset="0"/>
              </a:rPr>
              <a:t>Gray matter: </a:t>
            </a:r>
            <a:r>
              <a:rPr lang="en-US">
                <a:latin typeface="Constantia" pitchFamily="18" charset="0"/>
              </a:rPr>
              <a:t>neuron cell bodies, dendrites, axons</a:t>
            </a:r>
            <a:endParaRPr lang="en-US" sz="2000">
              <a:latin typeface="Constantia" pitchFamily="18" charset="0"/>
            </a:endParaRPr>
          </a:p>
          <a:p>
            <a:pPr marL="742950" lvl="1" indent="-285750">
              <a:lnSpc>
                <a:spcPct val="90000"/>
              </a:lnSpc>
              <a:spcBef>
                <a:spcPct val="20000"/>
              </a:spcBef>
              <a:buClr>
                <a:schemeClr val="tx1"/>
              </a:buClr>
              <a:buFont typeface="Arial" charset="0"/>
              <a:buChar char="–"/>
            </a:pPr>
            <a:r>
              <a:rPr lang="en-US">
                <a:latin typeface="Constantia" pitchFamily="18" charset="0"/>
              </a:rPr>
              <a:t>Divided into </a:t>
            </a:r>
            <a:r>
              <a:rPr lang="en-US" i="1">
                <a:latin typeface="Constantia" pitchFamily="18" charset="0"/>
              </a:rPr>
              <a:t>horns</a:t>
            </a:r>
            <a:endParaRPr lang="en-US" b="1">
              <a:solidFill>
                <a:srgbClr val="0000CC"/>
              </a:solidFill>
              <a:latin typeface="Constantia" pitchFamily="18" charset="0"/>
            </a:endParaRPr>
          </a:p>
          <a:p>
            <a:pPr marL="1143000" lvl="2" indent="-228600">
              <a:lnSpc>
                <a:spcPct val="90000"/>
              </a:lnSpc>
              <a:spcBef>
                <a:spcPct val="20000"/>
              </a:spcBef>
              <a:buClr>
                <a:schemeClr val="tx1"/>
              </a:buClr>
              <a:buFont typeface="Arial" charset="0"/>
              <a:buChar char="•"/>
            </a:pPr>
            <a:r>
              <a:rPr lang="en-US">
                <a:latin typeface="Constantia" pitchFamily="18" charset="0"/>
              </a:rPr>
              <a:t>Posterior (dorsal) horn</a:t>
            </a:r>
          </a:p>
          <a:p>
            <a:pPr marL="1143000" lvl="2" indent="-228600">
              <a:lnSpc>
                <a:spcPct val="90000"/>
              </a:lnSpc>
              <a:spcBef>
                <a:spcPct val="20000"/>
              </a:spcBef>
              <a:buClr>
                <a:schemeClr val="tx1"/>
              </a:buClr>
              <a:buFont typeface="Arial" charset="0"/>
              <a:buChar char="•"/>
            </a:pPr>
            <a:r>
              <a:rPr lang="en-US">
                <a:latin typeface="Constantia" pitchFamily="18" charset="0"/>
              </a:rPr>
              <a:t>Anterior (ventral) horn</a:t>
            </a:r>
          </a:p>
          <a:p>
            <a:pPr marL="1143000" lvl="2" indent="-228600">
              <a:lnSpc>
                <a:spcPct val="90000"/>
              </a:lnSpc>
              <a:spcBef>
                <a:spcPct val="20000"/>
              </a:spcBef>
              <a:buClr>
                <a:schemeClr val="tx1"/>
              </a:buClr>
              <a:buFont typeface="Arial" charset="0"/>
              <a:buChar char="•"/>
            </a:pPr>
            <a:r>
              <a:rPr lang="en-US">
                <a:latin typeface="Constantia" pitchFamily="18" charset="0"/>
              </a:rPr>
              <a:t>Lateral horn</a:t>
            </a:r>
            <a:endParaRPr lang="en-US" sz="1400">
              <a:latin typeface="Constantia" pitchFamily="18" charset="0"/>
            </a:endParaRPr>
          </a:p>
          <a:p>
            <a:pPr marL="342900" indent="-342900">
              <a:lnSpc>
                <a:spcPct val="90000"/>
              </a:lnSpc>
              <a:spcBef>
                <a:spcPct val="20000"/>
              </a:spcBef>
              <a:buFont typeface="Arial" charset="0"/>
              <a:buChar char="•"/>
            </a:pPr>
            <a:r>
              <a:rPr lang="en-US">
                <a:solidFill>
                  <a:srgbClr val="002060"/>
                </a:solidFill>
                <a:latin typeface="Constantia" pitchFamily="18" charset="0"/>
              </a:rPr>
              <a:t>White matter</a:t>
            </a:r>
          </a:p>
          <a:p>
            <a:pPr marL="742950" lvl="1" indent="-285750">
              <a:lnSpc>
                <a:spcPct val="90000"/>
              </a:lnSpc>
              <a:spcBef>
                <a:spcPct val="20000"/>
              </a:spcBef>
              <a:buFont typeface="Arial" charset="0"/>
              <a:buChar char="–"/>
            </a:pPr>
            <a:r>
              <a:rPr lang="en-US">
                <a:latin typeface="Constantia" pitchFamily="18" charset="0"/>
              </a:rPr>
              <a:t>Myelinated axons</a:t>
            </a:r>
          </a:p>
          <a:p>
            <a:pPr marL="742950" lvl="1" indent="-285750">
              <a:lnSpc>
                <a:spcPct val="90000"/>
              </a:lnSpc>
              <a:spcBef>
                <a:spcPct val="20000"/>
              </a:spcBef>
              <a:buClr>
                <a:schemeClr val="tx1"/>
              </a:buClr>
              <a:buFont typeface="Arial" charset="0"/>
              <a:buChar char="–"/>
            </a:pPr>
            <a:r>
              <a:rPr lang="en-US">
                <a:latin typeface="Constantia" pitchFamily="18" charset="0"/>
              </a:rPr>
              <a:t>Divided into three </a:t>
            </a:r>
            <a:r>
              <a:rPr lang="en-US" i="1">
                <a:latin typeface="Constantia" pitchFamily="18" charset="0"/>
              </a:rPr>
              <a:t>columns</a:t>
            </a:r>
            <a:endParaRPr lang="en-US">
              <a:latin typeface="Constantia" pitchFamily="18" charset="0"/>
            </a:endParaRPr>
          </a:p>
          <a:p>
            <a:pPr marL="1143000" lvl="2" indent="-228600">
              <a:lnSpc>
                <a:spcPct val="90000"/>
              </a:lnSpc>
              <a:spcBef>
                <a:spcPct val="20000"/>
              </a:spcBef>
              <a:buClr>
                <a:schemeClr val="tx1"/>
              </a:buClr>
              <a:buFont typeface="Arial" charset="0"/>
              <a:buChar char="•"/>
            </a:pPr>
            <a:r>
              <a:rPr lang="en-US" sz="1600">
                <a:latin typeface="Constantia" pitchFamily="18" charset="0"/>
              </a:rPr>
              <a:t>Ventral</a:t>
            </a:r>
          </a:p>
          <a:p>
            <a:pPr marL="1143000" lvl="2" indent="-228600">
              <a:lnSpc>
                <a:spcPct val="90000"/>
              </a:lnSpc>
              <a:spcBef>
                <a:spcPct val="20000"/>
              </a:spcBef>
              <a:buClr>
                <a:schemeClr val="tx1"/>
              </a:buClr>
              <a:buFont typeface="Arial" charset="0"/>
              <a:buChar char="•"/>
            </a:pPr>
            <a:r>
              <a:rPr lang="en-US" sz="1600">
                <a:latin typeface="Constantia" pitchFamily="18" charset="0"/>
              </a:rPr>
              <a:t>Dorsal</a:t>
            </a:r>
          </a:p>
          <a:p>
            <a:pPr marL="1143000" lvl="2" indent="-228600">
              <a:lnSpc>
                <a:spcPct val="90000"/>
              </a:lnSpc>
              <a:spcBef>
                <a:spcPct val="20000"/>
              </a:spcBef>
              <a:buClr>
                <a:schemeClr val="tx1"/>
              </a:buClr>
              <a:buFont typeface="Arial" charset="0"/>
              <a:buChar char="•"/>
            </a:pPr>
            <a:r>
              <a:rPr lang="en-US" sz="1600">
                <a:latin typeface="Constantia" pitchFamily="18" charset="0"/>
              </a:rPr>
              <a:t>lateral</a:t>
            </a:r>
          </a:p>
          <a:p>
            <a:pPr marL="742950" lvl="1" indent="-285750">
              <a:lnSpc>
                <a:spcPct val="90000"/>
              </a:lnSpc>
              <a:spcBef>
                <a:spcPct val="20000"/>
              </a:spcBef>
              <a:buFont typeface="Arial" charset="0"/>
              <a:buChar char="–"/>
            </a:pPr>
            <a:r>
              <a:rPr lang="en-US">
                <a:latin typeface="Constantia" pitchFamily="18" charset="0"/>
              </a:rPr>
              <a:t>Each of these divided into sensory or motor tracts</a:t>
            </a:r>
          </a:p>
          <a:p>
            <a:pPr marL="342900" indent="-342900">
              <a:lnSpc>
                <a:spcPct val="90000"/>
              </a:lnSpc>
              <a:spcBef>
                <a:spcPct val="20000"/>
              </a:spcBef>
              <a:buFont typeface="Arial" charset="0"/>
              <a:buChar char="•"/>
            </a:pPr>
            <a:endParaRPr lang="en-US" sz="2000">
              <a:latin typeface="Constantia" pitchFamily="18" charset="0"/>
            </a:endParaRPr>
          </a:p>
        </p:txBody>
      </p:sp>
      <p:pic>
        <p:nvPicPr>
          <p:cNvPr id="17411" name="Picture 4" descr="12_03a"/>
          <p:cNvPicPr>
            <a:picLocks noChangeAspect="1" noChangeArrowheads="1"/>
          </p:cNvPicPr>
          <p:nvPr/>
        </p:nvPicPr>
        <p:blipFill>
          <a:blip r:embed="rId2"/>
          <a:srcRect/>
          <a:stretch>
            <a:fillRect/>
          </a:stretch>
        </p:blipFill>
        <p:spPr bwMode="auto">
          <a:xfrm>
            <a:off x="4500563" y="1214438"/>
            <a:ext cx="4495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142875" y="1524000"/>
            <a:ext cx="8786813" cy="1619250"/>
          </a:xfrm>
        </p:spPr>
        <p:txBody>
          <a:bodyPr/>
          <a:lstStyle/>
          <a:p>
            <a:r>
              <a:rPr lang="en-GB" sz="2000" smtClean="0"/>
              <a:t>Devided into :</a:t>
            </a:r>
          </a:p>
          <a:p>
            <a:pPr>
              <a:buFont typeface="Wingdings 2" pitchFamily="18" charset="2"/>
              <a:buNone/>
            </a:pPr>
            <a:r>
              <a:rPr lang="en-GB" sz="2000" smtClean="0">
                <a:solidFill>
                  <a:srgbClr val="002060"/>
                </a:solidFill>
              </a:rPr>
              <a:t>1- dorsal column </a:t>
            </a:r>
            <a:r>
              <a:rPr lang="en-GB" sz="2000" smtClean="0"/>
              <a:t>: carries touch – proprioception - vibration</a:t>
            </a:r>
          </a:p>
          <a:p>
            <a:pPr>
              <a:buFont typeface="Wingdings 2" pitchFamily="18" charset="2"/>
              <a:buNone/>
            </a:pPr>
            <a:r>
              <a:rPr lang="en-GB" sz="2000" smtClean="0">
                <a:solidFill>
                  <a:srgbClr val="002060"/>
                </a:solidFill>
              </a:rPr>
              <a:t>2- anterolateral (spinothalamic ) </a:t>
            </a:r>
            <a:r>
              <a:rPr lang="en-GB" sz="2000" smtClean="0"/>
              <a:t>: carries pain – temperature</a:t>
            </a:r>
          </a:p>
          <a:p>
            <a:pPr>
              <a:buFont typeface="Wingdings 2" pitchFamily="18" charset="2"/>
              <a:buNone/>
            </a:pPr>
            <a:endParaRPr lang="en-GB" sz="2000" smtClean="0"/>
          </a:p>
        </p:txBody>
      </p:sp>
      <p:sp>
        <p:nvSpPr>
          <p:cNvPr id="3" name="Title 2"/>
          <p:cNvSpPr>
            <a:spLocks noGrp="1"/>
          </p:cNvSpPr>
          <p:nvPr>
            <p:ph type="title"/>
          </p:nvPr>
        </p:nvSpPr>
        <p:spPr/>
        <p:txBody>
          <a:bodyPr/>
          <a:lstStyle/>
          <a:p>
            <a:pPr fontAlgn="auto">
              <a:spcAft>
                <a:spcPts val="0"/>
              </a:spcAft>
              <a:defRPr/>
            </a:pPr>
            <a:r>
              <a:rPr lang="en-GB" smtClean="0">
                <a:solidFill>
                  <a:srgbClr val="FFFF00"/>
                </a:solidFill>
              </a:rPr>
              <a:t>sensory tracts</a:t>
            </a:r>
            <a:endParaRPr lang="en-GB">
              <a:solidFill>
                <a:srgbClr val="FFFF00"/>
              </a:solidFill>
            </a:endParaRPr>
          </a:p>
        </p:txBody>
      </p:sp>
      <p:pic>
        <p:nvPicPr>
          <p:cNvPr id="18436" name="Picture 4" descr="File:Spinal cord tracts - English.svg">
            <a:hlinkClick r:id="rId2"/>
          </p:cNvPr>
          <p:cNvPicPr>
            <a:picLocks noChangeAspect="1" noChangeArrowheads="1"/>
          </p:cNvPicPr>
          <p:nvPr/>
        </p:nvPicPr>
        <p:blipFill>
          <a:blip r:embed="rId3"/>
          <a:srcRect/>
          <a:stretch>
            <a:fillRect/>
          </a:stretch>
        </p:blipFill>
        <p:spPr bwMode="auto">
          <a:xfrm>
            <a:off x="642938" y="2714625"/>
            <a:ext cx="7620000" cy="36337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r>
              <a:rPr lang="en-GB" sz="2000" smtClean="0"/>
              <a:t>The dorsal column axons do not decussate immediately at the spinal cord but they rather synapse with secondary axons at the medulla which form internal arcuate fibers . Thats where decussation occurs .</a:t>
            </a:r>
          </a:p>
          <a:p>
            <a:endParaRPr lang="en-GB" sz="2000" smtClean="0"/>
          </a:p>
          <a:p>
            <a:r>
              <a:rPr lang="en-GB" sz="2000" smtClean="0"/>
              <a:t>The spinothalamic neurons however enter the  spinal cord and ascend 2 or 3 levels then synapse and decussate . So decussation occurs at the spinal cord</a:t>
            </a:r>
          </a:p>
          <a:p>
            <a:endParaRPr lang="en-GB" sz="2000" smtClean="0"/>
          </a:p>
        </p:txBody>
      </p:sp>
      <p:sp>
        <p:nvSpPr>
          <p:cNvPr id="3" name="Title 2"/>
          <p:cNvSpPr>
            <a:spLocks noGrp="1"/>
          </p:cNvSpPr>
          <p:nvPr>
            <p:ph type="title"/>
          </p:nvPr>
        </p:nvSpPr>
        <p:spPr/>
        <p:txBody>
          <a:bodyPr/>
          <a:lstStyle/>
          <a:p>
            <a:pPr fontAlgn="auto">
              <a:spcAft>
                <a:spcPts val="0"/>
              </a:spcAft>
              <a:defRPr/>
            </a:pP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285750" y="1524000"/>
            <a:ext cx="8643938" cy="1976438"/>
          </a:xfrm>
        </p:spPr>
        <p:txBody>
          <a:bodyPr/>
          <a:lstStyle/>
          <a:p>
            <a:r>
              <a:rPr lang="en-GB" sz="2000" smtClean="0"/>
              <a:t>Devided into anterior and lateral tracts</a:t>
            </a:r>
          </a:p>
          <a:p>
            <a:r>
              <a:rPr lang="en-GB" sz="2000" smtClean="0"/>
              <a:t>Decussation occurs mainly at medullary pyramids  (90%)</a:t>
            </a:r>
          </a:p>
          <a:p>
            <a:r>
              <a:rPr lang="en-GB" sz="2000" smtClean="0">
                <a:solidFill>
                  <a:srgbClr val="002060"/>
                </a:solidFill>
              </a:rPr>
              <a:t>Lateral tract : </a:t>
            </a:r>
            <a:r>
              <a:rPr lang="en-GB" sz="2000" smtClean="0"/>
              <a:t>involved with distal motor control (limbs)</a:t>
            </a:r>
          </a:p>
          <a:p>
            <a:r>
              <a:rPr lang="en-GB" sz="2000" smtClean="0">
                <a:solidFill>
                  <a:srgbClr val="002060"/>
                </a:solidFill>
              </a:rPr>
              <a:t>Anterior tract : </a:t>
            </a:r>
            <a:r>
              <a:rPr lang="en-GB" sz="2000" smtClean="0"/>
              <a:t>involved with axial muscle control</a:t>
            </a:r>
          </a:p>
        </p:txBody>
      </p:sp>
      <p:sp>
        <p:nvSpPr>
          <p:cNvPr id="3" name="Title 2"/>
          <p:cNvSpPr>
            <a:spLocks noGrp="1"/>
          </p:cNvSpPr>
          <p:nvPr>
            <p:ph type="title"/>
          </p:nvPr>
        </p:nvSpPr>
        <p:spPr/>
        <p:txBody>
          <a:bodyPr/>
          <a:lstStyle/>
          <a:p>
            <a:pPr fontAlgn="auto">
              <a:spcAft>
                <a:spcPts val="0"/>
              </a:spcAft>
              <a:defRPr/>
            </a:pPr>
            <a:r>
              <a:rPr lang="en-GB" smtClean="0">
                <a:solidFill>
                  <a:srgbClr val="FFFF00"/>
                </a:solidFill>
              </a:rPr>
              <a:t>Motor ( </a:t>
            </a:r>
            <a:r>
              <a:rPr lang="en-GB" err="1" smtClean="0">
                <a:solidFill>
                  <a:srgbClr val="FFFF00"/>
                </a:solidFill>
              </a:rPr>
              <a:t>corticospinal</a:t>
            </a:r>
            <a:r>
              <a:rPr lang="en-GB" smtClean="0">
                <a:solidFill>
                  <a:srgbClr val="FFFF00"/>
                </a:solidFill>
              </a:rPr>
              <a:t> ) tracts</a:t>
            </a:r>
            <a:endParaRPr lang="en-GB">
              <a:solidFill>
                <a:srgbClr val="FFFF00"/>
              </a:solidFill>
            </a:endParaRPr>
          </a:p>
        </p:txBody>
      </p:sp>
      <p:pic>
        <p:nvPicPr>
          <p:cNvPr id="20484" name="Picture 4" descr="File:Spinal cord tracts - English.svg">
            <a:hlinkClick r:id="rId2"/>
          </p:cNvPr>
          <p:cNvPicPr>
            <a:picLocks noChangeAspect="1" noChangeArrowheads="1"/>
          </p:cNvPicPr>
          <p:nvPr/>
        </p:nvPicPr>
        <p:blipFill>
          <a:blip r:embed="rId3"/>
          <a:srcRect/>
          <a:stretch>
            <a:fillRect/>
          </a:stretch>
        </p:blipFill>
        <p:spPr bwMode="auto">
          <a:xfrm>
            <a:off x="357188" y="3571875"/>
            <a:ext cx="8429625" cy="27051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44450"/>
            <a:ext cx="9144000" cy="641350"/>
          </a:xfrm>
          <a:prstGeom prst="rect">
            <a:avLst/>
          </a:prstGeom>
          <a:noFill/>
          <a:ln w="9525">
            <a:noFill/>
            <a:miter lim="800000"/>
            <a:headEnd/>
            <a:tailEnd/>
          </a:ln>
        </p:spPr>
        <p:txBody>
          <a:bodyPr>
            <a:spAutoFit/>
          </a:bodyPr>
          <a:lstStyle/>
          <a:p>
            <a:pPr algn="ctr"/>
            <a:r>
              <a:rPr lang="en-US" sz="3600">
                <a:solidFill>
                  <a:srgbClr val="FFFF00"/>
                </a:solidFill>
                <a:latin typeface="Georgia" pitchFamily="18" charset="0"/>
              </a:rPr>
              <a:t>Spinal Cord Disorders</a:t>
            </a:r>
          </a:p>
        </p:txBody>
      </p:sp>
      <p:sp>
        <p:nvSpPr>
          <p:cNvPr id="16387" name="Text Box 3"/>
          <p:cNvSpPr txBox="1">
            <a:spLocks noChangeArrowheads="1"/>
          </p:cNvSpPr>
          <p:nvPr/>
        </p:nvSpPr>
        <p:spPr bwMode="auto">
          <a:xfrm>
            <a:off x="228600" y="1219200"/>
            <a:ext cx="8763000" cy="4954588"/>
          </a:xfrm>
          <a:prstGeom prst="rect">
            <a:avLst/>
          </a:prstGeom>
          <a:noFill/>
          <a:ln w="9525">
            <a:noFill/>
            <a:miter lim="800000"/>
            <a:headEnd/>
            <a:tailEnd/>
          </a:ln>
        </p:spPr>
        <p:txBody>
          <a:bodyPr>
            <a:spAutoFit/>
          </a:bodyPr>
          <a:lstStyle/>
          <a:p>
            <a:pPr>
              <a:defRPr/>
            </a:pPr>
            <a:endParaRPr lang="en-US" dirty="0">
              <a:latin typeface="Georgia" pitchFamily="18" charset="0"/>
            </a:endParaRPr>
          </a:p>
          <a:p>
            <a:pPr>
              <a:buFontTx/>
              <a:buChar char="•"/>
              <a:defRPr/>
            </a:pPr>
            <a:r>
              <a:rPr lang="en-US" i="1" dirty="0">
                <a:solidFill>
                  <a:srgbClr val="002060"/>
                </a:solidFill>
                <a:latin typeface="Georgia" pitchFamily="18" charset="0"/>
              </a:rPr>
              <a:t> </a:t>
            </a:r>
            <a:r>
              <a:rPr lang="en-US" i="1" dirty="0" err="1">
                <a:solidFill>
                  <a:srgbClr val="002060"/>
                </a:solidFill>
                <a:latin typeface="Georgia" pitchFamily="18" charset="0"/>
              </a:rPr>
              <a:t>Transection</a:t>
            </a:r>
            <a:r>
              <a:rPr lang="en-US" i="1" dirty="0">
                <a:solidFill>
                  <a:srgbClr val="002060"/>
                </a:solidFill>
                <a:latin typeface="Georgia" pitchFamily="18" charset="0"/>
              </a:rPr>
              <a:t> (cross sectioning) </a:t>
            </a:r>
            <a:r>
              <a:rPr lang="en-US" dirty="0">
                <a:latin typeface="Georgia" pitchFamily="18" charset="0"/>
              </a:rPr>
              <a:t>at any level results in total motor and   </a:t>
            </a:r>
          </a:p>
          <a:p>
            <a:pPr>
              <a:defRPr/>
            </a:pPr>
            <a:r>
              <a:rPr lang="en-US" dirty="0">
                <a:latin typeface="Georgia" pitchFamily="18" charset="0"/>
              </a:rPr>
              <a:t>    sensory loss in body regions inferior to site of damage.</a:t>
            </a:r>
          </a:p>
          <a:p>
            <a:pPr lvl="1">
              <a:buFontTx/>
              <a:buChar char="•"/>
              <a:defRPr/>
            </a:pPr>
            <a:r>
              <a:rPr lang="en-US" dirty="0">
                <a:latin typeface="Georgia" pitchFamily="18" charset="0"/>
              </a:rPr>
              <a:t> If injury in cervical region, all four limbs affected (</a:t>
            </a:r>
            <a:r>
              <a:rPr lang="en-US" b="1" dirty="0">
                <a:latin typeface="Georgia" pitchFamily="18" charset="0"/>
              </a:rPr>
              <a:t>quadriplegia</a:t>
            </a:r>
            <a:r>
              <a:rPr lang="en-US" dirty="0">
                <a:latin typeface="Georgia" pitchFamily="18" charset="0"/>
              </a:rPr>
              <a:t>)</a:t>
            </a:r>
          </a:p>
          <a:p>
            <a:pPr lvl="1">
              <a:buFontTx/>
              <a:buChar char="•"/>
              <a:defRPr/>
            </a:pPr>
            <a:r>
              <a:rPr lang="en-US" dirty="0">
                <a:latin typeface="Georgia" pitchFamily="18" charset="0"/>
              </a:rPr>
              <a:t> If injury between T1 and L1, only lower limbs affected (</a:t>
            </a:r>
            <a:r>
              <a:rPr lang="en-US" b="1" dirty="0">
                <a:latin typeface="Georgia" pitchFamily="18" charset="0"/>
              </a:rPr>
              <a:t>paraplegia</a:t>
            </a:r>
            <a:r>
              <a:rPr lang="en-US" dirty="0">
                <a:latin typeface="Georgia" pitchFamily="18" charset="0"/>
              </a:rPr>
              <a:t>)</a:t>
            </a:r>
          </a:p>
          <a:p>
            <a:pPr lvl="1">
              <a:buFontTx/>
              <a:buChar char="•"/>
              <a:defRPr/>
            </a:pPr>
            <a:endParaRPr lang="en-US" dirty="0">
              <a:latin typeface="Georgia" pitchFamily="18" charset="0"/>
            </a:endParaRPr>
          </a:p>
          <a:p>
            <a:pPr>
              <a:buFontTx/>
              <a:buChar char="•"/>
              <a:defRPr/>
            </a:pPr>
            <a:r>
              <a:rPr lang="en-US" i="1" u="sng" dirty="0" err="1">
                <a:solidFill>
                  <a:srgbClr val="002060"/>
                </a:solidFill>
                <a:latin typeface="Georgia" pitchFamily="18" charset="0"/>
              </a:rPr>
              <a:t>Hemisection</a:t>
            </a:r>
            <a:r>
              <a:rPr lang="en-US" i="1" u="sng" dirty="0">
                <a:solidFill>
                  <a:srgbClr val="002060"/>
                </a:solidFill>
                <a:latin typeface="Georgia" pitchFamily="18" charset="0"/>
              </a:rPr>
              <a:t> (brown </a:t>
            </a:r>
            <a:r>
              <a:rPr lang="en-US" i="1" u="sng" dirty="0" err="1">
                <a:solidFill>
                  <a:srgbClr val="002060"/>
                </a:solidFill>
                <a:latin typeface="Georgia" pitchFamily="18" charset="0"/>
              </a:rPr>
              <a:t>sequard</a:t>
            </a:r>
            <a:r>
              <a:rPr lang="en-US" i="1" u="sng" dirty="0">
                <a:solidFill>
                  <a:srgbClr val="002060"/>
                </a:solidFill>
                <a:latin typeface="Georgia" pitchFamily="18" charset="0"/>
              </a:rPr>
              <a:t>) :</a:t>
            </a:r>
            <a:r>
              <a:rPr lang="en-US" dirty="0">
                <a:solidFill>
                  <a:schemeClr val="tx1">
                    <a:lumMod val="95000"/>
                  </a:schemeClr>
                </a:solidFill>
                <a:latin typeface="Georgia" pitchFamily="18" charset="0"/>
              </a:rPr>
              <a:t> </a:t>
            </a:r>
            <a:r>
              <a:rPr lang="en-US" dirty="0" err="1">
                <a:solidFill>
                  <a:schemeClr val="tx1">
                    <a:lumMod val="95000"/>
                  </a:schemeClr>
                </a:solidFill>
                <a:latin typeface="Georgia" pitchFamily="18" charset="0"/>
              </a:rPr>
              <a:t>contralteral</a:t>
            </a:r>
            <a:r>
              <a:rPr lang="en-US" dirty="0">
                <a:solidFill>
                  <a:schemeClr val="tx1">
                    <a:lumMod val="95000"/>
                  </a:schemeClr>
                </a:solidFill>
                <a:latin typeface="Georgia" pitchFamily="18" charset="0"/>
              </a:rPr>
              <a:t> loss of pain and </a:t>
            </a:r>
            <a:r>
              <a:rPr lang="en-US" dirty="0" err="1">
                <a:solidFill>
                  <a:schemeClr val="tx1">
                    <a:lumMod val="95000"/>
                  </a:schemeClr>
                </a:solidFill>
                <a:latin typeface="Georgia" pitchFamily="18" charset="0"/>
              </a:rPr>
              <a:t>temprature</a:t>
            </a:r>
            <a:r>
              <a:rPr lang="en-US" dirty="0">
                <a:solidFill>
                  <a:schemeClr val="tx1">
                    <a:lumMod val="95000"/>
                  </a:schemeClr>
                </a:solidFill>
                <a:latin typeface="Georgia" pitchFamily="18" charset="0"/>
              </a:rPr>
              <a:t> and </a:t>
            </a:r>
            <a:r>
              <a:rPr lang="en-US" dirty="0" err="1">
                <a:solidFill>
                  <a:schemeClr val="tx1">
                    <a:lumMod val="95000"/>
                  </a:schemeClr>
                </a:solidFill>
                <a:latin typeface="Georgia" pitchFamily="18" charset="0"/>
              </a:rPr>
              <a:t>ipsilateral</a:t>
            </a:r>
            <a:r>
              <a:rPr lang="en-US" dirty="0">
                <a:solidFill>
                  <a:schemeClr val="tx1">
                    <a:lumMod val="95000"/>
                  </a:schemeClr>
                </a:solidFill>
                <a:latin typeface="Georgia" pitchFamily="18" charset="0"/>
              </a:rPr>
              <a:t> loss of motor, </a:t>
            </a:r>
            <a:r>
              <a:rPr lang="en-US" dirty="0" err="1">
                <a:solidFill>
                  <a:schemeClr val="tx1">
                    <a:lumMod val="95000"/>
                  </a:schemeClr>
                </a:solidFill>
                <a:latin typeface="Georgia" pitchFamily="18" charset="0"/>
              </a:rPr>
              <a:t>proprioception</a:t>
            </a:r>
            <a:r>
              <a:rPr lang="en-US" dirty="0">
                <a:solidFill>
                  <a:schemeClr val="tx1">
                    <a:lumMod val="95000"/>
                  </a:schemeClr>
                </a:solidFill>
                <a:latin typeface="Georgia" pitchFamily="18" charset="0"/>
              </a:rPr>
              <a:t> , touch and vibration</a:t>
            </a:r>
            <a:r>
              <a:rPr lang="en-US" b="1" dirty="0">
                <a:solidFill>
                  <a:srgbClr val="002060"/>
                </a:solidFill>
                <a:latin typeface="Georgia" pitchFamily="18" charset="0"/>
              </a:rPr>
              <a:t> </a:t>
            </a:r>
          </a:p>
          <a:p>
            <a:pPr>
              <a:buFontTx/>
              <a:buChar char="•"/>
              <a:defRPr/>
            </a:pPr>
            <a:endParaRPr lang="en-US" b="1" i="1" u="sng" dirty="0">
              <a:solidFill>
                <a:srgbClr val="002060"/>
              </a:solidFill>
              <a:latin typeface="Georgia" pitchFamily="18" charset="0"/>
            </a:endParaRPr>
          </a:p>
          <a:p>
            <a:pPr>
              <a:buFontTx/>
              <a:buChar char="•"/>
              <a:defRPr/>
            </a:pPr>
            <a:r>
              <a:rPr lang="en-US" i="1" u="sng" dirty="0">
                <a:solidFill>
                  <a:srgbClr val="002060"/>
                </a:solidFill>
                <a:latin typeface="Georgia" pitchFamily="18" charset="0"/>
              </a:rPr>
              <a:t>Amyotrophic Lateral Sclerosis (aka, Lou Gehrig’s disease)</a:t>
            </a:r>
            <a:endParaRPr lang="en-US" dirty="0">
              <a:solidFill>
                <a:srgbClr val="002060"/>
              </a:solidFill>
              <a:latin typeface="Georgia" pitchFamily="18" charset="0"/>
            </a:endParaRPr>
          </a:p>
          <a:p>
            <a:pPr lvl="1">
              <a:buFontTx/>
              <a:buChar char="•"/>
              <a:defRPr/>
            </a:pPr>
            <a:r>
              <a:rPr lang="en-US" sz="2000" dirty="0">
                <a:latin typeface="Georgia" pitchFamily="18" charset="0"/>
              </a:rPr>
              <a:t> Progressive destruction of anterior horn motor neurons and fibers of the pyramidal tracts</a:t>
            </a:r>
          </a:p>
          <a:p>
            <a:pPr lvl="1">
              <a:buFontTx/>
              <a:buChar char="•"/>
              <a:defRPr/>
            </a:pPr>
            <a:r>
              <a:rPr lang="en-US" sz="2000" dirty="0">
                <a:latin typeface="Georgia" pitchFamily="18" charset="0"/>
              </a:rPr>
              <a:t> Lose ability to speak, swallow, breathe.</a:t>
            </a:r>
          </a:p>
          <a:p>
            <a:pPr lvl="1">
              <a:buFontTx/>
              <a:buChar char="•"/>
              <a:defRPr/>
            </a:pPr>
            <a:r>
              <a:rPr lang="en-US" sz="2000" dirty="0">
                <a:latin typeface="Georgia" pitchFamily="18" charset="0"/>
              </a:rPr>
              <a:t> Death within 5 yrs</a:t>
            </a:r>
          </a:p>
          <a:p>
            <a:pPr lvl="1">
              <a:defRPr/>
            </a:pPr>
            <a:endParaRPr lang="en-US" sz="2000" dirty="0">
              <a:latin typeface="Georgia" pitchFamily="18" charset="0"/>
            </a:endParaRPr>
          </a:p>
          <a:p>
            <a:pPr lvl="1">
              <a:defRPr/>
            </a:pPr>
            <a:endParaRPr lang="en-US" dirty="0">
              <a:latin typeface="Georgia" pitchFamily="18" charset="0"/>
            </a:endParaRPr>
          </a:p>
          <a:p>
            <a:pPr lvl="1">
              <a:defRPr/>
            </a:pPr>
            <a:endParaRPr lang="en-US" dirty="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14313" y="785813"/>
            <a:ext cx="8715375" cy="5539978"/>
          </a:xfrm>
          <a:prstGeom prst="rect">
            <a:avLst/>
          </a:prstGeom>
          <a:noFill/>
          <a:ln w="9525">
            <a:noFill/>
            <a:miter lim="800000"/>
            <a:headEnd/>
            <a:tailEnd/>
          </a:ln>
        </p:spPr>
        <p:txBody>
          <a:bodyPr>
            <a:spAutoFit/>
          </a:bodyPr>
          <a:lstStyle/>
          <a:p>
            <a:pPr>
              <a:buFontTx/>
              <a:buChar char="•"/>
            </a:pPr>
            <a:r>
              <a:rPr lang="en-US" i="1" u="sng" dirty="0">
                <a:solidFill>
                  <a:srgbClr val="002060"/>
                </a:solidFill>
                <a:latin typeface="Georgia" pitchFamily="18" charset="0"/>
              </a:rPr>
              <a:t>Poliomyelitis</a:t>
            </a:r>
            <a:endParaRPr lang="en-US" b="1" dirty="0">
              <a:solidFill>
                <a:srgbClr val="002060"/>
              </a:solidFill>
              <a:latin typeface="Georgia" pitchFamily="18" charset="0"/>
            </a:endParaRPr>
          </a:p>
          <a:p>
            <a:pPr lvl="1">
              <a:buFontTx/>
              <a:buChar char="•"/>
            </a:pPr>
            <a:r>
              <a:rPr lang="en-US" sz="2000" b="1" dirty="0">
                <a:latin typeface="Georgia" pitchFamily="18" charset="0"/>
              </a:rPr>
              <a:t> </a:t>
            </a:r>
            <a:r>
              <a:rPr lang="en-US" sz="2000" dirty="0">
                <a:latin typeface="Georgia" pitchFamily="18" charset="0"/>
              </a:rPr>
              <a:t>Virus destroys anterior horn motor neurons</a:t>
            </a:r>
          </a:p>
          <a:p>
            <a:pPr lvl="1">
              <a:buFontTx/>
              <a:buChar char="•"/>
            </a:pPr>
            <a:r>
              <a:rPr lang="en-US" sz="2000" dirty="0">
                <a:latin typeface="Georgia" pitchFamily="18" charset="0"/>
              </a:rPr>
              <a:t> Victims die from paralysis of respiratory muscles</a:t>
            </a:r>
          </a:p>
          <a:p>
            <a:pPr lvl="1">
              <a:buFontTx/>
              <a:buChar char="•"/>
            </a:pPr>
            <a:r>
              <a:rPr lang="en-US" sz="2000" dirty="0">
                <a:latin typeface="Georgia" pitchFamily="18" charset="0"/>
              </a:rPr>
              <a:t> Virus enters body in feces-contaminated water (public swimming pools</a:t>
            </a:r>
            <a:r>
              <a:rPr lang="en-US" sz="2000" dirty="0" smtClean="0">
                <a:latin typeface="Georgia" pitchFamily="18" charset="0"/>
              </a:rPr>
              <a:t>)</a:t>
            </a:r>
            <a:endParaRPr lang="en-US" sz="2000" dirty="0">
              <a:latin typeface="Georgia" pitchFamily="18" charset="0"/>
            </a:endParaRPr>
          </a:p>
          <a:p>
            <a:pPr lvl="1">
              <a:buFontTx/>
              <a:buChar char="•"/>
            </a:pPr>
            <a:endParaRPr lang="en-US" sz="2000" dirty="0">
              <a:latin typeface="Georgia" pitchFamily="18" charset="0"/>
            </a:endParaRPr>
          </a:p>
          <a:p>
            <a:pPr>
              <a:buFontTx/>
              <a:buChar char="•"/>
            </a:pPr>
            <a:r>
              <a:rPr lang="en-US" i="1" u="sng" dirty="0">
                <a:solidFill>
                  <a:srgbClr val="002060"/>
                </a:solidFill>
                <a:latin typeface="Georgia" pitchFamily="18" charset="0"/>
              </a:rPr>
              <a:t>Spinal shock:</a:t>
            </a:r>
            <a:r>
              <a:rPr lang="en-US" dirty="0">
                <a:latin typeface="Georgia" pitchFamily="18" charset="0"/>
              </a:rPr>
              <a:t> </a:t>
            </a:r>
          </a:p>
          <a:p>
            <a:pPr lvl="1"/>
            <a:r>
              <a:rPr lang="en-US" sz="2000" u="sng" dirty="0">
                <a:latin typeface="Georgia" pitchFamily="18" charset="0"/>
              </a:rPr>
              <a:t>- transient period of functional loss </a:t>
            </a:r>
            <a:r>
              <a:rPr lang="en-US" sz="2000" dirty="0">
                <a:latin typeface="Georgia" pitchFamily="18" charset="0"/>
              </a:rPr>
              <a:t>that follows </a:t>
            </a:r>
            <a:r>
              <a:rPr lang="en-US" sz="2000" dirty="0" smtClean="0">
                <a:latin typeface="Georgia" pitchFamily="18" charset="0"/>
              </a:rPr>
              <a:t>an injury  to spinal cord </a:t>
            </a:r>
            <a:endParaRPr lang="en-US" sz="2000" dirty="0">
              <a:latin typeface="Georgia" pitchFamily="18" charset="0"/>
            </a:endParaRPr>
          </a:p>
          <a:p>
            <a:pPr lvl="1">
              <a:buFontTx/>
              <a:buChar char="•"/>
            </a:pPr>
            <a:r>
              <a:rPr lang="en-US" sz="2000" b="1" dirty="0">
                <a:latin typeface="Georgia" pitchFamily="18" charset="0"/>
              </a:rPr>
              <a:t> </a:t>
            </a:r>
            <a:r>
              <a:rPr lang="en-US" sz="2000" dirty="0">
                <a:latin typeface="Georgia" pitchFamily="18" charset="0"/>
              </a:rPr>
              <a:t>Results in immediate depression of all reflex activity caudal to lesion.</a:t>
            </a:r>
          </a:p>
          <a:p>
            <a:pPr lvl="1">
              <a:buFontTx/>
              <a:buChar char="•"/>
            </a:pPr>
            <a:r>
              <a:rPr lang="en-US" sz="2000" dirty="0">
                <a:latin typeface="Georgia" pitchFamily="18" charset="0"/>
              </a:rPr>
              <a:t> Bowel and bladder reflexes stop, </a:t>
            </a:r>
            <a:r>
              <a:rPr lang="en-US" sz="2000" dirty="0" smtClean="0">
                <a:latin typeface="Georgia" pitchFamily="18" charset="0"/>
              </a:rPr>
              <a:t> and </a:t>
            </a:r>
            <a:r>
              <a:rPr lang="en-US" sz="2000" dirty="0">
                <a:latin typeface="Georgia" pitchFamily="18" charset="0"/>
              </a:rPr>
              <a:t>all muscles (somatic and visceral) below the injury are paralyzed and insensitive. (so: </a:t>
            </a:r>
            <a:r>
              <a:rPr lang="en-US" sz="2000" dirty="0" err="1">
                <a:latin typeface="Georgia" pitchFamily="18" charset="0"/>
              </a:rPr>
              <a:t>bradycardia</a:t>
            </a:r>
            <a:r>
              <a:rPr lang="en-US" sz="2000" dirty="0">
                <a:latin typeface="Georgia" pitchFamily="18" charset="0"/>
              </a:rPr>
              <a:t> </a:t>
            </a:r>
            <a:r>
              <a:rPr lang="en-US" sz="2000" dirty="0" smtClean="0">
                <a:latin typeface="Georgia" pitchFamily="18" charset="0"/>
              </a:rPr>
              <a:t> and hypotension might occur if lesion is in cervical level)</a:t>
            </a:r>
            <a:endParaRPr lang="en-US" sz="2000" dirty="0">
              <a:latin typeface="Georgia" pitchFamily="18" charset="0"/>
            </a:endParaRPr>
          </a:p>
          <a:p>
            <a:pPr lvl="1">
              <a:buFontTx/>
              <a:buChar char="•"/>
            </a:pPr>
            <a:r>
              <a:rPr lang="en-US" sz="2000" dirty="0">
                <a:latin typeface="Georgia" pitchFamily="18" charset="0"/>
              </a:rPr>
              <a:t> Neural function usually returns within a few hours following injury</a:t>
            </a:r>
          </a:p>
          <a:p>
            <a:pPr lvl="1">
              <a:buFontTx/>
              <a:buChar char="•"/>
            </a:pPr>
            <a:r>
              <a:rPr lang="en-US" sz="2000" dirty="0">
                <a:latin typeface="Georgia" pitchFamily="18" charset="0"/>
              </a:rPr>
              <a:t> If function does not resume within 48 hrs, paralysis is permanent</a:t>
            </a:r>
            <a:r>
              <a:rPr lang="en-US" sz="2000" dirty="0" smtClean="0">
                <a:latin typeface="Georgia" pitchFamily="18" charset="0"/>
              </a:rPr>
              <a:t>.</a:t>
            </a:r>
          </a:p>
          <a:p>
            <a:pPr lvl="1">
              <a:buFontTx/>
              <a:buChar char="•"/>
            </a:pPr>
            <a:r>
              <a:rPr lang="en-US" sz="2000" dirty="0" smtClean="0">
                <a:latin typeface="Georgia" pitchFamily="18" charset="0"/>
              </a:rPr>
              <a:t>It does not </a:t>
            </a:r>
            <a:r>
              <a:rPr lang="en-US" sz="2000" dirty="0" err="1" smtClean="0">
                <a:latin typeface="Georgia" pitchFamily="18" charset="0"/>
              </a:rPr>
              <a:t>referr</a:t>
            </a:r>
            <a:r>
              <a:rPr lang="en-US" sz="2000" dirty="0" smtClean="0">
                <a:latin typeface="Georgia" pitchFamily="18" charset="0"/>
              </a:rPr>
              <a:t> to circulatory collapse and doesn’t necessarily cause it, unlike </a:t>
            </a:r>
            <a:r>
              <a:rPr lang="en-US" sz="2000" dirty="0" err="1" smtClean="0">
                <a:latin typeface="Georgia" pitchFamily="18" charset="0"/>
              </a:rPr>
              <a:t>neurogenic</a:t>
            </a:r>
            <a:r>
              <a:rPr lang="en-US" sz="2000" dirty="0" smtClean="0">
                <a:latin typeface="Georgia" pitchFamily="18" charset="0"/>
              </a:rPr>
              <a:t> shock</a:t>
            </a:r>
          </a:p>
          <a:p>
            <a:pPr lvl="1">
              <a:buFontTx/>
              <a:buChar char="•"/>
            </a:pPr>
            <a:endParaRPr lang="en-US" sz="2000" dirty="0">
              <a:latin typeface="Georgia" pitchFamily="18" charset="0"/>
            </a:endParaRPr>
          </a:p>
          <a:p>
            <a:pPr lvl="1">
              <a:buFontTx/>
              <a:buChar char="•"/>
            </a:pPr>
            <a:endParaRPr lang="en-US" b="1" dirty="0">
              <a:latin typeface="Georgi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sz="2000" dirty="0" smtClean="0">
                <a:solidFill>
                  <a:srgbClr val="002060"/>
                </a:solidFill>
              </a:rPr>
              <a:t>Spinal shock </a:t>
            </a:r>
            <a:r>
              <a:rPr lang="en-GB" sz="2000" dirty="0" smtClean="0">
                <a:solidFill>
                  <a:schemeClr val="tx1">
                    <a:lumMod val="95000"/>
                  </a:schemeClr>
                </a:solidFill>
              </a:rPr>
              <a:t>should not be confused with </a:t>
            </a:r>
            <a:r>
              <a:rPr lang="en-GB" sz="2000" dirty="0" err="1" smtClean="0">
                <a:solidFill>
                  <a:srgbClr val="002060"/>
                </a:solidFill>
              </a:rPr>
              <a:t>Neurogenic</a:t>
            </a:r>
            <a:r>
              <a:rPr lang="en-GB" sz="2000" dirty="0" smtClean="0">
                <a:solidFill>
                  <a:srgbClr val="002060"/>
                </a:solidFill>
              </a:rPr>
              <a:t> shock , </a:t>
            </a:r>
            <a:r>
              <a:rPr lang="en-GB" sz="2000" dirty="0" smtClean="0">
                <a:solidFill>
                  <a:schemeClr val="tx1">
                    <a:lumMod val="95000"/>
                  </a:schemeClr>
                </a:solidFill>
              </a:rPr>
              <a:t>in which injury to CNS results in loss of sympathetic stimulation to circulatory system, resulting in hypotension and </a:t>
            </a:r>
            <a:r>
              <a:rPr lang="en-GB" sz="2000" dirty="0" err="1" smtClean="0">
                <a:solidFill>
                  <a:schemeClr val="tx1">
                    <a:lumMod val="95000"/>
                  </a:schemeClr>
                </a:solidFill>
              </a:rPr>
              <a:t>bradycardia</a:t>
            </a:r>
            <a:r>
              <a:rPr lang="en-GB" sz="2000" dirty="0" smtClean="0">
                <a:solidFill>
                  <a:schemeClr val="tx1">
                    <a:lumMod val="95000"/>
                  </a:schemeClr>
                </a:solidFill>
              </a:rPr>
              <a:t>. </a:t>
            </a:r>
          </a:p>
          <a:p>
            <a:r>
              <a:rPr lang="en-GB" sz="2000" dirty="0" smtClean="0">
                <a:solidFill>
                  <a:schemeClr val="tx1">
                    <a:lumMod val="95000"/>
                  </a:schemeClr>
                </a:solidFill>
              </a:rPr>
              <a:t>It is an emergency</a:t>
            </a:r>
          </a:p>
          <a:p>
            <a:r>
              <a:rPr lang="en-GB" sz="2000" dirty="0" err="1" smtClean="0">
                <a:solidFill>
                  <a:srgbClr val="002060"/>
                </a:solidFill>
              </a:rPr>
              <a:t>Tx</a:t>
            </a:r>
            <a:r>
              <a:rPr lang="en-GB" sz="2000" dirty="0" smtClean="0">
                <a:solidFill>
                  <a:srgbClr val="002060"/>
                </a:solidFill>
              </a:rPr>
              <a:t> of </a:t>
            </a:r>
            <a:r>
              <a:rPr lang="en-GB" sz="2000" dirty="0" err="1" smtClean="0">
                <a:solidFill>
                  <a:srgbClr val="002060"/>
                </a:solidFill>
              </a:rPr>
              <a:t>neurogenic</a:t>
            </a:r>
            <a:r>
              <a:rPr lang="en-GB" sz="2000" dirty="0" smtClean="0">
                <a:solidFill>
                  <a:srgbClr val="002060"/>
                </a:solidFill>
              </a:rPr>
              <a:t> shock</a:t>
            </a:r>
            <a:r>
              <a:rPr lang="en-GB" sz="2000" dirty="0" smtClean="0">
                <a:solidFill>
                  <a:schemeClr val="tx1">
                    <a:lumMod val="95000"/>
                  </a:schemeClr>
                </a:solidFill>
              </a:rPr>
              <a:t> </a:t>
            </a:r>
            <a:r>
              <a:rPr lang="en-GB" sz="2000" dirty="0" smtClean="0">
                <a:solidFill>
                  <a:schemeClr val="tx1">
                    <a:lumMod val="95000"/>
                  </a:schemeClr>
                </a:solidFill>
              </a:rPr>
              <a:t>: IV fluids, dopamine, vasopressin, </a:t>
            </a:r>
            <a:r>
              <a:rPr lang="en-GB" sz="2000" dirty="0" err="1" smtClean="0">
                <a:solidFill>
                  <a:schemeClr val="tx1">
                    <a:lumMod val="95000"/>
                  </a:schemeClr>
                </a:solidFill>
              </a:rPr>
              <a:t>norepenepherine</a:t>
            </a:r>
            <a:r>
              <a:rPr lang="en-GB" sz="2000" dirty="0" smtClean="0">
                <a:solidFill>
                  <a:schemeClr val="tx1">
                    <a:lumMod val="95000"/>
                  </a:schemeClr>
                </a:solidFill>
              </a:rPr>
              <a:t> or ephedrine and atropine.</a:t>
            </a:r>
            <a:endParaRPr lang="en-GB" sz="2000" dirty="0">
              <a:solidFill>
                <a:srgbClr val="002060"/>
              </a:solidFill>
            </a:endParaRPr>
          </a:p>
        </p:txBody>
      </p:sp>
      <p:sp>
        <p:nvSpPr>
          <p:cNvPr id="4" name="Title 3"/>
          <p:cNvSpPr>
            <a:spLocks noGrp="1"/>
          </p:cNvSpPr>
          <p:nvPr>
            <p:ph type="title"/>
          </p:nvPr>
        </p:nvSpPr>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r>
              <a:rPr lang="en-US" sz="2000" smtClean="0"/>
              <a:t>Anterior spinal artery supply the anterior 2/3 of the cord →injury→affect corticospinal, lateral spinothalamic &amp; autonomic interomedial pathway→ </a:t>
            </a:r>
            <a:r>
              <a:rPr lang="en-US" sz="2000" smtClean="0">
                <a:solidFill>
                  <a:srgbClr val="002060"/>
                </a:solidFill>
              </a:rPr>
              <a:t>anterior spinal cord syndrome : </a:t>
            </a:r>
            <a:r>
              <a:rPr lang="en-US" sz="2000" smtClean="0"/>
              <a:t>paraplegia , loss of pain and temperature sensation</a:t>
            </a:r>
          </a:p>
          <a:p>
            <a:endParaRPr lang="en-GB" sz="2000" smtClean="0"/>
          </a:p>
          <a:p>
            <a:r>
              <a:rPr lang="en-US" sz="2000" smtClean="0"/>
              <a:t>Posterior spinal arteries supply the dorsal column </a:t>
            </a:r>
          </a:p>
          <a:p>
            <a:pPr>
              <a:buFont typeface="Wingdings 2" pitchFamily="18" charset="2"/>
              <a:buNone/>
            </a:pPr>
            <a:r>
              <a:rPr lang="en-US" sz="2000" smtClean="0"/>
              <a:t>	→injury→ </a:t>
            </a:r>
            <a:r>
              <a:rPr lang="en-US" sz="2000" smtClean="0">
                <a:solidFill>
                  <a:srgbClr val="002060"/>
                </a:solidFill>
              </a:rPr>
              <a:t>posterior spinal cord syndrome : </a:t>
            </a:r>
            <a:r>
              <a:rPr lang="en-US" sz="2000" smtClean="0"/>
              <a:t>loss of proprioception distally</a:t>
            </a:r>
          </a:p>
          <a:p>
            <a:endParaRPr lang="en-GB" sz="2000" smtClean="0"/>
          </a:p>
        </p:txBody>
      </p:sp>
      <p:sp>
        <p:nvSpPr>
          <p:cNvPr id="2" name="Title 1"/>
          <p:cNvSpPr>
            <a:spLocks noGrp="1"/>
          </p:cNvSpPr>
          <p:nvPr>
            <p:ph type="title"/>
          </p:nvPr>
        </p:nvSpPr>
        <p:spPr/>
        <p:txBody>
          <a:bodyPr/>
          <a:lstStyle/>
          <a:p>
            <a:pPr fontAlgn="auto">
              <a:spcAft>
                <a:spcPts val="0"/>
              </a:spcAft>
              <a:defRPr/>
            </a:pP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idx="1"/>
          </p:nvPr>
        </p:nvSpPr>
        <p:spPr>
          <a:xfrm>
            <a:off x="457200" y="1600200"/>
            <a:ext cx="3352800" cy="4525963"/>
          </a:xfrm>
        </p:spPr>
        <p:txBody>
          <a:bodyPr/>
          <a:lstStyle/>
          <a:p>
            <a:pPr>
              <a:buFont typeface="Wingdings" pitchFamily="2" charset="2"/>
              <a:buNone/>
            </a:pPr>
            <a:endParaRPr lang="en-US" sz="2000" b="1" smtClean="0"/>
          </a:p>
          <a:p>
            <a:r>
              <a:rPr lang="en-US" sz="2000" b="1" smtClean="0">
                <a:solidFill>
                  <a:srgbClr val="002060"/>
                </a:solidFill>
              </a:rPr>
              <a:t>Causes :</a:t>
            </a:r>
          </a:p>
          <a:p>
            <a:pPr>
              <a:buFont typeface="Wingdings" pitchFamily="2" charset="2"/>
              <a:buNone/>
            </a:pPr>
            <a:r>
              <a:rPr lang="en-US" sz="2000" b="1" smtClean="0"/>
              <a:t> - congenital.</a:t>
            </a:r>
          </a:p>
          <a:p>
            <a:pPr>
              <a:buFont typeface="Wingdings" pitchFamily="2" charset="2"/>
              <a:buNone/>
            </a:pPr>
            <a:r>
              <a:rPr lang="en-US" sz="2000" b="1" smtClean="0"/>
              <a:t> - degenerative.</a:t>
            </a:r>
          </a:p>
          <a:p>
            <a:pPr>
              <a:buFont typeface="Wingdings" pitchFamily="2" charset="2"/>
              <a:buNone/>
            </a:pPr>
            <a:r>
              <a:rPr lang="en-US" sz="2000" b="1" smtClean="0"/>
              <a:t> - trauma.</a:t>
            </a:r>
          </a:p>
        </p:txBody>
      </p:sp>
      <p:sp>
        <p:nvSpPr>
          <p:cNvPr id="2" name="Title 1"/>
          <p:cNvSpPr>
            <a:spLocks noGrp="1"/>
          </p:cNvSpPr>
          <p:nvPr>
            <p:ph type="title"/>
          </p:nvPr>
        </p:nvSpPr>
        <p:spPr/>
        <p:txBody>
          <a:bodyPr/>
          <a:lstStyle/>
          <a:p>
            <a:pPr fontAlgn="auto">
              <a:spcAft>
                <a:spcPts val="0"/>
              </a:spcAft>
              <a:defRPr/>
            </a:pPr>
            <a:r>
              <a:rPr b="1" smtClean="0">
                <a:solidFill>
                  <a:srgbClr val="FFFF00"/>
                </a:solidFill>
              </a:rPr>
              <a:t>Spinal </a:t>
            </a:r>
            <a:r>
              <a:rPr b="1" err="1" smtClean="0">
                <a:solidFill>
                  <a:srgbClr val="FFFF00"/>
                </a:solidFill>
              </a:rPr>
              <a:t>stenosis</a:t>
            </a:r>
            <a:endParaRPr lang="en-GB">
              <a:solidFill>
                <a:srgbClr val="FFFF00"/>
              </a:solidFill>
            </a:endParaRPr>
          </a:p>
        </p:txBody>
      </p:sp>
      <p:pic>
        <p:nvPicPr>
          <p:cNvPr id="24580" name="Picture 4" descr="cervical-MRI.jpg"/>
          <p:cNvPicPr>
            <a:picLocks noChangeAspect="1"/>
          </p:cNvPicPr>
          <p:nvPr/>
        </p:nvPicPr>
        <p:blipFill>
          <a:blip r:embed="rId2"/>
          <a:srcRect/>
          <a:stretch>
            <a:fillRect/>
          </a:stretch>
        </p:blipFill>
        <p:spPr bwMode="auto">
          <a:xfrm>
            <a:off x="4648200" y="838200"/>
            <a:ext cx="35433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r>
              <a:rPr lang="en-US" sz="2000" b="1" smtClean="0"/>
              <a:t> The patient is born with a narrow spinal canal due to abnormally formed parts of the spine.</a:t>
            </a:r>
          </a:p>
          <a:p>
            <a:pPr>
              <a:buFont typeface="Wingdings" pitchFamily="2" charset="2"/>
              <a:buNone/>
            </a:pPr>
            <a:endParaRPr lang="en-US" sz="2000" b="1" smtClean="0"/>
          </a:p>
          <a:p>
            <a:pPr>
              <a:buFont typeface="Wingdings" pitchFamily="2" charset="2"/>
              <a:buNone/>
            </a:pPr>
            <a:endParaRPr lang="en-US" sz="2000" b="1" smtClean="0"/>
          </a:p>
          <a:p>
            <a:r>
              <a:rPr lang="en-US" sz="2000" b="1" smtClean="0"/>
              <a:t> This condition is most common in patients with a short stature, such as achondroplastic dwarves.</a:t>
            </a:r>
          </a:p>
          <a:p>
            <a:endParaRPr lang="en-GB" sz="2000" smtClean="0"/>
          </a:p>
        </p:txBody>
      </p:sp>
      <p:sp>
        <p:nvSpPr>
          <p:cNvPr id="2" name="Title 1"/>
          <p:cNvSpPr>
            <a:spLocks noGrp="1"/>
          </p:cNvSpPr>
          <p:nvPr>
            <p:ph type="title"/>
          </p:nvPr>
        </p:nvSpPr>
        <p:spPr/>
        <p:txBody>
          <a:bodyPr/>
          <a:lstStyle/>
          <a:p>
            <a:pPr fontAlgn="auto">
              <a:spcAft>
                <a:spcPts val="0"/>
              </a:spcAft>
              <a:defRPr/>
            </a:pPr>
            <a:r>
              <a:rPr b="1" smtClean="0">
                <a:solidFill>
                  <a:srgbClr val="FFFF00"/>
                </a:solidFill>
              </a:rPr>
              <a:t>Congenital spinal </a:t>
            </a:r>
            <a:r>
              <a:rPr b="1" err="1" smtClean="0">
                <a:solidFill>
                  <a:srgbClr val="FFFF00"/>
                </a:solidFill>
              </a:rPr>
              <a:t>stenosis</a:t>
            </a:r>
            <a:endParaRPr lang="en-GB">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hristopher Reed1"/>
          <p:cNvPicPr>
            <a:picLocks noChangeAspect="1" noChangeArrowheads="1"/>
          </p:cNvPicPr>
          <p:nvPr/>
        </p:nvPicPr>
        <p:blipFill>
          <a:blip r:embed="rId2"/>
          <a:srcRect/>
          <a:stretch>
            <a:fillRect/>
          </a:stretch>
        </p:blipFill>
        <p:spPr bwMode="auto">
          <a:xfrm>
            <a:off x="2297113" y="0"/>
            <a:ext cx="45497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1600200"/>
            <a:ext cx="3810000" cy="4525963"/>
          </a:xfrm>
        </p:spPr>
        <p:txBody>
          <a:bodyPr/>
          <a:lstStyle/>
          <a:p>
            <a:r>
              <a:rPr lang="en-US" sz="2000" b="1" smtClean="0"/>
              <a:t>aging process</a:t>
            </a:r>
            <a:r>
              <a:rPr lang="ar-SA" sz="2000" b="1" smtClean="0">
                <a:cs typeface="Arial" charset="0"/>
              </a:rPr>
              <a:t> </a:t>
            </a:r>
            <a:r>
              <a:rPr lang="en-US" sz="2000" b="1" smtClean="0">
                <a:cs typeface="Arial" charset="0"/>
              </a:rPr>
              <a:t>(</a:t>
            </a:r>
            <a:r>
              <a:rPr lang="en-US" sz="2000" b="1" smtClean="0"/>
              <a:t>most common cause ).</a:t>
            </a:r>
          </a:p>
          <a:p>
            <a:pPr>
              <a:buFont typeface="Wingdings" pitchFamily="2" charset="2"/>
              <a:buNone/>
            </a:pPr>
            <a:endParaRPr lang="ar-SA" sz="2000" b="1" smtClean="0"/>
          </a:p>
          <a:p>
            <a:r>
              <a:rPr lang="en-US" sz="2000" b="1" smtClean="0"/>
              <a:t>herniated discs.</a:t>
            </a:r>
          </a:p>
          <a:p>
            <a:pPr>
              <a:buFont typeface="Wingdings" pitchFamily="2" charset="2"/>
              <a:buNone/>
            </a:pPr>
            <a:endParaRPr lang="en-US" sz="2000" b="1" smtClean="0"/>
          </a:p>
          <a:p>
            <a:r>
              <a:rPr lang="en-US" sz="2000" b="1" smtClean="0"/>
              <a:t>bone and joint         enlargement.</a:t>
            </a:r>
          </a:p>
          <a:p>
            <a:pPr>
              <a:buFont typeface="Wingdings" pitchFamily="2" charset="2"/>
              <a:buNone/>
            </a:pPr>
            <a:endParaRPr lang="en-US" sz="2000" b="1" smtClean="0"/>
          </a:p>
          <a:p>
            <a:r>
              <a:rPr lang="en-US" sz="2000" b="1" smtClean="0"/>
              <a:t>spondylolisthesis.</a:t>
            </a:r>
          </a:p>
          <a:p>
            <a:pPr>
              <a:buFont typeface="Wingdings" pitchFamily="2" charset="2"/>
              <a:buNone/>
            </a:pPr>
            <a:endParaRPr lang="en-US" sz="2000" b="1" smtClean="0"/>
          </a:p>
          <a:p>
            <a:r>
              <a:rPr lang="en-US" sz="2000" b="1" smtClean="0"/>
              <a:t>bone spurs. </a:t>
            </a:r>
          </a:p>
        </p:txBody>
      </p:sp>
      <p:sp>
        <p:nvSpPr>
          <p:cNvPr id="2" name="Title 1"/>
          <p:cNvSpPr>
            <a:spLocks noGrp="1"/>
          </p:cNvSpPr>
          <p:nvPr>
            <p:ph type="title"/>
          </p:nvPr>
        </p:nvSpPr>
        <p:spPr/>
        <p:txBody>
          <a:bodyPr/>
          <a:lstStyle/>
          <a:p>
            <a:pPr fontAlgn="auto">
              <a:spcAft>
                <a:spcPts val="0"/>
              </a:spcAft>
              <a:defRPr/>
            </a:pPr>
            <a:r>
              <a:rPr b="1" smtClean="0">
                <a:solidFill>
                  <a:srgbClr val="FFFF00"/>
                </a:solidFill>
              </a:rPr>
              <a:t>Other causes of spinal </a:t>
            </a:r>
            <a:r>
              <a:rPr b="1" err="1" smtClean="0">
                <a:solidFill>
                  <a:srgbClr val="FFFF00"/>
                </a:solidFill>
              </a:rPr>
              <a:t>stenosis</a:t>
            </a:r>
            <a:endParaRPr lang="en-GB">
              <a:solidFill>
                <a:srgbClr val="FFFF00"/>
              </a:solidFill>
            </a:endParaRPr>
          </a:p>
        </p:txBody>
      </p:sp>
      <p:pic>
        <p:nvPicPr>
          <p:cNvPr id="26628" name="Picture 2" descr="http://www.paininfo4myback.com/images/spinalstenosis.jpg"/>
          <p:cNvPicPr>
            <a:picLocks noChangeAspect="1" noChangeArrowheads="1"/>
          </p:cNvPicPr>
          <p:nvPr/>
        </p:nvPicPr>
        <p:blipFill>
          <a:blip r:embed="rId2"/>
          <a:srcRect/>
          <a:stretch>
            <a:fillRect/>
          </a:stretch>
        </p:blipFill>
        <p:spPr bwMode="auto">
          <a:xfrm>
            <a:off x="4643438" y="1785938"/>
            <a:ext cx="3143250" cy="3929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r>
              <a:rPr lang="en-GB" sz="2000" b="1" i="1" smtClean="0"/>
              <a:t>Cauda equina</a:t>
            </a:r>
            <a:r>
              <a:rPr lang="en-GB" sz="2000" b="1" smtClean="0"/>
              <a:t> syndrome</a:t>
            </a:r>
            <a:r>
              <a:rPr lang="en-GB" sz="2000" smtClean="0"/>
              <a:t> </a:t>
            </a:r>
            <a:r>
              <a:rPr lang="en-GB" sz="2000" b="1" smtClean="0"/>
              <a:t>(CES)</a:t>
            </a:r>
            <a:r>
              <a:rPr lang="en-GB" sz="2000" smtClean="0"/>
              <a:t> is a serious neurologic condition in which there is acute loss of function of the lumbar plexus, neurologic elements (nerve roots) of the spinal canal below the termination (conus) of the spinal cord.</a:t>
            </a:r>
          </a:p>
          <a:p>
            <a:endParaRPr lang="en-GB" sz="2000" smtClean="0"/>
          </a:p>
          <a:p>
            <a:r>
              <a:rPr lang="en-GB" sz="2000" smtClean="0">
                <a:solidFill>
                  <a:srgbClr val="002060"/>
                </a:solidFill>
              </a:rPr>
              <a:t>Causes :</a:t>
            </a:r>
            <a:r>
              <a:rPr lang="en-GB" sz="2000" smtClean="0"/>
              <a:t> ( compression )</a:t>
            </a:r>
          </a:p>
          <a:p>
            <a:pPr>
              <a:buFont typeface="Wingdings 2" pitchFamily="18" charset="2"/>
              <a:buNone/>
            </a:pPr>
            <a:r>
              <a:rPr lang="en-GB" sz="2000" smtClean="0"/>
              <a:t>Tumors  and, trauma , stenosis , </a:t>
            </a:r>
          </a:p>
          <a:p>
            <a:pPr>
              <a:buFont typeface="Wingdings 2" pitchFamily="18" charset="2"/>
              <a:buNone/>
            </a:pPr>
            <a:r>
              <a:rPr lang="en-GB" sz="2000" smtClean="0"/>
              <a:t>inflammation ( paget’s disease, </a:t>
            </a:r>
          </a:p>
          <a:p>
            <a:pPr>
              <a:buFont typeface="Wingdings 2" pitchFamily="18" charset="2"/>
              <a:buNone/>
            </a:pPr>
            <a:r>
              <a:rPr lang="en-GB" sz="2000" smtClean="0"/>
              <a:t>ankylosing sponodylitis .. Etc )</a:t>
            </a:r>
          </a:p>
          <a:p>
            <a:endParaRPr lang="en-GB" sz="2000" smtClean="0"/>
          </a:p>
        </p:txBody>
      </p:sp>
      <p:sp>
        <p:nvSpPr>
          <p:cNvPr id="3" name="Title 2"/>
          <p:cNvSpPr>
            <a:spLocks noGrp="1"/>
          </p:cNvSpPr>
          <p:nvPr>
            <p:ph type="title"/>
          </p:nvPr>
        </p:nvSpPr>
        <p:spPr/>
        <p:txBody>
          <a:bodyPr/>
          <a:lstStyle/>
          <a:p>
            <a:pPr fontAlgn="auto">
              <a:spcAft>
                <a:spcPts val="0"/>
              </a:spcAft>
              <a:defRPr/>
            </a:pPr>
            <a:r>
              <a:rPr lang="en-GB" err="1" smtClean="0">
                <a:solidFill>
                  <a:srgbClr val="FFFF00"/>
                </a:solidFill>
              </a:rPr>
              <a:t>Cauda</a:t>
            </a:r>
            <a:r>
              <a:rPr lang="en-GB" smtClean="0">
                <a:solidFill>
                  <a:srgbClr val="FFFF00"/>
                </a:solidFill>
              </a:rPr>
              <a:t> </a:t>
            </a:r>
            <a:r>
              <a:rPr lang="en-GB" err="1" smtClean="0">
                <a:solidFill>
                  <a:srgbClr val="FFFF00"/>
                </a:solidFill>
              </a:rPr>
              <a:t>equina</a:t>
            </a:r>
            <a:r>
              <a:rPr lang="en-GB" smtClean="0">
                <a:solidFill>
                  <a:srgbClr val="FFFF00"/>
                </a:solidFill>
              </a:rPr>
              <a:t> syndrome</a:t>
            </a:r>
            <a:endParaRPr lang="en-GB">
              <a:solidFill>
                <a:srgbClr val="FFFF00"/>
              </a:solidFill>
            </a:endParaRPr>
          </a:p>
        </p:txBody>
      </p:sp>
      <p:pic>
        <p:nvPicPr>
          <p:cNvPr id="27652" name="Picture 2" descr="http://www.ams.ac.ir/AIM/0362/Image25.gif"/>
          <p:cNvPicPr>
            <a:picLocks noChangeAspect="1" noChangeArrowheads="1"/>
          </p:cNvPicPr>
          <p:nvPr/>
        </p:nvPicPr>
        <p:blipFill>
          <a:blip r:embed="rId2"/>
          <a:srcRect/>
          <a:stretch>
            <a:fillRect/>
          </a:stretch>
        </p:blipFill>
        <p:spPr bwMode="auto">
          <a:xfrm>
            <a:off x="5072063" y="2786063"/>
            <a:ext cx="3381375" cy="350043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r>
              <a:rPr lang="en-GB" sz="2000" smtClean="0">
                <a:solidFill>
                  <a:srgbClr val="002060"/>
                </a:solidFill>
              </a:rPr>
              <a:t>Clinical presentation : </a:t>
            </a:r>
            <a:r>
              <a:rPr lang="en-GB" sz="2000" smtClean="0"/>
              <a:t>lower limb motor loss, sphincter weakneses ( incontinence ) , sexual dysfunction , saddle anesthesia.</a:t>
            </a:r>
          </a:p>
          <a:p>
            <a:endParaRPr lang="en-GB" sz="2000" smtClean="0"/>
          </a:p>
          <a:p>
            <a:r>
              <a:rPr lang="en-GB" sz="2000" smtClean="0">
                <a:solidFill>
                  <a:srgbClr val="002060"/>
                </a:solidFill>
              </a:rPr>
              <a:t>Dx :</a:t>
            </a:r>
            <a:r>
              <a:rPr lang="en-GB" sz="2000" smtClean="0"/>
              <a:t> by MRI or CT</a:t>
            </a:r>
          </a:p>
          <a:p>
            <a:endParaRPr lang="en-GB" sz="2000" smtClean="0"/>
          </a:p>
          <a:p>
            <a:r>
              <a:rPr lang="en-GB" sz="2000" smtClean="0">
                <a:solidFill>
                  <a:srgbClr val="002060"/>
                </a:solidFill>
              </a:rPr>
              <a:t>Treatment :</a:t>
            </a:r>
            <a:r>
              <a:rPr lang="en-GB" sz="2000" smtClean="0"/>
              <a:t> surgical decompression and treating the cause.</a:t>
            </a:r>
          </a:p>
          <a:p>
            <a:r>
              <a:rPr lang="en-GB" sz="2000" smtClean="0"/>
              <a:t>Ideally within 48 hrs</a:t>
            </a:r>
          </a:p>
        </p:txBody>
      </p:sp>
      <p:sp>
        <p:nvSpPr>
          <p:cNvPr id="3" name="Title 2"/>
          <p:cNvSpPr>
            <a:spLocks noGrp="1"/>
          </p:cNvSpPr>
          <p:nvPr>
            <p:ph type="title"/>
          </p:nvPr>
        </p:nvSpPr>
        <p:spPr/>
        <p:txBody>
          <a:bodyPr/>
          <a:lstStyle/>
          <a:p>
            <a:pPr fontAlgn="auto">
              <a:spcAft>
                <a:spcPts val="0"/>
              </a:spcAft>
              <a:defRPr/>
            </a:pP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eaLnBrk="1" fontAlgn="auto" hangingPunct="1">
              <a:spcAft>
                <a:spcPts val="0"/>
              </a:spcAft>
              <a:defRPr/>
            </a:pPr>
            <a:r>
              <a:rPr b="1" smtClean="0">
                <a:solidFill>
                  <a:srgbClr val="FFFF00"/>
                </a:solidFill>
              </a:rPr>
              <a:t>infections</a:t>
            </a:r>
            <a:endParaRPr lang="ar-SA" b="1">
              <a:solidFill>
                <a:srgbClr val="FFFF00"/>
              </a:solidFill>
            </a:endParaRPr>
          </a:p>
        </p:txBody>
      </p:sp>
      <p:pic>
        <p:nvPicPr>
          <p:cNvPr id="26627" name="Picture 7" descr="http://www.laserspineinstitute.com/images/conditionimages/blue3d_pinkpain.jpg"/>
          <p:cNvPicPr>
            <a:picLocks noChangeAspect="1" noChangeArrowheads="1"/>
          </p:cNvPicPr>
          <p:nvPr/>
        </p:nvPicPr>
        <p:blipFill>
          <a:blip r:embed="rId2"/>
          <a:srcRect/>
          <a:stretch>
            <a:fillRect/>
          </a:stretch>
        </p:blipFill>
        <p:spPr bwMode="auto">
          <a:xfrm>
            <a:off x="2928938" y="1738313"/>
            <a:ext cx="3357562"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1600200"/>
            <a:ext cx="3733800" cy="4525963"/>
          </a:xfrm>
        </p:spPr>
        <p:txBody>
          <a:bodyPr/>
          <a:lstStyle/>
          <a:p>
            <a:pPr eaLnBrk="1" hangingPunct="1"/>
            <a:r>
              <a:rPr lang="en-US" sz="2000" smtClean="0">
                <a:solidFill>
                  <a:srgbClr val="002060"/>
                </a:solidFill>
              </a:rPr>
              <a:t>Spread through: </a:t>
            </a:r>
          </a:p>
          <a:p>
            <a:pPr eaLnBrk="1" hangingPunct="1">
              <a:buFont typeface="Wingdings 2" pitchFamily="18" charset="2"/>
              <a:buNone/>
            </a:pPr>
            <a:r>
              <a:rPr lang="en-US" sz="2000" smtClean="0"/>
              <a:t>hematogenous route ( skin , UTI) </a:t>
            </a:r>
          </a:p>
          <a:p>
            <a:pPr eaLnBrk="1" hangingPunct="1">
              <a:buFont typeface="Wingdings 2" pitchFamily="18" charset="2"/>
              <a:buNone/>
            </a:pPr>
            <a:r>
              <a:rPr lang="en-US" sz="2000" smtClean="0"/>
              <a:t>Adjacent focus</a:t>
            </a:r>
          </a:p>
          <a:p>
            <a:pPr eaLnBrk="1" hangingPunct="1">
              <a:buFont typeface="Wingdings 2" pitchFamily="18" charset="2"/>
              <a:buNone/>
            </a:pPr>
            <a:r>
              <a:rPr lang="en-US" sz="2000" smtClean="0"/>
              <a:t>Direct inoculation(surgery , anesthesia)</a:t>
            </a:r>
          </a:p>
          <a:p>
            <a:pPr lvl="1" eaLnBrk="1" hangingPunct="1"/>
            <a:endParaRPr lang="en-US" sz="2000" smtClean="0"/>
          </a:p>
          <a:p>
            <a:pPr lvl="1" eaLnBrk="1" hangingPunct="1"/>
            <a:endParaRPr lang="en-US" sz="2000" smtClean="0"/>
          </a:p>
          <a:p>
            <a:pPr eaLnBrk="1" hangingPunct="1"/>
            <a:r>
              <a:rPr lang="en-US" sz="2000" smtClean="0">
                <a:solidFill>
                  <a:srgbClr val="002060"/>
                </a:solidFill>
              </a:rPr>
              <a:t>Usually bacterial</a:t>
            </a:r>
          </a:p>
          <a:p>
            <a:pPr lvl="1" eaLnBrk="1" hangingPunct="1">
              <a:buFont typeface="Wingdings" pitchFamily="2" charset="2"/>
              <a:buNone/>
            </a:pPr>
            <a:r>
              <a:rPr lang="en-US" sz="2000" smtClean="0"/>
              <a:t> ( staphylococcus aureus is common)</a:t>
            </a:r>
          </a:p>
        </p:txBody>
      </p:sp>
      <p:sp>
        <p:nvSpPr>
          <p:cNvPr id="2" name="Title 1"/>
          <p:cNvSpPr>
            <a:spLocks noGrp="1"/>
          </p:cNvSpPr>
          <p:nvPr>
            <p:ph type="title"/>
          </p:nvPr>
        </p:nvSpPr>
        <p:spPr/>
        <p:txBody>
          <a:bodyPr/>
          <a:lstStyle/>
          <a:p>
            <a:pPr algn="ctr" eaLnBrk="1" fontAlgn="auto" hangingPunct="1">
              <a:spcAft>
                <a:spcPts val="0"/>
              </a:spcAft>
              <a:defRPr/>
            </a:pPr>
            <a:r>
              <a:rPr b="1" smtClean="0">
                <a:solidFill>
                  <a:srgbClr val="FFFF00"/>
                </a:solidFill>
              </a:rPr>
              <a:t>Epidural abscess</a:t>
            </a:r>
            <a:endParaRPr lang="en-GB">
              <a:solidFill>
                <a:srgbClr val="FFFF00"/>
              </a:solidFill>
            </a:endParaRPr>
          </a:p>
        </p:txBody>
      </p:sp>
      <p:pic>
        <p:nvPicPr>
          <p:cNvPr id="27652" name="Picture 5" descr="4931W"/>
          <p:cNvPicPr>
            <a:picLocks noChangeAspect="1" noChangeArrowheads="1"/>
          </p:cNvPicPr>
          <p:nvPr/>
        </p:nvPicPr>
        <p:blipFill>
          <a:blip r:embed="rId2"/>
          <a:srcRect/>
          <a:stretch>
            <a:fillRect/>
          </a:stretch>
        </p:blipFill>
        <p:spPr bwMode="auto">
          <a:xfrm>
            <a:off x="4500563" y="1557338"/>
            <a:ext cx="4114800"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pPr eaLnBrk="1" hangingPunct="1">
              <a:spcBef>
                <a:spcPct val="0"/>
              </a:spcBef>
              <a:buFontTx/>
              <a:buChar char="•"/>
            </a:pPr>
            <a:r>
              <a:rPr lang="en-US" sz="2000" smtClean="0">
                <a:solidFill>
                  <a:srgbClr val="002060"/>
                </a:solidFill>
              </a:rPr>
              <a:t>immunodeficiency</a:t>
            </a:r>
            <a:r>
              <a:rPr lang="en-US" sz="2000" smtClean="0"/>
              <a:t> </a:t>
            </a:r>
          </a:p>
          <a:p>
            <a:pPr eaLnBrk="1" hangingPunct="1">
              <a:spcBef>
                <a:spcPct val="0"/>
              </a:spcBef>
              <a:buClrTx/>
              <a:buSzTx/>
              <a:buFont typeface="Wingdings" pitchFamily="2" charset="2"/>
              <a:buChar char="ü"/>
            </a:pPr>
            <a:r>
              <a:rPr lang="en-US" sz="2000" smtClean="0"/>
              <a:t>Diabetes mellitus</a:t>
            </a:r>
          </a:p>
          <a:p>
            <a:pPr eaLnBrk="1" hangingPunct="1">
              <a:spcBef>
                <a:spcPct val="0"/>
              </a:spcBef>
              <a:buClrTx/>
              <a:buSzTx/>
              <a:buFont typeface="Wingdings" pitchFamily="2" charset="2"/>
              <a:buChar char="ü"/>
            </a:pPr>
            <a:r>
              <a:rPr lang="en-US" sz="2000" smtClean="0"/>
              <a:t>TB</a:t>
            </a:r>
          </a:p>
          <a:p>
            <a:pPr eaLnBrk="1" hangingPunct="1">
              <a:spcBef>
                <a:spcPct val="0"/>
              </a:spcBef>
              <a:buClrTx/>
              <a:buSzTx/>
              <a:buFont typeface="Wingdings" pitchFamily="2" charset="2"/>
              <a:buChar char="ü"/>
            </a:pPr>
            <a:r>
              <a:rPr lang="en-US" sz="2000" smtClean="0"/>
              <a:t>AIDS</a:t>
            </a:r>
          </a:p>
          <a:p>
            <a:pPr eaLnBrk="1" hangingPunct="1">
              <a:spcBef>
                <a:spcPct val="0"/>
              </a:spcBef>
              <a:buClrTx/>
              <a:buSzTx/>
              <a:buFont typeface="Wingdings" pitchFamily="2" charset="2"/>
              <a:buChar char="ü"/>
            </a:pPr>
            <a:r>
              <a:rPr lang="en-US" sz="2000" smtClean="0"/>
              <a:t>Alcoholism</a:t>
            </a:r>
          </a:p>
          <a:p>
            <a:pPr eaLnBrk="1" hangingPunct="1">
              <a:spcBef>
                <a:spcPct val="0"/>
              </a:spcBef>
              <a:buClrTx/>
              <a:buSzTx/>
              <a:buFont typeface="Wingdings" pitchFamily="2" charset="2"/>
              <a:buChar char="ü"/>
            </a:pPr>
            <a:r>
              <a:rPr lang="en-US" sz="2000" smtClean="0"/>
              <a:t>Chronic renal failure</a:t>
            </a:r>
          </a:p>
          <a:p>
            <a:pPr eaLnBrk="1" hangingPunct="1">
              <a:spcBef>
                <a:spcPct val="0"/>
              </a:spcBef>
              <a:buClrTx/>
              <a:buSzTx/>
              <a:buFont typeface="Wingdings" pitchFamily="2" charset="2"/>
              <a:buChar char="ü"/>
            </a:pPr>
            <a:r>
              <a:rPr lang="en-US" sz="2000" smtClean="0"/>
              <a:t>Intravenous drug abuse</a:t>
            </a:r>
          </a:p>
          <a:p>
            <a:pPr eaLnBrk="1" hangingPunct="1">
              <a:spcBef>
                <a:spcPct val="0"/>
              </a:spcBef>
              <a:buClrTx/>
              <a:buSzTx/>
              <a:buFont typeface="Wingdings" pitchFamily="2" charset="2"/>
              <a:buChar char="ü"/>
            </a:pPr>
            <a:r>
              <a:rPr lang="en-US" sz="2000" smtClean="0"/>
              <a:t>Malignancy</a:t>
            </a:r>
          </a:p>
          <a:p>
            <a:pPr lvl="1" eaLnBrk="1" hangingPunct="1">
              <a:spcBef>
                <a:spcPct val="0"/>
              </a:spcBef>
              <a:buClrTx/>
              <a:buSzTx/>
              <a:buFontTx/>
              <a:buChar char="•"/>
            </a:pPr>
            <a:endParaRPr lang="en-US" sz="2000" smtClean="0"/>
          </a:p>
          <a:p>
            <a:pPr eaLnBrk="1" hangingPunct="1">
              <a:spcBef>
                <a:spcPct val="0"/>
              </a:spcBef>
              <a:buFontTx/>
              <a:buChar char="•"/>
            </a:pPr>
            <a:r>
              <a:rPr lang="en-US" sz="2000" smtClean="0">
                <a:solidFill>
                  <a:srgbClr val="002060"/>
                </a:solidFill>
              </a:rPr>
              <a:t>Spinal procedure or surgery</a:t>
            </a:r>
          </a:p>
          <a:p>
            <a:pPr eaLnBrk="1" hangingPunct="1">
              <a:spcBef>
                <a:spcPct val="0"/>
              </a:spcBef>
              <a:buFontTx/>
              <a:buChar char="•"/>
            </a:pPr>
            <a:endParaRPr lang="en-US" sz="2000" smtClean="0">
              <a:solidFill>
                <a:srgbClr val="002060"/>
              </a:solidFill>
            </a:endParaRPr>
          </a:p>
          <a:p>
            <a:pPr eaLnBrk="1" hangingPunct="1">
              <a:spcBef>
                <a:spcPct val="0"/>
              </a:spcBef>
              <a:buFontTx/>
              <a:buChar char="•"/>
            </a:pPr>
            <a:r>
              <a:rPr lang="en-US" sz="2000" smtClean="0">
                <a:solidFill>
                  <a:srgbClr val="002060"/>
                </a:solidFill>
              </a:rPr>
              <a:t>Spinal trauma</a:t>
            </a:r>
            <a:endParaRPr lang="en-GB" sz="2000" smtClean="0">
              <a:solidFill>
                <a:srgbClr val="002060"/>
              </a:solidFill>
            </a:endParaRPr>
          </a:p>
        </p:txBody>
      </p:sp>
      <p:sp>
        <p:nvSpPr>
          <p:cNvPr id="2" name="Title 1"/>
          <p:cNvSpPr>
            <a:spLocks noGrp="1"/>
          </p:cNvSpPr>
          <p:nvPr>
            <p:ph type="title"/>
          </p:nvPr>
        </p:nvSpPr>
        <p:spPr/>
        <p:txBody>
          <a:bodyPr/>
          <a:lstStyle/>
          <a:p>
            <a:pPr eaLnBrk="1" fontAlgn="auto" hangingPunct="1">
              <a:spcAft>
                <a:spcPts val="0"/>
              </a:spcAft>
              <a:defRPr/>
            </a:pPr>
            <a:r>
              <a:rPr b="1" smtClean="0">
                <a:solidFill>
                  <a:srgbClr val="FFFF00"/>
                </a:solidFill>
              </a:rPr>
              <a:t>Risk factor for epidural abscess</a:t>
            </a:r>
            <a:endParaRPr lang="en-GB">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r>
              <a:rPr lang="en-US" sz="2000" smtClean="0">
                <a:solidFill>
                  <a:srgbClr val="002060"/>
                </a:solidFill>
              </a:rPr>
              <a:t>Most common sites :</a:t>
            </a:r>
          </a:p>
          <a:p>
            <a:pPr eaLnBrk="1" hangingPunct="1">
              <a:buFont typeface="Wingdings" pitchFamily="2" charset="2"/>
              <a:buChar char="ü"/>
            </a:pPr>
            <a:r>
              <a:rPr lang="en-US" sz="2000" smtClean="0"/>
              <a:t>thoracic</a:t>
            </a:r>
          </a:p>
          <a:p>
            <a:pPr eaLnBrk="1" hangingPunct="1">
              <a:buFont typeface="Wingdings" pitchFamily="2" charset="2"/>
              <a:buChar char="ü"/>
            </a:pPr>
            <a:r>
              <a:rPr lang="en-US" sz="2000" smtClean="0"/>
              <a:t>lumbar</a:t>
            </a:r>
          </a:p>
          <a:p>
            <a:pPr eaLnBrk="1" hangingPunct="1">
              <a:buFont typeface="Wingdings" pitchFamily="2" charset="2"/>
              <a:buChar char="ü"/>
            </a:pPr>
            <a:r>
              <a:rPr lang="en-US" sz="2000" smtClean="0"/>
              <a:t>cervical</a:t>
            </a:r>
          </a:p>
          <a:p>
            <a:pPr eaLnBrk="1" hangingPunct="1"/>
            <a:endParaRPr lang="en-US" sz="2000" smtClean="0">
              <a:solidFill>
                <a:srgbClr val="002060"/>
              </a:solidFill>
            </a:endParaRPr>
          </a:p>
          <a:p>
            <a:pPr eaLnBrk="1" hangingPunct="1"/>
            <a:r>
              <a:rPr lang="en-US" sz="2000" smtClean="0">
                <a:solidFill>
                  <a:srgbClr val="002060"/>
                </a:solidFill>
              </a:rPr>
              <a:t>Signs and symptoms :</a:t>
            </a:r>
          </a:p>
          <a:p>
            <a:pPr eaLnBrk="1" hangingPunct="1">
              <a:buFont typeface="Wingdings" pitchFamily="2" charset="2"/>
              <a:buChar char="ü"/>
            </a:pPr>
            <a:r>
              <a:rPr lang="en-US" sz="2000" smtClean="0"/>
              <a:t> fever</a:t>
            </a:r>
          </a:p>
          <a:p>
            <a:pPr eaLnBrk="1" hangingPunct="1">
              <a:buFont typeface="Wingdings" pitchFamily="2" charset="2"/>
              <a:buChar char="ü"/>
            </a:pPr>
            <a:r>
              <a:rPr lang="en-US" sz="2000" smtClean="0"/>
              <a:t>Sever pain over the affected area</a:t>
            </a:r>
          </a:p>
          <a:p>
            <a:pPr eaLnBrk="1" hangingPunct="1">
              <a:buFont typeface="Wingdings" pitchFamily="2" charset="2"/>
              <a:buChar char="ü"/>
            </a:pPr>
            <a:r>
              <a:rPr lang="en-US" sz="2000" smtClean="0"/>
              <a:t>Weakness</a:t>
            </a:r>
          </a:p>
          <a:p>
            <a:pPr eaLnBrk="1" hangingPunct="1">
              <a:buFont typeface="Wingdings" pitchFamily="2" charset="2"/>
              <a:buChar char="ü"/>
            </a:pPr>
            <a:r>
              <a:rPr lang="en-US" sz="2000" smtClean="0"/>
              <a:t>Paraplagia</a:t>
            </a:r>
          </a:p>
          <a:p>
            <a:pPr eaLnBrk="1" hangingPunct="1">
              <a:buFont typeface="Wingdings" pitchFamily="2" charset="2"/>
              <a:buChar char="ü"/>
            </a:pPr>
            <a:r>
              <a:rPr lang="en-US" sz="2000" smtClean="0"/>
              <a:t>Back furuncle</a:t>
            </a:r>
          </a:p>
          <a:p>
            <a:pPr eaLnBrk="1" hangingPunct="1"/>
            <a:endParaRPr lang="en-US" smtClean="0"/>
          </a:p>
        </p:txBody>
      </p:sp>
      <p:sp>
        <p:nvSpPr>
          <p:cNvPr id="3" name="Title 2"/>
          <p:cNvSpPr>
            <a:spLocks noGrp="1"/>
          </p:cNvSpPr>
          <p:nvPr>
            <p:ph type="title"/>
          </p:nvPr>
        </p:nvSpPr>
        <p:spPr>
          <a:xfrm>
            <a:off x="381000" y="1066800"/>
            <a:ext cx="8229600" cy="990600"/>
          </a:xfrm>
        </p:spPr>
        <p:txBody>
          <a:bodyPr>
            <a:noAutofit/>
          </a:bodyPr>
          <a:lstStyle/>
          <a:p>
            <a:pPr algn="ctr" eaLnBrk="1" fontAlgn="auto" hangingPunct="1">
              <a:spcAft>
                <a:spcPts val="0"/>
              </a:spcAft>
              <a:defRPr/>
            </a:pPr>
            <a:r>
              <a:rPr lang="ar-SA" b="1" smtClean="0">
                <a:solidFill>
                  <a:srgbClr val="FF0000"/>
                </a:solidFill>
              </a:rPr>
              <a:t/>
            </a:r>
            <a:br>
              <a:rPr lang="ar-SA" b="1" smtClean="0">
                <a:solidFill>
                  <a:srgbClr val="FF0000"/>
                </a:solidFill>
              </a:rPr>
            </a:br>
            <a:r>
              <a:rPr lang="ar-SA" b="1" smtClean="0">
                <a:solidFill>
                  <a:srgbClr val="FF0000"/>
                </a:solidFill>
              </a:rPr>
              <a:t/>
            </a:r>
            <a:br>
              <a:rPr lang="ar-SA" b="1" smtClean="0">
                <a:solidFill>
                  <a:srgbClr val="FF0000"/>
                </a:solidFill>
              </a:rPr>
            </a:br>
            <a:r>
              <a:rPr b="1" smtClean="0">
                <a:solidFill>
                  <a:srgbClr val="FFFF00"/>
                </a:solidFill>
              </a:rPr>
              <a:t>Epidural abscess</a:t>
            </a:r>
            <a:r>
              <a:rPr b="1" smtClean="0">
                <a:solidFill>
                  <a:srgbClr val="FF0000"/>
                </a:solidFill>
              </a:rPr>
              <a:t/>
            </a:r>
            <a:br>
              <a:rPr b="1" smtClean="0">
                <a:solidFill>
                  <a:srgbClr val="FF0000"/>
                </a:solidFill>
              </a:rPr>
            </a:b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لمحتوى 1"/>
          <p:cNvSpPr>
            <a:spLocks noGrp="1"/>
          </p:cNvSpPr>
          <p:nvPr>
            <p:ph idx="1"/>
          </p:nvPr>
        </p:nvSpPr>
        <p:spPr/>
        <p:txBody>
          <a:bodyPr/>
          <a:lstStyle/>
          <a:p>
            <a:pPr eaLnBrk="1" hangingPunct="1"/>
            <a:r>
              <a:rPr lang="en-US" sz="2000" smtClean="0">
                <a:solidFill>
                  <a:srgbClr val="002060"/>
                </a:solidFill>
              </a:rPr>
              <a:t>Diagnosis :</a:t>
            </a:r>
          </a:p>
          <a:p>
            <a:pPr eaLnBrk="1" hangingPunct="1">
              <a:buFont typeface="Wingdings" pitchFamily="2" charset="2"/>
              <a:buChar char="ü"/>
            </a:pPr>
            <a:r>
              <a:rPr lang="en-US" sz="2000" smtClean="0"/>
              <a:t>MRI is the test of choice</a:t>
            </a:r>
          </a:p>
          <a:p>
            <a:pPr eaLnBrk="1" hangingPunct="1">
              <a:buFont typeface="Wingdings" pitchFamily="2" charset="2"/>
              <a:buChar char="ü"/>
            </a:pPr>
            <a:r>
              <a:rPr lang="en-US" sz="2000" smtClean="0"/>
              <a:t>Lumbar puncture is contraindicated</a:t>
            </a:r>
          </a:p>
          <a:p>
            <a:pPr eaLnBrk="1" hangingPunct="1">
              <a:buFont typeface="Wingdings 2" pitchFamily="18" charset="2"/>
              <a:buNone/>
            </a:pPr>
            <a:endParaRPr lang="en-US" sz="2000" smtClean="0"/>
          </a:p>
          <a:p>
            <a:pPr eaLnBrk="1" hangingPunct="1">
              <a:buFont typeface="Arial" charset="0"/>
              <a:buChar char="•"/>
            </a:pPr>
            <a:r>
              <a:rPr lang="en-US" sz="2000" smtClean="0">
                <a:solidFill>
                  <a:srgbClr val="002060"/>
                </a:solidFill>
              </a:rPr>
              <a:t>Treatment :</a:t>
            </a:r>
          </a:p>
          <a:p>
            <a:pPr eaLnBrk="1" hangingPunct="1">
              <a:buFont typeface="Wingdings" pitchFamily="2" charset="2"/>
              <a:buChar char="ü"/>
            </a:pPr>
            <a:r>
              <a:rPr lang="en-US" sz="2000" smtClean="0"/>
              <a:t>Surgical drainage and antibiotic </a:t>
            </a:r>
          </a:p>
          <a:p>
            <a:pPr eaLnBrk="1" hangingPunct="1">
              <a:buFont typeface="Wingdings" pitchFamily="2" charset="2"/>
              <a:buChar char="ü"/>
            </a:pPr>
            <a:r>
              <a:rPr lang="en-US" sz="2000" smtClean="0"/>
              <a:t>corticosteroid.</a:t>
            </a:r>
          </a:p>
          <a:p>
            <a:pPr eaLnBrk="1" hangingPunct="1">
              <a:buFont typeface="Wingdings" pitchFamily="2" charset="2"/>
              <a:buChar char="ü"/>
            </a:pPr>
            <a:r>
              <a:rPr lang="en-US" sz="2000" smtClean="0"/>
              <a:t>may need urgent surgical decompression by laminectomy.</a:t>
            </a:r>
          </a:p>
          <a:p>
            <a:pPr eaLnBrk="1" hangingPunct="1">
              <a:buFont typeface="Wingdings" pitchFamily="2" charset="2"/>
              <a:buChar char="ü"/>
            </a:pPr>
            <a:endParaRPr lang="en-US" b="1" smtClean="0"/>
          </a:p>
          <a:p>
            <a:pPr eaLnBrk="1" hangingPunct="1">
              <a:buFont typeface="Wingdings" pitchFamily="2" charset="2"/>
              <a:buChar char="ü"/>
            </a:pPr>
            <a:endParaRPr lang="en-US" smtClean="0"/>
          </a:p>
        </p:txBody>
      </p:sp>
      <p:sp>
        <p:nvSpPr>
          <p:cNvPr id="3" name="عنوان 2"/>
          <p:cNvSpPr>
            <a:spLocks noGrp="1"/>
          </p:cNvSpPr>
          <p:nvPr>
            <p:ph type="title"/>
          </p:nvPr>
        </p:nvSpPr>
        <p:spPr/>
        <p:txBody>
          <a:bodyPr/>
          <a:lstStyle/>
          <a:p>
            <a:pPr algn="ctr" eaLnBrk="1" fontAlgn="auto" hangingPunct="1">
              <a:spcAft>
                <a:spcPts val="0"/>
              </a:spcAft>
              <a:defRPr/>
            </a:pPr>
            <a:r>
              <a:rPr b="1" smtClean="0">
                <a:solidFill>
                  <a:srgbClr val="FFFF00"/>
                </a:solidFill>
              </a:rPr>
              <a:t>Epidural abscess</a:t>
            </a:r>
            <a:endParaRPr lang="ar-S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eaLnBrk="1" fontAlgn="auto" hangingPunct="1">
              <a:spcAft>
                <a:spcPts val="0"/>
              </a:spcAft>
              <a:defRPr/>
            </a:pPr>
            <a:r>
              <a:rPr b="1" smtClean="0">
                <a:solidFill>
                  <a:srgbClr val="FFFF00"/>
                </a:solidFill>
              </a:rPr>
              <a:t> Spinal Tumors</a:t>
            </a:r>
            <a:r>
              <a:rPr smtClean="0">
                <a:solidFill>
                  <a:srgbClr val="FFFF00"/>
                </a:solidFill>
              </a:rPr>
              <a:t> </a:t>
            </a:r>
            <a:endParaRPr lang="ar-SA"/>
          </a:p>
        </p:txBody>
      </p:sp>
      <p:pic>
        <p:nvPicPr>
          <p:cNvPr id="31747" name="Picture 5" descr="http://utg1.uptontechnologygroup.com/~zehrcent/images/stories/spinal_tumor_invasion02.jpg"/>
          <p:cNvPicPr>
            <a:picLocks noChangeAspect="1" noChangeArrowheads="1"/>
          </p:cNvPicPr>
          <p:nvPr/>
        </p:nvPicPr>
        <p:blipFill>
          <a:blip r:embed="rId2"/>
          <a:srcRect/>
          <a:stretch>
            <a:fillRect/>
          </a:stretch>
        </p:blipFill>
        <p:spPr bwMode="auto">
          <a:xfrm>
            <a:off x="2571750" y="1785938"/>
            <a:ext cx="4429125"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600200"/>
            <a:ext cx="3962400" cy="4525963"/>
          </a:xfrm>
        </p:spPr>
        <p:txBody>
          <a:bodyPr/>
          <a:lstStyle/>
          <a:p>
            <a:pPr eaLnBrk="1" hangingPunct="1">
              <a:lnSpc>
                <a:spcPct val="90000"/>
              </a:lnSpc>
            </a:pPr>
            <a:r>
              <a:rPr lang="en-US" sz="2000" smtClean="0">
                <a:solidFill>
                  <a:srgbClr val="002060"/>
                </a:solidFill>
              </a:rPr>
              <a:t>Tumors are classified into 3 types according to their site:</a:t>
            </a:r>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Char char="ü"/>
            </a:pPr>
            <a:r>
              <a:rPr lang="en-US" sz="2000" smtClean="0"/>
              <a:t>extradural ( between the meninges and spine bones)</a:t>
            </a:r>
          </a:p>
          <a:p>
            <a:pPr eaLnBrk="1" hangingPunct="1">
              <a:lnSpc>
                <a:spcPct val="90000"/>
              </a:lnSpc>
              <a:buFont typeface="Wingdings" pitchFamily="2" charset="2"/>
              <a:buChar char="ü"/>
            </a:pPr>
            <a:endParaRPr lang="en-US" sz="2000" smtClean="0"/>
          </a:p>
          <a:p>
            <a:pPr eaLnBrk="1" hangingPunct="1">
              <a:lnSpc>
                <a:spcPct val="90000"/>
              </a:lnSpc>
              <a:buFont typeface="Wingdings" pitchFamily="2" charset="2"/>
              <a:buChar char="ü"/>
            </a:pPr>
            <a:r>
              <a:rPr lang="en-US" sz="2000" smtClean="0"/>
              <a:t>intradural extramedullary (within meninges)</a:t>
            </a:r>
          </a:p>
          <a:p>
            <a:pPr eaLnBrk="1" hangingPunct="1">
              <a:lnSpc>
                <a:spcPct val="90000"/>
              </a:lnSpc>
              <a:buFont typeface="Wingdings" pitchFamily="2" charset="2"/>
              <a:buChar char="ü"/>
            </a:pPr>
            <a:endParaRPr lang="en-US" sz="2000" smtClean="0"/>
          </a:p>
          <a:p>
            <a:pPr eaLnBrk="1" hangingPunct="1">
              <a:lnSpc>
                <a:spcPct val="90000"/>
              </a:lnSpc>
              <a:buFont typeface="Wingdings" pitchFamily="2" charset="2"/>
              <a:buChar char="ü"/>
            </a:pPr>
            <a:r>
              <a:rPr lang="en-US" sz="2000" smtClean="0"/>
              <a:t>intradural intramedullary ( inside the cord)</a:t>
            </a:r>
          </a:p>
          <a:p>
            <a:pPr eaLnBrk="1" hangingPunct="1"/>
            <a:endParaRPr lang="en-GB" smtClean="0"/>
          </a:p>
        </p:txBody>
      </p:sp>
      <p:sp>
        <p:nvSpPr>
          <p:cNvPr id="2" name="Title 1"/>
          <p:cNvSpPr>
            <a:spLocks noGrp="1"/>
          </p:cNvSpPr>
          <p:nvPr>
            <p:ph type="title"/>
          </p:nvPr>
        </p:nvSpPr>
        <p:spPr/>
        <p:txBody>
          <a:bodyPr/>
          <a:lstStyle/>
          <a:p>
            <a:pPr algn="ctr" eaLnBrk="1" fontAlgn="auto" hangingPunct="1">
              <a:spcAft>
                <a:spcPts val="0"/>
              </a:spcAft>
              <a:defRPr/>
            </a:pPr>
            <a:r>
              <a:rPr lang="ar-SA" b="1" smtClean="0">
                <a:solidFill>
                  <a:srgbClr val="FFFF00"/>
                </a:solidFill>
              </a:rPr>
              <a:t> </a:t>
            </a:r>
            <a:r>
              <a:rPr b="1" smtClean="0">
                <a:solidFill>
                  <a:srgbClr val="FFFF00"/>
                </a:solidFill>
              </a:rPr>
              <a:t>Spinal Tumors</a:t>
            </a:r>
            <a:r>
              <a:rPr smtClean="0">
                <a:solidFill>
                  <a:srgbClr val="FFFF00"/>
                </a:solidFill>
              </a:rPr>
              <a:t> </a:t>
            </a:r>
            <a:endParaRPr lang="en-GB">
              <a:solidFill>
                <a:srgbClr val="FFFF00"/>
              </a:solidFill>
            </a:endParaRPr>
          </a:p>
        </p:txBody>
      </p:sp>
      <p:pic>
        <p:nvPicPr>
          <p:cNvPr id="32772" name="Picture 5" descr="Spinal cord tumor"/>
          <p:cNvPicPr>
            <a:picLocks noChangeAspect="1" noChangeArrowheads="1"/>
          </p:cNvPicPr>
          <p:nvPr/>
        </p:nvPicPr>
        <p:blipFill>
          <a:blip r:embed="rId2"/>
          <a:srcRect/>
          <a:stretch>
            <a:fillRect/>
          </a:stretch>
        </p:blipFill>
        <p:spPr bwMode="auto">
          <a:xfrm>
            <a:off x="4932363" y="1557338"/>
            <a:ext cx="3455987"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hristopher Reed2"/>
          <p:cNvPicPr>
            <a:picLocks noChangeAspect="1" noChangeArrowheads="1"/>
          </p:cNvPicPr>
          <p:nvPr/>
        </p:nvPicPr>
        <p:blipFill>
          <a:blip r:embed="rId2"/>
          <a:srcRect/>
          <a:stretch>
            <a:fillRect/>
          </a:stretch>
        </p:blipFill>
        <p:spPr bwMode="auto">
          <a:xfrm>
            <a:off x="685800" y="12700"/>
            <a:ext cx="7772400" cy="683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1600200"/>
            <a:ext cx="8077200" cy="4525963"/>
          </a:xfrm>
        </p:spPr>
        <p:txBody>
          <a:bodyPr/>
          <a:lstStyle/>
          <a:p>
            <a:pPr eaLnBrk="1" hangingPunct="1">
              <a:lnSpc>
                <a:spcPct val="80000"/>
              </a:lnSpc>
            </a:pPr>
            <a:r>
              <a:rPr lang="en-US" sz="2000" smtClean="0"/>
              <a:t>Most spinal tumors are extradural – about 85%</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endParaRPr lang="en-US" sz="2000" smtClean="0"/>
          </a:p>
          <a:p>
            <a:pPr eaLnBrk="1" hangingPunct="1">
              <a:lnSpc>
                <a:spcPct val="80000"/>
              </a:lnSpc>
            </a:pPr>
            <a:r>
              <a:rPr lang="en-US" sz="2000" smtClean="0">
                <a:solidFill>
                  <a:srgbClr val="002060"/>
                </a:solidFill>
              </a:rPr>
              <a:t>primary tumors:</a:t>
            </a:r>
          </a:p>
          <a:p>
            <a:pPr eaLnBrk="1" hangingPunct="1">
              <a:lnSpc>
                <a:spcPct val="80000"/>
              </a:lnSpc>
              <a:buFont typeface="Wingdings 2" pitchFamily="18" charset="2"/>
              <a:buNone/>
            </a:pPr>
            <a:r>
              <a:rPr lang="en-US" sz="2000" smtClean="0">
                <a:solidFill>
                  <a:srgbClr val="002060"/>
                </a:solidFill>
              </a:rPr>
              <a:t>    </a:t>
            </a:r>
            <a:r>
              <a:rPr lang="en-US" sz="2000" smtClean="0"/>
              <a:t>originating in the spine</a:t>
            </a:r>
          </a:p>
          <a:p>
            <a:pPr eaLnBrk="1" hangingPunct="1">
              <a:lnSpc>
                <a:spcPct val="80000"/>
              </a:lnSpc>
            </a:pPr>
            <a:r>
              <a:rPr lang="en-US" sz="2000" smtClean="0">
                <a:solidFill>
                  <a:srgbClr val="002060"/>
                </a:solidFill>
              </a:rPr>
              <a:t>secondary tumors</a:t>
            </a:r>
          </a:p>
          <a:p>
            <a:pPr eaLnBrk="1" hangingPunct="1">
              <a:lnSpc>
                <a:spcPct val="80000"/>
              </a:lnSpc>
              <a:buFont typeface="Wingdings 2" pitchFamily="18" charset="2"/>
              <a:buNone/>
            </a:pPr>
            <a:r>
              <a:rPr lang="en-US" sz="2000" smtClean="0">
                <a:solidFill>
                  <a:srgbClr val="002060"/>
                </a:solidFill>
              </a:rPr>
              <a:t>   </a:t>
            </a:r>
            <a:r>
              <a:rPr lang="en-US" sz="2000" smtClean="0">
                <a:solidFill>
                  <a:srgbClr val="FF0000"/>
                </a:solidFill>
              </a:rPr>
              <a:t> </a:t>
            </a:r>
            <a:r>
              <a:rPr lang="en-US" sz="2000" smtClean="0"/>
              <a:t>result of the spread of cancer from other locations primarily the lung, breast, prostate, kidney, or thyroid gland.</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endParaRPr lang="en-US" sz="2000" smtClean="0"/>
          </a:p>
          <a:p>
            <a:pPr eaLnBrk="1" hangingPunct="1">
              <a:lnSpc>
                <a:spcPct val="80000"/>
              </a:lnSpc>
            </a:pPr>
            <a:r>
              <a:rPr lang="en-US" sz="2000" smtClean="0"/>
              <a:t>Any type of tumor may occur in the spine, including lymphoma, leukemic tumors, myeloma, and others. A small percentage of spinal tumors occur within the nerves of the spinal cord itself, most often consisting of ependymomas and other gliomas.  </a:t>
            </a:r>
          </a:p>
          <a:p>
            <a:pPr eaLnBrk="1" hangingPunct="1"/>
            <a:endParaRPr lang="en-GB" smtClean="0"/>
          </a:p>
        </p:txBody>
      </p:sp>
      <p:sp>
        <p:nvSpPr>
          <p:cNvPr id="2" name="Title 1"/>
          <p:cNvSpPr>
            <a:spLocks noGrp="1"/>
          </p:cNvSpPr>
          <p:nvPr>
            <p:ph type="title"/>
          </p:nvPr>
        </p:nvSpPr>
        <p:spPr/>
        <p:txBody>
          <a:bodyPr/>
          <a:lstStyle/>
          <a:p>
            <a:pPr algn="ctr" eaLnBrk="1" fontAlgn="auto" hangingPunct="1">
              <a:spcAft>
                <a:spcPts val="0"/>
              </a:spcAft>
              <a:defRPr/>
            </a:pPr>
            <a:r>
              <a:rPr b="1" smtClean="0">
                <a:solidFill>
                  <a:srgbClr val="FFFF00"/>
                </a:solidFill>
              </a:rPr>
              <a:t>Spinal tumors </a:t>
            </a:r>
            <a:endParaRPr lang="en-GB">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lstStyle/>
          <a:p>
            <a:pPr eaLnBrk="1" hangingPunct="1">
              <a:lnSpc>
                <a:spcPct val="90000"/>
              </a:lnSpc>
            </a:pPr>
            <a:r>
              <a:rPr lang="en-US" sz="2000" smtClean="0"/>
              <a:t>17% have Multiple level involvement.</a:t>
            </a:r>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endParaRPr lang="en-US" sz="2000" smtClean="0"/>
          </a:p>
          <a:p>
            <a:pPr eaLnBrk="1" hangingPunct="1">
              <a:lnSpc>
                <a:spcPct val="90000"/>
              </a:lnSpc>
            </a:pPr>
            <a:r>
              <a:rPr lang="en-US" sz="2000" smtClean="0"/>
              <a:t>Metastatic lesion mostly found in Thoracic spine.</a:t>
            </a:r>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endParaRPr lang="en-US" sz="2000" smtClean="0"/>
          </a:p>
          <a:p>
            <a:pPr eaLnBrk="1" hangingPunct="1">
              <a:lnSpc>
                <a:spcPct val="90000"/>
              </a:lnSpc>
            </a:pPr>
            <a:r>
              <a:rPr lang="en-US" sz="2000" smtClean="0"/>
              <a:t>Myelopathy develops over  days to weeks.</a:t>
            </a:r>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endParaRPr lang="en-US" sz="2000" smtClean="0"/>
          </a:p>
          <a:p>
            <a:pPr eaLnBrk="1" hangingPunct="1">
              <a:lnSpc>
                <a:spcPct val="90000"/>
              </a:lnSpc>
            </a:pPr>
            <a:r>
              <a:rPr lang="en-US" sz="2000" smtClean="0"/>
              <a:t>Acute SCC does occur if tumor enlarges very rapidly due to hemorrhage or if a vertebral body suddenly collapses</a:t>
            </a:r>
            <a:endParaRPr lang="en-GB" sz="2000" smtClean="0"/>
          </a:p>
        </p:txBody>
      </p:sp>
      <p:sp>
        <p:nvSpPr>
          <p:cNvPr id="2" name="Title 1"/>
          <p:cNvSpPr>
            <a:spLocks noGrp="1"/>
          </p:cNvSpPr>
          <p:nvPr>
            <p:ph type="title"/>
          </p:nvPr>
        </p:nvSpPr>
        <p:spPr/>
        <p:txBody>
          <a:bodyPr/>
          <a:lstStyle/>
          <a:p>
            <a:pPr algn="ctr" eaLnBrk="1" fontAlgn="auto" hangingPunct="1">
              <a:spcAft>
                <a:spcPts val="0"/>
              </a:spcAft>
              <a:defRPr/>
            </a:pPr>
            <a:r>
              <a:rPr b="1" smtClean="0">
                <a:solidFill>
                  <a:srgbClr val="FFFF00"/>
                </a:solidFill>
              </a:rPr>
              <a:t>Spinal tumors</a:t>
            </a:r>
            <a:endParaRPr lang="en-GB">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p:txBody>
          <a:bodyPr/>
          <a:lstStyle/>
          <a:p>
            <a:pPr eaLnBrk="1" hangingPunct="1">
              <a:lnSpc>
                <a:spcPct val="90000"/>
              </a:lnSpc>
            </a:pPr>
            <a:r>
              <a:rPr lang="en-US" sz="2000" smtClean="0">
                <a:solidFill>
                  <a:srgbClr val="002060"/>
                </a:solidFill>
              </a:rPr>
              <a:t>Pain</a:t>
            </a:r>
            <a:r>
              <a:rPr lang="en-US" sz="2000" smtClean="0"/>
              <a:t> </a:t>
            </a:r>
            <a:r>
              <a:rPr lang="en-US" sz="2000" smtClean="0">
                <a:solidFill>
                  <a:srgbClr val="002060"/>
                </a:solidFill>
              </a:rPr>
              <a:t>, numbness or sensory changes, motor problems and loss of muscle control.</a:t>
            </a:r>
          </a:p>
          <a:p>
            <a:pPr eaLnBrk="1" hangingPunct="1">
              <a:lnSpc>
                <a:spcPct val="90000"/>
              </a:lnSpc>
              <a:buFont typeface="Wingdings" pitchFamily="2" charset="2"/>
              <a:buNone/>
            </a:pPr>
            <a:endParaRPr lang="en-US" sz="2000" smtClean="0"/>
          </a:p>
          <a:p>
            <a:pPr eaLnBrk="1" hangingPunct="1">
              <a:lnSpc>
                <a:spcPct val="90000"/>
              </a:lnSpc>
            </a:pPr>
            <a:r>
              <a:rPr lang="en-US" sz="2000" smtClean="0">
                <a:solidFill>
                  <a:srgbClr val="002060"/>
                </a:solidFill>
              </a:rPr>
              <a:t>Pain</a:t>
            </a:r>
            <a:r>
              <a:rPr lang="en-US" sz="2000" smtClean="0"/>
              <a:t> can feel as if it is coming from various parts of the body.</a:t>
            </a:r>
          </a:p>
          <a:p>
            <a:pPr eaLnBrk="1" hangingPunct="1">
              <a:lnSpc>
                <a:spcPct val="90000"/>
              </a:lnSpc>
              <a:buFont typeface="Wingdings" pitchFamily="2" charset="2"/>
              <a:buNone/>
            </a:pPr>
            <a:endParaRPr lang="en-US" sz="2000" smtClean="0"/>
          </a:p>
          <a:p>
            <a:pPr eaLnBrk="1" hangingPunct="1">
              <a:lnSpc>
                <a:spcPct val="90000"/>
              </a:lnSpc>
            </a:pPr>
            <a:r>
              <a:rPr lang="en-US" sz="2000" smtClean="0">
                <a:solidFill>
                  <a:srgbClr val="002060"/>
                </a:solidFill>
              </a:rPr>
              <a:t>Numbness or sensory changes </a:t>
            </a:r>
            <a:r>
              <a:rPr lang="en-US" sz="2000" smtClean="0"/>
              <a:t>can include decreased skin sensitivity to temperature and progressive numbness or a loss of sensation, particularly in the legs.</a:t>
            </a:r>
            <a:endParaRPr lang="ar-SA" sz="2000" smtClean="0">
              <a:cs typeface="Arial" charset="0"/>
            </a:endParaRPr>
          </a:p>
          <a:p>
            <a:pPr eaLnBrk="1" hangingPunct="1">
              <a:lnSpc>
                <a:spcPct val="90000"/>
              </a:lnSpc>
              <a:buFont typeface="Wingdings" pitchFamily="2" charset="2"/>
              <a:buNone/>
            </a:pPr>
            <a:endParaRPr lang="en-US" sz="2000" smtClean="0">
              <a:cs typeface="Arial" charset="0"/>
            </a:endParaRPr>
          </a:p>
          <a:p>
            <a:pPr eaLnBrk="1" hangingPunct="1">
              <a:lnSpc>
                <a:spcPct val="90000"/>
              </a:lnSpc>
            </a:pPr>
            <a:r>
              <a:rPr lang="en-US" sz="2000" smtClean="0">
                <a:solidFill>
                  <a:srgbClr val="002060"/>
                </a:solidFill>
              </a:rPr>
              <a:t>Motor problems and loss of muscle control</a:t>
            </a:r>
            <a:r>
              <a:rPr lang="en-US" sz="2000" smtClean="0">
                <a:solidFill>
                  <a:srgbClr val="FF0000"/>
                </a:solidFill>
              </a:rPr>
              <a:t> </a:t>
            </a:r>
            <a:r>
              <a:rPr lang="en-US" sz="2000" smtClean="0"/>
              <a:t>can include muscle weakness, spasticity (in which the muscles stay stiffly contracted), and impaired bladder and/or bowel control.</a:t>
            </a:r>
          </a:p>
          <a:p>
            <a:pPr eaLnBrk="1" hangingPunct="1"/>
            <a:endParaRPr lang="en-GB" smtClean="0"/>
          </a:p>
        </p:txBody>
      </p:sp>
      <p:sp>
        <p:nvSpPr>
          <p:cNvPr id="2" name="Title 1"/>
          <p:cNvSpPr>
            <a:spLocks noGrp="1"/>
          </p:cNvSpPr>
          <p:nvPr>
            <p:ph type="title"/>
          </p:nvPr>
        </p:nvSpPr>
        <p:spPr/>
        <p:txBody>
          <a:bodyPr/>
          <a:lstStyle/>
          <a:p>
            <a:pPr algn="ctr" eaLnBrk="1" fontAlgn="auto" hangingPunct="1">
              <a:spcAft>
                <a:spcPts val="0"/>
              </a:spcAft>
              <a:defRPr/>
            </a:pPr>
            <a:r>
              <a:rPr b="1" smtClean="0">
                <a:solidFill>
                  <a:srgbClr val="FFFF00"/>
                </a:solidFill>
              </a:rPr>
              <a:t>Symptoms of spinal tumors</a:t>
            </a:r>
            <a:endParaRPr lang="en-GB">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eaLnBrk="1" fontAlgn="auto" hangingPunct="1">
              <a:spcAft>
                <a:spcPts val="0"/>
              </a:spcAft>
              <a:defRPr/>
            </a:pPr>
            <a:r>
              <a:rPr sz="4400" b="1">
                <a:solidFill>
                  <a:srgbClr val="FFFF00"/>
                </a:solidFill>
              </a:rPr>
              <a:t>Extradural tumors</a:t>
            </a:r>
          </a:p>
        </p:txBody>
      </p:sp>
      <p:sp>
        <p:nvSpPr>
          <p:cNvPr id="36867" name="Rectangle 3"/>
          <p:cNvSpPr>
            <a:spLocks noGrp="1" noChangeArrowheads="1"/>
          </p:cNvSpPr>
          <p:nvPr>
            <p:ph type="body" sz="half" idx="1"/>
          </p:nvPr>
        </p:nvSpPr>
        <p:spPr>
          <a:xfrm>
            <a:off x="468313" y="1484313"/>
            <a:ext cx="4027487" cy="4681537"/>
          </a:xfrm>
        </p:spPr>
        <p:txBody>
          <a:bodyPr/>
          <a:lstStyle/>
          <a:p>
            <a:pPr eaLnBrk="1" hangingPunct="1">
              <a:lnSpc>
                <a:spcPct val="80000"/>
              </a:lnSpc>
            </a:pPr>
            <a:r>
              <a:rPr lang="en-US" sz="2000" smtClean="0"/>
              <a:t>The most common spinal tumor – 85%</a:t>
            </a:r>
          </a:p>
          <a:p>
            <a:pPr eaLnBrk="1" hangingPunct="1">
              <a:lnSpc>
                <a:spcPct val="80000"/>
              </a:lnSpc>
            </a:pPr>
            <a:endParaRPr lang="en-US" sz="2000" smtClean="0"/>
          </a:p>
          <a:p>
            <a:pPr eaLnBrk="1" hangingPunct="1">
              <a:lnSpc>
                <a:spcPct val="80000"/>
              </a:lnSpc>
            </a:pPr>
            <a:r>
              <a:rPr lang="en-US" sz="2000" smtClean="0"/>
              <a:t>mostly metastatic</a:t>
            </a:r>
          </a:p>
          <a:p>
            <a:pPr eaLnBrk="1" hangingPunct="1">
              <a:lnSpc>
                <a:spcPct val="80000"/>
              </a:lnSpc>
              <a:buFont typeface="Wingdings 2" pitchFamily="18" charset="2"/>
              <a:buNone/>
            </a:pPr>
            <a:r>
              <a:rPr lang="en-US" sz="2000" smtClean="0"/>
              <a:t> </a:t>
            </a:r>
          </a:p>
          <a:p>
            <a:pPr eaLnBrk="1" hangingPunct="1">
              <a:lnSpc>
                <a:spcPct val="80000"/>
              </a:lnSpc>
            </a:pPr>
            <a:r>
              <a:rPr lang="en-US" sz="2000" smtClean="0"/>
              <a:t>Arise from osseous element of spinal column</a:t>
            </a:r>
          </a:p>
          <a:p>
            <a:pPr eaLnBrk="1" hangingPunct="1">
              <a:lnSpc>
                <a:spcPct val="80000"/>
              </a:lnSpc>
            </a:pPr>
            <a:endParaRPr lang="en-US" sz="2000" smtClean="0"/>
          </a:p>
          <a:p>
            <a:pPr eaLnBrk="1" hangingPunct="1">
              <a:lnSpc>
                <a:spcPct val="80000"/>
              </a:lnSpc>
            </a:pPr>
            <a:r>
              <a:rPr lang="en-US" sz="2000" smtClean="0"/>
              <a:t>Grow rapidly</a:t>
            </a:r>
          </a:p>
          <a:p>
            <a:pPr eaLnBrk="1" hangingPunct="1">
              <a:lnSpc>
                <a:spcPct val="80000"/>
              </a:lnSpc>
            </a:pPr>
            <a:endParaRPr lang="en-US" sz="2000" smtClean="0"/>
          </a:p>
          <a:p>
            <a:pPr eaLnBrk="1" hangingPunct="1">
              <a:lnSpc>
                <a:spcPct val="80000"/>
              </a:lnSpc>
            </a:pPr>
            <a:r>
              <a:rPr lang="en-US" sz="2000" smtClean="0"/>
              <a:t>Primary ; Lung, Breast, prostate and kidney</a:t>
            </a:r>
          </a:p>
          <a:p>
            <a:pPr eaLnBrk="1" hangingPunct="1">
              <a:lnSpc>
                <a:spcPct val="80000"/>
              </a:lnSpc>
              <a:buFont typeface="Wingdings 2" pitchFamily="18" charset="2"/>
              <a:buNone/>
            </a:pPr>
            <a:endParaRPr lang="en-US" sz="2000" smtClean="0"/>
          </a:p>
        </p:txBody>
      </p:sp>
      <p:sp>
        <p:nvSpPr>
          <p:cNvPr id="36868" name="Rectangle 4"/>
          <p:cNvSpPr>
            <a:spLocks noGrp="1" noChangeArrowheads="1"/>
          </p:cNvSpPr>
          <p:nvPr>
            <p:ph sz="half" idx="2"/>
          </p:nvPr>
        </p:nvSpPr>
        <p:spPr>
          <a:xfrm>
            <a:off x="4648200" y="1412875"/>
            <a:ext cx="4027488" cy="4752975"/>
          </a:xfrm>
        </p:spPr>
        <p:txBody>
          <a:bodyPr/>
          <a:lstStyle/>
          <a:p>
            <a:pPr eaLnBrk="1" hangingPunct="1">
              <a:lnSpc>
                <a:spcPct val="80000"/>
              </a:lnSpc>
            </a:pPr>
            <a:endParaRPr lang="ar-SA" sz="2000" smtClean="0"/>
          </a:p>
        </p:txBody>
      </p:sp>
      <p:sp>
        <p:nvSpPr>
          <p:cNvPr id="36869" name="Line 5"/>
          <p:cNvSpPr>
            <a:spLocks noChangeShapeType="1"/>
          </p:cNvSpPr>
          <p:nvPr/>
        </p:nvSpPr>
        <p:spPr bwMode="auto">
          <a:xfrm>
            <a:off x="6372225" y="5157788"/>
            <a:ext cx="431800" cy="0"/>
          </a:xfrm>
          <a:prstGeom prst="line">
            <a:avLst/>
          </a:prstGeom>
          <a:noFill/>
          <a:ln w="76200">
            <a:solidFill>
              <a:srgbClr val="000080"/>
            </a:solidFill>
            <a:round/>
            <a:headEnd/>
            <a:tailEnd type="arrow" w="med" len="med"/>
          </a:ln>
        </p:spPr>
        <p:txBody>
          <a:bodyPr/>
          <a:lstStyle/>
          <a:p>
            <a:endParaRPr lang="en-GB"/>
          </a:p>
        </p:txBody>
      </p:sp>
      <p:pic>
        <p:nvPicPr>
          <p:cNvPr id="36870" name="Picture 6" descr="nic_k12_"/>
          <p:cNvPicPr>
            <a:picLocks noChangeAspect="1" noChangeArrowheads="1"/>
          </p:cNvPicPr>
          <p:nvPr/>
        </p:nvPicPr>
        <p:blipFill>
          <a:blip r:embed="rId3"/>
          <a:srcRect/>
          <a:stretch>
            <a:fillRect/>
          </a:stretch>
        </p:blipFill>
        <p:spPr bwMode="auto">
          <a:xfrm>
            <a:off x="4932363" y="1557338"/>
            <a:ext cx="3527425" cy="4464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algn="ctr" eaLnBrk="1" fontAlgn="auto" hangingPunct="1">
              <a:spcAft>
                <a:spcPts val="0"/>
              </a:spcAft>
              <a:defRPr/>
            </a:pPr>
            <a:r>
              <a:rPr sz="4400" b="1">
                <a:solidFill>
                  <a:srgbClr val="FFFF00"/>
                </a:solidFill>
              </a:rPr>
              <a:t>Intradural extramedullary tumors</a:t>
            </a:r>
          </a:p>
        </p:txBody>
      </p:sp>
      <p:sp>
        <p:nvSpPr>
          <p:cNvPr id="37891" name="Rectangle 3"/>
          <p:cNvSpPr>
            <a:spLocks noGrp="1" noChangeArrowheads="1"/>
          </p:cNvSpPr>
          <p:nvPr>
            <p:ph type="body" sz="half" idx="1"/>
          </p:nvPr>
        </p:nvSpPr>
        <p:spPr>
          <a:xfrm>
            <a:off x="468313" y="1484313"/>
            <a:ext cx="4027487" cy="4608512"/>
          </a:xfrm>
        </p:spPr>
        <p:txBody>
          <a:bodyPr/>
          <a:lstStyle/>
          <a:p>
            <a:pPr eaLnBrk="1" hangingPunct="1">
              <a:lnSpc>
                <a:spcPct val="80000"/>
              </a:lnSpc>
            </a:pPr>
            <a:r>
              <a:rPr lang="en-US" sz="2000" smtClean="0"/>
              <a:t>Inside the dura but outside the spinal cord</a:t>
            </a:r>
          </a:p>
          <a:p>
            <a:pPr eaLnBrk="1" hangingPunct="1">
              <a:lnSpc>
                <a:spcPct val="80000"/>
              </a:lnSpc>
              <a:buFont typeface="Wingdings 2" pitchFamily="18" charset="2"/>
              <a:buNone/>
            </a:pPr>
            <a:endParaRPr lang="en-US" sz="2000" smtClean="0"/>
          </a:p>
          <a:p>
            <a:pPr eaLnBrk="1" hangingPunct="1">
              <a:lnSpc>
                <a:spcPct val="80000"/>
              </a:lnSpc>
            </a:pPr>
            <a:endParaRPr lang="en-US" sz="2000" smtClean="0"/>
          </a:p>
          <a:p>
            <a:pPr eaLnBrk="1" hangingPunct="1">
              <a:lnSpc>
                <a:spcPct val="80000"/>
              </a:lnSpc>
            </a:pPr>
            <a:r>
              <a:rPr lang="en-US" sz="2000" smtClean="0"/>
              <a:t>e.g. Meningioma, Neurinoma</a:t>
            </a:r>
          </a:p>
          <a:p>
            <a:pPr eaLnBrk="1" hangingPunct="1">
              <a:lnSpc>
                <a:spcPct val="80000"/>
              </a:lnSpc>
            </a:pPr>
            <a:endParaRPr lang="en-US" sz="2000" smtClean="0"/>
          </a:p>
          <a:p>
            <a:pPr eaLnBrk="1" hangingPunct="1">
              <a:lnSpc>
                <a:spcPct val="80000"/>
              </a:lnSpc>
              <a:buFont typeface="Wingdings 2" pitchFamily="18" charset="2"/>
              <a:buNone/>
            </a:pPr>
            <a:endParaRPr lang="en-US" sz="2000" smtClean="0"/>
          </a:p>
          <a:p>
            <a:pPr eaLnBrk="1" hangingPunct="1">
              <a:lnSpc>
                <a:spcPct val="80000"/>
              </a:lnSpc>
            </a:pPr>
            <a:r>
              <a:rPr lang="en-US" sz="2000" smtClean="0"/>
              <a:t>Arise from the dural sheath around the cord or showann cell sheath around the spinal root</a:t>
            </a:r>
          </a:p>
        </p:txBody>
      </p:sp>
      <p:sp>
        <p:nvSpPr>
          <p:cNvPr id="37892" name="Rectangle 4"/>
          <p:cNvSpPr>
            <a:spLocks noGrp="1" noChangeArrowheads="1"/>
          </p:cNvSpPr>
          <p:nvPr>
            <p:ph sz="half" idx="2"/>
          </p:nvPr>
        </p:nvSpPr>
        <p:spPr>
          <a:xfrm>
            <a:off x="4651375" y="1600200"/>
            <a:ext cx="4035425" cy="4530725"/>
          </a:xfrm>
        </p:spPr>
        <p:txBody>
          <a:bodyPr/>
          <a:lstStyle/>
          <a:p>
            <a:pPr eaLnBrk="1" hangingPunct="1">
              <a:lnSpc>
                <a:spcPct val="90000"/>
              </a:lnSpc>
            </a:pPr>
            <a:endParaRPr lang="ar-SA" sz="1700" smtClean="0"/>
          </a:p>
        </p:txBody>
      </p:sp>
      <p:pic>
        <p:nvPicPr>
          <p:cNvPr id="37893" name="Picture 5" descr="/upload/book of radiology/chapter12/nic_k12_.374.jpg"/>
          <p:cNvPicPr>
            <a:picLocks noChangeAspect="1" noChangeArrowheads="1"/>
          </p:cNvPicPr>
          <p:nvPr/>
        </p:nvPicPr>
        <p:blipFill>
          <a:blip r:embed="rId3"/>
          <a:srcRect/>
          <a:stretch>
            <a:fillRect/>
          </a:stretch>
        </p:blipFill>
        <p:spPr bwMode="auto">
          <a:xfrm>
            <a:off x="4716463" y="1628775"/>
            <a:ext cx="3887787" cy="4464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algn="ctr" eaLnBrk="1" fontAlgn="auto" hangingPunct="1">
              <a:spcAft>
                <a:spcPts val="0"/>
              </a:spcAft>
              <a:defRPr/>
            </a:pPr>
            <a:r>
              <a:rPr sz="4400" b="1">
                <a:solidFill>
                  <a:srgbClr val="FFFF00"/>
                </a:solidFill>
              </a:rPr>
              <a:t>Intradural extramedullary tumors</a:t>
            </a:r>
          </a:p>
        </p:txBody>
      </p:sp>
      <p:sp>
        <p:nvSpPr>
          <p:cNvPr id="38915" name="Rectangle 3"/>
          <p:cNvSpPr>
            <a:spLocks noGrp="1" noChangeArrowheads="1"/>
          </p:cNvSpPr>
          <p:nvPr>
            <p:ph type="body" sz="half" idx="1"/>
          </p:nvPr>
        </p:nvSpPr>
        <p:spPr>
          <a:xfrm>
            <a:off x="468313" y="1484313"/>
            <a:ext cx="4027487" cy="4608512"/>
          </a:xfrm>
        </p:spPr>
        <p:txBody>
          <a:bodyPr/>
          <a:lstStyle/>
          <a:p>
            <a:pPr eaLnBrk="1" hangingPunct="1">
              <a:lnSpc>
                <a:spcPct val="80000"/>
              </a:lnSpc>
            </a:pPr>
            <a:endParaRPr lang="en-US" sz="2000" smtClean="0"/>
          </a:p>
          <a:p>
            <a:pPr eaLnBrk="1" hangingPunct="1">
              <a:lnSpc>
                <a:spcPct val="80000"/>
              </a:lnSpc>
            </a:pPr>
            <a:r>
              <a:rPr lang="en-US" sz="2000" smtClean="0"/>
              <a:t>Multiple tumors in Pt. with neurofibromatosis</a:t>
            </a:r>
          </a:p>
          <a:p>
            <a:pPr eaLnBrk="1" hangingPunct="1">
              <a:lnSpc>
                <a:spcPct val="80000"/>
              </a:lnSpc>
            </a:pPr>
            <a:endParaRPr lang="en-US" sz="2000" smtClean="0"/>
          </a:p>
          <a:p>
            <a:pPr eaLnBrk="1" hangingPunct="1">
              <a:lnSpc>
                <a:spcPct val="80000"/>
              </a:lnSpc>
              <a:buFont typeface="Wingdings 2" pitchFamily="18" charset="2"/>
              <a:buNone/>
            </a:pPr>
            <a:endParaRPr lang="en-US" sz="2000" smtClean="0"/>
          </a:p>
          <a:p>
            <a:pPr eaLnBrk="1" hangingPunct="1">
              <a:lnSpc>
                <a:spcPct val="80000"/>
              </a:lnSpc>
            </a:pPr>
            <a:endParaRPr lang="en-US" sz="2000" smtClean="0"/>
          </a:p>
          <a:p>
            <a:pPr eaLnBrk="1" hangingPunct="1">
              <a:lnSpc>
                <a:spcPct val="80000"/>
              </a:lnSpc>
            </a:pPr>
            <a:r>
              <a:rPr lang="en-US" sz="2000" smtClean="0"/>
              <a:t>Can grow extradurally into retropleural or retroperitoneal through intervertebral foramen</a:t>
            </a:r>
          </a:p>
        </p:txBody>
      </p:sp>
      <p:sp>
        <p:nvSpPr>
          <p:cNvPr id="38916" name="Rectangle 4"/>
          <p:cNvSpPr>
            <a:spLocks noGrp="1" noChangeArrowheads="1"/>
          </p:cNvSpPr>
          <p:nvPr>
            <p:ph sz="half" idx="2"/>
          </p:nvPr>
        </p:nvSpPr>
        <p:spPr>
          <a:xfrm>
            <a:off x="4651375" y="1600200"/>
            <a:ext cx="4035425" cy="4530725"/>
          </a:xfrm>
        </p:spPr>
        <p:txBody>
          <a:bodyPr/>
          <a:lstStyle/>
          <a:p>
            <a:pPr eaLnBrk="1" hangingPunct="1">
              <a:lnSpc>
                <a:spcPct val="90000"/>
              </a:lnSpc>
            </a:pPr>
            <a:endParaRPr lang="ar-SA" sz="1700" smtClean="0"/>
          </a:p>
        </p:txBody>
      </p:sp>
      <p:pic>
        <p:nvPicPr>
          <p:cNvPr id="38917" name="Picture 5" descr="/upload/book of radiology/chapter12/nic_k12_.374.jpg"/>
          <p:cNvPicPr>
            <a:picLocks noChangeAspect="1" noChangeArrowheads="1"/>
          </p:cNvPicPr>
          <p:nvPr/>
        </p:nvPicPr>
        <p:blipFill>
          <a:blip r:embed="rId3"/>
          <a:srcRect/>
          <a:stretch>
            <a:fillRect/>
          </a:stretch>
        </p:blipFill>
        <p:spPr bwMode="auto">
          <a:xfrm>
            <a:off x="4716463" y="1628775"/>
            <a:ext cx="3887787" cy="4464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algn="ctr" eaLnBrk="1" fontAlgn="auto" hangingPunct="1">
              <a:spcAft>
                <a:spcPts val="0"/>
              </a:spcAft>
              <a:defRPr/>
            </a:pPr>
            <a:r>
              <a:rPr sz="4400" b="1">
                <a:solidFill>
                  <a:srgbClr val="FFFF00"/>
                </a:solidFill>
              </a:rPr>
              <a:t>Intradural intramedullary tumors</a:t>
            </a:r>
          </a:p>
        </p:txBody>
      </p:sp>
      <p:sp>
        <p:nvSpPr>
          <p:cNvPr id="30723" name="Rectangle 3"/>
          <p:cNvSpPr>
            <a:spLocks noGrp="1" noChangeArrowheads="1"/>
          </p:cNvSpPr>
          <p:nvPr>
            <p:ph type="body" sz="half" idx="1"/>
          </p:nvPr>
        </p:nvSpPr>
        <p:spPr>
          <a:xfrm>
            <a:off x="468313" y="1484313"/>
            <a:ext cx="4535487" cy="4681537"/>
          </a:xfrm>
        </p:spPr>
        <p:txBody>
          <a:bodyPr>
            <a:normAutofit/>
          </a:bodyPr>
          <a:lstStyle/>
          <a:p>
            <a:pPr marL="274320" indent="-274320" eaLnBrk="1" fontAlgn="auto" hangingPunct="1">
              <a:lnSpc>
                <a:spcPct val="80000"/>
              </a:lnSpc>
              <a:spcAft>
                <a:spcPts val="0"/>
              </a:spcAft>
              <a:buFont typeface="Wingdings 2"/>
              <a:buChar char=""/>
              <a:defRPr/>
            </a:pPr>
            <a:r>
              <a:rPr lang="en-US" sz="2000" dirty="0" smtClean="0"/>
              <a:t>Inside the spinal cord</a:t>
            </a:r>
          </a:p>
          <a:p>
            <a:pPr marL="274320" indent="-274320" eaLnBrk="1" fontAlgn="auto" hangingPunct="1">
              <a:lnSpc>
                <a:spcPct val="80000"/>
              </a:lnSpc>
              <a:spcAft>
                <a:spcPts val="0"/>
              </a:spcAft>
              <a:buFont typeface="Wingdings 2" pitchFamily="18" charset="2"/>
              <a:buNone/>
              <a:defRPr/>
            </a:pPr>
            <a:endParaRPr lang="en-US" sz="2000" dirty="0" smtClean="0"/>
          </a:p>
          <a:p>
            <a:pPr marL="274320" indent="-274320" eaLnBrk="1" fontAlgn="auto" hangingPunct="1">
              <a:lnSpc>
                <a:spcPct val="80000"/>
              </a:lnSpc>
              <a:spcAft>
                <a:spcPts val="0"/>
              </a:spcAft>
              <a:buFont typeface="Wingdings 2" pitchFamily="18" charset="2"/>
              <a:buNone/>
              <a:defRPr/>
            </a:pPr>
            <a:endParaRPr lang="en-US" sz="2000" dirty="0" smtClean="0"/>
          </a:p>
          <a:p>
            <a:pPr marL="274320" indent="-274320" eaLnBrk="1" fontAlgn="auto" hangingPunct="1">
              <a:lnSpc>
                <a:spcPct val="80000"/>
              </a:lnSpc>
              <a:spcAft>
                <a:spcPts val="0"/>
              </a:spcAft>
              <a:buFont typeface="Wingdings 2"/>
              <a:buChar char=""/>
              <a:defRPr/>
            </a:pPr>
            <a:r>
              <a:rPr lang="en-US" sz="2000" dirty="0" smtClean="0"/>
              <a:t>Rare </a:t>
            </a:r>
          </a:p>
          <a:p>
            <a:pPr marL="640080" lvl="1" indent="-274320" eaLnBrk="1" fontAlgn="auto" hangingPunct="1">
              <a:lnSpc>
                <a:spcPct val="80000"/>
              </a:lnSpc>
              <a:spcAft>
                <a:spcPts val="0"/>
              </a:spcAft>
              <a:buClr>
                <a:schemeClr val="accent2">
                  <a:shade val="75000"/>
                </a:schemeClr>
              </a:buClr>
              <a:buFont typeface="Wingdings 2"/>
              <a:buChar char=""/>
              <a:defRPr/>
            </a:pPr>
            <a:r>
              <a:rPr lang="en-US" sz="2000" dirty="0" smtClean="0"/>
              <a:t>Examples: </a:t>
            </a:r>
            <a:r>
              <a:rPr lang="en-US" sz="2000" dirty="0" err="1" smtClean="0"/>
              <a:t>ependymoma</a:t>
            </a:r>
            <a:r>
              <a:rPr lang="en-US" sz="2000" dirty="0" smtClean="0"/>
              <a:t>, </a:t>
            </a:r>
            <a:r>
              <a:rPr lang="en-US" sz="2000" dirty="0" err="1" smtClean="0"/>
              <a:t>astrocytoma</a:t>
            </a:r>
            <a:endParaRPr lang="en-US" sz="2000" dirty="0" smtClean="0"/>
          </a:p>
          <a:p>
            <a:pPr marL="640080" lvl="1" indent="-274320" eaLnBrk="1" fontAlgn="auto" hangingPunct="1">
              <a:lnSpc>
                <a:spcPct val="80000"/>
              </a:lnSpc>
              <a:spcAft>
                <a:spcPts val="0"/>
              </a:spcAft>
              <a:buClr>
                <a:schemeClr val="accent2">
                  <a:shade val="75000"/>
                </a:schemeClr>
              </a:buClr>
              <a:buFont typeface="Wingdings 2" pitchFamily="18" charset="2"/>
              <a:buNone/>
              <a:defRPr/>
            </a:pPr>
            <a:endParaRPr lang="en-US" sz="2000" dirty="0" smtClean="0"/>
          </a:p>
          <a:p>
            <a:pPr marL="640080" lvl="1" indent="-274320" eaLnBrk="1" fontAlgn="auto" hangingPunct="1">
              <a:lnSpc>
                <a:spcPct val="80000"/>
              </a:lnSpc>
              <a:spcAft>
                <a:spcPts val="0"/>
              </a:spcAft>
              <a:buClr>
                <a:schemeClr val="accent2">
                  <a:shade val="75000"/>
                </a:schemeClr>
              </a:buClr>
              <a:buFont typeface="Wingdings 2" pitchFamily="18" charset="2"/>
              <a:buNone/>
              <a:defRPr/>
            </a:pPr>
            <a:endParaRPr lang="en-US" sz="2000" dirty="0" smtClean="0"/>
          </a:p>
          <a:p>
            <a:pPr marL="274320" indent="-274320" eaLnBrk="1" fontAlgn="auto" hangingPunct="1">
              <a:lnSpc>
                <a:spcPct val="80000"/>
              </a:lnSpc>
              <a:spcAft>
                <a:spcPts val="0"/>
              </a:spcAft>
              <a:buFont typeface="Wingdings 2"/>
              <a:buChar char=""/>
              <a:defRPr/>
            </a:pPr>
            <a:r>
              <a:rPr lang="en-US" sz="2000" dirty="0" smtClean="0"/>
              <a:t>Arise from </a:t>
            </a:r>
            <a:r>
              <a:rPr lang="en-US" sz="2000" dirty="0" err="1" smtClean="0"/>
              <a:t>glial</a:t>
            </a:r>
            <a:r>
              <a:rPr lang="en-US" sz="2000" dirty="0" smtClean="0"/>
              <a:t> elements of spinal cord or trapped </a:t>
            </a:r>
            <a:r>
              <a:rPr lang="en-US" sz="2000" dirty="0" err="1" smtClean="0"/>
              <a:t>ectodermal</a:t>
            </a:r>
            <a:r>
              <a:rPr lang="en-US" sz="2000" dirty="0" smtClean="0"/>
              <a:t> elements.</a:t>
            </a:r>
          </a:p>
          <a:p>
            <a:pPr marL="274320" indent="-274320" eaLnBrk="1" fontAlgn="auto" hangingPunct="1">
              <a:lnSpc>
                <a:spcPct val="80000"/>
              </a:lnSpc>
              <a:spcAft>
                <a:spcPts val="0"/>
              </a:spcAft>
              <a:buFont typeface="Wingdings 2"/>
              <a:buChar char=""/>
              <a:defRPr/>
            </a:pPr>
            <a:endParaRPr lang="en-US" sz="2000" dirty="0" smtClean="0"/>
          </a:p>
          <a:p>
            <a:pPr marL="274320" indent="-274320" eaLnBrk="1" fontAlgn="auto" hangingPunct="1">
              <a:lnSpc>
                <a:spcPct val="80000"/>
              </a:lnSpc>
              <a:spcAft>
                <a:spcPts val="0"/>
              </a:spcAft>
              <a:buFont typeface="Wingdings 2"/>
              <a:buChar char=""/>
              <a:defRPr/>
            </a:pPr>
            <a:endParaRPr lang="en-US" sz="2000" dirty="0" smtClean="0"/>
          </a:p>
          <a:p>
            <a:pPr marL="274320" indent="-274320" eaLnBrk="1" fontAlgn="auto" hangingPunct="1">
              <a:lnSpc>
                <a:spcPct val="80000"/>
              </a:lnSpc>
              <a:spcAft>
                <a:spcPts val="0"/>
              </a:spcAft>
              <a:buFont typeface="Wingdings 2"/>
              <a:buChar char=""/>
              <a:defRPr/>
            </a:pPr>
            <a:r>
              <a:rPr lang="en-US" sz="2000" dirty="0" smtClean="0"/>
              <a:t>More common in children</a:t>
            </a:r>
          </a:p>
          <a:p>
            <a:pPr marL="274320" indent="-274320" eaLnBrk="1" fontAlgn="auto" hangingPunct="1">
              <a:lnSpc>
                <a:spcPct val="80000"/>
              </a:lnSpc>
              <a:spcAft>
                <a:spcPts val="0"/>
              </a:spcAft>
              <a:buFont typeface="Wingdings 2"/>
              <a:buChar char=""/>
              <a:defRPr/>
            </a:pPr>
            <a:endParaRPr lang="en-US" sz="2000" dirty="0" smtClean="0"/>
          </a:p>
        </p:txBody>
      </p:sp>
      <p:sp>
        <p:nvSpPr>
          <p:cNvPr id="39940" name="Rectangle 4"/>
          <p:cNvSpPr>
            <a:spLocks noGrp="1" noChangeArrowheads="1"/>
          </p:cNvSpPr>
          <p:nvPr>
            <p:ph sz="half" idx="2"/>
          </p:nvPr>
        </p:nvSpPr>
        <p:spPr>
          <a:xfrm>
            <a:off x="5076825" y="1412875"/>
            <a:ext cx="3598863" cy="4752975"/>
          </a:xfrm>
        </p:spPr>
        <p:txBody>
          <a:bodyPr/>
          <a:lstStyle/>
          <a:p>
            <a:pPr eaLnBrk="1" hangingPunct="1">
              <a:lnSpc>
                <a:spcPct val="80000"/>
              </a:lnSpc>
            </a:pPr>
            <a:endParaRPr lang="ar-SA" sz="2000" smtClean="0"/>
          </a:p>
        </p:txBody>
      </p:sp>
      <p:pic>
        <p:nvPicPr>
          <p:cNvPr id="39941" name="Picture 5" descr="r01fe40g1a">
            <a:hlinkClick r:id="rId3"/>
          </p:cNvPr>
          <p:cNvPicPr>
            <a:picLocks noChangeAspect="1" noChangeArrowheads="1"/>
          </p:cNvPicPr>
          <p:nvPr/>
        </p:nvPicPr>
        <p:blipFill>
          <a:blip r:embed="rId4"/>
          <a:srcRect/>
          <a:stretch>
            <a:fillRect/>
          </a:stretch>
        </p:blipFill>
        <p:spPr bwMode="auto">
          <a:xfrm>
            <a:off x="5219700" y="1557338"/>
            <a:ext cx="3313113" cy="4464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algn="ctr" eaLnBrk="1" fontAlgn="auto" hangingPunct="1">
              <a:spcAft>
                <a:spcPts val="0"/>
              </a:spcAft>
              <a:defRPr/>
            </a:pPr>
            <a:r>
              <a:rPr sz="4400" b="1">
                <a:solidFill>
                  <a:srgbClr val="FFFF00"/>
                </a:solidFill>
              </a:rPr>
              <a:t>Intradural intramedullary tumors</a:t>
            </a:r>
          </a:p>
        </p:txBody>
      </p:sp>
      <p:sp>
        <p:nvSpPr>
          <p:cNvPr id="30723" name="Rectangle 3"/>
          <p:cNvSpPr>
            <a:spLocks noGrp="1" noChangeArrowheads="1"/>
          </p:cNvSpPr>
          <p:nvPr>
            <p:ph type="body" sz="half" idx="1"/>
          </p:nvPr>
        </p:nvSpPr>
        <p:spPr>
          <a:xfrm>
            <a:off x="468313" y="1484313"/>
            <a:ext cx="4535487" cy="4681537"/>
          </a:xfrm>
        </p:spPr>
        <p:txBody>
          <a:bodyPr>
            <a:normAutofit/>
          </a:bodyPr>
          <a:lstStyle/>
          <a:p>
            <a:pPr marL="274320" indent="-274320" eaLnBrk="1" fontAlgn="auto" hangingPunct="1">
              <a:lnSpc>
                <a:spcPct val="80000"/>
              </a:lnSpc>
              <a:spcAft>
                <a:spcPts val="0"/>
              </a:spcAft>
              <a:buFont typeface="Wingdings 2" pitchFamily="18" charset="2"/>
              <a:buNone/>
              <a:defRPr/>
            </a:pPr>
            <a:endParaRPr lang="en-US" sz="2000" dirty="0" smtClean="0"/>
          </a:p>
          <a:p>
            <a:pPr marL="274320" indent="-274320" eaLnBrk="1" fontAlgn="auto" hangingPunct="1">
              <a:lnSpc>
                <a:spcPct val="80000"/>
              </a:lnSpc>
              <a:spcAft>
                <a:spcPts val="0"/>
              </a:spcAft>
              <a:buFont typeface="Wingdings 2" pitchFamily="18" charset="2"/>
              <a:buNone/>
              <a:defRPr/>
            </a:pPr>
            <a:endParaRPr lang="en-US" sz="2000" dirty="0" smtClean="0"/>
          </a:p>
          <a:p>
            <a:pPr marL="274320" indent="-274320" eaLnBrk="1" fontAlgn="auto" hangingPunct="1">
              <a:lnSpc>
                <a:spcPct val="80000"/>
              </a:lnSpc>
              <a:spcAft>
                <a:spcPts val="0"/>
              </a:spcAft>
              <a:buFont typeface="Wingdings 2"/>
              <a:buChar char=""/>
              <a:defRPr/>
            </a:pPr>
            <a:r>
              <a:rPr lang="en-US" sz="2000" dirty="0" err="1" smtClean="0"/>
              <a:t>Astrocytoma</a:t>
            </a:r>
            <a:r>
              <a:rPr lang="en-US" sz="2000" dirty="0" smtClean="0"/>
              <a:t> of spinal cord is the most common </a:t>
            </a:r>
            <a:r>
              <a:rPr lang="en-US" sz="2000" dirty="0" err="1" smtClean="0"/>
              <a:t>intramedullary</a:t>
            </a:r>
            <a:r>
              <a:rPr lang="en-US" sz="2000" dirty="0" smtClean="0"/>
              <a:t>  tumor of childhood</a:t>
            </a:r>
          </a:p>
          <a:p>
            <a:pPr marL="274320" indent="-274320" eaLnBrk="1" fontAlgn="auto" hangingPunct="1">
              <a:lnSpc>
                <a:spcPct val="80000"/>
              </a:lnSpc>
              <a:spcAft>
                <a:spcPts val="0"/>
              </a:spcAft>
              <a:buFont typeface="Wingdings 2" pitchFamily="18" charset="2"/>
              <a:buNone/>
              <a:defRPr/>
            </a:pPr>
            <a:endParaRPr lang="en-US" sz="2000" dirty="0" smtClean="0"/>
          </a:p>
          <a:p>
            <a:pPr marL="274320" indent="-274320" eaLnBrk="1" fontAlgn="auto" hangingPunct="1">
              <a:lnSpc>
                <a:spcPct val="80000"/>
              </a:lnSpc>
              <a:spcAft>
                <a:spcPts val="0"/>
              </a:spcAft>
              <a:buFont typeface="Wingdings 2" pitchFamily="18" charset="2"/>
              <a:buNone/>
              <a:defRPr/>
            </a:pPr>
            <a:endParaRPr lang="en-US" sz="2000" dirty="0" smtClean="0"/>
          </a:p>
          <a:p>
            <a:pPr marL="274320" indent="-274320" eaLnBrk="1" fontAlgn="auto" hangingPunct="1">
              <a:lnSpc>
                <a:spcPct val="80000"/>
              </a:lnSpc>
              <a:spcAft>
                <a:spcPts val="0"/>
              </a:spcAft>
              <a:buFont typeface="Wingdings 2" pitchFamily="18" charset="2"/>
              <a:buNone/>
              <a:defRPr/>
            </a:pPr>
            <a:endParaRPr lang="en-US" sz="2000" dirty="0" smtClean="0"/>
          </a:p>
          <a:p>
            <a:pPr marL="274320" indent="-274320" eaLnBrk="1" fontAlgn="auto" hangingPunct="1">
              <a:lnSpc>
                <a:spcPct val="80000"/>
              </a:lnSpc>
              <a:spcAft>
                <a:spcPts val="0"/>
              </a:spcAft>
              <a:buFont typeface="Wingdings 2"/>
              <a:buChar char=""/>
              <a:defRPr/>
            </a:pPr>
            <a:r>
              <a:rPr lang="en-US" sz="2000" dirty="0" err="1" smtClean="0"/>
              <a:t>Ependymoma</a:t>
            </a:r>
            <a:r>
              <a:rPr lang="en-US" sz="2000" dirty="0" smtClean="0"/>
              <a:t> of spinal cord is the most common </a:t>
            </a:r>
            <a:r>
              <a:rPr lang="en-US" sz="2000" dirty="0" err="1" smtClean="0"/>
              <a:t>intramedullary</a:t>
            </a:r>
            <a:r>
              <a:rPr lang="en-US" sz="2000" dirty="0" smtClean="0"/>
              <a:t>  tumor of adulthood</a:t>
            </a:r>
          </a:p>
          <a:p>
            <a:pPr marL="273367" indent="-274320" eaLnBrk="1" fontAlgn="auto" hangingPunct="1">
              <a:lnSpc>
                <a:spcPct val="80000"/>
              </a:lnSpc>
              <a:spcAft>
                <a:spcPts val="0"/>
              </a:spcAft>
              <a:buClr>
                <a:schemeClr val="accent2">
                  <a:shade val="75000"/>
                </a:schemeClr>
              </a:buClr>
              <a:buFont typeface="Wingdings 2" pitchFamily="18" charset="2"/>
              <a:buNone/>
              <a:defRPr/>
            </a:pPr>
            <a:endParaRPr lang="en-US" sz="2000" dirty="0" smtClean="0"/>
          </a:p>
          <a:p>
            <a:pPr marL="273367" indent="-274320" eaLnBrk="1" fontAlgn="auto" hangingPunct="1">
              <a:lnSpc>
                <a:spcPct val="80000"/>
              </a:lnSpc>
              <a:spcAft>
                <a:spcPts val="0"/>
              </a:spcAft>
              <a:buClr>
                <a:schemeClr val="accent2">
                  <a:shade val="75000"/>
                </a:schemeClr>
              </a:buClr>
              <a:buFont typeface="Wingdings 2" pitchFamily="18" charset="2"/>
              <a:buNone/>
              <a:defRPr/>
            </a:pPr>
            <a:endParaRPr lang="en-US" sz="2000" dirty="0" smtClean="0"/>
          </a:p>
          <a:p>
            <a:pPr marL="273367" indent="-274320" eaLnBrk="1" fontAlgn="auto" hangingPunct="1">
              <a:lnSpc>
                <a:spcPct val="80000"/>
              </a:lnSpc>
              <a:spcAft>
                <a:spcPts val="0"/>
              </a:spcAft>
              <a:buClr>
                <a:schemeClr val="accent2">
                  <a:shade val="75000"/>
                </a:schemeClr>
              </a:buClr>
              <a:buFont typeface="Wingdings 2"/>
              <a:buChar char=""/>
              <a:defRPr/>
            </a:pPr>
            <a:r>
              <a:rPr lang="en-US" sz="2000" dirty="0" smtClean="0"/>
              <a:t>Well demarcated</a:t>
            </a:r>
          </a:p>
        </p:txBody>
      </p:sp>
      <p:sp>
        <p:nvSpPr>
          <p:cNvPr id="40964" name="Rectangle 4"/>
          <p:cNvSpPr>
            <a:spLocks noGrp="1" noChangeArrowheads="1"/>
          </p:cNvSpPr>
          <p:nvPr>
            <p:ph sz="half" idx="2"/>
          </p:nvPr>
        </p:nvSpPr>
        <p:spPr>
          <a:xfrm>
            <a:off x="5076825" y="1412875"/>
            <a:ext cx="3598863" cy="4752975"/>
          </a:xfrm>
        </p:spPr>
        <p:txBody>
          <a:bodyPr/>
          <a:lstStyle/>
          <a:p>
            <a:pPr eaLnBrk="1" hangingPunct="1">
              <a:lnSpc>
                <a:spcPct val="80000"/>
              </a:lnSpc>
            </a:pPr>
            <a:endParaRPr lang="ar-SA" sz="2000" smtClean="0"/>
          </a:p>
        </p:txBody>
      </p:sp>
      <p:pic>
        <p:nvPicPr>
          <p:cNvPr id="40965" name="Picture 5" descr="r01fe40g1a">
            <a:hlinkClick r:id="rId3"/>
          </p:cNvPr>
          <p:cNvPicPr>
            <a:picLocks noChangeAspect="1" noChangeArrowheads="1"/>
          </p:cNvPicPr>
          <p:nvPr/>
        </p:nvPicPr>
        <p:blipFill>
          <a:blip r:embed="rId4"/>
          <a:srcRect/>
          <a:stretch>
            <a:fillRect/>
          </a:stretch>
        </p:blipFill>
        <p:spPr bwMode="auto">
          <a:xfrm>
            <a:off x="5219700" y="1557338"/>
            <a:ext cx="3313113" cy="4464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395288" y="1412875"/>
            <a:ext cx="8139112" cy="4824413"/>
          </a:xfrm>
        </p:spPr>
        <p:txBody>
          <a:bodyPr/>
          <a:lstStyle/>
          <a:p>
            <a:pPr eaLnBrk="1" hangingPunct="1">
              <a:lnSpc>
                <a:spcPct val="90000"/>
              </a:lnSpc>
            </a:pPr>
            <a:r>
              <a:rPr lang="en-US" sz="2000" smtClean="0"/>
              <a:t>Plain X-rays : erosions , vertebral collapse , enlarged intervertebral foramina , calcification in tumor ( meningioma )</a:t>
            </a:r>
          </a:p>
          <a:p>
            <a:pPr eaLnBrk="1" hangingPunct="1">
              <a:lnSpc>
                <a:spcPct val="90000"/>
              </a:lnSpc>
              <a:buFont typeface="Wingdings" pitchFamily="2" charset="2"/>
              <a:buNone/>
            </a:pPr>
            <a:endParaRPr lang="en-US" sz="2000" smtClean="0"/>
          </a:p>
          <a:p>
            <a:pPr eaLnBrk="1" hangingPunct="1">
              <a:lnSpc>
                <a:spcPct val="90000"/>
              </a:lnSpc>
            </a:pPr>
            <a:r>
              <a:rPr lang="en-US" sz="2000" smtClean="0"/>
              <a:t>Myelography “contrast material is injected into the thecal sac fluid surrounding the spinal cord and nerve root within the spinal canal”</a:t>
            </a:r>
          </a:p>
          <a:p>
            <a:pPr eaLnBrk="1" hangingPunct="1">
              <a:lnSpc>
                <a:spcPct val="90000"/>
              </a:lnSpc>
              <a:buFont typeface="Wingdings" pitchFamily="2" charset="2"/>
              <a:buNone/>
            </a:pPr>
            <a:endParaRPr lang="en-US" sz="2000" smtClean="0"/>
          </a:p>
          <a:p>
            <a:pPr eaLnBrk="1" hangingPunct="1">
              <a:lnSpc>
                <a:spcPct val="90000"/>
              </a:lnSpc>
            </a:pPr>
            <a:r>
              <a:rPr lang="en-US" sz="2000" smtClean="0"/>
              <a:t>CT</a:t>
            </a:r>
          </a:p>
          <a:p>
            <a:pPr eaLnBrk="1" hangingPunct="1">
              <a:lnSpc>
                <a:spcPct val="90000"/>
              </a:lnSpc>
              <a:buFont typeface="Wingdings" pitchFamily="2" charset="2"/>
              <a:buNone/>
            </a:pPr>
            <a:endParaRPr lang="en-US" sz="2000" smtClean="0"/>
          </a:p>
          <a:p>
            <a:pPr eaLnBrk="1" hangingPunct="1">
              <a:lnSpc>
                <a:spcPct val="90000"/>
              </a:lnSpc>
            </a:pPr>
            <a:r>
              <a:rPr lang="en-US" sz="2000" smtClean="0">
                <a:solidFill>
                  <a:srgbClr val="002060"/>
                </a:solidFill>
              </a:rPr>
              <a:t>MRI ( study of choice )</a:t>
            </a:r>
          </a:p>
        </p:txBody>
      </p:sp>
      <p:sp>
        <p:nvSpPr>
          <p:cNvPr id="89090" name="Rectangle 2"/>
          <p:cNvSpPr>
            <a:spLocks noGrp="1" noChangeArrowheads="1"/>
          </p:cNvSpPr>
          <p:nvPr>
            <p:ph type="title"/>
          </p:nvPr>
        </p:nvSpPr>
        <p:spPr/>
        <p:txBody>
          <a:bodyPr/>
          <a:lstStyle/>
          <a:p>
            <a:pPr algn="ctr" eaLnBrk="1" fontAlgn="auto" hangingPunct="1">
              <a:spcAft>
                <a:spcPts val="0"/>
              </a:spcAft>
              <a:defRPr/>
            </a:pPr>
            <a:r>
              <a:rPr b="1">
                <a:solidFill>
                  <a:srgbClr val="FFFF00"/>
                </a:solidFill>
              </a:rPr>
              <a:t>Investigations</a:t>
            </a:r>
            <a:r>
              <a:rPr b="1"/>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a:defRPr/>
            </a:pPr>
            <a:r>
              <a:rPr b="1" smtClean="0">
                <a:solidFill>
                  <a:srgbClr val="FFFF00"/>
                </a:solidFill>
              </a:rPr>
              <a:t>Treatment </a:t>
            </a:r>
            <a:endParaRPr b="1">
              <a:solidFill>
                <a:srgbClr val="FFFF00"/>
              </a:solidFill>
            </a:endParaRPr>
          </a:p>
        </p:txBody>
      </p:sp>
      <p:sp>
        <p:nvSpPr>
          <p:cNvPr id="43011" name="Rectangle 3"/>
          <p:cNvSpPr>
            <a:spLocks noGrp="1" noChangeArrowheads="1"/>
          </p:cNvSpPr>
          <p:nvPr>
            <p:ph sz="quarter" idx="1"/>
          </p:nvPr>
        </p:nvSpPr>
        <p:spPr>
          <a:xfrm>
            <a:off x="395288" y="1412875"/>
            <a:ext cx="8280400" cy="4752975"/>
          </a:xfrm>
        </p:spPr>
        <p:txBody>
          <a:bodyPr/>
          <a:lstStyle/>
          <a:p>
            <a:pPr>
              <a:lnSpc>
                <a:spcPct val="80000"/>
              </a:lnSpc>
              <a:buFont typeface="Wingdings" pitchFamily="2" charset="2"/>
              <a:buNone/>
            </a:pPr>
            <a:endParaRPr lang="en-US" sz="2800" b="1" smtClean="0"/>
          </a:p>
          <a:p>
            <a:pPr>
              <a:lnSpc>
                <a:spcPct val="80000"/>
              </a:lnSpc>
              <a:buFont typeface="Arial" charset="0"/>
              <a:buChar char="•"/>
            </a:pPr>
            <a:r>
              <a:rPr lang="en-US" sz="2000" smtClean="0">
                <a:solidFill>
                  <a:srgbClr val="002060"/>
                </a:solidFill>
              </a:rPr>
              <a:t>S</a:t>
            </a:r>
            <a:r>
              <a:rPr lang="en-US" sz="2000" i="1" smtClean="0">
                <a:solidFill>
                  <a:srgbClr val="002060"/>
                </a:solidFill>
              </a:rPr>
              <a:t>urgical excision</a:t>
            </a:r>
            <a:r>
              <a:rPr lang="en-US" sz="2000" smtClean="0">
                <a:solidFill>
                  <a:srgbClr val="002060"/>
                </a:solidFill>
              </a:rPr>
              <a:t> </a:t>
            </a:r>
            <a:r>
              <a:rPr lang="en-US" sz="2000" smtClean="0"/>
              <a:t>is the treatment for </a:t>
            </a:r>
            <a:r>
              <a:rPr lang="en-US" sz="2000" i="1" smtClean="0"/>
              <a:t>extramedullary</a:t>
            </a:r>
            <a:r>
              <a:rPr lang="en-US" sz="2000" smtClean="0"/>
              <a:t> tumors</a:t>
            </a:r>
          </a:p>
          <a:p>
            <a:pPr>
              <a:lnSpc>
                <a:spcPct val="80000"/>
              </a:lnSpc>
              <a:buFont typeface="Wingdings 2" pitchFamily="18" charset="2"/>
              <a:buNone/>
            </a:pPr>
            <a:endParaRPr lang="en-US" sz="2000" smtClean="0"/>
          </a:p>
          <a:p>
            <a:pPr>
              <a:lnSpc>
                <a:spcPct val="80000"/>
              </a:lnSpc>
              <a:buFont typeface="Wingdings 2" pitchFamily="18" charset="2"/>
              <a:buNone/>
            </a:pPr>
            <a:endParaRPr lang="en-US" sz="2000" smtClean="0"/>
          </a:p>
          <a:p>
            <a:pPr>
              <a:lnSpc>
                <a:spcPct val="80000"/>
              </a:lnSpc>
              <a:buFont typeface="Wingdings 2" pitchFamily="18" charset="2"/>
              <a:buNone/>
            </a:pPr>
            <a:endParaRPr lang="en-US" sz="2000" smtClean="0"/>
          </a:p>
          <a:p>
            <a:pPr>
              <a:lnSpc>
                <a:spcPct val="80000"/>
              </a:lnSpc>
              <a:buFont typeface="Arial" charset="0"/>
              <a:buChar char="•"/>
            </a:pPr>
            <a:r>
              <a:rPr lang="en-US" sz="2000" i="1" smtClean="0">
                <a:solidFill>
                  <a:srgbClr val="002060"/>
                </a:solidFill>
              </a:rPr>
              <a:t>Radiation therapy</a:t>
            </a:r>
            <a:r>
              <a:rPr lang="en-US" sz="2000" smtClean="0">
                <a:solidFill>
                  <a:srgbClr val="002060"/>
                </a:solidFill>
              </a:rPr>
              <a:t> </a:t>
            </a:r>
            <a:r>
              <a:rPr lang="en-US" sz="2000" smtClean="0"/>
              <a:t>for intramedullary tumors and metastatic lesions</a:t>
            </a:r>
          </a:p>
          <a:p>
            <a:pPr>
              <a:lnSpc>
                <a:spcPct val="80000"/>
              </a:lnSpc>
              <a:buFont typeface="Arial" charset="0"/>
              <a:buChar char="•"/>
            </a:pPr>
            <a:endParaRPr lang="en-US" sz="2000" smtClean="0"/>
          </a:p>
          <a:p>
            <a:pPr>
              <a:lnSpc>
                <a:spcPct val="80000"/>
              </a:lnSpc>
              <a:buSzTx/>
              <a:buFont typeface="Wingdings 2" pitchFamily="18" charset="2"/>
              <a:buNone/>
            </a:pPr>
            <a:endParaRPr lang="en-US" sz="2000" smtClean="0"/>
          </a:p>
          <a:p>
            <a:pPr>
              <a:lnSpc>
                <a:spcPct val="80000"/>
              </a:lnSpc>
              <a:buSzTx/>
              <a:buFont typeface="Wingdings 2" pitchFamily="18" charset="2"/>
              <a:buNone/>
            </a:pPr>
            <a:endParaRPr lang="en-US" sz="2000" smtClean="0"/>
          </a:p>
          <a:p>
            <a:pPr>
              <a:lnSpc>
                <a:spcPct val="80000"/>
              </a:lnSpc>
              <a:buSzTx/>
              <a:buFont typeface="Arial" charset="0"/>
              <a:buChar char="•"/>
            </a:pPr>
            <a:r>
              <a:rPr lang="en-US" sz="2000" i="1" smtClean="0">
                <a:solidFill>
                  <a:srgbClr val="002060"/>
                </a:solidFill>
              </a:rPr>
              <a:t>Chemotherapy</a:t>
            </a:r>
            <a:r>
              <a:rPr lang="en-US" sz="2000" smtClean="0"/>
              <a:t> can be considered in patients with progression of disease after radiation therapy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143000"/>
            <a:ext cx="8229600" cy="685800"/>
          </a:xfrm>
        </p:spPr>
        <p:txBody>
          <a:bodyPr/>
          <a:lstStyle/>
          <a:p>
            <a:r>
              <a:rPr lang="en-US" smtClean="0">
                <a:solidFill>
                  <a:srgbClr val="002060"/>
                </a:solidFill>
              </a:rPr>
              <a:t>Bones</a:t>
            </a:r>
            <a:r>
              <a:rPr lang="en-US" smtClean="0">
                <a:solidFill>
                  <a:srgbClr val="0070C0"/>
                </a:solidFill>
              </a:rPr>
              <a:t>                            </a:t>
            </a:r>
            <a:r>
              <a:rPr lang="en-US" smtClean="0">
                <a:solidFill>
                  <a:srgbClr val="002060"/>
                </a:solidFill>
              </a:rPr>
              <a:t>spinal cord</a:t>
            </a:r>
            <a:endParaRPr lang="en-GB" smtClean="0">
              <a:solidFill>
                <a:srgbClr val="002060"/>
              </a:solidFill>
            </a:endParaRPr>
          </a:p>
        </p:txBody>
      </p:sp>
      <p:sp>
        <p:nvSpPr>
          <p:cNvPr id="2" name="Title 1"/>
          <p:cNvSpPr>
            <a:spLocks noGrp="1"/>
          </p:cNvSpPr>
          <p:nvPr>
            <p:ph type="title"/>
          </p:nvPr>
        </p:nvSpPr>
        <p:spPr>
          <a:xfrm>
            <a:off x="457200" y="0"/>
            <a:ext cx="7467600" cy="1143000"/>
          </a:xfrm>
        </p:spPr>
        <p:txBody>
          <a:bodyPr/>
          <a:lstStyle/>
          <a:p>
            <a:pPr fontAlgn="auto">
              <a:spcAft>
                <a:spcPts val="0"/>
              </a:spcAft>
              <a:defRPr/>
            </a:pPr>
            <a:r>
              <a:rPr smtClean="0">
                <a:solidFill>
                  <a:srgbClr val="FFFF00"/>
                </a:solidFill>
              </a:rPr>
              <a:t>Anatomy </a:t>
            </a:r>
            <a:endParaRPr lang="en-GB">
              <a:solidFill>
                <a:srgbClr val="FFFF00"/>
              </a:solidFill>
            </a:endParaRPr>
          </a:p>
        </p:txBody>
      </p:sp>
      <p:sp>
        <p:nvSpPr>
          <p:cNvPr id="6" name="TextBox 5"/>
          <p:cNvSpPr txBox="1"/>
          <p:nvPr/>
        </p:nvSpPr>
        <p:spPr>
          <a:xfrm>
            <a:off x="609600" y="1752600"/>
            <a:ext cx="3048000" cy="2862263"/>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marL="342900" indent="-342900" fontAlgn="auto">
              <a:spcBef>
                <a:spcPts val="0"/>
              </a:spcBef>
              <a:spcAft>
                <a:spcPts val="0"/>
              </a:spcAft>
              <a:buFont typeface="+mj-lt"/>
              <a:buAutoNum type="arabicPeriod"/>
              <a:defRPr/>
            </a:pPr>
            <a:endParaRPr lang="en-US" dirty="0"/>
          </a:p>
          <a:p>
            <a:pPr marL="342900" indent="-342900" fontAlgn="auto">
              <a:spcBef>
                <a:spcPts val="0"/>
              </a:spcBef>
              <a:spcAft>
                <a:spcPts val="0"/>
              </a:spcAft>
              <a:defRPr/>
            </a:pPr>
            <a:r>
              <a:rPr lang="en-US" dirty="0"/>
              <a:t>33 vertebrae </a:t>
            </a:r>
          </a:p>
          <a:p>
            <a:pPr marL="342900" indent="-342900" fontAlgn="auto">
              <a:spcBef>
                <a:spcPts val="0"/>
              </a:spcBef>
              <a:spcAft>
                <a:spcPts val="0"/>
              </a:spcAft>
              <a:defRPr/>
            </a:pPr>
            <a:r>
              <a:rPr lang="en-US" dirty="0"/>
              <a:t>7 cervical, </a:t>
            </a:r>
          </a:p>
          <a:p>
            <a:pPr marL="342900" indent="-342900" fontAlgn="auto">
              <a:spcBef>
                <a:spcPts val="0"/>
              </a:spcBef>
              <a:spcAft>
                <a:spcPts val="0"/>
              </a:spcAft>
              <a:defRPr/>
            </a:pPr>
            <a:r>
              <a:rPr lang="en-US" dirty="0"/>
              <a:t>12 thoracic, </a:t>
            </a:r>
          </a:p>
          <a:p>
            <a:pPr marL="342900" indent="-342900" fontAlgn="auto">
              <a:spcBef>
                <a:spcPts val="0"/>
              </a:spcBef>
              <a:spcAft>
                <a:spcPts val="0"/>
              </a:spcAft>
              <a:defRPr/>
            </a:pPr>
            <a:r>
              <a:rPr lang="en-US" dirty="0"/>
              <a:t>5 lumbar, and </a:t>
            </a:r>
          </a:p>
          <a:p>
            <a:pPr marL="342900" indent="-342900" fontAlgn="auto">
              <a:spcBef>
                <a:spcPts val="0"/>
              </a:spcBef>
              <a:spcAft>
                <a:spcPts val="0"/>
              </a:spcAft>
              <a:defRPr/>
            </a:pPr>
            <a:r>
              <a:rPr lang="en-US" dirty="0"/>
              <a:t>5 sacral vertebrae</a:t>
            </a:r>
          </a:p>
          <a:p>
            <a:pPr marL="342900" indent="-342900" fontAlgn="auto">
              <a:spcBef>
                <a:spcPts val="0"/>
              </a:spcBef>
              <a:spcAft>
                <a:spcPts val="0"/>
              </a:spcAft>
              <a:defRPr/>
            </a:pPr>
            <a:r>
              <a:rPr lang="en-US" dirty="0"/>
              <a:t> 4 fused </a:t>
            </a:r>
            <a:r>
              <a:rPr lang="en-US" dirty="0" err="1"/>
              <a:t>coccygeal</a:t>
            </a: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GB" dirty="0"/>
          </a:p>
        </p:txBody>
      </p:sp>
      <p:sp>
        <p:nvSpPr>
          <p:cNvPr id="8" name="TextBox 7"/>
          <p:cNvSpPr txBox="1"/>
          <p:nvPr/>
        </p:nvSpPr>
        <p:spPr>
          <a:xfrm>
            <a:off x="4038600" y="1752600"/>
            <a:ext cx="3635375" cy="42465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dirty="0"/>
              <a:t>31 bilaterally paired spinal nerves </a:t>
            </a:r>
          </a:p>
          <a:p>
            <a:pPr fontAlgn="auto">
              <a:spcBef>
                <a:spcPts val="0"/>
              </a:spcBef>
              <a:spcAft>
                <a:spcPts val="0"/>
              </a:spcAft>
              <a:defRPr/>
            </a:pPr>
            <a:r>
              <a:rPr lang="en-US" dirty="0"/>
              <a:t>8 cervical (C)</a:t>
            </a:r>
          </a:p>
          <a:p>
            <a:pPr fontAlgn="auto">
              <a:spcBef>
                <a:spcPts val="0"/>
              </a:spcBef>
              <a:spcAft>
                <a:spcPts val="0"/>
              </a:spcAft>
              <a:defRPr/>
            </a:pPr>
            <a:r>
              <a:rPr lang="en-US" dirty="0"/>
              <a:t>12 thoracic (T)</a:t>
            </a:r>
          </a:p>
          <a:p>
            <a:pPr fontAlgn="auto">
              <a:spcBef>
                <a:spcPts val="0"/>
              </a:spcBef>
              <a:spcAft>
                <a:spcPts val="0"/>
              </a:spcAft>
              <a:defRPr/>
            </a:pPr>
            <a:r>
              <a:rPr lang="en-US" dirty="0"/>
              <a:t>5 lumbar (L)</a:t>
            </a:r>
          </a:p>
          <a:p>
            <a:pPr fontAlgn="auto">
              <a:spcBef>
                <a:spcPts val="0"/>
              </a:spcBef>
              <a:spcAft>
                <a:spcPts val="0"/>
              </a:spcAft>
              <a:defRPr/>
            </a:pPr>
            <a:r>
              <a:rPr lang="en-US" dirty="0"/>
              <a:t> 5 sacral (S)</a:t>
            </a:r>
          </a:p>
          <a:p>
            <a:pPr fontAlgn="auto">
              <a:spcBef>
                <a:spcPts val="0"/>
              </a:spcBef>
              <a:spcAft>
                <a:spcPts val="0"/>
              </a:spcAft>
              <a:defRPr/>
            </a:pPr>
            <a:r>
              <a:rPr lang="en-US" dirty="0"/>
              <a:t> and 1 </a:t>
            </a:r>
            <a:r>
              <a:rPr lang="en-US" dirty="0" err="1"/>
              <a:t>coccygeal</a:t>
            </a:r>
            <a:r>
              <a:rPr lang="en-US" dirty="0"/>
              <a:t> (Co)</a:t>
            </a:r>
          </a:p>
          <a:p>
            <a:pPr fontAlgn="auto">
              <a:spcBef>
                <a:spcPts val="0"/>
              </a:spcBef>
              <a:spcAft>
                <a:spcPts val="0"/>
              </a:spcAft>
              <a:defRPr/>
            </a:pPr>
            <a:endParaRPr lang="en-US" dirty="0"/>
          </a:p>
          <a:p>
            <a:pPr fontAlgn="auto">
              <a:spcBef>
                <a:spcPts val="0"/>
              </a:spcBef>
              <a:spcAft>
                <a:spcPts val="0"/>
              </a:spcAft>
              <a:defRPr/>
            </a:pPr>
            <a:r>
              <a:rPr lang="en-US" dirty="0"/>
              <a:t>extends from the foramen magnum down to the level of the first and second lumbar vertebrae.</a:t>
            </a:r>
          </a:p>
          <a:p>
            <a:pPr fontAlgn="auto">
              <a:spcBef>
                <a:spcPts val="0"/>
              </a:spcBef>
              <a:spcAft>
                <a:spcPts val="0"/>
              </a:spcAft>
              <a:defRPr/>
            </a:pPr>
            <a:r>
              <a:rPr lang="en-US" dirty="0"/>
              <a:t>Below L2 continue as a leash of nerve roots known as </a:t>
            </a:r>
            <a:r>
              <a:rPr lang="en-US" dirty="0" err="1"/>
              <a:t>cauda</a:t>
            </a:r>
            <a:r>
              <a:rPr lang="en-US" dirty="0"/>
              <a:t> </a:t>
            </a:r>
            <a:r>
              <a:rPr lang="en-US" dirty="0" err="1"/>
              <a:t>equina</a:t>
            </a:r>
            <a:endParaRPr lang="en-US" dirty="0"/>
          </a:p>
          <a:p>
            <a:pPr fontAlgn="auto">
              <a:spcBef>
                <a:spcPts val="0"/>
              </a:spcBef>
              <a:spcAft>
                <a:spcPts val="0"/>
              </a:spcAft>
              <a:defRPr/>
            </a:pPr>
            <a:r>
              <a:rPr lang="en-US" dirty="0"/>
              <a:t>Prolongation of the </a:t>
            </a:r>
            <a:r>
              <a:rPr lang="en-US" dirty="0" err="1"/>
              <a:t>pia</a:t>
            </a:r>
            <a:r>
              <a:rPr lang="en-US" dirty="0"/>
              <a:t> matter forms </a:t>
            </a:r>
            <a:r>
              <a:rPr lang="en-US" dirty="0" err="1"/>
              <a:t>filum</a:t>
            </a:r>
            <a:r>
              <a:rPr lang="en-US" dirty="0"/>
              <a:t> </a:t>
            </a:r>
            <a:r>
              <a:rPr lang="en-US" dirty="0" err="1"/>
              <a:t>terminale</a:t>
            </a:r>
            <a:endParaRPr lang="en-US" dirty="0"/>
          </a:p>
          <a:p>
            <a:pPr fontAlgn="auto">
              <a:spcBef>
                <a:spcPts val="0"/>
              </a:spcBef>
              <a:spcAft>
                <a:spcPts val="0"/>
              </a:spcAft>
              <a:defRPr/>
            </a:pP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r>
              <a:rPr lang="en-US" sz="2000" smtClean="0">
                <a:solidFill>
                  <a:srgbClr val="002060"/>
                </a:solidFill>
              </a:rPr>
              <a:t>Spondylosis : </a:t>
            </a:r>
          </a:p>
          <a:p>
            <a:pPr>
              <a:buFont typeface="Wingdings 2" pitchFamily="18" charset="2"/>
              <a:buNone/>
            </a:pPr>
            <a:r>
              <a:rPr lang="en-US" sz="2000" smtClean="0"/>
              <a:t>    diffuse degenerative and hypertophic changes of the dics , intervertebral joints , and ligaments</a:t>
            </a:r>
          </a:p>
          <a:p>
            <a:endParaRPr lang="en-US" sz="2000" smtClean="0"/>
          </a:p>
          <a:p>
            <a:pPr>
              <a:buFont typeface="Wingdings 2" pitchFamily="18" charset="2"/>
              <a:buNone/>
            </a:pPr>
            <a:endParaRPr lang="en-US" sz="2000" smtClean="0"/>
          </a:p>
          <a:p>
            <a:r>
              <a:rPr lang="en-US" sz="2000" smtClean="0">
                <a:solidFill>
                  <a:srgbClr val="002060"/>
                </a:solidFill>
              </a:rPr>
              <a:t>CSM :</a:t>
            </a:r>
          </a:p>
          <a:p>
            <a:pPr>
              <a:buFont typeface="Wingdings 2" pitchFamily="18" charset="2"/>
              <a:buNone/>
            </a:pPr>
            <a:r>
              <a:rPr lang="en-US" sz="2000" smtClean="0">
                <a:solidFill>
                  <a:srgbClr val="002060"/>
                </a:solidFill>
              </a:rPr>
              <a:t>    </a:t>
            </a:r>
            <a:r>
              <a:rPr lang="en-US" sz="2000" smtClean="0"/>
              <a:t>spondylosis casuing myelopathy from cord compression</a:t>
            </a:r>
            <a:endParaRPr lang="en-US" sz="2000" smtClean="0">
              <a:solidFill>
                <a:srgbClr val="002060"/>
              </a:solidFill>
            </a:endParaRPr>
          </a:p>
          <a:p>
            <a:endParaRPr lang="en-US" smtClean="0"/>
          </a:p>
        </p:txBody>
      </p:sp>
      <p:sp>
        <p:nvSpPr>
          <p:cNvPr id="3" name="Title 2"/>
          <p:cNvSpPr>
            <a:spLocks noGrp="1"/>
          </p:cNvSpPr>
          <p:nvPr>
            <p:ph type="title"/>
          </p:nvPr>
        </p:nvSpPr>
        <p:spPr/>
        <p:txBody>
          <a:bodyPr>
            <a:normAutofit fontScale="90000"/>
          </a:bodyPr>
          <a:lstStyle/>
          <a:p>
            <a:pPr algn="ctr">
              <a:defRPr/>
            </a:pPr>
            <a:r>
              <a:rPr smtClean="0">
                <a:solidFill>
                  <a:srgbClr val="FFFF00"/>
                </a:solidFill>
              </a:rPr>
              <a:t>Cervical Spondylotic Myelopathy (CSM)</a:t>
            </a:r>
            <a:endParaRPr>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aafp.org/afp/20000901/1064_f4.jpg"/>
          <p:cNvPicPr>
            <a:picLocks noChangeAspect="1" noChangeArrowheads="1"/>
          </p:cNvPicPr>
          <p:nvPr/>
        </p:nvPicPr>
        <p:blipFill>
          <a:blip r:embed="rId2"/>
          <a:srcRect/>
          <a:stretch>
            <a:fillRect/>
          </a:stretch>
        </p:blipFill>
        <p:spPr bwMode="auto">
          <a:xfrm>
            <a:off x="6072188" y="1643063"/>
            <a:ext cx="2751137" cy="3429000"/>
          </a:xfrm>
          <a:prstGeom prst="rect">
            <a:avLst/>
          </a:prstGeom>
          <a:noFill/>
          <a:ln w="9525">
            <a:noFill/>
            <a:miter lim="800000"/>
            <a:headEnd/>
            <a:tailEnd/>
          </a:ln>
        </p:spPr>
      </p:pic>
      <p:sp>
        <p:nvSpPr>
          <p:cNvPr id="45059" name="Content Placeholder 1"/>
          <p:cNvSpPr>
            <a:spLocks noGrp="1"/>
          </p:cNvSpPr>
          <p:nvPr>
            <p:ph idx="1"/>
          </p:nvPr>
        </p:nvSpPr>
        <p:spPr/>
        <p:txBody>
          <a:bodyPr/>
          <a:lstStyle/>
          <a:p>
            <a:r>
              <a:rPr lang="en-US" sz="2000" smtClean="0">
                <a:solidFill>
                  <a:srgbClr val="002060"/>
                </a:solidFill>
              </a:rPr>
              <a:t>Signs and symptoms :</a:t>
            </a:r>
          </a:p>
          <a:p>
            <a:pPr>
              <a:buFont typeface="Wingdings" pitchFamily="2" charset="2"/>
              <a:buChar char="ü"/>
            </a:pPr>
            <a:r>
              <a:rPr lang="en-US" sz="2000" smtClean="0"/>
              <a:t>Spasticity and hyperreflexia</a:t>
            </a:r>
          </a:p>
          <a:p>
            <a:pPr>
              <a:buFont typeface="Wingdings" pitchFamily="2" charset="2"/>
              <a:buChar char="ü"/>
            </a:pPr>
            <a:r>
              <a:rPr lang="en-US" sz="2000" smtClean="0"/>
              <a:t>Upper extremity weakness and atrophy</a:t>
            </a:r>
          </a:p>
          <a:p>
            <a:pPr>
              <a:buFont typeface="Wingdings" pitchFamily="2" charset="2"/>
              <a:buChar char="ü"/>
            </a:pPr>
            <a:r>
              <a:rPr lang="en-US" sz="2000" smtClean="0"/>
              <a:t>Loss of lower extremity proprioception</a:t>
            </a:r>
          </a:p>
          <a:p>
            <a:pPr>
              <a:buFont typeface="Wingdings 2" pitchFamily="18" charset="2"/>
              <a:buNone/>
            </a:pPr>
            <a:endParaRPr lang="en-US" sz="2000" smtClean="0"/>
          </a:p>
          <a:p>
            <a:pPr>
              <a:buFont typeface="Wingdings 2" pitchFamily="18" charset="2"/>
              <a:buNone/>
            </a:pPr>
            <a:endParaRPr lang="en-US" sz="2000" smtClean="0"/>
          </a:p>
          <a:p>
            <a:pPr>
              <a:buFont typeface="Arial" charset="0"/>
              <a:buChar char="•"/>
            </a:pPr>
            <a:r>
              <a:rPr lang="en-US" sz="2000" smtClean="0">
                <a:solidFill>
                  <a:srgbClr val="002060"/>
                </a:solidFill>
              </a:rPr>
              <a:t>Diagnosis :</a:t>
            </a:r>
          </a:p>
          <a:p>
            <a:pPr>
              <a:buFont typeface="Wingdings" pitchFamily="2" charset="2"/>
              <a:buChar char="ü"/>
            </a:pPr>
            <a:r>
              <a:rPr lang="en-US" sz="2000" smtClean="0"/>
              <a:t>     MRI is the study of choice</a:t>
            </a:r>
          </a:p>
          <a:p>
            <a:pPr>
              <a:buFont typeface="Wingdings 2" pitchFamily="18" charset="2"/>
              <a:buNone/>
            </a:pPr>
            <a:endParaRPr lang="en-US" sz="2000" smtClean="0"/>
          </a:p>
          <a:p>
            <a:pPr>
              <a:buFont typeface="Wingdings 2" pitchFamily="18" charset="2"/>
              <a:buNone/>
            </a:pPr>
            <a:endParaRPr lang="en-US" sz="2000" smtClean="0"/>
          </a:p>
          <a:p>
            <a:pPr>
              <a:buFont typeface="Arial" charset="0"/>
              <a:buChar char="•"/>
            </a:pPr>
            <a:r>
              <a:rPr lang="en-US" sz="2000" smtClean="0">
                <a:solidFill>
                  <a:srgbClr val="002060"/>
                </a:solidFill>
              </a:rPr>
              <a:t>Treatment :</a:t>
            </a:r>
          </a:p>
          <a:p>
            <a:pPr>
              <a:buFont typeface="Wingdings" pitchFamily="2" charset="2"/>
              <a:buChar char="ü"/>
            </a:pPr>
            <a:r>
              <a:rPr lang="en-US" sz="2000" smtClean="0"/>
              <a:t>Cervical laminectoym , anterior decompression and fusion</a:t>
            </a:r>
          </a:p>
        </p:txBody>
      </p:sp>
      <p:sp>
        <p:nvSpPr>
          <p:cNvPr id="3" name="Title 2"/>
          <p:cNvSpPr>
            <a:spLocks noGrp="1"/>
          </p:cNvSpPr>
          <p:nvPr>
            <p:ph type="title"/>
          </p:nvPr>
        </p:nvSpPr>
        <p:spPr/>
        <p:txBody>
          <a:bodyPr>
            <a:normAutofit fontScale="90000"/>
          </a:bodyPr>
          <a:lstStyle/>
          <a:p>
            <a:pPr algn="ctr">
              <a:defRPr/>
            </a:pPr>
            <a:r>
              <a:rPr smtClean="0">
                <a:solidFill>
                  <a:srgbClr val="FFFF00"/>
                </a:solidFill>
              </a:rPr>
              <a:t>Cervical </a:t>
            </a:r>
            <a:r>
              <a:rPr err="1" smtClean="0">
                <a:solidFill>
                  <a:srgbClr val="FFFF00"/>
                </a:solidFill>
              </a:rPr>
              <a:t>Spondylotic</a:t>
            </a:r>
            <a:r>
              <a:rPr smtClean="0">
                <a:solidFill>
                  <a:srgbClr val="FFFF00"/>
                </a:solidFill>
              </a:rPr>
              <a:t> </a:t>
            </a:r>
            <a:r>
              <a:rPr err="1" smtClean="0">
                <a:solidFill>
                  <a:srgbClr val="FFFF00"/>
                </a:solidFill>
              </a:rPr>
              <a:t>Myelopathy</a:t>
            </a:r>
            <a:r>
              <a:rPr smtClean="0">
                <a:solidFill>
                  <a:srgbClr val="FFFF00"/>
                </a:solidFill>
              </a:rPr>
              <a:t> (CSM)</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smtClean="0">
                <a:ln>
                  <a:noFill/>
                </a:ln>
                <a:solidFill>
                  <a:srgbClr val="FFFF00"/>
                </a:solidFill>
                <a:effectLst/>
              </a:rPr>
              <a:t>Transverse myelitis</a:t>
            </a:r>
          </a:p>
        </p:txBody>
      </p:sp>
      <p:sp>
        <p:nvSpPr>
          <p:cNvPr id="77827" name="Rectangle 3"/>
          <p:cNvSpPr>
            <a:spLocks noGrp="1"/>
          </p:cNvSpPr>
          <p:nvPr>
            <p:ph type="body" idx="1"/>
          </p:nvPr>
        </p:nvSpPr>
        <p:spPr>
          <a:xfrm>
            <a:off x="457200" y="1447800"/>
            <a:ext cx="8229600" cy="4678363"/>
          </a:xfrm>
        </p:spPr>
        <p:txBody>
          <a:bodyPr/>
          <a:lstStyle/>
          <a:p>
            <a:pPr>
              <a:lnSpc>
                <a:spcPct val="90000"/>
              </a:lnSpc>
            </a:pPr>
            <a:r>
              <a:rPr lang="en-US" sz="2000" b="1" smtClean="0"/>
              <a:t>Transverse myelitis (TM) is a neurologic syndrome caused by inflammation of the spinal cord.</a:t>
            </a:r>
            <a:r>
              <a:rPr lang="en-US" smtClean="0"/>
              <a:t> </a:t>
            </a:r>
          </a:p>
          <a:p>
            <a:pPr>
              <a:lnSpc>
                <a:spcPct val="90000"/>
              </a:lnSpc>
              <a:buFont typeface="Wingdings 2" pitchFamily="18" charset="2"/>
              <a:buNone/>
            </a:pPr>
            <a:endParaRPr lang="en-US" smtClean="0"/>
          </a:p>
          <a:p>
            <a:pPr>
              <a:lnSpc>
                <a:spcPct val="90000"/>
              </a:lnSpc>
            </a:pPr>
            <a:r>
              <a:rPr lang="en-US" b="1" smtClean="0">
                <a:solidFill>
                  <a:srgbClr val="0000FF"/>
                </a:solidFill>
              </a:rPr>
              <a:t>Causes</a:t>
            </a:r>
            <a:r>
              <a:rPr lang="en-US" smtClean="0">
                <a:solidFill>
                  <a:srgbClr val="0000FF"/>
                </a:solidFill>
              </a:rPr>
              <a:t> :</a:t>
            </a:r>
          </a:p>
          <a:p>
            <a:pPr>
              <a:lnSpc>
                <a:spcPct val="90000"/>
              </a:lnSpc>
            </a:pPr>
            <a:endParaRPr lang="en-US" smtClean="0">
              <a:solidFill>
                <a:srgbClr val="0000FF"/>
              </a:solidFill>
            </a:endParaRPr>
          </a:p>
          <a:p>
            <a:pPr>
              <a:lnSpc>
                <a:spcPct val="90000"/>
              </a:lnSpc>
            </a:pPr>
            <a:r>
              <a:rPr lang="en-US" b="1" smtClean="0"/>
              <a:t>Viral</a:t>
            </a:r>
            <a:r>
              <a:rPr lang="en-US" smtClean="0"/>
              <a:t>: </a:t>
            </a:r>
            <a:r>
              <a:rPr lang="en-US" sz="2000" b="1" smtClean="0"/>
              <a:t>herpes simplex, herpes zoster,</a:t>
            </a:r>
            <a:r>
              <a:rPr lang="en-US" smtClean="0"/>
              <a:t> </a:t>
            </a:r>
            <a:r>
              <a:rPr lang="en-US" b="1" smtClean="0">
                <a:solidFill>
                  <a:schemeClr val="accent2"/>
                </a:solidFill>
              </a:rPr>
              <a:t>cytomegalovirus</a:t>
            </a:r>
          </a:p>
          <a:p>
            <a:pPr>
              <a:lnSpc>
                <a:spcPct val="90000"/>
              </a:lnSpc>
            </a:pPr>
            <a:r>
              <a:rPr lang="en-US" smtClean="0">
                <a:solidFill>
                  <a:schemeClr val="hlink"/>
                </a:solidFill>
              </a:rPr>
              <a:t> </a:t>
            </a:r>
            <a:r>
              <a:rPr lang="en-US" b="1" smtClean="0"/>
              <a:t>Bacterial</a:t>
            </a:r>
            <a:r>
              <a:rPr lang="en-US" smtClean="0"/>
              <a:t>: </a:t>
            </a:r>
            <a:r>
              <a:rPr lang="en-US" sz="2000" b="1" smtClean="0"/>
              <a:t>Mycoplasma pneumoniae, syphilis, TB</a:t>
            </a:r>
          </a:p>
          <a:p>
            <a:pPr>
              <a:lnSpc>
                <a:spcPct val="90000"/>
              </a:lnSpc>
            </a:pPr>
            <a:r>
              <a:rPr lang="en-US" b="1" smtClean="0"/>
              <a:t>Postvaccinal </a:t>
            </a:r>
            <a:r>
              <a:rPr lang="en-US" sz="2000" b="1" smtClean="0"/>
              <a:t>(rabies, cowpox)</a:t>
            </a:r>
          </a:p>
          <a:p>
            <a:pPr>
              <a:lnSpc>
                <a:spcPct val="90000"/>
              </a:lnSpc>
            </a:pPr>
            <a:r>
              <a:rPr lang="en-US" sz="2000" b="1" smtClean="0"/>
              <a:t>SLE</a:t>
            </a:r>
          </a:p>
          <a:p>
            <a:pPr>
              <a:lnSpc>
                <a:spcPct val="90000"/>
              </a:lnSpc>
            </a:pPr>
            <a:r>
              <a:rPr lang="en-US" sz="2000" b="1" smtClean="0"/>
              <a:t>MS</a:t>
            </a:r>
          </a:p>
          <a:p>
            <a:pPr>
              <a:lnSpc>
                <a:spcPct val="90000"/>
              </a:lnSpc>
            </a:pPr>
            <a:r>
              <a:rPr lang="en-US" sz="2000" b="1" smtClean="0"/>
              <a:t>sarcoidosis</a:t>
            </a:r>
            <a:endParaRPr lang="en-US" sz="2000" b="1" smtClean="0">
              <a:solidFill>
                <a:schemeClr val="hlink"/>
              </a:solidFill>
            </a:endParaRPr>
          </a:p>
          <a:p>
            <a:pPr>
              <a:lnSpc>
                <a:spcPct val="90000"/>
              </a:lnSpc>
              <a:buFont typeface="Wingdings 2" pitchFamily="18" charset="2"/>
              <a:buNone/>
            </a:pPr>
            <a:endParaRPr lang="en-US" smtClean="0"/>
          </a:p>
          <a:p>
            <a:pPr>
              <a:lnSpc>
                <a:spcPct val="90000"/>
              </a:lnSpc>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r>
              <a:rPr lang="en-US" smtClean="0">
                <a:solidFill>
                  <a:srgbClr val="0000FF"/>
                </a:solidFill>
              </a:rPr>
              <a:t>Spondylosis :</a:t>
            </a:r>
          </a:p>
          <a:p>
            <a:r>
              <a:rPr lang="en-US" smtClean="0"/>
              <a:t> </a:t>
            </a:r>
            <a:r>
              <a:rPr lang="en-US" sz="2000" b="1" smtClean="0"/>
              <a:t>diffuse degenerative condition with narrowing of  IVD and osteophyte formation</a:t>
            </a:r>
            <a:r>
              <a:rPr lang="en-US" sz="2000" smtClean="0"/>
              <a:t>.</a:t>
            </a:r>
          </a:p>
          <a:p>
            <a:endParaRPr lang="en-US" sz="2000" smtClean="0"/>
          </a:p>
          <a:p>
            <a:r>
              <a:rPr lang="en-US" smtClean="0">
                <a:solidFill>
                  <a:srgbClr val="0000FF"/>
                </a:solidFill>
              </a:rPr>
              <a:t>Symptoms:</a:t>
            </a:r>
          </a:p>
          <a:p>
            <a:r>
              <a:rPr lang="en-US" sz="2000" b="1" smtClean="0"/>
              <a:t>painful , tender cervical spin.( radiate to the shoulder)</a:t>
            </a:r>
          </a:p>
          <a:p>
            <a:r>
              <a:rPr lang="en-US" sz="2000" b="1" smtClean="0"/>
              <a:t>Stiff nick.</a:t>
            </a:r>
          </a:p>
          <a:p>
            <a:r>
              <a:rPr lang="en-US" sz="2000" b="1" smtClean="0"/>
              <a:t>Diminished reflexes in the arms.</a:t>
            </a:r>
          </a:p>
          <a:p>
            <a:r>
              <a:rPr lang="en-US" sz="2000" b="1" smtClean="0"/>
              <a:t>Sensory loss.</a:t>
            </a:r>
          </a:p>
          <a:p>
            <a:r>
              <a:rPr lang="en-US" sz="2000" b="1" smtClean="0"/>
              <a:t>LMN weakness.</a:t>
            </a:r>
          </a:p>
        </p:txBody>
      </p:sp>
      <p:sp>
        <p:nvSpPr>
          <p:cNvPr id="3" name="Title 2"/>
          <p:cNvSpPr>
            <a:spLocks noGrp="1"/>
          </p:cNvSpPr>
          <p:nvPr>
            <p:ph type="title"/>
          </p:nvPr>
        </p:nvSpPr>
        <p:spPr/>
        <p:txBody>
          <a:bodyPr/>
          <a:lstStyle/>
          <a:p>
            <a:pPr algn="ctr">
              <a:defRPr/>
            </a:pPr>
            <a:r>
              <a:rPr smtClean="0">
                <a:solidFill>
                  <a:srgbClr val="FFFF00"/>
                </a:solidFill>
              </a:rPr>
              <a:t>Cervical Spondylotic Myelopathy</a:t>
            </a:r>
            <a:endParaRPr>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p:cNvSpPr>
          <p:nvPr>
            <p:ph type="body" idx="1"/>
          </p:nvPr>
        </p:nvSpPr>
        <p:spPr>
          <a:xfrm>
            <a:off x="457200" y="1447800"/>
            <a:ext cx="8229600" cy="4678363"/>
          </a:xfrm>
        </p:spPr>
        <p:txBody>
          <a:bodyPr/>
          <a:lstStyle/>
          <a:p>
            <a:r>
              <a:rPr lang="en-US" smtClean="0">
                <a:solidFill>
                  <a:srgbClr val="0000FF"/>
                </a:solidFill>
              </a:rPr>
              <a:t>Investigation:</a:t>
            </a:r>
          </a:p>
          <a:p>
            <a:endParaRPr lang="en-US" smtClean="0"/>
          </a:p>
          <a:p>
            <a:r>
              <a:rPr lang="en-US" sz="2000" b="1" smtClean="0"/>
              <a:t>AP and lateral radiographs .</a:t>
            </a:r>
          </a:p>
          <a:p>
            <a:r>
              <a:rPr lang="en-US" sz="2000" b="1" smtClean="0"/>
              <a:t>MRI</a:t>
            </a:r>
          </a:p>
        </p:txBody>
      </p:sp>
      <p:pic>
        <p:nvPicPr>
          <p:cNvPr id="3" name="Title 2"/>
          <p:cNvPicPr>
            <a:picLocks noGrp="1" noChangeArrowheads="1"/>
          </p:cNvPicPr>
          <p:nvPr>
            <p:ph type="title"/>
          </p:nvPr>
        </p:nvPicPr>
        <p:blipFill>
          <a:blip r:embed="rId2"/>
          <a:srcRect/>
          <a:stretch>
            <a:fillRect/>
          </a:stretch>
        </p:blipFill>
        <p:spPr bwMode="auto">
          <a:xfrm>
            <a:off x="493713" y="152400"/>
            <a:ext cx="8156575" cy="1219200"/>
          </a:xfrm>
          <a:noFill/>
          <a:ln/>
        </p:spPr>
      </p:pic>
      <p:pic>
        <p:nvPicPr>
          <p:cNvPr id="75781" name="Picture 5" descr="2228524_f260"/>
          <p:cNvPicPr>
            <a:picLocks noChangeAspect="1" noChangeArrowheads="1"/>
          </p:cNvPicPr>
          <p:nvPr/>
        </p:nvPicPr>
        <p:blipFill>
          <a:blip r:embed="rId3"/>
          <a:srcRect/>
          <a:stretch>
            <a:fillRect/>
          </a:stretch>
        </p:blipFill>
        <p:spPr bwMode="auto">
          <a:xfrm>
            <a:off x="4932363" y="1989138"/>
            <a:ext cx="3527425" cy="417671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p:cNvSpPr>
          <p:nvPr>
            <p:ph type="body" idx="1"/>
          </p:nvPr>
        </p:nvSpPr>
        <p:spPr>
          <a:xfrm>
            <a:off x="457200" y="1447800"/>
            <a:ext cx="8229600" cy="4678363"/>
          </a:xfrm>
        </p:spPr>
        <p:txBody>
          <a:bodyPr/>
          <a:lstStyle/>
          <a:p>
            <a:r>
              <a:rPr lang="en-US" smtClean="0">
                <a:solidFill>
                  <a:srgbClr val="0000FF"/>
                </a:solidFill>
              </a:rPr>
              <a:t>Treatment</a:t>
            </a:r>
            <a:r>
              <a:rPr lang="ar-SA" smtClean="0">
                <a:solidFill>
                  <a:srgbClr val="0000FF"/>
                </a:solidFill>
                <a:cs typeface="Arial" charset="0"/>
              </a:rPr>
              <a:t> :</a:t>
            </a:r>
          </a:p>
          <a:p>
            <a:endParaRPr lang="ar-SA" smtClean="0">
              <a:solidFill>
                <a:srgbClr val="0000FF"/>
              </a:solidFill>
              <a:cs typeface="Arial" charset="0"/>
            </a:endParaRPr>
          </a:p>
          <a:p>
            <a:r>
              <a:rPr lang="en-US" sz="2000" b="1" smtClean="0">
                <a:cs typeface="Arial" charset="0"/>
              </a:rPr>
              <a:t>ABC .</a:t>
            </a:r>
          </a:p>
          <a:p>
            <a:r>
              <a:rPr lang="en-US" sz="2000" b="1" smtClean="0">
                <a:cs typeface="Arial" charset="0"/>
              </a:rPr>
              <a:t>Collar .</a:t>
            </a:r>
          </a:p>
          <a:p>
            <a:r>
              <a:rPr lang="en-US" sz="2000" b="1" smtClean="0">
                <a:cs typeface="Arial" charset="0"/>
              </a:rPr>
              <a:t>NSAIDs .</a:t>
            </a:r>
          </a:p>
          <a:p>
            <a:r>
              <a:rPr lang="en-US" sz="2000" b="1" smtClean="0">
                <a:cs typeface="Arial" charset="0"/>
              </a:rPr>
              <a:t>Short wave diathermy .</a:t>
            </a:r>
          </a:p>
          <a:p>
            <a:r>
              <a:rPr lang="en-US" sz="2000" b="1" smtClean="0">
                <a:cs typeface="Arial" charset="0"/>
              </a:rPr>
              <a:t>Gentle traction .</a:t>
            </a:r>
          </a:p>
          <a:p>
            <a:r>
              <a:rPr lang="en-US" sz="2000" b="1" smtClean="0">
                <a:cs typeface="Arial" charset="0"/>
              </a:rPr>
              <a:t>Decompress the nerve root . </a:t>
            </a:r>
          </a:p>
        </p:txBody>
      </p:sp>
      <p:pic>
        <p:nvPicPr>
          <p:cNvPr id="3" name="Title 2"/>
          <p:cNvPicPr>
            <a:picLocks noGrp="1" noChangeArrowheads="1"/>
          </p:cNvPicPr>
          <p:nvPr>
            <p:ph type="title"/>
          </p:nvPr>
        </p:nvPicPr>
        <p:blipFill>
          <a:blip r:embed="rId2"/>
          <a:srcRect/>
          <a:stretch>
            <a:fillRect/>
          </a:stretch>
        </p:blipFill>
        <p:spPr bwMode="auto">
          <a:xfrm>
            <a:off x="493713" y="152400"/>
            <a:ext cx="8156575" cy="1219200"/>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Spinal truma</a:t>
            </a:r>
          </a:p>
        </p:txBody>
      </p:sp>
      <p:sp>
        <p:nvSpPr>
          <p:cNvPr id="79875" name="Rectangle 3"/>
          <p:cNvSpPr>
            <a:spLocks noGrp="1"/>
          </p:cNvSpPr>
          <p:nvPr>
            <p:ph type="body" idx="1"/>
          </p:nvPr>
        </p:nvSpPr>
        <p:spPr>
          <a:xfrm>
            <a:off x="457200" y="1447800"/>
            <a:ext cx="8229600" cy="4678363"/>
          </a:xfrm>
        </p:spPr>
        <p:txBody>
          <a:bodyPr/>
          <a:lstStyle/>
          <a:p>
            <a:pPr eaLnBrk="1" hangingPunct="1"/>
            <a:endParaRPr lang="en-US" sz="2000" b="1" smtClean="0"/>
          </a:p>
          <a:p>
            <a:pPr eaLnBrk="1" hangingPunct="1"/>
            <a:endParaRPr lang="en-US" sz="2000" b="1" smtClean="0"/>
          </a:p>
          <a:p>
            <a:pPr eaLnBrk="1" hangingPunct="1"/>
            <a:r>
              <a:rPr lang="en-US" sz="2000" smtClean="0"/>
              <a:t>Spinal cord trauma is damage to the spinal cord. It may result from </a:t>
            </a:r>
          </a:p>
          <a:p>
            <a:pPr eaLnBrk="1" hangingPunct="1"/>
            <a:r>
              <a:rPr lang="en-US" sz="2000" smtClean="0"/>
              <a:t>direct injury to the cord itself.</a:t>
            </a:r>
          </a:p>
          <a:p>
            <a:pPr eaLnBrk="1" hangingPunct="1"/>
            <a:r>
              <a:rPr lang="en-US" sz="2000" smtClean="0"/>
              <a:t> indirectly from damage to surrounding bones, tissues, or blood vessels.</a:t>
            </a:r>
          </a:p>
          <a:p>
            <a:pPr eaLnBrk="1" hangingPunct="1">
              <a:buFont typeface="Wingdings" pitchFamily="2" charset="2"/>
              <a:buNone/>
            </a:pPr>
            <a:endParaRPr lang="en-US" sz="2000" smtClean="0"/>
          </a:p>
          <a:p>
            <a:pPr eaLnBrk="1" hangingPunct="1">
              <a:buFont typeface="Wingdings" pitchFamily="2" charset="2"/>
              <a:buNone/>
            </a:pPr>
            <a:r>
              <a:rPr lang="en-US" sz="2000" smtClean="0"/>
              <a:t>    Spinal cord injury causes weakness and sensory loss at and below the point of the injury.</a:t>
            </a:r>
          </a:p>
          <a:p>
            <a:pPr eaLnBrk="1" hangingPunct="1">
              <a:buFont typeface="Wingdings" pitchFamily="2" charset="2"/>
              <a:buNone/>
            </a:pPr>
            <a:endParaRPr lang="en-US" sz="2000" smtClean="0"/>
          </a:p>
          <a:p>
            <a:pPr eaLnBrk="1" hangingPunct="1">
              <a:buFont typeface="Wingdings" pitchFamily="2" charset="2"/>
              <a:buNone/>
            </a:pPr>
            <a:r>
              <a:rPr lang="en-US" sz="2000" smtClean="0"/>
              <a:t>    we can divide spinal trauma into 3 levels according to its location in the spinal cord ( cervical - thoracic – Lumbosacral ).</a:t>
            </a:r>
          </a:p>
          <a:p>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smtClean="0">
                <a:ln>
                  <a:noFill/>
                </a:ln>
                <a:solidFill>
                  <a:srgbClr val="FFFF00"/>
                </a:solidFill>
                <a:effectLst/>
              </a:rPr>
              <a:t>mechanisms of spinal cord injury </a:t>
            </a:r>
          </a:p>
        </p:txBody>
      </p:sp>
      <p:sp>
        <p:nvSpPr>
          <p:cNvPr id="96259" name="Rectangle 3"/>
          <p:cNvSpPr>
            <a:spLocks noGrp="1"/>
          </p:cNvSpPr>
          <p:nvPr>
            <p:ph type="body" idx="1"/>
          </p:nvPr>
        </p:nvSpPr>
        <p:spPr>
          <a:xfrm>
            <a:off x="457200" y="1447800"/>
            <a:ext cx="8229600" cy="4678363"/>
          </a:xfrm>
        </p:spPr>
        <p:txBody>
          <a:bodyPr/>
          <a:lstStyle/>
          <a:p>
            <a:r>
              <a:rPr lang="en-US" b="1" smtClean="0">
                <a:solidFill>
                  <a:srgbClr val="0000FF"/>
                </a:solidFill>
              </a:rPr>
              <a:t>Primary mechanisms :</a:t>
            </a:r>
          </a:p>
          <a:p>
            <a:pPr>
              <a:buFont typeface="Wingdings 2" pitchFamily="18" charset="2"/>
              <a:buNone/>
            </a:pPr>
            <a:r>
              <a:rPr lang="en-US" sz="2000" b="1" smtClean="0"/>
              <a:t> Primary cell death happens at the time of  injury. It is due to direct mechanical forces such as shear,laceration, and compression</a:t>
            </a:r>
            <a:endParaRPr lang="ar-SA" sz="2000" b="1" smtClean="0">
              <a:cs typeface="Arial" charset="0"/>
            </a:endParaRPr>
          </a:p>
          <a:p>
            <a:pPr>
              <a:buFont typeface="Wingdings 2" pitchFamily="18" charset="2"/>
              <a:buNone/>
            </a:pPr>
            <a:endParaRPr lang="ar-SA" smtClean="0">
              <a:cs typeface="Arial" charset="0"/>
            </a:endParaRPr>
          </a:p>
          <a:p>
            <a:r>
              <a:rPr lang="en-US" b="1" smtClean="0">
                <a:solidFill>
                  <a:srgbClr val="0000FF"/>
                </a:solidFill>
              </a:rPr>
              <a:t>Secondary</a:t>
            </a:r>
            <a:r>
              <a:rPr lang="ar-SA" b="1" smtClean="0">
                <a:solidFill>
                  <a:srgbClr val="0000FF"/>
                </a:solidFill>
                <a:cs typeface="Arial" charset="0"/>
              </a:rPr>
              <a:t> </a:t>
            </a:r>
            <a:r>
              <a:rPr lang="en-US" b="1" smtClean="0">
                <a:solidFill>
                  <a:srgbClr val="0000FF"/>
                </a:solidFill>
              </a:rPr>
              <a:t>mechanisms</a:t>
            </a:r>
            <a:r>
              <a:rPr lang="ar-SA" b="1" smtClean="0">
                <a:solidFill>
                  <a:srgbClr val="0000FF"/>
                </a:solidFill>
                <a:cs typeface="Arial" charset="0"/>
              </a:rPr>
              <a:t>:</a:t>
            </a:r>
          </a:p>
          <a:p>
            <a:pPr>
              <a:buFont typeface="Wingdings 2" pitchFamily="18" charset="2"/>
              <a:buNone/>
            </a:pPr>
            <a:r>
              <a:rPr lang="en-US" smtClean="0"/>
              <a:t> </a:t>
            </a:r>
            <a:r>
              <a:rPr lang="en-US" sz="2000" b="1" smtClean="0"/>
              <a:t>secondary cell death that evolves over a period of days</a:t>
            </a:r>
          </a:p>
          <a:p>
            <a:pPr>
              <a:buFont typeface="Wingdings 2" pitchFamily="18" charset="2"/>
              <a:buNone/>
            </a:pPr>
            <a:r>
              <a:rPr lang="en-US" sz="2000" b="1" smtClean="0"/>
              <a:t> to weeks.</a:t>
            </a:r>
          </a:p>
          <a:p>
            <a:pPr>
              <a:buFont typeface="Wingdings 2" pitchFamily="18" charset="2"/>
              <a:buNone/>
            </a:pPr>
            <a:r>
              <a:rPr lang="en-US" sz="2000" b="1" smtClean="0"/>
              <a:t> hypoxia, ischemia, intracellular and extracellular ionic shifts, and programmed cell death or apoptosis.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Cervical</a:t>
            </a:r>
            <a:r>
              <a:rPr smtClean="0">
                <a:ln>
                  <a:noFill/>
                </a:ln>
                <a:effectLst/>
              </a:rPr>
              <a:t> </a:t>
            </a:r>
          </a:p>
        </p:txBody>
      </p:sp>
      <p:sp>
        <p:nvSpPr>
          <p:cNvPr id="80899" name="Rectangle 3"/>
          <p:cNvSpPr>
            <a:spLocks noGrp="1"/>
          </p:cNvSpPr>
          <p:nvPr>
            <p:ph type="body" idx="1"/>
          </p:nvPr>
        </p:nvSpPr>
        <p:spPr>
          <a:xfrm>
            <a:off x="457200" y="1447800"/>
            <a:ext cx="8229600" cy="4678363"/>
          </a:xfrm>
        </p:spPr>
        <p:txBody>
          <a:bodyPr/>
          <a:lstStyle/>
          <a:p>
            <a:pPr lvl="2" eaLnBrk="1" hangingPunct="1">
              <a:lnSpc>
                <a:spcPct val="80000"/>
              </a:lnSpc>
            </a:pPr>
            <a:r>
              <a:rPr lang="en-US" sz="1900" b="1" smtClean="0"/>
              <a:t>20-30% occur at the C5-6 level; 60-75% occur at the C6-7</a:t>
            </a:r>
          </a:p>
          <a:p>
            <a:pPr lvl="2" eaLnBrk="1" hangingPunct="1">
              <a:lnSpc>
                <a:spcPct val="80000"/>
              </a:lnSpc>
              <a:buFont typeface="Wingdings 2" pitchFamily="18" charset="2"/>
              <a:buNone/>
            </a:pPr>
            <a:endParaRPr lang="en-GB" b="1" smtClean="0"/>
          </a:p>
          <a:p>
            <a:pPr lvl="2" eaLnBrk="1" hangingPunct="1">
              <a:lnSpc>
                <a:spcPct val="80000"/>
              </a:lnSpc>
            </a:pPr>
            <a:r>
              <a:rPr lang="en-US" sz="2400" b="1" smtClean="0">
                <a:solidFill>
                  <a:srgbClr val="0000FF"/>
                </a:solidFill>
              </a:rPr>
              <a:t>signs and symptoms:</a:t>
            </a:r>
          </a:p>
          <a:p>
            <a:pPr lvl="2" eaLnBrk="1" hangingPunct="1">
              <a:lnSpc>
                <a:spcPct val="80000"/>
              </a:lnSpc>
              <a:buFont typeface="Wingdings 2" pitchFamily="18" charset="2"/>
              <a:buNone/>
            </a:pPr>
            <a:endParaRPr lang="en-US" sz="2400" b="1" smtClean="0"/>
          </a:p>
          <a:p>
            <a:pPr lvl="2" eaLnBrk="1" hangingPunct="1">
              <a:lnSpc>
                <a:spcPct val="80000"/>
              </a:lnSpc>
            </a:pPr>
            <a:r>
              <a:rPr lang="en-US" sz="1900" b="1" smtClean="0"/>
              <a:t>pain in the neck when turning or tilting the head.,There is often associated muscle tightness and spasms.</a:t>
            </a:r>
          </a:p>
          <a:p>
            <a:pPr lvl="2" eaLnBrk="1" hangingPunct="1">
              <a:lnSpc>
                <a:spcPct val="80000"/>
              </a:lnSpc>
            </a:pPr>
            <a:endParaRPr lang="en-US" sz="1900" b="1" smtClean="0"/>
          </a:p>
          <a:p>
            <a:pPr eaLnBrk="1" hangingPunct="1">
              <a:lnSpc>
                <a:spcPct val="80000"/>
              </a:lnSpc>
            </a:pPr>
            <a:r>
              <a:rPr lang="en-GB" sz="1800" b="1" smtClean="0"/>
              <a:t>Injuries at the C-1/C-2 levels will often result in loss of breathing, </a:t>
            </a:r>
          </a:p>
          <a:p>
            <a:pPr eaLnBrk="1" hangingPunct="1">
              <a:lnSpc>
                <a:spcPct val="80000"/>
              </a:lnSpc>
            </a:pPr>
            <a:r>
              <a:rPr lang="en-GB" sz="1800" b="1" smtClean="0"/>
              <a:t>C3 vertebrae and above : Typically results in loss of diaphragm function</a:t>
            </a:r>
          </a:p>
          <a:p>
            <a:pPr eaLnBrk="1" hangingPunct="1">
              <a:lnSpc>
                <a:spcPct val="80000"/>
              </a:lnSpc>
            </a:pPr>
            <a:r>
              <a:rPr lang="en-GB" sz="1800" b="1" smtClean="0"/>
              <a:t>C4 : Results in significant loss of function at the biceps and shoulders. </a:t>
            </a:r>
          </a:p>
          <a:p>
            <a:pPr eaLnBrk="1" hangingPunct="1">
              <a:lnSpc>
                <a:spcPct val="80000"/>
              </a:lnSpc>
            </a:pPr>
            <a:r>
              <a:rPr lang="en-GB" sz="1800" b="1" smtClean="0"/>
              <a:t>C5 : Results in potential loss of function at the shoulders and biceps, and complete loss of function at the wrists and hands. </a:t>
            </a:r>
          </a:p>
          <a:p>
            <a:pPr eaLnBrk="1" hangingPunct="1">
              <a:lnSpc>
                <a:spcPct val="80000"/>
              </a:lnSpc>
            </a:pPr>
            <a:r>
              <a:rPr lang="en-GB" sz="1800" b="1" smtClean="0"/>
              <a:t>C6 : Results in limited wrist control, and complete loss of hand function. </a:t>
            </a:r>
          </a:p>
          <a:p>
            <a:pPr eaLnBrk="1" hangingPunct="1">
              <a:lnSpc>
                <a:spcPct val="80000"/>
              </a:lnSpc>
            </a:pPr>
            <a:r>
              <a:rPr lang="en-GB" sz="1800" b="1" smtClean="0"/>
              <a:t>C7 and T1 : Results in lack of dexterity in the hands and fingers, but allows for limited use of arms.</a:t>
            </a:r>
            <a:r>
              <a:rPr lang="en-US" sz="2500" b="1" smtClean="0"/>
              <a:t> </a:t>
            </a:r>
            <a:endParaRPr lang="en-GB" sz="2300" b="1" smtClean="0"/>
          </a:p>
          <a:p>
            <a:pPr lvl="2" eaLnBrk="1" hangingPunct="1">
              <a:lnSpc>
                <a:spcPct val="80000"/>
              </a:lnSpc>
              <a:buFont typeface="Wingdings 2" pitchFamily="18" charset="2"/>
              <a:buNone/>
            </a:pPr>
            <a:endParaRPr lang="en-GB" sz="1800" b="1" smtClean="0"/>
          </a:p>
          <a:p>
            <a:pPr>
              <a:lnSpc>
                <a:spcPct val="80000"/>
              </a:lnSpc>
              <a:buFont typeface="Wingdings 2" pitchFamily="18" charset="2"/>
              <a:buNone/>
            </a:pPr>
            <a:endParaRPr lang="en-US" sz="25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Cervical</a:t>
            </a:r>
          </a:p>
        </p:txBody>
      </p:sp>
      <p:sp>
        <p:nvSpPr>
          <p:cNvPr id="81923" name="Rectangle 3"/>
          <p:cNvSpPr>
            <a:spLocks noGrp="1"/>
          </p:cNvSpPr>
          <p:nvPr>
            <p:ph type="body" idx="1"/>
          </p:nvPr>
        </p:nvSpPr>
        <p:spPr>
          <a:xfrm>
            <a:off x="457200" y="1447800"/>
            <a:ext cx="8229600" cy="4678363"/>
          </a:xfrm>
        </p:spPr>
        <p:txBody>
          <a:bodyPr/>
          <a:lstStyle/>
          <a:p>
            <a:endParaRPr lang="en-US" smtClean="0"/>
          </a:p>
          <a:p>
            <a:pPr eaLnBrk="1" hangingPunct="1">
              <a:buFont typeface="Wingdings 2" pitchFamily="18" charset="2"/>
              <a:buNone/>
            </a:pPr>
            <a:r>
              <a:rPr lang="en-US" sz="2400" smtClean="0">
                <a:solidFill>
                  <a:srgbClr val="0000FF"/>
                </a:solidFill>
              </a:rPr>
              <a:t>Additional signs and symptoms of cervical injuries include</a:t>
            </a:r>
          </a:p>
          <a:p>
            <a:pPr eaLnBrk="1" hangingPunct="1">
              <a:buFont typeface="Wingdings 2" pitchFamily="18" charset="2"/>
              <a:buNone/>
            </a:pPr>
            <a:endParaRPr lang="en-US" sz="2400" smtClean="0"/>
          </a:p>
          <a:p>
            <a:pPr eaLnBrk="1" hangingPunct="1"/>
            <a:r>
              <a:rPr lang="en-US" sz="2000" smtClean="0"/>
              <a:t>bradycardia,  hypotension and sweating .</a:t>
            </a:r>
          </a:p>
          <a:p>
            <a:pPr eaLnBrk="1" hangingPunct="1"/>
            <a:r>
              <a:rPr lang="en-US" sz="2000" smtClean="0"/>
              <a:t>dysreflexia</a:t>
            </a:r>
            <a:r>
              <a:rPr lang="en-US" smtClean="0"/>
              <a:t> .</a:t>
            </a:r>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endParaRPr lang="en-GB"/>
          </a:p>
        </p:txBody>
      </p:sp>
      <p:pic>
        <p:nvPicPr>
          <p:cNvPr id="12291" name="Picture 2" descr="http://www.thewellingtonneurosurgeryunit.com/images/spine10_.jpg"/>
          <p:cNvPicPr>
            <a:picLocks noChangeAspect="1" noChangeArrowheads="1"/>
          </p:cNvPicPr>
          <p:nvPr/>
        </p:nvPicPr>
        <p:blipFill>
          <a:blip r:embed="rId2"/>
          <a:srcRect/>
          <a:stretch>
            <a:fillRect/>
          </a:stretch>
        </p:blipFill>
        <p:spPr bwMode="auto">
          <a:xfrm>
            <a:off x="1928813" y="357188"/>
            <a:ext cx="4714875"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 upper Cervical</a:t>
            </a:r>
          </a:p>
        </p:txBody>
      </p:sp>
      <p:pic>
        <p:nvPicPr>
          <p:cNvPr id="82948" name="Content Placeholder 3" descr="upper cervical.jpg"/>
          <p:cNvPicPr>
            <a:picLocks noGrp="1" noChangeAspect="1"/>
          </p:cNvPicPr>
          <p:nvPr>
            <p:ph type="body" idx="1"/>
          </p:nvPr>
        </p:nvPicPr>
        <p:blipFill>
          <a:blip r:embed="rId2"/>
          <a:srcRect/>
          <a:stretch>
            <a:fillRect/>
          </a:stretch>
        </p:blipFill>
        <p:spPr>
          <a:xfrm>
            <a:off x="468313" y="1700213"/>
            <a:ext cx="8135937" cy="4678362"/>
          </a:xfrm>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 lower Cervical</a:t>
            </a:r>
          </a:p>
        </p:txBody>
      </p:sp>
      <p:pic>
        <p:nvPicPr>
          <p:cNvPr id="83972" name="Content Placeholder 3" descr="lower.jpg"/>
          <p:cNvPicPr>
            <a:picLocks noGrp="1" noChangeAspect="1"/>
          </p:cNvPicPr>
          <p:nvPr>
            <p:ph type="body" idx="1"/>
          </p:nvPr>
        </p:nvPicPr>
        <p:blipFill>
          <a:blip r:embed="rId2"/>
          <a:srcRect/>
          <a:stretch>
            <a:fillRect/>
          </a:stretch>
        </p:blipFill>
        <p:spPr>
          <a:xfrm>
            <a:off x="468313" y="1628775"/>
            <a:ext cx="8135937" cy="4678363"/>
          </a:xfrm>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Thoracic</a:t>
            </a:r>
            <a:r>
              <a:rPr smtClean="0">
                <a:ln>
                  <a:noFill/>
                </a:ln>
                <a:effectLst/>
              </a:rPr>
              <a:t> </a:t>
            </a:r>
          </a:p>
        </p:txBody>
      </p:sp>
      <p:sp>
        <p:nvSpPr>
          <p:cNvPr id="84995" name="Rectangle 3"/>
          <p:cNvSpPr>
            <a:spLocks noGrp="1"/>
          </p:cNvSpPr>
          <p:nvPr>
            <p:ph type="body" idx="1"/>
          </p:nvPr>
        </p:nvSpPr>
        <p:spPr>
          <a:xfrm>
            <a:off x="457200" y="1447800"/>
            <a:ext cx="8229600" cy="4678363"/>
          </a:xfrm>
        </p:spPr>
        <p:txBody>
          <a:bodyPr/>
          <a:lstStyle/>
          <a:p>
            <a:endParaRPr lang="en-US" smtClean="0"/>
          </a:p>
          <a:p>
            <a:pPr eaLnBrk="1" hangingPunct="1"/>
            <a:r>
              <a:rPr lang="en-US" sz="2000" b="1" smtClean="0"/>
              <a:t>Pain over spine.</a:t>
            </a:r>
          </a:p>
          <a:p>
            <a:pPr eaLnBrk="1" hangingPunct="1"/>
            <a:endParaRPr lang="en-US" sz="2000" b="1" smtClean="0"/>
          </a:p>
          <a:p>
            <a:pPr eaLnBrk="1" hangingPunct="1"/>
            <a:r>
              <a:rPr lang="en-US" sz="2000" b="1" smtClean="0"/>
              <a:t>T1 to T8 : Results in the inability to control the abdominal muscles. Accordingly, trunk stability is affected. </a:t>
            </a:r>
          </a:p>
          <a:p>
            <a:pPr eaLnBrk="1" hangingPunct="1"/>
            <a:endParaRPr lang="en-US" sz="2000" b="1" smtClean="0"/>
          </a:p>
          <a:p>
            <a:pPr eaLnBrk="1" hangingPunct="1"/>
            <a:r>
              <a:rPr lang="en-US" sz="2000" b="1" smtClean="0"/>
              <a:t>T9 to T12 : Results in partial loss of trunk and abdominal muscle control.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Thoracic</a:t>
            </a:r>
          </a:p>
        </p:txBody>
      </p:sp>
      <p:pic>
        <p:nvPicPr>
          <p:cNvPr id="86020" name="Content Placeholder 3" descr="thoracic.jpg"/>
          <p:cNvPicPr>
            <a:picLocks noGrp="1" noChangeAspect="1"/>
          </p:cNvPicPr>
          <p:nvPr>
            <p:ph type="body" idx="1"/>
          </p:nvPr>
        </p:nvPicPr>
        <p:blipFill>
          <a:blip r:embed="rId2"/>
          <a:srcRect/>
          <a:stretch>
            <a:fillRect/>
          </a:stretch>
        </p:blipFill>
        <p:spPr>
          <a:xfrm>
            <a:off x="468313" y="1628775"/>
            <a:ext cx="8229600" cy="4649788"/>
          </a:xfrm>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Lumbar</a:t>
            </a:r>
            <a:r>
              <a:rPr smtClean="0">
                <a:ln>
                  <a:noFill/>
                </a:ln>
                <a:effectLst/>
              </a:rPr>
              <a:t> </a:t>
            </a:r>
          </a:p>
        </p:txBody>
      </p:sp>
      <p:sp>
        <p:nvSpPr>
          <p:cNvPr id="87043" name="Rectangle 3"/>
          <p:cNvSpPr>
            <a:spLocks noGrp="1"/>
          </p:cNvSpPr>
          <p:nvPr>
            <p:ph type="body" idx="1"/>
          </p:nvPr>
        </p:nvSpPr>
        <p:spPr>
          <a:xfrm>
            <a:off x="457200" y="1447800"/>
            <a:ext cx="8229600" cy="4678363"/>
          </a:xfrm>
        </p:spPr>
        <p:txBody>
          <a:bodyPr/>
          <a:lstStyle/>
          <a:p>
            <a:endParaRPr lang="en-US" smtClean="0"/>
          </a:p>
          <a:p>
            <a:pPr lvl="2" eaLnBrk="1" hangingPunct="1"/>
            <a:r>
              <a:rPr lang="en-US" smtClean="0"/>
              <a:t>The most common levels  L4-5 and L5-S1. </a:t>
            </a:r>
            <a:endParaRPr lang="en-GB" sz="2000" smtClean="0"/>
          </a:p>
          <a:p>
            <a:pPr lvl="2" eaLnBrk="1" hangingPunct="1"/>
            <a:endParaRPr lang="en-US" smtClean="0"/>
          </a:p>
          <a:p>
            <a:pPr lvl="2" eaLnBrk="1" hangingPunct="1"/>
            <a:r>
              <a:rPr lang="en-US" smtClean="0"/>
              <a:t>The onset of symptoms is characterized by a sharp,burning, stabbing pain radiating down the posterior or lateral aspect of the leg. exacerbated by sitting and bending. </a:t>
            </a:r>
            <a:endParaRPr lang="en-GB" smtClean="0"/>
          </a:p>
          <a:p>
            <a:pPr eaLnBrk="1" hangingPunct="1">
              <a:buFont typeface="Wingdings 2" pitchFamily="18" charset="2"/>
              <a:buNone/>
            </a:pPr>
            <a:endParaRPr lang="en-US" smtClean="0"/>
          </a:p>
          <a:p>
            <a:pPr lvl="2" eaLnBrk="1" hangingPunct="1"/>
            <a:r>
              <a:rPr lang="en-GB" smtClean="0"/>
              <a:t>Bowel and bladder dysfunction.</a:t>
            </a:r>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smtClean="0">
                <a:ln>
                  <a:noFill/>
                </a:ln>
                <a:solidFill>
                  <a:srgbClr val="FFFF00"/>
                </a:solidFill>
                <a:effectLst/>
              </a:rPr>
              <a:t>Lumbar</a:t>
            </a:r>
          </a:p>
        </p:txBody>
      </p:sp>
      <p:pic>
        <p:nvPicPr>
          <p:cNvPr id="89092" name="Content Placeholder 3" descr="lumbar.jpg"/>
          <p:cNvPicPr>
            <a:picLocks noGrp="1" noChangeAspect="1"/>
          </p:cNvPicPr>
          <p:nvPr>
            <p:ph type="body" idx="1"/>
          </p:nvPr>
        </p:nvPicPr>
        <p:blipFill>
          <a:blip r:embed="rId2"/>
          <a:srcRect/>
          <a:stretch>
            <a:fillRect/>
          </a:stretch>
        </p:blipFill>
        <p:spPr>
          <a:xfrm>
            <a:off x="468313" y="1700213"/>
            <a:ext cx="8229600" cy="4522787"/>
          </a:xfrm>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Investigations</a:t>
            </a:r>
            <a:r>
              <a:rPr smtClean="0">
                <a:ln>
                  <a:noFill/>
                </a:ln>
                <a:effectLst/>
              </a:rPr>
              <a:t> </a:t>
            </a:r>
          </a:p>
        </p:txBody>
      </p:sp>
      <p:sp>
        <p:nvSpPr>
          <p:cNvPr id="90115" name="Rectangle 3"/>
          <p:cNvSpPr>
            <a:spLocks noGrp="1"/>
          </p:cNvSpPr>
          <p:nvPr>
            <p:ph type="body" idx="1"/>
          </p:nvPr>
        </p:nvSpPr>
        <p:spPr>
          <a:xfrm>
            <a:off x="468313" y="1700213"/>
            <a:ext cx="8229600" cy="4678362"/>
          </a:xfrm>
        </p:spPr>
        <p:txBody>
          <a:bodyPr/>
          <a:lstStyle/>
          <a:p>
            <a:pPr eaLnBrk="1" hangingPunct="1">
              <a:lnSpc>
                <a:spcPct val="90000"/>
              </a:lnSpc>
            </a:pPr>
            <a:r>
              <a:rPr lang="en-US" sz="2000" b="1" smtClean="0"/>
              <a:t>A CT scan or MRI of the spine may show the location and extent of the damage and reveal problems such as blood clots (hematomas). </a:t>
            </a:r>
          </a:p>
          <a:p>
            <a:pPr eaLnBrk="1" hangingPunct="1">
              <a:lnSpc>
                <a:spcPct val="90000"/>
              </a:lnSpc>
              <a:buFont typeface="Wingdings" pitchFamily="2" charset="2"/>
              <a:buNone/>
            </a:pPr>
            <a:endParaRPr lang="en-US" sz="2000" b="1" smtClean="0"/>
          </a:p>
          <a:p>
            <a:pPr eaLnBrk="1" hangingPunct="1">
              <a:lnSpc>
                <a:spcPct val="90000"/>
              </a:lnSpc>
            </a:pPr>
            <a:r>
              <a:rPr lang="en-US" sz="2000" b="1" smtClean="0"/>
              <a:t>Myelogram (an x-ray of the spine after injection of dye) may be necessary in rare cases.</a:t>
            </a:r>
          </a:p>
          <a:p>
            <a:pPr eaLnBrk="1" hangingPunct="1">
              <a:lnSpc>
                <a:spcPct val="90000"/>
              </a:lnSpc>
              <a:buFont typeface="Wingdings" pitchFamily="2" charset="2"/>
              <a:buNone/>
            </a:pPr>
            <a:endParaRPr lang="en-US" sz="2000" b="1" smtClean="0"/>
          </a:p>
          <a:p>
            <a:pPr eaLnBrk="1" hangingPunct="1">
              <a:lnSpc>
                <a:spcPct val="90000"/>
              </a:lnSpc>
            </a:pPr>
            <a:r>
              <a:rPr lang="en-US" sz="2000" b="1" smtClean="0"/>
              <a:t>Somatosensory evoked potential (SSEP) testing or magnetic stimulation may show if nerve signals can pass through the spinal cord. </a:t>
            </a:r>
          </a:p>
          <a:p>
            <a:pPr eaLnBrk="1" hangingPunct="1">
              <a:lnSpc>
                <a:spcPct val="90000"/>
              </a:lnSpc>
              <a:buFont typeface="Wingdings" pitchFamily="2" charset="2"/>
              <a:buNone/>
            </a:pPr>
            <a:endParaRPr lang="en-US" sz="2000" b="1" smtClean="0"/>
          </a:p>
          <a:p>
            <a:pPr eaLnBrk="1" hangingPunct="1">
              <a:lnSpc>
                <a:spcPct val="90000"/>
              </a:lnSpc>
            </a:pPr>
            <a:r>
              <a:rPr lang="en-US" sz="2000" b="1" smtClean="0"/>
              <a:t>Spine x-rays may show fracture or damage to the bones of the spine.</a:t>
            </a:r>
            <a:endParaRPr lang="en-US" sz="2000" smtClean="0"/>
          </a:p>
          <a:p>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Treatment</a:t>
            </a:r>
            <a:r>
              <a:rPr lang="ar-SA" smtClean="0">
                <a:ln>
                  <a:noFill/>
                </a:ln>
                <a:effectLst/>
                <a:cs typeface="Arial" charset="0"/>
              </a:rPr>
              <a:t> </a:t>
            </a:r>
            <a:endParaRPr lang="en-GB" smtClean="0">
              <a:ln>
                <a:noFill/>
              </a:ln>
              <a:effectLst/>
              <a:cs typeface="Arial" charset="0"/>
            </a:endParaRPr>
          </a:p>
        </p:txBody>
      </p:sp>
      <p:sp>
        <p:nvSpPr>
          <p:cNvPr id="91139" name="Rectangle 3"/>
          <p:cNvSpPr>
            <a:spLocks noGrp="1"/>
          </p:cNvSpPr>
          <p:nvPr>
            <p:ph type="body" idx="1"/>
          </p:nvPr>
        </p:nvSpPr>
        <p:spPr>
          <a:xfrm>
            <a:off x="457200" y="1447800"/>
            <a:ext cx="8229600" cy="4678363"/>
          </a:xfrm>
        </p:spPr>
        <p:txBody>
          <a:bodyPr/>
          <a:lstStyle/>
          <a:p>
            <a:endParaRPr lang="en-US" smtClean="0"/>
          </a:p>
          <a:p>
            <a:pPr eaLnBrk="1" hangingPunct="1"/>
            <a:r>
              <a:rPr lang="en-US" sz="2100" b="1" smtClean="0"/>
              <a:t>ABC</a:t>
            </a:r>
          </a:p>
          <a:p>
            <a:pPr eaLnBrk="1" hangingPunct="1"/>
            <a:r>
              <a:rPr lang="en-US" sz="2100" b="1" smtClean="0"/>
              <a:t>Spine Immobilization , collar and BP control.</a:t>
            </a:r>
          </a:p>
          <a:p>
            <a:pPr eaLnBrk="1" hangingPunct="1"/>
            <a:r>
              <a:rPr lang="en-US" sz="2100" b="1" smtClean="0"/>
              <a:t>In cervical injuries higher than C5, intubation and respiratory support are usually needed.</a:t>
            </a:r>
          </a:p>
          <a:p>
            <a:pPr eaLnBrk="1" hangingPunct="1"/>
            <a:r>
              <a:rPr lang="en-US" sz="2100" b="1" smtClean="0"/>
              <a:t>Corticosteroids, rest, analgesics and muscle relaxant.</a:t>
            </a:r>
          </a:p>
          <a:p>
            <a:pPr eaLnBrk="1" hangingPunct="1"/>
            <a:r>
              <a:rPr lang="en-US" sz="2100" b="1" smtClean="0"/>
              <a:t>Surgery (decompression laminectomy ).</a:t>
            </a:r>
          </a:p>
          <a:p>
            <a:pPr eaLnBrk="1" hangingPunct="1"/>
            <a:r>
              <a:rPr lang="en-US" sz="2100" b="1" smtClean="0"/>
              <a:t>Extensive physical therapy and other rehabilitation interventions are often required after the acute injury has healed.</a:t>
            </a:r>
            <a:r>
              <a:rPr lang="en-US" smtClean="0"/>
              <a:t> </a:t>
            </a:r>
          </a:p>
          <a:p>
            <a:endParaRPr 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Spinal cord compression (scc)</a:t>
            </a:r>
          </a:p>
        </p:txBody>
      </p:sp>
      <p:sp>
        <p:nvSpPr>
          <p:cNvPr id="92163" name="Rectangle 3"/>
          <p:cNvSpPr>
            <a:spLocks noGrp="1"/>
          </p:cNvSpPr>
          <p:nvPr>
            <p:ph type="body" idx="1"/>
          </p:nvPr>
        </p:nvSpPr>
        <p:spPr>
          <a:xfrm>
            <a:off x="457200" y="1447800"/>
            <a:ext cx="8229600" cy="4678363"/>
          </a:xfrm>
        </p:spPr>
        <p:txBody>
          <a:bodyPr/>
          <a:lstStyle/>
          <a:p>
            <a:endParaRPr lang="en-US" smtClean="0"/>
          </a:p>
          <a:p>
            <a:pPr eaLnBrk="1" hangingPunct="1"/>
            <a:r>
              <a:rPr lang="en-US" sz="2000" b="1" smtClean="0"/>
              <a:t>The act of exerting an abnormal amount of pressure on the spinal cord.</a:t>
            </a:r>
          </a:p>
          <a:p>
            <a:pPr eaLnBrk="1" hangingPunct="1"/>
            <a:r>
              <a:rPr lang="en-US" sz="2400" b="1" i="1" smtClean="0">
                <a:solidFill>
                  <a:srgbClr val="0000FF"/>
                </a:solidFill>
              </a:rPr>
              <a:t>Causes and risk factors :</a:t>
            </a:r>
          </a:p>
          <a:p>
            <a:pPr eaLnBrk="1" hangingPunct="1">
              <a:buFont typeface="Wingdings" pitchFamily="2" charset="2"/>
              <a:buNone/>
            </a:pPr>
            <a:r>
              <a:rPr lang="en-US" sz="2000" b="1" smtClean="0"/>
              <a:t>  - Traumatic injury.</a:t>
            </a:r>
          </a:p>
          <a:p>
            <a:pPr eaLnBrk="1" hangingPunct="1">
              <a:buFont typeface="Wingdings" pitchFamily="2" charset="2"/>
              <a:buNone/>
            </a:pPr>
            <a:r>
              <a:rPr lang="en-US" sz="2000" b="1" smtClean="0"/>
              <a:t>  - Spinal cord tumors.</a:t>
            </a:r>
          </a:p>
          <a:p>
            <a:pPr eaLnBrk="1" hangingPunct="1">
              <a:buFont typeface="Wingdings" pitchFamily="2" charset="2"/>
              <a:buNone/>
            </a:pPr>
            <a:r>
              <a:rPr lang="en-US" sz="2000" b="1" smtClean="0"/>
              <a:t>  - Spinal stenosis.</a:t>
            </a:r>
          </a:p>
          <a:p>
            <a:pPr eaLnBrk="1" hangingPunct="1">
              <a:buFont typeface="Wingdings" pitchFamily="2" charset="2"/>
              <a:buNone/>
            </a:pPr>
            <a:r>
              <a:rPr lang="en-US" sz="2000" b="1" smtClean="0"/>
              <a:t>  - Ruptured disks.</a:t>
            </a:r>
          </a:p>
          <a:p>
            <a:pPr eaLnBrk="1" hangingPunct="1">
              <a:buFont typeface="Wingdings" pitchFamily="2" charset="2"/>
              <a:buNone/>
            </a:pPr>
            <a:r>
              <a:rPr lang="en-US" sz="2000" b="1" smtClean="0"/>
              <a:t>  - Abscesses.</a:t>
            </a:r>
          </a:p>
          <a:p>
            <a:pPr eaLnBrk="1" hangingPunct="1">
              <a:buFont typeface="Wingdings" pitchFamily="2" charset="2"/>
              <a:buNone/>
            </a:pPr>
            <a:r>
              <a:rPr lang="en-US" sz="2000" b="1" smtClean="0"/>
              <a:t>  - Arteriovenous malformations. </a:t>
            </a:r>
          </a:p>
          <a:p>
            <a:pPr eaLnBrk="1" hangingPunct="1">
              <a:buFont typeface="Wingdings" pitchFamily="2" charset="2"/>
              <a:buNone/>
            </a:pPr>
            <a:r>
              <a:rPr lang="en-US" sz="2000" b="1" smtClean="0"/>
              <a:t>  - Degenerative diseases, such as arthritis.</a:t>
            </a:r>
            <a:endParaRPr lang="en-US" smtClean="0"/>
          </a:p>
          <a:p>
            <a:endParaRPr 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Spinal cord compression (scc)</a:t>
            </a:r>
          </a:p>
        </p:txBody>
      </p:sp>
      <p:sp>
        <p:nvSpPr>
          <p:cNvPr id="93187" name="Rectangle 3"/>
          <p:cNvSpPr>
            <a:spLocks noGrp="1"/>
          </p:cNvSpPr>
          <p:nvPr>
            <p:ph type="body" idx="1"/>
          </p:nvPr>
        </p:nvSpPr>
        <p:spPr>
          <a:xfrm>
            <a:off x="457200" y="1447800"/>
            <a:ext cx="8229600" cy="4678363"/>
          </a:xfrm>
        </p:spPr>
        <p:txBody>
          <a:bodyPr/>
          <a:lstStyle/>
          <a:p>
            <a:endParaRPr lang="en-US" smtClean="0"/>
          </a:p>
          <a:p>
            <a:pPr eaLnBrk="1" hangingPunct="1"/>
            <a:r>
              <a:rPr lang="en-US" sz="2800" b="1" smtClean="0">
                <a:solidFill>
                  <a:srgbClr val="0000FF"/>
                </a:solidFill>
              </a:rPr>
              <a:t>Symptom:</a:t>
            </a:r>
          </a:p>
          <a:p>
            <a:pPr eaLnBrk="1" hangingPunct="1"/>
            <a:endParaRPr lang="en-US" sz="2800" b="1" smtClean="0">
              <a:solidFill>
                <a:srgbClr val="0000FF"/>
              </a:solidFill>
            </a:endParaRPr>
          </a:p>
          <a:p>
            <a:pPr eaLnBrk="1" hangingPunct="1"/>
            <a:r>
              <a:rPr lang="en-US" sz="2000" b="1" smtClean="0"/>
              <a:t>Back pain</a:t>
            </a:r>
          </a:p>
          <a:p>
            <a:pPr eaLnBrk="1" hangingPunct="1"/>
            <a:r>
              <a:rPr lang="en-US" sz="2000" b="1" smtClean="0"/>
              <a:t>Paralysis and loss sensation.</a:t>
            </a:r>
          </a:p>
          <a:p>
            <a:pPr eaLnBrk="1" hangingPunct="1"/>
            <a:r>
              <a:rPr lang="en-US" sz="2000" b="1" smtClean="0"/>
              <a:t>Urinary and fecal incontinence.</a:t>
            </a:r>
          </a:p>
          <a:p>
            <a:pPr eaLnBrk="1" hangingPunct="1"/>
            <a:r>
              <a:rPr lang="en-US" sz="2000" b="1" smtClean="0"/>
              <a:t>Hyperreflexia</a:t>
            </a:r>
            <a:r>
              <a:rPr lang="en-US" sz="2400" smtClean="0"/>
              <a:t>.</a:t>
            </a:r>
          </a:p>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2_01"/>
          <p:cNvPicPr>
            <a:picLocks noGrp="1" noChangeAspect="1" noChangeArrowheads="1"/>
          </p:cNvPicPr>
          <p:nvPr>
            <p:ph idx="1"/>
          </p:nvPr>
        </p:nvPicPr>
        <p:blipFill>
          <a:blip r:embed="rId2"/>
          <a:srcRect/>
          <a:stretch>
            <a:fillRect/>
          </a:stretch>
        </p:blipFill>
        <p:spPr>
          <a:xfrm>
            <a:off x="928688" y="357188"/>
            <a:ext cx="7315200" cy="62484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pPr algn="ctr"/>
            <a:r>
              <a:rPr smtClean="0">
                <a:ln>
                  <a:noFill/>
                </a:ln>
                <a:solidFill>
                  <a:srgbClr val="FFFF00"/>
                </a:solidFill>
                <a:effectLst/>
              </a:rPr>
              <a:t>Investigations</a:t>
            </a:r>
          </a:p>
        </p:txBody>
      </p:sp>
      <p:sp>
        <p:nvSpPr>
          <p:cNvPr id="95235" name="Rectangle 3"/>
          <p:cNvSpPr>
            <a:spLocks noGrp="1"/>
          </p:cNvSpPr>
          <p:nvPr>
            <p:ph type="body" idx="1"/>
          </p:nvPr>
        </p:nvSpPr>
        <p:spPr>
          <a:xfrm>
            <a:off x="457200" y="1447800"/>
            <a:ext cx="8229600" cy="4678363"/>
          </a:xfrm>
        </p:spPr>
        <p:txBody>
          <a:bodyPr/>
          <a:lstStyle/>
          <a:p>
            <a:endParaRPr lang="en-US" smtClean="0"/>
          </a:p>
          <a:p>
            <a:pPr eaLnBrk="1" hangingPunct="1"/>
            <a:r>
              <a:rPr lang="en-US" sz="2000" b="1" smtClean="0"/>
              <a:t>X-Ray </a:t>
            </a:r>
          </a:p>
          <a:p>
            <a:pPr eaLnBrk="1" hangingPunct="1"/>
            <a:r>
              <a:rPr lang="en-US" sz="2000" b="1" smtClean="0"/>
              <a:t>MRI </a:t>
            </a:r>
          </a:p>
          <a:p>
            <a:pPr eaLnBrk="1" hangingPunct="1"/>
            <a:r>
              <a:rPr lang="en-US" sz="2000" b="1" smtClean="0"/>
              <a:t>CT or CAT scan </a:t>
            </a:r>
          </a:p>
          <a:p>
            <a:pPr eaLnBrk="1" hangingPunct="1"/>
            <a:r>
              <a:rPr lang="en-US" sz="2000" b="1" smtClean="0"/>
              <a:t>EMG </a:t>
            </a:r>
          </a:p>
          <a:p>
            <a:pPr eaLnBrk="1" hangingPunct="1"/>
            <a:r>
              <a:rPr lang="en-US" sz="2000" b="1" smtClean="0"/>
              <a:t>Myelogram </a:t>
            </a:r>
          </a:p>
          <a:p>
            <a:pPr eaLnBrk="1" hangingPunct="1"/>
            <a:r>
              <a:rPr lang="en-US" sz="2000" b="1" smtClean="0"/>
              <a:t>Discogram </a:t>
            </a:r>
          </a:p>
          <a:p>
            <a:pPr eaLnBrk="1" hangingPunct="1"/>
            <a:r>
              <a:rPr lang="en-US" sz="2000" b="1" smtClean="0"/>
              <a:t>Bone Scan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lgn="ctr" eaLnBrk="1" hangingPunct="1"/>
            <a:r>
              <a:rPr smtClean="0">
                <a:ln>
                  <a:noFill/>
                </a:ln>
                <a:solidFill>
                  <a:srgbClr val="FFFF00"/>
                </a:solidFill>
                <a:effectLst/>
              </a:rPr>
              <a:t>Treatment</a:t>
            </a:r>
            <a:r>
              <a:rPr lang="ar-SA" smtClean="0">
                <a:ln>
                  <a:noFill/>
                </a:ln>
                <a:effectLst/>
                <a:cs typeface="Arial" charset="0"/>
              </a:rPr>
              <a:t> </a:t>
            </a:r>
            <a:endParaRPr smtClean="0">
              <a:ln>
                <a:noFill/>
              </a:ln>
              <a:effectLst/>
              <a:cs typeface="Arial" charset="0"/>
            </a:endParaRPr>
          </a:p>
        </p:txBody>
      </p:sp>
      <p:sp>
        <p:nvSpPr>
          <p:cNvPr id="51203" name="Rectangle 3"/>
          <p:cNvSpPr>
            <a:spLocks noGrp="1"/>
          </p:cNvSpPr>
          <p:nvPr>
            <p:ph type="body" idx="1"/>
          </p:nvPr>
        </p:nvSpPr>
        <p:spPr>
          <a:xfrm>
            <a:off x="457200" y="1447800"/>
            <a:ext cx="8229600" cy="4678363"/>
          </a:xfrm>
        </p:spPr>
        <p:txBody>
          <a:bodyPr/>
          <a:lstStyle/>
          <a:p>
            <a:pPr eaLnBrk="1" hangingPunct="1"/>
            <a:endParaRPr lang="en-US" sz="2100" b="1" smtClean="0"/>
          </a:p>
          <a:p>
            <a:pPr eaLnBrk="1" hangingPunct="1"/>
            <a:endParaRPr lang="en-US" sz="2100" b="1" smtClean="0"/>
          </a:p>
          <a:p>
            <a:pPr eaLnBrk="1" hangingPunct="1"/>
            <a:r>
              <a:rPr lang="en-US" sz="2100" b="1" smtClean="0"/>
              <a:t>ABC</a:t>
            </a:r>
          </a:p>
          <a:p>
            <a:pPr eaLnBrk="1" hangingPunct="1"/>
            <a:r>
              <a:rPr lang="en-US" sz="2100" b="1" smtClean="0"/>
              <a:t>Spine Immobilization , collar and BP control .</a:t>
            </a:r>
          </a:p>
          <a:p>
            <a:pPr eaLnBrk="1" hangingPunct="1"/>
            <a:r>
              <a:rPr lang="en-US" sz="2100" b="1" smtClean="0"/>
              <a:t>intubation and respiratory support are usually needed.</a:t>
            </a:r>
          </a:p>
          <a:p>
            <a:pPr eaLnBrk="1" hangingPunct="1"/>
            <a:r>
              <a:rPr lang="en-US" sz="2100" b="1" smtClean="0"/>
              <a:t>Corticosteroids.</a:t>
            </a:r>
            <a:endParaRPr lang="ar-SA" sz="2100" b="1" smtClean="0">
              <a:cs typeface="Arial" charset="0"/>
            </a:endParaRPr>
          </a:p>
          <a:p>
            <a:pPr eaLnBrk="1" hangingPunct="1"/>
            <a:r>
              <a:rPr lang="en-US" sz="2100" b="1" smtClean="0">
                <a:cs typeface="Arial" charset="0"/>
              </a:rPr>
              <a:t>Radiotherapy.</a:t>
            </a:r>
          </a:p>
          <a:p>
            <a:pPr eaLnBrk="1" hangingPunct="1"/>
            <a:r>
              <a:rPr lang="en-US" sz="2100" b="1" smtClean="0">
                <a:cs typeface="Arial" charset="0"/>
              </a:rPr>
              <a:t>Chemotherapy.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smtClean="0">
                <a:ln>
                  <a:noFill/>
                </a:ln>
                <a:solidFill>
                  <a:srgbClr val="FFFF00"/>
                </a:solidFill>
                <a:effectLst/>
              </a:rPr>
              <a:t>How to read it…?</a:t>
            </a:r>
          </a:p>
        </p:txBody>
      </p:sp>
      <p:pic>
        <p:nvPicPr>
          <p:cNvPr id="78853" name="Picture 5" descr="Download PastedGra...tiff (300.8 KB)"/>
          <p:cNvPicPr>
            <a:picLocks noChangeAspect="1" noChangeArrowheads="1"/>
          </p:cNvPicPr>
          <p:nvPr/>
        </p:nvPicPr>
        <p:blipFill>
          <a:blip r:embed="rId2"/>
          <a:srcRect/>
          <a:stretch>
            <a:fillRect/>
          </a:stretch>
        </p:blipFill>
        <p:spPr bwMode="auto">
          <a:xfrm>
            <a:off x="4140200" y="1844675"/>
            <a:ext cx="4103688" cy="4033838"/>
          </a:xfrm>
          <a:prstGeom prst="rect">
            <a:avLst/>
          </a:prstGeom>
          <a:noFill/>
        </p:spPr>
      </p:pic>
      <p:pic>
        <p:nvPicPr>
          <p:cNvPr id="78855" name="Picture 7" descr="Download PastedGra...tiff (300.8 KB)"/>
          <p:cNvPicPr>
            <a:picLocks noChangeAspect="1" noChangeArrowheads="1"/>
          </p:cNvPicPr>
          <p:nvPr/>
        </p:nvPicPr>
        <p:blipFill>
          <a:blip r:embed="rId2"/>
          <a:srcRect/>
          <a:stretch>
            <a:fillRect/>
          </a:stretch>
        </p:blipFill>
        <p:spPr bwMode="auto">
          <a:xfrm>
            <a:off x="2411413" y="4292600"/>
            <a:ext cx="1133475" cy="1524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solidFill>
                  <a:srgbClr val="FFFF00"/>
                </a:solidFill>
              </a:rPr>
              <a:t>Spinal </a:t>
            </a:r>
            <a:r>
              <a:rPr err="1" smtClean="0">
                <a:solidFill>
                  <a:srgbClr val="FFFF00"/>
                </a:solidFill>
              </a:rPr>
              <a:t>Meninges</a:t>
            </a:r>
            <a:endParaRPr lang="en-GB">
              <a:solidFill>
                <a:srgbClr val="FFFF00"/>
              </a:solidFill>
            </a:endParaRPr>
          </a:p>
        </p:txBody>
      </p:sp>
      <p:sp>
        <p:nvSpPr>
          <p:cNvPr id="14339" name="Rectangle 3"/>
          <p:cNvSpPr txBox="1">
            <a:spLocks noChangeArrowheads="1"/>
          </p:cNvSpPr>
          <p:nvPr/>
        </p:nvSpPr>
        <p:spPr bwMode="auto">
          <a:xfrm>
            <a:off x="4343400" y="1447800"/>
            <a:ext cx="4800600" cy="64770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a:solidFill>
                  <a:srgbClr val="FFFF00"/>
                </a:solidFill>
                <a:latin typeface="Constantia" pitchFamily="18" charset="0"/>
              </a:rPr>
              <a:t>Connective tissue membranes </a:t>
            </a:r>
          </a:p>
          <a:p>
            <a:pPr marL="742950" lvl="1" indent="-285750">
              <a:spcBef>
                <a:spcPct val="20000"/>
              </a:spcBef>
              <a:buClr>
                <a:schemeClr val="tx1"/>
              </a:buClr>
              <a:buFont typeface="Arial" charset="0"/>
              <a:buChar char="–"/>
            </a:pPr>
            <a:r>
              <a:rPr lang="en-US" sz="1600" b="1">
                <a:solidFill>
                  <a:srgbClr val="002060"/>
                </a:solidFill>
                <a:latin typeface="Constantia" pitchFamily="18" charset="0"/>
              </a:rPr>
              <a:t>Dura mater</a:t>
            </a:r>
            <a:r>
              <a:rPr lang="en-US" sz="1600">
                <a:solidFill>
                  <a:srgbClr val="002060"/>
                </a:solidFill>
                <a:latin typeface="Constantia" pitchFamily="18" charset="0"/>
              </a:rPr>
              <a:t>: </a:t>
            </a:r>
            <a:r>
              <a:rPr lang="en-US" sz="1600">
                <a:latin typeface="Constantia" pitchFamily="18" charset="0"/>
              </a:rPr>
              <a:t>outermost layer; continuous with epineurium of the spinal nerves</a:t>
            </a:r>
          </a:p>
          <a:p>
            <a:pPr marL="742950" lvl="1" indent="-285750">
              <a:spcBef>
                <a:spcPct val="20000"/>
              </a:spcBef>
              <a:buClr>
                <a:schemeClr val="tx1"/>
              </a:buClr>
              <a:buFont typeface="Arial" charset="0"/>
              <a:buChar char="–"/>
            </a:pPr>
            <a:r>
              <a:rPr lang="en-US" sz="1600" b="1">
                <a:solidFill>
                  <a:srgbClr val="002060"/>
                </a:solidFill>
                <a:latin typeface="Constantia" pitchFamily="18" charset="0"/>
              </a:rPr>
              <a:t>Arachnoid mater</a:t>
            </a:r>
            <a:r>
              <a:rPr lang="en-US" sz="1600">
                <a:solidFill>
                  <a:srgbClr val="002060"/>
                </a:solidFill>
                <a:latin typeface="Constantia" pitchFamily="18" charset="0"/>
              </a:rPr>
              <a:t>: </a:t>
            </a:r>
            <a:r>
              <a:rPr lang="en-US" sz="1600">
                <a:latin typeface="Constantia" pitchFamily="18" charset="0"/>
              </a:rPr>
              <a:t>thin</a:t>
            </a:r>
          </a:p>
          <a:p>
            <a:pPr marL="742950" lvl="1" indent="-285750">
              <a:spcBef>
                <a:spcPct val="20000"/>
              </a:spcBef>
              <a:buClr>
                <a:schemeClr val="tx1"/>
              </a:buClr>
              <a:buFont typeface="Arial" charset="0"/>
              <a:buChar char="–"/>
            </a:pPr>
            <a:r>
              <a:rPr lang="en-US" sz="1600" b="1">
                <a:solidFill>
                  <a:srgbClr val="002060"/>
                </a:solidFill>
                <a:latin typeface="Constantia" pitchFamily="18" charset="0"/>
              </a:rPr>
              <a:t>Pia mater</a:t>
            </a:r>
            <a:r>
              <a:rPr lang="en-US" sz="1600">
                <a:solidFill>
                  <a:srgbClr val="002060"/>
                </a:solidFill>
                <a:latin typeface="Constantia" pitchFamily="18" charset="0"/>
              </a:rPr>
              <a:t>: </a:t>
            </a:r>
            <a:r>
              <a:rPr lang="en-US" sz="1600">
                <a:latin typeface="Constantia" pitchFamily="18" charset="0"/>
              </a:rPr>
              <a:t>bound tightly to surface</a:t>
            </a:r>
          </a:p>
          <a:p>
            <a:pPr marL="1143000" lvl="2" indent="-228600">
              <a:spcBef>
                <a:spcPct val="20000"/>
              </a:spcBef>
              <a:buClr>
                <a:schemeClr val="tx1"/>
              </a:buClr>
              <a:buFont typeface="Arial" charset="0"/>
              <a:buChar char="•"/>
            </a:pPr>
            <a:r>
              <a:rPr lang="en-US" sz="1400">
                <a:latin typeface="Constantia" pitchFamily="18" charset="0"/>
              </a:rPr>
              <a:t>Forms the </a:t>
            </a:r>
            <a:r>
              <a:rPr lang="en-US" sz="1400" b="1">
                <a:latin typeface="Constantia" pitchFamily="18" charset="0"/>
              </a:rPr>
              <a:t>filum terminale</a:t>
            </a:r>
          </a:p>
          <a:p>
            <a:pPr marL="1600200" lvl="3" indent="-228600">
              <a:spcBef>
                <a:spcPct val="20000"/>
              </a:spcBef>
              <a:buClr>
                <a:schemeClr val="tx1"/>
              </a:buClr>
              <a:buFont typeface="Arial" charset="0"/>
              <a:buChar char="–"/>
            </a:pPr>
            <a:r>
              <a:rPr lang="en-US" sz="1200">
                <a:latin typeface="Constantia" pitchFamily="18" charset="0"/>
              </a:rPr>
              <a:t> anchors spinal cord to coccyx</a:t>
            </a:r>
          </a:p>
          <a:p>
            <a:pPr marL="1143000" lvl="2" indent="-228600">
              <a:spcBef>
                <a:spcPct val="20000"/>
              </a:spcBef>
              <a:buClr>
                <a:schemeClr val="tx1"/>
              </a:buClr>
              <a:buFont typeface="Arial" charset="0"/>
              <a:buChar char="•"/>
            </a:pPr>
            <a:r>
              <a:rPr lang="en-US" sz="1400">
                <a:latin typeface="Constantia" pitchFamily="18" charset="0"/>
              </a:rPr>
              <a:t>Forms the denticulate ligaments that attach the spinal cord to the dura</a:t>
            </a:r>
            <a:endParaRPr lang="en-US" sz="1600">
              <a:latin typeface="Constantia" pitchFamily="18" charset="0"/>
            </a:endParaRPr>
          </a:p>
        </p:txBody>
      </p:sp>
      <p:pic>
        <p:nvPicPr>
          <p:cNvPr id="14340" name="Picture 2" descr="http://www.homebusinessandfamilylife.com/images/spinal_cord.jpg"/>
          <p:cNvPicPr>
            <a:picLocks noChangeAspect="1" noChangeArrowheads="1"/>
          </p:cNvPicPr>
          <p:nvPr/>
        </p:nvPicPr>
        <p:blipFill>
          <a:blip r:embed="rId2"/>
          <a:srcRect/>
          <a:stretch>
            <a:fillRect/>
          </a:stretch>
        </p:blipFill>
        <p:spPr bwMode="auto">
          <a:xfrm>
            <a:off x="500063" y="1571625"/>
            <a:ext cx="3952875"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solidFill>
                  <a:srgbClr val="FFFF00"/>
                </a:solidFill>
              </a:rPr>
              <a:t>Spinal </a:t>
            </a:r>
            <a:r>
              <a:rPr err="1" smtClean="0">
                <a:solidFill>
                  <a:srgbClr val="FFFF00"/>
                </a:solidFill>
              </a:rPr>
              <a:t>Meninges</a:t>
            </a:r>
            <a:endParaRPr lang="en-GB">
              <a:solidFill>
                <a:srgbClr val="FFFF00"/>
              </a:solidFill>
            </a:endParaRPr>
          </a:p>
        </p:txBody>
      </p:sp>
      <p:sp>
        <p:nvSpPr>
          <p:cNvPr id="15363" name="Rectangle 3"/>
          <p:cNvSpPr txBox="1">
            <a:spLocks noChangeArrowheads="1"/>
          </p:cNvSpPr>
          <p:nvPr/>
        </p:nvSpPr>
        <p:spPr bwMode="auto">
          <a:xfrm>
            <a:off x="4343400" y="1447800"/>
            <a:ext cx="4800600" cy="6477000"/>
          </a:xfrm>
          <a:prstGeom prst="rect">
            <a:avLst/>
          </a:prstGeom>
          <a:noFill/>
          <a:ln w="9525">
            <a:noFill/>
            <a:miter lim="800000"/>
            <a:headEnd/>
            <a:tailEnd/>
          </a:ln>
        </p:spPr>
        <p:txBody>
          <a:bodyPr/>
          <a:lstStyle/>
          <a:p>
            <a:pPr marL="342900" indent="-342900">
              <a:spcBef>
                <a:spcPct val="20000"/>
              </a:spcBef>
            </a:pPr>
            <a:endParaRPr lang="en-US" sz="1600">
              <a:latin typeface="Constantia" pitchFamily="18" charset="0"/>
            </a:endParaRPr>
          </a:p>
          <a:p>
            <a:pPr marL="342900" indent="-342900">
              <a:spcBef>
                <a:spcPct val="20000"/>
              </a:spcBef>
              <a:buFont typeface="Arial" charset="0"/>
              <a:buChar char="•"/>
            </a:pPr>
            <a:r>
              <a:rPr lang="en-US" sz="2000">
                <a:solidFill>
                  <a:srgbClr val="FFFF00"/>
                </a:solidFill>
                <a:latin typeface="Constantia" pitchFamily="18" charset="0"/>
              </a:rPr>
              <a:t>Spaces</a:t>
            </a:r>
          </a:p>
          <a:p>
            <a:pPr marL="742950" lvl="1" indent="-285750">
              <a:spcBef>
                <a:spcPct val="20000"/>
              </a:spcBef>
              <a:buClr>
                <a:schemeClr val="tx1"/>
              </a:buClr>
              <a:buFont typeface="Arial" charset="0"/>
              <a:buChar char="–"/>
            </a:pPr>
            <a:r>
              <a:rPr lang="en-US" sz="1600" b="1">
                <a:solidFill>
                  <a:srgbClr val="002060"/>
                </a:solidFill>
                <a:latin typeface="Constantia" pitchFamily="18" charset="0"/>
              </a:rPr>
              <a:t>Epidural</a:t>
            </a:r>
            <a:r>
              <a:rPr lang="en-US" sz="1600">
                <a:solidFill>
                  <a:srgbClr val="002060"/>
                </a:solidFill>
                <a:latin typeface="Constantia" pitchFamily="18" charset="0"/>
              </a:rPr>
              <a:t>:</a:t>
            </a:r>
            <a:r>
              <a:rPr lang="en-US" sz="1600">
                <a:latin typeface="Constantia" pitchFamily="18" charset="0"/>
              </a:rPr>
              <a:t> external to the dura</a:t>
            </a:r>
          </a:p>
          <a:p>
            <a:pPr marL="1143000" lvl="2" indent="-228600">
              <a:spcBef>
                <a:spcPct val="20000"/>
              </a:spcBef>
              <a:buClr>
                <a:schemeClr val="tx1"/>
              </a:buClr>
              <a:buFont typeface="Arial" charset="0"/>
              <a:buChar char="•"/>
            </a:pPr>
            <a:r>
              <a:rPr lang="en-US" sz="1400">
                <a:latin typeface="Constantia" pitchFamily="18" charset="0"/>
              </a:rPr>
              <a:t>Anesthestics injected here </a:t>
            </a:r>
          </a:p>
          <a:p>
            <a:pPr marL="1143000" lvl="2" indent="-228600">
              <a:spcBef>
                <a:spcPct val="20000"/>
              </a:spcBef>
              <a:buClr>
                <a:schemeClr val="tx1"/>
              </a:buClr>
              <a:buFont typeface="Arial" charset="0"/>
              <a:buChar char="•"/>
            </a:pPr>
            <a:r>
              <a:rPr lang="en-US" sz="1400">
                <a:latin typeface="Constantia" pitchFamily="18" charset="0"/>
              </a:rPr>
              <a:t>Fat-fill</a:t>
            </a:r>
          </a:p>
          <a:p>
            <a:pPr marL="742950" lvl="1" indent="-285750">
              <a:spcBef>
                <a:spcPct val="20000"/>
              </a:spcBef>
              <a:buClr>
                <a:schemeClr val="tx1"/>
              </a:buClr>
              <a:buFont typeface="Arial" charset="0"/>
              <a:buChar char="–"/>
            </a:pPr>
            <a:r>
              <a:rPr lang="en-US" sz="1600" b="1">
                <a:solidFill>
                  <a:srgbClr val="002060"/>
                </a:solidFill>
                <a:latin typeface="Constantia" pitchFamily="18" charset="0"/>
              </a:rPr>
              <a:t>Subdural space</a:t>
            </a:r>
            <a:r>
              <a:rPr lang="en-US" sz="1600">
                <a:solidFill>
                  <a:srgbClr val="002060"/>
                </a:solidFill>
                <a:latin typeface="Constantia" pitchFamily="18" charset="0"/>
              </a:rPr>
              <a:t>: </a:t>
            </a:r>
            <a:r>
              <a:rPr lang="en-US" sz="1600">
                <a:latin typeface="Constantia" pitchFamily="18" charset="0"/>
              </a:rPr>
              <a:t>serous fluid</a:t>
            </a:r>
          </a:p>
          <a:p>
            <a:pPr marL="742950" lvl="1" indent="-285750">
              <a:spcBef>
                <a:spcPct val="20000"/>
              </a:spcBef>
              <a:buClr>
                <a:schemeClr val="tx1"/>
              </a:buClr>
              <a:buFont typeface="Arial" charset="0"/>
              <a:buChar char="–"/>
            </a:pPr>
            <a:r>
              <a:rPr lang="en-US" sz="1600" b="1">
                <a:solidFill>
                  <a:srgbClr val="002060"/>
                </a:solidFill>
                <a:latin typeface="Constantia" pitchFamily="18" charset="0"/>
              </a:rPr>
              <a:t>Subarachnoid</a:t>
            </a:r>
            <a:r>
              <a:rPr lang="en-US" sz="1600">
                <a:solidFill>
                  <a:srgbClr val="002060"/>
                </a:solidFill>
                <a:latin typeface="Constantia" pitchFamily="18" charset="0"/>
              </a:rPr>
              <a:t>: </a:t>
            </a:r>
            <a:r>
              <a:rPr lang="en-US" sz="1600">
                <a:latin typeface="Constantia" pitchFamily="18" charset="0"/>
              </a:rPr>
              <a:t>between pia and arachnoid</a:t>
            </a:r>
          </a:p>
          <a:p>
            <a:pPr marL="1143000" lvl="2" indent="-228600">
              <a:spcBef>
                <a:spcPct val="20000"/>
              </a:spcBef>
              <a:buClr>
                <a:schemeClr val="tx1"/>
              </a:buClr>
              <a:buFont typeface="Arial" charset="0"/>
              <a:buChar char="•"/>
            </a:pPr>
            <a:r>
              <a:rPr lang="en-US" sz="1400">
                <a:latin typeface="Constantia" pitchFamily="18" charset="0"/>
              </a:rPr>
              <a:t>Filled with CSF</a:t>
            </a:r>
            <a:endParaRPr lang="en-US" sz="1600">
              <a:latin typeface="Constantia" pitchFamily="18" charset="0"/>
            </a:endParaRPr>
          </a:p>
        </p:txBody>
      </p:sp>
      <p:pic>
        <p:nvPicPr>
          <p:cNvPr id="15364" name="Picture 2" descr="http://www.homebusinessandfamilylife.com/images/spinal_cord.jpg"/>
          <p:cNvPicPr>
            <a:picLocks noChangeAspect="1" noChangeArrowheads="1"/>
          </p:cNvPicPr>
          <p:nvPr/>
        </p:nvPicPr>
        <p:blipFill>
          <a:blip r:embed="rId2"/>
          <a:srcRect/>
          <a:stretch>
            <a:fillRect/>
          </a:stretch>
        </p:blipFill>
        <p:spPr bwMode="auto">
          <a:xfrm>
            <a:off x="500063" y="1571625"/>
            <a:ext cx="3952875"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524000"/>
            <a:ext cx="8229600" cy="5048250"/>
          </a:xfrm>
        </p:spPr>
        <p:txBody>
          <a:bodyPr/>
          <a:lstStyle/>
          <a:p>
            <a:r>
              <a:rPr lang="en-US" smtClean="0"/>
              <a:t>Consist of 1 anterior &amp; 2 posterior spinal arteries→arise from vertebral arteries</a:t>
            </a:r>
          </a:p>
          <a:p>
            <a:endParaRPr lang="en-GB" smtClean="0"/>
          </a:p>
        </p:txBody>
      </p:sp>
      <p:sp>
        <p:nvSpPr>
          <p:cNvPr id="2" name="Title 1"/>
          <p:cNvSpPr>
            <a:spLocks noGrp="1"/>
          </p:cNvSpPr>
          <p:nvPr>
            <p:ph type="title"/>
          </p:nvPr>
        </p:nvSpPr>
        <p:spPr/>
        <p:txBody>
          <a:bodyPr/>
          <a:lstStyle/>
          <a:p>
            <a:pPr fontAlgn="auto">
              <a:spcAft>
                <a:spcPts val="0"/>
              </a:spcAft>
              <a:defRPr/>
            </a:pPr>
            <a:r>
              <a:rPr smtClean="0">
                <a:solidFill>
                  <a:srgbClr val="FFFF00"/>
                </a:solidFill>
              </a:rPr>
              <a:t>Blood supply of the spinal cord</a:t>
            </a:r>
            <a:endParaRPr lang="en-GB">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TotalTime>
  <Words>2126</Words>
  <Application>Microsoft Office PowerPoint</Application>
  <PresentationFormat>On-screen Show (4:3)</PresentationFormat>
  <Paragraphs>449</Paragraphs>
  <Slides>62</Slides>
  <Notes>6</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Paper</vt:lpstr>
      <vt:lpstr>Presentation and Management of spinal cord lesions</vt:lpstr>
      <vt:lpstr>Slide 2</vt:lpstr>
      <vt:lpstr>Slide 3</vt:lpstr>
      <vt:lpstr>Anatomy </vt:lpstr>
      <vt:lpstr>Slide 5</vt:lpstr>
      <vt:lpstr>Slide 6</vt:lpstr>
      <vt:lpstr>Spinal Meninges</vt:lpstr>
      <vt:lpstr>Spinal Meninges</vt:lpstr>
      <vt:lpstr>Blood supply of the spinal cord</vt:lpstr>
      <vt:lpstr>Slide 10</vt:lpstr>
      <vt:lpstr>sensory tracts</vt:lpstr>
      <vt:lpstr>Slide 12</vt:lpstr>
      <vt:lpstr>Motor ( corticospinal ) tracts</vt:lpstr>
      <vt:lpstr>Slide 14</vt:lpstr>
      <vt:lpstr>Slide 15</vt:lpstr>
      <vt:lpstr>Slide 16</vt:lpstr>
      <vt:lpstr>Slide 17</vt:lpstr>
      <vt:lpstr>Spinal stenosis</vt:lpstr>
      <vt:lpstr>Congenital spinal stenosis</vt:lpstr>
      <vt:lpstr>Other causes of spinal stenosis</vt:lpstr>
      <vt:lpstr>Cauda equina syndrome</vt:lpstr>
      <vt:lpstr>Slide 22</vt:lpstr>
      <vt:lpstr>infections</vt:lpstr>
      <vt:lpstr>Epidural abscess</vt:lpstr>
      <vt:lpstr>Risk factor for epidural abscess</vt:lpstr>
      <vt:lpstr>  Epidural abscess </vt:lpstr>
      <vt:lpstr>Epidural abscess</vt:lpstr>
      <vt:lpstr> Spinal Tumors </vt:lpstr>
      <vt:lpstr> Spinal Tumors </vt:lpstr>
      <vt:lpstr>Spinal tumors </vt:lpstr>
      <vt:lpstr>Spinal tumors</vt:lpstr>
      <vt:lpstr>Symptoms of spinal tumors</vt:lpstr>
      <vt:lpstr>Extradural tumors</vt:lpstr>
      <vt:lpstr>Intradural extramedullary tumors</vt:lpstr>
      <vt:lpstr>Intradural extramedullary tumors</vt:lpstr>
      <vt:lpstr>Intradural intramedullary tumors</vt:lpstr>
      <vt:lpstr>Intradural intramedullary tumors</vt:lpstr>
      <vt:lpstr>Investigations </vt:lpstr>
      <vt:lpstr>Treatment </vt:lpstr>
      <vt:lpstr>Cervical Spondylotic Myelopathy (CSM)</vt:lpstr>
      <vt:lpstr>Cervical Spondylotic Myelopathy (CSM)</vt:lpstr>
      <vt:lpstr>Transverse myelitis</vt:lpstr>
      <vt:lpstr>Cervical Spondylotic Myelopathy</vt:lpstr>
      <vt:lpstr>Slide 44</vt:lpstr>
      <vt:lpstr>Slide 45</vt:lpstr>
      <vt:lpstr>Spinal truma</vt:lpstr>
      <vt:lpstr>mechanisms of spinal cord injury </vt:lpstr>
      <vt:lpstr>Cervical </vt:lpstr>
      <vt:lpstr>Cervical</vt:lpstr>
      <vt:lpstr> upper Cervical</vt:lpstr>
      <vt:lpstr> lower Cervical</vt:lpstr>
      <vt:lpstr>Thoracic </vt:lpstr>
      <vt:lpstr>Thoracic</vt:lpstr>
      <vt:lpstr>Lumbar </vt:lpstr>
      <vt:lpstr>Lumbar</vt:lpstr>
      <vt:lpstr>Investigations </vt:lpstr>
      <vt:lpstr>Treatment </vt:lpstr>
      <vt:lpstr>Spinal cord compression (scc)</vt:lpstr>
      <vt:lpstr>Spinal cord compression (scc)</vt:lpstr>
      <vt:lpstr>Investigations</vt:lpstr>
      <vt:lpstr>Treatment </vt:lpstr>
      <vt:lpstr>How to read it…?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and Management of spinal cord lesions</dc:title>
  <dc:creator>Compaq</dc:creator>
  <cp:lastModifiedBy>Compaq</cp:lastModifiedBy>
  <cp:revision>65</cp:revision>
  <dcterms:created xsi:type="dcterms:W3CDTF">2011-04-15T15:42:31Z</dcterms:created>
  <dcterms:modified xsi:type="dcterms:W3CDTF">2011-04-20T11:22:06Z</dcterms:modified>
</cp:coreProperties>
</file>