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311" r:id="rId3"/>
    <p:sldId id="257" r:id="rId4"/>
    <p:sldId id="259" r:id="rId5"/>
    <p:sldId id="260" r:id="rId6"/>
    <p:sldId id="313" r:id="rId7"/>
    <p:sldId id="312" r:id="rId8"/>
    <p:sldId id="262" r:id="rId9"/>
    <p:sldId id="322" r:id="rId10"/>
    <p:sldId id="263" r:id="rId11"/>
    <p:sldId id="324" r:id="rId12"/>
    <p:sldId id="264" r:id="rId13"/>
    <p:sldId id="265" r:id="rId14"/>
    <p:sldId id="323" r:id="rId15"/>
    <p:sldId id="266" r:id="rId16"/>
    <p:sldId id="325" r:id="rId17"/>
    <p:sldId id="267" r:id="rId18"/>
    <p:sldId id="326" r:id="rId19"/>
    <p:sldId id="314" r:id="rId20"/>
    <p:sldId id="268" r:id="rId21"/>
    <p:sldId id="269" r:id="rId22"/>
    <p:sldId id="270" r:id="rId23"/>
    <p:sldId id="271" r:id="rId24"/>
    <p:sldId id="272" r:id="rId25"/>
    <p:sldId id="328" r:id="rId26"/>
    <p:sldId id="273" r:id="rId27"/>
    <p:sldId id="274" r:id="rId28"/>
    <p:sldId id="275" r:id="rId29"/>
    <p:sldId id="276" r:id="rId30"/>
    <p:sldId id="277" r:id="rId31"/>
    <p:sldId id="278" r:id="rId32"/>
    <p:sldId id="327" r:id="rId33"/>
    <p:sldId id="315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31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317" r:id="rId51"/>
    <p:sldId id="294" r:id="rId52"/>
    <p:sldId id="295" r:id="rId53"/>
    <p:sldId id="296" r:id="rId54"/>
    <p:sldId id="297" r:id="rId55"/>
    <p:sldId id="298" r:id="rId56"/>
    <p:sldId id="304" r:id="rId57"/>
    <p:sldId id="299" r:id="rId58"/>
    <p:sldId id="300" r:id="rId59"/>
    <p:sldId id="301" r:id="rId60"/>
    <p:sldId id="305" r:id="rId61"/>
    <p:sldId id="318" r:id="rId62"/>
    <p:sldId id="306" r:id="rId63"/>
    <p:sldId id="307" r:id="rId64"/>
    <p:sldId id="308" r:id="rId65"/>
    <p:sldId id="329" r:id="rId66"/>
    <p:sldId id="32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590" autoAdjust="0"/>
  </p:normalViewPr>
  <p:slideViewPr>
    <p:cSldViewPr>
      <p:cViewPr>
        <p:scale>
          <a:sx n="60" d="100"/>
          <a:sy n="60" d="100"/>
        </p:scale>
        <p:origin x="-78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0E94-8924-45C3-A4B5-5681496E8204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F10E-2C99-4CD2-8C5A-49B96814B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0E94-8924-45C3-A4B5-5681496E8204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F10E-2C99-4CD2-8C5A-49B96814B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0E94-8924-45C3-A4B5-5681496E8204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F10E-2C99-4CD2-8C5A-49B96814B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0E94-8924-45C3-A4B5-5681496E8204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F10E-2C99-4CD2-8C5A-49B96814B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0E94-8924-45C3-A4B5-5681496E8204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F10E-2C99-4CD2-8C5A-49B96814B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0E94-8924-45C3-A4B5-5681496E8204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F10E-2C99-4CD2-8C5A-49B96814B5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0E94-8924-45C3-A4B5-5681496E8204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F10E-2C99-4CD2-8C5A-49B96814B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0E94-8924-45C3-A4B5-5681496E8204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F10E-2C99-4CD2-8C5A-49B96814B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0E94-8924-45C3-A4B5-5681496E8204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F10E-2C99-4CD2-8C5A-49B96814B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0E94-8924-45C3-A4B5-5681496E8204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1AF10E-2C99-4CD2-8C5A-49B96814B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0E94-8924-45C3-A4B5-5681496E8204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F10E-2C99-4CD2-8C5A-49B96814B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9140E94-8924-45C3-A4B5-5681496E8204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91AF10E-2C99-4CD2-8C5A-49B96814B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 smtClean="0"/>
              <a:t>Adrenal gland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Omar </a:t>
            </a:r>
            <a:r>
              <a:rPr lang="en-US" dirty="0" err="1" smtClean="0"/>
              <a:t>benhusain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18890" y="613538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Supervised by</a:t>
            </a:r>
            <a:br>
              <a:rPr lang="en-US" b="1" dirty="0" smtClean="0"/>
            </a:br>
            <a:r>
              <a:rPr lang="en-US" b="1" dirty="0" smtClean="0"/>
              <a:t>Dr</a:t>
            </a:r>
            <a:r>
              <a:rPr lang="en-US" b="1" dirty="0"/>
              <a:t>. </a:t>
            </a:r>
            <a:r>
              <a:rPr lang="en-US" b="1" dirty="0" err="1"/>
              <a:t>Abdulaziz</a:t>
            </a:r>
            <a:r>
              <a:rPr lang="en-US" b="1" dirty="0"/>
              <a:t> Al-</a:t>
            </a:r>
            <a:r>
              <a:rPr lang="en-US" b="1" dirty="0" err="1"/>
              <a:t>Saif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2575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Glucocorticoids (cortisol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Average secretion </a:t>
            </a:r>
            <a:r>
              <a:rPr lang="en-US" dirty="0"/>
              <a:t>(</a:t>
            </a:r>
            <a:r>
              <a:rPr lang="en-US" dirty="0" smtClean="0"/>
              <a:t>15-20mg/day</a:t>
            </a:r>
            <a:r>
              <a:rPr lang="en-US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Secretion is controlled by ACTH.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Stimulated </a:t>
            </a:r>
            <a:r>
              <a:rPr lang="en-US" dirty="0"/>
              <a:t>by pain, stress</a:t>
            </a:r>
            <a:r>
              <a:rPr lang="en-US" dirty="0" smtClean="0"/>
              <a:t>, hypoxia,</a:t>
            </a:r>
            <a:br>
              <a:rPr lang="en-US" dirty="0" smtClean="0"/>
            </a:br>
            <a:r>
              <a:rPr lang="en-US" dirty="0" smtClean="0"/>
              <a:t>hypothermia</a:t>
            </a:r>
            <a:r>
              <a:rPr lang="en-US" dirty="0"/>
              <a:t>, trauma, and hypoglycemia.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It’s </a:t>
            </a:r>
            <a:r>
              <a:rPr lang="en-US" dirty="0"/>
              <a:t>essential for </a:t>
            </a:r>
            <a:r>
              <a:rPr lang="en-US" dirty="0" smtClean="0"/>
              <a:t>life.</a:t>
            </a:r>
            <a:endParaRPr lang="en-US" dirty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 • </a:t>
            </a:r>
            <a:r>
              <a:rPr lang="en-US" dirty="0" smtClean="0"/>
              <a:t>Stimulation </a:t>
            </a:r>
            <a:r>
              <a:rPr lang="en-US" dirty="0"/>
              <a:t>of </a:t>
            </a:r>
            <a:r>
              <a:rPr lang="en-US" dirty="0" err="1" smtClean="0"/>
              <a:t>Gluconeogensis</a:t>
            </a:r>
            <a:r>
              <a:rPr lang="en-US" dirty="0"/>
              <a:t>.</a:t>
            </a:r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 • </a:t>
            </a:r>
            <a:r>
              <a:rPr lang="en-US" dirty="0" smtClean="0"/>
              <a:t>Anti-inflammatory effect</a:t>
            </a:r>
            <a:r>
              <a:rPr lang="en-US" dirty="0"/>
              <a:t>.</a:t>
            </a:r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 • </a:t>
            </a:r>
            <a:r>
              <a:rPr lang="en-US" dirty="0" smtClean="0"/>
              <a:t>Suppression </a:t>
            </a:r>
            <a:r>
              <a:rPr lang="en-US" dirty="0"/>
              <a:t>of the immune </a:t>
            </a:r>
            <a:r>
              <a:rPr lang="en-US" dirty="0" smtClean="0"/>
              <a:t>response.</a:t>
            </a:r>
            <a:endParaRPr lang="en-US" dirty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 • </a:t>
            </a:r>
            <a:r>
              <a:rPr lang="en-US" dirty="0" smtClean="0"/>
              <a:t>Maintenance </a:t>
            </a:r>
            <a:r>
              <a:rPr lang="en-US" dirty="0"/>
              <a:t>of the BP.</a:t>
            </a:r>
          </a:p>
        </p:txBody>
      </p:sp>
    </p:spTree>
    <p:extLst>
      <p:ext uri="{BB962C8B-B14F-4D97-AF65-F5344CB8AC3E}">
        <p14:creationId xmlns="" xmlns:p14="http://schemas.microsoft.com/office/powerpoint/2010/main" val="3007789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1"/>
            <a:ext cx="6224753" cy="691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69647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Sex Steroids (Androgens)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C00000"/>
                </a:solidFill>
              </a:rPr>
              <a:t>males</a:t>
            </a:r>
            <a:r>
              <a:rPr lang="en-US" sz="2400" dirty="0" smtClean="0"/>
              <a:t>, adrenal androgens play a </a:t>
            </a:r>
            <a:r>
              <a:rPr lang="en-US" sz="2400" dirty="0" smtClean="0">
                <a:solidFill>
                  <a:srgbClr val="C00000"/>
                </a:solidFill>
              </a:rPr>
              <a:t>minor</a:t>
            </a:r>
            <a:r>
              <a:rPr lang="en-US" sz="2400" dirty="0" smtClean="0"/>
              <a:t> role.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C00000"/>
                </a:solidFill>
              </a:rPr>
              <a:t>female</a:t>
            </a:r>
            <a:r>
              <a:rPr lang="en-US" sz="2400" dirty="0" smtClean="0"/>
              <a:t>, adrenal </a:t>
            </a:r>
            <a:r>
              <a:rPr lang="en-US" sz="2400" dirty="0"/>
              <a:t>androgens </a:t>
            </a:r>
            <a:r>
              <a:rPr lang="en-US" sz="2400" dirty="0" smtClean="0"/>
              <a:t>are the </a:t>
            </a:r>
            <a:r>
              <a:rPr lang="en-US" sz="2400" dirty="0" smtClean="0">
                <a:solidFill>
                  <a:srgbClr val="C00000"/>
                </a:solidFill>
              </a:rPr>
              <a:t>major</a:t>
            </a:r>
            <a:r>
              <a:rPr lang="en-US" sz="2400" dirty="0" smtClean="0"/>
              <a:t> androgen and they are responsible for development of axillary &amp; pubic hair and for libido.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520235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Mineralocorticoids (Aldosterone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Regulated </a:t>
            </a:r>
            <a:r>
              <a:rPr lang="en-US" sz="2000" dirty="0"/>
              <a:t>primarily by the renin-angiotensin </a:t>
            </a:r>
            <a:r>
              <a:rPr lang="en-US" sz="2000" dirty="0" smtClean="0"/>
              <a:t>system.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Stimulated </a:t>
            </a:r>
            <a:r>
              <a:rPr lang="en-US" sz="2000" dirty="0" smtClean="0"/>
              <a:t>by:</a:t>
            </a:r>
          </a:p>
          <a:p>
            <a:pPr marL="0" indent="0"/>
            <a:r>
              <a:rPr lang="en-US" sz="2000" dirty="0" smtClean="0"/>
              <a:t>	</a:t>
            </a:r>
            <a:r>
              <a:rPr lang="en-US" sz="2000" dirty="0"/>
              <a:t> • </a:t>
            </a:r>
            <a:r>
              <a:rPr lang="en-US" sz="2000" dirty="0" smtClean="0"/>
              <a:t>Decreased renal blood flow.</a:t>
            </a:r>
          </a:p>
          <a:p>
            <a:pPr marL="0" indent="0"/>
            <a:r>
              <a:rPr lang="en-US" sz="2000" dirty="0" smtClean="0"/>
              <a:t>	</a:t>
            </a:r>
            <a:r>
              <a:rPr lang="en-US" sz="2000" dirty="0"/>
              <a:t> • </a:t>
            </a:r>
            <a:r>
              <a:rPr lang="en-US" sz="2000" dirty="0" smtClean="0"/>
              <a:t>Decreased </a:t>
            </a:r>
            <a:r>
              <a:rPr lang="en-US" sz="2000" dirty="0"/>
              <a:t>plasma </a:t>
            </a:r>
            <a:r>
              <a:rPr lang="en-US" sz="2000" dirty="0" smtClean="0"/>
              <a:t>Na</a:t>
            </a:r>
            <a:r>
              <a:rPr lang="en-US" sz="2000" baseline="30000" dirty="0" smtClean="0"/>
              <a:t>+</a:t>
            </a:r>
            <a:endParaRPr lang="en-US" sz="2000" dirty="0"/>
          </a:p>
          <a:p>
            <a:pPr marL="0" indent="0"/>
            <a:r>
              <a:rPr lang="en-US" sz="2000" dirty="0" smtClean="0"/>
              <a:t>	</a:t>
            </a:r>
            <a:r>
              <a:rPr lang="en-US" sz="2000" dirty="0"/>
              <a:t> • </a:t>
            </a:r>
            <a:r>
              <a:rPr lang="en-US" sz="2000" dirty="0" smtClean="0"/>
              <a:t>Increased </a:t>
            </a:r>
            <a:r>
              <a:rPr lang="en-US" sz="2000" dirty="0"/>
              <a:t>sympathetic tone.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Actions:</a:t>
            </a:r>
          </a:p>
          <a:p>
            <a:pPr marL="0" indent="0"/>
            <a:r>
              <a:rPr lang="en-US" sz="2000" dirty="0" smtClean="0"/>
              <a:t>	</a:t>
            </a:r>
            <a:r>
              <a:rPr lang="en-US" sz="2000" dirty="0"/>
              <a:t> • </a:t>
            </a:r>
            <a:r>
              <a:rPr lang="en-US" sz="2000" dirty="0" smtClean="0"/>
              <a:t>Na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reabsorption</a:t>
            </a:r>
            <a:r>
              <a:rPr lang="en-US" sz="2000" dirty="0"/>
              <a:t>.</a:t>
            </a:r>
          </a:p>
          <a:p>
            <a:pPr marL="0" indent="0"/>
            <a:r>
              <a:rPr lang="en-US" sz="2000" dirty="0" smtClean="0"/>
              <a:t>	</a:t>
            </a:r>
            <a:r>
              <a:rPr lang="en-US" sz="2000" dirty="0"/>
              <a:t> • </a:t>
            </a:r>
            <a:r>
              <a:rPr lang="en-US" sz="2000" dirty="0" smtClean="0"/>
              <a:t>K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/>
              <a:t>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</a:t>
            </a:r>
            <a:r>
              <a:rPr lang="en-US" sz="2000" dirty="0"/>
              <a:t>excretion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88"/>
          <a:stretch/>
        </p:blipFill>
        <p:spPr bwMode="auto">
          <a:xfrm>
            <a:off x="1981199" y="10503"/>
            <a:ext cx="6477001" cy="684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8941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Adrenal </a:t>
            </a:r>
            <a:r>
              <a:rPr lang="en-US" dirty="0" smtClean="0">
                <a:solidFill>
                  <a:srgbClr val="C00000"/>
                </a:solidFill>
              </a:rPr>
              <a:t>Medulla: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A </a:t>
            </a:r>
            <a:r>
              <a:rPr lang="en-US" dirty="0">
                <a:solidFill>
                  <a:srgbClr val="C00000"/>
                </a:solidFill>
              </a:rPr>
              <a:t>Modified Sympathetic </a:t>
            </a:r>
            <a:r>
              <a:rPr lang="en-US" dirty="0" smtClean="0">
                <a:solidFill>
                  <a:srgbClr val="C00000"/>
                </a:solidFill>
              </a:rPr>
              <a:t>Ganglion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Sympathetic stimulation:</a:t>
            </a:r>
            <a:endParaRPr lang="en-US" sz="2200" dirty="0"/>
          </a:p>
          <a:p>
            <a:pPr marL="0" indent="0"/>
            <a:r>
              <a:rPr lang="en-US" sz="2200" dirty="0" smtClean="0"/>
              <a:t>	</a:t>
            </a:r>
            <a:r>
              <a:rPr lang="en-US" sz="2200" dirty="0"/>
              <a:t> • </a:t>
            </a:r>
            <a:r>
              <a:rPr lang="en-US" sz="2200" dirty="0" smtClean="0"/>
              <a:t>Catecholamine </a:t>
            </a:r>
            <a:r>
              <a:rPr lang="en-US" sz="2200" dirty="0"/>
              <a:t>release to blood</a:t>
            </a:r>
          </a:p>
          <a:p>
            <a:pPr marL="0" indent="0"/>
            <a:r>
              <a:rPr lang="en-US" sz="2200" dirty="0" smtClean="0"/>
              <a:t>		</a:t>
            </a:r>
            <a:r>
              <a:rPr lang="en-US" sz="2200" dirty="0"/>
              <a:t> • </a:t>
            </a:r>
            <a:r>
              <a:rPr lang="en-US" sz="2200" dirty="0" smtClean="0"/>
              <a:t>Epinephrine</a:t>
            </a:r>
            <a:endParaRPr lang="en-US" sz="2200" dirty="0"/>
          </a:p>
          <a:p>
            <a:pPr marL="0" indent="0"/>
            <a:r>
              <a:rPr lang="en-US" sz="2200" dirty="0" smtClean="0"/>
              <a:t>		</a:t>
            </a:r>
            <a:r>
              <a:rPr lang="en-US" sz="2200" dirty="0"/>
              <a:t> • </a:t>
            </a:r>
            <a:r>
              <a:rPr lang="en-US" sz="2200" dirty="0" smtClean="0"/>
              <a:t>Norepinephrine</a:t>
            </a:r>
            <a:endParaRPr lang="en-US" sz="2200" dirty="0"/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Metabolites such </a:t>
            </a:r>
            <a:r>
              <a:rPr lang="en-US" sz="2200" dirty="0"/>
              <a:t>as </a:t>
            </a:r>
            <a:r>
              <a:rPr lang="en-US" sz="2200" dirty="0" err="1" smtClean="0"/>
              <a:t>metanephrines</a:t>
            </a:r>
            <a:r>
              <a:rPr lang="en-US" sz="2200" dirty="0" smtClean="0"/>
              <a:t>, </a:t>
            </a:r>
            <a:r>
              <a:rPr lang="en-US" sz="2200" dirty="0" err="1" smtClean="0"/>
              <a:t>normetanephrines</a:t>
            </a:r>
            <a:r>
              <a:rPr lang="en-US" sz="2200" dirty="0"/>
              <a:t>, </a:t>
            </a:r>
            <a:r>
              <a:rPr lang="en-US" sz="2200" dirty="0" smtClean="0"/>
              <a:t>and </a:t>
            </a:r>
            <a:r>
              <a:rPr lang="en-US" sz="2200" dirty="0" err="1" smtClean="0"/>
              <a:t>vanillylmandelic</a:t>
            </a:r>
            <a:r>
              <a:rPr lang="en-US" sz="2200" dirty="0" smtClean="0"/>
              <a:t> </a:t>
            </a:r>
            <a:r>
              <a:rPr lang="en-US" sz="2200" dirty="0"/>
              <a:t>acid.</a:t>
            </a:r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25512"/>
            <a:ext cx="7182465" cy="688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6742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Catecholamine: Activity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100" dirty="0" smtClean="0"/>
              <a:t>Stimulate the “fight or flight” reaction.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/>
              <a:t>Increased plasma glucose levels.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/>
              <a:t>Increased </a:t>
            </a:r>
            <a:r>
              <a:rPr lang="en-US" sz="2100" dirty="0" smtClean="0"/>
              <a:t>cardiovascular function.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/>
              <a:t>Increased </a:t>
            </a:r>
            <a:r>
              <a:rPr lang="en-US" sz="2100" dirty="0" smtClean="0"/>
              <a:t>metabolic function.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/>
              <a:t>Decreased gastrointestinal and genitourinary function.</a:t>
            </a:r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771" y="0"/>
            <a:ext cx="9244772" cy="684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4782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Pheochromocytoma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1371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introduction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9677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Pheochromocytoma: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neuroendocrine tumor of the medulla of the adrenal gland (originating in the </a:t>
            </a:r>
            <a:r>
              <a:rPr lang="en-US" sz="2000" dirty="0" err="1"/>
              <a:t>chromaffin</a:t>
            </a:r>
            <a:r>
              <a:rPr lang="en-US" sz="2000" dirty="0"/>
              <a:t> cells).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Tumors arise outside of the adrenal gland, are termed: extra-adrenal </a:t>
            </a:r>
            <a:r>
              <a:rPr lang="en-US" sz="2000" dirty="0" err="1"/>
              <a:t>pheochromocytomas</a:t>
            </a:r>
            <a:r>
              <a:rPr lang="en-US" sz="2000" dirty="0"/>
              <a:t>, or </a:t>
            </a:r>
            <a:r>
              <a:rPr lang="en-US" sz="2000" dirty="0" err="1">
                <a:solidFill>
                  <a:srgbClr val="C00000"/>
                </a:solidFill>
              </a:rPr>
              <a:t>paraganglioma</a:t>
            </a:r>
            <a:r>
              <a:rPr lang="en-US" sz="200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Secretes excessive amounts of </a:t>
            </a:r>
            <a:r>
              <a:rPr lang="en-US" sz="2000" dirty="0" err="1" smtClean="0"/>
              <a:t>catecholamines</a:t>
            </a:r>
            <a:r>
              <a:rPr lang="en-US" sz="2000" dirty="0" smtClean="0"/>
              <a:t>, usually</a:t>
            </a:r>
            <a:r>
              <a:rPr lang="en-US" sz="2000" dirty="0"/>
              <a:t> adrenaline (epinephrine) if </a:t>
            </a:r>
            <a:r>
              <a:rPr lang="en-US" sz="2000" dirty="0" smtClean="0"/>
              <a:t>it’s in </a:t>
            </a:r>
            <a:r>
              <a:rPr lang="en-US" sz="2000" dirty="0"/>
              <a:t>the adrenal gland </a:t>
            </a:r>
            <a:r>
              <a:rPr lang="en-US" sz="2000" dirty="0" smtClean="0"/>
              <a:t>(not extra-adrenal), and</a:t>
            </a:r>
            <a:r>
              <a:rPr lang="en-US" sz="2000" dirty="0"/>
              <a:t> noradrenaline (norepinephrine</a:t>
            </a:r>
            <a:r>
              <a:rPr lang="en-US" sz="2000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Diagnosis: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u="sng" dirty="0" smtClean="0">
                <a:solidFill>
                  <a:srgbClr val="C00000"/>
                </a:solidFill>
              </a:rPr>
              <a:t>1. History:</a:t>
            </a:r>
            <a:endParaRPr lang="en-US" u="sng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/>
              <a:t>The classic </a:t>
            </a:r>
            <a:r>
              <a:rPr lang="en-US" dirty="0" smtClean="0"/>
              <a:t>history: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Spells characterized by </a:t>
            </a:r>
            <a:r>
              <a:rPr lang="en-US" dirty="0">
                <a:solidFill>
                  <a:srgbClr val="C00000"/>
                </a:solidFill>
              </a:rPr>
              <a:t>headaches, palpitations, and </a:t>
            </a:r>
            <a:r>
              <a:rPr lang="en-US" dirty="0" smtClean="0">
                <a:solidFill>
                  <a:srgbClr val="C00000"/>
                </a:solidFill>
              </a:rPr>
              <a:t>diaphoresis </a:t>
            </a:r>
            <a:r>
              <a:rPr lang="en-US" dirty="0" smtClean="0"/>
              <a:t>in </a:t>
            </a:r>
            <a:r>
              <a:rPr lang="en-US" dirty="0"/>
              <a:t>association with </a:t>
            </a:r>
            <a:r>
              <a:rPr lang="en-US" dirty="0">
                <a:solidFill>
                  <a:srgbClr val="C00000"/>
                </a:solidFill>
              </a:rPr>
              <a:t>severe </a:t>
            </a:r>
            <a:r>
              <a:rPr lang="en-US" dirty="0" smtClean="0">
                <a:solidFill>
                  <a:srgbClr val="C00000"/>
                </a:solidFill>
              </a:rPr>
              <a:t>hypertension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In the absence of these 3 symptoms and hypertension, the diagnosis may be </a:t>
            </a:r>
            <a:r>
              <a:rPr lang="en-US" dirty="0" smtClean="0"/>
              <a:t>excluded.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The spells may vary in occurrence from monthly to several times per day (</a:t>
            </a:r>
            <a:r>
              <a:rPr lang="en-US" dirty="0" smtClean="0"/>
              <a:t>frequency).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The duration may vary from seconds to hours.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Typically, they worsen with time.</a:t>
            </a:r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Other symptoms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Tremor</a:t>
            </a:r>
            <a:r>
              <a:rPr lang="en-US" sz="2000" dirty="0"/>
              <a:t>, </a:t>
            </a:r>
            <a:r>
              <a:rPr lang="en-US" sz="2000" dirty="0" smtClean="0"/>
              <a:t>nausea</a:t>
            </a:r>
            <a:r>
              <a:rPr lang="en-US" sz="2000" dirty="0"/>
              <a:t>, </a:t>
            </a:r>
            <a:r>
              <a:rPr lang="en-US" sz="2000" dirty="0" smtClean="0"/>
              <a:t>weakness</a:t>
            </a:r>
            <a:r>
              <a:rPr lang="en-US" sz="2000" dirty="0"/>
              <a:t>, </a:t>
            </a:r>
            <a:r>
              <a:rPr lang="en-US" sz="2000" dirty="0" smtClean="0"/>
              <a:t>anxiety</a:t>
            </a:r>
            <a:r>
              <a:rPr lang="en-US" sz="2000" dirty="0"/>
              <a:t>, </a:t>
            </a:r>
            <a:r>
              <a:rPr lang="en-US" sz="2000" dirty="0" err="1" smtClean="0"/>
              <a:t>epigastric</a:t>
            </a:r>
            <a:r>
              <a:rPr lang="en-US" sz="2000" dirty="0" smtClean="0"/>
              <a:t> </a:t>
            </a:r>
            <a:r>
              <a:rPr lang="en-US" sz="2000" dirty="0"/>
              <a:t>pain, </a:t>
            </a:r>
            <a:r>
              <a:rPr lang="en-US" sz="2000" dirty="0" smtClean="0"/>
              <a:t>flank </a:t>
            </a:r>
            <a:r>
              <a:rPr lang="en-US" sz="2000" dirty="0"/>
              <a:t>pain, </a:t>
            </a:r>
            <a:r>
              <a:rPr lang="en-US" sz="2000" dirty="0" smtClean="0"/>
              <a:t>constipation</a:t>
            </a:r>
            <a:r>
              <a:rPr lang="en-US" sz="2000" dirty="0"/>
              <a:t>, </a:t>
            </a:r>
            <a:r>
              <a:rPr lang="en-US" sz="2000" dirty="0" smtClean="0"/>
              <a:t>weight </a:t>
            </a:r>
            <a:r>
              <a:rPr lang="en-US" sz="2000" dirty="0"/>
              <a:t>loss.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err="1"/>
              <a:t>Pheochromocytomas</a:t>
            </a:r>
            <a:r>
              <a:rPr lang="en-US" sz="2000" dirty="0"/>
              <a:t> are known to occur in certain familial </a:t>
            </a:r>
            <a:r>
              <a:rPr lang="en-US" sz="2000" dirty="0" smtClean="0"/>
              <a:t>syndromes. These </a:t>
            </a:r>
            <a:r>
              <a:rPr lang="en-US" sz="2000" dirty="0"/>
              <a:t>include MEN 2A and 2B, Neurofibromatosis type </a:t>
            </a:r>
            <a:r>
              <a:rPr lang="en-US" sz="2000" dirty="0" smtClean="0"/>
              <a:t>I (</a:t>
            </a:r>
            <a:r>
              <a:rPr lang="en-US" sz="2000" dirty="0"/>
              <a:t>von Recklinghausen disease), and VHL (von </a:t>
            </a:r>
            <a:r>
              <a:rPr lang="en-US" sz="2000" dirty="0" err="1"/>
              <a:t>Hippel-Lindau</a:t>
            </a:r>
            <a:r>
              <a:rPr lang="en-US" sz="2000" dirty="0"/>
              <a:t>) </a:t>
            </a:r>
            <a:r>
              <a:rPr lang="en-US" sz="2000" dirty="0" smtClean="0"/>
              <a:t>disease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Precipitants of a hypertensive crisis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Anesthesia induction.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Opiates.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Dopamine </a:t>
            </a:r>
            <a:r>
              <a:rPr lang="en-US" sz="2000" dirty="0" smtClean="0"/>
              <a:t>antagonists.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Cold </a:t>
            </a:r>
            <a:r>
              <a:rPr lang="en-US" sz="2000" dirty="0" smtClean="0"/>
              <a:t>medications.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Radiographic contrast </a:t>
            </a:r>
            <a:r>
              <a:rPr lang="en-US" sz="2000" dirty="0" smtClean="0"/>
              <a:t>media.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Drugs that inhibit catecholamine reuptake, such as tricyclic </a:t>
            </a:r>
            <a:r>
              <a:rPr lang="en-US" sz="2000" dirty="0" smtClean="0"/>
              <a:t>antidepressants </a:t>
            </a:r>
            <a:r>
              <a:rPr lang="en-US" sz="2000" dirty="0"/>
              <a:t>and </a:t>
            </a:r>
            <a:r>
              <a:rPr lang="en-US" sz="2000" dirty="0" smtClean="0"/>
              <a:t>cocaine.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Childbirth.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2. Examination</a:t>
            </a:r>
            <a:r>
              <a:rPr lang="en-US" b="1" u="sng" dirty="0" smtClean="0">
                <a:solidFill>
                  <a:srgbClr val="C00000"/>
                </a:solidFill>
              </a:rPr>
              <a:t>: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Hypertension (paroxysmal in </a:t>
            </a:r>
            <a:r>
              <a:rPr lang="en-US" sz="1800" dirty="0"/>
              <a:t>50% of cases</a:t>
            </a:r>
            <a:r>
              <a:rPr lang="en-US" sz="1800" dirty="0" smtClean="0"/>
              <a:t>), postural </a:t>
            </a:r>
            <a:r>
              <a:rPr lang="en-US" sz="1800" dirty="0"/>
              <a:t>hypotension (from volume contraction</a:t>
            </a:r>
            <a:r>
              <a:rPr lang="en-US" sz="1800" dirty="0" smtClean="0"/>
              <a:t>), hypertensive retinopathy, weight </a:t>
            </a:r>
            <a:r>
              <a:rPr lang="en-US" sz="1800" dirty="0"/>
              <a:t>loss, </a:t>
            </a:r>
            <a:r>
              <a:rPr lang="en-US" sz="1800" dirty="0" smtClean="0"/>
              <a:t>pallor</a:t>
            </a:r>
            <a:r>
              <a:rPr lang="en-US" sz="1800" dirty="0"/>
              <a:t>, </a:t>
            </a:r>
            <a:r>
              <a:rPr lang="en-US" sz="1800" dirty="0" smtClean="0"/>
              <a:t>fever, tremor</a:t>
            </a:r>
            <a:r>
              <a:rPr lang="en-US" sz="180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err="1"/>
              <a:t>Tachyarrhythmias</a:t>
            </a:r>
            <a:r>
              <a:rPr lang="en-US" sz="1800" dirty="0" smtClean="0"/>
              <a:t>, pulmonary </a:t>
            </a:r>
            <a:r>
              <a:rPr lang="en-US" sz="1800" dirty="0"/>
              <a:t>edema, </a:t>
            </a:r>
            <a:r>
              <a:rPr lang="en-US" sz="1800" dirty="0" smtClean="0"/>
              <a:t>cardiomyopathy</a:t>
            </a:r>
            <a:r>
              <a:rPr lang="en-US" sz="1800" dirty="0"/>
              <a:t>, </a:t>
            </a:r>
            <a:r>
              <a:rPr lang="en-US" sz="1800" dirty="0" smtClean="0"/>
              <a:t>ileus.</a:t>
            </a:r>
          </a:p>
          <a:p>
            <a:pPr>
              <a:buFont typeface="Arial" pitchFamily="34" charset="0"/>
              <a:buChar char="•"/>
            </a:pP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C00000"/>
                </a:solidFill>
              </a:rPr>
              <a:t>Café-au-</a:t>
            </a:r>
            <a:r>
              <a:rPr lang="en-US" sz="1800" dirty="0" err="1" smtClean="0">
                <a:solidFill>
                  <a:srgbClr val="C00000"/>
                </a:solidFill>
              </a:rPr>
              <a:t>lait</a:t>
            </a:r>
            <a:r>
              <a:rPr lang="en-US" sz="1800" dirty="0" smtClean="0">
                <a:solidFill>
                  <a:srgbClr val="C00000"/>
                </a:solidFill>
              </a:rPr>
              <a:t> spots:</a:t>
            </a:r>
          </a:p>
          <a:p>
            <a:pPr marL="0" indent="0"/>
            <a:r>
              <a:rPr lang="en-US" sz="1800" dirty="0" smtClean="0"/>
              <a:t>These </a:t>
            </a:r>
            <a:r>
              <a:rPr lang="en-US" sz="1800" dirty="0"/>
              <a:t>are patches of cutaneous pigmentation that vary from 1-10 mm and occur any place on the body. Characteristic locations include the axillae and </a:t>
            </a:r>
            <a:r>
              <a:rPr lang="en-US" sz="1800" dirty="0" err="1"/>
              <a:t>intertriginous</a:t>
            </a:r>
            <a:r>
              <a:rPr lang="en-US" sz="1800" dirty="0"/>
              <a:t> areas (groin). </a:t>
            </a:r>
            <a:r>
              <a:rPr lang="en-US" sz="1800" dirty="0" smtClean="0"/>
              <a:t>It varies </a:t>
            </a:r>
            <a:r>
              <a:rPr lang="en-US" sz="1800" dirty="0"/>
              <a:t>from light to dark brown.</a:t>
            </a:r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5824225" cy="395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44226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3. lab</a:t>
            </a:r>
            <a:r>
              <a:rPr lang="en-US" b="1" u="sng" dirty="0" smtClean="0">
                <a:solidFill>
                  <a:srgbClr val="C00000"/>
                </a:solidFill>
              </a:rPr>
              <a:t>: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Blood </a:t>
            </a:r>
            <a:r>
              <a:rPr lang="en-US" sz="2200" dirty="0"/>
              <a:t>test</a:t>
            </a:r>
            <a:r>
              <a:rPr lang="en-US" sz="2200" dirty="0" smtClean="0"/>
              <a:t>: analysis </a:t>
            </a:r>
            <a:r>
              <a:rPr lang="en-US" sz="2200" dirty="0"/>
              <a:t>of free </a:t>
            </a:r>
            <a:r>
              <a:rPr lang="en-US" sz="2200" dirty="0" err="1"/>
              <a:t>metanephrine</a:t>
            </a:r>
            <a:r>
              <a:rPr lang="en-US" sz="2200" dirty="0"/>
              <a:t> in </a:t>
            </a:r>
            <a:r>
              <a:rPr lang="en-US" sz="2200" dirty="0" smtClean="0"/>
              <a:t>blood </a:t>
            </a:r>
            <a:r>
              <a:rPr lang="en-US" sz="2200" dirty="0"/>
              <a:t>plasma. High levels are indicative of </a:t>
            </a:r>
            <a:r>
              <a:rPr lang="en-US" sz="2200" dirty="0" err="1" smtClean="0"/>
              <a:t>pheochromocytoma</a:t>
            </a:r>
            <a:r>
              <a:rPr lang="en-US" sz="2200" dirty="0" smtClean="0"/>
              <a:t>.</a:t>
            </a:r>
            <a:endParaRPr lang="en-US" sz="2200" dirty="0"/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Hyperglycemia, </a:t>
            </a:r>
            <a:r>
              <a:rPr lang="en-US" sz="2200" dirty="0" err="1" smtClean="0"/>
              <a:t>hypercalcemia</a:t>
            </a:r>
            <a:r>
              <a:rPr lang="en-US" sz="2200" dirty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Urine test: </a:t>
            </a:r>
            <a:r>
              <a:rPr lang="en-US" sz="2200" dirty="0"/>
              <a:t>24-hour urinary excretion of </a:t>
            </a:r>
            <a:r>
              <a:rPr lang="en-US" sz="2200" dirty="0" err="1"/>
              <a:t>catecholamines</a:t>
            </a:r>
            <a:r>
              <a:rPr lang="en-US" sz="2200" dirty="0"/>
              <a:t> and their metabolites (</a:t>
            </a:r>
            <a:r>
              <a:rPr lang="en-US" sz="2200" dirty="0" err="1"/>
              <a:t>metanephrines</a:t>
            </a:r>
            <a:r>
              <a:rPr lang="en-US" sz="2200" dirty="0"/>
              <a:t>, </a:t>
            </a:r>
            <a:r>
              <a:rPr lang="en-US" sz="2200" dirty="0" err="1"/>
              <a:t>vanillylmandelic</a:t>
            </a:r>
            <a:r>
              <a:rPr lang="en-US" sz="2200" dirty="0"/>
              <a:t> acid).</a:t>
            </a:r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4. </a:t>
            </a:r>
            <a:r>
              <a:rPr lang="en-US" dirty="0" smtClean="0">
                <a:solidFill>
                  <a:srgbClr val="C00000"/>
                </a:solidFill>
              </a:rPr>
              <a:t>Imaging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CT </a:t>
            </a:r>
            <a:r>
              <a:rPr lang="en-US" sz="2000" dirty="0"/>
              <a:t>abdomen: </a:t>
            </a:r>
            <a:r>
              <a:rPr lang="en-US" sz="2000" dirty="0" smtClean="0"/>
              <a:t>sensitivity </a:t>
            </a:r>
            <a:r>
              <a:rPr lang="en-US" sz="2000" dirty="0"/>
              <a:t>85-95</a:t>
            </a:r>
            <a:r>
              <a:rPr lang="en-US" sz="2000" dirty="0" smtClean="0"/>
              <a:t>%.</a:t>
            </a:r>
            <a:endParaRPr lang="en-US" sz="2000" dirty="0"/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MRI: more sensitive than </a:t>
            </a:r>
            <a:r>
              <a:rPr lang="en-US" sz="2000" dirty="0"/>
              <a:t>CT </a:t>
            </a:r>
            <a:r>
              <a:rPr lang="en-US" sz="2000" dirty="0" smtClean="0"/>
              <a:t>(100%).</a:t>
            </a:r>
            <a:endParaRPr lang="en-US" sz="2000" dirty="0"/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MIBG Scan: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baseline="30000" dirty="0" smtClean="0"/>
              <a:t>123</a:t>
            </a:r>
            <a:r>
              <a:rPr lang="en-US" sz="2000" dirty="0" smtClean="0"/>
              <a:t>I </a:t>
            </a:r>
            <a:r>
              <a:rPr lang="en-US" sz="2000" dirty="0"/>
              <a:t>or </a:t>
            </a:r>
            <a:r>
              <a:rPr lang="en-US" sz="2000" baseline="30000" dirty="0"/>
              <a:t>131</a:t>
            </a:r>
            <a:r>
              <a:rPr lang="en-US" sz="2000" dirty="0"/>
              <a:t>I </a:t>
            </a:r>
            <a:r>
              <a:rPr lang="en-US" sz="2000" dirty="0" err="1" smtClean="0"/>
              <a:t>labelled</a:t>
            </a:r>
            <a:r>
              <a:rPr lang="en-US" sz="2000" dirty="0" smtClean="0"/>
              <a:t> Meta-</a:t>
            </a:r>
            <a:r>
              <a:rPr lang="en-US" sz="2000" dirty="0" err="1" smtClean="0"/>
              <a:t>Iodo</a:t>
            </a:r>
            <a:r>
              <a:rPr lang="en-US" sz="2000" dirty="0" smtClean="0"/>
              <a:t>-Benzyl-Guanidine.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MIBG </a:t>
            </a:r>
            <a:r>
              <a:rPr lang="en-US" sz="2000" dirty="0"/>
              <a:t>catecholamine precursor taken up by the </a:t>
            </a:r>
            <a:r>
              <a:rPr lang="en-US" sz="2000" dirty="0" smtClean="0"/>
              <a:t>tumor.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Inject MIBG scan at 24h</a:t>
            </a:r>
            <a:r>
              <a:rPr lang="en-US" sz="2000" dirty="0"/>
              <a:t>, 48h, </a:t>
            </a:r>
            <a:r>
              <a:rPr lang="en-US" sz="2000" dirty="0" smtClean="0"/>
              <a:t>and 72h.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utdol.com/data/images/htn_pix/pheochr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76200" y="5486400"/>
            <a:ext cx="2057400" cy="381000"/>
          </a:xfrm>
          <a:prstGeom prst="roundRect">
            <a:avLst/>
          </a:prstGeom>
          <a:solidFill>
            <a:srgbClr val="CC3300">
              <a:alpha val="40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28" descr="http://www.utdol.com/data/images/neph_pix/diffuse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Outlines: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/>
              <a:t>Anatomy and physiology of adrenal glands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Presentation and </a:t>
            </a:r>
            <a:r>
              <a:rPr lang="en-US" sz="2200" dirty="0" smtClean="0"/>
              <a:t>management </a:t>
            </a:r>
            <a:r>
              <a:rPr lang="en-US" sz="2200" dirty="0"/>
              <a:t>of common adrenal gland conditions </a:t>
            </a:r>
            <a:r>
              <a:rPr lang="en-US" sz="2200" dirty="0" smtClean="0"/>
              <a:t>including:</a:t>
            </a:r>
            <a:endParaRPr lang="en-US" sz="2200" dirty="0"/>
          </a:p>
          <a:p>
            <a:pPr>
              <a:buFont typeface="+mj-lt"/>
              <a:buAutoNum type="arabicPeriod"/>
            </a:pPr>
            <a:r>
              <a:rPr lang="en-US" sz="2200" dirty="0">
                <a:solidFill>
                  <a:srgbClr val="C00000"/>
                </a:solidFill>
              </a:rPr>
              <a:t>Pheochromocytoma.</a:t>
            </a:r>
          </a:p>
          <a:p>
            <a:pPr>
              <a:buFont typeface="+mj-lt"/>
              <a:buAutoNum type="arabicPeriod"/>
            </a:pPr>
            <a:r>
              <a:rPr lang="en-US" sz="2200" dirty="0" smtClean="0">
                <a:solidFill>
                  <a:srgbClr val="C00000"/>
                </a:solidFill>
              </a:rPr>
              <a:t>Cushing's </a:t>
            </a:r>
            <a:r>
              <a:rPr lang="en-US" sz="2200" dirty="0">
                <a:solidFill>
                  <a:srgbClr val="C00000"/>
                </a:solidFill>
              </a:rPr>
              <a:t>syndrome</a:t>
            </a:r>
          </a:p>
          <a:p>
            <a:pPr>
              <a:buFont typeface="+mj-lt"/>
              <a:buAutoNum type="arabicPeriod"/>
            </a:pPr>
            <a:r>
              <a:rPr lang="en-US" sz="2200" dirty="0" smtClean="0">
                <a:solidFill>
                  <a:srgbClr val="C00000"/>
                </a:solidFill>
              </a:rPr>
              <a:t>Primary </a:t>
            </a:r>
            <a:r>
              <a:rPr lang="en-US" sz="2200" dirty="0" err="1" smtClean="0">
                <a:solidFill>
                  <a:srgbClr val="C00000"/>
                </a:solidFill>
              </a:rPr>
              <a:t>Aldosteronism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srgbClr val="C00000"/>
                </a:solidFill>
              </a:rPr>
              <a:t>(</a:t>
            </a:r>
            <a:r>
              <a:rPr lang="en-US" sz="2200" dirty="0" smtClean="0">
                <a:solidFill>
                  <a:srgbClr val="C00000"/>
                </a:solidFill>
              </a:rPr>
              <a:t>Conn’s </a:t>
            </a:r>
            <a:r>
              <a:rPr lang="en-US" sz="2200" dirty="0">
                <a:solidFill>
                  <a:srgbClr val="C00000"/>
                </a:solidFill>
              </a:rPr>
              <a:t>syndrome). </a:t>
            </a:r>
          </a:p>
          <a:p>
            <a:pPr>
              <a:buFont typeface="+mj-lt"/>
              <a:buAutoNum type="arabicPeriod"/>
            </a:pPr>
            <a:r>
              <a:rPr lang="en-US" sz="2200" dirty="0">
                <a:solidFill>
                  <a:srgbClr val="C00000"/>
                </a:solidFill>
              </a:rPr>
              <a:t>Adrenocortical carcinoma </a:t>
            </a:r>
          </a:p>
          <a:p>
            <a:pPr>
              <a:buFont typeface="+mj-lt"/>
              <a:buAutoNum type="arabicPeriod"/>
            </a:pPr>
            <a:r>
              <a:rPr lang="en-US" sz="2200" dirty="0">
                <a:solidFill>
                  <a:srgbClr val="C00000"/>
                </a:solidFill>
              </a:rPr>
              <a:t>Incidental adrenal mass.</a:t>
            </a:r>
          </a:p>
        </p:txBody>
      </p:sp>
    </p:spTree>
    <p:extLst>
      <p:ext uri="{BB962C8B-B14F-4D97-AF65-F5344CB8AC3E}">
        <p14:creationId xmlns="" xmlns:p14="http://schemas.microsoft.com/office/powerpoint/2010/main" val="999966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Management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Surgical </a:t>
            </a:r>
            <a:r>
              <a:rPr lang="en-US" dirty="0">
                <a:solidFill>
                  <a:srgbClr val="C00000"/>
                </a:solidFill>
              </a:rPr>
              <a:t>resection</a:t>
            </a:r>
            <a:r>
              <a:rPr lang="en-US" dirty="0"/>
              <a:t> of the tumor is the treatment of first choice, either by open laparotomy </a:t>
            </a:r>
            <a:r>
              <a:rPr lang="en-US" dirty="0" smtClean="0"/>
              <a:t>or laparoscopy</a:t>
            </a:r>
            <a:r>
              <a:rPr lang="en-US" dirty="0"/>
              <a:t>. (either benign or </a:t>
            </a:r>
            <a:r>
              <a:rPr lang="en-US" dirty="0" smtClean="0"/>
              <a:t>malignant)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Preoperative </a:t>
            </a:r>
            <a:r>
              <a:rPr lang="en-US" dirty="0" err="1" smtClean="0"/>
              <a:t>preperation</a:t>
            </a:r>
            <a:r>
              <a:rPr lang="en-US" dirty="0" smtClean="0"/>
              <a:t>: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l-GR" dirty="0"/>
              <a:t>α-</a:t>
            </a:r>
            <a:r>
              <a:rPr lang="en-US" dirty="0"/>
              <a:t>adrenergic blocker </a:t>
            </a:r>
            <a:r>
              <a:rPr lang="en-US" dirty="0" smtClean="0"/>
              <a:t>(</a:t>
            </a:r>
            <a:r>
              <a:rPr lang="en-US" dirty="0" err="1"/>
              <a:t>Phenoxybenzamine</a:t>
            </a:r>
            <a:r>
              <a:rPr lang="en-US" dirty="0" smtClean="0"/>
              <a:t>) to </a:t>
            </a:r>
            <a:r>
              <a:rPr lang="en-US" dirty="0"/>
              <a:t>control hypertension and to </a:t>
            </a:r>
            <a:r>
              <a:rPr lang="en-US" dirty="0" smtClean="0"/>
              <a:t>permit re-expansion </a:t>
            </a:r>
            <a:r>
              <a:rPr lang="en-US" dirty="0"/>
              <a:t>of intravascular </a:t>
            </a:r>
            <a:r>
              <a:rPr lang="en-US" dirty="0" smtClean="0"/>
              <a:t>volume.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l-GR" dirty="0"/>
              <a:t>β-</a:t>
            </a:r>
            <a:r>
              <a:rPr lang="en-US" dirty="0"/>
              <a:t>Adrenergic blockade </a:t>
            </a:r>
            <a:r>
              <a:rPr lang="en-US" dirty="0" smtClean="0"/>
              <a:t>(Propranolol</a:t>
            </a:r>
            <a:r>
              <a:rPr lang="en-US" dirty="0"/>
              <a:t>) to </a:t>
            </a:r>
            <a:r>
              <a:rPr lang="en-US" dirty="0" smtClean="0"/>
              <a:t>control tachycardia </a:t>
            </a:r>
            <a:r>
              <a:rPr lang="en-US" dirty="0"/>
              <a:t>or </a:t>
            </a:r>
            <a:r>
              <a:rPr lang="en-US" dirty="0" smtClean="0"/>
              <a:t>arrhythmias.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Patients with cardiopulmonary dysfunction may require a pulmonary </a:t>
            </a:r>
            <a:r>
              <a:rPr lang="en-US" dirty="0" smtClean="0"/>
              <a:t>artery catheter </a:t>
            </a:r>
            <a:r>
              <a:rPr lang="en-US" dirty="0"/>
              <a:t>(Swan-</a:t>
            </a:r>
            <a:r>
              <a:rPr lang="en-US" dirty="0" err="1"/>
              <a:t>Ganz</a:t>
            </a:r>
            <a:r>
              <a:rPr lang="en-US" dirty="0"/>
              <a:t>) </a:t>
            </a:r>
            <a:r>
              <a:rPr lang="en-US" dirty="0" err="1" smtClean="0"/>
              <a:t>perioperatively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Intraoperative: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Use </a:t>
            </a:r>
            <a:r>
              <a:rPr lang="en-US" dirty="0"/>
              <a:t>an arterial line, cardiac monitor, and Swan-</a:t>
            </a:r>
            <a:r>
              <a:rPr lang="en-US" dirty="0" err="1"/>
              <a:t>Ganz</a:t>
            </a:r>
            <a:r>
              <a:rPr lang="en-US" dirty="0"/>
              <a:t> catheter. Administer stress-dose steroids if bilateral resection is planned.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laparoscopic </a:t>
            </a:r>
            <a:r>
              <a:rPr lang="en-US" dirty="0" err="1"/>
              <a:t>adrenalectomy</a:t>
            </a:r>
            <a:r>
              <a:rPr lang="en-US" dirty="0"/>
              <a:t> if &lt;8 </a:t>
            </a:r>
            <a:r>
              <a:rPr lang="en-US" dirty="0" smtClean="0"/>
              <a:t>cm.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If the </a:t>
            </a:r>
            <a:r>
              <a:rPr lang="en-US" dirty="0" err="1" smtClean="0"/>
              <a:t>pheochromocytoma</a:t>
            </a:r>
            <a:r>
              <a:rPr lang="en-US" dirty="0" smtClean="0"/>
              <a:t> is </a:t>
            </a:r>
            <a:r>
              <a:rPr lang="en-US" dirty="0"/>
              <a:t>intra-adrenal, remove the entire adrenal gland.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the case of a malignant </a:t>
            </a:r>
            <a:r>
              <a:rPr lang="en-US" dirty="0" err="1"/>
              <a:t>pheochromocytoma</a:t>
            </a:r>
            <a:r>
              <a:rPr lang="en-US" dirty="0"/>
              <a:t>, resect as much of the tumor as possible.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patients </a:t>
            </a:r>
            <a:r>
              <a:rPr lang="en-US" dirty="0"/>
              <a:t>should be monitored in the surgical intensive care unit in the immediate postoperative period.</a:t>
            </a:r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84" y="-136634"/>
            <a:ext cx="9409684" cy="519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5761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Cushing’s </a:t>
            </a:r>
            <a:r>
              <a:rPr lang="en-US" sz="4000" dirty="0"/>
              <a:t>syndrome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053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Cushing’s syndrome: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Cushing’s </a:t>
            </a:r>
            <a:r>
              <a:rPr lang="en-US" sz="2200" dirty="0"/>
              <a:t>syndrome is a hormone disorder caused by </a:t>
            </a:r>
            <a:r>
              <a:rPr lang="en-US" sz="2200" dirty="0">
                <a:solidFill>
                  <a:srgbClr val="C00000"/>
                </a:solidFill>
              </a:rPr>
              <a:t>high levels of cortisol </a:t>
            </a:r>
            <a:r>
              <a:rPr lang="en-US" sz="2200" dirty="0"/>
              <a:t>in the </a:t>
            </a:r>
            <a:r>
              <a:rPr lang="en-US" sz="2200" dirty="0" smtClean="0"/>
              <a:t>blood.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Results from </a:t>
            </a:r>
            <a:r>
              <a:rPr lang="en-US" sz="2200" dirty="0"/>
              <a:t>exogenous steroid administration or excess endogenous cortisol secretion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Pathophysiology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285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most common cause of Cushing's syndrome is </a:t>
            </a:r>
            <a:r>
              <a:rPr lang="en-US" dirty="0" smtClean="0">
                <a:solidFill>
                  <a:srgbClr val="C00000"/>
                </a:solidFill>
              </a:rPr>
              <a:t>iatrogenic</a:t>
            </a:r>
            <a:r>
              <a:rPr lang="en-US" dirty="0" smtClean="0"/>
              <a:t>, administration </a:t>
            </a:r>
            <a:r>
              <a:rPr lang="en-US" dirty="0"/>
              <a:t>of exogenous glucocorticoids or ACTH.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Hyper-secretion </a:t>
            </a:r>
            <a:r>
              <a:rPr lang="en-US" dirty="0"/>
              <a:t>of ACTH from the anterior pituitary gland (</a:t>
            </a:r>
            <a:r>
              <a:rPr lang="en-US" dirty="0">
                <a:solidFill>
                  <a:srgbClr val="C00000"/>
                </a:solidFill>
              </a:rPr>
              <a:t>Cushing's disease</a:t>
            </a:r>
            <a:r>
              <a:rPr lang="en-US" dirty="0"/>
              <a:t>) is the most common pathologic cause </a:t>
            </a:r>
            <a:r>
              <a:rPr lang="en-US" dirty="0" smtClean="0"/>
              <a:t>(70</a:t>
            </a:r>
            <a:r>
              <a:rPr lang="en-US" dirty="0"/>
              <a:t>% of cases) of endogenous </a:t>
            </a:r>
            <a:r>
              <a:rPr lang="en-US" dirty="0" smtClean="0"/>
              <a:t>hypercortisolism.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Abnormal </a:t>
            </a:r>
            <a:r>
              <a:rPr lang="en-US" dirty="0"/>
              <a:t>secretion of cortisol from a primary adrenal adenoma or carcinoma is the cause of </a:t>
            </a:r>
            <a:r>
              <a:rPr lang="en-US" dirty="0" smtClean="0"/>
              <a:t>hypercortisolism in </a:t>
            </a:r>
            <a:r>
              <a:rPr lang="en-US" dirty="0"/>
              <a:t>10% to 20% of </a:t>
            </a:r>
            <a:r>
              <a:rPr lang="en-US" dirty="0" smtClean="0"/>
              <a:t>cases.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approximately 15% of </a:t>
            </a:r>
            <a:r>
              <a:rPr lang="en-US" dirty="0"/>
              <a:t>cases, Cushing's syndrome </a:t>
            </a:r>
            <a:r>
              <a:rPr lang="en-US" dirty="0" smtClean="0"/>
              <a:t>is </a:t>
            </a:r>
            <a:r>
              <a:rPr lang="en-US" dirty="0"/>
              <a:t>caused by ectopic secretion of ACTH or an ACTH-like substance from a small-cell bronchogenic carcinoma, carcinoid tumor, pancreatic carcinoma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Diagnosis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1. History </a:t>
            </a:r>
            <a:r>
              <a:rPr lang="en-US" u="sng" dirty="0">
                <a:solidFill>
                  <a:srgbClr val="C00000"/>
                </a:solidFill>
              </a:rPr>
              <a:t>and </a:t>
            </a:r>
            <a:r>
              <a:rPr lang="en-US" u="sng" dirty="0" smtClean="0">
                <a:solidFill>
                  <a:srgbClr val="C00000"/>
                </a:solidFill>
              </a:rPr>
              <a:t>physical exam.</a:t>
            </a:r>
            <a:endParaRPr lang="en-US" u="sng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626" y="30757"/>
            <a:ext cx="5000374" cy="689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2. Lab</a:t>
            </a:r>
            <a:r>
              <a:rPr lang="en-US" b="1" u="sng" dirty="0" smtClean="0">
                <a:solidFill>
                  <a:srgbClr val="C00000"/>
                </a:solidFill>
              </a:rPr>
              <a:t>: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1800" dirty="0" smtClean="0"/>
              <a:t>1. Screening </a:t>
            </a:r>
            <a:r>
              <a:rPr lang="en-US" sz="1800" dirty="0"/>
              <a:t>test for </a:t>
            </a:r>
            <a:r>
              <a:rPr lang="en-US" sz="1800" dirty="0" err="1" smtClean="0"/>
              <a:t>hypercortisolism</a:t>
            </a:r>
            <a:r>
              <a:rPr lang="en-US" sz="1800" dirty="0" smtClean="0"/>
              <a:t>:</a:t>
            </a: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/>
              <a:t>24-hour measurement of the urinary excretion of free cortisol</a:t>
            </a:r>
            <a:r>
              <a:rPr lang="en-US" sz="1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Urinary </a:t>
            </a:r>
            <a:r>
              <a:rPr lang="en-US" sz="1800" dirty="0"/>
              <a:t>excretion of more than 100 µg/day of free cortisol in two independent collections is virtually diagnostic of Cushing's syndrome.</a:t>
            </a:r>
          </a:p>
          <a:p>
            <a:pPr marL="0" indent="0"/>
            <a:endParaRPr lang="en-US" sz="1800" dirty="0" smtClean="0"/>
          </a:p>
          <a:p>
            <a:pPr marL="0" indent="0"/>
            <a:r>
              <a:rPr lang="en-US" sz="1800" dirty="0" smtClean="0"/>
              <a:t>2</a:t>
            </a:r>
            <a:r>
              <a:rPr lang="en-US" sz="1800" dirty="0"/>
              <a:t>. Confirm Cushing's syndrome: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An overnight dexamethasone suppression </a:t>
            </a:r>
            <a:r>
              <a:rPr lang="en-US" sz="1800" dirty="0" smtClean="0">
                <a:solidFill>
                  <a:srgbClr val="C00000"/>
                </a:solidFill>
              </a:rPr>
              <a:t>test </a:t>
            </a:r>
            <a:r>
              <a:rPr lang="en-US" sz="1800" dirty="0" smtClean="0"/>
              <a:t>(</a:t>
            </a:r>
            <a:r>
              <a:rPr lang="en-US" sz="1800" dirty="0"/>
              <a:t>dexamethasone, 1 mg orally at 11 PM and measurement of plasma cortisol at 8 AM</a:t>
            </a:r>
            <a:r>
              <a:rPr lang="en-US" sz="1800" dirty="0" smtClean="0"/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3. Localaization : immunoradiometric assay is the best method of determining the cause of hypercortisolism</a:t>
            </a:r>
            <a:r>
              <a:rPr lang="en-US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4674645" cy="330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2284274"/>
            <a:ext cx="2895600" cy="1754326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To distinguish a pituitary from an ectopic source of ACTH: standard high-dose dexamethasone suppression testing is used.</a:t>
            </a:r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3.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/>
              <a:t>Patients with ACTH-independent </a:t>
            </a:r>
            <a:r>
              <a:rPr lang="en-US" sz="2000" dirty="0" smtClean="0"/>
              <a:t>hypercortisolism, CT </a:t>
            </a:r>
            <a:r>
              <a:rPr lang="en-US" sz="2000" dirty="0"/>
              <a:t>scan or MRI scan of the adrenal </a:t>
            </a:r>
            <a:r>
              <a:rPr lang="en-US" sz="2000" dirty="0" smtClean="0"/>
              <a:t>gland have more </a:t>
            </a:r>
            <a:r>
              <a:rPr lang="en-US" sz="2000" dirty="0"/>
              <a:t>than 95% </a:t>
            </a:r>
            <a:r>
              <a:rPr lang="en-US" sz="2000" dirty="0" smtClean="0"/>
              <a:t>sensitivity.</a:t>
            </a:r>
            <a:endParaRPr lang="en-US" sz="2000" dirty="0"/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Pituitary </a:t>
            </a:r>
            <a:r>
              <a:rPr lang="en-US" sz="2000" dirty="0"/>
              <a:t>MRI </a:t>
            </a:r>
            <a:r>
              <a:rPr lang="en-US" sz="2000" dirty="0" smtClean="0"/>
              <a:t>scan.</a:t>
            </a:r>
            <a:endParaRPr lang="en-US" sz="2000" dirty="0"/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CT </a:t>
            </a:r>
            <a:r>
              <a:rPr lang="en-US" sz="2000" dirty="0"/>
              <a:t>scan of the chest to identify a tumor producing ectopic ACTH.</a:t>
            </a:r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Anatomy: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Located </a:t>
            </a:r>
            <a:r>
              <a:rPr lang="en-US" dirty="0"/>
              <a:t>between </a:t>
            </a:r>
            <a:r>
              <a:rPr lang="en-US" dirty="0" err="1" smtClean="0"/>
              <a:t>superomedial</a:t>
            </a:r>
            <a:r>
              <a:rPr lang="en-US" dirty="0" smtClean="0"/>
              <a:t> </a:t>
            </a:r>
            <a:r>
              <a:rPr lang="en-US" dirty="0"/>
              <a:t>aspect of the kidneys </a:t>
            </a:r>
            <a:r>
              <a:rPr lang="en-US" dirty="0" smtClean="0"/>
              <a:t>and the diaphragm</a:t>
            </a:r>
            <a:r>
              <a:rPr lang="en-US" dirty="0"/>
              <a:t>, at the level of the eleventh rib.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Each gland weights about </a:t>
            </a:r>
            <a:r>
              <a:rPr lang="en-US" dirty="0" smtClean="0"/>
              <a:t>4G.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They are surrounded by connective tissue.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They are separated from the kidneys by fibrous tissue.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Both glands have different relation.</a:t>
            </a:r>
          </a:p>
          <a:p>
            <a:pPr>
              <a:buFont typeface="Arial" pitchFamily="34" charset="0"/>
              <a:buChar char="•"/>
            </a:pPr>
            <a:r>
              <a:rPr lang="en-US" u="sng" dirty="0">
                <a:solidFill>
                  <a:srgbClr val="C00000"/>
                </a:solidFill>
              </a:rPr>
              <a:t>Right </a:t>
            </a:r>
            <a:r>
              <a:rPr lang="en-US" u="sng" dirty="0" smtClean="0">
                <a:solidFill>
                  <a:srgbClr val="C00000"/>
                </a:solidFill>
              </a:rPr>
              <a:t>gland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• </a:t>
            </a:r>
            <a:r>
              <a:rPr lang="en-US" dirty="0" err="1" smtClean="0"/>
              <a:t>Anteromedially</a:t>
            </a:r>
            <a:r>
              <a:rPr lang="en-US" dirty="0" smtClean="0"/>
              <a:t> with IVC.</a:t>
            </a:r>
            <a:endParaRPr lang="en-US" dirty="0"/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• </a:t>
            </a:r>
            <a:r>
              <a:rPr lang="en-US" dirty="0" err="1" smtClean="0"/>
              <a:t>Anterolaterally</a:t>
            </a:r>
            <a:r>
              <a:rPr lang="en-US" dirty="0" smtClean="0"/>
              <a:t> with the </a:t>
            </a:r>
            <a:r>
              <a:rPr lang="en-US" dirty="0"/>
              <a:t>liver.</a:t>
            </a:r>
          </a:p>
          <a:p>
            <a:pPr>
              <a:buFont typeface="Arial" pitchFamily="34" charset="0"/>
              <a:buChar char="•"/>
            </a:pPr>
            <a:r>
              <a:rPr lang="en-US" u="sng" dirty="0">
                <a:solidFill>
                  <a:srgbClr val="C00000"/>
                </a:solidFill>
              </a:rPr>
              <a:t>Left </a:t>
            </a:r>
            <a:r>
              <a:rPr lang="en-US" u="sng" dirty="0" smtClean="0">
                <a:solidFill>
                  <a:srgbClr val="C00000"/>
                </a:solidFill>
              </a:rPr>
              <a:t>gland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</a:p>
          <a:p>
            <a:pPr marL="0" indent="0"/>
            <a:r>
              <a:rPr lang="en-US" dirty="0"/>
              <a:t>	</a:t>
            </a:r>
            <a:r>
              <a:rPr lang="en-US" dirty="0" smtClean="0"/>
              <a:t>• Spleen</a:t>
            </a:r>
            <a:r>
              <a:rPr lang="en-US" dirty="0"/>
              <a:t>, stomach and the pancreas.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15" t="10293"/>
          <a:stretch/>
        </p:blipFill>
        <p:spPr bwMode="auto">
          <a:xfrm>
            <a:off x="6858000" y="1530145"/>
            <a:ext cx="2128684" cy="304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57434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4. Petrosal Sinus </a:t>
            </a:r>
            <a:r>
              <a:rPr lang="en-US" b="1" u="sng" dirty="0" smtClean="0">
                <a:solidFill>
                  <a:srgbClr val="C00000"/>
                </a:solidFill>
              </a:rPr>
              <a:t>Sampling: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Distinguish pituitary </a:t>
            </a:r>
            <a:r>
              <a:rPr lang="en-US" dirty="0"/>
              <a:t>from ectopic source</a:t>
            </a:r>
            <a:r>
              <a:rPr lang="en-US" dirty="0" smtClean="0"/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31732"/>
            <a:ext cx="3425553" cy="343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45836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Rt. Inferior Petrosal Sinus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treatment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285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Trans-</a:t>
            </a:r>
            <a:r>
              <a:rPr lang="en-US" dirty="0" err="1" smtClean="0">
                <a:solidFill>
                  <a:srgbClr val="C00000"/>
                </a:solidFill>
              </a:rPr>
              <a:t>sphenoidal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resection </a:t>
            </a:r>
            <a:r>
              <a:rPr lang="en-US" dirty="0"/>
              <a:t>of an ACTH-producing pituitary tumor is successful in 80% or more of cases of Cushing's disease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Treatment </a:t>
            </a:r>
            <a:r>
              <a:rPr lang="en-US" dirty="0"/>
              <a:t>of ectopic ACTH syndrome involves resection of the primary lesion, if </a:t>
            </a:r>
            <a:r>
              <a:rPr lang="en-US" dirty="0" smtClean="0"/>
              <a:t>possible.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Primary </a:t>
            </a:r>
            <a:r>
              <a:rPr lang="en-US" dirty="0"/>
              <a:t>adrenal causes of Cushing's syndrome are treated by removal of the adrenal gland containing the </a:t>
            </a:r>
            <a:r>
              <a:rPr lang="en-US" dirty="0" smtClean="0"/>
              <a:t>tumor.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</a:t>
            </a:r>
            <a:r>
              <a:rPr lang="en-US" dirty="0"/>
              <a:t>patients who undergo </a:t>
            </a:r>
            <a:r>
              <a:rPr lang="en-US" dirty="0" err="1"/>
              <a:t>adrenalectomy</a:t>
            </a:r>
            <a:r>
              <a:rPr lang="en-US" dirty="0"/>
              <a:t> for primary adrenal causes of Cushing's syndrome require perioperative and postoperative glucocorticoid replacement because the pituitary-adrenal axis is </a:t>
            </a:r>
            <a:r>
              <a:rPr lang="en-US" dirty="0" smtClean="0"/>
              <a:t>suppressed.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 smtClean="0"/>
              <a:t>Conn’s </a:t>
            </a:r>
            <a:r>
              <a:rPr lang="en-US" sz="5000" dirty="0"/>
              <a:t>syndrome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1526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Primary </a:t>
            </a:r>
            <a:r>
              <a:rPr lang="en-US" dirty="0" err="1" smtClean="0">
                <a:solidFill>
                  <a:srgbClr val="C00000"/>
                </a:solidFill>
              </a:rPr>
              <a:t>aldosteronism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Conn‘s syndrome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Is </a:t>
            </a:r>
            <a:r>
              <a:rPr lang="en-US" dirty="0"/>
              <a:t>a syndrome of </a:t>
            </a:r>
            <a:r>
              <a:rPr lang="en-US" dirty="0">
                <a:solidFill>
                  <a:srgbClr val="C00000"/>
                </a:solidFill>
              </a:rPr>
              <a:t>hypertension and hypokalemia </a:t>
            </a:r>
            <a:r>
              <a:rPr lang="en-US" dirty="0"/>
              <a:t>caused by </a:t>
            </a:r>
            <a:r>
              <a:rPr lang="en-US" dirty="0" err="1"/>
              <a:t>hypersecretion</a:t>
            </a:r>
            <a:r>
              <a:rPr lang="en-US" dirty="0"/>
              <a:t> of the mineralocorticoid aldosterone.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Causes</a:t>
            </a:r>
            <a:r>
              <a:rPr lang="en-US" dirty="0"/>
              <a:t>: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An </a:t>
            </a:r>
            <a:r>
              <a:rPr lang="en-US" dirty="0">
                <a:solidFill>
                  <a:srgbClr val="C00000"/>
                </a:solidFill>
              </a:rPr>
              <a:t>aldosterone-producing adrenal adenoma </a:t>
            </a:r>
            <a:r>
              <a:rPr lang="en-US" dirty="0"/>
              <a:t>(APA) in two thirds of cases and is one of the few surgically correctable causes of hypertension.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Idiopathic </a:t>
            </a:r>
            <a:r>
              <a:rPr lang="en-US" dirty="0"/>
              <a:t>bilateral adrenal hyperplasia (IHA) 30% to 40%.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Adrenocortical </a:t>
            </a:r>
            <a:r>
              <a:rPr lang="en-US" dirty="0"/>
              <a:t>carcinoma.</a:t>
            </a:r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Diagnosis: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1800" u="sng" dirty="0">
                <a:solidFill>
                  <a:srgbClr val="C00000"/>
                </a:solidFill>
              </a:rPr>
              <a:t>1. History &amp; physical </a:t>
            </a:r>
            <a:r>
              <a:rPr lang="en-US" sz="1800" u="sng" dirty="0" smtClean="0">
                <a:solidFill>
                  <a:srgbClr val="C00000"/>
                </a:solidFill>
              </a:rPr>
              <a:t>exam: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Hypertension.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Fatigue.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Muscle weakness.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Cramping.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Headaches.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Palpitations.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High blood pressure.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Edema is absent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2. Lab</a:t>
            </a:r>
            <a:r>
              <a:rPr lang="en-US" b="1" u="sng" dirty="0" smtClean="0">
                <a:solidFill>
                  <a:srgbClr val="C00000"/>
                </a:solidFill>
              </a:rPr>
              <a:t>: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Hypokalemia &lt;</a:t>
            </a:r>
            <a:r>
              <a:rPr lang="en-US" sz="2000" dirty="0"/>
              <a:t>3.5 </a:t>
            </a:r>
            <a:r>
              <a:rPr lang="en-US" sz="2000" dirty="0" err="1" smtClean="0"/>
              <a:t>mEq</a:t>
            </a:r>
            <a:r>
              <a:rPr lang="en-US" sz="2000" dirty="0" smtClean="0"/>
              <a:t>/L.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Elevated aldosterone &gt;</a:t>
            </a:r>
            <a:r>
              <a:rPr lang="en-US" sz="2000" dirty="0"/>
              <a:t>15 </a:t>
            </a:r>
            <a:r>
              <a:rPr lang="en-US" sz="2000" dirty="0" err="1" smtClean="0"/>
              <a:t>ng</a:t>
            </a:r>
            <a:r>
              <a:rPr lang="en-US" sz="2000" dirty="0" smtClean="0"/>
              <a:t>/</a:t>
            </a:r>
            <a:r>
              <a:rPr lang="en-US" sz="2000" dirty="0" err="1" smtClean="0"/>
              <a:t>dL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Hypernatremeia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Normal cortisol.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Confirmation of primary </a:t>
            </a:r>
            <a:r>
              <a:rPr lang="en-US" dirty="0" err="1">
                <a:solidFill>
                  <a:srgbClr val="C00000"/>
                </a:solidFill>
              </a:rPr>
              <a:t>aldosteronism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Ratio of </a:t>
            </a:r>
            <a:r>
              <a:rPr lang="en-US" sz="2000" dirty="0"/>
              <a:t>plasma aldosterone (PA) activity to </a:t>
            </a:r>
            <a:r>
              <a:rPr lang="en-US" sz="2000" dirty="0" smtClean="0"/>
              <a:t>PRA (plasma renin </a:t>
            </a:r>
            <a:r>
              <a:rPr lang="en-US" sz="2000" dirty="0"/>
              <a:t>aldosterone</a:t>
            </a:r>
            <a:r>
              <a:rPr lang="en-US" sz="2000" dirty="0" smtClean="0"/>
              <a:t>).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PA/PRA </a:t>
            </a:r>
            <a:r>
              <a:rPr lang="en-US" sz="2000" dirty="0"/>
              <a:t>ratio (obtained in the morning) 20 or greater (with a PA ≥15 </a:t>
            </a:r>
            <a:r>
              <a:rPr lang="en-US" sz="2000" dirty="0" err="1"/>
              <a:t>ng</a:t>
            </a:r>
            <a:r>
              <a:rPr lang="en-US" sz="2000" dirty="0"/>
              <a:t>/</a:t>
            </a:r>
            <a:r>
              <a:rPr lang="en-US" sz="2000" dirty="0" err="1"/>
              <a:t>dL</a:t>
            </a:r>
            <a:r>
              <a:rPr lang="en-US" sz="2000" dirty="0"/>
              <a:t>) </a:t>
            </a:r>
            <a:r>
              <a:rPr lang="en-US" sz="2000" dirty="0" smtClean="0"/>
              <a:t>provide a </a:t>
            </a:r>
            <a:r>
              <a:rPr lang="en-US" sz="2000" dirty="0"/>
              <a:t>sensitivity of 100% and a specificity of 80%, indicating the need for further study.</a:t>
            </a:r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3. Imaging: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/>
              <a:t>Adrenal </a:t>
            </a:r>
            <a:r>
              <a:rPr lang="en-US" sz="2500" dirty="0"/>
              <a:t>CT scan or </a:t>
            </a:r>
            <a:r>
              <a:rPr lang="en-US" sz="2500" dirty="0" smtClean="0"/>
              <a:t>MRI.</a:t>
            </a:r>
          </a:p>
          <a:p>
            <a:pPr>
              <a:buFont typeface="Arial" pitchFamily="34" charset="0"/>
              <a:buChar char="•"/>
            </a:pPr>
            <a:endParaRPr lang="en-US" sz="2500" dirty="0" smtClean="0"/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Sensitivity 90</a:t>
            </a:r>
            <a:r>
              <a:rPr lang="en-US" sz="2500" dirty="0"/>
              <a:t>%.</a:t>
            </a:r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Treatment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Surgical </a:t>
            </a:r>
            <a:r>
              <a:rPr lang="en-US" dirty="0"/>
              <a:t>removal of an APA through a posterior or laparoscopic </a:t>
            </a:r>
            <a:r>
              <a:rPr lang="en-US" dirty="0" smtClean="0"/>
              <a:t>approach, </a:t>
            </a:r>
            <a:r>
              <a:rPr lang="en-US" dirty="0"/>
              <a:t>cure </a:t>
            </a:r>
            <a:r>
              <a:rPr lang="en-US" dirty="0" smtClean="0"/>
              <a:t>or improvement </a:t>
            </a:r>
            <a:r>
              <a:rPr lang="en-US" dirty="0"/>
              <a:t>of hypertension and hyperkalemia in more than 90% </a:t>
            </a:r>
            <a:r>
              <a:rPr lang="en-US" dirty="0" smtClean="0"/>
              <a:t>of the patients.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Spironolactone </a:t>
            </a:r>
            <a:r>
              <a:rPr lang="en-US" dirty="0"/>
              <a:t>(200 to 400 mg/day) preoperatively for 2 to 3 weeks to control B.P. and to correct </a:t>
            </a:r>
            <a:r>
              <a:rPr lang="en-US" dirty="0" smtClean="0"/>
              <a:t>hypokalemia.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Patients </a:t>
            </a:r>
            <a:r>
              <a:rPr lang="en-US" dirty="0"/>
              <a:t>with IHA should be treated medically with spironolactone (200 to 400 mg/day). A potassium-sparing </a:t>
            </a:r>
            <a:r>
              <a:rPr lang="en-US" dirty="0" smtClean="0"/>
              <a:t>diuretic (such </a:t>
            </a:r>
            <a:r>
              <a:rPr lang="en-US" dirty="0"/>
              <a:t>as </a:t>
            </a:r>
            <a:r>
              <a:rPr lang="en-US" dirty="0" err="1" smtClean="0"/>
              <a:t>amiloride</a:t>
            </a:r>
            <a:r>
              <a:rPr lang="en-US" dirty="0" smtClean="0"/>
              <a:t>) and </a:t>
            </a:r>
            <a:r>
              <a:rPr lang="en-US" dirty="0"/>
              <a:t>calcium channel blockers have also been </a:t>
            </a:r>
            <a:r>
              <a:rPr lang="en-US" dirty="0" smtClean="0"/>
              <a:t>used.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Each gland is surrounded by a fibrous capsule</a:t>
            </a:r>
            <a:r>
              <a:rPr lang="en-US" dirty="0" smtClean="0"/>
              <a:t>,</a:t>
            </a:r>
          </a:p>
          <a:p>
            <a:pPr marL="0" indent="0"/>
            <a:r>
              <a:rPr lang="en-US" dirty="0" smtClean="0"/>
              <a:t>and </a:t>
            </a:r>
            <a:r>
              <a:rPr lang="en-US" dirty="0"/>
              <a:t>has two parts:</a:t>
            </a:r>
          </a:p>
          <a:p>
            <a:pPr>
              <a:buFont typeface="Arial" pitchFamily="34" charset="0"/>
              <a:buChar char="•"/>
            </a:pPr>
            <a:r>
              <a:rPr lang="en-US" u="sng" dirty="0">
                <a:solidFill>
                  <a:srgbClr val="C00000"/>
                </a:solidFill>
              </a:rPr>
              <a:t>The </a:t>
            </a:r>
            <a:r>
              <a:rPr lang="en-US" u="sng" dirty="0" smtClean="0">
                <a:solidFill>
                  <a:srgbClr val="C00000"/>
                </a:solidFill>
              </a:rPr>
              <a:t>cortex:</a:t>
            </a:r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 • </a:t>
            </a:r>
            <a:r>
              <a:rPr lang="en-US" dirty="0" smtClean="0"/>
              <a:t>Yellow because of its high lipid content.</a:t>
            </a:r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 • </a:t>
            </a:r>
            <a:r>
              <a:rPr lang="en-US" dirty="0" smtClean="0"/>
              <a:t>Approx. 80-90% </a:t>
            </a:r>
            <a:r>
              <a:rPr lang="en-US" dirty="0"/>
              <a:t>of the </a:t>
            </a:r>
            <a:r>
              <a:rPr lang="en-US" dirty="0" smtClean="0"/>
              <a:t>glands volume.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u="sng" dirty="0">
                <a:solidFill>
                  <a:srgbClr val="C00000"/>
                </a:solidFill>
              </a:rPr>
              <a:t>The </a:t>
            </a:r>
            <a:r>
              <a:rPr lang="en-US" u="sng" dirty="0" smtClean="0">
                <a:solidFill>
                  <a:srgbClr val="C00000"/>
                </a:solidFill>
              </a:rPr>
              <a:t>medulla:</a:t>
            </a:r>
            <a:endParaRPr lang="en-US" u="sng" dirty="0">
              <a:solidFill>
                <a:srgbClr val="C00000"/>
              </a:solidFill>
            </a:endParaRPr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 • </a:t>
            </a:r>
            <a:r>
              <a:rPr lang="en-US" dirty="0" smtClean="0"/>
              <a:t>Reddish-brown </a:t>
            </a:r>
            <a:r>
              <a:rPr lang="en-US" dirty="0"/>
              <a:t>in color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Embryologically</a:t>
            </a:r>
            <a:r>
              <a:rPr lang="en-US" dirty="0" smtClean="0"/>
              <a:t>:</a:t>
            </a:r>
            <a:endParaRPr lang="en-US" dirty="0"/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 • </a:t>
            </a:r>
            <a:r>
              <a:rPr lang="en-US" dirty="0" smtClean="0"/>
              <a:t>The </a:t>
            </a:r>
            <a:r>
              <a:rPr lang="en-US" dirty="0"/>
              <a:t>cortex (mesoderm).</a:t>
            </a:r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 • </a:t>
            </a:r>
            <a:r>
              <a:rPr lang="en-US" dirty="0" smtClean="0"/>
              <a:t>Medulla </a:t>
            </a:r>
            <a:r>
              <a:rPr lang="en-US" dirty="0"/>
              <a:t>(</a:t>
            </a:r>
            <a:r>
              <a:rPr lang="en-US" dirty="0" err="1" smtClean="0"/>
              <a:t>chromaffin</a:t>
            </a:r>
            <a:r>
              <a:rPr lang="en-US" dirty="0" smtClean="0"/>
              <a:t> ectodermal cells of</a:t>
            </a:r>
          </a:p>
          <a:p>
            <a:pPr marL="0" indent="0"/>
            <a:r>
              <a:rPr lang="en-US" dirty="0" smtClean="0"/>
              <a:t>	the </a:t>
            </a:r>
            <a:r>
              <a:rPr lang="en-US" dirty="0"/>
              <a:t>neural crest).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1020096"/>
            <a:ext cx="320992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08915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/>
              <a:t>Adrenocortical Carcinoma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005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Adrenocortical </a:t>
            </a:r>
            <a:r>
              <a:rPr lang="en-US" dirty="0" smtClean="0">
                <a:solidFill>
                  <a:srgbClr val="C00000"/>
                </a:solidFill>
              </a:rPr>
              <a:t>Carcinoma: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285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Rare </a:t>
            </a:r>
            <a:r>
              <a:rPr lang="en-US" dirty="0">
                <a:solidFill>
                  <a:srgbClr val="C00000"/>
                </a:solidFill>
              </a:rPr>
              <a:t>aggressive</a:t>
            </a:r>
            <a:r>
              <a:rPr lang="en-US" dirty="0"/>
              <a:t> malignancy; most </a:t>
            </a:r>
            <a:r>
              <a:rPr lang="en-US" dirty="0" smtClean="0"/>
              <a:t>patients present </a:t>
            </a:r>
            <a:r>
              <a:rPr lang="en-US" dirty="0"/>
              <a:t>with (locally advanced disease: means aggressive destruction of the gland and the surrounding blood </a:t>
            </a:r>
            <a:r>
              <a:rPr lang="en-US" dirty="0" smtClean="0"/>
              <a:t>vessels </a:t>
            </a:r>
            <a:r>
              <a:rPr lang="en-US" dirty="0"/>
              <a:t>and surrounding </a:t>
            </a:r>
            <a:r>
              <a:rPr lang="en-US" dirty="0" smtClean="0"/>
              <a:t>tissue, </a:t>
            </a:r>
            <a:r>
              <a:rPr lang="en-US" dirty="0"/>
              <a:t>it is step before </a:t>
            </a:r>
            <a:r>
              <a:rPr lang="en-US" dirty="0" smtClean="0"/>
              <a:t>metastasis).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Female : </a:t>
            </a:r>
            <a:r>
              <a:rPr lang="en-US" dirty="0"/>
              <a:t>male  , </a:t>
            </a:r>
            <a:r>
              <a:rPr lang="en-US" dirty="0" smtClean="0"/>
              <a:t> 2.5-3 : 1  ,  male </a:t>
            </a:r>
            <a:r>
              <a:rPr lang="en-US" dirty="0"/>
              <a:t>usually present at older </a:t>
            </a:r>
            <a:r>
              <a:rPr lang="en-US" dirty="0" smtClean="0"/>
              <a:t>age.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Most </a:t>
            </a:r>
            <a:r>
              <a:rPr lang="en-US" dirty="0"/>
              <a:t>patients with AC present with advanced disease that is characterized by multiple abdominal or extra-abdominal metastatic masses (stage IV disease</a:t>
            </a:r>
            <a:r>
              <a:rPr lang="en-US" dirty="0" smtClean="0"/>
              <a:t>).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Metastatic </a:t>
            </a:r>
            <a:r>
              <a:rPr lang="en-US" dirty="0"/>
              <a:t>disease, most often involving the lung, lymph nodes, liver, or bone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Presentation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Hormonally </a:t>
            </a:r>
            <a:r>
              <a:rPr lang="en-US" sz="2000" dirty="0"/>
              <a:t>active: Syndromes of adrenal hormone overproduction may include rapidly progressive hypercortisolism, </a:t>
            </a:r>
            <a:r>
              <a:rPr lang="en-US" sz="2000" dirty="0" err="1"/>
              <a:t>hyperaldosteronism</a:t>
            </a:r>
            <a:r>
              <a:rPr lang="en-US" sz="2000" dirty="0"/>
              <a:t>, or </a:t>
            </a:r>
            <a:r>
              <a:rPr lang="en-US" sz="2000" dirty="0" err="1"/>
              <a:t>virilization</a:t>
            </a:r>
            <a:r>
              <a:rPr lang="en-US" sz="2000" dirty="0" smtClean="0"/>
              <a:t>. (</a:t>
            </a:r>
            <a:r>
              <a:rPr lang="en-US" sz="2000" dirty="0"/>
              <a:t>30%-60%).</a:t>
            </a:r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Non </a:t>
            </a:r>
            <a:r>
              <a:rPr lang="en-US" sz="2000" dirty="0"/>
              <a:t>functioning silent: typically present with fever, weight loss, abdominal pain and tenderness, back pain, abdominal fullness, or symptoms related to metastases. 40</a:t>
            </a:r>
            <a:r>
              <a:rPr lang="en-US" sz="2000" dirty="0" smtClean="0"/>
              <a:t>%.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Management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800" dirty="0" smtClean="0"/>
              <a:t>History &amp; physical exam.</a:t>
            </a:r>
            <a:endParaRPr lang="en-US" sz="1800" dirty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Lab: </a:t>
            </a:r>
            <a:r>
              <a:rPr lang="en-US" sz="1800" dirty="0"/>
              <a:t>screening tests that can exclude excess </a:t>
            </a:r>
            <a:r>
              <a:rPr lang="en-US" sz="1800" dirty="0" smtClean="0"/>
              <a:t>hormone </a:t>
            </a:r>
            <a:r>
              <a:rPr lang="en-US" sz="1800" dirty="0"/>
              <a:t>production when evaluating all primary adrenal </a:t>
            </a:r>
            <a:r>
              <a:rPr lang="en-US" sz="1800" dirty="0" smtClean="0"/>
              <a:t>masses.</a:t>
            </a:r>
            <a:endParaRPr lang="en-US" sz="1800" dirty="0"/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Imaging: </a:t>
            </a:r>
            <a:r>
              <a:rPr lang="en-US" sz="1800" dirty="0">
                <a:solidFill>
                  <a:srgbClr val="C00000"/>
                </a:solidFill>
              </a:rPr>
              <a:t>CT or MRI </a:t>
            </a:r>
            <a:r>
              <a:rPr lang="en-US" sz="1800" dirty="0"/>
              <a:t>(THE STUDY OF CHOICE).</a:t>
            </a:r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Large adrenal </a:t>
            </a:r>
            <a:r>
              <a:rPr lang="en-US" sz="1800" dirty="0"/>
              <a:t>masses (&gt;6 cm) </a:t>
            </a:r>
            <a:r>
              <a:rPr lang="en-US" sz="1800" dirty="0" smtClean="0"/>
              <a:t>that </a:t>
            </a:r>
            <a:r>
              <a:rPr lang="en-US" sz="1800" dirty="0"/>
              <a:t>extend to nearby structures </a:t>
            </a:r>
            <a:r>
              <a:rPr lang="en-US" sz="1800" dirty="0" smtClean="0"/>
              <a:t>on CT </a:t>
            </a:r>
            <a:r>
              <a:rPr lang="en-US" sz="1800" dirty="0"/>
              <a:t>scanning likely represent carcinoma.</a:t>
            </a:r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Definitive diagnosis of adrenocortical carcinoma requires 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operative and pathologic demonstration of nodal or distant metastases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Any adrenal neoplasm weighing 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more than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50g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should be considered malignant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7332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Treatment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Complete surgical </a:t>
            </a:r>
            <a:r>
              <a:rPr lang="en-US" sz="2000" dirty="0">
                <a:solidFill>
                  <a:srgbClr val="C00000"/>
                </a:solidFill>
              </a:rPr>
              <a:t>resection </a:t>
            </a:r>
            <a:r>
              <a:rPr lang="en-US" sz="2000" dirty="0"/>
              <a:t>of locally confined </a:t>
            </a:r>
            <a:r>
              <a:rPr lang="en-US" sz="2000" dirty="0" smtClean="0"/>
              <a:t>tumor.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Surgical </a:t>
            </a:r>
            <a:r>
              <a:rPr lang="en-US" sz="2000" dirty="0" err="1" smtClean="0"/>
              <a:t>debulking</a:t>
            </a:r>
            <a:r>
              <a:rPr lang="en-US" sz="2000" dirty="0" smtClean="0"/>
              <a:t> </a:t>
            </a:r>
            <a:r>
              <a:rPr lang="en-US" sz="2000" dirty="0"/>
              <a:t>of locally advanced adrenocortical </a:t>
            </a:r>
            <a:r>
              <a:rPr lang="en-US" sz="2000" dirty="0" smtClean="0"/>
              <a:t>carcinoma.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Chemotherapy </a:t>
            </a:r>
            <a:r>
              <a:rPr lang="en-US" sz="2000" dirty="0"/>
              <a:t>with </a:t>
            </a:r>
            <a:r>
              <a:rPr lang="en-US" sz="2000" dirty="0" err="1"/>
              <a:t>mitotane</a:t>
            </a:r>
            <a:r>
              <a:rPr lang="en-US" sz="2000" dirty="0"/>
              <a:t> may be somewhat </a:t>
            </a:r>
            <a:r>
              <a:rPr lang="en-US" sz="2000" dirty="0" smtClean="0"/>
              <a:t>effective.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Overall</a:t>
            </a:r>
            <a:r>
              <a:rPr lang="en-US" sz="2000" dirty="0"/>
              <a:t>, the </a:t>
            </a:r>
            <a:r>
              <a:rPr lang="en-US" sz="2000" dirty="0">
                <a:solidFill>
                  <a:srgbClr val="C00000"/>
                </a:solidFill>
              </a:rPr>
              <a:t>prognosis is poor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93222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Incidental Adrenal Mass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341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Incidental Adrenal </a:t>
            </a:r>
            <a:r>
              <a:rPr lang="en-US" dirty="0" smtClean="0">
                <a:solidFill>
                  <a:srgbClr val="C00000"/>
                </a:solidFill>
              </a:rPr>
              <a:t>Mass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Detected </a:t>
            </a:r>
            <a:r>
              <a:rPr lang="en-US" dirty="0"/>
              <a:t>in </a:t>
            </a:r>
            <a:r>
              <a:rPr lang="en-US" dirty="0" smtClean="0"/>
              <a:t>0.6-1.5</a:t>
            </a:r>
            <a:r>
              <a:rPr lang="en-US" dirty="0"/>
              <a:t>% in </a:t>
            </a:r>
            <a:r>
              <a:rPr lang="en-US" dirty="0" smtClean="0"/>
              <a:t>pt. </a:t>
            </a:r>
            <a:r>
              <a:rPr lang="en-US" dirty="0"/>
              <a:t>undergoing CT abdomen for another reason.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Frequency </a:t>
            </a:r>
            <a:r>
              <a:rPr lang="en-US" dirty="0"/>
              <a:t>of Various Tumors in Major Series of Adrenal </a:t>
            </a:r>
            <a:r>
              <a:rPr lang="en-US" dirty="0" err="1"/>
              <a:t>Incidentalomas</a:t>
            </a:r>
            <a:r>
              <a:rPr lang="en-US" dirty="0"/>
              <a:t>:</a:t>
            </a:r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 • </a:t>
            </a:r>
            <a:r>
              <a:rPr lang="en-US" dirty="0" smtClean="0">
                <a:solidFill>
                  <a:srgbClr val="C00000"/>
                </a:solidFill>
              </a:rPr>
              <a:t>Nonfunctioning </a:t>
            </a:r>
            <a:r>
              <a:rPr lang="en-US" dirty="0">
                <a:solidFill>
                  <a:srgbClr val="C00000"/>
                </a:solidFill>
              </a:rPr>
              <a:t>adenoma (60%)</a:t>
            </a:r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 • </a:t>
            </a:r>
            <a:r>
              <a:rPr lang="en-US" dirty="0" err="1" smtClean="0"/>
              <a:t>Pheochramocytoma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7.2</a:t>
            </a:r>
            <a:r>
              <a:rPr lang="en-US" dirty="0"/>
              <a:t>%)</a:t>
            </a:r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 • </a:t>
            </a:r>
            <a:r>
              <a:rPr lang="en-US" dirty="0" err="1" smtClean="0"/>
              <a:t>Subchnical</a:t>
            </a:r>
            <a:r>
              <a:rPr lang="en-US" dirty="0" smtClean="0"/>
              <a:t> </a:t>
            </a:r>
            <a:r>
              <a:rPr lang="en-US" dirty="0"/>
              <a:t>Cushing's (6.6%)</a:t>
            </a:r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 • </a:t>
            </a:r>
            <a:r>
              <a:rPr lang="en-US" dirty="0" smtClean="0"/>
              <a:t>Adrenocortical </a:t>
            </a:r>
            <a:r>
              <a:rPr lang="en-US" dirty="0"/>
              <a:t>cancer (8.6%)</a:t>
            </a:r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 • </a:t>
            </a:r>
            <a:r>
              <a:rPr lang="en-US" dirty="0" err="1" smtClean="0"/>
              <a:t>Myelolipoma</a:t>
            </a:r>
            <a:r>
              <a:rPr lang="en-US" dirty="0" smtClean="0"/>
              <a:t> </a:t>
            </a:r>
            <a:r>
              <a:rPr lang="en-US" dirty="0"/>
              <a:t>(3.6%)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27" r="4749"/>
          <a:stretch/>
        </p:blipFill>
        <p:spPr bwMode="auto">
          <a:xfrm>
            <a:off x="5412657" y="1828800"/>
            <a:ext cx="3746091" cy="322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93222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Approach to </a:t>
            </a:r>
            <a:r>
              <a:rPr lang="en-US" dirty="0" smtClean="0">
                <a:solidFill>
                  <a:srgbClr val="C00000"/>
                </a:solidFill>
              </a:rPr>
              <a:t>patient </a:t>
            </a:r>
            <a:r>
              <a:rPr lang="en-US" dirty="0">
                <a:solidFill>
                  <a:srgbClr val="C00000"/>
                </a:solidFill>
              </a:rPr>
              <a:t>with </a:t>
            </a:r>
            <a:r>
              <a:rPr lang="en-US" dirty="0" err="1">
                <a:solidFill>
                  <a:srgbClr val="C00000"/>
                </a:solidFill>
              </a:rPr>
              <a:t>incidentaloma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History </a:t>
            </a:r>
            <a:r>
              <a:rPr lang="en-US" dirty="0"/>
              <a:t>&amp; physical examination.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Biochemical </a:t>
            </a:r>
            <a:r>
              <a:rPr lang="en-US" dirty="0"/>
              <a:t>evaluation: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24-hour urine for measurement of </a:t>
            </a:r>
            <a:r>
              <a:rPr lang="en-US" dirty="0" err="1"/>
              <a:t>metanephrines</a:t>
            </a:r>
            <a:r>
              <a:rPr lang="en-US" dirty="0"/>
              <a:t> and </a:t>
            </a:r>
            <a:r>
              <a:rPr lang="en-US" dirty="0" err="1"/>
              <a:t>catecholamines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1-mg overnight dexamethasone suppression test.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Plasma </a:t>
            </a:r>
            <a:r>
              <a:rPr lang="en-US" dirty="0" smtClean="0"/>
              <a:t>aldosterone </a:t>
            </a:r>
            <a:r>
              <a:rPr lang="en-US" dirty="0"/>
              <a:t>concentration and plasma renin activity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Imaging</a:t>
            </a:r>
            <a:r>
              <a:rPr lang="en-US" dirty="0"/>
              <a:t>: CT adrenal.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Biopsy</a:t>
            </a:r>
            <a:r>
              <a:rPr lang="en-US" dirty="0"/>
              <a:t>: rarely indicated.</a:t>
            </a:r>
          </a:p>
        </p:txBody>
      </p:sp>
    </p:spTree>
    <p:extLst>
      <p:ext uri="{BB962C8B-B14F-4D97-AF65-F5344CB8AC3E}">
        <p14:creationId xmlns="" xmlns:p14="http://schemas.microsoft.com/office/powerpoint/2010/main" val="2593222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Indication for </a:t>
            </a:r>
            <a:r>
              <a:rPr lang="en-US" dirty="0">
                <a:solidFill>
                  <a:srgbClr val="C00000"/>
                </a:solidFill>
              </a:rPr>
              <a:t>surgery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Hormonally </a:t>
            </a:r>
            <a:r>
              <a:rPr lang="en-US" sz="2000" dirty="0"/>
              <a:t>active tumor.</a:t>
            </a:r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Non </a:t>
            </a:r>
            <a:r>
              <a:rPr lang="en-US" sz="2000" dirty="0"/>
              <a:t>functional adrenal mass if &gt; 6 cm, or sign of malignancy on imaging.</a:t>
            </a:r>
          </a:p>
          <a:p>
            <a:pPr>
              <a:buFont typeface="+mj-lt"/>
              <a:buAutoNum type="arabicPeriod"/>
            </a:pPr>
            <a:endParaRPr lang="en-US" sz="2000" dirty="0"/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 marL="0" indent="0"/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Nonfunctioning mass &lt; 4cm: Observation with CT or MRI 3 to 4 month s and again for 1 year.</a:t>
            </a:r>
          </a:p>
        </p:txBody>
      </p:sp>
    </p:spTree>
    <p:extLst>
      <p:ext uri="{BB962C8B-B14F-4D97-AF65-F5344CB8AC3E}">
        <p14:creationId xmlns="" xmlns:p14="http://schemas.microsoft.com/office/powerpoint/2010/main" val="2593222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2857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Blood supply: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Superior suprarenal arteries.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Middle suprarenal arteries.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Inferior suprarenal arteries.</a:t>
            </a:r>
          </a:p>
          <a:p>
            <a:endParaRPr lang="en-US" sz="3000" dirty="0" smtClean="0"/>
          </a:p>
          <a:p>
            <a:r>
              <a:rPr lang="en-US" sz="3000" dirty="0" smtClean="0">
                <a:solidFill>
                  <a:srgbClr val="C00000"/>
                </a:solidFill>
              </a:rPr>
              <a:t>Venous </a:t>
            </a:r>
            <a:r>
              <a:rPr lang="en-US" sz="3000" dirty="0">
                <a:solidFill>
                  <a:srgbClr val="C00000"/>
                </a:solidFill>
              </a:rPr>
              <a:t>Drainage: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Right suprarenal into the IVC.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Left joined by inferior phrenic </a:t>
            </a:r>
            <a:r>
              <a:rPr lang="en-US" dirty="0" smtClean="0"/>
              <a:t>vein,</a:t>
            </a:r>
            <a:br>
              <a:rPr lang="en-US" dirty="0" smtClean="0"/>
            </a:br>
            <a:r>
              <a:rPr lang="en-US" dirty="0" smtClean="0"/>
              <a:t>into </a:t>
            </a:r>
            <a:r>
              <a:rPr lang="en-US" dirty="0"/>
              <a:t>the left renal vein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29" y="0"/>
            <a:ext cx="403947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0"/>
            <a:ext cx="1447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83792" y="0"/>
            <a:ext cx="1170911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7479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Technique of </a:t>
            </a:r>
            <a:r>
              <a:rPr lang="en-US" dirty="0" err="1">
                <a:solidFill>
                  <a:srgbClr val="C00000"/>
                </a:solidFill>
              </a:rPr>
              <a:t>Adrenalectomy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Four </a:t>
            </a:r>
            <a:r>
              <a:rPr lang="en-US" sz="2000" dirty="0"/>
              <a:t>open surgical approaches that </a:t>
            </a:r>
            <a:r>
              <a:rPr lang="en-US" sz="2000" dirty="0" smtClean="0"/>
              <a:t>have: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Anterior </a:t>
            </a:r>
            <a:r>
              <a:rPr lang="en-US" sz="2000" dirty="0" err="1" smtClean="0"/>
              <a:t>transabdominal</a:t>
            </a:r>
            <a:r>
              <a:rPr lang="en-US" sz="20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Posterior retroperitoneal.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Lateral flank.</a:t>
            </a:r>
          </a:p>
          <a:p>
            <a:pPr>
              <a:buFont typeface="+mj-lt"/>
              <a:buAutoNum type="arabicPeriod"/>
            </a:pPr>
            <a:r>
              <a:rPr lang="en-US" sz="2000" dirty="0" err="1"/>
              <a:t>Thoracoabdominal</a:t>
            </a:r>
            <a:r>
              <a:rPr lang="en-US" sz="2000" dirty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u="sng" dirty="0">
                <a:solidFill>
                  <a:srgbClr val="C00000"/>
                </a:solidFill>
              </a:rPr>
              <a:t>Laparoscopic </a:t>
            </a:r>
            <a:r>
              <a:rPr lang="en-US" sz="2000" u="sng" dirty="0" err="1" smtClean="0">
                <a:solidFill>
                  <a:srgbClr val="C00000"/>
                </a:solidFill>
              </a:rPr>
              <a:t>adrenalectomy</a:t>
            </a:r>
            <a:r>
              <a:rPr lang="en-US" sz="2000" u="sng" dirty="0" smtClean="0">
                <a:solidFill>
                  <a:srgbClr val="C00000"/>
                </a:solidFill>
              </a:rPr>
              <a:t>:</a:t>
            </a:r>
            <a:r>
              <a:rPr lang="en-US" sz="2000" dirty="0" smtClean="0"/>
              <a:t> the standard </a:t>
            </a:r>
            <a:r>
              <a:rPr lang="en-US" sz="2000" dirty="0"/>
              <a:t>for </a:t>
            </a:r>
            <a:r>
              <a:rPr lang="en-US" sz="2000" dirty="0" smtClean="0"/>
              <a:t>removal </a:t>
            </a:r>
            <a:r>
              <a:rPr lang="en-US" sz="2000" dirty="0"/>
              <a:t>of benign adrenal </a:t>
            </a:r>
            <a:r>
              <a:rPr lang="en-US" sz="2000" dirty="0" smtClean="0"/>
              <a:t>lesions.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387848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4000" dirty="0"/>
              <a:t>Notes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3152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Difficulty </a:t>
            </a:r>
            <a:r>
              <a:rPr lang="en-US" dirty="0"/>
              <a:t>in adrenal gland </a:t>
            </a:r>
            <a:r>
              <a:rPr lang="en-US" dirty="0" smtClean="0"/>
              <a:t>surgery: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Very deep </a:t>
            </a:r>
            <a:r>
              <a:rPr lang="en-US" dirty="0"/>
              <a:t>structure </a:t>
            </a:r>
            <a:r>
              <a:rPr lang="en-US" dirty="0" smtClean="0"/>
              <a:t>covered </a:t>
            </a:r>
            <a:r>
              <a:rPr lang="en-US" dirty="0"/>
              <a:t>by huge organs like </a:t>
            </a:r>
            <a:r>
              <a:rPr lang="en-US" dirty="0" smtClean="0"/>
              <a:t>liver, </a:t>
            </a:r>
            <a:r>
              <a:rPr lang="en-US" dirty="0"/>
              <a:t>whatever the </a:t>
            </a:r>
            <a:r>
              <a:rPr lang="en-US" dirty="0" smtClean="0"/>
              <a:t>approach </a:t>
            </a:r>
            <a:r>
              <a:rPr lang="en-US" dirty="0"/>
              <a:t>it will take long time to find </a:t>
            </a:r>
            <a:r>
              <a:rPr lang="en-US" dirty="0" smtClean="0"/>
              <a:t>it.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Venous drainage (right </a:t>
            </a:r>
            <a:r>
              <a:rPr lang="en-US" dirty="0"/>
              <a:t>one drain to IVC so any </a:t>
            </a:r>
            <a:r>
              <a:rPr lang="en-US" dirty="0" smtClean="0"/>
              <a:t>injury will </a:t>
            </a:r>
            <a:r>
              <a:rPr lang="en-US" dirty="0"/>
              <a:t>lead to massive </a:t>
            </a:r>
            <a:r>
              <a:rPr lang="en-US" dirty="0" smtClean="0"/>
              <a:t>venous </a:t>
            </a:r>
            <a:r>
              <a:rPr lang="en-US" dirty="0"/>
              <a:t>bleeding which will be so difficult to </a:t>
            </a:r>
            <a:r>
              <a:rPr lang="en-US" dirty="0" smtClean="0"/>
              <a:t>control, </a:t>
            </a:r>
            <a:r>
              <a:rPr lang="en-US" dirty="0"/>
              <a:t>also the left one to renal </a:t>
            </a:r>
            <a:r>
              <a:rPr lang="en-US" dirty="0" smtClean="0"/>
              <a:t>vein, </a:t>
            </a:r>
            <a:r>
              <a:rPr lang="en-US" dirty="0"/>
              <a:t>which also if bleed (disaster). Also generally venous bleeding needs a big effort to control bleeding comparing to arteries also it will make the view very difficult.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Living without adrenal gland is impossible without adrenal </a:t>
            </a:r>
            <a:r>
              <a:rPr lang="en-US" dirty="0" smtClean="0"/>
              <a:t>gland, </a:t>
            </a:r>
            <a:r>
              <a:rPr lang="en-US" dirty="0"/>
              <a:t>one or half of the gland is enough. Of course patients can live with supplement after </a:t>
            </a:r>
            <a:r>
              <a:rPr lang="en-US" dirty="0" err="1" smtClean="0"/>
              <a:t>adrenalectomy</a:t>
            </a:r>
            <a:r>
              <a:rPr lang="en-US" dirty="0" smtClean="0"/>
              <a:t>, </a:t>
            </a:r>
            <a:r>
              <a:rPr lang="en-US" dirty="0"/>
              <a:t>for </a:t>
            </a:r>
            <a:r>
              <a:rPr lang="en-US" dirty="0" err="1"/>
              <a:t>catecholamines</a:t>
            </a:r>
            <a:r>
              <a:rPr lang="en-US" dirty="0"/>
              <a:t> we give the </a:t>
            </a:r>
            <a:r>
              <a:rPr lang="en-US" dirty="0" smtClean="0"/>
              <a:t>precursors</a:t>
            </a:r>
            <a:r>
              <a:rPr lang="en-US" dirty="0"/>
              <a:t>, also </a:t>
            </a:r>
            <a:r>
              <a:rPr lang="en-US" dirty="0" smtClean="0"/>
              <a:t>they can </a:t>
            </a:r>
            <a:r>
              <a:rPr lang="en-US" dirty="0"/>
              <a:t>be secreted from other sites of the body.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Common ex. Of extracellular fluid loss : diarrhea and vomiting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3 </a:t>
            </a:r>
            <a:r>
              <a:rPr lang="en-US" dirty="0" smtClean="0"/>
              <a:t>F’s </a:t>
            </a:r>
            <a:r>
              <a:rPr lang="en-US" dirty="0"/>
              <a:t>of sympathetic activation : fight, fright, and flight.</a:t>
            </a:r>
          </a:p>
        </p:txBody>
      </p:sp>
    </p:spTree>
    <p:extLst>
      <p:ext uri="{BB962C8B-B14F-4D97-AF65-F5344CB8AC3E}">
        <p14:creationId xmlns="" xmlns:p14="http://schemas.microsoft.com/office/powerpoint/2010/main" val="3387848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0047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Patients </a:t>
            </a:r>
            <a:r>
              <a:rPr lang="en-US" dirty="0"/>
              <a:t>with </a:t>
            </a:r>
            <a:r>
              <a:rPr lang="en-US" dirty="0" err="1"/>
              <a:t>pheochromocytoma</a:t>
            </a:r>
            <a:r>
              <a:rPr lang="en-US" dirty="0"/>
              <a:t> may present with hypertensive crisis for the first time, very high B.P. like </a:t>
            </a:r>
            <a:r>
              <a:rPr lang="en-US" dirty="0" smtClean="0"/>
              <a:t>220/110 </a:t>
            </a:r>
            <a:r>
              <a:rPr lang="en-US" dirty="0"/>
              <a:t>mmHg. In these case the FIRST </a:t>
            </a:r>
            <a:r>
              <a:rPr lang="en-US" dirty="0" smtClean="0"/>
              <a:t>priority </a:t>
            </a:r>
            <a:r>
              <a:rPr lang="en-US" dirty="0"/>
              <a:t>is to control </a:t>
            </a:r>
            <a:r>
              <a:rPr lang="en-US" dirty="0" smtClean="0"/>
              <a:t>BP, after </a:t>
            </a:r>
            <a:r>
              <a:rPr lang="en-US" dirty="0"/>
              <a:t>that The </a:t>
            </a:r>
            <a:r>
              <a:rPr lang="en-US" dirty="0" smtClean="0"/>
              <a:t>BEST initial </a:t>
            </a:r>
            <a:r>
              <a:rPr lang="en-US" dirty="0"/>
              <a:t>screening </a:t>
            </a:r>
            <a:r>
              <a:rPr lang="en-US" dirty="0" smtClean="0"/>
              <a:t>investigation is </a:t>
            </a:r>
            <a:r>
              <a:rPr lang="en-US" dirty="0"/>
              <a:t>abdomen </a:t>
            </a:r>
            <a:r>
              <a:rPr lang="en-US" dirty="0" smtClean="0"/>
              <a:t>U/S </a:t>
            </a:r>
            <a:r>
              <a:rPr lang="en-US" dirty="0"/>
              <a:t>to check for any suprarenal mass. </a:t>
            </a:r>
            <a:r>
              <a:rPr lang="en-US" dirty="0" smtClean="0"/>
              <a:t>U/S </a:t>
            </a:r>
            <a:r>
              <a:rPr lang="en-US" dirty="0"/>
              <a:t>is an excellent method it can detect as small as 0.5 cyst in the adrenal (operator dependent</a:t>
            </a:r>
            <a:r>
              <a:rPr lang="en-US" dirty="0" smtClean="0"/>
              <a:t>).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Some </a:t>
            </a:r>
            <a:r>
              <a:rPr lang="en-US" dirty="0"/>
              <a:t>surgeons believe it is more easier to do posterior approach just below the last rib. But here also they may face access </a:t>
            </a:r>
            <a:r>
              <a:rPr lang="en-US" dirty="0" smtClean="0"/>
              <a:t>limitation.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Pheochromocytoma patient </a:t>
            </a:r>
            <a:r>
              <a:rPr lang="en-US" dirty="0"/>
              <a:t>need careful monitoring in </a:t>
            </a:r>
            <a:r>
              <a:rPr lang="en-US" dirty="0" smtClean="0"/>
              <a:t>SICU.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(the </a:t>
            </a:r>
            <a:r>
              <a:rPr lang="en-US" dirty="0"/>
              <a:t>doctor said put all the lines you know and you do not </a:t>
            </a:r>
            <a:r>
              <a:rPr lang="en-US" dirty="0" smtClean="0"/>
              <a:t>know:</a:t>
            </a:r>
            <a:br>
              <a:rPr lang="en-US" dirty="0" smtClean="0"/>
            </a:br>
            <a:r>
              <a:rPr lang="en-US" dirty="0" smtClean="0"/>
              <a:t>NG </a:t>
            </a:r>
            <a:r>
              <a:rPr lang="en-US" dirty="0"/>
              <a:t>tube, </a:t>
            </a:r>
            <a:r>
              <a:rPr lang="en-US" dirty="0" err="1"/>
              <a:t>foley</a:t>
            </a:r>
            <a:r>
              <a:rPr lang="en-US" dirty="0"/>
              <a:t> </a:t>
            </a:r>
            <a:r>
              <a:rPr lang="en-US" dirty="0" smtClean="0"/>
              <a:t>catheter, </a:t>
            </a:r>
            <a:r>
              <a:rPr lang="en-US" dirty="0"/>
              <a:t>peripheral </a:t>
            </a:r>
            <a:r>
              <a:rPr lang="en-US" dirty="0" smtClean="0"/>
              <a:t>line……)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7848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0047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24 h urine: we ask p. to start urinate at 8 a.m. not to collect this urine at this point of </a:t>
            </a:r>
            <a:r>
              <a:rPr lang="en-US" dirty="0" smtClean="0"/>
              <a:t>time, </a:t>
            </a:r>
            <a:r>
              <a:rPr lang="en-US" dirty="0"/>
              <a:t>but every urine after this should be collected till next 8 </a:t>
            </a:r>
            <a:r>
              <a:rPr lang="en-US" dirty="0" smtClean="0"/>
              <a:t>am.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Transphenoidial</a:t>
            </a:r>
            <a:r>
              <a:rPr lang="en-US" dirty="0" smtClean="0"/>
              <a:t> </a:t>
            </a:r>
            <a:r>
              <a:rPr lang="en-US" dirty="0"/>
              <a:t>is through the nose in </a:t>
            </a:r>
            <a:r>
              <a:rPr lang="en-US" dirty="0" err="1"/>
              <a:t>semicitting</a:t>
            </a:r>
            <a:r>
              <a:rPr lang="en-US" dirty="0"/>
              <a:t> position under X RAY </a:t>
            </a:r>
            <a:r>
              <a:rPr lang="en-US" dirty="0" smtClean="0"/>
              <a:t>GUILDNESS …… Almost </a:t>
            </a:r>
            <a:r>
              <a:rPr lang="en-US" dirty="0"/>
              <a:t>once a month done in our hospital 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CLASSIC </a:t>
            </a:r>
            <a:r>
              <a:rPr lang="en-US" dirty="0"/>
              <a:t>picture of conns ( middle age, severe HTN that need 4 medication to control </a:t>
            </a:r>
            <a:r>
              <a:rPr lang="en-US" dirty="0" smtClean="0"/>
              <a:t>BP AND </a:t>
            </a:r>
            <a:r>
              <a:rPr lang="en-US" dirty="0"/>
              <a:t>symptoms of </a:t>
            </a:r>
            <a:r>
              <a:rPr lang="en-US" dirty="0" err="1"/>
              <a:t>hypokalemeia</a:t>
            </a:r>
            <a:r>
              <a:rPr lang="en-US" dirty="0"/>
              <a:t> </a:t>
            </a:r>
            <a:r>
              <a:rPr lang="en-US" dirty="0" err="1"/>
              <a:t>commonl</a:t>
            </a:r>
            <a:r>
              <a:rPr lang="en-US" dirty="0"/>
              <a:t> </a:t>
            </a:r>
            <a:r>
              <a:rPr lang="en-US" dirty="0" smtClean="0"/>
              <a:t>fatigue, weakness</a:t>
            </a:r>
            <a:r>
              <a:rPr lang="en-US" dirty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Incedentaloma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smtClean="0"/>
              <a:t>once </a:t>
            </a:r>
            <a:r>
              <a:rPr lang="en-US" dirty="0"/>
              <a:t>discovered do other CT OR MRI after 3-4 months the after one year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2939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004772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Living without adrenal gland is impossible without adrenal gland , one or half of the gland is enough. Of course patients can live with supplement after </a:t>
            </a:r>
            <a:r>
              <a:rPr lang="en-US" dirty="0" err="1"/>
              <a:t>adrenelectomy</a:t>
            </a:r>
            <a:r>
              <a:rPr lang="en-US" dirty="0"/>
              <a:t> , for </a:t>
            </a:r>
            <a:r>
              <a:rPr lang="en-US" dirty="0" err="1"/>
              <a:t>catecholamines</a:t>
            </a:r>
            <a:r>
              <a:rPr lang="en-US" dirty="0"/>
              <a:t> we give the </a:t>
            </a:r>
            <a:r>
              <a:rPr lang="en-US" dirty="0" err="1"/>
              <a:t>precoursours</a:t>
            </a:r>
            <a:r>
              <a:rPr lang="en-US" dirty="0"/>
              <a:t>, also </a:t>
            </a:r>
            <a:r>
              <a:rPr lang="en-US" dirty="0" err="1"/>
              <a:t>theycan</a:t>
            </a:r>
            <a:r>
              <a:rPr lang="en-US" dirty="0"/>
              <a:t> be secreted from other sites of the body 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U should observe the pattern of blood pressure, it is much important than one isolated reading in diagnosing </a:t>
            </a:r>
            <a:r>
              <a:rPr lang="en-US" dirty="0" err="1"/>
              <a:t>pheochromocytoma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err="1"/>
              <a:t>Peri</a:t>
            </a:r>
            <a:r>
              <a:rPr lang="en-US" dirty="0"/>
              <a:t> and  Post op care of </a:t>
            </a:r>
            <a:r>
              <a:rPr lang="en-US" dirty="0" err="1"/>
              <a:t>pheo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is to be monitored in ICU for 24 </a:t>
            </a:r>
            <a:r>
              <a:rPr lang="en-US" dirty="0" err="1"/>
              <a:t>hr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2 </a:t>
            </a:r>
            <a:r>
              <a:rPr lang="en-US" dirty="0"/>
              <a:t>anesthetist  stick to the </a:t>
            </a:r>
            <a:r>
              <a:rPr lang="en-US" dirty="0" err="1"/>
              <a:t>pt</a:t>
            </a:r>
            <a:r>
              <a:rPr lang="en-US" dirty="0"/>
              <a:t> all the time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And the most important point the doctor mentioned is (it is not good to be </a:t>
            </a:r>
            <a:r>
              <a:rPr lang="en-US" dirty="0" smtClean="0"/>
              <a:t>angry)  </a:t>
            </a:r>
            <a:r>
              <a:rPr lang="en-US" b="0" dirty="0" smtClean="0">
                <a:sym typeface="Wingdings" pitchFamily="2" charset="2"/>
              </a:rPr>
              <a:t></a:t>
            </a:r>
            <a:endParaRPr lang="en-US" b="0" dirty="0"/>
          </a:p>
        </p:txBody>
      </p:sp>
    </p:spTree>
    <p:extLst>
      <p:ext uri="{BB962C8B-B14F-4D97-AF65-F5344CB8AC3E}">
        <p14:creationId xmlns="" xmlns:p14="http://schemas.microsoft.com/office/powerpoint/2010/main" val="799015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8306192">
            <a:off x="817112" y="1730403"/>
            <a:ext cx="5648623" cy="1204306"/>
          </a:xfrm>
        </p:spPr>
        <p:txBody>
          <a:bodyPr/>
          <a:lstStyle/>
          <a:p>
            <a:r>
              <a:rPr lang="en-US" sz="8000" dirty="0" smtClean="0"/>
              <a:t>Thank you</a:t>
            </a:r>
            <a:endParaRPr lang="en-US" sz="8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9899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C00000"/>
                </a:solidFill>
              </a:rPr>
              <a:t>Lymphatic drainage: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To the lumber lymph nodes.</a:t>
            </a:r>
          </a:p>
          <a:p>
            <a:endParaRPr lang="en-US" sz="3300" dirty="0" smtClean="0"/>
          </a:p>
          <a:p>
            <a:r>
              <a:rPr lang="en-US" sz="3300" dirty="0" smtClean="0">
                <a:solidFill>
                  <a:srgbClr val="C00000"/>
                </a:solidFill>
              </a:rPr>
              <a:t>Nerve </a:t>
            </a:r>
            <a:r>
              <a:rPr lang="en-US" sz="3300" dirty="0">
                <a:solidFill>
                  <a:srgbClr val="C00000"/>
                </a:solidFill>
              </a:rPr>
              <a:t>supply: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Celiac plexus.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Thoracic splanchnic nerves, mainly </a:t>
            </a:r>
            <a:r>
              <a:rPr lang="en-US" dirty="0" err="1"/>
              <a:t>myelinated</a:t>
            </a:r>
            <a:r>
              <a:rPr lang="en-US" dirty="0"/>
              <a:t> </a:t>
            </a:r>
            <a:r>
              <a:rPr lang="en-US" dirty="0" err="1"/>
              <a:t>persynaptic</a:t>
            </a:r>
            <a:r>
              <a:rPr lang="en-US" dirty="0"/>
              <a:t> sympathetic fibers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4650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Histology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most distinctive feature of the adrenal is its partitioning into cortex and medulla.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medulla </a:t>
            </a:r>
            <a:r>
              <a:rPr lang="en-US" dirty="0" smtClean="0"/>
              <a:t>is </a:t>
            </a:r>
            <a:r>
              <a:rPr lang="en-US" dirty="0"/>
              <a:t>fairly </a:t>
            </a:r>
            <a:r>
              <a:rPr lang="en-US" dirty="0" smtClean="0"/>
              <a:t>homogeneous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cortex has 3 </a:t>
            </a:r>
            <a:r>
              <a:rPr lang="en-US" dirty="0" smtClean="0"/>
              <a:t>zones:</a:t>
            </a:r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 •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glomerulosa</a:t>
            </a:r>
            <a:r>
              <a:rPr lang="en-US" dirty="0" smtClean="0"/>
              <a:t>.</a:t>
            </a:r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 •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fasiculata</a:t>
            </a:r>
            <a:r>
              <a:rPr lang="en-US" dirty="0" smtClean="0"/>
              <a:t>.</a:t>
            </a:r>
          </a:p>
          <a:p>
            <a:pPr marL="0" indent="0"/>
            <a:r>
              <a:rPr lang="en-US" dirty="0" smtClean="0"/>
              <a:t>	</a:t>
            </a:r>
            <a:r>
              <a:rPr lang="en-US" dirty="0"/>
              <a:t> •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reticularis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7" y="1949668"/>
            <a:ext cx="4424363" cy="307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56253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10"/>
          <a:stretch/>
        </p:blipFill>
        <p:spPr bwMode="auto">
          <a:xfrm>
            <a:off x="116673" y="1123138"/>
            <a:ext cx="8874927" cy="352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0758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314</TotalTime>
  <Words>2197</Words>
  <Application>Microsoft Office PowerPoint</Application>
  <PresentationFormat>On-screen Show (4:3)</PresentationFormat>
  <Paragraphs>332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Angles</vt:lpstr>
      <vt:lpstr>Adrenal gland</vt:lpstr>
      <vt:lpstr>introduction</vt:lpstr>
      <vt:lpstr>Outlines:</vt:lpstr>
      <vt:lpstr>Anatomy:</vt:lpstr>
      <vt:lpstr>Slide 5</vt:lpstr>
      <vt:lpstr>Slide 6</vt:lpstr>
      <vt:lpstr>Slide 7</vt:lpstr>
      <vt:lpstr>Histology:</vt:lpstr>
      <vt:lpstr>Slide 9</vt:lpstr>
      <vt:lpstr>Glucocorticoids (cortisol)</vt:lpstr>
      <vt:lpstr>Slide 11</vt:lpstr>
      <vt:lpstr>Sex Steroids (Androgens)</vt:lpstr>
      <vt:lpstr>Mineralocorticoids (Aldosterone)</vt:lpstr>
      <vt:lpstr>Slide 14</vt:lpstr>
      <vt:lpstr>Adrenal Medulla: A Modified Sympathetic Ganglion</vt:lpstr>
      <vt:lpstr>Slide 16</vt:lpstr>
      <vt:lpstr>Catecholamine: Activity</vt:lpstr>
      <vt:lpstr>Slide 18</vt:lpstr>
      <vt:lpstr>Pheochromocytoma</vt:lpstr>
      <vt:lpstr>Pheochromocytoma:</vt:lpstr>
      <vt:lpstr>Diagnosis: </vt:lpstr>
      <vt:lpstr>Other symptoms:</vt:lpstr>
      <vt:lpstr>Precipitants of a hypertensive crisis:</vt:lpstr>
      <vt:lpstr>2. Examination:</vt:lpstr>
      <vt:lpstr>Slide 25</vt:lpstr>
      <vt:lpstr>3. lab:</vt:lpstr>
      <vt:lpstr>4. Imaging</vt:lpstr>
      <vt:lpstr>Slide 28</vt:lpstr>
      <vt:lpstr>Slide 29</vt:lpstr>
      <vt:lpstr>Management:</vt:lpstr>
      <vt:lpstr>Intraoperative:</vt:lpstr>
      <vt:lpstr>Slide 32</vt:lpstr>
      <vt:lpstr>Cushing’s syndrome</vt:lpstr>
      <vt:lpstr>Cushing’s syndrome:</vt:lpstr>
      <vt:lpstr>Pathophysiology</vt:lpstr>
      <vt:lpstr>Diagnosis:</vt:lpstr>
      <vt:lpstr>2. Lab:</vt:lpstr>
      <vt:lpstr>Slide 38</vt:lpstr>
      <vt:lpstr>3. Imaging</vt:lpstr>
      <vt:lpstr>4. Petrosal Sinus Sampling:</vt:lpstr>
      <vt:lpstr>treatment</vt:lpstr>
      <vt:lpstr>Conn’s syndrome</vt:lpstr>
      <vt:lpstr>Primary aldosteronism (Conn‘s syndrome)</vt:lpstr>
      <vt:lpstr>Diagnosis:</vt:lpstr>
      <vt:lpstr>2. Lab:</vt:lpstr>
      <vt:lpstr>Confirmation of primary aldosteronism:</vt:lpstr>
      <vt:lpstr>3. Imaging: </vt:lpstr>
      <vt:lpstr>Treatment</vt:lpstr>
      <vt:lpstr>Slide 49</vt:lpstr>
      <vt:lpstr>Adrenocortical Carcinoma</vt:lpstr>
      <vt:lpstr>Adrenocortical Carcinoma:</vt:lpstr>
      <vt:lpstr>Presentation:</vt:lpstr>
      <vt:lpstr>Management:</vt:lpstr>
      <vt:lpstr>Slide 54</vt:lpstr>
      <vt:lpstr>Treatment:</vt:lpstr>
      <vt:lpstr>Incidental Adrenal Mass</vt:lpstr>
      <vt:lpstr>Incidental Adrenal Mass</vt:lpstr>
      <vt:lpstr>Approach to patient with incidentaloma:</vt:lpstr>
      <vt:lpstr>Indication for surgery:</vt:lpstr>
      <vt:lpstr>Technique of Adrenalectomy</vt:lpstr>
      <vt:lpstr>Notes</vt:lpstr>
      <vt:lpstr>Slide 62</vt:lpstr>
      <vt:lpstr>Slide 63</vt:lpstr>
      <vt:lpstr>Slide 64</vt:lpstr>
      <vt:lpstr>Slide 65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Adrenal gland</dc:title>
  <dc:creator>Omar H</dc:creator>
  <cp:lastModifiedBy>ksupy</cp:lastModifiedBy>
  <cp:revision>168</cp:revision>
  <dcterms:created xsi:type="dcterms:W3CDTF">2011-05-10T09:07:16Z</dcterms:created>
  <dcterms:modified xsi:type="dcterms:W3CDTF">2011-05-23T13:21:37Z</dcterms:modified>
</cp:coreProperties>
</file>