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53"/>
  </p:notesMasterIdLst>
  <p:sldIdLst>
    <p:sldId id="256" r:id="rId2"/>
    <p:sldId id="310" r:id="rId3"/>
    <p:sldId id="257" r:id="rId4"/>
    <p:sldId id="258" r:id="rId5"/>
    <p:sldId id="308" r:id="rId6"/>
    <p:sldId id="309" r:id="rId7"/>
    <p:sldId id="259" r:id="rId8"/>
    <p:sldId id="260" r:id="rId9"/>
    <p:sldId id="311" r:id="rId10"/>
    <p:sldId id="326" r:id="rId11"/>
    <p:sldId id="327" r:id="rId12"/>
    <p:sldId id="328" r:id="rId13"/>
    <p:sldId id="329" r:id="rId14"/>
    <p:sldId id="313" r:id="rId15"/>
    <p:sldId id="263" r:id="rId16"/>
    <p:sldId id="330" r:id="rId17"/>
    <p:sldId id="324" r:id="rId18"/>
    <p:sldId id="318" r:id="rId19"/>
    <p:sldId id="312" r:id="rId20"/>
    <p:sldId id="333" r:id="rId21"/>
    <p:sldId id="331" r:id="rId22"/>
    <p:sldId id="322" r:id="rId23"/>
    <p:sldId id="319" r:id="rId24"/>
    <p:sldId id="320" r:id="rId25"/>
    <p:sldId id="321" r:id="rId26"/>
    <p:sldId id="290" r:id="rId27"/>
    <p:sldId id="267" r:id="rId28"/>
    <p:sldId id="268" r:id="rId29"/>
    <p:sldId id="269" r:id="rId30"/>
    <p:sldId id="291" r:id="rId31"/>
    <p:sldId id="272" r:id="rId32"/>
    <p:sldId id="273" r:id="rId33"/>
    <p:sldId id="315" r:id="rId34"/>
    <p:sldId id="316" r:id="rId35"/>
    <p:sldId id="317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93" r:id="rId48"/>
    <p:sldId id="292" r:id="rId49"/>
    <p:sldId id="287" r:id="rId50"/>
    <p:sldId id="288" r:id="rId51"/>
    <p:sldId id="289" r:id="rId52"/>
  </p:sldIdLst>
  <p:sldSz cx="9144000" cy="6858000" type="screen4x3"/>
  <p:notesSz cx="6858000" cy="9144000"/>
  <p:defaultTextStyle>
    <a:defPPr>
      <a:defRPr lang="ar-SA"/>
    </a:defPPr>
    <a:lvl1pPr algn="l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  <a:srgbClr val="660066"/>
    <a:srgbClr val="0099FF"/>
    <a:srgbClr val="FF9900"/>
    <a:srgbClr val="0000CC"/>
    <a:srgbClr val="00CC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89322" autoAdjust="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47E65F1A-F0EA-4DAA-9A98-553D40598350}" type="datetimeFigureOut">
              <a:rPr lang="ar-SA"/>
              <a:pPr>
                <a:defRPr/>
              </a:pPr>
              <a:t>20/06/1432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23378555-9E5C-4DC5-9ADE-2DC87FB71B3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105364-0556-4F41-B626-3BF3660F5F20}" type="slidenum">
              <a:rPr lang="ar-SA" smtClean="0"/>
              <a:pPr/>
              <a:t>9</a:t>
            </a:fld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Low TSH</a:t>
            </a:r>
            <a:endParaRPr lang="ar-SA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9398A2-4890-42D3-BFD9-F1C57EAE6E78}" type="slidenum">
              <a:rPr lang="ar-SA" smtClean="0"/>
              <a:pPr/>
              <a:t>22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19202-350F-422E-B94A-55300BC9597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37B18-D6B4-4443-94B3-C99C91B505F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2A1B1-A20A-4C2A-BFA4-E7CE1E310C8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751E8-CA0C-4A45-9278-BE1831463E3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BDA6A-7DC1-4BD6-96E8-ED46A620D08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2D0E9-CD98-4C9A-A68C-265D9BD42F0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44E6F-6960-4B58-B267-C60F96FA744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2C764-78DE-4FAC-8B57-1F8C326F92D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34BAD-423F-47EB-888B-CAD9A9F6B61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2602B-C035-4ADF-B1E5-24540E9DF1F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28BC67-507A-445E-BE4C-6FF05507905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9D10060D-EECA-4904-9C99-AD1F392D6FE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.sa/imgres?imgurl=http://imaging.birjournals.org/content/vol19/issue1/images/large/28fig15.jpeg&amp;imgrefurl=http://imaging.birjournals.org/cgi/content-nw/full/19/1/28/F15&amp;usg=__z6Amkv7X0iT1rmKqSU8IAlsX3TE=&amp;h=1800&amp;w=1523&amp;sz=267&amp;hl=ar&amp;start=18&amp;um=1&amp;itbs=1&amp;tbnid=V_ATWVBv32fKoM:&amp;tbnh=150&amp;tbnw=127&amp;prev=/images%3Fq%3Dthyroid%2Bultrasound%26um%3D1%26hl%3Dar%26safe%3Dactive%26sa%3DG%26tbs%3Disch:1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Thyroid gland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CC00"/>
                </a:solidFill>
              </a:rPr>
              <a:t>Investigation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73225"/>
            <a:ext cx="8229600" cy="5184775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a-Abnormal activity: </a:t>
            </a:r>
            <a:r>
              <a:rPr lang="en-US" sz="2000" dirty="0" smtClean="0"/>
              <a:t>TFT (TSH, T3, T4</a:t>
            </a:r>
            <a:r>
              <a:rPr lang="en-US" sz="2000" dirty="0" smtClean="0"/>
              <a:t>).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B-measuring specific antibodies</a:t>
            </a:r>
            <a:r>
              <a:rPr lang="en-US" sz="2000" b="1" dirty="0" smtClean="0"/>
              <a:t>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sz="2000" b="1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b-Abnormal cells</a:t>
            </a:r>
            <a:r>
              <a:rPr lang="en-US" sz="2000" b="1" dirty="0" smtClean="0"/>
              <a:t>: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sz="2000" b="1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</a:t>
            </a:r>
            <a:r>
              <a:rPr lang="en-US" sz="2000" dirty="0" smtClean="0"/>
              <a:t>FNA</a:t>
            </a:r>
            <a:r>
              <a:rPr lang="en-US" sz="2000" dirty="0" smtClean="0"/>
              <a:t>,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thyroid </a:t>
            </a:r>
            <a:r>
              <a:rPr lang="en-US" sz="2000" dirty="0" smtClean="0"/>
              <a:t>scan </a:t>
            </a:r>
            <a:endParaRPr lang="en-US" sz="20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and</a:t>
            </a:r>
            <a:r>
              <a:rPr lang="en-US" sz="2000" dirty="0" smtClean="0"/>
              <a:t>/ or thyroid US. </a:t>
            </a:r>
            <a:endParaRPr lang="en-US" sz="20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u="sng" dirty="0" smtClean="0">
                <a:solidFill>
                  <a:srgbClr val="FF9900"/>
                </a:solidFill>
              </a:rPr>
              <a:t>Fine needle aspiration:</a:t>
            </a:r>
            <a:endParaRPr lang="en-US" sz="2400" dirty="0" smtClean="0">
              <a:solidFill>
                <a:srgbClr val="FF9900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sz="2400" dirty="0" smtClean="0"/>
              <a:t>FNA is extremely accurate &amp; is the single most important study in evaluating thyroid mass except in follicular injury</a:t>
            </a:r>
            <a:r>
              <a:rPr lang="en-US" sz="2400" dirty="0" smtClean="0"/>
              <a:t>.</a:t>
            </a:r>
          </a:p>
          <a:p>
            <a:pPr marL="609600" indent="-609600" algn="l" rtl="0"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sz="2400" dirty="0" smtClean="0"/>
              <a:t>Results of FNA will be one of four</a:t>
            </a:r>
            <a:r>
              <a:rPr lang="en-US" sz="2400" dirty="0" smtClean="0"/>
              <a:t>:</a:t>
            </a:r>
            <a:endParaRPr lang="en-US" sz="2400" i="1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99FF"/>
                </a:solidFill>
              </a:rPr>
              <a:t>-Benign</a:t>
            </a:r>
            <a:r>
              <a:rPr lang="en-US" sz="2400" i="1" dirty="0" smtClean="0"/>
              <a:t> (noncancerous).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99FF"/>
                </a:solidFill>
              </a:rPr>
              <a:t>-Malignant</a:t>
            </a:r>
            <a:r>
              <a:rPr lang="en-US" sz="2400" i="1" dirty="0" smtClean="0"/>
              <a:t> (cancerous).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99FF"/>
                </a:solidFill>
              </a:rPr>
              <a:t>-Suspicious.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99FF"/>
                </a:solidFill>
              </a:rPr>
              <a:t>-</a:t>
            </a:r>
            <a:r>
              <a:rPr lang="en-US" sz="2400" i="1" dirty="0" err="1" smtClean="0">
                <a:solidFill>
                  <a:srgbClr val="0099FF"/>
                </a:solidFill>
              </a:rPr>
              <a:t>Nondiagnostic</a:t>
            </a:r>
            <a:r>
              <a:rPr lang="en-US" sz="2400" i="1" dirty="0" smtClean="0"/>
              <a:t> or </a:t>
            </a:r>
            <a:r>
              <a:rPr lang="en-US" sz="2400" i="1" dirty="0" smtClean="0"/>
              <a:t>inadequate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solidFill>
                <a:srgbClr val="FF0066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sz="2400" dirty="0" smtClean="0"/>
              <a:t>The major difficulty in FNA is to distinguish between follicular adenoma vs. carcinoma.</a:t>
            </a:r>
          </a:p>
          <a:p>
            <a:pPr>
              <a:defRPr/>
            </a:pPr>
            <a:endParaRPr lang="ar-SA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66"/>
                </a:solidFill>
              </a:rPr>
              <a:t>Thyroid scan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0034" y="1785926"/>
            <a:ext cx="5338763" cy="4784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Because thyroid cancer cells do not take up radioactive iodine as easily as normal thyroid cells do, </a:t>
            </a:r>
            <a:r>
              <a:rPr lang="en-US" sz="2400" i="1" dirty="0" smtClean="0"/>
              <a:t>this test is used to determine the likelihood that a thyroid nodule contains a cancer</a:t>
            </a:r>
            <a:r>
              <a:rPr lang="en-US" sz="2400" i="1" dirty="0" smtClean="0"/>
              <a:t>. Diffuse uptake in graves’ </a:t>
            </a:r>
            <a:r>
              <a:rPr lang="en-US" sz="2400" i="1" dirty="0" err="1" smtClean="0"/>
              <a:t>disese</a:t>
            </a:r>
            <a:r>
              <a:rPr lang="en-US" sz="2400" i="1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The scan usually gives the following results: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- The nodule is </a:t>
            </a:r>
            <a:r>
              <a:rPr lang="en-US" sz="2400" b="1" i="1" dirty="0" smtClean="0">
                <a:solidFill>
                  <a:srgbClr val="0000CC"/>
                </a:solidFill>
              </a:rPr>
              <a:t>cold.</a:t>
            </a:r>
            <a:r>
              <a:rPr lang="en-US" sz="2400" dirty="0" smtClean="0">
                <a:solidFill>
                  <a:srgbClr val="0000CC"/>
                </a:solidFill>
                <a:sym typeface="Wingdings" pitchFamily="2" charset="2"/>
              </a:rPr>
              <a:t></a:t>
            </a:r>
            <a:r>
              <a:rPr lang="en-US" sz="2400" b="1" i="1" dirty="0" smtClean="0">
                <a:solidFill>
                  <a:srgbClr val="0000CC"/>
                </a:solidFill>
              </a:rPr>
              <a:t> 15% cancer</a:t>
            </a:r>
            <a:r>
              <a:rPr lang="en-US" sz="2400" b="1" i="1" dirty="0" smtClean="0"/>
              <a:t> </a:t>
            </a: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-The nodule is </a:t>
            </a:r>
            <a:r>
              <a:rPr lang="en-US" sz="2400" b="1" i="1" dirty="0" smtClean="0">
                <a:solidFill>
                  <a:srgbClr val="0000CC"/>
                </a:solidFill>
              </a:rPr>
              <a:t>functioning.</a:t>
            </a:r>
            <a:r>
              <a:rPr lang="en-US" sz="2400" b="1" i="1" dirty="0" smtClean="0">
                <a:solidFill>
                  <a:srgbClr val="0000CC"/>
                </a:solidFill>
                <a:sym typeface="Wingdings" pitchFamily="2" charset="2"/>
              </a:rPr>
              <a:t></a:t>
            </a:r>
            <a:r>
              <a:rPr lang="en-US" sz="2400" dirty="0" smtClean="0"/>
              <a:t> the likelihood of cancer is very low</a:t>
            </a:r>
            <a:r>
              <a:rPr lang="en-US" sz="2400" b="1" i="1" dirty="0" smtClean="0"/>
              <a:t> </a:t>
            </a: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-The nodule is </a:t>
            </a:r>
            <a:r>
              <a:rPr lang="en-US" sz="2400" b="1" i="1" dirty="0" smtClean="0">
                <a:solidFill>
                  <a:srgbClr val="0000CC"/>
                </a:solidFill>
              </a:rPr>
              <a:t>hot.</a:t>
            </a:r>
            <a:r>
              <a:rPr lang="en-US" sz="2400" b="1" i="1" dirty="0" smtClean="0">
                <a:solidFill>
                  <a:srgbClr val="0000CC"/>
                </a:solidFill>
                <a:sym typeface="Wingdings" pitchFamily="2" charset="2"/>
              </a:rPr>
              <a:t></a:t>
            </a:r>
            <a:r>
              <a:rPr lang="en-US" sz="2400" b="1" i="1" dirty="0" smtClean="0"/>
              <a:t> </a:t>
            </a:r>
            <a:r>
              <a:rPr lang="en-US" sz="2400" dirty="0" smtClean="0"/>
              <a:t>The likelihood of cancer is extremely rare </a:t>
            </a:r>
          </a:p>
        </p:txBody>
      </p:sp>
      <p:pic>
        <p:nvPicPr>
          <p:cNvPr id="17412" name="Picture 4" descr="untitled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r="10280"/>
          <a:stretch>
            <a:fillRect/>
          </a:stretch>
        </p:blipFill>
        <p:spPr>
          <a:xfrm>
            <a:off x="6300788" y="1628775"/>
            <a:ext cx="2663825" cy="4176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00CC00"/>
                </a:solidFill>
              </a:rPr>
              <a:t>Thyroid ultrasound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57158" y="1500174"/>
            <a:ext cx="5410200" cy="511333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This very sensitive test can easily determine if a nodule is </a:t>
            </a:r>
            <a:r>
              <a:rPr lang="en-US" sz="2000" b="1" i="1" dirty="0" smtClean="0">
                <a:solidFill>
                  <a:srgbClr val="0000CC"/>
                </a:solidFill>
              </a:rPr>
              <a:t>solid or cystic</a:t>
            </a:r>
            <a:r>
              <a:rPr lang="en-US" sz="2000" dirty="0" smtClean="0"/>
              <a:t>, and it can determine </a:t>
            </a:r>
            <a:r>
              <a:rPr lang="en-US" sz="2000" i="1" dirty="0" smtClean="0"/>
              <a:t>the </a:t>
            </a:r>
            <a:r>
              <a:rPr lang="en-US" sz="2000" b="1" i="1" dirty="0" smtClean="0">
                <a:solidFill>
                  <a:srgbClr val="0000CC"/>
                </a:solidFill>
              </a:rPr>
              <a:t>precise size</a:t>
            </a:r>
            <a:r>
              <a:rPr lang="en-US" sz="2000" b="1" i="1" dirty="0" smtClean="0"/>
              <a:t> </a:t>
            </a:r>
            <a:r>
              <a:rPr lang="en-US" sz="2000" dirty="0" smtClean="0"/>
              <a:t>of the nodule</a:t>
            </a:r>
            <a:r>
              <a:rPr lang="en-US" sz="2000" dirty="0" smtClean="0"/>
              <a:t>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can be used to assist the placement of the needle within the nodule during a fine needle biopsy, especially if the nodule is hard to feel. </a:t>
            </a:r>
            <a:endParaRPr lang="en-US" sz="2000" dirty="0" smtClean="0"/>
          </a:p>
          <a:p>
            <a:pPr algn="l" rtl="0" eaLnBrk="1" hangingPunct="1">
              <a:lnSpc>
                <a:spcPct val="90000"/>
              </a:lnSpc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can identify nodules that are very small and cannot be felt during a physical examination. The clinical importance of these very small nodules is uncertain; however, the ultrasound provides a mean by which </a:t>
            </a:r>
            <a:r>
              <a:rPr lang="en-US" sz="2000" b="1" i="1" dirty="0" smtClean="0"/>
              <a:t>an </a:t>
            </a:r>
            <a:r>
              <a:rPr lang="en-US" sz="2000" b="1" i="1" dirty="0" smtClean="0">
                <a:solidFill>
                  <a:srgbClr val="0000CC"/>
                </a:solidFill>
              </a:rPr>
              <a:t>accurate fine needle biopsy can be performed</a:t>
            </a:r>
            <a:r>
              <a:rPr lang="en-US" sz="2000" b="1" i="1" dirty="0" smtClean="0"/>
              <a:t> </a:t>
            </a:r>
            <a:r>
              <a:rPr lang="en-US" sz="2000" dirty="0" smtClean="0"/>
              <a:t>if a biopsy is needed.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Also used to see lymphatic mapping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011863" y="1268413"/>
            <a:ext cx="2674937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18437" name="Picture 6" descr="28fig1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268413"/>
            <a:ext cx="27368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hypothyroidism</a:t>
            </a:r>
            <a:endParaRPr lang="ar-SA" dirty="0" smtClean="0"/>
          </a:p>
        </p:txBody>
      </p:sp>
      <p:pic>
        <p:nvPicPr>
          <p:cNvPr id="19459" name="Content Placeholder 3" descr="C:\Documents and Settings\Sulaiman\Desktop\New folder\17072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1500174"/>
            <a:ext cx="3810000" cy="30480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85720" y="1643050"/>
            <a:ext cx="7000924" cy="5022858"/>
          </a:xfrm>
        </p:spPr>
        <p:txBody>
          <a:bodyPr/>
          <a:lstStyle/>
          <a:p>
            <a:pPr algn="l" rtl="0"/>
            <a:r>
              <a:rPr lang="en-US" b="1" dirty="0" smtClean="0"/>
              <a:t>1ry hypothyroidism</a:t>
            </a:r>
            <a:r>
              <a:rPr lang="en-US" dirty="0" smtClean="0"/>
              <a:t>: 95%</a:t>
            </a:r>
          </a:p>
          <a:p>
            <a:pPr algn="l" rtl="0">
              <a:buNone/>
            </a:pPr>
            <a:r>
              <a:rPr lang="en-US" dirty="0" smtClean="0"/>
              <a:t>1- </a:t>
            </a:r>
            <a:r>
              <a:rPr lang="en-US" dirty="0" err="1" smtClean="0"/>
              <a:t>hashimoto’s</a:t>
            </a:r>
            <a:r>
              <a:rPr lang="en-US" dirty="0" smtClean="0"/>
              <a:t> disease </a:t>
            </a:r>
          </a:p>
          <a:p>
            <a:pPr algn="l" rtl="0">
              <a:buNone/>
            </a:pPr>
            <a:r>
              <a:rPr lang="en-US" dirty="0" smtClean="0"/>
              <a:t>2- iatrogenic ( from prior </a:t>
            </a:r>
            <a:r>
              <a:rPr lang="en-US" dirty="0" err="1" smtClean="0"/>
              <a:t>rx</a:t>
            </a:r>
            <a:r>
              <a:rPr lang="en-US" dirty="0" smtClean="0"/>
              <a:t> of hyper)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2ndry hypothyroidism 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   due to pituitary disease ( low TSH)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3ry </a:t>
            </a:r>
            <a:r>
              <a:rPr lang="en-US" b="1" dirty="0" smtClean="0"/>
              <a:t>hypothyroidism 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    Due to hypothalamic disease ( low TRH)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Both are less than 5%  associated with low TSH &amp;T4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b="1" dirty="0" smtClean="0">
                <a:solidFill>
                  <a:srgbClr val="FF0066"/>
                </a:solidFill>
              </a:rPr>
              <a:t>Clinical </a:t>
            </a:r>
            <a:r>
              <a:rPr lang="en-US" sz="3600" b="1" dirty="0" smtClean="0">
                <a:solidFill>
                  <a:srgbClr val="FF0066"/>
                </a:solidFill>
              </a:rPr>
              <a:t>features</a:t>
            </a:r>
            <a:endParaRPr lang="en-US" sz="3600" b="1" dirty="0" smtClean="0">
              <a:solidFill>
                <a:srgbClr val="FF0066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b="1" i="1" smtClean="0">
                <a:solidFill>
                  <a:srgbClr val="0000CC"/>
                </a:solidFill>
              </a:rPr>
              <a:t>Metabolic</a:t>
            </a:r>
            <a:r>
              <a:rPr lang="en-US" b="1" smtClean="0">
                <a:solidFill>
                  <a:srgbClr val="0000CC"/>
                </a:solidFill>
              </a:rPr>
              <a:t>:</a:t>
            </a:r>
            <a:r>
              <a:rPr lang="en-US" b="1" smtClean="0"/>
              <a:t> </a:t>
            </a:r>
            <a:r>
              <a:rPr lang="en-US" smtClean="0"/>
              <a:t>cold intolerance, ↓ appetite, wt gain, constipation, Abnormal menstruation (oligo or hyper).</a:t>
            </a:r>
            <a:endParaRPr lang="en-US" b="1" smtClean="0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CC"/>
                </a:solidFill>
              </a:rPr>
              <a:t>Cardiovascular:</a:t>
            </a:r>
            <a:r>
              <a:rPr lang="en-US" smtClean="0"/>
              <a:t> Bradycardia </a:t>
            </a:r>
            <a:endParaRPr lang="en-US" b="1" smtClean="0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CC"/>
                </a:solidFill>
              </a:rPr>
              <a:t>Neuropsychiatric:</a:t>
            </a:r>
            <a:r>
              <a:rPr lang="en-US" b="1" smtClean="0"/>
              <a:t> </a:t>
            </a:r>
            <a:r>
              <a:rPr lang="en-US" smtClean="0"/>
              <a:t>delayed reflexes, Depression .  </a:t>
            </a:r>
            <a:endParaRPr lang="en-US" b="1" smtClean="0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CC"/>
                </a:solidFill>
              </a:rPr>
              <a:t>Cutaneous:</a:t>
            </a:r>
            <a:r>
              <a:rPr lang="en-US" smtClean="0"/>
              <a:t> coarse hair; nails and skin, puffy face, enlargement of the tongue and hoarseness.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investigation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1- </a:t>
            </a:r>
            <a:r>
              <a:rPr lang="en-US" b="1" dirty="0" smtClean="0"/>
              <a:t>TFT</a:t>
            </a:r>
            <a:r>
              <a:rPr lang="en-US" dirty="0" smtClean="0"/>
              <a:t>: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( </a:t>
            </a:r>
            <a:r>
              <a:rPr lang="en-US" b="1" dirty="0" smtClean="0"/>
              <a:t>high TSH</a:t>
            </a:r>
            <a:r>
              <a:rPr lang="en-US" dirty="0" smtClean="0"/>
              <a:t>) </a:t>
            </a:r>
            <a:r>
              <a:rPr lang="en-US" sz="2800" dirty="0" smtClean="0"/>
              <a:t>most sensitive indicator</a:t>
            </a:r>
            <a:r>
              <a:rPr lang="en-US" sz="2800" dirty="0" smtClean="0"/>
              <a:t> </a:t>
            </a:r>
            <a:r>
              <a:rPr lang="en-US" sz="2800" dirty="0" smtClean="0"/>
              <a:t>of 1ry disease but low is 2ry disease.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measuring  just TSH fails to diagnose secondary and tertiary </a:t>
            </a:r>
            <a:r>
              <a:rPr lang="en-US" sz="1600" dirty="0" smtClean="0">
                <a:solidFill>
                  <a:srgbClr val="FF0000"/>
                </a:solidFill>
              </a:rPr>
              <a:t>hypothyroidism</a:t>
            </a:r>
            <a:endParaRPr lang="en-US" sz="28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(</a:t>
            </a:r>
            <a:r>
              <a:rPr lang="en-US" sz="2800" b="1" dirty="0" smtClean="0"/>
              <a:t>Low free T4</a:t>
            </a:r>
            <a:r>
              <a:rPr lang="en-US" sz="2800" dirty="0" smtClean="0"/>
              <a:t>) in clinically overt disease but may be normal in subclinical cases.</a:t>
            </a:r>
          </a:p>
          <a:p>
            <a:pPr marL="633222" indent="-514350" algn="l" rtl="0">
              <a:buNone/>
            </a:pPr>
            <a:endParaRPr lang="en-US" sz="2800" dirty="0" smtClean="0"/>
          </a:p>
          <a:p>
            <a:pPr marL="633222" indent="-514350" algn="l" rtl="0">
              <a:buNone/>
            </a:pPr>
            <a:r>
              <a:rPr lang="en-US" sz="2800" dirty="0" smtClean="0"/>
              <a:t>2- </a:t>
            </a:r>
            <a:r>
              <a:rPr lang="en-US" sz="2800" b="1" dirty="0" err="1" smtClean="0"/>
              <a:t>Antithyroid</a:t>
            </a:r>
            <a:r>
              <a:rPr lang="en-US" sz="2800" b="1" dirty="0" smtClean="0"/>
              <a:t> antibodies:</a:t>
            </a:r>
            <a:endParaRPr lang="en-US" sz="2800" b="1" dirty="0" smtClean="0"/>
          </a:p>
          <a:p>
            <a:pPr marL="633222" indent="-514350" algn="l" rtl="0">
              <a:buNone/>
            </a:pPr>
            <a:r>
              <a:rPr lang="en-US" sz="2800" dirty="0" smtClean="0"/>
              <a:t> increased in </a:t>
            </a:r>
            <a:r>
              <a:rPr lang="en-US" sz="2800" dirty="0" err="1" smtClean="0"/>
              <a:t>hashimoto’s</a:t>
            </a:r>
            <a:r>
              <a:rPr lang="en-US" sz="2800" dirty="0" smtClean="0"/>
              <a:t>  </a:t>
            </a:r>
            <a:r>
              <a:rPr lang="en-US" sz="2800" dirty="0" err="1" smtClean="0"/>
              <a:t>thyroditis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 smtClean="0"/>
              <a:t>3- other laboratory values that may be abnormal:</a:t>
            </a:r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000" b="1" dirty="0" smtClean="0"/>
              <a:t>Serum cholesterol – </a:t>
            </a:r>
            <a:r>
              <a:rPr lang="en-US" sz="2000" dirty="0" err="1" smtClean="0"/>
              <a:t>elevaed</a:t>
            </a:r>
            <a:r>
              <a:rPr lang="en-US" sz="2000" dirty="0" smtClean="0"/>
              <a:t> LDL &amp; decreased HDL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b="1" dirty="0" smtClean="0"/>
              <a:t>Anemia </a:t>
            </a:r>
            <a:r>
              <a:rPr lang="en-US" sz="2000" dirty="0" smtClean="0"/>
              <a:t>may be present.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4- </a:t>
            </a:r>
            <a:r>
              <a:rPr lang="en-US" sz="2800" b="1" dirty="0" err="1" smtClean="0"/>
              <a:t>prolactin</a:t>
            </a:r>
            <a:r>
              <a:rPr lang="en-US" sz="2000" dirty="0" smtClean="0"/>
              <a:t> – its used to test the pituitary function</a:t>
            </a:r>
            <a:endParaRPr lang="en-US" sz="2000" dirty="0" smtClean="0"/>
          </a:p>
          <a:p>
            <a:pPr rtl="0">
              <a:buFont typeface="Wingdings" pitchFamily="2" charset="2"/>
              <a:buChar char="v"/>
              <a:defRPr/>
            </a:pPr>
            <a:endParaRPr lang="en-US" sz="2000" dirty="0" smtClean="0"/>
          </a:p>
          <a:p>
            <a:pPr rtl="0">
              <a:buFont typeface="Wingdings" pitchFamily="2" charset="2"/>
              <a:buChar char="v"/>
              <a:defRPr/>
            </a:pPr>
            <a:endParaRPr lang="en-US" sz="2000" dirty="0" smtClean="0"/>
          </a:p>
          <a:p>
            <a:pPr algn="l" rtl="0">
              <a:buNone/>
            </a:pPr>
            <a:endParaRPr lang="ar-SA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</a:t>
            </a:r>
            <a:endParaRPr lang="ar-SA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thyroxine</a:t>
            </a:r>
            <a:r>
              <a:rPr lang="en-US" dirty="0" smtClean="0"/>
              <a:t>(</a:t>
            </a:r>
            <a:r>
              <a:rPr lang="en-US" dirty="0" err="1" smtClean="0"/>
              <a:t>levothyroxine</a:t>
            </a:r>
            <a:r>
              <a:rPr lang="en-US" dirty="0" smtClean="0"/>
              <a:t>) (L-T</a:t>
            </a:r>
            <a:r>
              <a:rPr lang="en-US" baseline="-25000" dirty="0" smtClean="0"/>
              <a:t>4</a:t>
            </a:r>
            <a:r>
              <a:rPr lang="en-US" dirty="0" smtClean="0"/>
              <a:t>):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Once daily morning dose 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Continues indefinitely.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Monitor TSH level periodically.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Hyperthyroidism</a:t>
            </a:r>
            <a:endParaRPr lang="ar-SA" dirty="0" smtClean="0"/>
          </a:p>
        </p:txBody>
      </p:sp>
      <p:pic>
        <p:nvPicPr>
          <p:cNvPr id="23556" name="Picture 2" descr="C:\Documents and Settings\Sulaiman\Desktop\New folder\hyperthyroidism-nursing-review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93950"/>
            <a:ext cx="41052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http://www.nlm.nih.gov/medlineplus/ency/images/ency/fullsize/170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500306"/>
            <a:ext cx="4499314" cy="357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pic>
        <p:nvPicPr>
          <p:cNvPr id="3075" name="Picture 6" descr="thyroid blood suppl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0"/>
            <a:ext cx="8286750" cy="657225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 algn="l" rtl="0">
              <a:buFont typeface="Wingdings" pitchFamily="2" charset="2"/>
              <a:buChar char="v"/>
            </a:pPr>
            <a:r>
              <a:rPr lang="en-US" dirty="0" smtClean="0"/>
              <a:t>Diffuse toxic goiter (graves’ disease):</a:t>
            </a:r>
          </a:p>
          <a:p>
            <a:pPr marL="633222" indent="-514350" algn="l" rtl="0"/>
            <a:r>
              <a:rPr lang="en-US" sz="2400" dirty="0" smtClean="0"/>
              <a:t>80% most common. Autoimmune disorder</a:t>
            </a:r>
          </a:p>
          <a:p>
            <a:pPr marL="633222" indent="-514350" algn="l" rtl="0"/>
            <a:r>
              <a:rPr lang="en-US" sz="2400" dirty="0" smtClean="0"/>
              <a:t>Diffuse uptake on thyroid scan.</a:t>
            </a:r>
          </a:p>
          <a:p>
            <a:pPr marL="633222" indent="-514350" algn="l" rtl="0">
              <a:buFont typeface="+mj-lt"/>
              <a:buAutoNum type="arabicPeriod"/>
            </a:pPr>
            <a:endParaRPr lang="en-US" sz="2400" dirty="0" smtClean="0"/>
          </a:p>
          <a:p>
            <a:pPr marL="633222" indent="-514350" algn="l" rtl="0">
              <a:buFont typeface="Wingdings" pitchFamily="2" charset="2"/>
              <a:buChar char="v"/>
            </a:pPr>
            <a:r>
              <a:rPr lang="en-US" sz="2400" b="1" dirty="0" err="1" smtClean="0"/>
              <a:t>Multinodular</a:t>
            </a:r>
            <a:r>
              <a:rPr lang="en-US" sz="2400" b="1" dirty="0" smtClean="0"/>
              <a:t>  toxic goiter (</a:t>
            </a:r>
            <a:r>
              <a:rPr lang="en-US" sz="2400" b="1" dirty="0" err="1" smtClean="0"/>
              <a:t>plummer’s</a:t>
            </a:r>
            <a:r>
              <a:rPr lang="en-US" sz="2400" b="1" dirty="0" smtClean="0"/>
              <a:t> disease)  15%</a:t>
            </a:r>
          </a:p>
          <a:p>
            <a:pPr marL="633222" indent="-514350" algn="l" rtl="0"/>
            <a:r>
              <a:rPr lang="en-US" sz="2400" dirty="0" err="1" smtClean="0"/>
              <a:t>Hyperfunctioning</a:t>
            </a:r>
            <a:r>
              <a:rPr lang="en-US" sz="2400" dirty="0" smtClean="0"/>
              <a:t> areas  more common in elderly.</a:t>
            </a:r>
          </a:p>
          <a:p>
            <a:pPr marL="633222" indent="-514350" algn="l" rtl="0"/>
            <a:r>
              <a:rPr lang="en-US" sz="2400" dirty="0" smtClean="0"/>
              <a:t>Patch uptake  on thyroid scan or normal.</a:t>
            </a:r>
          </a:p>
          <a:p>
            <a:pPr marL="633222" indent="-514350" algn="l" rtl="0">
              <a:buNone/>
            </a:pPr>
            <a:endParaRPr lang="en-US" sz="2400" dirty="0" smtClean="0"/>
          </a:p>
          <a:p>
            <a:pPr marL="633222" indent="-514350" algn="l" rtl="0">
              <a:buFont typeface="Wingdings" pitchFamily="2" charset="2"/>
              <a:buChar char="v"/>
            </a:pPr>
            <a:r>
              <a:rPr lang="en-US" sz="2400" b="1" dirty="0" smtClean="0"/>
              <a:t>Toxic adenoma </a:t>
            </a:r>
          </a:p>
          <a:p>
            <a:pPr marL="633222" indent="-514350" algn="l" rtl="0">
              <a:buFont typeface="Wingdings" pitchFamily="2" charset="2"/>
              <a:buChar char="v"/>
            </a:pPr>
            <a:r>
              <a:rPr lang="en-US" sz="2400" b="1" dirty="0" smtClean="0"/>
              <a:t>Hashimoto’s </a:t>
            </a:r>
            <a:r>
              <a:rPr lang="en-US" sz="2400" b="1" dirty="0" err="1" smtClean="0"/>
              <a:t>thyroiditis</a:t>
            </a:r>
            <a:endParaRPr lang="en-US" sz="2400" b="1" dirty="0" smtClean="0"/>
          </a:p>
          <a:p>
            <a:pPr marL="633222" indent="-514350" algn="l" rtl="0">
              <a:buFont typeface="Wingdings" pitchFamily="2" charset="2"/>
              <a:buChar char="v"/>
            </a:pPr>
            <a:r>
              <a:rPr lang="en-US" sz="2400" b="1" dirty="0" smtClean="0"/>
              <a:t>Rare causes: </a:t>
            </a:r>
            <a:r>
              <a:rPr lang="en-US" sz="2400" dirty="0" smtClean="0"/>
              <a:t>postpartum  &amp; iodine induced.</a:t>
            </a:r>
            <a:endParaRPr lang="en-US" sz="2400" dirty="0" smtClean="0"/>
          </a:p>
          <a:p>
            <a:pPr marL="633222" indent="-514350" algn="l" rtl="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Clinical features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l" rtl="0">
              <a:lnSpc>
                <a:spcPct val="80000"/>
              </a:lnSpc>
            </a:pPr>
            <a:r>
              <a:rPr lang="en-US" sz="2800" b="1" i="1" dirty="0" smtClean="0">
                <a:solidFill>
                  <a:srgbClr val="0000CC"/>
                </a:solidFill>
              </a:rPr>
              <a:t>Metabolic</a:t>
            </a:r>
            <a:r>
              <a:rPr lang="en-US" sz="2800" b="1" dirty="0" smtClean="0">
                <a:solidFill>
                  <a:srgbClr val="0000CC"/>
                </a:solidFill>
              </a:rPr>
              <a:t>:</a:t>
            </a:r>
            <a:r>
              <a:rPr lang="en-US" sz="2800" b="1" dirty="0" smtClean="0"/>
              <a:t> </a:t>
            </a:r>
            <a:r>
              <a:rPr lang="en-US" sz="2800" dirty="0" smtClean="0"/>
              <a:t>Heat intolerance, increased appetite with weight loss, diarrhea, </a:t>
            </a:r>
            <a:r>
              <a:rPr lang="en-US" sz="2800" dirty="0" err="1" smtClean="0"/>
              <a:t>menorrhagia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609600" indent="-609600" algn="l" rtl="0">
              <a:lnSpc>
                <a:spcPct val="80000"/>
              </a:lnSpc>
              <a:buNone/>
            </a:pPr>
            <a:endParaRPr lang="en-US" sz="2800" b="1" dirty="0" smtClean="0"/>
          </a:p>
          <a:p>
            <a:pPr marL="609600" indent="-609600" algn="l" rtl="0">
              <a:lnSpc>
                <a:spcPct val="80000"/>
              </a:lnSpc>
            </a:pPr>
            <a:r>
              <a:rPr lang="en-US" sz="2800" b="1" dirty="0" smtClean="0">
                <a:solidFill>
                  <a:srgbClr val="0000CC"/>
                </a:solidFill>
              </a:rPr>
              <a:t>Cardiovascular:</a:t>
            </a:r>
            <a:r>
              <a:rPr lang="en-US" sz="2800" b="1" dirty="0" smtClean="0"/>
              <a:t> </a:t>
            </a:r>
            <a:r>
              <a:rPr lang="en-US" sz="2800" dirty="0" smtClean="0"/>
              <a:t>Palpitations, tachycardia even while asleep, </a:t>
            </a:r>
            <a:r>
              <a:rPr lang="en-US" sz="2800" dirty="0" err="1" smtClean="0"/>
              <a:t>atrial</a:t>
            </a:r>
            <a:r>
              <a:rPr lang="en-US" sz="2800" dirty="0" smtClean="0"/>
              <a:t> </a:t>
            </a:r>
            <a:r>
              <a:rPr lang="en-US" sz="2800" dirty="0" smtClean="0"/>
              <a:t>fibrillation</a:t>
            </a:r>
          </a:p>
          <a:p>
            <a:pPr marL="609600" indent="-609600" algn="l" rtl="0">
              <a:lnSpc>
                <a:spcPct val="80000"/>
              </a:lnSpc>
              <a:buNone/>
            </a:pPr>
            <a:endParaRPr lang="en-US" sz="2800" b="1" dirty="0" smtClean="0"/>
          </a:p>
          <a:p>
            <a:pPr marL="609600" indent="-609600" algn="l" rtl="0">
              <a:lnSpc>
                <a:spcPct val="80000"/>
              </a:lnSpc>
            </a:pPr>
            <a:r>
              <a:rPr lang="en-US" sz="2800" b="1" dirty="0" smtClean="0">
                <a:solidFill>
                  <a:srgbClr val="0000CC"/>
                </a:solidFill>
              </a:rPr>
              <a:t>Neuropsychiatric: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Hyperkinesis</a:t>
            </a:r>
            <a:r>
              <a:rPr lang="en-US" sz="2800" dirty="0" smtClean="0"/>
              <a:t>, insomnia, emotional instability, tremor, proximal </a:t>
            </a:r>
            <a:r>
              <a:rPr lang="en-US" sz="2800" dirty="0" err="1" smtClean="0"/>
              <a:t>myopathy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609600" indent="-609600" algn="l" rtl="0">
              <a:lnSpc>
                <a:spcPct val="80000"/>
              </a:lnSpc>
              <a:buNone/>
            </a:pPr>
            <a:endParaRPr lang="en-US" sz="2800" b="1" dirty="0" smtClean="0"/>
          </a:p>
          <a:p>
            <a:pPr marL="609600" indent="-609600" algn="l" rtl="0">
              <a:lnSpc>
                <a:spcPct val="80000"/>
              </a:lnSpc>
            </a:pPr>
            <a:r>
              <a:rPr lang="en-US" sz="2800" b="1" dirty="0" smtClean="0">
                <a:solidFill>
                  <a:srgbClr val="0000CC"/>
                </a:solidFill>
              </a:rPr>
              <a:t>Ocular: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Exophthalmos</a:t>
            </a:r>
            <a:r>
              <a:rPr lang="en-US" sz="2800" dirty="0" smtClean="0"/>
              <a:t> including </a:t>
            </a:r>
            <a:r>
              <a:rPr lang="en-US" sz="2800" dirty="0" err="1" smtClean="0"/>
              <a:t>proptosis</a:t>
            </a:r>
            <a:r>
              <a:rPr lang="en-US" sz="2800" dirty="0" smtClean="0"/>
              <a:t>, lid </a:t>
            </a:r>
            <a:r>
              <a:rPr lang="en-US" sz="2800" dirty="0" err="1" smtClean="0"/>
              <a:t>retration</a:t>
            </a:r>
            <a:r>
              <a:rPr lang="en-US" sz="2800" dirty="0" smtClean="0"/>
              <a:t> and eventually </a:t>
            </a:r>
            <a:r>
              <a:rPr lang="en-US" sz="2800" dirty="0" err="1" smtClean="0"/>
              <a:t>ophthalmoplegia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609600" indent="-609600" algn="l" rtl="0">
              <a:lnSpc>
                <a:spcPct val="80000"/>
              </a:lnSpc>
              <a:buNone/>
            </a:pPr>
            <a:endParaRPr lang="en-US" sz="2800" b="1" dirty="0" smtClean="0"/>
          </a:p>
          <a:p>
            <a:pPr marL="609600" indent="-609600" algn="l" rtl="0">
              <a:lnSpc>
                <a:spcPct val="80000"/>
              </a:lnSpc>
            </a:pPr>
            <a:r>
              <a:rPr lang="en-US" sz="2800" b="1" dirty="0" err="1" smtClean="0">
                <a:solidFill>
                  <a:srgbClr val="0000CC"/>
                </a:solidFill>
              </a:rPr>
              <a:t>Cutaneous</a:t>
            </a:r>
            <a:r>
              <a:rPr lang="en-US" sz="2800" b="1" dirty="0" smtClean="0">
                <a:solidFill>
                  <a:srgbClr val="0000CC"/>
                </a:solidFill>
              </a:rPr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Pretibial</a:t>
            </a:r>
            <a:r>
              <a:rPr lang="en-US" sz="2800" dirty="0" smtClean="0"/>
              <a:t> </a:t>
            </a:r>
            <a:r>
              <a:rPr lang="en-US" sz="2800" dirty="0" err="1" smtClean="0"/>
              <a:t>myxoedema</a:t>
            </a:r>
            <a:r>
              <a:rPr lang="en-US" sz="2800" dirty="0" smtClean="0"/>
              <a:t> </a:t>
            </a:r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Investigations</a:t>
            </a:r>
            <a:endParaRPr lang="ar-S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000" b="1" dirty="0" smtClean="0"/>
              <a:t>1- TFT: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( </a:t>
            </a:r>
            <a:r>
              <a:rPr lang="en-US" sz="2600" b="1" dirty="0" smtClean="0"/>
              <a:t>high TSH</a:t>
            </a:r>
            <a:r>
              <a:rPr lang="en-US" sz="2600" dirty="0" smtClean="0"/>
              <a:t>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(high T4)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/>
              <a:t>(T3) usually unnecessary but helpful if TSH&amp;T4 is low . Excess T3 can cause hyperthyroidism.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3000" b="1" dirty="0" smtClean="0"/>
              <a:t>2- radioactive T3 uptake:</a:t>
            </a:r>
          </a:p>
          <a:p>
            <a:pPr algn="l" rtl="0">
              <a:buNone/>
            </a:pPr>
            <a:r>
              <a:rPr lang="en-US" sz="2800" dirty="0" smtClean="0"/>
              <a:t>Increase T3 uptake.</a:t>
            </a:r>
          </a:p>
          <a:p>
            <a:pPr algn="l" rtl="0">
              <a:buNone/>
            </a:pPr>
            <a:endParaRPr lang="en-US" sz="2800" b="1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/>
              <a:t>3- measuring </a:t>
            </a:r>
            <a:r>
              <a:rPr lang="en-US" sz="2800" b="1" dirty="0" smtClean="0"/>
              <a:t>specific antibodies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smtClean="0"/>
              <a:t>such as anti-TSH-receptor antibodies in Graves' disease</a:t>
            </a:r>
            <a:endParaRPr lang="ar-SA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</a:t>
            </a:r>
            <a:endParaRPr lang="ar-SA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Tx/>
              <a:buNone/>
            </a:pPr>
            <a:r>
              <a:rPr lang="en-US" sz="2800" b="1" dirty="0" smtClean="0"/>
              <a:t>1- </a:t>
            </a:r>
            <a:r>
              <a:rPr lang="en-US" sz="2800" b="1" dirty="0" err="1" smtClean="0"/>
              <a:t>Thyrostatics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antithyroid</a:t>
            </a:r>
            <a:r>
              <a:rPr lang="en-US" sz="2800" b="1" dirty="0" smtClean="0"/>
              <a:t> drugs)</a:t>
            </a:r>
          </a:p>
          <a:p>
            <a:pPr algn="l" rtl="0"/>
            <a:r>
              <a:rPr lang="en-US" sz="2800" dirty="0" smtClean="0"/>
              <a:t>inhibit the production of thyroid hormones, such as </a:t>
            </a:r>
            <a:r>
              <a:rPr lang="en-US" sz="2800" u="sng" dirty="0" err="1" smtClean="0"/>
              <a:t>carbimazole</a:t>
            </a:r>
            <a:r>
              <a:rPr lang="en-US" sz="2800" dirty="0" smtClean="0"/>
              <a:t> (used in UK) and </a:t>
            </a:r>
            <a:r>
              <a:rPr lang="en-US" sz="2800" u="sng" dirty="0" err="1" smtClean="0"/>
              <a:t>methimazole</a:t>
            </a:r>
            <a:r>
              <a:rPr lang="en-US" sz="2800" dirty="0" smtClean="0"/>
              <a:t> (used in US), and </a:t>
            </a:r>
            <a:r>
              <a:rPr lang="en-US" sz="2800" u="sng" dirty="0" err="1" smtClean="0"/>
              <a:t>propylthyouracil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 smtClean="0"/>
          </a:p>
          <a:p>
            <a:pPr algn="l" rtl="0">
              <a:buFontTx/>
              <a:buNone/>
            </a:pPr>
            <a:r>
              <a:rPr lang="en-US" sz="2800" b="1" dirty="0" smtClean="0"/>
              <a:t>2- Beta-blockers</a:t>
            </a:r>
          </a:p>
          <a:p>
            <a:pPr algn="l" rtl="0">
              <a:buFontTx/>
              <a:buNone/>
            </a:pPr>
            <a:r>
              <a:rPr lang="en-US" sz="2800" dirty="0" smtClean="0"/>
              <a:t>used to treat high blood pressure, reducing rapid pulse and decreasing tremor and </a:t>
            </a:r>
            <a:r>
              <a:rPr lang="en-US" sz="2800" dirty="0" smtClean="0"/>
              <a:t>anxiety.</a:t>
            </a:r>
          </a:p>
          <a:p>
            <a:pPr algn="l" rtl="0">
              <a:buFontTx/>
              <a:buNone/>
            </a:pPr>
            <a:endParaRPr lang="en-US" sz="2800" dirty="0" smtClean="0"/>
          </a:p>
          <a:p>
            <a:pPr algn="l" rtl="0">
              <a:buFontTx/>
              <a:buNone/>
            </a:pPr>
            <a:r>
              <a:rPr lang="en-US" sz="2800" b="1" dirty="0" smtClean="0"/>
              <a:t>3- sodium </a:t>
            </a:r>
            <a:r>
              <a:rPr lang="en-US" sz="2800" b="1" dirty="0" err="1" smtClean="0"/>
              <a:t>ipodate</a:t>
            </a:r>
            <a:r>
              <a:rPr lang="en-US" sz="2800" b="1" dirty="0" smtClean="0"/>
              <a:t> : </a:t>
            </a:r>
            <a:r>
              <a:rPr lang="en-US" sz="2400" dirty="0" smtClean="0"/>
              <a:t>lowers  T3,4 rapidly in pts with severe disease who is not responding to conventional therapy.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b="1" dirty="0" smtClean="0"/>
              <a:t>3- </a:t>
            </a:r>
            <a:r>
              <a:rPr lang="en-US" b="1" dirty="0" smtClean="0"/>
              <a:t>Radioiodine 131</a:t>
            </a:r>
            <a:endParaRPr lang="en-US" b="1" dirty="0" smtClean="0"/>
          </a:p>
          <a:p>
            <a:pPr algn="l" rtl="0"/>
            <a:r>
              <a:rPr lang="en-US" sz="2400" dirty="0" smtClean="0"/>
              <a:t>radioactive iodine-131 is given orally (pill or liquid).</a:t>
            </a:r>
          </a:p>
          <a:p>
            <a:pPr algn="l" rtl="0"/>
            <a:r>
              <a:rPr lang="en-US" sz="2400" dirty="0" smtClean="0"/>
              <a:t>it tends to have success rate (75% -100%) which is much higher than medications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800" b="1" dirty="0" smtClean="0"/>
              <a:t>#</a:t>
            </a:r>
            <a:r>
              <a:rPr lang="en-US" sz="2400" dirty="0" smtClean="0"/>
              <a:t> in pregnancy and breastfeeding.</a:t>
            </a:r>
            <a:endParaRPr lang="en-US" sz="2400" dirty="0" smtClean="0"/>
          </a:p>
          <a:p>
            <a:pPr algn="l" rtl="0"/>
            <a:r>
              <a:rPr lang="en-US" sz="2400" dirty="0" smtClean="0"/>
              <a:t>Complication is hypothyroidism. </a:t>
            </a:r>
            <a:endParaRPr lang="en-US" sz="2400" dirty="0" smtClean="0"/>
          </a:p>
          <a:p>
            <a:pPr algn="l" rtl="0">
              <a:buFontTx/>
              <a:buNone/>
            </a:pPr>
            <a:endParaRPr lang="en-US" sz="2400" dirty="0" smtClean="0"/>
          </a:p>
          <a:p>
            <a:pPr algn="l" rtl="0">
              <a:buFontTx/>
              <a:buNone/>
            </a:pPr>
            <a:r>
              <a:rPr lang="en-US" sz="2800" b="1" dirty="0" smtClean="0"/>
              <a:t>4- Surgery</a:t>
            </a:r>
            <a:r>
              <a:rPr lang="en-US" sz="2800" dirty="0" smtClean="0"/>
              <a:t> </a:t>
            </a:r>
            <a:r>
              <a:rPr lang="en-US" sz="2400" dirty="0" smtClean="0"/>
              <a:t>(total or subtotal </a:t>
            </a:r>
            <a:r>
              <a:rPr lang="en-US" sz="2400" dirty="0" err="1" smtClean="0"/>
              <a:t>thyroidectomy</a:t>
            </a:r>
            <a:r>
              <a:rPr lang="en-US" sz="2400" dirty="0" smtClean="0"/>
              <a:t>) </a:t>
            </a:r>
            <a:r>
              <a:rPr lang="en-US" sz="2400" dirty="0" smtClean="0"/>
              <a:t>is not extensively used because most common forms of hyperthyroidism are quite effectively treated by the radioactive iodine method.</a:t>
            </a:r>
            <a:endParaRPr lang="ar-SA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400" b="1" dirty="0" smtClean="0"/>
              <a:t>Thyroid </a:t>
            </a:r>
            <a:r>
              <a:rPr lang="en-US" sz="2400" b="1" dirty="0" smtClean="0"/>
              <a:t>storm:</a:t>
            </a:r>
            <a:endParaRPr lang="en-US" sz="2400" b="1" dirty="0" smtClean="0"/>
          </a:p>
          <a:p>
            <a:pPr algn="l" rtl="0">
              <a:buFontTx/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presents with extreme symptoms of hyperthyroidism.</a:t>
            </a:r>
          </a:p>
          <a:p>
            <a:pPr algn="l" rtl="0"/>
            <a:r>
              <a:rPr lang="en-US" sz="1800" dirty="0" smtClean="0"/>
              <a:t>    presented with :</a:t>
            </a:r>
          </a:p>
          <a:p>
            <a:pPr algn="l" rtl="0"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increase in body temperature to over 40C, tachycardia, arrhythmia, vomiting, diarrhea, dehydration, coma, and death</a:t>
            </a:r>
          </a:p>
          <a:p>
            <a:pPr algn="l" rtl="0">
              <a:buFontTx/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Treatment:</a:t>
            </a:r>
          </a:p>
          <a:p>
            <a:pPr algn="l" rtl="0">
              <a:buFontTx/>
              <a:buAutoNum type="arabicPeriod"/>
            </a:pPr>
            <a:r>
              <a:rPr lang="en-US" sz="2400" dirty="0" err="1" smtClean="0"/>
              <a:t>Resucitation</a:t>
            </a:r>
            <a:r>
              <a:rPr lang="en-US" sz="2400" dirty="0" smtClean="0"/>
              <a:t> with an intravenous beta blockers such as </a:t>
            </a:r>
            <a:r>
              <a:rPr lang="en-US" sz="2400" dirty="0" err="1" smtClean="0"/>
              <a:t>propranolol</a:t>
            </a:r>
            <a:endParaRPr lang="en-US" sz="2400" dirty="0" smtClean="0"/>
          </a:p>
          <a:p>
            <a:pPr algn="l" rtl="0">
              <a:buFontTx/>
              <a:buAutoNum type="arabicPeriod"/>
            </a:pPr>
            <a:r>
              <a:rPr lang="en-US" sz="2400" dirty="0" err="1" smtClean="0"/>
              <a:t>thionamide</a:t>
            </a:r>
            <a:r>
              <a:rPr lang="en-US" sz="2400" dirty="0" smtClean="0"/>
              <a:t> such as </a:t>
            </a:r>
            <a:r>
              <a:rPr lang="en-US" sz="2400" dirty="0" err="1" smtClean="0"/>
              <a:t>methimazole</a:t>
            </a:r>
            <a:r>
              <a:rPr lang="en-US" sz="2400" dirty="0" smtClean="0"/>
              <a:t>,</a:t>
            </a:r>
          </a:p>
          <a:p>
            <a:pPr algn="l" rtl="0">
              <a:buFontTx/>
              <a:buAutoNum type="arabicPeriod"/>
            </a:pPr>
            <a:r>
              <a:rPr lang="en-US" sz="2400" dirty="0" smtClean="0"/>
              <a:t>intravenous steroids such as hydrocortisone</a:t>
            </a:r>
            <a:endParaRPr lang="ar-SA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66"/>
                </a:solidFill>
              </a:rPr>
              <a:t>Goiter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9700" name="Picture 4" descr="goi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628775"/>
            <a:ext cx="364966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goit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628775"/>
            <a:ext cx="417671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FF0066"/>
                </a:solidFill>
              </a:rPr>
              <a:t>      </a:t>
            </a:r>
            <a:r>
              <a:rPr lang="en-US" smtClean="0">
                <a:solidFill>
                  <a:srgbClr val="FF0066"/>
                </a:solidFill>
              </a:rPr>
              <a:t>Goiter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i="1" u="sng" smtClean="0"/>
              <a:t> </a:t>
            </a:r>
            <a:r>
              <a:rPr lang="en-US" sz="2400" b="1" i="1" u="sng" smtClean="0">
                <a:solidFill>
                  <a:srgbClr val="FF9900"/>
                </a:solidFill>
              </a:rPr>
              <a:t>Classification of goiter:</a:t>
            </a:r>
            <a:endParaRPr lang="en-US" sz="2400" b="1" i="1" smtClean="0">
              <a:solidFill>
                <a:srgbClr val="FF9900"/>
              </a:solidFill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1- Diffuse goiter:</a:t>
            </a:r>
            <a:endParaRPr lang="en-US" sz="2400" smtClean="0">
              <a:solidFill>
                <a:srgbClr val="0000CC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Spread to all thyroid. Can be simple or multinodular </a:t>
            </a:r>
            <a:endParaRPr lang="en-US" sz="2400" b="1" i="1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2- Toxic goiter:</a:t>
            </a:r>
            <a:endParaRPr lang="en-US" sz="2400" smtClean="0">
              <a:solidFill>
                <a:srgbClr val="0000CC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Goiter + hyperthyroidism (high f T4)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Cause: Grave’s </a:t>
            </a:r>
            <a:r>
              <a:rPr lang="en-US" sz="2400" smtClean="0">
                <a:solidFill>
                  <a:srgbClr val="0099FF"/>
                </a:solidFill>
              </a:rPr>
              <a:t>(common),</a:t>
            </a:r>
            <a:r>
              <a:rPr lang="en-US" sz="2400" smtClean="0"/>
              <a:t> inflammation, or multinodular goiter </a:t>
            </a:r>
            <a:endParaRPr lang="en-US" sz="2400" b="1" i="1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3- Non toxic goiter:</a:t>
            </a:r>
            <a:endParaRPr lang="en-US" sz="2400" smtClean="0">
              <a:solidFill>
                <a:srgbClr val="0000CC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Goiter + eu- or hypo- thyroidism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Cause: lithium, other autoimmune disease </a:t>
            </a:r>
          </a:p>
        </p:txBody>
      </p:sp>
      <p:pic>
        <p:nvPicPr>
          <p:cNvPr id="30724" name="Picture 5" descr="http://t3.gstatic.com/images?q=tbn:ANd9GcQpDEvS7hoQa6lo3jdy3o-Vk5QiTAi88ohOXwpS8lw280MwTTq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42888"/>
            <a:ext cx="2044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CC00"/>
                </a:solidFill>
              </a:rPr>
              <a:t>Treatment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i="1" u="sng" smtClean="0">
                <a:solidFill>
                  <a:srgbClr val="0099FF"/>
                </a:solidFill>
              </a:rPr>
              <a:t>euthyroid multinodular goiters</a:t>
            </a:r>
            <a:r>
              <a:rPr lang="en-US" sz="2800" u="sng" smtClean="0">
                <a:solidFill>
                  <a:srgbClr val="0099FF"/>
                </a:solidFill>
              </a:rPr>
              <a:t>:</a:t>
            </a:r>
            <a:r>
              <a:rPr lang="en-US" sz="2800" smtClean="0"/>
              <a:t> No surgery or medical therapy.  Only Serial thyroid US: to follow the size of nodules. </a:t>
            </a:r>
            <a:endParaRPr lang="en-US" sz="2800" i="1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800" i="1" u="sng" smtClean="0">
                <a:solidFill>
                  <a:srgbClr val="0099FF"/>
                </a:solidFill>
              </a:rPr>
              <a:t>Larger multinodular goiters</a:t>
            </a:r>
            <a:r>
              <a:rPr lang="en-US" sz="2800" u="sng" smtClean="0">
                <a:solidFill>
                  <a:srgbClr val="0099FF"/>
                </a:solidFill>
              </a:rPr>
              <a:t>:</a:t>
            </a:r>
            <a:r>
              <a:rPr lang="en-US" sz="2800" smtClean="0"/>
              <a:t> Either CT or MRI scan to exclude tracheal compression and to assess thyroid size.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/>
              <a:t> </a:t>
            </a:r>
            <a:r>
              <a:rPr lang="en-US" sz="2800" i="1" u="sng" smtClean="0">
                <a:solidFill>
                  <a:srgbClr val="0099FF"/>
                </a:solidFill>
              </a:rPr>
              <a:t>toxic multinodular goiters</a:t>
            </a:r>
            <a:endParaRPr lang="en-US" sz="2800" u="sng" smtClean="0">
              <a:solidFill>
                <a:srgbClr val="0099FF"/>
              </a:solidFill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The definitive management is biopsy of suspicious nodules or surgical excision, followed by radio-iodine therapy.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rgbClr val="FF9900"/>
                </a:solidFill>
              </a:rPr>
              <a:t>Indication of surgery in simple goiter:</a:t>
            </a:r>
            <a:endParaRPr lang="en-US" smtClean="0">
              <a:solidFill>
                <a:srgbClr val="FF9900"/>
              </a:solidFill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1-There is clinical or radiological evidence of compression.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2-Substernal goitres are best removed surgically, as biopsy is difficult and clinical observation without frequent CT or MRI scans is impossible.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3-The goitr continues to grow.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4-Cosmetic reasons if large or unsightly.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rgbClr val="FF0066"/>
                </a:solidFill>
              </a:rPr>
              <a:t>Anatomy</a:t>
            </a:r>
            <a:r>
              <a:rPr lang="en-U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5267325" cy="5183187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400" dirty="0" smtClean="0"/>
              <a:t>Butterfly-shaped organ composed of two cone-like lobes or wings: right lobe and left lobe, connected with the isthmus. Situated on the anterior side of the neck, lying </a:t>
            </a:r>
            <a:r>
              <a:rPr lang="en-US" sz="2400" i="1" dirty="0" smtClean="0"/>
              <a:t>against </a:t>
            </a:r>
            <a:r>
              <a:rPr lang="en-US" sz="2400" dirty="0" smtClean="0"/>
              <a:t>and</a:t>
            </a:r>
            <a:r>
              <a:rPr lang="en-US" sz="2400" i="1" dirty="0" smtClean="0"/>
              <a:t> around </a:t>
            </a:r>
            <a:r>
              <a:rPr lang="en-US" sz="2400" dirty="0" smtClean="0"/>
              <a:t>the larynx and trachea, reaching </a:t>
            </a:r>
            <a:r>
              <a:rPr lang="en-US" sz="2400" dirty="0" err="1" smtClean="0"/>
              <a:t>posteriorly</a:t>
            </a:r>
            <a:r>
              <a:rPr lang="en-US" sz="2400" dirty="0" smtClean="0"/>
              <a:t> the esophagus and carotid sheath. </a:t>
            </a:r>
          </a:p>
          <a:p>
            <a:pPr algn="l" rtl="0" eaLnBrk="1" hangingPunct="1"/>
            <a:r>
              <a:rPr lang="en-US" sz="2400" dirty="0" smtClean="0"/>
              <a:t>It starts cranially at the oblique line on the thyroid cartilage (just below the laryngeal prominence or Adam's apple) and extends inferiorly to the fifth or sixth tracheal ring.</a:t>
            </a:r>
          </a:p>
        </p:txBody>
      </p:sp>
      <p:pic>
        <p:nvPicPr>
          <p:cNvPr id="4100" name="Picture 7" descr="thyroid anato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43063"/>
            <a:ext cx="31115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C:\Documents and Settings\Sulaiman\Desktop\New folder\imagesCAQHUF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214313"/>
            <a:ext cx="188277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4820" name="Picture 4" descr="treat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8135938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CC00"/>
                </a:solidFill>
              </a:rPr>
              <a:t>Treatment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 Total thyroidectomy </a:t>
            </a:r>
            <a:r>
              <a:rPr lang="en-US" smtClean="0">
                <a:solidFill>
                  <a:srgbClr val="0000CC"/>
                </a:solidFill>
              </a:rPr>
              <a:t>(the most</a:t>
            </a:r>
            <a:r>
              <a:rPr lang="en-US" smtClean="0"/>
              <a:t> </a:t>
            </a:r>
            <a:r>
              <a:rPr lang="en-US" smtClean="0">
                <a:solidFill>
                  <a:srgbClr val="0000CC"/>
                </a:solidFill>
              </a:rPr>
              <a:t>common procedure).</a:t>
            </a:r>
            <a:r>
              <a:rPr lang="en-US" smtClean="0"/>
              <a:t> This reduces the risk of recurrence but makes hypothyroidism almost inevitable.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!! Near total thyroidectomy: remove all thyroid tissue leaving small amount around parathyroid gland and recurrent laryngeal nerve  !! Not done in Grave’s disease.</a:t>
            </a:r>
            <a:r>
              <a:rPr lang="en-US" smtClean="0">
                <a:solidFill>
                  <a:srgbClr val="800080"/>
                </a:solidFill>
              </a:rPr>
              <a:t>Why?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>
                <a:solidFill>
                  <a:srgbClr val="FF9900"/>
                </a:solidFill>
              </a:rPr>
              <a:t>Indications for thyroidectomy are: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1-Patient preference, e.g. fear of radio-iodine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2-Children (radio-iodine or prolonged drug treatment remain an option)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3-Pregnancy (medical treatment is usually preferred)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4-Large goitr (particularly multinodular goiter, with local compressive symptoms)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5-Severe reaction to anti-thyroid drugs (but radio-iodine remains an option)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6-Severe ophthalmopathy (medical therapy remains an option)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7-Suspicious nodule plus hyperthyroidism (perform fine needle aspiration cytology first)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8-Complex situations, e.g. poor compliance with anti-thyroid drugs and radio-iodine is refused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 smtClean="0"/>
              <a:t>Thyroid nodule</a:t>
            </a:r>
            <a:endParaRPr lang="ar-SA" smtClean="0"/>
          </a:p>
        </p:txBody>
      </p:sp>
      <p:pic>
        <p:nvPicPr>
          <p:cNvPr id="37891" name="Picture 2" descr="C:\Documents and Settings\Sulaiman\Desktop\New folder\04f1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981075"/>
            <a:ext cx="669607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rtl="0" eaLnBrk="1" hangingPunct="1"/>
            <a:r>
              <a:rPr lang="en-US" b="1" i="1" smtClean="0">
                <a:cs typeface="Times New Roman" pitchFamily="18" charset="0"/>
              </a:rPr>
              <a:t>Thyroid nodule</a:t>
            </a:r>
            <a:endParaRPr lang="ar-SA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4762500" cy="5688013"/>
          </a:xfrm>
        </p:spPr>
        <p:txBody>
          <a:bodyPr/>
          <a:lstStyle/>
          <a:p>
            <a:pPr algn="l" rtl="0" eaLnBrk="1" hangingPunct="1"/>
            <a:r>
              <a:rPr lang="en-US" sz="2800" smtClean="0"/>
              <a:t>The term </a:t>
            </a:r>
            <a:r>
              <a:rPr lang="en-US" sz="2800" i="1" smtClean="0"/>
              <a:t>thyroid nodule refers to any abnormal growth of thyroid </a:t>
            </a:r>
            <a:r>
              <a:rPr lang="en-US" sz="2800" smtClean="0"/>
              <a:t>cells into a lump within the thyroid.</a:t>
            </a:r>
          </a:p>
          <a:p>
            <a:pPr algn="l" rtl="0" eaLnBrk="1" hangingPunct="1">
              <a:buFontTx/>
              <a:buNone/>
            </a:pPr>
            <a:endParaRPr lang="en-US" sz="2800" smtClean="0"/>
          </a:p>
          <a:p>
            <a:pPr algn="l" rtl="0" eaLnBrk="1" hangingPunct="1"/>
            <a:r>
              <a:rPr lang="en-US" sz="2800" smtClean="0"/>
              <a:t> Although the vast majority of thyroid nodules are benign (</a:t>
            </a:r>
            <a:r>
              <a:rPr lang="en-US" sz="2800" i="1" smtClean="0"/>
              <a:t>noncancerous</a:t>
            </a:r>
            <a:r>
              <a:rPr lang="en-US" sz="2800" smtClean="0"/>
              <a:t>), a small proportion of thyroid nodules can be malignant.</a:t>
            </a:r>
            <a:r>
              <a:rPr lang="en-US" sz="2800" u="sng" smtClean="0"/>
              <a:t> </a:t>
            </a:r>
            <a:endParaRPr lang="en-US" sz="2800" smtClean="0"/>
          </a:p>
        </p:txBody>
      </p:sp>
      <p:pic>
        <p:nvPicPr>
          <p:cNvPr id="38916" name="Picture 5" descr="thyroid nodu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214438"/>
            <a:ext cx="29718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C:\Documents and Settings\Sulaiman\Desktop\New folder\nodule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929063"/>
            <a:ext cx="24479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/>
          <a:lstStyle/>
          <a:p>
            <a:pPr eaLnBrk="1" hangingPunct="1"/>
            <a:r>
              <a:rPr lang="en-US" sz="3600" u="sng" smtClean="0">
                <a:cs typeface="Times New Roman" pitchFamily="18" charset="0"/>
              </a:rPr>
              <a:t>Causes</a:t>
            </a:r>
            <a:r>
              <a:rPr lang="en-US" sz="3600" smtClean="0">
                <a:cs typeface="Times New Roman" pitchFamily="18" charset="0"/>
              </a:rPr>
              <a:t>:  </a:t>
            </a:r>
            <a:endParaRPr lang="ar-SA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6769100" cy="5616575"/>
          </a:xfrm>
        </p:spPr>
        <p:txBody>
          <a:bodyPr rtlCol="1">
            <a:noAutofit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i="1" dirty="0" smtClean="0"/>
              <a:t>1.  Colloid nodules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follicular </a:t>
            </a:r>
            <a:r>
              <a:rPr lang="en-US" sz="2400" b="1" i="1" dirty="0" err="1" smtClean="0"/>
              <a:t>neoplasms</a:t>
            </a:r>
            <a:r>
              <a:rPr lang="en-US" sz="2400" b="1" i="1" dirty="0" smtClean="0"/>
              <a:t> </a:t>
            </a:r>
            <a:r>
              <a:rPr lang="en-US" sz="2400" dirty="0" smtClean="0"/>
              <a:t> it is the most common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types of noncancerous thyroid nodules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i="1" dirty="0" smtClean="0"/>
              <a:t>2.  Autonomous nodule</a:t>
            </a:r>
            <a:r>
              <a:rPr lang="en-US" sz="2400" i="1" dirty="0"/>
              <a:t> </a:t>
            </a:r>
            <a:endParaRPr lang="en-US" sz="2400" i="1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/>
              <a:t> </a:t>
            </a:r>
            <a:r>
              <a:rPr lang="en-US" sz="2400" i="1" dirty="0" smtClean="0"/>
              <a:t>   a </a:t>
            </a:r>
            <a:r>
              <a:rPr lang="en-US" sz="2400" i="1" dirty="0"/>
              <a:t>nodule produces thyroid hormone without </a:t>
            </a:r>
            <a:r>
              <a:rPr lang="en-US" sz="2400" dirty="0"/>
              <a:t>regard to the body’s </a:t>
            </a:r>
            <a:r>
              <a:rPr lang="en-US" sz="2400" dirty="0" smtClean="0"/>
              <a:t>need.</a:t>
            </a:r>
            <a:endParaRPr lang="en-US" sz="2400" dirty="0"/>
          </a:p>
          <a:p>
            <a:pPr marL="514350" indent="-51435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3.  Thyroid cyst </a:t>
            </a:r>
            <a:r>
              <a:rPr lang="en-US" sz="2400" dirty="0" smtClean="0"/>
              <a:t>If the nodule is filled with fluid or blood</a:t>
            </a:r>
          </a:p>
          <a:p>
            <a:pPr marL="457200" indent="-4572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i="1" dirty="0" smtClean="0"/>
              <a:t>4.  Hashimoto’s </a:t>
            </a:r>
            <a:r>
              <a:rPr lang="en-US" sz="2400" b="1" i="1" dirty="0" err="1" smtClean="0"/>
              <a:t>thyroiditis</a:t>
            </a:r>
            <a:r>
              <a:rPr lang="en-US" sz="2400" u="sng" dirty="0" smtClean="0"/>
              <a:t> </a:t>
            </a:r>
            <a:r>
              <a:rPr lang="en-US" sz="2400" dirty="0" smtClean="0"/>
              <a:t>if the cause</a:t>
            </a:r>
          </a:p>
          <a:p>
            <a:pPr marL="457200" indent="-457200" algn="l" rtl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   is inflammation known, the patient with hypothyroidism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u="sng" dirty="0" smtClean="0"/>
              <a:t>      </a:t>
            </a:r>
            <a:endParaRPr lang="ar-SA" sz="2400" dirty="0"/>
          </a:p>
        </p:txBody>
      </p:sp>
      <p:pic>
        <p:nvPicPr>
          <p:cNvPr id="39940" name="Picture 6" descr="http://t0.gstatic.com/images?q=tbn:ANd9GcTAgU5QgneU6qk6PQwcBehMEHDPbd_7jpTHm5Gy4WblfCK2LVM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429125"/>
            <a:ext cx="24860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u="sng" smtClean="0">
                <a:solidFill>
                  <a:srgbClr val="FF9900"/>
                </a:solidFill>
              </a:rPr>
              <a:t>Thyroid nodule can be associated with:</a:t>
            </a:r>
            <a:endParaRPr lang="en-US" i="1" smtClean="0">
              <a:solidFill>
                <a:srgbClr val="FF9900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i="1" smtClean="0"/>
              <a:t> Euthyroid pts: </a:t>
            </a:r>
            <a:r>
              <a:rPr lang="en-US" smtClean="0"/>
              <a:t>Can be cancer</a:t>
            </a:r>
            <a:endParaRPr lang="en-US" i="1" smtClean="0"/>
          </a:p>
          <a:p>
            <a:pPr algn="l" rtl="0" eaLnBrk="1" hangingPunct="1">
              <a:buFontTx/>
              <a:buNone/>
            </a:pPr>
            <a:r>
              <a:rPr lang="en-US" i="1" smtClean="0"/>
              <a:t> Hyperthyroid pts: </a:t>
            </a:r>
            <a:r>
              <a:rPr lang="en-US" smtClean="0"/>
              <a:t>Almost never cancer.</a:t>
            </a:r>
            <a:r>
              <a:rPr lang="en-US" i="1" smtClean="0"/>
              <a:t>      </a:t>
            </a:r>
            <a:r>
              <a:rPr lang="en-US" b="1" smtClean="0">
                <a:solidFill>
                  <a:srgbClr val="0000CC"/>
                </a:solidFill>
              </a:rPr>
              <a:t>(" hot adenoma")</a:t>
            </a:r>
          </a:p>
        </p:txBody>
      </p:sp>
      <p:pic>
        <p:nvPicPr>
          <p:cNvPr id="40964" name="Picture 6" descr="http://t3.gstatic.com/images?q=tbn:ANd9GcQ3TgVoO1rZ2VrZ1FSuOn4vXKurAt5dsZN4sjyXGQdsBs1ukzTn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4357688"/>
            <a:ext cx="13811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rgbClr val="00CC00"/>
                </a:solidFill>
              </a:rPr>
              <a:t>Treatment: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800" i="1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FF9900"/>
                </a:solidFill>
              </a:rPr>
              <a:t>Indications for surgery in thyroid nodules:</a:t>
            </a:r>
            <a:endParaRPr lang="en-US" sz="2800" b="1" smtClean="0">
              <a:solidFill>
                <a:srgbClr val="FF9900"/>
              </a:solidFill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1-Malignant or suspicious fine needle aspiration cytology.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2-Larger nodule with repeated non-diagnostic fine needle aspiration.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3-Continued growth of nodule after fluid removal and thyroid hormone therapy.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4-Symptomatic nodules (pain or pressure).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5-Continued patient anxiety.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6-Some clinicians recommend surgical removal of all nodules of diameter over 4 cm.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7-Hot nodules: a hyperthyroid hot nodule should be treated with radio-iodine or surgery. Surgical thyroid lobectomy is effective and safe therapy for hot nodules, and the risk of hypothyroidism after a hemithyroidectomy is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rgbClr val="FF0066"/>
                </a:solidFill>
              </a:rPr>
              <a:t>Thyroid cancer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1. Papillary carcinoma:</a:t>
            </a:r>
            <a:r>
              <a:rPr lang="en-US" sz="2400" b="1" i="1" smtClean="0"/>
              <a:t> </a:t>
            </a:r>
            <a:r>
              <a:rPr lang="en-US" sz="2400" smtClean="0"/>
              <a:t>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800080"/>
                </a:solidFill>
              </a:rPr>
              <a:t>commonest </a:t>
            </a:r>
            <a:endParaRPr lang="en-US" sz="2400" i="1" smtClean="0">
              <a:solidFill>
                <a:srgbClr val="80008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800080"/>
                </a:solidFill>
              </a:rPr>
              <a:t>70-80%</a:t>
            </a:r>
            <a:r>
              <a:rPr lang="en-US" sz="2400" i="1" smtClean="0"/>
              <a:t> of thyroid cancer (in KSA &gt; 90%)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/>
              <a:t>Slow growing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/>
              <a:t>Female : male  3:1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/>
              <a:t>Spread by lymphatics (50% have +ve node at diagnosis)</a:t>
            </a:r>
            <a:endParaRPr lang="en-US" sz="2400" b="1" i="1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2. Follicular carcinoma: </a:t>
            </a:r>
            <a:r>
              <a:rPr lang="en-US" sz="2400" b="1" i="1" smtClean="0">
                <a:solidFill>
                  <a:srgbClr val="800080"/>
                </a:solidFill>
              </a:rPr>
              <a:t>the second most common</a:t>
            </a:r>
            <a:r>
              <a:rPr lang="en-US" sz="2400" b="1" i="1" smtClean="0"/>
              <a:t>	</a:t>
            </a:r>
            <a:endParaRPr lang="en-US" sz="2400" i="1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/>
              <a:t>10% of thyroid cancer (in KSA 5%)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/>
              <a:t>More aggressive,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/>
              <a:t>Female : male  3:1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i="1" smtClean="0"/>
              <a:t> metastasis to lung and bone(</a:t>
            </a:r>
            <a:r>
              <a:rPr lang="en-US" sz="2400" i="1" smtClean="0">
                <a:solidFill>
                  <a:srgbClr val="0099FF"/>
                </a:solidFill>
              </a:rPr>
              <a:t>Hematogenous</a:t>
            </a:r>
            <a:r>
              <a:rPr lang="en-US" sz="2400" i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|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338763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1800" b="1" i="1" u="sng" dirty="0" smtClean="0">
                <a:solidFill>
                  <a:srgbClr val="FF0000"/>
                </a:solidFill>
              </a:rPr>
              <a:t>Arterial supply</a:t>
            </a:r>
            <a:r>
              <a:rPr lang="en-US" sz="1800" b="1" dirty="0" smtClean="0">
                <a:solidFill>
                  <a:srgbClr val="00CC00"/>
                </a:solidFill>
              </a:rPr>
              <a:t>:</a:t>
            </a:r>
            <a:r>
              <a:rPr lang="en-US" sz="1800" dirty="0" smtClean="0"/>
              <a:t> </a:t>
            </a:r>
            <a:r>
              <a:rPr lang="en-US" sz="2000" dirty="0" smtClean="0"/>
              <a:t>Superior thyroid artery; inferior thyroid artery; Thyroid </a:t>
            </a:r>
            <a:r>
              <a:rPr lang="en-US" sz="2000" dirty="0" err="1" smtClean="0"/>
              <a:t>ima</a:t>
            </a:r>
            <a:r>
              <a:rPr lang="en-US" sz="2000" dirty="0" smtClean="0"/>
              <a:t> artery.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000" i="1" u="sng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1800" b="1" i="1" u="sng" dirty="0" smtClean="0">
                <a:solidFill>
                  <a:srgbClr val="0070C0"/>
                </a:solidFill>
              </a:rPr>
              <a:t>Venous drainage </a:t>
            </a:r>
            <a:r>
              <a:rPr lang="en-US" sz="1800" b="1" i="1" u="sng" dirty="0" smtClean="0">
                <a:solidFill>
                  <a:srgbClr val="FF0066"/>
                </a:solidFill>
              </a:rPr>
              <a:t>:</a:t>
            </a:r>
            <a:r>
              <a:rPr lang="en-US" sz="1800" i="1" u="sng" dirty="0" smtClean="0"/>
              <a:t> </a:t>
            </a:r>
            <a:r>
              <a:rPr lang="en-US" sz="2000" dirty="0" smtClean="0"/>
              <a:t>Superior thyroid vein; Inferior thyroid vein; Middle thyroid vein.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000" i="1" u="sng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1800" b="1" i="1" u="sng" dirty="0" smtClean="0">
                <a:solidFill>
                  <a:srgbClr val="00CC00"/>
                </a:solidFill>
              </a:rPr>
              <a:t>Lymphatic drainage:</a:t>
            </a:r>
            <a:r>
              <a:rPr lang="en-US" sz="1800" i="1" u="sng" dirty="0" smtClean="0"/>
              <a:t> </a:t>
            </a:r>
            <a:endParaRPr lang="en-US" sz="1800" i="1" u="sng" dirty="0" smtClean="0"/>
          </a:p>
          <a:p>
            <a:pPr algn="l" rtl="0"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dirty="0" smtClean="0"/>
              <a:t>   -  lateral </a:t>
            </a:r>
            <a:r>
              <a:rPr lang="en-US" sz="2000" dirty="0" smtClean="0"/>
              <a:t>deep cervical lymph nodes (Jugular chain)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dirty="0" smtClean="0"/>
              <a:t>   - pre- </a:t>
            </a:r>
            <a:r>
              <a:rPr lang="en-US" sz="2000" dirty="0" smtClean="0"/>
              <a:t>and </a:t>
            </a:r>
            <a:r>
              <a:rPr lang="en-US" sz="2000" dirty="0" err="1" smtClean="0"/>
              <a:t>paratracheal</a:t>
            </a:r>
            <a:r>
              <a:rPr lang="en-US" sz="2000" dirty="0" smtClean="0"/>
              <a:t> lymph nodes(central compartment). 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156325" y="1600200"/>
            <a:ext cx="2530475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5" name="Picture 6" descr="thyroid blood supp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417071"/>
            <a:ext cx="3357554" cy="544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3. Mixed papillary and follicular carcinoma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4. Medullary thyroid carcinoma (MTC):</a:t>
            </a:r>
            <a:endParaRPr lang="en-US" sz="2400" i="1" smtClean="0">
              <a:solidFill>
                <a:srgbClr val="0000CC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A distinct thyroid carcinoma that originates in the parafollicular C cells of the thyroid gland. These C cells produce calcitonin. </a:t>
            </a:r>
            <a:endParaRPr 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800080"/>
                </a:solidFill>
              </a:rPr>
              <a:t>MTC is the only thyroid cancer that reliably expresses a tumor marker that is measurable in the serum (calcitonin)</a:t>
            </a:r>
            <a:endParaRPr lang="en-US" sz="2400" i="1" smtClean="0">
              <a:solidFill>
                <a:srgbClr val="800080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7% of thyroid cancer (in KSA ~ 3%)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Aggressive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90% sporadic, 10 % associated with MEN-2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95% produce calcitonin (as a tumor marker)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85% produce carcinoembryonic antigen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5. Malignant lymphoma:</a:t>
            </a:r>
            <a:endParaRPr lang="en-US" sz="2400" i="1" smtClean="0">
              <a:solidFill>
                <a:srgbClr val="0000CC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5% of thyroid cancer (in KSA ~ 1%)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Usually In female, with history of Hashimoto’s thyroiditis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Rapid enlargement  with compressive symptoms </a:t>
            </a:r>
            <a:endParaRPr lang="en-US" sz="2400" b="1" i="1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6.  Anaplastic carcinoma:</a:t>
            </a:r>
            <a:r>
              <a:rPr lang="en-US" sz="2400" i="1" smtClean="0"/>
              <a:t>atient usually dies within </a:t>
            </a:r>
            <a:r>
              <a:rPr lang="en-US" sz="2400" i="1" u="sng" smtClean="0"/>
              <a:t>6 months</a:t>
            </a:r>
            <a:r>
              <a:rPr lang="en-US" sz="2400" i="1" smtClean="0"/>
              <a:t> after the diagnosis.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The surgical intervention is only palliative by cutting the isthmus.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i="1" smtClean="0"/>
              <a:t>Commonly presents as a </a:t>
            </a:r>
            <a:r>
              <a:rPr lang="en-US" sz="2400" b="1" i="1" smtClean="0">
                <a:solidFill>
                  <a:srgbClr val="0099FF"/>
                </a:solidFill>
              </a:rPr>
              <a:t>rapidly-growing mass</a:t>
            </a:r>
            <a:r>
              <a:rPr lang="en-US" sz="2400" i="1" smtClean="0">
                <a:solidFill>
                  <a:srgbClr val="0099FF"/>
                </a:solidFill>
              </a:rPr>
              <a:t>,</a:t>
            </a:r>
            <a:r>
              <a:rPr lang="en-US" sz="2400" i="1" smtClean="0"/>
              <a:t> often with symptoms of compression of neck structures and early development of distant  metastases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400" b="1" i="1" smtClean="0">
                <a:solidFill>
                  <a:srgbClr val="0000CC"/>
                </a:solidFill>
              </a:rPr>
              <a:t>7. Hurthle cell tumor</a:t>
            </a:r>
            <a:endParaRPr lang="en-US" sz="2400" i="1" smtClean="0">
              <a:solidFill>
                <a:srgbClr val="0000CC"/>
              </a:solidFill>
            </a:endParaRPr>
          </a:p>
          <a:p>
            <a:pPr algn="l" rtl="0" eaLnBrk="1" hangingPunct="1"/>
            <a:r>
              <a:rPr lang="en-US" sz="2400" i="1" smtClean="0"/>
              <a:t>intermediate aggressiveness</a:t>
            </a:r>
          </a:p>
          <a:p>
            <a:pPr algn="l" rtl="0" eaLnBrk="1" hangingPunct="1"/>
            <a:r>
              <a:rPr lang="en-US" sz="2400" i="1" smtClean="0"/>
              <a:t>spread by lymphatic</a:t>
            </a:r>
          </a:p>
          <a:p>
            <a:pPr algn="l" rtl="0" eaLnBrk="1" hangingPunct="1"/>
            <a:r>
              <a:rPr lang="en-US" sz="2400" i="1" smtClean="0"/>
              <a:t> male: female 2:1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CC00"/>
                </a:solidFill>
              </a:rPr>
              <a:t>Secondary cancer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smtClean="0"/>
              <a:t>Secondary cancer of the thyroid gland is widely acknowledged as infrequent but is a persistent problem requiring ongoing awareness, particularly with respect to clinical recognition and treatment.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/>
              <a:t>metastatic thyroid cancer can be from </a:t>
            </a:r>
            <a:r>
              <a:rPr lang="en-US" sz="2800" b="1" i="1" smtClean="0">
                <a:solidFill>
                  <a:srgbClr val="0000CC"/>
                </a:solidFill>
              </a:rPr>
              <a:t>oral</a:t>
            </a:r>
            <a:r>
              <a:rPr lang="en-US" sz="2800" b="1" i="1" smtClean="0"/>
              <a:t> </a:t>
            </a:r>
            <a:r>
              <a:rPr lang="en-US" sz="2800" b="1" i="1" smtClean="0">
                <a:solidFill>
                  <a:srgbClr val="0000CC"/>
                </a:solidFill>
              </a:rPr>
              <a:t>cavity , breast, lung, colon, prostate</a:t>
            </a:r>
            <a:r>
              <a:rPr lang="en-US" sz="2800" b="1" i="1" smtClean="0"/>
              <a:t> </a:t>
            </a:r>
            <a:r>
              <a:rPr lang="en-US" sz="2800" smtClean="0"/>
              <a:t>and </a:t>
            </a:r>
            <a:r>
              <a:rPr lang="en-US" sz="2800" b="1" i="1" smtClean="0">
                <a:solidFill>
                  <a:srgbClr val="0000CC"/>
                </a:solidFill>
              </a:rPr>
              <a:t>kidney</a:t>
            </a:r>
            <a:r>
              <a:rPr lang="en-US" sz="2800" smtClean="0"/>
              <a:t> malignancies. Or from adjacent structures like </a:t>
            </a:r>
            <a:r>
              <a:rPr lang="en-US" sz="2800" b="1" i="1" smtClean="0">
                <a:solidFill>
                  <a:srgbClr val="0000CC"/>
                </a:solidFill>
              </a:rPr>
              <a:t>larynx</a:t>
            </a:r>
            <a:r>
              <a:rPr lang="en-US" sz="2800" smtClean="0"/>
              <a:t> and </a:t>
            </a:r>
            <a:r>
              <a:rPr lang="en-US" sz="2800" b="1" i="1" smtClean="0">
                <a:solidFill>
                  <a:srgbClr val="0000CC"/>
                </a:solidFill>
              </a:rPr>
              <a:t>esophagus.</a:t>
            </a:r>
            <a:endParaRPr lang="en-US" sz="2800" smtClean="0">
              <a:solidFill>
                <a:srgbClr val="0000CC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/>
              <a:t> Theses can be detected by fine-needle aspiration biopsy in the face of clinical findings.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 </a:t>
            </a:r>
            <a:r>
              <a:rPr lang="en-US" sz="2800" smtClean="0"/>
              <a:t>Where indicated, palliative thyroidectomy can be effective, because other methods of treatment appear ineffective.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rgbClr val="FF0066"/>
                </a:solidFill>
              </a:rPr>
              <a:t>Treatment of thyroid cancer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/>
              <a:t>  </a:t>
            </a:r>
            <a:r>
              <a:rPr lang="en-US" sz="2000" b="1" i="1" u="sng" smtClean="0">
                <a:solidFill>
                  <a:srgbClr val="0000CC"/>
                </a:solidFill>
              </a:rPr>
              <a:t>Well-differentiated thyroid cancer (papillary &amp; follicular)</a:t>
            </a:r>
            <a:endParaRPr lang="en-US" sz="2000" u="sng" smtClean="0">
              <a:solidFill>
                <a:srgbClr val="0000CC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  <a:r>
              <a:rPr lang="en-US" sz="2400" smtClean="0"/>
              <a:t>-Bilateral total or near-total thyroidectomy with appropriate nodal dissection is the procedure of choice.</a:t>
            </a:r>
            <a:endParaRPr lang="en-US" sz="2400" b="1" i="1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/>
              <a:t>  </a:t>
            </a:r>
            <a:r>
              <a:rPr lang="en-US" sz="2000" b="1" i="1" u="sng" smtClean="0">
                <a:solidFill>
                  <a:srgbClr val="0000CC"/>
                </a:solidFill>
              </a:rPr>
              <a:t>Medullary thyroid carcinoma</a:t>
            </a:r>
            <a:endParaRPr lang="en-US" sz="2000" b="1" u="sng" smtClean="0">
              <a:solidFill>
                <a:srgbClr val="0000CC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-</a:t>
            </a:r>
            <a:r>
              <a:rPr lang="en-US" sz="2400" smtClean="0"/>
              <a:t>Treatment is surgical, consisting of bilateral, near- total thyroidectomy, central lymph node compartment dissection, and exploration of the jugular lymph node chain.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-Pre-operative screening for </a:t>
            </a:r>
            <a:r>
              <a:rPr lang="en-US" sz="2400" b="1" i="1" smtClean="0"/>
              <a:t>phaeochromocytoma</a:t>
            </a:r>
            <a:r>
              <a:rPr lang="en-US" sz="2400" smtClean="0"/>
              <a:t> is mandatory prior to surgery for medullary thyroid carcinoma, because </a:t>
            </a:r>
            <a:r>
              <a:rPr lang="en-US" sz="2400" b="1" i="1" smtClean="0"/>
              <a:t>hypertensive crisis </a:t>
            </a:r>
            <a:r>
              <a:rPr lang="en-US" sz="2400" smtClean="0"/>
              <a:t>may develop if surgery is performed on a patient with an unsuspected phaeochromocytoma (associated with medullary thyroid carcinoma in MEN Type II).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</a:t>
            </a:r>
            <a:r>
              <a:rPr lang="en-US" sz="2800" b="1" i="1" u="sng" smtClean="0">
                <a:solidFill>
                  <a:srgbClr val="0000CC"/>
                </a:solidFill>
              </a:rPr>
              <a:t>Anaplastic thyroid carcinoma</a:t>
            </a:r>
            <a:endParaRPr lang="en-US" sz="2800" u="sng" smtClean="0">
              <a:solidFill>
                <a:srgbClr val="0000CC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-</a:t>
            </a:r>
            <a:r>
              <a:rPr lang="en-US" smtClean="0"/>
              <a:t>When complete resection is possible, surgical resection followed by external radiation may be beneficial.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-More often, resection is not possible but external radiation may control aggressive local neck disease.</a:t>
            </a:r>
            <a:endParaRPr lang="en-US" b="1" i="1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800" b="1" i="1" smtClean="0"/>
              <a:t>  </a:t>
            </a:r>
            <a:r>
              <a:rPr lang="en-US" sz="2800" b="1" i="1" u="sng" smtClean="0">
                <a:solidFill>
                  <a:srgbClr val="0000CC"/>
                </a:solidFill>
              </a:rPr>
              <a:t>lymphoma</a:t>
            </a:r>
            <a:endParaRPr lang="en-US" sz="2800" u="sng" smtClean="0">
              <a:solidFill>
                <a:srgbClr val="0000CC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-</a:t>
            </a:r>
            <a:r>
              <a:rPr lang="en-US" smtClean="0"/>
              <a:t>Treated by radiation &amp;/or chemotherapy,</a:t>
            </a:r>
            <a:r>
              <a:rPr lang="en-US" b="1" smtClean="0"/>
              <a:t> no </a:t>
            </a:r>
            <a:r>
              <a:rPr lang="en-US" smtClean="0"/>
              <a:t>surgery except if compression symptoms.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u="sng" smtClean="0">
                <a:solidFill>
                  <a:srgbClr val="FF9900"/>
                </a:solidFill>
              </a:rPr>
              <a:t>Preparation for surgery: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-Thyrotoxic patients should have treatment with propranolol and/or carbimazole to ensure they are euthyroid at operation.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-Potassium iodide has also been used.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-In view of the possible operative damage to the recurrent laryngeal nerve, the vocal cords should also be checked prior to thyroid surgery</a:t>
            </a:r>
          </a:p>
          <a:p>
            <a:pPr algn="l" rtl="0"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4400" dirty="0" smtClean="0">
                <a:solidFill>
                  <a:srgbClr val="FF0066"/>
                </a:solidFill>
              </a:rPr>
              <a:t>Complications</a:t>
            </a:r>
            <a:endParaRPr lang="en-US" sz="4400" dirty="0" smtClean="0">
              <a:solidFill>
                <a:srgbClr val="FF9900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4400" dirty="0" smtClean="0">
                <a:solidFill>
                  <a:srgbClr val="FF9900"/>
                </a:solidFill>
              </a:rPr>
              <a:t>Of </a:t>
            </a:r>
          </a:p>
          <a:p>
            <a:pPr algn="l" rtl="0" eaLnBrk="1" hangingPunct="1">
              <a:buFontTx/>
              <a:buNone/>
            </a:pPr>
            <a:r>
              <a:rPr lang="en-US" sz="4400" dirty="0" smtClean="0">
                <a:solidFill>
                  <a:srgbClr val="FF9900"/>
                </a:solidFill>
              </a:rPr>
              <a:t>Thyroid surgery</a:t>
            </a:r>
            <a:endParaRPr lang="en-US" sz="4400" dirty="0" smtClean="0">
              <a:solidFill>
                <a:srgbClr val="FF0066"/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3253" name="Picture 5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557338"/>
            <a:ext cx="39592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00CC00"/>
                </a:solidFill>
              </a:rPr>
              <a:t>Possible complication of surgery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u="sng" smtClean="0">
                <a:solidFill>
                  <a:srgbClr val="0000CC"/>
                </a:solidFill>
              </a:rPr>
              <a:t>1-Bleeding:</a:t>
            </a:r>
            <a:r>
              <a:rPr lang="en-US" sz="2400" b="1" smtClean="0"/>
              <a:t> </a:t>
            </a:r>
            <a:r>
              <a:rPr lang="en-US" sz="2400" smtClean="0"/>
              <a:t>may cause tracheal compression. </a:t>
            </a:r>
            <a:endParaRPr lang="en-US" sz="2400" b="1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u="sng" smtClean="0">
                <a:solidFill>
                  <a:srgbClr val="0000CC"/>
                </a:solidFill>
              </a:rPr>
              <a:t>2-Recurrent laryngeal nerve injury: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000" b="1" smtClean="0"/>
              <a:t> Innervates all of the intrinsic muscles of the larynx, except the cricothyroid muscle. 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000" b="1" smtClean="0"/>
              <a:t>Patients with unilateral vocal fold paralysis present with postoperative hoarseness. 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000" b="1" smtClean="0"/>
              <a:t>Presentation is often subacute and voice changes may not present for days or weeks. 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000" b="1" smtClean="0"/>
              <a:t>Unilateral paralysis may resolve spontaneously. 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000" b="1" smtClean="0"/>
              <a:t>Bilateral vocal fold paralysis may occur following a total thyroidectomy, and usually presents immediately after operation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400" smtClean="0"/>
              <a:t>Both vocal folds remain in the paramedian position, causing partial airway obstruction.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3425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Laryngeal nerves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-Recurrent laryngeal nerve: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variable positions.70% run in the tracheoesophageal groove.    it is important to always identify the nerve.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-Superior laryngeal nerve –runs near the superior thyroid artery</a:t>
            </a:r>
          </a:p>
          <a:p>
            <a:pPr algn="l" rtl="0" eaLnBrk="1" hangingPunct="1">
              <a:lnSpc>
                <a:spcPct val="80000"/>
              </a:lnSpc>
            </a:pPr>
            <a:endParaRPr lang="ar-SA" sz="2400" smtClean="0"/>
          </a:p>
        </p:txBody>
      </p:sp>
      <p:pic>
        <p:nvPicPr>
          <p:cNvPr id="6148" name="Content Placeholder 3"/>
          <p:cNvPicPr>
            <a:picLocks noGrp="1"/>
          </p:cNvPicPr>
          <p:nvPr>
            <p:ph sz="half" idx="2"/>
          </p:nvPr>
        </p:nvPicPr>
        <p:blipFill>
          <a:blip r:embed="rId2"/>
          <a:srcRect l="28339" t="34097" r="30351" b="11169"/>
          <a:stretch>
            <a:fillRect/>
          </a:stretch>
        </p:blipFill>
        <p:spPr>
          <a:xfrm>
            <a:off x="4857750" y="1428750"/>
            <a:ext cx="3857625" cy="4786313"/>
          </a:xfr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2800" b="1" u="sng" smtClean="0">
                <a:solidFill>
                  <a:srgbClr val="0000CC"/>
                </a:solidFill>
              </a:rPr>
              <a:t>3-Thyrotoxic storm:</a:t>
            </a:r>
            <a:r>
              <a:rPr lang="en-US" sz="2800" b="1" smtClean="0"/>
              <a:t> </a:t>
            </a:r>
            <a:r>
              <a:rPr lang="en-US" sz="2800" smtClean="0"/>
              <a:t>is an unusual complication of surgery but is potentially lethal, usually happen in post-op thyrotoxicosis.</a:t>
            </a:r>
            <a:r>
              <a:rPr lang="en-US" sz="2800" b="1" smtClean="0"/>
              <a:t>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2800" b="1" u="sng" smtClean="0">
                <a:solidFill>
                  <a:srgbClr val="0000CC"/>
                </a:solidFill>
              </a:rPr>
              <a:t>4-Hypoparathyroidism:</a:t>
            </a:r>
            <a:r>
              <a:rPr lang="en-US" sz="2800" b="1" smtClean="0"/>
              <a:t> </a:t>
            </a:r>
            <a:r>
              <a:rPr lang="en-US" sz="2800" smtClean="0"/>
              <a:t>the resulting hypocalcaemia may be permanent but is usually transient. The cause of transient hypocalcaemia postoperatively is not clearly understood. 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smtClean="0"/>
              <a:t>      Postthyroidectomy ischemic parathyroid </a:t>
            </a:r>
            <a:endParaRPr lang="en-US" sz="2800" b="1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2800" b="1" u="sng" smtClean="0">
                <a:solidFill>
                  <a:srgbClr val="0000CC"/>
                </a:solidFill>
              </a:rPr>
              <a:t>5-Hypothyroidism.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u="sng" smtClean="0">
                <a:solidFill>
                  <a:srgbClr val="0000CC"/>
                </a:solidFill>
              </a:rPr>
              <a:t>6-Superior laryngeal nerve injury:</a:t>
            </a:r>
            <a:r>
              <a:rPr lang="en-US" sz="2400" b="1" smtClean="0"/>
              <a:t> </a:t>
            </a:r>
            <a:endParaRPr lang="en-US" sz="2400" smtClean="0"/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/>
              <a:t>The external branch provides motor function to the cricothyroid muscle. 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/>
              <a:t>Trauma to the nerve results in an inability to lengthen a vocal fold and thus to create a higher pitched sound. 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/>
              <a:t>The external branch is probably the most commonly injured nerve in thyroid surgery. 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/>
              <a:t>Unable to hit high pitches(</a:t>
            </a:r>
            <a:r>
              <a:rPr lang="en-US" sz="2400" smtClean="0">
                <a:solidFill>
                  <a:srgbClr val="0099FF"/>
                </a:solidFill>
              </a:rPr>
              <a:t>deeper and quieter voice)</a:t>
            </a:r>
            <a:endParaRPr lang="en-US" sz="2400" b="1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u="sng" smtClean="0">
                <a:solidFill>
                  <a:srgbClr val="0000CC"/>
                </a:solidFill>
              </a:rPr>
              <a:t>7-Infection:</a:t>
            </a:r>
            <a:r>
              <a:rPr lang="en-US" sz="2400" b="1" smtClean="0"/>
              <a:t> </a:t>
            </a:r>
            <a:r>
              <a:rPr lang="en-US" sz="2400" smtClean="0"/>
              <a:t>occurs in 1-2% of all cases. Peri-operative antibiotics are not recommended for thyroid surgery.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Histology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12875"/>
            <a:ext cx="5554663" cy="4713288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The thyroid gland is composed of many spherical hollow sacs called thyroid </a:t>
            </a:r>
            <a:r>
              <a:rPr lang="en-US" sz="2400" b="1" smtClean="0">
                <a:solidFill>
                  <a:srgbClr val="0000CC"/>
                </a:solidFill>
              </a:rPr>
              <a:t>follicles</a:t>
            </a:r>
            <a:r>
              <a:rPr lang="en-US" sz="2400" smtClean="0">
                <a:solidFill>
                  <a:srgbClr val="0000CC"/>
                </a:solidFill>
              </a:rPr>
              <a:t>.</a:t>
            </a:r>
            <a:r>
              <a:rPr lang="en-US" sz="2400" smtClean="0"/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000CC"/>
                </a:solidFill>
              </a:rPr>
              <a:t>principal cells</a:t>
            </a:r>
            <a:r>
              <a:rPr lang="en-US" sz="2400" smtClean="0"/>
              <a:t>, which surround the follicle, are </a:t>
            </a:r>
            <a:r>
              <a:rPr lang="en-US" sz="2400" b="1" smtClean="0">
                <a:solidFill>
                  <a:srgbClr val="0000CC"/>
                </a:solidFill>
              </a:rPr>
              <a:t>simple cuboidal epithelium.</a:t>
            </a:r>
            <a:r>
              <a:rPr lang="en-US" sz="2400" b="1" smtClean="0"/>
              <a:t> </a:t>
            </a:r>
            <a:endParaRPr 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These follicles are filled with a </a:t>
            </a:r>
            <a:r>
              <a:rPr lang="en-US" sz="2400" b="1" smtClean="0">
                <a:solidFill>
                  <a:srgbClr val="0000CC"/>
                </a:solidFill>
              </a:rPr>
              <a:t>colloid</a:t>
            </a:r>
            <a:r>
              <a:rPr lang="en-US" sz="2400" smtClean="0"/>
              <a:t>, which usually stains pink. The principal cells use the thyroglobulin and iodide stored in the colloid to produce the thyroid hormones.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Between these follicles are the </a:t>
            </a:r>
            <a:r>
              <a:rPr lang="en-US" sz="2400" b="1" smtClean="0">
                <a:solidFill>
                  <a:srgbClr val="0000CC"/>
                </a:solidFill>
              </a:rPr>
              <a:t>parafollicular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000CC"/>
                </a:solidFill>
              </a:rPr>
              <a:t>cells</a:t>
            </a:r>
            <a:r>
              <a:rPr lang="en-US" sz="2400" smtClean="0"/>
              <a:t> (C) which produce calcitonin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56325" y="1600200"/>
            <a:ext cx="25304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12293" name="Picture 5" descr="hist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1357313"/>
            <a:ext cx="27463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CC00"/>
                </a:solidFill>
              </a:rPr>
              <a:t>Physiology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122863" cy="4525963"/>
          </a:xfrm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smtClean="0"/>
              <a:t>The hypothalamus secretes thyrotrophin releasing hormone </a:t>
            </a:r>
            <a:r>
              <a:rPr lang="en-US" smtClean="0">
                <a:solidFill>
                  <a:srgbClr val="0000CC"/>
                </a:solidFill>
              </a:rPr>
              <a:t>(TRH),</a:t>
            </a:r>
            <a:r>
              <a:rPr lang="en-US" smtClean="0"/>
              <a:t>which stimulates </a:t>
            </a:r>
          </a:p>
          <a:p>
            <a:pPr algn="l" rtl="0" eaLnBrk="1" hangingPunct="1"/>
            <a:r>
              <a:rPr lang="en-US" smtClean="0"/>
              <a:t>the production of thyroid stimulating hormone </a:t>
            </a:r>
            <a:r>
              <a:rPr lang="en-US" smtClean="0">
                <a:solidFill>
                  <a:srgbClr val="0000CC"/>
                </a:solidFill>
              </a:rPr>
              <a:t>(TSH)</a:t>
            </a:r>
            <a:r>
              <a:rPr lang="en-US" smtClean="0"/>
              <a:t> from the anterior pituitary .</a:t>
            </a:r>
          </a:p>
          <a:p>
            <a:pPr algn="l" rtl="0" eaLnBrk="1" hangingPunct="1"/>
            <a:r>
              <a:rPr lang="en-US" smtClean="0"/>
              <a:t>TSH I increases production &amp; release of thyroxine</a:t>
            </a:r>
            <a:r>
              <a:rPr lang="en-US" smtClean="0">
                <a:solidFill>
                  <a:srgbClr val="0000CC"/>
                </a:solidFill>
              </a:rPr>
              <a:t>T4</a:t>
            </a:r>
            <a:r>
              <a:rPr lang="en-US" smtClean="0"/>
              <a:t> &amp; Triiodothyronine</a:t>
            </a:r>
            <a:r>
              <a:rPr lang="en-US" smtClean="0">
                <a:solidFill>
                  <a:srgbClr val="0000CC"/>
                </a:solidFill>
              </a:rPr>
              <a:t> T3</a:t>
            </a:r>
            <a:r>
              <a:rPr lang="en-US" smtClean="0"/>
              <a:t> from the thyroid.</a:t>
            </a:r>
          </a:p>
        </p:txBody>
      </p:sp>
      <p:pic>
        <p:nvPicPr>
          <p:cNvPr id="13316" name="Picture 5" descr="physi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285750"/>
            <a:ext cx="3384550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467600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i="1" smtClean="0">
                <a:cs typeface="Times New Roman" pitchFamily="18" charset="0"/>
              </a:rPr>
              <a:t>Pathophysiology:</a:t>
            </a:r>
            <a:endParaRPr lang="ar-SA" smtClean="0"/>
          </a:p>
        </p:txBody>
      </p:sp>
      <p:pic>
        <p:nvPicPr>
          <p:cNvPr id="14339" name="Picture 5" descr="C:\Documents and Settings\Sulaiman\Desktop\New folder\thyroid1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000496" y="1500174"/>
            <a:ext cx="5143504" cy="5357826"/>
          </a:xfrm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14282" y="2357430"/>
            <a:ext cx="4968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latin typeface="+mn-lt"/>
                <a:cs typeface="+mn-cs"/>
              </a:rPr>
              <a:t>Abnormal activity: </a:t>
            </a:r>
          </a:p>
          <a:p>
            <a:pPr marL="514350" indent="-51435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+mn-cs"/>
              </a:rPr>
              <a:t>Hyperthyroidism</a:t>
            </a:r>
          </a:p>
          <a:p>
            <a:pPr marL="514350" indent="-51435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+mn-cs"/>
              </a:rPr>
              <a:t>Hypothyroidism</a:t>
            </a:r>
          </a:p>
          <a:p>
            <a:pPr rt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  <a:cs typeface="+mn-cs"/>
            </a:endParaRPr>
          </a:p>
          <a:p>
            <a:pPr rt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latin typeface="+mn-lt"/>
                <a:cs typeface="+mn-cs"/>
              </a:rPr>
              <a:t>Abnormal cells: </a:t>
            </a:r>
          </a:p>
          <a:p>
            <a:pPr marL="514350" indent="-51435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+mn-cs"/>
              </a:rPr>
              <a:t>Benign</a:t>
            </a:r>
          </a:p>
          <a:p>
            <a:pPr marL="514350" indent="-51435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+mn-cs"/>
              </a:rPr>
              <a:t>malignant</a:t>
            </a:r>
          </a:p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2653</TotalTime>
  <Words>2520</Words>
  <Application>Microsoft Office PowerPoint</Application>
  <PresentationFormat>On-screen Show (4:3)</PresentationFormat>
  <Paragraphs>305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Times New Roman</vt:lpstr>
      <vt:lpstr>Wingdings</vt:lpstr>
      <vt:lpstr>Module</vt:lpstr>
      <vt:lpstr>Thyroid gland</vt:lpstr>
      <vt:lpstr>Slide 2</vt:lpstr>
      <vt:lpstr>Anatomy </vt:lpstr>
      <vt:lpstr>|</vt:lpstr>
      <vt:lpstr>Slide 5</vt:lpstr>
      <vt:lpstr>Slide 6</vt:lpstr>
      <vt:lpstr>Histology</vt:lpstr>
      <vt:lpstr>Physiology</vt:lpstr>
      <vt:lpstr>Pathophysiology:</vt:lpstr>
      <vt:lpstr>Investigation</vt:lpstr>
      <vt:lpstr>Slide 11</vt:lpstr>
      <vt:lpstr>Thyroid scan</vt:lpstr>
      <vt:lpstr>Thyroid ultrasound</vt:lpstr>
      <vt:lpstr>hypothyroidism</vt:lpstr>
      <vt:lpstr>Clinical features</vt:lpstr>
      <vt:lpstr>investigation</vt:lpstr>
      <vt:lpstr>Slide 17</vt:lpstr>
      <vt:lpstr>treatment</vt:lpstr>
      <vt:lpstr>Hyperthyroidism</vt:lpstr>
      <vt:lpstr>causes</vt:lpstr>
      <vt:lpstr>Clinical features</vt:lpstr>
      <vt:lpstr>Investigations</vt:lpstr>
      <vt:lpstr>treatment</vt:lpstr>
      <vt:lpstr>Slide 24</vt:lpstr>
      <vt:lpstr>Slide 25</vt:lpstr>
      <vt:lpstr>Goiter</vt:lpstr>
      <vt:lpstr>      Goiter</vt:lpstr>
      <vt:lpstr>Treatment</vt:lpstr>
      <vt:lpstr>Slide 29</vt:lpstr>
      <vt:lpstr>Treatment</vt:lpstr>
      <vt:lpstr>Treatment</vt:lpstr>
      <vt:lpstr>Indications for thyroidectomy are:</vt:lpstr>
      <vt:lpstr>Thyroid nodule</vt:lpstr>
      <vt:lpstr>Thyroid nodule</vt:lpstr>
      <vt:lpstr>Causes:  </vt:lpstr>
      <vt:lpstr>Slide 36</vt:lpstr>
      <vt:lpstr>Treatment:</vt:lpstr>
      <vt:lpstr>Slide 38</vt:lpstr>
      <vt:lpstr>Thyroid cancer</vt:lpstr>
      <vt:lpstr>Slide 40</vt:lpstr>
      <vt:lpstr>Slide 41</vt:lpstr>
      <vt:lpstr>Slide 42</vt:lpstr>
      <vt:lpstr>Secondary cancer</vt:lpstr>
      <vt:lpstr>Slide 44</vt:lpstr>
      <vt:lpstr>Treatment of thyroid cancer</vt:lpstr>
      <vt:lpstr>Slide 46</vt:lpstr>
      <vt:lpstr>Slide 47</vt:lpstr>
      <vt:lpstr>Slide 48</vt:lpstr>
      <vt:lpstr>Possible complication of surgery</vt:lpstr>
      <vt:lpstr>Slide 50</vt:lpstr>
      <vt:lpstr>Slide 51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parathyroid</dc:title>
  <dc:creator>User</dc:creator>
  <cp:lastModifiedBy>Dell</cp:lastModifiedBy>
  <cp:revision>79</cp:revision>
  <dcterms:created xsi:type="dcterms:W3CDTF">2010-02-26T20:25:48Z</dcterms:created>
  <dcterms:modified xsi:type="dcterms:W3CDTF">2011-05-23T00:26:01Z</dcterms:modified>
</cp:coreProperties>
</file>