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0693400" cx="7556500"/>
  <p:notesSz cx="6858000" cy="9144000"/>
  <p:embeddedFontLst>
    <p:embeddedFont>
      <p:font typeface="Hammersmith One"/>
      <p:regular r:id="rId16"/>
    </p:embeddedFont>
    <p:embeddedFont>
      <p:font typeface="Cardo"/>
      <p:bold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8" roundtripDataSignature="AMtx7mheJAygwRILM0BGOMmgsd20KY1d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33BB215-49FF-46EC-A0AD-99315D22EE9F}">
  <a:tblStyle styleId="{E33BB215-49FF-46EC-A0AD-99315D22EE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Cardo-bold.fntdata"/><Relationship Id="rId16" Type="http://schemas.openxmlformats.org/officeDocument/2006/relationships/font" Target="fonts/HammersmithOn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18"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be17f568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9be17f56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eb50c920c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eb50c920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3076d2226c5257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3076d2226c5257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eb524d9fa4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eb524d9fa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9be17f5689_0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9be17f568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a790e558c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a790e558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5aa3bab976619cff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5aa3bab976619cff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3"/>
          <p:cNvSpPr/>
          <p:nvPr>
            <p:ph idx="2" type="pic"/>
          </p:nvPr>
        </p:nvSpPr>
        <p:spPr>
          <a:xfrm>
            <a:off x="1792288" y="612775"/>
            <a:ext cx="5486400" cy="4114800"/>
          </a:xfrm>
          <a:prstGeom prst="rect">
            <a:avLst/>
          </a:prstGeom>
          <a:noFill/>
          <a:ln>
            <a:noFill/>
          </a:ln>
        </p:spPr>
      </p:sp>
      <p:sp>
        <p:nvSpPr>
          <p:cNvPr id="64" name="Google Shape;64;p1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hyperlink" Target="https://docs.google.com/file/d/1uZzZQnm_mF8nb8xN3ROLy5-1di-WhCg0/edit?usp=docslist_api&amp;filetype=mspresentation" TargetMode="External"/><Relationship Id="rId7" Type="http://schemas.openxmlformats.org/officeDocument/2006/relationships/image" Target="../media/image7.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6.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11" Type="http://schemas.openxmlformats.org/officeDocument/2006/relationships/image" Target="../media/image23.jpg"/><Relationship Id="rId10" Type="http://schemas.openxmlformats.org/officeDocument/2006/relationships/image" Target="../media/image20.png"/><Relationship Id="rId9" Type="http://schemas.openxmlformats.org/officeDocument/2006/relationships/image" Target="../media/image30.png"/><Relationship Id="rId5" Type="http://schemas.openxmlformats.org/officeDocument/2006/relationships/image" Target="../media/image17.png"/><Relationship Id="rId6" Type="http://schemas.openxmlformats.org/officeDocument/2006/relationships/image" Target="../media/image19.jpg"/><Relationship Id="rId7" Type="http://schemas.openxmlformats.org/officeDocument/2006/relationships/image" Target="../media/image26.png"/><Relationship Id="rId8" Type="http://schemas.openxmlformats.org/officeDocument/2006/relationships/image" Target="../media/image11.jpg"/></Relationships>
</file>

<file path=ppt/slides/_rels/slide5.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0.png"/><Relationship Id="rId13" Type="http://schemas.openxmlformats.org/officeDocument/2006/relationships/image" Target="../media/image4.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32.png"/><Relationship Id="rId1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image" Target="../media/image27.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39.jpg"/><Relationship Id="rId9" Type="http://schemas.openxmlformats.org/officeDocument/2006/relationships/image" Target="../media/image29.png"/><Relationship Id="rId5" Type="http://schemas.openxmlformats.org/officeDocument/2006/relationships/image" Target="../media/image41.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A">
            <a:alpha val="53780"/>
          </a:srgbClr>
        </a:solidFill>
      </p:bgPr>
    </p:bg>
    <p:spTree>
      <p:nvGrpSpPr>
        <p:cNvPr id="83" name="Shape 83"/>
        <p:cNvGrpSpPr/>
        <p:nvPr/>
      </p:nvGrpSpPr>
      <p:grpSpPr>
        <a:xfrm>
          <a:off x="0" y="0"/>
          <a:ext cx="0" cy="0"/>
          <a:chOff x="0" y="0"/>
          <a:chExt cx="0" cy="0"/>
        </a:xfrm>
      </p:grpSpPr>
      <p:sp>
        <p:nvSpPr>
          <p:cNvPr id="84" name="Google Shape;84;g29be17f5689_0_0"/>
          <p:cNvSpPr/>
          <p:nvPr/>
        </p:nvSpPr>
        <p:spPr>
          <a:xfrm>
            <a:off x="1852406" y="396513"/>
            <a:ext cx="1349080" cy="1349080"/>
          </a:xfrm>
          <a:custGeom>
            <a:rect b="b" l="l" r="r" t="t"/>
            <a:pathLst>
              <a:path extrusionOk="0" h="1349080" w="1349080">
                <a:moveTo>
                  <a:pt x="0" y="0"/>
                </a:moveTo>
                <a:lnTo>
                  <a:pt x="1349081" y="0"/>
                </a:lnTo>
                <a:lnTo>
                  <a:pt x="1349081" y="1349080"/>
                </a:lnTo>
                <a:lnTo>
                  <a:pt x="0" y="1349080"/>
                </a:lnTo>
                <a:lnTo>
                  <a:pt x="0" y="0"/>
                </a:lnTo>
                <a:close/>
              </a:path>
            </a:pathLst>
          </a:custGeom>
          <a:blipFill rotWithShape="1">
            <a:blip r:embed="rId3">
              <a:alphaModFix/>
            </a:blip>
            <a:stretch>
              <a:fillRect b="0" l="0" r="0" t="0"/>
            </a:stretch>
          </a:blipFill>
          <a:ln>
            <a:noFill/>
          </a:ln>
        </p:spPr>
      </p:sp>
      <p:pic>
        <p:nvPicPr>
          <p:cNvPr id="85" name="Google Shape;85;g29be17f5689_0_0"/>
          <p:cNvPicPr preferRelativeResize="0"/>
          <p:nvPr/>
        </p:nvPicPr>
        <p:blipFill>
          <a:blip r:embed="rId4">
            <a:alphaModFix/>
          </a:blip>
          <a:stretch>
            <a:fillRect/>
          </a:stretch>
        </p:blipFill>
        <p:spPr>
          <a:xfrm>
            <a:off x="-2046600" y="7570476"/>
            <a:ext cx="6269226" cy="6342851"/>
          </a:xfrm>
          <a:prstGeom prst="rect">
            <a:avLst/>
          </a:prstGeom>
          <a:noFill/>
          <a:ln>
            <a:noFill/>
          </a:ln>
        </p:spPr>
      </p:pic>
      <p:sp>
        <p:nvSpPr>
          <p:cNvPr id="86" name="Google Shape;86;g29be17f5689_0_0"/>
          <p:cNvSpPr/>
          <p:nvPr/>
        </p:nvSpPr>
        <p:spPr>
          <a:xfrm>
            <a:off x="3291338" y="396513"/>
            <a:ext cx="1349080" cy="1349080"/>
          </a:xfrm>
          <a:custGeom>
            <a:rect b="b" l="l" r="r" t="t"/>
            <a:pathLst>
              <a:path extrusionOk="0" h="1349080" w="1349080">
                <a:moveTo>
                  <a:pt x="0" y="0"/>
                </a:moveTo>
                <a:lnTo>
                  <a:pt x="1349080" y="0"/>
                </a:lnTo>
                <a:lnTo>
                  <a:pt x="1349080" y="1349080"/>
                </a:lnTo>
                <a:lnTo>
                  <a:pt x="0" y="1349080"/>
                </a:lnTo>
                <a:lnTo>
                  <a:pt x="0" y="0"/>
                </a:lnTo>
                <a:close/>
              </a:path>
            </a:pathLst>
          </a:custGeom>
          <a:blipFill rotWithShape="1">
            <a:blip r:embed="rId3">
              <a:alphaModFix/>
            </a:blip>
            <a:stretch>
              <a:fillRect b="0" l="0" r="0" t="0"/>
            </a:stretch>
          </a:blipFill>
          <a:ln>
            <a:noFill/>
          </a:ln>
        </p:spPr>
      </p:sp>
      <p:sp>
        <p:nvSpPr>
          <p:cNvPr id="87" name="Google Shape;87;g29be17f5689_0_0"/>
          <p:cNvSpPr/>
          <p:nvPr/>
        </p:nvSpPr>
        <p:spPr>
          <a:xfrm>
            <a:off x="413475" y="396513"/>
            <a:ext cx="1349080" cy="1349080"/>
          </a:xfrm>
          <a:custGeom>
            <a:rect b="b" l="l" r="r" t="t"/>
            <a:pathLst>
              <a:path extrusionOk="0" h="1349080" w="1349080">
                <a:moveTo>
                  <a:pt x="0" y="0"/>
                </a:moveTo>
                <a:lnTo>
                  <a:pt x="1349080" y="0"/>
                </a:lnTo>
                <a:lnTo>
                  <a:pt x="1349080" y="1349080"/>
                </a:lnTo>
                <a:lnTo>
                  <a:pt x="0" y="1349080"/>
                </a:lnTo>
                <a:lnTo>
                  <a:pt x="0" y="0"/>
                </a:lnTo>
                <a:close/>
              </a:path>
            </a:pathLst>
          </a:custGeom>
          <a:blipFill rotWithShape="1">
            <a:blip r:embed="rId3">
              <a:alphaModFix/>
            </a:blip>
            <a:stretch>
              <a:fillRect b="0" l="0" r="0" t="0"/>
            </a:stretch>
          </a:blipFill>
          <a:ln>
            <a:noFill/>
          </a:ln>
        </p:spPr>
      </p:sp>
      <p:sp>
        <p:nvSpPr>
          <p:cNvPr id="88" name="Google Shape;88;g29be17f5689_0_0"/>
          <p:cNvSpPr/>
          <p:nvPr/>
        </p:nvSpPr>
        <p:spPr>
          <a:xfrm>
            <a:off x="1723937" y="397838"/>
            <a:ext cx="1529328" cy="1355540"/>
          </a:xfrm>
          <a:custGeom>
            <a:rect b="b" l="l" r="r" t="t"/>
            <a:pathLst>
              <a:path extrusionOk="0" h="1355540" w="1529328">
                <a:moveTo>
                  <a:pt x="0" y="0"/>
                </a:moveTo>
                <a:lnTo>
                  <a:pt x="1529327" y="0"/>
                </a:lnTo>
                <a:lnTo>
                  <a:pt x="1529327" y="1355540"/>
                </a:lnTo>
                <a:lnTo>
                  <a:pt x="0" y="1355540"/>
                </a:lnTo>
                <a:lnTo>
                  <a:pt x="0" y="0"/>
                </a:lnTo>
                <a:close/>
              </a:path>
            </a:pathLst>
          </a:custGeom>
          <a:blipFill rotWithShape="1">
            <a:blip r:embed="rId5">
              <a:alphaModFix/>
            </a:blip>
            <a:stretch>
              <a:fillRect b="0" l="0" r="0" t="0"/>
            </a:stretch>
          </a:blipFill>
          <a:ln>
            <a:noFill/>
          </a:ln>
        </p:spPr>
      </p:sp>
      <p:sp>
        <p:nvSpPr>
          <p:cNvPr id="89" name="Google Shape;89;g29be17f5689_0_0"/>
          <p:cNvSpPr txBox="1"/>
          <p:nvPr/>
        </p:nvSpPr>
        <p:spPr>
          <a:xfrm>
            <a:off x="1840550" y="5056083"/>
            <a:ext cx="3875400" cy="277200"/>
          </a:xfrm>
          <a:prstGeom prst="rect">
            <a:avLst/>
          </a:prstGeom>
          <a:noFill/>
          <a:ln>
            <a:noFill/>
          </a:ln>
        </p:spPr>
        <p:txBody>
          <a:bodyPr anchorCtr="0" anchor="t" bIns="0" lIns="0" spcFirstLastPara="1" rIns="0" wrap="square" tIns="0">
            <a:spAutoFit/>
          </a:bodyPr>
          <a:lstStyle/>
          <a:p>
            <a:pPr indent="0" lvl="0" marL="0" marR="0" rtl="0" algn="ctr">
              <a:lnSpc>
                <a:spcPct val="112003"/>
              </a:lnSpc>
              <a:spcBef>
                <a:spcPts val="0"/>
              </a:spcBef>
              <a:spcAft>
                <a:spcPts val="0"/>
              </a:spcAft>
              <a:buNone/>
            </a:pPr>
            <a:r>
              <a:rPr i="0" lang="en-US" sz="1800" u="none" cap="none" strike="noStrike">
                <a:solidFill>
                  <a:srgbClr val="2B2C4D"/>
                </a:solidFill>
                <a:latin typeface="Times New Roman"/>
                <a:ea typeface="Times New Roman"/>
                <a:cs typeface="Times New Roman"/>
                <a:sym typeface="Times New Roman"/>
              </a:rPr>
              <a:t>LECTURE 1</a:t>
            </a:r>
            <a:endParaRPr sz="1800">
              <a:latin typeface="Times New Roman"/>
              <a:ea typeface="Times New Roman"/>
              <a:cs typeface="Times New Roman"/>
              <a:sym typeface="Times New Roman"/>
            </a:endParaRPr>
          </a:p>
        </p:txBody>
      </p:sp>
      <p:sp>
        <p:nvSpPr>
          <p:cNvPr id="90" name="Google Shape;90;g29be17f5689_0_0"/>
          <p:cNvSpPr txBox="1"/>
          <p:nvPr/>
        </p:nvSpPr>
        <p:spPr>
          <a:xfrm>
            <a:off x="515150" y="4349025"/>
            <a:ext cx="6526200" cy="625800"/>
          </a:xfrm>
          <a:prstGeom prst="rect">
            <a:avLst/>
          </a:prstGeom>
          <a:noFill/>
          <a:ln>
            <a:noFill/>
          </a:ln>
        </p:spPr>
        <p:txBody>
          <a:bodyPr anchorCtr="0" anchor="t" bIns="0" lIns="0" spcFirstLastPara="1" rIns="0" wrap="square" tIns="0">
            <a:spAutoFit/>
          </a:bodyPr>
          <a:lstStyle/>
          <a:p>
            <a:pPr indent="0" lvl="0" marL="0" marR="0" rtl="0" algn="ctr">
              <a:lnSpc>
                <a:spcPct val="101992"/>
              </a:lnSpc>
              <a:spcBef>
                <a:spcPts val="0"/>
              </a:spcBef>
              <a:spcAft>
                <a:spcPts val="0"/>
              </a:spcAft>
              <a:buNone/>
            </a:pPr>
            <a:r>
              <a:rPr lang="en-US" sz="4065">
                <a:solidFill>
                  <a:srgbClr val="2B2C4D"/>
                </a:solidFill>
                <a:latin typeface="Times New Roman"/>
                <a:ea typeface="Times New Roman"/>
                <a:cs typeface="Times New Roman"/>
                <a:sym typeface="Times New Roman"/>
              </a:rPr>
              <a:t>Radiology</a:t>
            </a:r>
            <a:r>
              <a:rPr i="0" lang="en-US" sz="4065" u="none" cap="none" strike="noStrike">
                <a:solidFill>
                  <a:srgbClr val="2B2C4D"/>
                </a:solidFill>
                <a:latin typeface="Times New Roman"/>
                <a:ea typeface="Times New Roman"/>
                <a:cs typeface="Times New Roman"/>
                <a:sym typeface="Times New Roman"/>
              </a:rPr>
              <a:t> </a:t>
            </a:r>
            <a:r>
              <a:rPr lang="en-US" sz="4065">
                <a:solidFill>
                  <a:srgbClr val="2B2C4D"/>
                </a:solidFill>
                <a:latin typeface="Times New Roman"/>
                <a:ea typeface="Times New Roman"/>
                <a:cs typeface="Times New Roman"/>
                <a:sym typeface="Times New Roman"/>
              </a:rPr>
              <a:t>of</a:t>
            </a:r>
            <a:r>
              <a:rPr i="0" lang="en-US" sz="4065" u="none" cap="none" strike="noStrike">
                <a:solidFill>
                  <a:srgbClr val="2B2C4D"/>
                </a:solidFill>
                <a:latin typeface="Times New Roman"/>
                <a:ea typeface="Times New Roman"/>
                <a:cs typeface="Times New Roman"/>
                <a:sym typeface="Times New Roman"/>
              </a:rPr>
              <a:t> The A</a:t>
            </a:r>
            <a:r>
              <a:rPr lang="en-US" sz="4065">
                <a:solidFill>
                  <a:srgbClr val="2B2C4D"/>
                </a:solidFill>
                <a:latin typeface="Times New Roman"/>
                <a:ea typeface="Times New Roman"/>
                <a:cs typeface="Times New Roman"/>
                <a:sym typeface="Times New Roman"/>
              </a:rPr>
              <a:t>bdomen</a:t>
            </a:r>
            <a:endParaRPr>
              <a:latin typeface="Times New Roman"/>
              <a:ea typeface="Times New Roman"/>
              <a:cs typeface="Times New Roman"/>
              <a:sym typeface="Times New Roman"/>
            </a:endParaRPr>
          </a:p>
        </p:txBody>
      </p:sp>
      <p:sp>
        <p:nvSpPr>
          <p:cNvPr id="91" name="Google Shape;91;g29be17f5689_0_0"/>
          <p:cNvSpPr txBox="1"/>
          <p:nvPr/>
        </p:nvSpPr>
        <p:spPr>
          <a:xfrm>
            <a:off x="5856850" y="8996250"/>
            <a:ext cx="1529400" cy="1548900"/>
          </a:xfrm>
          <a:prstGeom prst="rect">
            <a:avLst/>
          </a:prstGeom>
          <a:noFill/>
          <a:ln cap="flat" cmpd="sng" w="9525">
            <a:solidFill>
              <a:srgbClr val="8E7CC3"/>
            </a:solidFill>
            <a:prstDash val="lgDash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1200" u="none" cap="none" strike="noStrike">
                <a:solidFill>
                  <a:srgbClr val="000000"/>
                </a:solidFill>
                <a:latin typeface="Times New Roman"/>
                <a:ea typeface="Times New Roman"/>
                <a:cs typeface="Times New Roman"/>
                <a:sym typeface="Times New Roman"/>
              </a:rPr>
              <a:t>COLOR INDEX:</a:t>
            </a:r>
            <a:endParaRPr b="1" sz="12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i="0" sz="6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1200" u="none" cap="none" strike="noStrike">
                <a:solidFill>
                  <a:srgbClr val="000000"/>
                </a:solidFill>
                <a:latin typeface="Times New Roman"/>
                <a:ea typeface="Times New Roman"/>
                <a:cs typeface="Times New Roman"/>
                <a:sym typeface="Times New Roman"/>
              </a:rPr>
              <a:t>MAIN TEXT </a:t>
            </a:r>
            <a:endParaRPr sz="12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1200" u="none" cap="none" strike="noStrike">
                <a:solidFill>
                  <a:srgbClr val="5271FF"/>
                </a:solidFill>
                <a:latin typeface="Times New Roman"/>
                <a:ea typeface="Times New Roman"/>
                <a:cs typeface="Times New Roman"/>
                <a:sym typeface="Times New Roman"/>
              </a:rPr>
              <a:t>MALE’S SLIDES</a:t>
            </a:r>
            <a:r>
              <a:rPr i="0" lang="en-US" sz="1200" u="none" cap="none" strike="noStrike">
                <a:solidFill>
                  <a:srgbClr val="000000"/>
                </a:solidFill>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1200" u="none" cap="none" strike="noStrike">
                <a:solidFill>
                  <a:srgbClr val="FF66C4"/>
                </a:solidFill>
                <a:latin typeface="Times New Roman"/>
                <a:ea typeface="Times New Roman"/>
                <a:cs typeface="Times New Roman"/>
                <a:sym typeface="Times New Roman"/>
              </a:rPr>
              <a:t>FEMALE’S SLIDES</a:t>
            </a:r>
            <a:endParaRPr sz="12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1200" u="none" cap="none" strike="noStrike">
                <a:solidFill>
                  <a:srgbClr val="FF3131"/>
                </a:solidFill>
                <a:latin typeface="Times New Roman"/>
                <a:ea typeface="Times New Roman"/>
                <a:cs typeface="Times New Roman"/>
                <a:sym typeface="Times New Roman"/>
              </a:rPr>
              <a:t>IMPORTANT</a:t>
            </a:r>
            <a:endParaRPr sz="12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1200" u="none" cap="none" strike="noStrike">
                <a:solidFill>
                  <a:srgbClr val="7ED957"/>
                </a:solidFill>
                <a:latin typeface="Times New Roman"/>
                <a:ea typeface="Times New Roman"/>
                <a:cs typeface="Times New Roman"/>
                <a:sym typeface="Times New Roman"/>
              </a:rPr>
              <a:t>DOCTOR’S NOTES </a:t>
            </a:r>
            <a:endParaRPr sz="1200">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1200" u="none" cap="none" strike="noStrike">
                <a:solidFill>
                  <a:srgbClr val="A6A6A6"/>
                </a:solidFill>
                <a:latin typeface="Times New Roman"/>
                <a:ea typeface="Times New Roman"/>
                <a:cs typeface="Times New Roman"/>
                <a:sym typeface="Times New Roman"/>
              </a:rPr>
              <a:t>EXTRA INFO </a:t>
            </a:r>
            <a:endParaRPr sz="1200">
              <a:latin typeface="Times New Roman"/>
              <a:ea typeface="Times New Roman"/>
              <a:cs typeface="Times New Roman"/>
              <a:sym typeface="Times New Roman"/>
            </a:endParaRPr>
          </a:p>
        </p:txBody>
      </p:sp>
      <p:sp>
        <p:nvSpPr>
          <p:cNvPr id="92" name="Google Shape;92;g29be17f5689_0_0"/>
          <p:cNvSpPr txBox="1"/>
          <p:nvPr/>
        </p:nvSpPr>
        <p:spPr>
          <a:xfrm>
            <a:off x="674738" y="10224038"/>
            <a:ext cx="1420800" cy="197400"/>
          </a:xfrm>
          <a:prstGeom prst="rect">
            <a:avLst/>
          </a:prstGeom>
          <a:noFill/>
          <a:ln>
            <a:noFill/>
          </a:ln>
        </p:spPr>
        <p:txBody>
          <a:bodyPr anchorCtr="0" anchor="t" bIns="0" lIns="0" spcFirstLastPara="1" rIns="0" wrap="square" tIns="0">
            <a:spAutoFit/>
          </a:bodyPr>
          <a:lstStyle/>
          <a:p>
            <a:pPr indent="0" lvl="0" marL="0" marR="0" rtl="0" algn="ctr">
              <a:lnSpc>
                <a:spcPct val="112003"/>
              </a:lnSpc>
              <a:spcBef>
                <a:spcPts val="0"/>
              </a:spcBef>
              <a:spcAft>
                <a:spcPts val="0"/>
              </a:spcAft>
              <a:buNone/>
            </a:pPr>
            <a:r>
              <a:rPr i="0" lang="en-US" sz="1283" u="sng" cap="none" strike="noStrike">
                <a:latin typeface="Times New Roman"/>
                <a:ea typeface="Times New Roman"/>
                <a:cs typeface="Times New Roman"/>
                <a:sym typeface="Times New Roman"/>
                <a:hlinkClick r:id="rId6"/>
              </a:rPr>
              <a:t>EDITING FILE</a:t>
            </a:r>
            <a:endParaRPr>
              <a:latin typeface="Times New Roman"/>
              <a:ea typeface="Times New Roman"/>
              <a:cs typeface="Times New Roman"/>
              <a:sym typeface="Times New Roman"/>
            </a:endParaRPr>
          </a:p>
        </p:txBody>
      </p:sp>
      <p:sp>
        <p:nvSpPr>
          <p:cNvPr id="93" name="Google Shape;93;g29be17f5689_0_0"/>
          <p:cNvSpPr/>
          <p:nvPr/>
        </p:nvSpPr>
        <p:spPr>
          <a:xfrm>
            <a:off x="276925" y="10052688"/>
            <a:ext cx="484000" cy="444837"/>
          </a:xfrm>
          <a:custGeom>
            <a:rect b="b" l="l" r="r" t="t"/>
            <a:pathLst>
              <a:path extrusionOk="0" h="444837" w="429268">
                <a:moveTo>
                  <a:pt x="0" y="0"/>
                </a:moveTo>
                <a:lnTo>
                  <a:pt x="429268" y="0"/>
                </a:lnTo>
                <a:lnTo>
                  <a:pt x="429268" y="444837"/>
                </a:lnTo>
                <a:lnTo>
                  <a:pt x="0" y="444837"/>
                </a:lnTo>
                <a:lnTo>
                  <a:pt x="0" y="0"/>
                </a:lnTo>
                <a:close/>
              </a:path>
            </a:pathLst>
          </a:custGeom>
          <a:blipFill rotWithShape="1">
            <a:blip r:embed="rId7">
              <a:alphaModFix/>
            </a:blip>
            <a:stretch>
              <a:fillRect b="0" l="0" r="0" t="0"/>
            </a:stretch>
          </a:blipFill>
          <a:ln>
            <a:noFill/>
          </a:ln>
        </p:spPr>
      </p:sp>
      <p:pic>
        <p:nvPicPr>
          <p:cNvPr id="94" name="Google Shape;94;g29be17f5689_0_0"/>
          <p:cNvPicPr preferRelativeResize="0"/>
          <p:nvPr/>
        </p:nvPicPr>
        <p:blipFill>
          <a:blip r:embed="rId8">
            <a:alphaModFix/>
          </a:blip>
          <a:stretch>
            <a:fillRect/>
          </a:stretch>
        </p:blipFill>
        <p:spPr>
          <a:xfrm>
            <a:off x="4894296" y="-4939598"/>
            <a:ext cx="7556500" cy="7645400"/>
          </a:xfrm>
          <a:prstGeom prst="rect">
            <a:avLst/>
          </a:prstGeom>
          <a:noFill/>
          <a:ln>
            <a:noFill/>
          </a:ln>
        </p:spPr>
      </p:pic>
      <p:pic>
        <p:nvPicPr>
          <p:cNvPr id="95" name="Google Shape;95;g29be17f5689_0_0"/>
          <p:cNvPicPr preferRelativeResize="0"/>
          <p:nvPr/>
        </p:nvPicPr>
        <p:blipFill>
          <a:blip r:embed="rId9">
            <a:alphaModFix/>
          </a:blip>
          <a:stretch>
            <a:fillRect/>
          </a:stretch>
        </p:blipFill>
        <p:spPr>
          <a:xfrm>
            <a:off x="500561" y="450567"/>
            <a:ext cx="1174925" cy="1240996"/>
          </a:xfrm>
          <a:prstGeom prst="rect">
            <a:avLst/>
          </a:prstGeom>
          <a:noFill/>
          <a:ln>
            <a:noFill/>
          </a:ln>
        </p:spPr>
      </p:pic>
      <p:sp>
        <p:nvSpPr>
          <p:cNvPr id="96" name="Google Shape;96;g29be17f5689_0_0"/>
          <p:cNvSpPr txBox="1"/>
          <p:nvPr/>
        </p:nvSpPr>
        <p:spPr>
          <a:xfrm>
            <a:off x="108058" y="9077425"/>
            <a:ext cx="2194200" cy="8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DR. Mohammed Ayesh</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DR. Noura Molla</a:t>
            </a:r>
            <a:endParaRPr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nvSpPr>
        <p:spPr>
          <a:xfrm>
            <a:off x="-44047" y="603330"/>
            <a:ext cx="4229400" cy="490500"/>
          </a:xfrm>
          <a:prstGeom prst="rect">
            <a:avLst/>
          </a:prstGeom>
          <a:noFill/>
          <a:ln>
            <a:noFill/>
          </a:ln>
        </p:spPr>
        <p:txBody>
          <a:bodyPr anchorCtr="0" anchor="t" bIns="0" lIns="0" spcFirstLastPara="1" rIns="0" wrap="square" tIns="0">
            <a:spAutoFit/>
          </a:bodyPr>
          <a:lstStyle/>
          <a:p>
            <a:pPr indent="0" lvl="0" marL="0" marR="0" rtl="0" algn="ctr">
              <a:lnSpc>
                <a:spcPct val="102014"/>
              </a:lnSpc>
              <a:spcBef>
                <a:spcPts val="0"/>
              </a:spcBef>
              <a:spcAft>
                <a:spcPts val="0"/>
              </a:spcAft>
              <a:buNone/>
            </a:pPr>
            <a:r>
              <a:rPr b="0" i="0" lang="en-US" sz="3128" u="none" cap="none" strike="noStrike">
                <a:solidFill>
                  <a:srgbClr val="2B2C4D"/>
                </a:solidFill>
                <a:latin typeface="Hammersmith One"/>
                <a:ea typeface="Hammersmith One"/>
                <a:cs typeface="Hammersmith One"/>
                <a:sym typeface="Hammersmith One"/>
              </a:rPr>
              <a:t>O</a:t>
            </a:r>
            <a:r>
              <a:rPr lang="en-US" sz="3128">
                <a:solidFill>
                  <a:srgbClr val="2B2C4D"/>
                </a:solidFill>
                <a:latin typeface="Hammersmith One"/>
                <a:ea typeface="Hammersmith One"/>
                <a:cs typeface="Hammersmith One"/>
                <a:sym typeface="Hammersmith One"/>
              </a:rPr>
              <a:t>bjective</a:t>
            </a:r>
            <a:endParaRPr/>
          </a:p>
        </p:txBody>
      </p:sp>
      <p:pic>
        <p:nvPicPr>
          <p:cNvPr id="102" name="Google Shape;102;p2"/>
          <p:cNvPicPr preferRelativeResize="0"/>
          <p:nvPr/>
        </p:nvPicPr>
        <p:blipFill>
          <a:blip r:embed="rId3">
            <a:alphaModFix/>
          </a:blip>
          <a:stretch>
            <a:fillRect/>
          </a:stretch>
        </p:blipFill>
        <p:spPr>
          <a:xfrm>
            <a:off x="-3614126" y="8847649"/>
            <a:ext cx="6827226" cy="6907550"/>
          </a:xfrm>
          <a:prstGeom prst="rect">
            <a:avLst/>
          </a:prstGeom>
          <a:noFill/>
          <a:ln>
            <a:noFill/>
          </a:ln>
        </p:spPr>
      </p:pic>
      <p:pic>
        <p:nvPicPr>
          <p:cNvPr id="103" name="Google Shape;103;p2"/>
          <p:cNvPicPr preferRelativeResize="0"/>
          <p:nvPr/>
        </p:nvPicPr>
        <p:blipFill>
          <a:blip r:embed="rId3">
            <a:alphaModFix/>
          </a:blip>
          <a:stretch>
            <a:fillRect/>
          </a:stretch>
        </p:blipFill>
        <p:spPr>
          <a:xfrm>
            <a:off x="4894296" y="-4939598"/>
            <a:ext cx="7556500" cy="7645400"/>
          </a:xfrm>
          <a:prstGeom prst="rect">
            <a:avLst/>
          </a:prstGeom>
          <a:noFill/>
          <a:ln>
            <a:noFill/>
          </a:ln>
        </p:spPr>
      </p:pic>
      <p:cxnSp>
        <p:nvCxnSpPr>
          <p:cNvPr id="104" name="Google Shape;104;p2"/>
          <p:cNvCxnSpPr/>
          <p:nvPr/>
        </p:nvCxnSpPr>
        <p:spPr>
          <a:xfrm>
            <a:off x="488367" y="1093816"/>
            <a:ext cx="4679100" cy="5100"/>
          </a:xfrm>
          <a:prstGeom prst="straightConnector1">
            <a:avLst/>
          </a:prstGeom>
          <a:noFill/>
          <a:ln cap="flat" cmpd="sng" w="9525">
            <a:solidFill>
              <a:srgbClr val="D9D2E9"/>
            </a:solidFill>
            <a:prstDash val="solid"/>
            <a:round/>
            <a:headEnd len="med" w="med" type="none"/>
            <a:tailEnd len="med" w="med" type="none"/>
          </a:ln>
        </p:spPr>
      </p:cxnSp>
      <p:sp>
        <p:nvSpPr>
          <p:cNvPr id="105" name="Google Shape;105;p2"/>
          <p:cNvSpPr txBox="1"/>
          <p:nvPr/>
        </p:nvSpPr>
        <p:spPr>
          <a:xfrm>
            <a:off x="996375" y="2109575"/>
            <a:ext cx="6094500" cy="41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chemeClr val="dk1"/>
                </a:solidFill>
                <a:latin typeface="Times New Roman"/>
                <a:ea typeface="Times New Roman"/>
                <a:cs typeface="Times New Roman"/>
                <a:sym typeface="Times New Roman"/>
              </a:rPr>
              <a:t>To know radiology modalities used in abdomen imaging mainly GI tract.</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To know advantages and disadvantages of each modality.</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To know indications and contraindications of each modality.</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Overview on normal abdomen appearance and common pathologies including:</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Pneumoperitoneum</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Peptic ulcer</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Bowel</a:t>
            </a:r>
            <a:r>
              <a:rPr lang="en-US" sz="1600">
                <a:solidFill>
                  <a:schemeClr val="dk1"/>
                </a:solidFill>
                <a:latin typeface="Times New Roman"/>
                <a:ea typeface="Times New Roman"/>
                <a:cs typeface="Times New Roman"/>
                <a:sym typeface="Times New Roman"/>
              </a:rPr>
              <a:t> obstruction</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Inflammatory</a:t>
            </a:r>
            <a:r>
              <a:rPr lang="en-US" sz="1600">
                <a:solidFill>
                  <a:schemeClr val="dk1"/>
                </a:solidFill>
                <a:latin typeface="Times New Roman"/>
                <a:ea typeface="Times New Roman"/>
                <a:cs typeface="Times New Roman"/>
                <a:sym typeface="Times New Roman"/>
              </a:rPr>
              <a:t> bowel disease</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Large bowel masses / malignancies</a:t>
            </a:r>
            <a:endParaRPr sz="1600">
              <a:solidFill>
                <a:schemeClr val="dk1"/>
              </a:solidFill>
              <a:latin typeface="Times New Roman"/>
              <a:ea typeface="Times New Roman"/>
              <a:cs typeface="Times New Roman"/>
              <a:sym typeface="Times New Roman"/>
            </a:endParaRPr>
          </a:p>
        </p:txBody>
      </p:sp>
      <p:pic>
        <p:nvPicPr>
          <p:cNvPr id="106" name="Google Shape;106;p2"/>
          <p:cNvPicPr preferRelativeResize="0"/>
          <p:nvPr/>
        </p:nvPicPr>
        <p:blipFill>
          <a:blip r:embed="rId4">
            <a:alphaModFix/>
          </a:blip>
          <a:stretch>
            <a:fillRect/>
          </a:stretch>
        </p:blipFill>
        <p:spPr>
          <a:xfrm>
            <a:off x="652775" y="2997200"/>
            <a:ext cx="343600" cy="343600"/>
          </a:xfrm>
          <a:prstGeom prst="rect">
            <a:avLst/>
          </a:prstGeom>
          <a:noFill/>
          <a:ln>
            <a:noFill/>
          </a:ln>
        </p:spPr>
      </p:pic>
      <p:pic>
        <p:nvPicPr>
          <p:cNvPr id="107" name="Google Shape;107;p2"/>
          <p:cNvPicPr preferRelativeResize="0"/>
          <p:nvPr/>
        </p:nvPicPr>
        <p:blipFill>
          <a:blip r:embed="rId4">
            <a:alphaModFix/>
          </a:blip>
          <a:stretch>
            <a:fillRect/>
          </a:stretch>
        </p:blipFill>
        <p:spPr>
          <a:xfrm>
            <a:off x="652775" y="3556000"/>
            <a:ext cx="343600" cy="343600"/>
          </a:xfrm>
          <a:prstGeom prst="rect">
            <a:avLst/>
          </a:prstGeom>
          <a:noFill/>
          <a:ln>
            <a:noFill/>
          </a:ln>
        </p:spPr>
      </p:pic>
      <p:pic>
        <p:nvPicPr>
          <p:cNvPr id="108" name="Google Shape;108;p2"/>
          <p:cNvPicPr preferRelativeResize="0"/>
          <p:nvPr/>
        </p:nvPicPr>
        <p:blipFill>
          <a:blip r:embed="rId4">
            <a:alphaModFix/>
          </a:blip>
          <a:stretch>
            <a:fillRect/>
          </a:stretch>
        </p:blipFill>
        <p:spPr>
          <a:xfrm>
            <a:off x="652775" y="2155663"/>
            <a:ext cx="343600" cy="343600"/>
          </a:xfrm>
          <a:prstGeom prst="rect">
            <a:avLst/>
          </a:prstGeom>
          <a:noFill/>
          <a:ln>
            <a:noFill/>
          </a:ln>
        </p:spPr>
      </p:pic>
      <p:pic>
        <p:nvPicPr>
          <p:cNvPr id="109" name="Google Shape;109;p2"/>
          <p:cNvPicPr preferRelativeResize="0"/>
          <p:nvPr/>
        </p:nvPicPr>
        <p:blipFill>
          <a:blip r:embed="rId4">
            <a:alphaModFix/>
          </a:blip>
          <a:stretch>
            <a:fillRect/>
          </a:stretch>
        </p:blipFill>
        <p:spPr>
          <a:xfrm>
            <a:off x="652775" y="4114800"/>
            <a:ext cx="343600" cy="34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g1eb50c920c4_0_0"/>
          <p:cNvPicPr preferRelativeResize="0"/>
          <p:nvPr/>
        </p:nvPicPr>
        <p:blipFill>
          <a:blip r:embed="rId3">
            <a:alphaModFix/>
          </a:blip>
          <a:stretch>
            <a:fillRect/>
          </a:stretch>
        </p:blipFill>
        <p:spPr>
          <a:xfrm>
            <a:off x="4888346" y="-5645373"/>
            <a:ext cx="7556500" cy="7645400"/>
          </a:xfrm>
          <a:prstGeom prst="rect">
            <a:avLst/>
          </a:prstGeom>
          <a:noFill/>
          <a:ln>
            <a:noFill/>
          </a:ln>
        </p:spPr>
      </p:pic>
      <p:graphicFrame>
        <p:nvGraphicFramePr>
          <p:cNvPr id="115" name="Google Shape;115;g1eb50c920c4_0_0"/>
          <p:cNvGraphicFramePr/>
          <p:nvPr/>
        </p:nvGraphicFramePr>
        <p:xfrm>
          <a:off x="345513" y="2247388"/>
          <a:ext cx="3000000" cy="3000000"/>
        </p:xfrm>
        <a:graphic>
          <a:graphicData uri="http://schemas.openxmlformats.org/drawingml/2006/table">
            <a:tbl>
              <a:tblPr>
                <a:noFill/>
                <a:tableStyleId>{E33BB215-49FF-46EC-A0AD-99315D22EE9F}</a:tableStyleId>
              </a:tblPr>
              <a:tblGrid>
                <a:gridCol w="1313375"/>
                <a:gridCol w="5460950"/>
              </a:tblGrid>
              <a:tr h="76367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Widely available</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Cheap</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b="1" lang="en-US" sz="1300">
                          <a:latin typeface="Times New Roman"/>
                          <a:ea typeface="Times New Roman"/>
                          <a:cs typeface="Times New Roman"/>
                          <a:sym typeface="Times New Roman"/>
                        </a:rPr>
                        <a:t>Excellent</a:t>
                      </a:r>
                      <a:r>
                        <a:rPr lang="en-US" sz="1300">
                          <a:latin typeface="Times New Roman"/>
                          <a:ea typeface="Times New Roman"/>
                          <a:cs typeface="Times New Roman"/>
                          <a:sym typeface="Times New Roman"/>
                        </a:rPr>
                        <a:t> in diagnosing free air in the abdomen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b="1" lang="en-US" sz="1300">
                          <a:latin typeface="Times New Roman"/>
                          <a:ea typeface="Times New Roman"/>
                          <a:cs typeface="Times New Roman"/>
                          <a:sym typeface="Times New Roman"/>
                        </a:rPr>
                        <a:t>Good</a:t>
                      </a:r>
                      <a:r>
                        <a:rPr lang="en-US" sz="1300">
                          <a:latin typeface="Times New Roman"/>
                          <a:ea typeface="Times New Roman"/>
                          <a:cs typeface="Times New Roman"/>
                          <a:sym typeface="Times New Roman"/>
                        </a:rPr>
                        <a:t> in diagnosing bowel obstruction &amp; stones/calciﬁcation </a:t>
                      </a:r>
                      <a:r>
                        <a:rPr lang="en-US" sz="1000">
                          <a:solidFill>
                            <a:srgbClr val="93C47D"/>
                          </a:solidFill>
                          <a:latin typeface="Times New Roman"/>
                          <a:ea typeface="Times New Roman"/>
                          <a:cs typeface="Times New Roman"/>
                          <a:sym typeface="Times New Roman"/>
                        </a:rPr>
                        <a:t> </a:t>
                      </a:r>
                      <a:r>
                        <a:rPr lang="en-US" sz="1200">
                          <a:solidFill>
                            <a:srgbClr val="93C47D"/>
                          </a:solidFill>
                          <a:latin typeface="Times New Roman"/>
                          <a:ea typeface="Times New Roman"/>
                          <a:cs typeface="Times New Roman"/>
                          <a:sym typeface="Times New Roman"/>
                        </a:rPr>
                        <a:t>(e.g. renal stone)</a:t>
                      </a:r>
                      <a:endParaRPr sz="15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20627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Disadvantage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Radiation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Poor soft tissue details </a:t>
                      </a:r>
                      <a:r>
                        <a:rPr lang="en-US" sz="1300">
                          <a:solidFill>
                            <a:srgbClr val="93C47D"/>
                          </a:solidFill>
                          <a:latin typeface="Times New Roman"/>
                          <a:ea typeface="Times New Roman"/>
                          <a:cs typeface="Times New Roman"/>
                          <a:sym typeface="Times New Roman"/>
                        </a:rPr>
                        <a:t>(1)</a:t>
                      </a:r>
                      <a:endParaRPr sz="1300">
                        <a:solidFill>
                          <a:srgbClr val="93C47D"/>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25860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Indications</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Abdominal pain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Bowel </a:t>
                      </a:r>
                      <a:r>
                        <a:rPr lang="en-US" sz="1300">
                          <a:solidFill>
                            <a:srgbClr val="A6A6A6"/>
                          </a:solidFill>
                          <a:latin typeface="Times New Roman"/>
                          <a:ea typeface="Times New Roman"/>
                          <a:cs typeface="Times New Roman"/>
                          <a:sym typeface="Times New Roman"/>
                        </a:rPr>
                        <a:t>(Intestinal) </a:t>
                      </a:r>
                      <a:r>
                        <a:rPr lang="en-US" sz="1300">
                          <a:latin typeface="Times New Roman"/>
                          <a:ea typeface="Times New Roman"/>
                          <a:cs typeface="Times New Roman"/>
                          <a:sym typeface="Times New Roman"/>
                        </a:rPr>
                        <a:t>obstructions</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solidFill>
                            <a:schemeClr val="dk1"/>
                          </a:solidFill>
                          <a:latin typeface="Times New Roman"/>
                          <a:ea typeface="Times New Roman"/>
                          <a:cs typeface="Times New Roman"/>
                          <a:sym typeface="Times New Roman"/>
                        </a:rPr>
                        <a:t>Others: foreign body, Supportines lines, etc</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3712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C.I</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Pregnancy, </a:t>
                      </a:r>
                      <a:r>
                        <a:rPr lang="en-US" sz="1300">
                          <a:solidFill>
                            <a:srgbClr val="93C47D"/>
                          </a:solidFill>
                          <a:latin typeface="Times New Roman"/>
                          <a:ea typeface="Times New Roman"/>
                          <a:cs typeface="Times New Roman"/>
                          <a:sym typeface="Times New Roman"/>
                        </a:rPr>
                        <a:t>Even though the radiation very minimal </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9512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Interpretation</a:t>
                      </a:r>
                      <a:endParaRPr b="1">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300">
                          <a:solidFill>
                            <a:srgbClr val="93C47D"/>
                          </a:solidFill>
                          <a:latin typeface="Times New Roman"/>
                          <a:ea typeface="Times New Roman"/>
                          <a:cs typeface="Times New Roman"/>
                          <a:sym typeface="Times New Roman"/>
                        </a:rPr>
                        <a:t>(2)</a:t>
                      </a:r>
                      <a:endParaRPr sz="1300">
                        <a:solidFill>
                          <a:srgbClr val="93C47D"/>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White → Bone and calciﬁcation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Grey </a:t>
                      </a:r>
                      <a:r>
                        <a:rPr lang="en-US" sz="1300">
                          <a:solidFill>
                            <a:schemeClr val="dk1"/>
                          </a:solidFill>
                          <a:latin typeface="Times New Roman"/>
                          <a:ea typeface="Times New Roman"/>
                          <a:cs typeface="Times New Roman"/>
                          <a:sym typeface="Times New Roman"/>
                        </a:rPr>
                        <a:t>→ Soft tissue</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Black </a:t>
                      </a:r>
                      <a:r>
                        <a:rPr lang="en-US" sz="1300">
                          <a:solidFill>
                            <a:schemeClr val="dk1"/>
                          </a:solidFill>
                          <a:latin typeface="Times New Roman"/>
                          <a:ea typeface="Times New Roman"/>
                          <a:cs typeface="Times New Roman"/>
                          <a:sym typeface="Times New Roman"/>
                        </a:rPr>
                        <a:t>→ Air</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bl>
          </a:graphicData>
        </a:graphic>
      </p:graphicFrame>
      <p:sp>
        <p:nvSpPr>
          <p:cNvPr id="116" name="Google Shape;116;g1eb50c920c4_0_0"/>
          <p:cNvSpPr/>
          <p:nvPr/>
        </p:nvSpPr>
        <p:spPr>
          <a:xfrm>
            <a:off x="345513" y="1031725"/>
            <a:ext cx="6774300" cy="1046700"/>
          </a:xfrm>
          <a:prstGeom prst="roundRect">
            <a:avLst>
              <a:gd fmla="val 16667" name="adj"/>
            </a:avLst>
          </a:prstGeom>
          <a:noFill/>
          <a:ln cap="flat" cmpd="sng" w="9525">
            <a:solidFill>
              <a:srgbClr val="DACD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500">
                <a:solidFill>
                  <a:schemeClr val="dk1"/>
                </a:solidFill>
                <a:latin typeface="Times New Roman"/>
                <a:ea typeface="Times New Roman"/>
                <a:cs typeface="Times New Roman"/>
                <a:sym typeface="Times New Roman"/>
              </a:rPr>
              <a:t>◦ </a:t>
            </a:r>
            <a:r>
              <a:rPr lang="en-US" sz="1500">
                <a:solidFill>
                  <a:schemeClr val="dk1"/>
                </a:solidFill>
                <a:latin typeface="Times New Roman"/>
                <a:ea typeface="Times New Roman"/>
                <a:cs typeface="Times New Roman"/>
                <a:sym typeface="Times New Roman"/>
              </a:rPr>
              <a:t>X-ray is a form of radiation, that are focused into a beam</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500">
                <a:solidFill>
                  <a:schemeClr val="dk1"/>
                </a:solidFill>
                <a:latin typeface="Times New Roman"/>
                <a:ea typeface="Times New Roman"/>
                <a:cs typeface="Times New Roman"/>
                <a:sym typeface="Times New Roman"/>
              </a:rPr>
              <a:t>◦ They can pass through most object including the human body</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500">
                <a:solidFill>
                  <a:schemeClr val="dk1"/>
                </a:solidFill>
                <a:latin typeface="Times New Roman"/>
                <a:ea typeface="Times New Roman"/>
                <a:cs typeface="Times New Roman"/>
                <a:sym typeface="Times New Roman"/>
              </a:rPr>
              <a:t>◦ When X-rays strike a piece of photographic ﬁlm, they make a picture</a:t>
            </a:r>
            <a:endParaRPr sz="1500">
              <a:solidFill>
                <a:schemeClr val="dk1"/>
              </a:solidFill>
              <a:latin typeface="Times New Roman"/>
              <a:ea typeface="Times New Roman"/>
              <a:cs typeface="Times New Roman"/>
              <a:sym typeface="Times New Roman"/>
            </a:endParaRPr>
          </a:p>
        </p:txBody>
      </p:sp>
      <p:sp>
        <p:nvSpPr>
          <p:cNvPr id="117" name="Google Shape;117;g1eb50c920c4_0_0"/>
          <p:cNvSpPr txBox="1"/>
          <p:nvPr/>
        </p:nvSpPr>
        <p:spPr>
          <a:xfrm>
            <a:off x="446427" y="850075"/>
            <a:ext cx="1465800" cy="33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highlight>
                  <a:srgbClr val="FFFFFF"/>
                </a:highlight>
                <a:latin typeface="Times New Roman"/>
                <a:ea typeface="Times New Roman"/>
                <a:cs typeface="Times New Roman"/>
                <a:sym typeface="Times New Roman"/>
              </a:rPr>
              <a:t>Definition</a:t>
            </a:r>
            <a:endParaRPr sz="1800">
              <a:solidFill>
                <a:schemeClr val="dk1"/>
              </a:solidFill>
              <a:highlight>
                <a:srgbClr val="FFFFFF"/>
              </a:highlight>
              <a:latin typeface="Times New Roman"/>
              <a:ea typeface="Times New Roman"/>
              <a:cs typeface="Times New Roman"/>
              <a:sym typeface="Times New Roman"/>
            </a:endParaRPr>
          </a:p>
        </p:txBody>
      </p:sp>
      <p:pic>
        <p:nvPicPr>
          <p:cNvPr id="118" name="Google Shape;118;g1eb50c920c4_0_0"/>
          <p:cNvPicPr preferRelativeResize="0"/>
          <p:nvPr/>
        </p:nvPicPr>
        <p:blipFill rotWithShape="1">
          <a:blip r:embed="rId4">
            <a:alphaModFix/>
          </a:blip>
          <a:srcRect b="0" l="0" r="1797" t="0"/>
          <a:stretch/>
        </p:blipFill>
        <p:spPr>
          <a:xfrm>
            <a:off x="5991663" y="1110226"/>
            <a:ext cx="910200" cy="889800"/>
          </a:xfrm>
          <a:prstGeom prst="roundRect">
            <a:avLst>
              <a:gd fmla="val 16667" name="adj"/>
            </a:avLst>
          </a:prstGeom>
          <a:noFill/>
          <a:ln>
            <a:noFill/>
          </a:ln>
        </p:spPr>
      </p:pic>
      <p:sp>
        <p:nvSpPr>
          <p:cNvPr id="119" name="Google Shape;119;g1eb50c920c4_0_0"/>
          <p:cNvSpPr txBox="1"/>
          <p:nvPr/>
        </p:nvSpPr>
        <p:spPr>
          <a:xfrm>
            <a:off x="958351" y="6267588"/>
            <a:ext cx="6149400" cy="160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700">
                <a:solidFill>
                  <a:schemeClr val="dk1"/>
                </a:solidFill>
                <a:latin typeface="Times New Roman"/>
                <a:ea typeface="Times New Roman"/>
                <a:cs typeface="Times New Roman"/>
                <a:sym typeface="Times New Roman"/>
              </a:rPr>
              <a:t>When is the presence of </a:t>
            </a:r>
            <a:r>
              <a:rPr b="1" lang="en-US" sz="1700">
                <a:solidFill>
                  <a:schemeClr val="dk1"/>
                </a:solidFill>
                <a:latin typeface="Times New Roman"/>
                <a:ea typeface="Times New Roman"/>
                <a:cs typeface="Times New Roman"/>
                <a:sym typeface="Times New Roman"/>
              </a:rPr>
              <a:t>air</a:t>
            </a:r>
            <a:r>
              <a:rPr lang="en-US" sz="1700">
                <a:solidFill>
                  <a:schemeClr val="dk1"/>
                </a:solidFill>
                <a:latin typeface="Times New Roman"/>
                <a:ea typeface="Times New Roman"/>
                <a:cs typeface="Times New Roman"/>
                <a:sym typeface="Times New Roman"/>
              </a:rPr>
              <a:t> in X-rays considered normal?</a:t>
            </a:r>
            <a:endParaRPr sz="1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500">
                <a:solidFill>
                  <a:schemeClr val="dk1"/>
                </a:solidFill>
                <a:latin typeface="Times New Roman"/>
                <a:ea typeface="Times New Roman"/>
                <a:cs typeface="Times New Roman"/>
                <a:sym typeface="Times New Roman"/>
              </a:rPr>
              <a:t>◎ </a:t>
            </a:r>
            <a:r>
              <a:rPr b="1" lang="en-US" sz="1500">
                <a:solidFill>
                  <a:schemeClr val="dk1"/>
                </a:solidFill>
                <a:latin typeface="Times New Roman"/>
                <a:ea typeface="Times New Roman"/>
                <a:cs typeface="Times New Roman"/>
                <a:sym typeface="Times New Roman"/>
              </a:rPr>
              <a:t>Stomach:</a:t>
            </a:r>
            <a:r>
              <a:rPr lang="en-US" sz="1500">
                <a:solidFill>
                  <a:schemeClr val="dk1"/>
                </a:solidFill>
                <a:latin typeface="Times New Roman"/>
                <a:ea typeface="Times New Roman"/>
                <a:cs typeface="Times New Roman"/>
                <a:sym typeface="Times New Roman"/>
              </a:rPr>
              <a:t> almost always air in stomach </a:t>
            </a:r>
            <a:endParaRPr sz="1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500">
                <a:solidFill>
                  <a:schemeClr val="dk1"/>
                </a:solidFill>
                <a:latin typeface="Times New Roman"/>
                <a:ea typeface="Times New Roman"/>
                <a:cs typeface="Times New Roman"/>
                <a:sym typeface="Times New Roman"/>
              </a:rPr>
              <a:t>◎ </a:t>
            </a:r>
            <a:r>
              <a:rPr b="1" lang="en-US" sz="1500">
                <a:solidFill>
                  <a:schemeClr val="dk1"/>
                </a:solidFill>
                <a:latin typeface="Times New Roman"/>
                <a:ea typeface="Times New Roman"/>
                <a:cs typeface="Times New Roman"/>
                <a:sym typeface="Times New Roman"/>
              </a:rPr>
              <a:t>Small bowel:</a:t>
            </a:r>
            <a:r>
              <a:rPr lang="en-US" sz="1500">
                <a:solidFill>
                  <a:schemeClr val="dk1"/>
                </a:solidFill>
                <a:latin typeface="Times New Roman"/>
                <a:ea typeface="Times New Roman"/>
                <a:cs typeface="Times New Roman"/>
                <a:sym typeface="Times New Roman"/>
              </a:rPr>
              <a:t> usually small amount of air in 2 or 3 loops</a:t>
            </a:r>
            <a:endParaRPr sz="1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500">
                <a:solidFill>
                  <a:schemeClr val="dk1"/>
                </a:solidFill>
                <a:latin typeface="Times New Roman"/>
                <a:ea typeface="Times New Roman"/>
                <a:cs typeface="Times New Roman"/>
                <a:sym typeface="Times New Roman"/>
              </a:rPr>
              <a:t>◎ </a:t>
            </a:r>
            <a:r>
              <a:rPr b="1" lang="en-US" sz="1500">
                <a:solidFill>
                  <a:schemeClr val="dk1"/>
                </a:solidFill>
                <a:latin typeface="Times New Roman"/>
                <a:ea typeface="Times New Roman"/>
                <a:cs typeface="Times New Roman"/>
                <a:sym typeface="Times New Roman"/>
              </a:rPr>
              <a:t>Large bowel:</a:t>
            </a:r>
            <a:r>
              <a:rPr lang="en-US" sz="1500">
                <a:solidFill>
                  <a:schemeClr val="dk1"/>
                </a:solidFill>
                <a:latin typeface="Times New Roman"/>
                <a:ea typeface="Times New Roman"/>
                <a:cs typeface="Times New Roman"/>
                <a:sym typeface="Times New Roman"/>
              </a:rPr>
              <a:t> almost always air in rectum and sigmoid,</a:t>
            </a:r>
            <a:endParaRPr sz="1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500">
                <a:solidFill>
                  <a:schemeClr val="dk1"/>
                </a:solidFill>
                <a:latin typeface="Times New Roman"/>
                <a:ea typeface="Times New Roman"/>
                <a:cs typeface="Times New Roman"/>
                <a:sym typeface="Times New Roman"/>
              </a:rPr>
              <a:t>    varying amount of gas in rest of large bowel</a:t>
            </a:r>
            <a:endParaRPr sz="1500">
              <a:solidFill>
                <a:schemeClr val="dk1"/>
              </a:solidFill>
              <a:latin typeface="Times New Roman"/>
              <a:ea typeface="Times New Roman"/>
              <a:cs typeface="Times New Roman"/>
              <a:sym typeface="Times New Roman"/>
            </a:endParaRPr>
          </a:p>
        </p:txBody>
      </p:sp>
      <p:pic>
        <p:nvPicPr>
          <p:cNvPr id="120" name="Google Shape;120;g1eb50c920c4_0_0"/>
          <p:cNvPicPr preferRelativeResize="0"/>
          <p:nvPr/>
        </p:nvPicPr>
        <p:blipFill>
          <a:blip r:embed="rId5">
            <a:alphaModFix/>
          </a:blip>
          <a:stretch>
            <a:fillRect/>
          </a:stretch>
        </p:blipFill>
        <p:spPr>
          <a:xfrm>
            <a:off x="357600" y="6267588"/>
            <a:ext cx="600750" cy="600750"/>
          </a:xfrm>
          <a:prstGeom prst="rect">
            <a:avLst/>
          </a:prstGeom>
          <a:noFill/>
          <a:ln>
            <a:noFill/>
          </a:ln>
        </p:spPr>
      </p:pic>
      <p:pic>
        <p:nvPicPr>
          <p:cNvPr id="121" name="Google Shape;121;g1eb50c920c4_0_0"/>
          <p:cNvPicPr preferRelativeResize="0"/>
          <p:nvPr/>
        </p:nvPicPr>
        <p:blipFill>
          <a:blip r:embed="rId6">
            <a:alphaModFix/>
          </a:blip>
          <a:stretch>
            <a:fillRect/>
          </a:stretch>
        </p:blipFill>
        <p:spPr>
          <a:xfrm>
            <a:off x="5961761" y="6762588"/>
            <a:ext cx="994200" cy="1279437"/>
          </a:xfrm>
          <a:prstGeom prst="rect">
            <a:avLst/>
          </a:prstGeom>
          <a:noFill/>
          <a:ln cap="flat" cmpd="sng" w="9525">
            <a:solidFill>
              <a:srgbClr val="DACDF6"/>
            </a:solidFill>
            <a:prstDash val="lgDash"/>
            <a:round/>
            <a:headEnd len="sm" w="sm" type="none"/>
            <a:tailEnd len="sm" w="sm" type="none"/>
          </a:ln>
        </p:spPr>
      </p:pic>
      <p:sp>
        <p:nvSpPr>
          <p:cNvPr id="122" name="Google Shape;122;g1eb50c920c4_0_0"/>
          <p:cNvSpPr txBox="1"/>
          <p:nvPr/>
        </p:nvSpPr>
        <p:spPr>
          <a:xfrm>
            <a:off x="1302400" y="8764775"/>
            <a:ext cx="1465800" cy="2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highlight>
                  <a:srgbClr val="EFEFEF"/>
                </a:highlight>
                <a:latin typeface="Times New Roman"/>
                <a:ea typeface="Times New Roman"/>
                <a:cs typeface="Times New Roman"/>
                <a:sym typeface="Times New Roman"/>
              </a:rPr>
              <a:t>3, 6, 9 Rule</a:t>
            </a:r>
            <a:endParaRPr b="1" sz="1800">
              <a:highlight>
                <a:srgbClr val="EFEFEF"/>
              </a:highlight>
              <a:latin typeface="Times New Roman"/>
              <a:ea typeface="Times New Roman"/>
              <a:cs typeface="Times New Roman"/>
              <a:sym typeface="Times New Roman"/>
            </a:endParaRPr>
          </a:p>
        </p:txBody>
      </p:sp>
      <p:sp>
        <p:nvSpPr>
          <p:cNvPr id="123" name="Google Shape;123;g1eb50c920c4_0_0"/>
          <p:cNvSpPr txBox="1"/>
          <p:nvPr/>
        </p:nvSpPr>
        <p:spPr>
          <a:xfrm>
            <a:off x="1339925" y="9090425"/>
            <a:ext cx="3424200" cy="97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500">
                <a:latin typeface="Times New Roman"/>
                <a:ea typeface="Times New Roman"/>
                <a:cs typeface="Times New Roman"/>
                <a:sym typeface="Times New Roman"/>
              </a:rPr>
              <a:t>Maximum Normal Diameter of bowel: </a:t>
            </a:r>
            <a:endParaRPr b="1" sz="15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500">
                <a:latin typeface="Times New Roman"/>
                <a:ea typeface="Times New Roman"/>
                <a:cs typeface="Times New Roman"/>
                <a:sym typeface="Times New Roman"/>
              </a:rPr>
              <a:t>Small bowel </a:t>
            </a:r>
            <a:r>
              <a:rPr lang="en-US" sz="1500">
                <a:latin typeface="Times New Roman"/>
                <a:ea typeface="Times New Roman"/>
                <a:cs typeface="Times New Roman"/>
                <a:sym typeface="Times New Roman"/>
              </a:rPr>
              <a:t>→ </a:t>
            </a:r>
            <a:r>
              <a:rPr lang="en-US" sz="1500">
                <a:latin typeface="Times New Roman"/>
                <a:ea typeface="Times New Roman"/>
                <a:cs typeface="Times New Roman"/>
                <a:sym typeface="Times New Roman"/>
              </a:rPr>
              <a:t>3cm</a:t>
            </a:r>
            <a:endParaRPr sz="15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500">
                <a:latin typeface="Times New Roman"/>
                <a:ea typeface="Times New Roman"/>
                <a:cs typeface="Times New Roman"/>
                <a:sym typeface="Times New Roman"/>
              </a:rPr>
              <a:t>Large bowel </a:t>
            </a:r>
            <a:r>
              <a:rPr lang="en-US" sz="1500">
                <a:latin typeface="Times New Roman"/>
                <a:ea typeface="Times New Roman"/>
                <a:cs typeface="Times New Roman"/>
                <a:sym typeface="Times New Roman"/>
              </a:rPr>
              <a:t>→</a:t>
            </a:r>
            <a:r>
              <a:rPr lang="en-US" sz="1500">
                <a:latin typeface="Times New Roman"/>
                <a:ea typeface="Times New Roman"/>
                <a:cs typeface="Times New Roman"/>
                <a:sym typeface="Times New Roman"/>
              </a:rPr>
              <a:t> 6cm</a:t>
            </a:r>
            <a:endParaRPr sz="15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500">
                <a:latin typeface="Times New Roman"/>
                <a:ea typeface="Times New Roman"/>
                <a:cs typeface="Times New Roman"/>
                <a:sym typeface="Times New Roman"/>
              </a:rPr>
              <a:t>Caecum </a:t>
            </a:r>
            <a:r>
              <a:rPr lang="en-US" sz="1500">
                <a:latin typeface="Times New Roman"/>
                <a:ea typeface="Times New Roman"/>
                <a:cs typeface="Times New Roman"/>
                <a:sym typeface="Times New Roman"/>
              </a:rPr>
              <a:t>→ </a:t>
            </a:r>
            <a:r>
              <a:rPr lang="en-US" sz="1500">
                <a:latin typeface="Times New Roman"/>
                <a:ea typeface="Times New Roman"/>
                <a:cs typeface="Times New Roman"/>
                <a:sym typeface="Times New Roman"/>
              </a:rPr>
              <a:t>9cm</a:t>
            </a:r>
            <a:endParaRPr sz="1500">
              <a:latin typeface="Times New Roman"/>
              <a:ea typeface="Times New Roman"/>
              <a:cs typeface="Times New Roman"/>
              <a:sym typeface="Times New Roman"/>
            </a:endParaRPr>
          </a:p>
        </p:txBody>
      </p:sp>
      <p:pic>
        <p:nvPicPr>
          <p:cNvPr id="124" name="Google Shape;124;g1eb50c920c4_0_0"/>
          <p:cNvPicPr preferRelativeResize="0"/>
          <p:nvPr/>
        </p:nvPicPr>
        <p:blipFill>
          <a:blip r:embed="rId7">
            <a:alphaModFix/>
          </a:blip>
          <a:stretch>
            <a:fillRect/>
          </a:stretch>
        </p:blipFill>
        <p:spPr>
          <a:xfrm>
            <a:off x="5077200" y="8823196"/>
            <a:ext cx="1176900" cy="1181400"/>
          </a:xfrm>
          <a:prstGeom prst="ellipse">
            <a:avLst/>
          </a:prstGeom>
          <a:noFill/>
          <a:ln cap="flat" cmpd="sng" w="9525">
            <a:solidFill>
              <a:srgbClr val="DACDF6"/>
            </a:solidFill>
            <a:prstDash val="lgDash"/>
            <a:round/>
            <a:headEnd len="sm" w="sm" type="none"/>
            <a:tailEnd len="sm" w="sm" type="none"/>
          </a:ln>
        </p:spPr>
      </p:pic>
      <p:cxnSp>
        <p:nvCxnSpPr>
          <p:cNvPr id="125" name="Google Shape;125;g1eb50c920c4_0_0"/>
          <p:cNvCxnSpPr/>
          <p:nvPr/>
        </p:nvCxnSpPr>
        <p:spPr>
          <a:xfrm>
            <a:off x="1658900" y="8374325"/>
            <a:ext cx="4238700" cy="4800"/>
          </a:xfrm>
          <a:prstGeom prst="straightConnector1">
            <a:avLst/>
          </a:prstGeom>
          <a:noFill/>
          <a:ln cap="flat" cmpd="sng" w="9525">
            <a:solidFill>
              <a:srgbClr val="DACDF6"/>
            </a:solidFill>
            <a:prstDash val="lgDash"/>
            <a:round/>
            <a:headEnd len="med" w="med" type="none"/>
            <a:tailEnd len="med" w="med" type="none"/>
          </a:ln>
        </p:spPr>
      </p:cxnSp>
      <p:sp>
        <p:nvSpPr>
          <p:cNvPr id="126" name="Google Shape;126;g1eb50c920c4_0_0"/>
          <p:cNvSpPr txBox="1"/>
          <p:nvPr/>
        </p:nvSpPr>
        <p:spPr>
          <a:xfrm>
            <a:off x="5518725" y="3801799"/>
            <a:ext cx="1226700" cy="7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Masses</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Trauma</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solidFill>
                  <a:schemeClr val="dk1"/>
                </a:solidFill>
                <a:latin typeface="Times New Roman"/>
                <a:ea typeface="Times New Roman"/>
                <a:cs typeface="Times New Roman"/>
                <a:sym typeface="Times New Roman"/>
              </a:rPr>
              <a:t>Stones</a:t>
            </a:r>
            <a:endParaRPr sz="1300">
              <a:latin typeface="Times New Roman"/>
              <a:ea typeface="Times New Roman"/>
              <a:cs typeface="Times New Roman"/>
              <a:sym typeface="Times New Roman"/>
            </a:endParaRPr>
          </a:p>
        </p:txBody>
      </p:sp>
      <p:pic>
        <p:nvPicPr>
          <p:cNvPr id="127" name="Google Shape;127;g1eb50c920c4_0_0"/>
          <p:cNvPicPr preferRelativeResize="0"/>
          <p:nvPr/>
        </p:nvPicPr>
        <p:blipFill>
          <a:blip r:embed="rId8">
            <a:alphaModFix/>
          </a:blip>
          <a:stretch>
            <a:fillRect/>
          </a:stretch>
        </p:blipFill>
        <p:spPr>
          <a:xfrm>
            <a:off x="2906156" y="103350"/>
            <a:ext cx="454500" cy="454500"/>
          </a:xfrm>
          <a:prstGeom prst="rect">
            <a:avLst/>
          </a:prstGeom>
          <a:noFill/>
          <a:ln>
            <a:noFill/>
          </a:ln>
        </p:spPr>
      </p:pic>
      <p:sp>
        <p:nvSpPr>
          <p:cNvPr id="128" name="Google Shape;128;g1eb50c920c4_0_0"/>
          <p:cNvSpPr txBox="1"/>
          <p:nvPr/>
        </p:nvSpPr>
        <p:spPr>
          <a:xfrm>
            <a:off x="3360644" y="103375"/>
            <a:ext cx="12897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Times New Roman"/>
                <a:ea typeface="Times New Roman"/>
                <a:cs typeface="Times New Roman"/>
                <a:sym typeface="Times New Roman"/>
              </a:rPr>
              <a:t>X-Ray</a:t>
            </a:r>
            <a:endParaRPr b="1" sz="30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33076d2226c52577_0"/>
          <p:cNvSpPr/>
          <p:nvPr/>
        </p:nvSpPr>
        <p:spPr>
          <a:xfrm>
            <a:off x="4246925" y="7708025"/>
            <a:ext cx="2796600" cy="24849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4" name="Google Shape;134;g33076d2226c52577_0"/>
          <p:cNvSpPr/>
          <p:nvPr/>
        </p:nvSpPr>
        <p:spPr>
          <a:xfrm>
            <a:off x="512975" y="7708025"/>
            <a:ext cx="3303300" cy="24849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5" name="Google Shape;135;g33076d2226c52577_0"/>
          <p:cNvSpPr/>
          <p:nvPr/>
        </p:nvSpPr>
        <p:spPr>
          <a:xfrm>
            <a:off x="195075" y="4010825"/>
            <a:ext cx="2953500" cy="26979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6" name="Google Shape;136;g33076d2226c52577_0"/>
          <p:cNvSpPr/>
          <p:nvPr/>
        </p:nvSpPr>
        <p:spPr>
          <a:xfrm>
            <a:off x="3524423" y="3931850"/>
            <a:ext cx="3837000" cy="28119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7" name="Google Shape;137;g33076d2226c52577_0"/>
          <p:cNvSpPr/>
          <p:nvPr/>
        </p:nvSpPr>
        <p:spPr>
          <a:xfrm>
            <a:off x="4975750" y="1638313"/>
            <a:ext cx="2333700" cy="20301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grpSp>
        <p:nvGrpSpPr>
          <p:cNvPr id="138" name="Google Shape;138;g33076d2226c52577_0"/>
          <p:cNvGrpSpPr/>
          <p:nvPr/>
        </p:nvGrpSpPr>
        <p:grpSpPr>
          <a:xfrm>
            <a:off x="195075" y="1638300"/>
            <a:ext cx="1909805" cy="2030125"/>
            <a:chOff x="238125" y="1638300"/>
            <a:chExt cx="1786200" cy="2030125"/>
          </a:xfrm>
        </p:grpSpPr>
        <p:sp>
          <p:nvSpPr>
            <p:cNvPr id="139" name="Google Shape;139;g33076d2226c52577_0"/>
            <p:cNvSpPr/>
            <p:nvPr/>
          </p:nvSpPr>
          <p:spPr>
            <a:xfrm>
              <a:off x="238125" y="1638300"/>
              <a:ext cx="1786200" cy="20301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0" name="Google Shape;140;g33076d2226c52577_0"/>
            <p:cNvSpPr/>
            <p:nvPr/>
          </p:nvSpPr>
          <p:spPr>
            <a:xfrm>
              <a:off x="238125" y="1638325"/>
              <a:ext cx="53400" cy="20301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grpSp>
      <p:sp>
        <p:nvSpPr>
          <p:cNvPr id="141" name="Google Shape;141;g33076d2226c52577_0"/>
          <p:cNvSpPr/>
          <p:nvPr/>
        </p:nvSpPr>
        <p:spPr>
          <a:xfrm>
            <a:off x="2287299" y="1638312"/>
            <a:ext cx="2505900" cy="2030100"/>
          </a:xfrm>
          <a:prstGeom prst="rect">
            <a:avLst/>
          </a:prstGeom>
          <a:noFill/>
          <a:ln cap="flat" cmpd="sng" w="9525">
            <a:solidFill>
              <a:srgbClr val="EFE8FF"/>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42" name="Google Shape;142;g33076d2226c52577_0"/>
          <p:cNvPicPr preferRelativeResize="0"/>
          <p:nvPr/>
        </p:nvPicPr>
        <p:blipFill>
          <a:blip r:embed="rId3">
            <a:alphaModFix/>
          </a:blip>
          <a:stretch>
            <a:fillRect/>
          </a:stretch>
        </p:blipFill>
        <p:spPr>
          <a:xfrm rot="9525243">
            <a:off x="6456699" y="-4044149"/>
            <a:ext cx="5718705" cy="5785999"/>
          </a:xfrm>
          <a:prstGeom prst="rect">
            <a:avLst/>
          </a:prstGeom>
          <a:noFill/>
          <a:ln>
            <a:noFill/>
          </a:ln>
        </p:spPr>
      </p:pic>
      <p:sp>
        <p:nvSpPr>
          <p:cNvPr id="143" name="Google Shape;143;g33076d2226c52577_0"/>
          <p:cNvSpPr txBox="1"/>
          <p:nvPr/>
        </p:nvSpPr>
        <p:spPr>
          <a:xfrm>
            <a:off x="787588" y="944500"/>
            <a:ext cx="35952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Times New Roman"/>
                <a:ea typeface="Times New Roman"/>
                <a:cs typeface="Times New Roman"/>
                <a:sym typeface="Times New Roman"/>
              </a:rPr>
              <a:t>Normal </a:t>
            </a:r>
            <a:r>
              <a:rPr b="1" lang="en-US" sz="2400">
                <a:latin typeface="Times New Roman"/>
                <a:ea typeface="Times New Roman"/>
                <a:cs typeface="Times New Roman"/>
                <a:sym typeface="Times New Roman"/>
              </a:rPr>
              <a:t>abdominal</a:t>
            </a:r>
            <a:r>
              <a:rPr b="1" lang="en-US" sz="2400">
                <a:latin typeface="Times New Roman"/>
                <a:ea typeface="Times New Roman"/>
                <a:cs typeface="Times New Roman"/>
                <a:sym typeface="Times New Roman"/>
              </a:rPr>
              <a:t> </a:t>
            </a:r>
            <a:r>
              <a:rPr b="1" lang="en-US" sz="2400">
                <a:latin typeface="Times New Roman"/>
                <a:ea typeface="Times New Roman"/>
                <a:cs typeface="Times New Roman"/>
                <a:sym typeface="Times New Roman"/>
              </a:rPr>
              <a:t>X-Ray</a:t>
            </a:r>
            <a:endParaRPr b="1" sz="2400">
              <a:latin typeface="Times New Roman"/>
              <a:ea typeface="Times New Roman"/>
              <a:cs typeface="Times New Roman"/>
              <a:sym typeface="Times New Roman"/>
            </a:endParaRPr>
          </a:p>
        </p:txBody>
      </p:sp>
      <p:pic>
        <p:nvPicPr>
          <p:cNvPr id="144" name="Google Shape;144;g33076d2226c52577_0"/>
          <p:cNvPicPr preferRelativeResize="0"/>
          <p:nvPr/>
        </p:nvPicPr>
        <p:blipFill>
          <a:blip r:embed="rId4">
            <a:alphaModFix/>
          </a:blip>
          <a:stretch>
            <a:fillRect/>
          </a:stretch>
        </p:blipFill>
        <p:spPr>
          <a:xfrm>
            <a:off x="2906156" y="103350"/>
            <a:ext cx="454500" cy="454500"/>
          </a:xfrm>
          <a:prstGeom prst="rect">
            <a:avLst/>
          </a:prstGeom>
          <a:noFill/>
          <a:ln>
            <a:noFill/>
          </a:ln>
        </p:spPr>
      </p:pic>
      <p:pic>
        <p:nvPicPr>
          <p:cNvPr descr="C:\Users\ابو عايد\Desktop\stomach\_K4811128__1119043023\ser1337img00003.jpg" id="145" name="Google Shape;145;g33076d2226c52577_0"/>
          <p:cNvPicPr preferRelativeResize="0"/>
          <p:nvPr/>
        </p:nvPicPr>
        <p:blipFill rotWithShape="1">
          <a:blip r:embed="rId5">
            <a:alphaModFix/>
          </a:blip>
          <a:srcRect b="0" l="9822" r="8731" t="4443"/>
          <a:stretch/>
        </p:blipFill>
        <p:spPr>
          <a:xfrm>
            <a:off x="403036" y="1698898"/>
            <a:ext cx="1452192" cy="1677150"/>
          </a:xfrm>
          <a:prstGeom prst="rect">
            <a:avLst/>
          </a:prstGeom>
          <a:noFill/>
          <a:ln>
            <a:noFill/>
          </a:ln>
        </p:spPr>
      </p:pic>
      <p:grpSp>
        <p:nvGrpSpPr>
          <p:cNvPr id="146" name="Google Shape;146;g33076d2226c52577_0"/>
          <p:cNvGrpSpPr/>
          <p:nvPr/>
        </p:nvGrpSpPr>
        <p:grpSpPr>
          <a:xfrm>
            <a:off x="403035" y="4118403"/>
            <a:ext cx="2745392" cy="2368542"/>
            <a:chOff x="415800" y="4217913"/>
            <a:chExt cx="2611425" cy="2244850"/>
          </a:xfrm>
        </p:grpSpPr>
        <p:pic>
          <p:nvPicPr>
            <p:cNvPr id="147" name="Google Shape;147;g33076d2226c52577_0"/>
            <p:cNvPicPr preferRelativeResize="0"/>
            <p:nvPr/>
          </p:nvPicPr>
          <p:blipFill rotWithShape="1">
            <a:blip r:embed="rId6">
              <a:alphaModFix/>
            </a:blip>
            <a:srcRect b="0" l="29178" r="28723" t="0"/>
            <a:stretch/>
          </p:blipFill>
          <p:spPr>
            <a:xfrm>
              <a:off x="415800" y="4217913"/>
              <a:ext cx="1608377" cy="2244850"/>
            </a:xfrm>
            <a:prstGeom prst="rect">
              <a:avLst/>
            </a:prstGeom>
            <a:noFill/>
            <a:ln>
              <a:noFill/>
            </a:ln>
          </p:spPr>
        </p:pic>
        <p:sp>
          <p:nvSpPr>
            <p:cNvPr id="148" name="Google Shape;148;g33076d2226c52577_0"/>
            <p:cNvSpPr txBox="1"/>
            <p:nvPr/>
          </p:nvSpPr>
          <p:spPr>
            <a:xfrm>
              <a:off x="2180625" y="5292613"/>
              <a:ext cx="579000" cy="28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Liver</a:t>
              </a:r>
              <a:endParaRPr sz="1000">
                <a:solidFill>
                  <a:schemeClr val="dk1"/>
                </a:solidFill>
                <a:latin typeface="Times New Roman"/>
                <a:ea typeface="Times New Roman"/>
                <a:cs typeface="Times New Roman"/>
                <a:sym typeface="Times New Roman"/>
              </a:endParaRPr>
            </a:p>
          </p:txBody>
        </p:sp>
        <p:cxnSp>
          <p:nvCxnSpPr>
            <p:cNvPr id="149" name="Google Shape;149;g33076d2226c52577_0"/>
            <p:cNvCxnSpPr>
              <a:stCxn id="148" idx="1"/>
            </p:cNvCxnSpPr>
            <p:nvPr/>
          </p:nvCxnSpPr>
          <p:spPr>
            <a:xfrm rot="10800000">
              <a:off x="996825" y="4804663"/>
              <a:ext cx="1183800" cy="630900"/>
            </a:xfrm>
            <a:prstGeom prst="straightConnector1">
              <a:avLst/>
            </a:prstGeom>
            <a:noFill/>
            <a:ln cap="flat" cmpd="sng" w="9525">
              <a:solidFill>
                <a:srgbClr val="990000"/>
              </a:solidFill>
              <a:prstDash val="solid"/>
              <a:round/>
              <a:headEnd len="med" w="med" type="none"/>
              <a:tailEnd len="med" w="med" type="stealth"/>
            </a:ln>
          </p:spPr>
        </p:cxnSp>
        <p:cxnSp>
          <p:nvCxnSpPr>
            <p:cNvPr id="150" name="Google Shape;150;g33076d2226c52577_0"/>
            <p:cNvCxnSpPr>
              <a:stCxn id="151" idx="1"/>
            </p:cNvCxnSpPr>
            <p:nvPr/>
          </p:nvCxnSpPr>
          <p:spPr>
            <a:xfrm rot="10800000">
              <a:off x="1762125" y="4471288"/>
              <a:ext cx="418500" cy="122100"/>
            </a:xfrm>
            <a:prstGeom prst="straightConnector1">
              <a:avLst/>
            </a:prstGeom>
            <a:noFill/>
            <a:ln cap="flat" cmpd="sng" w="9525">
              <a:solidFill>
                <a:srgbClr val="990000"/>
              </a:solidFill>
              <a:prstDash val="solid"/>
              <a:round/>
              <a:headEnd len="med" w="med" type="none"/>
              <a:tailEnd len="med" w="med" type="stealth"/>
            </a:ln>
          </p:spPr>
        </p:cxnSp>
        <p:sp>
          <p:nvSpPr>
            <p:cNvPr id="151" name="Google Shape;151;g33076d2226c52577_0"/>
            <p:cNvSpPr txBox="1"/>
            <p:nvPr/>
          </p:nvSpPr>
          <p:spPr>
            <a:xfrm>
              <a:off x="2180625" y="4521988"/>
              <a:ext cx="579000" cy="1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Spleen</a:t>
              </a:r>
              <a:endParaRPr sz="1000">
                <a:solidFill>
                  <a:schemeClr val="dk1"/>
                </a:solidFill>
                <a:latin typeface="Times New Roman"/>
                <a:ea typeface="Times New Roman"/>
                <a:cs typeface="Times New Roman"/>
                <a:sym typeface="Times New Roman"/>
              </a:endParaRPr>
            </a:p>
          </p:txBody>
        </p:sp>
        <p:sp>
          <p:nvSpPr>
            <p:cNvPr id="152" name="Google Shape;152;g33076d2226c52577_0"/>
            <p:cNvSpPr txBox="1"/>
            <p:nvPr/>
          </p:nvSpPr>
          <p:spPr>
            <a:xfrm>
              <a:off x="2180625" y="4907300"/>
              <a:ext cx="579000" cy="1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Kidney</a:t>
              </a:r>
              <a:endParaRPr sz="1000">
                <a:solidFill>
                  <a:schemeClr val="dk1"/>
                </a:solidFill>
                <a:latin typeface="Times New Roman"/>
                <a:ea typeface="Times New Roman"/>
                <a:cs typeface="Times New Roman"/>
                <a:sym typeface="Times New Roman"/>
              </a:endParaRPr>
            </a:p>
          </p:txBody>
        </p:sp>
        <p:cxnSp>
          <p:nvCxnSpPr>
            <p:cNvPr id="153" name="Google Shape;153;g33076d2226c52577_0"/>
            <p:cNvCxnSpPr>
              <a:stCxn id="152" idx="1"/>
            </p:cNvCxnSpPr>
            <p:nvPr/>
          </p:nvCxnSpPr>
          <p:spPr>
            <a:xfrm rot="10800000">
              <a:off x="1612725" y="4931600"/>
              <a:ext cx="567900" cy="47100"/>
            </a:xfrm>
            <a:prstGeom prst="straightConnector1">
              <a:avLst/>
            </a:prstGeom>
            <a:noFill/>
            <a:ln cap="flat" cmpd="sng" w="9525">
              <a:solidFill>
                <a:srgbClr val="990000"/>
              </a:solidFill>
              <a:prstDash val="solid"/>
              <a:round/>
              <a:headEnd len="med" w="med" type="none"/>
              <a:tailEnd len="med" w="med" type="stealth"/>
            </a:ln>
          </p:spPr>
        </p:cxnSp>
        <p:sp>
          <p:nvSpPr>
            <p:cNvPr id="154" name="Google Shape;154;g33076d2226c52577_0"/>
            <p:cNvSpPr txBox="1"/>
            <p:nvPr/>
          </p:nvSpPr>
          <p:spPr>
            <a:xfrm>
              <a:off x="2093325" y="5772938"/>
              <a:ext cx="933900" cy="1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Psoas muscles</a:t>
              </a:r>
              <a:endParaRPr sz="1000">
                <a:solidFill>
                  <a:schemeClr val="dk1"/>
                </a:solidFill>
                <a:latin typeface="Times New Roman"/>
                <a:ea typeface="Times New Roman"/>
                <a:cs typeface="Times New Roman"/>
                <a:sym typeface="Times New Roman"/>
              </a:endParaRPr>
            </a:p>
          </p:txBody>
        </p:sp>
        <p:cxnSp>
          <p:nvCxnSpPr>
            <p:cNvPr id="155" name="Google Shape;155;g33076d2226c52577_0"/>
            <p:cNvCxnSpPr>
              <a:stCxn id="154" idx="1"/>
            </p:cNvCxnSpPr>
            <p:nvPr/>
          </p:nvCxnSpPr>
          <p:spPr>
            <a:xfrm rot="10800000">
              <a:off x="1562025" y="5407838"/>
              <a:ext cx="531300" cy="436500"/>
            </a:xfrm>
            <a:prstGeom prst="straightConnector1">
              <a:avLst/>
            </a:prstGeom>
            <a:noFill/>
            <a:ln cap="flat" cmpd="sng" w="9525">
              <a:solidFill>
                <a:srgbClr val="990000"/>
              </a:solidFill>
              <a:prstDash val="solid"/>
              <a:round/>
              <a:headEnd len="med" w="med" type="none"/>
              <a:tailEnd len="med" w="med" type="stealth"/>
            </a:ln>
          </p:spPr>
        </p:cxnSp>
      </p:grpSp>
      <p:sp>
        <p:nvSpPr>
          <p:cNvPr id="156" name="Google Shape;156;g33076d2226c52577_0"/>
          <p:cNvSpPr txBox="1"/>
          <p:nvPr/>
        </p:nvSpPr>
        <p:spPr>
          <a:xfrm>
            <a:off x="6427525" y="2232151"/>
            <a:ext cx="933900" cy="842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sz="1000">
                <a:solidFill>
                  <a:srgbClr val="0DD1BF"/>
                </a:solidFill>
                <a:latin typeface="Times New Roman"/>
                <a:ea typeface="Times New Roman"/>
                <a:cs typeface="Times New Roman"/>
                <a:sym typeface="Times New Roman"/>
              </a:rPr>
              <a:t>Liver</a:t>
            </a:r>
            <a:endParaRPr sz="1000">
              <a:solidFill>
                <a:srgbClr val="0DD1BF"/>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000">
                <a:solidFill>
                  <a:srgbClr val="4A86E8"/>
                </a:solidFill>
                <a:latin typeface="Times New Roman"/>
                <a:ea typeface="Times New Roman"/>
                <a:cs typeface="Times New Roman"/>
                <a:sym typeface="Times New Roman"/>
              </a:rPr>
              <a:t>Spleen</a:t>
            </a:r>
            <a:endParaRPr sz="1000">
              <a:solidFill>
                <a:srgbClr val="4A86E8"/>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000">
                <a:solidFill>
                  <a:srgbClr val="FF9900"/>
                </a:solidFill>
                <a:latin typeface="Times New Roman"/>
                <a:ea typeface="Times New Roman"/>
                <a:cs typeface="Times New Roman"/>
                <a:sym typeface="Times New Roman"/>
              </a:rPr>
              <a:t>Kidneys</a:t>
            </a:r>
            <a:r>
              <a:rPr lang="en-US" sz="1000">
                <a:solidFill>
                  <a:schemeClr val="dk1"/>
                </a:solidFill>
                <a:latin typeface="Times New Roman"/>
                <a:ea typeface="Times New Roman"/>
                <a:cs typeface="Times New Roman"/>
                <a:sym typeface="Times New Roman"/>
              </a:rPr>
              <a:t> </a:t>
            </a:r>
            <a:endParaRPr sz="1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000">
                <a:solidFill>
                  <a:srgbClr val="9D3BD5"/>
                </a:solidFill>
                <a:latin typeface="Times New Roman"/>
                <a:ea typeface="Times New Roman"/>
                <a:cs typeface="Times New Roman"/>
                <a:sym typeface="Times New Roman"/>
              </a:rPr>
              <a:t>Psoas muscles</a:t>
            </a:r>
            <a:endParaRPr sz="1000">
              <a:solidFill>
                <a:srgbClr val="9D3BD5"/>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US" sz="1200">
                <a:solidFill>
                  <a:srgbClr val="93C47D"/>
                </a:solidFill>
                <a:latin typeface="Times New Roman"/>
                <a:ea typeface="Times New Roman"/>
                <a:cs typeface="Times New Roman"/>
                <a:sym typeface="Times New Roman"/>
              </a:rPr>
              <a:t>(4)</a:t>
            </a:r>
            <a:endParaRPr sz="1000">
              <a:solidFill>
                <a:srgbClr val="9D3BD5"/>
              </a:solidFill>
              <a:latin typeface="Times New Roman"/>
              <a:ea typeface="Times New Roman"/>
              <a:cs typeface="Times New Roman"/>
              <a:sym typeface="Times New Roman"/>
            </a:endParaRPr>
          </a:p>
        </p:txBody>
      </p:sp>
      <p:pic>
        <p:nvPicPr>
          <p:cNvPr id="157" name="Google Shape;157;g33076d2226c52577_0"/>
          <p:cNvPicPr preferRelativeResize="0"/>
          <p:nvPr/>
        </p:nvPicPr>
        <p:blipFill>
          <a:blip r:embed="rId7">
            <a:alphaModFix/>
          </a:blip>
          <a:stretch>
            <a:fillRect/>
          </a:stretch>
        </p:blipFill>
        <p:spPr>
          <a:xfrm>
            <a:off x="5137800" y="1753313"/>
            <a:ext cx="1289724" cy="1800101"/>
          </a:xfrm>
          <a:prstGeom prst="rect">
            <a:avLst/>
          </a:prstGeom>
          <a:noFill/>
          <a:ln>
            <a:noFill/>
          </a:ln>
        </p:spPr>
      </p:pic>
      <p:grpSp>
        <p:nvGrpSpPr>
          <p:cNvPr id="158" name="Google Shape;158;g33076d2226c52577_0"/>
          <p:cNvGrpSpPr/>
          <p:nvPr/>
        </p:nvGrpSpPr>
        <p:grpSpPr>
          <a:xfrm>
            <a:off x="3690272" y="4107375"/>
            <a:ext cx="3669988" cy="2484900"/>
            <a:chOff x="597687" y="6125763"/>
            <a:chExt cx="3669988" cy="2484900"/>
          </a:xfrm>
        </p:grpSpPr>
        <p:pic>
          <p:nvPicPr>
            <p:cNvPr id="159" name="Google Shape;159;g33076d2226c52577_0"/>
            <p:cNvPicPr preferRelativeResize="0"/>
            <p:nvPr/>
          </p:nvPicPr>
          <p:blipFill>
            <a:blip r:embed="rId8">
              <a:alphaModFix/>
            </a:blip>
            <a:stretch>
              <a:fillRect/>
            </a:stretch>
          </p:blipFill>
          <p:spPr>
            <a:xfrm>
              <a:off x="597687" y="6125774"/>
              <a:ext cx="2025750" cy="2484775"/>
            </a:xfrm>
            <a:prstGeom prst="rect">
              <a:avLst/>
            </a:prstGeom>
            <a:noFill/>
            <a:ln>
              <a:noFill/>
            </a:ln>
          </p:spPr>
        </p:pic>
        <p:sp>
          <p:nvSpPr>
            <p:cNvPr id="160" name="Google Shape;160;g33076d2226c52577_0"/>
            <p:cNvSpPr txBox="1"/>
            <p:nvPr/>
          </p:nvSpPr>
          <p:spPr>
            <a:xfrm>
              <a:off x="2689075" y="6125763"/>
              <a:ext cx="1578600" cy="248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a:t>
              </a:r>
              <a:r>
                <a:rPr lang="en-US" sz="1000">
                  <a:solidFill>
                    <a:schemeClr val="dk1"/>
                  </a:solidFill>
                  <a:latin typeface="Times New Roman"/>
                  <a:ea typeface="Times New Roman"/>
                  <a:cs typeface="Times New Roman"/>
                  <a:sym typeface="Times New Roman"/>
                </a:rPr>
                <a:t> 11th rib</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2</a:t>
              </a:r>
              <a:r>
                <a:rPr lang="en-US" sz="1000">
                  <a:solidFill>
                    <a:srgbClr val="990000"/>
                  </a:solidFill>
                  <a:latin typeface="Times New Roman"/>
                  <a:ea typeface="Times New Roman"/>
                  <a:cs typeface="Times New Roman"/>
                  <a:sym typeface="Times New Roman"/>
                </a:rPr>
                <a:t>.</a:t>
              </a:r>
              <a:r>
                <a:rPr lang="en-US" sz="1000">
                  <a:solidFill>
                    <a:schemeClr val="dk1"/>
                  </a:solidFill>
                  <a:latin typeface="Times New Roman"/>
                  <a:ea typeface="Times New Roman"/>
                  <a:cs typeface="Times New Roman"/>
                  <a:sym typeface="Times New Roman"/>
                </a:rPr>
                <a:t> T12</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3.</a:t>
              </a:r>
              <a:r>
                <a:rPr lang="en-US" sz="1000">
                  <a:solidFill>
                    <a:schemeClr val="dk1"/>
                  </a:solidFill>
                  <a:latin typeface="Times New Roman"/>
                  <a:ea typeface="Times New Roman"/>
                  <a:cs typeface="Times New Roman"/>
                  <a:sym typeface="Times New Roman"/>
                </a:rPr>
                <a:t> Gas in stomach</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4.</a:t>
              </a:r>
              <a:r>
                <a:rPr lang="en-US" sz="1000">
                  <a:solidFill>
                    <a:schemeClr val="dk1"/>
                  </a:solidFill>
                  <a:latin typeface="Times New Roman"/>
                  <a:ea typeface="Times New Roman"/>
                  <a:cs typeface="Times New Roman"/>
                  <a:sym typeface="Times New Roman"/>
                </a:rPr>
                <a:t> Splenic flexure</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5.</a:t>
              </a:r>
              <a:r>
                <a:rPr lang="en-US" sz="1000">
                  <a:solidFill>
                    <a:schemeClr val="dk1"/>
                  </a:solidFill>
                  <a:latin typeface="Times New Roman"/>
                  <a:ea typeface="Times New Roman"/>
                  <a:cs typeface="Times New Roman"/>
                  <a:sym typeface="Times New Roman"/>
                </a:rPr>
                <a:t> Transverse colon</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6.</a:t>
              </a:r>
              <a:r>
                <a:rPr lang="en-US" sz="1000">
                  <a:solidFill>
                    <a:schemeClr val="dk1"/>
                  </a:solidFill>
                  <a:latin typeface="Times New Roman"/>
                  <a:ea typeface="Times New Roman"/>
                  <a:cs typeface="Times New Roman"/>
                  <a:sym typeface="Times New Roman"/>
                </a:rPr>
                <a:t> Gas in sigmoid</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7.</a:t>
              </a:r>
              <a:r>
                <a:rPr lang="en-US" sz="1000">
                  <a:solidFill>
                    <a:schemeClr val="dk1"/>
                  </a:solidFill>
                  <a:latin typeface="Times New Roman"/>
                  <a:ea typeface="Times New Roman"/>
                  <a:cs typeface="Times New Roman"/>
                  <a:sym typeface="Times New Roman"/>
                </a:rPr>
                <a:t> Sacrum</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8.</a:t>
              </a:r>
              <a:r>
                <a:rPr lang="en-US" sz="1000">
                  <a:solidFill>
                    <a:schemeClr val="dk1"/>
                  </a:solidFill>
                  <a:latin typeface="Times New Roman"/>
                  <a:ea typeface="Times New Roman"/>
                  <a:cs typeface="Times New Roman"/>
                  <a:sym typeface="Times New Roman"/>
                </a:rPr>
                <a:t> SI joint </a:t>
              </a:r>
              <a:r>
                <a:rPr lang="en-US" sz="1000">
                  <a:solidFill>
                    <a:srgbClr val="888888"/>
                  </a:solidFill>
                  <a:latin typeface="Times New Roman"/>
                  <a:ea typeface="Times New Roman"/>
                  <a:cs typeface="Times New Roman"/>
                  <a:sym typeface="Times New Roman"/>
                </a:rPr>
                <a:t>(sacroiliac joint)</a:t>
              </a:r>
              <a:endParaRPr sz="1000">
                <a:solidFill>
                  <a:srgbClr val="888888"/>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9.</a:t>
              </a:r>
              <a:r>
                <a:rPr lang="en-US" sz="1000">
                  <a:latin typeface="Times New Roman"/>
                  <a:ea typeface="Times New Roman"/>
                  <a:cs typeface="Times New Roman"/>
                  <a:sym typeface="Times New Roman"/>
                </a:rPr>
                <a:t> Femoral head</a:t>
              </a:r>
              <a:endParaRPr sz="1000">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10.</a:t>
              </a:r>
              <a:r>
                <a:rPr lang="en-US" sz="1000">
                  <a:latin typeface="Times New Roman"/>
                  <a:ea typeface="Times New Roman"/>
                  <a:cs typeface="Times New Roman"/>
                  <a:sym typeface="Times New Roman"/>
                </a:rPr>
                <a:t> </a:t>
              </a:r>
              <a:r>
                <a:rPr lang="en-US" sz="1000">
                  <a:solidFill>
                    <a:schemeClr val="dk1"/>
                  </a:solidFill>
                  <a:latin typeface="Times New Roman"/>
                  <a:ea typeface="Times New Roman"/>
                  <a:cs typeface="Times New Roman"/>
                  <a:sym typeface="Times New Roman"/>
                </a:rPr>
                <a:t>Gas in caecum</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11.</a:t>
              </a:r>
              <a:r>
                <a:rPr lang="en-US" sz="1000">
                  <a:latin typeface="Times New Roman"/>
                  <a:ea typeface="Times New Roman"/>
                  <a:cs typeface="Times New Roman"/>
                  <a:sym typeface="Times New Roman"/>
                </a:rPr>
                <a:t> Iliac crest</a:t>
              </a:r>
              <a:endParaRPr sz="1000">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12.</a:t>
              </a:r>
              <a:r>
                <a:rPr lang="en-US" sz="1000">
                  <a:latin typeface="Times New Roman"/>
                  <a:ea typeface="Times New Roman"/>
                  <a:cs typeface="Times New Roman"/>
                  <a:sym typeface="Times New Roman"/>
                </a:rPr>
                <a:t> Hepatic flexure</a:t>
              </a:r>
              <a:endParaRPr sz="1000">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13.</a:t>
              </a:r>
              <a:r>
                <a:rPr lang="en-US" sz="1000">
                  <a:latin typeface="Times New Roman"/>
                  <a:ea typeface="Times New Roman"/>
                  <a:cs typeface="Times New Roman"/>
                  <a:sym typeface="Times New Roman"/>
                </a:rPr>
                <a:t> Psoas margin</a:t>
              </a:r>
              <a:endParaRPr sz="1000">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14. </a:t>
              </a:r>
              <a:r>
                <a:rPr lang="en-US" sz="1000">
                  <a:latin typeface="Times New Roman"/>
                  <a:ea typeface="Times New Roman"/>
                  <a:cs typeface="Times New Roman"/>
                  <a:sym typeface="Times New Roman"/>
                </a:rPr>
                <a:t>Liver</a:t>
              </a:r>
              <a:endParaRPr sz="1000">
                <a:latin typeface="Times New Roman"/>
                <a:ea typeface="Times New Roman"/>
                <a:cs typeface="Times New Roman"/>
                <a:sym typeface="Times New Roman"/>
              </a:endParaRPr>
            </a:p>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15. </a:t>
              </a:r>
              <a:r>
                <a:rPr lang="en-US" sz="1000">
                  <a:latin typeface="Times New Roman"/>
                  <a:ea typeface="Times New Roman"/>
                  <a:cs typeface="Times New Roman"/>
                  <a:sym typeface="Times New Roman"/>
                </a:rPr>
                <a:t>Left kidney</a:t>
              </a:r>
              <a:endParaRPr sz="10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000">
                  <a:solidFill>
                    <a:srgbClr val="CC0000"/>
                  </a:solidFill>
                  <a:latin typeface="Times New Roman"/>
                  <a:ea typeface="Times New Roman"/>
                  <a:cs typeface="Times New Roman"/>
                  <a:sym typeface="Times New Roman"/>
                </a:rPr>
                <a:t>16. </a:t>
              </a:r>
              <a:r>
                <a:rPr lang="en-US" sz="1000">
                  <a:latin typeface="Times New Roman"/>
                  <a:ea typeface="Times New Roman"/>
                  <a:cs typeface="Times New Roman"/>
                  <a:sym typeface="Times New Roman"/>
                </a:rPr>
                <a:t>Bladder</a:t>
              </a:r>
              <a:endParaRPr sz="1000">
                <a:latin typeface="Times New Roman"/>
                <a:ea typeface="Times New Roman"/>
                <a:cs typeface="Times New Roman"/>
                <a:sym typeface="Times New Roman"/>
              </a:endParaRPr>
            </a:p>
          </p:txBody>
        </p:sp>
        <p:sp>
          <p:nvSpPr>
            <p:cNvPr id="161" name="Google Shape;161;g33076d2226c52577_0"/>
            <p:cNvSpPr txBox="1"/>
            <p:nvPr/>
          </p:nvSpPr>
          <p:spPr>
            <a:xfrm>
              <a:off x="1026463" y="6139838"/>
              <a:ext cx="330300" cy="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900">
                  <a:solidFill>
                    <a:srgbClr val="CC0000"/>
                  </a:solidFill>
                  <a:latin typeface="Times New Roman"/>
                  <a:ea typeface="Times New Roman"/>
                  <a:cs typeface="Times New Roman"/>
                  <a:sym typeface="Times New Roman"/>
                </a:rPr>
                <a:t>14</a:t>
              </a:r>
              <a:endParaRPr sz="900">
                <a:solidFill>
                  <a:schemeClr val="dk1"/>
                </a:solidFill>
                <a:latin typeface="Times New Roman"/>
                <a:ea typeface="Times New Roman"/>
                <a:cs typeface="Times New Roman"/>
                <a:sym typeface="Times New Roman"/>
              </a:endParaRPr>
            </a:p>
          </p:txBody>
        </p:sp>
        <p:sp>
          <p:nvSpPr>
            <p:cNvPr id="162" name="Google Shape;162;g33076d2226c52577_0"/>
            <p:cNvSpPr txBox="1"/>
            <p:nvPr/>
          </p:nvSpPr>
          <p:spPr>
            <a:xfrm>
              <a:off x="2381650" y="6579775"/>
              <a:ext cx="330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CC0000"/>
                  </a:solidFill>
                  <a:latin typeface="Times New Roman"/>
                  <a:ea typeface="Times New Roman"/>
                  <a:cs typeface="Times New Roman"/>
                  <a:sym typeface="Times New Roman"/>
                </a:rPr>
                <a:t>15</a:t>
              </a:r>
              <a:endParaRPr sz="900">
                <a:solidFill>
                  <a:schemeClr val="dk1"/>
                </a:solidFill>
                <a:latin typeface="Times New Roman"/>
                <a:ea typeface="Times New Roman"/>
                <a:cs typeface="Times New Roman"/>
                <a:sym typeface="Times New Roman"/>
              </a:endParaRPr>
            </a:p>
          </p:txBody>
        </p:sp>
        <p:sp>
          <p:nvSpPr>
            <p:cNvPr id="163" name="Google Shape;163;g33076d2226c52577_0"/>
            <p:cNvSpPr txBox="1"/>
            <p:nvPr/>
          </p:nvSpPr>
          <p:spPr>
            <a:xfrm>
              <a:off x="872213" y="8190750"/>
              <a:ext cx="33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CC0000"/>
                  </a:solidFill>
                  <a:latin typeface="Times New Roman"/>
                  <a:ea typeface="Times New Roman"/>
                  <a:cs typeface="Times New Roman"/>
                  <a:sym typeface="Times New Roman"/>
                </a:rPr>
                <a:t>16</a:t>
              </a:r>
              <a:endParaRPr sz="1000">
                <a:solidFill>
                  <a:schemeClr val="dk1"/>
                </a:solidFill>
                <a:latin typeface="Times New Roman"/>
                <a:ea typeface="Times New Roman"/>
                <a:cs typeface="Times New Roman"/>
                <a:sym typeface="Times New Roman"/>
              </a:endParaRPr>
            </a:p>
          </p:txBody>
        </p:sp>
        <p:cxnSp>
          <p:nvCxnSpPr>
            <p:cNvPr id="164" name="Google Shape;164;g33076d2226c52577_0"/>
            <p:cNvCxnSpPr>
              <a:stCxn id="163" idx="3"/>
            </p:cNvCxnSpPr>
            <p:nvPr/>
          </p:nvCxnSpPr>
          <p:spPr>
            <a:xfrm flipH="1" rot="10800000">
              <a:off x="1202513" y="8064600"/>
              <a:ext cx="474000" cy="295500"/>
            </a:xfrm>
            <a:prstGeom prst="straightConnector1">
              <a:avLst/>
            </a:prstGeom>
            <a:noFill/>
            <a:ln cap="flat" cmpd="sng" w="9525">
              <a:solidFill>
                <a:srgbClr val="CC0000"/>
              </a:solidFill>
              <a:prstDash val="solid"/>
              <a:round/>
              <a:headEnd len="med" w="med" type="none"/>
              <a:tailEnd len="med" w="med" type="none"/>
            </a:ln>
          </p:spPr>
        </p:cxnSp>
        <p:cxnSp>
          <p:nvCxnSpPr>
            <p:cNvPr id="165" name="Google Shape;165;g33076d2226c52577_0"/>
            <p:cNvCxnSpPr>
              <a:stCxn id="162" idx="1"/>
            </p:cNvCxnSpPr>
            <p:nvPr/>
          </p:nvCxnSpPr>
          <p:spPr>
            <a:xfrm rot="10800000">
              <a:off x="2128750" y="6725425"/>
              <a:ext cx="252900" cy="15900"/>
            </a:xfrm>
            <a:prstGeom prst="straightConnector1">
              <a:avLst/>
            </a:prstGeom>
            <a:noFill/>
            <a:ln cap="flat" cmpd="sng" w="9525">
              <a:solidFill>
                <a:srgbClr val="CC0000"/>
              </a:solidFill>
              <a:prstDash val="solid"/>
              <a:round/>
              <a:headEnd len="med" w="med" type="none"/>
              <a:tailEnd len="med" w="med" type="none"/>
            </a:ln>
          </p:spPr>
        </p:cxnSp>
        <p:cxnSp>
          <p:nvCxnSpPr>
            <p:cNvPr id="166" name="Google Shape;166;g33076d2226c52577_0"/>
            <p:cNvCxnSpPr>
              <a:stCxn id="161" idx="2"/>
              <a:endCxn id="161" idx="2"/>
            </p:cNvCxnSpPr>
            <p:nvPr/>
          </p:nvCxnSpPr>
          <p:spPr>
            <a:xfrm>
              <a:off x="1191613" y="6229238"/>
              <a:ext cx="0" cy="0"/>
            </a:xfrm>
            <a:prstGeom prst="straightConnector1">
              <a:avLst/>
            </a:prstGeom>
            <a:noFill/>
            <a:ln cap="flat" cmpd="sng" w="9525">
              <a:solidFill>
                <a:schemeClr val="dk2"/>
              </a:solidFill>
              <a:prstDash val="solid"/>
              <a:round/>
              <a:headEnd len="med" w="med" type="none"/>
              <a:tailEnd len="med" w="med" type="none"/>
            </a:ln>
          </p:spPr>
        </p:cxnSp>
        <p:cxnSp>
          <p:nvCxnSpPr>
            <p:cNvPr id="167" name="Google Shape;167;g33076d2226c52577_0"/>
            <p:cNvCxnSpPr>
              <a:stCxn id="161" idx="2"/>
            </p:cNvCxnSpPr>
            <p:nvPr/>
          </p:nvCxnSpPr>
          <p:spPr>
            <a:xfrm>
              <a:off x="1191613" y="6229238"/>
              <a:ext cx="57000" cy="89400"/>
            </a:xfrm>
            <a:prstGeom prst="straightConnector1">
              <a:avLst/>
            </a:prstGeom>
            <a:noFill/>
            <a:ln cap="flat" cmpd="sng" w="9525">
              <a:solidFill>
                <a:srgbClr val="CC0000"/>
              </a:solidFill>
              <a:prstDash val="solid"/>
              <a:round/>
              <a:headEnd len="med" w="med" type="none"/>
              <a:tailEnd len="med" w="med" type="none"/>
            </a:ln>
          </p:spPr>
        </p:cxnSp>
      </p:grpSp>
      <p:grpSp>
        <p:nvGrpSpPr>
          <p:cNvPr id="168" name="Google Shape;168;g33076d2226c52577_0"/>
          <p:cNvGrpSpPr/>
          <p:nvPr/>
        </p:nvGrpSpPr>
        <p:grpSpPr>
          <a:xfrm>
            <a:off x="2459712" y="1698888"/>
            <a:ext cx="2333638" cy="1934913"/>
            <a:chOff x="2507638" y="1698550"/>
            <a:chExt cx="2333638" cy="1934913"/>
          </a:xfrm>
        </p:grpSpPr>
        <p:pic>
          <p:nvPicPr>
            <p:cNvPr descr="E:\stomach\_K4811128__1119043023\ser1337img00002.jpg" id="169" name="Google Shape;169;g33076d2226c52577_0"/>
            <p:cNvPicPr preferRelativeResize="0"/>
            <p:nvPr/>
          </p:nvPicPr>
          <p:blipFill rotWithShape="1">
            <a:blip r:embed="rId9">
              <a:alphaModFix/>
            </a:blip>
            <a:srcRect b="0" l="5187" r="3969" t="3175"/>
            <a:stretch/>
          </p:blipFill>
          <p:spPr>
            <a:xfrm>
              <a:off x="2507638" y="1698550"/>
              <a:ext cx="1452300" cy="1677149"/>
            </a:xfrm>
            <a:prstGeom prst="rect">
              <a:avLst/>
            </a:prstGeom>
            <a:noFill/>
            <a:ln>
              <a:noFill/>
            </a:ln>
          </p:spPr>
        </p:pic>
        <p:sp>
          <p:nvSpPr>
            <p:cNvPr id="170" name="Google Shape;170;g33076d2226c52577_0"/>
            <p:cNvSpPr txBox="1"/>
            <p:nvPr/>
          </p:nvSpPr>
          <p:spPr>
            <a:xfrm>
              <a:off x="4098475" y="1826600"/>
              <a:ext cx="647400" cy="1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Stomach</a:t>
              </a:r>
              <a:endParaRPr sz="1000">
                <a:solidFill>
                  <a:schemeClr val="dk1"/>
                </a:solidFill>
                <a:latin typeface="Times New Roman"/>
                <a:ea typeface="Times New Roman"/>
                <a:cs typeface="Times New Roman"/>
                <a:sym typeface="Times New Roman"/>
              </a:endParaRPr>
            </a:p>
          </p:txBody>
        </p:sp>
        <p:cxnSp>
          <p:nvCxnSpPr>
            <p:cNvPr id="171" name="Google Shape;171;g33076d2226c52577_0"/>
            <p:cNvCxnSpPr>
              <a:stCxn id="170" idx="1"/>
            </p:cNvCxnSpPr>
            <p:nvPr/>
          </p:nvCxnSpPr>
          <p:spPr>
            <a:xfrm rot="10800000">
              <a:off x="3612475" y="1884350"/>
              <a:ext cx="486000" cy="40800"/>
            </a:xfrm>
            <a:prstGeom prst="straightConnector1">
              <a:avLst/>
            </a:prstGeom>
            <a:noFill/>
            <a:ln cap="flat" cmpd="sng" w="9525">
              <a:solidFill>
                <a:srgbClr val="990000"/>
              </a:solidFill>
              <a:prstDash val="solid"/>
              <a:round/>
              <a:headEnd len="med" w="med" type="none"/>
              <a:tailEnd len="med" w="med" type="stealth"/>
            </a:ln>
          </p:spPr>
        </p:cxnSp>
        <p:sp>
          <p:nvSpPr>
            <p:cNvPr id="172" name="Google Shape;172;g33076d2226c52577_0"/>
            <p:cNvSpPr txBox="1"/>
            <p:nvPr/>
          </p:nvSpPr>
          <p:spPr>
            <a:xfrm>
              <a:off x="4003075" y="2383400"/>
              <a:ext cx="838200" cy="1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Small bowel</a:t>
              </a:r>
              <a:endParaRPr sz="1000">
                <a:solidFill>
                  <a:schemeClr val="dk1"/>
                </a:solidFill>
                <a:latin typeface="Times New Roman"/>
                <a:ea typeface="Times New Roman"/>
                <a:cs typeface="Times New Roman"/>
                <a:sym typeface="Times New Roman"/>
              </a:endParaRPr>
            </a:p>
          </p:txBody>
        </p:sp>
        <p:cxnSp>
          <p:nvCxnSpPr>
            <p:cNvPr id="173" name="Google Shape;173;g33076d2226c52577_0"/>
            <p:cNvCxnSpPr>
              <a:stCxn id="172" idx="1"/>
            </p:cNvCxnSpPr>
            <p:nvPr/>
          </p:nvCxnSpPr>
          <p:spPr>
            <a:xfrm rot="10800000">
              <a:off x="3317275" y="2284400"/>
              <a:ext cx="685800" cy="170400"/>
            </a:xfrm>
            <a:prstGeom prst="straightConnector1">
              <a:avLst/>
            </a:prstGeom>
            <a:noFill/>
            <a:ln cap="flat" cmpd="sng" w="9525">
              <a:solidFill>
                <a:srgbClr val="990000"/>
              </a:solidFill>
              <a:prstDash val="solid"/>
              <a:round/>
              <a:headEnd len="med" w="med" type="none"/>
              <a:tailEnd len="med" w="med" type="stealth"/>
            </a:ln>
          </p:spPr>
        </p:cxnSp>
        <p:sp>
          <p:nvSpPr>
            <p:cNvPr id="174" name="Google Shape;174;g33076d2226c52577_0"/>
            <p:cNvSpPr txBox="1"/>
            <p:nvPr/>
          </p:nvSpPr>
          <p:spPr>
            <a:xfrm>
              <a:off x="4120838" y="2987575"/>
              <a:ext cx="602700" cy="1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Rectum</a:t>
              </a:r>
              <a:endParaRPr sz="1000">
                <a:solidFill>
                  <a:schemeClr val="dk1"/>
                </a:solidFill>
                <a:latin typeface="Times New Roman"/>
                <a:ea typeface="Times New Roman"/>
                <a:cs typeface="Times New Roman"/>
                <a:sym typeface="Times New Roman"/>
              </a:endParaRPr>
            </a:p>
          </p:txBody>
        </p:sp>
        <p:cxnSp>
          <p:nvCxnSpPr>
            <p:cNvPr id="175" name="Google Shape;175;g33076d2226c52577_0"/>
            <p:cNvCxnSpPr>
              <a:stCxn id="174" idx="1"/>
            </p:cNvCxnSpPr>
            <p:nvPr/>
          </p:nvCxnSpPr>
          <p:spPr>
            <a:xfrm flipH="1">
              <a:off x="3364838" y="3058975"/>
              <a:ext cx="756000" cy="39900"/>
            </a:xfrm>
            <a:prstGeom prst="straightConnector1">
              <a:avLst/>
            </a:prstGeom>
            <a:noFill/>
            <a:ln cap="flat" cmpd="sng" w="9525">
              <a:solidFill>
                <a:srgbClr val="990000"/>
              </a:solidFill>
              <a:prstDash val="solid"/>
              <a:round/>
              <a:headEnd len="med" w="med" type="none"/>
              <a:tailEnd len="med" w="med" type="stealth"/>
            </a:ln>
          </p:spPr>
        </p:cxnSp>
        <p:sp>
          <p:nvSpPr>
            <p:cNvPr id="176" name="Google Shape;176;g33076d2226c52577_0"/>
            <p:cNvSpPr txBox="1"/>
            <p:nvPr/>
          </p:nvSpPr>
          <p:spPr>
            <a:xfrm>
              <a:off x="4003075" y="2658325"/>
              <a:ext cx="838200" cy="1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Large bowel</a:t>
              </a:r>
              <a:endParaRPr sz="1000">
                <a:solidFill>
                  <a:schemeClr val="dk1"/>
                </a:solidFill>
                <a:latin typeface="Times New Roman"/>
                <a:ea typeface="Times New Roman"/>
                <a:cs typeface="Times New Roman"/>
                <a:sym typeface="Times New Roman"/>
              </a:endParaRPr>
            </a:p>
          </p:txBody>
        </p:sp>
        <p:sp>
          <p:nvSpPr>
            <p:cNvPr id="177" name="Google Shape;177;g33076d2226c52577_0"/>
            <p:cNvSpPr txBox="1"/>
            <p:nvPr/>
          </p:nvSpPr>
          <p:spPr>
            <a:xfrm>
              <a:off x="2507662" y="3400963"/>
              <a:ext cx="1452300" cy="23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solidFill>
                    <a:schemeClr val="dk1"/>
                  </a:solidFill>
                  <a:latin typeface="Times New Roman"/>
                  <a:ea typeface="Times New Roman"/>
                  <a:cs typeface="Times New Roman"/>
                  <a:sym typeface="Times New Roman"/>
                </a:rPr>
                <a:t>Supine </a:t>
              </a:r>
              <a:r>
                <a:rPr lang="en-US" sz="1300">
                  <a:solidFill>
                    <a:srgbClr val="888888"/>
                  </a:solidFill>
                  <a:latin typeface="Times New Roman"/>
                  <a:ea typeface="Times New Roman"/>
                  <a:cs typeface="Times New Roman"/>
                  <a:sym typeface="Times New Roman"/>
                </a:rPr>
                <a:t>position </a:t>
              </a:r>
              <a:r>
                <a:rPr lang="en-US" sz="1200">
                  <a:solidFill>
                    <a:srgbClr val="93C47D"/>
                  </a:solidFill>
                  <a:latin typeface="Times New Roman"/>
                  <a:ea typeface="Times New Roman"/>
                  <a:cs typeface="Times New Roman"/>
                  <a:sym typeface="Times New Roman"/>
                </a:rPr>
                <a:t>(3)</a:t>
              </a:r>
              <a:endParaRPr sz="1300">
                <a:solidFill>
                  <a:srgbClr val="888888"/>
                </a:solidFill>
                <a:latin typeface="Times New Roman"/>
                <a:ea typeface="Times New Roman"/>
                <a:cs typeface="Times New Roman"/>
                <a:sym typeface="Times New Roman"/>
              </a:endParaRPr>
            </a:p>
          </p:txBody>
        </p:sp>
        <p:cxnSp>
          <p:nvCxnSpPr>
            <p:cNvPr id="178" name="Google Shape;178;g33076d2226c52577_0"/>
            <p:cNvCxnSpPr>
              <a:stCxn id="176" idx="1"/>
            </p:cNvCxnSpPr>
            <p:nvPr/>
          </p:nvCxnSpPr>
          <p:spPr>
            <a:xfrm rot="10800000">
              <a:off x="2794075" y="2688175"/>
              <a:ext cx="1209000" cy="68700"/>
            </a:xfrm>
            <a:prstGeom prst="straightConnector1">
              <a:avLst/>
            </a:prstGeom>
            <a:noFill/>
            <a:ln cap="flat" cmpd="sng" w="9525">
              <a:solidFill>
                <a:srgbClr val="990000"/>
              </a:solidFill>
              <a:prstDash val="solid"/>
              <a:round/>
              <a:headEnd len="med" w="med" type="none"/>
              <a:tailEnd len="med" w="med" type="stealth"/>
            </a:ln>
          </p:spPr>
        </p:cxnSp>
      </p:grpSp>
      <p:sp>
        <p:nvSpPr>
          <p:cNvPr id="179" name="Google Shape;179;g33076d2226c52577_0"/>
          <p:cNvSpPr txBox="1"/>
          <p:nvPr/>
        </p:nvSpPr>
        <p:spPr>
          <a:xfrm>
            <a:off x="759875" y="7049350"/>
            <a:ext cx="39741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Times New Roman"/>
                <a:ea typeface="Times New Roman"/>
                <a:cs typeface="Times New Roman"/>
                <a:sym typeface="Times New Roman"/>
              </a:rPr>
              <a:t>Abn</a:t>
            </a:r>
            <a:r>
              <a:rPr b="1" lang="en-US" sz="2400">
                <a:latin typeface="Times New Roman"/>
                <a:ea typeface="Times New Roman"/>
                <a:cs typeface="Times New Roman"/>
                <a:sym typeface="Times New Roman"/>
              </a:rPr>
              <a:t>ormal abdominal X-Ray</a:t>
            </a:r>
            <a:endParaRPr b="1" sz="2400">
              <a:latin typeface="Times New Roman"/>
              <a:ea typeface="Times New Roman"/>
              <a:cs typeface="Times New Roman"/>
              <a:sym typeface="Times New Roman"/>
            </a:endParaRPr>
          </a:p>
        </p:txBody>
      </p:sp>
      <p:grpSp>
        <p:nvGrpSpPr>
          <p:cNvPr id="180" name="Google Shape;180;g33076d2226c52577_0"/>
          <p:cNvGrpSpPr/>
          <p:nvPr/>
        </p:nvGrpSpPr>
        <p:grpSpPr>
          <a:xfrm>
            <a:off x="569969" y="7759862"/>
            <a:ext cx="3117725" cy="2410875"/>
            <a:chOff x="261688" y="7233725"/>
            <a:chExt cx="3117725" cy="2410875"/>
          </a:xfrm>
        </p:grpSpPr>
        <p:pic>
          <p:nvPicPr>
            <p:cNvPr id="181" name="Google Shape;181;g33076d2226c52577_0"/>
            <p:cNvPicPr preferRelativeResize="0"/>
            <p:nvPr/>
          </p:nvPicPr>
          <p:blipFill>
            <a:blip r:embed="rId10">
              <a:alphaModFix/>
            </a:blip>
            <a:stretch>
              <a:fillRect/>
            </a:stretch>
          </p:blipFill>
          <p:spPr>
            <a:xfrm>
              <a:off x="1554863" y="7233725"/>
              <a:ext cx="1824530" cy="2105099"/>
            </a:xfrm>
            <a:prstGeom prst="rect">
              <a:avLst/>
            </a:prstGeom>
            <a:noFill/>
            <a:ln>
              <a:noFill/>
            </a:ln>
          </p:spPr>
        </p:pic>
        <p:sp>
          <p:nvSpPr>
            <p:cNvPr id="182" name="Google Shape;182;g33076d2226c52577_0"/>
            <p:cNvSpPr txBox="1"/>
            <p:nvPr/>
          </p:nvSpPr>
          <p:spPr>
            <a:xfrm>
              <a:off x="1554813" y="9318200"/>
              <a:ext cx="1824600" cy="3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solidFill>
                    <a:schemeClr val="dk1"/>
                  </a:solidFill>
                  <a:latin typeface="Times New Roman"/>
                  <a:ea typeface="Times New Roman"/>
                  <a:cs typeface="Times New Roman"/>
                  <a:sym typeface="Times New Roman"/>
                </a:rPr>
                <a:t>Bowel obstruction</a:t>
              </a:r>
              <a:endParaRPr sz="1300">
                <a:solidFill>
                  <a:srgbClr val="888888"/>
                </a:solidFill>
                <a:latin typeface="Times New Roman"/>
                <a:ea typeface="Times New Roman"/>
                <a:cs typeface="Times New Roman"/>
                <a:sym typeface="Times New Roman"/>
              </a:endParaRPr>
            </a:p>
          </p:txBody>
        </p:sp>
        <p:sp>
          <p:nvSpPr>
            <p:cNvPr id="183" name="Google Shape;183;g33076d2226c52577_0"/>
            <p:cNvSpPr txBox="1"/>
            <p:nvPr/>
          </p:nvSpPr>
          <p:spPr>
            <a:xfrm>
              <a:off x="261688" y="7969525"/>
              <a:ext cx="1209000" cy="23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Dilated b</a:t>
              </a:r>
              <a:r>
                <a:rPr lang="en-US" sz="1000">
                  <a:solidFill>
                    <a:schemeClr val="dk1"/>
                  </a:solidFill>
                  <a:latin typeface="Times New Roman"/>
                  <a:ea typeface="Times New Roman"/>
                  <a:cs typeface="Times New Roman"/>
                  <a:sym typeface="Times New Roman"/>
                </a:rPr>
                <a:t>owel </a:t>
              </a:r>
              <a:r>
                <a:rPr lang="en-US" sz="1000">
                  <a:solidFill>
                    <a:schemeClr val="dk1"/>
                  </a:solidFill>
                  <a:latin typeface="Times New Roman"/>
                  <a:ea typeface="Times New Roman"/>
                  <a:cs typeface="Times New Roman"/>
                  <a:sym typeface="Times New Roman"/>
                </a:rPr>
                <a:t>loops</a:t>
              </a:r>
              <a:endParaRPr sz="1000">
                <a:solidFill>
                  <a:srgbClr val="888888"/>
                </a:solidFill>
                <a:latin typeface="Times New Roman"/>
                <a:ea typeface="Times New Roman"/>
                <a:cs typeface="Times New Roman"/>
                <a:sym typeface="Times New Roman"/>
              </a:endParaRPr>
            </a:p>
          </p:txBody>
        </p:sp>
        <p:cxnSp>
          <p:nvCxnSpPr>
            <p:cNvPr id="184" name="Google Shape;184;g33076d2226c52577_0"/>
            <p:cNvCxnSpPr>
              <a:stCxn id="183" idx="3"/>
            </p:cNvCxnSpPr>
            <p:nvPr/>
          </p:nvCxnSpPr>
          <p:spPr>
            <a:xfrm>
              <a:off x="1470688" y="8085775"/>
              <a:ext cx="1139700" cy="333000"/>
            </a:xfrm>
            <a:prstGeom prst="straightConnector1">
              <a:avLst/>
            </a:prstGeom>
            <a:noFill/>
            <a:ln cap="flat" cmpd="sng" w="9525">
              <a:solidFill>
                <a:srgbClr val="FF66C4"/>
              </a:solidFill>
              <a:prstDash val="solid"/>
              <a:round/>
              <a:headEnd len="med" w="med" type="none"/>
              <a:tailEnd len="med" w="med" type="stealth"/>
            </a:ln>
          </p:spPr>
        </p:cxnSp>
        <p:sp>
          <p:nvSpPr>
            <p:cNvPr id="185" name="Google Shape;185;g33076d2226c52577_0"/>
            <p:cNvSpPr txBox="1"/>
            <p:nvPr/>
          </p:nvSpPr>
          <p:spPr>
            <a:xfrm>
              <a:off x="351838" y="8509275"/>
              <a:ext cx="1028700" cy="23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Air fluid levels</a:t>
              </a:r>
              <a:endParaRPr sz="1000">
                <a:solidFill>
                  <a:srgbClr val="888888"/>
                </a:solidFill>
                <a:latin typeface="Times New Roman"/>
                <a:ea typeface="Times New Roman"/>
                <a:cs typeface="Times New Roman"/>
                <a:sym typeface="Times New Roman"/>
              </a:endParaRPr>
            </a:p>
          </p:txBody>
        </p:sp>
        <p:cxnSp>
          <p:nvCxnSpPr>
            <p:cNvPr id="186" name="Google Shape;186;g33076d2226c52577_0"/>
            <p:cNvCxnSpPr>
              <a:stCxn id="185" idx="3"/>
            </p:cNvCxnSpPr>
            <p:nvPr/>
          </p:nvCxnSpPr>
          <p:spPr>
            <a:xfrm flipH="1" rot="10800000">
              <a:off x="1380538" y="7996125"/>
              <a:ext cx="1171200" cy="629400"/>
            </a:xfrm>
            <a:prstGeom prst="straightConnector1">
              <a:avLst/>
            </a:prstGeom>
            <a:noFill/>
            <a:ln cap="flat" cmpd="sng" w="9525">
              <a:solidFill>
                <a:srgbClr val="0DD1BF"/>
              </a:solidFill>
              <a:prstDash val="solid"/>
              <a:round/>
              <a:headEnd len="med" w="med" type="none"/>
              <a:tailEnd len="med" w="med" type="stealth"/>
            </a:ln>
          </p:spPr>
        </p:cxnSp>
        <p:cxnSp>
          <p:nvCxnSpPr>
            <p:cNvPr id="187" name="Google Shape;187;g33076d2226c52577_0"/>
            <p:cNvCxnSpPr>
              <a:stCxn id="185" idx="3"/>
            </p:cNvCxnSpPr>
            <p:nvPr/>
          </p:nvCxnSpPr>
          <p:spPr>
            <a:xfrm flipH="1" rot="10800000">
              <a:off x="1380538" y="8162925"/>
              <a:ext cx="1490100" cy="462600"/>
            </a:xfrm>
            <a:prstGeom prst="straightConnector1">
              <a:avLst/>
            </a:prstGeom>
            <a:noFill/>
            <a:ln cap="flat" cmpd="sng" w="9525">
              <a:solidFill>
                <a:srgbClr val="0DD1BF"/>
              </a:solidFill>
              <a:prstDash val="solid"/>
              <a:round/>
              <a:headEnd len="med" w="med" type="none"/>
              <a:tailEnd len="med" w="med" type="stealth"/>
            </a:ln>
          </p:spPr>
        </p:cxnSp>
        <p:cxnSp>
          <p:nvCxnSpPr>
            <p:cNvPr id="188" name="Google Shape;188;g33076d2226c52577_0"/>
            <p:cNvCxnSpPr>
              <a:stCxn id="185" idx="3"/>
            </p:cNvCxnSpPr>
            <p:nvPr/>
          </p:nvCxnSpPr>
          <p:spPr>
            <a:xfrm flipH="1" rot="10800000">
              <a:off x="1380538" y="8548725"/>
              <a:ext cx="585300" cy="76800"/>
            </a:xfrm>
            <a:prstGeom prst="straightConnector1">
              <a:avLst/>
            </a:prstGeom>
            <a:noFill/>
            <a:ln cap="flat" cmpd="sng" w="9525">
              <a:solidFill>
                <a:srgbClr val="0DD1BF"/>
              </a:solidFill>
              <a:prstDash val="solid"/>
              <a:round/>
              <a:headEnd len="med" w="med" type="none"/>
              <a:tailEnd len="med" w="med" type="stealth"/>
            </a:ln>
          </p:spPr>
        </p:cxnSp>
        <p:cxnSp>
          <p:nvCxnSpPr>
            <p:cNvPr id="189" name="Google Shape;189;g33076d2226c52577_0"/>
            <p:cNvCxnSpPr>
              <a:stCxn id="185" idx="3"/>
            </p:cNvCxnSpPr>
            <p:nvPr/>
          </p:nvCxnSpPr>
          <p:spPr>
            <a:xfrm flipH="1" rot="10800000">
              <a:off x="1380538" y="8343825"/>
              <a:ext cx="680700" cy="281700"/>
            </a:xfrm>
            <a:prstGeom prst="straightConnector1">
              <a:avLst/>
            </a:prstGeom>
            <a:noFill/>
            <a:ln cap="flat" cmpd="sng" w="9525">
              <a:solidFill>
                <a:srgbClr val="0DD1BF"/>
              </a:solidFill>
              <a:prstDash val="solid"/>
              <a:round/>
              <a:headEnd len="med" w="med" type="none"/>
              <a:tailEnd len="med" w="med" type="stealth"/>
            </a:ln>
          </p:spPr>
        </p:cxnSp>
      </p:grpSp>
      <p:sp>
        <p:nvSpPr>
          <p:cNvPr id="190" name="Google Shape;190;g33076d2226c52577_0"/>
          <p:cNvSpPr txBox="1"/>
          <p:nvPr/>
        </p:nvSpPr>
        <p:spPr>
          <a:xfrm>
            <a:off x="4298225" y="9746500"/>
            <a:ext cx="2745300" cy="40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solidFill>
                  <a:schemeClr val="dk1"/>
                </a:solidFill>
                <a:latin typeface="Times New Roman"/>
                <a:ea typeface="Times New Roman"/>
                <a:cs typeface="Times New Roman"/>
                <a:sym typeface="Times New Roman"/>
              </a:rPr>
              <a:t>Air </a:t>
            </a:r>
            <a:r>
              <a:rPr lang="en-US" sz="1300">
                <a:solidFill>
                  <a:srgbClr val="888888"/>
                </a:solidFill>
                <a:latin typeface="Times New Roman"/>
                <a:ea typeface="Times New Roman"/>
                <a:cs typeface="Times New Roman"/>
                <a:sym typeface="Times New Roman"/>
              </a:rPr>
              <a:t>in the </a:t>
            </a:r>
            <a:r>
              <a:rPr lang="en-US" sz="1300">
                <a:solidFill>
                  <a:srgbClr val="888888"/>
                </a:solidFill>
                <a:latin typeface="Times New Roman"/>
                <a:ea typeface="Times New Roman"/>
                <a:cs typeface="Times New Roman"/>
                <a:sym typeface="Times New Roman"/>
              </a:rPr>
              <a:t>diaphrma</a:t>
            </a:r>
            <a:r>
              <a:rPr lang="en-US" sz="1300">
                <a:solidFill>
                  <a:schemeClr val="dk1"/>
                </a:solidFill>
                <a:latin typeface="Times New Roman"/>
                <a:ea typeface="Times New Roman"/>
                <a:cs typeface="Times New Roman"/>
                <a:sym typeface="Times New Roman"/>
              </a:rPr>
              <a:t>, </a:t>
            </a:r>
            <a:r>
              <a:rPr lang="en-US" sz="1300">
                <a:solidFill>
                  <a:schemeClr val="dk1"/>
                </a:solidFill>
                <a:latin typeface="Times New Roman"/>
                <a:ea typeface="Times New Roman"/>
                <a:cs typeface="Times New Roman"/>
                <a:sym typeface="Times New Roman"/>
              </a:rPr>
              <a:t>outside the bowel </a:t>
            </a:r>
            <a:r>
              <a:rPr lang="en-US" sz="1300">
                <a:solidFill>
                  <a:schemeClr val="dk1"/>
                </a:solidFill>
                <a:latin typeface="Times New Roman"/>
                <a:ea typeface="Times New Roman"/>
                <a:cs typeface="Times New Roman"/>
                <a:sym typeface="Times New Roman"/>
              </a:rPr>
              <a:t>loops</a:t>
            </a:r>
            <a:r>
              <a:rPr lang="en-US" sz="1300">
                <a:solidFill>
                  <a:schemeClr val="dk1"/>
                </a:solidFill>
                <a:latin typeface="Times New Roman"/>
                <a:ea typeface="Times New Roman"/>
                <a:cs typeface="Times New Roman"/>
                <a:sym typeface="Times New Roman"/>
              </a:rPr>
              <a:t> (pneumoperitonium) </a:t>
            </a:r>
            <a:r>
              <a:rPr lang="en-US" sz="1200">
                <a:solidFill>
                  <a:srgbClr val="93C47D"/>
                </a:solidFill>
                <a:latin typeface="Times New Roman"/>
                <a:ea typeface="Times New Roman"/>
                <a:cs typeface="Times New Roman"/>
                <a:sym typeface="Times New Roman"/>
              </a:rPr>
              <a:t>(6)</a:t>
            </a:r>
            <a:endParaRPr sz="1300">
              <a:solidFill>
                <a:schemeClr val="dk1"/>
              </a:solidFill>
              <a:latin typeface="Times New Roman"/>
              <a:ea typeface="Times New Roman"/>
              <a:cs typeface="Times New Roman"/>
              <a:sym typeface="Times New Roman"/>
            </a:endParaRPr>
          </a:p>
        </p:txBody>
      </p:sp>
      <p:grpSp>
        <p:nvGrpSpPr>
          <p:cNvPr id="191" name="Google Shape;191;g33076d2226c52577_0"/>
          <p:cNvGrpSpPr/>
          <p:nvPr/>
        </p:nvGrpSpPr>
        <p:grpSpPr>
          <a:xfrm>
            <a:off x="4375495" y="7759853"/>
            <a:ext cx="1706843" cy="1989531"/>
            <a:chOff x="4892869" y="7745450"/>
            <a:chExt cx="1824525" cy="2105101"/>
          </a:xfrm>
        </p:grpSpPr>
        <p:pic>
          <p:nvPicPr>
            <p:cNvPr id="192" name="Google Shape;192;g33076d2226c52577_0"/>
            <p:cNvPicPr preferRelativeResize="0"/>
            <p:nvPr/>
          </p:nvPicPr>
          <p:blipFill rotWithShape="1">
            <a:blip r:embed="rId11">
              <a:alphaModFix/>
            </a:blip>
            <a:srcRect b="4596" l="5068" r="4743" t="5093"/>
            <a:stretch/>
          </p:blipFill>
          <p:spPr>
            <a:xfrm>
              <a:off x="4892869" y="7745450"/>
              <a:ext cx="1824525" cy="2105101"/>
            </a:xfrm>
            <a:prstGeom prst="rect">
              <a:avLst/>
            </a:prstGeom>
            <a:noFill/>
            <a:ln>
              <a:noFill/>
            </a:ln>
          </p:spPr>
        </p:pic>
        <p:cxnSp>
          <p:nvCxnSpPr>
            <p:cNvPr id="193" name="Google Shape;193;g33076d2226c52577_0"/>
            <p:cNvCxnSpPr/>
            <p:nvPr/>
          </p:nvCxnSpPr>
          <p:spPr>
            <a:xfrm>
              <a:off x="5022163" y="7787350"/>
              <a:ext cx="166800" cy="150000"/>
            </a:xfrm>
            <a:prstGeom prst="straightConnector1">
              <a:avLst/>
            </a:prstGeom>
            <a:noFill/>
            <a:ln cap="flat" cmpd="sng" w="9525">
              <a:solidFill>
                <a:srgbClr val="00FF00"/>
              </a:solidFill>
              <a:prstDash val="solid"/>
              <a:round/>
              <a:headEnd len="med" w="med" type="none"/>
              <a:tailEnd len="med" w="med" type="stealth"/>
            </a:ln>
          </p:spPr>
        </p:cxnSp>
        <p:cxnSp>
          <p:nvCxnSpPr>
            <p:cNvPr id="194" name="Google Shape;194;g33076d2226c52577_0"/>
            <p:cNvCxnSpPr/>
            <p:nvPr/>
          </p:nvCxnSpPr>
          <p:spPr>
            <a:xfrm>
              <a:off x="4926019" y="8082400"/>
              <a:ext cx="192600" cy="45300"/>
            </a:xfrm>
            <a:prstGeom prst="straightConnector1">
              <a:avLst/>
            </a:prstGeom>
            <a:noFill/>
            <a:ln cap="flat" cmpd="sng" w="9525">
              <a:solidFill>
                <a:srgbClr val="00FF00"/>
              </a:solidFill>
              <a:prstDash val="solid"/>
              <a:round/>
              <a:headEnd len="med" w="med" type="none"/>
              <a:tailEnd len="med" w="med" type="stealth"/>
            </a:ln>
          </p:spPr>
        </p:cxnSp>
      </p:grpSp>
      <p:sp>
        <p:nvSpPr>
          <p:cNvPr id="195" name="Google Shape;195;g33076d2226c52577_0"/>
          <p:cNvSpPr txBox="1"/>
          <p:nvPr/>
        </p:nvSpPr>
        <p:spPr>
          <a:xfrm>
            <a:off x="3360644" y="103375"/>
            <a:ext cx="12897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Times New Roman"/>
                <a:ea typeface="Times New Roman"/>
                <a:cs typeface="Times New Roman"/>
                <a:sym typeface="Times New Roman"/>
              </a:rPr>
              <a:t>X-Ray</a:t>
            </a:r>
            <a:endParaRPr b="1" sz="3000">
              <a:latin typeface="Times New Roman"/>
              <a:ea typeface="Times New Roman"/>
              <a:cs typeface="Times New Roman"/>
              <a:sym typeface="Times New Roman"/>
            </a:endParaRPr>
          </a:p>
        </p:txBody>
      </p:sp>
      <p:sp>
        <p:nvSpPr>
          <p:cNvPr id="196" name="Google Shape;196;g33076d2226c52577_0"/>
          <p:cNvSpPr txBox="1"/>
          <p:nvPr/>
        </p:nvSpPr>
        <p:spPr>
          <a:xfrm>
            <a:off x="319775" y="3370950"/>
            <a:ext cx="1651500" cy="28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solidFill>
                  <a:schemeClr val="dk1"/>
                </a:solidFill>
                <a:latin typeface="Times New Roman"/>
                <a:ea typeface="Times New Roman"/>
                <a:cs typeface="Times New Roman"/>
                <a:sym typeface="Times New Roman"/>
              </a:rPr>
              <a:t>Standing </a:t>
            </a:r>
            <a:r>
              <a:rPr lang="en-US" sz="1300">
                <a:solidFill>
                  <a:srgbClr val="888888"/>
                </a:solidFill>
                <a:latin typeface="Times New Roman"/>
                <a:ea typeface="Times New Roman"/>
                <a:cs typeface="Times New Roman"/>
                <a:sym typeface="Times New Roman"/>
              </a:rPr>
              <a:t>position </a:t>
            </a:r>
            <a:r>
              <a:rPr lang="en-US" sz="1200">
                <a:solidFill>
                  <a:srgbClr val="93C47D"/>
                </a:solidFill>
                <a:latin typeface="Times New Roman"/>
                <a:ea typeface="Times New Roman"/>
                <a:cs typeface="Times New Roman"/>
                <a:sym typeface="Times New Roman"/>
              </a:rPr>
              <a:t>(3)</a:t>
            </a:r>
            <a:endParaRPr sz="1300">
              <a:solidFill>
                <a:srgbClr val="93C47D"/>
              </a:solidFill>
              <a:latin typeface="Calibri"/>
              <a:ea typeface="Calibri"/>
              <a:cs typeface="Calibri"/>
              <a:sym typeface="Calibri"/>
            </a:endParaRPr>
          </a:p>
        </p:txBody>
      </p:sp>
      <p:sp>
        <p:nvSpPr>
          <p:cNvPr id="197" name="Google Shape;197;g33076d2226c52577_0"/>
          <p:cNvSpPr/>
          <p:nvPr/>
        </p:nvSpPr>
        <p:spPr>
          <a:xfrm>
            <a:off x="2287300" y="1638300"/>
            <a:ext cx="57000" cy="2030100"/>
          </a:xfrm>
          <a:prstGeom prst="rect">
            <a:avLst/>
          </a:prstGeom>
          <a:solidFill>
            <a:srgbClr val="EFE8FF"/>
          </a:solidFill>
          <a:ln>
            <a:noFill/>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198" name="Google Shape;198;g33076d2226c52577_0"/>
          <p:cNvSpPr/>
          <p:nvPr/>
        </p:nvSpPr>
        <p:spPr>
          <a:xfrm>
            <a:off x="4975775" y="1638325"/>
            <a:ext cx="57000" cy="2030100"/>
          </a:xfrm>
          <a:prstGeom prst="rect">
            <a:avLst/>
          </a:prstGeom>
          <a:solidFill>
            <a:srgbClr val="EFE8FF"/>
          </a:solidFill>
          <a:ln>
            <a:noFill/>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199" name="Google Shape;199;g33076d2226c52577_0"/>
          <p:cNvSpPr/>
          <p:nvPr/>
        </p:nvSpPr>
        <p:spPr>
          <a:xfrm>
            <a:off x="197223" y="3896750"/>
            <a:ext cx="57000" cy="2811600"/>
          </a:xfrm>
          <a:prstGeom prst="rect">
            <a:avLst/>
          </a:prstGeom>
          <a:solidFill>
            <a:srgbClr val="EFE8FF"/>
          </a:solidFill>
          <a:ln>
            <a:noFill/>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00" name="Google Shape;200;g33076d2226c52577_0"/>
          <p:cNvSpPr/>
          <p:nvPr/>
        </p:nvSpPr>
        <p:spPr>
          <a:xfrm>
            <a:off x="3524423" y="3931855"/>
            <a:ext cx="57000" cy="2811900"/>
          </a:xfrm>
          <a:prstGeom prst="rect">
            <a:avLst/>
          </a:prstGeom>
          <a:solidFill>
            <a:srgbClr val="EFE8FF"/>
          </a:solidFill>
          <a:ln>
            <a:noFill/>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01" name="Google Shape;201;g33076d2226c52577_0"/>
          <p:cNvSpPr/>
          <p:nvPr/>
        </p:nvSpPr>
        <p:spPr>
          <a:xfrm>
            <a:off x="512975" y="7708025"/>
            <a:ext cx="57000" cy="2484900"/>
          </a:xfrm>
          <a:prstGeom prst="rect">
            <a:avLst/>
          </a:prstGeom>
          <a:solidFill>
            <a:srgbClr val="EFE8FF"/>
          </a:solidFill>
          <a:ln>
            <a:noFill/>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02" name="Google Shape;202;g33076d2226c52577_0"/>
          <p:cNvSpPr/>
          <p:nvPr/>
        </p:nvSpPr>
        <p:spPr>
          <a:xfrm>
            <a:off x="4003100" y="7705150"/>
            <a:ext cx="57000" cy="2484900"/>
          </a:xfrm>
          <a:prstGeom prst="rect">
            <a:avLst/>
          </a:prstGeom>
          <a:solidFill>
            <a:srgbClr val="EFE8FF"/>
          </a:solidFill>
          <a:ln>
            <a:noFill/>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03" name="Google Shape;203;g33076d2226c52577_0"/>
          <p:cNvSpPr/>
          <p:nvPr/>
        </p:nvSpPr>
        <p:spPr>
          <a:xfrm>
            <a:off x="248798" y="902350"/>
            <a:ext cx="538800" cy="538800"/>
          </a:xfrm>
          <a:prstGeom prst="flowChartDecision">
            <a:avLst/>
          </a:prstGeom>
          <a:solidFill>
            <a:srgbClr val="E0D7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3076d2226c52577_0"/>
          <p:cNvSpPr/>
          <p:nvPr/>
        </p:nvSpPr>
        <p:spPr>
          <a:xfrm>
            <a:off x="328162" y="971500"/>
            <a:ext cx="380075" cy="400500"/>
          </a:xfrm>
          <a:prstGeom prst="flowChartDecision">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 name="Google Shape;205;g33076d2226c52577_0"/>
          <p:cNvGrpSpPr/>
          <p:nvPr/>
        </p:nvGrpSpPr>
        <p:grpSpPr>
          <a:xfrm>
            <a:off x="221073" y="7007188"/>
            <a:ext cx="538800" cy="538800"/>
            <a:chOff x="221073" y="6937488"/>
            <a:chExt cx="538800" cy="538800"/>
          </a:xfrm>
        </p:grpSpPr>
        <p:sp>
          <p:nvSpPr>
            <p:cNvPr id="206" name="Google Shape;206;g33076d2226c52577_0"/>
            <p:cNvSpPr/>
            <p:nvPr/>
          </p:nvSpPr>
          <p:spPr>
            <a:xfrm>
              <a:off x="221073" y="6937488"/>
              <a:ext cx="538800" cy="538800"/>
            </a:xfrm>
            <a:prstGeom prst="flowChartDecision">
              <a:avLst/>
            </a:prstGeom>
            <a:solidFill>
              <a:srgbClr val="E0D7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33076d2226c52577_0"/>
            <p:cNvSpPr/>
            <p:nvPr/>
          </p:nvSpPr>
          <p:spPr>
            <a:xfrm>
              <a:off x="300437" y="7006638"/>
              <a:ext cx="380075" cy="400500"/>
            </a:xfrm>
            <a:prstGeom prst="flowChartDecision">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g33076d2226c52577_0"/>
          <p:cNvSpPr txBox="1"/>
          <p:nvPr/>
        </p:nvSpPr>
        <p:spPr>
          <a:xfrm>
            <a:off x="1773950" y="559800"/>
            <a:ext cx="40086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100">
                <a:solidFill>
                  <a:srgbClr val="93C47D"/>
                </a:solidFill>
                <a:latin typeface="Times New Roman"/>
                <a:ea typeface="Times New Roman"/>
                <a:cs typeface="Times New Roman"/>
                <a:sym typeface="Times New Roman"/>
              </a:rPr>
              <a:t>A</a:t>
            </a:r>
            <a:r>
              <a:rPr lang="en-US" sz="1100">
                <a:solidFill>
                  <a:srgbClr val="93C47D"/>
                </a:solidFill>
                <a:latin typeface="Times New Roman"/>
                <a:ea typeface="Times New Roman"/>
                <a:cs typeface="Times New Roman"/>
                <a:sym typeface="Times New Roman"/>
              </a:rPr>
              <a:t>lways keep in mind the image in the opposite side of you </a:t>
            </a:r>
            <a:endParaRPr sz="1100">
              <a:solidFill>
                <a:schemeClr val="dk1"/>
              </a:solidFill>
              <a:latin typeface="Times New Roman"/>
              <a:ea typeface="Times New Roman"/>
              <a:cs typeface="Times New Roman"/>
              <a:sym typeface="Times New Roman"/>
            </a:endParaRPr>
          </a:p>
        </p:txBody>
      </p:sp>
      <p:sp>
        <p:nvSpPr>
          <p:cNvPr id="209" name="Google Shape;209;g33076d2226c52577_0"/>
          <p:cNvSpPr txBox="1"/>
          <p:nvPr/>
        </p:nvSpPr>
        <p:spPr>
          <a:xfrm>
            <a:off x="569975" y="9347550"/>
            <a:ext cx="1289700" cy="24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rgbClr val="93C47D"/>
                </a:solidFill>
                <a:latin typeface="Times New Roman"/>
                <a:ea typeface="Times New Roman"/>
                <a:cs typeface="Times New Roman"/>
                <a:sym typeface="Times New Roman"/>
              </a:rPr>
              <a:t>(5)</a:t>
            </a:r>
            <a:endParaRPr sz="1200">
              <a:solidFill>
                <a:srgbClr val="93C47D"/>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1eb524d9fa4_0_79"/>
          <p:cNvSpPr/>
          <p:nvPr/>
        </p:nvSpPr>
        <p:spPr>
          <a:xfrm>
            <a:off x="5251400" y="8479275"/>
            <a:ext cx="1857900" cy="19317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rtl="0" algn="ctr">
              <a:spcBef>
                <a:spcPts val="0"/>
              </a:spcBef>
              <a:spcAft>
                <a:spcPts val="0"/>
              </a:spcAft>
              <a:buClr>
                <a:schemeClr val="dk1"/>
              </a:buClr>
              <a:buSzPts val="1200"/>
              <a:buFont typeface="Arial"/>
              <a:buNone/>
            </a:pPr>
            <a:r>
              <a:t/>
            </a:r>
            <a:endParaRPr sz="1300">
              <a:latin typeface="Times New Roman"/>
              <a:ea typeface="Times New Roman"/>
              <a:cs typeface="Times New Roman"/>
              <a:sym typeface="Times New Roman"/>
            </a:endParaRPr>
          </a:p>
        </p:txBody>
      </p:sp>
      <p:sp>
        <p:nvSpPr>
          <p:cNvPr id="215" name="Google Shape;215;g1eb524d9fa4_0_79"/>
          <p:cNvSpPr/>
          <p:nvPr/>
        </p:nvSpPr>
        <p:spPr>
          <a:xfrm>
            <a:off x="3731025" y="8480425"/>
            <a:ext cx="1465800" cy="19311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rtl="0" algn="ctr">
              <a:spcBef>
                <a:spcPts val="0"/>
              </a:spcBef>
              <a:spcAft>
                <a:spcPts val="0"/>
              </a:spcAft>
              <a:buClr>
                <a:schemeClr val="dk1"/>
              </a:buClr>
              <a:buSzPts val="1200"/>
              <a:buFont typeface="Arial"/>
              <a:buNone/>
            </a:pPr>
            <a:r>
              <a:t/>
            </a:r>
            <a:endParaRPr sz="1300">
              <a:latin typeface="Times New Roman"/>
              <a:ea typeface="Times New Roman"/>
              <a:cs typeface="Times New Roman"/>
              <a:sym typeface="Times New Roman"/>
            </a:endParaRPr>
          </a:p>
        </p:txBody>
      </p:sp>
      <p:sp>
        <p:nvSpPr>
          <p:cNvPr id="216" name="Google Shape;216;g1eb524d9fa4_0_79"/>
          <p:cNvSpPr/>
          <p:nvPr/>
        </p:nvSpPr>
        <p:spPr>
          <a:xfrm>
            <a:off x="301450" y="8479525"/>
            <a:ext cx="3053100" cy="19302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200"/>
              <a:buFont typeface="Arial"/>
              <a:buNone/>
            </a:pPr>
            <a:r>
              <a:t/>
            </a:r>
            <a:endParaRPr i="0" sz="1300" u="none" cap="none" strike="noStrike">
              <a:latin typeface="Times New Roman"/>
              <a:ea typeface="Times New Roman"/>
              <a:cs typeface="Times New Roman"/>
              <a:sym typeface="Times New Roman"/>
            </a:endParaRPr>
          </a:p>
        </p:txBody>
      </p:sp>
      <p:sp>
        <p:nvSpPr>
          <p:cNvPr id="217" name="Google Shape;217;g1eb524d9fa4_0_79"/>
          <p:cNvSpPr txBox="1"/>
          <p:nvPr/>
        </p:nvSpPr>
        <p:spPr>
          <a:xfrm>
            <a:off x="1891660" y="103375"/>
            <a:ext cx="42387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Times New Roman"/>
                <a:ea typeface="Times New Roman"/>
                <a:cs typeface="Times New Roman"/>
                <a:sym typeface="Times New Roman"/>
              </a:rPr>
              <a:t>Fluoroscopy </a:t>
            </a:r>
            <a:r>
              <a:rPr b="1" lang="en-US" sz="1500">
                <a:latin typeface="Times New Roman"/>
                <a:ea typeface="Times New Roman"/>
                <a:cs typeface="Times New Roman"/>
                <a:sym typeface="Times New Roman"/>
              </a:rPr>
              <a:t>(X-ray + Oral contrast)</a:t>
            </a:r>
            <a:endParaRPr b="1" sz="1500">
              <a:latin typeface="Times New Roman"/>
              <a:ea typeface="Times New Roman"/>
              <a:cs typeface="Times New Roman"/>
              <a:sym typeface="Times New Roman"/>
            </a:endParaRPr>
          </a:p>
        </p:txBody>
      </p:sp>
      <p:sp>
        <p:nvSpPr>
          <p:cNvPr id="218" name="Google Shape;218;g1eb524d9fa4_0_79"/>
          <p:cNvSpPr/>
          <p:nvPr/>
        </p:nvSpPr>
        <p:spPr>
          <a:xfrm>
            <a:off x="345525" y="879325"/>
            <a:ext cx="6774300" cy="926700"/>
          </a:xfrm>
          <a:prstGeom prst="roundRect">
            <a:avLst>
              <a:gd fmla="val 16667" name="adj"/>
            </a:avLst>
          </a:prstGeom>
          <a:noFill/>
          <a:ln cap="flat" cmpd="sng" w="9525">
            <a:solidFill>
              <a:srgbClr val="DACD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300">
                <a:solidFill>
                  <a:srgbClr val="888888"/>
                </a:solidFill>
                <a:latin typeface="Times New Roman"/>
                <a:ea typeface="Times New Roman"/>
                <a:cs typeface="Times New Roman"/>
                <a:sym typeface="Times New Roman"/>
              </a:rPr>
              <a:t>It is the same as X-rays, but the difference between them is that X-rays take</a:t>
            </a:r>
            <a:endParaRPr sz="1300">
              <a:solidFill>
                <a:srgbClr val="888888"/>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US" sz="1300">
                <a:solidFill>
                  <a:srgbClr val="888888"/>
                </a:solidFill>
                <a:latin typeface="Times New Roman"/>
                <a:ea typeface="Times New Roman"/>
                <a:cs typeface="Times New Roman"/>
                <a:sym typeface="Times New Roman"/>
              </a:rPr>
              <a:t>snapshots of internal tissues in a </a:t>
            </a:r>
            <a:r>
              <a:rPr b="1" lang="en-US" sz="1300">
                <a:solidFill>
                  <a:srgbClr val="888888"/>
                </a:solidFill>
                <a:latin typeface="Times New Roman"/>
                <a:ea typeface="Times New Roman"/>
                <a:cs typeface="Times New Roman"/>
                <a:sym typeface="Times New Roman"/>
              </a:rPr>
              <a:t>single</a:t>
            </a:r>
            <a:r>
              <a:rPr lang="en-US" sz="1300">
                <a:solidFill>
                  <a:srgbClr val="888888"/>
                </a:solidFill>
                <a:latin typeface="Times New Roman"/>
                <a:ea typeface="Times New Roman"/>
                <a:cs typeface="Times New Roman"/>
                <a:sym typeface="Times New Roman"/>
              </a:rPr>
              <a:t> moment, whereas fluoroscopy can</a:t>
            </a:r>
            <a:endParaRPr sz="1300">
              <a:solidFill>
                <a:srgbClr val="888888"/>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US" sz="1300">
                <a:solidFill>
                  <a:srgbClr val="888888"/>
                </a:solidFill>
                <a:latin typeface="Times New Roman"/>
                <a:ea typeface="Times New Roman"/>
                <a:cs typeface="Times New Roman"/>
                <a:sym typeface="Times New Roman"/>
              </a:rPr>
              <a:t>provide</a:t>
            </a:r>
            <a:r>
              <a:rPr lang="en-US" sz="1300">
                <a:solidFill>
                  <a:srgbClr val="888888"/>
                </a:solidFill>
                <a:latin typeface="Times New Roman"/>
                <a:ea typeface="Times New Roman"/>
                <a:cs typeface="Times New Roman"/>
                <a:sym typeface="Times New Roman"/>
              </a:rPr>
              <a:t> </a:t>
            </a:r>
            <a:r>
              <a:rPr lang="en-US" sz="1300">
                <a:solidFill>
                  <a:srgbClr val="888888"/>
                </a:solidFill>
                <a:latin typeface="Times New Roman"/>
                <a:ea typeface="Times New Roman"/>
                <a:cs typeface="Times New Roman"/>
                <a:sym typeface="Times New Roman"/>
              </a:rPr>
              <a:t>continuous (dynamic), real-time moving </a:t>
            </a:r>
            <a:r>
              <a:rPr b="1" lang="en-US" sz="1300">
                <a:solidFill>
                  <a:srgbClr val="888888"/>
                </a:solidFill>
                <a:latin typeface="Times New Roman"/>
                <a:ea typeface="Times New Roman"/>
                <a:cs typeface="Times New Roman"/>
                <a:sym typeface="Times New Roman"/>
              </a:rPr>
              <a:t>video</a:t>
            </a:r>
            <a:r>
              <a:rPr lang="en-US" sz="1300">
                <a:solidFill>
                  <a:srgbClr val="888888"/>
                </a:solidFill>
                <a:latin typeface="Times New Roman"/>
                <a:ea typeface="Times New Roman"/>
                <a:cs typeface="Times New Roman"/>
                <a:sym typeface="Times New Roman"/>
              </a:rPr>
              <a:t> of your internal tissues.</a:t>
            </a:r>
            <a:endParaRPr sz="1300">
              <a:solidFill>
                <a:srgbClr val="888888"/>
              </a:solidFill>
              <a:latin typeface="Times New Roman"/>
              <a:ea typeface="Times New Roman"/>
              <a:cs typeface="Times New Roman"/>
              <a:sym typeface="Times New Roman"/>
            </a:endParaRPr>
          </a:p>
        </p:txBody>
      </p:sp>
      <p:sp>
        <p:nvSpPr>
          <p:cNvPr id="219" name="Google Shape;219;g1eb524d9fa4_0_79"/>
          <p:cNvSpPr txBox="1"/>
          <p:nvPr/>
        </p:nvSpPr>
        <p:spPr>
          <a:xfrm>
            <a:off x="446427" y="697675"/>
            <a:ext cx="1465800" cy="33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solidFill>
                  <a:srgbClr val="888888"/>
                </a:solidFill>
                <a:highlight>
                  <a:srgbClr val="FFFFFF"/>
                </a:highlight>
                <a:latin typeface="Times New Roman"/>
                <a:ea typeface="Times New Roman"/>
                <a:cs typeface="Times New Roman"/>
                <a:sym typeface="Times New Roman"/>
              </a:rPr>
              <a:t>Definition</a:t>
            </a:r>
            <a:endParaRPr sz="1600">
              <a:solidFill>
                <a:srgbClr val="888888"/>
              </a:solidFill>
              <a:highlight>
                <a:srgbClr val="FFFFFF"/>
              </a:highlight>
              <a:latin typeface="Times New Roman"/>
              <a:ea typeface="Times New Roman"/>
              <a:cs typeface="Times New Roman"/>
              <a:sym typeface="Times New Roman"/>
            </a:endParaRPr>
          </a:p>
        </p:txBody>
      </p:sp>
      <p:graphicFrame>
        <p:nvGraphicFramePr>
          <p:cNvPr id="220" name="Google Shape;220;g1eb524d9fa4_0_79"/>
          <p:cNvGraphicFramePr/>
          <p:nvPr/>
        </p:nvGraphicFramePr>
        <p:xfrm>
          <a:off x="336775" y="1939900"/>
          <a:ext cx="3000000" cy="3000000"/>
        </p:xfrm>
        <a:graphic>
          <a:graphicData uri="http://schemas.openxmlformats.org/drawingml/2006/table">
            <a:tbl>
              <a:tblPr>
                <a:noFill/>
                <a:tableStyleId>{E33BB215-49FF-46EC-A0AD-99315D22EE9F}</a:tableStyleId>
              </a:tblPr>
              <a:tblGrid>
                <a:gridCol w="1237975"/>
                <a:gridCol w="5536350"/>
              </a:tblGrid>
              <a:tr h="61845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Available</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Relatively cheap</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Excellent in evaluation the bowel lumen and mucosa</a:t>
                      </a:r>
                      <a:endParaRPr sz="13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20867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Disadvantage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Radiation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Poor in evaluating extra luminoal pathologies</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30095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Indications</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Assessing the mucosal outline</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Abdominal pain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Gastroesophageal</a:t>
                      </a:r>
                      <a:r>
                        <a:rPr lang="en-US" sz="1300">
                          <a:latin typeface="Times New Roman"/>
                          <a:ea typeface="Times New Roman"/>
                          <a:cs typeface="Times New Roman"/>
                          <a:sym typeface="Times New Roman"/>
                        </a:rPr>
                        <a:t> reﬂux</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75900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C.I</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Pregnancy</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Bowel obstruction </a:t>
                      </a:r>
                      <a:r>
                        <a:rPr lang="en-US" sz="1200">
                          <a:solidFill>
                            <a:srgbClr val="888888"/>
                          </a:solidFill>
                          <a:latin typeface="Times New Roman"/>
                          <a:ea typeface="Times New Roman"/>
                          <a:cs typeface="Times New Roman"/>
                          <a:sym typeface="Times New Roman"/>
                        </a:rPr>
                        <a:t>-</a:t>
                      </a:r>
                      <a:r>
                        <a:rPr lang="en-US" sz="1200">
                          <a:solidFill>
                            <a:srgbClr val="888888"/>
                          </a:solidFill>
                          <a:latin typeface="Times New Roman"/>
                          <a:ea typeface="Times New Roman"/>
                          <a:cs typeface="Times New Roman"/>
                          <a:sym typeface="Times New Roman"/>
                        </a:rPr>
                        <a:t>it</a:t>
                      </a:r>
                      <a:r>
                        <a:rPr lang="en-US" sz="1200">
                          <a:solidFill>
                            <a:srgbClr val="888888"/>
                          </a:solidFill>
                          <a:latin typeface="Times New Roman"/>
                          <a:ea typeface="Times New Roman"/>
                          <a:cs typeface="Times New Roman"/>
                          <a:sym typeface="Times New Roman"/>
                        </a:rPr>
                        <a:t> will worse the patient symptoms because bowel is already maximally dilated, if you adding some barium (which is thick) → extra ﬂuid-</a:t>
                      </a:r>
                      <a:endParaRPr sz="1200">
                        <a:solidFill>
                          <a:srgbClr val="888888"/>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Bowel perforation (with barium type of contrast).</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bl>
          </a:graphicData>
        </a:graphic>
      </p:graphicFrame>
      <p:pic>
        <p:nvPicPr>
          <p:cNvPr id="221" name="Google Shape;221;g1eb524d9fa4_0_79"/>
          <p:cNvPicPr preferRelativeResize="0"/>
          <p:nvPr/>
        </p:nvPicPr>
        <p:blipFill>
          <a:blip r:embed="rId3">
            <a:alphaModFix/>
          </a:blip>
          <a:stretch>
            <a:fillRect/>
          </a:stretch>
        </p:blipFill>
        <p:spPr>
          <a:xfrm flipH="1">
            <a:off x="5816650" y="950275"/>
            <a:ext cx="712200" cy="784800"/>
          </a:xfrm>
          <a:prstGeom prst="roundRect">
            <a:avLst>
              <a:gd fmla="val 16667" name="adj"/>
            </a:avLst>
          </a:prstGeom>
          <a:noFill/>
          <a:ln>
            <a:noFill/>
          </a:ln>
        </p:spPr>
      </p:pic>
      <p:pic>
        <p:nvPicPr>
          <p:cNvPr id="222" name="Google Shape;222;g1eb524d9fa4_0_79"/>
          <p:cNvPicPr preferRelativeResize="0"/>
          <p:nvPr/>
        </p:nvPicPr>
        <p:blipFill rotWithShape="1">
          <a:blip r:embed="rId4">
            <a:alphaModFix/>
          </a:blip>
          <a:srcRect b="0" l="0" r="0" t="1156"/>
          <a:stretch/>
        </p:blipFill>
        <p:spPr>
          <a:xfrm>
            <a:off x="6602500" y="950275"/>
            <a:ext cx="381000" cy="784800"/>
          </a:xfrm>
          <a:prstGeom prst="roundRect">
            <a:avLst>
              <a:gd fmla="val 16667" name="adj"/>
            </a:avLst>
          </a:prstGeom>
          <a:noFill/>
          <a:ln>
            <a:noFill/>
          </a:ln>
        </p:spPr>
      </p:pic>
      <p:grpSp>
        <p:nvGrpSpPr>
          <p:cNvPr id="223" name="Google Shape;223;g1eb524d9fa4_0_79"/>
          <p:cNvGrpSpPr/>
          <p:nvPr/>
        </p:nvGrpSpPr>
        <p:grpSpPr>
          <a:xfrm>
            <a:off x="287537" y="5167325"/>
            <a:ext cx="5193467" cy="420683"/>
            <a:chOff x="430476" y="5210657"/>
            <a:chExt cx="5193467" cy="504900"/>
          </a:xfrm>
        </p:grpSpPr>
        <p:sp>
          <p:nvSpPr>
            <p:cNvPr id="224" name="Google Shape;224;g1eb524d9fa4_0_79"/>
            <p:cNvSpPr/>
            <p:nvPr/>
          </p:nvSpPr>
          <p:spPr>
            <a:xfrm>
              <a:off x="549951" y="5235738"/>
              <a:ext cx="5073992" cy="454775"/>
            </a:xfrm>
            <a:custGeom>
              <a:rect b="b" l="l" r="r" t="t"/>
              <a:pathLst>
                <a:path extrusionOk="0" h="363094" w="1244388">
                  <a:moveTo>
                    <a:pt x="82496" y="0"/>
                  </a:moveTo>
                  <a:lnTo>
                    <a:pt x="1161892" y="0"/>
                  </a:lnTo>
                  <a:cubicBezTo>
                    <a:pt x="1207454" y="0"/>
                    <a:pt x="1244388" y="36935"/>
                    <a:pt x="1244388" y="82496"/>
                  </a:cubicBezTo>
                  <a:lnTo>
                    <a:pt x="1244388" y="280598"/>
                  </a:lnTo>
                  <a:cubicBezTo>
                    <a:pt x="1244388" y="302477"/>
                    <a:pt x="1235697" y="323460"/>
                    <a:pt x="1220226" y="338932"/>
                  </a:cubicBezTo>
                  <a:cubicBezTo>
                    <a:pt x="1204755" y="354403"/>
                    <a:pt x="1183771" y="363094"/>
                    <a:pt x="1161892" y="363094"/>
                  </a:cubicBezTo>
                  <a:lnTo>
                    <a:pt x="82496" y="363094"/>
                  </a:lnTo>
                  <a:cubicBezTo>
                    <a:pt x="36935" y="363094"/>
                    <a:pt x="0" y="326159"/>
                    <a:pt x="0" y="280598"/>
                  </a:cubicBezTo>
                  <a:lnTo>
                    <a:pt x="0" y="82496"/>
                  </a:lnTo>
                  <a:cubicBezTo>
                    <a:pt x="0" y="36935"/>
                    <a:pt x="36935" y="0"/>
                    <a:pt x="82496" y="0"/>
                  </a:cubicBezTo>
                  <a:close/>
                </a:path>
              </a:pathLst>
            </a:custGeom>
            <a:solidFill>
              <a:srgbClr val="F3F3F3">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500">
                  <a:solidFill>
                    <a:srgbClr val="888888"/>
                  </a:solidFill>
                  <a:latin typeface="Times New Roman"/>
                  <a:ea typeface="Times New Roman"/>
                  <a:cs typeface="Times New Roman"/>
                  <a:sym typeface="Times New Roman"/>
                </a:rPr>
                <a:t>      </a:t>
              </a:r>
              <a:r>
                <a:rPr b="1" lang="en-US" sz="1500">
                  <a:solidFill>
                    <a:srgbClr val="888888"/>
                  </a:solidFill>
                  <a:latin typeface="Times New Roman"/>
                  <a:ea typeface="Times New Roman"/>
                  <a:cs typeface="Times New Roman"/>
                  <a:sym typeface="Times New Roman"/>
                </a:rPr>
                <a:t>The best modality to assess each part of the GI system </a:t>
              </a:r>
              <a:r>
                <a:rPr lang="en-US" sz="1100">
                  <a:solidFill>
                    <a:srgbClr val="93C47D"/>
                  </a:solidFill>
                  <a:latin typeface="Times New Roman"/>
                  <a:ea typeface="Times New Roman"/>
                  <a:cs typeface="Times New Roman"/>
                  <a:sym typeface="Times New Roman"/>
                </a:rPr>
                <a:t>(7)</a:t>
              </a:r>
              <a:endParaRPr sz="1100">
                <a:solidFill>
                  <a:srgbClr val="93C47D"/>
                </a:solidFill>
                <a:latin typeface="Times New Roman"/>
                <a:ea typeface="Times New Roman"/>
                <a:cs typeface="Times New Roman"/>
                <a:sym typeface="Times New Roman"/>
              </a:endParaRPr>
            </a:p>
          </p:txBody>
        </p:sp>
        <p:sp>
          <p:nvSpPr>
            <p:cNvPr id="225" name="Google Shape;225;g1eb524d9fa4_0_79"/>
            <p:cNvSpPr/>
            <p:nvPr/>
          </p:nvSpPr>
          <p:spPr>
            <a:xfrm>
              <a:off x="430476" y="5210657"/>
              <a:ext cx="453300" cy="504900"/>
            </a:xfrm>
            <a:prstGeom prst="ellipse">
              <a:avLst/>
            </a:prstGeom>
            <a:solidFill>
              <a:srgbClr val="EFE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 name="Google Shape;226;g1eb524d9fa4_0_79"/>
          <p:cNvSpPr/>
          <p:nvPr/>
        </p:nvSpPr>
        <p:spPr>
          <a:xfrm>
            <a:off x="336775" y="5777650"/>
            <a:ext cx="1294800" cy="20073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200"/>
              <a:buFont typeface="Arial"/>
              <a:buNone/>
            </a:pPr>
            <a:r>
              <a:rPr lang="en-US" sz="1300">
                <a:latin typeface="Times New Roman"/>
                <a:ea typeface="Times New Roman"/>
                <a:cs typeface="Times New Roman"/>
                <a:sym typeface="Times New Roman"/>
              </a:rPr>
              <a:t>Barium swallow</a:t>
            </a:r>
            <a:endParaRPr sz="1300">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000">
                <a:latin typeface="Times New Roman"/>
                <a:ea typeface="Times New Roman"/>
                <a:cs typeface="Times New Roman"/>
                <a:sym typeface="Times New Roman"/>
              </a:rPr>
              <a:t>↓</a:t>
            </a:r>
            <a:endParaRPr sz="1000">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Arial"/>
              <a:buNone/>
            </a:pPr>
            <a:r>
              <a:rPr lang="en-US" sz="1300">
                <a:latin typeface="Times New Roman"/>
                <a:ea typeface="Times New Roman"/>
                <a:cs typeface="Times New Roman"/>
                <a:sym typeface="Times New Roman"/>
              </a:rPr>
              <a:t> e</a:t>
            </a:r>
            <a:r>
              <a:rPr lang="en-US" sz="1300">
                <a:latin typeface="Times New Roman"/>
                <a:ea typeface="Times New Roman"/>
                <a:cs typeface="Times New Roman"/>
                <a:sym typeface="Times New Roman"/>
              </a:rPr>
              <a:t>sophagus</a:t>
            </a:r>
            <a:endParaRPr i="0" sz="1300" u="none" cap="none" strike="noStrike">
              <a:latin typeface="Times New Roman"/>
              <a:ea typeface="Times New Roman"/>
              <a:cs typeface="Times New Roman"/>
              <a:sym typeface="Times New Roman"/>
            </a:endParaRPr>
          </a:p>
        </p:txBody>
      </p:sp>
      <p:grpSp>
        <p:nvGrpSpPr>
          <p:cNvPr id="227" name="Google Shape;227;g1eb524d9fa4_0_79"/>
          <p:cNvGrpSpPr/>
          <p:nvPr/>
        </p:nvGrpSpPr>
        <p:grpSpPr>
          <a:xfrm>
            <a:off x="1924361" y="5777461"/>
            <a:ext cx="1519688" cy="2011645"/>
            <a:chOff x="2166984" y="2322568"/>
            <a:chExt cx="3468023" cy="643356"/>
          </a:xfrm>
        </p:grpSpPr>
        <p:sp>
          <p:nvSpPr>
            <p:cNvPr id="228" name="Google Shape;228;g1eb524d9fa4_0_79"/>
            <p:cNvSpPr/>
            <p:nvPr/>
          </p:nvSpPr>
          <p:spPr>
            <a:xfrm>
              <a:off x="2308608" y="2322568"/>
              <a:ext cx="3326400" cy="6420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rtl="0" algn="ctr">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Barium meal </a:t>
              </a:r>
              <a:endParaRPr sz="1300">
                <a:latin typeface="Times New Roman"/>
                <a:ea typeface="Times New Roman"/>
                <a:cs typeface="Times New Roman"/>
                <a:sym typeface="Times New Roman"/>
              </a:endParaRPr>
            </a:p>
            <a:p>
              <a:pPr indent="0" lvl="0" marL="0" rtl="0" algn="ctr">
                <a:spcBef>
                  <a:spcPts val="0"/>
                </a:spcBef>
                <a:spcAft>
                  <a:spcPts val="0"/>
                </a:spcAft>
                <a:buClr>
                  <a:schemeClr val="dk1"/>
                </a:buClr>
                <a:buSzPts val="1200"/>
                <a:buFont typeface="Arial"/>
                <a:buNone/>
              </a:pPr>
              <a:r>
                <a:rPr lang="en-US" sz="1000">
                  <a:latin typeface="Times New Roman"/>
                  <a:ea typeface="Times New Roman"/>
                  <a:cs typeface="Times New Roman"/>
                  <a:sym typeface="Times New Roman"/>
                </a:rPr>
                <a:t>↓</a:t>
              </a:r>
              <a:endParaRPr sz="1300">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Stomach</a:t>
              </a:r>
              <a:endParaRPr sz="1300">
                <a:latin typeface="Times New Roman"/>
                <a:ea typeface="Times New Roman"/>
                <a:cs typeface="Times New Roman"/>
                <a:sym typeface="Times New Roman"/>
              </a:endParaRPr>
            </a:p>
          </p:txBody>
        </p:sp>
        <p:sp>
          <p:nvSpPr>
            <p:cNvPr id="229" name="Google Shape;229;g1eb524d9fa4_0_79"/>
            <p:cNvSpPr/>
            <p:nvPr/>
          </p:nvSpPr>
          <p:spPr>
            <a:xfrm>
              <a:off x="2166984" y="2323324"/>
              <a:ext cx="141600" cy="6426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grpSp>
      <p:sp>
        <p:nvSpPr>
          <p:cNvPr id="230" name="Google Shape;230;g1eb524d9fa4_0_79"/>
          <p:cNvSpPr/>
          <p:nvPr/>
        </p:nvSpPr>
        <p:spPr>
          <a:xfrm>
            <a:off x="5735300" y="5775450"/>
            <a:ext cx="1375800" cy="20073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rtl="0" algn="ctr">
              <a:spcBef>
                <a:spcPts val="0"/>
              </a:spcBef>
              <a:spcAft>
                <a:spcPts val="0"/>
              </a:spcAft>
              <a:buClr>
                <a:schemeClr val="dk1"/>
              </a:buClr>
              <a:buSzPts val="1200"/>
              <a:buFont typeface="Arial"/>
              <a:buNone/>
            </a:pPr>
            <a:r>
              <a:rPr lang="en-US" sz="1300">
                <a:latin typeface="Times New Roman"/>
                <a:ea typeface="Times New Roman"/>
                <a:cs typeface="Times New Roman"/>
                <a:sym typeface="Times New Roman"/>
              </a:rPr>
              <a:t>Barium enema </a:t>
            </a:r>
            <a:endParaRPr sz="1300">
              <a:latin typeface="Times New Roman"/>
              <a:ea typeface="Times New Roman"/>
              <a:cs typeface="Times New Roman"/>
              <a:sym typeface="Times New Roman"/>
            </a:endParaRPr>
          </a:p>
          <a:p>
            <a:pPr indent="0" lvl="0" marL="0" rtl="0" algn="ctr">
              <a:spcBef>
                <a:spcPts val="0"/>
              </a:spcBef>
              <a:spcAft>
                <a:spcPts val="0"/>
              </a:spcAft>
              <a:buClr>
                <a:schemeClr val="dk1"/>
              </a:buClr>
              <a:buSzPts val="1200"/>
              <a:buFont typeface="Arial"/>
              <a:buNone/>
            </a:pPr>
            <a:r>
              <a:rPr lang="en-US" sz="1000">
                <a:latin typeface="Times New Roman"/>
                <a:ea typeface="Times New Roman"/>
                <a:cs typeface="Times New Roman"/>
                <a:sym typeface="Times New Roman"/>
              </a:rPr>
              <a:t>↓</a:t>
            </a:r>
            <a:endParaRPr sz="1300">
              <a:latin typeface="Times New Roman"/>
              <a:ea typeface="Times New Roman"/>
              <a:cs typeface="Times New Roman"/>
              <a:sym typeface="Times New Roman"/>
            </a:endParaRPr>
          </a:p>
          <a:p>
            <a:pPr indent="0" lvl="0" marL="0" rtl="0" algn="ctr">
              <a:spcBef>
                <a:spcPts val="0"/>
              </a:spcBef>
              <a:spcAft>
                <a:spcPts val="0"/>
              </a:spcAft>
              <a:buClr>
                <a:schemeClr val="dk1"/>
              </a:buClr>
              <a:buSzPts val="1200"/>
              <a:buFont typeface="Arial"/>
              <a:buNone/>
            </a:pPr>
            <a:r>
              <a:rPr lang="en-US" sz="1300">
                <a:latin typeface="Times New Roman"/>
                <a:ea typeface="Times New Roman"/>
                <a:cs typeface="Times New Roman"/>
                <a:sym typeface="Times New Roman"/>
              </a:rPr>
              <a:t>large bowel </a:t>
            </a:r>
            <a:endParaRPr sz="1300">
              <a:latin typeface="Times New Roman"/>
              <a:ea typeface="Times New Roman"/>
              <a:cs typeface="Times New Roman"/>
              <a:sym typeface="Times New Roman"/>
            </a:endParaRPr>
          </a:p>
        </p:txBody>
      </p:sp>
      <p:pic>
        <p:nvPicPr>
          <p:cNvPr id="231" name="Google Shape;231;g1eb524d9fa4_0_79"/>
          <p:cNvPicPr preferRelativeResize="0"/>
          <p:nvPr/>
        </p:nvPicPr>
        <p:blipFill>
          <a:blip r:embed="rId5">
            <a:alphaModFix/>
          </a:blip>
          <a:stretch>
            <a:fillRect/>
          </a:stretch>
        </p:blipFill>
        <p:spPr>
          <a:xfrm>
            <a:off x="607198" y="6467212"/>
            <a:ext cx="758189" cy="1284325"/>
          </a:xfrm>
          <a:prstGeom prst="rect">
            <a:avLst/>
          </a:prstGeom>
          <a:noFill/>
          <a:ln>
            <a:noFill/>
          </a:ln>
        </p:spPr>
      </p:pic>
      <p:pic>
        <p:nvPicPr>
          <p:cNvPr id="232" name="Google Shape;232;g1eb524d9fa4_0_79"/>
          <p:cNvPicPr preferRelativeResize="0"/>
          <p:nvPr/>
        </p:nvPicPr>
        <p:blipFill>
          <a:blip r:embed="rId6">
            <a:alphaModFix/>
          </a:blip>
          <a:stretch>
            <a:fillRect/>
          </a:stretch>
        </p:blipFill>
        <p:spPr>
          <a:xfrm>
            <a:off x="2059958" y="6518414"/>
            <a:ext cx="1294688" cy="1181399"/>
          </a:xfrm>
          <a:prstGeom prst="rect">
            <a:avLst/>
          </a:prstGeom>
          <a:noFill/>
          <a:ln>
            <a:noFill/>
          </a:ln>
        </p:spPr>
      </p:pic>
      <p:pic>
        <p:nvPicPr>
          <p:cNvPr id="233" name="Google Shape;233;g1eb524d9fa4_0_79"/>
          <p:cNvPicPr preferRelativeResize="0"/>
          <p:nvPr/>
        </p:nvPicPr>
        <p:blipFill>
          <a:blip r:embed="rId7">
            <a:alphaModFix/>
          </a:blip>
          <a:stretch>
            <a:fillRect/>
          </a:stretch>
        </p:blipFill>
        <p:spPr>
          <a:xfrm>
            <a:off x="4062229" y="6466349"/>
            <a:ext cx="1054172" cy="1209149"/>
          </a:xfrm>
          <a:prstGeom prst="rect">
            <a:avLst/>
          </a:prstGeom>
          <a:noFill/>
          <a:ln cap="flat" cmpd="sng" w="9525">
            <a:solidFill>
              <a:srgbClr val="EFE8FF"/>
            </a:solidFill>
            <a:prstDash val="solid"/>
            <a:round/>
            <a:headEnd len="sm" w="sm" type="none"/>
            <a:tailEnd len="sm" w="sm" type="none"/>
          </a:ln>
        </p:spPr>
      </p:pic>
      <p:pic>
        <p:nvPicPr>
          <p:cNvPr id="234" name="Google Shape;234;g1eb524d9fa4_0_79"/>
          <p:cNvPicPr preferRelativeResize="0"/>
          <p:nvPr/>
        </p:nvPicPr>
        <p:blipFill>
          <a:blip r:embed="rId8">
            <a:alphaModFix/>
          </a:blip>
          <a:stretch>
            <a:fillRect/>
          </a:stretch>
        </p:blipFill>
        <p:spPr>
          <a:xfrm>
            <a:off x="5905702" y="6496712"/>
            <a:ext cx="1105110" cy="1143801"/>
          </a:xfrm>
          <a:prstGeom prst="rect">
            <a:avLst/>
          </a:prstGeom>
          <a:noFill/>
          <a:ln>
            <a:noFill/>
          </a:ln>
        </p:spPr>
      </p:pic>
      <p:sp>
        <p:nvSpPr>
          <p:cNvPr id="235" name="Google Shape;235;g1eb524d9fa4_0_79"/>
          <p:cNvSpPr txBox="1"/>
          <p:nvPr/>
        </p:nvSpPr>
        <p:spPr>
          <a:xfrm>
            <a:off x="4572000" y="3296175"/>
            <a:ext cx="24357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Masses</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Inﬂammatory bowel diseases</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Post surgical, leak.</a:t>
            </a:r>
            <a:endParaRPr sz="1300">
              <a:latin typeface="Times New Roman"/>
              <a:ea typeface="Times New Roman"/>
              <a:cs typeface="Times New Roman"/>
              <a:sym typeface="Times New Roman"/>
            </a:endParaRPr>
          </a:p>
        </p:txBody>
      </p:sp>
      <p:cxnSp>
        <p:nvCxnSpPr>
          <p:cNvPr id="236" name="Google Shape;236;g1eb524d9fa4_0_79"/>
          <p:cNvCxnSpPr/>
          <p:nvPr/>
        </p:nvCxnSpPr>
        <p:spPr>
          <a:xfrm>
            <a:off x="1658900" y="8021713"/>
            <a:ext cx="4238700" cy="4800"/>
          </a:xfrm>
          <a:prstGeom prst="straightConnector1">
            <a:avLst/>
          </a:prstGeom>
          <a:noFill/>
          <a:ln cap="flat" cmpd="sng" w="9525">
            <a:solidFill>
              <a:srgbClr val="DACDF6"/>
            </a:solidFill>
            <a:prstDash val="lgDash"/>
            <a:round/>
            <a:headEnd len="med" w="med" type="none"/>
            <a:tailEnd len="med" w="med" type="none"/>
          </a:ln>
        </p:spPr>
      </p:cxnSp>
      <p:sp>
        <p:nvSpPr>
          <p:cNvPr id="237" name="Google Shape;237;g1eb524d9fa4_0_79"/>
          <p:cNvSpPr txBox="1"/>
          <p:nvPr/>
        </p:nvSpPr>
        <p:spPr>
          <a:xfrm>
            <a:off x="864450" y="8145025"/>
            <a:ext cx="2063700" cy="33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latin typeface="Times New Roman"/>
                <a:ea typeface="Times New Roman"/>
                <a:cs typeface="Times New Roman"/>
                <a:sym typeface="Times New Roman"/>
              </a:rPr>
              <a:t>N</a:t>
            </a:r>
            <a:r>
              <a:rPr b="1" lang="en-US" sz="1600">
                <a:latin typeface="Times New Roman"/>
                <a:ea typeface="Times New Roman"/>
                <a:cs typeface="Times New Roman"/>
                <a:sym typeface="Times New Roman"/>
              </a:rPr>
              <a:t>ormal </a:t>
            </a:r>
            <a:r>
              <a:rPr b="1" lang="en-US" sz="1600">
                <a:latin typeface="Times New Roman"/>
                <a:ea typeface="Times New Roman"/>
                <a:cs typeface="Times New Roman"/>
                <a:sym typeface="Times New Roman"/>
              </a:rPr>
              <a:t>abdomen</a:t>
            </a:r>
            <a:r>
              <a:rPr b="1" lang="en-US" sz="1600">
                <a:latin typeface="Times New Roman"/>
                <a:ea typeface="Times New Roman"/>
                <a:cs typeface="Times New Roman"/>
                <a:sym typeface="Times New Roman"/>
              </a:rPr>
              <a:t> </a:t>
            </a:r>
            <a:endParaRPr b="1" sz="1600">
              <a:latin typeface="Times New Roman"/>
              <a:ea typeface="Times New Roman"/>
              <a:cs typeface="Times New Roman"/>
              <a:sym typeface="Times New Roman"/>
            </a:endParaRPr>
          </a:p>
        </p:txBody>
      </p:sp>
      <p:pic>
        <p:nvPicPr>
          <p:cNvPr id="238" name="Google Shape;238;g1eb524d9fa4_0_79"/>
          <p:cNvPicPr preferRelativeResize="0"/>
          <p:nvPr/>
        </p:nvPicPr>
        <p:blipFill>
          <a:blip r:embed="rId9">
            <a:alphaModFix/>
          </a:blip>
          <a:stretch>
            <a:fillRect/>
          </a:stretch>
        </p:blipFill>
        <p:spPr>
          <a:xfrm>
            <a:off x="433888" y="8556062"/>
            <a:ext cx="1354526" cy="1657274"/>
          </a:xfrm>
          <a:prstGeom prst="rect">
            <a:avLst/>
          </a:prstGeom>
          <a:noFill/>
          <a:ln>
            <a:noFill/>
          </a:ln>
        </p:spPr>
      </p:pic>
      <p:sp>
        <p:nvSpPr>
          <p:cNvPr id="239" name="Google Shape;239;g1eb524d9fa4_0_79"/>
          <p:cNvSpPr txBox="1"/>
          <p:nvPr/>
        </p:nvSpPr>
        <p:spPr>
          <a:xfrm>
            <a:off x="1788424" y="8555575"/>
            <a:ext cx="1566300" cy="1657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sz="900">
                <a:latin typeface="Times New Roman"/>
                <a:ea typeface="Times New Roman"/>
                <a:cs typeface="Times New Roman"/>
                <a:sym typeface="Times New Roman"/>
              </a:rPr>
              <a:t>Type of study: </a:t>
            </a:r>
            <a:r>
              <a:rPr lang="en-US" sz="900">
                <a:solidFill>
                  <a:srgbClr val="888888"/>
                </a:solidFill>
                <a:latin typeface="Times New Roman"/>
                <a:ea typeface="Times New Roman"/>
                <a:cs typeface="Times New Roman"/>
                <a:sym typeface="Times New Roman"/>
              </a:rPr>
              <a:t>Barium enema</a:t>
            </a:r>
            <a:endParaRPr sz="900">
              <a:solidFill>
                <a:srgbClr val="888888"/>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500">
              <a:solidFill>
                <a:srgbClr val="888888"/>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1.</a:t>
            </a:r>
            <a:r>
              <a:rPr lang="en-US" sz="900">
                <a:latin typeface="Times New Roman"/>
                <a:ea typeface="Times New Roman"/>
                <a:cs typeface="Times New Roman"/>
                <a:sym typeface="Times New Roman"/>
              </a:rPr>
              <a:t> </a:t>
            </a:r>
            <a:r>
              <a:rPr lang="en-US" sz="900">
                <a:latin typeface="Times New Roman"/>
                <a:ea typeface="Times New Roman"/>
                <a:cs typeface="Times New Roman"/>
                <a:sym typeface="Times New Roman"/>
              </a:rPr>
              <a:t>Rectum</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2.</a:t>
            </a:r>
            <a:r>
              <a:rPr lang="en-US" sz="900">
                <a:latin typeface="Times New Roman"/>
                <a:ea typeface="Times New Roman"/>
                <a:cs typeface="Times New Roman"/>
                <a:sym typeface="Times New Roman"/>
              </a:rPr>
              <a:t> Sigmoid colon</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3.</a:t>
            </a:r>
            <a:r>
              <a:rPr lang="en-US" sz="900">
                <a:latin typeface="Times New Roman"/>
                <a:ea typeface="Times New Roman"/>
                <a:cs typeface="Times New Roman"/>
                <a:sym typeface="Times New Roman"/>
              </a:rPr>
              <a:t> Descending colon</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4.</a:t>
            </a:r>
            <a:r>
              <a:rPr lang="en-US" sz="900">
                <a:latin typeface="Times New Roman"/>
                <a:ea typeface="Times New Roman"/>
                <a:cs typeface="Times New Roman"/>
                <a:sym typeface="Times New Roman"/>
              </a:rPr>
              <a:t> Splenic </a:t>
            </a:r>
            <a:r>
              <a:rPr lang="en-US" sz="900">
                <a:solidFill>
                  <a:schemeClr val="dk1"/>
                </a:solidFill>
                <a:latin typeface="Times New Roman"/>
                <a:ea typeface="Times New Roman"/>
                <a:cs typeface="Times New Roman"/>
                <a:sym typeface="Times New Roman"/>
              </a:rPr>
              <a:t>flexure</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5.</a:t>
            </a:r>
            <a:r>
              <a:rPr lang="en-US" sz="900">
                <a:latin typeface="Times New Roman"/>
                <a:ea typeface="Times New Roman"/>
                <a:cs typeface="Times New Roman"/>
                <a:sym typeface="Times New Roman"/>
              </a:rPr>
              <a:t> Transverse colon</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6.</a:t>
            </a:r>
            <a:r>
              <a:rPr lang="en-US" sz="900">
                <a:latin typeface="Times New Roman"/>
                <a:ea typeface="Times New Roman"/>
                <a:cs typeface="Times New Roman"/>
                <a:sym typeface="Times New Roman"/>
              </a:rPr>
              <a:t> </a:t>
            </a:r>
            <a:r>
              <a:rPr lang="en-US" sz="900">
                <a:latin typeface="Times New Roman"/>
                <a:ea typeface="Times New Roman"/>
                <a:cs typeface="Times New Roman"/>
                <a:sym typeface="Times New Roman"/>
              </a:rPr>
              <a:t>Hepatic flexure</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7.</a:t>
            </a:r>
            <a:r>
              <a:rPr lang="en-US" sz="900">
                <a:latin typeface="Times New Roman"/>
                <a:ea typeface="Times New Roman"/>
                <a:cs typeface="Times New Roman"/>
                <a:sym typeface="Times New Roman"/>
              </a:rPr>
              <a:t> Ascending colon</a:t>
            </a:r>
            <a:endParaRPr sz="9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8.</a:t>
            </a:r>
            <a:r>
              <a:rPr lang="en-US" sz="900">
                <a:latin typeface="Times New Roman"/>
                <a:ea typeface="Times New Roman"/>
                <a:cs typeface="Times New Roman"/>
                <a:sym typeface="Times New Roman"/>
              </a:rPr>
              <a:t> cecum</a:t>
            </a:r>
            <a:endParaRPr sz="900">
              <a:latin typeface="Times New Roman"/>
              <a:ea typeface="Times New Roman"/>
              <a:cs typeface="Times New Roman"/>
              <a:sym typeface="Times New Roman"/>
            </a:endParaRPr>
          </a:p>
        </p:txBody>
      </p:sp>
      <p:sp>
        <p:nvSpPr>
          <p:cNvPr id="240" name="Google Shape;240;g1eb524d9fa4_0_79"/>
          <p:cNvSpPr txBox="1"/>
          <p:nvPr/>
        </p:nvSpPr>
        <p:spPr>
          <a:xfrm>
            <a:off x="4281100" y="8104788"/>
            <a:ext cx="2321400" cy="33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latin typeface="Times New Roman"/>
                <a:ea typeface="Times New Roman"/>
                <a:cs typeface="Times New Roman"/>
                <a:sym typeface="Times New Roman"/>
              </a:rPr>
              <a:t>Abn</a:t>
            </a:r>
            <a:r>
              <a:rPr b="1" lang="en-US" sz="1600">
                <a:latin typeface="Times New Roman"/>
                <a:ea typeface="Times New Roman"/>
                <a:cs typeface="Times New Roman"/>
                <a:sym typeface="Times New Roman"/>
              </a:rPr>
              <a:t>ormal </a:t>
            </a:r>
            <a:r>
              <a:rPr b="1" lang="en-US" sz="1600">
                <a:latin typeface="Times New Roman"/>
                <a:ea typeface="Times New Roman"/>
                <a:cs typeface="Times New Roman"/>
                <a:sym typeface="Times New Roman"/>
              </a:rPr>
              <a:t>abdomen</a:t>
            </a:r>
            <a:r>
              <a:rPr b="1" lang="en-US" sz="1600">
                <a:latin typeface="Times New Roman"/>
                <a:ea typeface="Times New Roman"/>
                <a:cs typeface="Times New Roman"/>
                <a:sym typeface="Times New Roman"/>
              </a:rPr>
              <a:t> </a:t>
            </a:r>
            <a:endParaRPr b="1" sz="1600">
              <a:latin typeface="Times New Roman"/>
              <a:ea typeface="Times New Roman"/>
              <a:cs typeface="Times New Roman"/>
              <a:sym typeface="Times New Roman"/>
            </a:endParaRPr>
          </a:p>
        </p:txBody>
      </p:sp>
      <p:pic>
        <p:nvPicPr>
          <p:cNvPr id="241" name="Google Shape;241;g1eb524d9fa4_0_79"/>
          <p:cNvPicPr preferRelativeResize="0"/>
          <p:nvPr/>
        </p:nvPicPr>
        <p:blipFill>
          <a:blip r:embed="rId10">
            <a:alphaModFix/>
          </a:blip>
          <a:stretch>
            <a:fillRect/>
          </a:stretch>
        </p:blipFill>
        <p:spPr>
          <a:xfrm>
            <a:off x="3820826" y="8584076"/>
            <a:ext cx="1294674" cy="1363806"/>
          </a:xfrm>
          <a:prstGeom prst="rect">
            <a:avLst/>
          </a:prstGeom>
          <a:noFill/>
          <a:ln>
            <a:noFill/>
          </a:ln>
        </p:spPr>
      </p:pic>
      <p:sp>
        <p:nvSpPr>
          <p:cNvPr id="242" name="Google Shape;242;g1eb524d9fa4_0_79"/>
          <p:cNvSpPr txBox="1"/>
          <p:nvPr/>
        </p:nvSpPr>
        <p:spPr>
          <a:xfrm>
            <a:off x="3769150" y="10092650"/>
            <a:ext cx="1427700" cy="214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000">
                <a:solidFill>
                  <a:schemeClr val="dk1"/>
                </a:solidFill>
                <a:latin typeface="Times New Roman"/>
                <a:ea typeface="Times New Roman"/>
                <a:cs typeface="Times New Roman"/>
                <a:sym typeface="Times New Roman"/>
              </a:rPr>
              <a:t>Peptic ulcer disease</a:t>
            </a:r>
            <a:endParaRPr sz="1000">
              <a:solidFill>
                <a:schemeClr val="dk1"/>
              </a:solidFill>
              <a:latin typeface="Times New Roman"/>
              <a:ea typeface="Times New Roman"/>
              <a:cs typeface="Times New Roman"/>
              <a:sym typeface="Times New Roman"/>
            </a:endParaRPr>
          </a:p>
        </p:txBody>
      </p:sp>
      <p:sp>
        <p:nvSpPr>
          <p:cNvPr id="243" name="Google Shape;243;g1eb524d9fa4_0_79"/>
          <p:cNvSpPr txBox="1"/>
          <p:nvPr/>
        </p:nvSpPr>
        <p:spPr>
          <a:xfrm>
            <a:off x="5298900" y="9926700"/>
            <a:ext cx="1810500" cy="48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900">
                <a:solidFill>
                  <a:srgbClr val="888888"/>
                </a:solidFill>
                <a:latin typeface="Times New Roman"/>
                <a:ea typeface="Times New Roman"/>
                <a:cs typeface="Times New Roman"/>
                <a:sym typeface="Times New Roman"/>
              </a:rPr>
              <a:t>Type of study</a:t>
            </a:r>
            <a:r>
              <a:rPr lang="en-US" sz="900">
                <a:latin typeface="Times New Roman"/>
                <a:ea typeface="Times New Roman"/>
                <a:cs typeface="Times New Roman"/>
                <a:sym typeface="Times New Roman"/>
              </a:rPr>
              <a:t>: Barium enema</a:t>
            </a:r>
            <a:endParaRPr sz="900">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900">
                <a:solidFill>
                  <a:srgbClr val="888888"/>
                </a:solidFill>
                <a:latin typeface="Times New Roman"/>
                <a:ea typeface="Times New Roman"/>
                <a:cs typeface="Times New Roman"/>
                <a:sym typeface="Times New Roman"/>
              </a:rPr>
              <a:t>Diagnosis:</a:t>
            </a:r>
            <a:r>
              <a:rPr lang="en-US" sz="900">
                <a:latin typeface="Times New Roman"/>
                <a:ea typeface="Times New Roman"/>
                <a:cs typeface="Times New Roman"/>
                <a:sym typeface="Times New Roman"/>
              </a:rPr>
              <a:t> </a:t>
            </a:r>
            <a:r>
              <a:rPr lang="en-US" sz="900">
                <a:latin typeface="Times New Roman"/>
                <a:ea typeface="Times New Roman"/>
                <a:cs typeface="Times New Roman"/>
                <a:sym typeface="Times New Roman"/>
              </a:rPr>
              <a:t>Colon mass/</a:t>
            </a:r>
            <a:r>
              <a:rPr lang="en-US" sz="900">
                <a:solidFill>
                  <a:srgbClr val="CC0000"/>
                </a:solidFill>
                <a:latin typeface="Times New Roman"/>
                <a:ea typeface="Times New Roman"/>
                <a:cs typeface="Times New Roman"/>
                <a:sym typeface="Times New Roman"/>
              </a:rPr>
              <a:t>malignancy</a:t>
            </a:r>
            <a:r>
              <a:rPr lang="en-US" sz="900">
                <a:latin typeface="Times New Roman"/>
                <a:ea typeface="Times New Roman"/>
                <a:cs typeface="Times New Roman"/>
                <a:sym typeface="Times New Roman"/>
              </a:rPr>
              <a:t> </a:t>
            </a:r>
            <a:endParaRPr sz="900">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900">
                <a:solidFill>
                  <a:srgbClr val="CC0000"/>
                </a:solidFill>
                <a:latin typeface="Times New Roman"/>
                <a:ea typeface="Times New Roman"/>
                <a:cs typeface="Times New Roman"/>
                <a:sym typeface="Times New Roman"/>
              </a:rPr>
              <a:t>(Apple core appearance)</a:t>
            </a:r>
            <a:endParaRPr sz="900">
              <a:solidFill>
                <a:srgbClr val="CC0000"/>
              </a:solidFill>
              <a:latin typeface="Times New Roman"/>
              <a:ea typeface="Times New Roman"/>
              <a:cs typeface="Times New Roman"/>
              <a:sym typeface="Times New Roman"/>
            </a:endParaRPr>
          </a:p>
        </p:txBody>
      </p:sp>
      <p:grpSp>
        <p:nvGrpSpPr>
          <p:cNvPr id="244" name="Google Shape;244;g1eb524d9fa4_0_79"/>
          <p:cNvGrpSpPr/>
          <p:nvPr/>
        </p:nvGrpSpPr>
        <p:grpSpPr>
          <a:xfrm>
            <a:off x="5567063" y="8547013"/>
            <a:ext cx="1294675" cy="1363801"/>
            <a:chOff x="5634450" y="8646250"/>
            <a:chExt cx="1294675" cy="1363801"/>
          </a:xfrm>
        </p:grpSpPr>
        <p:pic>
          <p:nvPicPr>
            <p:cNvPr id="245" name="Google Shape;245;g1eb524d9fa4_0_79"/>
            <p:cNvPicPr preferRelativeResize="0"/>
            <p:nvPr/>
          </p:nvPicPr>
          <p:blipFill>
            <a:blip r:embed="rId11">
              <a:alphaModFix/>
            </a:blip>
            <a:stretch>
              <a:fillRect/>
            </a:stretch>
          </p:blipFill>
          <p:spPr>
            <a:xfrm>
              <a:off x="5634450" y="8646250"/>
              <a:ext cx="1294675" cy="1363801"/>
            </a:xfrm>
            <a:prstGeom prst="rect">
              <a:avLst/>
            </a:prstGeom>
            <a:noFill/>
            <a:ln>
              <a:noFill/>
            </a:ln>
          </p:spPr>
        </p:pic>
        <p:pic>
          <p:nvPicPr>
            <p:cNvPr id="246" name="Google Shape;246;g1eb524d9fa4_0_79"/>
            <p:cNvPicPr preferRelativeResize="0"/>
            <p:nvPr/>
          </p:nvPicPr>
          <p:blipFill>
            <a:blip r:embed="rId12">
              <a:alphaModFix/>
            </a:blip>
            <a:stretch>
              <a:fillRect/>
            </a:stretch>
          </p:blipFill>
          <p:spPr>
            <a:xfrm>
              <a:off x="6621945" y="8646263"/>
              <a:ext cx="307180" cy="429544"/>
            </a:xfrm>
            <a:prstGeom prst="rect">
              <a:avLst/>
            </a:prstGeom>
            <a:noFill/>
            <a:ln>
              <a:noFill/>
            </a:ln>
          </p:spPr>
        </p:pic>
      </p:grpSp>
      <p:sp>
        <p:nvSpPr>
          <p:cNvPr id="247" name="Google Shape;247;g1eb524d9fa4_0_79"/>
          <p:cNvSpPr/>
          <p:nvPr/>
        </p:nvSpPr>
        <p:spPr>
          <a:xfrm>
            <a:off x="3732291" y="5779637"/>
            <a:ext cx="1736400" cy="20073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rtl="0" algn="ctr">
              <a:spcBef>
                <a:spcPts val="0"/>
              </a:spcBef>
              <a:spcAft>
                <a:spcPts val="0"/>
              </a:spcAft>
              <a:buClr>
                <a:schemeClr val="dk1"/>
              </a:buClr>
              <a:buSzPts val="1200"/>
              <a:buFont typeface="Arial"/>
              <a:buNone/>
            </a:pPr>
            <a:r>
              <a:rPr lang="en-US" sz="1300">
                <a:latin typeface="Times New Roman"/>
                <a:ea typeface="Times New Roman"/>
                <a:cs typeface="Times New Roman"/>
                <a:sym typeface="Times New Roman"/>
              </a:rPr>
              <a:t>Barium follow through </a:t>
            </a:r>
            <a:endParaRPr sz="1300">
              <a:latin typeface="Times New Roman"/>
              <a:ea typeface="Times New Roman"/>
              <a:cs typeface="Times New Roman"/>
              <a:sym typeface="Times New Roman"/>
            </a:endParaRPr>
          </a:p>
          <a:p>
            <a:pPr indent="0" lvl="0" marL="0" rtl="0" algn="ctr">
              <a:spcBef>
                <a:spcPts val="0"/>
              </a:spcBef>
              <a:spcAft>
                <a:spcPts val="0"/>
              </a:spcAft>
              <a:buClr>
                <a:schemeClr val="dk1"/>
              </a:buClr>
              <a:buSzPts val="1200"/>
              <a:buFont typeface="Arial"/>
              <a:buNone/>
            </a:pPr>
            <a:r>
              <a:rPr lang="en-US" sz="1000">
                <a:latin typeface="Times New Roman"/>
                <a:ea typeface="Times New Roman"/>
                <a:cs typeface="Times New Roman"/>
                <a:sym typeface="Times New Roman"/>
              </a:rPr>
              <a:t>↓</a:t>
            </a:r>
            <a:endParaRPr sz="1300">
              <a:latin typeface="Times New Roman"/>
              <a:ea typeface="Times New Roman"/>
              <a:cs typeface="Times New Roman"/>
              <a:sym typeface="Times New Roman"/>
            </a:endParaRPr>
          </a:p>
          <a:p>
            <a:pPr indent="0" lvl="0" marL="0" rtl="0" algn="ctr">
              <a:spcBef>
                <a:spcPts val="0"/>
              </a:spcBef>
              <a:spcAft>
                <a:spcPts val="0"/>
              </a:spcAft>
              <a:buClr>
                <a:schemeClr val="dk1"/>
              </a:buClr>
              <a:buSzPts val="1200"/>
              <a:buFont typeface="Arial"/>
              <a:buNone/>
            </a:pPr>
            <a:r>
              <a:rPr lang="en-US" sz="1300">
                <a:latin typeface="Times New Roman"/>
                <a:ea typeface="Times New Roman"/>
                <a:cs typeface="Times New Roman"/>
                <a:sym typeface="Times New Roman"/>
              </a:rPr>
              <a:t>small bowel </a:t>
            </a:r>
            <a:endParaRPr sz="1300">
              <a:latin typeface="Times New Roman"/>
              <a:ea typeface="Times New Roman"/>
              <a:cs typeface="Times New Roman"/>
              <a:sym typeface="Times New Roman"/>
            </a:endParaRPr>
          </a:p>
        </p:txBody>
      </p:sp>
      <p:pic>
        <p:nvPicPr>
          <p:cNvPr id="248" name="Google Shape;248;g1eb524d9fa4_0_79"/>
          <p:cNvPicPr preferRelativeResize="0"/>
          <p:nvPr/>
        </p:nvPicPr>
        <p:blipFill>
          <a:blip r:embed="rId13">
            <a:alphaModFix/>
          </a:blip>
          <a:stretch>
            <a:fillRect/>
          </a:stretch>
        </p:blipFill>
        <p:spPr>
          <a:xfrm rot="9247755">
            <a:off x="5733113" y="-2904653"/>
            <a:ext cx="3369748" cy="4131006"/>
          </a:xfrm>
          <a:prstGeom prst="rect">
            <a:avLst/>
          </a:prstGeom>
          <a:noFill/>
          <a:ln>
            <a:noFill/>
          </a:ln>
        </p:spPr>
      </p:pic>
      <p:sp>
        <p:nvSpPr>
          <p:cNvPr id="249" name="Google Shape;249;g1eb524d9fa4_0_79"/>
          <p:cNvSpPr/>
          <p:nvPr/>
        </p:nvSpPr>
        <p:spPr>
          <a:xfrm>
            <a:off x="336774" y="5779862"/>
            <a:ext cx="62100" cy="20094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50" name="Google Shape;250;g1eb524d9fa4_0_79"/>
          <p:cNvSpPr/>
          <p:nvPr/>
        </p:nvSpPr>
        <p:spPr>
          <a:xfrm>
            <a:off x="3710649" y="5780087"/>
            <a:ext cx="62100" cy="20094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51" name="Google Shape;251;g1eb524d9fa4_0_79"/>
          <p:cNvSpPr/>
          <p:nvPr/>
        </p:nvSpPr>
        <p:spPr>
          <a:xfrm>
            <a:off x="5735299" y="5777762"/>
            <a:ext cx="62100" cy="20094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52" name="Google Shape;252;g1eb524d9fa4_0_79"/>
          <p:cNvSpPr/>
          <p:nvPr/>
        </p:nvSpPr>
        <p:spPr>
          <a:xfrm>
            <a:off x="301461" y="8480583"/>
            <a:ext cx="62100" cy="19320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53" name="Google Shape;253;g1eb524d9fa4_0_79"/>
          <p:cNvSpPr/>
          <p:nvPr/>
        </p:nvSpPr>
        <p:spPr>
          <a:xfrm>
            <a:off x="3710650" y="8480859"/>
            <a:ext cx="58500" cy="19329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54" name="Google Shape;254;g1eb524d9fa4_0_79"/>
          <p:cNvSpPr/>
          <p:nvPr/>
        </p:nvSpPr>
        <p:spPr>
          <a:xfrm>
            <a:off x="5257563" y="8480434"/>
            <a:ext cx="72900" cy="19332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cxnSp>
        <p:nvCxnSpPr>
          <p:cNvPr id="255" name="Google Shape;255;g1eb524d9fa4_0_79"/>
          <p:cNvCxnSpPr/>
          <p:nvPr/>
        </p:nvCxnSpPr>
        <p:spPr>
          <a:xfrm>
            <a:off x="3538663" y="8741875"/>
            <a:ext cx="8400" cy="1206000"/>
          </a:xfrm>
          <a:prstGeom prst="straightConnector1">
            <a:avLst/>
          </a:prstGeom>
          <a:noFill/>
          <a:ln cap="flat" cmpd="sng" w="9525">
            <a:solidFill>
              <a:srgbClr val="DACDF6"/>
            </a:solidFill>
            <a:prstDash val="lgDash"/>
            <a:round/>
            <a:headEnd len="med" w="med" type="none"/>
            <a:tailEnd len="med" w="med" type="none"/>
          </a:ln>
        </p:spPr>
      </p:cxnSp>
      <p:pic>
        <p:nvPicPr>
          <p:cNvPr id="256" name="Google Shape;256;g1eb524d9fa4_0_79"/>
          <p:cNvPicPr preferRelativeResize="0"/>
          <p:nvPr/>
        </p:nvPicPr>
        <p:blipFill>
          <a:blip r:embed="rId14">
            <a:alphaModFix/>
          </a:blip>
          <a:stretch>
            <a:fillRect/>
          </a:stretch>
        </p:blipFill>
        <p:spPr>
          <a:xfrm>
            <a:off x="1426140" y="103375"/>
            <a:ext cx="454500" cy="454500"/>
          </a:xfrm>
          <a:prstGeom prst="rect">
            <a:avLst/>
          </a:prstGeom>
          <a:noFill/>
          <a:ln>
            <a:noFill/>
          </a:ln>
        </p:spPr>
      </p:pic>
      <p:sp>
        <p:nvSpPr>
          <p:cNvPr id="257" name="Google Shape;257;g1eb524d9fa4_0_79"/>
          <p:cNvSpPr txBox="1"/>
          <p:nvPr/>
        </p:nvSpPr>
        <p:spPr>
          <a:xfrm>
            <a:off x="433900" y="10213325"/>
            <a:ext cx="1354500" cy="19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rgbClr val="93C47D"/>
                </a:solidFill>
                <a:latin typeface="Times New Roman"/>
                <a:ea typeface="Times New Roman"/>
                <a:cs typeface="Times New Roman"/>
                <a:sym typeface="Times New Roman"/>
              </a:rPr>
              <a:t>Dye mixed with air </a:t>
            </a:r>
            <a:endParaRPr sz="800">
              <a:solidFill>
                <a:srgbClr val="93C47D"/>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graphicFrame>
        <p:nvGraphicFramePr>
          <p:cNvPr id="262" name="Google Shape;262;g29be17f5689_0_91"/>
          <p:cNvGraphicFramePr/>
          <p:nvPr/>
        </p:nvGraphicFramePr>
        <p:xfrm>
          <a:off x="307200" y="640938"/>
          <a:ext cx="3000000" cy="3000000"/>
        </p:xfrm>
        <a:graphic>
          <a:graphicData uri="http://schemas.openxmlformats.org/drawingml/2006/table">
            <a:tbl>
              <a:tblPr>
                <a:noFill/>
                <a:tableStyleId>{E33BB215-49FF-46EC-A0AD-99315D22EE9F}</a:tableStyleId>
              </a:tblPr>
              <a:tblGrid>
                <a:gridCol w="1238000"/>
                <a:gridCol w="5698250"/>
              </a:tblGrid>
              <a:tr h="73000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a:t>
                      </a:r>
                      <a:r>
                        <a:rPr lang="en-US" sz="1300">
                          <a:latin typeface="Times New Roman"/>
                          <a:ea typeface="Times New Roman"/>
                          <a:cs typeface="Times New Roman"/>
                          <a:sym typeface="Times New Roman"/>
                        </a:rPr>
                        <a:t>Available</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Short scan time</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 Much more soft tissue and bone details</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 Excellent in diagnosing extra-luminal lesions</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Excellent in diagnosing the cause of bowel obstruction</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0000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Disadvantage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 Radiation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a:t>
                      </a:r>
                      <a:r>
                        <a:rPr lang="en-US" sz="1300">
                          <a:latin typeface="Times New Roman"/>
                          <a:ea typeface="Times New Roman"/>
                          <a:cs typeface="Times New Roman"/>
                          <a:sym typeface="Times New Roman"/>
                        </a:rPr>
                        <a:t>Sometimes</a:t>
                      </a:r>
                      <a:r>
                        <a:rPr lang="en-US" sz="1300">
                          <a:latin typeface="Times New Roman"/>
                          <a:ea typeface="Times New Roman"/>
                          <a:cs typeface="Times New Roman"/>
                          <a:sym typeface="Times New Roman"/>
                        </a:rPr>
                        <a:t> need </a:t>
                      </a:r>
                      <a:r>
                        <a:rPr lang="en-US" sz="1300">
                          <a:latin typeface="Times New Roman"/>
                          <a:ea typeface="Times New Roman"/>
                          <a:cs typeface="Times New Roman"/>
                          <a:sym typeface="Times New Roman"/>
                        </a:rPr>
                        <a:t>intravenous</a:t>
                      </a:r>
                      <a:r>
                        <a:rPr lang="en-US" sz="1300">
                          <a:latin typeface="Times New Roman"/>
                          <a:ea typeface="Times New Roman"/>
                          <a:cs typeface="Times New Roman"/>
                          <a:sym typeface="Times New Roman"/>
                        </a:rPr>
                        <a:t> contrast (renal disease)</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Relatively expensive</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2192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Indications</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 To look for bowel obstruction </a:t>
                      </a:r>
                      <a:r>
                        <a:rPr lang="en-US" sz="1300">
                          <a:solidFill>
                            <a:srgbClr val="CC0000"/>
                          </a:solidFill>
                          <a:latin typeface="Times New Roman"/>
                          <a:ea typeface="Times New Roman"/>
                          <a:cs typeface="Times New Roman"/>
                          <a:sym typeface="Times New Roman"/>
                        </a:rPr>
                        <a:t>cause</a:t>
                      </a:r>
                      <a:endParaRPr sz="1300">
                        <a:solidFill>
                          <a:srgbClr val="CC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To diagnose intra-abdominal masses</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20570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C.I</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 Pregnancy</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rPr lang="en-US" sz="1300">
                          <a:latin typeface="Times New Roman"/>
                          <a:ea typeface="Times New Roman"/>
                          <a:cs typeface="Times New Roman"/>
                          <a:sym typeface="Times New Roman"/>
                        </a:rPr>
                        <a:t>◦ No IV contrast in renal failure</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Unstable patients (severe trauma/ICU)</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67827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Pictures</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bl>
          </a:graphicData>
        </a:graphic>
      </p:graphicFrame>
      <p:sp>
        <p:nvSpPr>
          <p:cNvPr id="263" name="Google Shape;263;g29be17f5689_0_91"/>
          <p:cNvSpPr txBox="1"/>
          <p:nvPr/>
        </p:nvSpPr>
        <p:spPr>
          <a:xfrm>
            <a:off x="2908421" y="136275"/>
            <a:ext cx="1530300" cy="39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Times New Roman"/>
                <a:ea typeface="Times New Roman"/>
                <a:cs typeface="Times New Roman"/>
                <a:sym typeface="Times New Roman"/>
              </a:rPr>
              <a:t>CT scan</a:t>
            </a:r>
            <a:endParaRPr b="1" sz="3000">
              <a:latin typeface="Times New Roman"/>
              <a:ea typeface="Times New Roman"/>
              <a:cs typeface="Times New Roman"/>
              <a:sym typeface="Times New Roman"/>
            </a:endParaRPr>
          </a:p>
        </p:txBody>
      </p:sp>
      <p:grpSp>
        <p:nvGrpSpPr>
          <p:cNvPr id="264" name="Google Shape;264;g29be17f5689_0_91"/>
          <p:cNvGrpSpPr/>
          <p:nvPr/>
        </p:nvGrpSpPr>
        <p:grpSpPr>
          <a:xfrm>
            <a:off x="1913225" y="4026899"/>
            <a:ext cx="2039756" cy="1571738"/>
            <a:chOff x="1806555" y="4005300"/>
            <a:chExt cx="2215200" cy="1695327"/>
          </a:xfrm>
        </p:grpSpPr>
        <p:sp>
          <p:nvSpPr>
            <p:cNvPr id="265" name="Google Shape;265;g29be17f5689_0_91"/>
            <p:cNvSpPr/>
            <p:nvPr/>
          </p:nvSpPr>
          <p:spPr>
            <a:xfrm>
              <a:off x="1806555" y="4005300"/>
              <a:ext cx="2215200" cy="16932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200"/>
                <a:buFont typeface="Arial"/>
                <a:buNone/>
              </a:pPr>
              <a:r>
                <a:t/>
              </a:r>
              <a:endParaRPr i="0" sz="1300" u="none" cap="none" strike="noStrike">
                <a:latin typeface="Times New Roman"/>
                <a:ea typeface="Times New Roman"/>
                <a:cs typeface="Times New Roman"/>
                <a:sym typeface="Times New Roman"/>
              </a:endParaRPr>
            </a:p>
          </p:txBody>
        </p:sp>
        <p:sp>
          <p:nvSpPr>
            <p:cNvPr id="266" name="Google Shape;266;g29be17f5689_0_91"/>
            <p:cNvSpPr/>
            <p:nvPr/>
          </p:nvSpPr>
          <p:spPr>
            <a:xfrm>
              <a:off x="1806566" y="4006227"/>
              <a:ext cx="62100" cy="16944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pic>
          <p:nvPicPr>
            <p:cNvPr id="267" name="Google Shape;267;g29be17f5689_0_91"/>
            <p:cNvPicPr preferRelativeResize="0"/>
            <p:nvPr/>
          </p:nvPicPr>
          <p:blipFill rotWithShape="1">
            <a:blip r:embed="rId3">
              <a:alphaModFix/>
            </a:blip>
            <a:srcRect b="4430" l="5938" r="5815" t="4602"/>
            <a:stretch/>
          </p:blipFill>
          <p:spPr>
            <a:xfrm>
              <a:off x="1943825" y="4290482"/>
              <a:ext cx="938092" cy="1327275"/>
            </a:xfrm>
            <a:prstGeom prst="rect">
              <a:avLst/>
            </a:prstGeom>
            <a:noFill/>
            <a:ln>
              <a:noFill/>
            </a:ln>
          </p:spPr>
        </p:pic>
        <p:pic>
          <p:nvPicPr>
            <p:cNvPr id="268" name="Google Shape;268;g29be17f5689_0_91"/>
            <p:cNvPicPr preferRelativeResize="0"/>
            <p:nvPr/>
          </p:nvPicPr>
          <p:blipFill rotWithShape="1">
            <a:blip r:embed="rId4">
              <a:alphaModFix/>
            </a:blip>
            <a:srcRect b="6232" l="8719" r="8553" t="5978"/>
            <a:stretch/>
          </p:blipFill>
          <p:spPr>
            <a:xfrm>
              <a:off x="2946382" y="4290481"/>
              <a:ext cx="938093" cy="1327277"/>
            </a:xfrm>
            <a:prstGeom prst="rect">
              <a:avLst/>
            </a:prstGeom>
            <a:noFill/>
            <a:ln>
              <a:noFill/>
            </a:ln>
          </p:spPr>
        </p:pic>
        <p:sp>
          <p:nvSpPr>
            <p:cNvPr id="269" name="Google Shape;269;g29be17f5689_0_91"/>
            <p:cNvSpPr txBox="1"/>
            <p:nvPr/>
          </p:nvSpPr>
          <p:spPr>
            <a:xfrm>
              <a:off x="1943800" y="4006257"/>
              <a:ext cx="1940700" cy="23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Normal </a:t>
              </a:r>
              <a:r>
                <a:rPr b="1" lang="en-US">
                  <a:latin typeface="Times New Roman"/>
                  <a:ea typeface="Times New Roman"/>
                  <a:cs typeface="Times New Roman"/>
                  <a:sym typeface="Times New Roman"/>
                </a:rPr>
                <a:t>abdomen</a:t>
              </a:r>
              <a:r>
                <a:rPr b="1" lang="en-US">
                  <a:latin typeface="Times New Roman"/>
                  <a:ea typeface="Times New Roman"/>
                  <a:cs typeface="Times New Roman"/>
                  <a:sym typeface="Times New Roman"/>
                </a:rPr>
                <a:t> </a:t>
              </a:r>
              <a:endParaRPr b="1">
                <a:latin typeface="Times New Roman"/>
                <a:ea typeface="Times New Roman"/>
                <a:cs typeface="Times New Roman"/>
                <a:sym typeface="Times New Roman"/>
              </a:endParaRPr>
            </a:p>
          </p:txBody>
        </p:sp>
      </p:grpSp>
      <p:pic>
        <p:nvPicPr>
          <p:cNvPr id="270" name="Google Shape;270;g29be17f5689_0_91"/>
          <p:cNvPicPr preferRelativeResize="0"/>
          <p:nvPr/>
        </p:nvPicPr>
        <p:blipFill>
          <a:blip r:embed="rId5">
            <a:alphaModFix/>
          </a:blip>
          <a:stretch>
            <a:fillRect/>
          </a:stretch>
        </p:blipFill>
        <p:spPr>
          <a:xfrm>
            <a:off x="4400299" y="136275"/>
            <a:ext cx="702300" cy="454500"/>
          </a:xfrm>
          <a:prstGeom prst="roundRect">
            <a:avLst>
              <a:gd fmla="val 16667" name="adj"/>
            </a:avLst>
          </a:prstGeom>
          <a:noFill/>
          <a:ln>
            <a:noFill/>
          </a:ln>
        </p:spPr>
      </p:pic>
      <p:graphicFrame>
        <p:nvGraphicFramePr>
          <p:cNvPr id="271" name="Google Shape;271;g29be17f5689_0_91"/>
          <p:cNvGraphicFramePr/>
          <p:nvPr/>
        </p:nvGraphicFramePr>
        <p:xfrm>
          <a:off x="307200" y="6489463"/>
          <a:ext cx="3000000" cy="3000000"/>
        </p:xfrm>
        <a:graphic>
          <a:graphicData uri="http://schemas.openxmlformats.org/drawingml/2006/table">
            <a:tbl>
              <a:tblPr>
                <a:noFill/>
                <a:tableStyleId>{E33BB215-49FF-46EC-A0AD-99315D22EE9F}</a:tableStyleId>
              </a:tblPr>
              <a:tblGrid>
                <a:gridCol w="1238000"/>
                <a:gridCol w="5698250"/>
              </a:tblGrid>
              <a:tr h="60575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latin typeface="Times New Roman"/>
                          <a:ea typeface="Times New Roman"/>
                          <a:cs typeface="Times New Roman"/>
                          <a:sym typeface="Times New Roman"/>
                        </a:rPr>
                        <a:t>◦ Relatively safe in pregnancy (no radiation)</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Give much more soft tissue details</a:t>
                      </a:r>
                      <a:endParaRPr sz="13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t>
                      </a:r>
                      <a:r>
                        <a:rPr lang="en-US" sz="1300">
                          <a:latin typeface="Times New Roman"/>
                          <a:ea typeface="Times New Roman"/>
                          <a:cs typeface="Times New Roman"/>
                          <a:sym typeface="Times New Roman"/>
                        </a:rPr>
                        <a:t>Excellent in diagnosing abdominal solid organ lesion: liver, spleen, kidneys</a:t>
                      </a:r>
                      <a:endParaRPr sz="1300">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00000">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Disadvantage</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ctr">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Expensive          ◦ Long scanning time</a:t>
                      </a:r>
                      <a:r>
                        <a:rPr lang="en-US" sz="1300">
                          <a:solidFill>
                            <a:schemeClr val="dk1"/>
                          </a:solidFill>
                          <a:latin typeface="Times New Roman"/>
                          <a:ea typeface="Times New Roman"/>
                          <a:cs typeface="Times New Roman"/>
                          <a:sym typeface="Times New Roman"/>
                        </a:rPr>
                        <a:t>          </a:t>
                      </a:r>
                      <a:r>
                        <a:rPr lang="en-US" sz="1300">
                          <a:solidFill>
                            <a:schemeClr val="dk1"/>
                          </a:solidFill>
                          <a:latin typeface="Times New Roman"/>
                          <a:ea typeface="Times New Roman"/>
                          <a:cs typeface="Times New Roman"/>
                          <a:sym typeface="Times New Roman"/>
                        </a:rPr>
                        <a:t>◦ Sensitive to motion</a:t>
                      </a:r>
                      <a:endParaRPr sz="13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1997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Indications</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ctr">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Abdominal solid organ masses               ◦ Inflammatory bowel disease</a:t>
                      </a:r>
                      <a:endParaRPr sz="13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40572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C.I</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Uncooperative patients</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Early pregnancy (relative contraindication)</a:t>
                      </a:r>
                      <a:endParaRPr sz="13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1300">
                          <a:solidFill>
                            <a:schemeClr val="dk1"/>
                          </a:solidFill>
                          <a:latin typeface="Times New Roman"/>
                          <a:ea typeface="Times New Roman"/>
                          <a:cs typeface="Times New Roman"/>
                          <a:sym typeface="Times New Roman"/>
                        </a:rPr>
                        <a:t>◦ No IV contrast renal failure (relative contraindication)</a:t>
                      </a:r>
                      <a:endParaRPr sz="13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r h="1777325">
                <a:tc>
                  <a:txBody>
                    <a:bodyPr/>
                    <a:lstStyle/>
                    <a:p>
                      <a:pPr indent="0" lvl="0" marL="0" rtl="0" algn="ctr">
                        <a:lnSpc>
                          <a:spcPct val="100000"/>
                        </a:lnSpc>
                        <a:spcBef>
                          <a:spcPts val="0"/>
                        </a:spcBef>
                        <a:spcAft>
                          <a:spcPts val="0"/>
                        </a:spcAft>
                        <a:buNone/>
                      </a:pPr>
                      <a:r>
                        <a:rPr b="1" lang="en-US">
                          <a:latin typeface="Times New Roman"/>
                          <a:ea typeface="Times New Roman"/>
                          <a:cs typeface="Times New Roman"/>
                          <a:sym typeface="Times New Roman"/>
                        </a:rPr>
                        <a:t>Pictures</a:t>
                      </a:r>
                      <a:endParaRPr b="1">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solidFill>
                      <a:srgbClr val="F3F3F3">
                        <a:alpha val="60000"/>
                      </a:srgbClr>
                    </a:solidFill>
                  </a:tcPr>
                </a:tc>
                <a:tc>
                  <a:txBody>
                    <a:bodyPr/>
                    <a:lstStyle/>
                    <a:p>
                      <a:pPr indent="0" lvl="0" marL="0" rtl="0" algn="l">
                        <a:lnSpc>
                          <a:spcPct val="10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DACDF6"/>
                      </a:solidFill>
                      <a:prstDash val="solid"/>
                      <a:round/>
                      <a:headEnd len="sm" w="sm" type="none"/>
                      <a:tailEnd len="sm" w="sm" type="none"/>
                    </a:lnL>
                    <a:lnR cap="flat" cmpd="sng" w="9525">
                      <a:solidFill>
                        <a:srgbClr val="DACDF6"/>
                      </a:solidFill>
                      <a:prstDash val="solid"/>
                      <a:round/>
                      <a:headEnd len="sm" w="sm" type="none"/>
                      <a:tailEnd len="sm" w="sm" type="none"/>
                    </a:lnR>
                    <a:lnT cap="flat" cmpd="sng" w="9525">
                      <a:solidFill>
                        <a:srgbClr val="DACDF6"/>
                      </a:solidFill>
                      <a:prstDash val="solid"/>
                      <a:round/>
                      <a:headEnd len="sm" w="sm" type="none"/>
                      <a:tailEnd len="sm" w="sm" type="none"/>
                    </a:lnT>
                    <a:lnB cap="flat" cmpd="sng" w="9525">
                      <a:solidFill>
                        <a:srgbClr val="DACDF6"/>
                      </a:solidFill>
                      <a:prstDash val="solid"/>
                      <a:round/>
                      <a:headEnd len="sm" w="sm" type="none"/>
                      <a:tailEnd len="sm" w="sm" type="none"/>
                    </a:lnB>
                  </a:tcPr>
                </a:tc>
              </a:tr>
            </a:tbl>
          </a:graphicData>
        </a:graphic>
      </p:graphicFrame>
      <p:sp>
        <p:nvSpPr>
          <p:cNvPr id="272" name="Google Shape;272;g29be17f5689_0_91"/>
          <p:cNvSpPr txBox="1"/>
          <p:nvPr/>
        </p:nvSpPr>
        <p:spPr>
          <a:xfrm>
            <a:off x="3247999" y="5957750"/>
            <a:ext cx="999600" cy="39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Times New Roman"/>
                <a:ea typeface="Times New Roman"/>
                <a:cs typeface="Times New Roman"/>
                <a:sym typeface="Times New Roman"/>
              </a:rPr>
              <a:t>MRI</a:t>
            </a:r>
            <a:endParaRPr b="1" sz="3000">
              <a:latin typeface="Times New Roman"/>
              <a:ea typeface="Times New Roman"/>
              <a:cs typeface="Times New Roman"/>
              <a:sym typeface="Times New Roman"/>
            </a:endParaRPr>
          </a:p>
        </p:txBody>
      </p:sp>
      <p:pic>
        <p:nvPicPr>
          <p:cNvPr id="273" name="Google Shape;273;g29be17f5689_0_91"/>
          <p:cNvPicPr preferRelativeResize="0"/>
          <p:nvPr/>
        </p:nvPicPr>
        <p:blipFill>
          <a:blip r:embed="rId6">
            <a:alphaModFix/>
          </a:blip>
          <a:stretch>
            <a:fillRect/>
          </a:stretch>
        </p:blipFill>
        <p:spPr>
          <a:xfrm>
            <a:off x="4247595" y="5957750"/>
            <a:ext cx="515400" cy="396600"/>
          </a:xfrm>
          <a:prstGeom prst="roundRect">
            <a:avLst>
              <a:gd fmla="val 16667" name="adj"/>
            </a:avLst>
          </a:prstGeom>
          <a:noFill/>
          <a:ln>
            <a:noFill/>
          </a:ln>
        </p:spPr>
      </p:pic>
      <p:sp>
        <p:nvSpPr>
          <p:cNvPr id="274" name="Google Shape;274;g29be17f5689_0_91"/>
          <p:cNvSpPr txBox="1"/>
          <p:nvPr/>
        </p:nvSpPr>
        <p:spPr>
          <a:xfrm>
            <a:off x="5203725" y="2606975"/>
            <a:ext cx="2039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Abdominal pain</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Trauma</a:t>
            </a:r>
            <a:endParaRPr sz="1300">
              <a:solidFill>
                <a:schemeClr val="dk1"/>
              </a:solidFill>
              <a:latin typeface="Times New Roman"/>
              <a:ea typeface="Times New Roman"/>
              <a:cs typeface="Times New Roman"/>
              <a:sym typeface="Times New Roman"/>
            </a:endParaRPr>
          </a:p>
        </p:txBody>
      </p:sp>
      <p:grpSp>
        <p:nvGrpSpPr>
          <p:cNvPr id="275" name="Google Shape;275;g29be17f5689_0_91"/>
          <p:cNvGrpSpPr/>
          <p:nvPr/>
        </p:nvGrpSpPr>
        <p:grpSpPr>
          <a:xfrm>
            <a:off x="1913225" y="8938102"/>
            <a:ext cx="2039756" cy="1571738"/>
            <a:chOff x="-2432143" y="6977107"/>
            <a:chExt cx="2215200" cy="1695327"/>
          </a:xfrm>
        </p:grpSpPr>
        <p:grpSp>
          <p:nvGrpSpPr>
            <p:cNvPr id="276" name="Google Shape;276;g29be17f5689_0_91"/>
            <p:cNvGrpSpPr/>
            <p:nvPr/>
          </p:nvGrpSpPr>
          <p:grpSpPr>
            <a:xfrm>
              <a:off x="-2432143" y="6977107"/>
              <a:ext cx="2215200" cy="1695327"/>
              <a:chOff x="1806557" y="4005307"/>
              <a:chExt cx="2215200" cy="1695327"/>
            </a:xfrm>
          </p:grpSpPr>
          <p:sp>
            <p:nvSpPr>
              <p:cNvPr id="277" name="Google Shape;277;g29be17f5689_0_91"/>
              <p:cNvSpPr/>
              <p:nvPr/>
            </p:nvSpPr>
            <p:spPr>
              <a:xfrm>
                <a:off x="1806557" y="4005307"/>
                <a:ext cx="2215200" cy="16932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200"/>
                  <a:buFont typeface="Arial"/>
                  <a:buNone/>
                </a:pPr>
                <a:r>
                  <a:t/>
                </a:r>
                <a:endParaRPr i="0" sz="1300" u="none" cap="none" strike="noStrike">
                  <a:latin typeface="Times New Roman"/>
                  <a:ea typeface="Times New Roman"/>
                  <a:cs typeface="Times New Roman"/>
                  <a:sym typeface="Times New Roman"/>
                </a:endParaRPr>
              </a:p>
            </p:txBody>
          </p:sp>
          <p:sp>
            <p:nvSpPr>
              <p:cNvPr id="278" name="Google Shape;278;g29be17f5689_0_91"/>
              <p:cNvSpPr/>
              <p:nvPr/>
            </p:nvSpPr>
            <p:spPr>
              <a:xfrm>
                <a:off x="1806569" y="4006234"/>
                <a:ext cx="62100" cy="16944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sp>
            <p:nvSpPr>
              <p:cNvPr id="279" name="Google Shape;279;g29be17f5689_0_91"/>
              <p:cNvSpPr txBox="1"/>
              <p:nvPr/>
            </p:nvSpPr>
            <p:spPr>
              <a:xfrm>
                <a:off x="1943800" y="4006238"/>
                <a:ext cx="1940700" cy="23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Normal abdomen </a:t>
                </a:r>
                <a:endParaRPr b="1">
                  <a:latin typeface="Times New Roman"/>
                  <a:ea typeface="Times New Roman"/>
                  <a:cs typeface="Times New Roman"/>
                  <a:sym typeface="Times New Roman"/>
                </a:endParaRPr>
              </a:p>
            </p:txBody>
          </p:sp>
        </p:grpSp>
        <p:pic>
          <p:nvPicPr>
            <p:cNvPr id="280" name="Google Shape;280;g29be17f5689_0_91"/>
            <p:cNvPicPr preferRelativeResize="0"/>
            <p:nvPr/>
          </p:nvPicPr>
          <p:blipFill>
            <a:blip r:embed="rId7">
              <a:alphaModFix/>
            </a:blip>
            <a:stretch>
              <a:fillRect/>
            </a:stretch>
          </p:blipFill>
          <p:spPr>
            <a:xfrm>
              <a:off x="-1856400" y="7214443"/>
              <a:ext cx="1063700" cy="1395517"/>
            </a:xfrm>
            <a:prstGeom prst="rect">
              <a:avLst/>
            </a:prstGeom>
            <a:noFill/>
            <a:ln>
              <a:noFill/>
            </a:ln>
          </p:spPr>
        </p:pic>
      </p:grpSp>
      <p:pic>
        <p:nvPicPr>
          <p:cNvPr id="281" name="Google Shape;281;g29be17f5689_0_91"/>
          <p:cNvPicPr preferRelativeResize="0"/>
          <p:nvPr/>
        </p:nvPicPr>
        <p:blipFill>
          <a:blip r:embed="rId8">
            <a:alphaModFix/>
          </a:blip>
          <a:stretch>
            <a:fillRect/>
          </a:stretch>
        </p:blipFill>
        <p:spPr>
          <a:xfrm>
            <a:off x="-1432600" y="9513424"/>
            <a:ext cx="2710799" cy="2742700"/>
          </a:xfrm>
          <a:prstGeom prst="rect">
            <a:avLst/>
          </a:prstGeom>
          <a:noFill/>
          <a:ln>
            <a:noFill/>
          </a:ln>
        </p:spPr>
      </p:pic>
      <p:grpSp>
        <p:nvGrpSpPr>
          <p:cNvPr id="282" name="Google Shape;282;g29be17f5689_0_91"/>
          <p:cNvGrpSpPr/>
          <p:nvPr/>
        </p:nvGrpSpPr>
        <p:grpSpPr>
          <a:xfrm>
            <a:off x="4400300" y="8944712"/>
            <a:ext cx="2056941" cy="1558546"/>
            <a:chOff x="1023503" y="8923779"/>
            <a:chExt cx="2243365" cy="1679106"/>
          </a:xfrm>
        </p:grpSpPr>
        <p:grpSp>
          <p:nvGrpSpPr>
            <p:cNvPr id="283" name="Google Shape;283;g29be17f5689_0_91"/>
            <p:cNvGrpSpPr/>
            <p:nvPr/>
          </p:nvGrpSpPr>
          <p:grpSpPr>
            <a:xfrm>
              <a:off x="1023503" y="8923779"/>
              <a:ext cx="2243365" cy="1679106"/>
              <a:chOff x="4646903" y="4042804"/>
              <a:chExt cx="2243365" cy="1679106"/>
            </a:xfrm>
          </p:grpSpPr>
          <p:sp>
            <p:nvSpPr>
              <p:cNvPr id="284" name="Google Shape;284;g29be17f5689_0_91"/>
              <p:cNvSpPr/>
              <p:nvPr/>
            </p:nvSpPr>
            <p:spPr>
              <a:xfrm>
                <a:off x="4646903" y="4042804"/>
                <a:ext cx="2215200" cy="16782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200"/>
                  <a:buFont typeface="Arial"/>
                  <a:buNone/>
                </a:pPr>
                <a:r>
                  <a:t/>
                </a:r>
                <a:endParaRPr i="0" sz="1300" u="none" cap="none" strike="noStrike">
                  <a:latin typeface="Times New Roman"/>
                  <a:ea typeface="Times New Roman"/>
                  <a:cs typeface="Times New Roman"/>
                  <a:sym typeface="Times New Roman"/>
                </a:endParaRPr>
              </a:p>
            </p:txBody>
          </p:sp>
          <p:grpSp>
            <p:nvGrpSpPr>
              <p:cNvPr id="285" name="Google Shape;285;g29be17f5689_0_91"/>
              <p:cNvGrpSpPr/>
              <p:nvPr/>
            </p:nvGrpSpPr>
            <p:grpSpPr>
              <a:xfrm>
                <a:off x="4646914" y="4043710"/>
                <a:ext cx="2243354" cy="1678200"/>
                <a:chOff x="4646914" y="4043710"/>
                <a:chExt cx="2243354" cy="1678200"/>
              </a:xfrm>
            </p:grpSpPr>
            <p:sp>
              <p:nvSpPr>
                <p:cNvPr id="286" name="Google Shape;286;g29be17f5689_0_91"/>
                <p:cNvSpPr txBox="1"/>
                <p:nvPr/>
              </p:nvSpPr>
              <p:spPr>
                <a:xfrm>
                  <a:off x="4727868" y="4043750"/>
                  <a:ext cx="2162400" cy="23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Abnormal abdomen </a:t>
                  </a:r>
                  <a:endParaRPr b="1">
                    <a:latin typeface="Times New Roman"/>
                    <a:ea typeface="Times New Roman"/>
                    <a:cs typeface="Times New Roman"/>
                    <a:sym typeface="Times New Roman"/>
                  </a:endParaRPr>
                </a:p>
              </p:txBody>
            </p:sp>
            <p:sp>
              <p:nvSpPr>
                <p:cNvPr id="287" name="Google Shape;287;g29be17f5689_0_91"/>
                <p:cNvSpPr/>
                <p:nvPr/>
              </p:nvSpPr>
              <p:spPr>
                <a:xfrm>
                  <a:off x="4646914" y="4043710"/>
                  <a:ext cx="62100" cy="16782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grpSp>
        </p:grpSp>
        <p:pic>
          <p:nvPicPr>
            <p:cNvPr id="288" name="Google Shape;288;g29be17f5689_0_91"/>
            <p:cNvPicPr preferRelativeResize="0"/>
            <p:nvPr/>
          </p:nvPicPr>
          <p:blipFill>
            <a:blip r:embed="rId9">
              <a:alphaModFix/>
            </a:blip>
            <a:stretch>
              <a:fillRect/>
            </a:stretch>
          </p:blipFill>
          <p:spPr>
            <a:xfrm>
              <a:off x="1186842" y="9212453"/>
              <a:ext cx="999550" cy="1327299"/>
            </a:xfrm>
            <a:prstGeom prst="rect">
              <a:avLst/>
            </a:prstGeom>
            <a:noFill/>
            <a:ln>
              <a:noFill/>
            </a:ln>
          </p:spPr>
        </p:pic>
        <p:sp>
          <p:nvSpPr>
            <p:cNvPr id="289" name="Google Shape;289;g29be17f5689_0_91"/>
            <p:cNvSpPr txBox="1"/>
            <p:nvPr/>
          </p:nvSpPr>
          <p:spPr>
            <a:xfrm>
              <a:off x="2124932" y="9212443"/>
              <a:ext cx="1113900" cy="1327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US" sz="1000">
                  <a:solidFill>
                    <a:srgbClr val="888888"/>
                  </a:solidFill>
                  <a:latin typeface="Times New Roman"/>
                  <a:ea typeface="Times New Roman"/>
                  <a:cs typeface="Times New Roman"/>
                  <a:sym typeface="Times New Roman"/>
                </a:rPr>
                <a:t>Diagnosis:</a:t>
              </a:r>
              <a:r>
                <a:rPr lang="en-US" sz="1000">
                  <a:latin typeface="Times New Roman"/>
                  <a:ea typeface="Times New Roman"/>
                  <a:cs typeface="Times New Roman"/>
                  <a:sym typeface="Times New Roman"/>
                </a:rPr>
                <a:t> Inflammatory bowel disease</a:t>
              </a:r>
              <a:endParaRPr sz="1000">
                <a:latin typeface="Times New Roman"/>
                <a:ea typeface="Times New Roman"/>
                <a:cs typeface="Times New Roman"/>
                <a:sym typeface="Times New Roman"/>
              </a:endParaRPr>
            </a:p>
            <a:p>
              <a:pPr indent="0" lvl="0" marL="0" rtl="0" algn="ctr">
                <a:lnSpc>
                  <a:spcPct val="100000"/>
                </a:lnSpc>
                <a:spcBef>
                  <a:spcPts val="0"/>
                </a:spcBef>
                <a:spcAft>
                  <a:spcPts val="0"/>
                </a:spcAft>
                <a:buNone/>
              </a:pPr>
              <a:r>
                <a:t/>
              </a:r>
              <a:endParaRPr sz="1000">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rgbClr val="888888"/>
                  </a:solidFill>
                  <a:latin typeface="Times New Roman"/>
                  <a:ea typeface="Times New Roman"/>
                  <a:cs typeface="Times New Roman"/>
                  <a:sym typeface="Times New Roman"/>
                </a:rPr>
                <a:t>Signs:</a:t>
              </a:r>
              <a:r>
                <a:rPr lang="en-US" sz="1000">
                  <a:latin typeface="Times New Roman"/>
                  <a:ea typeface="Times New Roman"/>
                  <a:cs typeface="Times New Roman"/>
                  <a:sym typeface="Times New Roman"/>
                </a:rPr>
                <a:t> Bowel wall thickening</a:t>
              </a:r>
              <a:endParaRPr sz="1000">
                <a:latin typeface="Times New Roman"/>
                <a:ea typeface="Times New Roman"/>
                <a:cs typeface="Times New Roman"/>
                <a:sym typeface="Times New Roman"/>
              </a:endParaRPr>
            </a:p>
          </p:txBody>
        </p:sp>
      </p:grpSp>
      <p:pic>
        <p:nvPicPr>
          <p:cNvPr id="290" name="Google Shape;290;g29be17f5689_0_91"/>
          <p:cNvPicPr preferRelativeResize="0"/>
          <p:nvPr/>
        </p:nvPicPr>
        <p:blipFill>
          <a:blip r:embed="rId10">
            <a:alphaModFix/>
          </a:blip>
          <a:stretch>
            <a:fillRect/>
          </a:stretch>
        </p:blipFill>
        <p:spPr>
          <a:xfrm>
            <a:off x="2453901" y="107325"/>
            <a:ext cx="454500" cy="454500"/>
          </a:xfrm>
          <a:prstGeom prst="rect">
            <a:avLst/>
          </a:prstGeom>
          <a:noFill/>
          <a:ln>
            <a:noFill/>
          </a:ln>
        </p:spPr>
      </p:pic>
      <p:pic>
        <p:nvPicPr>
          <p:cNvPr id="291" name="Google Shape;291;g29be17f5689_0_91"/>
          <p:cNvPicPr preferRelativeResize="0"/>
          <p:nvPr/>
        </p:nvPicPr>
        <p:blipFill>
          <a:blip r:embed="rId10">
            <a:alphaModFix/>
          </a:blip>
          <a:stretch>
            <a:fillRect/>
          </a:stretch>
        </p:blipFill>
        <p:spPr>
          <a:xfrm>
            <a:off x="2793505" y="5928800"/>
            <a:ext cx="454500" cy="454500"/>
          </a:xfrm>
          <a:prstGeom prst="rect">
            <a:avLst/>
          </a:prstGeom>
          <a:noFill/>
          <a:ln>
            <a:noFill/>
          </a:ln>
        </p:spPr>
      </p:pic>
      <p:grpSp>
        <p:nvGrpSpPr>
          <p:cNvPr id="292" name="Google Shape;292;g29be17f5689_0_91"/>
          <p:cNvGrpSpPr/>
          <p:nvPr/>
        </p:nvGrpSpPr>
        <p:grpSpPr>
          <a:xfrm>
            <a:off x="4496870" y="4026938"/>
            <a:ext cx="2039880" cy="1571653"/>
            <a:chOff x="4646898" y="4042791"/>
            <a:chExt cx="2224757" cy="1693226"/>
          </a:xfrm>
        </p:grpSpPr>
        <p:sp>
          <p:nvSpPr>
            <p:cNvPr id="293" name="Google Shape;293;g29be17f5689_0_91"/>
            <p:cNvSpPr/>
            <p:nvPr/>
          </p:nvSpPr>
          <p:spPr>
            <a:xfrm>
              <a:off x="4646898" y="4042791"/>
              <a:ext cx="2215200" cy="1690500"/>
            </a:xfrm>
            <a:prstGeom prst="rect">
              <a:avLst/>
            </a:prstGeom>
            <a:no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200"/>
                <a:buFont typeface="Arial"/>
                <a:buNone/>
              </a:pPr>
              <a:r>
                <a:t/>
              </a:r>
              <a:endParaRPr i="0" sz="1300" u="none" cap="none" strike="noStrike">
                <a:latin typeface="Times New Roman"/>
                <a:ea typeface="Times New Roman"/>
                <a:cs typeface="Times New Roman"/>
                <a:sym typeface="Times New Roman"/>
              </a:endParaRPr>
            </a:p>
          </p:txBody>
        </p:sp>
        <p:grpSp>
          <p:nvGrpSpPr>
            <p:cNvPr id="294" name="Google Shape;294;g29be17f5689_0_91"/>
            <p:cNvGrpSpPr/>
            <p:nvPr/>
          </p:nvGrpSpPr>
          <p:grpSpPr>
            <a:xfrm>
              <a:off x="4646910" y="4043718"/>
              <a:ext cx="2224746" cy="1692300"/>
              <a:chOff x="4646910" y="4043718"/>
              <a:chExt cx="2224746" cy="1692300"/>
            </a:xfrm>
          </p:grpSpPr>
          <p:pic>
            <p:nvPicPr>
              <p:cNvPr id="295" name="Google Shape;295;g29be17f5689_0_91"/>
              <p:cNvPicPr preferRelativeResize="0"/>
              <p:nvPr/>
            </p:nvPicPr>
            <p:blipFill>
              <a:blip r:embed="rId11">
                <a:alphaModFix/>
              </a:blip>
              <a:stretch>
                <a:fillRect/>
              </a:stretch>
            </p:blipFill>
            <p:spPr>
              <a:xfrm>
                <a:off x="4781625" y="4319037"/>
                <a:ext cx="1180501" cy="1322526"/>
              </a:xfrm>
              <a:prstGeom prst="rect">
                <a:avLst/>
              </a:prstGeom>
              <a:noFill/>
              <a:ln>
                <a:noFill/>
              </a:ln>
            </p:spPr>
          </p:pic>
          <p:sp>
            <p:nvSpPr>
              <p:cNvPr id="296" name="Google Shape;296;g29be17f5689_0_91"/>
              <p:cNvSpPr txBox="1"/>
              <p:nvPr/>
            </p:nvSpPr>
            <p:spPr>
              <a:xfrm>
                <a:off x="5881356" y="4319025"/>
                <a:ext cx="990300" cy="1322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Mass outside the bowel causing mass effect</a:t>
                </a:r>
                <a:endParaRPr sz="1000">
                  <a:solidFill>
                    <a:schemeClr val="dk1"/>
                  </a:solidFill>
                  <a:latin typeface="Times New Roman"/>
                  <a:ea typeface="Times New Roman"/>
                  <a:cs typeface="Times New Roman"/>
                  <a:sym typeface="Times New Roman"/>
                </a:endParaRPr>
              </a:p>
            </p:txBody>
          </p:sp>
          <p:sp>
            <p:nvSpPr>
              <p:cNvPr id="297" name="Google Shape;297;g29be17f5689_0_91"/>
              <p:cNvSpPr txBox="1"/>
              <p:nvPr/>
            </p:nvSpPr>
            <p:spPr>
              <a:xfrm>
                <a:off x="4709000" y="4043750"/>
                <a:ext cx="2162400" cy="23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Times New Roman"/>
                    <a:ea typeface="Times New Roman"/>
                    <a:cs typeface="Times New Roman"/>
                    <a:sym typeface="Times New Roman"/>
                  </a:rPr>
                  <a:t>Abnormal </a:t>
                </a:r>
                <a:r>
                  <a:rPr b="1" lang="en-US">
                    <a:latin typeface="Times New Roman"/>
                    <a:ea typeface="Times New Roman"/>
                    <a:cs typeface="Times New Roman"/>
                    <a:sym typeface="Times New Roman"/>
                  </a:rPr>
                  <a:t>abdomen</a:t>
                </a:r>
                <a:r>
                  <a:rPr b="1" lang="en-US">
                    <a:latin typeface="Times New Roman"/>
                    <a:ea typeface="Times New Roman"/>
                    <a:cs typeface="Times New Roman"/>
                    <a:sym typeface="Times New Roman"/>
                  </a:rPr>
                  <a:t> </a:t>
                </a:r>
                <a:endParaRPr b="1">
                  <a:latin typeface="Times New Roman"/>
                  <a:ea typeface="Times New Roman"/>
                  <a:cs typeface="Times New Roman"/>
                  <a:sym typeface="Times New Roman"/>
                </a:endParaRPr>
              </a:p>
            </p:txBody>
          </p:sp>
          <p:sp>
            <p:nvSpPr>
              <p:cNvPr id="298" name="Google Shape;298;g29be17f5689_0_91"/>
              <p:cNvSpPr/>
              <p:nvPr/>
            </p:nvSpPr>
            <p:spPr>
              <a:xfrm>
                <a:off x="4646910" y="4043718"/>
                <a:ext cx="62100" cy="1692300"/>
              </a:xfrm>
              <a:prstGeom prst="rect">
                <a:avLst/>
              </a:prstGeom>
              <a:solidFill>
                <a:srgbClr val="EFE8FF"/>
              </a:solidFill>
              <a:ln cap="flat" cmpd="sng" w="9525">
                <a:solidFill>
                  <a:srgbClr val="EFE8FF"/>
                </a:solidFill>
                <a:prstDash val="solid"/>
                <a:round/>
                <a:headEnd len="sm" w="sm" type="none"/>
                <a:tailEnd len="sm" w="sm" type="none"/>
              </a:ln>
            </p:spPr>
            <p:txBody>
              <a:bodyPr anchorCtr="0" anchor="t" bIns="85750" lIns="85750" spcFirstLastPara="1" rIns="85750" wrap="square" tIns="8575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300" u="none" cap="none" strike="noStrike">
                  <a:latin typeface="Times New Roman"/>
                  <a:ea typeface="Times New Roman"/>
                  <a:cs typeface="Times New Roman"/>
                  <a:sym typeface="Times New Roman"/>
                </a:endParaRPr>
              </a:p>
            </p:txBody>
          </p:sp>
        </p:grpSp>
      </p:grpSp>
      <p:cxnSp>
        <p:nvCxnSpPr>
          <p:cNvPr id="299" name="Google Shape;299;g29be17f5689_0_91"/>
          <p:cNvCxnSpPr/>
          <p:nvPr/>
        </p:nvCxnSpPr>
        <p:spPr>
          <a:xfrm>
            <a:off x="1554225" y="5817813"/>
            <a:ext cx="4238700" cy="4800"/>
          </a:xfrm>
          <a:prstGeom prst="straightConnector1">
            <a:avLst/>
          </a:prstGeom>
          <a:noFill/>
          <a:ln cap="flat" cmpd="sng" w="9525">
            <a:solidFill>
              <a:srgbClr val="DACDF6"/>
            </a:solidFill>
            <a:prstDash val="lgDash"/>
            <a:round/>
            <a:headEnd len="med" w="med" type="none"/>
            <a:tailEnd len="med" w="med" type="none"/>
          </a:ln>
        </p:spPr>
      </p:cxnSp>
      <p:sp>
        <p:nvSpPr>
          <p:cNvPr id="300" name="Google Shape;300;g29be17f5689_0_91"/>
          <p:cNvSpPr txBox="1"/>
          <p:nvPr/>
        </p:nvSpPr>
        <p:spPr>
          <a:xfrm>
            <a:off x="2988206" y="380947"/>
            <a:ext cx="99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93C47D"/>
                </a:solidFill>
                <a:latin typeface="Times New Roman"/>
                <a:ea typeface="Times New Roman"/>
                <a:cs typeface="Times New Roman"/>
                <a:sym typeface="Times New Roman"/>
              </a:rPr>
              <a:t>Multiple</a:t>
            </a:r>
            <a:r>
              <a:rPr lang="en-US" sz="1000">
                <a:solidFill>
                  <a:srgbClr val="93C47D"/>
                </a:solidFill>
                <a:latin typeface="Times New Roman"/>
                <a:ea typeface="Times New Roman"/>
                <a:cs typeface="Times New Roman"/>
                <a:sym typeface="Times New Roman"/>
              </a:rPr>
              <a:t> X-ray</a:t>
            </a:r>
            <a:endParaRPr sz="1000">
              <a:solidFill>
                <a:srgbClr val="93C47D"/>
              </a:solidFill>
              <a:latin typeface="Times New Roman"/>
              <a:ea typeface="Times New Roman"/>
              <a:cs typeface="Times New Roman"/>
              <a:sym typeface="Times New Roman"/>
            </a:endParaRPr>
          </a:p>
        </p:txBody>
      </p:sp>
      <p:sp>
        <p:nvSpPr>
          <p:cNvPr id="301" name="Google Shape;301;g29be17f5689_0_91"/>
          <p:cNvSpPr txBox="1"/>
          <p:nvPr/>
        </p:nvSpPr>
        <p:spPr>
          <a:xfrm>
            <a:off x="6536750" y="4440519"/>
            <a:ext cx="677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500">
              <a:solidFill>
                <a:srgbClr val="93C47D"/>
              </a:solidFill>
              <a:latin typeface="Times New Roman"/>
              <a:ea typeface="Times New Roman"/>
              <a:cs typeface="Times New Roman"/>
              <a:sym typeface="Times New Roman"/>
            </a:endParaRPr>
          </a:p>
          <a:p>
            <a:pPr indent="0" lvl="0" marL="0" rtl="0" algn="ctr">
              <a:spcBef>
                <a:spcPts val="0"/>
              </a:spcBef>
              <a:spcAft>
                <a:spcPts val="0"/>
              </a:spcAft>
              <a:buNone/>
            </a:pPr>
            <a:r>
              <a:rPr lang="en-US" sz="500">
                <a:solidFill>
                  <a:srgbClr val="93C47D"/>
                </a:solidFill>
                <a:latin typeface="Times New Roman"/>
                <a:ea typeface="Times New Roman"/>
                <a:cs typeface="Times New Roman"/>
                <a:sym typeface="Times New Roman"/>
              </a:rPr>
              <a:t>The oral contrast will reveal the specific characteristics of the small bowel to you. And this is a much better view of the liver.</a:t>
            </a:r>
            <a:r>
              <a:rPr lang="en-US" sz="500">
                <a:solidFill>
                  <a:srgbClr val="93C47D"/>
                </a:solidFill>
                <a:latin typeface="Times New Roman"/>
                <a:ea typeface="Times New Roman"/>
                <a:cs typeface="Times New Roman"/>
                <a:sym typeface="Times New Roman"/>
              </a:rPr>
              <a:t> </a:t>
            </a:r>
            <a:endParaRPr sz="500">
              <a:solidFill>
                <a:srgbClr val="93C47D"/>
              </a:solidFill>
              <a:latin typeface="Times New Roman"/>
              <a:ea typeface="Times New Roman"/>
              <a:cs typeface="Times New Roman"/>
              <a:sym typeface="Times New Roman"/>
            </a:endParaRPr>
          </a:p>
        </p:txBody>
      </p:sp>
      <p:sp>
        <p:nvSpPr>
          <p:cNvPr id="302" name="Google Shape;302;g29be17f5689_0_91"/>
          <p:cNvSpPr txBox="1"/>
          <p:nvPr/>
        </p:nvSpPr>
        <p:spPr>
          <a:xfrm>
            <a:off x="4763000" y="5925200"/>
            <a:ext cx="271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93C47D"/>
                </a:solidFill>
                <a:latin typeface="Times New Roman"/>
                <a:ea typeface="Times New Roman"/>
                <a:cs typeface="Times New Roman"/>
                <a:sym typeface="Times New Roman"/>
              </a:rPr>
              <a:t>Dr: </a:t>
            </a:r>
            <a:r>
              <a:rPr lang="en-US" sz="900">
                <a:solidFill>
                  <a:srgbClr val="93C47D"/>
                </a:solidFill>
                <a:latin typeface="Times New Roman"/>
                <a:ea typeface="Times New Roman"/>
                <a:cs typeface="Times New Roman"/>
                <a:sym typeface="Times New Roman"/>
              </a:rPr>
              <a:t>True or false: MRI uses large number of x-ray?</a:t>
            </a:r>
            <a:endParaRPr sz="900">
              <a:solidFill>
                <a:srgbClr val="93C47D"/>
              </a:solidFill>
              <a:latin typeface="Times New Roman"/>
              <a:ea typeface="Times New Roman"/>
              <a:cs typeface="Times New Roman"/>
              <a:sym typeface="Times New Roman"/>
            </a:endParaRPr>
          </a:p>
          <a:p>
            <a:pPr indent="0" lvl="0" marL="0" rtl="0" algn="l">
              <a:spcBef>
                <a:spcPts val="0"/>
              </a:spcBef>
              <a:spcAft>
                <a:spcPts val="0"/>
              </a:spcAft>
              <a:buNone/>
            </a:pPr>
            <a:r>
              <a:rPr lang="en-US" sz="900">
                <a:solidFill>
                  <a:srgbClr val="93C47D"/>
                </a:solidFill>
                <a:latin typeface="Times New Roman"/>
                <a:ea typeface="Times New Roman"/>
                <a:cs typeface="Times New Roman"/>
                <a:sym typeface="Times New Roman"/>
              </a:rPr>
              <a:t>False. False.</a:t>
            </a:r>
            <a:endParaRPr sz="900">
              <a:solidFill>
                <a:srgbClr val="93C47D"/>
              </a:solidFill>
              <a:latin typeface="Times New Roman"/>
              <a:ea typeface="Times New Roman"/>
              <a:cs typeface="Times New Roman"/>
              <a:sym typeface="Times New Roman"/>
            </a:endParaRPr>
          </a:p>
        </p:txBody>
      </p:sp>
      <p:sp>
        <p:nvSpPr>
          <p:cNvPr id="303" name="Google Shape;303;g29be17f5689_0_91"/>
          <p:cNvSpPr txBox="1"/>
          <p:nvPr/>
        </p:nvSpPr>
        <p:spPr>
          <a:xfrm flipH="1">
            <a:off x="3437575" y="9493125"/>
            <a:ext cx="515400" cy="4617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US" sz="700">
                <a:solidFill>
                  <a:srgbClr val="93C47D"/>
                </a:solidFill>
                <a:latin typeface="Times New Roman"/>
                <a:ea typeface="Times New Roman"/>
                <a:cs typeface="Times New Roman"/>
                <a:sym typeface="Times New Roman"/>
              </a:rPr>
              <a:t>الجدار </a:t>
            </a:r>
            <a:r>
              <a:rPr lang="en-US" sz="700">
                <a:solidFill>
                  <a:srgbClr val="93C47D"/>
                </a:solidFill>
                <a:latin typeface="Times New Roman"/>
                <a:ea typeface="Times New Roman"/>
                <a:cs typeface="Times New Roman"/>
                <a:sym typeface="Times New Roman"/>
              </a:rPr>
              <a:t>كأنه</a:t>
            </a:r>
            <a:r>
              <a:rPr lang="en-US" sz="700">
                <a:solidFill>
                  <a:srgbClr val="93C47D"/>
                </a:solidFill>
                <a:latin typeface="Times New Roman"/>
                <a:ea typeface="Times New Roman"/>
                <a:cs typeface="Times New Roman"/>
                <a:sym typeface="Times New Roman"/>
              </a:rPr>
              <a:t> مرسوم بقلم حاد</a:t>
            </a:r>
            <a:endParaRPr sz="700">
              <a:solidFill>
                <a:srgbClr val="93C47D"/>
              </a:solidFill>
              <a:latin typeface="Times New Roman"/>
              <a:ea typeface="Times New Roman"/>
              <a:cs typeface="Times New Roman"/>
              <a:sym typeface="Times New Roman"/>
            </a:endParaRPr>
          </a:p>
        </p:txBody>
      </p:sp>
      <p:sp>
        <p:nvSpPr>
          <p:cNvPr id="304" name="Google Shape;304;g29be17f5689_0_91"/>
          <p:cNvSpPr txBox="1"/>
          <p:nvPr/>
        </p:nvSpPr>
        <p:spPr>
          <a:xfrm flipH="1">
            <a:off x="5472225" y="10339400"/>
            <a:ext cx="955800" cy="1707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US" sz="700">
                <a:solidFill>
                  <a:srgbClr val="93C47D"/>
                </a:solidFill>
                <a:latin typeface="Times New Roman"/>
                <a:ea typeface="Times New Roman"/>
                <a:cs typeface="Times New Roman"/>
                <a:sym typeface="Times New Roman"/>
              </a:rPr>
              <a:t>الجدار كأنه مرسوم بمحدد</a:t>
            </a:r>
            <a:endParaRPr sz="700">
              <a:solidFill>
                <a:srgbClr val="93C47D"/>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a790e558c7_0_0"/>
          <p:cNvSpPr txBox="1"/>
          <p:nvPr/>
        </p:nvSpPr>
        <p:spPr>
          <a:xfrm>
            <a:off x="246050" y="1375900"/>
            <a:ext cx="7064400" cy="4146000"/>
          </a:xfrm>
          <a:prstGeom prst="rect">
            <a:avLst/>
          </a:prstGeom>
          <a:noFill/>
          <a:ln cap="flat" cmpd="sng" w="9525">
            <a:solidFill>
              <a:srgbClr val="DACDF6"/>
            </a:solidFill>
            <a:prstDash val="solid"/>
            <a:round/>
            <a:headEnd len="sm" w="sm" type="none"/>
            <a:tailEnd len="sm" w="sm" type="none"/>
          </a:ln>
        </p:spPr>
        <p:txBody>
          <a:bodyPr anchorCtr="0" anchor="ctr" bIns="91425" lIns="91425" spcFirstLastPara="1" rIns="91425" wrap="square" tIns="91425">
            <a:noAutofit/>
          </a:bodyPr>
          <a:lstStyle/>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Wide of things appears as gray, all of this is soft tissue. but you can’t see </a:t>
            </a:r>
            <a:r>
              <a:rPr lang="en-US" sz="1300">
                <a:solidFill>
                  <a:srgbClr val="999999"/>
                </a:solidFill>
                <a:latin typeface="Times New Roman"/>
                <a:ea typeface="Times New Roman"/>
                <a:cs typeface="Times New Roman"/>
                <a:sym typeface="Times New Roman"/>
              </a:rPr>
              <a:t>(distinguish)</a:t>
            </a:r>
            <a:r>
              <a:rPr lang="en-US" sz="1300">
                <a:latin typeface="Times New Roman"/>
                <a:ea typeface="Times New Roman"/>
                <a:cs typeface="Times New Roman"/>
                <a:sym typeface="Times New Roman"/>
              </a:rPr>
              <a:t> which soft Tissue is this.</a:t>
            </a:r>
            <a:endParaRPr sz="1300">
              <a:latin typeface="Times New Roman"/>
              <a:ea typeface="Times New Roman"/>
              <a:cs typeface="Times New Roman"/>
              <a:sym typeface="Times New Roman"/>
            </a:endParaRPr>
          </a:p>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Gas allows for much greater penetration than bone, which permits very little. The picture depends on how much x-ray energy reaches the film behind the patient or behind the item..</a:t>
            </a:r>
            <a:endParaRPr sz="1300">
              <a:latin typeface="Times New Roman"/>
              <a:ea typeface="Times New Roman"/>
              <a:cs typeface="Times New Roman"/>
              <a:sym typeface="Times New Roman"/>
            </a:endParaRPr>
          </a:p>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why is the air distribution in the stomach here different than the air distribution here? It's the gravity</a:t>
            </a:r>
            <a:endParaRPr sz="1300">
              <a:latin typeface="Times New Roman"/>
              <a:ea typeface="Times New Roman"/>
              <a:cs typeface="Times New Roman"/>
              <a:sym typeface="Times New Roman"/>
            </a:endParaRPr>
          </a:p>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We are looking at all of these shadows because sometimes we're not gonna be able to see the boundaries of the psoas muscle. That means probably the patient has a large intra-abdominal mass that is obscuring the psoas muscle. So, we were going to ask for a CT scan to assess for more details.</a:t>
            </a:r>
            <a:endParaRPr sz="1300">
              <a:latin typeface="Times New Roman"/>
              <a:ea typeface="Times New Roman"/>
              <a:cs typeface="Times New Roman"/>
              <a:sym typeface="Times New Roman"/>
            </a:endParaRPr>
          </a:p>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There's no mixing of the air and fluid and the content when they stop flowing, either due to obstruction or paralytic ileus, the paralysis of the small intestine. Where will the air disappear to? Above. This is known as the air fluid level, or numerous air fluid levels, and it is related to the suggestion of intestinal blockage.</a:t>
            </a:r>
            <a:endParaRPr sz="1300">
              <a:latin typeface="Times New Roman"/>
              <a:ea typeface="Times New Roman"/>
              <a:cs typeface="Times New Roman"/>
              <a:sym typeface="Times New Roman"/>
            </a:endParaRPr>
          </a:p>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always we have to check underneath the diaphragm, if there is any amount of free air in here as well.</a:t>
            </a:r>
            <a:endParaRPr sz="1300">
              <a:latin typeface="Times New Roman"/>
              <a:ea typeface="Times New Roman"/>
              <a:cs typeface="Times New Roman"/>
              <a:sym typeface="Times New Roman"/>
            </a:endParaRPr>
          </a:p>
          <a:p>
            <a:pPr indent="-128269" lvl="0" marL="182880" rtl="0" algn="l">
              <a:lnSpc>
                <a:spcPct val="115000"/>
              </a:lnSpc>
              <a:spcBef>
                <a:spcPts val="0"/>
              </a:spcBef>
              <a:spcAft>
                <a:spcPts val="0"/>
              </a:spcAft>
              <a:buClr>
                <a:srgbClr val="93C47D"/>
              </a:buClr>
              <a:buSzPts val="1300"/>
              <a:buFont typeface="Times New Roman"/>
              <a:buAutoNum type="arabicPeriod"/>
            </a:pPr>
            <a:r>
              <a:rPr lang="en-US" sz="1300">
                <a:latin typeface="Times New Roman"/>
                <a:ea typeface="Times New Roman"/>
                <a:cs typeface="Times New Roman"/>
                <a:sym typeface="Times New Roman"/>
              </a:rPr>
              <a:t>There are two different kinds of dieting. Dasrographon is one of them, and barium is the other. Therefore, we do not recommend using barium if you suspect a leak or a preparation because it is very powerful for the proteinal cavity and can irritate it. We can utilize the dasrographon for bowel preparation, although barium is not recommended.</a:t>
            </a:r>
            <a:endParaRPr sz="1300">
              <a:latin typeface="Times New Roman"/>
              <a:ea typeface="Times New Roman"/>
              <a:cs typeface="Times New Roman"/>
              <a:sym typeface="Times New Roman"/>
            </a:endParaRPr>
          </a:p>
        </p:txBody>
      </p:sp>
      <p:sp>
        <p:nvSpPr>
          <p:cNvPr id="310" name="Google Shape;310;g2a790e558c7_0_0"/>
          <p:cNvSpPr txBox="1"/>
          <p:nvPr/>
        </p:nvSpPr>
        <p:spPr>
          <a:xfrm>
            <a:off x="1380326" y="545219"/>
            <a:ext cx="1412700" cy="485400"/>
          </a:xfrm>
          <a:prstGeom prst="rect">
            <a:avLst/>
          </a:prstGeom>
          <a:noFill/>
          <a:ln>
            <a:noFill/>
          </a:ln>
        </p:spPr>
        <p:txBody>
          <a:bodyPr anchorCtr="0" anchor="ctr" bIns="0" lIns="0" spcFirstLastPara="1" rIns="0" wrap="square" tIns="0">
            <a:noAutofit/>
          </a:bodyPr>
          <a:lstStyle/>
          <a:p>
            <a:pPr indent="0" lvl="0" marL="0" marR="0" rtl="0" algn="l">
              <a:lnSpc>
                <a:spcPct val="140015"/>
              </a:lnSpc>
              <a:spcBef>
                <a:spcPts val="0"/>
              </a:spcBef>
              <a:spcAft>
                <a:spcPts val="0"/>
              </a:spcAft>
              <a:buClr>
                <a:srgbClr val="000000"/>
              </a:buClr>
              <a:buSzPts val="2600"/>
              <a:buFont typeface="Arial"/>
              <a:buNone/>
            </a:pPr>
            <a:r>
              <a:rPr lang="en-US" sz="3000">
                <a:latin typeface="Times New Roman"/>
                <a:ea typeface="Times New Roman"/>
                <a:cs typeface="Times New Roman"/>
                <a:sym typeface="Times New Roman"/>
              </a:rPr>
              <a:t>Dr Notes</a:t>
            </a:r>
            <a:endParaRPr b="0" i="0" sz="3000" u="none" cap="none" strike="noStrike">
              <a:latin typeface="Times New Roman"/>
              <a:ea typeface="Times New Roman"/>
              <a:cs typeface="Times New Roman"/>
              <a:sym typeface="Times New Roman"/>
            </a:endParaRPr>
          </a:p>
        </p:txBody>
      </p:sp>
      <p:pic>
        <p:nvPicPr>
          <p:cNvPr id="311" name="Google Shape;311;g2a790e558c7_0_0"/>
          <p:cNvPicPr preferRelativeResize="0"/>
          <p:nvPr/>
        </p:nvPicPr>
        <p:blipFill>
          <a:blip r:embed="rId3">
            <a:alphaModFix/>
          </a:blip>
          <a:stretch>
            <a:fillRect/>
          </a:stretch>
        </p:blipFill>
        <p:spPr>
          <a:xfrm>
            <a:off x="550822" y="437150"/>
            <a:ext cx="701550" cy="701550"/>
          </a:xfrm>
          <a:prstGeom prst="rect">
            <a:avLst/>
          </a:prstGeom>
          <a:noFill/>
          <a:ln>
            <a:noFill/>
          </a:ln>
        </p:spPr>
      </p:pic>
      <p:graphicFrame>
        <p:nvGraphicFramePr>
          <p:cNvPr id="312" name="Google Shape;312;g2a790e558c7_0_0"/>
          <p:cNvGraphicFramePr/>
          <p:nvPr/>
        </p:nvGraphicFramePr>
        <p:xfrm>
          <a:off x="246050" y="6253725"/>
          <a:ext cx="3000000" cy="3000000"/>
        </p:xfrm>
        <a:graphic>
          <a:graphicData uri="http://schemas.openxmlformats.org/drawingml/2006/table">
            <a:tbl>
              <a:tblPr>
                <a:noFill/>
                <a:tableStyleId>{E33BB215-49FF-46EC-A0AD-99315D22EE9F}</a:tableStyleId>
              </a:tblPr>
              <a:tblGrid>
                <a:gridCol w="1092050"/>
                <a:gridCol w="2986175"/>
                <a:gridCol w="2986175"/>
              </a:tblGrid>
              <a:tr h="465650">
                <a:tc>
                  <a:txBody>
                    <a:bodyPr/>
                    <a:lstStyle/>
                    <a:p>
                      <a:pPr indent="0" lvl="0" marL="0" rtl="0" algn="ctr">
                        <a:spcBef>
                          <a:spcPts val="0"/>
                        </a:spcBef>
                        <a:spcAft>
                          <a:spcPts val="0"/>
                        </a:spcAft>
                        <a:buNone/>
                      </a:pPr>
                      <a:r>
                        <a:rPr b="1" lang="en-US" sz="1300">
                          <a:latin typeface="Times New Roman"/>
                          <a:ea typeface="Times New Roman"/>
                          <a:cs typeface="Times New Roman"/>
                          <a:sym typeface="Times New Roman"/>
                        </a:rPr>
                        <a:t>Test</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8FF">
                        <a:alpha val="58670"/>
                      </a:srgbClr>
                    </a:solidFill>
                  </a:tcPr>
                </a:tc>
                <a:tc>
                  <a:txBody>
                    <a:bodyPr/>
                    <a:lstStyle/>
                    <a:p>
                      <a:pPr indent="0" lvl="0" marL="0" rtl="0" algn="ctr">
                        <a:spcBef>
                          <a:spcPts val="0"/>
                        </a:spcBef>
                        <a:spcAft>
                          <a:spcPts val="0"/>
                        </a:spcAft>
                        <a:buClr>
                          <a:schemeClr val="dk1"/>
                        </a:buClr>
                        <a:buSzPts val="1100"/>
                        <a:buFont typeface="Arial"/>
                        <a:buNone/>
                      </a:pPr>
                      <a:r>
                        <a:rPr b="1" lang="en-US" sz="1300">
                          <a:solidFill>
                            <a:schemeClr val="dk1"/>
                          </a:solidFill>
                          <a:latin typeface="Times New Roman"/>
                          <a:ea typeface="Times New Roman"/>
                          <a:cs typeface="Times New Roman"/>
                          <a:sym typeface="Times New Roman"/>
                        </a:rPr>
                        <a:t>Indications</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8FF">
                        <a:alpha val="58670"/>
                      </a:srgbClr>
                    </a:solidFill>
                  </a:tcPr>
                </a:tc>
                <a:tc>
                  <a:txBody>
                    <a:bodyPr/>
                    <a:lstStyle/>
                    <a:p>
                      <a:pPr indent="0" lvl="0" marL="0" rtl="0" algn="ctr">
                        <a:spcBef>
                          <a:spcPts val="0"/>
                        </a:spcBef>
                        <a:spcAft>
                          <a:spcPts val="0"/>
                        </a:spcAft>
                        <a:buClr>
                          <a:schemeClr val="dk1"/>
                        </a:buClr>
                        <a:buSzPts val="1100"/>
                        <a:buFont typeface="Arial"/>
                        <a:buNone/>
                      </a:pPr>
                      <a:r>
                        <a:rPr b="1" lang="en-US" sz="1300">
                          <a:solidFill>
                            <a:schemeClr val="dk1"/>
                          </a:solidFill>
                          <a:latin typeface="Times New Roman"/>
                          <a:ea typeface="Times New Roman"/>
                          <a:cs typeface="Times New Roman"/>
                          <a:sym typeface="Times New Roman"/>
                        </a:rPr>
                        <a:t>Contraindications</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8FF">
                        <a:alpha val="58670"/>
                      </a:srgbClr>
                    </a:solidFill>
                  </a:tcPr>
                </a:tc>
              </a:tr>
              <a:tr h="466675">
                <a:tc>
                  <a:txBody>
                    <a:bodyPr/>
                    <a:lstStyle/>
                    <a:p>
                      <a:pPr indent="0" lvl="0" marL="0" rtl="0" algn="ctr">
                        <a:spcBef>
                          <a:spcPts val="0"/>
                        </a:spcBef>
                        <a:spcAft>
                          <a:spcPts val="0"/>
                        </a:spcAft>
                        <a:buNone/>
                      </a:pPr>
                      <a:r>
                        <a:rPr b="1" lang="en-US" sz="1300">
                          <a:latin typeface="Times New Roman"/>
                          <a:ea typeface="Times New Roman"/>
                          <a:cs typeface="Times New Roman"/>
                          <a:sym typeface="Times New Roman"/>
                        </a:rPr>
                        <a:t>X-ray</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AFAFA">
                        <a:alpha val="53780"/>
                      </a:srgbClr>
                    </a:solidFill>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Abdominal pain</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Bowel </a:t>
                      </a:r>
                      <a:r>
                        <a:rPr lang="en-US" sz="1200">
                          <a:solidFill>
                            <a:srgbClr val="A6A6A6"/>
                          </a:solidFill>
                          <a:latin typeface="Times New Roman"/>
                          <a:ea typeface="Times New Roman"/>
                          <a:cs typeface="Times New Roman"/>
                          <a:sym typeface="Times New Roman"/>
                        </a:rPr>
                        <a:t>(Intestinal) </a:t>
                      </a:r>
                      <a:r>
                        <a:rPr lang="en-US" sz="1200">
                          <a:solidFill>
                            <a:schemeClr val="dk1"/>
                          </a:solidFill>
                          <a:latin typeface="Times New Roman"/>
                          <a:ea typeface="Times New Roman"/>
                          <a:cs typeface="Times New Roman"/>
                          <a:sym typeface="Times New Roman"/>
                        </a:rPr>
                        <a:t>obstructions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Foreign body, Supportines lines, etc</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Masses      ◦ Trauma      ◦ Stones</a:t>
                      </a:r>
                      <a:endParaRPr sz="12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Pregnancy</a:t>
                      </a:r>
                      <a:endParaRPr b="1" sz="12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1000">
                <a:tc>
                  <a:txBody>
                    <a:bodyPr/>
                    <a:lstStyle/>
                    <a:p>
                      <a:pPr indent="0" lvl="0" marL="0" rtl="0" algn="ctr">
                        <a:spcBef>
                          <a:spcPts val="0"/>
                        </a:spcBef>
                        <a:spcAft>
                          <a:spcPts val="0"/>
                        </a:spcAft>
                        <a:buClr>
                          <a:schemeClr val="dk1"/>
                        </a:buClr>
                        <a:buSzPts val="1100"/>
                        <a:buFont typeface="Arial"/>
                        <a:buNone/>
                      </a:pPr>
                      <a:r>
                        <a:rPr b="1" lang="en-US" sz="1300">
                          <a:solidFill>
                            <a:schemeClr val="dk1"/>
                          </a:solidFill>
                          <a:latin typeface="Times New Roman"/>
                          <a:ea typeface="Times New Roman"/>
                          <a:cs typeface="Times New Roman"/>
                          <a:sym typeface="Times New Roman"/>
                        </a:rPr>
                        <a:t>Fluoroscopy</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AFAFA">
                        <a:alpha val="53780"/>
                      </a:srgbClr>
                    </a:solidFill>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Assessing the mucosal outline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Abdominal pain</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Gastroesophageal reﬂux</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Masses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Inﬂammatory bowel diseases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Post surgical, leak.</a:t>
                      </a:r>
                      <a:endParaRPr sz="12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Pregnancy</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Bowel obstruction </a:t>
                      </a:r>
                      <a:endParaRPr sz="1200">
                        <a:solidFill>
                          <a:srgbClr val="888888"/>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Bowel perforation (with barium type of contrast)</a:t>
                      </a:r>
                      <a:endParaRPr b="1" sz="12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0950">
                <a:tc>
                  <a:txBody>
                    <a:bodyPr/>
                    <a:lstStyle/>
                    <a:p>
                      <a:pPr indent="0" lvl="0" marL="0" rtl="0" algn="ctr">
                        <a:spcBef>
                          <a:spcPts val="0"/>
                        </a:spcBef>
                        <a:spcAft>
                          <a:spcPts val="0"/>
                        </a:spcAft>
                        <a:buNone/>
                      </a:pPr>
                      <a:r>
                        <a:rPr b="1" lang="en-US" sz="1300">
                          <a:latin typeface="Times New Roman"/>
                          <a:ea typeface="Times New Roman"/>
                          <a:cs typeface="Times New Roman"/>
                          <a:sym typeface="Times New Roman"/>
                        </a:rPr>
                        <a:t>CT scan</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AFAFA">
                        <a:alpha val="53780"/>
                      </a:srgbClr>
                    </a:solidFill>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To look for bowel obstruction cause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To diagnose intra-abdominal masses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Abdominal pain</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Trauma</a:t>
                      </a:r>
                      <a:endParaRPr sz="1200">
                        <a:solidFill>
                          <a:schemeClr val="dk1"/>
                        </a:solidFill>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Pregnancy</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No IV contrast in renal failure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Unstable patients (severe trauma/ICU)</a:t>
                      </a:r>
                      <a:endParaRPr b="1" sz="12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60000">
                <a:tc>
                  <a:txBody>
                    <a:bodyPr/>
                    <a:lstStyle/>
                    <a:p>
                      <a:pPr indent="0" lvl="0" marL="0" rtl="0" algn="ctr">
                        <a:spcBef>
                          <a:spcPts val="0"/>
                        </a:spcBef>
                        <a:spcAft>
                          <a:spcPts val="0"/>
                        </a:spcAft>
                        <a:buNone/>
                      </a:pPr>
                      <a:r>
                        <a:rPr b="1" lang="en-US" sz="1300">
                          <a:latin typeface="Times New Roman"/>
                          <a:ea typeface="Times New Roman"/>
                          <a:cs typeface="Times New Roman"/>
                          <a:sym typeface="Times New Roman"/>
                        </a:rPr>
                        <a:t>MRI</a:t>
                      </a:r>
                      <a:endParaRPr b="1" sz="13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AFAFA">
                        <a:alpha val="53780"/>
                      </a:srgbClr>
                    </a:solidFill>
                  </a:tcPr>
                </a:tc>
                <a:tc>
                  <a:txBody>
                    <a:bodyPr/>
                    <a:lstStyle/>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Abdominal solid organ masses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200">
                          <a:solidFill>
                            <a:schemeClr val="dk1"/>
                          </a:solidFill>
                          <a:latin typeface="Times New Roman"/>
                          <a:ea typeface="Times New Roman"/>
                          <a:cs typeface="Times New Roman"/>
                          <a:sym typeface="Times New Roman"/>
                        </a:rPr>
                        <a:t>◦ Inflammatory bowel disease</a:t>
                      </a:r>
                      <a:endParaRPr b="1" sz="12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Uncooperative patients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Early pregnancy (relative contraindication)</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No IV contrast renal failure (relative C.I)</a:t>
                      </a:r>
                      <a:endParaRPr b="1" sz="1200">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13" name="Google Shape;313;g2a790e558c7_0_0"/>
          <p:cNvSpPr txBox="1"/>
          <p:nvPr/>
        </p:nvSpPr>
        <p:spPr>
          <a:xfrm>
            <a:off x="177500" y="5799200"/>
            <a:ext cx="72015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rgbClr val="9E9E9E"/>
                </a:solidFill>
                <a:latin typeface="Times New Roman"/>
                <a:ea typeface="Times New Roman"/>
                <a:cs typeface="Times New Roman"/>
                <a:sym typeface="Times New Roman"/>
              </a:rPr>
              <a:t>Summary</a:t>
            </a:r>
            <a:endParaRPr b="1" sz="1600">
              <a:solidFill>
                <a:srgbClr val="9E9E9E"/>
              </a:solidFill>
              <a:latin typeface="Times New Roman"/>
              <a:ea typeface="Times New Roman"/>
              <a:cs typeface="Times New Roman"/>
              <a:sym typeface="Times New Roman"/>
            </a:endParaRPr>
          </a:p>
        </p:txBody>
      </p:sp>
      <p:cxnSp>
        <p:nvCxnSpPr>
          <p:cNvPr id="314" name="Google Shape;314;g2a790e558c7_0_0"/>
          <p:cNvCxnSpPr/>
          <p:nvPr/>
        </p:nvCxnSpPr>
        <p:spPr>
          <a:xfrm>
            <a:off x="1658925" y="5728188"/>
            <a:ext cx="4238700" cy="4800"/>
          </a:xfrm>
          <a:prstGeom prst="straightConnector1">
            <a:avLst/>
          </a:prstGeom>
          <a:noFill/>
          <a:ln cap="flat" cmpd="sng" w="9525">
            <a:solidFill>
              <a:srgbClr val="DACDF6"/>
            </a:solidFill>
            <a:prstDash val="lgDash"/>
            <a:round/>
            <a:headEnd len="med" w="med" type="diamond"/>
            <a:tailEnd len="med" w="med" type="diamond"/>
          </a:ln>
        </p:spPr>
      </p:cxnSp>
      <p:grpSp>
        <p:nvGrpSpPr>
          <p:cNvPr id="315" name="Google Shape;315;g2a790e558c7_0_0"/>
          <p:cNvGrpSpPr/>
          <p:nvPr/>
        </p:nvGrpSpPr>
        <p:grpSpPr>
          <a:xfrm>
            <a:off x="6726750" y="0"/>
            <a:ext cx="527817" cy="594980"/>
            <a:chOff x="150771" y="0"/>
            <a:chExt cx="878817" cy="1434379"/>
          </a:xfrm>
        </p:grpSpPr>
        <p:sp>
          <p:nvSpPr>
            <p:cNvPr id="316" name="Google Shape;316;g2a790e558c7_0_0"/>
            <p:cNvSpPr/>
            <p:nvPr/>
          </p:nvSpPr>
          <p:spPr>
            <a:xfrm>
              <a:off x="150771" y="0"/>
              <a:ext cx="878817" cy="1434379"/>
            </a:xfrm>
            <a:custGeom>
              <a:rect b="b" l="l" r="r" t="t"/>
              <a:pathLst>
                <a:path extrusionOk="0" h="853797" w="422508">
                  <a:moveTo>
                    <a:pt x="422508" y="0"/>
                  </a:moveTo>
                  <a:lnTo>
                    <a:pt x="422508" y="739497"/>
                  </a:lnTo>
                  <a:lnTo>
                    <a:pt x="211254" y="853797"/>
                  </a:lnTo>
                  <a:lnTo>
                    <a:pt x="0" y="739497"/>
                  </a:lnTo>
                  <a:lnTo>
                    <a:pt x="0" y="0"/>
                  </a:lnTo>
                  <a:lnTo>
                    <a:pt x="422508" y="0"/>
                  </a:lnTo>
                  <a:close/>
                </a:path>
              </a:pathLst>
            </a:custGeom>
            <a:solidFill>
              <a:srgbClr val="999999"/>
            </a:solidFill>
            <a:ln>
              <a:noFill/>
            </a:ln>
          </p:spPr>
        </p:sp>
        <p:sp>
          <p:nvSpPr>
            <p:cNvPr id="317" name="Google Shape;317;g2a790e558c7_0_0"/>
            <p:cNvSpPr txBox="1"/>
            <p:nvPr/>
          </p:nvSpPr>
          <p:spPr>
            <a:xfrm>
              <a:off x="150833" y="494576"/>
              <a:ext cx="878700" cy="445200"/>
            </a:xfrm>
            <a:prstGeom prst="rect">
              <a:avLst/>
            </a:prstGeom>
            <a:solidFill>
              <a:srgbClr val="999999"/>
            </a:solidFill>
            <a:ln>
              <a:noFill/>
            </a:ln>
          </p:spPr>
          <p:txBody>
            <a:bodyPr anchorCtr="0" anchor="t" bIns="0" lIns="0" spcFirstLastPara="1" rIns="0" wrap="square" tIns="0">
              <a:spAutoFit/>
            </a:bodyPr>
            <a:lstStyle/>
            <a:p>
              <a:pPr indent="0" lvl="0" marL="0" marR="0" rtl="0" algn="ctr">
                <a:lnSpc>
                  <a:spcPct val="140059"/>
                </a:lnSpc>
                <a:spcBef>
                  <a:spcPts val="0"/>
                </a:spcBef>
                <a:spcAft>
                  <a:spcPts val="0"/>
                </a:spcAft>
                <a:buClr>
                  <a:srgbClr val="000000"/>
                </a:buClr>
                <a:buSzPts val="1200"/>
                <a:buFont typeface="Arial"/>
                <a:buNone/>
              </a:pPr>
              <a:r>
                <a:rPr b="1" lang="en-US" sz="1200">
                  <a:solidFill>
                    <a:srgbClr val="FFFFFF"/>
                  </a:solidFill>
                  <a:latin typeface="Times New Roman"/>
                  <a:ea typeface="Times New Roman"/>
                  <a:cs typeface="Times New Roman"/>
                  <a:sym typeface="Times New Roman"/>
                </a:rPr>
                <a:t>Extra</a:t>
              </a:r>
              <a:endParaRPr b="0" i="0" sz="1200" u="none" cap="none" strike="noStrike">
                <a:solidFill>
                  <a:srgbClr val="000000"/>
                </a:solidFill>
                <a:latin typeface="Times New Roman"/>
                <a:ea typeface="Times New Roman"/>
                <a:cs typeface="Times New Roman"/>
                <a:sym typeface="Times New Roman"/>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g5aa3bab976619cff_1"/>
          <p:cNvPicPr preferRelativeResize="0"/>
          <p:nvPr/>
        </p:nvPicPr>
        <p:blipFill>
          <a:blip r:embed="rId3">
            <a:alphaModFix/>
          </a:blip>
          <a:stretch>
            <a:fillRect/>
          </a:stretch>
        </p:blipFill>
        <p:spPr>
          <a:xfrm rot="-3414986">
            <a:off x="5803461" y="9117346"/>
            <a:ext cx="6804529" cy="6884580"/>
          </a:xfrm>
          <a:prstGeom prst="rect">
            <a:avLst/>
          </a:prstGeom>
          <a:noFill/>
          <a:ln>
            <a:noFill/>
          </a:ln>
        </p:spPr>
      </p:pic>
      <p:sp>
        <p:nvSpPr>
          <p:cNvPr id="323" name="Google Shape;323;g5aa3bab976619cff_1"/>
          <p:cNvSpPr txBox="1"/>
          <p:nvPr/>
        </p:nvSpPr>
        <p:spPr>
          <a:xfrm>
            <a:off x="1495508" y="652375"/>
            <a:ext cx="1289700" cy="4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latin typeface="Times New Roman"/>
                <a:ea typeface="Times New Roman"/>
                <a:cs typeface="Times New Roman"/>
                <a:sym typeface="Times New Roman"/>
              </a:rPr>
              <a:t>MCQ</a:t>
            </a:r>
            <a:endParaRPr b="1" sz="3000">
              <a:latin typeface="Times New Roman"/>
              <a:ea typeface="Times New Roman"/>
              <a:cs typeface="Times New Roman"/>
              <a:sym typeface="Times New Roman"/>
            </a:endParaRPr>
          </a:p>
        </p:txBody>
      </p:sp>
      <p:graphicFrame>
        <p:nvGraphicFramePr>
          <p:cNvPr id="324" name="Google Shape;324;g5aa3bab976619cff_1"/>
          <p:cNvGraphicFramePr/>
          <p:nvPr/>
        </p:nvGraphicFramePr>
        <p:xfrm>
          <a:off x="353688" y="1800330"/>
          <a:ext cx="3000000" cy="3000000"/>
        </p:xfrm>
        <a:graphic>
          <a:graphicData uri="http://schemas.openxmlformats.org/drawingml/2006/table">
            <a:tbl>
              <a:tblPr>
                <a:noFill/>
                <a:tableStyleId>{E33BB215-49FF-46EC-A0AD-99315D22EE9F}</a:tableStyleId>
              </a:tblPr>
              <a:tblGrid>
                <a:gridCol w="1712275"/>
                <a:gridCol w="1712275"/>
                <a:gridCol w="1712275"/>
                <a:gridCol w="1712275"/>
              </a:tblGrid>
              <a:tr h="100000">
                <a:tc gridSpan="4">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Q1. According to the 3, 6, 9 rule that indicates the maximum normal diameter of bowel, which of the following is the measurement of the small bowel ?</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alpha val="60000"/>
                      </a:srgbClr>
                    </a:solidFill>
                  </a:tcPr>
                </a:tc>
                <a:tc hMerge="1"/>
                <a:tc hMerge="1"/>
                <a:tc hMerge="1"/>
              </a:tr>
              <a:tr h="100000">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A. 3cm</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B. 6cm</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C. 9cm</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D. 12cm</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81925">
                <a:tc gridSpan="4">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Q2. What is the type of ﬂuoroscopy contrast for evaluating the small bowel mucosa ?</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alpha val="60000"/>
                      </a:srgbClr>
                    </a:solidFill>
                  </a:tcPr>
                </a:tc>
                <a:tc hMerge="1"/>
                <a:tc hMerge="1"/>
                <a:tc hMerge="1"/>
              </a:tr>
              <a:tr h="100000">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A. Barium swallow</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B. Barium meal</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C. Barium follow through</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D. Barium enema</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0975">
                <a:tc gridSpan="4">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Q3. What is the best radiological modality for evaluating the cause of bowel obstruction?</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alpha val="60000"/>
                      </a:srgbClr>
                    </a:solidFill>
                  </a:tcPr>
                </a:tc>
                <a:tc hMerge="1"/>
                <a:tc hMerge="1"/>
                <a:tc hMerge="1"/>
              </a:tr>
              <a:tr h="100000">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A. </a:t>
                      </a:r>
                      <a:r>
                        <a:rPr lang="en-US">
                          <a:latin typeface="Times New Roman"/>
                          <a:ea typeface="Times New Roman"/>
                          <a:cs typeface="Times New Roman"/>
                          <a:sym typeface="Times New Roman"/>
                        </a:rPr>
                        <a:t>X-ray</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B. Fluoroscopy</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C. CT scan</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D. MRI</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953600">
                <a:tc gridSpan="4">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Q4. A 59-year-old man complains of progressive weakness. He reports that his  stools are  very dark. Physical examination demonstrates fullness in the right lower quadrant. Colon cancer is suspected. Which of the following radiological ﬁndings is speciﬁc to the diagnosis?</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alpha val="60000"/>
                      </a:srgbClr>
                    </a:solidFill>
                  </a:tcPr>
                </a:tc>
                <a:tc hMerge="1"/>
                <a:tc hMerge="1"/>
                <a:tc hMerge="1"/>
              </a:tr>
              <a:tr h="134375">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A. Air under diaphragm</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B. Dilated bowel loops</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C. Air ﬂuid levels</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Times New Roman"/>
                          <a:ea typeface="Times New Roman"/>
                          <a:cs typeface="Times New Roman"/>
                          <a:sym typeface="Times New Roman"/>
                        </a:rPr>
                        <a:t>D. Apple core appearance</a:t>
                      </a:r>
                      <a:endParaRPr>
                        <a:latin typeface="Times New Roman"/>
                        <a:ea typeface="Times New Roman"/>
                        <a:cs typeface="Times New Roman"/>
                        <a:sym typeface="Times New Roman"/>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25" name="Google Shape;325;g5aa3bab976619cff_1"/>
          <p:cNvSpPr txBox="1"/>
          <p:nvPr/>
        </p:nvSpPr>
        <p:spPr>
          <a:xfrm>
            <a:off x="353700" y="6692113"/>
            <a:ext cx="2260200" cy="2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Times New Roman"/>
                <a:ea typeface="Times New Roman"/>
                <a:cs typeface="Times New Roman"/>
                <a:sym typeface="Times New Roman"/>
              </a:rPr>
              <a:t>Answers: 1. A   2. C</a:t>
            </a:r>
            <a:r>
              <a:rPr lang="en-US" sz="1200">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3. C</a:t>
            </a:r>
            <a:r>
              <a:rPr lang="en-US" sz="1200">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4. D</a:t>
            </a:r>
            <a:endParaRPr sz="1200">
              <a:latin typeface="Times New Roman"/>
              <a:ea typeface="Times New Roman"/>
              <a:cs typeface="Times New Roman"/>
              <a:sym typeface="Times New Roman"/>
            </a:endParaRPr>
          </a:p>
        </p:txBody>
      </p:sp>
      <p:pic>
        <p:nvPicPr>
          <p:cNvPr id="326" name="Google Shape;326;g5aa3bab976619cff_1"/>
          <p:cNvPicPr preferRelativeResize="0"/>
          <p:nvPr/>
        </p:nvPicPr>
        <p:blipFill>
          <a:blip r:embed="rId4">
            <a:alphaModFix/>
          </a:blip>
          <a:stretch>
            <a:fillRect/>
          </a:stretch>
        </p:blipFill>
        <p:spPr>
          <a:xfrm>
            <a:off x="658484" y="508155"/>
            <a:ext cx="742950" cy="742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
          <p:cNvSpPr txBox="1"/>
          <p:nvPr/>
        </p:nvSpPr>
        <p:spPr>
          <a:xfrm>
            <a:off x="1653337" y="1978634"/>
            <a:ext cx="4229400" cy="481500"/>
          </a:xfrm>
          <a:prstGeom prst="rect">
            <a:avLst/>
          </a:prstGeom>
          <a:noFill/>
          <a:ln>
            <a:noFill/>
          </a:ln>
        </p:spPr>
        <p:txBody>
          <a:bodyPr anchorCtr="0" anchor="t" bIns="0" lIns="0" spcFirstLastPara="1" rIns="0" wrap="square" tIns="0">
            <a:spAutoFit/>
          </a:bodyPr>
          <a:lstStyle/>
          <a:p>
            <a:pPr indent="0" lvl="0" marL="0" marR="0" rtl="0" algn="ctr">
              <a:lnSpc>
                <a:spcPct val="102014"/>
              </a:lnSpc>
              <a:spcBef>
                <a:spcPts val="0"/>
              </a:spcBef>
              <a:spcAft>
                <a:spcPts val="0"/>
              </a:spcAft>
              <a:buNone/>
            </a:pPr>
            <a:r>
              <a:rPr b="0" i="0" lang="en-US" sz="3128" u="none" cap="none" strike="noStrike">
                <a:solidFill>
                  <a:srgbClr val="2B2C4D"/>
                </a:solidFill>
                <a:latin typeface="Hammersmith One"/>
                <a:ea typeface="Hammersmith One"/>
                <a:cs typeface="Hammersmith One"/>
                <a:sym typeface="Hammersmith One"/>
              </a:rPr>
              <a:t>TEAM LEADRS</a:t>
            </a:r>
            <a:endParaRPr/>
          </a:p>
        </p:txBody>
      </p:sp>
      <p:sp>
        <p:nvSpPr>
          <p:cNvPr id="332" name="Google Shape;332;p3"/>
          <p:cNvSpPr txBox="1"/>
          <p:nvPr/>
        </p:nvSpPr>
        <p:spPr>
          <a:xfrm>
            <a:off x="1824977" y="4797554"/>
            <a:ext cx="4229400" cy="481500"/>
          </a:xfrm>
          <a:prstGeom prst="rect">
            <a:avLst/>
          </a:prstGeom>
          <a:noFill/>
          <a:ln>
            <a:noFill/>
          </a:ln>
        </p:spPr>
        <p:txBody>
          <a:bodyPr anchorCtr="0" anchor="t" bIns="0" lIns="0" spcFirstLastPara="1" rIns="0" wrap="square" tIns="0">
            <a:spAutoFit/>
          </a:bodyPr>
          <a:lstStyle/>
          <a:p>
            <a:pPr indent="0" lvl="0" marL="0" marR="0" rtl="0" algn="ctr">
              <a:lnSpc>
                <a:spcPct val="102014"/>
              </a:lnSpc>
              <a:spcBef>
                <a:spcPts val="0"/>
              </a:spcBef>
              <a:spcAft>
                <a:spcPts val="0"/>
              </a:spcAft>
              <a:buNone/>
            </a:pPr>
            <a:r>
              <a:rPr b="0" i="0" lang="en-US" sz="3128" u="none" cap="none" strike="noStrike">
                <a:solidFill>
                  <a:srgbClr val="2B2C4D"/>
                </a:solidFill>
                <a:latin typeface="Hammersmith One"/>
                <a:ea typeface="Hammersmith One"/>
                <a:cs typeface="Hammersmith One"/>
                <a:sym typeface="Hammersmith One"/>
              </a:rPr>
              <a:t>TEAM MEMBERS </a:t>
            </a:r>
            <a:endParaRPr/>
          </a:p>
        </p:txBody>
      </p:sp>
      <p:sp>
        <p:nvSpPr>
          <p:cNvPr descr="Aesthetic Handdrawn Leaf" id="333" name="Google Shape;333;p3"/>
          <p:cNvSpPr/>
          <p:nvPr/>
        </p:nvSpPr>
        <p:spPr>
          <a:xfrm rot="-5400000">
            <a:off x="2016181" y="1894132"/>
            <a:ext cx="372275" cy="658894"/>
          </a:xfrm>
          <a:custGeom>
            <a:rect b="b" l="l" r="r" t="t"/>
            <a:pathLst>
              <a:path extrusionOk="0" h="658894" w="372275">
                <a:moveTo>
                  <a:pt x="372276" y="658895"/>
                </a:moveTo>
                <a:lnTo>
                  <a:pt x="0" y="658895"/>
                </a:lnTo>
                <a:lnTo>
                  <a:pt x="0" y="0"/>
                </a:lnTo>
                <a:lnTo>
                  <a:pt x="372276" y="0"/>
                </a:lnTo>
                <a:lnTo>
                  <a:pt x="372276" y="658895"/>
                </a:lnTo>
                <a:close/>
              </a:path>
            </a:pathLst>
          </a:custGeom>
          <a:blipFill rotWithShape="1">
            <a:blip r:embed="rId3">
              <a:alphaModFix/>
            </a:blip>
            <a:stretch>
              <a:fillRect b="0" l="0" r="0" t="0"/>
            </a:stretch>
          </a:blipFill>
          <a:ln>
            <a:noFill/>
          </a:ln>
        </p:spPr>
      </p:sp>
      <p:sp>
        <p:nvSpPr>
          <p:cNvPr descr="Aesthetic Handdrawn Leaf" id="334" name="Google Shape;334;p3"/>
          <p:cNvSpPr/>
          <p:nvPr/>
        </p:nvSpPr>
        <p:spPr>
          <a:xfrm flipH="1" rot="5400000">
            <a:off x="5248521" y="1906148"/>
            <a:ext cx="358708" cy="634881"/>
          </a:xfrm>
          <a:custGeom>
            <a:rect b="b" l="l" r="r" t="t"/>
            <a:pathLst>
              <a:path extrusionOk="0" h="634881" w="358708">
                <a:moveTo>
                  <a:pt x="358707" y="0"/>
                </a:moveTo>
                <a:lnTo>
                  <a:pt x="0" y="0"/>
                </a:lnTo>
                <a:lnTo>
                  <a:pt x="0" y="634881"/>
                </a:lnTo>
                <a:lnTo>
                  <a:pt x="358707" y="634881"/>
                </a:lnTo>
                <a:lnTo>
                  <a:pt x="358707" y="0"/>
                </a:lnTo>
                <a:close/>
              </a:path>
            </a:pathLst>
          </a:custGeom>
          <a:blipFill rotWithShape="1">
            <a:blip r:embed="rId3">
              <a:alphaModFix/>
            </a:blip>
            <a:stretch>
              <a:fillRect b="0" l="0" r="0" t="0"/>
            </a:stretch>
          </a:blipFill>
          <a:ln>
            <a:noFill/>
          </a:ln>
        </p:spPr>
      </p:sp>
      <p:sp>
        <p:nvSpPr>
          <p:cNvPr descr="Aesthetic Handdrawn Leaf" id="335" name="Google Shape;335;p3"/>
          <p:cNvSpPr/>
          <p:nvPr/>
        </p:nvSpPr>
        <p:spPr>
          <a:xfrm flipH="1" rot="5400000">
            <a:off x="5535094" y="4685544"/>
            <a:ext cx="403709" cy="714529"/>
          </a:xfrm>
          <a:custGeom>
            <a:rect b="b" l="l" r="r" t="t"/>
            <a:pathLst>
              <a:path extrusionOk="0" h="714529" w="403709">
                <a:moveTo>
                  <a:pt x="403709" y="0"/>
                </a:moveTo>
                <a:lnTo>
                  <a:pt x="0" y="0"/>
                </a:lnTo>
                <a:lnTo>
                  <a:pt x="0" y="714529"/>
                </a:lnTo>
                <a:lnTo>
                  <a:pt x="403709" y="714529"/>
                </a:lnTo>
                <a:lnTo>
                  <a:pt x="403709" y="0"/>
                </a:lnTo>
                <a:close/>
              </a:path>
            </a:pathLst>
          </a:custGeom>
          <a:blipFill rotWithShape="1">
            <a:blip r:embed="rId3">
              <a:alphaModFix/>
            </a:blip>
            <a:stretch>
              <a:fillRect b="0" l="0" r="0" t="0"/>
            </a:stretch>
          </a:blipFill>
          <a:ln>
            <a:noFill/>
          </a:ln>
        </p:spPr>
      </p:sp>
      <p:sp>
        <p:nvSpPr>
          <p:cNvPr descr="Aesthetic Handdrawn Leaf" id="336" name="Google Shape;336;p3"/>
          <p:cNvSpPr/>
          <p:nvPr/>
        </p:nvSpPr>
        <p:spPr>
          <a:xfrm rot="-5400000">
            <a:off x="1952562" y="4685544"/>
            <a:ext cx="403709" cy="714529"/>
          </a:xfrm>
          <a:custGeom>
            <a:rect b="b" l="l" r="r" t="t"/>
            <a:pathLst>
              <a:path extrusionOk="0" h="714529" w="403709">
                <a:moveTo>
                  <a:pt x="403708" y="714529"/>
                </a:moveTo>
                <a:lnTo>
                  <a:pt x="0" y="714529"/>
                </a:lnTo>
                <a:lnTo>
                  <a:pt x="0" y="0"/>
                </a:lnTo>
                <a:lnTo>
                  <a:pt x="403708" y="0"/>
                </a:lnTo>
                <a:lnTo>
                  <a:pt x="403708" y="714529"/>
                </a:lnTo>
                <a:close/>
              </a:path>
            </a:pathLst>
          </a:custGeom>
          <a:blipFill rotWithShape="1">
            <a:blip r:embed="rId3">
              <a:alphaModFix/>
            </a:blip>
            <a:stretch>
              <a:fillRect b="0" l="0" r="0" t="0"/>
            </a:stretch>
          </a:blipFill>
          <a:ln>
            <a:noFill/>
          </a:ln>
        </p:spPr>
      </p:sp>
      <p:sp>
        <p:nvSpPr>
          <p:cNvPr id="337" name="Google Shape;337;p3"/>
          <p:cNvSpPr/>
          <p:nvPr/>
        </p:nvSpPr>
        <p:spPr>
          <a:xfrm>
            <a:off x="132570" y="6044123"/>
            <a:ext cx="373760" cy="430847"/>
          </a:xfrm>
          <a:custGeom>
            <a:rect b="b" l="l" r="r" t="t"/>
            <a:pathLst>
              <a:path extrusionOk="0" h="430847" w="373760">
                <a:moveTo>
                  <a:pt x="0" y="0"/>
                </a:moveTo>
                <a:lnTo>
                  <a:pt x="373760" y="0"/>
                </a:lnTo>
                <a:lnTo>
                  <a:pt x="373760" y="430848"/>
                </a:lnTo>
                <a:lnTo>
                  <a:pt x="0" y="430848"/>
                </a:lnTo>
                <a:lnTo>
                  <a:pt x="0" y="0"/>
                </a:lnTo>
                <a:close/>
              </a:path>
            </a:pathLst>
          </a:custGeom>
          <a:blipFill rotWithShape="1">
            <a:blip r:embed="rId4">
              <a:alphaModFix/>
            </a:blip>
            <a:stretch>
              <a:fillRect b="0" l="0" r="0" t="0"/>
            </a:stretch>
          </a:blipFill>
          <a:ln>
            <a:noFill/>
          </a:ln>
        </p:spPr>
      </p:sp>
      <p:sp>
        <p:nvSpPr>
          <p:cNvPr id="338" name="Google Shape;338;p3"/>
          <p:cNvSpPr txBox="1"/>
          <p:nvPr/>
        </p:nvSpPr>
        <p:spPr>
          <a:xfrm>
            <a:off x="3102430" y="6120938"/>
            <a:ext cx="2030100" cy="2772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1" i="0" lang="en-US" sz="1800" u="none" cap="none" strike="noStrike">
                <a:solidFill>
                  <a:srgbClr val="2B2C4D"/>
                </a:solidFill>
                <a:latin typeface="Cardo"/>
                <a:ea typeface="Cardo"/>
                <a:cs typeface="Cardo"/>
                <a:sym typeface="Cardo"/>
              </a:rPr>
              <a:t>N</a:t>
            </a:r>
            <a:r>
              <a:rPr b="1" lang="en-US" sz="1800">
                <a:solidFill>
                  <a:srgbClr val="2B2C4D"/>
                </a:solidFill>
                <a:latin typeface="Cardo"/>
                <a:ea typeface="Cardo"/>
                <a:cs typeface="Cardo"/>
                <a:sym typeface="Cardo"/>
              </a:rPr>
              <a:t>orah</a:t>
            </a:r>
            <a:r>
              <a:rPr b="1" i="0" lang="en-US" sz="1800" u="none" cap="none" strike="noStrike">
                <a:solidFill>
                  <a:srgbClr val="2B2C4D"/>
                </a:solidFill>
                <a:latin typeface="Cardo"/>
                <a:ea typeface="Cardo"/>
                <a:cs typeface="Cardo"/>
                <a:sym typeface="Cardo"/>
              </a:rPr>
              <a:t> </a:t>
            </a:r>
            <a:r>
              <a:rPr b="1" lang="en-US" sz="1800">
                <a:solidFill>
                  <a:srgbClr val="2B2C4D"/>
                </a:solidFill>
                <a:latin typeface="Cardo"/>
                <a:ea typeface="Cardo"/>
                <a:cs typeface="Cardo"/>
                <a:sym typeface="Cardo"/>
              </a:rPr>
              <a:t>Almania</a:t>
            </a:r>
            <a:endParaRPr sz="1800"/>
          </a:p>
        </p:txBody>
      </p:sp>
      <p:sp>
        <p:nvSpPr>
          <p:cNvPr id="339" name="Google Shape;339;p3"/>
          <p:cNvSpPr txBox="1"/>
          <p:nvPr/>
        </p:nvSpPr>
        <p:spPr>
          <a:xfrm>
            <a:off x="428230" y="6120938"/>
            <a:ext cx="2328300" cy="2772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1" i="0" lang="en-US" sz="1800" u="none" cap="none" strike="noStrike">
                <a:solidFill>
                  <a:srgbClr val="2B2C4D"/>
                </a:solidFill>
                <a:latin typeface="Cardo"/>
                <a:ea typeface="Cardo"/>
                <a:cs typeface="Cardo"/>
                <a:sym typeface="Cardo"/>
              </a:rPr>
              <a:t>A</a:t>
            </a:r>
            <a:r>
              <a:rPr b="1" lang="en-US" sz="1800">
                <a:solidFill>
                  <a:srgbClr val="2B2C4D"/>
                </a:solidFill>
                <a:latin typeface="Cardo"/>
                <a:ea typeface="Cardo"/>
                <a:cs typeface="Cardo"/>
                <a:sym typeface="Cardo"/>
              </a:rPr>
              <a:t>roub</a:t>
            </a:r>
            <a:r>
              <a:rPr b="1" i="0" lang="en-US" sz="1800" u="none" cap="none" strike="noStrike">
                <a:solidFill>
                  <a:srgbClr val="2B2C4D"/>
                </a:solidFill>
                <a:latin typeface="Cardo"/>
                <a:ea typeface="Cardo"/>
                <a:cs typeface="Cardo"/>
                <a:sym typeface="Cardo"/>
              </a:rPr>
              <a:t> A</a:t>
            </a:r>
            <a:r>
              <a:rPr b="1" lang="en-US" sz="1800">
                <a:solidFill>
                  <a:srgbClr val="2B2C4D"/>
                </a:solidFill>
                <a:latin typeface="Cardo"/>
                <a:ea typeface="Cardo"/>
                <a:cs typeface="Cardo"/>
                <a:sym typeface="Cardo"/>
              </a:rPr>
              <a:t>lmahmoud</a:t>
            </a:r>
            <a:endParaRPr sz="1800"/>
          </a:p>
        </p:txBody>
      </p:sp>
      <p:sp>
        <p:nvSpPr>
          <p:cNvPr id="340" name="Google Shape;340;p3"/>
          <p:cNvSpPr txBox="1"/>
          <p:nvPr/>
        </p:nvSpPr>
        <p:spPr>
          <a:xfrm>
            <a:off x="5471530" y="6120938"/>
            <a:ext cx="1952400" cy="277200"/>
          </a:xfrm>
          <a:prstGeom prst="rect">
            <a:avLst/>
          </a:prstGeom>
          <a:noFill/>
          <a:ln>
            <a:noFill/>
          </a:ln>
        </p:spPr>
        <p:txBody>
          <a:bodyPr anchorCtr="0" anchor="t" bIns="0" lIns="0" spcFirstLastPara="1" rIns="0" wrap="square" tIns="0">
            <a:spAutoFit/>
          </a:bodyPr>
          <a:lstStyle/>
          <a:p>
            <a:pPr indent="0" lvl="0" marL="0" marR="0" rtl="0" algn="ctr">
              <a:lnSpc>
                <a:spcPct val="112002"/>
              </a:lnSpc>
              <a:spcBef>
                <a:spcPts val="0"/>
              </a:spcBef>
              <a:spcAft>
                <a:spcPts val="0"/>
              </a:spcAft>
              <a:buNone/>
            </a:pPr>
            <a:r>
              <a:rPr b="1" i="0" lang="en-US" sz="1800" u="none" cap="none" strike="noStrike">
                <a:solidFill>
                  <a:srgbClr val="2B2C4D"/>
                </a:solidFill>
                <a:latin typeface="Cardo"/>
                <a:ea typeface="Cardo"/>
                <a:cs typeface="Cardo"/>
                <a:sym typeface="Cardo"/>
              </a:rPr>
              <a:t>R</a:t>
            </a:r>
            <a:r>
              <a:rPr b="1" lang="en-US" sz="1800">
                <a:solidFill>
                  <a:srgbClr val="2B2C4D"/>
                </a:solidFill>
                <a:latin typeface="Cardo"/>
                <a:ea typeface="Cardo"/>
                <a:cs typeface="Cardo"/>
                <a:sym typeface="Cardo"/>
              </a:rPr>
              <a:t>euf</a:t>
            </a:r>
            <a:r>
              <a:rPr b="1" i="0" lang="en-US" sz="1800" u="none" cap="none" strike="noStrike">
                <a:solidFill>
                  <a:srgbClr val="2B2C4D"/>
                </a:solidFill>
                <a:latin typeface="Cardo"/>
                <a:ea typeface="Cardo"/>
                <a:cs typeface="Cardo"/>
                <a:sym typeface="Cardo"/>
              </a:rPr>
              <a:t> A</a:t>
            </a:r>
            <a:r>
              <a:rPr b="1" lang="en-US" sz="1800">
                <a:solidFill>
                  <a:srgbClr val="2B2C4D"/>
                </a:solidFill>
                <a:latin typeface="Cardo"/>
                <a:ea typeface="Cardo"/>
                <a:cs typeface="Cardo"/>
                <a:sym typeface="Cardo"/>
              </a:rPr>
              <a:t>lahmari</a:t>
            </a:r>
            <a:endParaRPr sz="1800"/>
          </a:p>
        </p:txBody>
      </p:sp>
      <p:sp>
        <p:nvSpPr>
          <p:cNvPr id="341" name="Google Shape;341;p3"/>
          <p:cNvSpPr/>
          <p:nvPr/>
        </p:nvSpPr>
        <p:spPr>
          <a:xfrm>
            <a:off x="5238970" y="6044110"/>
            <a:ext cx="373760" cy="430847"/>
          </a:xfrm>
          <a:custGeom>
            <a:rect b="b" l="l" r="r" t="t"/>
            <a:pathLst>
              <a:path extrusionOk="0" h="430847" w="373760">
                <a:moveTo>
                  <a:pt x="0" y="0"/>
                </a:moveTo>
                <a:lnTo>
                  <a:pt x="373760" y="0"/>
                </a:lnTo>
                <a:lnTo>
                  <a:pt x="373760" y="430848"/>
                </a:lnTo>
                <a:lnTo>
                  <a:pt x="0" y="430848"/>
                </a:lnTo>
                <a:lnTo>
                  <a:pt x="0" y="0"/>
                </a:lnTo>
                <a:close/>
              </a:path>
            </a:pathLst>
          </a:custGeom>
          <a:blipFill rotWithShape="1">
            <a:blip r:embed="rId5">
              <a:alphaModFix/>
            </a:blip>
            <a:stretch>
              <a:fillRect b="0" l="0" r="0" t="0"/>
            </a:stretch>
          </a:blipFill>
          <a:ln>
            <a:noFill/>
          </a:ln>
        </p:spPr>
      </p:sp>
      <p:sp>
        <p:nvSpPr>
          <p:cNvPr id="342" name="Google Shape;342;p3"/>
          <p:cNvSpPr txBox="1"/>
          <p:nvPr/>
        </p:nvSpPr>
        <p:spPr>
          <a:xfrm>
            <a:off x="554230" y="3022550"/>
            <a:ext cx="2836200" cy="307800"/>
          </a:xfrm>
          <a:prstGeom prst="rect">
            <a:avLst/>
          </a:prstGeom>
          <a:noFill/>
          <a:ln>
            <a:noFill/>
          </a:ln>
        </p:spPr>
        <p:txBody>
          <a:bodyPr anchorCtr="0" anchor="t" bIns="0" lIns="0" spcFirstLastPara="1" rIns="0" wrap="square" tIns="0">
            <a:spAutoFit/>
          </a:bodyPr>
          <a:lstStyle/>
          <a:p>
            <a:pPr indent="0" lvl="0" marL="0" marR="0" rtl="0" algn="ctr">
              <a:lnSpc>
                <a:spcPct val="112001"/>
              </a:lnSpc>
              <a:spcBef>
                <a:spcPts val="0"/>
              </a:spcBef>
              <a:spcAft>
                <a:spcPts val="0"/>
              </a:spcAft>
              <a:buNone/>
            </a:pPr>
            <a:r>
              <a:rPr b="1" i="0" lang="en-US" sz="2000" u="none" cap="none" strike="noStrike">
                <a:solidFill>
                  <a:srgbClr val="2B2C4D"/>
                </a:solidFill>
                <a:latin typeface="Cardo"/>
                <a:ea typeface="Cardo"/>
                <a:cs typeface="Cardo"/>
                <a:sym typeface="Cardo"/>
              </a:rPr>
              <a:t>Danah Al</a:t>
            </a:r>
            <a:r>
              <a:rPr b="1" lang="en-US" sz="2000">
                <a:solidFill>
                  <a:srgbClr val="2B2C4D"/>
                </a:solidFill>
                <a:latin typeface="Cardo"/>
                <a:ea typeface="Cardo"/>
                <a:cs typeface="Cardo"/>
                <a:sym typeface="Cardo"/>
              </a:rPr>
              <a:t>muhaisen</a:t>
            </a:r>
            <a:endParaRPr sz="2000"/>
          </a:p>
        </p:txBody>
      </p:sp>
      <p:sp>
        <p:nvSpPr>
          <p:cNvPr id="343" name="Google Shape;343;p3"/>
          <p:cNvSpPr txBox="1"/>
          <p:nvPr/>
        </p:nvSpPr>
        <p:spPr>
          <a:xfrm>
            <a:off x="3697480" y="3022550"/>
            <a:ext cx="3304800" cy="307800"/>
          </a:xfrm>
          <a:prstGeom prst="rect">
            <a:avLst/>
          </a:prstGeom>
          <a:noFill/>
          <a:ln>
            <a:noFill/>
          </a:ln>
        </p:spPr>
        <p:txBody>
          <a:bodyPr anchorCtr="0" anchor="t" bIns="0" lIns="0" spcFirstLastPara="1" rIns="0" wrap="square" tIns="0">
            <a:spAutoFit/>
          </a:bodyPr>
          <a:lstStyle/>
          <a:p>
            <a:pPr indent="0" lvl="0" marL="0" marR="0" rtl="0" algn="ctr">
              <a:lnSpc>
                <a:spcPct val="112001"/>
              </a:lnSpc>
              <a:spcBef>
                <a:spcPts val="0"/>
              </a:spcBef>
              <a:spcAft>
                <a:spcPts val="0"/>
              </a:spcAft>
              <a:buNone/>
            </a:pPr>
            <a:r>
              <a:rPr b="1" i="0" lang="en-US" sz="2000" u="none" cap="none" strike="noStrike">
                <a:solidFill>
                  <a:srgbClr val="2B2C4D"/>
                </a:solidFill>
                <a:latin typeface="Cardo"/>
                <a:ea typeface="Cardo"/>
                <a:cs typeface="Cardo"/>
                <a:sym typeface="Cardo"/>
              </a:rPr>
              <a:t> </a:t>
            </a:r>
            <a:r>
              <a:rPr b="1" lang="en-US" sz="2000">
                <a:solidFill>
                  <a:srgbClr val="2B2C4D"/>
                </a:solidFill>
                <a:latin typeface="Cardo"/>
                <a:ea typeface="Cardo"/>
                <a:cs typeface="Cardo"/>
                <a:sym typeface="Cardo"/>
              </a:rPr>
              <a:t>Abdurahman Alshahwan</a:t>
            </a:r>
            <a:endParaRPr sz="2000"/>
          </a:p>
        </p:txBody>
      </p:sp>
      <p:sp>
        <p:nvSpPr>
          <p:cNvPr id="344" name="Google Shape;344;p3"/>
          <p:cNvSpPr/>
          <p:nvPr/>
        </p:nvSpPr>
        <p:spPr>
          <a:xfrm>
            <a:off x="2862970" y="6044110"/>
            <a:ext cx="373760" cy="430847"/>
          </a:xfrm>
          <a:custGeom>
            <a:rect b="b" l="l" r="r" t="t"/>
            <a:pathLst>
              <a:path extrusionOk="0" h="430847" w="373760">
                <a:moveTo>
                  <a:pt x="0" y="0"/>
                </a:moveTo>
                <a:lnTo>
                  <a:pt x="373760" y="0"/>
                </a:lnTo>
                <a:lnTo>
                  <a:pt x="373760" y="430847"/>
                </a:lnTo>
                <a:lnTo>
                  <a:pt x="0" y="430847"/>
                </a:lnTo>
                <a:lnTo>
                  <a:pt x="0" y="0"/>
                </a:lnTo>
                <a:close/>
              </a:path>
            </a:pathLst>
          </a:custGeom>
          <a:blipFill rotWithShape="1">
            <a:blip r:embed="rId5">
              <a:alphaModFix/>
            </a:blip>
            <a:stretch>
              <a:fillRect b="0" l="0" r="0" t="0"/>
            </a:stretch>
          </a:blipFill>
          <a:ln>
            <a:noFill/>
          </a:ln>
        </p:spPr>
      </p:sp>
      <p:pic>
        <p:nvPicPr>
          <p:cNvPr id="345" name="Google Shape;345;p3"/>
          <p:cNvPicPr preferRelativeResize="0"/>
          <p:nvPr/>
        </p:nvPicPr>
        <p:blipFill>
          <a:blip r:embed="rId6">
            <a:alphaModFix/>
          </a:blip>
          <a:stretch>
            <a:fillRect/>
          </a:stretch>
        </p:blipFill>
        <p:spPr>
          <a:xfrm>
            <a:off x="-3758907" y="8869585"/>
            <a:ext cx="7556500" cy="7645400"/>
          </a:xfrm>
          <a:prstGeom prst="rect">
            <a:avLst/>
          </a:prstGeom>
          <a:noFill/>
          <a:ln>
            <a:noFill/>
          </a:ln>
        </p:spPr>
      </p:pic>
      <p:pic>
        <p:nvPicPr>
          <p:cNvPr id="346" name="Google Shape;346;p3"/>
          <p:cNvPicPr preferRelativeResize="0"/>
          <p:nvPr/>
        </p:nvPicPr>
        <p:blipFill>
          <a:blip r:embed="rId6">
            <a:alphaModFix/>
          </a:blip>
          <a:stretch>
            <a:fillRect/>
          </a:stretch>
        </p:blipFill>
        <p:spPr>
          <a:xfrm>
            <a:off x="4939884" y="-5430622"/>
            <a:ext cx="7556500" cy="7645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