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693400" cx="7556500"/>
  <p:notesSz cx="6858000" cy="9144000"/>
  <p:embeddedFontLst>
    <p:embeddedFont>
      <p:font typeface="Hammersmith One"/>
      <p:regular r:id="rId18"/>
    </p:embeddedFont>
    <p:embeddedFont>
      <p:font typeface="Cardo"/>
      <p:bold r:id="rId19"/>
    </p:embeddedFont>
    <p:embeddedFont>
      <p:font typeface="ABeeZee"/>
      <p:regular r:id="rId20"/>
      <p: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2" roundtripDataSignature="AMtx7miwgjRR5l5U/iC9mRr9Tx0Nt/+R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29A6C8-4A5D-4AEC-A204-FF070311C739}">
  <a:tblStyle styleId="{1529A6C8-4A5D-4AEC-A204-FF070311C73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289548E-EE5F-407B-8A4E-30EBC1779087}"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BeeZee-regular.fntdata"/><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font" Target="fonts/ABeeZee-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Cardo-bold.fntdata"/><Relationship Id="rId6" Type="http://schemas.openxmlformats.org/officeDocument/2006/relationships/notesMaster" Target="notesMasters/notesMaster1.xml"/><Relationship Id="rId18" Type="http://schemas.openxmlformats.org/officeDocument/2006/relationships/font" Target="fonts/HammersmithOne-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7829abbb4832a53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829abbb4832a53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ab98680b57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ab98680b5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5ce95ad44f53302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5ce95ad44f533027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5ce95ad44f53302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5ce95ad44f533027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ab98680b57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ab98680b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ab98680b57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ab98680b5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ab98680b57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ab98680b5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ab98680b57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ab98680b5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ab98680b57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ab98680b5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cafbecf7fe37314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cafbecf7fe3731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79b199f546304f35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79b199f546304f3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p:nvPr>
            <p:ph idx="2" type="pic"/>
          </p:nvPr>
        </p:nvSpPr>
        <p:spPr>
          <a:xfrm>
            <a:off x="1792288" y="612775"/>
            <a:ext cx="5486400" cy="4114800"/>
          </a:xfrm>
          <a:prstGeom prst="rect">
            <a:avLst/>
          </a:prstGeom>
          <a:noFill/>
          <a:ln>
            <a:noFill/>
          </a:ln>
        </p:spPr>
      </p:sp>
      <p:sp>
        <p:nvSpPr>
          <p:cNvPr id="64" name="Google Shape;64;p1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10" Type="http://schemas.openxmlformats.org/officeDocument/2006/relationships/image" Target="../media/image13.jpg"/><Relationship Id="rId9"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hyperlink" Target="https://docs.google.com/file/d/1uZzZQnm_mF8nb8xN3ROLy5-1di-WhCg0/edit?usp=docslist_api&amp;filetype=mspresentation" TargetMode="External"/><Relationship Id="rId7" Type="http://schemas.openxmlformats.org/officeDocument/2006/relationships/image" Target="../media/image4.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7.png"/><Relationship Id="rId4" Type="http://schemas.openxmlformats.org/officeDocument/2006/relationships/image" Target="../media/image40.png"/><Relationship Id="rId5" Type="http://schemas.openxmlformats.org/officeDocument/2006/relationships/image" Target="../media/image44.png"/><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4.jpg"/><Relationship Id="rId6" Type="http://schemas.openxmlformats.org/officeDocument/2006/relationships/image" Target="../media/image35.jpg"/><Relationship Id="rId7" Type="http://schemas.openxmlformats.org/officeDocument/2006/relationships/image" Target="../media/image22.jpg"/><Relationship Id="rId8"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31.jpg"/><Relationship Id="rId5" Type="http://schemas.openxmlformats.org/officeDocument/2006/relationships/image" Target="../media/image16.jpg"/><Relationship Id="rId6" Type="http://schemas.openxmlformats.org/officeDocument/2006/relationships/image" Target="../media/image19.jpg"/></Relationships>
</file>

<file path=ppt/slides/_rels/slide5.xml.rels><?xml version="1.0" encoding="UTF-8" standalone="yes"?><Relationships xmlns="http://schemas.openxmlformats.org/package/2006/relationships"><Relationship Id="rId11" Type="http://schemas.openxmlformats.org/officeDocument/2006/relationships/image" Target="../media/image29.jpg"/><Relationship Id="rId10" Type="http://schemas.openxmlformats.org/officeDocument/2006/relationships/image" Target="../media/image18.jpg"/><Relationship Id="rId13" Type="http://schemas.openxmlformats.org/officeDocument/2006/relationships/image" Target="../media/image51.jpg"/><Relationship Id="rId12" Type="http://schemas.openxmlformats.org/officeDocument/2006/relationships/image" Target="../media/image42.jp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image" Target="../media/image27.jpg"/><Relationship Id="rId9" Type="http://schemas.openxmlformats.org/officeDocument/2006/relationships/image" Target="../media/image17.jpg"/><Relationship Id="rId15" Type="http://schemas.openxmlformats.org/officeDocument/2006/relationships/image" Target="../media/image38.jpg"/><Relationship Id="rId14" Type="http://schemas.openxmlformats.org/officeDocument/2006/relationships/image" Target="../media/image32.jpg"/><Relationship Id="rId5" Type="http://schemas.openxmlformats.org/officeDocument/2006/relationships/image" Target="../media/image25.jpg"/><Relationship Id="rId6" Type="http://schemas.openxmlformats.org/officeDocument/2006/relationships/image" Target="../media/image23.jpg"/><Relationship Id="rId7" Type="http://schemas.openxmlformats.org/officeDocument/2006/relationships/image" Target="../media/image20.jpg"/><Relationship Id="rId8"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6.jpg"/><Relationship Id="rId4" Type="http://schemas.openxmlformats.org/officeDocument/2006/relationships/image" Target="../media/image28.jpg"/><Relationship Id="rId5" Type="http://schemas.openxmlformats.org/officeDocument/2006/relationships/image" Target="../media/image47.jpg"/><Relationship Id="rId6" Type="http://schemas.openxmlformats.org/officeDocument/2006/relationships/image" Target="../media/image26.jpg"/><Relationship Id="rId7"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4.jpg"/><Relationship Id="rId4" Type="http://schemas.openxmlformats.org/officeDocument/2006/relationships/image" Target="../media/image50.jpg"/><Relationship Id="rId5" Type="http://schemas.openxmlformats.org/officeDocument/2006/relationships/image" Target="../media/image56.jpg"/><Relationship Id="rId6" Type="http://schemas.openxmlformats.org/officeDocument/2006/relationships/image" Target="../media/image5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49.jpg"/><Relationship Id="rId5" Type="http://schemas.openxmlformats.org/officeDocument/2006/relationships/image" Target="../media/image54.jpg"/><Relationship Id="rId6" Type="http://schemas.openxmlformats.org/officeDocument/2006/relationships/image" Target="../media/image46.jpg"/><Relationship Id="rId7" Type="http://schemas.openxmlformats.org/officeDocument/2006/relationships/image" Target="../media/image48.jpg"/><Relationship Id="rId8" Type="http://schemas.openxmlformats.org/officeDocument/2006/relationships/image" Target="../media/image4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52.jpg"/><Relationship Id="rId5" Type="http://schemas.openxmlformats.org/officeDocument/2006/relationships/image" Target="../media/image55.jpg"/><Relationship Id="rId6" Type="http://schemas.openxmlformats.org/officeDocument/2006/relationships/image" Target="../media/image58.jpg"/><Relationship Id="rId7" Type="http://schemas.openxmlformats.org/officeDocument/2006/relationships/image" Target="../media/image5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alpha val="53780"/>
          </a:srgbClr>
        </a:solidFill>
      </p:bgPr>
    </p:bg>
    <p:spTree>
      <p:nvGrpSpPr>
        <p:cNvPr id="83" name="Shape 83"/>
        <p:cNvGrpSpPr/>
        <p:nvPr/>
      </p:nvGrpSpPr>
      <p:grpSpPr>
        <a:xfrm>
          <a:off x="0" y="0"/>
          <a:ext cx="0" cy="0"/>
          <a:chOff x="0" y="0"/>
          <a:chExt cx="0" cy="0"/>
        </a:xfrm>
      </p:grpSpPr>
      <p:sp>
        <p:nvSpPr>
          <p:cNvPr id="84" name="Google Shape;84;g7829abbb4832a531_0"/>
          <p:cNvSpPr/>
          <p:nvPr/>
        </p:nvSpPr>
        <p:spPr>
          <a:xfrm>
            <a:off x="1852406" y="396513"/>
            <a:ext cx="1349080" cy="1349080"/>
          </a:xfrm>
          <a:custGeom>
            <a:rect b="b" l="l" r="r" t="t"/>
            <a:pathLst>
              <a:path extrusionOk="0" h="1349080" w="1349080">
                <a:moveTo>
                  <a:pt x="0" y="0"/>
                </a:moveTo>
                <a:lnTo>
                  <a:pt x="1349081" y="0"/>
                </a:lnTo>
                <a:lnTo>
                  <a:pt x="1349081" y="1349080"/>
                </a:lnTo>
                <a:lnTo>
                  <a:pt x="0" y="1349080"/>
                </a:lnTo>
                <a:lnTo>
                  <a:pt x="0" y="0"/>
                </a:lnTo>
                <a:close/>
              </a:path>
            </a:pathLst>
          </a:custGeom>
          <a:blipFill rotWithShape="1">
            <a:blip r:embed="rId3">
              <a:alphaModFix/>
            </a:blip>
            <a:stretch>
              <a:fillRect b="0" l="0" r="0" t="0"/>
            </a:stretch>
          </a:blipFill>
          <a:ln>
            <a:noFill/>
          </a:ln>
        </p:spPr>
      </p:sp>
      <p:pic>
        <p:nvPicPr>
          <p:cNvPr id="85" name="Google Shape;85;g7829abbb4832a531_0"/>
          <p:cNvPicPr preferRelativeResize="0"/>
          <p:nvPr/>
        </p:nvPicPr>
        <p:blipFill>
          <a:blip r:embed="rId4">
            <a:alphaModFix/>
          </a:blip>
          <a:stretch>
            <a:fillRect/>
          </a:stretch>
        </p:blipFill>
        <p:spPr>
          <a:xfrm>
            <a:off x="-2046600" y="7570476"/>
            <a:ext cx="6269226" cy="6342851"/>
          </a:xfrm>
          <a:prstGeom prst="rect">
            <a:avLst/>
          </a:prstGeom>
          <a:noFill/>
          <a:ln>
            <a:noFill/>
          </a:ln>
        </p:spPr>
      </p:pic>
      <p:sp>
        <p:nvSpPr>
          <p:cNvPr id="86" name="Google Shape;86;g7829abbb4832a531_0"/>
          <p:cNvSpPr/>
          <p:nvPr/>
        </p:nvSpPr>
        <p:spPr>
          <a:xfrm>
            <a:off x="3291338" y="396513"/>
            <a:ext cx="1349080" cy="1349080"/>
          </a:xfrm>
          <a:custGeom>
            <a:rect b="b" l="l" r="r" t="t"/>
            <a:pathLst>
              <a:path extrusionOk="0" h="1349080" w="1349080">
                <a:moveTo>
                  <a:pt x="0" y="0"/>
                </a:moveTo>
                <a:lnTo>
                  <a:pt x="1349080" y="0"/>
                </a:lnTo>
                <a:lnTo>
                  <a:pt x="1349080" y="1349080"/>
                </a:lnTo>
                <a:lnTo>
                  <a:pt x="0" y="1349080"/>
                </a:lnTo>
                <a:lnTo>
                  <a:pt x="0" y="0"/>
                </a:lnTo>
                <a:close/>
              </a:path>
            </a:pathLst>
          </a:custGeom>
          <a:blipFill rotWithShape="1">
            <a:blip r:embed="rId3">
              <a:alphaModFix/>
            </a:blip>
            <a:stretch>
              <a:fillRect b="0" l="0" r="0" t="0"/>
            </a:stretch>
          </a:blipFill>
          <a:ln>
            <a:noFill/>
          </a:ln>
        </p:spPr>
      </p:sp>
      <p:sp>
        <p:nvSpPr>
          <p:cNvPr id="87" name="Google Shape;87;g7829abbb4832a531_0"/>
          <p:cNvSpPr/>
          <p:nvPr/>
        </p:nvSpPr>
        <p:spPr>
          <a:xfrm>
            <a:off x="413475" y="396513"/>
            <a:ext cx="1349080" cy="1349080"/>
          </a:xfrm>
          <a:custGeom>
            <a:rect b="b" l="l" r="r" t="t"/>
            <a:pathLst>
              <a:path extrusionOk="0" h="1349080" w="1349080">
                <a:moveTo>
                  <a:pt x="0" y="0"/>
                </a:moveTo>
                <a:lnTo>
                  <a:pt x="1349080" y="0"/>
                </a:lnTo>
                <a:lnTo>
                  <a:pt x="1349080" y="1349080"/>
                </a:lnTo>
                <a:lnTo>
                  <a:pt x="0" y="1349080"/>
                </a:lnTo>
                <a:lnTo>
                  <a:pt x="0" y="0"/>
                </a:lnTo>
                <a:close/>
              </a:path>
            </a:pathLst>
          </a:custGeom>
          <a:blipFill rotWithShape="1">
            <a:blip r:embed="rId3">
              <a:alphaModFix/>
            </a:blip>
            <a:stretch>
              <a:fillRect b="0" l="0" r="0" t="0"/>
            </a:stretch>
          </a:blipFill>
          <a:ln>
            <a:noFill/>
          </a:ln>
        </p:spPr>
      </p:sp>
      <p:sp>
        <p:nvSpPr>
          <p:cNvPr id="88" name="Google Shape;88;g7829abbb4832a531_0"/>
          <p:cNvSpPr/>
          <p:nvPr/>
        </p:nvSpPr>
        <p:spPr>
          <a:xfrm>
            <a:off x="1723937" y="397838"/>
            <a:ext cx="1529328" cy="1355540"/>
          </a:xfrm>
          <a:custGeom>
            <a:rect b="b" l="l" r="r" t="t"/>
            <a:pathLst>
              <a:path extrusionOk="0" h="1355540" w="1529328">
                <a:moveTo>
                  <a:pt x="0" y="0"/>
                </a:moveTo>
                <a:lnTo>
                  <a:pt x="1529327" y="0"/>
                </a:lnTo>
                <a:lnTo>
                  <a:pt x="1529327" y="1355540"/>
                </a:lnTo>
                <a:lnTo>
                  <a:pt x="0" y="1355540"/>
                </a:lnTo>
                <a:lnTo>
                  <a:pt x="0" y="0"/>
                </a:lnTo>
                <a:close/>
              </a:path>
            </a:pathLst>
          </a:custGeom>
          <a:blipFill rotWithShape="1">
            <a:blip r:embed="rId5">
              <a:alphaModFix/>
            </a:blip>
            <a:stretch>
              <a:fillRect b="0" l="0" r="0" t="0"/>
            </a:stretch>
          </a:blipFill>
          <a:ln>
            <a:noFill/>
          </a:ln>
        </p:spPr>
      </p:sp>
      <p:sp>
        <p:nvSpPr>
          <p:cNvPr id="89" name="Google Shape;89;g7829abbb4832a531_0"/>
          <p:cNvSpPr txBox="1"/>
          <p:nvPr/>
        </p:nvSpPr>
        <p:spPr>
          <a:xfrm>
            <a:off x="1840550" y="5400446"/>
            <a:ext cx="3875400" cy="307800"/>
          </a:xfrm>
          <a:prstGeom prst="rect">
            <a:avLst/>
          </a:prstGeom>
          <a:noFill/>
          <a:ln>
            <a:noFill/>
          </a:ln>
        </p:spPr>
        <p:txBody>
          <a:bodyPr anchorCtr="0" anchor="t" bIns="0" lIns="0" spcFirstLastPara="1" rIns="0" wrap="square" tIns="0">
            <a:spAutoFit/>
          </a:bodyPr>
          <a:lstStyle/>
          <a:p>
            <a:pPr indent="0" lvl="0" marL="0" marR="0" rtl="0" algn="ctr">
              <a:lnSpc>
                <a:spcPct val="112003"/>
              </a:lnSpc>
              <a:spcBef>
                <a:spcPts val="0"/>
              </a:spcBef>
              <a:spcAft>
                <a:spcPts val="0"/>
              </a:spcAft>
              <a:buNone/>
            </a:pPr>
            <a:r>
              <a:rPr i="0" lang="en-US" sz="1800" u="none" cap="none" strike="noStrike">
                <a:solidFill>
                  <a:srgbClr val="2B2C4D"/>
                </a:solidFill>
                <a:latin typeface="Times New Roman"/>
                <a:ea typeface="Times New Roman"/>
                <a:cs typeface="Times New Roman"/>
                <a:sym typeface="Times New Roman"/>
              </a:rPr>
              <a:t>LECTURE </a:t>
            </a:r>
            <a:r>
              <a:rPr lang="en-US" sz="1800">
                <a:solidFill>
                  <a:srgbClr val="2B2C4D"/>
                </a:solidFill>
                <a:latin typeface="Times New Roman"/>
                <a:ea typeface="Times New Roman"/>
                <a:cs typeface="Times New Roman"/>
                <a:sym typeface="Times New Roman"/>
              </a:rPr>
              <a:t>2</a:t>
            </a:r>
            <a:endParaRPr sz="1800">
              <a:latin typeface="Times New Roman"/>
              <a:ea typeface="Times New Roman"/>
              <a:cs typeface="Times New Roman"/>
              <a:sym typeface="Times New Roman"/>
            </a:endParaRPr>
          </a:p>
        </p:txBody>
      </p:sp>
      <p:sp>
        <p:nvSpPr>
          <p:cNvPr id="90" name="Google Shape;90;g7829abbb4832a531_0"/>
          <p:cNvSpPr txBox="1"/>
          <p:nvPr/>
        </p:nvSpPr>
        <p:spPr>
          <a:xfrm>
            <a:off x="515138" y="3886383"/>
            <a:ext cx="6526200" cy="1269900"/>
          </a:xfrm>
          <a:prstGeom prst="rect">
            <a:avLst/>
          </a:prstGeom>
          <a:noFill/>
          <a:ln>
            <a:noFill/>
          </a:ln>
        </p:spPr>
        <p:txBody>
          <a:bodyPr anchorCtr="0" anchor="t" bIns="0" lIns="0" spcFirstLastPara="1" rIns="0" wrap="square" tIns="0">
            <a:spAutoFit/>
          </a:bodyPr>
          <a:lstStyle/>
          <a:p>
            <a:pPr indent="0" lvl="0" marL="0" rtl="0" algn="ctr">
              <a:lnSpc>
                <a:spcPct val="101992"/>
              </a:lnSpc>
              <a:spcBef>
                <a:spcPts val="0"/>
              </a:spcBef>
              <a:spcAft>
                <a:spcPts val="0"/>
              </a:spcAft>
              <a:buClr>
                <a:schemeClr val="dk1"/>
              </a:buClr>
              <a:buSzPts val="4065"/>
              <a:buFont typeface="Arial"/>
              <a:buNone/>
            </a:pPr>
            <a:r>
              <a:rPr lang="en-US" sz="4065">
                <a:solidFill>
                  <a:srgbClr val="2B2C4D"/>
                </a:solidFill>
                <a:latin typeface="Times New Roman"/>
                <a:ea typeface="Times New Roman"/>
                <a:cs typeface="Times New Roman"/>
                <a:sym typeface="Times New Roman"/>
              </a:rPr>
              <a:t>Ultrasound Of Liver And Gallstone</a:t>
            </a:r>
            <a:endParaRPr>
              <a:latin typeface="Times New Roman"/>
              <a:ea typeface="Times New Roman"/>
              <a:cs typeface="Times New Roman"/>
              <a:sym typeface="Times New Roman"/>
            </a:endParaRPr>
          </a:p>
        </p:txBody>
      </p:sp>
      <p:sp>
        <p:nvSpPr>
          <p:cNvPr id="91" name="Google Shape;91;g7829abbb4832a531_0"/>
          <p:cNvSpPr txBox="1"/>
          <p:nvPr/>
        </p:nvSpPr>
        <p:spPr>
          <a:xfrm>
            <a:off x="5856850" y="8627125"/>
            <a:ext cx="1529400" cy="1918200"/>
          </a:xfrm>
          <a:prstGeom prst="rect">
            <a:avLst/>
          </a:prstGeom>
          <a:noFill/>
          <a:ln cap="flat" cmpd="sng" w="9525">
            <a:solidFill>
              <a:srgbClr val="8E7CC3"/>
            </a:solidFill>
            <a:prstDash val="lgDashDot"/>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US" sz="1200" u="none" cap="none" strike="noStrike">
                <a:solidFill>
                  <a:srgbClr val="000000"/>
                </a:solidFill>
                <a:latin typeface="Times New Roman"/>
                <a:ea typeface="Times New Roman"/>
                <a:cs typeface="Times New Roman"/>
                <a:sym typeface="Times New Roman"/>
              </a:rPr>
              <a:t>COLOR INDEX:</a:t>
            </a:r>
            <a:endParaRPr b="1" sz="12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t/>
            </a:r>
            <a:endParaRPr i="0" sz="6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i="0" lang="en-US" sz="1200" u="none" cap="none" strike="noStrike">
                <a:solidFill>
                  <a:srgbClr val="000000"/>
                </a:solidFill>
                <a:latin typeface="Times New Roman"/>
                <a:ea typeface="Times New Roman"/>
                <a:cs typeface="Times New Roman"/>
                <a:sym typeface="Times New Roman"/>
              </a:rPr>
              <a:t>MAIN TEXT </a:t>
            </a:r>
            <a:endParaRPr sz="12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i="0" lang="en-US" sz="1200" u="none" cap="none" strike="noStrike">
                <a:solidFill>
                  <a:srgbClr val="5271FF"/>
                </a:solidFill>
                <a:latin typeface="Times New Roman"/>
                <a:ea typeface="Times New Roman"/>
                <a:cs typeface="Times New Roman"/>
                <a:sym typeface="Times New Roman"/>
              </a:rPr>
              <a:t>MALE’S SLIDES</a:t>
            </a:r>
            <a:r>
              <a:rPr i="0" lang="en-US" sz="1200" u="none" cap="none" strike="noStrike">
                <a:solidFill>
                  <a:srgbClr val="000000"/>
                </a:solidFill>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i="0" lang="en-US" sz="1200" u="none" cap="none" strike="noStrike">
                <a:solidFill>
                  <a:srgbClr val="FF66C4"/>
                </a:solidFill>
                <a:latin typeface="Times New Roman"/>
                <a:ea typeface="Times New Roman"/>
                <a:cs typeface="Times New Roman"/>
                <a:sym typeface="Times New Roman"/>
              </a:rPr>
              <a:t>FEMALE’S SLIDES</a:t>
            </a:r>
            <a:endParaRPr sz="12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i="0" lang="en-US" sz="1200" u="none" cap="none" strike="noStrike">
                <a:solidFill>
                  <a:srgbClr val="FF3131"/>
                </a:solidFill>
                <a:latin typeface="Times New Roman"/>
                <a:ea typeface="Times New Roman"/>
                <a:cs typeface="Times New Roman"/>
                <a:sym typeface="Times New Roman"/>
              </a:rPr>
              <a:t>IMPORTANT</a:t>
            </a:r>
            <a:endParaRPr sz="12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US" sz="1200">
                <a:solidFill>
                  <a:srgbClr val="7ED957"/>
                </a:solidFill>
                <a:latin typeface="Times New Roman"/>
                <a:ea typeface="Times New Roman"/>
                <a:cs typeface="Times New Roman"/>
                <a:sym typeface="Times New Roman"/>
              </a:rPr>
              <a:t>FEMALE </a:t>
            </a:r>
            <a:r>
              <a:rPr i="0" lang="en-US" sz="1200" u="none" cap="none" strike="noStrike">
                <a:solidFill>
                  <a:srgbClr val="7ED957"/>
                </a:solidFill>
                <a:latin typeface="Times New Roman"/>
                <a:ea typeface="Times New Roman"/>
                <a:cs typeface="Times New Roman"/>
                <a:sym typeface="Times New Roman"/>
              </a:rPr>
              <a:t>DOCTOR’S NOTES </a:t>
            </a:r>
            <a:endParaRPr i="0" sz="1200" u="none" cap="none" strike="noStrike">
              <a:solidFill>
                <a:srgbClr val="7ED957"/>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US" sz="1200">
                <a:solidFill>
                  <a:srgbClr val="38761D"/>
                </a:solidFill>
                <a:latin typeface="Times New Roman"/>
                <a:ea typeface="Times New Roman"/>
                <a:cs typeface="Times New Roman"/>
                <a:sym typeface="Times New Roman"/>
              </a:rPr>
              <a:t>MALE DOCTOR’S NOTES</a:t>
            </a:r>
            <a:endParaRPr sz="1200">
              <a:solidFill>
                <a:srgbClr val="38761D"/>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i="0" lang="en-US" sz="1200" u="none" cap="none" strike="noStrike">
                <a:solidFill>
                  <a:srgbClr val="A6A6A6"/>
                </a:solidFill>
                <a:latin typeface="Times New Roman"/>
                <a:ea typeface="Times New Roman"/>
                <a:cs typeface="Times New Roman"/>
                <a:sym typeface="Times New Roman"/>
              </a:rPr>
              <a:t>EXTRA INFO </a:t>
            </a:r>
            <a:endParaRPr sz="1200">
              <a:latin typeface="Times New Roman"/>
              <a:ea typeface="Times New Roman"/>
              <a:cs typeface="Times New Roman"/>
              <a:sym typeface="Times New Roman"/>
            </a:endParaRPr>
          </a:p>
        </p:txBody>
      </p:sp>
      <p:sp>
        <p:nvSpPr>
          <p:cNvPr id="92" name="Google Shape;92;g7829abbb4832a531_0"/>
          <p:cNvSpPr txBox="1"/>
          <p:nvPr/>
        </p:nvSpPr>
        <p:spPr>
          <a:xfrm>
            <a:off x="674738" y="10224038"/>
            <a:ext cx="1420800" cy="221400"/>
          </a:xfrm>
          <a:prstGeom prst="rect">
            <a:avLst/>
          </a:prstGeom>
          <a:noFill/>
          <a:ln>
            <a:noFill/>
          </a:ln>
        </p:spPr>
        <p:txBody>
          <a:bodyPr anchorCtr="0" anchor="t" bIns="0" lIns="0" spcFirstLastPara="1" rIns="0" wrap="square" tIns="0">
            <a:spAutoFit/>
          </a:bodyPr>
          <a:lstStyle/>
          <a:p>
            <a:pPr indent="0" lvl="0" marL="0" marR="0" rtl="0" algn="ctr">
              <a:lnSpc>
                <a:spcPct val="112003"/>
              </a:lnSpc>
              <a:spcBef>
                <a:spcPts val="0"/>
              </a:spcBef>
              <a:spcAft>
                <a:spcPts val="0"/>
              </a:spcAft>
              <a:buNone/>
            </a:pPr>
            <a:r>
              <a:rPr i="0" lang="en-US" sz="1283" u="sng" cap="none" strike="noStrike">
                <a:latin typeface="Times New Roman"/>
                <a:ea typeface="Times New Roman"/>
                <a:cs typeface="Times New Roman"/>
                <a:sym typeface="Times New Roman"/>
                <a:hlinkClick r:id="rId6"/>
              </a:rPr>
              <a:t>EDITING FILE</a:t>
            </a:r>
            <a:endParaRPr>
              <a:latin typeface="Times New Roman"/>
              <a:ea typeface="Times New Roman"/>
              <a:cs typeface="Times New Roman"/>
              <a:sym typeface="Times New Roman"/>
            </a:endParaRPr>
          </a:p>
        </p:txBody>
      </p:sp>
      <p:sp>
        <p:nvSpPr>
          <p:cNvPr id="93" name="Google Shape;93;g7829abbb4832a531_0"/>
          <p:cNvSpPr/>
          <p:nvPr/>
        </p:nvSpPr>
        <p:spPr>
          <a:xfrm>
            <a:off x="276925" y="10052688"/>
            <a:ext cx="484000" cy="444837"/>
          </a:xfrm>
          <a:custGeom>
            <a:rect b="b" l="l" r="r" t="t"/>
            <a:pathLst>
              <a:path extrusionOk="0" h="444837" w="429268">
                <a:moveTo>
                  <a:pt x="0" y="0"/>
                </a:moveTo>
                <a:lnTo>
                  <a:pt x="429268" y="0"/>
                </a:lnTo>
                <a:lnTo>
                  <a:pt x="429268" y="444837"/>
                </a:lnTo>
                <a:lnTo>
                  <a:pt x="0" y="444837"/>
                </a:lnTo>
                <a:lnTo>
                  <a:pt x="0" y="0"/>
                </a:lnTo>
                <a:close/>
              </a:path>
            </a:pathLst>
          </a:custGeom>
          <a:blipFill rotWithShape="1">
            <a:blip r:embed="rId7">
              <a:alphaModFix/>
            </a:blip>
            <a:stretch>
              <a:fillRect b="0" l="0" r="0" t="0"/>
            </a:stretch>
          </a:blipFill>
          <a:ln>
            <a:noFill/>
          </a:ln>
        </p:spPr>
      </p:sp>
      <p:pic>
        <p:nvPicPr>
          <p:cNvPr id="94" name="Google Shape;94;g7829abbb4832a531_0"/>
          <p:cNvPicPr preferRelativeResize="0"/>
          <p:nvPr/>
        </p:nvPicPr>
        <p:blipFill>
          <a:blip r:embed="rId8">
            <a:alphaModFix/>
          </a:blip>
          <a:stretch>
            <a:fillRect/>
          </a:stretch>
        </p:blipFill>
        <p:spPr>
          <a:xfrm>
            <a:off x="4894296" y="-4939598"/>
            <a:ext cx="7556500" cy="7645400"/>
          </a:xfrm>
          <a:prstGeom prst="rect">
            <a:avLst/>
          </a:prstGeom>
          <a:noFill/>
          <a:ln>
            <a:noFill/>
          </a:ln>
        </p:spPr>
      </p:pic>
      <p:pic>
        <p:nvPicPr>
          <p:cNvPr id="95" name="Google Shape;95;g7829abbb4832a531_0"/>
          <p:cNvPicPr preferRelativeResize="0"/>
          <p:nvPr/>
        </p:nvPicPr>
        <p:blipFill>
          <a:blip r:embed="rId9">
            <a:alphaModFix/>
          </a:blip>
          <a:stretch>
            <a:fillRect/>
          </a:stretch>
        </p:blipFill>
        <p:spPr>
          <a:xfrm>
            <a:off x="500561" y="450567"/>
            <a:ext cx="1174925" cy="1240996"/>
          </a:xfrm>
          <a:prstGeom prst="rect">
            <a:avLst/>
          </a:prstGeom>
          <a:noFill/>
          <a:ln>
            <a:noFill/>
          </a:ln>
        </p:spPr>
      </p:pic>
      <p:pic>
        <p:nvPicPr>
          <p:cNvPr id="96" name="Google Shape;96;g7829abbb4832a531_0"/>
          <p:cNvPicPr preferRelativeResize="0"/>
          <p:nvPr/>
        </p:nvPicPr>
        <p:blipFill>
          <a:blip r:embed="rId10">
            <a:alphaModFix/>
          </a:blip>
          <a:stretch>
            <a:fillRect/>
          </a:stretch>
        </p:blipFill>
        <p:spPr>
          <a:xfrm>
            <a:off x="3301725" y="467625"/>
            <a:ext cx="1349076" cy="12068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g2ab98680b57_0_112"/>
          <p:cNvPicPr preferRelativeResize="0"/>
          <p:nvPr/>
        </p:nvPicPr>
        <p:blipFill>
          <a:blip r:embed="rId3">
            <a:alphaModFix/>
          </a:blip>
          <a:stretch>
            <a:fillRect/>
          </a:stretch>
        </p:blipFill>
        <p:spPr>
          <a:xfrm>
            <a:off x="229675" y="381785"/>
            <a:ext cx="605300" cy="605300"/>
          </a:xfrm>
          <a:prstGeom prst="rect">
            <a:avLst/>
          </a:prstGeom>
          <a:noFill/>
          <a:ln>
            <a:noFill/>
          </a:ln>
        </p:spPr>
      </p:pic>
      <p:sp>
        <p:nvSpPr>
          <p:cNvPr id="307" name="Google Shape;307;g2ab98680b57_0_112"/>
          <p:cNvSpPr txBox="1"/>
          <p:nvPr/>
        </p:nvSpPr>
        <p:spPr>
          <a:xfrm>
            <a:off x="949375" y="325200"/>
            <a:ext cx="1754100" cy="5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dk1"/>
                </a:solidFill>
                <a:latin typeface="Hammersmith One"/>
                <a:ea typeface="Hammersmith One"/>
                <a:cs typeface="Hammersmith One"/>
                <a:sym typeface="Hammersmith One"/>
              </a:rPr>
              <a:t>MCQs</a:t>
            </a:r>
            <a:endParaRPr sz="3000">
              <a:solidFill>
                <a:schemeClr val="dk1"/>
              </a:solidFill>
              <a:latin typeface="Hammersmith One"/>
              <a:ea typeface="Hammersmith One"/>
              <a:cs typeface="Hammersmith One"/>
              <a:sym typeface="Hammersmith One"/>
            </a:endParaRPr>
          </a:p>
        </p:txBody>
      </p:sp>
      <p:graphicFrame>
        <p:nvGraphicFramePr>
          <p:cNvPr id="308" name="Google Shape;308;g2ab98680b57_0_112"/>
          <p:cNvGraphicFramePr/>
          <p:nvPr/>
        </p:nvGraphicFramePr>
        <p:xfrm>
          <a:off x="952500" y="1774375"/>
          <a:ext cx="3000000" cy="3000000"/>
        </p:xfrm>
        <a:graphic>
          <a:graphicData uri="http://schemas.openxmlformats.org/drawingml/2006/table">
            <a:tbl>
              <a:tblPr>
                <a:noFill/>
                <a:tableStyleId>{E289548E-EE5F-407B-8A4E-30EBC1779087}</a:tableStyleId>
              </a:tblPr>
              <a:tblGrid>
                <a:gridCol w="1412875"/>
                <a:gridCol w="1412875"/>
                <a:gridCol w="1412875"/>
                <a:gridCol w="1412875"/>
              </a:tblGrid>
              <a:tr h="452150">
                <a:tc gridSpan="4">
                  <a:txBody>
                    <a:bodyPr/>
                    <a:lstStyle/>
                    <a:p>
                      <a:pPr indent="0" lvl="0" marL="0" rtl="0" algn="l">
                        <a:spcBef>
                          <a:spcPts val="0"/>
                        </a:spcBef>
                        <a:spcAft>
                          <a:spcPts val="0"/>
                        </a:spcAft>
                        <a:buNone/>
                      </a:pPr>
                      <a:r>
                        <a:rPr lang="en-US">
                          <a:latin typeface="Hammersmith One"/>
                          <a:ea typeface="Hammersmith One"/>
                          <a:cs typeface="Hammersmith One"/>
                          <a:sym typeface="Hammersmith One"/>
                        </a:rPr>
                        <a:t>Q1: Which of the following is not an advantage of ultrasound?</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D9D9D9"/>
                    </a:solidFill>
                  </a:tcPr>
                </a:tc>
                <a:tc hMerge="1"/>
                <a:tc hMerge="1"/>
                <a:tc hMerge="1"/>
              </a:tr>
              <a:tr h="848225">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A: noninvasive</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B: non ionizing</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C: </a:t>
                      </a:r>
                      <a:r>
                        <a:rPr lang="en-US">
                          <a:latin typeface="Hammersmith One"/>
                          <a:ea typeface="Hammersmith One"/>
                          <a:cs typeface="Hammersmith One"/>
                          <a:sym typeface="Hammersmith One"/>
                        </a:rPr>
                        <a:t>operator dependent</a:t>
                      </a:r>
                      <a:r>
                        <a:rPr lang="en-US">
                          <a:latin typeface="Hammersmith One"/>
                          <a:ea typeface="Hammersmith One"/>
                          <a:cs typeface="Hammersmith One"/>
                          <a:sym typeface="Hammersmith One"/>
                        </a:rPr>
                        <a:t> </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D: inexpensive</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r>
              <a:tr h="593600">
                <a:tc gridSpan="4">
                  <a:txBody>
                    <a:bodyPr/>
                    <a:lstStyle/>
                    <a:p>
                      <a:pPr indent="0" lvl="0" marL="0" rtl="0" algn="l">
                        <a:spcBef>
                          <a:spcPts val="0"/>
                        </a:spcBef>
                        <a:spcAft>
                          <a:spcPts val="0"/>
                        </a:spcAft>
                        <a:buNone/>
                      </a:pPr>
                      <a:r>
                        <a:rPr lang="en-US">
                          <a:solidFill>
                            <a:schemeClr val="dk1"/>
                          </a:solidFill>
                          <a:latin typeface="Hammersmith One"/>
                          <a:ea typeface="Hammersmith One"/>
                          <a:cs typeface="Hammersmith One"/>
                          <a:sym typeface="Hammersmith One"/>
                        </a:rPr>
                        <a:t>Q2: Intrahepatic </a:t>
                      </a:r>
                      <a:r>
                        <a:rPr lang="en-US">
                          <a:solidFill>
                            <a:schemeClr val="dk1"/>
                          </a:solidFill>
                          <a:latin typeface="Hammersmith One"/>
                          <a:ea typeface="Hammersmith One"/>
                          <a:cs typeface="Hammersmith One"/>
                          <a:sym typeface="Hammersmith One"/>
                        </a:rPr>
                        <a:t>biliary</a:t>
                      </a:r>
                      <a:r>
                        <a:rPr lang="en-US">
                          <a:solidFill>
                            <a:schemeClr val="dk1"/>
                          </a:solidFill>
                          <a:latin typeface="Hammersmith One"/>
                          <a:ea typeface="Hammersmith One"/>
                          <a:cs typeface="Hammersmith One"/>
                          <a:sym typeface="Hammersmith One"/>
                        </a:rPr>
                        <a:t> radicals is considered a biliary abnormality in which the intrahepatic bile duct size would be:</a:t>
                      </a:r>
                      <a:endParaRPr>
                        <a:solidFill>
                          <a:schemeClr val="dk1"/>
                        </a:solidFill>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D9D9D9"/>
                    </a:solidFill>
                  </a:tcPr>
                </a:tc>
                <a:tc hMerge="1"/>
                <a:tc hMerge="1"/>
                <a:tc hMerge="1"/>
              </a:tr>
              <a:tr h="848225">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A: less than 3mm</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B: more than 3mm</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C: less than 8mm</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D: more than 8mm</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r>
              <a:tr h="603025">
                <a:tc gridSpan="4">
                  <a:txBody>
                    <a:bodyPr/>
                    <a:lstStyle/>
                    <a:p>
                      <a:pPr indent="0" lvl="0" marL="0" rtl="0" algn="l">
                        <a:spcBef>
                          <a:spcPts val="0"/>
                        </a:spcBef>
                        <a:spcAft>
                          <a:spcPts val="0"/>
                        </a:spcAft>
                        <a:buNone/>
                      </a:pPr>
                      <a:r>
                        <a:rPr lang="en-US">
                          <a:latin typeface="Hammersmith One"/>
                          <a:ea typeface="Hammersmith One"/>
                          <a:cs typeface="Hammersmith One"/>
                          <a:sym typeface="Hammersmith One"/>
                        </a:rPr>
                        <a:t>Q3: In case of liver cirrhosis, how would the liver </a:t>
                      </a:r>
                      <a:r>
                        <a:rPr lang="en-US">
                          <a:latin typeface="Hammersmith One"/>
                          <a:ea typeface="Hammersmith One"/>
                          <a:cs typeface="Hammersmith One"/>
                          <a:sym typeface="Hammersmith One"/>
                        </a:rPr>
                        <a:t>appear with the ultrasound?</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D9D9D9"/>
                    </a:solidFill>
                  </a:tcPr>
                </a:tc>
                <a:tc hMerge="1"/>
                <a:tc hMerge="1"/>
                <a:tc hMerge="1"/>
              </a:tr>
              <a:tr h="848225">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A: enlarged liver </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B: small liver with regular outlines </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C: enlarged liver with irregular wall and free fluid</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D: small shrunken liver</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r>
              <a:tr h="574725">
                <a:tc gridSpan="4">
                  <a:txBody>
                    <a:bodyPr/>
                    <a:lstStyle/>
                    <a:p>
                      <a:pPr indent="0" lvl="0" marL="0" rtl="0" algn="l">
                        <a:spcBef>
                          <a:spcPts val="0"/>
                        </a:spcBef>
                        <a:spcAft>
                          <a:spcPts val="0"/>
                        </a:spcAft>
                        <a:buNone/>
                      </a:pPr>
                      <a:r>
                        <a:rPr lang="en-US">
                          <a:latin typeface="Hammersmith One"/>
                          <a:ea typeface="Hammersmith One"/>
                          <a:cs typeface="Hammersmith One"/>
                          <a:sym typeface="Hammersmith One"/>
                        </a:rPr>
                        <a:t>Q4: How would polyps in the gallbladder appear with the ultrasounds?</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D9D9D9"/>
                    </a:solidFill>
                  </a:tcPr>
                </a:tc>
                <a:tc hMerge="1"/>
                <a:tc hMerge="1"/>
                <a:tc hMerge="1"/>
              </a:tr>
              <a:tr h="848225">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A: it will be moving within the bile </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B: presented with acoustic shadowing</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C: presented with no acoustic shadowing</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Hammersmith One"/>
                          <a:ea typeface="Hammersmith One"/>
                          <a:cs typeface="Hammersmith One"/>
                          <a:sym typeface="Hammersmith One"/>
                        </a:rPr>
                        <a:t>D: A&amp;C</a:t>
                      </a:r>
                      <a:endParaRPr>
                        <a:latin typeface="Hammersmith One"/>
                        <a:ea typeface="Hammersmith One"/>
                        <a:cs typeface="Hammersmith One"/>
                        <a:sym typeface="Hammersmith One"/>
                      </a:endParaRPr>
                    </a:p>
                  </a:txBody>
                  <a:tcPr marT="91425" marB="91425" marR="91425" marL="91425">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tcPr>
                </a:tc>
              </a:tr>
            </a:tbl>
          </a:graphicData>
        </a:graphic>
      </p:graphicFrame>
      <p:sp>
        <p:nvSpPr>
          <p:cNvPr id="309" name="Google Shape;309;g2ab98680b57_0_112"/>
          <p:cNvSpPr txBox="1"/>
          <p:nvPr/>
        </p:nvSpPr>
        <p:spPr>
          <a:xfrm>
            <a:off x="949375" y="8690375"/>
            <a:ext cx="2933100" cy="605400"/>
          </a:xfrm>
          <a:prstGeom prst="rect">
            <a:avLst/>
          </a:prstGeom>
          <a:noFill/>
          <a:ln cap="flat" cmpd="sng" w="9525">
            <a:solidFill>
              <a:srgbClr val="D9D2E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888888"/>
                </a:solidFill>
                <a:latin typeface="Hammersmith One"/>
                <a:ea typeface="Hammersmith One"/>
                <a:cs typeface="Hammersmith One"/>
                <a:sym typeface="Hammersmith One"/>
              </a:rPr>
              <a:t>Answers:</a:t>
            </a:r>
            <a:endParaRPr>
              <a:solidFill>
                <a:srgbClr val="888888"/>
              </a:solidFill>
              <a:latin typeface="Hammersmith One"/>
              <a:ea typeface="Hammersmith One"/>
              <a:cs typeface="Hammersmith One"/>
              <a:sym typeface="Hammersmith One"/>
            </a:endParaRPr>
          </a:p>
          <a:p>
            <a:pPr indent="0" lvl="0" marL="0" rtl="0" algn="l">
              <a:spcBef>
                <a:spcPts val="0"/>
              </a:spcBef>
              <a:spcAft>
                <a:spcPts val="0"/>
              </a:spcAft>
              <a:buNone/>
            </a:pPr>
            <a:r>
              <a:rPr lang="en-US">
                <a:solidFill>
                  <a:srgbClr val="888888"/>
                </a:solidFill>
                <a:latin typeface="Hammersmith One"/>
                <a:ea typeface="Hammersmith One"/>
                <a:cs typeface="Hammersmith One"/>
                <a:sym typeface="Hammersmith One"/>
              </a:rPr>
              <a:t>1:C   2:A   3:D   4:C</a:t>
            </a:r>
            <a:endParaRPr>
              <a:solidFill>
                <a:srgbClr val="888888"/>
              </a:solidFill>
              <a:latin typeface="Hammersmith One"/>
              <a:ea typeface="Hammersmith One"/>
              <a:cs typeface="Hammersmith One"/>
              <a:sym typeface="Hammersmith O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5ce95ad44f533027_12"/>
          <p:cNvSpPr txBox="1"/>
          <p:nvPr/>
        </p:nvSpPr>
        <p:spPr>
          <a:xfrm>
            <a:off x="1653337" y="1978634"/>
            <a:ext cx="4229400" cy="490500"/>
          </a:xfrm>
          <a:prstGeom prst="rect">
            <a:avLst/>
          </a:prstGeom>
          <a:noFill/>
          <a:ln>
            <a:noFill/>
          </a:ln>
        </p:spPr>
        <p:txBody>
          <a:bodyPr anchorCtr="0" anchor="t" bIns="0" lIns="0" spcFirstLastPara="1" rIns="0" wrap="square" tIns="0">
            <a:spAutoFit/>
          </a:bodyPr>
          <a:lstStyle/>
          <a:p>
            <a:pPr indent="0" lvl="0" marL="0" marR="0" rtl="0" algn="ctr">
              <a:lnSpc>
                <a:spcPct val="102014"/>
              </a:lnSpc>
              <a:spcBef>
                <a:spcPts val="0"/>
              </a:spcBef>
              <a:spcAft>
                <a:spcPts val="0"/>
              </a:spcAft>
              <a:buNone/>
            </a:pPr>
            <a:r>
              <a:rPr b="0" i="0" lang="en-US" sz="3128" u="none" cap="none" strike="noStrike">
                <a:solidFill>
                  <a:srgbClr val="2B2C4D"/>
                </a:solidFill>
                <a:latin typeface="Hammersmith One"/>
                <a:ea typeface="Hammersmith One"/>
                <a:cs typeface="Hammersmith One"/>
                <a:sym typeface="Hammersmith One"/>
              </a:rPr>
              <a:t>TEAM LEADRS</a:t>
            </a:r>
            <a:endParaRPr/>
          </a:p>
        </p:txBody>
      </p:sp>
      <p:sp>
        <p:nvSpPr>
          <p:cNvPr id="315" name="Google Shape;315;g5ce95ad44f533027_12"/>
          <p:cNvSpPr txBox="1"/>
          <p:nvPr/>
        </p:nvSpPr>
        <p:spPr>
          <a:xfrm>
            <a:off x="1824977" y="4797554"/>
            <a:ext cx="4229400" cy="490500"/>
          </a:xfrm>
          <a:prstGeom prst="rect">
            <a:avLst/>
          </a:prstGeom>
          <a:noFill/>
          <a:ln>
            <a:noFill/>
          </a:ln>
        </p:spPr>
        <p:txBody>
          <a:bodyPr anchorCtr="0" anchor="t" bIns="0" lIns="0" spcFirstLastPara="1" rIns="0" wrap="square" tIns="0">
            <a:spAutoFit/>
          </a:bodyPr>
          <a:lstStyle/>
          <a:p>
            <a:pPr indent="0" lvl="0" marL="0" marR="0" rtl="0" algn="ctr">
              <a:lnSpc>
                <a:spcPct val="102014"/>
              </a:lnSpc>
              <a:spcBef>
                <a:spcPts val="0"/>
              </a:spcBef>
              <a:spcAft>
                <a:spcPts val="0"/>
              </a:spcAft>
              <a:buNone/>
            </a:pPr>
            <a:r>
              <a:rPr b="0" i="0" lang="en-US" sz="3128" u="none" cap="none" strike="noStrike">
                <a:solidFill>
                  <a:srgbClr val="2B2C4D"/>
                </a:solidFill>
                <a:latin typeface="Hammersmith One"/>
                <a:ea typeface="Hammersmith One"/>
                <a:cs typeface="Hammersmith One"/>
                <a:sym typeface="Hammersmith One"/>
              </a:rPr>
              <a:t>TEAM MEMBERS </a:t>
            </a:r>
            <a:endParaRPr/>
          </a:p>
        </p:txBody>
      </p:sp>
      <p:sp>
        <p:nvSpPr>
          <p:cNvPr descr="Aesthetic Handdrawn Leaf" id="316" name="Google Shape;316;g5ce95ad44f533027_12"/>
          <p:cNvSpPr/>
          <p:nvPr/>
        </p:nvSpPr>
        <p:spPr>
          <a:xfrm rot="-5400000">
            <a:off x="2016181" y="1894132"/>
            <a:ext cx="372275" cy="658894"/>
          </a:xfrm>
          <a:custGeom>
            <a:rect b="b" l="l" r="r" t="t"/>
            <a:pathLst>
              <a:path extrusionOk="0" h="658894" w="372275">
                <a:moveTo>
                  <a:pt x="372276" y="658895"/>
                </a:moveTo>
                <a:lnTo>
                  <a:pt x="0" y="658895"/>
                </a:lnTo>
                <a:lnTo>
                  <a:pt x="0" y="0"/>
                </a:lnTo>
                <a:lnTo>
                  <a:pt x="372276" y="0"/>
                </a:lnTo>
                <a:lnTo>
                  <a:pt x="372276" y="658895"/>
                </a:lnTo>
                <a:close/>
              </a:path>
            </a:pathLst>
          </a:custGeom>
          <a:blipFill rotWithShape="1">
            <a:blip r:embed="rId3">
              <a:alphaModFix/>
            </a:blip>
            <a:stretch>
              <a:fillRect b="0" l="0" r="0" t="0"/>
            </a:stretch>
          </a:blipFill>
          <a:ln>
            <a:noFill/>
          </a:ln>
        </p:spPr>
      </p:sp>
      <p:sp>
        <p:nvSpPr>
          <p:cNvPr descr="Aesthetic Handdrawn Leaf" id="317" name="Google Shape;317;g5ce95ad44f533027_12"/>
          <p:cNvSpPr/>
          <p:nvPr/>
        </p:nvSpPr>
        <p:spPr>
          <a:xfrm flipH="1" rot="5400000">
            <a:off x="5248521" y="1906148"/>
            <a:ext cx="358708" cy="634881"/>
          </a:xfrm>
          <a:custGeom>
            <a:rect b="b" l="l" r="r" t="t"/>
            <a:pathLst>
              <a:path extrusionOk="0" h="634881" w="358708">
                <a:moveTo>
                  <a:pt x="358707" y="0"/>
                </a:moveTo>
                <a:lnTo>
                  <a:pt x="0" y="0"/>
                </a:lnTo>
                <a:lnTo>
                  <a:pt x="0" y="634881"/>
                </a:lnTo>
                <a:lnTo>
                  <a:pt x="358707" y="634881"/>
                </a:lnTo>
                <a:lnTo>
                  <a:pt x="358707" y="0"/>
                </a:lnTo>
                <a:close/>
              </a:path>
            </a:pathLst>
          </a:custGeom>
          <a:blipFill rotWithShape="1">
            <a:blip r:embed="rId3">
              <a:alphaModFix/>
            </a:blip>
            <a:stretch>
              <a:fillRect b="0" l="0" r="0" t="0"/>
            </a:stretch>
          </a:blipFill>
          <a:ln>
            <a:noFill/>
          </a:ln>
        </p:spPr>
      </p:sp>
      <p:sp>
        <p:nvSpPr>
          <p:cNvPr descr="Aesthetic Handdrawn Leaf" id="318" name="Google Shape;318;g5ce95ad44f533027_12"/>
          <p:cNvSpPr/>
          <p:nvPr/>
        </p:nvSpPr>
        <p:spPr>
          <a:xfrm flipH="1" rot="5400000">
            <a:off x="5535094" y="4685544"/>
            <a:ext cx="403709" cy="714529"/>
          </a:xfrm>
          <a:custGeom>
            <a:rect b="b" l="l" r="r" t="t"/>
            <a:pathLst>
              <a:path extrusionOk="0" h="714529" w="403709">
                <a:moveTo>
                  <a:pt x="403709" y="0"/>
                </a:moveTo>
                <a:lnTo>
                  <a:pt x="0" y="0"/>
                </a:lnTo>
                <a:lnTo>
                  <a:pt x="0" y="714529"/>
                </a:lnTo>
                <a:lnTo>
                  <a:pt x="403709" y="714529"/>
                </a:lnTo>
                <a:lnTo>
                  <a:pt x="403709" y="0"/>
                </a:lnTo>
                <a:close/>
              </a:path>
            </a:pathLst>
          </a:custGeom>
          <a:blipFill rotWithShape="1">
            <a:blip r:embed="rId3">
              <a:alphaModFix/>
            </a:blip>
            <a:stretch>
              <a:fillRect b="0" l="0" r="0" t="0"/>
            </a:stretch>
          </a:blipFill>
          <a:ln>
            <a:noFill/>
          </a:ln>
        </p:spPr>
      </p:sp>
      <p:sp>
        <p:nvSpPr>
          <p:cNvPr descr="Aesthetic Handdrawn Leaf" id="319" name="Google Shape;319;g5ce95ad44f533027_12"/>
          <p:cNvSpPr/>
          <p:nvPr/>
        </p:nvSpPr>
        <p:spPr>
          <a:xfrm rot="-5400000">
            <a:off x="1952562" y="4685544"/>
            <a:ext cx="403709" cy="714529"/>
          </a:xfrm>
          <a:custGeom>
            <a:rect b="b" l="l" r="r" t="t"/>
            <a:pathLst>
              <a:path extrusionOk="0" h="714529" w="403709">
                <a:moveTo>
                  <a:pt x="403708" y="714529"/>
                </a:moveTo>
                <a:lnTo>
                  <a:pt x="0" y="714529"/>
                </a:lnTo>
                <a:lnTo>
                  <a:pt x="0" y="0"/>
                </a:lnTo>
                <a:lnTo>
                  <a:pt x="403708" y="0"/>
                </a:lnTo>
                <a:lnTo>
                  <a:pt x="403708" y="714529"/>
                </a:lnTo>
                <a:close/>
              </a:path>
            </a:pathLst>
          </a:custGeom>
          <a:blipFill rotWithShape="1">
            <a:blip r:embed="rId3">
              <a:alphaModFix/>
            </a:blip>
            <a:stretch>
              <a:fillRect b="0" l="0" r="0" t="0"/>
            </a:stretch>
          </a:blipFill>
          <a:ln>
            <a:noFill/>
          </a:ln>
        </p:spPr>
      </p:sp>
      <p:sp>
        <p:nvSpPr>
          <p:cNvPr id="320" name="Google Shape;320;g5ce95ad44f533027_12"/>
          <p:cNvSpPr/>
          <p:nvPr/>
        </p:nvSpPr>
        <p:spPr>
          <a:xfrm>
            <a:off x="5240999" y="6059420"/>
            <a:ext cx="373760" cy="430847"/>
          </a:xfrm>
          <a:custGeom>
            <a:rect b="b" l="l" r="r" t="t"/>
            <a:pathLst>
              <a:path extrusionOk="0" h="430847" w="373760">
                <a:moveTo>
                  <a:pt x="0" y="0"/>
                </a:moveTo>
                <a:lnTo>
                  <a:pt x="373760" y="0"/>
                </a:lnTo>
                <a:lnTo>
                  <a:pt x="373760" y="430848"/>
                </a:lnTo>
                <a:lnTo>
                  <a:pt x="0" y="430848"/>
                </a:lnTo>
                <a:lnTo>
                  <a:pt x="0" y="0"/>
                </a:lnTo>
                <a:close/>
              </a:path>
            </a:pathLst>
          </a:custGeom>
          <a:blipFill rotWithShape="1">
            <a:blip r:embed="rId4">
              <a:alphaModFix/>
            </a:blip>
            <a:stretch>
              <a:fillRect b="0" l="0" r="0" t="0"/>
            </a:stretch>
          </a:blipFill>
          <a:ln>
            <a:noFill/>
          </a:ln>
        </p:spPr>
      </p:sp>
      <p:sp>
        <p:nvSpPr>
          <p:cNvPr id="321" name="Google Shape;321;g5ce95ad44f533027_12"/>
          <p:cNvSpPr txBox="1"/>
          <p:nvPr/>
        </p:nvSpPr>
        <p:spPr>
          <a:xfrm>
            <a:off x="3102430" y="6120938"/>
            <a:ext cx="2030100" cy="307800"/>
          </a:xfrm>
          <a:prstGeom prst="rect">
            <a:avLst/>
          </a:prstGeom>
          <a:noFill/>
          <a:ln>
            <a:noFill/>
          </a:ln>
        </p:spPr>
        <p:txBody>
          <a:bodyPr anchorCtr="0" anchor="t" bIns="0" lIns="0" spcFirstLastPara="1" rIns="0" wrap="square" tIns="0">
            <a:spAutoFit/>
          </a:bodyPr>
          <a:lstStyle/>
          <a:p>
            <a:pPr indent="0" lvl="0" marL="0" marR="0" rtl="0" algn="ctr">
              <a:lnSpc>
                <a:spcPct val="112002"/>
              </a:lnSpc>
              <a:spcBef>
                <a:spcPts val="0"/>
              </a:spcBef>
              <a:spcAft>
                <a:spcPts val="0"/>
              </a:spcAft>
              <a:buNone/>
            </a:pPr>
            <a:r>
              <a:rPr b="1" i="0" lang="en-US" sz="1800" u="none" cap="none" strike="noStrike">
                <a:solidFill>
                  <a:srgbClr val="2B2C4D"/>
                </a:solidFill>
                <a:latin typeface="Cardo"/>
                <a:ea typeface="Cardo"/>
                <a:cs typeface="Cardo"/>
                <a:sym typeface="Cardo"/>
              </a:rPr>
              <a:t>N</a:t>
            </a:r>
            <a:r>
              <a:rPr b="1" lang="en-US" sz="1800">
                <a:solidFill>
                  <a:srgbClr val="2B2C4D"/>
                </a:solidFill>
                <a:latin typeface="Cardo"/>
                <a:ea typeface="Cardo"/>
                <a:cs typeface="Cardo"/>
                <a:sym typeface="Cardo"/>
              </a:rPr>
              <a:t>orah</a:t>
            </a:r>
            <a:r>
              <a:rPr b="1" i="0" lang="en-US" sz="1800" u="none" cap="none" strike="noStrike">
                <a:solidFill>
                  <a:srgbClr val="2B2C4D"/>
                </a:solidFill>
                <a:latin typeface="Cardo"/>
                <a:ea typeface="Cardo"/>
                <a:cs typeface="Cardo"/>
                <a:sym typeface="Cardo"/>
              </a:rPr>
              <a:t> </a:t>
            </a:r>
            <a:r>
              <a:rPr b="1" lang="en-US" sz="1800">
                <a:solidFill>
                  <a:srgbClr val="2B2C4D"/>
                </a:solidFill>
                <a:latin typeface="Cardo"/>
                <a:ea typeface="Cardo"/>
                <a:cs typeface="Cardo"/>
                <a:sym typeface="Cardo"/>
              </a:rPr>
              <a:t>Almania</a:t>
            </a:r>
            <a:endParaRPr sz="1800"/>
          </a:p>
        </p:txBody>
      </p:sp>
      <p:sp>
        <p:nvSpPr>
          <p:cNvPr id="322" name="Google Shape;322;g5ce95ad44f533027_12"/>
          <p:cNvSpPr txBox="1"/>
          <p:nvPr/>
        </p:nvSpPr>
        <p:spPr>
          <a:xfrm>
            <a:off x="428230" y="6120938"/>
            <a:ext cx="2328300" cy="307800"/>
          </a:xfrm>
          <a:prstGeom prst="rect">
            <a:avLst/>
          </a:prstGeom>
          <a:noFill/>
          <a:ln>
            <a:noFill/>
          </a:ln>
        </p:spPr>
        <p:txBody>
          <a:bodyPr anchorCtr="0" anchor="t" bIns="0" lIns="0" spcFirstLastPara="1" rIns="0" wrap="square" tIns="0">
            <a:spAutoFit/>
          </a:bodyPr>
          <a:lstStyle/>
          <a:p>
            <a:pPr indent="0" lvl="0" marL="0" marR="0" rtl="0" algn="ctr">
              <a:lnSpc>
                <a:spcPct val="112002"/>
              </a:lnSpc>
              <a:spcBef>
                <a:spcPts val="0"/>
              </a:spcBef>
              <a:spcAft>
                <a:spcPts val="0"/>
              </a:spcAft>
              <a:buNone/>
            </a:pPr>
            <a:r>
              <a:rPr b="1" i="0" lang="en-US" sz="1800" u="none" cap="none" strike="noStrike">
                <a:solidFill>
                  <a:srgbClr val="2B2C4D"/>
                </a:solidFill>
                <a:latin typeface="Cardo"/>
                <a:ea typeface="Cardo"/>
                <a:cs typeface="Cardo"/>
                <a:sym typeface="Cardo"/>
              </a:rPr>
              <a:t>A</a:t>
            </a:r>
            <a:r>
              <a:rPr b="1" lang="en-US" sz="1800">
                <a:solidFill>
                  <a:srgbClr val="2B2C4D"/>
                </a:solidFill>
                <a:latin typeface="Cardo"/>
                <a:ea typeface="Cardo"/>
                <a:cs typeface="Cardo"/>
                <a:sym typeface="Cardo"/>
              </a:rPr>
              <a:t>roub</a:t>
            </a:r>
            <a:r>
              <a:rPr b="1" i="0" lang="en-US" sz="1800" u="none" cap="none" strike="noStrike">
                <a:solidFill>
                  <a:srgbClr val="2B2C4D"/>
                </a:solidFill>
                <a:latin typeface="Cardo"/>
                <a:ea typeface="Cardo"/>
                <a:cs typeface="Cardo"/>
                <a:sym typeface="Cardo"/>
              </a:rPr>
              <a:t> A</a:t>
            </a:r>
            <a:r>
              <a:rPr b="1" lang="en-US" sz="1800">
                <a:solidFill>
                  <a:srgbClr val="2B2C4D"/>
                </a:solidFill>
                <a:latin typeface="Cardo"/>
                <a:ea typeface="Cardo"/>
                <a:cs typeface="Cardo"/>
                <a:sym typeface="Cardo"/>
              </a:rPr>
              <a:t>lmahmoud</a:t>
            </a:r>
            <a:endParaRPr sz="1800"/>
          </a:p>
        </p:txBody>
      </p:sp>
      <p:sp>
        <p:nvSpPr>
          <p:cNvPr id="323" name="Google Shape;323;g5ce95ad44f533027_12"/>
          <p:cNvSpPr txBox="1"/>
          <p:nvPr/>
        </p:nvSpPr>
        <p:spPr>
          <a:xfrm>
            <a:off x="5511238" y="6105613"/>
            <a:ext cx="1952400" cy="307800"/>
          </a:xfrm>
          <a:prstGeom prst="rect">
            <a:avLst/>
          </a:prstGeom>
          <a:noFill/>
          <a:ln>
            <a:noFill/>
          </a:ln>
        </p:spPr>
        <p:txBody>
          <a:bodyPr anchorCtr="0" anchor="t" bIns="0" lIns="0" spcFirstLastPara="1" rIns="0" wrap="square" tIns="0">
            <a:spAutoFit/>
          </a:bodyPr>
          <a:lstStyle/>
          <a:p>
            <a:pPr indent="0" lvl="0" marL="0" marR="0" rtl="0" algn="ctr">
              <a:lnSpc>
                <a:spcPct val="112002"/>
              </a:lnSpc>
              <a:spcBef>
                <a:spcPts val="0"/>
              </a:spcBef>
              <a:spcAft>
                <a:spcPts val="0"/>
              </a:spcAft>
              <a:buNone/>
            </a:pPr>
            <a:r>
              <a:rPr b="1" i="0" lang="en-US" sz="1800" u="none" cap="none" strike="noStrike">
                <a:solidFill>
                  <a:srgbClr val="2B2C4D"/>
                </a:solidFill>
                <a:latin typeface="Cardo"/>
                <a:ea typeface="Cardo"/>
                <a:cs typeface="Cardo"/>
                <a:sym typeface="Cardo"/>
              </a:rPr>
              <a:t>R</a:t>
            </a:r>
            <a:r>
              <a:rPr b="1" lang="en-US" sz="1800">
                <a:solidFill>
                  <a:srgbClr val="2B2C4D"/>
                </a:solidFill>
                <a:latin typeface="Cardo"/>
                <a:ea typeface="Cardo"/>
                <a:cs typeface="Cardo"/>
                <a:sym typeface="Cardo"/>
              </a:rPr>
              <a:t>euf</a:t>
            </a:r>
            <a:r>
              <a:rPr b="1" i="0" lang="en-US" sz="1800" u="none" cap="none" strike="noStrike">
                <a:solidFill>
                  <a:srgbClr val="2B2C4D"/>
                </a:solidFill>
                <a:latin typeface="Cardo"/>
                <a:ea typeface="Cardo"/>
                <a:cs typeface="Cardo"/>
                <a:sym typeface="Cardo"/>
              </a:rPr>
              <a:t> A</a:t>
            </a:r>
            <a:r>
              <a:rPr b="1" lang="en-US" sz="1800">
                <a:solidFill>
                  <a:srgbClr val="2B2C4D"/>
                </a:solidFill>
                <a:latin typeface="Cardo"/>
                <a:ea typeface="Cardo"/>
                <a:cs typeface="Cardo"/>
                <a:sym typeface="Cardo"/>
              </a:rPr>
              <a:t>lahmari</a:t>
            </a:r>
            <a:endParaRPr sz="1800"/>
          </a:p>
        </p:txBody>
      </p:sp>
      <p:sp>
        <p:nvSpPr>
          <p:cNvPr id="324" name="Google Shape;324;g5ce95ad44f533027_12"/>
          <p:cNvSpPr/>
          <p:nvPr/>
        </p:nvSpPr>
        <p:spPr>
          <a:xfrm>
            <a:off x="180470" y="6059435"/>
            <a:ext cx="373760" cy="430847"/>
          </a:xfrm>
          <a:custGeom>
            <a:rect b="b" l="l" r="r" t="t"/>
            <a:pathLst>
              <a:path extrusionOk="0" h="430847" w="373760">
                <a:moveTo>
                  <a:pt x="0" y="0"/>
                </a:moveTo>
                <a:lnTo>
                  <a:pt x="373760" y="0"/>
                </a:lnTo>
                <a:lnTo>
                  <a:pt x="373760" y="430848"/>
                </a:lnTo>
                <a:lnTo>
                  <a:pt x="0" y="430848"/>
                </a:lnTo>
                <a:lnTo>
                  <a:pt x="0" y="0"/>
                </a:lnTo>
                <a:close/>
              </a:path>
            </a:pathLst>
          </a:custGeom>
          <a:blipFill rotWithShape="1">
            <a:blip r:embed="rId5">
              <a:alphaModFix/>
            </a:blip>
            <a:stretch>
              <a:fillRect b="0" l="0" r="0" t="0"/>
            </a:stretch>
          </a:blipFill>
          <a:ln>
            <a:noFill/>
          </a:ln>
        </p:spPr>
      </p:sp>
      <p:sp>
        <p:nvSpPr>
          <p:cNvPr id="325" name="Google Shape;325;g5ce95ad44f533027_12"/>
          <p:cNvSpPr txBox="1"/>
          <p:nvPr/>
        </p:nvSpPr>
        <p:spPr>
          <a:xfrm>
            <a:off x="554230" y="3022550"/>
            <a:ext cx="2836200" cy="346200"/>
          </a:xfrm>
          <a:prstGeom prst="rect">
            <a:avLst/>
          </a:prstGeom>
          <a:noFill/>
          <a:ln>
            <a:noFill/>
          </a:ln>
        </p:spPr>
        <p:txBody>
          <a:bodyPr anchorCtr="0" anchor="t" bIns="0" lIns="0" spcFirstLastPara="1" rIns="0" wrap="square" tIns="0">
            <a:spAutoFit/>
          </a:bodyPr>
          <a:lstStyle/>
          <a:p>
            <a:pPr indent="0" lvl="0" marL="0" marR="0" rtl="0" algn="ctr">
              <a:lnSpc>
                <a:spcPct val="112001"/>
              </a:lnSpc>
              <a:spcBef>
                <a:spcPts val="0"/>
              </a:spcBef>
              <a:spcAft>
                <a:spcPts val="0"/>
              </a:spcAft>
              <a:buNone/>
            </a:pPr>
            <a:r>
              <a:rPr b="1" i="0" lang="en-US" sz="2000" u="none" cap="none" strike="noStrike">
                <a:solidFill>
                  <a:srgbClr val="2B2C4D"/>
                </a:solidFill>
                <a:latin typeface="Cardo"/>
                <a:ea typeface="Cardo"/>
                <a:cs typeface="Cardo"/>
                <a:sym typeface="Cardo"/>
              </a:rPr>
              <a:t>Danah Al</a:t>
            </a:r>
            <a:r>
              <a:rPr b="1" lang="en-US" sz="2000">
                <a:solidFill>
                  <a:srgbClr val="2B2C4D"/>
                </a:solidFill>
                <a:latin typeface="Cardo"/>
                <a:ea typeface="Cardo"/>
                <a:cs typeface="Cardo"/>
                <a:sym typeface="Cardo"/>
              </a:rPr>
              <a:t>muhaisen</a:t>
            </a:r>
            <a:endParaRPr sz="2000"/>
          </a:p>
        </p:txBody>
      </p:sp>
      <p:sp>
        <p:nvSpPr>
          <p:cNvPr id="326" name="Google Shape;326;g5ce95ad44f533027_12"/>
          <p:cNvSpPr txBox="1"/>
          <p:nvPr/>
        </p:nvSpPr>
        <p:spPr>
          <a:xfrm>
            <a:off x="3697480" y="3022550"/>
            <a:ext cx="3304800" cy="346200"/>
          </a:xfrm>
          <a:prstGeom prst="rect">
            <a:avLst/>
          </a:prstGeom>
          <a:noFill/>
          <a:ln>
            <a:noFill/>
          </a:ln>
        </p:spPr>
        <p:txBody>
          <a:bodyPr anchorCtr="0" anchor="t" bIns="0" lIns="0" spcFirstLastPara="1" rIns="0" wrap="square" tIns="0">
            <a:spAutoFit/>
          </a:bodyPr>
          <a:lstStyle/>
          <a:p>
            <a:pPr indent="0" lvl="0" marL="0" marR="0" rtl="0" algn="ctr">
              <a:lnSpc>
                <a:spcPct val="112001"/>
              </a:lnSpc>
              <a:spcBef>
                <a:spcPts val="0"/>
              </a:spcBef>
              <a:spcAft>
                <a:spcPts val="0"/>
              </a:spcAft>
              <a:buNone/>
            </a:pPr>
            <a:r>
              <a:rPr b="1" i="0" lang="en-US" sz="2000" u="none" cap="none" strike="noStrike">
                <a:solidFill>
                  <a:srgbClr val="2B2C4D"/>
                </a:solidFill>
                <a:latin typeface="Cardo"/>
                <a:ea typeface="Cardo"/>
                <a:cs typeface="Cardo"/>
                <a:sym typeface="Cardo"/>
              </a:rPr>
              <a:t> </a:t>
            </a:r>
            <a:r>
              <a:rPr b="1" lang="en-US" sz="2000">
                <a:solidFill>
                  <a:srgbClr val="2B2C4D"/>
                </a:solidFill>
                <a:latin typeface="Cardo"/>
                <a:ea typeface="Cardo"/>
                <a:cs typeface="Cardo"/>
                <a:sym typeface="Cardo"/>
              </a:rPr>
              <a:t>Abdurahman Alshahwan</a:t>
            </a:r>
            <a:endParaRPr sz="2000"/>
          </a:p>
        </p:txBody>
      </p:sp>
      <p:sp>
        <p:nvSpPr>
          <p:cNvPr id="327" name="Google Shape;327;g5ce95ad44f533027_12"/>
          <p:cNvSpPr/>
          <p:nvPr/>
        </p:nvSpPr>
        <p:spPr>
          <a:xfrm>
            <a:off x="2862970" y="6044110"/>
            <a:ext cx="373760" cy="430847"/>
          </a:xfrm>
          <a:custGeom>
            <a:rect b="b" l="l" r="r" t="t"/>
            <a:pathLst>
              <a:path extrusionOk="0" h="430847" w="373760">
                <a:moveTo>
                  <a:pt x="0" y="0"/>
                </a:moveTo>
                <a:lnTo>
                  <a:pt x="373760" y="0"/>
                </a:lnTo>
                <a:lnTo>
                  <a:pt x="373760" y="430847"/>
                </a:lnTo>
                <a:lnTo>
                  <a:pt x="0" y="430847"/>
                </a:lnTo>
                <a:lnTo>
                  <a:pt x="0" y="0"/>
                </a:lnTo>
                <a:close/>
              </a:path>
            </a:pathLst>
          </a:custGeom>
          <a:blipFill rotWithShape="1">
            <a:blip r:embed="rId5">
              <a:alphaModFix/>
            </a:blip>
            <a:stretch>
              <a:fillRect b="0" l="0" r="0" t="0"/>
            </a:stretch>
          </a:blipFill>
          <a:ln>
            <a:noFill/>
          </a:ln>
        </p:spPr>
      </p:sp>
      <p:pic>
        <p:nvPicPr>
          <p:cNvPr id="328" name="Google Shape;328;g5ce95ad44f533027_12"/>
          <p:cNvPicPr preferRelativeResize="0"/>
          <p:nvPr/>
        </p:nvPicPr>
        <p:blipFill>
          <a:blip r:embed="rId6">
            <a:alphaModFix/>
          </a:blip>
          <a:stretch>
            <a:fillRect/>
          </a:stretch>
        </p:blipFill>
        <p:spPr>
          <a:xfrm>
            <a:off x="-3758907" y="8869585"/>
            <a:ext cx="7556500" cy="7645400"/>
          </a:xfrm>
          <a:prstGeom prst="rect">
            <a:avLst/>
          </a:prstGeom>
          <a:noFill/>
          <a:ln>
            <a:noFill/>
          </a:ln>
        </p:spPr>
      </p:pic>
      <p:pic>
        <p:nvPicPr>
          <p:cNvPr id="329" name="Google Shape;329;g5ce95ad44f533027_12"/>
          <p:cNvPicPr preferRelativeResize="0"/>
          <p:nvPr/>
        </p:nvPicPr>
        <p:blipFill>
          <a:blip r:embed="rId6">
            <a:alphaModFix/>
          </a:blip>
          <a:stretch>
            <a:fillRect/>
          </a:stretch>
        </p:blipFill>
        <p:spPr>
          <a:xfrm>
            <a:off x="4939884" y="-5430622"/>
            <a:ext cx="7556500" cy="7645400"/>
          </a:xfrm>
          <a:prstGeom prst="rect">
            <a:avLst/>
          </a:prstGeom>
          <a:noFill/>
          <a:ln>
            <a:noFill/>
          </a:ln>
        </p:spPr>
      </p:pic>
      <p:sp>
        <p:nvSpPr>
          <p:cNvPr id="330" name="Google Shape;330;g5ce95ad44f533027_12"/>
          <p:cNvSpPr txBox="1"/>
          <p:nvPr/>
        </p:nvSpPr>
        <p:spPr>
          <a:xfrm>
            <a:off x="2387034" y="6846913"/>
            <a:ext cx="3598800" cy="46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dk1"/>
                </a:solidFill>
                <a:latin typeface="ABeeZee"/>
                <a:ea typeface="ABeeZee"/>
                <a:cs typeface="ABeeZee"/>
                <a:sym typeface="ABeeZee"/>
              </a:rPr>
              <a:t>Naif Alateeq</a:t>
            </a:r>
            <a:endParaRPr b="1" sz="1800">
              <a:solidFill>
                <a:schemeClr val="dk1"/>
              </a:solidFill>
              <a:latin typeface="ABeeZee"/>
              <a:ea typeface="ABeeZee"/>
              <a:cs typeface="ABeeZee"/>
              <a:sym typeface="ABeeZee"/>
            </a:endParaRPr>
          </a:p>
        </p:txBody>
      </p:sp>
      <p:sp>
        <p:nvSpPr>
          <p:cNvPr id="331" name="Google Shape;331;g5ce95ad44f533027_12"/>
          <p:cNvSpPr/>
          <p:nvPr/>
        </p:nvSpPr>
        <p:spPr>
          <a:xfrm>
            <a:off x="3016676" y="6863388"/>
            <a:ext cx="373760" cy="430847"/>
          </a:xfrm>
          <a:custGeom>
            <a:rect b="b" l="l" r="r" t="t"/>
            <a:pathLst>
              <a:path extrusionOk="0" h="430847" w="373760">
                <a:moveTo>
                  <a:pt x="0" y="0"/>
                </a:moveTo>
                <a:lnTo>
                  <a:pt x="373760" y="0"/>
                </a:lnTo>
                <a:lnTo>
                  <a:pt x="373760" y="430848"/>
                </a:lnTo>
                <a:lnTo>
                  <a:pt x="0" y="43084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5ce95ad44f533027_0"/>
          <p:cNvSpPr txBox="1"/>
          <p:nvPr/>
        </p:nvSpPr>
        <p:spPr>
          <a:xfrm>
            <a:off x="-44047" y="603330"/>
            <a:ext cx="4229400" cy="481500"/>
          </a:xfrm>
          <a:prstGeom prst="rect">
            <a:avLst/>
          </a:prstGeom>
          <a:noFill/>
          <a:ln>
            <a:noFill/>
          </a:ln>
        </p:spPr>
        <p:txBody>
          <a:bodyPr anchorCtr="0" anchor="t" bIns="0" lIns="0" spcFirstLastPara="1" rIns="0" wrap="square" tIns="0">
            <a:spAutoFit/>
          </a:bodyPr>
          <a:lstStyle/>
          <a:p>
            <a:pPr indent="0" lvl="0" marL="0" marR="0" rtl="0" algn="ctr">
              <a:lnSpc>
                <a:spcPct val="102014"/>
              </a:lnSpc>
              <a:spcBef>
                <a:spcPts val="0"/>
              </a:spcBef>
              <a:spcAft>
                <a:spcPts val="0"/>
              </a:spcAft>
              <a:buNone/>
            </a:pPr>
            <a:r>
              <a:rPr b="0" i="0" lang="en-US" sz="3128" u="none" cap="none" strike="noStrike">
                <a:solidFill>
                  <a:srgbClr val="2B2C4D"/>
                </a:solidFill>
                <a:latin typeface="Hammersmith One"/>
                <a:ea typeface="Hammersmith One"/>
                <a:cs typeface="Hammersmith One"/>
                <a:sym typeface="Hammersmith One"/>
              </a:rPr>
              <a:t>O</a:t>
            </a:r>
            <a:r>
              <a:rPr lang="en-US" sz="3128">
                <a:solidFill>
                  <a:srgbClr val="2B2C4D"/>
                </a:solidFill>
                <a:latin typeface="Hammersmith One"/>
                <a:ea typeface="Hammersmith One"/>
                <a:cs typeface="Hammersmith One"/>
                <a:sym typeface="Hammersmith One"/>
              </a:rPr>
              <a:t>bjectives</a:t>
            </a:r>
            <a:endParaRPr/>
          </a:p>
        </p:txBody>
      </p:sp>
      <p:pic>
        <p:nvPicPr>
          <p:cNvPr id="102" name="Google Shape;102;g5ce95ad44f533027_0"/>
          <p:cNvPicPr preferRelativeResize="0"/>
          <p:nvPr/>
        </p:nvPicPr>
        <p:blipFill>
          <a:blip r:embed="rId3">
            <a:alphaModFix/>
          </a:blip>
          <a:stretch>
            <a:fillRect/>
          </a:stretch>
        </p:blipFill>
        <p:spPr>
          <a:xfrm>
            <a:off x="-3614126" y="8847649"/>
            <a:ext cx="6827226" cy="6907550"/>
          </a:xfrm>
          <a:prstGeom prst="rect">
            <a:avLst/>
          </a:prstGeom>
          <a:noFill/>
          <a:ln>
            <a:noFill/>
          </a:ln>
        </p:spPr>
      </p:pic>
      <p:pic>
        <p:nvPicPr>
          <p:cNvPr id="103" name="Google Shape;103;g5ce95ad44f533027_0"/>
          <p:cNvPicPr preferRelativeResize="0"/>
          <p:nvPr/>
        </p:nvPicPr>
        <p:blipFill>
          <a:blip r:embed="rId3">
            <a:alphaModFix/>
          </a:blip>
          <a:stretch>
            <a:fillRect/>
          </a:stretch>
        </p:blipFill>
        <p:spPr>
          <a:xfrm>
            <a:off x="4894296" y="-4939598"/>
            <a:ext cx="7556500" cy="7645400"/>
          </a:xfrm>
          <a:prstGeom prst="rect">
            <a:avLst/>
          </a:prstGeom>
          <a:noFill/>
          <a:ln>
            <a:noFill/>
          </a:ln>
        </p:spPr>
      </p:pic>
      <p:cxnSp>
        <p:nvCxnSpPr>
          <p:cNvPr id="104" name="Google Shape;104;g5ce95ad44f533027_0"/>
          <p:cNvCxnSpPr/>
          <p:nvPr/>
        </p:nvCxnSpPr>
        <p:spPr>
          <a:xfrm>
            <a:off x="488367" y="1093816"/>
            <a:ext cx="4679100" cy="5100"/>
          </a:xfrm>
          <a:prstGeom prst="straightConnector1">
            <a:avLst/>
          </a:prstGeom>
          <a:noFill/>
          <a:ln cap="flat" cmpd="sng" w="9525">
            <a:solidFill>
              <a:srgbClr val="D9D2E9"/>
            </a:solidFill>
            <a:prstDash val="solid"/>
            <a:round/>
            <a:headEnd len="med" w="med" type="none"/>
            <a:tailEnd len="med" w="med" type="none"/>
          </a:ln>
        </p:spPr>
      </p:cxnSp>
      <p:pic>
        <p:nvPicPr>
          <p:cNvPr id="105" name="Google Shape;105;g5ce95ad44f533027_0"/>
          <p:cNvPicPr preferRelativeResize="0"/>
          <p:nvPr/>
        </p:nvPicPr>
        <p:blipFill>
          <a:blip r:embed="rId4">
            <a:alphaModFix/>
          </a:blip>
          <a:stretch>
            <a:fillRect/>
          </a:stretch>
        </p:blipFill>
        <p:spPr>
          <a:xfrm>
            <a:off x="144775" y="3073600"/>
            <a:ext cx="343600" cy="343600"/>
          </a:xfrm>
          <a:prstGeom prst="rect">
            <a:avLst/>
          </a:prstGeom>
          <a:noFill/>
          <a:ln>
            <a:noFill/>
          </a:ln>
        </p:spPr>
      </p:pic>
      <p:pic>
        <p:nvPicPr>
          <p:cNvPr id="106" name="Google Shape;106;g5ce95ad44f533027_0"/>
          <p:cNvPicPr preferRelativeResize="0"/>
          <p:nvPr/>
        </p:nvPicPr>
        <p:blipFill>
          <a:blip r:embed="rId4">
            <a:alphaModFix/>
          </a:blip>
          <a:stretch>
            <a:fillRect/>
          </a:stretch>
        </p:blipFill>
        <p:spPr>
          <a:xfrm>
            <a:off x="144775" y="3887225"/>
            <a:ext cx="343600" cy="343600"/>
          </a:xfrm>
          <a:prstGeom prst="rect">
            <a:avLst/>
          </a:prstGeom>
          <a:noFill/>
          <a:ln>
            <a:noFill/>
          </a:ln>
        </p:spPr>
      </p:pic>
      <p:pic>
        <p:nvPicPr>
          <p:cNvPr id="107" name="Google Shape;107;g5ce95ad44f533027_0"/>
          <p:cNvPicPr preferRelativeResize="0"/>
          <p:nvPr/>
        </p:nvPicPr>
        <p:blipFill>
          <a:blip r:embed="rId4">
            <a:alphaModFix/>
          </a:blip>
          <a:stretch>
            <a:fillRect/>
          </a:stretch>
        </p:blipFill>
        <p:spPr>
          <a:xfrm>
            <a:off x="144775" y="2362213"/>
            <a:ext cx="343600" cy="343600"/>
          </a:xfrm>
          <a:prstGeom prst="rect">
            <a:avLst/>
          </a:prstGeom>
          <a:noFill/>
          <a:ln>
            <a:noFill/>
          </a:ln>
        </p:spPr>
      </p:pic>
      <p:pic>
        <p:nvPicPr>
          <p:cNvPr id="108" name="Google Shape;108;g5ce95ad44f533027_0"/>
          <p:cNvPicPr preferRelativeResize="0"/>
          <p:nvPr/>
        </p:nvPicPr>
        <p:blipFill>
          <a:blip r:embed="rId4">
            <a:alphaModFix/>
          </a:blip>
          <a:stretch>
            <a:fillRect/>
          </a:stretch>
        </p:blipFill>
        <p:spPr>
          <a:xfrm>
            <a:off x="144775" y="4629000"/>
            <a:ext cx="343600" cy="343600"/>
          </a:xfrm>
          <a:prstGeom prst="rect">
            <a:avLst/>
          </a:prstGeom>
          <a:noFill/>
          <a:ln>
            <a:noFill/>
          </a:ln>
        </p:spPr>
      </p:pic>
      <p:sp>
        <p:nvSpPr>
          <p:cNvPr id="109" name="Google Shape;109;g5ce95ad44f533027_0"/>
          <p:cNvSpPr txBox="1"/>
          <p:nvPr/>
        </p:nvSpPr>
        <p:spPr>
          <a:xfrm>
            <a:off x="643800" y="2218525"/>
            <a:ext cx="6827100" cy="26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latin typeface="Times New Roman"/>
                <a:ea typeface="Times New Roman"/>
                <a:cs typeface="Times New Roman"/>
                <a:sym typeface="Times New Roman"/>
              </a:rPr>
              <a:t>Introduction to US.</a:t>
            </a:r>
            <a:endParaRPr sz="2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500">
                <a:solidFill>
                  <a:schemeClr val="dk1"/>
                </a:solidFill>
                <a:latin typeface="Times New Roman"/>
                <a:ea typeface="Times New Roman"/>
                <a:cs typeface="Times New Roman"/>
                <a:sym typeface="Times New Roman"/>
              </a:rPr>
              <a:t>Indications of liver and </a:t>
            </a:r>
            <a:r>
              <a:rPr lang="en-US" sz="2500">
                <a:solidFill>
                  <a:schemeClr val="dk1"/>
                </a:solidFill>
                <a:latin typeface="Times New Roman"/>
                <a:ea typeface="Times New Roman"/>
                <a:cs typeface="Times New Roman"/>
                <a:sym typeface="Times New Roman"/>
              </a:rPr>
              <a:t>gallbladder</a:t>
            </a:r>
            <a:r>
              <a:rPr lang="en-US" sz="2500">
                <a:solidFill>
                  <a:schemeClr val="dk1"/>
                </a:solidFill>
                <a:latin typeface="Times New Roman"/>
                <a:ea typeface="Times New Roman"/>
                <a:cs typeface="Times New Roman"/>
                <a:sym typeface="Times New Roman"/>
              </a:rPr>
              <a:t> US.</a:t>
            </a:r>
            <a:endParaRPr sz="2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500">
                <a:solidFill>
                  <a:schemeClr val="dk1"/>
                </a:solidFill>
                <a:latin typeface="Times New Roman"/>
                <a:ea typeface="Times New Roman"/>
                <a:cs typeface="Times New Roman"/>
                <a:sym typeface="Times New Roman"/>
              </a:rPr>
              <a:t>Normal anatomy and radiological appearance.</a:t>
            </a:r>
            <a:endParaRPr sz="2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500">
                <a:solidFill>
                  <a:schemeClr val="dk1"/>
                </a:solidFill>
                <a:latin typeface="Times New Roman"/>
                <a:ea typeface="Times New Roman"/>
                <a:cs typeface="Times New Roman"/>
                <a:sym typeface="Times New Roman"/>
              </a:rPr>
              <a:t>Pathology of liver and </a:t>
            </a:r>
            <a:r>
              <a:rPr lang="en-US" sz="2500">
                <a:solidFill>
                  <a:schemeClr val="dk1"/>
                </a:solidFill>
                <a:latin typeface="Times New Roman"/>
                <a:ea typeface="Times New Roman"/>
                <a:cs typeface="Times New Roman"/>
                <a:sym typeface="Times New Roman"/>
              </a:rPr>
              <a:t>gallbladder</a:t>
            </a:r>
            <a:r>
              <a:rPr lang="en-US" sz="2500">
                <a:solidFill>
                  <a:schemeClr val="dk1"/>
                </a:solidFill>
                <a:latin typeface="Times New Roman"/>
                <a:ea typeface="Times New Roman"/>
                <a:cs typeface="Times New Roman"/>
                <a:sym typeface="Times New Roman"/>
              </a:rPr>
              <a:t>.</a:t>
            </a:r>
            <a:endParaRPr sz="2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500">
                <a:solidFill>
                  <a:schemeClr val="dk1"/>
                </a:solidFill>
                <a:latin typeface="Times New Roman"/>
                <a:ea typeface="Times New Roman"/>
                <a:cs typeface="Times New Roman"/>
                <a:sym typeface="Times New Roman"/>
              </a:rPr>
              <a:t>Common pathological cases.</a:t>
            </a:r>
            <a:endParaRPr sz="2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500">
              <a:solidFill>
                <a:schemeClr val="dk1"/>
              </a:solidFill>
              <a:latin typeface="Times New Roman"/>
              <a:ea typeface="Times New Roman"/>
              <a:cs typeface="Times New Roman"/>
              <a:sym typeface="Times New Roman"/>
            </a:endParaRPr>
          </a:p>
        </p:txBody>
      </p:sp>
      <p:pic>
        <p:nvPicPr>
          <p:cNvPr id="110" name="Google Shape;110;g5ce95ad44f533027_0"/>
          <p:cNvPicPr preferRelativeResize="0"/>
          <p:nvPr/>
        </p:nvPicPr>
        <p:blipFill>
          <a:blip r:embed="rId4">
            <a:alphaModFix/>
          </a:blip>
          <a:stretch>
            <a:fillRect/>
          </a:stretch>
        </p:blipFill>
        <p:spPr>
          <a:xfrm>
            <a:off x="144775" y="5357150"/>
            <a:ext cx="343600" cy="343600"/>
          </a:xfrm>
          <a:prstGeom prst="rect">
            <a:avLst/>
          </a:prstGeom>
          <a:noFill/>
          <a:ln>
            <a:noFill/>
          </a:ln>
        </p:spPr>
      </p:pic>
      <p:sp>
        <p:nvSpPr>
          <p:cNvPr id="111" name="Google Shape;111;g5ce95ad44f533027_0"/>
          <p:cNvSpPr txBox="1"/>
          <p:nvPr/>
        </p:nvSpPr>
        <p:spPr>
          <a:xfrm>
            <a:off x="2138025" y="9924050"/>
            <a:ext cx="3975900" cy="5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A6A6A6"/>
                </a:solidFill>
                <a:latin typeface="Hammersmith One"/>
                <a:ea typeface="Hammersmith One"/>
                <a:cs typeface="Hammersmith One"/>
                <a:sym typeface="Hammersmith One"/>
              </a:rPr>
              <a:t>Female doctor’s notes are important</a:t>
            </a:r>
            <a:endParaRPr>
              <a:solidFill>
                <a:srgbClr val="A6A6A6"/>
              </a:solidFill>
              <a:latin typeface="Hammersmith One"/>
              <a:ea typeface="Hammersmith One"/>
              <a:cs typeface="Hammersmith One"/>
              <a:sym typeface="Hammersmith One"/>
            </a:endParaRPr>
          </a:p>
        </p:txBody>
      </p:sp>
      <p:sp>
        <p:nvSpPr>
          <p:cNvPr id="112" name="Google Shape;112;g5ce95ad44f533027_0"/>
          <p:cNvSpPr/>
          <p:nvPr/>
        </p:nvSpPr>
        <p:spPr>
          <a:xfrm flipH="1">
            <a:off x="1743784" y="9883825"/>
            <a:ext cx="465300" cy="389100"/>
          </a:xfrm>
          <a:prstGeom prst="star5">
            <a:avLst>
              <a:gd fmla="val 19098" name="adj"/>
              <a:gd fmla="val 105146" name="hf"/>
              <a:gd fmla="val 110557" name="vf"/>
            </a:avLst>
          </a:prstGeom>
          <a:solidFill>
            <a:srgbClr val="BD2929"/>
          </a:solidFill>
          <a:ln cap="flat" cmpd="sng" w="9525">
            <a:solidFill>
              <a:srgbClr val="BD29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graphicFrame>
        <p:nvGraphicFramePr>
          <p:cNvPr id="117" name="Google Shape;117;g2ab98680b57_0_10"/>
          <p:cNvGraphicFramePr/>
          <p:nvPr/>
        </p:nvGraphicFramePr>
        <p:xfrm>
          <a:off x="-12" y="0"/>
          <a:ext cx="3000000" cy="3000000"/>
        </p:xfrm>
        <a:graphic>
          <a:graphicData uri="http://schemas.openxmlformats.org/drawingml/2006/table">
            <a:tbl>
              <a:tblPr>
                <a:noFill/>
                <a:tableStyleId>{1529A6C8-4A5D-4AEC-A204-FF070311C739}</a:tableStyleId>
              </a:tblPr>
              <a:tblGrid>
                <a:gridCol w="1381525"/>
                <a:gridCol w="3656125"/>
                <a:gridCol w="2518825"/>
              </a:tblGrid>
              <a:tr h="682225">
                <a:tc gridSpan="3">
                  <a:txBody>
                    <a:bodyPr/>
                    <a:lstStyle/>
                    <a:p>
                      <a:pPr indent="0" lvl="0" marL="0" rtl="0" algn="ctr">
                        <a:lnSpc>
                          <a:spcPct val="120545"/>
                        </a:lnSpc>
                        <a:spcBef>
                          <a:spcPts val="0"/>
                        </a:spcBef>
                        <a:spcAft>
                          <a:spcPts val="0"/>
                        </a:spcAft>
                        <a:buSzPts val="1100"/>
                        <a:buNone/>
                      </a:pPr>
                      <a:r>
                        <a:rPr lang="en-US" sz="2500">
                          <a:latin typeface="Times New Roman"/>
                          <a:ea typeface="Times New Roman"/>
                          <a:cs typeface="Times New Roman"/>
                          <a:sym typeface="Times New Roman"/>
                        </a:rPr>
                        <a:t>Introduction to Ultrasound</a:t>
                      </a:r>
                      <a:endParaRPr sz="1100">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E7CC3"/>
                    </a:solidFill>
                  </a:tcPr>
                </a:tc>
                <a:tc hMerge="1"/>
                <a:tc hMerge="1"/>
              </a:tr>
              <a:tr h="1762425">
                <a:tc>
                  <a:txBody>
                    <a:bodyPr/>
                    <a:lstStyle/>
                    <a:p>
                      <a:pPr indent="0" lvl="0" marL="0" marR="0" rtl="0" algn="ctr">
                        <a:lnSpc>
                          <a:spcPct val="120545"/>
                        </a:lnSpc>
                        <a:spcBef>
                          <a:spcPts val="0"/>
                        </a:spcBef>
                        <a:spcAft>
                          <a:spcPts val="0"/>
                        </a:spcAft>
                        <a:buNone/>
                      </a:pPr>
                      <a:r>
                        <a:rPr lang="en-US" sz="1800">
                          <a:latin typeface="Times New Roman"/>
                          <a:ea typeface="Times New Roman"/>
                          <a:cs typeface="Times New Roman"/>
                          <a:sym typeface="Times New Roman"/>
                        </a:rPr>
                        <a:t>Definition</a:t>
                      </a:r>
                      <a:endParaRPr sz="1800"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A7D6"/>
                    </a:solidFill>
                  </a:tcPr>
                </a:tc>
                <a:tc gridSpan="2">
                  <a:txBody>
                    <a:bodyPr/>
                    <a:lstStyle/>
                    <a:p>
                      <a:pPr indent="0" lvl="0" marL="0" marR="0" rtl="0" algn="l">
                        <a:lnSpc>
                          <a:spcPct val="120545"/>
                        </a:lnSpc>
                        <a:spcBef>
                          <a:spcPts val="0"/>
                        </a:spcBef>
                        <a:spcAft>
                          <a:spcPts val="0"/>
                        </a:spcAft>
                        <a:buNone/>
                      </a:pPr>
                      <a:r>
                        <a:rPr lang="en-US">
                          <a:latin typeface="Times New Roman"/>
                          <a:ea typeface="Times New Roman"/>
                          <a:cs typeface="Times New Roman"/>
                          <a:sym typeface="Times New Roman"/>
                        </a:rPr>
                        <a:t>- </a:t>
                      </a:r>
                      <a:r>
                        <a:rPr lang="en-US">
                          <a:latin typeface="Times New Roman"/>
                          <a:ea typeface="Times New Roman"/>
                          <a:cs typeface="Times New Roman"/>
                          <a:sym typeface="Times New Roman"/>
                        </a:rPr>
                        <a:t>A diagnostic technique in which ULTRA=high-frequency sound waves penetrate the body, bounce around, and produce multiple echoes; these echo patterns can be viewed as an image on a computer screen.</a:t>
                      </a:r>
                      <a:endParaRPr>
                        <a:latin typeface="Times New Roman"/>
                        <a:ea typeface="Times New Roman"/>
                        <a:cs typeface="Times New Roman"/>
                        <a:sym typeface="Times New Roman"/>
                      </a:endParaRPr>
                    </a:p>
                    <a:p>
                      <a:pPr indent="0" lvl="0" marL="0" rtl="0" algn="l">
                        <a:lnSpc>
                          <a:spcPct val="120545"/>
                        </a:lnSpc>
                        <a:spcBef>
                          <a:spcPts val="0"/>
                        </a:spcBef>
                        <a:spcAft>
                          <a:spcPts val="0"/>
                        </a:spcAft>
                        <a:buSzPts val="1100"/>
                        <a:buNone/>
                      </a:pPr>
                      <a:r>
                        <a:rPr lang="en-US">
                          <a:latin typeface="Times New Roman"/>
                          <a:ea typeface="Times New Roman"/>
                          <a:cs typeface="Times New Roman"/>
                          <a:sym typeface="Times New Roman"/>
                        </a:rPr>
                        <a:t>- Frequency ranges used in medical Ultrasound imaging are 2 - 20 MHz.</a:t>
                      </a:r>
                      <a:endParaRPr>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5404175">
                <a:tc>
                  <a:txBody>
                    <a:bodyPr/>
                    <a:lstStyle/>
                    <a:p>
                      <a:pPr indent="0" lvl="0" marL="0" marR="0" rtl="0" algn="ctr">
                        <a:lnSpc>
                          <a:spcPct val="120545"/>
                        </a:lnSpc>
                        <a:spcBef>
                          <a:spcPts val="0"/>
                        </a:spcBef>
                        <a:spcAft>
                          <a:spcPts val="0"/>
                        </a:spcAft>
                        <a:buNone/>
                      </a:pPr>
                      <a:r>
                        <a:rPr lang="en-US" sz="1800">
                          <a:latin typeface="Times New Roman"/>
                          <a:ea typeface="Times New Roman"/>
                          <a:cs typeface="Times New Roman"/>
                          <a:sym typeface="Times New Roman"/>
                        </a:rPr>
                        <a:t>US Machine</a:t>
                      </a:r>
                      <a:endParaRPr sz="1800"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A7D6"/>
                    </a:solidFill>
                  </a:tcPr>
                </a:tc>
                <a:tc gridSpan="2">
                  <a:txBody>
                    <a:bodyPr/>
                    <a:lstStyle/>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1000">
                          <a:solidFill>
                            <a:schemeClr val="dk1"/>
                          </a:solidFill>
                          <a:latin typeface="Times New Roman"/>
                          <a:ea typeface="Times New Roman"/>
                          <a:cs typeface="Times New Roman"/>
                          <a:sym typeface="Times New Roman"/>
                        </a:rPr>
                        <a:t>   Robes:</a:t>
                      </a:r>
                      <a:endParaRPr sz="1000">
                        <a:solidFill>
                          <a:schemeClr val="dk1"/>
                        </a:solidFill>
                        <a:latin typeface="Times New Roman"/>
                        <a:ea typeface="Times New Roman"/>
                        <a:cs typeface="Times New Roman"/>
                        <a:sym typeface="Times New Roman"/>
                      </a:endParaRPr>
                    </a:p>
                    <a:p>
                      <a:pPr indent="0" lvl="0" marL="0" marR="0" rtl="0" algn="ctr">
                        <a:lnSpc>
                          <a:spcPct val="120545"/>
                        </a:lnSpc>
                        <a:spcBef>
                          <a:spcPts val="0"/>
                        </a:spcBef>
                        <a:spcAft>
                          <a:spcPts val="0"/>
                        </a:spcAft>
                        <a:buNone/>
                      </a:pPr>
                      <a:r>
                        <a:t/>
                      </a:r>
                      <a:endParaRPr sz="1100">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1250750">
                <a:tc>
                  <a:txBody>
                    <a:bodyPr/>
                    <a:lstStyle/>
                    <a:p>
                      <a:pPr indent="0" lvl="0" marL="0" marR="0" rtl="0" algn="ctr">
                        <a:lnSpc>
                          <a:spcPct val="120545"/>
                        </a:lnSpc>
                        <a:spcBef>
                          <a:spcPts val="0"/>
                        </a:spcBef>
                        <a:spcAft>
                          <a:spcPts val="0"/>
                        </a:spcAft>
                        <a:buNone/>
                      </a:pPr>
                      <a:r>
                        <a:rPr lang="en-US" sz="1600">
                          <a:latin typeface="Times New Roman"/>
                          <a:ea typeface="Times New Roman"/>
                          <a:cs typeface="Times New Roman"/>
                          <a:sym typeface="Times New Roman"/>
                        </a:rPr>
                        <a:t>Advantages of US</a:t>
                      </a:r>
                      <a:endParaRPr sz="1600"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A7D6"/>
                    </a:solidFill>
                  </a:tcPr>
                </a:tc>
                <a:tc gridSpan="2">
                  <a:txBody>
                    <a:bodyPr/>
                    <a:lstStyle/>
                    <a:p>
                      <a:pPr indent="0" lvl="0" marL="0" rtl="0" algn="l">
                        <a:lnSpc>
                          <a:spcPct val="120545"/>
                        </a:lnSpc>
                        <a:spcBef>
                          <a:spcPts val="0"/>
                        </a:spcBef>
                        <a:spcAft>
                          <a:spcPts val="0"/>
                        </a:spcAft>
                        <a:buNone/>
                      </a:pPr>
                      <a:r>
                        <a:rPr lang="en-US">
                          <a:latin typeface="Times New Roman"/>
                          <a:ea typeface="Times New Roman"/>
                          <a:cs typeface="Times New Roman"/>
                          <a:sym typeface="Times New Roman"/>
                        </a:rPr>
                        <a:t>- </a:t>
                      </a:r>
                      <a:r>
                        <a:rPr lang="en-US">
                          <a:latin typeface="Times New Roman"/>
                          <a:ea typeface="Times New Roman"/>
                          <a:cs typeface="Times New Roman"/>
                          <a:sym typeface="Times New Roman"/>
                        </a:rPr>
                        <a:t>noninvasive</a:t>
                      </a:r>
                      <a:endParaRPr>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 inexpensive.</a:t>
                      </a:r>
                      <a:endParaRPr>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 Easy and available.</a:t>
                      </a:r>
                      <a:endParaRPr>
                        <a:latin typeface="Times New Roman"/>
                        <a:ea typeface="Times New Roman"/>
                        <a:cs typeface="Times New Roman"/>
                        <a:sym typeface="Times New Roman"/>
                      </a:endParaRPr>
                    </a:p>
                    <a:p>
                      <a:pPr indent="0" lvl="0" marL="0" rtl="0" algn="l">
                        <a:lnSpc>
                          <a:spcPct val="120545"/>
                        </a:lnSpc>
                        <a:spcBef>
                          <a:spcPts val="0"/>
                        </a:spcBef>
                        <a:spcAft>
                          <a:spcPts val="0"/>
                        </a:spcAft>
                        <a:buNone/>
                      </a:pPr>
                      <a:r>
                        <a:rPr lang="en-US">
                          <a:latin typeface="Times New Roman"/>
                          <a:ea typeface="Times New Roman"/>
                          <a:cs typeface="Times New Roman"/>
                          <a:sym typeface="Times New Roman"/>
                        </a:rPr>
                        <a:t>- Safe and non-ionizing.</a:t>
                      </a:r>
                      <a:endParaRPr>
                        <a:latin typeface="Times New Roman"/>
                        <a:ea typeface="Times New Roman"/>
                        <a:cs typeface="Times New Roman"/>
                        <a:sym typeface="Times New Roman"/>
                      </a:endParaRPr>
                    </a:p>
                  </a:txBody>
                  <a:tcPr marT="114300" marB="11430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1593825">
                <a:tc>
                  <a:txBody>
                    <a:bodyPr/>
                    <a:lstStyle/>
                    <a:p>
                      <a:pPr indent="0" lvl="0" marL="0" marR="0" rtl="0" algn="ctr">
                        <a:lnSpc>
                          <a:spcPct val="120545"/>
                        </a:lnSpc>
                        <a:spcBef>
                          <a:spcPts val="0"/>
                        </a:spcBef>
                        <a:spcAft>
                          <a:spcPts val="0"/>
                        </a:spcAft>
                        <a:buNone/>
                      </a:pPr>
                      <a:r>
                        <a:rPr b="1" lang="en-US" sz="1300">
                          <a:latin typeface="Times New Roman"/>
                          <a:ea typeface="Times New Roman"/>
                          <a:cs typeface="Times New Roman"/>
                          <a:sym typeface="Times New Roman"/>
                        </a:rPr>
                        <a:t>Disadvantages of US</a:t>
                      </a:r>
                      <a:endParaRPr b="1" sz="1300"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A7D6"/>
                    </a:solidFill>
                  </a:tcPr>
                </a:tc>
                <a:tc gridSpan="2">
                  <a:txBody>
                    <a:bodyPr/>
                    <a:lstStyle/>
                    <a:p>
                      <a:pPr indent="0" lvl="0" marL="0" rtl="0" algn="l">
                        <a:lnSpc>
                          <a:spcPct val="120545"/>
                        </a:lnSpc>
                        <a:spcBef>
                          <a:spcPts val="0"/>
                        </a:spcBef>
                        <a:spcAft>
                          <a:spcPts val="0"/>
                        </a:spcAft>
                        <a:buNone/>
                      </a:pPr>
                      <a:r>
                        <a:rPr lang="en-US">
                          <a:latin typeface="Times New Roman"/>
                          <a:ea typeface="Times New Roman"/>
                          <a:cs typeface="Times New Roman"/>
                          <a:sym typeface="Times New Roman"/>
                        </a:rPr>
                        <a:t>- </a:t>
                      </a:r>
                      <a:r>
                        <a:rPr lang="en-US">
                          <a:latin typeface="Times New Roman"/>
                          <a:ea typeface="Times New Roman"/>
                          <a:cs typeface="Times New Roman"/>
                          <a:sym typeface="Times New Roman"/>
                        </a:rPr>
                        <a:t>Inability to penetrate gas or bone. </a:t>
                      </a:r>
                      <a:r>
                        <a:rPr lang="en-US" sz="1100">
                          <a:solidFill>
                            <a:srgbClr val="7ED957"/>
                          </a:solidFill>
                          <a:latin typeface="Times New Roman"/>
                          <a:ea typeface="Times New Roman"/>
                          <a:cs typeface="Times New Roman"/>
                          <a:sym typeface="Times New Roman"/>
                        </a:rPr>
                        <a:t>(they’re the enemies of US, because they’re going to cause posterior </a:t>
                      </a:r>
                      <a:r>
                        <a:rPr lang="en-US" sz="1100">
                          <a:solidFill>
                            <a:srgbClr val="7ED957"/>
                          </a:solidFill>
                          <a:latin typeface="Times New Roman"/>
                          <a:ea typeface="Times New Roman"/>
                          <a:cs typeface="Times New Roman"/>
                          <a:sym typeface="Times New Roman"/>
                        </a:rPr>
                        <a:t>shadowing that prevents us from seeing beyond them)</a:t>
                      </a:r>
                      <a:endParaRPr sz="1100">
                        <a:solidFill>
                          <a:srgbClr val="7ED957"/>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 Operator dependant. </a:t>
                      </a:r>
                      <a:r>
                        <a:rPr lang="en-US" sz="1100">
                          <a:solidFill>
                            <a:srgbClr val="7ED957"/>
                          </a:solidFill>
                          <a:latin typeface="Times New Roman"/>
                          <a:ea typeface="Times New Roman"/>
                          <a:cs typeface="Times New Roman"/>
                          <a:sym typeface="Times New Roman"/>
                        </a:rPr>
                        <a:t>-it depends on the skills of the technachine, which is different from one to another (which makes it </a:t>
                      </a:r>
                      <a:r>
                        <a:rPr lang="en-US" sz="1100">
                          <a:solidFill>
                            <a:srgbClr val="7ED957"/>
                          </a:solidFill>
                          <a:latin typeface="Times New Roman"/>
                          <a:ea typeface="Times New Roman"/>
                          <a:cs typeface="Times New Roman"/>
                          <a:sym typeface="Times New Roman"/>
                        </a:rPr>
                        <a:t>inaccurate</a:t>
                      </a:r>
                      <a:r>
                        <a:rPr lang="en-US" sz="1100">
                          <a:solidFill>
                            <a:srgbClr val="7ED957"/>
                          </a:solidFill>
                          <a:latin typeface="Times New Roman"/>
                          <a:ea typeface="Times New Roman"/>
                          <a:cs typeface="Times New Roman"/>
                          <a:sym typeface="Times New Roman"/>
                        </a:rPr>
                        <a:t>)</a:t>
                      </a:r>
                      <a:endParaRPr sz="1100">
                        <a:solidFill>
                          <a:srgbClr val="7ED957"/>
                        </a:solidFill>
                        <a:latin typeface="Times New Roman"/>
                        <a:ea typeface="Times New Roman"/>
                        <a:cs typeface="Times New Roman"/>
                        <a:sym typeface="Times New Roman"/>
                      </a:endParaRPr>
                    </a:p>
                    <a:p>
                      <a:pPr indent="0" lvl="0" marL="0" rtl="0" algn="l">
                        <a:lnSpc>
                          <a:spcPct val="120545"/>
                        </a:lnSpc>
                        <a:spcBef>
                          <a:spcPts val="0"/>
                        </a:spcBef>
                        <a:spcAft>
                          <a:spcPts val="0"/>
                        </a:spcAft>
                        <a:buNone/>
                      </a:pPr>
                      <a:r>
                        <a:rPr lang="en-US">
                          <a:latin typeface="Times New Roman"/>
                          <a:ea typeface="Times New Roman"/>
                          <a:cs typeface="Times New Roman"/>
                          <a:sym typeface="Times New Roman"/>
                        </a:rPr>
                        <a:t>- Less sensitive in some situations.</a:t>
                      </a:r>
                      <a:endParaRPr>
                        <a:latin typeface="Times New Roman"/>
                        <a:ea typeface="Times New Roman"/>
                        <a:cs typeface="Times New Roman"/>
                        <a:sym typeface="Times New Roman"/>
                      </a:endParaRPr>
                    </a:p>
                  </a:txBody>
                  <a:tcPr marT="114300" marB="11430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bl>
          </a:graphicData>
        </a:graphic>
      </p:graphicFrame>
      <p:pic>
        <p:nvPicPr>
          <p:cNvPr id="118" name="Google Shape;118;g2ab98680b57_0_10"/>
          <p:cNvPicPr preferRelativeResize="0"/>
          <p:nvPr/>
        </p:nvPicPr>
        <p:blipFill>
          <a:blip r:embed="rId3">
            <a:alphaModFix/>
          </a:blip>
          <a:stretch>
            <a:fillRect/>
          </a:stretch>
        </p:blipFill>
        <p:spPr>
          <a:xfrm>
            <a:off x="1470195" y="3385288"/>
            <a:ext cx="913450" cy="1180201"/>
          </a:xfrm>
          <a:prstGeom prst="rect">
            <a:avLst/>
          </a:prstGeom>
          <a:noFill/>
          <a:ln cap="flat" cmpd="sng" w="9525">
            <a:solidFill>
              <a:schemeClr val="accent4"/>
            </a:solidFill>
            <a:prstDash val="solid"/>
            <a:round/>
            <a:headEnd len="sm" w="sm" type="none"/>
            <a:tailEnd len="sm" w="sm" type="none"/>
          </a:ln>
        </p:spPr>
      </p:pic>
      <p:pic>
        <p:nvPicPr>
          <p:cNvPr id="119" name="Google Shape;119;g2ab98680b57_0_10"/>
          <p:cNvPicPr preferRelativeResize="0"/>
          <p:nvPr/>
        </p:nvPicPr>
        <p:blipFill>
          <a:blip r:embed="rId4">
            <a:alphaModFix/>
          </a:blip>
          <a:stretch>
            <a:fillRect/>
          </a:stretch>
        </p:blipFill>
        <p:spPr>
          <a:xfrm>
            <a:off x="1470200" y="5360200"/>
            <a:ext cx="913450" cy="1082650"/>
          </a:xfrm>
          <a:prstGeom prst="rect">
            <a:avLst/>
          </a:prstGeom>
          <a:noFill/>
          <a:ln cap="flat" cmpd="sng" w="9525">
            <a:solidFill>
              <a:schemeClr val="accent4"/>
            </a:solidFill>
            <a:prstDash val="solid"/>
            <a:round/>
            <a:headEnd len="sm" w="sm" type="none"/>
            <a:tailEnd len="sm" w="sm" type="none"/>
          </a:ln>
        </p:spPr>
      </p:pic>
      <p:sp>
        <p:nvSpPr>
          <p:cNvPr id="120" name="Google Shape;120;g2ab98680b57_0_10"/>
          <p:cNvSpPr txBox="1"/>
          <p:nvPr/>
        </p:nvSpPr>
        <p:spPr>
          <a:xfrm>
            <a:off x="1591125" y="3122200"/>
            <a:ext cx="822300" cy="2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chemeClr val="dk1"/>
                </a:solidFill>
                <a:latin typeface="Hammersmith One"/>
                <a:ea typeface="Hammersmith One"/>
                <a:cs typeface="Hammersmith One"/>
                <a:sym typeface="Hammersmith One"/>
              </a:rPr>
              <a:t>Machine:</a:t>
            </a:r>
            <a:endParaRPr sz="1000">
              <a:solidFill>
                <a:schemeClr val="dk1"/>
              </a:solidFill>
              <a:latin typeface="Hammersmith One"/>
              <a:ea typeface="Hammersmith One"/>
              <a:cs typeface="Hammersmith One"/>
              <a:sym typeface="Hammersmith One"/>
            </a:endParaRPr>
          </a:p>
        </p:txBody>
      </p:sp>
      <p:graphicFrame>
        <p:nvGraphicFramePr>
          <p:cNvPr id="121" name="Google Shape;121;g2ab98680b57_0_10"/>
          <p:cNvGraphicFramePr/>
          <p:nvPr/>
        </p:nvGraphicFramePr>
        <p:xfrm>
          <a:off x="2534488" y="2457425"/>
          <a:ext cx="3000000" cy="3000000"/>
        </p:xfrm>
        <a:graphic>
          <a:graphicData uri="http://schemas.openxmlformats.org/drawingml/2006/table">
            <a:tbl>
              <a:tblPr>
                <a:noFill/>
                <a:tableStyleId>{1529A6C8-4A5D-4AEC-A204-FF070311C739}</a:tableStyleId>
              </a:tblPr>
              <a:tblGrid>
                <a:gridCol w="1673975"/>
                <a:gridCol w="829150"/>
                <a:gridCol w="2518825"/>
              </a:tblGrid>
              <a:tr h="484400">
                <a:tc gridSpan="3">
                  <a:txBody>
                    <a:bodyPr/>
                    <a:lstStyle/>
                    <a:p>
                      <a:pPr indent="0" lvl="0" marL="0" marR="0" rtl="0" algn="ctr">
                        <a:lnSpc>
                          <a:spcPct val="120545"/>
                        </a:lnSpc>
                        <a:spcBef>
                          <a:spcPts val="0"/>
                        </a:spcBef>
                        <a:spcAft>
                          <a:spcPts val="0"/>
                        </a:spcAft>
                        <a:buNone/>
                      </a:pPr>
                      <a:r>
                        <a:rPr lang="en-US">
                          <a:latin typeface="Times New Roman"/>
                          <a:ea typeface="Times New Roman"/>
                          <a:cs typeface="Times New Roman"/>
                          <a:sym typeface="Times New Roman"/>
                        </a:rPr>
                        <a:t>Modes</a:t>
                      </a:r>
                      <a:endParaRPr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2E9"/>
                    </a:solidFill>
                  </a:tcPr>
                </a:tc>
                <a:tc hMerge="1"/>
                <a:tc hMerge="1"/>
              </a:tr>
              <a:tr h="1730050">
                <a:tc gridSpan="2">
                  <a:txBody>
                    <a:bodyPr/>
                    <a:lstStyle/>
                    <a:p>
                      <a:pPr indent="0" lvl="0" marL="0" marR="0" rtl="0" algn="l">
                        <a:lnSpc>
                          <a:spcPct val="120545"/>
                        </a:lnSpc>
                        <a:spcBef>
                          <a:spcPts val="0"/>
                        </a:spcBef>
                        <a:spcAft>
                          <a:spcPts val="0"/>
                        </a:spcAft>
                        <a:buNone/>
                      </a:pPr>
                      <a:r>
                        <a:rPr lang="en-US" sz="1100">
                          <a:latin typeface="Times New Roman"/>
                          <a:ea typeface="Times New Roman"/>
                          <a:cs typeface="Times New Roman"/>
                          <a:sym typeface="Times New Roman"/>
                        </a:rPr>
                        <a:t>B- MODE</a:t>
                      </a:r>
                      <a:endParaRPr sz="1100">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rPr lang="en-US" sz="1100">
                          <a:solidFill>
                            <a:srgbClr val="7ED957"/>
                          </a:solidFill>
                          <a:latin typeface="Times New Roman"/>
                          <a:ea typeface="Times New Roman"/>
                          <a:cs typeface="Times New Roman"/>
                          <a:sym typeface="Times New Roman"/>
                        </a:rPr>
                        <a:t>(grey scale imaging)</a:t>
                      </a:r>
                      <a:endParaRPr sz="1100">
                        <a:solidFill>
                          <a:srgbClr val="7ED957"/>
                        </a:solidFill>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t/>
                      </a:r>
                      <a:endParaRPr sz="1100">
                        <a:solidFill>
                          <a:srgbClr val="7ED957"/>
                        </a:solidFill>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t/>
                      </a:r>
                      <a:endParaRPr sz="1100">
                        <a:solidFill>
                          <a:srgbClr val="7ED957"/>
                        </a:solidFill>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rPr lang="en-US" sz="1100">
                          <a:solidFill>
                            <a:srgbClr val="7ED957"/>
                          </a:solidFill>
                          <a:latin typeface="Times New Roman"/>
                          <a:ea typeface="Times New Roman"/>
                          <a:cs typeface="Times New Roman"/>
                          <a:sym typeface="Times New Roman"/>
                        </a:rPr>
                        <a:t>- With it we can see the organs.</a:t>
                      </a:r>
                      <a:endParaRPr sz="1100">
                        <a:solidFill>
                          <a:srgbClr val="7ED957"/>
                        </a:solidFill>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t/>
                      </a:r>
                      <a:endParaRPr sz="1100">
                        <a:latin typeface="Times New Roman"/>
                        <a:ea typeface="Times New Roman"/>
                        <a:cs typeface="Times New Roman"/>
                        <a:sym typeface="Times New Roman"/>
                      </a:endParaRPr>
                    </a:p>
                  </a:txBody>
                  <a:tcPr marT="114300" marB="11430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a:txBody>
                    <a:bodyPr/>
                    <a:lstStyle/>
                    <a:p>
                      <a:pPr indent="0" lvl="0" marL="0" marR="0" rtl="0" algn="l">
                        <a:lnSpc>
                          <a:spcPct val="120545"/>
                        </a:lnSpc>
                        <a:spcBef>
                          <a:spcPts val="0"/>
                        </a:spcBef>
                        <a:spcAft>
                          <a:spcPts val="0"/>
                        </a:spcAft>
                        <a:buNone/>
                      </a:pPr>
                      <a:r>
                        <a:rPr lang="en-US" sz="1100" u="sng">
                          <a:latin typeface="Times New Roman"/>
                          <a:ea typeface="Times New Roman"/>
                          <a:cs typeface="Times New Roman"/>
                          <a:sym typeface="Times New Roman"/>
                        </a:rPr>
                        <a:t>M</a:t>
                      </a:r>
                      <a:r>
                        <a:rPr lang="en-US" sz="1100">
                          <a:latin typeface="Times New Roman"/>
                          <a:ea typeface="Times New Roman"/>
                          <a:cs typeface="Times New Roman"/>
                          <a:sym typeface="Times New Roman"/>
                        </a:rPr>
                        <a:t>- MODE</a:t>
                      </a:r>
                      <a:endParaRPr sz="1100">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t/>
                      </a:r>
                      <a:endParaRPr sz="1100">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t/>
                      </a:r>
                      <a:endParaRPr sz="1100">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rPr lang="en-US" sz="1100">
                          <a:solidFill>
                            <a:srgbClr val="7ED957"/>
                          </a:solidFill>
                          <a:latin typeface="Times New Roman"/>
                          <a:ea typeface="Times New Roman"/>
                          <a:cs typeface="Times New Roman"/>
                          <a:sym typeface="Times New Roman"/>
                        </a:rPr>
                        <a:t>- It’s used in pregnancy: to measure the heartbeats early on the fetus</a:t>
                      </a:r>
                      <a:endParaRPr sz="1100">
                        <a:solidFill>
                          <a:srgbClr val="7ED957"/>
                        </a:solidFill>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rPr lang="en-US" sz="1100">
                          <a:solidFill>
                            <a:srgbClr val="7ED957"/>
                          </a:solidFill>
                          <a:latin typeface="Times New Roman"/>
                          <a:ea typeface="Times New Roman"/>
                          <a:cs typeface="Times New Roman"/>
                          <a:sym typeface="Times New Roman"/>
                        </a:rPr>
                        <a:t>(presented as waves of </a:t>
                      </a:r>
                      <a:r>
                        <a:rPr lang="en-US" sz="1100" u="sng">
                          <a:solidFill>
                            <a:srgbClr val="7ED957"/>
                          </a:solidFill>
                          <a:latin typeface="Times New Roman"/>
                          <a:ea typeface="Times New Roman"/>
                          <a:cs typeface="Times New Roman"/>
                          <a:sym typeface="Times New Roman"/>
                        </a:rPr>
                        <a:t>m</a:t>
                      </a:r>
                      <a:r>
                        <a:rPr lang="en-US" sz="1100">
                          <a:solidFill>
                            <a:srgbClr val="7ED957"/>
                          </a:solidFill>
                          <a:latin typeface="Times New Roman"/>
                          <a:ea typeface="Times New Roman"/>
                          <a:cs typeface="Times New Roman"/>
                          <a:sym typeface="Times New Roman"/>
                        </a:rPr>
                        <a:t>otion)</a:t>
                      </a:r>
                      <a:endParaRPr sz="1100">
                        <a:solidFill>
                          <a:srgbClr val="7ED957"/>
                        </a:solidFill>
                        <a:latin typeface="Times New Roman"/>
                        <a:ea typeface="Times New Roman"/>
                        <a:cs typeface="Times New Roman"/>
                        <a:sym typeface="Times New Roman"/>
                      </a:endParaRPr>
                    </a:p>
                  </a:txBody>
                  <a:tcPr marT="114300" marB="11430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3180500">
                <a:tc gridSpan="2">
                  <a:txBody>
                    <a:bodyPr/>
                    <a:lstStyle/>
                    <a:p>
                      <a:pPr indent="0" lvl="0" marL="0" marR="0" rtl="0" algn="l">
                        <a:lnSpc>
                          <a:spcPct val="120545"/>
                        </a:lnSpc>
                        <a:spcBef>
                          <a:spcPts val="0"/>
                        </a:spcBef>
                        <a:spcAft>
                          <a:spcPts val="0"/>
                        </a:spcAft>
                        <a:buNone/>
                      </a:pPr>
                      <a:r>
                        <a:rPr lang="en-US" sz="1100">
                          <a:latin typeface="Times New Roman"/>
                          <a:ea typeface="Times New Roman"/>
                          <a:cs typeface="Times New Roman"/>
                          <a:sym typeface="Times New Roman"/>
                        </a:rPr>
                        <a:t>DUPLEX </a:t>
                      </a:r>
                      <a:endParaRPr sz="1100">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t/>
                      </a:r>
                      <a:endParaRPr sz="1100">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t/>
                      </a:r>
                      <a:endParaRPr sz="1100">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rPr lang="en-US" sz="1100">
                          <a:solidFill>
                            <a:srgbClr val="7ED957"/>
                          </a:solidFill>
                          <a:latin typeface="Times New Roman"/>
                          <a:ea typeface="Times New Roman"/>
                          <a:cs typeface="Times New Roman"/>
                          <a:sym typeface="Times New Roman"/>
                        </a:rPr>
                        <a:t>- To check the speed of the movement of the pulsation       we will turn on the duplex mode      it will show us the waveform of the flow within the vessel</a:t>
                      </a:r>
                      <a:endParaRPr sz="1100">
                        <a:solidFill>
                          <a:srgbClr val="7ED957"/>
                        </a:solidFill>
                        <a:latin typeface="Times New Roman"/>
                        <a:ea typeface="Times New Roman"/>
                        <a:cs typeface="Times New Roman"/>
                        <a:sym typeface="Times New Roman"/>
                      </a:endParaRPr>
                    </a:p>
                  </a:txBody>
                  <a:tcPr marT="114300" marB="11430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a:txBody>
                    <a:bodyPr/>
                    <a:lstStyle/>
                    <a:p>
                      <a:pPr indent="0" lvl="0" marL="0" marR="0" rtl="0" algn="l">
                        <a:lnSpc>
                          <a:spcPct val="120545"/>
                        </a:lnSpc>
                        <a:spcBef>
                          <a:spcPts val="0"/>
                        </a:spcBef>
                        <a:spcAft>
                          <a:spcPts val="0"/>
                        </a:spcAft>
                        <a:buNone/>
                      </a:pPr>
                      <a:r>
                        <a:rPr lang="en-US" sz="1100">
                          <a:latin typeface="Times New Roman"/>
                          <a:ea typeface="Times New Roman"/>
                          <a:cs typeface="Times New Roman"/>
                          <a:sym typeface="Times New Roman"/>
                        </a:rPr>
                        <a:t>COLOR DOPPLER</a:t>
                      </a:r>
                      <a:endParaRPr sz="1100">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t/>
                      </a:r>
                      <a:endParaRPr sz="1100">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t/>
                      </a:r>
                      <a:endParaRPr sz="1100">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rPr lang="en-US" sz="1100">
                          <a:solidFill>
                            <a:srgbClr val="7ED957"/>
                          </a:solidFill>
                          <a:latin typeface="Times New Roman"/>
                          <a:ea typeface="Times New Roman"/>
                          <a:cs typeface="Times New Roman"/>
                          <a:sym typeface="Times New Roman"/>
                        </a:rPr>
                        <a:t>- If we want to see the vascular structures we will transfer to the color doppler, which is just a button within the machine, we press it and it’ll show us colors of the vascular structures with the direction of the flow </a:t>
                      </a:r>
                      <a:endParaRPr sz="1100">
                        <a:solidFill>
                          <a:srgbClr val="7ED957"/>
                        </a:solidFill>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rPr lang="en-US" sz="1100">
                          <a:solidFill>
                            <a:srgbClr val="7ED957"/>
                          </a:solidFill>
                          <a:latin typeface="Times New Roman"/>
                          <a:ea typeface="Times New Roman"/>
                          <a:cs typeface="Times New Roman"/>
                          <a:sym typeface="Times New Roman"/>
                        </a:rPr>
                        <a:t>- In the screen:</a:t>
                      </a:r>
                      <a:endParaRPr sz="1100">
                        <a:solidFill>
                          <a:srgbClr val="7ED957"/>
                        </a:solidFill>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rPr lang="en-US" sz="1100">
                          <a:solidFill>
                            <a:srgbClr val="1155CC"/>
                          </a:solidFill>
                          <a:latin typeface="Times New Roman"/>
                          <a:ea typeface="Times New Roman"/>
                          <a:cs typeface="Times New Roman"/>
                          <a:sym typeface="Times New Roman"/>
                        </a:rPr>
                        <a:t>veins </a:t>
                      </a:r>
                      <a:r>
                        <a:rPr lang="en-US" sz="1100">
                          <a:solidFill>
                            <a:srgbClr val="7ED957"/>
                          </a:solidFill>
                          <a:latin typeface="Times New Roman"/>
                          <a:ea typeface="Times New Roman"/>
                          <a:cs typeface="Times New Roman"/>
                          <a:sym typeface="Times New Roman"/>
                        </a:rPr>
                        <a:t>system    represented with </a:t>
                      </a:r>
                      <a:r>
                        <a:rPr lang="en-US" sz="1100">
                          <a:solidFill>
                            <a:srgbClr val="1155CC"/>
                          </a:solidFill>
                          <a:latin typeface="Times New Roman"/>
                          <a:ea typeface="Times New Roman"/>
                          <a:cs typeface="Times New Roman"/>
                          <a:sym typeface="Times New Roman"/>
                        </a:rPr>
                        <a:t>blue</a:t>
                      </a:r>
                      <a:endParaRPr sz="1100">
                        <a:solidFill>
                          <a:srgbClr val="1155CC"/>
                        </a:solidFill>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rPr lang="en-US" sz="1100">
                          <a:solidFill>
                            <a:srgbClr val="990000"/>
                          </a:solidFill>
                          <a:latin typeface="Times New Roman"/>
                          <a:ea typeface="Times New Roman"/>
                          <a:cs typeface="Times New Roman"/>
                          <a:sym typeface="Times New Roman"/>
                        </a:rPr>
                        <a:t>arterial </a:t>
                      </a:r>
                      <a:r>
                        <a:rPr lang="en-US" sz="1100">
                          <a:solidFill>
                            <a:srgbClr val="7ED957"/>
                          </a:solidFill>
                          <a:latin typeface="Times New Roman"/>
                          <a:ea typeface="Times New Roman"/>
                          <a:cs typeface="Times New Roman"/>
                          <a:sym typeface="Times New Roman"/>
                        </a:rPr>
                        <a:t>system    represented with </a:t>
                      </a:r>
                      <a:r>
                        <a:rPr lang="en-US" sz="1100">
                          <a:solidFill>
                            <a:srgbClr val="990000"/>
                          </a:solidFill>
                          <a:latin typeface="Times New Roman"/>
                          <a:ea typeface="Times New Roman"/>
                          <a:cs typeface="Times New Roman"/>
                          <a:sym typeface="Times New Roman"/>
                        </a:rPr>
                        <a:t>red</a:t>
                      </a:r>
                      <a:endParaRPr sz="1100">
                        <a:solidFill>
                          <a:srgbClr val="990000"/>
                        </a:solidFill>
                        <a:latin typeface="Times New Roman"/>
                        <a:ea typeface="Times New Roman"/>
                        <a:cs typeface="Times New Roman"/>
                        <a:sym typeface="Times New Roman"/>
                      </a:endParaRPr>
                    </a:p>
                  </a:txBody>
                  <a:tcPr marT="114300" marB="11430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bl>
          </a:graphicData>
        </a:graphic>
      </p:graphicFrame>
      <p:pic>
        <p:nvPicPr>
          <p:cNvPr id="122" name="Google Shape;122;g2ab98680b57_0_10"/>
          <p:cNvPicPr preferRelativeResize="0"/>
          <p:nvPr/>
        </p:nvPicPr>
        <p:blipFill>
          <a:blip r:embed="rId5">
            <a:alphaModFix/>
          </a:blip>
          <a:stretch>
            <a:fillRect/>
          </a:stretch>
        </p:blipFill>
        <p:spPr>
          <a:xfrm>
            <a:off x="4160850" y="2957113"/>
            <a:ext cx="822300" cy="593275"/>
          </a:xfrm>
          <a:prstGeom prst="rect">
            <a:avLst/>
          </a:prstGeom>
          <a:noFill/>
          <a:ln cap="flat" cmpd="sng" w="9525">
            <a:solidFill>
              <a:schemeClr val="accent4"/>
            </a:solidFill>
            <a:prstDash val="solid"/>
            <a:round/>
            <a:headEnd len="sm" w="sm" type="none"/>
            <a:tailEnd len="sm" w="sm" type="none"/>
          </a:ln>
        </p:spPr>
      </p:pic>
      <p:pic>
        <p:nvPicPr>
          <p:cNvPr id="123" name="Google Shape;123;g2ab98680b57_0_10"/>
          <p:cNvPicPr preferRelativeResize="0"/>
          <p:nvPr/>
        </p:nvPicPr>
        <p:blipFill>
          <a:blip r:embed="rId6">
            <a:alphaModFix/>
          </a:blip>
          <a:stretch>
            <a:fillRect/>
          </a:stretch>
        </p:blipFill>
        <p:spPr>
          <a:xfrm>
            <a:off x="6624853" y="2957115"/>
            <a:ext cx="822299" cy="593275"/>
          </a:xfrm>
          <a:prstGeom prst="rect">
            <a:avLst/>
          </a:prstGeom>
          <a:noFill/>
          <a:ln cap="flat" cmpd="sng" w="9525">
            <a:solidFill>
              <a:schemeClr val="accent4"/>
            </a:solidFill>
            <a:prstDash val="solid"/>
            <a:round/>
            <a:headEnd len="sm" w="sm" type="none"/>
            <a:tailEnd len="sm" w="sm" type="none"/>
          </a:ln>
        </p:spPr>
      </p:pic>
      <p:pic>
        <p:nvPicPr>
          <p:cNvPr id="124" name="Google Shape;124;g2ab98680b57_0_10"/>
          <p:cNvPicPr preferRelativeResize="0"/>
          <p:nvPr/>
        </p:nvPicPr>
        <p:blipFill>
          <a:blip r:embed="rId7">
            <a:alphaModFix/>
          </a:blip>
          <a:stretch>
            <a:fillRect/>
          </a:stretch>
        </p:blipFill>
        <p:spPr>
          <a:xfrm>
            <a:off x="6624850" y="4766928"/>
            <a:ext cx="822299" cy="593275"/>
          </a:xfrm>
          <a:prstGeom prst="rect">
            <a:avLst/>
          </a:prstGeom>
          <a:noFill/>
          <a:ln cap="flat" cmpd="sng" w="9525">
            <a:solidFill>
              <a:schemeClr val="accent4"/>
            </a:solidFill>
            <a:prstDash val="solid"/>
            <a:round/>
            <a:headEnd len="sm" w="sm" type="none"/>
            <a:tailEnd len="sm" w="sm" type="none"/>
          </a:ln>
        </p:spPr>
      </p:pic>
      <p:cxnSp>
        <p:nvCxnSpPr>
          <p:cNvPr id="125" name="Google Shape;125;g2ab98680b57_0_10"/>
          <p:cNvCxnSpPr/>
          <p:nvPr/>
        </p:nvCxnSpPr>
        <p:spPr>
          <a:xfrm>
            <a:off x="3568702" y="5681347"/>
            <a:ext cx="165000" cy="0"/>
          </a:xfrm>
          <a:prstGeom prst="straightConnector1">
            <a:avLst/>
          </a:prstGeom>
          <a:noFill/>
          <a:ln cap="flat" cmpd="sng" w="9525">
            <a:solidFill>
              <a:srgbClr val="674EA7"/>
            </a:solidFill>
            <a:prstDash val="solid"/>
            <a:round/>
            <a:headEnd len="med" w="med" type="none"/>
            <a:tailEnd len="med" w="med" type="triangle"/>
          </a:ln>
        </p:spPr>
      </p:cxnSp>
      <p:cxnSp>
        <p:nvCxnSpPr>
          <p:cNvPr id="126" name="Google Shape;126;g2ab98680b57_0_10"/>
          <p:cNvCxnSpPr/>
          <p:nvPr/>
        </p:nvCxnSpPr>
        <p:spPr>
          <a:xfrm>
            <a:off x="3382918" y="5901535"/>
            <a:ext cx="165000" cy="0"/>
          </a:xfrm>
          <a:prstGeom prst="straightConnector1">
            <a:avLst/>
          </a:prstGeom>
          <a:noFill/>
          <a:ln cap="flat" cmpd="sng" w="9525">
            <a:solidFill>
              <a:srgbClr val="674EA7"/>
            </a:solidFill>
            <a:prstDash val="solid"/>
            <a:round/>
            <a:headEnd len="med" w="med" type="none"/>
            <a:tailEnd len="med" w="med" type="triangle"/>
          </a:ln>
        </p:spPr>
      </p:cxnSp>
      <p:cxnSp>
        <p:nvCxnSpPr>
          <p:cNvPr id="127" name="Google Shape;127;g2ab98680b57_0_10"/>
          <p:cNvCxnSpPr/>
          <p:nvPr/>
        </p:nvCxnSpPr>
        <p:spPr>
          <a:xfrm>
            <a:off x="5838662" y="6907941"/>
            <a:ext cx="165000" cy="0"/>
          </a:xfrm>
          <a:prstGeom prst="straightConnector1">
            <a:avLst/>
          </a:prstGeom>
          <a:noFill/>
          <a:ln cap="flat" cmpd="sng" w="9525">
            <a:solidFill>
              <a:srgbClr val="674EA7"/>
            </a:solidFill>
            <a:prstDash val="solid"/>
            <a:round/>
            <a:headEnd len="med" w="med" type="none"/>
            <a:tailEnd len="med" w="med" type="triangle"/>
          </a:ln>
        </p:spPr>
      </p:cxnSp>
      <p:cxnSp>
        <p:nvCxnSpPr>
          <p:cNvPr id="128" name="Google Shape;128;g2ab98680b57_0_10"/>
          <p:cNvCxnSpPr/>
          <p:nvPr/>
        </p:nvCxnSpPr>
        <p:spPr>
          <a:xfrm>
            <a:off x="5942147" y="7126156"/>
            <a:ext cx="165000" cy="0"/>
          </a:xfrm>
          <a:prstGeom prst="straightConnector1">
            <a:avLst/>
          </a:prstGeom>
          <a:noFill/>
          <a:ln cap="flat" cmpd="sng" w="9525">
            <a:solidFill>
              <a:srgbClr val="674EA7"/>
            </a:solidFill>
            <a:prstDash val="solid"/>
            <a:round/>
            <a:headEnd len="med" w="med" type="none"/>
            <a:tailEnd len="med" w="med" type="triangle"/>
          </a:ln>
        </p:spPr>
      </p:cxnSp>
      <p:pic>
        <p:nvPicPr>
          <p:cNvPr id="129" name="Google Shape;129;g2ab98680b57_0_10"/>
          <p:cNvPicPr preferRelativeResize="0"/>
          <p:nvPr/>
        </p:nvPicPr>
        <p:blipFill>
          <a:blip r:embed="rId8">
            <a:alphaModFix/>
          </a:blip>
          <a:stretch>
            <a:fillRect/>
          </a:stretch>
        </p:blipFill>
        <p:spPr>
          <a:xfrm>
            <a:off x="4160851" y="4766925"/>
            <a:ext cx="822299" cy="593275"/>
          </a:xfrm>
          <a:prstGeom prst="rect">
            <a:avLst/>
          </a:prstGeom>
          <a:noFill/>
          <a:ln cap="flat" cmpd="sng" w="9525">
            <a:solidFill>
              <a:schemeClr val="accent4"/>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ab98680b57_0_31"/>
          <p:cNvSpPr txBox="1"/>
          <p:nvPr/>
        </p:nvSpPr>
        <p:spPr>
          <a:xfrm>
            <a:off x="-7556400" y="3940400"/>
            <a:ext cx="75564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dk1"/>
                </a:solidFill>
                <a:latin typeface="Hammersmith One"/>
                <a:ea typeface="Hammersmith One"/>
                <a:cs typeface="Hammersmith One"/>
                <a:sym typeface="Hammersmith One"/>
              </a:rPr>
              <a:t>Normal Anatomy and </a:t>
            </a:r>
            <a:endParaRPr sz="3000">
              <a:solidFill>
                <a:schemeClr val="dk1"/>
              </a:solidFill>
              <a:latin typeface="Hammersmith One"/>
              <a:ea typeface="Hammersmith One"/>
              <a:cs typeface="Hammersmith One"/>
              <a:sym typeface="Hammersmith One"/>
            </a:endParaRPr>
          </a:p>
          <a:p>
            <a:pPr indent="0" lvl="0" marL="0" rtl="0" algn="l">
              <a:spcBef>
                <a:spcPts val="0"/>
              </a:spcBef>
              <a:spcAft>
                <a:spcPts val="0"/>
              </a:spcAft>
              <a:buNone/>
            </a:pPr>
            <a:r>
              <a:rPr lang="en-US" sz="3000">
                <a:solidFill>
                  <a:schemeClr val="dk1"/>
                </a:solidFill>
                <a:latin typeface="Hammersmith One"/>
                <a:ea typeface="Hammersmith One"/>
                <a:cs typeface="Hammersmith One"/>
                <a:sym typeface="Hammersmith One"/>
              </a:rPr>
              <a:t>Radiological Appearance</a:t>
            </a:r>
            <a:endParaRPr sz="3000">
              <a:solidFill>
                <a:schemeClr val="dk1"/>
              </a:solidFill>
              <a:latin typeface="Hammersmith One"/>
              <a:ea typeface="Hammersmith One"/>
              <a:cs typeface="Hammersmith One"/>
              <a:sym typeface="Hammersmith One"/>
            </a:endParaRPr>
          </a:p>
        </p:txBody>
      </p:sp>
      <p:cxnSp>
        <p:nvCxnSpPr>
          <p:cNvPr id="135" name="Google Shape;135;g2ab98680b57_0_31"/>
          <p:cNvCxnSpPr/>
          <p:nvPr/>
        </p:nvCxnSpPr>
        <p:spPr>
          <a:xfrm>
            <a:off x="283475" y="1406075"/>
            <a:ext cx="2398200" cy="0"/>
          </a:xfrm>
          <a:prstGeom prst="straightConnector1">
            <a:avLst/>
          </a:prstGeom>
          <a:noFill/>
          <a:ln cap="flat" cmpd="sng" w="28575">
            <a:solidFill>
              <a:schemeClr val="accent4"/>
            </a:solidFill>
            <a:prstDash val="solid"/>
            <a:round/>
            <a:headEnd len="med" w="med" type="none"/>
            <a:tailEnd len="med" w="med" type="none"/>
          </a:ln>
        </p:spPr>
      </p:cxnSp>
      <p:sp>
        <p:nvSpPr>
          <p:cNvPr id="136" name="Google Shape;136;g2ab98680b57_0_31"/>
          <p:cNvSpPr/>
          <p:nvPr/>
        </p:nvSpPr>
        <p:spPr>
          <a:xfrm>
            <a:off x="164425" y="1774950"/>
            <a:ext cx="3471843" cy="3441223"/>
          </a:xfrm>
          <a:custGeom>
            <a:rect b="b" l="l" r="r" t="t"/>
            <a:pathLst>
              <a:path extrusionOk="0" h="363094" w="1244388">
                <a:moveTo>
                  <a:pt x="82496" y="0"/>
                </a:moveTo>
                <a:lnTo>
                  <a:pt x="1161892" y="0"/>
                </a:lnTo>
                <a:cubicBezTo>
                  <a:pt x="1207454" y="0"/>
                  <a:pt x="1244388" y="36935"/>
                  <a:pt x="1244388" y="82496"/>
                </a:cubicBezTo>
                <a:lnTo>
                  <a:pt x="1244388" y="280598"/>
                </a:lnTo>
                <a:cubicBezTo>
                  <a:pt x="1244388" y="302477"/>
                  <a:pt x="1235697" y="323460"/>
                  <a:pt x="1220226" y="338932"/>
                </a:cubicBezTo>
                <a:cubicBezTo>
                  <a:pt x="1204755" y="354403"/>
                  <a:pt x="1183771" y="363094"/>
                  <a:pt x="1161892" y="363094"/>
                </a:cubicBezTo>
                <a:lnTo>
                  <a:pt x="82496" y="363094"/>
                </a:lnTo>
                <a:cubicBezTo>
                  <a:pt x="36935" y="363094"/>
                  <a:pt x="0" y="326159"/>
                  <a:pt x="0" y="280598"/>
                </a:cubicBezTo>
                <a:lnTo>
                  <a:pt x="0" y="82496"/>
                </a:lnTo>
                <a:cubicBezTo>
                  <a:pt x="0" y="36935"/>
                  <a:pt x="36935" y="0"/>
                  <a:pt x="82496" y="0"/>
                </a:cubicBezTo>
                <a:close/>
              </a:path>
            </a:pathLst>
          </a:cu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rgbClr val="A6A6A6"/>
                </a:solidFill>
                <a:latin typeface="Times New Roman"/>
                <a:ea typeface="Times New Roman"/>
                <a:cs typeface="Times New Roman"/>
                <a:sym typeface="Times New Roman"/>
              </a:rPr>
              <a:t>Anterior Aspect:</a:t>
            </a:r>
            <a:endParaRPr sz="2500">
              <a:solidFill>
                <a:srgbClr val="A6A6A6"/>
              </a:solidFill>
              <a:latin typeface="Times New Roman"/>
              <a:ea typeface="Times New Roman"/>
              <a:cs typeface="Times New Roman"/>
              <a:sym typeface="Times New Roman"/>
            </a:endParaRPr>
          </a:p>
        </p:txBody>
      </p:sp>
      <p:sp>
        <p:nvSpPr>
          <p:cNvPr id="137" name="Google Shape;137;g2ab98680b57_0_31"/>
          <p:cNvSpPr/>
          <p:nvPr/>
        </p:nvSpPr>
        <p:spPr>
          <a:xfrm>
            <a:off x="3973725" y="1774950"/>
            <a:ext cx="3471843" cy="3441223"/>
          </a:xfrm>
          <a:custGeom>
            <a:rect b="b" l="l" r="r" t="t"/>
            <a:pathLst>
              <a:path extrusionOk="0" h="363094" w="1244388">
                <a:moveTo>
                  <a:pt x="82496" y="0"/>
                </a:moveTo>
                <a:lnTo>
                  <a:pt x="1161892" y="0"/>
                </a:lnTo>
                <a:cubicBezTo>
                  <a:pt x="1207454" y="0"/>
                  <a:pt x="1244388" y="36935"/>
                  <a:pt x="1244388" y="82496"/>
                </a:cubicBezTo>
                <a:lnTo>
                  <a:pt x="1244388" y="280598"/>
                </a:lnTo>
                <a:cubicBezTo>
                  <a:pt x="1244388" y="302477"/>
                  <a:pt x="1235697" y="323460"/>
                  <a:pt x="1220226" y="338932"/>
                </a:cubicBezTo>
                <a:cubicBezTo>
                  <a:pt x="1204755" y="354403"/>
                  <a:pt x="1183771" y="363094"/>
                  <a:pt x="1161892" y="363094"/>
                </a:cubicBezTo>
                <a:lnTo>
                  <a:pt x="82496" y="363094"/>
                </a:lnTo>
                <a:cubicBezTo>
                  <a:pt x="36935" y="363094"/>
                  <a:pt x="0" y="326159"/>
                  <a:pt x="0" y="280598"/>
                </a:cubicBezTo>
                <a:lnTo>
                  <a:pt x="0" y="82496"/>
                </a:lnTo>
                <a:cubicBezTo>
                  <a:pt x="0" y="36935"/>
                  <a:pt x="36935" y="0"/>
                  <a:pt x="82496" y="0"/>
                </a:cubicBezTo>
                <a:close/>
              </a:path>
            </a:pathLst>
          </a:cu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500">
                <a:solidFill>
                  <a:srgbClr val="A6A6A6"/>
                </a:solidFill>
                <a:latin typeface="Times New Roman"/>
                <a:ea typeface="Times New Roman"/>
                <a:cs typeface="Times New Roman"/>
                <a:sym typeface="Times New Roman"/>
              </a:rPr>
              <a:t>Posterior</a:t>
            </a:r>
            <a:r>
              <a:rPr lang="en-US" sz="2500">
                <a:solidFill>
                  <a:srgbClr val="A6A6A6"/>
                </a:solidFill>
                <a:latin typeface="Times New Roman"/>
                <a:ea typeface="Times New Roman"/>
                <a:cs typeface="Times New Roman"/>
                <a:sym typeface="Times New Roman"/>
              </a:rPr>
              <a:t> Aspect:</a:t>
            </a:r>
            <a:endParaRPr>
              <a:solidFill>
                <a:srgbClr val="A6A6A6"/>
              </a:solidFill>
              <a:latin typeface="Times New Roman"/>
              <a:ea typeface="Times New Roman"/>
              <a:cs typeface="Times New Roman"/>
              <a:sym typeface="Times New Roman"/>
            </a:endParaRPr>
          </a:p>
        </p:txBody>
      </p:sp>
      <p:sp>
        <p:nvSpPr>
          <p:cNvPr id="138" name="Google Shape;138;g2ab98680b57_0_31"/>
          <p:cNvSpPr/>
          <p:nvPr/>
        </p:nvSpPr>
        <p:spPr>
          <a:xfrm>
            <a:off x="70150" y="393326"/>
            <a:ext cx="4792067" cy="876714"/>
          </a:xfrm>
          <a:custGeom>
            <a:rect b="b" l="l" r="r" t="t"/>
            <a:pathLst>
              <a:path extrusionOk="0" h="203887" w="744688">
                <a:moveTo>
                  <a:pt x="101943" y="0"/>
                </a:moveTo>
                <a:lnTo>
                  <a:pt x="642745" y="0"/>
                </a:lnTo>
                <a:cubicBezTo>
                  <a:pt x="669782" y="0"/>
                  <a:pt x="695712" y="10740"/>
                  <a:pt x="714830" y="29859"/>
                </a:cubicBezTo>
                <a:cubicBezTo>
                  <a:pt x="733948" y="48977"/>
                  <a:pt x="744688" y="74906"/>
                  <a:pt x="744688" y="101943"/>
                </a:cubicBezTo>
                <a:lnTo>
                  <a:pt x="744688" y="101943"/>
                </a:lnTo>
                <a:cubicBezTo>
                  <a:pt x="744688" y="158245"/>
                  <a:pt x="699047" y="203887"/>
                  <a:pt x="642745" y="203887"/>
                </a:cubicBezTo>
                <a:lnTo>
                  <a:pt x="101943" y="203887"/>
                </a:lnTo>
                <a:cubicBezTo>
                  <a:pt x="74906" y="203887"/>
                  <a:pt x="48977" y="193146"/>
                  <a:pt x="29859" y="174028"/>
                </a:cubicBezTo>
                <a:cubicBezTo>
                  <a:pt x="10740" y="154910"/>
                  <a:pt x="0" y="128980"/>
                  <a:pt x="0" y="101943"/>
                </a:cubicBezTo>
                <a:lnTo>
                  <a:pt x="0" y="101943"/>
                </a:lnTo>
                <a:cubicBezTo>
                  <a:pt x="0" y="74906"/>
                  <a:pt x="10740" y="48977"/>
                  <a:pt x="29859" y="29859"/>
                </a:cubicBezTo>
                <a:cubicBezTo>
                  <a:pt x="48977" y="10740"/>
                  <a:pt x="74906" y="0"/>
                  <a:pt x="101943" y="0"/>
                </a:cubicBezTo>
                <a:close/>
              </a:path>
            </a:pathLst>
          </a:cu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dk1"/>
                </a:solidFill>
                <a:latin typeface="Times New Roman"/>
                <a:ea typeface="Times New Roman"/>
                <a:cs typeface="Times New Roman"/>
                <a:sym typeface="Times New Roman"/>
              </a:rPr>
              <a:t>Normal Anatomy and Radiological</a:t>
            </a:r>
            <a:endParaRPr sz="20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2000">
                <a:solidFill>
                  <a:schemeClr val="dk1"/>
                </a:solidFill>
                <a:latin typeface="Times New Roman"/>
                <a:ea typeface="Times New Roman"/>
                <a:cs typeface="Times New Roman"/>
                <a:sym typeface="Times New Roman"/>
              </a:rPr>
              <a:t>Appearance               </a:t>
            </a:r>
            <a:r>
              <a:rPr lang="en-US" sz="2000">
                <a:solidFill>
                  <a:schemeClr val="dk1"/>
                </a:solidFill>
                <a:latin typeface="Hammersmith One"/>
                <a:ea typeface="Hammersmith One"/>
                <a:cs typeface="Hammersmith One"/>
                <a:sym typeface="Hammersmith One"/>
              </a:rPr>
              <a:t>                                                                                                     </a:t>
            </a:r>
            <a:endParaRPr sz="400"/>
          </a:p>
        </p:txBody>
      </p:sp>
      <p:sp>
        <p:nvSpPr>
          <p:cNvPr id="139" name="Google Shape;139;g2ab98680b57_0_31"/>
          <p:cNvSpPr txBox="1"/>
          <p:nvPr/>
        </p:nvSpPr>
        <p:spPr>
          <a:xfrm>
            <a:off x="6083525" y="215450"/>
            <a:ext cx="1362000" cy="1054500"/>
          </a:xfrm>
          <a:prstGeom prst="rect">
            <a:avLst/>
          </a:prstGeom>
          <a:noFill/>
          <a:ln cap="flat" cmpd="sng" w="9525">
            <a:solidFill>
              <a:srgbClr val="D9D2E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100">
                <a:solidFill>
                  <a:srgbClr val="7ED957"/>
                </a:solidFill>
                <a:latin typeface="Times New Roman"/>
                <a:ea typeface="Times New Roman"/>
                <a:cs typeface="Times New Roman"/>
                <a:sym typeface="Times New Roman"/>
              </a:rPr>
              <a:t>We have to always pay attention to how the patient is lying down</a:t>
            </a:r>
            <a:endParaRPr sz="1100">
              <a:solidFill>
                <a:srgbClr val="7ED957"/>
              </a:solidFill>
              <a:latin typeface="Times New Roman"/>
              <a:ea typeface="Times New Roman"/>
              <a:cs typeface="Times New Roman"/>
              <a:sym typeface="Times New Roman"/>
            </a:endParaRPr>
          </a:p>
        </p:txBody>
      </p:sp>
      <p:pic>
        <p:nvPicPr>
          <p:cNvPr id="140" name="Google Shape;140;g2ab98680b57_0_31"/>
          <p:cNvPicPr preferRelativeResize="0"/>
          <p:nvPr/>
        </p:nvPicPr>
        <p:blipFill>
          <a:blip r:embed="rId3">
            <a:alphaModFix/>
          </a:blip>
          <a:stretch>
            <a:fillRect/>
          </a:stretch>
        </p:blipFill>
        <p:spPr>
          <a:xfrm>
            <a:off x="919825" y="2329000"/>
            <a:ext cx="1694876" cy="1252224"/>
          </a:xfrm>
          <a:prstGeom prst="rect">
            <a:avLst/>
          </a:prstGeom>
          <a:noFill/>
          <a:ln cap="flat" cmpd="sng" w="9525">
            <a:solidFill>
              <a:schemeClr val="accent4"/>
            </a:solidFill>
            <a:prstDash val="solid"/>
            <a:round/>
            <a:headEnd len="sm" w="sm" type="none"/>
            <a:tailEnd len="sm" w="sm" type="none"/>
          </a:ln>
        </p:spPr>
      </p:pic>
      <p:pic>
        <p:nvPicPr>
          <p:cNvPr id="141" name="Google Shape;141;g2ab98680b57_0_31"/>
          <p:cNvPicPr preferRelativeResize="0"/>
          <p:nvPr/>
        </p:nvPicPr>
        <p:blipFill>
          <a:blip r:embed="rId4">
            <a:alphaModFix/>
          </a:blip>
          <a:stretch>
            <a:fillRect/>
          </a:stretch>
        </p:blipFill>
        <p:spPr>
          <a:xfrm>
            <a:off x="920300" y="3742675"/>
            <a:ext cx="1694875" cy="1252224"/>
          </a:xfrm>
          <a:prstGeom prst="rect">
            <a:avLst/>
          </a:prstGeom>
          <a:noFill/>
          <a:ln cap="flat" cmpd="sng" w="9525">
            <a:solidFill>
              <a:schemeClr val="accent4"/>
            </a:solidFill>
            <a:prstDash val="solid"/>
            <a:round/>
            <a:headEnd len="sm" w="sm" type="none"/>
            <a:tailEnd len="sm" w="sm" type="none"/>
          </a:ln>
        </p:spPr>
      </p:pic>
      <p:pic>
        <p:nvPicPr>
          <p:cNvPr id="142" name="Google Shape;142;g2ab98680b57_0_31"/>
          <p:cNvPicPr preferRelativeResize="0"/>
          <p:nvPr/>
        </p:nvPicPr>
        <p:blipFill>
          <a:blip r:embed="rId5">
            <a:alphaModFix/>
          </a:blip>
          <a:stretch>
            <a:fillRect/>
          </a:stretch>
        </p:blipFill>
        <p:spPr>
          <a:xfrm>
            <a:off x="4862225" y="3742675"/>
            <a:ext cx="1694876" cy="1252226"/>
          </a:xfrm>
          <a:prstGeom prst="rect">
            <a:avLst/>
          </a:prstGeom>
          <a:noFill/>
          <a:ln cap="flat" cmpd="sng" w="9525">
            <a:solidFill>
              <a:schemeClr val="accent4"/>
            </a:solidFill>
            <a:prstDash val="solid"/>
            <a:round/>
            <a:headEnd len="sm" w="sm" type="none"/>
            <a:tailEnd len="sm" w="sm" type="none"/>
          </a:ln>
        </p:spPr>
      </p:pic>
      <p:pic>
        <p:nvPicPr>
          <p:cNvPr id="143" name="Google Shape;143;g2ab98680b57_0_31"/>
          <p:cNvPicPr preferRelativeResize="0"/>
          <p:nvPr/>
        </p:nvPicPr>
        <p:blipFill>
          <a:blip r:embed="rId6">
            <a:alphaModFix/>
          </a:blip>
          <a:stretch>
            <a:fillRect/>
          </a:stretch>
        </p:blipFill>
        <p:spPr>
          <a:xfrm>
            <a:off x="4862213" y="2329000"/>
            <a:ext cx="1694875" cy="1252226"/>
          </a:xfrm>
          <a:prstGeom prst="rect">
            <a:avLst/>
          </a:prstGeom>
          <a:noFill/>
          <a:ln cap="flat" cmpd="sng" w="9525">
            <a:solidFill>
              <a:schemeClr val="accent4"/>
            </a:solidFill>
            <a:prstDash val="solid"/>
            <a:round/>
            <a:headEnd len="sm" w="sm" type="none"/>
            <a:tailEnd len="sm" w="sm" type="none"/>
          </a:ln>
        </p:spPr>
      </p:pic>
      <p:cxnSp>
        <p:nvCxnSpPr>
          <p:cNvPr id="144" name="Google Shape;144;g2ab98680b57_0_31"/>
          <p:cNvCxnSpPr/>
          <p:nvPr/>
        </p:nvCxnSpPr>
        <p:spPr>
          <a:xfrm flipH="1">
            <a:off x="6098975" y="3759800"/>
            <a:ext cx="589200" cy="434100"/>
          </a:xfrm>
          <a:prstGeom prst="straightConnector1">
            <a:avLst/>
          </a:prstGeom>
          <a:noFill/>
          <a:ln cap="flat" cmpd="sng" w="9525">
            <a:solidFill>
              <a:srgbClr val="7ED957"/>
            </a:solidFill>
            <a:prstDash val="solid"/>
            <a:round/>
            <a:headEnd len="med" w="med" type="none"/>
            <a:tailEnd len="med" w="med" type="triangle"/>
          </a:ln>
        </p:spPr>
      </p:cxnSp>
      <p:sp>
        <p:nvSpPr>
          <p:cNvPr id="145" name="Google Shape;145;g2ab98680b57_0_31"/>
          <p:cNvSpPr txBox="1"/>
          <p:nvPr/>
        </p:nvSpPr>
        <p:spPr>
          <a:xfrm>
            <a:off x="6688175" y="3631325"/>
            <a:ext cx="589200" cy="785400"/>
          </a:xfrm>
          <a:prstGeom prst="rect">
            <a:avLst/>
          </a:prstGeom>
          <a:noFill/>
          <a:ln cap="flat" cmpd="sng" w="9525">
            <a:solidFill>
              <a:srgbClr val="D9D2E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7ED957"/>
                </a:solidFill>
                <a:latin typeface="Times New Roman"/>
                <a:ea typeface="Times New Roman"/>
                <a:cs typeface="Times New Roman"/>
                <a:sym typeface="Times New Roman"/>
              </a:rPr>
              <a:t>Hepatic veins and arteries</a:t>
            </a:r>
            <a:endParaRPr sz="1000">
              <a:solidFill>
                <a:srgbClr val="7ED957"/>
              </a:solidFill>
              <a:latin typeface="Times New Roman"/>
              <a:ea typeface="Times New Roman"/>
              <a:cs typeface="Times New Roman"/>
              <a:sym typeface="Times New Roman"/>
            </a:endParaRPr>
          </a:p>
        </p:txBody>
      </p:sp>
      <p:grpSp>
        <p:nvGrpSpPr>
          <p:cNvPr id="146" name="Google Shape;146;g2ab98680b57_0_31"/>
          <p:cNvGrpSpPr/>
          <p:nvPr/>
        </p:nvGrpSpPr>
        <p:grpSpPr>
          <a:xfrm>
            <a:off x="217175" y="5456850"/>
            <a:ext cx="6339900" cy="2034567"/>
            <a:chOff x="259050" y="1692385"/>
            <a:chExt cx="6339900" cy="1216628"/>
          </a:xfrm>
        </p:grpSpPr>
        <p:sp>
          <p:nvSpPr>
            <p:cNvPr id="147" name="Google Shape;147;g2ab98680b57_0_31"/>
            <p:cNvSpPr/>
            <p:nvPr/>
          </p:nvSpPr>
          <p:spPr>
            <a:xfrm>
              <a:off x="259050" y="1899213"/>
              <a:ext cx="6339900" cy="1009800"/>
            </a:xfrm>
            <a:prstGeom prst="roundRect">
              <a:avLst>
                <a:gd fmla="val 16667" name="adj"/>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1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 </a:t>
              </a:r>
              <a:r>
                <a:rPr lang="en-US">
                  <a:latin typeface="Times New Roman"/>
                  <a:ea typeface="Times New Roman"/>
                  <a:cs typeface="Times New Roman"/>
                  <a:sym typeface="Times New Roman"/>
                </a:rPr>
                <a:t>Right upper quadrant pain. </a:t>
              </a:r>
              <a:r>
                <a:rPr lang="en-US" sz="1100">
                  <a:solidFill>
                    <a:srgbClr val="7ED957"/>
                  </a:solidFill>
                  <a:latin typeface="Times New Roman"/>
                  <a:ea typeface="Times New Roman"/>
                  <a:cs typeface="Times New Roman"/>
                  <a:sym typeface="Times New Roman"/>
                </a:rPr>
                <a:t>(the most common)</a:t>
              </a:r>
              <a:endParaRPr sz="1100">
                <a:solidFill>
                  <a:srgbClr val="7ED957"/>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 Jaundice. </a:t>
              </a:r>
              <a:r>
                <a:rPr lang="en-US" sz="1100">
                  <a:solidFill>
                    <a:srgbClr val="7ED957"/>
                  </a:solidFill>
                  <a:latin typeface="Times New Roman"/>
                  <a:ea typeface="Times New Roman"/>
                  <a:cs typeface="Times New Roman"/>
                  <a:sym typeface="Times New Roman"/>
                </a:rPr>
                <a:t>so we’re checking on why does the patient have </a:t>
              </a:r>
              <a:r>
                <a:rPr lang="en-US" sz="1100">
                  <a:solidFill>
                    <a:srgbClr val="7ED957"/>
                  </a:solidFill>
                  <a:latin typeface="Times New Roman"/>
                  <a:ea typeface="Times New Roman"/>
                  <a:cs typeface="Times New Roman"/>
                  <a:sym typeface="Times New Roman"/>
                </a:rPr>
                <a:t>biliary</a:t>
              </a:r>
              <a:r>
                <a:rPr lang="en-US" sz="1100">
                  <a:solidFill>
                    <a:srgbClr val="7ED957"/>
                  </a:solidFill>
                  <a:latin typeface="Times New Roman"/>
                  <a:ea typeface="Times New Roman"/>
                  <a:cs typeface="Times New Roman"/>
                  <a:sym typeface="Times New Roman"/>
                </a:rPr>
                <a:t> obstruction</a:t>
              </a:r>
              <a:endParaRPr sz="1100">
                <a:solidFill>
                  <a:srgbClr val="7ED957"/>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 High liver function test. </a:t>
              </a:r>
              <a:r>
                <a:rPr lang="en-US" sz="1100">
                  <a:solidFill>
                    <a:srgbClr val="7ED957"/>
                  </a:solidFill>
                  <a:latin typeface="Times New Roman"/>
                  <a:ea typeface="Times New Roman"/>
                  <a:cs typeface="Times New Roman"/>
                  <a:sym typeface="Times New Roman"/>
                </a:rPr>
                <a:t>so we’re </a:t>
              </a:r>
              <a:r>
                <a:rPr lang="en-US" sz="1100">
                  <a:solidFill>
                    <a:srgbClr val="7ED957"/>
                  </a:solidFill>
                  <a:latin typeface="Times New Roman"/>
                  <a:ea typeface="Times New Roman"/>
                  <a:cs typeface="Times New Roman"/>
                  <a:sym typeface="Times New Roman"/>
                </a:rPr>
                <a:t>going</a:t>
              </a:r>
              <a:r>
                <a:rPr lang="en-US" sz="1100">
                  <a:solidFill>
                    <a:srgbClr val="7ED957"/>
                  </a:solidFill>
                  <a:latin typeface="Times New Roman"/>
                  <a:ea typeface="Times New Roman"/>
                  <a:cs typeface="Times New Roman"/>
                  <a:sym typeface="Times New Roman"/>
                </a:rPr>
                <a:t> to test the liver itself</a:t>
              </a:r>
              <a:endParaRPr sz="1100">
                <a:solidFill>
                  <a:srgbClr val="7ED957"/>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 Fever work up. </a:t>
              </a:r>
              <a:r>
                <a:rPr lang="en-US" sz="1100">
                  <a:solidFill>
                    <a:srgbClr val="7ED957"/>
                  </a:solidFill>
                  <a:latin typeface="Times New Roman"/>
                  <a:ea typeface="Times New Roman"/>
                  <a:cs typeface="Times New Roman"/>
                  <a:sym typeface="Times New Roman"/>
                </a:rPr>
                <a:t>so the patient has </a:t>
              </a:r>
              <a:r>
                <a:rPr lang="en-US" sz="1100">
                  <a:solidFill>
                    <a:srgbClr val="7ED957"/>
                  </a:solidFill>
                  <a:latin typeface="Times New Roman"/>
                  <a:ea typeface="Times New Roman"/>
                  <a:cs typeface="Times New Roman"/>
                  <a:sym typeface="Times New Roman"/>
                </a:rPr>
                <a:t>cholangitis or something else</a:t>
              </a:r>
              <a:r>
                <a:rPr lang="en-US" sz="1100">
                  <a:solidFill>
                    <a:srgbClr val="7ED957"/>
                  </a:solidFill>
                  <a:latin typeface="Times New Roman"/>
                  <a:ea typeface="Times New Roman"/>
                  <a:cs typeface="Times New Roman"/>
                  <a:sym typeface="Times New Roman"/>
                </a:rPr>
                <a:t> </a:t>
              </a:r>
              <a:endParaRPr sz="1100">
                <a:solidFill>
                  <a:srgbClr val="7ED957"/>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 Screening for metastasis. </a:t>
              </a:r>
              <a:r>
                <a:rPr lang="en-US" sz="1100">
                  <a:solidFill>
                    <a:srgbClr val="7ED957"/>
                  </a:solidFill>
                  <a:latin typeface="Times New Roman"/>
                  <a:ea typeface="Times New Roman"/>
                  <a:cs typeface="Times New Roman"/>
                  <a:sym typeface="Times New Roman"/>
                </a:rPr>
                <a:t>(especially in patients with cirrhosis)</a:t>
              </a:r>
              <a:endParaRPr sz="1100">
                <a:solidFill>
                  <a:srgbClr val="7ED957"/>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a:latin typeface="Times New Roman"/>
                <a:ea typeface="Times New Roman"/>
                <a:cs typeface="Times New Roman"/>
                <a:sym typeface="Times New Roman"/>
              </a:endParaRPr>
            </a:p>
          </p:txBody>
        </p:sp>
        <p:sp>
          <p:nvSpPr>
            <p:cNvPr id="148" name="Google Shape;148;g2ab98680b57_0_31"/>
            <p:cNvSpPr/>
            <p:nvPr/>
          </p:nvSpPr>
          <p:spPr>
            <a:xfrm>
              <a:off x="485325" y="1692385"/>
              <a:ext cx="2988600" cy="396300"/>
            </a:xfrm>
            <a:prstGeom prst="flowChartAlternateProcess">
              <a:avLst/>
            </a:prstGeom>
            <a:solidFill>
              <a:srgbClr val="D9D2E9"/>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lang="en-US" sz="2000">
                  <a:solidFill>
                    <a:schemeClr val="dk1"/>
                  </a:solidFill>
                  <a:latin typeface="Times New Roman"/>
                  <a:ea typeface="Times New Roman"/>
                  <a:cs typeface="Times New Roman"/>
                  <a:sym typeface="Times New Roman"/>
                </a:rPr>
                <a:t>Indications of Liver and Gallbladder US</a:t>
              </a:r>
              <a:endParaRPr i="0" sz="2000" u="none" cap="none" strike="noStrike">
                <a:solidFill>
                  <a:schemeClr val="dk1"/>
                </a:solidFill>
                <a:latin typeface="Times New Roman"/>
                <a:ea typeface="Times New Roman"/>
                <a:cs typeface="Times New Roman"/>
                <a:sym typeface="Times New Roman"/>
              </a:endParaRPr>
            </a:p>
          </p:txBody>
        </p:sp>
      </p:grpSp>
      <p:grpSp>
        <p:nvGrpSpPr>
          <p:cNvPr id="149" name="Google Shape;149;g2ab98680b57_0_31"/>
          <p:cNvGrpSpPr/>
          <p:nvPr/>
        </p:nvGrpSpPr>
        <p:grpSpPr>
          <a:xfrm>
            <a:off x="217175" y="7732130"/>
            <a:ext cx="6339900" cy="2866455"/>
            <a:chOff x="259050" y="1692382"/>
            <a:chExt cx="6339900" cy="1216662"/>
          </a:xfrm>
        </p:grpSpPr>
        <p:sp>
          <p:nvSpPr>
            <p:cNvPr id="150" name="Google Shape;150;g2ab98680b57_0_31"/>
            <p:cNvSpPr/>
            <p:nvPr/>
          </p:nvSpPr>
          <p:spPr>
            <a:xfrm>
              <a:off x="259050" y="1867444"/>
              <a:ext cx="6339900" cy="1041600"/>
            </a:xfrm>
            <a:prstGeom prst="roundRect">
              <a:avLst>
                <a:gd fmla="val 16667" name="adj"/>
              </a:avLst>
            </a:prstGeom>
            <a:noFill/>
            <a:ln cap="flat" cmpd="sng" w="9525">
              <a:solidFill>
                <a:srgbClr val="CCCCC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 </a:t>
              </a:r>
              <a:r>
                <a:rPr lang="en-US" sz="1100">
                  <a:solidFill>
                    <a:srgbClr val="7ED957"/>
                  </a:solidFill>
                  <a:latin typeface="Times New Roman"/>
                  <a:ea typeface="Times New Roman"/>
                  <a:cs typeface="Times New Roman"/>
                  <a:sym typeface="Times New Roman"/>
                </a:rPr>
                <a:t>(1)</a:t>
              </a:r>
              <a:r>
                <a:rPr lang="en-US">
                  <a:latin typeface="Times New Roman"/>
                  <a:ea typeface="Times New Roman"/>
                  <a:cs typeface="Times New Roman"/>
                  <a:sym typeface="Times New Roman"/>
                </a:rPr>
                <a:t>Size. </a:t>
              </a:r>
              <a:r>
                <a:rPr lang="en-US" sz="1100">
                  <a:solidFill>
                    <a:srgbClr val="7ED957"/>
                  </a:solidFill>
                  <a:latin typeface="Times New Roman"/>
                  <a:ea typeface="Times New Roman"/>
                  <a:cs typeface="Times New Roman"/>
                  <a:sym typeface="Times New Roman"/>
                </a:rPr>
                <a:t>it could be larger or smaller (the normal size: around 15-16cm in the </a:t>
              </a:r>
              <a:r>
                <a:rPr lang="en-US" sz="1100">
                  <a:solidFill>
                    <a:srgbClr val="7ED957"/>
                  </a:solidFill>
                  <a:latin typeface="Times New Roman"/>
                  <a:ea typeface="Times New Roman"/>
                  <a:cs typeface="Times New Roman"/>
                  <a:sym typeface="Times New Roman"/>
                </a:rPr>
                <a:t>midclavicular</a:t>
              </a:r>
              <a:r>
                <a:rPr lang="en-US" sz="1100">
                  <a:solidFill>
                    <a:srgbClr val="7ED957"/>
                  </a:solidFill>
                  <a:latin typeface="Times New Roman"/>
                  <a:ea typeface="Times New Roman"/>
                  <a:cs typeface="Times New Roman"/>
                  <a:sym typeface="Times New Roman"/>
                </a:rPr>
                <a:t> line)</a:t>
              </a:r>
              <a:endParaRPr sz="1100">
                <a:solidFill>
                  <a:srgbClr val="7ED957"/>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 Diffuse liver disease. </a:t>
              </a:r>
              <a:r>
                <a:rPr lang="en-US" sz="1000">
                  <a:solidFill>
                    <a:srgbClr val="7ED957"/>
                  </a:solidFill>
                  <a:latin typeface="Times New Roman"/>
                  <a:ea typeface="Times New Roman"/>
                  <a:cs typeface="Times New Roman"/>
                  <a:sym typeface="Times New Roman"/>
                </a:rPr>
                <a:t>we can know it by: changing of the shade of the grey of the liver</a:t>
              </a:r>
              <a:endParaRPr sz="1000">
                <a:solidFill>
                  <a:srgbClr val="7ED957"/>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 Focal liver disease. </a:t>
              </a:r>
              <a:r>
                <a:rPr lang="en-US" sz="1100">
                  <a:solidFill>
                    <a:srgbClr val="7ED957"/>
                  </a:solidFill>
                  <a:latin typeface="Times New Roman"/>
                  <a:ea typeface="Times New Roman"/>
                  <a:cs typeface="Times New Roman"/>
                  <a:sym typeface="Times New Roman"/>
                </a:rPr>
                <a:t>such as masses</a:t>
              </a:r>
              <a:endParaRPr sz="1100">
                <a:solidFill>
                  <a:srgbClr val="7ED957"/>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 Hepatic vascularity.</a:t>
              </a:r>
              <a:endParaRPr>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 Biliary system obstruction/pathology.</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lang="en-US" sz="1100">
                  <a:solidFill>
                    <a:srgbClr val="7ED957"/>
                  </a:solidFill>
                  <a:latin typeface="Times New Roman"/>
                  <a:ea typeface="Times New Roman"/>
                  <a:cs typeface="Times New Roman"/>
                  <a:sym typeface="Times New Roman"/>
                </a:rPr>
                <a:t>(1): in case of hepatomegaly: the liver will be enlarged </a:t>
              </a:r>
              <a:endParaRPr sz="1100">
                <a:solidFill>
                  <a:srgbClr val="7ED957"/>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lang="en-US" sz="1100">
                  <a:solidFill>
                    <a:srgbClr val="7ED957"/>
                  </a:solidFill>
                  <a:latin typeface="Times New Roman"/>
                  <a:ea typeface="Times New Roman"/>
                  <a:cs typeface="Times New Roman"/>
                  <a:sym typeface="Times New Roman"/>
                </a:rPr>
                <a:t>causes of hepatomegaly: viral hepatitis, metastases, </a:t>
              </a:r>
              <a:r>
                <a:rPr lang="en-US" sz="1100" u="sng">
                  <a:solidFill>
                    <a:srgbClr val="7ED957"/>
                  </a:solidFill>
                  <a:latin typeface="Times New Roman"/>
                  <a:ea typeface="Times New Roman"/>
                  <a:cs typeface="Times New Roman"/>
                  <a:sym typeface="Times New Roman"/>
                </a:rPr>
                <a:t>early</a:t>
              </a:r>
              <a:r>
                <a:rPr lang="en-US" sz="1100">
                  <a:solidFill>
                    <a:srgbClr val="7ED957"/>
                  </a:solidFill>
                  <a:latin typeface="Times New Roman"/>
                  <a:ea typeface="Times New Roman"/>
                  <a:cs typeface="Times New Roman"/>
                  <a:sym typeface="Times New Roman"/>
                </a:rPr>
                <a:t> part of the cirrhosis, congestive heart failure, and storage diseases such as </a:t>
              </a:r>
              <a:r>
                <a:rPr lang="en-US" sz="1100">
                  <a:solidFill>
                    <a:srgbClr val="7ED957"/>
                  </a:solidFill>
                  <a:latin typeface="Times New Roman"/>
                  <a:ea typeface="Times New Roman"/>
                  <a:cs typeface="Times New Roman"/>
                  <a:sym typeface="Times New Roman"/>
                </a:rPr>
                <a:t>amyloidosis</a:t>
              </a:r>
              <a:endParaRPr sz="1100">
                <a:solidFill>
                  <a:srgbClr val="7ED957"/>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lang="en-US" sz="1100">
                  <a:solidFill>
                    <a:srgbClr val="7ED957"/>
                  </a:solidFill>
                  <a:latin typeface="Times New Roman"/>
                  <a:ea typeface="Times New Roman"/>
                  <a:cs typeface="Times New Roman"/>
                  <a:sym typeface="Times New Roman"/>
                </a:rPr>
                <a:t>     in case of cirrhosis (late stages) </a:t>
              </a:r>
              <a:r>
                <a:rPr lang="en-US" sz="1100">
                  <a:solidFill>
                    <a:srgbClr val="A6A6A6"/>
                  </a:solidFill>
                  <a:latin typeface="Times New Roman"/>
                  <a:ea typeface="Times New Roman"/>
                  <a:cs typeface="Times New Roman"/>
                  <a:sym typeface="Times New Roman"/>
                </a:rPr>
                <a:t>(in early stages: </a:t>
              </a:r>
              <a:r>
                <a:rPr lang="en-US" sz="1100">
                  <a:solidFill>
                    <a:srgbClr val="A6A6A6"/>
                  </a:solidFill>
                  <a:latin typeface="Times New Roman"/>
                  <a:ea typeface="Times New Roman"/>
                  <a:cs typeface="Times New Roman"/>
                  <a:sym typeface="Times New Roman"/>
                </a:rPr>
                <a:t>enlargement of the liver, remember?)</a:t>
              </a:r>
              <a:r>
                <a:rPr lang="en-US" sz="1100">
                  <a:solidFill>
                    <a:srgbClr val="7ED957"/>
                  </a:solidFill>
                  <a:latin typeface="Times New Roman"/>
                  <a:ea typeface="Times New Roman"/>
                  <a:cs typeface="Times New Roman"/>
                  <a:sym typeface="Times New Roman"/>
                </a:rPr>
                <a:t>: small and shrunken liver, with irregular outline +hypertension +/- focal lesions such as hepatocellular carcinoma </a:t>
              </a:r>
              <a:endParaRPr sz="1100">
                <a:solidFill>
                  <a:srgbClr val="7ED957"/>
                </a:solidFill>
                <a:latin typeface="Times New Roman"/>
                <a:ea typeface="Times New Roman"/>
                <a:cs typeface="Times New Roman"/>
                <a:sym typeface="Times New Roman"/>
              </a:endParaRPr>
            </a:p>
          </p:txBody>
        </p:sp>
        <p:sp>
          <p:nvSpPr>
            <p:cNvPr id="151" name="Google Shape;151;g2ab98680b57_0_31"/>
            <p:cNvSpPr/>
            <p:nvPr/>
          </p:nvSpPr>
          <p:spPr>
            <a:xfrm>
              <a:off x="485325" y="1692382"/>
              <a:ext cx="2988600" cy="219900"/>
            </a:xfrm>
            <a:prstGeom prst="flowChartAlternateProcess">
              <a:avLst/>
            </a:prstGeom>
            <a:solidFill>
              <a:srgbClr val="D9D2E9"/>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lang="en-US" sz="2000">
                  <a:solidFill>
                    <a:schemeClr val="dk1"/>
                  </a:solidFill>
                  <a:latin typeface="Times New Roman"/>
                  <a:ea typeface="Times New Roman"/>
                  <a:cs typeface="Times New Roman"/>
                  <a:sym typeface="Times New Roman"/>
                </a:rPr>
                <a:t>Pathology of the Liver</a:t>
              </a:r>
              <a:endParaRPr sz="20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000"/>
                <a:buFont typeface="Arial"/>
                <a:buNone/>
              </a:pPr>
              <a:r>
                <a:rPr lang="en-US" sz="1000">
                  <a:solidFill>
                    <a:srgbClr val="38761D"/>
                  </a:solidFill>
                  <a:latin typeface="Times New Roman"/>
                  <a:ea typeface="Times New Roman"/>
                  <a:cs typeface="Times New Roman"/>
                  <a:sym typeface="Times New Roman"/>
                </a:rPr>
                <a:t>(keep this in mind during the examination)</a:t>
              </a:r>
              <a:endParaRPr sz="1000">
                <a:solidFill>
                  <a:srgbClr val="38761D"/>
                </a:solidFill>
                <a:latin typeface="Times New Roman"/>
                <a:ea typeface="Times New Roman"/>
                <a:cs typeface="Times New Roman"/>
                <a:sym typeface="Times New Roman"/>
              </a:endParaRPr>
            </a:p>
          </p:txBody>
        </p:sp>
      </p:grpSp>
      <p:sp>
        <p:nvSpPr>
          <p:cNvPr id="152" name="Google Shape;152;g2ab98680b57_0_31"/>
          <p:cNvSpPr txBox="1"/>
          <p:nvPr/>
        </p:nvSpPr>
        <p:spPr>
          <a:xfrm>
            <a:off x="4029700" y="7535675"/>
            <a:ext cx="3471900" cy="569400"/>
          </a:xfrm>
          <a:prstGeom prst="rect">
            <a:avLst/>
          </a:prstGeom>
          <a:noFill/>
          <a:ln cap="flat" cmpd="sng" w="9525">
            <a:solidFill>
              <a:srgbClr val="D9D2E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7ED957"/>
                </a:solidFill>
                <a:latin typeface="Times New Roman"/>
                <a:ea typeface="Times New Roman"/>
                <a:cs typeface="Times New Roman"/>
                <a:sym typeface="Times New Roman"/>
              </a:rPr>
              <a:t>in US: dark: fluid (blood, gastric juice, bile,..)</a:t>
            </a:r>
            <a:endParaRPr sz="1000">
              <a:solidFill>
                <a:srgbClr val="7ED957"/>
              </a:solidFill>
              <a:latin typeface="Times New Roman"/>
              <a:ea typeface="Times New Roman"/>
              <a:cs typeface="Times New Roman"/>
              <a:sym typeface="Times New Roman"/>
            </a:endParaRPr>
          </a:p>
          <a:p>
            <a:pPr indent="0" lvl="0" marL="0" rtl="0" algn="l">
              <a:spcBef>
                <a:spcPts val="0"/>
              </a:spcBef>
              <a:spcAft>
                <a:spcPts val="0"/>
              </a:spcAft>
              <a:buNone/>
            </a:pPr>
            <a:r>
              <a:rPr lang="en-US" sz="1000">
                <a:solidFill>
                  <a:srgbClr val="7ED957"/>
                </a:solidFill>
                <a:latin typeface="Times New Roman"/>
                <a:ea typeface="Times New Roman"/>
                <a:cs typeface="Times New Roman"/>
                <a:sym typeface="Times New Roman"/>
              </a:rPr>
              <a:t>         white (</a:t>
            </a:r>
            <a:r>
              <a:rPr lang="en-US" sz="1000">
                <a:solidFill>
                  <a:srgbClr val="7ED957"/>
                </a:solidFill>
                <a:latin typeface="Times New Roman"/>
                <a:ea typeface="Times New Roman"/>
                <a:cs typeface="Times New Roman"/>
                <a:sym typeface="Times New Roman"/>
              </a:rPr>
              <a:t>echogenic</a:t>
            </a:r>
            <a:r>
              <a:rPr lang="en-US" sz="1000">
                <a:solidFill>
                  <a:srgbClr val="7ED957"/>
                </a:solidFill>
                <a:latin typeface="Times New Roman"/>
                <a:ea typeface="Times New Roman"/>
                <a:cs typeface="Times New Roman"/>
                <a:sym typeface="Times New Roman"/>
              </a:rPr>
              <a:t>): calcification, bone, or air</a:t>
            </a:r>
            <a:endParaRPr sz="1000">
              <a:solidFill>
                <a:srgbClr val="7ED957"/>
              </a:solidFill>
              <a:latin typeface="Times New Roman"/>
              <a:ea typeface="Times New Roman"/>
              <a:cs typeface="Times New Roman"/>
              <a:sym typeface="Times New Roman"/>
            </a:endParaRPr>
          </a:p>
          <a:p>
            <a:pPr indent="0" lvl="0" marL="0" rtl="0" algn="l">
              <a:spcBef>
                <a:spcPts val="0"/>
              </a:spcBef>
              <a:spcAft>
                <a:spcPts val="0"/>
              </a:spcAft>
              <a:buNone/>
            </a:pPr>
            <a:r>
              <a:rPr lang="en-US" sz="1000">
                <a:solidFill>
                  <a:srgbClr val="7ED957"/>
                </a:solidFill>
                <a:latin typeface="Times New Roman"/>
                <a:ea typeface="Times New Roman"/>
                <a:cs typeface="Times New Roman"/>
                <a:sym typeface="Times New Roman"/>
              </a:rPr>
              <a:t>         grey and in between: everything else</a:t>
            </a:r>
            <a:endParaRPr sz="1000">
              <a:solidFill>
                <a:srgbClr val="7ED957"/>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graphicFrame>
        <p:nvGraphicFramePr>
          <p:cNvPr id="157" name="Google Shape;157;g2ab98680b57_0_52"/>
          <p:cNvGraphicFramePr/>
          <p:nvPr/>
        </p:nvGraphicFramePr>
        <p:xfrm>
          <a:off x="-12" y="0"/>
          <a:ext cx="3000000" cy="3000000"/>
        </p:xfrm>
        <a:graphic>
          <a:graphicData uri="http://schemas.openxmlformats.org/drawingml/2006/table">
            <a:tbl>
              <a:tblPr>
                <a:noFill/>
                <a:tableStyleId>{1529A6C8-4A5D-4AEC-A204-FF070311C739}</a:tableStyleId>
              </a:tblPr>
              <a:tblGrid>
                <a:gridCol w="1523675"/>
                <a:gridCol w="3513975"/>
                <a:gridCol w="2518825"/>
              </a:tblGrid>
              <a:tr h="679175">
                <a:tc gridSpan="3">
                  <a:txBody>
                    <a:bodyPr/>
                    <a:lstStyle/>
                    <a:p>
                      <a:pPr indent="0" lvl="0" marL="0" marR="0" rtl="0" algn="ctr">
                        <a:lnSpc>
                          <a:spcPct val="120545"/>
                        </a:lnSpc>
                        <a:spcBef>
                          <a:spcPts val="0"/>
                        </a:spcBef>
                        <a:spcAft>
                          <a:spcPts val="0"/>
                        </a:spcAft>
                        <a:buNone/>
                      </a:pPr>
                      <a:r>
                        <a:rPr lang="en-US" sz="2500">
                          <a:latin typeface="Times New Roman"/>
                          <a:ea typeface="Times New Roman"/>
                          <a:cs typeface="Times New Roman"/>
                          <a:sym typeface="Times New Roman"/>
                        </a:rPr>
                        <a:t>Pathology of the Liver</a:t>
                      </a:r>
                      <a:endParaRPr sz="2500"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E7CC3"/>
                    </a:solidFill>
                  </a:tcPr>
                </a:tc>
                <a:tc hMerge="1"/>
                <a:tc hMerge="1"/>
              </a:tr>
              <a:tr h="3780900">
                <a:tc>
                  <a:txBody>
                    <a:bodyPr/>
                    <a:lstStyle/>
                    <a:p>
                      <a:pPr indent="0" lvl="0" marL="0" marR="0" rtl="0" algn="ctr">
                        <a:lnSpc>
                          <a:spcPct val="120545"/>
                        </a:lnSpc>
                        <a:spcBef>
                          <a:spcPts val="0"/>
                        </a:spcBef>
                        <a:spcAft>
                          <a:spcPts val="0"/>
                        </a:spcAft>
                        <a:buNone/>
                      </a:pPr>
                      <a:r>
                        <a:rPr lang="en-US" sz="1800">
                          <a:latin typeface="Times New Roman"/>
                          <a:ea typeface="Times New Roman"/>
                          <a:cs typeface="Times New Roman"/>
                          <a:sym typeface="Times New Roman"/>
                        </a:rPr>
                        <a:t>Size abnormality</a:t>
                      </a:r>
                      <a:endParaRPr sz="1800"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A7D6"/>
                    </a:solidFill>
                  </a:tcPr>
                </a:tc>
                <a:tc gridSpan="2">
                  <a:txBody>
                    <a:bodyPr/>
                    <a:lstStyle/>
                    <a:p>
                      <a:pPr indent="0" lvl="0" marL="0" rtl="0" algn="l">
                        <a:spcBef>
                          <a:spcPts val="0"/>
                        </a:spcBef>
                        <a:spcAft>
                          <a:spcPts val="0"/>
                        </a:spcAft>
                        <a:buNone/>
                      </a:pPr>
                      <a:r>
                        <a:t/>
                      </a:r>
                      <a:endParaRPr>
                        <a:solidFill>
                          <a:srgbClr val="7ED957"/>
                        </a:solidFill>
                        <a:latin typeface="Times New Roman"/>
                        <a:ea typeface="Times New Roman"/>
                        <a:cs typeface="Times New Roman"/>
                        <a:sym typeface="Times New Roman"/>
                      </a:endParaRPr>
                    </a:p>
                    <a:p>
                      <a:pPr indent="0" lvl="0" marL="0" marR="0" rtl="0" algn="ctr">
                        <a:lnSpc>
                          <a:spcPct val="120545"/>
                        </a:lnSpc>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r>
              <a:tr h="2026225">
                <a:tc>
                  <a:txBody>
                    <a:bodyPr/>
                    <a:lstStyle/>
                    <a:p>
                      <a:pPr indent="0" lvl="0" marL="0" marR="0" rtl="0" algn="ctr">
                        <a:lnSpc>
                          <a:spcPct val="120545"/>
                        </a:lnSpc>
                        <a:spcBef>
                          <a:spcPts val="0"/>
                        </a:spcBef>
                        <a:spcAft>
                          <a:spcPts val="0"/>
                        </a:spcAft>
                        <a:buNone/>
                      </a:pPr>
                      <a:r>
                        <a:rPr lang="en-US" sz="1800">
                          <a:latin typeface="Times New Roman"/>
                          <a:ea typeface="Times New Roman"/>
                          <a:cs typeface="Times New Roman"/>
                          <a:sym typeface="Times New Roman"/>
                        </a:rPr>
                        <a:t>Diffuse abnormality</a:t>
                      </a:r>
                      <a:endParaRPr sz="1800">
                        <a:latin typeface="Times New Roman"/>
                        <a:ea typeface="Times New Roman"/>
                        <a:cs typeface="Times New Roman"/>
                        <a:sym typeface="Times New Roman"/>
                      </a:endParaRPr>
                    </a:p>
                    <a:p>
                      <a:pPr indent="0" lvl="0" marL="0" marR="0" rtl="1" algn="ctr">
                        <a:lnSpc>
                          <a:spcPct val="120545"/>
                        </a:lnSpc>
                        <a:spcBef>
                          <a:spcPts val="0"/>
                        </a:spcBef>
                        <a:spcAft>
                          <a:spcPts val="0"/>
                        </a:spcAft>
                        <a:buNone/>
                      </a:pPr>
                      <a:r>
                        <a:rPr lang="en-US" sz="1000">
                          <a:solidFill>
                            <a:srgbClr val="38761D"/>
                          </a:solidFill>
                          <a:latin typeface="Times New Roman"/>
                          <a:ea typeface="Times New Roman"/>
                          <a:cs typeface="Times New Roman"/>
                          <a:sym typeface="Times New Roman"/>
                        </a:rPr>
                        <a:t>منتشر بسبب ال </a:t>
                      </a:r>
                      <a:r>
                        <a:rPr lang="en-US" sz="1000">
                          <a:solidFill>
                            <a:srgbClr val="38761D"/>
                          </a:solidFill>
                          <a:latin typeface="Times New Roman"/>
                          <a:ea typeface="Times New Roman"/>
                          <a:cs typeface="Times New Roman"/>
                          <a:sym typeface="Times New Roman"/>
                        </a:rPr>
                        <a:t>infiltration</a:t>
                      </a:r>
                      <a:endParaRPr sz="1000">
                        <a:solidFill>
                          <a:srgbClr val="38761D"/>
                        </a:solidFill>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A7D6"/>
                    </a:solidFill>
                  </a:tcPr>
                </a:tc>
                <a:tc gridSpan="2">
                  <a:txBody>
                    <a:bodyPr/>
                    <a:lstStyle/>
                    <a:p>
                      <a:pPr indent="0" lvl="0" marL="0" marR="0" rtl="0" algn="ctr">
                        <a:lnSpc>
                          <a:spcPct val="120545"/>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207100">
                <a:tc>
                  <a:txBody>
                    <a:bodyPr/>
                    <a:lstStyle/>
                    <a:p>
                      <a:pPr indent="0" lvl="0" marL="0" marR="0" rtl="0" algn="ctr">
                        <a:lnSpc>
                          <a:spcPct val="120545"/>
                        </a:lnSpc>
                        <a:spcBef>
                          <a:spcPts val="0"/>
                        </a:spcBef>
                        <a:spcAft>
                          <a:spcPts val="0"/>
                        </a:spcAft>
                        <a:buNone/>
                      </a:pPr>
                      <a:r>
                        <a:rPr lang="en-US" sz="1800">
                          <a:latin typeface="Times New Roman"/>
                          <a:ea typeface="Times New Roman"/>
                          <a:cs typeface="Times New Roman"/>
                          <a:sym typeface="Times New Roman"/>
                        </a:rPr>
                        <a:t>Focal liver lesions</a:t>
                      </a:r>
                      <a:endParaRPr sz="1800"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A7D6"/>
                    </a:solidFill>
                  </a:tcPr>
                </a:tc>
                <a:tc gridSpan="2">
                  <a:txBody>
                    <a:bodyPr/>
                    <a:lstStyle/>
                    <a:p>
                      <a:pPr indent="0" lvl="0" marL="0" rtl="0" algn="l">
                        <a:lnSpc>
                          <a:spcPct val="120545"/>
                        </a:lnSpc>
                        <a:spcBef>
                          <a:spcPts val="0"/>
                        </a:spcBef>
                        <a:spcAft>
                          <a:spcPts val="0"/>
                        </a:spcAft>
                        <a:buClr>
                          <a:schemeClr val="dk1"/>
                        </a:buClr>
                        <a:buSzPts val="1100"/>
                        <a:buFont typeface="Arial"/>
                        <a:buNone/>
                      </a:pPr>
                      <a:r>
                        <a:rPr lang="en-US" sz="1300">
                          <a:latin typeface="Times New Roman"/>
                          <a:ea typeface="Times New Roman"/>
                          <a:cs typeface="Times New Roman"/>
                          <a:sym typeface="Times New Roman"/>
                        </a:rPr>
                        <a:t>Benign tumor:</a:t>
                      </a:r>
                      <a:endParaRPr sz="1300">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sz="1300">
                          <a:latin typeface="Times New Roman"/>
                          <a:ea typeface="Times New Roman"/>
                          <a:cs typeface="Times New Roman"/>
                          <a:sym typeface="Times New Roman"/>
                        </a:rPr>
                        <a:t>Hemangioma. </a:t>
                      </a:r>
                      <a:r>
                        <a:rPr lang="en-US" sz="1100">
                          <a:solidFill>
                            <a:srgbClr val="7ED957"/>
                          </a:solidFill>
                          <a:latin typeface="Times New Roman"/>
                          <a:ea typeface="Times New Roman"/>
                          <a:cs typeface="Times New Roman"/>
                          <a:sym typeface="Times New Roman"/>
                        </a:rPr>
                        <a:t>(vascular lesion) (most common)</a:t>
                      </a:r>
                      <a:endParaRPr sz="1100">
                        <a:solidFill>
                          <a:srgbClr val="7ED957"/>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t/>
                      </a:r>
                      <a:endParaRPr sz="1300">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sz="1300">
                          <a:latin typeface="Times New Roman"/>
                          <a:ea typeface="Times New Roman"/>
                          <a:cs typeface="Times New Roman"/>
                          <a:sym typeface="Times New Roman"/>
                        </a:rPr>
                        <a:t>Malignant tumor:</a:t>
                      </a:r>
                      <a:endParaRPr sz="1300">
                        <a:latin typeface="Times New Roman"/>
                        <a:ea typeface="Times New Roman"/>
                        <a:cs typeface="Times New Roman"/>
                        <a:sym typeface="Times New Roman"/>
                      </a:endParaRPr>
                    </a:p>
                    <a:p>
                      <a:pPr indent="0" lvl="0" marL="0" rtl="0" algn="l">
                        <a:lnSpc>
                          <a:spcPct val="120545"/>
                        </a:lnSpc>
                        <a:spcBef>
                          <a:spcPts val="0"/>
                        </a:spcBef>
                        <a:spcAft>
                          <a:spcPts val="0"/>
                        </a:spcAft>
                        <a:buNone/>
                      </a:pPr>
                      <a:r>
                        <a:rPr lang="en-US" sz="1300">
                          <a:latin typeface="Times New Roman"/>
                          <a:ea typeface="Times New Roman"/>
                          <a:cs typeface="Times New Roman"/>
                          <a:sym typeface="Times New Roman"/>
                        </a:rPr>
                        <a:t>- </a:t>
                      </a:r>
                      <a:r>
                        <a:rPr lang="en-US" sz="1300">
                          <a:latin typeface="Times New Roman"/>
                          <a:ea typeface="Times New Roman"/>
                          <a:cs typeface="Times New Roman"/>
                          <a:sym typeface="Times New Roman"/>
                        </a:rPr>
                        <a:t>Primary eg. Hepatocellular carcinoma.</a:t>
                      </a:r>
                      <a:endParaRPr sz="1300">
                        <a:latin typeface="Times New Roman"/>
                        <a:ea typeface="Times New Roman"/>
                        <a:cs typeface="Times New Roman"/>
                        <a:sym typeface="Times New Roman"/>
                      </a:endParaRPr>
                    </a:p>
                    <a:p>
                      <a:pPr indent="0" lvl="0" marL="0" rtl="0" algn="l">
                        <a:lnSpc>
                          <a:spcPct val="120545"/>
                        </a:lnSpc>
                        <a:spcBef>
                          <a:spcPts val="0"/>
                        </a:spcBef>
                        <a:spcAft>
                          <a:spcPts val="0"/>
                        </a:spcAft>
                        <a:buNone/>
                      </a:pPr>
                      <a:r>
                        <a:rPr lang="en-US" sz="1300">
                          <a:latin typeface="Times New Roman"/>
                          <a:ea typeface="Times New Roman"/>
                          <a:cs typeface="Times New Roman"/>
                          <a:sym typeface="Times New Roman"/>
                        </a:rPr>
                        <a:t>- Secondary metastasis </a:t>
                      </a:r>
                      <a:r>
                        <a:rPr lang="en-US" sz="1100">
                          <a:solidFill>
                            <a:srgbClr val="7ED957"/>
                          </a:solidFill>
                          <a:latin typeface="Times New Roman"/>
                          <a:ea typeface="Times New Roman"/>
                          <a:cs typeface="Times New Roman"/>
                          <a:sym typeface="Times New Roman"/>
                        </a:rPr>
                        <a:t>it could be anywhere </a:t>
                      </a:r>
                      <a:endParaRPr sz="1100">
                        <a:solidFill>
                          <a:srgbClr val="7ED957"/>
                        </a:solidFill>
                        <a:latin typeface="Times New Roman"/>
                        <a:ea typeface="Times New Roman"/>
                        <a:cs typeface="Times New Roman"/>
                        <a:sym typeface="Times New Roman"/>
                      </a:endParaRPr>
                    </a:p>
                    <a:p>
                      <a:pPr indent="0" lvl="0" marL="0" rtl="0" algn="l">
                        <a:lnSpc>
                          <a:spcPct val="120545"/>
                        </a:lnSpc>
                        <a:spcBef>
                          <a:spcPts val="0"/>
                        </a:spcBef>
                        <a:spcAft>
                          <a:spcPts val="0"/>
                        </a:spcAft>
                        <a:buNone/>
                      </a:pPr>
                      <a:r>
                        <a:rPr lang="en-US" sz="1100">
                          <a:solidFill>
                            <a:srgbClr val="7ED957"/>
                          </a:solidFill>
                          <a:latin typeface="Times New Roman"/>
                          <a:ea typeface="Times New Roman"/>
                          <a:cs typeface="Times New Roman"/>
                          <a:sym typeface="Times New Roman"/>
                        </a:rPr>
                        <a:t>from the body </a:t>
                      </a:r>
                      <a:r>
                        <a:rPr lang="en-US" sz="1100">
                          <a:solidFill>
                            <a:srgbClr val="7ED957"/>
                          </a:solidFill>
                          <a:latin typeface="Times New Roman"/>
                          <a:ea typeface="Times New Roman"/>
                          <a:cs typeface="Times New Roman"/>
                          <a:sym typeface="Times New Roman"/>
                        </a:rPr>
                        <a:t>especially the colon and </a:t>
                      </a:r>
                      <a:endParaRPr sz="1100">
                        <a:solidFill>
                          <a:srgbClr val="7ED957"/>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sz="1100">
                          <a:solidFill>
                            <a:srgbClr val="7ED957"/>
                          </a:solidFill>
                          <a:latin typeface="Times New Roman"/>
                          <a:ea typeface="Times New Roman"/>
                          <a:cs typeface="Times New Roman"/>
                          <a:sym typeface="Times New Roman"/>
                        </a:rPr>
                        <a:t>breast </a:t>
                      </a:r>
                      <a:r>
                        <a:rPr lang="en-US" sz="1300">
                          <a:latin typeface="Times New Roman"/>
                          <a:ea typeface="Times New Roman"/>
                          <a:cs typeface="Times New Roman"/>
                          <a:sym typeface="Times New Roman"/>
                        </a:rPr>
                        <a:t>eg. Colon breast.</a:t>
                      </a:r>
                      <a:endParaRPr sz="1300">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t/>
                      </a:r>
                      <a:endParaRPr sz="1300">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sz="1300">
                          <a:latin typeface="Times New Roman"/>
                          <a:ea typeface="Times New Roman"/>
                          <a:cs typeface="Times New Roman"/>
                          <a:sym typeface="Times New Roman"/>
                        </a:rPr>
                        <a:t>Infective:</a:t>
                      </a:r>
                      <a:endParaRPr sz="1300">
                        <a:latin typeface="Times New Roman"/>
                        <a:ea typeface="Times New Roman"/>
                        <a:cs typeface="Times New Roman"/>
                        <a:sym typeface="Times New Roman"/>
                      </a:endParaRPr>
                    </a:p>
                    <a:p>
                      <a:pPr indent="0" lvl="0" marL="0" rtl="0" algn="l">
                        <a:lnSpc>
                          <a:spcPct val="120545"/>
                        </a:lnSpc>
                        <a:spcBef>
                          <a:spcPts val="0"/>
                        </a:spcBef>
                        <a:spcAft>
                          <a:spcPts val="0"/>
                        </a:spcAft>
                        <a:buNone/>
                      </a:pPr>
                      <a:r>
                        <a:rPr lang="en-US" sz="1300">
                          <a:latin typeface="Times New Roman"/>
                          <a:ea typeface="Times New Roman"/>
                          <a:cs typeface="Times New Roman"/>
                          <a:sym typeface="Times New Roman"/>
                        </a:rPr>
                        <a:t>- </a:t>
                      </a:r>
                      <a:r>
                        <a:rPr lang="en-US" sz="1300">
                          <a:latin typeface="Times New Roman"/>
                          <a:ea typeface="Times New Roman"/>
                          <a:cs typeface="Times New Roman"/>
                          <a:sym typeface="Times New Roman"/>
                        </a:rPr>
                        <a:t>Abscess</a:t>
                      </a:r>
                      <a:endParaRPr sz="1300">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sz="1300">
                          <a:latin typeface="Times New Roman"/>
                          <a:ea typeface="Times New Roman"/>
                          <a:cs typeface="Times New Roman"/>
                          <a:sym typeface="Times New Roman"/>
                        </a:rPr>
                        <a:t>- </a:t>
                      </a:r>
                      <a:r>
                        <a:rPr lang="en-US" sz="1300">
                          <a:latin typeface="Times New Roman"/>
                          <a:ea typeface="Times New Roman"/>
                          <a:cs typeface="Times New Roman"/>
                          <a:sym typeface="Times New Roman"/>
                        </a:rPr>
                        <a:t>hydatid</a:t>
                      </a:r>
                      <a:r>
                        <a:rPr lang="en-US" sz="1300">
                          <a:latin typeface="Times New Roman"/>
                          <a:ea typeface="Times New Roman"/>
                          <a:cs typeface="Times New Roman"/>
                          <a:sym typeface="Times New Roman"/>
                        </a:rPr>
                        <a:t> cyst.</a:t>
                      </a:r>
                      <a:endParaRPr sz="1300">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t/>
                      </a:r>
                      <a:endParaRPr sz="1300">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sz="1300">
                          <a:latin typeface="Times New Roman"/>
                          <a:ea typeface="Times New Roman"/>
                          <a:cs typeface="Times New Roman"/>
                          <a:sym typeface="Times New Roman"/>
                        </a:rPr>
                        <a:t>Congenital:</a:t>
                      </a:r>
                      <a:endParaRPr sz="1300">
                        <a:latin typeface="Times New Roman"/>
                        <a:ea typeface="Times New Roman"/>
                        <a:cs typeface="Times New Roman"/>
                        <a:sym typeface="Times New Roman"/>
                      </a:endParaRPr>
                    </a:p>
                    <a:p>
                      <a:pPr indent="0" lvl="0" marL="0" rtl="0" algn="l">
                        <a:lnSpc>
                          <a:spcPct val="120545"/>
                        </a:lnSpc>
                        <a:spcBef>
                          <a:spcPts val="0"/>
                        </a:spcBef>
                        <a:spcAft>
                          <a:spcPts val="0"/>
                        </a:spcAft>
                        <a:buNone/>
                      </a:pPr>
                      <a:r>
                        <a:rPr lang="en-US" sz="1300">
                          <a:latin typeface="Times New Roman"/>
                          <a:ea typeface="Times New Roman"/>
                          <a:cs typeface="Times New Roman"/>
                          <a:sym typeface="Times New Roman"/>
                        </a:rPr>
                        <a:t>-Hepatic cyst.</a:t>
                      </a:r>
                      <a:endParaRPr sz="1300">
                        <a:latin typeface="Times New Roman"/>
                        <a:ea typeface="Times New Roman"/>
                        <a:cs typeface="Times New Roman"/>
                        <a:sym typeface="Times New Roman"/>
                      </a:endParaRPr>
                    </a:p>
                    <a:p>
                      <a:pPr indent="0" lvl="0" marL="0" rtl="0" algn="l">
                        <a:lnSpc>
                          <a:spcPct val="120545"/>
                        </a:lnSpc>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US" sz="800">
                          <a:solidFill>
                            <a:srgbClr val="7ED957"/>
                          </a:solidFill>
                          <a:latin typeface="Times New Roman"/>
                          <a:ea typeface="Times New Roman"/>
                          <a:cs typeface="Times New Roman"/>
                          <a:sym typeface="Times New Roman"/>
                        </a:rPr>
                        <a:t>(1): </a:t>
                      </a:r>
                      <a:r>
                        <a:rPr lang="en-US" sz="800">
                          <a:solidFill>
                            <a:srgbClr val="7ED957"/>
                          </a:solidFill>
                          <a:latin typeface="Times New Roman"/>
                          <a:ea typeface="Times New Roman"/>
                          <a:cs typeface="Times New Roman"/>
                          <a:sym typeface="Times New Roman"/>
                        </a:rPr>
                        <a:t>(fluid would cause posterior enhancement enabling </a:t>
                      </a:r>
                      <a:endParaRPr sz="800">
                        <a:solidFill>
                          <a:srgbClr val="7ED957"/>
                        </a:solidFill>
                        <a:latin typeface="Times New Roman"/>
                        <a:ea typeface="Times New Roman"/>
                        <a:cs typeface="Times New Roman"/>
                        <a:sym typeface="Times New Roman"/>
                      </a:endParaRPr>
                    </a:p>
                    <a:p>
                      <a:pPr indent="0" lvl="0" marL="0" rtl="0" algn="l">
                        <a:spcBef>
                          <a:spcPts val="0"/>
                        </a:spcBef>
                        <a:spcAft>
                          <a:spcPts val="0"/>
                        </a:spcAft>
                        <a:buNone/>
                      </a:pPr>
                      <a:r>
                        <a:rPr lang="en-US" sz="800">
                          <a:solidFill>
                            <a:srgbClr val="7ED957"/>
                          </a:solidFill>
                          <a:latin typeface="Times New Roman"/>
                          <a:ea typeface="Times New Roman"/>
                          <a:cs typeface="Times New Roman"/>
                          <a:sym typeface="Times New Roman"/>
                        </a:rPr>
                        <a:t>us to see what beyond the fluid in details)</a:t>
                      </a:r>
                      <a:endParaRPr sz="1300">
                        <a:latin typeface="Times New Roman"/>
                        <a:ea typeface="Times New Roman"/>
                        <a:cs typeface="Times New Roman"/>
                        <a:sym typeface="Times New Roman"/>
                      </a:endParaRPr>
                    </a:p>
                  </a:txBody>
                  <a:tcPr marT="114300" marB="11430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bl>
          </a:graphicData>
        </a:graphic>
      </p:graphicFrame>
      <p:pic>
        <p:nvPicPr>
          <p:cNvPr id="158" name="Google Shape;158;g2ab98680b57_0_52"/>
          <p:cNvPicPr preferRelativeResize="0"/>
          <p:nvPr/>
        </p:nvPicPr>
        <p:blipFill>
          <a:blip r:embed="rId3">
            <a:alphaModFix/>
          </a:blip>
          <a:stretch>
            <a:fillRect/>
          </a:stretch>
        </p:blipFill>
        <p:spPr>
          <a:xfrm>
            <a:off x="1607401" y="927050"/>
            <a:ext cx="1464326" cy="996976"/>
          </a:xfrm>
          <a:prstGeom prst="rect">
            <a:avLst/>
          </a:prstGeom>
          <a:noFill/>
          <a:ln cap="flat" cmpd="sng" w="9525">
            <a:solidFill>
              <a:schemeClr val="accent4"/>
            </a:solidFill>
            <a:prstDash val="solid"/>
            <a:round/>
            <a:headEnd len="sm" w="sm" type="none"/>
            <a:tailEnd len="sm" w="sm" type="none"/>
          </a:ln>
        </p:spPr>
      </p:pic>
      <p:pic>
        <p:nvPicPr>
          <p:cNvPr id="159" name="Google Shape;159;g2ab98680b57_0_52"/>
          <p:cNvPicPr preferRelativeResize="0"/>
          <p:nvPr/>
        </p:nvPicPr>
        <p:blipFill>
          <a:blip r:embed="rId4">
            <a:alphaModFix/>
          </a:blip>
          <a:stretch>
            <a:fillRect/>
          </a:stretch>
        </p:blipFill>
        <p:spPr>
          <a:xfrm flipH="1">
            <a:off x="1539875" y="2178025"/>
            <a:ext cx="1464325" cy="996951"/>
          </a:xfrm>
          <a:prstGeom prst="rect">
            <a:avLst/>
          </a:prstGeom>
          <a:noFill/>
          <a:ln cap="flat" cmpd="sng" w="9525">
            <a:solidFill>
              <a:schemeClr val="accent4"/>
            </a:solidFill>
            <a:prstDash val="solid"/>
            <a:round/>
            <a:headEnd len="sm" w="sm" type="none"/>
            <a:tailEnd len="sm" w="sm" type="none"/>
          </a:ln>
        </p:spPr>
      </p:pic>
      <p:sp>
        <p:nvSpPr>
          <p:cNvPr id="160" name="Google Shape;160;g2ab98680b57_0_52"/>
          <p:cNvSpPr txBox="1"/>
          <p:nvPr/>
        </p:nvSpPr>
        <p:spPr>
          <a:xfrm>
            <a:off x="1523675" y="567725"/>
            <a:ext cx="1811700" cy="12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Hammersmith One"/>
                <a:ea typeface="Hammersmith One"/>
                <a:cs typeface="Hammersmith One"/>
                <a:sym typeface="Hammersmith One"/>
              </a:rPr>
              <a:t>Normal liver size:</a:t>
            </a:r>
            <a:endParaRPr>
              <a:solidFill>
                <a:schemeClr val="dk1"/>
              </a:solidFill>
              <a:latin typeface="Hammersmith One"/>
              <a:ea typeface="Hammersmith One"/>
              <a:cs typeface="Hammersmith One"/>
              <a:sym typeface="Hammersmith One"/>
            </a:endParaRPr>
          </a:p>
        </p:txBody>
      </p:sp>
      <p:sp>
        <p:nvSpPr>
          <p:cNvPr id="161" name="Google Shape;161;g2ab98680b57_0_52"/>
          <p:cNvSpPr txBox="1"/>
          <p:nvPr/>
        </p:nvSpPr>
        <p:spPr>
          <a:xfrm>
            <a:off x="1476719" y="3077628"/>
            <a:ext cx="2692200" cy="5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chemeClr val="dk1"/>
                </a:solidFill>
                <a:latin typeface="Times New Roman"/>
                <a:ea typeface="Times New Roman"/>
                <a:cs typeface="Times New Roman"/>
                <a:sym typeface="Times New Roman"/>
              </a:rPr>
              <a:t>-</a:t>
            </a:r>
            <a:r>
              <a:rPr lang="en-US" sz="900">
                <a:solidFill>
                  <a:schemeClr val="dk1"/>
                </a:solidFill>
                <a:latin typeface="Times New Roman"/>
                <a:ea typeface="Times New Roman"/>
                <a:cs typeface="Times New Roman"/>
                <a:sym typeface="Times New Roman"/>
              </a:rPr>
              <a:t>He</a:t>
            </a:r>
            <a:r>
              <a:rPr lang="en-US" sz="900">
                <a:solidFill>
                  <a:schemeClr val="dk1"/>
                </a:solidFill>
                <a:latin typeface="Times New Roman"/>
                <a:ea typeface="Times New Roman"/>
                <a:cs typeface="Times New Roman"/>
                <a:sym typeface="Times New Roman"/>
              </a:rPr>
              <a:t>patomegaly:</a:t>
            </a:r>
            <a:endParaRPr sz="900">
              <a:solidFill>
                <a:schemeClr val="dk1"/>
              </a:solidFill>
              <a:latin typeface="Times New Roman"/>
              <a:ea typeface="Times New Roman"/>
              <a:cs typeface="Times New Roman"/>
              <a:sym typeface="Times New Roman"/>
            </a:endParaRPr>
          </a:p>
          <a:p>
            <a:pPr indent="-285750" lvl="0" marL="457200" rtl="0" algn="l">
              <a:spcBef>
                <a:spcPts val="0"/>
              </a:spcBef>
              <a:spcAft>
                <a:spcPts val="0"/>
              </a:spcAft>
              <a:buClr>
                <a:schemeClr val="dk1"/>
              </a:buClr>
              <a:buSzPts val="900"/>
              <a:buFont typeface="Times New Roman"/>
              <a:buChar char="●"/>
            </a:pPr>
            <a:r>
              <a:rPr lang="en-US" sz="900">
                <a:solidFill>
                  <a:schemeClr val="dk1"/>
                </a:solidFill>
                <a:latin typeface="Times New Roman"/>
                <a:ea typeface="Times New Roman"/>
                <a:cs typeface="Times New Roman"/>
                <a:sym typeface="Times New Roman"/>
              </a:rPr>
              <a:t>Infective eg: viral hepatitis</a:t>
            </a:r>
            <a:endParaRPr sz="900">
              <a:solidFill>
                <a:schemeClr val="dk1"/>
              </a:solidFill>
              <a:latin typeface="Times New Roman"/>
              <a:ea typeface="Times New Roman"/>
              <a:cs typeface="Times New Roman"/>
              <a:sym typeface="Times New Roman"/>
            </a:endParaRPr>
          </a:p>
          <a:p>
            <a:pPr indent="-285750" lvl="0" marL="457200" rtl="0" algn="l">
              <a:spcBef>
                <a:spcPts val="0"/>
              </a:spcBef>
              <a:spcAft>
                <a:spcPts val="0"/>
              </a:spcAft>
              <a:buClr>
                <a:schemeClr val="dk1"/>
              </a:buClr>
              <a:buSzPts val="900"/>
              <a:buFont typeface="Times New Roman"/>
              <a:buChar char="●"/>
            </a:pPr>
            <a:r>
              <a:rPr lang="en-US" sz="900">
                <a:solidFill>
                  <a:schemeClr val="dk1"/>
                </a:solidFill>
                <a:latin typeface="Times New Roman"/>
                <a:ea typeface="Times New Roman"/>
                <a:cs typeface="Times New Roman"/>
                <a:sym typeface="Times New Roman"/>
              </a:rPr>
              <a:t>Neoplastic eg: metastasis          </a:t>
            </a:r>
            <a:endParaRPr sz="900">
              <a:solidFill>
                <a:schemeClr val="dk1"/>
              </a:solidFill>
              <a:latin typeface="Times New Roman"/>
              <a:ea typeface="Times New Roman"/>
              <a:cs typeface="Times New Roman"/>
              <a:sym typeface="Times New Roman"/>
            </a:endParaRPr>
          </a:p>
          <a:p>
            <a:pPr indent="-285750" lvl="0" marL="457200" rtl="0" algn="l">
              <a:spcBef>
                <a:spcPts val="0"/>
              </a:spcBef>
              <a:spcAft>
                <a:spcPts val="0"/>
              </a:spcAft>
              <a:buClr>
                <a:schemeClr val="dk1"/>
              </a:buClr>
              <a:buSzPts val="900"/>
              <a:buFont typeface="Times New Roman"/>
              <a:buChar char="●"/>
            </a:pPr>
            <a:r>
              <a:rPr lang="en-US" sz="900">
                <a:solidFill>
                  <a:schemeClr val="dk1"/>
                </a:solidFill>
                <a:latin typeface="Times New Roman"/>
                <a:ea typeface="Times New Roman"/>
                <a:cs typeface="Times New Roman"/>
                <a:sym typeface="Times New Roman"/>
              </a:rPr>
              <a:t>Degenerative eg: early cirrhosis </a:t>
            </a:r>
            <a:endParaRPr sz="900">
              <a:solidFill>
                <a:schemeClr val="dk1"/>
              </a:solidFill>
              <a:latin typeface="Times New Roman"/>
              <a:ea typeface="Times New Roman"/>
              <a:cs typeface="Times New Roman"/>
              <a:sym typeface="Times New Roman"/>
            </a:endParaRPr>
          </a:p>
          <a:p>
            <a:pPr indent="-285750" lvl="0" marL="457200" rtl="0" algn="l">
              <a:spcBef>
                <a:spcPts val="0"/>
              </a:spcBef>
              <a:spcAft>
                <a:spcPts val="0"/>
              </a:spcAft>
              <a:buClr>
                <a:schemeClr val="dk1"/>
              </a:buClr>
              <a:buSzPts val="900"/>
              <a:buFont typeface="Times New Roman"/>
              <a:buChar char="●"/>
            </a:pPr>
            <a:r>
              <a:rPr lang="en-US" sz="900">
                <a:solidFill>
                  <a:schemeClr val="dk1"/>
                </a:solidFill>
                <a:latin typeface="Times New Roman"/>
                <a:ea typeface="Times New Roman"/>
                <a:cs typeface="Times New Roman"/>
                <a:sym typeface="Times New Roman"/>
              </a:rPr>
              <a:t>Raised venous pressure eg Congestive cardiac failure.</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900">
                <a:solidFill>
                  <a:schemeClr val="dk1"/>
                </a:solidFill>
                <a:latin typeface="Times New Roman"/>
                <a:ea typeface="Times New Roman"/>
                <a:cs typeface="Times New Roman"/>
                <a:sym typeface="Times New Roman"/>
              </a:rPr>
              <a:t>- </a:t>
            </a:r>
            <a:r>
              <a:rPr lang="en-US" sz="900">
                <a:solidFill>
                  <a:schemeClr val="dk1"/>
                </a:solidFill>
                <a:latin typeface="Times New Roman"/>
                <a:ea typeface="Times New Roman"/>
                <a:cs typeface="Times New Roman"/>
                <a:sym typeface="Times New Roman"/>
              </a:rPr>
              <a:t>Storage disorder, e.g. amyloidosis</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900">
                <a:solidFill>
                  <a:schemeClr val="dk1"/>
                </a:solidFill>
                <a:latin typeface="Times New Roman"/>
                <a:ea typeface="Times New Roman"/>
                <a:cs typeface="Times New Roman"/>
                <a:sym typeface="Times New Roman"/>
              </a:rPr>
              <a:t>- Myeloproliferative disorder e.g. Polycythaemia rubra vera.</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p:txBody>
      </p:sp>
      <p:sp>
        <p:nvSpPr>
          <p:cNvPr id="162" name="Google Shape;162;g2ab98680b57_0_52"/>
          <p:cNvSpPr txBox="1"/>
          <p:nvPr/>
        </p:nvSpPr>
        <p:spPr>
          <a:xfrm>
            <a:off x="1539875" y="1889556"/>
            <a:ext cx="13656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rgbClr val="7ED957"/>
                </a:solidFill>
                <a:latin typeface="Times New Roman"/>
                <a:ea typeface="Times New Roman"/>
                <a:cs typeface="Times New Roman"/>
                <a:sym typeface="Times New Roman"/>
              </a:rPr>
              <a:t>Enlarged liver:</a:t>
            </a:r>
            <a:endParaRPr sz="3200">
              <a:solidFill>
                <a:schemeClr val="dk1"/>
              </a:solidFill>
              <a:latin typeface="Times New Roman"/>
              <a:ea typeface="Times New Roman"/>
              <a:cs typeface="Times New Roman"/>
              <a:sym typeface="Times New Roman"/>
            </a:endParaRPr>
          </a:p>
        </p:txBody>
      </p:sp>
      <p:pic>
        <p:nvPicPr>
          <p:cNvPr id="163" name="Google Shape;163;g2ab98680b57_0_52"/>
          <p:cNvPicPr preferRelativeResize="0"/>
          <p:nvPr/>
        </p:nvPicPr>
        <p:blipFill>
          <a:blip r:embed="rId5">
            <a:alphaModFix/>
          </a:blip>
          <a:stretch>
            <a:fillRect/>
          </a:stretch>
        </p:blipFill>
        <p:spPr>
          <a:xfrm>
            <a:off x="5580425" y="927050"/>
            <a:ext cx="1464325" cy="996975"/>
          </a:xfrm>
          <a:prstGeom prst="rect">
            <a:avLst/>
          </a:prstGeom>
          <a:noFill/>
          <a:ln cap="flat" cmpd="sng" w="9525">
            <a:solidFill>
              <a:schemeClr val="accent4"/>
            </a:solidFill>
            <a:prstDash val="solid"/>
            <a:round/>
            <a:headEnd len="sm" w="sm" type="none"/>
            <a:tailEnd len="sm" w="sm" type="none"/>
          </a:ln>
        </p:spPr>
      </p:pic>
      <p:pic>
        <p:nvPicPr>
          <p:cNvPr id="164" name="Google Shape;164;g2ab98680b57_0_52"/>
          <p:cNvPicPr preferRelativeResize="0"/>
          <p:nvPr/>
        </p:nvPicPr>
        <p:blipFill>
          <a:blip r:embed="rId6">
            <a:alphaModFix/>
          </a:blip>
          <a:stretch>
            <a:fillRect/>
          </a:stretch>
        </p:blipFill>
        <p:spPr>
          <a:xfrm>
            <a:off x="4816272" y="2298581"/>
            <a:ext cx="1179574" cy="996974"/>
          </a:xfrm>
          <a:prstGeom prst="rect">
            <a:avLst/>
          </a:prstGeom>
          <a:noFill/>
          <a:ln cap="flat" cmpd="sng" w="9525">
            <a:solidFill>
              <a:schemeClr val="accent4"/>
            </a:solidFill>
            <a:prstDash val="solid"/>
            <a:round/>
            <a:headEnd len="sm" w="sm" type="none"/>
            <a:tailEnd len="sm" w="sm" type="none"/>
          </a:ln>
        </p:spPr>
      </p:pic>
      <p:pic>
        <p:nvPicPr>
          <p:cNvPr id="165" name="Google Shape;165;g2ab98680b57_0_52"/>
          <p:cNvPicPr preferRelativeResize="0"/>
          <p:nvPr/>
        </p:nvPicPr>
        <p:blipFill>
          <a:blip r:embed="rId7">
            <a:alphaModFix/>
          </a:blip>
          <a:stretch>
            <a:fillRect/>
          </a:stretch>
        </p:blipFill>
        <p:spPr>
          <a:xfrm>
            <a:off x="6169775" y="2298575"/>
            <a:ext cx="1179576" cy="996975"/>
          </a:xfrm>
          <a:prstGeom prst="rect">
            <a:avLst/>
          </a:prstGeom>
          <a:noFill/>
          <a:ln cap="flat" cmpd="sng" w="9525">
            <a:solidFill>
              <a:schemeClr val="accent4"/>
            </a:solidFill>
            <a:prstDash val="solid"/>
            <a:round/>
            <a:headEnd len="sm" w="sm" type="none"/>
            <a:tailEnd len="sm" w="sm" type="none"/>
          </a:ln>
        </p:spPr>
      </p:pic>
      <p:sp>
        <p:nvSpPr>
          <p:cNvPr id="166" name="Google Shape;166;g2ab98680b57_0_52"/>
          <p:cNvSpPr txBox="1"/>
          <p:nvPr/>
        </p:nvSpPr>
        <p:spPr>
          <a:xfrm>
            <a:off x="5481575" y="567725"/>
            <a:ext cx="18789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Hammersmith One"/>
                <a:ea typeface="Hammersmith One"/>
                <a:cs typeface="Hammersmith One"/>
                <a:sym typeface="Hammersmith One"/>
              </a:rPr>
              <a:t>Normal liver size:</a:t>
            </a:r>
            <a:endParaRPr sz="3200">
              <a:solidFill>
                <a:schemeClr val="dk1"/>
              </a:solidFill>
              <a:latin typeface="Calibri"/>
              <a:ea typeface="Calibri"/>
              <a:cs typeface="Calibri"/>
              <a:sym typeface="Calibri"/>
            </a:endParaRPr>
          </a:p>
        </p:txBody>
      </p:sp>
      <p:sp>
        <p:nvSpPr>
          <p:cNvPr id="167" name="Google Shape;167;g2ab98680b57_0_52"/>
          <p:cNvSpPr txBox="1"/>
          <p:nvPr/>
        </p:nvSpPr>
        <p:spPr>
          <a:xfrm>
            <a:off x="4750575" y="1924025"/>
            <a:ext cx="2805900" cy="3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900">
                <a:solidFill>
                  <a:srgbClr val="7ED957"/>
                </a:solidFill>
                <a:latin typeface="Times New Roman"/>
                <a:ea typeface="Times New Roman"/>
                <a:cs typeface="Times New Roman"/>
                <a:sym typeface="Times New Roman"/>
              </a:rPr>
              <a:t>Smaller liver with </a:t>
            </a:r>
            <a:r>
              <a:rPr lang="en-US" sz="900">
                <a:solidFill>
                  <a:srgbClr val="7ED957"/>
                </a:solidFill>
                <a:latin typeface="Times New Roman"/>
                <a:ea typeface="Times New Roman"/>
                <a:cs typeface="Times New Roman"/>
                <a:sym typeface="Times New Roman"/>
              </a:rPr>
              <a:t>irregular wall and free fluid </a:t>
            </a:r>
            <a:r>
              <a:rPr lang="en-US" sz="900">
                <a:solidFill>
                  <a:schemeClr val="dk1"/>
                </a:solidFill>
                <a:latin typeface="Times New Roman"/>
                <a:ea typeface="Times New Roman"/>
                <a:cs typeface="Times New Roman"/>
                <a:sym typeface="Times New Roman"/>
              </a:rPr>
              <a:t>+/- focal lesion:</a:t>
            </a:r>
            <a:endParaRPr sz="900">
              <a:solidFill>
                <a:schemeClr val="dk1"/>
              </a:solidFill>
              <a:latin typeface="Times New Roman"/>
              <a:ea typeface="Times New Roman"/>
              <a:cs typeface="Times New Roman"/>
              <a:sym typeface="Times New Roman"/>
            </a:endParaRPr>
          </a:p>
        </p:txBody>
      </p:sp>
      <p:sp>
        <p:nvSpPr>
          <p:cNvPr id="168" name="Google Shape;168;g2ab98680b57_0_52"/>
          <p:cNvSpPr txBox="1"/>
          <p:nvPr/>
        </p:nvSpPr>
        <p:spPr>
          <a:xfrm>
            <a:off x="4816275" y="3245900"/>
            <a:ext cx="2692200" cy="2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rgbClr val="A6A6A6"/>
                </a:solidFill>
                <a:latin typeface="Times New Roman"/>
                <a:ea typeface="Times New Roman"/>
                <a:cs typeface="Times New Roman"/>
                <a:sym typeface="Times New Roman"/>
              </a:rPr>
              <a:t>The diagnosis of</a:t>
            </a:r>
            <a:r>
              <a:rPr lang="en-US" sz="900">
                <a:solidFill>
                  <a:srgbClr val="A6A6A6"/>
                </a:solidFill>
                <a:latin typeface="Times New Roman"/>
                <a:ea typeface="Times New Roman"/>
                <a:cs typeface="Times New Roman"/>
                <a:sym typeface="Times New Roman"/>
              </a:rPr>
              <a:t>: </a:t>
            </a:r>
            <a:r>
              <a:rPr lang="en-US" sz="900">
                <a:solidFill>
                  <a:schemeClr val="dk1"/>
                </a:solidFill>
                <a:latin typeface="Times New Roman"/>
                <a:ea typeface="Times New Roman"/>
                <a:cs typeface="Times New Roman"/>
                <a:sym typeface="Times New Roman"/>
              </a:rPr>
              <a:t>liver cirrhosis </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900">
                <a:solidFill>
                  <a:srgbClr val="38761D"/>
                </a:solidFill>
                <a:latin typeface="Times New Roman"/>
                <a:ea typeface="Times New Roman"/>
                <a:cs typeface="Times New Roman"/>
                <a:sym typeface="Times New Roman"/>
              </a:rPr>
              <a:t>(liver here is not clear and not smooth due to cirrhosis)</a:t>
            </a:r>
            <a:endParaRPr sz="900">
              <a:solidFill>
                <a:srgbClr val="38761D"/>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900">
                <a:solidFill>
                  <a:schemeClr val="dk1"/>
                </a:solidFill>
                <a:latin typeface="Times New Roman"/>
                <a:ea typeface="Times New Roman"/>
                <a:cs typeface="Times New Roman"/>
                <a:sym typeface="Times New Roman"/>
              </a:rPr>
              <a:t>Small shrunken liver:</a:t>
            </a:r>
            <a:endParaRPr b="1" sz="9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900">
                <a:solidFill>
                  <a:schemeClr val="dk1"/>
                </a:solidFill>
                <a:latin typeface="Times New Roman"/>
                <a:ea typeface="Times New Roman"/>
                <a:cs typeface="Times New Roman"/>
                <a:sym typeface="Times New Roman"/>
              </a:rPr>
              <a:t>Late cirrhosis:</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900">
                <a:solidFill>
                  <a:schemeClr val="dk1"/>
                </a:solidFill>
                <a:latin typeface="Times New Roman"/>
                <a:ea typeface="Times New Roman"/>
                <a:cs typeface="Times New Roman"/>
                <a:sym typeface="Times New Roman"/>
              </a:rPr>
              <a:t>Shrunken liver with irregular outline</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900">
                <a:solidFill>
                  <a:schemeClr val="dk1"/>
                </a:solidFill>
                <a:latin typeface="Times New Roman"/>
                <a:ea typeface="Times New Roman"/>
                <a:cs typeface="Times New Roman"/>
                <a:sym typeface="Times New Roman"/>
              </a:rPr>
              <a:t> Ascites</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900">
                <a:solidFill>
                  <a:schemeClr val="dk1"/>
                </a:solidFill>
                <a:latin typeface="Times New Roman"/>
                <a:ea typeface="Times New Roman"/>
                <a:cs typeface="Times New Roman"/>
                <a:sym typeface="Times New Roman"/>
              </a:rPr>
              <a:t>Portal hypertension.</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900">
                <a:solidFill>
                  <a:schemeClr val="dk1"/>
                </a:solidFill>
                <a:latin typeface="Times New Roman"/>
                <a:ea typeface="Times New Roman"/>
                <a:cs typeface="Times New Roman"/>
                <a:sym typeface="Times New Roman"/>
              </a:rPr>
              <a:t>+- focal lesion.</a:t>
            </a:r>
            <a:endParaRPr sz="900">
              <a:solidFill>
                <a:schemeClr val="dk1"/>
              </a:solidFill>
              <a:latin typeface="Times New Roman"/>
              <a:ea typeface="Times New Roman"/>
              <a:cs typeface="Times New Roman"/>
              <a:sym typeface="Times New Roman"/>
            </a:endParaRPr>
          </a:p>
        </p:txBody>
      </p:sp>
      <p:sp>
        <p:nvSpPr>
          <p:cNvPr id="169" name="Google Shape;169;g2ab98680b57_0_52"/>
          <p:cNvSpPr/>
          <p:nvPr/>
        </p:nvSpPr>
        <p:spPr>
          <a:xfrm>
            <a:off x="8751800" y="609600"/>
            <a:ext cx="5957700" cy="1401900"/>
          </a:xfrm>
          <a:prstGeom prst="rect">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aphicFrame>
        <p:nvGraphicFramePr>
          <p:cNvPr id="170" name="Google Shape;170;g2ab98680b57_0_52"/>
          <p:cNvGraphicFramePr/>
          <p:nvPr/>
        </p:nvGraphicFramePr>
        <p:xfrm>
          <a:off x="1523675" y="4460075"/>
          <a:ext cx="3000000" cy="3000000"/>
        </p:xfrm>
        <a:graphic>
          <a:graphicData uri="http://schemas.openxmlformats.org/drawingml/2006/table">
            <a:tbl>
              <a:tblPr>
                <a:noFill/>
                <a:tableStyleId>{E289548E-EE5F-407B-8A4E-30EBC1779087}</a:tableStyleId>
              </a:tblPr>
              <a:tblGrid>
                <a:gridCol w="3016400"/>
                <a:gridCol w="3016400"/>
              </a:tblGrid>
              <a:tr h="599825">
                <a:tc>
                  <a:txBody>
                    <a:bodyPr/>
                    <a:lstStyle/>
                    <a:p>
                      <a:pPr indent="0" lvl="0" marL="0" rtl="0" algn="l">
                        <a:spcBef>
                          <a:spcPts val="0"/>
                        </a:spcBef>
                        <a:spcAft>
                          <a:spcPts val="0"/>
                        </a:spcAft>
                        <a:buNone/>
                      </a:pPr>
                      <a:r>
                        <a:rPr lang="en-US">
                          <a:latin typeface="Times New Roman"/>
                          <a:ea typeface="Times New Roman"/>
                          <a:cs typeface="Times New Roman"/>
                          <a:sym typeface="Times New Roman"/>
                        </a:rPr>
                        <a:t>Diffuse </a:t>
                      </a:r>
                      <a:r>
                        <a:rPr b="1" lang="en-US">
                          <a:latin typeface="Times New Roman"/>
                          <a:ea typeface="Times New Roman"/>
                          <a:cs typeface="Times New Roman"/>
                          <a:sym typeface="Times New Roman"/>
                        </a:rPr>
                        <a:t>increase </a:t>
                      </a:r>
                      <a:r>
                        <a:rPr lang="en-US">
                          <a:solidFill>
                            <a:srgbClr val="888888"/>
                          </a:solidFill>
                          <a:latin typeface="Times New Roman"/>
                          <a:ea typeface="Times New Roman"/>
                          <a:cs typeface="Times New Roman"/>
                          <a:sym typeface="Times New Roman"/>
                        </a:rPr>
                        <a:t>in</a:t>
                      </a:r>
                      <a:r>
                        <a:rPr b="1" lang="en-US">
                          <a:latin typeface="Times New Roman"/>
                          <a:ea typeface="Times New Roman"/>
                          <a:cs typeface="Times New Roman"/>
                          <a:sym typeface="Times New Roman"/>
                        </a:rPr>
                        <a:t> </a:t>
                      </a:r>
                      <a:r>
                        <a:rPr lang="en-US">
                          <a:latin typeface="Times New Roman"/>
                          <a:ea typeface="Times New Roman"/>
                          <a:cs typeface="Times New Roman"/>
                          <a:sym typeface="Times New Roman"/>
                        </a:rPr>
                        <a:t>parenchymal </a:t>
                      </a:r>
                      <a:r>
                        <a:rPr lang="en-US">
                          <a:latin typeface="Times New Roman"/>
                          <a:ea typeface="Times New Roman"/>
                          <a:cs typeface="Times New Roman"/>
                          <a:sym typeface="Times New Roman"/>
                        </a:rPr>
                        <a:t>echogenicity(whiter than normal)</a:t>
                      </a:r>
                      <a:endParaRPr>
                        <a:latin typeface="Times New Roman"/>
                        <a:ea typeface="Times New Roman"/>
                        <a:cs typeface="Times New Roman"/>
                        <a:sym typeface="Times New Roman"/>
                      </a:endParaRPr>
                    </a:p>
                  </a:txBody>
                  <a:tcPr marT="91425" marB="91425" marR="91425" marL="91425">
                    <a:solidFill>
                      <a:srgbClr val="D9D2E9"/>
                    </a:solidFill>
                  </a:tcPr>
                </a:tc>
                <a:tc>
                  <a:txBody>
                    <a:bodyPr/>
                    <a:lstStyle/>
                    <a:p>
                      <a:pPr indent="0" lvl="0" marL="0" rtl="0" algn="l">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Diffuse </a:t>
                      </a:r>
                      <a:r>
                        <a:rPr b="1" lang="en-US">
                          <a:latin typeface="Times New Roman"/>
                          <a:ea typeface="Times New Roman"/>
                          <a:cs typeface="Times New Roman"/>
                          <a:sym typeface="Times New Roman"/>
                        </a:rPr>
                        <a:t>decrease </a:t>
                      </a:r>
                      <a:r>
                        <a:rPr lang="en-US">
                          <a:latin typeface="Times New Roman"/>
                          <a:ea typeface="Times New Roman"/>
                          <a:cs typeface="Times New Roman"/>
                          <a:sym typeface="Times New Roman"/>
                        </a:rPr>
                        <a:t>in parenchymal</a:t>
                      </a:r>
                      <a:endParaRPr>
                        <a:latin typeface="Times New Roman"/>
                        <a:ea typeface="Times New Roman"/>
                        <a:cs typeface="Times New Roman"/>
                        <a:sym typeface="Times New Roman"/>
                      </a:endParaRPr>
                    </a:p>
                    <a:p>
                      <a:pPr indent="0" lvl="0" marL="0" rtl="0" algn="l">
                        <a:spcBef>
                          <a:spcPts val="0"/>
                        </a:spcBef>
                        <a:spcAft>
                          <a:spcPts val="0"/>
                        </a:spcAft>
                        <a:buNone/>
                      </a:pPr>
                      <a:r>
                        <a:rPr lang="en-US">
                          <a:latin typeface="Times New Roman"/>
                          <a:ea typeface="Times New Roman"/>
                          <a:cs typeface="Times New Roman"/>
                          <a:sym typeface="Times New Roman"/>
                        </a:rPr>
                        <a:t>echogenicity</a:t>
                      </a:r>
                      <a:r>
                        <a:rPr lang="en-US">
                          <a:latin typeface="Times New Roman"/>
                          <a:ea typeface="Times New Roman"/>
                          <a:cs typeface="Times New Roman"/>
                          <a:sym typeface="Times New Roman"/>
                        </a:rPr>
                        <a:t>(darker than normal)</a:t>
                      </a:r>
                      <a:endParaRPr>
                        <a:latin typeface="Times New Roman"/>
                        <a:ea typeface="Times New Roman"/>
                        <a:cs typeface="Times New Roman"/>
                        <a:sym typeface="Times New Roman"/>
                      </a:endParaRPr>
                    </a:p>
                  </a:txBody>
                  <a:tcPr marT="91425" marB="91425" marR="91425" marL="91425">
                    <a:solidFill>
                      <a:srgbClr val="D9D2E9"/>
                    </a:solidFill>
                  </a:tcPr>
                </a:tc>
              </a:tr>
              <a:tr h="1413500">
                <a:tc>
                  <a:txBody>
                    <a:bodyPr/>
                    <a:lstStyle/>
                    <a:p>
                      <a:pPr indent="0" lvl="0" marL="0" rtl="0" algn="l">
                        <a:spcBef>
                          <a:spcPts val="0"/>
                        </a:spcBef>
                        <a:spcAft>
                          <a:spcPts val="0"/>
                        </a:spcAft>
                        <a:buNone/>
                      </a:pPr>
                      <a:r>
                        <a:rPr lang="en-US" sz="1300">
                          <a:latin typeface="Times New Roman"/>
                          <a:ea typeface="Times New Roman"/>
                          <a:cs typeface="Times New Roman"/>
                          <a:sym typeface="Times New Roman"/>
                        </a:rPr>
                        <a:t>- </a:t>
                      </a:r>
                      <a:r>
                        <a:rPr lang="en-US" sz="1300">
                          <a:latin typeface="Times New Roman"/>
                          <a:ea typeface="Times New Roman"/>
                          <a:cs typeface="Times New Roman"/>
                          <a:sym typeface="Times New Roman"/>
                        </a:rPr>
                        <a:t>Diffuse fatty infiltration.</a:t>
                      </a:r>
                      <a:endParaRPr sz="13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US" sz="1300">
                          <a:latin typeface="Times New Roman"/>
                          <a:ea typeface="Times New Roman"/>
                          <a:cs typeface="Times New Roman"/>
                          <a:sym typeface="Times New Roman"/>
                        </a:rPr>
                        <a:t>- </a:t>
                      </a:r>
                      <a:r>
                        <a:rPr lang="en-US" sz="1300">
                          <a:latin typeface="Times New Roman"/>
                          <a:ea typeface="Times New Roman"/>
                          <a:cs typeface="Times New Roman"/>
                          <a:sym typeface="Times New Roman"/>
                        </a:rPr>
                        <a:t>Other infiltrative:</a:t>
                      </a:r>
                      <a:endParaRPr sz="1300">
                        <a:latin typeface="Times New Roman"/>
                        <a:ea typeface="Times New Roman"/>
                        <a:cs typeface="Times New Roman"/>
                        <a:sym typeface="Times New Roman"/>
                      </a:endParaRPr>
                    </a:p>
                    <a:p>
                      <a:pPr indent="0" lvl="0" marL="0" rtl="0" algn="l">
                        <a:spcBef>
                          <a:spcPts val="0"/>
                        </a:spcBef>
                        <a:spcAft>
                          <a:spcPts val="0"/>
                        </a:spcAft>
                        <a:buNone/>
                      </a:pPr>
                      <a:r>
                        <a:rPr lang="en-US" sz="1300">
                          <a:latin typeface="Times New Roman"/>
                          <a:ea typeface="Times New Roman"/>
                          <a:cs typeface="Times New Roman"/>
                          <a:sym typeface="Times New Roman"/>
                        </a:rPr>
                        <a:t>1- Malignant </a:t>
                      </a:r>
                      <a:r>
                        <a:rPr lang="en-US" sz="1300">
                          <a:solidFill>
                            <a:srgbClr val="A6A6A6"/>
                          </a:solidFill>
                          <a:latin typeface="Times New Roman"/>
                          <a:ea typeface="Times New Roman"/>
                          <a:cs typeface="Times New Roman"/>
                          <a:sym typeface="Times New Roman"/>
                        </a:rPr>
                        <a:t>disease</a:t>
                      </a:r>
                      <a:endParaRPr sz="1300">
                        <a:solidFill>
                          <a:srgbClr val="A6A6A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300">
                          <a:latin typeface="Times New Roman"/>
                          <a:ea typeface="Times New Roman"/>
                          <a:cs typeface="Times New Roman"/>
                          <a:sym typeface="Times New Roman"/>
                        </a:rPr>
                        <a:t>2- Infectious </a:t>
                      </a:r>
                      <a:r>
                        <a:rPr lang="en-US" sz="1300">
                          <a:solidFill>
                            <a:srgbClr val="A6A6A6"/>
                          </a:solidFill>
                          <a:latin typeface="Times New Roman"/>
                          <a:ea typeface="Times New Roman"/>
                          <a:cs typeface="Times New Roman"/>
                          <a:sym typeface="Times New Roman"/>
                        </a:rPr>
                        <a:t>disease</a:t>
                      </a:r>
                      <a:endParaRPr sz="1300">
                        <a:solidFill>
                          <a:srgbClr val="A6A6A6"/>
                        </a:solidFill>
                        <a:latin typeface="Times New Roman"/>
                        <a:ea typeface="Times New Roman"/>
                        <a:cs typeface="Times New Roman"/>
                        <a:sym typeface="Times New Roman"/>
                      </a:endParaRPr>
                    </a:p>
                    <a:p>
                      <a:pPr indent="0" lvl="0" marL="0" rtl="0" algn="l">
                        <a:spcBef>
                          <a:spcPts val="0"/>
                        </a:spcBef>
                        <a:spcAft>
                          <a:spcPts val="0"/>
                        </a:spcAft>
                        <a:buNone/>
                      </a:pPr>
                      <a:r>
                        <a:rPr lang="en-US" sz="1300">
                          <a:latin typeface="Times New Roman"/>
                          <a:ea typeface="Times New Roman"/>
                          <a:cs typeface="Times New Roman"/>
                          <a:sym typeface="Times New Roman"/>
                        </a:rPr>
                        <a:t>3- Glycogen storage disease</a:t>
                      </a:r>
                      <a:endParaRPr sz="1600">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US" sz="1100">
                          <a:solidFill>
                            <a:srgbClr val="7ED957"/>
                          </a:solidFill>
                          <a:latin typeface="Times New Roman"/>
                          <a:ea typeface="Times New Roman"/>
                          <a:cs typeface="Times New Roman"/>
                          <a:sym typeface="Times New Roman"/>
                        </a:rPr>
                        <a:t>(darker than normal because of edema)</a:t>
                      </a:r>
                      <a:endParaRPr sz="1100">
                        <a:solidFill>
                          <a:srgbClr val="7ED957"/>
                        </a:solidFill>
                        <a:latin typeface="Times New Roman"/>
                        <a:ea typeface="Times New Roman"/>
                        <a:cs typeface="Times New Roman"/>
                        <a:sym typeface="Times New Roman"/>
                      </a:endParaRPr>
                    </a:p>
                    <a:p>
                      <a:pPr indent="0" lvl="0" marL="0" rtl="0" algn="l">
                        <a:spcBef>
                          <a:spcPts val="0"/>
                        </a:spcBef>
                        <a:spcAft>
                          <a:spcPts val="0"/>
                        </a:spcAft>
                        <a:buNone/>
                      </a:pPr>
                      <a:r>
                        <a:rPr lang="en-US" sz="1300">
                          <a:latin typeface="Times New Roman"/>
                          <a:ea typeface="Times New Roman"/>
                          <a:cs typeface="Times New Roman"/>
                          <a:sym typeface="Times New Roman"/>
                        </a:rPr>
                        <a:t>- </a:t>
                      </a:r>
                      <a:r>
                        <a:rPr lang="en-US" sz="1300">
                          <a:latin typeface="Times New Roman"/>
                          <a:ea typeface="Times New Roman"/>
                          <a:cs typeface="Times New Roman"/>
                          <a:sym typeface="Times New Roman"/>
                        </a:rPr>
                        <a:t>Acute hepatitis.</a:t>
                      </a:r>
                      <a:endParaRPr sz="13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US" sz="1300">
                          <a:latin typeface="Times New Roman"/>
                          <a:ea typeface="Times New Roman"/>
                          <a:cs typeface="Times New Roman"/>
                          <a:sym typeface="Times New Roman"/>
                        </a:rPr>
                        <a:t>- </a:t>
                      </a:r>
                      <a:r>
                        <a:rPr lang="en-US" sz="1300">
                          <a:latin typeface="Times New Roman"/>
                          <a:ea typeface="Times New Roman"/>
                          <a:cs typeface="Times New Roman"/>
                          <a:sym typeface="Times New Roman"/>
                        </a:rPr>
                        <a:t>Other:</a:t>
                      </a:r>
                      <a:endParaRPr sz="1300">
                        <a:latin typeface="Times New Roman"/>
                        <a:ea typeface="Times New Roman"/>
                        <a:cs typeface="Times New Roman"/>
                        <a:sym typeface="Times New Roman"/>
                      </a:endParaRPr>
                    </a:p>
                    <a:p>
                      <a:pPr indent="0" lvl="0" marL="0" rtl="0" algn="l">
                        <a:spcBef>
                          <a:spcPts val="0"/>
                        </a:spcBef>
                        <a:spcAft>
                          <a:spcPts val="0"/>
                        </a:spcAft>
                        <a:buNone/>
                      </a:pPr>
                      <a:r>
                        <a:rPr lang="en-US" sz="1300">
                          <a:latin typeface="Times New Roman"/>
                          <a:ea typeface="Times New Roman"/>
                          <a:cs typeface="Times New Roman"/>
                          <a:sym typeface="Times New Roman"/>
                        </a:rPr>
                        <a:t>Malignant infiltration.</a:t>
                      </a:r>
                      <a:endParaRPr sz="1300">
                        <a:latin typeface="Times New Roman"/>
                        <a:ea typeface="Times New Roman"/>
                        <a:cs typeface="Times New Roman"/>
                        <a:sym typeface="Times New Roman"/>
                      </a:endParaRPr>
                    </a:p>
                    <a:p>
                      <a:pPr indent="0" lvl="0" marL="0" rtl="0" algn="l">
                        <a:spcBef>
                          <a:spcPts val="0"/>
                        </a:spcBef>
                        <a:spcAft>
                          <a:spcPts val="0"/>
                        </a:spcAft>
                        <a:buNone/>
                      </a:pPr>
                      <a:r>
                        <a:rPr lang="en-US" sz="1300">
                          <a:latin typeface="Times New Roman"/>
                          <a:ea typeface="Times New Roman"/>
                          <a:cs typeface="Times New Roman"/>
                          <a:sym typeface="Times New Roman"/>
                        </a:rPr>
                        <a:t> </a:t>
                      </a:r>
                      <a:r>
                        <a:rPr lang="en-US" sz="1100">
                          <a:solidFill>
                            <a:srgbClr val="7ED957"/>
                          </a:solidFill>
                          <a:latin typeface="Times New Roman"/>
                          <a:ea typeface="Times New Roman"/>
                          <a:cs typeface="Times New Roman"/>
                          <a:sym typeface="Times New Roman"/>
                        </a:rPr>
                        <a:t>(in this case it could be whiter or darker)</a:t>
                      </a:r>
                      <a:endParaRPr sz="1300">
                        <a:latin typeface="Times New Roman"/>
                        <a:ea typeface="Times New Roman"/>
                        <a:cs typeface="Times New Roman"/>
                        <a:sym typeface="Times New Roman"/>
                      </a:endParaRPr>
                    </a:p>
                  </a:txBody>
                  <a:tcPr marT="91425" marB="91425" marR="91425" marL="91425"/>
                </a:tc>
              </a:tr>
            </a:tbl>
          </a:graphicData>
        </a:graphic>
      </p:graphicFrame>
      <p:pic>
        <p:nvPicPr>
          <p:cNvPr id="171" name="Google Shape;171;g2ab98680b57_0_52"/>
          <p:cNvPicPr preferRelativeResize="0"/>
          <p:nvPr/>
        </p:nvPicPr>
        <p:blipFill>
          <a:blip r:embed="rId8">
            <a:alphaModFix/>
          </a:blip>
          <a:stretch>
            <a:fillRect/>
          </a:stretch>
        </p:blipFill>
        <p:spPr>
          <a:xfrm>
            <a:off x="3475500" y="5185663"/>
            <a:ext cx="967975" cy="892554"/>
          </a:xfrm>
          <a:prstGeom prst="rect">
            <a:avLst/>
          </a:prstGeom>
          <a:noFill/>
          <a:ln cap="flat" cmpd="sng" w="9525">
            <a:solidFill>
              <a:schemeClr val="accent4"/>
            </a:solidFill>
            <a:prstDash val="solid"/>
            <a:round/>
            <a:headEnd len="sm" w="sm" type="none"/>
            <a:tailEnd len="sm" w="sm" type="none"/>
          </a:ln>
        </p:spPr>
      </p:pic>
      <p:pic>
        <p:nvPicPr>
          <p:cNvPr id="172" name="Google Shape;172;g2ab98680b57_0_52"/>
          <p:cNvPicPr preferRelativeResize="0"/>
          <p:nvPr/>
        </p:nvPicPr>
        <p:blipFill>
          <a:blip r:embed="rId9">
            <a:alphaModFix/>
          </a:blip>
          <a:stretch>
            <a:fillRect/>
          </a:stretch>
        </p:blipFill>
        <p:spPr>
          <a:xfrm>
            <a:off x="6611450" y="5347025"/>
            <a:ext cx="836800" cy="771601"/>
          </a:xfrm>
          <a:prstGeom prst="rect">
            <a:avLst/>
          </a:prstGeom>
          <a:noFill/>
          <a:ln cap="flat" cmpd="sng" w="9525">
            <a:solidFill>
              <a:schemeClr val="accent4"/>
            </a:solidFill>
            <a:prstDash val="solid"/>
            <a:round/>
            <a:headEnd len="sm" w="sm" type="none"/>
            <a:tailEnd len="sm" w="sm" type="none"/>
          </a:ln>
        </p:spPr>
      </p:pic>
      <p:cxnSp>
        <p:nvCxnSpPr>
          <p:cNvPr id="173" name="Google Shape;173;g2ab98680b57_0_52"/>
          <p:cNvCxnSpPr/>
          <p:nvPr/>
        </p:nvCxnSpPr>
        <p:spPr>
          <a:xfrm>
            <a:off x="4991825" y="6928575"/>
            <a:ext cx="0" cy="3185700"/>
          </a:xfrm>
          <a:prstGeom prst="straightConnector1">
            <a:avLst/>
          </a:prstGeom>
          <a:noFill/>
          <a:ln cap="flat" cmpd="sng" w="9525">
            <a:solidFill>
              <a:srgbClr val="CCCCCC"/>
            </a:solidFill>
            <a:prstDash val="solid"/>
            <a:round/>
            <a:headEnd len="med" w="med" type="none"/>
            <a:tailEnd len="med" w="med" type="none"/>
          </a:ln>
        </p:spPr>
      </p:cxnSp>
      <p:cxnSp>
        <p:nvCxnSpPr>
          <p:cNvPr id="174" name="Google Shape;174;g2ab98680b57_0_52"/>
          <p:cNvCxnSpPr/>
          <p:nvPr/>
        </p:nvCxnSpPr>
        <p:spPr>
          <a:xfrm flipH="1" rot="10800000">
            <a:off x="1691150" y="2000775"/>
            <a:ext cx="5440500" cy="16200"/>
          </a:xfrm>
          <a:prstGeom prst="straightConnector1">
            <a:avLst/>
          </a:prstGeom>
          <a:noFill/>
          <a:ln cap="flat" cmpd="sng" w="9525">
            <a:solidFill>
              <a:srgbClr val="B7B7B7"/>
            </a:solidFill>
            <a:prstDash val="solid"/>
            <a:round/>
            <a:headEnd len="med" w="med" type="none"/>
            <a:tailEnd len="med" w="med" type="none"/>
          </a:ln>
        </p:spPr>
      </p:cxnSp>
      <p:pic>
        <p:nvPicPr>
          <p:cNvPr id="175" name="Google Shape;175;g2ab98680b57_0_52"/>
          <p:cNvPicPr preferRelativeResize="0"/>
          <p:nvPr/>
        </p:nvPicPr>
        <p:blipFill>
          <a:blip r:embed="rId10">
            <a:alphaModFix/>
          </a:blip>
          <a:stretch>
            <a:fillRect/>
          </a:stretch>
        </p:blipFill>
        <p:spPr>
          <a:xfrm>
            <a:off x="6465625" y="8091875"/>
            <a:ext cx="954675" cy="771601"/>
          </a:xfrm>
          <a:prstGeom prst="rect">
            <a:avLst/>
          </a:prstGeom>
          <a:noFill/>
          <a:ln cap="flat" cmpd="sng" w="9525">
            <a:solidFill>
              <a:schemeClr val="accent4"/>
            </a:solidFill>
            <a:prstDash val="solid"/>
            <a:round/>
            <a:headEnd len="sm" w="sm" type="none"/>
            <a:tailEnd len="sm" w="sm" type="none"/>
          </a:ln>
        </p:spPr>
      </p:pic>
      <p:pic>
        <p:nvPicPr>
          <p:cNvPr id="176" name="Google Shape;176;g2ab98680b57_0_52"/>
          <p:cNvPicPr preferRelativeResize="0"/>
          <p:nvPr/>
        </p:nvPicPr>
        <p:blipFill>
          <a:blip r:embed="rId11">
            <a:alphaModFix/>
          </a:blip>
          <a:stretch>
            <a:fillRect/>
          </a:stretch>
        </p:blipFill>
        <p:spPr>
          <a:xfrm>
            <a:off x="5088350" y="6662699"/>
            <a:ext cx="954675" cy="751100"/>
          </a:xfrm>
          <a:prstGeom prst="rect">
            <a:avLst/>
          </a:prstGeom>
          <a:noFill/>
          <a:ln cap="flat" cmpd="sng" w="9525">
            <a:solidFill>
              <a:schemeClr val="accent4"/>
            </a:solidFill>
            <a:prstDash val="solid"/>
            <a:round/>
            <a:headEnd len="sm" w="sm" type="none"/>
            <a:tailEnd len="sm" w="sm" type="none"/>
          </a:ln>
        </p:spPr>
      </p:pic>
      <p:pic>
        <p:nvPicPr>
          <p:cNvPr id="177" name="Google Shape;177;g2ab98680b57_0_52"/>
          <p:cNvPicPr preferRelativeResize="0"/>
          <p:nvPr/>
        </p:nvPicPr>
        <p:blipFill>
          <a:blip r:embed="rId12">
            <a:alphaModFix/>
          </a:blip>
          <a:stretch>
            <a:fillRect/>
          </a:stretch>
        </p:blipFill>
        <p:spPr>
          <a:xfrm>
            <a:off x="6478925" y="6662700"/>
            <a:ext cx="928073" cy="751101"/>
          </a:xfrm>
          <a:prstGeom prst="rect">
            <a:avLst/>
          </a:prstGeom>
          <a:noFill/>
          <a:ln cap="flat" cmpd="sng" w="9525">
            <a:solidFill>
              <a:schemeClr val="accent4"/>
            </a:solidFill>
            <a:prstDash val="solid"/>
            <a:round/>
            <a:headEnd len="sm" w="sm" type="none"/>
            <a:tailEnd len="sm" w="sm" type="none"/>
          </a:ln>
        </p:spPr>
      </p:pic>
      <p:pic>
        <p:nvPicPr>
          <p:cNvPr id="178" name="Google Shape;178;g2ab98680b57_0_52"/>
          <p:cNvPicPr preferRelativeResize="0"/>
          <p:nvPr/>
        </p:nvPicPr>
        <p:blipFill>
          <a:blip r:embed="rId13">
            <a:alphaModFix/>
          </a:blip>
          <a:stretch>
            <a:fillRect/>
          </a:stretch>
        </p:blipFill>
        <p:spPr>
          <a:xfrm>
            <a:off x="5114938" y="8091875"/>
            <a:ext cx="954674" cy="751100"/>
          </a:xfrm>
          <a:prstGeom prst="rect">
            <a:avLst/>
          </a:prstGeom>
          <a:noFill/>
          <a:ln cap="flat" cmpd="sng" w="9525">
            <a:solidFill>
              <a:schemeClr val="accent4"/>
            </a:solidFill>
            <a:prstDash val="solid"/>
            <a:round/>
            <a:headEnd len="sm" w="sm" type="none"/>
            <a:tailEnd len="sm" w="sm" type="none"/>
          </a:ln>
        </p:spPr>
      </p:pic>
      <p:pic>
        <p:nvPicPr>
          <p:cNvPr id="179" name="Google Shape;179;g2ab98680b57_0_52"/>
          <p:cNvPicPr preferRelativeResize="0"/>
          <p:nvPr/>
        </p:nvPicPr>
        <p:blipFill>
          <a:blip r:embed="rId14">
            <a:alphaModFix/>
          </a:blip>
          <a:stretch>
            <a:fillRect/>
          </a:stretch>
        </p:blipFill>
        <p:spPr>
          <a:xfrm>
            <a:off x="5108288" y="9548100"/>
            <a:ext cx="967976" cy="771601"/>
          </a:xfrm>
          <a:prstGeom prst="rect">
            <a:avLst/>
          </a:prstGeom>
          <a:noFill/>
          <a:ln cap="flat" cmpd="sng" w="9525">
            <a:solidFill>
              <a:schemeClr val="accent4"/>
            </a:solidFill>
            <a:prstDash val="solid"/>
            <a:round/>
            <a:headEnd len="sm" w="sm" type="none"/>
            <a:tailEnd len="sm" w="sm" type="none"/>
          </a:ln>
        </p:spPr>
      </p:pic>
      <p:pic>
        <p:nvPicPr>
          <p:cNvPr id="180" name="Google Shape;180;g2ab98680b57_0_52"/>
          <p:cNvPicPr preferRelativeResize="0"/>
          <p:nvPr/>
        </p:nvPicPr>
        <p:blipFill>
          <a:blip r:embed="rId15">
            <a:alphaModFix/>
          </a:blip>
          <a:stretch>
            <a:fillRect/>
          </a:stretch>
        </p:blipFill>
        <p:spPr>
          <a:xfrm>
            <a:off x="6382075" y="9548100"/>
            <a:ext cx="1066177" cy="771600"/>
          </a:xfrm>
          <a:prstGeom prst="rect">
            <a:avLst/>
          </a:prstGeom>
          <a:noFill/>
          <a:ln cap="flat" cmpd="sng" w="9525">
            <a:solidFill>
              <a:schemeClr val="accent4"/>
            </a:solidFill>
            <a:prstDash val="solid"/>
            <a:round/>
            <a:headEnd len="sm" w="sm" type="none"/>
            <a:tailEnd len="sm" w="sm" type="none"/>
          </a:ln>
        </p:spPr>
      </p:pic>
      <p:sp>
        <p:nvSpPr>
          <p:cNvPr id="181" name="Google Shape;181;g2ab98680b57_0_52"/>
          <p:cNvSpPr txBox="1"/>
          <p:nvPr/>
        </p:nvSpPr>
        <p:spPr>
          <a:xfrm>
            <a:off x="4991825" y="6381038"/>
            <a:ext cx="1738800" cy="2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Hammersmith One"/>
                <a:ea typeface="Hammersmith One"/>
                <a:cs typeface="Hammersmith One"/>
                <a:sym typeface="Hammersmith One"/>
              </a:rPr>
              <a:t>Hemangiomas</a:t>
            </a:r>
            <a:endParaRPr sz="1200">
              <a:solidFill>
                <a:schemeClr val="dk1"/>
              </a:solidFill>
              <a:latin typeface="Hammersmith One"/>
              <a:ea typeface="Hammersmith One"/>
              <a:cs typeface="Hammersmith One"/>
              <a:sym typeface="Hammersmith One"/>
            </a:endParaRPr>
          </a:p>
        </p:txBody>
      </p:sp>
      <p:sp>
        <p:nvSpPr>
          <p:cNvPr id="182" name="Google Shape;182;g2ab98680b57_0_52"/>
          <p:cNvSpPr txBox="1"/>
          <p:nvPr/>
        </p:nvSpPr>
        <p:spPr>
          <a:xfrm>
            <a:off x="7833300" y="6973600"/>
            <a:ext cx="2813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3" name="Google Shape;183;g2ab98680b57_0_52"/>
          <p:cNvSpPr txBox="1"/>
          <p:nvPr/>
        </p:nvSpPr>
        <p:spPr>
          <a:xfrm>
            <a:off x="6440900" y="6405950"/>
            <a:ext cx="1572900" cy="2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ammersmith One"/>
                <a:ea typeface="Hammersmith One"/>
                <a:cs typeface="Hammersmith One"/>
                <a:sym typeface="Hammersmith One"/>
              </a:rPr>
              <a:t>Metastasis</a:t>
            </a:r>
            <a:endParaRPr sz="3200">
              <a:solidFill>
                <a:schemeClr val="dk1"/>
              </a:solidFill>
              <a:latin typeface="Calibri"/>
              <a:ea typeface="Calibri"/>
              <a:cs typeface="Calibri"/>
              <a:sym typeface="Calibri"/>
            </a:endParaRPr>
          </a:p>
        </p:txBody>
      </p:sp>
      <p:sp>
        <p:nvSpPr>
          <p:cNvPr id="184" name="Google Shape;184;g2ab98680b57_0_52"/>
          <p:cNvSpPr txBox="1"/>
          <p:nvPr/>
        </p:nvSpPr>
        <p:spPr>
          <a:xfrm>
            <a:off x="5319513" y="7816200"/>
            <a:ext cx="618000" cy="2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ammersmith One"/>
                <a:ea typeface="Hammersmith One"/>
                <a:cs typeface="Hammersmith One"/>
                <a:sym typeface="Hammersmith One"/>
              </a:rPr>
              <a:t>HCC</a:t>
            </a:r>
            <a:endParaRPr sz="3200">
              <a:solidFill>
                <a:schemeClr val="dk1"/>
              </a:solidFill>
              <a:latin typeface="Calibri"/>
              <a:ea typeface="Calibri"/>
              <a:cs typeface="Calibri"/>
              <a:sym typeface="Calibri"/>
            </a:endParaRPr>
          </a:p>
        </p:txBody>
      </p:sp>
      <p:sp>
        <p:nvSpPr>
          <p:cNvPr id="185" name="Google Shape;185;g2ab98680b57_0_52"/>
          <p:cNvSpPr txBox="1"/>
          <p:nvPr/>
        </p:nvSpPr>
        <p:spPr>
          <a:xfrm>
            <a:off x="6382075" y="7813025"/>
            <a:ext cx="1572900" cy="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ammersmith One"/>
                <a:ea typeface="Hammersmith One"/>
                <a:cs typeface="Hammersmith One"/>
                <a:sym typeface="Hammersmith One"/>
              </a:rPr>
              <a:t>Liver abscess</a:t>
            </a:r>
            <a:endParaRPr sz="3200">
              <a:solidFill>
                <a:schemeClr val="dk1"/>
              </a:solidFill>
              <a:latin typeface="Calibri"/>
              <a:ea typeface="Calibri"/>
              <a:cs typeface="Calibri"/>
              <a:sym typeface="Calibri"/>
            </a:endParaRPr>
          </a:p>
        </p:txBody>
      </p:sp>
      <p:sp>
        <p:nvSpPr>
          <p:cNvPr id="186" name="Google Shape;186;g2ab98680b57_0_52"/>
          <p:cNvSpPr txBox="1"/>
          <p:nvPr/>
        </p:nvSpPr>
        <p:spPr>
          <a:xfrm>
            <a:off x="4945725" y="9270100"/>
            <a:ext cx="1365600" cy="1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Hammersmith One"/>
                <a:ea typeface="Hammersmith One"/>
                <a:cs typeface="Hammersmith One"/>
                <a:sym typeface="Hammersmith One"/>
              </a:rPr>
              <a:t>Hydatid</a:t>
            </a:r>
            <a:r>
              <a:rPr lang="en-US" sz="1200">
                <a:solidFill>
                  <a:schemeClr val="dk1"/>
                </a:solidFill>
                <a:latin typeface="Hammersmith One"/>
                <a:ea typeface="Hammersmith One"/>
                <a:cs typeface="Hammersmith One"/>
                <a:sym typeface="Hammersmith One"/>
              </a:rPr>
              <a:t> cyst</a:t>
            </a:r>
            <a:endParaRPr sz="3200">
              <a:solidFill>
                <a:schemeClr val="dk1"/>
              </a:solidFill>
              <a:latin typeface="Calibri"/>
              <a:ea typeface="Calibri"/>
              <a:cs typeface="Calibri"/>
              <a:sym typeface="Calibri"/>
            </a:endParaRPr>
          </a:p>
        </p:txBody>
      </p:sp>
      <p:sp>
        <p:nvSpPr>
          <p:cNvPr id="187" name="Google Shape;187;g2ab98680b57_0_52"/>
          <p:cNvSpPr txBox="1"/>
          <p:nvPr/>
        </p:nvSpPr>
        <p:spPr>
          <a:xfrm>
            <a:off x="6238075" y="9315300"/>
            <a:ext cx="1860900" cy="1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latin typeface="Hammersmith One"/>
                <a:ea typeface="Hammersmith One"/>
                <a:cs typeface="Hammersmith One"/>
                <a:sym typeface="Hammersmith One"/>
              </a:rPr>
              <a:t>Liver cyst (multiple)</a:t>
            </a:r>
            <a:endParaRPr sz="3000">
              <a:solidFill>
                <a:schemeClr val="dk1"/>
              </a:solidFill>
              <a:latin typeface="Calibri"/>
              <a:ea typeface="Calibri"/>
              <a:cs typeface="Calibri"/>
              <a:sym typeface="Calibri"/>
            </a:endParaRPr>
          </a:p>
        </p:txBody>
      </p:sp>
      <p:sp>
        <p:nvSpPr>
          <p:cNvPr id="188" name="Google Shape;188;g2ab98680b57_0_52"/>
          <p:cNvSpPr txBox="1"/>
          <p:nvPr/>
        </p:nvSpPr>
        <p:spPr>
          <a:xfrm>
            <a:off x="5014777" y="7316675"/>
            <a:ext cx="1155000" cy="5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7ED957"/>
                </a:solidFill>
                <a:latin typeface="Hammersmith One"/>
                <a:ea typeface="Hammersmith One"/>
                <a:cs typeface="Hammersmith One"/>
                <a:sym typeface="Hammersmith One"/>
              </a:rPr>
              <a:t>usually appears brighter than the background liver</a:t>
            </a:r>
            <a:r>
              <a:rPr lang="en-US" sz="900">
                <a:solidFill>
                  <a:srgbClr val="7ED957"/>
                </a:solidFill>
                <a:latin typeface="Hammersmith One"/>
                <a:ea typeface="Hammersmith One"/>
                <a:cs typeface="Hammersmith One"/>
                <a:sym typeface="Hammersmith One"/>
              </a:rPr>
              <a:t> </a:t>
            </a:r>
            <a:endParaRPr sz="900">
              <a:solidFill>
                <a:srgbClr val="7ED957"/>
              </a:solidFill>
              <a:latin typeface="Hammersmith One"/>
              <a:ea typeface="Hammersmith One"/>
              <a:cs typeface="Hammersmith One"/>
              <a:sym typeface="Hammersmith One"/>
            </a:endParaRPr>
          </a:p>
        </p:txBody>
      </p:sp>
      <p:sp>
        <p:nvSpPr>
          <p:cNvPr id="189" name="Google Shape;189;g2ab98680b57_0_52"/>
          <p:cNvSpPr txBox="1"/>
          <p:nvPr/>
        </p:nvSpPr>
        <p:spPr>
          <a:xfrm>
            <a:off x="6391450" y="7316675"/>
            <a:ext cx="987900" cy="5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800">
                <a:solidFill>
                  <a:srgbClr val="7ED957"/>
                </a:solidFill>
                <a:latin typeface="Hammersmith One"/>
                <a:ea typeface="Hammersmith One"/>
                <a:cs typeface="Hammersmith One"/>
                <a:sym typeface="Hammersmith One"/>
              </a:rPr>
              <a:t>multiple lesions, rounded </a:t>
            </a:r>
            <a:r>
              <a:rPr lang="en-US" sz="800">
                <a:solidFill>
                  <a:srgbClr val="7ED957"/>
                </a:solidFill>
                <a:latin typeface="Hammersmith One"/>
                <a:ea typeface="Hammersmith One"/>
                <a:cs typeface="Hammersmith One"/>
                <a:sym typeface="Hammersmith One"/>
              </a:rPr>
              <a:t>nodules</a:t>
            </a:r>
            <a:r>
              <a:rPr lang="en-US" sz="800">
                <a:solidFill>
                  <a:srgbClr val="7ED957"/>
                </a:solidFill>
                <a:latin typeface="Hammersmith One"/>
                <a:ea typeface="Hammersmith One"/>
                <a:cs typeface="Hammersmith One"/>
                <a:sym typeface="Hammersmith One"/>
              </a:rPr>
              <a:t> like</a:t>
            </a:r>
            <a:endParaRPr sz="900">
              <a:solidFill>
                <a:srgbClr val="7ED957"/>
              </a:solidFill>
              <a:latin typeface="Hammersmith One"/>
              <a:ea typeface="Hammersmith One"/>
              <a:cs typeface="Hammersmith One"/>
              <a:sym typeface="Hammersmith One"/>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0" name="Google Shape;190;g2ab98680b57_0_52"/>
          <p:cNvSpPr txBox="1"/>
          <p:nvPr/>
        </p:nvSpPr>
        <p:spPr>
          <a:xfrm>
            <a:off x="6403250" y="8777100"/>
            <a:ext cx="1322100" cy="6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800">
                <a:solidFill>
                  <a:srgbClr val="7ED957"/>
                </a:solidFill>
                <a:latin typeface="Hammersmith One"/>
                <a:ea typeface="Hammersmith One"/>
                <a:cs typeface="Hammersmith One"/>
                <a:sym typeface="Hammersmith One"/>
              </a:rPr>
              <a:t>we can see darker lesions in the liver which are usually irregular</a:t>
            </a:r>
            <a:endParaRPr sz="900">
              <a:solidFill>
                <a:srgbClr val="7ED957"/>
              </a:solidFill>
              <a:latin typeface="Hammersmith One"/>
              <a:ea typeface="Hammersmith One"/>
              <a:cs typeface="Hammersmith One"/>
              <a:sym typeface="Hammersmith One"/>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1" name="Google Shape;191;g2ab98680b57_0_52"/>
          <p:cNvSpPr txBox="1"/>
          <p:nvPr/>
        </p:nvSpPr>
        <p:spPr>
          <a:xfrm>
            <a:off x="4991474" y="10237150"/>
            <a:ext cx="1274100" cy="4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700">
                <a:solidFill>
                  <a:srgbClr val="7ED957"/>
                </a:solidFill>
                <a:latin typeface="Hammersmith One"/>
                <a:ea typeface="Hammersmith One"/>
                <a:cs typeface="Hammersmith One"/>
                <a:sym typeface="Hammersmith One"/>
              </a:rPr>
              <a:t>we can see the inner wall of this cyst is left up (water </a:t>
            </a:r>
            <a:r>
              <a:rPr lang="en-US" sz="700">
                <a:solidFill>
                  <a:srgbClr val="7ED957"/>
                </a:solidFill>
                <a:latin typeface="Hammersmith One"/>
                <a:ea typeface="Hammersmith One"/>
                <a:cs typeface="Hammersmith One"/>
                <a:sym typeface="Hammersmith One"/>
              </a:rPr>
              <a:t>lily</a:t>
            </a:r>
            <a:r>
              <a:rPr lang="en-US" sz="700">
                <a:solidFill>
                  <a:srgbClr val="7ED957"/>
                </a:solidFill>
                <a:latin typeface="Hammersmith One"/>
                <a:ea typeface="Hammersmith One"/>
                <a:cs typeface="Hammersmith One"/>
                <a:sym typeface="Hammersmith One"/>
              </a:rPr>
              <a:t> appearance)</a:t>
            </a:r>
            <a:r>
              <a:rPr lang="en-US" sz="800">
                <a:solidFill>
                  <a:srgbClr val="7ED957"/>
                </a:solidFill>
                <a:latin typeface="Hammersmith One"/>
                <a:ea typeface="Hammersmith One"/>
                <a:cs typeface="Hammersmith One"/>
                <a:sym typeface="Hammersmith One"/>
              </a:rPr>
              <a:t> </a:t>
            </a:r>
            <a:endParaRPr sz="900">
              <a:solidFill>
                <a:srgbClr val="7ED957"/>
              </a:solidFill>
              <a:latin typeface="Hammersmith One"/>
              <a:ea typeface="Hammersmith One"/>
              <a:cs typeface="Hammersmith One"/>
              <a:sym typeface="Hammersmith One"/>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2" name="Google Shape;192;g2ab98680b57_0_52"/>
          <p:cNvSpPr txBox="1"/>
          <p:nvPr/>
        </p:nvSpPr>
        <p:spPr>
          <a:xfrm>
            <a:off x="6287900" y="10237150"/>
            <a:ext cx="1179600" cy="4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7ED957"/>
                </a:solidFill>
                <a:latin typeface="Hammersmith One"/>
                <a:ea typeface="Hammersmith One"/>
                <a:cs typeface="Hammersmith One"/>
                <a:sym typeface="Hammersmith One"/>
              </a:rPr>
              <a:t>(1) </a:t>
            </a:r>
            <a:r>
              <a:rPr lang="en-US" sz="800">
                <a:solidFill>
                  <a:srgbClr val="7ED957"/>
                </a:solidFill>
                <a:latin typeface="Hammersmith One"/>
                <a:ea typeface="Hammersmith One"/>
                <a:cs typeface="Hammersmith One"/>
                <a:sym typeface="Hammersmith One"/>
              </a:rPr>
              <a:t>simple cyst that contains fluid only </a:t>
            </a:r>
            <a:endParaRPr sz="900">
              <a:solidFill>
                <a:srgbClr val="7ED957"/>
              </a:solidFill>
              <a:latin typeface="Hammersmith One"/>
              <a:ea typeface="Hammersmith One"/>
              <a:cs typeface="Hammersmith One"/>
              <a:sym typeface="Hammersmith One"/>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3" name="Google Shape;193;g2ab98680b57_0_52"/>
          <p:cNvSpPr/>
          <p:nvPr/>
        </p:nvSpPr>
        <p:spPr>
          <a:xfrm rot="877025">
            <a:off x="1724901" y="2757644"/>
            <a:ext cx="954597" cy="389437"/>
          </a:xfrm>
          <a:prstGeom prst="ellipse">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194" name="Google Shape;194;g2ab98680b57_0_52"/>
          <p:cNvCxnSpPr/>
          <p:nvPr/>
        </p:nvCxnSpPr>
        <p:spPr>
          <a:xfrm flipH="1">
            <a:off x="2624975" y="2473863"/>
            <a:ext cx="590400" cy="405300"/>
          </a:xfrm>
          <a:prstGeom prst="straightConnector1">
            <a:avLst/>
          </a:prstGeom>
          <a:noFill/>
          <a:ln cap="flat" cmpd="sng" w="9525">
            <a:solidFill>
              <a:srgbClr val="38761D"/>
            </a:solidFill>
            <a:prstDash val="solid"/>
            <a:round/>
            <a:headEnd len="med" w="med" type="none"/>
            <a:tailEnd len="med" w="med" type="triangle"/>
          </a:ln>
        </p:spPr>
      </p:cxnSp>
      <p:sp>
        <p:nvSpPr>
          <p:cNvPr id="195" name="Google Shape;195;g2ab98680b57_0_52"/>
          <p:cNvSpPr txBox="1"/>
          <p:nvPr/>
        </p:nvSpPr>
        <p:spPr>
          <a:xfrm>
            <a:off x="3033163" y="2190475"/>
            <a:ext cx="1066200" cy="3387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US" sz="1000">
                <a:solidFill>
                  <a:srgbClr val="38761D"/>
                </a:solidFill>
                <a:latin typeface="Hammersmith One"/>
                <a:ea typeface="Hammersmith One"/>
                <a:cs typeface="Hammersmith One"/>
                <a:sym typeface="Hammersmith One"/>
              </a:rPr>
              <a:t>واصل للkidney</a:t>
            </a:r>
            <a:endParaRPr sz="1000">
              <a:solidFill>
                <a:srgbClr val="38761D"/>
              </a:solidFill>
              <a:latin typeface="Hammersmith One"/>
              <a:ea typeface="Hammersmith One"/>
              <a:cs typeface="Hammersmith One"/>
              <a:sym typeface="Hammersmith On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aphicFrame>
        <p:nvGraphicFramePr>
          <p:cNvPr id="200" name="Google Shape;200;g2ab98680b57_0_96"/>
          <p:cNvGraphicFramePr/>
          <p:nvPr/>
        </p:nvGraphicFramePr>
        <p:xfrm>
          <a:off x="-12" y="0"/>
          <a:ext cx="3000000" cy="3000000"/>
        </p:xfrm>
        <a:graphic>
          <a:graphicData uri="http://schemas.openxmlformats.org/drawingml/2006/table">
            <a:tbl>
              <a:tblPr>
                <a:noFill/>
                <a:tableStyleId>{1529A6C8-4A5D-4AEC-A204-FF070311C739}</a:tableStyleId>
              </a:tblPr>
              <a:tblGrid>
                <a:gridCol w="1523675"/>
                <a:gridCol w="3513975"/>
                <a:gridCol w="2518825"/>
              </a:tblGrid>
              <a:tr h="466475">
                <a:tc gridSpan="3">
                  <a:txBody>
                    <a:bodyPr/>
                    <a:lstStyle/>
                    <a:p>
                      <a:pPr indent="0" lvl="0" marL="0" marR="0" rtl="0" algn="ctr">
                        <a:lnSpc>
                          <a:spcPct val="120545"/>
                        </a:lnSpc>
                        <a:spcBef>
                          <a:spcPts val="0"/>
                        </a:spcBef>
                        <a:spcAft>
                          <a:spcPts val="0"/>
                        </a:spcAft>
                        <a:buNone/>
                      </a:pPr>
                      <a:r>
                        <a:rPr lang="en-US" sz="2500">
                          <a:latin typeface="Times New Roman"/>
                          <a:ea typeface="Times New Roman"/>
                          <a:cs typeface="Times New Roman"/>
                          <a:sym typeface="Times New Roman"/>
                        </a:rPr>
                        <a:t>Pathology of the Liver, cont.</a:t>
                      </a:r>
                      <a:endParaRPr sz="2500"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E7CC3"/>
                    </a:solidFill>
                  </a:tcPr>
                </a:tc>
                <a:tc hMerge="1"/>
                <a:tc hMerge="1"/>
              </a:tr>
              <a:tr h="4089950">
                <a:tc>
                  <a:txBody>
                    <a:bodyPr/>
                    <a:lstStyle/>
                    <a:p>
                      <a:pPr indent="0" lvl="0" marL="0" marR="0" rtl="0" algn="ctr">
                        <a:lnSpc>
                          <a:spcPct val="120545"/>
                        </a:lnSpc>
                        <a:spcBef>
                          <a:spcPts val="0"/>
                        </a:spcBef>
                        <a:spcAft>
                          <a:spcPts val="0"/>
                        </a:spcAft>
                        <a:buNone/>
                      </a:pPr>
                      <a:r>
                        <a:rPr lang="en-US" sz="1800">
                          <a:latin typeface="Times New Roman"/>
                          <a:ea typeface="Times New Roman"/>
                          <a:cs typeface="Times New Roman"/>
                          <a:sym typeface="Times New Roman"/>
                        </a:rPr>
                        <a:t>Vascular</a:t>
                      </a:r>
                      <a:r>
                        <a:rPr lang="en-US" sz="1800">
                          <a:latin typeface="Times New Roman"/>
                          <a:ea typeface="Times New Roman"/>
                          <a:cs typeface="Times New Roman"/>
                          <a:sym typeface="Times New Roman"/>
                        </a:rPr>
                        <a:t> abnormality</a:t>
                      </a:r>
                      <a:endParaRPr sz="1800">
                        <a:latin typeface="Times New Roman"/>
                        <a:ea typeface="Times New Roman"/>
                        <a:cs typeface="Times New Roman"/>
                        <a:sym typeface="Times New Roman"/>
                      </a:endParaRPr>
                    </a:p>
                    <a:p>
                      <a:pPr indent="0" lvl="0" marL="0" marR="0" rtl="0" algn="ctr">
                        <a:lnSpc>
                          <a:spcPct val="120545"/>
                        </a:lnSpc>
                        <a:spcBef>
                          <a:spcPts val="0"/>
                        </a:spcBef>
                        <a:spcAft>
                          <a:spcPts val="0"/>
                        </a:spcAft>
                        <a:buNone/>
                      </a:pPr>
                      <a:r>
                        <a:rPr lang="en-US" sz="1800">
                          <a:solidFill>
                            <a:srgbClr val="7ED957"/>
                          </a:solidFill>
                          <a:latin typeface="Times New Roman"/>
                          <a:ea typeface="Times New Roman"/>
                          <a:cs typeface="Times New Roman"/>
                          <a:sym typeface="Times New Roman"/>
                        </a:rPr>
                        <a:t>(hepatic vascularity)</a:t>
                      </a:r>
                      <a:endParaRPr sz="1800">
                        <a:solidFill>
                          <a:srgbClr val="7ED957"/>
                        </a:solidFill>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A7D6"/>
                    </a:solidFill>
                  </a:tcPr>
                </a:tc>
                <a:tc gridSpan="2">
                  <a:txBody>
                    <a:bodyPr/>
                    <a:lstStyle/>
                    <a:p>
                      <a:pPr indent="0" lvl="0" marL="0" rtl="0" algn="l">
                        <a:spcBef>
                          <a:spcPts val="0"/>
                        </a:spcBef>
                        <a:spcAft>
                          <a:spcPts val="0"/>
                        </a:spcAft>
                        <a:buNone/>
                      </a:pPr>
                      <a:r>
                        <a:t/>
                      </a:r>
                      <a:endParaRPr>
                        <a:solidFill>
                          <a:srgbClr val="7ED957"/>
                        </a:solidFill>
                        <a:latin typeface="Times New Roman"/>
                        <a:ea typeface="Times New Roman"/>
                        <a:cs typeface="Times New Roman"/>
                        <a:sym typeface="Times New Roman"/>
                      </a:endParaRPr>
                    </a:p>
                    <a:p>
                      <a:pPr indent="0" lvl="0" marL="0" rtl="0" algn="l">
                        <a:lnSpc>
                          <a:spcPct val="120545"/>
                        </a:lnSpc>
                        <a:spcBef>
                          <a:spcPts val="0"/>
                        </a:spcBef>
                        <a:spcAft>
                          <a:spcPts val="0"/>
                        </a:spcAft>
                        <a:buSzPts val="1100"/>
                        <a:buNone/>
                      </a:pPr>
                      <a:r>
                        <a:t/>
                      </a:r>
                      <a:endParaRPr>
                        <a:solidFill>
                          <a:schemeClr val="dk1"/>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Portal venous system:</a:t>
                      </a:r>
                      <a:endParaRPr>
                        <a:solidFill>
                          <a:schemeClr val="dk1"/>
                        </a:solidFill>
                        <a:latin typeface="Times New Roman"/>
                        <a:ea typeface="Times New Roman"/>
                        <a:cs typeface="Times New Roman"/>
                        <a:sym typeface="Times New Roman"/>
                      </a:endParaRPr>
                    </a:p>
                    <a:p>
                      <a:pPr indent="0" lvl="0" marL="0" rtl="0" algn="l">
                        <a:lnSpc>
                          <a:spcPct val="120545"/>
                        </a:lnSpc>
                        <a:spcBef>
                          <a:spcPts val="0"/>
                        </a:spcBef>
                        <a:spcAft>
                          <a:spcPts val="0"/>
                        </a:spcAft>
                        <a:buSzPts val="1100"/>
                        <a:buNone/>
                      </a:pPr>
                      <a:r>
                        <a:rPr lang="en-US">
                          <a:solidFill>
                            <a:schemeClr val="dk1"/>
                          </a:solidFill>
                          <a:latin typeface="Times New Roman"/>
                          <a:ea typeface="Times New Roman"/>
                          <a:cs typeface="Times New Roman"/>
                          <a:sym typeface="Times New Roman"/>
                        </a:rPr>
                        <a:t>- thrombosis.</a:t>
                      </a:r>
                      <a:endParaRPr>
                        <a:solidFill>
                          <a:schemeClr val="dk1"/>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Portal hypertension.</a:t>
                      </a:r>
                      <a:endParaRPr>
                        <a:solidFill>
                          <a:schemeClr val="dk1"/>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Hepatic venous system:</a:t>
                      </a:r>
                      <a:endParaRPr>
                        <a:solidFill>
                          <a:schemeClr val="dk1"/>
                        </a:solidFill>
                        <a:latin typeface="Times New Roman"/>
                        <a:ea typeface="Times New Roman"/>
                        <a:cs typeface="Times New Roman"/>
                        <a:sym typeface="Times New Roman"/>
                      </a:endParaRPr>
                    </a:p>
                    <a:p>
                      <a:pPr indent="0" lvl="0" marL="0" rtl="0" algn="l">
                        <a:lnSpc>
                          <a:spcPct val="120545"/>
                        </a:lnSpc>
                        <a:spcBef>
                          <a:spcPts val="0"/>
                        </a:spcBef>
                        <a:spcAft>
                          <a:spcPts val="0"/>
                        </a:spcAft>
                        <a:buSzPts val="1100"/>
                        <a:buNone/>
                      </a:pPr>
                      <a:r>
                        <a:rPr lang="en-US">
                          <a:solidFill>
                            <a:schemeClr val="dk1"/>
                          </a:solidFill>
                          <a:latin typeface="Times New Roman"/>
                          <a:ea typeface="Times New Roman"/>
                          <a:cs typeface="Times New Roman"/>
                          <a:sym typeface="Times New Roman"/>
                        </a:rPr>
                        <a:t>- Thrombosis</a:t>
                      </a:r>
                      <a:endParaRPr>
                        <a:solidFill>
                          <a:schemeClr val="dk1"/>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(Budd Chiari syndrome).</a:t>
                      </a:r>
                      <a:endParaRPr>
                        <a:solidFill>
                          <a:schemeClr val="dk1"/>
                        </a:solidFill>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t/>
                      </a:r>
                      <a:endParaRPr>
                        <a:solidFill>
                          <a:schemeClr val="dk1"/>
                        </a:solidFill>
                        <a:latin typeface="Times New Roman"/>
                        <a:ea typeface="Times New Roman"/>
                        <a:cs typeface="Times New Roman"/>
                        <a:sym typeface="Times New Roman"/>
                      </a:endParaRPr>
                    </a:p>
                  </a:txBody>
                  <a:tcPr marT="114300" marB="11430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r>
              <a:tr h="5886250">
                <a:tc>
                  <a:txBody>
                    <a:bodyPr/>
                    <a:lstStyle/>
                    <a:p>
                      <a:pPr indent="0" lvl="0" marL="0" marR="0" rtl="0" algn="ctr">
                        <a:lnSpc>
                          <a:spcPct val="120545"/>
                        </a:lnSpc>
                        <a:spcBef>
                          <a:spcPts val="0"/>
                        </a:spcBef>
                        <a:spcAft>
                          <a:spcPts val="0"/>
                        </a:spcAft>
                        <a:buNone/>
                      </a:pPr>
                      <a:r>
                        <a:rPr lang="en-US" sz="1800">
                          <a:latin typeface="Times New Roman"/>
                          <a:ea typeface="Times New Roman"/>
                          <a:cs typeface="Times New Roman"/>
                          <a:sym typeface="Times New Roman"/>
                        </a:rPr>
                        <a:t>Biliary</a:t>
                      </a:r>
                      <a:r>
                        <a:rPr lang="en-US" sz="1800">
                          <a:latin typeface="Times New Roman"/>
                          <a:ea typeface="Times New Roman"/>
                          <a:cs typeface="Times New Roman"/>
                          <a:sym typeface="Times New Roman"/>
                        </a:rPr>
                        <a:t> abnormality</a:t>
                      </a:r>
                      <a:endParaRPr sz="1800"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A7D6"/>
                    </a:solidFill>
                  </a:tcPr>
                </a:tc>
                <a:tc gridSpan="2">
                  <a:txBody>
                    <a:bodyPr/>
                    <a:lstStyle/>
                    <a:p>
                      <a:pPr indent="0" lvl="0" marL="0" rtl="0" algn="l">
                        <a:lnSpc>
                          <a:spcPct val="120545"/>
                        </a:lnSpc>
                        <a:spcBef>
                          <a:spcPts val="0"/>
                        </a:spcBef>
                        <a:spcAft>
                          <a:spcPts val="0"/>
                        </a:spcAft>
                        <a:buNone/>
                      </a:pPr>
                      <a:r>
                        <a:rPr b="1" lang="en-US">
                          <a:solidFill>
                            <a:srgbClr val="A6A6A6"/>
                          </a:solidFill>
                          <a:latin typeface="Times New Roman"/>
                          <a:ea typeface="Times New Roman"/>
                          <a:cs typeface="Times New Roman"/>
                          <a:sym typeface="Times New Roman"/>
                        </a:rPr>
                        <a:t>- </a:t>
                      </a:r>
                      <a:r>
                        <a:rPr b="1" lang="en-US">
                          <a:solidFill>
                            <a:srgbClr val="A6A6A6"/>
                          </a:solidFill>
                          <a:latin typeface="Times New Roman"/>
                          <a:ea typeface="Times New Roman"/>
                          <a:cs typeface="Times New Roman"/>
                          <a:sym typeface="Times New Roman"/>
                        </a:rPr>
                        <a:t>Abnormalities:</a:t>
                      </a:r>
                      <a:endParaRPr b="1">
                        <a:solidFill>
                          <a:srgbClr val="A6A6A6"/>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1- Intra-hepatic biliary radicals.</a:t>
                      </a:r>
                      <a:endParaRPr>
                        <a:latin typeface="Times New Roman"/>
                        <a:ea typeface="Times New Roman"/>
                        <a:cs typeface="Times New Roman"/>
                        <a:sym typeface="Times New Roman"/>
                      </a:endParaRPr>
                    </a:p>
                    <a:p>
                      <a:pPr indent="0" lvl="0" marL="0" rtl="0" algn="l">
                        <a:lnSpc>
                          <a:spcPct val="120545"/>
                        </a:lnSpc>
                        <a:spcBef>
                          <a:spcPts val="0"/>
                        </a:spcBef>
                        <a:spcAft>
                          <a:spcPts val="0"/>
                        </a:spcAft>
                        <a:buNone/>
                      </a:pPr>
                      <a:r>
                        <a:rPr lang="en-US">
                          <a:latin typeface="Times New Roman"/>
                          <a:ea typeface="Times New Roman"/>
                          <a:cs typeface="Times New Roman"/>
                          <a:sym typeface="Times New Roman"/>
                        </a:rPr>
                        <a:t>Less than </a:t>
                      </a:r>
                      <a:r>
                        <a:rPr lang="en-US" u="sng">
                          <a:latin typeface="Times New Roman"/>
                          <a:ea typeface="Times New Roman"/>
                          <a:cs typeface="Times New Roman"/>
                          <a:sym typeface="Times New Roman"/>
                        </a:rPr>
                        <a:t>3mm </a:t>
                      </a:r>
                      <a:r>
                        <a:rPr lang="en-US">
                          <a:latin typeface="Times New Roman"/>
                          <a:ea typeface="Times New Roman"/>
                          <a:cs typeface="Times New Roman"/>
                          <a:sym typeface="Times New Roman"/>
                        </a:rPr>
                        <a:t>     </a:t>
                      </a:r>
                      <a:r>
                        <a:rPr lang="en-US" sz="1100">
                          <a:solidFill>
                            <a:srgbClr val="7ED957"/>
                          </a:solidFill>
                          <a:latin typeface="Times New Roman"/>
                          <a:ea typeface="Times New Roman"/>
                          <a:cs typeface="Times New Roman"/>
                          <a:sym typeface="Times New Roman"/>
                        </a:rPr>
                        <a:t>which is the normal size of the </a:t>
                      </a:r>
                      <a:endParaRPr sz="1100">
                        <a:solidFill>
                          <a:srgbClr val="7ED957"/>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sz="1100">
                          <a:solidFill>
                            <a:srgbClr val="7ED957"/>
                          </a:solidFill>
                          <a:latin typeface="Times New Roman"/>
                          <a:ea typeface="Times New Roman"/>
                          <a:cs typeface="Times New Roman"/>
                          <a:sym typeface="Times New Roman"/>
                        </a:rPr>
                        <a:t>intrahepatic </a:t>
                      </a:r>
                      <a:r>
                        <a:rPr lang="en-US" sz="1100">
                          <a:solidFill>
                            <a:srgbClr val="7ED957"/>
                          </a:solidFill>
                          <a:latin typeface="Times New Roman"/>
                          <a:ea typeface="Times New Roman"/>
                          <a:cs typeface="Times New Roman"/>
                          <a:sym typeface="Times New Roman"/>
                        </a:rPr>
                        <a:t>bile</a:t>
                      </a:r>
                      <a:r>
                        <a:rPr lang="en-US" sz="1100">
                          <a:solidFill>
                            <a:srgbClr val="7ED957"/>
                          </a:solidFill>
                          <a:latin typeface="Times New Roman"/>
                          <a:ea typeface="Times New Roman"/>
                          <a:cs typeface="Times New Roman"/>
                          <a:sym typeface="Times New Roman"/>
                        </a:rPr>
                        <a:t> duct</a:t>
                      </a:r>
                      <a:endParaRPr sz="1100">
                        <a:solidFill>
                          <a:srgbClr val="7ED957"/>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2- Extra-hepatic “CBD”</a:t>
                      </a:r>
                      <a:endParaRPr>
                        <a:latin typeface="Times New Roman"/>
                        <a:ea typeface="Times New Roman"/>
                        <a:cs typeface="Times New Roman"/>
                        <a:sym typeface="Times New Roman"/>
                      </a:endParaRPr>
                    </a:p>
                    <a:p>
                      <a:pPr indent="0" lvl="0" marL="0" rtl="0" algn="l">
                        <a:lnSpc>
                          <a:spcPct val="120545"/>
                        </a:lnSpc>
                        <a:spcBef>
                          <a:spcPts val="0"/>
                        </a:spcBef>
                        <a:spcAft>
                          <a:spcPts val="0"/>
                        </a:spcAft>
                        <a:buNone/>
                      </a:pPr>
                      <a:r>
                        <a:rPr lang="en-US">
                          <a:latin typeface="Times New Roman"/>
                          <a:ea typeface="Times New Roman"/>
                          <a:cs typeface="Times New Roman"/>
                          <a:sym typeface="Times New Roman"/>
                        </a:rPr>
                        <a:t>Less than </a:t>
                      </a:r>
                      <a:r>
                        <a:rPr lang="en-US" u="sng">
                          <a:latin typeface="Times New Roman"/>
                          <a:ea typeface="Times New Roman"/>
                          <a:cs typeface="Times New Roman"/>
                          <a:sym typeface="Times New Roman"/>
                        </a:rPr>
                        <a:t>8mm</a:t>
                      </a:r>
                      <a:r>
                        <a:rPr lang="en-US">
                          <a:latin typeface="Times New Roman"/>
                          <a:ea typeface="Times New Roman"/>
                          <a:cs typeface="Times New Roman"/>
                          <a:sym typeface="Times New Roman"/>
                        </a:rPr>
                        <a:t>      </a:t>
                      </a:r>
                      <a:r>
                        <a:rPr lang="en-US" sz="1100">
                          <a:solidFill>
                            <a:srgbClr val="7ED957"/>
                          </a:solidFill>
                          <a:latin typeface="Times New Roman"/>
                          <a:ea typeface="Times New Roman"/>
                          <a:cs typeface="Times New Roman"/>
                          <a:sym typeface="Times New Roman"/>
                        </a:rPr>
                        <a:t>which is the normal size of the </a:t>
                      </a:r>
                      <a:endParaRPr sz="1100">
                        <a:solidFill>
                          <a:srgbClr val="7ED957"/>
                        </a:solidFill>
                        <a:latin typeface="Times New Roman"/>
                        <a:ea typeface="Times New Roman"/>
                        <a:cs typeface="Times New Roman"/>
                        <a:sym typeface="Times New Roman"/>
                      </a:endParaRPr>
                    </a:p>
                    <a:p>
                      <a:pPr indent="0" lvl="0" marL="0" rtl="0" algn="l">
                        <a:lnSpc>
                          <a:spcPct val="120545"/>
                        </a:lnSpc>
                        <a:spcBef>
                          <a:spcPts val="0"/>
                        </a:spcBef>
                        <a:spcAft>
                          <a:spcPts val="0"/>
                        </a:spcAft>
                        <a:buNone/>
                      </a:pPr>
                      <a:r>
                        <a:rPr lang="en-US" sz="1100">
                          <a:solidFill>
                            <a:srgbClr val="7ED957"/>
                          </a:solidFill>
                          <a:latin typeface="Times New Roman"/>
                          <a:ea typeface="Times New Roman"/>
                          <a:cs typeface="Times New Roman"/>
                          <a:sym typeface="Times New Roman"/>
                        </a:rPr>
                        <a:t>extrahepatic bile duct</a:t>
                      </a:r>
                      <a:endParaRPr sz="1100">
                        <a:solidFill>
                          <a:srgbClr val="7ED957"/>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t/>
                      </a:r>
                      <a:endParaRPr u="sng">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b="1" lang="en-US">
                          <a:latin typeface="Times New Roman"/>
                          <a:ea typeface="Times New Roman"/>
                          <a:cs typeface="Times New Roman"/>
                          <a:sym typeface="Times New Roman"/>
                        </a:rPr>
                        <a:t>- </a:t>
                      </a:r>
                      <a:r>
                        <a:rPr b="1" lang="en-US">
                          <a:latin typeface="Times New Roman"/>
                          <a:ea typeface="Times New Roman"/>
                          <a:cs typeface="Times New Roman"/>
                          <a:sym typeface="Times New Roman"/>
                        </a:rPr>
                        <a:t>Causes of dilatation &amp; obstruction:</a:t>
                      </a:r>
                      <a:endParaRPr b="1">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1- Intra-luminal:</a:t>
                      </a:r>
                      <a:endParaRPr>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Stone &amp; mass. </a:t>
                      </a:r>
                      <a:r>
                        <a:rPr lang="en-US" sz="1100">
                          <a:solidFill>
                            <a:srgbClr val="7ED957"/>
                          </a:solidFill>
                          <a:latin typeface="Times New Roman"/>
                          <a:ea typeface="Times New Roman"/>
                          <a:cs typeface="Times New Roman"/>
                          <a:sym typeface="Times New Roman"/>
                        </a:rPr>
                        <a:t>or injury due to trauma or surgery</a:t>
                      </a:r>
                      <a:endParaRPr sz="1100">
                        <a:solidFill>
                          <a:srgbClr val="7ED957"/>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2- Mural: </a:t>
                      </a:r>
                      <a:r>
                        <a:rPr lang="en-US" sz="1100">
                          <a:solidFill>
                            <a:srgbClr val="A6A6A6"/>
                          </a:solidFill>
                          <a:latin typeface="Times New Roman"/>
                          <a:ea typeface="Times New Roman"/>
                          <a:cs typeface="Times New Roman"/>
                          <a:sym typeface="Times New Roman"/>
                        </a:rPr>
                        <a:t>(within the wall)</a:t>
                      </a:r>
                      <a:endParaRPr sz="1100">
                        <a:solidFill>
                          <a:srgbClr val="A6A6A6"/>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stricture (benign &amp; malignant)</a:t>
                      </a:r>
                      <a:endParaRPr>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3- Extrinsic: </a:t>
                      </a:r>
                      <a:r>
                        <a:rPr lang="en-US" sz="1100">
                          <a:solidFill>
                            <a:srgbClr val="A6A6A6"/>
                          </a:solidFill>
                          <a:latin typeface="Times New Roman"/>
                          <a:ea typeface="Times New Roman"/>
                          <a:cs typeface="Times New Roman"/>
                          <a:sym typeface="Times New Roman"/>
                        </a:rPr>
                        <a:t>(outside the bile duct, but piercing on it)</a:t>
                      </a:r>
                      <a:endParaRPr sz="1100">
                        <a:solidFill>
                          <a:srgbClr val="A6A6A6"/>
                        </a:solidFill>
                        <a:latin typeface="Times New Roman"/>
                        <a:ea typeface="Times New Roman"/>
                        <a:cs typeface="Times New Roman"/>
                        <a:sym typeface="Times New Roman"/>
                      </a:endParaRPr>
                    </a:p>
                    <a:p>
                      <a:pPr indent="0" lvl="0" marL="0" rtl="0" algn="l">
                        <a:lnSpc>
                          <a:spcPct val="120545"/>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Compression mass &amp; Lymph node</a:t>
                      </a:r>
                      <a:endParaRPr>
                        <a:latin typeface="Times New Roman"/>
                        <a:ea typeface="Times New Roman"/>
                        <a:cs typeface="Times New Roman"/>
                        <a:sym typeface="Times New Roman"/>
                      </a:endParaRPr>
                    </a:p>
                    <a:p>
                      <a:pPr indent="0" lvl="0" marL="0" marR="0" rtl="0" algn="l">
                        <a:lnSpc>
                          <a:spcPct val="120545"/>
                        </a:lnSpc>
                        <a:spcBef>
                          <a:spcPts val="0"/>
                        </a:spcBef>
                        <a:spcAft>
                          <a:spcPts val="0"/>
                        </a:spcAft>
                        <a:buNone/>
                      </a:pPr>
                      <a:r>
                        <a:t/>
                      </a:r>
                      <a:endParaRPr>
                        <a:latin typeface="Times New Roman"/>
                        <a:ea typeface="Times New Roman"/>
                        <a:cs typeface="Times New Roman"/>
                        <a:sym typeface="Times New Roman"/>
                      </a:endParaRPr>
                    </a:p>
                  </a:txBody>
                  <a:tcPr marT="114300" marB="11430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bl>
          </a:graphicData>
        </a:graphic>
      </p:graphicFrame>
      <p:pic>
        <p:nvPicPr>
          <p:cNvPr id="201" name="Google Shape;201;g2ab98680b57_0_96"/>
          <p:cNvPicPr preferRelativeResize="0"/>
          <p:nvPr/>
        </p:nvPicPr>
        <p:blipFill>
          <a:blip r:embed="rId3">
            <a:alphaModFix/>
          </a:blip>
          <a:stretch>
            <a:fillRect/>
          </a:stretch>
        </p:blipFill>
        <p:spPr>
          <a:xfrm>
            <a:off x="5940125" y="1232100"/>
            <a:ext cx="1537750" cy="1159351"/>
          </a:xfrm>
          <a:prstGeom prst="rect">
            <a:avLst/>
          </a:prstGeom>
          <a:noFill/>
          <a:ln cap="flat" cmpd="sng" w="9525">
            <a:solidFill>
              <a:schemeClr val="accent4"/>
            </a:solidFill>
            <a:prstDash val="solid"/>
            <a:round/>
            <a:headEnd len="sm" w="sm" type="none"/>
            <a:tailEnd len="sm" w="sm" type="none"/>
          </a:ln>
        </p:spPr>
      </p:pic>
      <p:pic>
        <p:nvPicPr>
          <p:cNvPr id="202" name="Google Shape;202;g2ab98680b57_0_96"/>
          <p:cNvPicPr preferRelativeResize="0"/>
          <p:nvPr/>
        </p:nvPicPr>
        <p:blipFill>
          <a:blip r:embed="rId4">
            <a:alphaModFix/>
          </a:blip>
          <a:stretch>
            <a:fillRect/>
          </a:stretch>
        </p:blipFill>
        <p:spPr>
          <a:xfrm>
            <a:off x="4145900" y="1232100"/>
            <a:ext cx="1537750" cy="1159350"/>
          </a:xfrm>
          <a:prstGeom prst="rect">
            <a:avLst/>
          </a:prstGeom>
          <a:noFill/>
          <a:ln cap="flat" cmpd="sng" w="9525">
            <a:solidFill>
              <a:schemeClr val="accent4"/>
            </a:solidFill>
            <a:prstDash val="solid"/>
            <a:round/>
            <a:headEnd len="sm" w="sm" type="none"/>
            <a:tailEnd len="sm" w="sm" type="none"/>
          </a:ln>
        </p:spPr>
      </p:pic>
      <p:pic>
        <p:nvPicPr>
          <p:cNvPr id="203" name="Google Shape;203;g2ab98680b57_0_96"/>
          <p:cNvPicPr preferRelativeResize="0"/>
          <p:nvPr/>
        </p:nvPicPr>
        <p:blipFill>
          <a:blip r:embed="rId5">
            <a:alphaModFix/>
          </a:blip>
          <a:stretch>
            <a:fillRect/>
          </a:stretch>
        </p:blipFill>
        <p:spPr>
          <a:xfrm>
            <a:off x="4984775" y="3101250"/>
            <a:ext cx="1537749" cy="1159349"/>
          </a:xfrm>
          <a:prstGeom prst="rect">
            <a:avLst/>
          </a:prstGeom>
          <a:noFill/>
          <a:ln cap="flat" cmpd="sng" w="9525">
            <a:solidFill>
              <a:schemeClr val="accent4"/>
            </a:solidFill>
            <a:prstDash val="solid"/>
            <a:round/>
            <a:headEnd len="sm" w="sm" type="none"/>
            <a:tailEnd len="sm" w="sm" type="none"/>
          </a:ln>
        </p:spPr>
      </p:pic>
      <p:sp>
        <p:nvSpPr>
          <p:cNvPr id="204" name="Google Shape;204;g2ab98680b57_0_96"/>
          <p:cNvSpPr txBox="1"/>
          <p:nvPr/>
        </p:nvSpPr>
        <p:spPr>
          <a:xfrm>
            <a:off x="4742675" y="917500"/>
            <a:ext cx="2332500" cy="5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Hammersmith One"/>
                <a:ea typeface="Hammersmith One"/>
                <a:cs typeface="Hammersmith One"/>
                <a:sym typeface="Hammersmith One"/>
              </a:rPr>
              <a:t>Hepatic vein thrombosis</a:t>
            </a:r>
            <a:endParaRPr>
              <a:solidFill>
                <a:schemeClr val="dk1"/>
              </a:solidFill>
              <a:latin typeface="Hammersmith One"/>
              <a:ea typeface="Hammersmith One"/>
              <a:cs typeface="Hammersmith One"/>
              <a:sym typeface="Hammersmith One"/>
            </a:endParaRPr>
          </a:p>
        </p:txBody>
      </p:sp>
      <p:sp>
        <p:nvSpPr>
          <p:cNvPr id="205" name="Google Shape;205;g2ab98680b57_0_96"/>
          <p:cNvSpPr txBox="1"/>
          <p:nvPr/>
        </p:nvSpPr>
        <p:spPr>
          <a:xfrm>
            <a:off x="4742675" y="2784675"/>
            <a:ext cx="2166600" cy="7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Hammersmith One"/>
                <a:ea typeface="Hammersmith One"/>
                <a:cs typeface="Hammersmith One"/>
                <a:sym typeface="Hammersmith One"/>
              </a:rPr>
              <a:t>Portal vein thrombosis</a:t>
            </a:r>
            <a:endParaRPr sz="3200">
              <a:solidFill>
                <a:schemeClr val="dk1"/>
              </a:solidFill>
              <a:latin typeface="Calibri"/>
              <a:ea typeface="Calibri"/>
              <a:cs typeface="Calibri"/>
              <a:sym typeface="Calibri"/>
            </a:endParaRPr>
          </a:p>
        </p:txBody>
      </p:sp>
      <p:cxnSp>
        <p:nvCxnSpPr>
          <p:cNvPr id="206" name="Google Shape;206;g2ab98680b57_0_96"/>
          <p:cNvCxnSpPr/>
          <p:nvPr/>
        </p:nvCxnSpPr>
        <p:spPr>
          <a:xfrm>
            <a:off x="2730170" y="5548461"/>
            <a:ext cx="219000" cy="6600"/>
          </a:xfrm>
          <a:prstGeom prst="straightConnector1">
            <a:avLst/>
          </a:prstGeom>
          <a:noFill/>
          <a:ln cap="flat" cmpd="sng" w="9525">
            <a:solidFill>
              <a:srgbClr val="7ED957"/>
            </a:solidFill>
            <a:prstDash val="solid"/>
            <a:round/>
            <a:headEnd len="med" w="med" type="none"/>
            <a:tailEnd len="med" w="med" type="triangle"/>
          </a:ln>
        </p:spPr>
      </p:cxnSp>
      <p:cxnSp>
        <p:nvCxnSpPr>
          <p:cNvPr id="207" name="Google Shape;207;g2ab98680b57_0_96"/>
          <p:cNvCxnSpPr/>
          <p:nvPr/>
        </p:nvCxnSpPr>
        <p:spPr>
          <a:xfrm>
            <a:off x="2759084" y="6515597"/>
            <a:ext cx="233400" cy="2700"/>
          </a:xfrm>
          <a:prstGeom prst="straightConnector1">
            <a:avLst/>
          </a:prstGeom>
          <a:noFill/>
          <a:ln cap="flat" cmpd="sng" w="9525">
            <a:solidFill>
              <a:srgbClr val="7ED957"/>
            </a:solidFill>
            <a:prstDash val="solid"/>
            <a:round/>
            <a:headEnd len="med" w="med" type="none"/>
            <a:tailEnd len="med" w="med" type="triangle"/>
          </a:ln>
        </p:spPr>
      </p:cxnSp>
      <p:pic>
        <p:nvPicPr>
          <p:cNvPr id="208" name="Google Shape;208;g2ab98680b57_0_96"/>
          <p:cNvPicPr preferRelativeResize="0"/>
          <p:nvPr/>
        </p:nvPicPr>
        <p:blipFill>
          <a:blip r:embed="rId6">
            <a:alphaModFix/>
          </a:blip>
          <a:stretch>
            <a:fillRect/>
          </a:stretch>
        </p:blipFill>
        <p:spPr>
          <a:xfrm>
            <a:off x="5482800" y="5313025"/>
            <a:ext cx="1852350" cy="1705150"/>
          </a:xfrm>
          <a:prstGeom prst="rect">
            <a:avLst/>
          </a:prstGeom>
          <a:noFill/>
          <a:ln cap="flat" cmpd="sng" w="9525">
            <a:solidFill>
              <a:schemeClr val="accent4"/>
            </a:solidFill>
            <a:prstDash val="solid"/>
            <a:round/>
            <a:headEnd len="sm" w="sm" type="none"/>
            <a:tailEnd len="sm" w="sm" type="none"/>
          </a:ln>
        </p:spPr>
      </p:pic>
      <p:pic>
        <p:nvPicPr>
          <p:cNvPr id="209" name="Google Shape;209;g2ab98680b57_0_96"/>
          <p:cNvPicPr preferRelativeResize="0"/>
          <p:nvPr/>
        </p:nvPicPr>
        <p:blipFill>
          <a:blip r:embed="rId7">
            <a:alphaModFix/>
          </a:blip>
          <a:stretch>
            <a:fillRect/>
          </a:stretch>
        </p:blipFill>
        <p:spPr>
          <a:xfrm>
            <a:off x="5482800" y="7581650"/>
            <a:ext cx="1852350" cy="1705151"/>
          </a:xfrm>
          <a:prstGeom prst="rect">
            <a:avLst/>
          </a:prstGeom>
          <a:noFill/>
          <a:ln cap="flat" cmpd="sng" w="9525">
            <a:solidFill>
              <a:schemeClr val="accent4"/>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graphicFrame>
        <p:nvGraphicFramePr>
          <p:cNvPr id="214" name="Google Shape;214;g2ab98680b57_0_72"/>
          <p:cNvGraphicFramePr/>
          <p:nvPr/>
        </p:nvGraphicFramePr>
        <p:xfrm>
          <a:off x="-12" y="0"/>
          <a:ext cx="3000000" cy="3000000"/>
        </p:xfrm>
        <a:graphic>
          <a:graphicData uri="http://schemas.openxmlformats.org/drawingml/2006/table">
            <a:tbl>
              <a:tblPr>
                <a:noFill/>
                <a:tableStyleId>{1529A6C8-4A5D-4AEC-A204-FF070311C739}</a:tableStyleId>
              </a:tblPr>
              <a:tblGrid>
                <a:gridCol w="3704950"/>
                <a:gridCol w="1332700"/>
                <a:gridCol w="2518825"/>
              </a:tblGrid>
              <a:tr h="463050">
                <a:tc gridSpan="3">
                  <a:txBody>
                    <a:bodyPr/>
                    <a:lstStyle/>
                    <a:p>
                      <a:pPr indent="0" lvl="0" marL="0" marR="0" rtl="0" algn="ctr">
                        <a:lnSpc>
                          <a:spcPct val="120545"/>
                        </a:lnSpc>
                        <a:spcBef>
                          <a:spcPts val="0"/>
                        </a:spcBef>
                        <a:spcAft>
                          <a:spcPts val="0"/>
                        </a:spcAft>
                        <a:buNone/>
                      </a:pPr>
                      <a:r>
                        <a:rPr lang="en-US" sz="2500">
                          <a:latin typeface="Times New Roman"/>
                          <a:ea typeface="Times New Roman"/>
                          <a:cs typeface="Times New Roman"/>
                          <a:sym typeface="Times New Roman"/>
                        </a:rPr>
                        <a:t>Pathology of Gallbladder</a:t>
                      </a:r>
                      <a:endParaRPr sz="2500"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E7CC3"/>
                    </a:solidFill>
                  </a:tcPr>
                </a:tc>
                <a:tc hMerge="1"/>
                <a:tc hMerge="1"/>
              </a:tr>
              <a:tr h="418125">
                <a:tc>
                  <a:txBody>
                    <a:bodyPr/>
                    <a:lstStyle/>
                    <a:p>
                      <a:pPr indent="0" lvl="0" marL="0" marR="0" rtl="0" algn="ctr">
                        <a:lnSpc>
                          <a:spcPct val="120545"/>
                        </a:lnSpc>
                        <a:spcBef>
                          <a:spcPts val="0"/>
                        </a:spcBef>
                        <a:spcAft>
                          <a:spcPts val="0"/>
                        </a:spcAft>
                        <a:buNone/>
                      </a:pPr>
                      <a:r>
                        <a:rPr lang="en-US" sz="1800">
                          <a:latin typeface="Times New Roman"/>
                          <a:ea typeface="Times New Roman"/>
                          <a:cs typeface="Times New Roman"/>
                          <a:sym typeface="Times New Roman"/>
                        </a:rPr>
                        <a:t>Intra-Luminal Pathology</a:t>
                      </a:r>
                      <a:endParaRPr sz="1800"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A7D6"/>
                    </a:solidFill>
                  </a:tcPr>
                </a:tc>
                <a:tc gridSpan="2">
                  <a:txBody>
                    <a:bodyPr/>
                    <a:lstStyle/>
                    <a:p>
                      <a:pPr indent="0" lvl="0" marL="0" marR="0" rtl="0" algn="ctr">
                        <a:lnSpc>
                          <a:spcPct val="120545"/>
                        </a:lnSpc>
                        <a:spcBef>
                          <a:spcPts val="0"/>
                        </a:spcBef>
                        <a:spcAft>
                          <a:spcPts val="0"/>
                        </a:spcAft>
                        <a:buNone/>
                      </a:pPr>
                      <a:r>
                        <a:rPr lang="en-US" sz="1800">
                          <a:latin typeface="Times New Roman"/>
                          <a:ea typeface="Times New Roman"/>
                          <a:cs typeface="Times New Roman"/>
                          <a:sym typeface="Times New Roman"/>
                        </a:rPr>
                        <a:t>Mural Pathology</a:t>
                      </a:r>
                      <a:endParaRPr sz="1800"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4A7D6"/>
                    </a:solidFill>
                  </a:tcPr>
                </a:tc>
                <a:tc hMerge="1"/>
              </a:tr>
              <a:tr h="9502800">
                <a:tc>
                  <a:txBody>
                    <a:bodyPr/>
                    <a:lstStyle/>
                    <a:p>
                      <a:pPr indent="0" lvl="0" marL="0" rtl="0" algn="l">
                        <a:spcBef>
                          <a:spcPts val="0"/>
                        </a:spcBef>
                        <a:spcAft>
                          <a:spcPts val="0"/>
                        </a:spcAft>
                        <a:buNone/>
                      </a:pPr>
                      <a:r>
                        <a:t/>
                      </a:r>
                      <a:endParaRPr sz="1100" u="none" cap="none" strike="noStrike">
                        <a:solidFill>
                          <a:srgbClr val="00FF00"/>
                        </a:solidFill>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marR="0" rtl="0" algn="ctr">
                        <a:lnSpc>
                          <a:spcPct val="120545"/>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114300" marB="114300" marR="114300" marL="1143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bl>
          </a:graphicData>
        </a:graphic>
      </p:graphicFrame>
      <p:cxnSp>
        <p:nvCxnSpPr>
          <p:cNvPr id="215" name="Google Shape;215;g2ab98680b57_0_72"/>
          <p:cNvCxnSpPr/>
          <p:nvPr/>
        </p:nvCxnSpPr>
        <p:spPr>
          <a:xfrm>
            <a:off x="8449" y="4113720"/>
            <a:ext cx="3703200" cy="300"/>
          </a:xfrm>
          <a:prstGeom prst="straightConnector1">
            <a:avLst/>
          </a:prstGeom>
          <a:noFill/>
          <a:ln cap="flat" cmpd="sng" w="19050">
            <a:solidFill>
              <a:srgbClr val="B4A7D6"/>
            </a:solidFill>
            <a:prstDash val="solid"/>
            <a:round/>
            <a:headEnd len="med" w="med" type="none"/>
            <a:tailEnd len="med" w="med" type="none"/>
          </a:ln>
        </p:spPr>
      </p:cxnSp>
      <p:sp>
        <p:nvSpPr>
          <p:cNvPr id="216" name="Google Shape;216;g2ab98680b57_0_72"/>
          <p:cNvSpPr txBox="1"/>
          <p:nvPr/>
        </p:nvSpPr>
        <p:spPr>
          <a:xfrm>
            <a:off x="0" y="1247775"/>
            <a:ext cx="3705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Gall stone: </a:t>
            </a:r>
            <a:r>
              <a:rPr lang="en-US">
                <a:solidFill>
                  <a:srgbClr val="FF0000"/>
                </a:solidFill>
                <a:latin typeface="Times New Roman"/>
                <a:ea typeface="Times New Roman"/>
                <a:cs typeface="Times New Roman"/>
                <a:sym typeface="Times New Roman"/>
              </a:rPr>
              <a:t>Acoustic shadowing</a:t>
            </a:r>
            <a:r>
              <a:rPr lang="en-US">
                <a:solidFill>
                  <a:schemeClr val="dk1"/>
                </a:solidFill>
                <a:latin typeface="Times New Roman"/>
                <a:ea typeface="Times New Roman"/>
                <a:cs typeface="Times New Roman"/>
                <a:sym typeface="Times New Roman"/>
              </a:rPr>
              <a:t>. </a:t>
            </a:r>
            <a:endParaRPr>
              <a:solidFill>
                <a:srgbClr val="00FF00"/>
              </a:solidFill>
              <a:latin typeface="Times New Roman"/>
              <a:ea typeface="Times New Roman"/>
              <a:cs typeface="Times New Roman"/>
              <a:sym typeface="Times New Roman"/>
            </a:endParaRPr>
          </a:p>
        </p:txBody>
      </p:sp>
      <p:pic>
        <p:nvPicPr>
          <p:cNvPr id="217" name="Google Shape;217;g2ab98680b57_0_72"/>
          <p:cNvPicPr preferRelativeResize="0"/>
          <p:nvPr/>
        </p:nvPicPr>
        <p:blipFill>
          <a:blip r:embed="rId3">
            <a:alphaModFix/>
          </a:blip>
          <a:stretch>
            <a:fillRect/>
          </a:stretch>
        </p:blipFill>
        <p:spPr>
          <a:xfrm>
            <a:off x="451951" y="2504925"/>
            <a:ext cx="2483975" cy="1549425"/>
          </a:xfrm>
          <a:prstGeom prst="rect">
            <a:avLst/>
          </a:prstGeom>
          <a:noFill/>
          <a:ln cap="flat" cmpd="sng" w="9525">
            <a:solidFill>
              <a:schemeClr val="accent4"/>
            </a:solidFill>
            <a:prstDash val="solid"/>
            <a:round/>
            <a:headEnd len="sm" w="sm" type="none"/>
            <a:tailEnd len="sm" w="sm" type="none"/>
          </a:ln>
        </p:spPr>
      </p:pic>
      <p:sp>
        <p:nvSpPr>
          <p:cNvPr id="218" name="Google Shape;218;g2ab98680b57_0_72"/>
          <p:cNvSpPr txBox="1"/>
          <p:nvPr/>
        </p:nvSpPr>
        <p:spPr>
          <a:xfrm>
            <a:off x="0" y="4179100"/>
            <a:ext cx="3568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latin typeface="Times New Roman"/>
                <a:ea typeface="Times New Roman"/>
                <a:cs typeface="Times New Roman"/>
                <a:sym typeface="Times New Roman"/>
              </a:rPr>
              <a:t>-Polyps: No acoustic shadowing.</a:t>
            </a:r>
            <a:endParaRPr sz="1500">
              <a:solidFill>
                <a:schemeClr val="dk1"/>
              </a:solidFill>
              <a:latin typeface="Times New Roman"/>
              <a:ea typeface="Times New Roman"/>
              <a:cs typeface="Times New Roman"/>
              <a:sym typeface="Times New Roman"/>
            </a:endParaRPr>
          </a:p>
        </p:txBody>
      </p:sp>
      <p:sp>
        <p:nvSpPr>
          <p:cNvPr id="219" name="Google Shape;219;g2ab98680b57_0_72"/>
          <p:cNvSpPr txBox="1"/>
          <p:nvPr/>
        </p:nvSpPr>
        <p:spPr>
          <a:xfrm>
            <a:off x="8462" y="1644066"/>
            <a:ext cx="370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7ED957"/>
                </a:solidFill>
                <a:latin typeface="Times New Roman"/>
                <a:ea typeface="Times New Roman"/>
                <a:cs typeface="Times New Roman"/>
                <a:sym typeface="Times New Roman"/>
              </a:rPr>
              <a:t>(Because of the calcification formed by condensed bile material)</a:t>
            </a:r>
            <a:endParaRPr>
              <a:solidFill>
                <a:srgbClr val="7ED957"/>
              </a:solidFill>
              <a:latin typeface="Times New Roman"/>
              <a:ea typeface="Times New Roman"/>
              <a:cs typeface="Times New Roman"/>
              <a:sym typeface="Times New Roman"/>
            </a:endParaRPr>
          </a:p>
        </p:txBody>
      </p:sp>
      <p:cxnSp>
        <p:nvCxnSpPr>
          <p:cNvPr id="220" name="Google Shape;220;g2ab98680b57_0_72"/>
          <p:cNvCxnSpPr/>
          <p:nvPr/>
        </p:nvCxnSpPr>
        <p:spPr>
          <a:xfrm flipH="1" rot="10800000">
            <a:off x="28838" y="8249310"/>
            <a:ext cx="3664200" cy="7500"/>
          </a:xfrm>
          <a:prstGeom prst="straightConnector1">
            <a:avLst/>
          </a:prstGeom>
          <a:noFill/>
          <a:ln cap="flat" cmpd="sng" w="19050">
            <a:solidFill>
              <a:srgbClr val="B4A7D6"/>
            </a:solidFill>
            <a:prstDash val="solid"/>
            <a:round/>
            <a:headEnd len="med" w="med" type="none"/>
            <a:tailEnd len="med" w="med" type="none"/>
          </a:ln>
        </p:spPr>
      </p:cxnSp>
      <p:pic>
        <p:nvPicPr>
          <p:cNvPr id="221" name="Google Shape;221;g2ab98680b57_0_72"/>
          <p:cNvPicPr preferRelativeResize="0"/>
          <p:nvPr/>
        </p:nvPicPr>
        <p:blipFill>
          <a:blip r:embed="rId4">
            <a:alphaModFix/>
          </a:blip>
          <a:stretch>
            <a:fillRect/>
          </a:stretch>
        </p:blipFill>
        <p:spPr>
          <a:xfrm>
            <a:off x="531158" y="6975663"/>
            <a:ext cx="2404776" cy="1230451"/>
          </a:xfrm>
          <a:prstGeom prst="rect">
            <a:avLst/>
          </a:prstGeom>
          <a:noFill/>
          <a:ln cap="flat" cmpd="sng" w="9525">
            <a:solidFill>
              <a:schemeClr val="accent4"/>
            </a:solidFill>
            <a:prstDash val="solid"/>
            <a:round/>
            <a:headEnd len="sm" w="sm" type="none"/>
            <a:tailEnd len="sm" w="sm" type="none"/>
          </a:ln>
        </p:spPr>
      </p:pic>
      <p:sp>
        <p:nvSpPr>
          <p:cNvPr id="222" name="Google Shape;222;g2ab98680b57_0_72"/>
          <p:cNvSpPr txBox="1"/>
          <p:nvPr/>
        </p:nvSpPr>
        <p:spPr>
          <a:xfrm>
            <a:off x="0" y="4540450"/>
            <a:ext cx="370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7ED957"/>
                </a:solidFill>
                <a:latin typeface="Times New Roman"/>
                <a:ea typeface="Times New Roman"/>
                <a:cs typeface="Times New Roman"/>
                <a:sym typeface="Times New Roman"/>
              </a:rPr>
              <a:t>-How we differentiate between </a:t>
            </a:r>
            <a:r>
              <a:rPr lang="en-US">
                <a:solidFill>
                  <a:srgbClr val="7ED957"/>
                </a:solidFill>
                <a:latin typeface="Times New Roman"/>
                <a:ea typeface="Times New Roman"/>
                <a:cs typeface="Times New Roman"/>
                <a:sym typeface="Times New Roman"/>
              </a:rPr>
              <a:t>gallstones</a:t>
            </a:r>
            <a:r>
              <a:rPr lang="en-US">
                <a:solidFill>
                  <a:srgbClr val="7ED957"/>
                </a:solidFill>
                <a:latin typeface="Times New Roman"/>
                <a:ea typeface="Times New Roman"/>
                <a:cs typeface="Times New Roman"/>
                <a:sym typeface="Times New Roman"/>
              </a:rPr>
              <a:t> and polyps?</a:t>
            </a:r>
            <a:endParaRPr>
              <a:solidFill>
                <a:srgbClr val="7ED957"/>
              </a:solidFill>
              <a:latin typeface="Times New Roman"/>
              <a:ea typeface="Times New Roman"/>
              <a:cs typeface="Times New Roman"/>
              <a:sym typeface="Times New Roman"/>
            </a:endParaRPr>
          </a:p>
        </p:txBody>
      </p:sp>
      <p:sp>
        <p:nvSpPr>
          <p:cNvPr id="223" name="Google Shape;223;g2ab98680b57_0_72"/>
          <p:cNvSpPr/>
          <p:nvPr/>
        </p:nvSpPr>
        <p:spPr>
          <a:xfrm>
            <a:off x="132950" y="5148550"/>
            <a:ext cx="3201188" cy="1108344"/>
          </a:xfrm>
          <a:custGeom>
            <a:rect b="b" l="l" r="r" t="t"/>
            <a:pathLst>
              <a:path extrusionOk="0" h="363094" w="1244388">
                <a:moveTo>
                  <a:pt x="82496" y="0"/>
                </a:moveTo>
                <a:lnTo>
                  <a:pt x="1161892" y="0"/>
                </a:lnTo>
                <a:cubicBezTo>
                  <a:pt x="1207454" y="0"/>
                  <a:pt x="1244388" y="36935"/>
                  <a:pt x="1244388" y="82496"/>
                </a:cubicBezTo>
                <a:lnTo>
                  <a:pt x="1244388" y="280598"/>
                </a:lnTo>
                <a:cubicBezTo>
                  <a:pt x="1244388" y="302477"/>
                  <a:pt x="1235697" y="323460"/>
                  <a:pt x="1220226" y="338932"/>
                </a:cubicBezTo>
                <a:cubicBezTo>
                  <a:pt x="1204755" y="354403"/>
                  <a:pt x="1183771" y="363094"/>
                  <a:pt x="1161892" y="363094"/>
                </a:cubicBezTo>
                <a:lnTo>
                  <a:pt x="82496" y="363094"/>
                </a:lnTo>
                <a:cubicBezTo>
                  <a:pt x="36935" y="363094"/>
                  <a:pt x="0" y="326159"/>
                  <a:pt x="0" y="280598"/>
                </a:cubicBezTo>
                <a:lnTo>
                  <a:pt x="0" y="82496"/>
                </a:lnTo>
                <a:cubicBezTo>
                  <a:pt x="0" y="36935"/>
                  <a:pt x="36935" y="0"/>
                  <a:pt x="8249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ab98680b57_0_72"/>
          <p:cNvSpPr txBox="1"/>
          <p:nvPr/>
        </p:nvSpPr>
        <p:spPr>
          <a:xfrm>
            <a:off x="260611" y="5148615"/>
            <a:ext cx="32007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rgbClr val="7ED957"/>
                </a:solidFill>
                <a:latin typeface="Times New Roman"/>
                <a:ea typeface="Times New Roman"/>
                <a:cs typeface="Times New Roman"/>
                <a:sym typeface="Times New Roman"/>
              </a:rPr>
              <a:t>(Polyps: is the soft tissue that’s arising from the wall into the lumen, while the gallstones are moving within the bile.)</a:t>
            </a:r>
            <a:endParaRPr sz="1500">
              <a:solidFill>
                <a:srgbClr val="7ED957"/>
              </a:solidFill>
              <a:latin typeface="Times New Roman"/>
              <a:ea typeface="Times New Roman"/>
              <a:cs typeface="Times New Roman"/>
              <a:sym typeface="Times New Roman"/>
            </a:endParaRPr>
          </a:p>
        </p:txBody>
      </p:sp>
      <p:sp>
        <p:nvSpPr>
          <p:cNvPr id="225" name="Google Shape;225;g2ab98680b57_0_72"/>
          <p:cNvSpPr/>
          <p:nvPr/>
        </p:nvSpPr>
        <p:spPr>
          <a:xfrm>
            <a:off x="132950" y="6324325"/>
            <a:ext cx="3201188" cy="608182"/>
          </a:xfrm>
          <a:custGeom>
            <a:rect b="b" l="l" r="r" t="t"/>
            <a:pathLst>
              <a:path extrusionOk="0" h="363094" w="1244388">
                <a:moveTo>
                  <a:pt x="82496" y="0"/>
                </a:moveTo>
                <a:lnTo>
                  <a:pt x="1161892" y="0"/>
                </a:lnTo>
                <a:cubicBezTo>
                  <a:pt x="1207454" y="0"/>
                  <a:pt x="1244388" y="36935"/>
                  <a:pt x="1244388" y="82496"/>
                </a:cubicBezTo>
                <a:lnTo>
                  <a:pt x="1244388" y="280598"/>
                </a:lnTo>
                <a:cubicBezTo>
                  <a:pt x="1244388" y="302477"/>
                  <a:pt x="1235697" y="323460"/>
                  <a:pt x="1220226" y="338932"/>
                </a:cubicBezTo>
                <a:cubicBezTo>
                  <a:pt x="1204755" y="354403"/>
                  <a:pt x="1183771" y="363094"/>
                  <a:pt x="1161892" y="363094"/>
                </a:cubicBezTo>
                <a:lnTo>
                  <a:pt x="82496" y="363094"/>
                </a:lnTo>
                <a:cubicBezTo>
                  <a:pt x="36935" y="363094"/>
                  <a:pt x="0" y="326159"/>
                  <a:pt x="0" y="280598"/>
                </a:cubicBezTo>
                <a:lnTo>
                  <a:pt x="0" y="82496"/>
                </a:lnTo>
                <a:cubicBezTo>
                  <a:pt x="0" y="36935"/>
                  <a:pt x="36935" y="0"/>
                  <a:pt x="8249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ab98680b57_0_72"/>
          <p:cNvSpPr txBox="1"/>
          <p:nvPr/>
        </p:nvSpPr>
        <p:spPr>
          <a:xfrm>
            <a:off x="219150" y="6324365"/>
            <a:ext cx="3028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7ED957"/>
                </a:solidFill>
                <a:latin typeface="Times New Roman"/>
                <a:ea typeface="Times New Roman"/>
                <a:cs typeface="Times New Roman"/>
                <a:sym typeface="Times New Roman"/>
              </a:rPr>
              <a:t>(The presence of acoustic shadowing or not.)</a:t>
            </a:r>
            <a:endParaRPr sz="2300">
              <a:solidFill>
                <a:srgbClr val="7ED957"/>
              </a:solidFill>
              <a:latin typeface="Times New Roman"/>
              <a:ea typeface="Times New Roman"/>
              <a:cs typeface="Times New Roman"/>
              <a:sym typeface="Times New Roman"/>
            </a:endParaRPr>
          </a:p>
        </p:txBody>
      </p:sp>
      <p:sp>
        <p:nvSpPr>
          <p:cNvPr id="227" name="Google Shape;227;g2ab98680b57_0_72"/>
          <p:cNvSpPr txBox="1"/>
          <p:nvPr/>
        </p:nvSpPr>
        <p:spPr>
          <a:xfrm>
            <a:off x="132950" y="8299975"/>
            <a:ext cx="34668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Times New Roman"/>
                <a:ea typeface="Times New Roman"/>
                <a:cs typeface="Times New Roman"/>
                <a:sym typeface="Times New Roman"/>
              </a:rPr>
              <a:t>-Intraluminal:</a:t>
            </a:r>
            <a:endParaRPr>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Mass lesion.</a:t>
            </a:r>
            <a:endParaRPr>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 invasion.</a:t>
            </a:r>
            <a:endParaRPr>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Gallbladder carcinoma.</a:t>
            </a:r>
            <a:endParaRPr>
              <a:solidFill>
                <a:schemeClr val="dk1"/>
              </a:solidFill>
              <a:latin typeface="Times New Roman"/>
              <a:ea typeface="Times New Roman"/>
              <a:cs typeface="Times New Roman"/>
              <a:sym typeface="Times New Roman"/>
            </a:endParaRPr>
          </a:p>
        </p:txBody>
      </p:sp>
      <p:pic>
        <p:nvPicPr>
          <p:cNvPr id="228" name="Google Shape;228;g2ab98680b57_0_72"/>
          <p:cNvPicPr preferRelativeResize="0"/>
          <p:nvPr/>
        </p:nvPicPr>
        <p:blipFill>
          <a:blip r:embed="rId5">
            <a:alphaModFix/>
          </a:blip>
          <a:stretch>
            <a:fillRect/>
          </a:stretch>
        </p:blipFill>
        <p:spPr>
          <a:xfrm>
            <a:off x="28850" y="9374550"/>
            <a:ext cx="2259752" cy="1230450"/>
          </a:xfrm>
          <a:prstGeom prst="rect">
            <a:avLst/>
          </a:prstGeom>
          <a:noFill/>
          <a:ln cap="flat" cmpd="sng" w="9525">
            <a:solidFill>
              <a:schemeClr val="accent4"/>
            </a:solidFill>
            <a:prstDash val="solid"/>
            <a:round/>
            <a:headEnd len="sm" w="sm" type="none"/>
            <a:tailEnd len="sm" w="sm" type="none"/>
          </a:ln>
        </p:spPr>
      </p:pic>
      <p:sp>
        <p:nvSpPr>
          <p:cNvPr id="229" name="Google Shape;229;g2ab98680b57_0_72"/>
          <p:cNvSpPr txBox="1"/>
          <p:nvPr/>
        </p:nvSpPr>
        <p:spPr>
          <a:xfrm>
            <a:off x="3599761" y="1238175"/>
            <a:ext cx="3843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latin typeface="Times New Roman"/>
                <a:ea typeface="Times New Roman"/>
                <a:cs typeface="Times New Roman"/>
                <a:sym typeface="Times New Roman"/>
              </a:rPr>
              <a:t>-Mural thickening:</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Primary: Cholecystitis.</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Secondary:</a:t>
            </a:r>
            <a:endParaRPr sz="1500">
              <a:solidFill>
                <a:schemeClr val="dk1"/>
              </a:solidFill>
              <a:latin typeface="Times New Roman"/>
              <a:ea typeface="Times New Roman"/>
              <a:cs typeface="Times New Roman"/>
              <a:sym typeface="Times New Roman"/>
            </a:endParaRPr>
          </a:p>
        </p:txBody>
      </p:sp>
      <p:sp>
        <p:nvSpPr>
          <p:cNvPr id="230" name="Google Shape;230;g2ab98680b57_0_72"/>
          <p:cNvSpPr txBox="1"/>
          <p:nvPr/>
        </p:nvSpPr>
        <p:spPr>
          <a:xfrm>
            <a:off x="3833618" y="1950025"/>
            <a:ext cx="3843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Times New Roman"/>
                <a:ea typeface="Times New Roman"/>
                <a:cs typeface="Times New Roman"/>
                <a:sym typeface="Times New Roman"/>
              </a:rPr>
              <a:t>-Cardiac failure.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a:solidFill>
                  <a:schemeClr val="dk1"/>
                </a:solidFill>
                <a:latin typeface="Times New Roman"/>
                <a:ea typeface="Times New Roman"/>
                <a:cs typeface="Times New Roman"/>
                <a:sym typeface="Times New Roman"/>
              </a:rPr>
              <a:t>-Cirrhosis.</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a:solidFill>
                  <a:schemeClr val="dk1"/>
                </a:solidFill>
                <a:latin typeface="Times New Roman"/>
                <a:ea typeface="Times New Roman"/>
                <a:cs typeface="Times New Roman"/>
                <a:sym typeface="Times New Roman"/>
              </a:rPr>
              <a:t>-Ascites.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a:solidFill>
                  <a:schemeClr val="dk1"/>
                </a:solidFill>
                <a:latin typeface="Times New Roman"/>
                <a:ea typeface="Times New Roman"/>
                <a:cs typeface="Times New Roman"/>
                <a:sym typeface="Times New Roman"/>
              </a:rPr>
              <a:t>-</a:t>
            </a:r>
            <a:r>
              <a:rPr lang="en-US">
                <a:solidFill>
                  <a:schemeClr val="dk1"/>
                </a:solidFill>
                <a:latin typeface="Times New Roman"/>
                <a:ea typeface="Times New Roman"/>
                <a:cs typeface="Times New Roman"/>
                <a:sym typeface="Times New Roman"/>
              </a:rPr>
              <a:t>Hypoalbuminemia</a:t>
            </a:r>
            <a:r>
              <a:rPr lang="en-US">
                <a:solidFill>
                  <a:schemeClr val="dk1"/>
                </a:solidFill>
                <a:latin typeface="Times New Roman"/>
                <a:ea typeface="Times New Roman"/>
                <a:cs typeface="Times New Roman"/>
                <a:sym typeface="Times New Roman"/>
              </a:rPr>
              <a:t>.</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a:solidFill>
                  <a:schemeClr val="dk1"/>
                </a:solidFill>
                <a:latin typeface="Times New Roman"/>
                <a:ea typeface="Times New Roman"/>
                <a:cs typeface="Times New Roman"/>
                <a:sym typeface="Times New Roman"/>
              </a:rPr>
              <a:t>-Renal failure.</a:t>
            </a:r>
            <a:endParaRPr>
              <a:solidFill>
                <a:schemeClr val="dk1"/>
              </a:solidFill>
              <a:latin typeface="Times New Roman"/>
              <a:ea typeface="Times New Roman"/>
              <a:cs typeface="Times New Roman"/>
              <a:sym typeface="Times New Roman"/>
            </a:endParaRPr>
          </a:p>
        </p:txBody>
      </p:sp>
      <p:pic>
        <p:nvPicPr>
          <p:cNvPr id="231" name="Google Shape;231;g2ab98680b57_0_72"/>
          <p:cNvPicPr preferRelativeResize="0"/>
          <p:nvPr/>
        </p:nvPicPr>
        <p:blipFill>
          <a:blip r:embed="rId6">
            <a:alphaModFix/>
          </a:blip>
          <a:stretch>
            <a:fillRect/>
          </a:stretch>
        </p:blipFill>
        <p:spPr>
          <a:xfrm>
            <a:off x="5457488" y="2629825"/>
            <a:ext cx="1925176" cy="1549426"/>
          </a:xfrm>
          <a:prstGeom prst="rect">
            <a:avLst/>
          </a:prstGeom>
          <a:noFill/>
          <a:ln cap="flat" cmpd="sng" w="9525">
            <a:solidFill>
              <a:schemeClr val="accent4"/>
            </a:solidFill>
            <a:prstDash val="solid"/>
            <a:round/>
            <a:headEnd len="sm" w="sm" type="none"/>
            <a:tailEnd len="sm" w="sm" type="none"/>
          </a:ln>
        </p:spPr>
      </p:pic>
      <p:sp>
        <p:nvSpPr>
          <p:cNvPr id="232" name="Google Shape;232;g2ab98680b57_0_72"/>
          <p:cNvSpPr txBox="1"/>
          <p:nvPr/>
        </p:nvSpPr>
        <p:spPr>
          <a:xfrm>
            <a:off x="2662151" y="8160381"/>
            <a:ext cx="11169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rgbClr val="7ED957"/>
                </a:solidFill>
                <a:latin typeface="Times New Roman"/>
                <a:ea typeface="Times New Roman"/>
                <a:cs typeface="Times New Roman"/>
                <a:sym typeface="Times New Roman"/>
              </a:rPr>
              <a:t>We can’t see the gallbladder clearly.</a:t>
            </a:r>
            <a:endParaRPr>
              <a:solidFill>
                <a:srgbClr val="7ED957"/>
              </a:solidFill>
              <a:latin typeface="Times New Roman"/>
              <a:ea typeface="Times New Roman"/>
              <a:cs typeface="Times New Roman"/>
              <a:sym typeface="Times New Roman"/>
            </a:endParaRPr>
          </a:p>
        </p:txBody>
      </p:sp>
      <p:sp>
        <p:nvSpPr>
          <p:cNvPr id="233" name="Google Shape;233;g2ab98680b57_0_72"/>
          <p:cNvSpPr txBox="1"/>
          <p:nvPr/>
        </p:nvSpPr>
        <p:spPr>
          <a:xfrm>
            <a:off x="2515750" y="9084374"/>
            <a:ext cx="12633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rgbClr val="7ED957"/>
                </a:solidFill>
                <a:latin typeface="Times New Roman"/>
                <a:ea typeface="Times New Roman"/>
                <a:cs typeface="Times New Roman"/>
                <a:sym typeface="Times New Roman"/>
              </a:rPr>
              <a:t>Its upper part is filled with soft tissue because of gallbladder cancer.</a:t>
            </a:r>
            <a:endParaRPr>
              <a:solidFill>
                <a:srgbClr val="7ED957"/>
              </a:solidFill>
              <a:latin typeface="Times New Roman"/>
              <a:ea typeface="Times New Roman"/>
              <a:cs typeface="Times New Roman"/>
              <a:sym typeface="Times New Roman"/>
            </a:endParaRPr>
          </a:p>
        </p:txBody>
      </p:sp>
      <p:cxnSp>
        <p:nvCxnSpPr>
          <p:cNvPr id="234" name="Google Shape;234;g2ab98680b57_0_72"/>
          <p:cNvCxnSpPr/>
          <p:nvPr/>
        </p:nvCxnSpPr>
        <p:spPr>
          <a:xfrm>
            <a:off x="2692965" y="9157855"/>
            <a:ext cx="1021800" cy="3300"/>
          </a:xfrm>
          <a:prstGeom prst="straightConnector1">
            <a:avLst/>
          </a:prstGeom>
          <a:noFill/>
          <a:ln cap="flat" cmpd="sng" w="19050">
            <a:solidFill>
              <a:srgbClr val="B4A7D6"/>
            </a:solidFill>
            <a:prstDash val="solid"/>
            <a:round/>
            <a:headEnd len="med" w="med" type="none"/>
            <a:tailEnd len="med" w="med" type="none"/>
          </a:ln>
        </p:spPr>
      </p:cxnSp>
      <p:sp>
        <p:nvSpPr>
          <p:cNvPr id="235" name="Google Shape;235;g2ab98680b57_0_72"/>
          <p:cNvSpPr txBox="1"/>
          <p:nvPr/>
        </p:nvSpPr>
        <p:spPr>
          <a:xfrm>
            <a:off x="5248135" y="1247775"/>
            <a:ext cx="2343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rgbClr val="7ED957"/>
                </a:solidFill>
                <a:latin typeface="Times New Roman"/>
                <a:ea typeface="Times New Roman"/>
                <a:cs typeface="Times New Roman"/>
                <a:sym typeface="Times New Roman"/>
              </a:rPr>
              <a:t>mostly because of edema</a:t>
            </a:r>
            <a:endParaRPr>
              <a:solidFill>
                <a:srgbClr val="7ED957"/>
              </a:solidFill>
              <a:latin typeface="Times New Roman"/>
              <a:ea typeface="Times New Roman"/>
              <a:cs typeface="Times New Roman"/>
              <a:sym typeface="Times New Roman"/>
            </a:endParaRPr>
          </a:p>
        </p:txBody>
      </p:sp>
      <p:sp>
        <p:nvSpPr>
          <p:cNvPr id="236" name="Google Shape;236;g2ab98680b57_0_72"/>
          <p:cNvSpPr txBox="1"/>
          <p:nvPr/>
        </p:nvSpPr>
        <p:spPr>
          <a:xfrm>
            <a:off x="4672791" y="2172501"/>
            <a:ext cx="141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7ED957"/>
                </a:solidFill>
                <a:latin typeface="Times New Roman"/>
                <a:ea typeface="Times New Roman"/>
                <a:cs typeface="Times New Roman"/>
                <a:sym typeface="Times New Roman"/>
              </a:rPr>
              <a:t>(liver failure)</a:t>
            </a:r>
            <a:endParaRPr>
              <a:solidFill>
                <a:srgbClr val="7ED957"/>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g1cafbecf7fe37314_12"/>
          <p:cNvPicPr preferRelativeResize="0"/>
          <p:nvPr/>
        </p:nvPicPr>
        <p:blipFill>
          <a:blip r:embed="rId3">
            <a:alphaModFix/>
          </a:blip>
          <a:stretch>
            <a:fillRect/>
          </a:stretch>
        </p:blipFill>
        <p:spPr>
          <a:xfrm>
            <a:off x="229675" y="381785"/>
            <a:ext cx="605300" cy="605300"/>
          </a:xfrm>
          <a:prstGeom prst="rect">
            <a:avLst/>
          </a:prstGeom>
          <a:noFill/>
          <a:ln>
            <a:noFill/>
          </a:ln>
        </p:spPr>
      </p:pic>
      <p:sp>
        <p:nvSpPr>
          <p:cNvPr id="242" name="Google Shape;242;g1cafbecf7fe37314_12"/>
          <p:cNvSpPr txBox="1"/>
          <p:nvPr/>
        </p:nvSpPr>
        <p:spPr>
          <a:xfrm>
            <a:off x="1609950" y="4129300"/>
            <a:ext cx="5924100" cy="50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000">
              <a:solidFill>
                <a:schemeClr val="dk1"/>
              </a:solidFill>
              <a:latin typeface="Hammersmith One"/>
              <a:ea typeface="Hammersmith One"/>
              <a:cs typeface="Hammersmith One"/>
              <a:sym typeface="Hammersmith One"/>
            </a:endParaRPr>
          </a:p>
        </p:txBody>
      </p:sp>
      <p:sp>
        <p:nvSpPr>
          <p:cNvPr id="243" name="Google Shape;243;g1cafbecf7fe37314_12"/>
          <p:cNvSpPr txBox="1"/>
          <p:nvPr/>
        </p:nvSpPr>
        <p:spPr>
          <a:xfrm>
            <a:off x="49" y="987076"/>
            <a:ext cx="75564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rgbClr val="7ED957"/>
                </a:solidFill>
                <a:latin typeface="Hammersmith One"/>
                <a:ea typeface="Hammersmith One"/>
                <a:cs typeface="Hammersmith One"/>
                <a:sym typeface="Hammersmith One"/>
              </a:rPr>
              <a:t>These cases will not come in the exam but for better understanding </a:t>
            </a:r>
            <a:endParaRPr>
              <a:solidFill>
                <a:srgbClr val="7ED957"/>
              </a:solidFill>
              <a:latin typeface="Hammersmith One"/>
              <a:ea typeface="Hammersmith One"/>
              <a:cs typeface="Hammersmith One"/>
              <a:sym typeface="Hammersmith One"/>
            </a:endParaRPr>
          </a:p>
          <a:p>
            <a:pPr indent="0" lvl="0" marL="0" rtl="0" algn="l">
              <a:spcBef>
                <a:spcPts val="0"/>
              </a:spcBef>
              <a:spcAft>
                <a:spcPts val="0"/>
              </a:spcAft>
              <a:buNone/>
            </a:pPr>
            <a:r>
              <a:t/>
            </a:r>
            <a:endParaRPr sz="3200">
              <a:solidFill>
                <a:srgbClr val="7ED957"/>
              </a:solidFill>
              <a:latin typeface="Calibri"/>
              <a:ea typeface="Calibri"/>
              <a:cs typeface="Calibri"/>
              <a:sym typeface="Calibri"/>
            </a:endParaRPr>
          </a:p>
        </p:txBody>
      </p:sp>
      <p:grpSp>
        <p:nvGrpSpPr>
          <p:cNvPr id="244" name="Google Shape;244;g1cafbecf7fe37314_12"/>
          <p:cNvGrpSpPr/>
          <p:nvPr/>
        </p:nvGrpSpPr>
        <p:grpSpPr>
          <a:xfrm>
            <a:off x="78475" y="1384696"/>
            <a:ext cx="7399542" cy="2851278"/>
            <a:chOff x="2087721" y="2938830"/>
            <a:chExt cx="4803338" cy="1818533"/>
          </a:xfrm>
        </p:grpSpPr>
        <p:sp>
          <p:nvSpPr>
            <p:cNvPr id="245" name="Google Shape;245;g1cafbecf7fe37314_12"/>
            <p:cNvSpPr/>
            <p:nvPr/>
          </p:nvSpPr>
          <p:spPr>
            <a:xfrm>
              <a:off x="2185871" y="2938830"/>
              <a:ext cx="1506131" cy="193693"/>
            </a:xfrm>
            <a:custGeom>
              <a:rect b="b" l="l" r="r" t="t"/>
              <a:pathLst>
                <a:path extrusionOk="0" h="203887" w="744688">
                  <a:moveTo>
                    <a:pt x="101943" y="0"/>
                  </a:moveTo>
                  <a:lnTo>
                    <a:pt x="642745" y="0"/>
                  </a:lnTo>
                  <a:cubicBezTo>
                    <a:pt x="669782" y="0"/>
                    <a:pt x="695712" y="10740"/>
                    <a:pt x="714830" y="29859"/>
                  </a:cubicBezTo>
                  <a:cubicBezTo>
                    <a:pt x="733948" y="48977"/>
                    <a:pt x="744688" y="74906"/>
                    <a:pt x="744688" y="101943"/>
                  </a:cubicBezTo>
                  <a:lnTo>
                    <a:pt x="744688" y="101943"/>
                  </a:lnTo>
                  <a:cubicBezTo>
                    <a:pt x="744688" y="158245"/>
                    <a:pt x="699047" y="203887"/>
                    <a:pt x="642745" y="203887"/>
                  </a:cubicBezTo>
                  <a:lnTo>
                    <a:pt x="101943" y="203887"/>
                  </a:lnTo>
                  <a:cubicBezTo>
                    <a:pt x="74906" y="203887"/>
                    <a:pt x="48977" y="193146"/>
                    <a:pt x="29859" y="174028"/>
                  </a:cubicBezTo>
                  <a:cubicBezTo>
                    <a:pt x="10740" y="154910"/>
                    <a:pt x="0" y="128980"/>
                    <a:pt x="0" y="101943"/>
                  </a:cubicBezTo>
                  <a:lnTo>
                    <a:pt x="0" y="101943"/>
                  </a:lnTo>
                  <a:cubicBezTo>
                    <a:pt x="0" y="74906"/>
                    <a:pt x="10740" y="48977"/>
                    <a:pt x="29859" y="29859"/>
                  </a:cubicBezTo>
                  <a:cubicBezTo>
                    <a:pt x="48977" y="10740"/>
                    <a:pt x="74906" y="0"/>
                    <a:pt x="101943" y="0"/>
                  </a:cubicBezTo>
                  <a:close/>
                </a:path>
              </a:pathLst>
            </a:cu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1cafbecf7fe37314_12"/>
            <p:cNvSpPr/>
            <p:nvPr/>
          </p:nvSpPr>
          <p:spPr>
            <a:xfrm>
              <a:off x="2087721" y="3132518"/>
              <a:ext cx="4803338" cy="1624846"/>
            </a:xfrm>
            <a:custGeom>
              <a:rect b="b" l="l" r="r" t="t"/>
              <a:pathLst>
                <a:path extrusionOk="0" h="363094" w="1244388">
                  <a:moveTo>
                    <a:pt x="82496" y="0"/>
                  </a:moveTo>
                  <a:lnTo>
                    <a:pt x="1161892" y="0"/>
                  </a:lnTo>
                  <a:cubicBezTo>
                    <a:pt x="1207454" y="0"/>
                    <a:pt x="1244388" y="36935"/>
                    <a:pt x="1244388" y="82496"/>
                  </a:cubicBezTo>
                  <a:lnTo>
                    <a:pt x="1244388" y="280598"/>
                  </a:lnTo>
                  <a:cubicBezTo>
                    <a:pt x="1244388" y="302477"/>
                    <a:pt x="1235697" y="323460"/>
                    <a:pt x="1220226" y="338932"/>
                  </a:cubicBezTo>
                  <a:cubicBezTo>
                    <a:pt x="1204755" y="354403"/>
                    <a:pt x="1183771" y="363094"/>
                    <a:pt x="1161892" y="363094"/>
                  </a:cubicBezTo>
                  <a:lnTo>
                    <a:pt x="82496" y="363094"/>
                  </a:lnTo>
                  <a:cubicBezTo>
                    <a:pt x="36935" y="363094"/>
                    <a:pt x="0" y="326159"/>
                    <a:pt x="0" y="280598"/>
                  </a:cubicBezTo>
                  <a:lnTo>
                    <a:pt x="0" y="82496"/>
                  </a:lnTo>
                  <a:cubicBezTo>
                    <a:pt x="0" y="36935"/>
                    <a:pt x="36935" y="0"/>
                    <a:pt x="82496"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g1cafbecf7fe37314_12"/>
          <p:cNvSpPr/>
          <p:nvPr/>
        </p:nvSpPr>
        <p:spPr>
          <a:xfrm>
            <a:off x="77975" y="4633600"/>
            <a:ext cx="7478772" cy="2803086"/>
          </a:xfrm>
          <a:custGeom>
            <a:rect b="b" l="l" r="r" t="t"/>
            <a:pathLst>
              <a:path extrusionOk="0" h="363094" w="1244388">
                <a:moveTo>
                  <a:pt x="82496" y="0"/>
                </a:moveTo>
                <a:lnTo>
                  <a:pt x="1161892" y="0"/>
                </a:lnTo>
                <a:cubicBezTo>
                  <a:pt x="1207454" y="0"/>
                  <a:pt x="1244388" y="36935"/>
                  <a:pt x="1244388" y="82496"/>
                </a:cubicBezTo>
                <a:lnTo>
                  <a:pt x="1244388" y="280598"/>
                </a:lnTo>
                <a:cubicBezTo>
                  <a:pt x="1244388" y="302477"/>
                  <a:pt x="1235697" y="323460"/>
                  <a:pt x="1220226" y="338932"/>
                </a:cubicBezTo>
                <a:cubicBezTo>
                  <a:pt x="1204755" y="354403"/>
                  <a:pt x="1183771" y="363094"/>
                  <a:pt x="1161892" y="363094"/>
                </a:cubicBezTo>
                <a:lnTo>
                  <a:pt x="82496" y="363094"/>
                </a:lnTo>
                <a:cubicBezTo>
                  <a:pt x="36935" y="363094"/>
                  <a:pt x="0" y="326159"/>
                  <a:pt x="0" y="280598"/>
                </a:cubicBezTo>
                <a:lnTo>
                  <a:pt x="0" y="82496"/>
                </a:lnTo>
                <a:cubicBezTo>
                  <a:pt x="0" y="36935"/>
                  <a:pt x="36935" y="0"/>
                  <a:pt x="82496"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1cafbecf7fe37314_12"/>
          <p:cNvSpPr/>
          <p:nvPr/>
        </p:nvSpPr>
        <p:spPr>
          <a:xfrm>
            <a:off x="229675" y="4329821"/>
            <a:ext cx="2319703" cy="303792"/>
          </a:xfrm>
          <a:custGeom>
            <a:rect b="b" l="l" r="r" t="t"/>
            <a:pathLst>
              <a:path extrusionOk="0" h="203887" w="744688">
                <a:moveTo>
                  <a:pt x="101943" y="0"/>
                </a:moveTo>
                <a:lnTo>
                  <a:pt x="642745" y="0"/>
                </a:lnTo>
                <a:cubicBezTo>
                  <a:pt x="669782" y="0"/>
                  <a:pt x="695712" y="10740"/>
                  <a:pt x="714830" y="29859"/>
                </a:cubicBezTo>
                <a:cubicBezTo>
                  <a:pt x="733948" y="48977"/>
                  <a:pt x="744688" y="74906"/>
                  <a:pt x="744688" y="101943"/>
                </a:cubicBezTo>
                <a:lnTo>
                  <a:pt x="744688" y="101943"/>
                </a:lnTo>
                <a:cubicBezTo>
                  <a:pt x="744688" y="158245"/>
                  <a:pt x="699047" y="203887"/>
                  <a:pt x="642745" y="203887"/>
                </a:cubicBezTo>
                <a:lnTo>
                  <a:pt x="101943" y="203887"/>
                </a:lnTo>
                <a:cubicBezTo>
                  <a:pt x="74906" y="203887"/>
                  <a:pt x="48977" y="193146"/>
                  <a:pt x="29859" y="174028"/>
                </a:cubicBezTo>
                <a:cubicBezTo>
                  <a:pt x="10740" y="154910"/>
                  <a:pt x="0" y="128980"/>
                  <a:pt x="0" y="101943"/>
                </a:cubicBezTo>
                <a:lnTo>
                  <a:pt x="0" y="101943"/>
                </a:lnTo>
                <a:cubicBezTo>
                  <a:pt x="0" y="74906"/>
                  <a:pt x="10740" y="48977"/>
                  <a:pt x="29859" y="29859"/>
                </a:cubicBezTo>
                <a:cubicBezTo>
                  <a:pt x="48977" y="10740"/>
                  <a:pt x="74906" y="0"/>
                  <a:pt x="101943" y="0"/>
                </a:cubicBezTo>
                <a:close/>
              </a:path>
            </a:pathLst>
          </a:cu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1cafbecf7fe37314_12"/>
          <p:cNvSpPr/>
          <p:nvPr/>
        </p:nvSpPr>
        <p:spPr>
          <a:xfrm>
            <a:off x="0" y="7592375"/>
            <a:ext cx="7556546" cy="2925630"/>
          </a:xfrm>
          <a:custGeom>
            <a:rect b="b" l="l" r="r" t="t"/>
            <a:pathLst>
              <a:path extrusionOk="0" h="363094" w="1244388">
                <a:moveTo>
                  <a:pt x="82496" y="0"/>
                </a:moveTo>
                <a:lnTo>
                  <a:pt x="1161892" y="0"/>
                </a:lnTo>
                <a:cubicBezTo>
                  <a:pt x="1207454" y="0"/>
                  <a:pt x="1244388" y="36935"/>
                  <a:pt x="1244388" y="82496"/>
                </a:cubicBezTo>
                <a:lnTo>
                  <a:pt x="1244388" y="280598"/>
                </a:lnTo>
                <a:cubicBezTo>
                  <a:pt x="1244388" y="302477"/>
                  <a:pt x="1235697" y="323460"/>
                  <a:pt x="1220226" y="338932"/>
                </a:cubicBezTo>
                <a:cubicBezTo>
                  <a:pt x="1204755" y="354403"/>
                  <a:pt x="1183771" y="363094"/>
                  <a:pt x="1161892" y="363094"/>
                </a:cubicBezTo>
                <a:lnTo>
                  <a:pt x="82496" y="363094"/>
                </a:lnTo>
                <a:cubicBezTo>
                  <a:pt x="36935" y="363094"/>
                  <a:pt x="0" y="326159"/>
                  <a:pt x="0" y="280598"/>
                </a:cubicBezTo>
                <a:lnTo>
                  <a:pt x="0" y="82496"/>
                </a:lnTo>
                <a:cubicBezTo>
                  <a:pt x="0" y="36935"/>
                  <a:pt x="36935" y="0"/>
                  <a:pt x="82496"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1cafbecf7fe37314_12"/>
          <p:cNvSpPr/>
          <p:nvPr/>
        </p:nvSpPr>
        <p:spPr>
          <a:xfrm>
            <a:off x="229675" y="7569771"/>
            <a:ext cx="2319703" cy="303792"/>
          </a:xfrm>
          <a:custGeom>
            <a:rect b="b" l="l" r="r" t="t"/>
            <a:pathLst>
              <a:path extrusionOk="0" h="203887" w="744688">
                <a:moveTo>
                  <a:pt x="101943" y="0"/>
                </a:moveTo>
                <a:lnTo>
                  <a:pt x="642745" y="0"/>
                </a:lnTo>
                <a:cubicBezTo>
                  <a:pt x="669782" y="0"/>
                  <a:pt x="695712" y="10740"/>
                  <a:pt x="714830" y="29859"/>
                </a:cubicBezTo>
                <a:cubicBezTo>
                  <a:pt x="733948" y="48977"/>
                  <a:pt x="744688" y="74906"/>
                  <a:pt x="744688" y="101943"/>
                </a:cubicBezTo>
                <a:lnTo>
                  <a:pt x="744688" y="101943"/>
                </a:lnTo>
                <a:cubicBezTo>
                  <a:pt x="744688" y="158245"/>
                  <a:pt x="699047" y="203887"/>
                  <a:pt x="642745" y="203887"/>
                </a:cubicBezTo>
                <a:lnTo>
                  <a:pt x="101943" y="203887"/>
                </a:lnTo>
                <a:cubicBezTo>
                  <a:pt x="74906" y="203887"/>
                  <a:pt x="48977" y="193146"/>
                  <a:pt x="29859" y="174028"/>
                </a:cubicBezTo>
                <a:cubicBezTo>
                  <a:pt x="10740" y="154910"/>
                  <a:pt x="0" y="128980"/>
                  <a:pt x="0" y="101943"/>
                </a:cubicBezTo>
                <a:lnTo>
                  <a:pt x="0" y="101943"/>
                </a:lnTo>
                <a:cubicBezTo>
                  <a:pt x="0" y="74906"/>
                  <a:pt x="10740" y="48977"/>
                  <a:pt x="29859" y="29859"/>
                </a:cubicBezTo>
                <a:cubicBezTo>
                  <a:pt x="48977" y="10740"/>
                  <a:pt x="74906" y="0"/>
                  <a:pt x="101943" y="0"/>
                </a:cubicBezTo>
                <a:close/>
              </a:path>
            </a:pathLst>
          </a:cu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1cafbecf7fe37314_12"/>
          <p:cNvSpPr/>
          <p:nvPr/>
        </p:nvSpPr>
        <p:spPr>
          <a:xfrm>
            <a:off x="986707" y="381522"/>
            <a:ext cx="5348722" cy="605544"/>
          </a:xfrm>
          <a:custGeom>
            <a:rect b="b" l="l" r="r" t="t"/>
            <a:pathLst>
              <a:path extrusionOk="0" h="203887" w="744688">
                <a:moveTo>
                  <a:pt x="101943" y="0"/>
                </a:moveTo>
                <a:lnTo>
                  <a:pt x="642745" y="0"/>
                </a:lnTo>
                <a:cubicBezTo>
                  <a:pt x="669782" y="0"/>
                  <a:pt x="695712" y="10740"/>
                  <a:pt x="714830" y="29859"/>
                </a:cubicBezTo>
                <a:cubicBezTo>
                  <a:pt x="733948" y="48977"/>
                  <a:pt x="744688" y="74906"/>
                  <a:pt x="744688" y="101943"/>
                </a:cubicBezTo>
                <a:lnTo>
                  <a:pt x="744688" y="101943"/>
                </a:lnTo>
                <a:cubicBezTo>
                  <a:pt x="744688" y="158245"/>
                  <a:pt x="699047" y="203887"/>
                  <a:pt x="642745" y="203887"/>
                </a:cubicBezTo>
                <a:lnTo>
                  <a:pt x="101943" y="203887"/>
                </a:lnTo>
                <a:cubicBezTo>
                  <a:pt x="74906" y="203887"/>
                  <a:pt x="48977" y="193146"/>
                  <a:pt x="29859" y="174028"/>
                </a:cubicBezTo>
                <a:cubicBezTo>
                  <a:pt x="10740" y="154910"/>
                  <a:pt x="0" y="128980"/>
                  <a:pt x="0" y="101943"/>
                </a:cubicBezTo>
                <a:lnTo>
                  <a:pt x="0" y="101943"/>
                </a:lnTo>
                <a:cubicBezTo>
                  <a:pt x="0" y="74906"/>
                  <a:pt x="10740" y="48977"/>
                  <a:pt x="29859" y="29859"/>
                </a:cubicBezTo>
                <a:cubicBezTo>
                  <a:pt x="48977" y="10740"/>
                  <a:pt x="74906" y="0"/>
                  <a:pt x="101943" y="0"/>
                </a:cubicBezTo>
                <a:close/>
              </a:path>
            </a:pathLst>
          </a:cu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1cafbecf7fe37314_12"/>
          <p:cNvSpPr txBox="1"/>
          <p:nvPr/>
        </p:nvSpPr>
        <p:spPr>
          <a:xfrm>
            <a:off x="-117141" y="340573"/>
            <a:ext cx="7556400" cy="69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solidFill>
                  <a:schemeClr val="dk1"/>
                </a:solidFill>
                <a:latin typeface="Hammersmith One"/>
                <a:ea typeface="Hammersmith One"/>
                <a:cs typeface="Hammersmith One"/>
                <a:sym typeface="Hammersmith One"/>
              </a:rPr>
              <a:t>Common pathological cases</a:t>
            </a:r>
            <a:endParaRPr sz="3200">
              <a:solidFill>
                <a:schemeClr val="dk1"/>
              </a:solidFill>
              <a:latin typeface="Calibri"/>
              <a:ea typeface="Calibri"/>
              <a:cs typeface="Calibri"/>
              <a:sym typeface="Calibri"/>
            </a:endParaRPr>
          </a:p>
        </p:txBody>
      </p:sp>
      <p:sp>
        <p:nvSpPr>
          <p:cNvPr id="253" name="Google Shape;253;g1cafbecf7fe37314_12"/>
          <p:cNvSpPr txBox="1"/>
          <p:nvPr/>
        </p:nvSpPr>
        <p:spPr>
          <a:xfrm>
            <a:off x="821633" y="1323700"/>
            <a:ext cx="11358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latin typeface="Hammersmith One"/>
                <a:ea typeface="Hammersmith One"/>
                <a:cs typeface="Hammersmith One"/>
                <a:sym typeface="Hammersmith One"/>
              </a:rPr>
              <a:t>Case One</a:t>
            </a:r>
            <a:endParaRPr>
              <a:solidFill>
                <a:schemeClr val="dk1"/>
              </a:solidFill>
              <a:latin typeface="Hammersmith One"/>
              <a:ea typeface="Hammersmith One"/>
              <a:cs typeface="Hammersmith One"/>
              <a:sym typeface="Hammersmith One"/>
            </a:endParaRPr>
          </a:p>
        </p:txBody>
      </p:sp>
      <p:sp>
        <p:nvSpPr>
          <p:cNvPr id="254" name="Google Shape;254;g1cafbecf7fe37314_12"/>
          <p:cNvSpPr txBox="1"/>
          <p:nvPr/>
        </p:nvSpPr>
        <p:spPr>
          <a:xfrm>
            <a:off x="821629" y="4256162"/>
            <a:ext cx="11358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latin typeface="Hammersmith One"/>
                <a:ea typeface="Hammersmith One"/>
                <a:cs typeface="Hammersmith One"/>
                <a:sym typeface="Hammersmith One"/>
              </a:rPr>
              <a:t>Case </a:t>
            </a:r>
            <a:r>
              <a:rPr lang="en-US">
                <a:solidFill>
                  <a:schemeClr val="dk1"/>
                </a:solidFill>
                <a:latin typeface="Hammersmith One"/>
                <a:ea typeface="Hammersmith One"/>
                <a:cs typeface="Hammersmith One"/>
                <a:sym typeface="Hammersmith One"/>
              </a:rPr>
              <a:t>two </a:t>
            </a:r>
            <a:endParaRPr>
              <a:solidFill>
                <a:schemeClr val="dk1"/>
              </a:solidFill>
              <a:latin typeface="Hammersmith One"/>
              <a:ea typeface="Hammersmith One"/>
              <a:cs typeface="Hammersmith One"/>
              <a:sym typeface="Hammersmith One"/>
            </a:endParaRPr>
          </a:p>
        </p:txBody>
      </p:sp>
      <p:sp>
        <p:nvSpPr>
          <p:cNvPr id="255" name="Google Shape;255;g1cafbecf7fe37314_12"/>
          <p:cNvSpPr txBox="1"/>
          <p:nvPr/>
        </p:nvSpPr>
        <p:spPr>
          <a:xfrm>
            <a:off x="821629" y="7523525"/>
            <a:ext cx="11358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latin typeface="Hammersmith One"/>
                <a:ea typeface="Hammersmith One"/>
                <a:cs typeface="Hammersmith One"/>
                <a:sym typeface="Hammersmith One"/>
              </a:rPr>
              <a:t>Case </a:t>
            </a:r>
            <a:r>
              <a:rPr lang="en-US">
                <a:solidFill>
                  <a:schemeClr val="dk1"/>
                </a:solidFill>
                <a:latin typeface="Hammersmith One"/>
                <a:ea typeface="Hammersmith One"/>
                <a:cs typeface="Hammersmith One"/>
                <a:sym typeface="Hammersmith One"/>
              </a:rPr>
              <a:t>three </a:t>
            </a:r>
            <a:endParaRPr>
              <a:solidFill>
                <a:schemeClr val="dk1"/>
              </a:solidFill>
              <a:latin typeface="Hammersmith One"/>
              <a:ea typeface="Hammersmith One"/>
              <a:cs typeface="Hammersmith One"/>
              <a:sym typeface="Hammersmith One"/>
            </a:endParaRPr>
          </a:p>
        </p:txBody>
      </p:sp>
      <p:sp>
        <p:nvSpPr>
          <p:cNvPr id="256" name="Google Shape;256;g1cafbecf7fe37314_12"/>
          <p:cNvSpPr txBox="1"/>
          <p:nvPr/>
        </p:nvSpPr>
        <p:spPr>
          <a:xfrm>
            <a:off x="229675" y="1720007"/>
            <a:ext cx="7360800" cy="8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Hammersmith One"/>
                <a:ea typeface="Hammersmith One"/>
                <a:cs typeface="Hammersmith One"/>
                <a:sym typeface="Hammersmith One"/>
              </a:rPr>
              <a:t>Middle aged woman presented to the emergency department with fever and right upper quadrant pain. On examination, she looks ill, febrile and in pain with Right upper quadrant tenderness. Labs show elevated liver enzymes and high WBC count.</a:t>
            </a:r>
            <a:endParaRPr>
              <a:solidFill>
                <a:schemeClr val="dk1"/>
              </a:solidFill>
              <a:latin typeface="Hammersmith One"/>
              <a:ea typeface="Hammersmith One"/>
              <a:cs typeface="Hammersmith One"/>
              <a:sym typeface="Hammersmith One"/>
            </a:endParaRPr>
          </a:p>
        </p:txBody>
      </p:sp>
      <p:pic>
        <p:nvPicPr>
          <p:cNvPr id="257" name="Google Shape;257;g1cafbecf7fe37314_12"/>
          <p:cNvPicPr preferRelativeResize="0"/>
          <p:nvPr/>
        </p:nvPicPr>
        <p:blipFill>
          <a:blip r:embed="rId4">
            <a:alphaModFix/>
          </a:blip>
          <a:stretch>
            <a:fillRect/>
          </a:stretch>
        </p:blipFill>
        <p:spPr>
          <a:xfrm>
            <a:off x="1436350" y="2478500"/>
            <a:ext cx="1723001" cy="943649"/>
          </a:xfrm>
          <a:prstGeom prst="rect">
            <a:avLst/>
          </a:prstGeom>
          <a:noFill/>
          <a:ln>
            <a:noFill/>
          </a:ln>
        </p:spPr>
      </p:pic>
      <p:pic>
        <p:nvPicPr>
          <p:cNvPr id="258" name="Google Shape;258;g1cafbecf7fe37314_12"/>
          <p:cNvPicPr preferRelativeResize="0"/>
          <p:nvPr/>
        </p:nvPicPr>
        <p:blipFill>
          <a:blip r:embed="rId5">
            <a:alphaModFix/>
          </a:blip>
          <a:stretch>
            <a:fillRect/>
          </a:stretch>
        </p:blipFill>
        <p:spPr>
          <a:xfrm>
            <a:off x="4222461" y="2466438"/>
            <a:ext cx="1625386" cy="962550"/>
          </a:xfrm>
          <a:prstGeom prst="rect">
            <a:avLst/>
          </a:prstGeom>
          <a:noFill/>
          <a:ln>
            <a:noFill/>
          </a:ln>
        </p:spPr>
      </p:pic>
      <p:sp>
        <p:nvSpPr>
          <p:cNvPr id="259" name="Google Shape;259;g1cafbecf7fe37314_12"/>
          <p:cNvSpPr txBox="1"/>
          <p:nvPr/>
        </p:nvSpPr>
        <p:spPr>
          <a:xfrm>
            <a:off x="229687" y="3422154"/>
            <a:ext cx="7556400" cy="8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latin typeface="Hammersmith One"/>
                <a:ea typeface="Hammersmith One"/>
                <a:cs typeface="Hammersmith One"/>
                <a:sym typeface="Hammersmith One"/>
              </a:rPr>
              <a:t>Interpretation:</a:t>
            </a:r>
            <a:r>
              <a:rPr lang="en-US">
                <a:solidFill>
                  <a:schemeClr val="dk1"/>
                </a:solidFill>
                <a:latin typeface="Hammersmith One"/>
                <a:ea typeface="Hammersmith One"/>
                <a:cs typeface="Hammersmith One"/>
                <a:sym typeface="Hammersmith One"/>
              </a:rPr>
              <a:t> </a:t>
            </a:r>
            <a:r>
              <a:rPr b="1" lang="en-US">
                <a:solidFill>
                  <a:schemeClr val="dk1"/>
                </a:solidFill>
                <a:latin typeface="Hammersmith One"/>
                <a:ea typeface="Hammersmith One"/>
                <a:cs typeface="Hammersmith One"/>
                <a:sym typeface="Hammersmith One"/>
              </a:rPr>
              <a:t>Thickening</a:t>
            </a:r>
            <a:r>
              <a:rPr lang="en-US">
                <a:solidFill>
                  <a:schemeClr val="dk1"/>
                </a:solidFill>
                <a:latin typeface="Hammersmith One"/>
                <a:ea typeface="Hammersmith One"/>
                <a:cs typeface="Hammersmith One"/>
                <a:sym typeface="Hammersmith One"/>
              </a:rPr>
              <a:t> of Gallbladder wall above 3mm, Gallbladder distention, Pericholecystic fluid, Hyperemia, Gallstone on the neck.</a:t>
            </a:r>
            <a:endParaRPr>
              <a:solidFill>
                <a:schemeClr val="dk1"/>
              </a:solidFill>
              <a:latin typeface="Hammersmith One"/>
              <a:ea typeface="Hammersmith One"/>
              <a:cs typeface="Hammersmith One"/>
              <a:sym typeface="Hammersmith One"/>
            </a:endParaRPr>
          </a:p>
          <a:p>
            <a:pPr indent="0" lvl="0" marL="0" rtl="0" algn="l">
              <a:spcBef>
                <a:spcPts val="0"/>
              </a:spcBef>
              <a:spcAft>
                <a:spcPts val="0"/>
              </a:spcAft>
              <a:buNone/>
            </a:pPr>
            <a:r>
              <a:rPr b="1" lang="en-US">
                <a:solidFill>
                  <a:schemeClr val="dk1"/>
                </a:solidFill>
                <a:latin typeface="Hammersmith One"/>
                <a:ea typeface="Hammersmith One"/>
                <a:cs typeface="Hammersmith One"/>
                <a:sym typeface="Hammersmith One"/>
              </a:rPr>
              <a:t>Diagnosis</a:t>
            </a:r>
            <a:r>
              <a:rPr lang="en-US">
                <a:solidFill>
                  <a:schemeClr val="dk1"/>
                </a:solidFill>
                <a:latin typeface="Hammersmith One"/>
                <a:ea typeface="Hammersmith One"/>
                <a:cs typeface="Hammersmith One"/>
                <a:sym typeface="Hammersmith One"/>
              </a:rPr>
              <a:t>: </a:t>
            </a:r>
            <a:r>
              <a:rPr b="1" lang="en-US">
                <a:solidFill>
                  <a:schemeClr val="dk1"/>
                </a:solidFill>
                <a:latin typeface="Hammersmith One"/>
                <a:ea typeface="Hammersmith One"/>
                <a:cs typeface="Hammersmith One"/>
                <a:sym typeface="Hammersmith One"/>
              </a:rPr>
              <a:t>Acute calcular stone cholecystitis.</a:t>
            </a:r>
            <a:endParaRPr b="1">
              <a:solidFill>
                <a:schemeClr val="dk1"/>
              </a:solidFill>
              <a:latin typeface="Hammersmith One"/>
              <a:ea typeface="Hammersmith One"/>
              <a:cs typeface="Hammersmith One"/>
              <a:sym typeface="Hammersmith One"/>
            </a:endParaRPr>
          </a:p>
        </p:txBody>
      </p:sp>
      <p:sp>
        <p:nvSpPr>
          <p:cNvPr id="260" name="Google Shape;260;g1cafbecf7fe37314_12"/>
          <p:cNvSpPr txBox="1"/>
          <p:nvPr/>
        </p:nvSpPr>
        <p:spPr>
          <a:xfrm>
            <a:off x="131875" y="4666850"/>
            <a:ext cx="7360800" cy="124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Hammersmith One"/>
                <a:ea typeface="Hammersmith One"/>
                <a:cs typeface="Hammersmith One"/>
                <a:sym typeface="Hammersmith One"/>
              </a:rPr>
              <a:t>Middle aged woman presented to the surgical outpatient clinic with 2 years history of recurrent right upper quadrant pain mild to moderate in severity. The pain radiates to the right shoulder and is aggravated by fatty meals. On examination, The woman appears obese and is not distressed, febrile or jaundiced. Labs show normal liver enzymes.</a:t>
            </a:r>
            <a:endParaRPr>
              <a:solidFill>
                <a:schemeClr val="dk1"/>
              </a:solidFill>
              <a:latin typeface="Hammersmith One"/>
              <a:ea typeface="Hammersmith One"/>
              <a:cs typeface="Hammersmith One"/>
              <a:sym typeface="Hammersmith One"/>
            </a:endParaRPr>
          </a:p>
        </p:txBody>
      </p:sp>
      <p:pic>
        <p:nvPicPr>
          <p:cNvPr id="261" name="Google Shape;261;g1cafbecf7fe37314_12"/>
          <p:cNvPicPr preferRelativeResize="0"/>
          <p:nvPr/>
        </p:nvPicPr>
        <p:blipFill>
          <a:blip r:embed="rId6">
            <a:alphaModFix/>
          </a:blip>
          <a:stretch>
            <a:fillRect/>
          </a:stretch>
        </p:blipFill>
        <p:spPr>
          <a:xfrm>
            <a:off x="2653788" y="5641163"/>
            <a:ext cx="2014525" cy="943649"/>
          </a:xfrm>
          <a:prstGeom prst="rect">
            <a:avLst/>
          </a:prstGeom>
          <a:noFill/>
          <a:ln>
            <a:noFill/>
          </a:ln>
        </p:spPr>
      </p:pic>
      <p:sp>
        <p:nvSpPr>
          <p:cNvPr id="262" name="Google Shape;262;g1cafbecf7fe37314_12"/>
          <p:cNvSpPr txBox="1"/>
          <p:nvPr/>
        </p:nvSpPr>
        <p:spPr>
          <a:xfrm>
            <a:off x="78000" y="6584800"/>
            <a:ext cx="7478700" cy="8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latin typeface="Hammersmith One"/>
                <a:ea typeface="Hammersmith One"/>
                <a:cs typeface="Hammersmith One"/>
                <a:sym typeface="Hammersmith One"/>
              </a:rPr>
              <a:t>Interpretation</a:t>
            </a:r>
            <a:r>
              <a:rPr lang="en-US">
                <a:solidFill>
                  <a:schemeClr val="dk1"/>
                </a:solidFill>
                <a:latin typeface="Hammersmith One"/>
                <a:ea typeface="Hammersmith One"/>
                <a:cs typeface="Hammersmith One"/>
                <a:sym typeface="Hammersmith One"/>
              </a:rPr>
              <a:t>: Multiple oval shaped echogenic structures seen within the gallbladder causing </a:t>
            </a:r>
            <a:r>
              <a:rPr b="1" lang="en-US" u="sng">
                <a:solidFill>
                  <a:schemeClr val="dk1"/>
                </a:solidFill>
                <a:latin typeface="Hammersmith One"/>
                <a:ea typeface="Hammersmith One"/>
                <a:cs typeface="Hammersmith One"/>
                <a:sym typeface="Hammersmith One"/>
              </a:rPr>
              <a:t>acoustic</a:t>
            </a:r>
            <a:r>
              <a:rPr lang="en-US">
                <a:solidFill>
                  <a:schemeClr val="dk1"/>
                </a:solidFill>
                <a:latin typeface="Hammersmith One"/>
                <a:ea typeface="Hammersmith One"/>
                <a:cs typeface="Hammersmith One"/>
                <a:sym typeface="Hammersmith One"/>
              </a:rPr>
              <a:t> </a:t>
            </a:r>
            <a:r>
              <a:rPr b="1" lang="en-US">
                <a:solidFill>
                  <a:schemeClr val="dk1"/>
                </a:solidFill>
                <a:latin typeface="Hammersmith One"/>
                <a:ea typeface="Hammersmith One"/>
                <a:cs typeface="Hammersmith One"/>
                <a:sym typeface="Hammersmith One"/>
              </a:rPr>
              <a:t>shadowing</a:t>
            </a:r>
            <a:r>
              <a:rPr lang="en-US">
                <a:solidFill>
                  <a:schemeClr val="dk1"/>
                </a:solidFill>
                <a:latin typeface="Hammersmith One"/>
                <a:ea typeface="Hammersmith One"/>
                <a:cs typeface="Hammersmith One"/>
                <a:sym typeface="Hammersmith One"/>
              </a:rPr>
              <a:t>. No wall thickening &amp; no hyperemia.</a:t>
            </a:r>
            <a:endParaRPr>
              <a:solidFill>
                <a:schemeClr val="dk1"/>
              </a:solidFill>
              <a:latin typeface="Hammersmith One"/>
              <a:ea typeface="Hammersmith One"/>
              <a:cs typeface="Hammersmith One"/>
              <a:sym typeface="Hammersmith One"/>
            </a:endParaRPr>
          </a:p>
          <a:p>
            <a:pPr indent="0" lvl="0" marL="0" rtl="0" algn="l">
              <a:spcBef>
                <a:spcPts val="0"/>
              </a:spcBef>
              <a:spcAft>
                <a:spcPts val="0"/>
              </a:spcAft>
              <a:buNone/>
            </a:pPr>
            <a:r>
              <a:rPr b="1" lang="en-US">
                <a:solidFill>
                  <a:schemeClr val="dk1"/>
                </a:solidFill>
                <a:latin typeface="Hammersmith One"/>
                <a:ea typeface="Hammersmith One"/>
                <a:cs typeface="Hammersmith One"/>
                <a:sym typeface="Hammersmith One"/>
              </a:rPr>
              <a:t>Diagnosis: gallbladder stones.</a:t>
            </a:r>
            <a:endParaRPr b="1">
              <a:solidFill>
                <a:schemeClr val="dk1"/>
              </a:solidFill>
              <a:latin typeface="Hammersmith One"/>
              <a:ea typeface="Hammersmith One"/>
              <a:cs typeface="Hammersmith One"/>
              <a:sym typeface="Hammersmith One"/>
            </a:endParaRPr>
          </a:p>
        </p:txBody>
      </p:sp>
      <p:sp>
        <p:nvSpPr>
          <p:cNvPr id="263" name="Google Shape;263;g1cafbecf7fe37314_12"/>
          <p:cNvSpPr txBox="1"/>
          <p:nvPr/>
        </p:nvSpPr>
        <p:spPr>
          <a:xfrm>
            <a:off x="39162" y="7775820"/>
            <a:ext cx="7556400" cy="8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Hammersmith One"/>
                <a:ea typeface="Hammersmith One"/>
                <a:cs typeface="Hammersmith One"/>
                <a:sym typeface="Hammersmith One"/>
              </a:rPr>
              <a:t>Middle aged man presented to the emergency room with severe right upper quadrant pain and yellowish discoloration of skin and sclera. On examination he looks ill, jaundiced and in pain but not febrile. Labs show elevated liver enzymes.</a:t>
            </a:r>
            <a:endParaRPr>
              <a:solidFill>
                <a:schemeClr val="dk1"/>
              </a:solidFill>
              <a:latin typeface="Hammersmith One"/>
              <a:ea typeface="Hammersmith One"/>
              <a:cs typeface="Hammersmith One"/>
              <a:sym typeface="Hammersmith One"/>
            </a:endParaRPr>
          </a:p>
        </p:txBody>
      </p:sp>
      <p:pic>
        <p:nvPicPr>
          <p:cNvPr id="264" name="Google Shape;264;g1cafbecf7fe37314_12"/>
          <p:cNvPicPr preferRelativeResize="0"/>
          <p:nvPr/>
        </p:nvPicPr>
        <p:blipFill>
          <a:blip r:embed="rId7">
            <a:alphaModFix/>
          </a:blip>
          <a:stretch>
            <a:fillRect/>
          </a:stretch>
        </p:blipFill>
        <p:spPr>
          <a:xfrm>
            <a:off x="1578300" y="8528275"/>
            <a:ext cx="1439101" cy="1005315"/>
          </a:xfrm>
          <a:prstGeom prst="rect">
            <a:avLst/>
          </a:prstGeom>
          <a:noFill/>
          <a:ln>
            <a:noFill/>
          </a:ln>
        </p:spPr>
      </p:pic>
      <p:pic>
        <p:nvPicPr>
          <p:cNvPr id="265" name="Google Shape;265;g1cafbecf7fe37314_12"/>
          <p:cNvPicPr preferRelativeResize="0"/>
          <p:nvPr/>
        </p:nvPicPr>
        <p:blipFill>
          <a:blip r:embed="rId8">
            <a:alphaModFix/>
          </a:blip>
          <a:stretch>
            <a:fillRect/>
          </a:stretch>
        </p:blipFill>
        <p:spPr>
          <a:xfrm>
            <a:off x="3763061" y="8528264"/>
            <a:ext cx="1402719" cy="1005325"/>
          </a:xfrm>
          <a:prstGeom prst="rect">
            <a:avLst/>
          </a:prstGeom>
          <a:noFill/>
          <a:ln>
            <a:noFill/>
          </a:ln>
        </p:spPr>
      </p:pic>
      <p:sp>
        <p:nvSpPr>
          <p:cNvPr id="266" name="Google Shape;266;g1cafbecf7fe37314_12"/>
          <p:cNvSpPr txBox="1"/>
          <p:nvPr/>
        </p:nvSpPr>
        <p:spPr>
          <a:xfrm>
            <a:off x="131875" y="9486600"/>
            <a:ext cx="73074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latin typeface="Hammersmith One"/>
                <a:ea typeface="Hammersmith One"/>
                <a:cs typeface="Hammersmith One"/>
                <a:sym typeface="Hammersmith One"/>
              </a:rPr>
              <a:t>Interpretation</a:t>
            </a:r>
            <a:r>
              <a:rPr lang="en-US">
                <a:solidFill>
                  <a:schemeClr val="dk1"/>
                </a:solidFill>
                <a:latin typeface="Hammersmith One"/>
                <a:ea typeface="Hammersmith One"/>
                <a:cs typeface="Hammersmith One"/>
                <a:sym typeface="Hammersmith One"/>
              </a:rPr>
              <a:t>: Dilated intrahepatic and extrahepatic biliary system. Echogenic structure seen within common biliary duct.</a:t>
            </a:r>
            <a:endParaRPr>
              <a:solidFill>
                <a:schemeClr val="dk1"/>
              </a:solidFill>
              <a:latin typeface="Hammersmith One"/>
              <a:ea typeface="Hammersmith One"/>
              <a:cs typeface="Hammersmith One"/>
              <a:sym typeface="Hammersmith One"/>
            </a:endParaRPr>
          </a:p>
          <a:p>
            <a:pPr indent="0" lvl="0" marL="0" rtl="0" algn="l">
              <a:spcBef>
                <a:spcPts val="0"/>
              </a:spcBef>
              <a:spcAft>
                <a:spcPts val="0"/>
              </a:spcAft>
              <a:buNone/>
            </a:pPr>
            <a:r>
              <a:rPr b="1" lang="en-US">
                <a:solidFill>
                  <a:schemeClr val="dk1"/>
                </a:solidFill>
                <a:latin typeface="Hammersmith One"/>
                <a:ea typeface="Hammersmith One"/>
                <a:cs typeface="Hammersmith One"/>
                <a:sym typeface="Hammersmith One"/>
              </a:rPr>
              <a:t>Diagnosis</a:t>
            </a:r>
            <a:r>
              <a:rPr lang="en-US">
                <a:solidFill>
                  <a:schemeClr val="dk1"/>
                </a:solidFill>
                <a:latin typeface="Hammersmith One"/>
                <a:ea typeface="Hammersmith One"/>
                <a:cs typeface="Hammersmith One"/>
                <a:sym typeface="Hammersmith One"/>
              </a:rPr>
              <a:t>: </a:t>
            </a:r>
            <a:r>
              <a:rPr b="1" lang="en-US">
                <a:solidFill>
                  <a:schemeClr val="dk1"/>
                </a:solidFill>
                <a:latin typeface="Hammersmith One"/>
                <a:ea typeface="Hammersmith One"/>
                <a:cs typeface="Hammersmith One"/>
                <a:sym typeface="Hammersmith One"/>
              </a:rPr>
              <a:t>Common biliary duct stone causing upstream biliary obstruction (choledocholithiasis).</a:t>
            </a:r>
            <a:endParaRPr b="1">
              <a:solidFill>
                <a:schemeClr val="dk1"/>
              </a:solidFill>
              <a:latin typeface="Hammersmith One"/>
              <a:ea typeface="Hammersmith One"/>
              <a:cs typeface="Hammersmith One"/>
              <a:sym typeface="Hammersmith On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g79b199f546304f35_5"/>
          <p:cNvPicPr preferRelativeResize="0"/>
          <p:nvPr/>
        </p:nvPicPr>
        <p:blipFill>
          <a:blip r:embed="rId3">
            <a:alphaModFix/>
          </a:blip>
          <a:stretch>
            <a:fillRect/>
          </a:stretch>
        </p:blipFill>
        <p:spPr>
          <a:xfrm>
            <a:off x="229675" y="381785"/>
            <a:ext cx="605300" cy="605300"/>
          </a:xfrm>
          <a:prstGeom prst="rect">
            <a:avLst/>
          </a:prstGeom>
          <a:noFill/>
          <a:ln>
            <a:noFill/>
          </a:ln>
        </p:spPr>
      </p:pic>
      <p:sp>
        <p:nvSpPr>
          <p:cNvPr id="272" name="Google Shape;272;g79b199f546304f35_5"/>
          <p:cNvSpPr txBox="1"/>
          <p:nvPr/>
        </p:nvSpPr>
        <p:spPr>
          <a:xfrm>
            <a:off x="49" y="987076"/>
            <a:ext cx="75564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rgbClr val="7ED957"/>
                </a:solidFill>
                <a:latin typeface="Hammersmith One"/>
                <a:ea typeface="Hammersmith One"/>
                <a:cs typeface="Hammersmith One"/>
                <a:sym typeface="Hammersmith One"/>
              </a:rPr>
              <a:t>These cases will not come in the exam but for better understanding</a:t>
            </a:r>
            <a:r>
              <a:rPr lang="en-US">
                <a:solidFill>
                  <a:srgbClr val="00FF00"/>
                </a:solidFill>
                <a:latin typeface="Hammersmith One"/>
                <a:ea typeface="Hammersmith One"/>
                <a:cs typeface="Hammersmith One"/>
                <a:sym typeface="Hammersmith One"/>
              </a:rPr>
              <a:t> </a:t>
            </a:r>
            <a:endParaRPr>
              <a:solidFill>
                <a:srgbClr val="00FF00"/>
              </a:solidFill>
              <a:latin typeface="Hammersmith One"/>
              <a:ea typeface="Hammersmith One"/>
              <a:cs typeface="Hammersmith One"/>
              <a:sym typeface="Hammersmith One"/>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grpSp>
        <p:nvGrpSpPr>
          <p:cNvPr id="273" name="Google Shape;273;g79b199f546304f35_5"/>
          <p:cNvGrpSpPr/>
          <p:nvPr/>
        </p:nvGrpSpPr>
        <p:grpSpPr>
          <a:xfrm>
            <a:off x="-751" y="1384705"/>
            <a:ext cx="7478797" cy="2373550"/>
            <a:chOff x="2087721" y="2938830"/>
            <a:chExt cx="4803338" cy="1818533"/>
          </a:xfrm>
        </p:grpSpPr>
        <p:sp>
          <p:nvSpPr>
            <p:cNvPr id="274" name="Google Shape;274;g79b199f546304f35_5"/>
            <p:cNvSpPr/>
            <p:nvPr/>
          </p:nvSpPr>
          <p:spPr>
            <a:xfrm>
              <a:off x="2185871" y="2938830"/>
              <a:ext cx="1506131" cy="193693"/>
            </a:xfrm>
            <a:custGeom>
              <a:rect b="b" l="l" r="r" t="t"/>
              <a:pathLst>
                <a:path extrusionOk="0" h="203887" w="744688">
                  <a:moveTo>
                    <a:pt x="101943" y="0"/>
                  </a:moveTo>
                  <a:lnTo>
                    <a:pt x="642745" y="0"/>
                  </a:lnTo>
                  <a:cubicBezTo>
                    <a:pt x="669782" y="0"/>
                    <a:pt x="695712" y="10740"/>
                    <a:pt x="714830" y="29859"/>
                  </a:cubicBezTo>
                  <a:cubicBezTo>
                    <a:pt x="733948" y="48977"/>
                    <a:pt x="744688" y="74906"/>
                    <a:pt x="744688" y="101943"/>
                  </a:cubicBezTo>
                  <a:lnTo>
                    <a:pt x="744688" y="101943"/>
                  </a:lnTo>
                  <a:cubicBezTo>
                    <a:pt x="744688" y="158245"/>
                    <a:pt x="699047" y="203887"/>
                    <a:pt x="642745" y="203887"/>
                  </a:cubicBezTo>
                  <a:lnTo>
                    <a:pt x="101943" y="203887"/>
                  </a:lnTo>
                  <a:cubicBezTo>
                    <a:pt x="74906" y="203887"/>
                    <a:pt x="48977" y="193146"/>
                    <a:pt x="29859" y="174028"/>
                  </a:cubicBezTo>
                  <a:cubicBezTo>
                    <a:pt x="10740" y="154910"/>
                    <a:pt x="0" y="128980"/>
                    <a:pt x="0" y="101943"/>
                  </a:cubicBezTo>
                  <a:lnTo>
                    <a:pt x="0" y="101943"/>
                  </a:lnTo>
                  <a:cubicBezTo>
                    <a:pt x="0" y="74906"/>
                    <a:pt x="10740" y="48977"/>
                    <a:pt x="29859" y="29859"/>
                  </a:cubicBezTo>
                  <a:cubicBezTo>
                    <a:pt x="48977" y="10740"/>
                    <a:pt x="74906" y="0"/>
                    <a:pt x="101943" y="0"/>
                  </a:cubicBezTo>
                  <a:close/>
                </a:path>
              </a:pathLst>
            </a:cu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79b199f546304f35_5"/>
            <p:cNvSpPr/>
            <p:nvPr/>
          </p:nvSpPr>
          <p:spPr>
            <a:xfrm>
              <a:off x="2087721" y="3132518"/>
              <a:ext cx="4803338" cy="1624846"/>
            </a:xfrm>
            <a:custGeom>
              <a:rect b="b" l="l" r="r" t="t"/>
              <a:pathLst>
                <a:path extrusionOk="0" h="363094" w="1244388">
                  <a:moveTo>
                    <a:pt x="82496" y="0"/>
                  </a:moveTo>
                  <a:lnTo>
                    <a:pt x="1161892" y="0"/>
                  </a:lnTo>
                  <a:cubicBezTo>
                    <a:pt x="1207454" y="0"/>
                    <a:pt x="1244388" y="36935"/>
                    <a:pt x="1244388" y="82496"/>
                  </a:cubicBezTo>
                  <a:lnTo>
                    <a:pt x="1244388" y="280598"/>
                  </a:lnTo>
                  <a:cubicBezTo>
                    <a:pt x="1244388" y="302477"/>
                    <a:pt x="1235697" y="323460"/>
                    <a:pt x="1220226" y="338932"/>
                  </a:cubicBezTo>
                  <a:cubicBezTo>
                    <a:pt x="1204755" y="354403"/>
                    <a:pt x="1183771" y="363094"/>
                    <a:pt x="1161892" y="363094"/>
                  </a:cubicBezTo>
                  <a:lnTo>
                    <a:pt x="82496" y="363094"/>
                  </a:lnTo>
                  <a:cubicBezTo>
                    <a:pt x="36935" y="363094"/>
                    <a:pt x="0" y="326159"/>
                    <a:pt x="0" y="280598"/>
                  </a:cubicBezTo>
                  <a:lnTo>
                    <a:pt x="0" y="82496"/>
                  </a:lnTo>
                  <a:cubicBezTo>
                    <a:pt x="0" y="36935"/>
                    <a:pt x="36935" y="0"/>
                    <a:pt x="82496"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 name="Google Shape;276;g79b199f546304f35_5"/>
          <p:cNvSpPr/>
          <p:nvPr/>
        </p:nvSpPr>
        <p:spPr>
          <a:xfrm>
            <a:off x="-2725" y="4082075"/>
            <a:ext cx="7478772" cy="2951046"/>
          </a:xfrm>
          <a:custGeom>
            <a:rect b="b" l="l" r="r" t="t"/>
            <a:pathLst>
              <a:path extrusionOk="0" h="363094" w="1244388">
                <a:moveTo>
                  <a:pt x="82496" y="0"/>
                </a:moveTo>
                <a:lnTo>
                  <a:pt x="1161892" y="0"/>
                </a:lnTo>
                <a:cubicBezTo>
                  <a:pt x="1207454" y="0"/>
                  <a:pt x="1244388" y="36935"/>
                  <a:pt x="1244388" y="82496"/>
                </a:cubicBezTo>
                <a:lnTo>
                  <a:pt x="1244388" y="280598"/>
                </a:lnTo>
                <a:cubicBezTo>
                  <a:pt x="1244388" y="302477"/>
                  <a:pt x="1235697" y="323460"/>
                  <a:pt x="1220226" y="338932"/>
                </a:cubicBezTo>
                <a:cubicBezTo>
                  <a:pt x="1204755" y="354403"/>
                  <a:pt x="1183771" y="363094"/>
                  <a:pt x="1161892" y="363094"/>
                </a:cubicBezTo>
                <a:lnTo>
                  <a:pt x="82496" y="363094"/>
                </a:lnTo>
                <a:cubicBezTo>
                  <a:pt x="36935" y="363094"/>
                  <a:pt x="0" y="326159"/>
                  <a:pt x="0" y="280598"/>
                </a:cubicBezTo>
                <a:lnTo>
                  <a:pt x="0" y="82496"/>
                </a:lnTo>
                <a:cubicBezTo>
                  <a:pt x="0" y="36935"/>
                  <a:pt x="36935" y="0"/>
                  <a:pt x="82496"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79b199f546304f35_5"/>
          <p:cNvSpPr/>
          <p:nvPr/>
        </p:nvSpPr>
        <p:spPr>
          <a:xfrm>
            <a:off x="-2725" y="7336925"/>
            <a:ext cx="7556546" cy="3207935"/>
          </a:xfrm>
          <a:custGeom>
            <a:rect b="b" l="l" r="r" t="t"/>
            <a:pathLst>
              <a:path extrusionOk="0" h="363094" w="1244388">
                <a:moveTo>
                  <a:pt x="82496" y="0"/>
                </a:moveTo>
                <a:lnTo>
                  <a:pt x="1161892" y="0"/>
                </a:lnTo>
                <a:cubicBezTo>
                  <a:pt x="1207454" y="0"/>
                  <a:pt x="1244388" y="36935"/>
                  <a:pt x="1244388" y="82496"/>
                </a:cubicBezTo>
                <a:lnTo>
                  <a:pt x="1244388" y="280598"/>
                </a:lnTo>
                <a:cubicBezTo>
                  <a:pt x="1244388" y="302477"/>
                  <a:pt x="1235697" y="323460"/>
                  <a:pt x="1220226" y="338932"/>
                </a:cubicBezTo>
                <a:cubicBezTo>
                  <a:pt x="1204755" y="354403"/>
                  <a:pt x="1183771" y="363094"/>
                  <a:pt x="1161892" y="363094"/>
                </a:cubicBezTo>
                <a:lnTo>
                  <a:pt x="82496" y="363094"/>
                </a:lnTo>
                <a:cubicBezTo>
                  <a:pt x="36935" y="363094"/>
                  <a:pt x="0" y="326159"/>
                  <a:pt x="0" y="280598"/>
                </a:cubicBezTo>
                <a:lnTo>
                  <a:pt x="0" y="82496"/>
                </a:lnTo>
                <a:cubicBezTo>
                  <a:pt x="0" y="36935"/>
                  <a:pt x="36935" y="0"/>
                  <a:pt x="82496"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79b199f546304f35_5"/>
          <p:cNvSpPr/>
          <p:nvPr/>
        </p:nvSpPr>
        <p:spPr>
          <a:xfrm>
            <a:off x="77225" y="7033121"/>
            <a:ext cx="2319703" cy="303792"/>
          </a:xfrm>
          <a:custGeom>
            <a:rect b="b" l="l" r="r" t="t"/>
            <a:pathLst>
              <a:path extrusionOk="0" h="203887" w="744688">
                <a:moveTo>
                  <a:pt x="101943" y="0"/>
                </a:moveTo>
                <a:lnTo>
                  <a:pt x="642745" y="0"/>
                </a:lnTo>
                <a:cubicBezTo>
                  <a:pt x="669782" y="0"/>
                  <a:pt x="695712" y="10740"/>
                  <a:pt x="714830" y="29859"/>
                </a:cubicBezTo>
                <a:cubicBezTo>
                  <a:pt x="733948" y="48977"/>
                  <a:pt x="744688" y="74906"/>
                  <a:pt x="744688" y="101943"/>
                </a:cubicBezTo>
                <a:lnTo>
                  <a:pt x="744688" y="101943"/>
                </a:lnTo>
                <a:cubicBezTo>
                  <a:pt x="744688" y="158245"/>
                  <a:pt x="699047" y="203887"/>
                  <a:pt x="642745" y="203887"/>
                </a:cubicBezTo>
                <a:lnTo>
                  <a:pt x="101943" y="203887"/>
                </a:lnTo>
                <a:cubicBezTo>
                  <a:pt x="74906" y="203887"/>
                  <a:pt x="48977" y="193146"/>
                  <a:pt x="29859" y="174028"/>
                </a:cubicBezTo>
                <a:cubicBezTo>
                  <a:pt x="10740" y="154910"/>
                  <a:pt x="0" y="128980"/>
                  <a:pt x="0" y="101943"/>
                </a:cubicBezTo>
                <a:lnTo>
                  <a:pt x="0" y="101943"/>
                </a:lnTo>
                <a:cubicBezTo>
                  <a:pt x="0" y="74906"/>
                  <a:pt x="10740" y="48977"/>
                  <a:pt x="29859" y="29859"/>
                </a:cubicBezTo>
                <a:cubicBezTo>
                  <a:pt x="48977" y="10740"/>
                  <a:pt x="74906" y="0"/>
                  <a:pt x="101943" y="0"/>
                </a:cubicBezTo>
                <a:close/>
              </a:path>
            </a:pathLst>
          </a:cu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79b199f546304f35_5"/>
          <p:cNvSpPr/>
          <p:nvPr/>
        </p:nvSpPr>
        <p:spPr>
          <a:xfrm>
            <a:off x="986707" y="381522"/>
            <a:ext cx="5348722" cy="605544"/>
          </a:xfrm>
          <a:custGeom>
            <a:rect b="b" l="l" r="r" t="t"/>
            <a:pathLst>
              <a:path extrusionOk="0" h="203887" w="744688">
                <a:moveTo>
                  <a:pt x="101943" y="0"/>
                </a:moveTo>
                <a:lnTo>
                  <a:pt x="642745" y="0"/>
                </a:lnTo>
                <a:cubicBezTo>
                  <a:pt x="669782" y="0"/>
                  <a:pt x="695712" y="10740"/>
                  <a:pt x="714830" y="29859"/>
                </a:cubicBezTo>
                <a:cubicBezTo>
                  <a:pt x="733948" y="48977"/>
                  <a:pt x="744688" y="74906"/>
                  <a:pt x="744688" y="101943"/>
                </a:cubicBezTo>
                <a:lnTo>
                  <a:pt x="744688" y="101943"/>
                </a:lnTo>
                <a:cubicBezTo>
                  <a:pt x="744688" y="158245"/>
                  <a:pt x="699047" y="203887"/>
                  <a:pt x="642745" y="203887"/>
                </a:cubicBezTo>
                <a:lnTo>
                  <a:pt x="101943" y="203887"/>
                </a:lnTo>
                <a:cubicBezTo>
                  <a:pt x="74906" y="203887"/>
                  <a:pt x="48977" y="193146"/>
                  <a:pt x="29859" y="174028"/>
                </a:cubicBezTo>
                <a:cubicBezTo>
                  <a:pt x="10740" y="154910"/>
                  <a:pt x="0" y="128980"/>
                  <a:pt x="0" y="101943"/>
                </a:cubicBezTo>
                <a:lnTo>
                  <a:pt x="0" y="101943"/>
                </a:lnTo>
                <a:cubicBezTo>
                  <a:pt x="0" y="74906"/>
                  <a:pt x="10740" y="48977"/>
                  <a:pt x="29859" y="29859"/>
                </a:cubicBezTo>
                <a:cubicBezTo>
                  <a:pt x="48977" y="10740"/>
                  <a:pt x="74906" y="0"/>
                  <a:pt x="101943" y="0"/>
                </a:cubicBezTo>
                <a:close/>
              </a:path>
            </a:pathLst>
          </a:cu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79b199f546304f35_5"/>
          <p:cNvSpPr txBox="1"/>
          <p:nvPr/>
        </p:nvSpPr>
        <p:spPr>
          <a:xfrm>
            <a:off x="-117141" y="340573"/>
            <a:ext cx="7556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solidFill>
                  <a:schemeClr val="dk1"/>
                </a:solidFill>
                <a:latin typeface="Hammersmith One"/>
                <a:ea typeface="Hammersmith One"/>
                <a:cs typeface="Hammersmith One"/>
                <a:sym typeface="Hammersmith One"/>
              </a:rPr>
              <a:t>Common pathological cases</a:t>
            </a:r>
            <a:endParaRPr sz="3200">
              <a:solidFill>
                <a:schemeClr val="dk1"/>
              </a:solidFill>
              <a:latin typeface="Calibri"/>
              <a:ea typeface="Calibri"/>
              <a:cs typeface="Calibri"/>
              <a:sym typeface="Calibri"/>
            </a:endParaRPr>
          </a:p>
        </p:txBody>
      </p:sp>
      <p:sp>
        <p:nvSpPr>
          <p:cNvPr id="281" name="Google Shape;281;g79b199f546304f35_5"/>
          <p:cNvSpPr txBox="1"/>
          <p:nvPr/>
        </p:nvSpPr>
        <p:spPr>
          <a:xfrm>
            <a:off x="821633" y="1323700"/>
            <a:ext cx="11358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latin typeface="Hammersmith One"/>
                <a:ea typeface="Hammersmith One"/>
                <a:cs typeface="Hammersmith One"/>
                <a:sym typeface="Hammersmith One"/>
              </a:rPr>
              <a:t>Case </a:t>
            </a:r>
            <a:r>
              <a:rPr lang="en-US">
                <a:solidFill>
                  <a:schemeClr val="dk1"/>
                </a:solidFill>
                <a:latin typeface="Hammersmith One"/>
                <a:ea typeface="Hammersmith One"/>
                <a:cs typeface="Hammersmith One"/>
                <a:sym typeface="Hammersmith One"/>
              </a:rPr>
              <a:t>four </a:t>
            </a:r>
            <a:endParaRPr>
              <a:solidFill>
                <a:schemeClr val="dk1"/>
              </a:solidFill>
              <a:latin typeface="Hammersmith One"/>
              <a:ea typeface="Hammersmith One"/>
              <a:cs typeface="Hammersmith One"/>
              <a:sym typeface="Hammersmith One"/>
            </a:endParaRPr>
          </a:p>
        </p:txBody>
      </p:sp>
      <p:sp>
        <p:nvSpPr>
          <p:cNvPr id="282" name="Google Shape;282;g79b199f546304f35_5"/>
          <p:cNvSpPr txBox="1"/>
          <p:nvPr/>
        </p:nvSpPr>
        <p:spPr>
          <a:xfrm>
            <a:off x="669165" y="6986887"/>
            <a:ext cx="11358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latin typeface="Hammersmith One"/>
                <a:ea typeface="Hammersmith One"/>
                <a:cs typeface="Hammersmith One"/>
                <a:sym typeface="Hammersmith One"/>
              </a:rPr>
              <a:t>Case six </a:t>
            </a:r>
            <a:endParaRPr>
              <a:solidFill>
                <a:schemeClr val="dk1"/>
              </a:solidFill>
              <a:latin typeface="Hammersmith One"/>
              <a:ea typeface="Hammersmith One"/>
              <a:cs typeface="Hammersmith One"/>
              <a:sym typeface="Hammersmith One"/>
            </a:endParaRPr>
          </a:p>
        </p:txBody>
      </p:sp>
      <p:sp>
        <p:nvSpPr>
          <p:cNvPr id="283" name="Google Shape;283;g79b199f546304f35_5"/>
          <p:cNvSpPr txBox="1"/>
          <p:nvPr/>
        </p:nvSpPr>
        <p:spPr>
          <a:xfrm>
            <a:off x="38950" y="1773350"/>
            <a:ext cx="74004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Hammersmith One"/>
                <a:ea typeface="Hammersmith One"/>
                <a:cs typeface="Hammersmith One"/>
                <a:sym typeface="Hammersmith One"/>
              </a:rPr>
              <a:t>Old man recently discovered to have colonic cancer presented to primary health care clinic with vague upper abdominal pain. On examination he appears thin &amp; ill but not febrile or jaundiced. Mild abdominal tenderness and enlarged liver with irregular outline is noted. Labs show mild elevation in liver enzymes.</a:t>
            </a:r>
            <a:endParaRPr>
              <a:solidFill>
                <a:schemeClr val="dk1"/>
              </a:solidFill>
              <a:latin typeface="Hammersmith One"/>
              <a:ea typeface="Hammersmith One"/>
              <a:cs typeface="Hammersmith One"/>
              <a:sym typeface="Hammersmith One"/>
            </a:endParaRPr>
          </a:p>
        </p:txBody>
      </p:sp>
      <p:pic>
        <p:nvPicPr>
          <p:cNvPr id="284" name="Google Shape;284;g79b199f546304f35_5"/>
          <p:cNvPicPr preferRelativeResize="0"/>
          <p:nvPr/>
        </p:nvPicPr>
        <p:blipFill>
          <a:blip r:embed="rId4">
            <a:alphaModFix/>
          </a:blip>
          <a:stretch>
            <a:fillRect/>
          </a:stretch>
        </p:blipFill>
        <p:spPr>
          <a:xfrm>
            <a:off x="5450531" y="2549904"/>
            <a:ext cx="1724774" cy="1128141"/>
          </a:xfrm>
          <a:prstGeom prst="rect">
            <a:avLst/>
          </a:prstGeom>
          <a:noFill/>
          <a:ln>
            <a:noFill/>
          </a:ln>
        </p:spPr>
      </p:pic>
      <p:sp>
        <p:nvSpPr>
          <p:cNvPr id="285" name="Google Shape;285;g79b199f546304f35_5"/>
          <p:cNvSpPr txBox="1"/>
          <p:nvPr/>
        </p:nvSpPr>
        <p:spPr>
          <a:xfrm>
            <a:off x="504051" y="3549438"/>
            <a:ext cx="6555900" cy="68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86" name="Google Shape;286;g79b199f546304f35_5"/>
          <p:cNvSpPr txBox="1"/>
          <p:nvPr/>
        </p:nvSpPr>
        <p:spPr>
          <a:xfrm>
            <a:off x="77216" y="3150025"/>
            <a:ext cx="55824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latin typeface="Hammersmith One"/>
                <a:ea typeface="Hammersmith One"/>
                <a:cs typeface="Hammersmith One"/>
                <a:sym typeface="Hammersmith One"/>
              </a:rPr>
              <a:t>Interpretation</a:t>
            </a:r>
            <a:r>
              <a:rPr lang="en-US">
                <a:solidFill>
                  <a:schemeClr val="dk1"/>
                </a:solidFill>
                <a:latin typeface="Hammersmith One"/>
                <a:ea typeface="Hammersmith One"/>
                <a:cs typeface="Hammersmith One"/>
                <a:sym typeface="Hammersmith One"/>
              </a:rPr>
              <a:t>: Multiple hypoechoic focal hepatic lesions. </a:t>
            </a:r>
            <a:r>
              <a:rPr b="1" lang="en-US">
                <a:solidFill>
                  <a:schemeClr val="dk1"/>
                </a:solidFill>
                <a:latin typeface="Hammersmith One"/>
                <a:ea typeface="Hammersmith One"/>
                <a:cs typeface="Hammersmith One"/>
                <a:sym typeface="Hammersmith One"/>
              </a:rPr>
              <a:t>Diagnosis: Metastatic liver lesions.</a:t>
            </a:r>
            <a:endParaRPr b="1">
              <a:solidFill>
                <a:schemeClr val="dk1"/>
              </a:solidFill>
              <a:latin typeface="Hammersmith One"/>
              <a:ea typeface="Hammersmith One"/>
              <a:cs typeface="Hammersmith One"/>
              <a:sym typeface="Hammersmith One"/>
            </a:endParaRPr>
          </a:p>
        </p:txBody>
      </p:sp>
      <p:sp>
        <p:nvSpPr>
          <p:cNvPr id="287" name="Google Shape;287;g79b199f546304f35_5"/>
          <p:cNvSpPr/>
          <p:nvPr/>
        </p:nvSpPr>
        <p:spPr>
          <a:xfrm>
            <a:off x="38950" y="3778296"/>
            <a:ext cx="2319703" cy="303792"/>
          </a:xfrm>
          <a:custGeom>
            <a:rect b="b" l="l" r="r" t="t"/>
            <a:pathLst>
              <a:path extrusionOk="0" h="203887" w="744688">
                <a:moveTo>
                  <a:pt x="101943" y="0"/>
                </a:moveTo>
                <a:lnTo>
                  <a:pt x="642745" y="0"/>
                </a:lnTo>
                <a:cubicBezTo>
                  <a:pt x="669782" y="0"/>
                  <a:pt x="695712" y="10740"/>
                  <a:pt x="714830" y="29859"/>
                </a:cubicBezTo>
                <a:cubicBezTo>
                  <a:pt x="733948" y="48977"/>
                  <a:pt x="744688" y="74906"/>
                  <a:pt x="744688" y="101943"/>
                </a:cubicBezTo>
                <a:lnTo>
                  <a:pt x="744688" y="101943"/>
                </a:lnTo>
                <a:cubicBezTo>
                  <a:pt x="744688" y="158245"/>
                  <a:pt x="699047" y="203887"/>
                  <a:pt x="642745" y="203887"/>
                </a:cubicBezTo>
                <a:lnTo>
                  <a:pt x="101943" y="203887"/>
                </a:lnTo>
                <a:cubicBezTo>
                  <a:pt x="74906" y="203887"/>
                  <a:pt x="48977" y="193146"/>
                  <a:pt x="29859" y="174028"/>
                </a:cubicBezTo>
                <a:cubicBezTo>
                  <a:pt x="10740" y="154910"/>
                  <a:pt x="0" y="128980"/>
                  <a:pt x="0" y="101943"/>
                </a:cubicBezTo>
                <a:lnTo>
                  <a:pt x="0" y="101943"/>
                </a:lnTo>
                <a:cubicBezTo>
                  <a:pt x="0" y="74906"/>
                  <a:pt x="10740" y="48977"/>
                  <a:pt x="29859" y="29859"/>
                </a:cubicBezTo>
                <a:cubicBezTo>
                  <a:pt x="48977" y="10740"/>
                  <a:pt x="74906" y="0"/>
                  <a:pt x="101943" y="0"/>
                </a:cubicBezTo>
                <a:close/>
              </a:path>
            </a:pathLst>
          </a:cu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79b199f546304f35_5"/>
          <p:cNvSpPr txBox="1"/>
          <p:nvPr/>
        </p:nvSpPr>
        <p:spPr>
          <a:xfrm>
            <a:off x="669165" y="3732050"/>
            <a:ext cx="11358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latin typeface="Hammersmith One"/>
                <a:ea typeface="Hammersmith One"/>
                <a:cs typeface="Hammersmith One"/>
                <a:sym typeface="Hammersmith One"/>
              </a:rPr>
              <a:t>Case </a:t>
            </a:r>
            <a:r>
              <a:rPr lang="en-US">
                <a:solidFill>
                  <a:schemeClr val="dk1"/>
                </a:solidFill>
                <a:latin typeface="Hammersmith One"/>
                <a:ea typeface="Hammersmith One"/>
                <a:cs typeface="Hammersmith One"/>
                <a:sym typeface="Hammersmith One"/>
              </a:rPr>
              <a:t>five </a:t>
            </a:r>
            <a:endParaRPr>
              <a:solidFill>
                <a:schemeClr val="dk1"/>
              </a:solidFill>
              <a:latin typeface="Hammersmith One"/>
              <a:ea typeface="Hammersmith One"/>
              <a:cs typeface="Hammersmith One"/>
              <a:sym typeface="Hammersmith One"/>
            </a:endParaRPr>
          </a:p>
        </p:txBody>
      </p:sp>
      <p:sp>
        <p:nvSpPr>
          <p:cNvPr id="289" name="Google Shape;289;g79b199f546304f35_5"/>
          <p:cNvSpPr txBox="1"/>
          <p:nvPr/>
        </p:nvSpPr>
        <p:spPr>
          <a:xfrm>
            <a:off x="208508" y="4030213"/>
            <a:ext cx="7056300" cy="124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Hammersmith One"/>
                <a:ea typeface="Hammersmith One"/>
                <a:cs typeface="Hammersmith One"/>
                <a:sym typeface="Hammersmith One"/>
              </a:rPr>
              <a:t>Middle aged man who is a known case of Hepatitis C virus for 10 years. He presented to GI outpatient clinic with history of weight loss, Indigestion and mild abdominal pain. No fever. On examination, he appeared ill, slim, mildly jaundiced but not febrile. Abdomen: bulging flanks, Dilated tortuous vessels around umbilicus. Mild diffuse abdominal tenderness, Labs show high liver enzymes.</a:t>
            </a:r>
            <a:endParaRPr>
              <a:solidFill>
                <a:schemeClr val="dk1"/>
              </a:solidFill>
              <a:latin typeface="Hammersmith One"/>
              <a:ea typeface="Hammersmith One"/>
              <a:cs typeface="Hammersmith One"/>
              <a:sym typeface="Hammersmith One"/>
            </a:endParaRPr>
          </a:p>
        </p:txBody>
      </p:sp>
      <p:pic>
        <p:nvPicPr>
          <p:cNvPr id="290" name="Google Shape;290;g79b199f546304f35_5"/>
          <p:cNvPicPr preferRelativeResize="0"/>
          <p:nvPr/>
        </p:nvPicPr>
        <p:blipFill>
          <a:blip r:embed="rId5">
            <a:alphaModFix/>
          </a:blip>
          <a:stretch>
            <a:fillRect/>
          </a:stretch>
        </p:blipFill>
        <p:spPr>
          <a:xfrm>
            <a:off x="1957429" y="5209566"/>
            <a:ext cx="1360999" cy="945181"/>
          </a:xfrm>
          <a:prstGeom prst="rect">
            <a:avLst/>
          </a:prstGeom>
          <a:noFill/>
          <a:ln>
            <a:noFill/>
          </a:ln>
        </p:spPr>
      </p:pic>
      <p:pic>
        <p:nvPicPr>
          <p:cNvPr id="291" name="Google Shape;291;g79b199f546304f35_5"/>
          <p:cNvPicPr preferRelativeResize="0"/>
          <p:nvPr/>
        </p:nvPicPr>
        <p:blipFill>
          <a:blip r:embed="rId6">
            <a:alphaModFix/>
          </a:blip>
          <a:stretch>
            <a:fillRect/>
          </a:stretch>
        </p:blipFill>
        <p:spPr>
          <a:xfrm>
            <a:off x="3495754" y="5194383"/>
            <a:ext cx="1360998" cy="945118"/>
          </a:xfrm>
          <a:prstGeom prst="rect">
            <a:avLst/>
          </a:prstGeom>
          <a:noFill/>
          <a:ln>
            <a:noFill/>
          </a:ln>
        </p:spPr>
      </p:pic>
      <p:sp>
        <p:nvSpPr>
          <p:cNvPr id="292" name="Google Shape;292;g79b199f546304f35_5"/>
          <p:cNvSpPr txBox="1"/>
          <p:nvPr/>
        </p:nvSpPr>
        <p:spPr>
          <a:xfrm>
            <a:off x="208500" y="6028525"/>
            <a:ext cx="73452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latin typeface="Hammersmith One"/>
                <a:ea typeface="Hammersmith One"/>
                <a:cs typeface="Hammersmith One"/>
                <a:sym typeface="Hammersmith One"/>
              </a:rPr>
              <a:t>Interpretation: Shrunken</a:t>
            </a:r>
            <a:r>
              <a:rPr lang="en-US">
                <a:solidFill>
                  <a:schemeClr val="dk1"/>
                </a:solidFill>
                <a:latin typeface="Hammersmith One"/>
                <a:ea typeface="Hammersmith One"/>
                <a:cs typeface="Hammersmith One"/>
                <a:sym typeface="Hammersmith One"/>
              </a:rPr>
              <a:t> liver with irregular outline, Heterogeneous appearance, Focal </a:t>
            </a:r>
            <a:r>
              <a:rPr b="1" lang="en-US" u="sng">
                <a:solidFill>
                  <a:schemeClr val="dk1"/>
                </a:solidFill>
                <a:latin typeface="Hammersmith One"/>
                <a:ea typeface="Hammersmith One"/>
                <a:cs typeface="Hammersmith One"/>
                <a:sym typeface="Hammersmith One"/>
              </a:rPr>
              <a:t>hypoechoic</a:t>
            </a:r>
            <a:r>
              <a:rPr lang="en-US">
                <a:solidFill>
                  <a:schemeClr val="dk1"/>
                </a:solidFill>
                <a:latin typeface="Hammersmith One"/>
                <a:ea typeface="Hammersmith One"/>
                <a:cs typeface="Hammersmith One"/>
                <a:sym typeface="Hammersmith One"/>
              </a:rPr>
              <a:t> lesion.</a:t>
            </a:r>
            <a:endParaRPr>
              <a:solidFill>
                <a:schemeClr val="dk1"/>
              </a:solidFill>
              <a:latin typeface="Hammersmith One"/>
              <a:ea typeface="Hammersmith One"/>
              <a:cs typeface="Hammersmith One"/>
              <a:sym typeface="Hammersmith One"/>
            </a:endParaRPr>
          </a:p>
          <a:p>
            <a:pPr indent="0" lvl="0" marL="0" rtl="0" algn="l">
              <a:spcBef>
                <a:spcPts val="0"/>
              </a:spcBef>
              <a:spcAft>
                <a:spcPts val="0"/>
              </a:spcAft>
              <a:buNone/>
            </a:pPr>
            <a:r>
              <a:rPr lang="en-US">
                <a:solidFill>
                  <a:schemeClr val="dk1"/>
                </a:solidFill>
                <a:latin typeface="Hammersmith One"/>
                <a:ea typeface="Hammersmith One"/>
                <a:cs typeface="Hammersmith One"/>
                <a:sym typeface="Hammersmith One"/>
              </a:rPr>
              <a:t>free fluid.</a:t>
            </a:r>
            <a:endParaRPr>
              <a:solidFill>
                <a:schemeClr val="dk1"/>
              </a:solidFill>
              <a:latin typeface="Hammersmith One"/>
              <a:ea typeface="Hammersmith One"/>
              <a:cs typeface="Hammersmith One"/>
              <a:sym typeface="Hammersmith One"/>
            </a:endParaRPr>
          </a:p>
          <a:p>
            <a:pPr indent="0" lvl="0" marL="0" rtl="0" algn="l">
              <a:spcBef>
                <a:spcPts val="0"/>
              </a:spcBef>
              <a:spcAft>
                <a:spcPts val="0"/>
              </a:spcAft>
              <a:buNone/>
            </a:pPr>
            <a:r>
              <a:rPr b="1" lang="en-US">
                <a:solidFill>
                  <a:schemeClr val="dk1"/>
                </a:solidFill>
                <a:latin typeface="Hammersmith One"/>
                <a:ea typeface="Hammersmith One"/>
                <a:cs typeface="Hammersmith One"/>
                <a:sym typeface="Hammersmith One"/>
              </a:rPr>
              <a:t>Diagnosis: Cirrhotic liver with Hepatocellular carcinoma.</a:t>
            </a:r>
            <a:endParaRPr b="1">
              <a:solidFill>
                <a:schemeClr val="dk1"/>
              </a:solidFill>
              <a:latin typeface="Hammersmith One"/>
              <a:ea typeface="Hammersmith One"/>
              <a:cs typeface="Hammersmith One"/>
              <a:sym typeface="Hammersmith One"/>
            </a:endParaRPr>
          </a:p>
        </p:txBody>
      </p:sp>
      <p:sp>
        <p:nvSpPr>
          <p:cNvPr id="293" name="Google Shape;293;g79b199f546304f35_5"/>
          <p:cNvSpPr txBox="1"/>
          <p:nvPr/>
        </p:nvSpPr>
        <p:spPr>
          <a:xfrm>
            <a:off x="182788" y="7282256"/>
            <a:ext cx="7112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Hammersmith One"/>
                <a:ea typeface="Hammersmith One"/>
                <a:cs typeface="Hammersmith One"/>
                <a:sym typeface="Hammersmith One"/>
              </a:rPr>
              <a:t>Young man who is known for being an IV drug addict presented to the emergency room with high fever, chills, upper abdominal pain and vomiting. On examination he looks very ill, febrile and in pain. Right upper quadrant tenderness is noted. Labs show high Liver enzymes and high WBCs</a:t>
            </a:r>
            <a:endParaRPr>
              <a:solidFill>
                <a:schemeClr val="dk1"/>
              </a:solidFill>
              <a:latin typeface="Hammersmith One"/>
              <a:ea typeface="Hammersmith One"/>
              <a:cs typeface="Hammersmith One"/>
              <a:sym typeface="Hammersmith One"/>
            </a:endParaRPr>
          </a:p>
        </p:txBody>
      </p:sp>
      <p:pic>
        <p:nvPicPr>
          <p:cNvPr id="294" name="Google Shape;294;g79b199f546304f35_5"/>
          <p:cNvPicPr preferRelativeResize="0"/>
          <p:nvPr/>
        </p:nvPicPr>
        <p:blipFill>
          <a:blip r:embed="rId7">
            <a:alphaModFix/>
          </a:blip>
          <a:stretch>
            <a:fillRect/>
          </a:stretch>
        </p:blipFill>
        <p:spPr>
          <a:xfrm>
            <a:off x="125700" y="8354663"/>
            <a:ext cx="2222762" cy="1517819"/>
          </a:xfrm>
          <a:prstGeom prst="rect">
            <a:avLst/>
          </a:prstGeom>
          <a:noFill/>
          <a:ln>
            <a:noFill/>
          </a:ln>
        </p:spPr>
      </p:pic>
      <p:sp>
        <p:nvSpPr>
          <p:cNvPr id="295" name="Google Shape;295;g79b199f546304f35_5"/>
          <p:cNvSpPr txBox="1"/>
          <p:nvPr/>
        </p:nvSpPr>
        <p:spPr>
          <a:xfrm>
            <a:off x="37513" y="9828275"/>
            <a:ext cx="72471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latin typeface="Hammersmith One"/>
                <a:ea typeface="Hammersmith One"/>
                <a:cs typeface="Hammersmith One"/>
                <a:sym typeface="Hammersmith One"/>
              </a:rPr>
              <a:t>Interpretation:</a:t>
            </a:r>
            <a:r>
              <a:rPr lang="en-US">
                <a:solidFill>
                  <a:schemeClr val="dk1"/>
                </a:solidFill>
                <a:latin typeface="Hammersmith One"/>
                <a:ea typeface="Hammersmith One"/>
                <a:cs typeface="Hammersmith One"/>
                <a:sym typeface="Hammersmith One"/>
              </a:rPr>
              <a:t> Focal hypoechoic liver lesion with ill defined outline. </a:t>
            </a:r>
            <a:endParaRPr>
              <a:solidFill>
                <a:schemeClr val="dk1"/>
              </a:solidFill>
              <a:latin typeface="Hammersmith One"/>
              <a:ea typeface="Hammersmith One"/>
              <a:cs typeface="Hammersmith One"/>
              <a:sym typeface="Hammersmith One"/>
            </a:endParaRPr>
          </a:p>
          <a:p>
            <a:pPr indent="0" lvl="0" marL="0" rtl="0" algn="l">
              <a:spcBef>
                <a:spcPts val="0"/>
              </a:spcBef>
              <a:spcAft>
                <a:spcPts val="0"/>
              </a:spcAft>
              <a:buNone/>
            </a:pPr>
            <a:r>
              <a:rPr b="1" lang="en-US">
                <a:solidFill>
                  <a:schemeClr val="dk1"/>
                </a:solidFill>
                <a:latin typeface="Hammersmith One"/>
                <a:ea typeface="Hammersmith One"/>
                <a:cs typeface="Hammersmith One"/>
                <a:sym typeface="Hammersmith One"/>
              </a:rPr>
              <a:t>Diagnosis: Liver abscess.</a:t>
            </a:r>
            <a:endParaRPr b="1">
              <a:solidFill>
                <a:schemeClr val="dk1"/>
              </a:solidFill>
              <a:latin typeface="Hammersmith One"/>
              <a:ea typeface="Hammersmith One"/>
              <a:cs typeface="Hammersmith One"/>
              <a:sym typeface="Hammersmith One"/>
            </a:endParaRPr>
          </a:p>
        </p:txBody>
      </p:sp>
      <p:sp>
        <p:nvSpPr>
          <p:cNvPr id="296" name="Google Shape;296;g79b199f546304f35_5"/>
          <p:cNvSpPr txBox="1"/>
          <p:nvPr/>
        </p:nvSpPr>
        <p:spPr>
          <a:xfrm>
            <a:off x="3092166" y="8194315"/>
            <a:ext cx="1922100" cy="124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7ED957"/>
                </a:solidFill>
                <a:latin typeface="Hammersmith One"/>
                <a:ea typeface="Hammersmith One"/>
                <a:cs typeface="Hammersmith One"/>
                <a:sym typeface="Hammersmith One"/>
              </a:rPr>
              <a:t>To differentiate between liver abscess and metastasis </a:t>
            </a:r>
            <a:r>
              <a:rPr lang="en-US">
                <a:solidFill>
                  <a:srgbClr val="7ED957"/>
                </a:solidFill>
                <a:latin typeface="Hammersmith One"/>
                <a:ea typeface="Hammersmith One"/>
                <a:cs typeface="Hammersmith One"/>
                <a:sym typeface="Hammersmith One"/>
              </a:rPr>
              <a:t>using</a:t>
            </a:r>
            <a:r>
              <a:rPr lang="en-US">
                <a:solidFill>
                  <a:srgbClr val="7ED957"/>
                </a:solidFill>
                <a:latin typeface="Hammersmith One"/>
                <a:ea typeface="Hammersmith One"/>
                <a:cs typeface="Hammersmith One"/>
                <a:sym typeface="Hammersmith One"/>
              </a:rPr>
              <a:t> ultrasound:</a:t>
            </a:r>
            <a:endParaRPr>
              <a:solidFill>
                <a:srgbClr val="7ED957"/>
              </a:solidFill>
              <a:latin typeface="Hammersmith One"/>
              <a:ea typeface="Hammersmith One"/>
              <a:cs typeface="Hammersmith One"/>
              <a:sym typeface="Hammersmith One"/>
            </a:endParaRPr>
          </a:p>
        </p:txBody>
      </p:sp>
      <p:sp>
        <p:nvSpPr>
          <p:cNvPr id="297" name="Google Shape;297;g79b199f546304f35_5"/>
          <p:cNvSpPr txBox="1"/>
          <p:nvPr/>
        </p:nvSpPr>
        <p:spPr>
          <a:xfrm>
            <a:off x="4919342" y="8194333"/>
            <a:ext cx="2879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7ED957"/>
                </a:solidFill>
                <a:latin typeface="Hammersmith One"/>
                <a:ea typeface="Hammersmith One"/>
                <a:cs typeface="Hammersmith One"/>
                <a:sym typeface="Hammersmith One"/>
              </a:rPr>
              <a:t>we’re going to turn “</a:t>
            </a:r>
            <a:r>
              <a:rPr b="1" lang="en-US">
                <a:solidFill>
                  <a:srgbClr val="7ED957"/>
                </a:solidFill>
                <a:latin typeface="Hammersmith One"/>
                <a:ea typeface="Hammersmith One"/>
                <a:cs typeface="Hammersmith One"/>
                <a:sym typeface="Hammersmith One"/>
              </a:rPr>
              <a:t>the color deeper”on:</a:t>
            </a:r>
            <a:endParaRPr b="1">
              <a:solidFill>
                <a:srgbClr val="7ED957"/>
              </a:solidFill>
              <a:latin typeface="Hammersmith One"/>
              <a:ea typeface="Hammersmith One"/>
              <a:cs typeface="Hammersmith One"/>
              <a:sym typeface="Hammersmith One"/>
            </a:endParaRPr>
          </a:p>
          <a:p>
            <a:pPr indent="0" lvl="0" marL="0" rtl="0" algn="l">
              <a:spcBef>
                <a:spcPts val="0"/>
              </a:spcBef>
              <a:spcAft>
                <a:spcPts val="0"/>
              </a:spcAft>
              <a:buNone/>
            </a:pPr>
            <a:r>
              <a:t/>
            </a:r>
            <a:endParaRPr b="1">
              <a:solidFill>
                <a:srgbClr val="00FF00"/>
              </a:solidFill>
              <a:latin typeface="Hammersmith One"/>
              <a:ea typeface="Hammersmith One"/>
              <a:cs typeface="Hammersmith One"/>
              <a:sym typeface="Hammersmith One"/>
            </a:endParaRPr>
          </a:p>
        </p:txBody>
      </p:sp>
      <p:sp>
        <p:nvSpPr>
          <p:cNvPr id="298" name="Google Shape;298;g79b199f546304f35_5"/>
          <p:cNvSpPr txBox="1"/>
          <p:nvPr/>
        </p:nvSpPr>
        <p:spPr>
          <a:xfrm>
            <a:off x="4856741" y="8766908"/>
            <a:ext cx="2522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7ED957"/>
                </a:solidFill>
                <a:latin typeface="Hammersmith One"/>
                <a:ea typeface="Hammersmith One"/>
                <a:cs typeface="Hammersmith One"/>
                <a:sym typeface="Hammersmith One"/>
              </a:rPr>
              <a:t>-in case of metastasis: the vessels will be present.</a:t>
            </a:r>
            <a:endParaRPr>
              <a:solidFill>
                <a:srgbClr val="7ED957"/>
              </a:solidFill>
              <a:latin typeface="Hammersmith One"/>
              <a:ea typeface="Hammersmith One"/>
              <a:cs typeface="Hammersmith One"/>
              <a:sym typeface="Hammersmith One"/>
            </a:endParaRPr>
          </a:p>
        </p:txBody>
      </p:sp>
      <p:sp>
        <p:nvSpPr>
          <p:cNvPr id="299" name="Google Shape;299;g79b199f546304f35_5"/>
          <p:cNvSpPr txBox="1"/>
          <p:nvPr/>
        </p:nvSpPr>
        <p:spPr>
          <a:xfrm>
            <a:off x="4856742" y="9241033"/>
            <a:ext cx="2522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7ED957"/>
                </a:solidFill>
                <a:latin typeface="Hammersmith One"/>
                <a:ea typeface="Hammersmith One"/>
                <a:cs typeface="Hammersmith One"/>
                <a:sym typeface="Hammersmith One"/>
              </a:rPr>
              <a:t>-in case of liver </a:t>
            </a:r>
            <a:r>
              <a:rPr lang="en-US">
                <a:solidFill>
                  <a:srgbClr val="7ED957"/>
                </a:solidFill>
                <a:latin typeface="Hammersmith One"/>
                <a:ea typeface="Hammersmith One"/>
                <a:cs typeface="Hammersmith One"/>
                <a:sym typeface="Hammersmith One"/>
              </a:rPr>
              <a:t>abscess: the vessels aren’t present.</a:t>
            </a:r>
            <a:endParaRPr>
              <a:solidFill>
                <a:srgbClr val="7ED957"/>
              </a:solidFill>
              <a:latin typeface="Hammersmith One"/>
              <a:ea typeface="Hammersmith One"/>
              <a:cs typeface="Hammersmith One"/>
              <a:sym typeface="Hammersmith One"/>
            </a:endParaRPr>
          </a:p>
        </p:txBody>
      </p:sp>
      <p:sp>
        <p:nvSpPr>
          <p:cNvPr id="300" name="Google Shape;300;g79b199f546304f35_5"/>
          <p:cNvSpPr txBox="1"/>
          <p:nvPr/>
        </p:nvSpPr>
        <p:spPr>
          <a:xfrm>
            <a:off x="4804934" y="5108098"/>
            <a:ext cx="27183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rgbClr val="7ED957"/>
                </a:solidFill>
                <a:latin typeface="Hammersmith One"/>
                <a:ea typeface="Hammersmith One"/>
                <a:cs typeface="Hammersmith One"/>
                <a:sym typeface="Hammersmith One"/>
              </a:rPr>
              <a:t>We have to do screening from time to time for patients with cirrhosis, because there’s a high risk of developing HCC.</a:t>
            </a:r>
            <a:endParaRPr b="1" strike="sngStrike">
              <a:solidFill>
                <a:srgbClr val="7ED957"/>
              </a:solidFill>
              <a:latin typeface="Hammersmith One"/>
              <a:ea typeface="Hammersmith One"/>
              <a:cs typeface="Hammersmith One"/>
              <a:sym typeface="Hammersmith One"/>
            </a:endParaRPr>
          </a:p>
        </p:txBody>
      </p:sp>
      <p:sp>
        <p:nvSpPr>
          <p:cNvPr id="301" name="Google Shape;301;g79b199f546304f35_5"/>
          <p:cNvSpPr txBox="1"/>
          <p:nvPr/>
        </p:nvSpPr>
        <p:spPr>
          <a:xfrm>
            <a:off x="5115867" y="6528973"/>
            <a:ext cx="2096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rgbClr val="7ED957"/>
                </a:solidFill>
                <a:latin typeface="Hammersmith One"/>
                <a:ea typeface="Hammersmith One"/>
                <a:cs typeface="Hammersmith One"/>
                <a:sym typeface="Hammersmith One"/>
              </a:rPr>
              <a:t>(</a:t>
            </a:r>
            <a:r>
              <a:rPr lang="en-US">
                <a:solidFill>
                  <a:srgbClr val="7ED957"/>
                </a:solidFill>
                <a:latin typeface="Hammersmith One"/>
                <a:ea typeface="Hammersmith One"/>
                <a:cs typeface="Hammersmith One"/>
                <a:sym typeface="Hammersmith One"/>
              </a:rPr>
              <a:t>HCC </a:t>
            </a:r>
            <a:r>
              <a:rPr lang="en-US">
                <a:solidFill>
                  <a:srgbClr val="7ED957"/>
                </a:solidFill>
                <a:latin typeface="Hammersmith One"/>
                <a:ea typeface="Hammersmith One"/>
                <a:cs typeface="Hammersmith One"/>
                <a:sym typeface="Hammersmith One"/>
              </a:rPr>
              <a:t>secondary to cirrhosis).</a:t>
            </a:r>
            <a:endParaRPr b="1" strike="sngStrike">
              <a:solidFill>
                <a:srgbClr val="7ED957"/>
              </a:solidFill>
              <a:latin typeface="Hammersmith One"/>
              <a:ea typeface="Hammersmith One"/>
              <a:cs typeface="Hammersmith One"/>
              <a:sym typeface="Hammersmith On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