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693400" cx="7556500"/>
  <p:notesSz cx="6858000" cy="9144000"/>
  <p:embeddedFontLst>
    <p:embeddedFont>
      <p:font typeface="Cardo"/>
      <p:regular r:id="rId18"/>
      <p:bold r:id="rId19"/>
      <p: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Fira Sans Condensed"/>
      <p:regular r:id="rId25"/>
      <p:bold r:id="rId26"/>
      <p:italic r:id="rId27"/>
      <p:boldItalic r:id="rId28"/>
    </p:embeddedFont>
    <p:embeddedFont>
      <p:font typeface="Spectral"/>
      <p:regular r:id="rId29"/>
      <p:bold r:id="rId30"/>
      <p:italic r:id="rId31"/>
      <p:boldItalic r:id="rId32"/>
    </p:embeddedFont>
    <p:embeddedFont>
      <p:font typeface="Open Sans ExtraBold"/>
      <p:bold r:id="rId33"/>
      <p:boldItalic r:id="rId34"/>
    </p:embeddedFont>
    <p:embeddedFont>
      <p:font typeface="Exo"/>
      <p:regular r:id="rId35"/>
      <p:bold r:id="rId36"/>
      <p:italic r:id="rId37"/>
      <p:boldItalic r:id="rId38"/>
    </p:embeddedFont>
    <p:embeddedFont>
      <p:font typeface="DM Serif Display"/>
      <p:regular r:id="rId39"/>
      <p: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C6BDE2-7279-4A9A-9053-F2E78F3A01E5}">
  <a:tblStyle styleId="{5CC6BDE2-7279-4A9A-9053-F2E78F3A01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337821B-CA60-456A-BF13-9689757B388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erifDisplay-italic.fntdata"/><Relationship Id="rId20" Type="http://schemas.openxmlformats.org/officeDocument/2006/relationships/font" Target="fonts/Cardo-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iraSansCondensed-bold.fntdata"/><Relationship Id="rId25" Type="http://schemas.openxmlformats.org/officeDocument/2006/relationships/font" Target="fonts/FiraSansCondensed-regular.fntdata"/><Relationship Id="rId28" Type="http://schemas.openxmlformats.org/officeDocument/2006/relationships/font" Target="fonts/FiraSansCondensed-boldItalic.fntdata"/><Relationship Id="rId27" Type="http://schemas.openxmlformats.org/officeDocument/2006/relationships/font" Target="fonts/FiraSansCondense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-italic.fntdata"/><Relationship Id="rId30" Type="http://schemas.openxmlformats.org/officeDocument/2006/relationships/font" Target="fonts/Spectral-bold.fntdata"/><Relationship Id="rId11" Type="http://schemas.openxmlformats.org/officeDocument/2006/relationships/slide" Target="slides/slide5.xml"/><Relationship Id="rId33" Type="http://schemas.openxmlformats.org/officeDocument/2006/relationships/font" Target="fonts/OpenSansExtraBold-bold.fntdata"/><Relationship Id="rId10" Type="http://schemas.openxmlformats.org/officeDocument/2006/relationships/slide" Target="slides/slide4.xml"/><Relationship Id="rId32" Type="http://schemas.openxmlformats.org/officeDocument/2006/relationships/font" Target="fonts/Spectral-boldItalic.fntdata"/><Relationship Id="rId13" Type="http://schemas.openxmlformats.org/officeDocument/2006/relationships/slide" Target="slides/slide7.xml"/><Relationship Id="rId35" Type="http://schemas.openxmlformats.org/officeDocument/2006/relationships/font" Target="fonts/Exo-regular.fntdata"/><Relationship Id="rId12" Type="http://schemas.openxmlformats.org/officeDocument/2006/relationships/slide" Target="slides/slide6.xml"/><Relationship Id="rId34" Type="http://schemas.openxmlformats.org/officeDocument/2006/relationships/font" Target="fonts/OpenSansExtraBold-boldItalic.fntdata"/><Relationship Id="rId15" Type="http://schemas.openxmlformats.org/officeDocument/2006/relationships/slide" Target="slides/slide9.xml"/><Relationship Id="rId37" Type="http://schemas.openxmlformats.org/officeDocument/2006/relationships/font" Target="fonts/Exo-italic.fntdata"/><Relationship Id="rId14" Type="http://schemas.openxmlformats.org/officeDocument/2006/relationships/slide" Target="slides/slide8.xml"/><Relationship Id="rId36" Type="http://schemas.openxmlformats.org/officeDocument/2006/relationships/font" Target="fonts/Exo-bold.fntdata"/><Relationship Id="rId17" Type="http://schemas.openxmlformats.org/officeDocument/2006/relationships/slide" Target="slides/slide11.xml"/><Relationship Id="rId39" Type="http://schemas.openxmlformats.org/officeDocument/2006/relationships/font" Target="fonts/DMSerifDisplay-regular.fntdata"/><Relationship Id="rId16" Type="http://schemas.openxmlformats.org/officeDocument/2006/relationships/slide" Target="slides/slide10.xml"/><Relationship Id="rId38" Type="http://schemas.openxmlformats.org/officeDocument/2006/relationships/font" Target="fonts/Exo-boldItalic.fntdata"/><Relationship Id="rId19" Type="http://schemas.openxmlformats.org/officeDocument/2006/relationships/font" Target="fonts/Cardo-bold.fntdata"/><Relationship Id="rId18" Type="http://schemas.openxmlformats.org/officeDocument/2006/relationships/font" Target="fonts/Card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640429b664def1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6640429b664def1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7e575d934e7ebbd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7e575d934e7ebb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e575d934e7ebbd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e575d934e7ebbd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d902af7c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d902af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d902af7c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d902af7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226703b3388080b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226703b3388080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af5f7d55d8e3e8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af5f7d55d8e3e8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d902af7ce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cd902af7ce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e575d934e7ebbd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7e575d934e7ebbd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5.jp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5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jpg"/><Relationship Id="rId6" Type="http://schemas.openxmlformats.org/officeDocument/2006/relationships/hyperlink" Target="https://docs.google.com/presentation/d/1-SzY6K-NY3P7LoURuim5H4leutoJ7FIa2wjtuTtQK-o/ed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23.png"/><Relationship Id="rId5" Type="http://schemas.openxmlformats.org/officeDocument/2006/relationships/image" Target="../media/image22.jpg"/><Relationship Id="rId6" Type="http://schemas.openxmlformats.org/officeDocument/2006/relationships/hyperlink" Target="https://drive.google.com/file/d/1gCtVPwKHlGSUjT5oRE5VwBJpIT13oDqN/view?usp=drivesd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56501" cy="1072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180933"/>
            <a:ext cx="2984501" cy="351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2368651" y="5873190"/>
            <a:ext cx="2822698" cy="2840450"/>
          </a:xfrm>
          <a:custGeom>
            <a:rect b="b" l="l" r="r" t="t"/>
            <a:pathLst>
              <a:path extrusionOk="0" h="2840450" w="2822698">
                <a:moveTo>
                  <a:pt x="0" y="0"/>
                </a:moveTo>
                <a:lnTo>
                  <a:pt x="2822698" y="0"/>
                </a:lnTo>
                <a:lnTo>
                  <a:pt x="2822698" y="2840450"/>
                </a:lnTo>
                <a:lnTo>
                  <a:pt x="0" y="2840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0931" y="244362"/>
            <a:ext cx="922050" cy="12280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6402974" y="244361"/>
            <a:ext cx="922040" cy="1310765"/>
          </a:xfrm>
          <a:custGeom>
            <a:rect b="b" l="l" r="r" t="t"/>
            <a:pathLst>
              <a:path extrusionOk="0" h="1310765" w="922040">
                <a:moveTo>
                  <a:pt x="0" y="0"/>
                </a:moveTo>
                <a:lnTo>
                  <a:pt x="922040" y="0"/>
                </a:lnTo>
                <a:lnTo>
                  <a:pt x="922040" y="1310765"/>
                </a:lnTo>
                <a:lnTo>
                  <a:pt x="0" y="1310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3788" r="-26629" t="0"/>
            </a:stretch>
          </a:blipFill>
          <a:ln>
            <a:noFill/>
          </a:ln>
        </p:spPr>
      </p:sp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8881" y="409234"/>
            <a:ext cx="1395599" cy="10917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3"/>
          <p:cNvGrpSpPr/>
          <p:nvPr/>
        </p:nvGrpSpPr>
        <p:grpSpPr>
          <a:xfrm>
            <a:off x="320200" y="3429000"/>
            <a:ext cx="7020225" cy="2151350"/>
            <a:chOff x="-304524" y="-1177798"/>
            <a:chExt cx="9360300" cy="2868466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-304524" y="-1177798"/>
              <a:ext cx="93603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63">
                  <a:solidFill>
                    <a:srgbClr val="20666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CAH &amp; Testicular Feminization Syndrome</a:t>
              </a:r>
              <a:endParaRPr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999206" y="1049268"/>
              <a:ext cx="46140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230" u="none" cap="none" strike="noStrike">
                  <a:solidFill>
                    <a:srgbClr val="3FB6BC"/>
                  </a:solidFill>
                  <a:latin typeface="Spectral"/>
                  <a:ea typeface="Spectral"/>
                  <a:cs typeface="Spectral"/>
                  <a:sym typeface="Spectral"/>
                </a:rPr>
                <a:t>Reproductive Block</a:t>
              </a:r>
              <a:endParaRPr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2"/>
          <p:cNvGrpSpPr/>
          <p:nvPr/>
        </p:nvGrpSpPr>
        <p:grpSpPr>
          <a:xfrm rot="-5400000">
            <a:off x="2434115" y="5305964"/>
            <a:ext cx="756011" cy="10772060"/>
            <a:chOff x="0" y="-28575"/>
            <a:chExt cx="270933" cy="3860400"/>
          </a:xfrm>
        </p:grpSpPr>
        <p:sp>
          <p:nvSpPr>
            <p:cNvPr id="365" name="Google Shape;365;p22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  <p:sp>
          <p:nvSpPr>
            <p:cNvPr id="366" name="Google Shape;366;p22"/>
            <p:cNvSpPr txBox="1"/>
            <p:nvPr/>
          </p:nvSpPr>
          <p:spPr>
            <a:xfrm>
              <a:off x="0" y="-28575"/>
              <a:ext cx="2709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2"/>
          <p:cNvGrpSpPr/>
          <p:nvPr/>
        </p:nvGrpSpPr>
        <p:grpSpPr>
          <a:xfrm rot="-5400000">
            <a:off x="2586515" y="5458364"/>
            <a:ext cx="756011" cy="10772060"/>
            <a:chOff x="0" y="-28575"/>
            <a:chExt cx="270933" cy="3860400"/>
          </a:xfrm>
        </p:grpSpPr>
        <p:sp>
          <p:nvSpPr>
            <p:cNvPr id="368" name="Google Shape;368;p22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1F665C"/>
            </a:solidFill>
            <a:ln>
              <a:noFill/>
            </a:ln>
          </p:spPr>
        </p:sp>
        <p:sp>
          <p:nvSpPr>
            <p:cNvPr id="369" name="Google Shape;369;p22"/>
            <p:cNvSpPr txBox="1"/>
            <p:nvPr/>
          </p:nvSpPr>
          <p:spPr>
            <a:xfrm>
              <a:off x="0" y="-28575"/>
              <a:ext cx="2709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2"/>
          <p:cNvSpPr txBox="1"/>
          <p:nvPr/>
        </p:nvSpPr>
        <p:spPr>
          <a:xfrm>
            <a:off x="-5636443" y="594075"/>
            <a:ext cx="188328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73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MCQs</a:t>
            </a:r>
            <a:endParaRPr/>
          </a:p>
        </p:txBody>
      </p:sp>
      <p:graphicFrame>
        <p:nvGraphicFramePr>
          <p:cNvPr id="371" name="Google Shape;371;p22"/>
          <p:cNvGraphicFramePr/>
          <p:nvPr/>
        </p:nvGraphicFramePr>
        <p:xfrm>
          <a:off x="518424" y="21018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1630725"/>
                <a:gridCol w="1630725"/>
                <a:gridCol w="1630725"/>
                <a:gridCol w="1630725"/>
              </a:tblGrid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Q1. Which one of the following is the most common enzyme deficiency in case of  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congenital adrenal hyperplasia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17-α-Hydroxylase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B.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21-α-Hydroxylase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11-β-Hydroxylase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D.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3-β-Hydroxysteroid</a:t>
                      </a:r>
                      <a:endParaRPr sz="1100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dehydrogenase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Q2.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21-α-Hydroxylase enzyme deficiency leads to an increase in which one of the </a:t>
                      </a:r>
                      <a:endParaRPr b="1" sz="1200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      following circulating hormones?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Aldosterone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B.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Cortisol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11-Deoxycorticosterone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D.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17-α-Hydroxyprogesterone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Q3. Which of the following represent Congenital adrenal hyperplasia?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A. True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Hermaphrodite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B. Male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Pseudohermaphrodite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C. Female Pseudohermaphrodite 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D. 46 XX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Q4. Which of the following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is related to Testicular feminization syndrome?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A. SRY region analysis by FISH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B. Autosomal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Recessive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C. 46.XX karyotype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D. Female Pseudohermaphrodite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Q5. Which one of the following is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a finding in a patient with Testicular feminization 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syndrome?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True Hermaphrodite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B. Increased Mullerian inhibiting hormone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C. Inactive androgen receptors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D.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Female Pseudohermaphrodite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2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Q6. Deficiency of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3-β-Hydroxysteroid dehydrogenase will have Which one of the </a:t>
                      </a:r>
                      <a:endParaRPr b="1" sz="1200">
                        <a:solidFill>
                          <a:schemeClr val="dk1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following features?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 hMerge="1"/>
                <a:tc hMerge="1"/>
                <a:tc hMerge="1"/>
              </a:tr>
              <a:tr h="559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A. Male like Genitalia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B. Female like Genitalia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C. Both Female 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&amp; Male Genitalia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D. Low Renin Hypertension 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5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72" name="Google Shape;372;p22"/>
          <p:cNvSpPr txBox="1"/>
          <p:nvPr/>
        </p:nvSpPr>
        <p:spPr>
          <a:xfrm>
            <a:off x="3779875" y="9441400"/>
            <a:ext cx="326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A1.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A2.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200">
                <a:solidFill>
                  <a:srgbClr val="2898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A3.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0" lang="en-US" sz="1200" u="none" cap="none" strike="noStrike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A4.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200">
                <a:solidFill>
                  <a:srgbClr val="2898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A5.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rgbClr val="2898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A6. 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1200">
                <a:solidFill>
                  <a:srgbClr val="B5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B5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7" name="Google Shape;377;p23"/>
          <p:cNvCxnSpPr/>
          <p:nvPr/>
        </p:nvCxnSpPr>
        <p:spPr>
          <a:xfrm>
            <a:off x="471945" y="624964"/>
            <a:ext cx="0" cy="9459888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23"/>
          <p:cNvCxnSpPr/>
          <p:nvPr/>
        </p:nvCxnSpPr>
        <p:spPr>
          <a:xfrm rot="10800000">
            <a:off x="5200954" y="10072975"/>
            <a:ext cx="1901395" cy="5939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79" name="Google Shape;379;p23"/>
          <p:cNvSpPr/>
          <p:nvPr/>
        </p:nvSpPr>
        <p:spPr>
          <a:xfrm rot="10800000">
            <a:off x="4325222" y="9779078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3"/>
          <p:cNvSpPr/>
          <p:nvPr/>
        </p:nvSpPr>
        <p:spPr>
          <a:xfrm rot="10800000">
            <a:off x="3357924" y="9632341"/>
            <a:ext cx="881268" cy="881268"/>
          </a:xfrm>
          <a:custGeom>
            <a:rect b="b" l="l" r="r" t="t"/>
            <a:pathLst>
              <a:path extrusionOk="0" h="881268" w="881268">
                <a:moveTo>
                  <a:pt x="0" y="0"/>
                </a:moveTo>
                <a:lnTo>
                  <a:pt x="881268" y="0"/>
                </a:lnTo>
                <a:lnTo>
                  <a:pt x="881268" y="881268"/>
                </a:lnTo>
                <a:lnTo>
                  <a:pt x="0" y="88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3"/>
          <p:cNvSpPr/>
          <p:nvPr/>
        </p:nvSpPr>
        <p:spPr>
          <a:xfrm rot="10800000">
            <a:off x="2684100" y="9785017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3"/>
                </a:lnTo>
                <a:lnTo>
                  <a:pt x="0" y="587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82" name="Google Shape;382;p23"/>
          <p:cNvCxnSpPr/>
          <p:nvPr/>
        </p:nvCxnSpPr>
        <p:spPr>
          <a:xfrm>
            <a:off x="457607" y="10072975"/>
            <a:ext cx="1901404" cy="0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383" name="Google Shape;383;p23"/>
          <p:cNvCxnSpPr/>
          <p:nvPr/>
        </p:nvCxnSpPr>
        <p:spPr>
          <a:xfrm>
            <a:off x="7088010" y="619025"/>
            <a:ext cx="0" cy="9459888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23"/>
          <p:cNvCxnSpPr/>
          <p:nvPr/>
        </p:nvCxnSpPr>
        <p:spPr>
          <a:xfrm rot="10800000">
            <a:off x="5200954" y="619025"/>
            <a:ext cx="1901395" cy="5939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85" name="Google Shape;385;p23"/>
          <p:cNvSpPr/>
          <p:nvPr/>
        </p:nvSpPr>
        <p:spPr>
          <a:xfrm rot="10800000">
            <a:off x="4325222" y="325128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23"/>
          <p:cNvSpPr/>
          <p:nvPr/>
        </p:nvSpPr>
        <p:spPr>
          <a:xfrm rot="10800000">
            <a:off x="3357924" y="178391"/>
            <a:ext cx="881268" cy="881268"/>
          </a:xfrm>
          <a:custGeom>
            <a:rect b="b" l="l" r="r" t="t"/>
            <a:pathLst>
              <a:path extrusionOk="0" h="881268" w="881268">
                <a:moveTo>
                  <a:pt x="0" y="0"/>
                </a:moveTo>
                <a:lnTo>
                  <a:pt x="881268" y="0"/>
                </a:lnTo>
                <a:lnTo>
                  <a:pt x="881268" y="881268"/>
                </a:lnTo>
                <a:lnTo>
                  <a:pt x="0" y="881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3"/>
          <p:cNvSpPr/>
          <p:nvPr/>
        </p:nvSpPr>
        <p:spPr>
          <a:xfrm rot="10800000">
            <a:off x="2684100" y="331067"/>
            <a:ext cx="587794" cy="587794"/>
          </a:xfrm>
          <a:custGeom>
            <a:rect b="b" l="l" r="r" t="t"/>
            <a:pathLst>
              <a:path extrusionOk="0" h="587794" w="587794">
                <a:moveTo>
                  <a:pt x="0" y="0"/>
                </a:moveTo>
                <a:lnTo>
                  <a:pt x="587794" y="0"/>
                </a:lnTo>
                <a:lnTo>
                  <a:pt x="587794" y="587794"/>
                </a:lnTo>
                <a:lnTo>
                  <a:pt x="0" y="58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88" name="Google Shape;388;p23"/>
          <p:cNvCxnSpPr/>
          <p:nvPr/>
        </p:nvCxnSpPr>
        <p:spPr>
          <a:xfrm>
            <a:off x="457607" y="619025"/>
            <a:ext cx="1901404" cy="0"/>
          </a:xfrm>
          <a:prstGeom prst="straightConnector1">
            <a:avLst/>
          </a:prstGeom>
          <a:noFill/>
          <a:ln cap="flat" cmpd="sng" w="28575">
            <a:solidFill>
              <a:srgbClr val="1F665C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389" name="Google Shape;389;p23"/>
          <p:cNvSpPr txBox="1"/>
          <p:nvPr/>
        </p:nvSpPr>
        <p:spPr>
          <a:xfrm>
            <a:off x="2080103" y="979943"/>
            <a:ext cx="33963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8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Team leaders</a:t>
            </a:r>
            <a:endParaRPr/>
          </a:p>
        </p:txBody>
      </p:sp>
      <p:pic>
        <p:nvPicPr>
          <p:cNvPr id="390" name="Google Shape;39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6895" y="8566976"/>
            <a:ext cx="1025674" cy="13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41" y="9148589"/>
            <a:ext cx="670626" cy="49297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3"/>
          <p:cNvSpPr txBox="1"/>
          <p:nvPr/>
        </p:nvSpPr>
        <p:spPr>
          <a:xfrm>
            <a:off x="1830258" y="2796455"/>
            <a:ext cx="40665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8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Team </a:t>
            </a:r>
            <a:r>
              <a:rPr lang="en-US" sz="3381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members </a:t>
            </a:r>
            <a:endParaRPr/>
          </a:p>
        </p:txBody>
      </p:sp>
      <p:sp>
        <p:nvSpPr>
          <p:cNvPr id="393" name="Google Shape;393;p23"/>
          <p:cNvSpPr txBox="1"/>
          <p:nvPr/>
        </p:nvSpPr>
        <p:spPr>
          <a:xfrm>
            <a:off x="996850" y="1800750"/>
            <a:ext cx="57333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Remaz Almahmoud      Mohammed Alqutub</a:t>
            </a:r>
            <a:endParaRPr b="1" sz="2000">
              <a:solidFill>
                <a:srgbClr val="B5EAEA"/>
              </a:solidFill>
            </a:endParaRPr>
          </a:p>
        </p:txBody>
      </p:sp>
      <p:sp>
        <p:nvSpPr>
          <p:cNvPr id="394" name="Google Shape;394;p23"/>
          <p:cNvSpPr txBox="1"/>
          <p:nvPr/>
        </p:nvSpPr>
        <p:spPr>
          <a:xfrm>
            <a:off x="1468725" y="9055870"/>
            <a:ext cx="34443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Biochemistry.med443@gmail.com</a:t>
            </a:r>
            <a:endParaRPr b="1" sz="1500">
              <a:solidFill>
                <a:srgbClr val="B5EAEA"/>
              </a:solidFill>
            </a:endParaRPr>
          </a:p>
        </p:txBody>
      </p:sp>
      <p:sp>
        <p:nvSpPr>
          <p:cNvPr id="395" name="Google Shape;395;p23"/>
          <p:cNvSpPr txBox="1"/>
          <p:nvPr/>
        </p:nvSpPr>
        <p:spPr>
          <a:xfrm>
            <a:off x="1123725" y="3603775"/>
            <a:ext cx="27246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Remas Aljeaidi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Sarah Alshahrani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Fatimah Alghamdi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Rahaf Alslimah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Rawan Alqahtani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Reema Almotairi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4120275" y="3600800"/>
            <a:ext cx="29676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Nazmi M Alqutub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Nazmi A Alqutub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5EAE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Abdullah Almissaind</a:t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B5EAE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97" name="Google Shape;39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942" y="3991767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942" y="3569620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9742" y="3569617"/>
            <a:ext cx="350399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256" y="8758307"/>
            <a:ext cx="5445748" cy="4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434674" y="2727048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>
            <a:off x="434674" y="3901252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434674" y="5786510"/>
            <a:ext cx="927061" cy="927061"/>
          </a:xfrm>
          <a:custGeom>
            <a:rect b="b" l="l" r="r" t="t"/>
            <a:pathLst>
              <a:path extrusionOk="0" h="927061" w="927061">
                <a:moveTo>
                  <a:pt x="0" y="0"/>
                </a:moveTo>
                <a:lnTo>
                  <a:pt x="927061" y="0"/>
                </a:lnTo>
                <a:lnTo>
                  <a:pt x="927061" y="927062"/>
                </a:lnTo>
                <a:lnTo>
                  <a:pt x="0" y="9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14"/>
          <p:cNvGrpSpPr/>
          <p:nvPr/>
        </p:nvGrpSpPr>
        <p:grpSpPr>
          <a:xfrm rot="-5400000">
            <a:off x="2433960" y="5306131"/>
            <a:ext cx="756000" cy="10771737"/>
            <a:chOff x="0" y="-28575"/>
            <a:chExt cx="270933" cy="3860347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  <p:sp>
          <p:nvSpPr>
            <p:cNvPr id="102" name="Google Shape;102;p14"/>
            <p:cNvSpPr txBox="1"/>
            <p:nvPr/>
          </p:nvSpPr>
          <p:spPr>
            <a:xfrm>
              <a:off x="0" y="-28575"/>
              <a:ext cx="2709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 rot="-5400000">
            <a:off x="2586360" y="5458531"/>
            <a:ext cx="756000" cy="10771737"/>
            <a:chOff x="0" y="-28575"/>
            <a:chExt cx="270933" cy="3860347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270933" cy="3831772"/>
            </a:xfrm>
            <a:custGeom>
              <a:rect b="b" l="l" r="r" t="t"/>
              <a:pathLst>
                <a:path extrusionOk="0" h="3831772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1F665C"/>
            </a:solidFill>
            <a:ln>
              <a:noFill/>
            </a:ln>
          </p:spPr>
        </p:sp>
        <p:sp>
          <p:nvSpPr>
            <p:cNvPr id="105" name="Google Shape;105;p14"/>
            <p:cNvSpPr txBox="1"/>
            <p:nvPr/>
          </p:nvSpPr>
          <p:spPr>
            <a:xfrm>
              <a:off x="0" y="-28575"/>
              <a:ext cx="270933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4"/>
          <p:cNvSpPr/>
          <p:nvPr/>
        </p:nvSpPr>
        <p:spPr>
          <a:xfrm>
            <a:off x="5300935" y="8141926"/>
            <a:ext cx="1922871" cy="1922871"/>
          </a:xfrm>
          <a:custGeom>
            <a:rect b="b" l="l" r="r" t="t"/>
            <a:pathLst>
              <a:path extrusionOk="0" h="1922871" w="1922871">
                <a:moveTo>
                  <a:pt x="0" y="0"/>
                </a:moveTo>
                <a:lnTo>
                  <a:pt x="1922870" y="0"/>
                </a:lnTo>
                <a:lnTo>
                  <a:pt x="1922870" y="1922871"/>
                </a:lnTo>
                <a:lnTo>
                  <a:pt x="0" y="1922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 txBox="1"/>
          <p:nvPr/>
        </p:nvSpPr>
        <p:spPr>
          <a:xfrm>
            <a:off x="-5636443" y="594075"/>
            <a:ext cx="18832885" cy="1435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73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Objectives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5597125" y="8204700"/>
            <a:ext cx="133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1" u="none" cap="none" strike="noStrike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COLOR INDEX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5755450" y="8469325"/>
            <a:ext cx="8346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Text</a:t>
            </a:r>
            <a:endParaRPr>
              <a:solidFill>
                <a:srgbClr val="3342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459269" y="8469316"/>
            <a:ext cx="208800" cy="211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5459269" y="8713545"/>
            <a:ext cx="208800" cy="2115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5459269" y="8957753"/>
            <a:ext cx="208800" cy="2115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5459269" y="9200968"/>
            <a:ext cx="208800" cy="2115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459269" y="9444161"/>
            <a:ext cx="208800" cy="211500"/>
          </a:xfrm>
          <a:prstGeom prst="ellipse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459269" y="9698151"/>
            <a:ext cx="208800" cy="2115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5668011" y="8628586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5668011" y="8878422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Male Slides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667997" y="9131050"/>
            <a:ext cx="136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Female Slides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5668011" y="9372082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Dr’s Notes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5668011" y="9612197"/>
            <a:ext cx="1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42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</a:t>
            </a:r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7674" y="7720034"/>
            <a:ext cx="395817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>
            <a:hlinkClick r:id="rId6"/>
          </p:cNvPr>
          <p:cNvSpPr txBox="1"/>
          <p:nvPr/>
        </p:nvSpPr>
        <p:spPr>
          <a:xfrm>
            <a:off x="5903450" y="7835451"/>
            <a:ext cx="13305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1" u="sng">
                <a:solidFill>
                  <a:srgbClr val="3FB6B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Editing File</a:t>
            </a:r>
            <a:endParaRPr u="sng"/>
          </a:p>
        </p:txBody>
      </p:sp>
      <p:sp>
        <p:nvSpPr>
          <p:cNvPr id="123" name="Google Shape;123;p14"/>
          <p:cNvSpPr txBox="1"/>
          <p:nvPr/>
        </p:nvSpPr>
        <p:spPr>
          <a:xfrm>
            <a:off x="1443325" y="2920650"/>
            <a:ext cx="4868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Adrenal steroidogenesis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1443323" y="4100250"/>
            <a:ext cx="59229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Congenital adrenal hyperplasia syndrome: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Char char="-"/>
            </a:pPr>
            <a:r>
              <a:rPr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Types</a:t>
            </a:r>
            <a:endParaRPr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Char char="-"/>
            </a:pPr>
            <a:r>
              <a:rPr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Biochemical characteristics</a:t>
            </a:r>
            <a:endParaRPr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Display"/>
              <a:buChar char="-"/>
            </a:pPr>
            <a:r>
              <a:rPr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Clinical manifestations</a:t>
            </a:r>
            <a:endParaRPr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443325" y="6005850"/>
            <a:ext cx="5464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Testicular feminization syndrome</a:t>
            </a:r>
            <a:endParaRPr b="1" i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-92900" y="8000913"/>
            <a:ext cx="54648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This Lecture was </a:t>
            </a:r>
            <a:r>
              <a:rPr b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presented</a:t>
            </a:r>
            <a:r>
              <a:rPr b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by:</a:t>
            </a:r>
            <a:endParaRPr b="1" sz="2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D85C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Dr.Ahmed Mujammami</a:t>
            </a:r>
            <a:r>
              <a:rPr b="1" lang="en-US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/ </a:t>
            </a:r>
            <a:r>
              <a:rPr b="1" lang="en-US" sz="2000">
                <a:solidFill>
                  <a:srgbClr val="C27BA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Dr.Rana Hasanato</a:t>
            </a:r>
            <a:endParaRPr b="1" sz="2000">
              <a:solidFill>
                <a:srgbClr val="C27BA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1085525" y="452750"/>
            <a:ext cx="415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Adrenal glands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33" name="Google Shape;133;p15"/>
          <p:cNvGrpSpPr/>
          <p:nvPr/>
        </p:nvGrpSpPr>
        <p:grpSpPr>
          <a:xfrm>
            <a:off x="92875" y="1550750"/>
            <a:ext cx="2036739" cy="1240925"/>
            <a:chOff x="1047125" y="1397738"/>
            <a:chExt cx="1671514" cy="1240925"/>
          </a:xfrm>
        </p:grpSpPr>
        <p:sp>
          <p:nvSpPr>
            <p:cNvPr id="134" name="Google Shape;134;p15"/>
            <p:cNvSpPr/>
            <p:nvPr/>
          </p:nvSpPr>
          <p:spPr>
            <a:xfrm>
              <a:off x="1327838" y="1566763"/>
              <a:ext cx="1390800" cy="1071900"/>
            </a:xfrm>
            <a:prstGeom prst="rect">
              <a:avLst/>
            </a:prstGeom>
            <a:noFill/>
            <a:ln cap="flat" cmpd="sng" w="9525">
              <a:solidFill>
                <a:srgbClr val="319A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1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Zona  glomerulosa:</a:t>
              </a:r>
              <a:endParaRPr sz="11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 Secretes aldosterone.</a:t>
              </a:r>
              <a:endParaRPr>
                <a:solidFill>
                  <a:srgbClr val="5265BD"/>
                </a:solidFill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1047125" y="1397738"/>
              <a:ext cx="6387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319A97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i="0" sz="8000" u="none" cap="none" strike="noStrike">
                <a:solidFill>
                  <a:srgbClr val="319A9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2463490" y="1553700"/>
            <a:ext cx="2282700" cy="1238100"/>
            <a:chOff x="2840463" y="1397738"/>
            <a:chExt cx="2282700" cy="1238100"/>
          </a:xfrm>
        </p:grpSpPr>
        <p:sp>
          <p:nvSpPr>
            <p:cNvPr id="137" name="Google Shape;137;p15"/>
            <p:cNvSpPr/>
            <p:nvPr/>
          </p:nvSpPr>
          <p:spPr>
            <a:xfrm>
              <a:off x="3183363" y="1550138"/>
              <a:ext cx="1939800" cy="1085700"/>
            </a:xfrm>
            <a:prstGeom prst="rect">
              <a:avLst/>
            </a:prstGeom>
            <a:noFill/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Zona fasciculata </a:t>
              </a:r>
              <a:endParaRPr b="1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&amp; reticularis:</a:t>
              </a:r>
              <a:endParaRPr b="1"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lnSpc>
                  <a:spcPct val="125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Secrete cortisol &amp; the adrenal androgens.</a:t>
              </a:r>
              <a:endParaRPr sz="1600">
                <a:solidFill>
                  <a:srgbClr val="9AA7E1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2840463" y="1397738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3FB6BC"/>
                  </a:solidFill>
                  <a:latin typeface="Exo"/>
                  <a:ea typeface="Exo"/>
                  <a:cs typeface="Exo"/>
                  <a:sym typeface="Exo"/>
                </a:rPr>
                <a:t>2</a:t>
              </a:r>
              <a:endParaRPr b="1" i="0" sz="8000" u="none" cap="none" strike="noStrike">
                <a:solidFill>
                  <a:srgbClr val="3FB6BC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5048913" y="1550740"/>
            <a:ext cx="2354451" cy="1239519"/>
            <a:chOff x="4717611" y="1396325"/>
            <a:chExt cx="2104443" cy="1239519"/>
          </a:xfrm>
        </p:grpSpPr>
        <p:sp>
          <p:nvSpPr>
            <p:cNvPr id="140" name="Google Shape;140;p15"/>
            <p:cNvSpPr/>
            <p:nvPr/>
          </p:nvSpPr>
          <p:spPr>
            <a:xfrm>
              <a:off x="5088354" y="1550144"/>
              <a:ext cx="1733700" cy="1085700"/>
            </a:xfrm>
            <a:prstGeom prst="rect">
              <a:avLst/>
            </a:prstGeom>
            <a:noFill/>
            <a:ln cap="flat" cmpd="sng" w="9525">
              <a:solidFill>
                <a:srgbClr val="B5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Adrenal medulla:</a:t>
              </a:r>
              <a:endParaRPr sz="12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Secretes catecholamines (mainly epinephrine).</a:t>
              </a:r>
              <a:endParaRPr sz="1600">
                <a:solidFill>
                  <a:srgbClr val="B5EAEA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4717611" y="1396325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en-US" sz="8000">
                  <a:solidFill>
                    <a:srgbClr val="B5EAEA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i="0" sz="8000" u="none" cap="none" strike="noStrike">
                <a:solidFill>
                  <a:srgbClr val="B5EAEA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42" name="Google Shape;142;p15"/>
          <p:cNvSpPr/>
          <p:nvPr/>
        </p:nvSpPr>
        <p:spPr>
          <a:xfrm>
            <a:off x="450275" y="1157625"/>
            <a:ext cx="35268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comprise 3 separate hormone systems: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143" name="Google Shape;143;p15"/>
          <p:cNvGrpSpPr/>
          <p:nvPr/>
        </p:nvGrpSpPr>
        <p:grpSpPr>
          <a:xfrm>
            <a:off x="303304" y="1157696"/>
            <a:ext cx="371924" cy="346184"/>
            <a:chOff x="3798345" y="97675"/>
            <a:chExt cx="766064" cy="766064"/>
          </a:xfrm>
        </p:grpSpPr>
        <p:sp>
          <p:nvSpPr>
            <p:cNvPr id="144" name="Google Shape;144;p15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145" name="Google Shape;145;p15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grpSp>
        <p:nvGrpSpPr>
          <p:cNvPr id="146" name="Google Shape;146;p15"/>
          <p:cNvGrpSpPr/>
          <p:nvPr/>
        </p:nvGrpSpPr>
        <p:grpSpPr>
          <a:xfrm>
            <a:off x="273674" y="3073736"/>
            <a:ext cx="6625539" cy="746762"/>
            <a:chOff x="567019" y="6497433"/>
            <a:chExt cx="6448841" cy="1009820"/>
          </a:xfrm>
        </p:grpSpPr>
        <p:sp>
          <p:nvSpPr>
            <p:cNvPr id="147" name="Google Shape;147;p15"/>
            <p:cNvSpPr/>
            <p:nvPr/>
          </p:nvSpPr>
          <p:spPr>
            <a:xfrm>
              <a:off x="2175060" y="6497453"/>
              <a:ext cx="4840800" cy="1009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EFC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E7D7BD"/>
                </a:buClr>
                <a:buSzPts val="1400"/>
                <a:buFont typeface="Cardo"/>
                <a:buChar char="●"/>
              </a:pP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Steroids with cortisol-like activity</a:t>
              </a:r>
              <a:endParaRPr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E7D7BD"/>
                </a:buClr>
                <a:buSzPts val="1400"/>
                <a:buFont typeface="Cardo"/>
                <a:buChar char="●"/>
              </a:pP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Potent metabolic regulators and  immunosuppressants</a:t>
              </a:r>
              <a:endParaRPr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67019" y="6497433"/>
              <a:ext cx="2070600" cy="1009800"/>
            </a:xfrm>
            <a:prstGeom prst="homePlate">
              <a:avLst>
                <a:gd fmla="val 50000" name="adj"/>
              </a:avLst>
            </a:prstGeom>
            <a:solidFill>
              <a:srgbClr val="3FB6BC"/>
            </a:solidFill>
            <a:ln cap="flat" cmpd="sng" w="9525">
              <a:solidFill>
                <a:srgbClr val="DEFC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50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Glucocorticoids:</a:t>
              </a:r>
              <a:endParaRPr b="1" i="0" sz="15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grpSp>
        <p:nvGrpSpPr>
          <p:cNvPr id="149" name="Google Shape;149;p15"/>
          <p:cNvGrpSpPr/>
          <p:nvPr/>
        </p:nvGrpSpPr>
        <p:grpSpPr>
          <a:xfrm>
            <a:off x="273699" y="4094549"/>
            <a:ext cx="6625495" cy="746748"/>
            <a:chOff x="567019" y="6497433"/>
            <a:chExt cx="6448798" cy="1009801"/>
          </a:xfrm>
        </p:grpSpPr>
        <p:sp>
          <p:nvSpPr>
            <p:cNvPr id="150" name="Google Shape;150;p15"/>
            <p:cNvSpPr/>
            <p:nvPr/>
          </p:nvSpPr>
          <p:spPr>
            <a:xfrm>
              <a:off x="2191217" y="6497434"/>
              <a:ext cx="4824600" cy="1009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EFC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E7D7BD"/>
                </a:buClr>
                <a:buSzPts val="1400"/>
                <a:buFont typeface="Cardo"/>
                <a:buChar char="●"/>
              </a:pP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Steroids with aldosterone-like activity</a:t>
              </a:r>
              <a:endParaRPr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E7D7BD"/>
                </a:buClr>
                <a:buSzPts val="1400"/>
                <a:buFont typeface="Cardo"/>
                <a:buChar char="●"/>
              </a:pPr>
              <a:r>
                <a:rPr lang="en-US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 Promote renal sodium reabsorption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567019" y="6497433"/>
              <a:ext cx="2070600" cy="1009800"/>
            </a:xfrm>
            <a:prstGeom prst="homePlate">
              <a:avLst>
                <a:gd fmla="val 50000" name="adj"/>
              </a:avLst>
            </a:prstGeom>
            <a:solidFill>
              <a:srgbClr val="B5EAEA"/>
            </a:solidFill>
            <a:ln cap="flat" cmpd="sng" w="9525">
              <a:solidFill>
                <a:srgbClr val="DEFC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50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Mineralocorticoids:</a:t>
              </a:r>
              <a:endParaRPr b="1" i="0" sz="15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56" y="5390351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1085525" y="5479025"/>
            <a:ext cx="478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Hermaphroditism or Intersex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54" name="Google Shape;154;p15"/>
          <p:cNvGrpSpPr/>
          <p:nvPr/>
        </p:nvGrpSpPr>
        <p:grpSpPr>
          <a:xfrm>
            <a:off x="405438" y="6278708"/>
            <a:ext cx="6482700" cy="1121605"/>
            <a:chOff x="259050" y="1692388"/>
            <a:chExt cx="6482700" cy="1216623"/>
          </a:xfrm>
        </p:grpSpPr>
        <p:sp>
          <p:nvSpPr>
            <p:cNvPr id="155" name="Google Shape;155;p15"/>
            <p:cNvSpPr/>
            <p:nvPr/>
          </p:nvSpPr>
          <p:spPr>
            <a:xfrm>
              <a:off x="259050" y="1899211"/>
              <a:ext cx="6482700" cy="100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b="1" lang="en-US" sz="15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A person who has neither standard male or standard female anatomy, Discrepancy between type of gonads and the external genitalia</a:t>
              </a:r>
              <a:endParaRPr sz="1800"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519850" y="1692388"/>
              <a:ext cx="2115000" cy="397500"/>
            </a:xfrm>
            <a:prstGeom prst="flowChartAlternateProcess">
              <a:avLst/>
            </a:prstGeom>
            <a:solidFill>
              <a:srgbClr val="319A97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Definition</a:t>
              </a:r>
              <a:endParaRPr b="1" i="0" sz="200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597250" y="7541900"/>
            <a:ext cx="10512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Types: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158" name="Google Shape;158;p15"/>
          <p:cNvGrpSpPr/>
          <p:nvPr/>
        </p:nvGrpSpPr>
        <p:grpSpPr>
          <a:xfrm>
            <a:off x="450279" y="7541971"/>
            <a:ext cx="371924" cy="346184"/>
            <a:chOff x="3798345" y="97675"/>
            <a:chExt cx="766064" cy="766064"/>
          </a:xfrm>
        </p:grpSpPr>
        <p:sp>
          <p:nvSpPr>
            <p:cNvPr id="159" name="Google Shape;159;p15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160" name="Google Shape;160;p15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grpSp>
        <p:nvGrpSpPr>
          <p:cNvPr id="161" name="Google Shape;161;p15"/>
          <p:cNvGrpSpPr/>
          <p:nvPr/>
        </p:nvGrpSpPr>
        <p:grpSpPr>
          <a:xfrm>
            <a:off x="391325" y="8087850"/>
            <a:ext cx="1878016" cy="2115455"/>
            <a:chOff x="3696096" y="1176874"/>
            <a:chExt cx="1740354" cy="2122885"/>
          </a:xfrm>
        </p:grpSpPr>
        <p:sp>
          <p:nvSpPr>
            <p:cNvPr id="162" name="Google Shape;162;p15"/>
            <p:cNvSpPr/>
            <p:nvPr/>
          </p:nvSpPr>
          <p:spPr>
            <a:xfrm>
              <a:off x="3709197" y="1240371"/>
              <a:ext cx="697668" cy="774309"/>
            </a:xfrm>
            <a:custGeom>
              <a:rect b="b" l="l" r="r" t="t"/>
              <a:pathLst>
                <a:path extrusionOk="0" h="16062" w="16239">
                  <a:moveTo>
                    <a:pt x="9747" y="0"/>
                  </a:moveTo>
                  <a:cubicBezTo>
                    <a:pt x="9177" y="0"/>
                    <a:pt x="8733" y="222"/>
                    <a:pt x="8448" y="571"/>
                  </a:cubicBezTo>
                  <a:cubicBezTo>
                    <a:pt x="2368" y="1774"/>
                    <a:pt x="119" y="8614"/>
                    <a:pt x="24" y="14346"/>
                  </a:cubicBezTo>
                  <a:cubicBezTo>
                    <a:pt x="0" y="15449"/>
                    <a:pt x="864" y="16061"/>
                    <a:pt x="1794" y="16061"/>
                  </a:cubicBezTo>
                  <a:cubicBezTo>
                    <a:pt x="2093" y="16061"/>
                    <a:pt x="2399" y="15998"/>
                    <a:pt x="2685" y="15867"/>
                  </a:cubicBezTo>
                  <a:cubicBezTo>
                    <a:pt x="5250" y="14727"/>
                    <a:pt x="6041" y="11908"/>
                    <a:pt x="7467" y="9755"/>
                  </a:cubicBezTo>
                  <a:cubicBezTo>
                    <a:pt x="9240" y="7031"/>
                    <a:pt x="11742" y="4941"/>
                    <a:pt x="14624" y="3452"/>
                  </a:cubicBezTo>
                  <a:cubicBezTo>
                    <a:pt x="16239" y="2597"/>
                    <a:pt x="15384" y="190"/>
                    <a:pt x="13705" y="127"/>
                  </a:cubicBezTo>
                  <a:cubicBezTo>
                    <a:pt x="12375" y="95"/>
                    <a:pt x="11077" y="64"/>
                    <a:pt x="9747" y="0"/>
                  </a:cubicBezTo>
                  <a:close/>
                </a:path>
              </a:pathLst>
            </a:custGeom>
            <a:solidFill>
              <a:srgbClr val="319A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696096" y="1176874"/>
              <a:ext cx="1740354" cy="2122885"/>
            </a:xfrm>
            <a:custGeom>
              <a:rect b="b" l="l" r="r" t="t"/>
              <a:pathLst>
                <a:path extrusionOk="0" h="31042" w="55390">
                  <a:moveTo>
                    <a:pt x="44891" y="1"/>
                  </a:moveTo>
                  <a:cubicBezTo>
                    <a:pt x="43209" y="1"/>
                    <a:pt x="41532" y="130"/>
                    <a:pt x="40030" y="142"/>
                  </a:cubicBezTo>
                  <a:cubicBezTo>
                    <a:pt x="34773" y="206"/>
                    <a:pt x="29485" y="269"/>
                    <a:pt x="24227" y="364"/>
                  </a:cubicBezTo>
                  <a:cubicBezTo>
                    <a:pt x="23877" y="366"/>
                    <a:pt x="23526" y="367"/>
                    <a:pt x="23174" y="367"/>
                  </a:cubicBezTo>
                  <a:cubicBezTo>
                    <a:pt x="21178" y="367"/>
                    <a:pt x="19163" y="336"/>
                    <a:pt x="17151" y="336"/>
                  </a:cubicBezTo>
                  <a:cubicBezTo>
                    <a:pt x="14585" y="336"/>
                    <a:pt x="12022" y="387"/>
                    <a:pt x="9501" y="617"/>
                  </a:cubicBezTo>
                  <a:cubicBezTo>
                    <a:pt x="6398" y="902"/>
                    <a:pt x="3326" y="1916"/>
                    <a:pt x="1837" y="4829"/>
                  </a:cubicBezTo>
                  <a:cubicBezTo>
                    <a:pt x="64" y="8218"/>
                    <a:pt x="254" y="12778"/>
                    <a:pt x="286" y="16452"/>
                  </a:cubicBezTo>
                  <a:cubicBezTo>
                    <a:pt x="317" y="20062"/>
                    <a:pt x="1" y="25319"/>
                    <a:pt x="2249" y="28454"/>
                  </a:cubicBezTo>
                  <a:cubicBezTo>
                    <a:pt x="3790" y="30636"/>
                    <a:pt x="6343" y="31042"/>
                    <a:pt x="8858" y="31042"/>
                  </a:cubicBezTo>
                  <a:cubicBezTo>
                    <a:pt x="9702" y="31042"/>
                    <a:pt x="10542" y="30996"/>
                    <a:pt x="11338" y="30956"/>
                  </a:cubicBezTo>
                  <a:cubicBezTo>
                    <a:pt x="23024" y="30291"/>
                    <a:pt x="34678" y="29626"/>
                    <a:pt x="46364" y="28993"/>
                  </a:cubicBezTo>
                  <a:cubicBezTo>
                    <a:pt x="46924" y="28931"/>
                    <a:pt x="46934" y="28074"/>
                    <a:pt x="46394" y="28074"/>
                  </a:cubicBezTo>
                  <a:cubicBezTo>
                    <a:pt x="46384" y="28074"/>
                    <a:pt x="46374" y="28074"/>
                    <a:pt x="46364" y="28074"/>
                  </a:cubicBezTo>
                  <a:cubicBezTo>
                    <a:pt x="37940" y="28549"/>
                    <a:pt x="29516" y="29024"/>
                    <a:pt x="21061" y="29499"/>
                  </a:cubicBezTo>
                  <a:cubicBezTo>
                    <a:pt x="17070" y="29721"/>
                    <a:pt x="13080" y="30070"/>
                    <a:pt x="9090" y="30133"/>
                  </a:cubicBezTo>
                  <a:cubicBezTo>
                    <a:pt x="8956" y="30135"/>
                    <a:pt x="8820" y="30136"/>
                    <a:pt x="8684" y="30136"/>
                  </a:cubicBezTo>
                  <a:cubicBezTo>
                    <a:pt x="6850" y="30136"/>
                    <a:pt x="4811" y="29905"/>
                    <a:pt x="3484" y="28549"/>
                  </a:cubicBezTo>
                  <a:cubicBezTo>
                    <a:pt x="1964" y="26966"/>
                    <a:pt x="1711" y="24654"/>
                    <a:pt x="1521" y="22564"/>
                  </a:cubicBezTo>
                  <a:cubicBezTo>
                    <a:pt x="1109" y="18510"/>
                    <a:pt x="1077" y="14393"/>
                    <a:pt x="1426" y="10340"/>
                  </a:cubicBezTo>
                  <a:cubicBezTo>
                    <a:pt x="1774" y="6350"/>
                    <a:pt x="3041" y="2866"/>
                    <a:pt x="7348" y="1853"/>
                  </a:cubicBezTo>
                  <a:cubicBezTo>
                    <a:pt x="9392" y="1369"/>
                    <a:pt x="11577" y="1270"/>
                    <a:pt x="13762" y="1270"/>
                  </a:cubicBezTo>
                  <a:cubicBezTo>
                    <a:pt x="15258" y="1270"/>
                    <a:pt x="16754" y="1316"/>
                    <a:pt x="18203" y="1316"/>
                  </a:cubicBezTo>
                  <a:cubicBezTo>
                    <a:pt x="18375" y="1316"/>
                    <a:pt x="18546" y="1316"/>
                    <a:pt x="18717" y="1314"/>
                  </a:cubicBezTo>
                  <a:cubicBezTo>
                    <a:pt x="23056" y="1251"/>
                    <a:pt x="27394" y="1188"/>
                    <a:pt x="31733" y="1156"/>
                  </a:cubicBezTo>
                  <a:cubicBezTo>
                    <a:pt x="35461" y="1105"/>
                    <a:pt x="39188" y="971"/>
                    <a:pt x="42916" y="971"/>
                  </a:cubicBezTo>
                  <a:cubicBezTo>
                    <a:pt x="43812" y="971"/>
                    <a:pt x="44708" y="979"/>
                    <a:pt x="45604" y="997"/>
                  </a:cubicBezTo>
                  <a:cubicBezTo>
                    <a:pt x="47948" y="1029"/>
                    <a:pt x="50449" y="1346"/>
                    <a:pt x="52160" y="3088"/>
                  </a:cubicBezTo>
                  <a:cubicBezTo>
                    <a:pt x="53806" y="4703"/>
                    <a:pt x="54408" y="7015"/>
                    <a:pt x="53901" y="9231"/>
                  </a:cubicBezTo>
                  <a:cubicBezTo>
                    <a:pt x="53806" y="9575"/>
                    <a:pt x="54091" y="9792"/>
                    <a:pt x="54359" y="9792"/>
                  </a:cubicBezTo>
                  <a:cubicBezTo>
                    <a:pt x="54536" y="9792"/>
                    <a:pt x="54706" y="9698"/>
                    <a:pt x="54756" y="9485"/>
                  </a:cubicBezTo>
                  <a:cubicBezTo>
                    <a:pt x="55390" y="6635"/>
                    <a:pt x="54440" y="3658"/>
                    <a:pt x="52128" y="1853"/>
                  </a:cubicBezTo>
                  <a:cubicBezTo>
                    <a:pt x="50125" y="312"/>
                    <a:pt x="47501" y="1"/>
                    <a:pt x="4489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5"/>
          <p:cNvSpPr txBox="1"/>
          <p:nvPr/>
        </p:nvSpPr>
        <p:spPr>
          <a:xfrm>
            <a:off x="573125" y="8834376"/>
            <a:ext cx="1696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True hermaphrodite (ovary plus testis)</a:t>
            </a:r>
            <a:endParaRPr sz="13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Depend on gonads 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3077206" y="8501221"/>
            <a:ext cx="1878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Female pseudohermaphrodite (FPH, only ovary) </a:t>
            </a: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gonad is clear (ovary)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but external genitalia 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are either virilized 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or ambiguous.</a:t>
            </a:r>
            <a:endParaRPr sz="1200">
              <a:solidFill>
                <a:srgbClr val="6AA84F"/>
              </a:solidFill>
            </a:endParaRPr>
          </a:p>
        </p:txBody>
      </p:sp>
      <p:grpSp>
        <p:nvGrpSpPr>
          <p:cNvPr id="166" name="Google Shape;166;p15"/>
          <p:cNvGrpSpPr/>
          <p:nvPr/>
        </p:nvGrpSpPr>
        <p:grpSpPr>
          <a:xfrm>
            <a:off x="2839237" y="8087850"/>
            <a:ext cx="1878016" cy="2115455"/>
            <a:chOff x="3696096" y="1176874"/>
            <a:chExt cx="1740354" cy="2122885"/>
          </a:xfrm>
        </p:grpSpPr>
        <p:sp>
          <p:nvSpPr>
            <p:cNvPr id="167" name="Google Shape;167;p15"/>
            <p:cNvSpPr/>
            <p:nvPr/>
          </p:nvSpPr>
          <p:spPr>
            <a:xfrm>
              <a:off x="3710644" y="1222960"/>
              <a:ext cx="569624" cy="774309"/>
            </a:xfrm>
            <a:custGeom>
              <a:rect b="b" l="l" r="r" t="t"/>
              <a:pathLst>
                <a:path extrusionOk="0" h="16062" w="16239">
                  <a:moveTo>
                    <a:pt x="9747" y="0"/>
                  </a:moveTo>
                  <a:cubicBezTo>
                    <a:pt x="9177" y="0"/>
                    <a:pt x="8733" y="222"/>
                    <a:pt x="8448" y="571"/>
                  </a:cubicBezTo>
                  <a:cubicBezTo>
                    <a:pt x="2368" y="1774"/>
                    <a:pt x="119" y="8614"/>
                    <a:pt x="24" y="14346"/>
                  </a:cubicBezTo>
                  <a:cubicBezTo>
                    <a:pt x="0" y="15449"/>
                    <a:pt x="864" y="16061"/>
                    <a:pt x="1794" y="16061"/>
                  </a:cubicBezTo>
                  <a:cubicBezTo>
                    <a:pt x="2093" y="16061"/>
                    <a:pt x="2399" y="15998"/>
                    <a:pt x="2685" y="15867"/>
                  </a:cubicBezTo>
                  <a:cubicBezTo>
                    <a:pt x="5250" y="14727"/>
                    <a:pt x="6041" y="11908"/>
                    <a:pt x="7467" y="9755"/>
                  </a:cubicBezTo>
                  <a:cubicBezTo>
                    <a:pt x="9240" y="7031"/>
                    <a:pt x="11742" y="4941"/>
                    <a:pt x="14624" y="3452"/>
                  </a:cubicBezTo>
                  <a:cubicBezTo>
                    <a:pt x="16239" y="2597"/>
                    <a:pt x="15384" y="190"/>
                    <a:pt x="13705" y="127"/>
                  </a:cubicBezTo>
                  <a:cubicBezTo>
                    <a:pt x="12375" y="95"/>
                    <a:pt x="11077" y="64"/>
                    <a:pt x="9747" y="0"/>
                  </a:cubicBez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96096" y="1176874"/>
              <a:ext cx="1740354" cy="2122885"/>
            </a:xfrm>
            <a:custGeom>
              <a:rect b="b" l="l" r="r" t="t"/>
              <a:pathLst>
                <a:path extrusionOk="0" h="31042" w="55390">
                  <a:moveTo>
                    <a:pt x="44891" y="1"/>
                  </a:moveTo>
                  <a:cubicBezTo>
                    <a:pt x="43209" y="1"/>
                    <a:pt x="41532" y="130"/>
                    <a:pt x="40030" y="142"/>
                  </a:cubicBezTo>
                  <a:cubicBezTo>
                    <a:pt x="34773" y="206"/>
                    <a:pt x="29485" y="269"/>
                    <a:pt x="24227" y="364"/>
                  </a:cubicBezTo>
                  <a:cubicBezTo>
                    <a:pt x="23877" y="366"/>
                    <a:pt x="23526" y="367"/>
                    <a:pt x="23174" y="367"/>
                  </a:cubicBezTo>
                  <a:cubicBezTo>
                    <a:pt x="21178" y="367"/>
                    <a:pt x="19163" y="336"/>
                    <a:pt x="17151" y="336"/>
                  </a:cubicBezTo>
                  <a:cubicBezTo>
                    <a:pt x="14585" y="336"/>
                    <a:pt x="12022" y="387"/>
                    <a:pt x="9501" y="617"/>
                  </a:cubicBezTo>
                  <a:cubicBezTo>
                    <a:pt x="6398" y="902"/>
                    <a:pt x="3326" y="1916"/>
                    <a:pt x="1837" y="4829"/>
                  </a:cubicBezTo>
                  <a:cubicBezTo>
                    <a:pt x="64" y="8218"/>
                    <a:pt x="254" y="12778"/>
                    <a:pt x="286" y="16452"/>
                  </a:cubicBezTo>
                  <a:cubicBezTo>
                    <a:pt x="317" y="20062"/>
                    <a:pt x="1" y="25319"/>
                    <a:pt x="2249" y="28454"/>
                  </a:cubicBezTo>
                  <a:cubicBezTo>
                    <a:pt x="3790" y="30636"/>
                    <a:pt x="6343" y="31042"/>
                    <a:pt x="8858" y="31042"/>
                  </a:cubicBezTo>
                  <a:cubicBezTo>
                    <a:pt x="9702" y="31042"/>
                    <a:pt x="10542" y="30996"/>
                    <a:pt x="11338" y="30956"/>
                  </a:cubicBezTo>
                  <a:cubicBezTo>
                    <a:pt x="23024" y="30291"/>
                    <a:pt x="34678" y="29626"/>
                    <a:pt x="46364" y="28993"/>
                  </a:cubicBezTo>
                  <a:cubicBezTo>
                    <a:pt x="46924" y="28931"/>
                    <a:pt x="46934" y="28074"/>
                    <a:pt x="46394" y="28074"/>
                  </a:cubicBezTo>
                  <a:cubicBezTo>
                    <a:pt x="46384" y="28074"/>
                    <a:pt x="46374" y="28074"/>
                    <a:pt x="46364" y="28074"/>
                  </a:cubicBezTo>
                  <a:cubicBezTo>
                    <a:pt x="37940" y="28549"/>
                    <a:pt x="29516" y="29024"/>
                    <a:pt x="21061" y="29499"/>
                  </a:cubicBezTo>
                  <a:cubicBezTo>
                    <a:pt x="17070" y="29721"/>
                    <a:pt x="13080" y="30070"/>
                    <a:pt x="9090" y="30133"/>
                  </a:cubicBezTo>
                  <a:cubicBezTo>
                    <a:pt x="8956" y="30135"/>
                    <a:pt x="8820" y="30136"/>
                    <a:pt x="8684" y="30136"/>
                  </a:cubicBezTo>
                  <a:cubicBezTo>
                    <a:pt x="6850" y="30136"/>
                    <a:pt x="4811" y="29905"/>
                    <a:pt x="3484" y="28549"/>
                  </a:cubicBezTo>
                  <a:cubicBezTo>
                    <a:pt x="1964" y="26966"/>
                    <a:pt x="1711" y="24654"/>
                    <a:pt x="1521" y="22564"/>
                  </a:cubicBezTo>
                  <a:cubicBezTo>
                    <a:pt x="1109" y="18510"/>
                    <a:pt x="1077" y="14393"/>
                    <a:pt x="1426" y="10340"/>
                  </a:cubicBezTo>
                  <a:cubicBezTo>
                    <a:pt x="1774" y="6350"/>
                    <a:pt x="3041" y="2866"/>
                    <a:pt x="7348" y="1853"/>
                  </a:cubicBezTo>
                  <a:cubicBezTo>
                    <a:pt x="9392" y="1369"/>
                    <a:pt x="11577" y="1270"/>
                    <a:pt x="13762" y="1270"/>
                  </a:cubicBezTo>
                  <a:cubicBezTo>
                    <a:pt x="15258" y="1270"/>
                    <a:pt x="16754" y="1316"/>
                    <a:pt x="18203" y="1316"/>
                  </a:cubicBezTo>
                  <a:cubicBezTo>
                    <a:pt x="18375" y="1316"/>
                    <a:pt x="18546" y="1316"/>
                    <a:pt x="18717" y="1314"/>
                  </a:cubicBezTo>
                  <a:cubicBezTo>
                    <a:pt x="23056" y="1251"/>
                    <a:pt x="27394" y="1188"/>
                    <a:pt x="31733" y="1156"/>
                  </a:cubicBezTo>
                  <a:cubicBezTo>
                    <a:pt x="35461" y="1105"/>
                    <a:pt x="39188" y="971"/>
                    <a:pt x="42916" y="971"/>
                  </a:cubicBezTo>
                  <a:cubicBezTo>
                    <a:pt x="43812" y="971"/>
                    <a:pt x="44708" y="979"/>
                    <a:pt x="45604" y="997"/>
                  </a:cubicBezTo>
                  <a:cubicBezTo>
                    <a:pt x="47948" y="1029"/>
                    <a:pt x="50449" y="1346"/>
                    <a:pt x="52160" y="3088"/>
                  </a:cubicBezTo>
                  <a:cubicBezTo>
                    <a:pt x="53806" y="4703"/>
                    <a:pt x="54408" y="7015"/>
                    <a:pt x="53901" y="9231"/>
                  </a:cubicBezTo>
                  <a:cubicBezTo>
                    <a:pt x="53806" y="9575"/>
                    <a:pt x="54091" y="9792"/>
                    <a:pt x="54359" y="9792"/>
                  </a:cubicBezTo>
                  <a:cubicBezTo>
                    <a:pt x="54536" y="9792"/>
                    <a:pt x="54706" y="9698"/>
                    <a:pt x="54756" y="9485"/>
                  </a:cubicBezTo>
                  <a:cubicBezTo>
                    <a:pt x="55390" y="6635"/>
                    <a:pt x="54440" y="3658"/>
                    <a:pt x="52128" y="1853"/>
                  </a:cubicBezTo>
                  <a:cubicBezTo>
                    <a:pt x="50125" y="312"/>
                    <a:pt x="47501" y="1"/>
                    <a:pt x="4489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5238900" y="8087850"/>
            <a:ext cx="1878016" cy="2115455"/>
            <a:chOff x="3696096" y="1176874"/>
            <a:chExt cx="1740354" cy="2122885"/>
          </a:xfrm>
        </p:grpSpPr>
        <p:sp>
          <p:nvSpPr>
            <p:cNvPr id="170" name="Google Shape;170;p15"/>
            <p:cNvSpPr/>
            <p:nvPr/>
          </p:nvSpPr>
          <p:spPr>
            <a:xfrm>
              <a:off x="3696096" y="1223010"/>
              <a:ext cx="697668" cy="774309"/>
            </a:xfrm>
            <a:custGeom>
              <a:rect b="b" l="l" r="r" t="t"/>
              <a:pathLst>
                <a:path extrusionOk="0" h="16062" w="16239">
                  <a:moveTo>
                    <a:pt x="9747" y="0"/>
                  </a:moveTo>
                  <a:cubicBezTo>
                    <a:pt x="9177" y="0"/>
                    <a:pt x="8733" y="222"/>
                    <a:pt x="8448" y="571"/>
                  </a:cubicBezTo>
                  <a:cubicBezTo>
                    <a:pt x="2368" y="1774"/>
                    <a:pt x="119" y="8614"/>
                    <a:pt x="24" y="14346"/>
                  </a:cubicBezTo>
                  <a:cubicBezTo>
                    <a:pt x="0" y="15449"/>
                    <a:pt x="864" y="16061"/>
                    <a:pt x="1794" y="16061"/>
                  </a:cubicBezTo>
                  <a:cubicBezTo>
                    <a:pt x="2093" y="16061"/>
                    <a:pt x="2399" y="15998"/>
                    <a:pt x="2685" y="15867"/>
                  </a:cubicBezTo>
                  <a:cubicBezTo>
                    <a:pt x="5250" y="14727"/>
                    <a:pt x="6041" y="11908"/>
                    <a:pt x="7467" y="9755"/>
                  </a:cubicBezTo>
                  <a:cubicBezTo>
                    <a:pt x="9240" y="7031"/>
                    <a:pt x="11742" y="4941"/>
                    <a:pt x="14624" y="3452"/>
                  </a:cubicBezTo>
                  <a:cubicBezTo>
                    <a:pt x="16239" y="2597"/>
                    <a:pt x="15384" y="190"/>
                    <a:pt x="13705" y="127"/>
                  </a:cubicBezTo>
                  <a:cubicBezTo>
                    <a:pt x="12375" y="95"/>
                    <a:pt x="11077" y="64"/>
                    <a:pt x="9747" y="0"/>
                  </a:cubicBezTo>
                  <a:close/>
                </a:path>
              </a:pathLst>
            </a:custGeom>
            <a:solidFill>
              <a:srgbClr val="DEF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696096" y="1176874"/>
              <a:ext cx="1740354" cy="2122885"/>
            </a:xfrm>
            <a:custGeom>
              <a:rect b="b" l="l" r="r" t="t"/>
              <a:pathLst>
                <a:path extrusionOk="0" h="31042" w="55390">
                  <a:moveTo>
                    <a:pt x="44891" y="1"/>
                  </a:moveTo>
                  <a:cubicBezTo>
                    <a:pt x="43209" y="1"/>
                    <a:pt x="41532" y="130"/>
                    <a:pt x="40030" y="142"/>
                  </a:cubicBezTo>
                  <a:cubicBezTo>
                    <a:pt x="34773" y="206"/>
                    <a:pt x="29485" y="269"/>
                    <a:pt x="24227" y="364"/>
                  </a:cubicBezTo>
                  <a:cubicBezTo>
                    <a:pt x="23877" y="366"/>
                    <a:pt x="23526" y="367"/>
                    <a:pt x="23174" y="367"/>
                  </a:cubicBezTo>
                  <a:cubicBezTo>
                    <a:pt x="21178" y="367"/>
                    <a:pt x="19163" y="336"/>
                    <a:pt x="17151" y="336"/>
                  </a:cubicBezTo>
                  <a:cubicBezTo>
                    <a:pt x="14585" y="336"/>
                    <a:pt x="12022" y="387"/>
                    <a:pt x="9501" y="617"/>
                  </a:cubicBezTo>
                  <a:cubicBezTo>
                    <a:pt x="6398" y="902"/>
                    <a:pt x="3326" y="1916"/>
                    <a:pt x="1837" y="4829"/>
                  </a:cubicBezTo>
                  <a:cubicBezTo>
                    <a:pt x="64" y="8218"/>
                    <a:pt x="254" y="12778"/>
                    <a:pt x="286" y="16452"/>
                  </a:cubicBezTo>
                  <a:cubicBezTo>
                    <a:pt x="317" y="20062"/>
                    <a:pt x="1" y="25319"/>
                    <a:pt x="2249" y="28454"/>
                  </a:cubicBezTo>
                  <a:cubicBezTo>
                    <a:pt x="3790" y="30636"/>
                    <a:pt x="6343" y="31042"/>
                    <a:pt x="8858" y="31042"/>
                  </a:cubicBezTo>
                  <a:cubicBezTo>
                    <a:pt x="9702" y="31042"/>
                    <a:pt x="10542" y="30996"/>
                    <a:pt x="11338" y="30956"/>
                  </a:cubicBezTo>
                  <a:cubicBezTo>
                    <a:pt x="23024" y="30291"/>
                    <a:pt x="34678" y="29626"/>
                    <a:pt x="46364" y="28993"/>
                  </a:cubicBezTo>
                  <a:cubicBezTo>
                    <a:pt x="46924" y="28931"/>
                    <a:pt x="46934" y="28074"/>
                    <a:pt x="46394" y="28074"/>
                  </a:cubicBezTo>
                  <a:cubicBezTo>
                    <a:pt x="46384" y="28074"/>
                    <a:pt x="46374" y="28074"/>
                    <a:pt x="46364" y="28074"/>
                  </a:cubicBezTo>
                  <a:cubicBezTo>
                    <a:pt x="37940" y="28549"/>
                    <a:pt x="29516" y="29024"/>
                    <a:pt x="21061" y="29499"/>
                  </a:cubicBezTo>
                  <a:cubicBezTo>
                    <a:pt x="17070" y="29721"/>
                    <a:pt x="13080" y="30070"/>
                    <a:pt x="9090" y="30133"/>
                  </a:cubicBezTo>
                  <a:cubicBezTo>
                    <a:pt x="8956" y="30135"/>
                    <a:pt x="8820" y="30136"/>
                    <a:pt x="8684" y="30136"/>
                  </a:cubicBezTo>
                  <a:cubicBezTo>
                    <a:pt x="6850" y="30136"/>
                    <a:pt x="4811" y="29905"/>
                    <a:pt x="3484" y="28549"/>
                  </a:cubicBezTo>
                  <a:cubicBezTo>
                    <a:pt x="1964" y="26966"/>
                    <a:pt x="1711" y="24654"/>
                    <a:pt x="1521" y="22564"/>
                  </a:cubicBezTo>
                  <a:cubicBezTo>
                    <a:pt x="1109" y="18510"/>
                    <a:pt x="1077" y="14393"/>
                    <a:pt x="1426" y="10340"/>
                  </a:cubicBezTo>
                  <a:cubicBezTo>
                    <a:pt x="1774" y="6350"/>
                    <a:pt x="3041" y="2866"/>
                    <a:pt x="7348" y="1853"/>
                  </a:cubicBezTo>
                  <a:cubicBezTo>
                    <a:pt x="9392" y="1369"/>
                    <a:pt x="11577" y="1270"/>
                    <a:pt x="13762" y="1270"/>
                  </a:cubicBezTo>
                  <a:cubicBezTo>
                    <a:pt x="15258" y="1270"/>
                    <a:pt x="16754" y="1316"/>
                    <a:pt x="18203" y="1316"/>
                  </a:cubicBezTo>
                  <a:cubicBezTo>
                    <a:pt x="18375" y="1316"/>
                    <a:pt x="18546" y="1316"/>
                    <a:pt x="18717" y="1314"/>
                  </a:cubicBezTo>
                  <a:cubicBezTo>
                    <a:pt x="23056" y="1251"/>
                    <a:pt x="27394" y="1188"/>
                    <a:pt x="31733" y="1156"/>
                  </a:cubicBezTo>
                  <a:cubicBezTo>
                    <a:pt x="35461" y="1105"/>
                    <a:pt x="39188" y="971"/>
                    <a:pt x="42916" y="971"/>
                  </a:cubicBezTo>
                  <a:cubicBezTo>
                    <a:pt x="43812" y="971"/>
                    <a:pt x="44708" y="979"/>
                    <a:pt x="45604" y="997"/>
                  </a:cubicBezTo>
                  <a:cubicBezTo>
                    <a:pt x="47948" y="1029"/>
                    <a:pt x="50449" y="1346"/>
                    <a:pt x="52160" y="3088"/>
                  </a:cubicBezTo>
                  <a:cubicBezTo>
                    <a:pt x="53806" y="4703"/>
                    <a:pt x="54408" y="7015"/>
                    <a:pt x="53901" y="9231"/>
                  </a:cubicBezTo>
                  <a:cubicBezTo>
                    <a:pt x="53806" y="9575"/>
                    <a:pt x="54091" y="9792"/>
                    <a:pt x="54359" y="9792"/>
                  </a:cubicBezTo>
                  <a:cubicBezTo>
                    <a:pt x="54536" y="9792"/>
                    <a:pt x="54706" y="9698"/>
                    <a:pt x="54756" y="9485"/>
                  </a:cubicBezTo>
                  <a:cubicBezTo>
                    <a:pt x="55390" y="6635"/>
                    <a:pt x="54440" y="3658"/>
                    <a:pt x="52128" y="1853"/>
                  </a:cubicBezTo>
                  <a:cubicBezTo>
                    <a:pt x="50125" y="312"/>
                    <a:pt x="47501" y="1"/>
                    <a:pt x="4489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15"/>
          <p:cNvSpPr txBox="1"/>
          <p:nvPr/>
        </p:nvSpPr>
        <p:spPr>
          <a:xfrm>
            <a:off x="5527750" y="8501225"/>
            <a:ext cx="23544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Male 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pseudohermaphrodite (MPH, only testis)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gonad is clear (testes) but 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external genitalia are 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either female </a:t>
            </a:r>
            <a:endParaRPr sz="1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or ambiguous.</a:t>
            </a:r>
            <a:endParaRPr sz="12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13" y="216700"/>
            <a:ext cx="853425" cy="84647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 txBox="1"/>
          <p:nvPr/>
        </p:nvSpPr>
        <p:spPr>
          <a:xfrm>
            <a:off x="996550" y="162775"/>
            <a:ext cx="553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Steroidogenesis and Congenital adrenal hyperplasia syndrome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179" name="Google Shape;1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13" y="3113461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 txBox="1"/>
          <p:nvPr/>
        </p:nvSpPr>
        <p:spPr>
          <a:xfrm>
            <a:off x="896000" y="3202135"/>
            <a:ext cx="5194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Types of CAH </a:t>
            </a: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Syndromes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780361" y="3883027"/>
            <a:ext cx="6253500" cy="845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●"/>
            </a:pPr>
            <a:r>
              <a:rPr b="1"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 21 a-Hydroxylase deficiency  </a:t>
            </a:r>
            <a:r>
              <a:rPr lang="en-US" sz="13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most common</a:t>
            </a:r>
            <a:endParaRPr sz="13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●"/>
            </a:pPr>
            <a:r>
              <a:rPr b="1"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11</a:t>
            </a:r>
            <a:r>
              <a:rPr b="1"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b-Hydroxylase deficiency</a:t>
            </a:r>
            <a:r>
              <a:rPr b="1"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endParaRPr b="1" sz="1300">
              <a:solidFill>
                <a:srgbClr val="DEFCFC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●"/>
            </a:pPr>
            <a:r>
              <a:rPr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300">
                <a:latin typeface="Cardo"/>
                <a:ea typeface="Cardo"/>
                <a:cs typeface="Cardo"/>
                <a:sym typeface="Cardo"/>
              </a:rPr>
              <a:t>17 a-Hydroxylase deficiency</a:t>
            </a:r>
            <a:r>
              <a:rPr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endParaRPr sz="1300">
              <a:solidFill>
                <a:srgbClr val="DEFCFC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DEFCFC"/>
              </a:buClr>
              <a:buSzPts val="1300"/>
              <a:buFont typeface="Cardo"/>
              <a:buChar char="●"/>
            </a:pPr>
            <a:r>
              <a:rPr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300">
                <a:latin typeface="Cardo"/>
                <a:ea typeface="Cardo"/>
                <a:cs typeface="Cardo"/>
                <a:sym typeface="Cardo"/>
              </a:rPr>
              <a:t>3</a:t>
            </a:r>
            <a:r>
              <a:rPr lang="en-US" sz="1300">
                <a:solidFill>
                  <a:srgbClr val="DEFCFC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1300">
                <a:latin typeface="Cardo"/>
                <a:ea typeface="Cardo"/>
                <a:cs typeface="Cardo"/>
                <a:sym typeface="Cardo"/>
              </a:rPr>
              <a:t>b-Hydroxysteroid dehydrogenase deficiency </a:t>
            </a:r>
            <a:r>
              <a:rPr lang="en-US" sz="1300">
                <a:solidFill>
                  <a:srgbClr val="B7B7B7"/>
                </a:solidFill>
                <a:latin typeface="Cardo"/>
                <a:ea typeface="Cardo"/>
                <a:cs typeface="Cardo"/>
                <a:sym typeface="Cardo"/>
              </a:rPr>
              <a:t>least common</a:t>
            </a:r>
            <a:endParaRPr sz="1300">
              <a:solidFill>
                <a:srgbClr val="B7B7B7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522638" y="3883027"/>
            <a:ext cx="235500" cy="846600"/>
          </a:xfrm>
          <a:prstGeom prst="rect">
            <a:avLst/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5750" lIns="85750" spcFirstLastPara="1" rIns="85750" wrap="square" tIns="8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aphicFrame>
        <p:nvGraphicFramePr>
          <p:cNvPr id="183" name="Google Shape;183;p16"/>
          <p:cNvGraphicFramePr/>
          <p:nvPr/>
        </p:nvGraphicFramePr>
        <p:xfrm>
          <a:off x="221470" y="4883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1154400"/>
                <a:gridCol w="3091025"/>
                <a:gridCol w="2835550"/>
              </a:tblGrid>
              <a:tr h="4324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21 a-</a:t>
                      </a:r>
                      <a:r>
                        <a:rPr b="1" lang="en-US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Hydroxylase</a:t>
                      </a:r>
                      <a:r>
                        <a:rPr b="1" lang="en-US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deficiency</a:t>
                      </a:r>
                      <a:endParaRPr b="1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B6BC"/>
                    </a:solidFill>
                  </a:tcPr>
                </a:tc>
                <a:tc hMerge="1"/>
                <a:tc hMerge="1"/>
              </a:tr>
              <a:tr h="51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General Info</a:t>
                      </a:r>
                      <a:endParaRPr b="1"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0955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Fira Sans Condensed"/>
                        <a:buChar char="●"/>
                      </a:pP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The </a:t>
                      </a:r>
                      <a:r>
                        <a:rPr b="1" lang="en-US" sz="1100" u="sng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most common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type of CAH 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(90%)</a:t>
                      </a:r>
                      <a:r>
                        <a:rPr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.</a:t>
                      </a:r>
                      <a:endParaRPr sz="1100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0955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Fira Sans Condensed"/>
                        <a:buChar char="●"/>
                      </a:pPr>
                      <a:r>
                        <a:rPr b="1" lang="en-US" sz="1100" u="sng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Autosomal recessive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condition.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-13970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8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Patho-genesis </a:t>
                      </a:r>
                      <a:endParaRPr b="1"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0955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do"/>
                        <a:buChar char="●"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Impaired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synthesis of both cortisol &amp; aldosterone.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0955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do"/>
                        <a:buChar char="●"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↓ [cortisol]→ ↑ACTH secretion → Adrenal gland hyperplasia.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0955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Fira Sans Condensed"/>
                        <a:buChar char="●"/>
                      </a:pP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Accumulated 17-α-hydroxyprogesterone</a:t>
                      </a:r>
                      <a:r>
                        <a:rPr lang="en-US" sz="1100">
                          <a:solidFill>
                            <a:srgbClr val="99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are diverted to the biosynthesis of sex hormones →signs of androgen excess:</a:t>
                      </a:r>
                      <a:endParaRPr b="1"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22250" lvl="1" marL="596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4C4A"/>
                        </a:buClr>
                        <a:buSzPts val="1100"/>
                        <a:buFont typeface="Fira Sans Condensed"/>
                        <a:buChar char="○"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Ambiguous genitalia in newborn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girls (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FPH</a:t>
                      </a:r>
                      <a:r>
                        <a:rPr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)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.</a:t>
                      </a:r>
                      <a:r>
                        <a:rPr lang="en-US" sz="1100">
                          <a:solidFill>
                            <a:srgbClr val="BF9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Ovaries are present </a:t>
                      </a:r>
                      <a:r>
                        <a:rPr lang="en-US" sz="1100">
                          <a:solidFill>
                            <a:srgbClr val="BF9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. </a:t>
                      </a:r>
                      <a:endParaRPr sz="1100">
                        <a:solidFill>
                          <a:srgbClr val="BF9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22250" lvl="1" marL="596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rdo"/>
                        <a:buChar char="○"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Rapid postnatal growth in both sexes.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09550" lvl="0" marL="292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Fira Sans Condensed"/>
                        <a:buChar char="●"/>
                      </a:pP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Severe cases: mineralocorticoid deficiency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(complete)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→ salt &amp; H2O loss → hypovolemia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/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hypotension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&amp; </a:t>
                      </a: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shock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→ 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neonatal adrenal crisis.</a:t>
                      </a:r>
                      <a:endParaRPr b="1" sz="1100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Note: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Late presentation (adult life) is possible in less severe cases.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5144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Clinical picture</a:t>
                      </a:r>
                      <a:endParaRPr b="1"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-20955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Fira Sans Condensed"/>
                        <a:buAutoNum type="arabicPeriod"/>
                      </a:pP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Complete enzyme defect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b="1" baseline="30000" lang="en-US" sz="11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1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→ ↑ stimulation of adrenal androgen production →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virilization</a:t>
                      </a:r>
                      <a:r>
                        <a:rPr b="1"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/</a:t>
                      </a:r>
                      <a:r>
                        <a:rPr b="1"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masculinization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in </a:t>
                      </a:r>
                      <a:r>
                        <a:rPr lang="en-US" sz="1100" u="sng">
                          <a:latin typeface="Cardo"/>
                          <a:ea typeface="Cardo"/>
                          <a:cs typeface="Cardo"/>
                          <a:sym typeface="Cardo"/>
                        </a:rPr>
                        <a:t>baby girls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endParaRPr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        &amp;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b="1" lang="en-US" sz="11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precocious puberty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in </a:t>
                      </a:r>
                      <a:r>
                        <a:rPr lang="en-US" sz="1100" u="sng">
                          <a:latin typeface="Cardo"/>
                          <a:ea typeface="Cardo"/>
                          <a:cs typeface="Cardo"/>
                          <a:sym typeface="Cardo"/>
                        </a:rPr>
                        <a:t>boys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.</a:t>
                      </a:r>
                      <a:endParaRPr baseline="30000" sz="11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09550" lvl="0" marL="292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4C4A"/>
                        </a:buClr>
                        <a:buSzPts val="1100"/>
                        <a:buFont typeface="Fira Sans Condensed"/>
                        <a:buAutoNum type="arabicPeriod" startAt="2"/>
                      </a:pPr>
                      <a:r>
                        <a:rPr b="1"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Partial enzyme defect </a:t>
                      </a:r>
                      <a:r>
                        <a:rPr b="1" baseline="30000" lang="en-US" sz="11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→ late onset form → menstrual irregularity &amp; hirsutism</a:t>
                      </a:r>
                      <a:r>
                        <a:rPr lang="en-US" sz="1100">
                          <a:solidFill>
                            <a:srgbClr val="4F4C4A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 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in </a:t>
                      </a:r>
                      <a:r>
                        <a:rPr lang="en-US" sz="1100" u="sng">
                          <a:latin typeface="Cardo"/>
                          <a:ea typeface="Cardo"/>
                          <a:cs typeface="Cardo"/>
                          <a:sym typeface="Cardo"/>
                        </a:rPr>
                        <a:t>young females</a:t>
                      </a:r>
                      <a:r>
                        <a:rPr lang="en-US" sz="1100">
                          <a:latin typeface="Cardo"/>
                          <a:ea typeface="Cardo"/>
                          <a:cs typeface="Cardo"/>
                          <a:sym typeface="Cardo"/>
                        </a:rPr>
                        <a:t>. 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Misdiagnosed with PCOS</a:t>
                      </a:r>
                      <a:r>
                        <a:rPr lang="en-US" sz="1100">
                          <a:solidFill>
                            <a:srgbClr val="93C47D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endParaRPr sz="1100">
                        <a:solidFill>
                          <a:srgbClr val="93C47D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80250" marB="80250" marR="103625" marL="1036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222075">
                <a:tc vMerge="1"/>
                <a:tc vMerge="1"/>
                <a:tc vMerge="1"/>
              </a:tr>
              <a:tr h="765900">
                <a:tc vMerge="1"/>
                <a:tc vMerge="1"/>
                <a:tc vMerge="1"/>
              </a:tr>
            </a:tbl>
          </a:graphicData>
        </a:graphic>
      </p:graphicFrame>
      <p:sp>
        <p:nvSpPr>
          <p:cNvPr id="184" name="Google Shape;184;p16"/>
          <p:cNvSpPr txBox="1"/>
          <p:nvPr/>
        </p:nvSpPr>
        <p:spPr>
          <a:xfrm>
            <a:off x="4507025" y="8954575"/>
            <a:ext cx="2795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B7B7B7"/>
                </a:solidFill>
                <a:latin typeface="Cardo"/>
                <a:ea typeface="Cardo"/>
                <a:cs typeface="Cardo"/>
                <a:sym typeface="Cardo"/>
              </a:rPr>
              <a:t>-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000">
                <a:solidFill>
                  <a:srgbClr val="0000FF"/>
                </a:solidFill>
                <a:latin typeface="Cardo"/>
                <a:ea typeface="Cardo"/>
                <a:cs typeface="Cardo"/>
                <a:sym typeface="Cardo"/>
              </a:rPr>
              <a:t>Accumulation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000">
                <a:solidFill>
                  <a:srgbClr val="B7B7B7"/>
                </a:solidFill>
                <a:latin typeface="Cardo"/>
                <a:ea typeface="Cardo"/>
                <a:cs typeface="Cardo"/>
                <a:sym typeface="Cardo"/>
              </a:rPr>
              <a:t>vs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0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deficient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000">
                <a:solidFill>
                  <a:srgbClr val="999999"/>
                </a:solidFill>
                <a:latin typeface="Cardo"/>
                <a:ea typeface="Cardo"/>
                <a:cs typeface="Cardo"/>
                <a:sym typeface="Cardo"/>
              </a:rPr>
              <a:t>Enzymes above^</a:t>
            </a:r>
            <a:endParaRPr b="1" sz="1000">
              <a:solidFill>
                <a:srgbClr val="999999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- It 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is the most common among other enzymes deficiencies </a:t>
            </a:r>
            <a:endParaRPr b="1"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1) 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Mutation of the active site of the enzyme .</a:t>
            </a:r>
            <a:endParaRPr b="1"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2) Mutation of any part of the enzyme other </a:t>
            </a:r>
            <a:endParaRPr b="1"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   than the active site.</a:t>
            </a:r>
            <a:endParaRPr b="1"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22650" y="1117075"/>
            <a:ext cx="6559800" cy="1863000"/>
          </a:xfrm>
          <a:prstGeom prst="rect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19A97"/>
              </a:buClr>
              <a:buSzPts val="1300"/>
              <a:buFont typeface="Cardo"/>
              <a:buChar char="●"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It is the result of an inherited enzyme defect in steroid biosynthesis.</a:t>
            </a:r>
            <a:endParaRPr sz="13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19A97"/>
              </a:buClr>
              <a:buSzPts val="1300"/>
              <a:buFont typeface="Exo"/>
              <a:buChar char="●"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The adrenals:</a:t>
            </a:r>
            <a:r>
              <a:rPr b="1"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:</a:t>
            </a:r>
            <a:endParaRPr b="1" sz="13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09550" lvl="1" marL="520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 Condensed"/>
              <a:buChar char="○"/>
            </a:pPr>
            <a:r>
              <a:rPr b="1"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Cannot secrete cortisol</a:t>
            </a: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→  absent negative feedback to the pituitary →  ACTH continues to drive steroid biosynthesis → </a:t>
            </a:r>
            <a:r>
              <a:rPr b="1"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adrenal hyperplasia and accumulation of cortisol precursors</a:t>
            </a: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(depending on which enzyme is lacking).</a:t>
            </a:r>
            <a:endParaRPr sz="13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09550" lvl="1" marL="520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"/>
              <a:buChar char="○"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b="1"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Cannot secrete aldosterone </a:t>
            </a: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→  electrolyte disturbances:</a:t>
            </a:r>
            <a:endParaRPr sz="13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22250" lvl="1" marL="7874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00"/>
              <a:buFont typeface="Cardo"/>
              <a:buChar char="■"/>
            </a:pPr>
            <a:r>
              <a:rPr b="1"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Hyponatremia </a:t>
            </a:r>
            <a:r>
              <a:rPr lang="en-US" sz="13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(Low Na+)</a:t>
            </a:r>
            <a:endParaRPr sz="13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22250" lvl="1" marL="7874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00"/>
              <a:buFont typeface="Cardo"/>
              <a:buChar char="■"/>
            </a:pPr>
            <a:r>
              <a:rPr b="1"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Hyperkalemia </a:t>
            </a:r>
            <a:r>
              <a:rPr lang="en-US" sz="13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(High K+)</a:t>
            </a:r>
            <a:endParaRPr sz="13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19A97"/>
              </a:buClr>
              <a:buSzPts val="1300"/>
              <a:buFont typeface="Cardo"/>
              <a:buChar char="●"/>
            </a:pPr>
            <a:r>
              <a:rPr lang="en-US" sz="13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The condition might be fatal unless diagnosed early.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16"/>
          <p:cNvGrpSpPr/>
          <p:nvPr/>
        </p:nvGrpSpPr>
        <p:grpSpPr>
          <a:xfrm>
            <a:off x="4600693" y="5417589"/>
            <a:ext cx="2581568" cy="3471078"/>
            <a:chOff x="4334438" y="5359700"/>
            <a:chExt cx="3114075" cy="4201257"/>
          </a:xfrm>
        </p:grpSpPr>
        <p:pic>
          <p:nvPicPr>
            <p:cNvPr id="187" name="Google Shape;187;p16"/>
            <p:cNvPicPr preferRelativeResize="0"/>
            <p:nvPr/>
          </p:nvPicPr>
          <p:blipFill rotWithShape="1">
            <a:blip r:embed="rId4">
              <a:alphaModFix/>
            </a:blip>
            <a:srcRect b="626" l="831" r="1320" t="0"/>
            <a:stretch/>
          </p:blipFill>
          <p:spPr>
            <a:xfrm>
              <a:off x="4334438" y="5359700"/>
              <a:ext cx="3114075" cy="4201257"/>
            </a:xfrm>
            <a:prstGeom prst="rect">
              <a:avLst/>
            </a:prstGeom>
            <a:noFill/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88" name="Google Shape;188;p16"/>
            <p:cNvSpPr/>
            <p:nvPr/>
          </p:nvSpPr>
          <p:spPr>
            <a:xfrm>
              <a:off x="6540236" y="7600031"/>
              <a:ext cx="908100" cy="203100"/>
            </a:xfrm>
            <a:prstGeom prst="rect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2200" lIns="52200" spcFirstLastPara="1" rIns="52200" wrap="square" tIns="5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041774" y="7623118"/>
              <a:ext cx="455400" cy="156900"/>
            </a:xfrm>
            <a:prstGeom prst="rect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2200" lIns="52200" spcFirstLastPara="1" rIns="52200" wrap="square" tIns="5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776713" y="8157675"/>
              <a:ext cx="671700" cy="156900"/>
            </a:xfrm>
            <a:prstGeom prst="rect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2200" lIns="52200" spcFirstLastPara="1" rIns="52200" wrap="square" tIns="5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16"/>
          <p:cNvSpPr/>
          <p:nvPr/>
        </p:nvSpPr>
        <p:spPr>
          <a:xfrm>
            <a:off x="4600711" y="6834156"/>
            <a:ext cx="1128300" cy="8010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2200" lIns="52200" spcFirstLastPara="1" rIns="52200" wrap="square" tIns="5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/>
          <p:nvPr/>
        </p:nvSpPr>
        <p:spPr>
          <a:xfrm rot="-2697094">
            <a:off x="5766009" y="7187272"/>
            <a:ext cx="250952" cy="42087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6"/>
          <p:cNvSpPr/>
          <p:nvPr/>
        </p:nvSpPr>
        <p:spPr>
          <a:xfrm rot="-2697094">
            <a:off x="6273431" y="7334476"/>
            <a:ext cx="250952" cy="42087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/>
        </p:nvSpPr>
        <p:spPr>
          <a:xfrm>
            <a:off x="1042459" y="7176275"/>
            <a:ext cx="89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IMPORTANT </a:t>
            </a:r>
            <a:endParaRPr sz="1000">
              <a:solidFill>
                <a:srgbClr val="CC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327734" y="7183324"/>
            <a:ext cx="54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AA84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Read</a:t>
            </a:r>
            <a:endParaRPr sz="1000">
              <a:solidFill>
                <a:srgbClr val="6AA84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213051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/>
          <p:cNvSpPr txBox="1"/>
          <p:nvPr/>
        </p:nvSpPr>
        <p:spPr>
          <a:xfrm>
            <a:off x="1143599" y="301725"/>
            <a:ext cx="5492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21 a-Hydroxylase Deficiency Cont.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4">
            <a:alphaModFix/>
          </a:blip>
          <a:srcRect b="626" l="831" r="1320" t="0"/>
          <a:stretch/>
        </p:blipFill>
        <p:spPr>
          <a:xfrm>
            <a:off x="186188" y="1492975"/>
            <a:ext cx="7084120" cy="5656075"/>
          </a:xfrm>
          <a:prstGeom prst="rect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17"/>
          <p:cNvSpPr txBox="1"/>
          <p:nvPr/>
        </p:nvSpPr>
        <p:spPr>
          <a:xfrm>
            <a:off x="324050" y="1063163"/>
            <a:ext cx="6908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C0000"/>
                </a:solidFill>
                <a:highlight>
                  <a:srgbClr val="F4CCCC"/>
                </a:highlight>
                <a:latin typeface="Cardo"/>
                <a:ea typeface="Cardo"/>
                <a:cs typeface="Cardo"/>
                <a:sym typeface="Cardo"/>
              </a:rPr>
              <a:t>All Types / Syndromes are required (This Figure is VERY Important)</a:t>
            </a:r>
            <a:endParaRPr sz="1600">
              <a:solidFill>
                <a:srgbClr val="CC0000"/>
              </a:solidFill>
              <a:highlight>
                <a:srgbClr val="F4CCCC"/>
              </a:highlight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186200" y="7482867"/>
            <a:ext cx="4006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AA84F"/>
                </a:solidFill>
                <a:highlight>
                  <a:srgbClr val="D9EAD3"/>
                </a:highlight>
                <a:latin typeface="Cardo"/>
                <a:ea typeface="Cardo"/>
                <a:cs typeface="Cardo"/>
                <a:sym typeface="Cardo"/>
              </a:rPr>
              <a:t>Dr. Notes:</a:t>
            </a:r>
            <a:endParaRPr b="1" sz="1000">
              <a:solidFill>
                <a:srgbClr val="6AA84F"/>
              </a:solidFill>
              <a:highlight>
                <a:srgbClr val="D9EAD3"/>
              </a:highlight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AutoNum type="arabicParenR"/>
            </a:pP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90% of the cases are due to 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21 a-Hydroxylase deficiency</a:t>
            </a:r>
            <a:endParaRPr b="1"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AutoNum type="arabicParenR"/>
            </a:pPr>
            <a:r>
              <a:rPr b="1" lang="en-US" sz="1000" u="sng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Autosomal recessive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condition.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AutoNum type="arabicParenR"/>
            </a:pP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Cortisol &amp; Aldosteron are absent or very low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AutoNum type="arabicParenR"/>
            </a:pP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High level of sex hormones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AutoNum type="arabicParenR"/>
            </a:pP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Increase virilization of female “masculinization” 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AutoNum type="arabicParenR"/>
            </a:pP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Early puberty on male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Very Very IMPORTANT to differentiate between</a:t>
            </a:r>
            <a:endParaRPr b="1" sz="10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Char char="-"/>
            </a:pP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21 a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-Hydroxylase deficiency = </a:t>
            </a:r>
            <a:r>
              <a:rPr lang="en-US" sz="1000" u="sng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Hypotension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due to 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low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levels of 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Aldosterone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. </a:t>
            </a:r>
            <a:endParaRPr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ardo"/>
              <a:buChar char="-"/>
            </a:pP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11 B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-Hydroxylase deficiency = </a:t>
            </a:r>
            <a:r>
              <a:rPr lang="en-US" sz="1000" u="sng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Hypertension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due to 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high</a:t>
            </a:r>
            <a:r>
              <a:rPr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levels of </a:t>
            </a:r>
            <a:r>
              <a:rPr b="1" lang="en-US" sz="10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11-deoxycorticosterone with mineralocorticoid effect (salt and water retention).</a:t>
            </a:r>
            <a:endParaRPr b="1" sz="10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186200" y="1801076"/>
            <a:ext cx="273000" cy="260400"/>
          </a:xfrm>
          <a:prstGeom prst="diagStrip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186200" y="2902755"/>
            <a:ext cx="273000" cy="260400"/>
          </a:xfrm>
          <a:prstGeom prst="diagStrip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186200" y="3798118"/>
            <a:ext cx="273000" cy="260400"/>
          </a:xfrm>
          <a:prstGeom prst="diagStrip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186200" y="5138350"/>
            <a:ext cx="273000" cy="260400"/>
          </a:xfrm>
          <a:prstGeom prst="diagStrip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186192" y="7222468"/>
            <a:ext cx="273000" cy="260400"/>
          </a:xfrm>
          <a:prstGeom prst="diagStripe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827542" y="7222468"/>
            <a:ext cx="273000" cy="260400"/>
          </a:xfrm>
          <a:prstGeom prst="diagStrip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5875" y="7222487"/>
            <a:ext cx="2824431" cy="27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5144500" y="9843800"/>
            <a:ext cx="212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7B7B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Click </a:t>
            </a:r>
            <a:r>
              <a:rPr lang="en-US" sz="1000" u="sng">
                <a:solidFill>
                  <a:srgbClr val="B7B7B7"/>
                </a:solidFill>
                <a:latin typeface="DM Serif Display"/>
                <a:ea typeface="DM Serif Display"/>
                <a:cs typeface="DM Serif Display"/>
                <a:sym typeface="DM Serif Displ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 sz="1000">
                <a:solidFill>
                  <a:srgbClr val="B7B7B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for better quality </a:t>
            </a:r>
            <a:endParaRPr sz="1000">
              <a:solidFill>
                <a:srgbClr val="B7B7B7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/>
          <p:nvPr/>
        </p:nvSpPr>
        <p:spPr>
          <a:xfrm rot="244444">
            <a:off x="185033" y="7215896"/>
            <a:ext cx="624348" cy="1075528"/>
          </a:xfrm>
          <a:custGeom>
            <a:rect b="b" l="l" r="r" t="t"/>
            <a:pathLst>
              <a:path extrusionOk="0" h="16908" w="16057">
                <a:moveTo>
                  <a:pt x="13662" y="1"/>
                </a:moveTo>
                <a:cubicBezTo>
                  <a:pt x="13650" y="1"/>
                  <a:pt x="13639" y="1"/>
                  <a:pt x="13627" y="1"/>
                </a:cubicBezTo>
                <a:cubicBezTo>
                  <a:pt x="9890" y="33"/>
                  <a:pt x="5773" y="381"/>
                  <a:pt x="3082" y="3326"/>
                </a:cubicBezTo>
                <a:cubicBezTo>
                  <a:pt x="421" y="6303"/>
                  <a:pt x="770" y="10927"/>
                  <a:pt x="516" y="14664"/>
                </a:cubicBezTo>
                <a:cubicBezTo>
                  <a:pt x="1" y="15909"/>
                  <a:pt x="1087" y="16907"/>
                  <a:pt x="2235" y="16907"/>
                </a:cubicBezTo>
                <a:cubicBezTo>
                  <a:pt x="2780" y="16907"/>
                  <a:pt x="3339" y="16682"/>
                  <a:pt x="3747" y="16152"/>
                </a:cubicBezTo>
                <a:cubicBezTo>
                  <a:pt x="5488" y="13872"/>
                  <a:pt x="7230" y="11624"/>
                  <a:pt x="8972" y="9375"/>
                </a:cubicBezTo>
                <a:cubicBezTo>
                  <a:pt x="9162" y="9090"/>
                  <a:pt x="9289" y="8837"/>
                  <a:pt x="9320" y="8583"/>
                </a:cubicBezTo>
                <a:cubicBezTo>
                  <a:pt x="10334" y="7443"/>
                  <a:pt x="11410" y="6303"/>
                  <a:pt x="12519" y="5226"/>
                </a:cubicBezTo>
                <a:cubicBezTo>
                  <a:pt x="12867" y="5068"/>
                  <a:pt x="13121" y="4815"/>
                  <a:pt x="13247" y="4498"/>
                </a:cubicBezTo>
                <a:cubicBezTo>
                  <a:pt x="13786" y="3991"/>
                  <a:pt x="14324" y="3516"/>
                  <a:pt x="14894" y="3041"/>
                </a:cubicBezTo>
                <a:cubicBezTo>
                  <a:pt x="16057" y="2004"/>
                  <a:pt x="15130" y="1"/>
                  <a:pt x="13662" y="1"/>
                </a:cubicBezTo>
                <a:close/>
              </a:path>
            </a:pathLst>
          </a:custGeom>
          <a:solidFill>
            <a:srgbClr val="319A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/>
          <p:nvPr/>
        </p:nvSpPr>
        <p:spPr>
          <a:xfrm>
            <a:off x="1143600" y="452750"/>
            <a:ext cx="5819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21 a-Hydroxylase Deficiency cont..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220" name="Google Shape;220;p18"/>
          <p:cNvGrpSpPr/>
          <p:nvPr/>
        </p:nvGrpSpPr>
        <p:grpSpPr>
          <a:xfrm>
            <a:off x="4201579" y="6956179"/>
            <a:ext cx="3200569" cy="2770885"/>
            <a:chOff x="7494148" y="1649982"/>
            <a:chExt cx="5848993" cy="5338892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7494148" y="1649982"/>
              <a:ext cx="5848993" cy="5338892"/>
              <a:chOff x="7494148" y="1649982"/>
              <a:chExt cx="5848993" cy="5338892"/>
            </a:xfrm>
          </p:grpSpPr>
          <p:pic>
            <p:nvPicPr>
              <p:cNvPr id="222" name="Google Shape;222;p18"/>
              <p:cNvPicPr preferRelativeResize="0"/>
              <p:nvPr/>
            </p:nvPicPr>
            <p:blipFill rotWithShape="1">
              <a:blip r:embed="rId4">
                <a:alphaModFix/>
              </a:blip>
              <a:srcRect b="626" l="831" r="1320" t="0"/>
              <a:stretch/>
            </p:blipFill>
            <p:spPr>
              <a:xfrm>
                <a:off x="7494148" y="1649982"/>
                <a:ext cx="5744218" cy="5338892"/>
              </a:xfrm>
              <a:prstGeom prst="rect">
                <a:avLst/>
              </a:prstGeom>
              <a:noFill/>
              <a:ln cap="flat" cmpd="sng" w="9525">
                <a:solidFill>
                  <a:srgbClr val="B7B7B7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23" name="Google Shape;223;p18"/>
              <p:cNvSpPr txBox="1"/>
              <p:nvPr/>
            </p:nvSpPr>
            <p:spPr>
              <a:xfrm flipH="1" rot="-5696758">
                <a:off x="10860649" y="5139882"/>
                <a:ext cx="1127398" cy="106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700"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X</a:t>
                </a:r>
                <a:endParaRPr b="1" sz="1700"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11570725" y="4501175"/>
                <a:ext cx="1580700" cy="200100"/>
              </a:xfrm>
              <a:prstGeom prst="rect">
                <a:avLst/>
              </a:prstGeom>
              <a:noFill/>
              <a:ln cap="flat" cmpd="sng" w="28575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>
                <a:off x="12039600" y="5207775"/>
                <a:ext cx="1111800" cy="200100"/>
              </a:xfrm>
              <a:prstGeom prst="rect">
                <a:avLst/>
              </a:prstGeom>
              <a:noFill/>
              <a:ln cap="flat" cmpd="sng" w="28575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8"/>
              <p:cNvSpPr txBox="1"/>
              <p:nvPr/>
            </p:nvSpPr>
            <p:spPr>
              <a:xfrm flipH="1" rot="-5349310">
                <a:off x="9542999" y="5183736"/>
                <a:ext cx="874895" cy="81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700"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X</a:t>
                </a:r>
                <a:endParaRPr b="1" sz="1700">
                  <a:latin typeface="Fira Sans Condensed"/>
                  <a:ea typeface="Fira Sans Condensed"/>
                  <a:cs typeface="Fira Sans Condensed"/>
                  <a:sym typeface="Fira Sans Condensed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>
                <a:off x="9511250" y="5207775"/>
                <a:ext cx="1346700" cy="200100"/>
              </a:xfrm>
              <a:prstGeom prst="rect">
                <a:avLst/>
              </a:prstGeom>
              <a:noFill/>
              <a:ln cap="flat" cmpd="sng" w="28575">
                <a:solidFill>
                  <a:srgbClr val="6AA84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>
                <a:off x="10933797" y="5207775"/>
                <a:ext cx="1030200" cy="200100"/>
              </a:xfrm>
              <a:prstGeom prst="rect">
                <a:avLst/>
              </a:prstGeom>
              <a:noFill/>
              <a:ln cap="flat" cmpd="sng" w="28575">
                <a:solidFill>
                  <a:srgbClr val="6AA84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10105100" y="5493625"/>
                <a:ext cx="828600" cy="314100"/>
              </a:xfrm>
              <a:prstGeom prst="rect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>
                <a:off x="11078588" y="5801875"/>
                <a:ext cx="828600" cy="314100"/>
              </a:xfrm>
              <a:prstGeom prst="rect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8"/>
              <p:cNvSpPr txBox="1"/>
              <p:nvPr/>
            </p:nvSpPr>
            <p:spPr>
              <a:xfrm>
                <a:off x="11409041" y="4701286"/>
                <a:ext cx="1934100" cy="14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">
                    <a:solidFill>
                      <a:srgbClr val="0000FF"/>
                    </a:solidFill>
                    <a:highlight>
                      <a:srgbClr val="FFFFFF"/>
                    </a:highlight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Increased production in this pathway</a:t>
                </a:r>
                <a:endParaRPr sz="400">
                  <a:solidFill>
                    <a:srgbClr val="0000FF"/>
                  </a:solidFill>
                  <a:highlight>
                    <a:srgbClr val="FFFFFF"/>
                  </a:highlight>
                </a:endParaRPr>
              </a:p>
            </p:txBody>
          </p:sp>
          <p:sp>
            <p:nvSpPr>
              <p:cNvPr id="232" name="Google Shape;232;p18"/>
              <p:cNvSpPr txBox="1"/>
              <p:nvPr/>
            </p:nvSpPr>
            <p:spPr>
              <a:xfrm>
                <a:off x="10316438" y="5023647"/>
                <a:ext cx="1082700" cy="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6AA84F"/>
                    </a:solidFill>
                    <a:highlight>
                      <a:srgbClr val="FFFFFF"/>
                    </a:highlight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Will accumulate </a:t>
                </a:r>
                <a:endParaRPr sz="500">
                  <a:solidFill>
                    <a:srgbClr val="6AA84F"/>
                  </a:solidFill>
                  <a:highlight>
                    <a:srgbClr val="FFFFFF"/>
                  </a:highlight>
                </a:endParaRPr>
              </a:p>
            </p:txBody>
          </p:sp>
          <p:sp>
            <p:nvSpPr>
              <p:cNvPr id="233" name="Google Shape;233;p18"/>
              <p:cNvSpPr txBox="1"/>
              <p:nvPr/>
            </p:nvSpPr>
            <p:spPr>
              <a:xfrm>
                <a:off x="9805248" y="6438371"/>
                <a:ext cx="1934100" cy="14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200" lIns="52200" spcFirstLastPara="1" rIns="52200" wrap="square" tIns="522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CC0000"/>
                    </a:solidFill>
                    <a:highlight>
                      <a:srgbClr val="FFFFFF"/>
                    </a:highlight>
                    <a:latin typeface="Fira Sans Condensed"/>
                    <a:ea typeface="Fira Sans Condensed"/>
                    <a:cs typeface="Fira Sans Condensed"/>
                    <a:sym typeface="Fira Sans Condensed"/>
                  </a:rPr>
                  <a:t>These pathways will be blocked </a:t>
                </a:r>
                <a:endParaRPr sz="500">
                  <a:solidFill>
                    <a:srgbClr val="CC0000"/>
                  </a:solidFill>
                  <a:highlight>
                    <a:srgbClr val="FFFFFF"/>
                  </a:highlight>
                </a:endParaRPr>
              </a:p>
            </p:txBody>
          </p:sp>
        </p:grpSp>
        <p:sp>
          <p:nvSpPr>
            <p:cNvPr id="234" name="Google Shape;234;p18"/>
            <p:cNvSpPr/>
            <p:nvPr/>
          </p:nvSpPr>
          <p:spPr>
            <a:xfrm>
              <a:off x="7624650" y="5126925"/>
              <a:ext cx="1581300" cy="173400"/>
            </a:xfrm>
            <a:prstGeom prst="rect">
              <a:avLst/>
            </a:prstGeom>
            <a:solidFill>
              <a:srgbClr val="FFFF00">
                <a:alpha val="54189"/>
              </a:srgbClr>
            </a:solidFill>
            <a:ln>
              <a:noFill/>
            </a:ln>
          </p:spPr>
          <p:txBody>
            <a:bodyPr anchorCtr="0" anchor="ctr" bIns="52200" lIns="52200" spcFirstLastPara="1" rIns="52200" wrap="square" tIns="5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35" name="Google Shape;235;p18"/>
          <p:cNvGraphicFramePr/>
          <p:nvPr/>
        </p:nvGraphicFramePr>
        <p:xfrm>
          <a:off x="258158" y="1214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{A337821B-CA60-456A-BF13-9689757B3889}</a:tableStyleId>
              </a:tblPr>
              <a:tblGrid>
                <a:gridCol w="1087775"/>
                <a:gridCol w="3923575"/>
                <a:gridCol w="2028850"/>
              </a:tblGrid>
              <a:tr h="119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500">
                          <a:latin typeface="Cardo"/>
                          <a:ea typeface="Cardo"/>
                          <a:cs typeface="Cardo"/>
                          <a:sym typeface="Cardo"/>
                        </a:rPr>
                        <a:t>Genetics</a:t>
                      </a:r>
                      <a:endParaRPr b="1" sz="1500"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Mutations in the </a:t>
                      </a:r>
                      <a:r>
                        <a:rPr b="1" lang="en-US" sz="12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CYP21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gene: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476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Char char="●"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Deletions, Nonsense, Missense.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DNA testing of CYP21:</a:t>
                      </a:r>
                      <a:endParaRPr b="1"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476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Char char="●"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For prenatal diagnosis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and confirmation of diagnosis.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When we give ACTH to:</a:t>
                      </a:r>
                      <a:endParaRPr b="1" sz="11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1270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100"/>
                        <a:buFont typeface="Cardo"/>
                        <a:buChar char="●"/>
                      </a:pP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Normal baby → high cortisol level </a:t>
                      </a:r>
                      <a:endParaRPr sz="11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1270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100"/>
                        <a:buFont typeface="Cardo"/>
                        <a:buChar char="●"/>
                      </a:pP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Baby with deficient enzyme → high 17-α-hydroxyprogesteron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e</a:t>
                      </a:r>
                      <a:endParaRPr sz="11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1270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100"/>
                        <a:buFont typeface="Cardo"/>
                        <a:buChar char="●"/>
                      </a:pP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For newborn CAH </a:t>
                      </a:r>
                      <a:r>
                        <a:rPr lang="en-US" sz="11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diagnosis: When we start early measuring, it can be like we are detecting the 17-α-hydroxyprogesterone of the mother, so we wait for 24-36 hrs then we take the sample to make sure that elevation of the enzyme is from baby not from maternal blood</a:t>
                      </a:r>
                      <a:endParaRPr sz="11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500"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</a:t>
                      </a:r>
                      <a:endParaRPr b="1" sz="1500" u="none" cap="none" strike="noStrike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-2476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Char char="●"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Serum sample taken </a:t>
                      </a:r>
                      <a:r>
                        <a:rPr b="1" lang="en-US" sz="12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at least 2 days </a:t>
                      </a:r>
                      <a:r>
                        <a:rPr b="1" lang="en-US" sz="1200" u="sng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after</a:t>
                      </a:r>
                      <a:r>
                        <a:rPr b="1" lang="en-US" sz="12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birth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(earlier samples may contain maternally derived </a:t>
                      </a:r>
                      <a:r>
                        <a:rPr b="1" lang="en-US" sz="12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17-α-hydroxyprogesterone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):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190500" lvl="1" marL="514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Char char="○"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↑ plasma [17-α hydroxyprogesterone] as early as 4 days after birth </a:t>
                      </a: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but not before 2 days. Measure the precursor not the enzyme itself. 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476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AutoNum type="arabicPeriod"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Classic (complete) deficiency: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is characterized by </a:t>
                      </a:r>
                      <a:r>
                        <a:rPr lang="en-US" sz="12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markedly elevated serum levels of 17-α-hydroxyprogesterone.</a:t>
                      </a:r>
                      <a:endParaRPr sz="1200">
                        <a:solidFill>
                          <a:srgbClr val="CC000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2476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AutoNum type="arabicPeriod"/>
                      </a:pP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Late-onset (partial) 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deficiency</a:t>
                      </a:r>
                      <a:r>
                        <a:rPr b="1"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: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may </a:t>
                      </a:r>
                      <a:r>
                        <a:rPr lang="en-US" sz="12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require corticotropin (ACTH) stimulation test:</a:t>
                      </a: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190500" lvl="1" marL="514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Char char="○"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Measure baseline and stimulated levels of 17-α- hydroxyprogesterone. </a:t>
                      </a:r>
                      <a:r>
                        <a:rPr lang="en-US" sz="1200">
                          <a:solidFill>
                            <a:srgbClr val="6AA8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Because it’s the most common </a:t>
                      </a:r>
                      <a:endParaRPr sz="1200">
                        <a:solidFill>
                          <a:srgbClr val="6AA8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-190500" lvl="1" marL="514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rdo"/>
                        <a:buChar char="○"/>
                      </a:pPr>
                      <a:r>
                        <a:rPr lang="en-US" sz="1200">
                          <a:latin typeface="Cardo"/>
                          <a:ea typeface="Cardo"/>
                          <a:cs typeface="Cardo"/>
                          <a:sym typeface="Cardo"/>
                        </a:rPr>
                        <a:t>High level of 17-α-hydroxyprogesterone after stimulation is diagnostic.</a:t>
                      </a:r>
                      <a:endParaRPr sz="12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236" name="Google Shape;2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615962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 txBox="1"/>
          <p:nvPr/>
        </p:nvSpPr>
        <p:spPr>
          <a:xfrm>
            <a:off x="1143600" y="6233000"/>
            <a:ext cx="5931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11B</a:t>
            </a: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-Hydroxylase Deficiency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238" name="Google Shape;238;p18"/>
          <p:cNvGrpSpPr/>
          <p:nvPr/>
        </p:nvGrpSpPr>
        <p:grpSpPr>
          <a:xfrm>
            <a:off x="30287" y="6802400"/>
            <a:ext cx="4171290" cy="3196851"/>
            <a:chOff x="-57863" y="6886700"/>
            <a:chExt cx="4171290" cy="3196851"/>
          </a:xfrm>
        </p:grpSpPr>
        <p:sp>
          <p:nvSpPr>
            <p:cNvPr id="239" name="Google Shape;239;p18"/>
            <p:cNvSpPr txBox="1"/>
            <p:nvPr/>
          </p:nvSpPr>
          <p:spPr>
            <a:xfrm>
              <a:off x="490211" y="7336213"/>
              <a:ext cx="3423000" cy="23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Cardo"/>
                <a:buChar char="●"/>
              </a:pPr>
              <a:r>
                <a:rPr lang="en-US">
                  <a:latin typeface="Cardo"/>
                  <a:ea typeface="Cardo"/>
                  <a:cs typeface="Cardo"/>
                  <a:sym typeface="Cardo"/>
                </a:rPr>
                <a:t>L</a:t>
              </a:r>
              <a:r>
                <a:rPr lang="en-US">
                  <a:latin typeface="Cardo"/>
                  <a:ea typeface="Cardo"/>
                  <a:cs typeface="Cardo"/>
                  <a:sym typeface="Cardo"/>
                </a:rPr>
                <a:t>eads to high concentrations of 11-deoxycortisol.</a:t>
              </a:r>
              <a:endParaRPr>
                <a:latin typeface="Cardo"/>
                <a:ea typeface="Cardo"/>
                <a:cs typeface="Cardo"/>
                <a:sym typeface="Card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Cardo"/>
                <a:buChar char="●"/>
              </a:pPr>
              <a:r>
                <a:rPr lang="en-US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Leads to </a:t>
              </a:r>
              <a:r>
                <a:rPr b="1" lang="en-US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high</a:t>
              </a:r>
              <a:r>
                <a:rPr lang="en-US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 levels of 11-deoxycorticosterone with </a:t>
              </a:r>
              <a:r>
                <a:rPr b="1" lang="en-US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mineralocorticoid effect (salt and water retention).</a:t>
              </a:r>
              <a:endParaRPr b="1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Cardo"/>
                <a:buChar char="●"/>
              </a:pPr>
              <a:r>
                <a:rPr lang="en-US">
                  <a:solidFill>
                    <a:srgbClr val="CC0000"/>
                  </a:solidFill>
                  <a:latin typeface="Cardo"/>
                  <a:ea typeface="Cardo"/>
                  <a:cs typeface="Cardo"/>
                  <a:sym typeface="Cardo"/>
                </a:rPr>
                <a:t>Suppresses renin/angiotensin system → low renin hypertension.</a:t>
              </a:r>
              <a:endParaRPr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Cardo"/>
                <a:buChar char="●"/>
              </a:pPr>
              <a:r>
                <a:rPr lang="en-US">
                  <a:latin typeface="Cardo"/>
                  <a:ea typeface="Cardo"/>
                  <a:cs typeface="Cardo"/>
                  <a:sym typeface="Cardo"/>
                </a:rPr>
                <a:t>Masculinization in females (FPH) and early virilization in males.</a:t>
              </a:r>
              <a:endParaRPr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 rot="244220">
              <a:off x="40866" y="7024045"/>
              <a:ext cx="3973832" cy="2922161"/>
            </a:xfrm>
            <a:custGeom>
              <a:rect b="b" l="l" r="r" t="t"/>
              <a:pathLst>
                <a:path extrusionOk="0" h="37233" w="59539">
                  <a:moveTo>
                    <a:pt x="50666" y="0"/>
                  </a:moveTo>
                  <a:cubicBezTo>
                    <a:pt x="50189" y="0"/>
                    <a:pt x="49730" y="24"/>
                    <a:pt x="49309" y="63"/>
                  </a:cubicBezTo>
                  <a:cubicBezTo>
                    <a:pt x="43292" y="633"/>
                    <a:pt x="37275" y="1299"/>
                    <a:pt x="31289" y="1932"/>
                  </a:cubicBezTo>
                  <a:lnTo>
                    <a:pt x="14061" y="3705"/>
                  </a:lnTo>
                  <a:cubicBezTo>
                    <a:pt x="11338" y="3959"/>
                    <a:pt x="8614" y="4180"/>
                    <a:pt x="5891" y="4560"/>
                  </a:cubicBezTo>
                  <a:cubicBezTo>
                    <a:pt x="4244" y="4782"/>
                    <a:pt x="2407" y="5257"/>
                    <a:pt x="1267" y="6587"/>
                  </a:cubicBezTo>
                  <a:cubicBezTo>
                    <a:pt x="0" y="8107"/>
                    <a:pt x="127" y="10261"/>
                    <a:pt x="95" y="12098"/>
                  </a:cubicBezTo>
                  <a:cubicBezTo>
                    <a:pt x="32" y="15169"/>
                    <a:pt x="159" y="18210"/>
                    <a:pt x="475" y="21282"/>
                  </a:cubicBezTo>
                  <a:cubicBezTo>
                    <a:pt x="729" y="23847"/>
                    <a:pt x="1140" y="26412"/>
                    <a:pt x="1679" y="28945"/>
                  </a:cubicBezTo>
                  <a:cubicBezTo>
                    <a:pt x="2091" y="30972"/>
                    <a:pt x="2471" y="33221"/>
                    <a:pt x="3896" y="34836"/>
                  </a:cubicBezTo>
                  <a:cubicBezTo>
                    <a:pt x="5615" y="36793"/>
                    <a:pt x="8248" y="37232"/>
                    <a:pt x="10884" y="37232"/>
                  </a:cubicBezTo>
                  <a:cubicBezTo>
                    <a:pt x="12473" y="37232"/>
                    <a:pt x="14062" y="37073"/>
                    <a:pt x="15455" y="36989"/>
                  </a:cubicBezTo>
                  <a:cubicBezTo>
                    <a:pt x="21345" y="36673"/>
                    <a:pt x="27204" y="36071"/>
                    <a:pt x="33063" y="35343"/>
                  </a:cubicBezTo>
                  <a:cubicBezTo>
                    <a:pt x="39207" y="34551"/>
                    <a:pt x="45350" y="33601"/>
                    <a:pt x="51463" y="32619"/>
                  </a:cubicBezTo>
                  <a:cubicBezTo>
                    <a:pt x="53109" y="32366"/>
                    <a:pt x="54788" y="32112"/>
                    <a:pt x="56435" y="31827"/>
                  </a:cubicBezTo>
                  <a:cubicBezTo>
                    <a:pt x="57258" y="31701"/>
                    <a:pt x="58493" y="31701"/>
                    <a:pt x="59095" y="30941"/>
                  </a:cubicBezTo>
                  <a:cubicBezTo>
                    <a:pt x="59538" y="30434"/>
                    <a:pt x="59507" y="29832"/>
                    <a:pt x="59507" y="29199"/>
                  </a:cubicBezTo>
                  <a:cubicBezTo>
                    <a:pt x="59507" y="27584"/>
                    <a:pt x="59285" y="25937"/>
                    <a:pt x="59190" y="24322"/>
                  </a:cubicBezTo>
                  <a:cubicBezTo>
                    <a:pt x="59174" y="24037"/>
                    <a:pt x="58944" y="23894"/>
                    <a:pt x="58723" y="23894"/>
                  </a:cubicBezTo>
                  <a:cubicBezTo>
                    <a:pt x="58501" y="23894"/>
                    <a:pt x="58287" y="24037"/>
                    <a:pt x="58303" y="24322"/>
                  </a:cubicBezTo>
                  <a:cubicBezTo>
                    <a:pt x="58398" y="25874"/>
                    <a:pt x="59380" y="29769"/>
                    <a:pt x="57828" y="30687"/>
                  </a:cubicBezTo>
                  <a:cubicBezTo>
                    <a:pt x="57131" y="31099"/>
                    <a:pt x="55865" y="31036"/>
                    <a:pt x="55041" y="31162"/>
                  </a:cubicBezTo>
                  <a:cubicBezTo>
                    <a:pt x="53774" y="31384"/>
                    <a:pt x="52508" y="31574"/>
                    <a:pt x="51241" y="31764"/>
                  </a:cubicBezTo>
                  <a:cubicBezTo>
                    <a:pt x="46681" y="32524"/>
                    <a:pt x="42120" y="33221"/>
                    <a:pt x="37528" y="33854"/>
                  </a:cubicBezTo>
                  <a:cubicBezTo>
                    <a:pt x="32746" y="34519"/>
                    <a:pt x="27932" y="35089"/>
                    <a:pt x="23119" y="35533"/>
                  </a:cubicBezTo>
                  <a:cubicBezTo>
                    <a:pt x="19393" y="35891"/>
                    <a:pt x="15571" y="36322"/>
                    <a:pt x="11799" y="36322"/>
                  </a:cubicBezTo>
                  <a:cubicBezTo>
                    <a:pt x="11243" y="36322"/>
                    <a:pt x="10688" y="36313"/>
                    <a:pt x="10134" y="36293"/>
                  </a:cubicBezTo>
                  <a:cubicBezTo>
                    <a:pt x="7918" y="36198"/>
                    <a:pt x="5542" y="35691"/>
                    <a:pt x="4181" y="33791"/>
                  </a:cubicBezTo>
                  <a:cubicBezTo>
                    <a:pt x="2946" y="31986"/>
                    <a:pt x="2629" y="29325"/>
                    <a:pt x="2217" y="27204"/>
                  </a:cubicBezTo>
                  <a:cubicBezTo>
                    <a:pt x="1330" y="22485"/>
                    <a:pt x="919" y="17671"/>
                    <a:pt x="950" y="12858"/>
                  </a:cubicBezTo>
                  <a:cubicBezTo>
                    <a:pt x="982" y="10134"/>
                    <a:pt x="824" y="7031"/>
                    <a:pt x="3864" y="5922"/>
                  </a:cubicBezTo>
                  <a:cubicBezTo>
                    <a:pt x="5796" y="5194"/>
                    <a:pt x="8076" y="5194"/>
                    <a:pt x="10134" y="4972"/>
                  </a:cubicBezTo>
                  <a:cubicBezTo>
                    <a:pt x="14821" y="4497"/>
                    <a:pt x="19540" y="4022"/>
                    <a:pt x="24227" y="3547"/>
                  </a:cubicBezTo>
                  <a:cubicBezTo>
                    <a:pt x="29453" y="3009"/>
                    <a:pt x="34678" y="2470"/>
                    <a:pt x="39903" y="1932"/>
                  </a:cubicBezTo>
                  <a:cubicBezTo>
                    <a:pt x="42627" y="1647"/>
                    <a:pt x="45382" y="1362"/>
                    <a:pt x="48137" y="1077"/>
                  </a:cubicBezTo>
                  <a:cubicBezTo>
                    <a:pt x="48891" y="997"/>
                    <a:pt x="49996" y="875"/>
                    <a:pt x="51133" y="875"/>
                  </a:cubicBezTo>
                  <a:cubicBezTo>
                    <a:pt x="53628" y="875"/>
                    <a:pt x="56282" y="1466"/>
                    <a:pt x="55738" y="4402"/>
                  </a:cubicBezTo>
                  <a:cubicBezTo>
                    <a:pt x="55680" y="4748"/>
                    <a:pt x="55972" y="4977"/>
                    <a:pt x="56231" y="4977"/>
                  </a:cubicBezTo>
                  <a:cubicBezTo>
                    <a:pt x="56400" y="4977"/>
                    <a:pt x="56556" y="4880"/>
                    <a:pt x="56593" y="4655"/>
                  </a:cubicBezTo>
                  <a:cubicBezTo>
                    <a:pt x="57275" y="917"/>
                    <a:pt x="53632" y="0"/>
                    <a:pt x="506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/>
          <p:nvPr/>
        </p:nvSpPr>
        <p:spPr>
          <a:xfrm>
            <a:off x="1917692" y="3038238"/>
            <a:ext cx="3591900" cy="2366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7785100" y="3635375"/>
            <a:ext cx="152400" cy="1428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7599838" y="3537950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-</a:t>
            </a:r>
            <a:endParaRPr b="1" sz="1000">
              <a:solidFill>
                <a:srgbClr val="99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248" name="Google Shape;2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 txBox="1"/>
          <p:nvPr/>
        </p:nvSpPr>
        <p:spPr>
          <a:xfrm>
            <a:off x="1143625" y="452750"/>
            <a:ext cx="59943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Disorders of Male Sexual Differentiation</a:t>
            </a:r>
            <a:endParaRPr b="1" sz="23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50" name="Google Shape;250;p19"/>
          <p:cNvCxnSpPr/>
          <p:nvPr/>
        </p:nvCxnSpPr>
        <p:spPr>
          <a:xfrm>
            <a:off x="-6951412" y="6014225"/>
            <a:ext cx="12600" cy="41517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251" name="Google Shape;251;p19"/>
          <p:cNvCxnSpPr/>
          <p:nvPr/>
        </p:nvCxnSpPr>
        <p:spPr>
          <a:xfrm flipH="1" rot="10800000">
            <a:off x="-6938712" y="6404325"/>
            <a:ext cx="522900" cy="36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52" name="Google Shape;252;p19"/>
          <p:cNvSpPr txBox="1"/>
          <p:nvPr/>
        </p:nvSpPr>
        <p:spPr>
          <a:xfrm>
            <a:off x="1295392" y="6195225"/>
            <a:ext cx="57084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46, XY karyotype</a:t>
            </a:r>
            <a:r>
              <a:rPr lang="en-US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 (Normal Male).</a:t>
            </a:r>
            <a:r>
              <a:rPr i="0" lang="en-US" u="none" cap="none" strike="noStrike">
                <a:solidFill>
                  <a:srgbClr val="6AA84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i="0" u="none" cap="none" strike="noStrike">
              <a:solidFill>
                <a:srgbClr val="6AA84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1295424" y="6859413"/>
            <a:ext cx="5708400" cy="4353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X-linked recessive disorder.</a:t>
            </a:r>
            <a:endParaRPr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295375" y="8659700"/>
            <a:ext cx="5708400" cy="11322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Patients have </a:t>
            </a:r>
            <a:r>
              <a:rPr lang="en-US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normal testes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&amp; produce normal amounts of </a:t>
            </a:r>
            <a:r>
              <a:rPr b="1" lang="en-US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müllerian-inhibiting tissue factor (MIF)1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, therefore, affected individuals </a:t>
            </a: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do not have</a:t>
            </a:r>
            <a:r>
              <a:rPr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fallopian tubes, a uterus, or a proximal (upper) vagina . 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Cardo"/>
                <a:ea typeface="Cardo"/>
                <a:cs typeface="Cardo"/>
                <a:sym typeface="Cardo"/>
              </a:rPr>
              <a:t>Med438 : Sertoli cells secrete Müllerian inhibitory factor (MIF also known as, </a:t>
            </a:r>
            <a:r>
              <a:rPr lang="en-US" sz="900">
                <a:solidFill>
                  <a:srgbClr val="999999"/>
                </a:solidFill>
                <a:latin typeface="Cardo"/>
                <a:ea typeface="Cardo"/>
                <a:cs typeface="Cardo"/>
                <a:sym typeface="Cardo"/>
              </a:rPr>
              <a:t>anti mullerian</a:t>
            </a:r>
            <a:r>
              <a:rPr lang="en-US" sz="900">
                <a:solidFill>
                  <a:srgbClr val="999999"/>
                </a:solidFill>
                <a:latin typeface="Cardo"/>
                <a:ea typeface="Cardo"/>
                <a:cs typeface="Cardo"/>
                <a:sym typeface="Cardo"/>
              </a:rPr>
              <a:t> hormone) </a:t>
            </a:r>
            <a:endParaRPr sz="900">
              <a:solidFill>
                <a:srgbClr val="999999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Cardo"/>
                <a:ea typeface="Cardo"/>
                <a:cs typeface="Cardo"/>
                <a:sym typeface="Cardo"/>
              </a:rPr>
              <a:t>that suppresses Estradiol development of paramesonephric ducts.</a:t>
            </a:r>
            <a:endParaRPr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295413" y="9897150"/>
            <a:ext cx="5708400" cy="6522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The problem is not the production of testosterone, But how to utilise the testosterone in the blood and how to uptake it by the cell is the problem </a:t>
            </a:r>
            <a:endParaRPr sz="13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= </a:t>
            </a:r>
            <a:r>
              <a:rPr b="1" lang="en-US" sz="13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(Receptor Mutation)</a:t>
            </a:r>
            <a:endParaRPr b="1" i="0" sz="1300" u="none" cap="none" strike="noStrike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56" name="Google Shape;256;p19"/>
          <p:cNvGrpSpPr/>
          <p:nvPr/>
        </p:nvGrpSpPr>
        <p:grpSpPr>
          <a:xfrm>
            <a:off x="552675" y="1191050"/>
            <a:ext cx="6451077" cy="1132114"/>
            <a:chOff x="526156" y="6190499"/>
            <a:chExt cx="5552179" cy="1132114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526156" y="6670366"/>
              <a:ext cx="5552179" cy="652247"/>
              <a:chOff x="2012985" y="2322589"/>
              <a:chExt cx="7245438" cy="999612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2308623" y="2322601"/>
                <a:ext cx="6949800" cy="999600"/>
              </a:xfrm>
              <a:prstGeom prst="rect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85750" lIns="85750" spcFirstLastPara="1" rIns="85750" wrap="square" tIns="85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US" sz="1200">
                    <a:latin typeface="Cardo"/>
                    <a:ea typeface="Cardo"/>
                    <a:cs typeface="Cardo"/>
                    <a:sym typeface="Cardo"/>
                  </a:rPr>
                  <a:t>The defect may be in:</a:t>
                </a:r>
                <a:endParaRPr b="1" sz="1200">
                  <a:latin typeface="Cardo"/>
                  <a:ea typeface="Cardo"/>
                  <a:cs typeface="Cardo"/>
                  <a:sym typeface="Cardo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200">
                    <a:latin typeface="Cardo"/>
                    <a:ea typeface="Cardo"/>
                    <a:cs typeface="Cardo"/>
                    <a:sym typeface="Cardo"/>
                  </a:rPr>
                  <a:t>Androgen receptors (inactive androgen receptors → target tissues cannot respond to stimulation by circulating testosterone </a:t>
                </a:r>
                <a:r>
                  <a:rPr b="1" lang="en-US" sz="1200">
                    <a:latin typeface="Cardo"/>
                    <a:ea typeface="Cardo"/>
                    <a:cs typeface="Cardo"/>
                    <a:sym typeface="Cardo"/>
                  </a:rPr>
                  <a:t>e.g. Testicular feminization syndrome)</a:t>
                </a:r>
                <a:endParaRPr b="1" sz="1200"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2012985" y="2322589"/>
                <a:ext cx="270000" cy="9996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B5EAE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6079"/>
                  </a:srgbClr>
                </a:outerShdw>
              </a:effectLst>
            </p:spPr>
            <p:txBody>
              <a:bodyPr anchorCtr="0" anchor="ctr" bIns="85750" lIns="85750" spcFirstLastPara="1" rIns="85750" wrap="square" tIns="85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i="0" sz="1200" u="none" cap="none" strike="noStrike">
                  <a:solidFill>
                    <a:srgbClr val="000000"/>
                  </a:solidFill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2012985" y="2322589"/>
                <a:ext cx="270000" cy="999600"/>
              </a:xfrm>
              <a:prstGeom prst="rect">
                <a:avLst/>
              </a:prstGeom>
              <a:solidFill>
                <a:srgbClr val="B5EAEA"/>
              </a:solidFill>
              <a:ln cap="flat" cmpd="sng" w="9525">
                <a:solidFill>
                  <a:srgbClr val="B5EA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85750" lIns="85750" spcFirstLastPara="1" rIns="85750" wrap="square" tIns="857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</p:grpSp>
        <p:grpSp>
          <p:nvGrpSpPr>
            <p:cNvPr id="261" name="Google Shape;261;p19"/>
            <p:cNvGrpSpPr/>
            <p:nvPr/>
          </p:nvGrpSpPr>
          <p:grpSpPr>
            <a:xfrm>
              <a:off x="526175" y="6190499"/>
              <a:ext cx="5552160" cy="435348"/>
              <a:chOff x="2012996" y="2322557"/>
              <a:chExt cx="7245412" cy="667200"/>
            </a:xfrm>
          </p:grpSpPr>
          <p:sp>
            <p:nvSpPr>
              <p:cNvPr id="262" name="Google Shape;262;p19"/>
              <p:cNvSpPr/>
              <p:nvPr/>
            </p:nvSpPr>
            <p:spPr>
              <a:xfrm>
                <a:off x="2308608" y="2322557"/>
                <a:ext cx="6949800" cy="667200"/>
              </a:xfrm>
              <a:prstGeom prst="rect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85750" lIns="85750" spcFirstLastPara="1" rIns="85750" wrap="square" tIns="85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>
                    <a:latin typeface="Cardo"/>
                    <a:ea typeface="Cardo"/>
                    <a:cs typeface="Cardo"/>
                    <a:sym typeface="Cardo"/>
                  </a:rPr>
                  <a:t>They are rare group of disorders.</a:t>
                </a:r>
                <a:endParaRPr i="0" sz="1200" u="none" cap="none" strike="noStrike">
                  <a:solidFill>
                    <a:srgbClr val="000000"/>
                  </a:solidFill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2012996" y="2322579"/>
                <a:ext cx="270000" cy="642300"/>
              </a:xfrm>
              <a:prstGeom prst="rect">
                <a:avLst/>
              </a:prstGeom>
              <a:solidFill>
                <a:srgbClr val="0B7743"/>
              </a:solidFill>
              <a:ln cap="flat" cmpd="sng" w="9525">
                <a:solidFill>
                  <a:srgbClr val="B5EAE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1438" rotWithShape="0" algn="bl" dir="2700000" dist="28575">
                  <a:srgbClr val="000000">
                    <a:alpha val="16079"/>
                  </a:srgbClr>
                </a:outerShdw>
              </a:effectLst>
            </p:spPr>
            <p:txBody>
              <a:bodyPr anchorCtr="0" anchor="ctr" bIns="85750" lIns="85750" spcFirstLastPara="1" rIns="85750" wrap="square" tIns="85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i="0" sz="1200" u="none" cap="none" strike="noStrike">
                  <a:solidFill>
                    <a:srgbClr val="000000"/>
                  </a:solidFill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2012996" y="2322579"/>
                <a:ext cx="270000" cy="642600"/>
              </a:xfrm>
              <a:prstGeom prst="rect">
                <a:avLst/>
              </a:prstGeom>
              <a:solidFill>
                <a:srgbClr val="3FB6BC"/>
              </a:solidFill>
              <a:ln cap="flat" cmpd="sng" w="9525">
                <a:solidFill>
                  <a:srgbClr val="3FB6B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85750" lIns="85750" spcFirstLastPara="1" rIns="85750" wrap="square" tIns="857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endParaRPr>
              </a:p>
            </p:txBody>
          </p:sp>
        </p:grpSp>
      </p:grpSp>
      <p:sp>
        <p:nvSpPr>
          <p:cNvPr id="265" name="Google Shape;265;p19"/>
          <p:cNvSpPr/>
          <p:nvPr/>
        </p:nvSpPr>
        <p:spPr>
          <a:xfrm>
            <a:off x="3072388" y="3137107"/>
            <a:ext cx="1282500" cy="290100"/>
          </a:xfrm>
          <a:prstGeom prst="roundRect">
            <a:avLst>
              <a:gd fmla="val 16667" name="adj"/>
            </a:avLst>
          </a:prstGeom>
          <a:solidFill>
            <a:srgbClr val="2066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rPr>
              <a:t>Hypothalamus</a:t>
            </a:r>
            <a:endParaRPr b="1" sz="10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3098024" y="3777650"/>
            <a:ext cx="1231200" cy="255000"/>
          </a:xfrm>
          <a:prstGeom prst="rect">
            <a:avLst/>
          </a:prstGeom>
          <a:solidFill>
            <a:srgbClr val="3FB6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rPr>
              <a:t>Anterior Pituitary</a:t>
            </a:r>
            <a:endParaRPr b="1" sz="1000">
              <a:solidFill>
                <a:schemeClr val="lt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3337125" y="4342702"/>
            <a:ext cx="753000" cy="435300"/>
          </a:xfrm>
          <a:prstGeom prst="ellipse">
            <a:avLst/>
          </a:prstGeom>
          <a:solidFill>
            <a:srgbClr val="B5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rdo"/>
                <a:ea typeface="Cardo"/>
                <a:cs typeface="Cardo"/>
                <a:sym typeface="Cardo"/>
              </a:rPr>
              <a:t>Testis</a:t>
            </a:r>
            <a:endParaRPr sz="1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68" name="Google Shape;268;p19"/>
          <p:cNvSpPr/>
          <p:nvPr/>
        </p:nvSpPr>
        <p:spPr>
          <a:xfrm>
            <a:off x="4476750" y="4786188"/>
            <a:ext cx="808200" cy="574800"/>
          </a:xfrm>
          <a:prstGeom prst="ellipse">
            <a:avLst/>
          </a:prstGeom>
          <a:solidFill>
            <a:srgbClr val="B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ardo"/>
                <a:ea typeface="Cardo"/>
                <a:cs typeface="Cardo"/>
                <a:sym typeface="Cardo"/>
              </a:rPr>
              <a:t>Peripheral Tissue</a:t>
            </a:r>
            <a:endParaRPr sz="6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4535850" y="4780050"/>
            <a:ext cx="690000" cy="290100"/>
          </a:xfrm>
          <a:prstGeom prst="ellipse">
            <a:avLst/>
          </a:prstGeom>
          <a:solidFill>
            <a:srgbClr val="EE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latin typeface="Cardo"/>
                <a:ea typeface="Cardo"/>
                <a:cs typeface="Cardo"/>
                <a:sym typeface="Cardo"/>
              </a:rPr>
              <a:t>Aromatase</a:t>
            </a:r>
            <a:endParaRPr sz="500"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270" name="Google Shape;270;p19"/>
          <p:cNvCxnSpPr/>
          <p:nvPr/>
        </p:nvCxnSpPr>
        <p:spPr>
          <a:xfrm>
            <a:off x="3915850" y="4062825"/>
            <a:ext cx="0" cy="24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p19"/>
          <p:cNvSpPr txBox="1"/>
          <p:nvPr/>
        </p:nvSpPr>
        <p:spPr>
          <a:xfrm>
            <a:off x="3190725" y="3457375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GnRH</a:t>
            </a:r>
            <a:endParaRPr sz="9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272" name="Google Shape;272;p19"/>
          <p:cNvCxnSpPr/>
          <p:nvPr/>
        </p:nvCxnSpPr>
        <p:spPr>
          <a:xfrm>
            <a:off x="3713625" y="3480775"/>
            <a:ext cx="0" cy="24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19"/>
          <p:cNvCxnSpPr/>
          <p:nvPr/>
        </p:nvCxnSpPr>
        <p:spPr>
          <a:xfrm>
            <a:off x="3495600" y="4062825"/>
            <a:ext cx="0" cy="24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19"/>
          <p:cNvSpPr/>
          <p:nvPr/>
        </p:nvSpPr>
        <p:spPr>
          <a:xfrm>
            <a:off x="7785100" y="3076575"/>
            <a:ext cx="152400" cy="142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7599838" y="2979150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74E13"/>
                </a:solidFill>
                <a:latin typeface="Cardo"/>
                <a:ea typeface="Cardo"/>
                <a:cs typeface="Cardo"/>
                <a:sym typeface="Cardo"/>
              </a:rPr>
              <a:t>+</a:t>
            </a:r>
            <a:endParaRPr b="1" sz="1000">
              <a:solidFill>
                <a:srgbClr val="274E13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3879325" y="4039425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LH</a:t>
            </a:r>
            <a:endParaRPr sz="9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3015725" y="4039425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FSH</a:t>
            </a:r>
            <a:endParaRPr sz="9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3192975" y="4941750"/>
            <a:ext cx="10413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Spermatogenesis</a:t>
            </a:r>
            <a:endParaRPr sz="9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279" name="Google Shape;279;p19"/>
          <p:cNvCxnSpPr/>
          <p:nvPr/>
        </p:nvCxnSpPr>
        <p:spPr>
          <a:xfrm>
            <a:off x="3713650" y="4794488"/>
            <a:ext cx="0" cy="24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19"/>
          <p:cNvCxnSpPr>
            <a:stCxn id="267" idx="6"/>
            <a:endCxn id="266" idx="3"/>
          </p:cNvCxnSpPr>
          <p:nvPr/>
        </p:nvCxnSpPr>
        <p:spPr>
          <a:xfrm flipH="1" rot="10800000">
            <a:off x="4090125" y="3905152"/>
            <a:ext cx="239100" cy="655200"/>
          </a:xfrm>
          <a:prstGeom prst="bentConnector3">
            <a:avLst>
              <a:gd fmla="val 199592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1" name="Google Shape;281;p19"/>
          <p:cNvCxnSpPr>
            <a:stCxn id="267" idx="2"/>
            <a:endCxn id="266" idx="1"/>
          </p:cNvCxnSpPr>
          <p:nvPr/>
        </p:nvCxnSpPr>
        <p:spPr>
          <a:xfrm rot="10800000">
            <a:off x="3098025" y="3905152"/>
            <a:ext cx="239100" cy="655200"/>
          </a:xfrm>
          <a:prstGeom prst="bentConnector3">
            <a:avLst>
              <a:gd fmla="val 1995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82" name="Google Shape;282;p19"/>
          <p:cNvSpPr txBox="1"/>
          <p:nvPr/>
        </p:nvSpPr>
        <p:spPr>
          <a:xfrm>
            <a:off x="3997175" y="4490575"/>
            <a:ext cx="8415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Testosterone</a:t>
            </a:r>
            <a:endParaRPr sz="9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2666075" y="4490575"/>
            <a:ext cx="8415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Inhibin</a:t>
            </a:r>
            <a:endParaRPr sz="9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284" name="Google Shape;284;p19"/>
          <p:cNvCxnSpPr>
            <a:endCxn id="269" idx="2"/>
          </p:cNvCxnSpPr>
          <p:nvPr/>
        </p:nvCxnSpPr>
        <p:spPr>
          <a:xfrm>
            <a:off x="4417950" y="4704600"/>
            <a:ext cx="117900" cy="22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19"/>
          <p:cNvSpPr txBox="1"/>
          <p:nvPr/>
        </p:nvSpPr>
        <p:spPr>
          <a:xfrm>
            <a:off x="5726227" y="4355725"/>
            <a:ext cx="17571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Large amounts of unutilized Testosterone are converted to Estradiol in the peripheral tissues.</a:t>
            </a:r>
            <a:endParaRPr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3839650" y="3515300"/>
            <a:ext cx="152400" cy="142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3654388" y="3417875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74E13"/>
                </a:solidFill>
                <a:latin typeface="Cardo"/>
                <a:ea typeface="Cardo"/>
                <a:cs typeface="Cardo"/>
                <a:sym typeface="Cardo"/>
              </a:rPr>
              <a:t>+</a:t>
            </a:r>
            <a:endParaRPr b="1" sz="1000">
              <a:solidFill>
                <a:srgbClr val="274E13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4059525" y="4277238"/>
            <a:ext cx="152400" cy="142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3874263" y="4179813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74E13"/>
                </a:solidFill>
                <a:latin typeface="Cardo"/>
                <a:ea typeface="Cardo"/>
                <a:cs typeface="Cardo"/>
                <a:sym typeface="Cardo"/>
              </a:rPr>
              <a:t>+</a:t>
            </a:r>
            <a:endParaRPr b="1" sz="1000">
              <a:solidFill>
                <a:srgbClr val="274E13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3200975" y="4296988"/>
            <a:ext cx="152400" cy="142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3015713" y="4199563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74E13"/>
                </a:solidFill>
                <a:latin typeface="Cardo"/>
                <a:ea typeface="Cardo"/>
                <a:cs typeface="Cardo"/>
                <a:sym typeface="Cardo"/>
              </a:rPr>
              <a:t>+</a:t>
            </a:r>
            <a:endParaRPr b="1" sz="1000">
              <a:solidFill>
                <a:srgbClr val="274E13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4400700" y="3716388"/>
            <a:ext cx="152400" cy="1428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4215438" y="3618963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-</a:t>
            </a:r>
            <a:endParaRPr b="1" sz="1000">
              <a:solidFill>
                <a:srgbClr val="99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294" name="Google Shape;294;p19"/>
          <p:cNvSpPr/>
          <p:nvPr/>
        </p:nvSpPr>
        <p:spPr>
          <a:xfrm>
            <a:off x="2874150" y="3726263"/>
            <a:ext cx="152400" cy="1428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2688888" y="3628838"/>
            <a:ext cx="5229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0000"/>
                </a:solidFill>
                <a:latin typeface="Cardo"/>
                <a:ea typeface="Cardo"/>
                <a:cs typeface="Cardo"/>
                <a:sym typeface="Cardo"/>
              </a:rPr>
              <a:t>-</a:t>
            </a:r>
            <a:endParaRPr b="1" sz="1000">
              <a:solidFill>
                <a:srgbClr val="99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81" y="5424863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 txBox="1"/>
          <p:nvPr/>
        </p:nvSpPr>
        <p:spPr>
          <a:xfrm>
            <a:off x="1087650" y="5548188"/>
            <a:ext cx="6273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Testicular Feminization Syndrome (TFS)</a:t>
            </a:r>
            <a:endParaRPr b="1" sz="24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481750" y="2510175"/>
            <a:ext cx="4803300" cy="346200"/>
          </a:xfrm>
          <a:prstGeom prst="roundRect">
            <a:avLst>
              <a:gd fmla="val 16667" name="adj"/>
            </a:avLst>
          </a:prstGeom>
          <a:solidFill>
            <a:srgbClr val="F3F3F3">
              <a:alpha val="7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Control of Testicular Function by The Gonadotropins:</a:t>
            </a:r>
            <a:endParaRPr b="1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grpSp>
        <p:nvGrpSpPr>
          <p:cNvPr id="299" name="Google Shape;299;p19"/>
          <p:cNvGrpSpPr/>
          <p:nvPr/>
        </p:nvGrpSpPr>
        <p:grpSpPr>
          <a:xfrm>
            <a:off x="334779" y="2510246"/>
            <a:ext cx="371924" cy="346184"/>
            <a:chOff x="3798345" y="97675"/>
            <a:chExt cx="766064" cy="766064"/>
          </a:xfrm>
        </p:grpSpPr>
        <p:sp>
          <p:nvSpPr>
            <p:cNvPr id="300" name="Google Shape;300;p19"/>
            <p:cNvSpPr/>
            <p:nvPr/>
          </p:nvSpPr>
          <p:spPr>
            <a:xfrm>
              <a:off x="3798345" y="97674"/>
              <a:ext cx="766064" cy="76606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5EAEA"/>
            </a:solidFill>
            <a:ln>
              <a:noFill/>
            </a:ln>
          </p:spPr>
        </p:sp>
        <p:sp>
          <p:nvSpPr>
            <p:cNvPr id="301" name="Google Shape;301;p19"/>
            <p:cNvSpPr/>
            <p:nvPr/>
          </p:nvSpPr>
          <p:spPr>
            <a:xfrm>
              <a:off x="3908067" y="207396"/>
              <a:ext cx="546608" cy="546608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FB6BC"/>
            </a:solidFill>
            <a:ln>
              <a:noFill/>
            </a:ln>
          </p:spPr>
        </p:sp>
      </p:grpSp>
      <p:sp>
        <p:nvSpPr>
          <p:cNvPr id="302" name="Google Shape;302;p19"/>
          <p:cNvSpPr/>
          <p:nvPr/>
        </p:nvSpPr>
        <p:spPr>
          <a:xfrm>
            <a:off x="552673" y="6112532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552698" y="6765059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552685" y="891261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3FB6BC"/>
          </a:solidFill>
          <a:ln cap="flat" cmpd="sng" w="9525">
            <a:solidFill>
              <a:srgbClr val="3FB6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552685" y="9938408"/>
            <a:ext cx="647100" cy="5697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B5EAEA"/>
          </a:solidFill>
          <a:ln cap="flat" cmpd="sng" w="9525">
            <a:solidFill>
              <a:srgbClr val="B5E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06" name="Google Shape;306;p19"/>
          <p:cNvCxnSpPr>
            <a:endCxn id="285" idx="1"/>
          </p:cNvCxnSpPr>
          <p:nvPr/>
        </p:nvCxnSpPr>
        <p:spPr>
          <a:xfrm flipH="1" rot="10800000">
            <a:off x="4575127" y="4635625"/>
            <a:ext cx="1151100" cy="1242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07" name="Google Shape;307;p19"/>
          <p:cNvGrpSpPr/>
          <p:nvPr/>
        </p:nvGrpSpPr>
        <p:grpSpPr>
          <a:xfrm>
            <a:off x="1399696" y="7428963"/>
            <a:ext cx="5649810" cy="1156825"/>
            <a:chOff x="1501009" y="7552025"/>
            <a:chExt cx="5649810" cy="1156825"/>
          </a:xfrm>
        </p:grpSpPr>
        <p:grpSp>
          <p:nvGrpSpPr>
            <p:cNvPr id="308" name="Google Shape;308;p19"/>
            <p:cNvGrpSpPr/>
            <p:nvPr/>
          </p:nvGrpSpPr>
          <p:grpSpPr>
            <a:xfrm>
              <a:off x="1501009" y="7552025"/>
              <a:ext cx="5649810" cy="1156825"/>
              <a:chOff x="1145234" y="7604825"/>
              <a:chExt cx="5649810" cy="1156825"/>
            </a:xfrm>
          </p:grpSpPr>
          <p:grpSp>
            <p:nvGrpSpPr>
              <p:cNvPr id="309" name="Google Shape;309;p19"/>
              <p:cNvGrpSpPr/>
              <p:nvPr/>
            </p:nvGrpSpPr>
            <p:grpSpPr>
              <a:xfrm>
                <a:off x="1145234" y="7604825"/>
                <a:ext cx="5649810" cy="1156825"/>
                <a:chOff x="578818" y="7406150"/>
                <a:chExt cx="5539030" cy="1156825"/>
              </a:xfrm>
            </p:grpSpPr>
            <p:sp>
              <p:nvSpPr>
                <p:cNvPr id="310" name="Google Shape;310;p19"/>
                <p:cNvSpPr/>
                <p:nvPr/>
              </p:nvSpPr>
              <p:spPr>
                <a:xfrm>
                  <a:off x="578818" y="7406175"/>
                  <a:ext cx="1565700" cy="1156800"/>
                </a:xfrm>
                <a:prstGeom prst="homePlate">
                  <a:avLst>
                    <a:gd fmla="val 50000" name="adj"/>
                  </a:avLst>
                </a:prstGeom>
                <a:noFill/>
                <a:ln cap="flat" cmpd="sng" w="19050">
                  <a:solidFill>
                    <a:srgbClr val="1F665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-US" sz="1100">
                      <a:solidFill>
                        <a:srgbClr val="CC0000"/>
                      </a:solidFill>
                      <a:latin typeface="Cardo"/>
                      <a:ea typeface="Cardo"/>
                      <a:cs typeface="Cardo"/>
                      <a:sym typeface="Cardo"/>
                    </a:rPr>
                    <a:t>Androgen receptor </a:t>
                  </a:r>
                  <a:endParaRPr b="1" sz="1100">
                    <a:solidFill>
                      <a:srgbClr val="CC0000"/>
                    </a:solidFill>
                    <a:latin typeface="Cardo"/>
                    <a:ea typeface="Cardo"/>
                    <a:cs typeface="Cardo"/>
                    <a:sym typeface="Card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-US" sz="1100">
                      <a:solidFill>
                        <a:srgbClr val="CC0000"/>
                      </a:solidFill>
                      <a:latin typeface="Cardo"/>
                      <a:ea typeface="Cardo"/>
                      <a:cs typeface="Cardo"/>
                      <a:sym typeface="Cardo"/>
                    </a:rPr>
                    <a:t>resistance.</a:t>
                  </a:r>
                  <a:endParaRPr b="1" sz="1100">
                    <a:solidFill>
                      <a:srgbClr val="CC0000"/>
                    </a:solidFill>
                    <a:latin typeface="Cardo"/>
                    <a:ea typeface="Cardo"/>
                    <a:cs typeface="Cardo"/>
                    <a:sym typeface="Card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sz="1100">
                      <a:solidFill>
                        <a:srgbClr val="6AA84F"/>
                      </a:solidFill>
                      <a:latin typeface="Cardo"/>
                      <a:ea typeface="Cardo"/>
                      <a:cs typeface="Cardo"/>
                      <a:sym typeface="Cardo"/>
                    </a:rPr>
                    <a:t>(can't bind to receptor)</a:t>
                  </a:r>
                  <a:endParaRPr sz="1100">
                    <a:solidFill>
                      <a:srgbClr val="6AA84F"/>
                    </a:solidFill>
                    <a:latin typeface="Cardo"/>
                    <a:ea typeface="Cardo"/>
                    <a:cs typeface="Cardo"/>
                    <a:sym typeface="Cardo"/>
                  </a:endParaRPr>
                </a:p>
              </p:txBody>
            </p:sp>
            <p:sp>
              <p:nvSpPr>
                <p:cNvPr id="311" name="Google Shape;311;p19"/>
                <p:cNvSpPr/>
                <p:nvPr/>
              </p:nvSpPr>
              <p:spPr>
                <a:xfrm>
                  <a:off x="1584398" y="7406150"/>
                  <a:ext cx="1612200" cy="1156800"/>
                </a:xfrm>
                <a:prstGeom prst="chevron">
                  <a:avLst>
                    <a:gd fmla="val 50000" name="adj"/>
                  </a:avLst>
                </a:prstGeom>
                <a:noFill/>
                <a:ln cap="flat" cmpd="sng" w="19050">
                  <a:solidFill>
                    <a:srgbClr val="319A9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sz="1100">
                    <a:latin typeface="Cardo"/>
                    <a:ea typeface="Cardo"/>
                    <a:cs typeface="Cardo"/>
                    <a:sym typeface="Cardo"/>
                  </a:endParaRPr>
                </a:p>
              </p:txBody>
            </p:sp>
            <p:sp>
              <p:nvSpPr>
                <p:cNvPr id="312" name="Google Shape;312;p19"/>
                <p:cNvSpPr/>
                <p:nvPr/>
              </p:nvSpPr>
              <p:spPr>
                <a:xfrm>
                  <a:off x="2638552" y="7406163"/>
                  <a:ext cx="2402100" cy="1156800"/>
                </a:xfrm>
                <a:prstGeom prst="chevron">
                  <a:avLst>
                    <a:gd fmla="val 50000" name="adj"/>
                  </a:avLst>
                </a:prstGeom>
                <a:noFill/>
                <a:ln cap="flat" cmpd="sng" w="19050">
                  <a:solidFill>
                    <a:srgbClr val="3FB6B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600"/>
                    <a:buFont typeface="Arial"/>
                    <a:buNone/>
                  </a:pPr>
                  <a:r>
                    <a:rPr lang="en-US" sz="1100">
                      <a:solidFill>
                        <a:schemeClr val="dk1"/>
                      </a:solidFill>
                      <a:latin typeface="Cardo"/>
                      <a:ea typeface="Cardo"/>
                      <a:cs typeface="Cardo"/>
                      <a:sym typeface="Cardo"/>
                    </a:rPr>
                    <a:t>In peripheral tissue, testosterone will be converted by </a:t>
                  </a:r>
                  <a:r>
                    <a:rPr lang="en-US" sz="1100">
                      <a:solidFill>
                        <a:srgbClr val="CC0000"/>
                      </a:solidFill>
                      <a:latin typeface="Cardo"/>
                      <a:ea typeface="Cardo"/>
                      <a:cs typeface="Cardo"/>
                      <a:sym typeface="Cardo"/>
                    </a:rPr>
                    <a:t>aromatase</a:t>
                  </a:r>
                  <a:r>
                    <a:rPr lang="en-US" sz="1100">
                      <a:solidFill>
                        <a:schemeClr val="dk1"/>
                      </a:solidFill>
                      <a:latin typeface="Cardo"/>
                      <a:ea typeface="Cardo"/>
                      <a:cs typeface="Cardo"/>
                      <a:sym typeface="Cardo"/>
                    </a:rPr>
                    <a:t> into estradiol.</a:t>
                  </a:r>
                  <a:endParaRPr sz="1100">
                    <a:latin typeface="Cardo"/>
                    <a:ea typeface="Cardo"/>
                    <a:cs typeface="Cardo"/>
                    <a:sym typeface="Cardo"/>
                  </a:endParaRPr>
                </a:p>
              </p:txBody>
            </p:sp>
            <p:sp>
              <p:nvSpPr>
                <p:cNvPr id="313" name="Google Shape;313;p19"/>
                <p:cNvSpPr/>
                <p:nvPr/>
              </p:nvSpPr>
              <p:spPr>
                <a:xfrm>
                  <a:off x="4505648" y="7406175"/>
                  <a:ext cx="1612200" cy="1156800"/>
                </a:xfrm>
                <a:prstGeom prst="chevron">
                  <a:avLst>
                    <a:gd fmla="val 50000" name="adj"/>
                  </a:avLst>
                </a:prstGeom>
                <a:noFill/>
                <a:ln cap="flat" cmpd="sng" w="19050">
                  <a:solidFill>
                    <a:srgbClr val="B5EAE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i="0" sz="1100" u="none" cap="none" strike="noStrike">
                    <a:solidFill>
                      <a:srgbClr val="CC0000"/>
                    </a:solidFill>
                    <a:latin typeface="Cardo"/>
                    <a:ea typeface="Cardo"/>
                    <a:cs typeface="Cardo"/>
                    <a:sym typeface="Cardo"/>
                  </a:endParaRPr>
                </a:p>
              </p:txBody>
            </p:sp>
          </p:grpSp>
          <p:sp>
            <p:nvSpPr>
              <p:cNvPr id="314" name="Google Shape;314;p19"/>
              <p:cNvSpPr txBox="1"/>
              <p:nvPr/>
            </p:nvSpPr>
            <p:spPr>
              <a:xfrm>
                <a:off x="5582571" y="8004263"/>
                <a:ext cx="1152300" cy="35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1100">
                    <a:solidFill>
                      <a:srgbClr val="CC0000"/>
                    </a:solidFill>
                    <a:latin typeface="Cardo"/>
                    <a:ea typeface="Cardo"/>
                    <a:cs typeface="Cardo"/>
                    <a:sym typeface="Cardo"/>
                  </a:rPr>
                  <a:t>Feminization</a:t>
                </a:r>
                <a:endParaRPr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5" name="Google Shape;315;p19"/>
            <p:cNvSpPr txBox="1"/>
            <p:nvPr/>
          </p:nvSpPr>
          <p:spPr>
            <a:xfrm>
              <a:off x="3026549" y="7746850"/>
              <a:ext cx="1041300" cy="7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rdo"/>
                  <a:ea typeface="Cardo"/>
                  <a:cs typeface="Cardo"/>
                  <a:sym typeface="Cardo"/>
                </a:rPr>
                <a:t>High testosterone blood level.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20"/>
          <p:cNvCxnSpPr>
            <a:stCxn id="321" idx="2"/>
            <a:endCxn id="322" idx="1"/>
          </p:cNvCxnSpPr>
          <p:nvPr/>
        </p:nvCxnSpPr>
        <p:spPr>
          <a:xfrm flipH="1" rot="-5400000">
            <a:off x="-573869" y="5607144"/>
            <a:ext cx="3219600" cy="653700"/>
          </a:xfrm>
          <a:prstGeom prst="bentConnector2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med" w="med" type="none"/>
            <a:tailEnd len="med" w="med" type="none"/>
          </a:ln>
        </p:spPr>
      </p:cxnSp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64076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 txBox="1"/>
          <p:nvPr/>
        </p:nvSpPr>
        <p:spPr>
          <a:xfrm>
            <a:off x="1143600" y="452750"/>
            <a:ext cx="263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Clinical picture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aphicFrame>
        <p:nvGraphicFramePr>
          <p:cNvPr id="325" name="Google Shape;325;p20"/>
          <p:cNvGraphicFramePr/>
          <p:nvPr/>
        </p:nvGraphicFramePr>
        <p:xfrm>
          <a:off x="322000" y="128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3456250"/>
                <a:gridCol w="3456250"/>
              </a:tblGrid>
              <a:tr h="683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Complete androgen insensitivity syndrome (</a:t>
                      </a: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CAIS</a:t>
                      </a: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)</a:t>
                      </a:r>
                      <a:endParaRPr b="1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Partial androgen insensitivity syndrome (</a:t>
                      </a: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PAIS</a:t>
                      </a: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)</a:t>
                      </a:r>
                      <a:endParaRPr b="1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</a:tr>
              <a:tr h="683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Female external genitalia with normal labia.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Clitoris.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Vaginal introitus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(</a:t>
                      </a: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MPH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: </a:t>
                      </a:r>
                      <a:r>
                        <a:rPr b="1" lang="en-US">
                          <a:solidFill>
                            <a:srgbClr val="999999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male pseudohermaphrodite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)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</a:t>
                      </a: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Mildly virilized female external</a:t>
                      </a:r>
                      <a:endParaRPr b="1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genitalia 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female external genitalia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(clitorimegaly without other external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anomalies) to </a:t>
                      </a: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mildly undervirilized</a:t>
                      </a:r>
                      <a:endParaRPr b="1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male external genitalia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 (hypospadias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and/or diminished penile size).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6" name="Google Shape;326;p20"/>
          <p:cNvGraphicFramePr/>
          <p:nvPr/>
        </p:nvGraphicFramePr>
        <p:xfrm>
          <a:off x="-7576900" y="213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3456250"/>
                <a:gridCol w="3456250"/>
              </a:tblGrid>
              <a:tr h="683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Complete androgen insensitivity syndrome (</a:t>
                      </a:r>
                      <a:r>
                        <a:rPr b="1" lang="en-US">
                          <a:solidFill>
                            <a:srgbClr val="CC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CAIS</a:t>
                      </a:r>
                      <a:r>
                        <a:rPr b="1" lang="en-US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)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Partial androgen insensitivity syndrome (</a:t>
                      </a:r>
                      <a:r>
                        <a:rPr b="1" lang="en-US">
                          <a:solidFill>
                            <a:srgbClr val="CC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PAIS</a:t>
                      </a:r>
                      <a:r>
                        <a:rPr b="1" lang="en-US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)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</a:tr>
              <a:tr h="683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Female external genitalia with normal labia.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Clitoris.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Vaginal introitus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(</a:t>
                      </a:r>
                      <a:r>
                        <a:rPr b="1" lang="en-US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MPH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: </a:t>
                      </a:r>
                      <a:r>
                        <a:rPr b="1" lang="en-US">
                          <a:solidFill>
                            <a:srgbClr val="999999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male pseudohermaphrodite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)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- </a:t>
                      </a: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Mildly virilized female external</a:t>
                      </a:r>
                      <a:endParaRPr b="1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genitalia 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female external genitalia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(clitorimegaly without other external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anomalies) to </a:t>
                      </a: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mildly undervirilized</a:t>
                      </a:r>
                      <a:endParaRPr b="1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male external genitalia</a:t>
                      </a: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 (hypospadias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rdo"/>
                          <a:ea typeface="Cardo"/>
                          <a:cs typeface="Cardo"/>
                          <a:sym typeface="Cardo"/>
                        </a:rPr>
                        <a:t>and/or diminished penile size).</a:t>
                      </a:r>
                      <a:endParaRPr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27" name="Google Shape;327;p20"/>
          <p:cNvCxnSpPr/>
          <p:nvPr/>
        </p:nvCxnSpPr>
        <p:spPr>
          <a:xfrm flipH="1" rot="10800000">
            <a:off x="709078" y="4722362"/>
            <a:ext cx="651600" cy="36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28" name="Google Shape;328;p20"/>
          <p:cNvSpPr txBox="1"/>
          <p:nvPr/>
        </p:nvSpPr>
        <p:spPr>
          <a:xfrm>
            <a:off x="1362776" y="4432100"/>
            <a:ext cx="5707200" cy="5577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Karyotype: </a:t>
            </a:r>
            <a:r>
              <a:rPr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differentiate an under-masculinized male from a masculinized female. </a:t>
            </a:r>
            <a:r>
              <a:rPr lang="en-US" sz="1500">
                <a:solidFill>
                  <a:srgbClr val="6AA84F"/>
                </a:solidFill>
                <a:latin typeface="Cardo"/>
                <a:ea typeface="Cardo"/>
                <a:cs typeface="Cardo"/>
                <a:sym typeface="Cardo"/>
              </a:rPr>
              <a:t>Result : 46, XY </a:t>
            </a:r>
            <a:endParaRPr sz="2200">
              <a:solidFill>
                <a:srgbClr val="6AA84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329" name="Google Shape;329;p20"/>
          <p:cNvCxnSpPr/>
          <p:nvPr/>
        </p:nvCxnSpPr>
        <p:spPr>
          <a:xfrm flipH="1" rot="10800000">
            <a:off x="709078" y="5358941"/>
            <a:ext cx="651600" cy="36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0" name="Google Shape;330;p20"/>
          <p:cNvSpPr txBox="1"/>
          <p:nvPr/>
        </p:nvSpPr>
        <p:spPr>
          <a:xfrm>
            <a:off x="1362776" y="5081900"/>
            <a:ext cx="5707200" cy="5577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Increased (or normal) testosterone and dihydrotestosterone blood levels.</a:t>
            </a:r>
            <a:endParaRPr sz="2200">
              <a:latin typeface="Cardo"/>
              <a:ea typeface="Cardo"/>
              <a:cs typeface="Cardo"/>
              <a:sym typeface="Cardo"/>
            </a:endParaRPr>
          </a:p>
        </p:txBody>
      </p:sp>
      <p:cxnSp>
        <p:nvCxnSpPr>
          <p:cNvPr id="331" name="Google Shape;331;p20"/>
          <p:cNvCxnSpPr/>
          <p:nvPr/>
        </p:nvCxnSpPr>
        <p:spPr>
          <a:xfrm flipH="1" rot="10800000">
            <a:off x="709086" y="6313255"/>
            <a:ext cx="651600" cy="3600"/>
          </a:xfrm>
          <a:prstGeom prst="straightConnector1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2" name="Google Shape;332;p20"/>
          <p:cNvSpPr txBox="1"/>
          <p:nvPr/>
        </p:nvSpPr>
        <p:spPr>
          <a:xfrm>
            <a:off x="1362776" y="5731700"/>
            <a:ext cx="5707200" cy="11667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Fluorescent in situ hybridization (FISH): </a:t>
            </a:r>
            <a:r>
              <a:rPr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Presence of a “Y” chromosome can be confirmed by probes for the </a:t>
            </a:r>
            <a:r>
              <a:rPr b="1" lang="en-US" sz="15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SRY</a:t>
            </a:r>
            <a:r>
              <a:rPr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 region of the Y chromosome.</a:t>
            </a:r>
            <a:endParaRPr sz="1500">
              <a:solidFill>
                <a:schemeClr val="dk1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These offer a much quicker turnaround time than conventional karyotypes.</a:t>
            </a:r>
            <a:endParaRPr sz="2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1362775" y="6990500"/>
            <a:ext cx="5707200" cy="1106700"/>
          </a:xfrm>
          <a:prstGeom prst="rect">
            <a:avLst/>
          </a:prstGeom>
          <a:noFill/>
          <a:ln cap="flat" cmpd="sng" w="9525">
            <a:solidFill>
              <a:srgbClr val="B5EAE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DNA tests and mutation analysis for androgen receptor gene:</a:t>
            </a:r>
            <a:endParaRPr b="1" sz="1500">
              <a:solidFill>
                <a:srgbClr val="CC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Complete or partial gene deletions, point mutations, or small insertions deletions</a:t>
            </a:r>
            <a:endParaRPr sz="22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1143600" y="3666125"/>
            <a:ext cx="4222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Laboratory Diagnosis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21" name="Google Shape;3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3577442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/>
          <p:nvPr/>
        </p:nvSpPr>
        <p:spPr>
          <a:xfrm>
            <a:off x="1143600" y="8277975"/>
            <a:ext cx="4222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Further Investigations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3" y="8189292"/>
            <a:ext cx="752876" cy="7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/>
          <p:nvPr/>
        </p:nvSpPr>
        <p:spPr>
          <a:xfrm>
            <a:off x="597800" y="9041400"/>
            <a:ext cx="6428400" cy="451200"/>
          </a:xfrm>
          <a:prstGeom prst="roundRect">
            <a:avLst>
              <a:gd fmla="val 50000" name="adj"/>
            </a:avLst>
          </a:prstGeom>
          <a:solidFill>
            <a:srgbClr val="DEFC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of fallopian tubes and uterus</a:t>
            </a:r>
            <a:endParaRPr/>
          </a:p>
        </p:txBody>
      </p:sp>
      <p:sp>
        <p:nvSpPr>
          <p:cNvPr id="337" name="Google Shape;337;p20"/>
          <p:cNvSpPr/>
          <p:nvPr/>
        </p:nvSpPr>
        <p:spPr>
          <a:xfrm>
            <a:off x="597800" y="9028150"/>
            <a:ext cx="3461400" cy="464400"/>
          </a:xfrm>
          <a:prstGeom prst="roundRect">
            <a:avLst>
              <a:gd fmla="val 50000" name="adj"/>
            </a:avLst>
          </a:prstGeom>
          <a:solidFill>
            <a:srgbClr val="3FB6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Imaging studies “Pelvic Ultrasound “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>
            <a:off x="-44375" y="199475"/>
            <a:ext cx="8105700" cy="283500"/>
          </a:xfrm>
          <a:prstGeom prst="rect">
            <a:avLst/>
          </a:prstGeom>
          <a:solidFill>
            <a:srgbClr val="DEFC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53" y="88914"/>
            <a:ext cx="508800" cy="5046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4" name="Google Shape;344;p21"/>
          <p:cNvSpPr txBox="1"/>
          <p:nvPr/>
        </p:nvSpPr>
        <p:spPr>
          <a:xfrm>
            <a:off x="734017" y="56514"/>
            <a:ext cx="346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Lecture Summary </a:t>
            </a:r>
            <a:endParaRPr b="1" sz="2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aphicFrame>
        <p:nvGraphicFramePr>
          <p:cNvPr id="345" name="Google Shape;345;p21"/>
          <p:cNvGraphicFramePr/>
          <p:nvPr/>
        </p:nvGraphicFramePr>
        <p:xfrm>
          <a:off x="451100" y="62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1214500"/>
                <a:gridCol w="852550"/>
              </a:tblGrid>
              <a:tr h="22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Zona glomerulosa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Aldosterone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6" name="Google Shape;346;p21"/>
          <p:cNvGraphicFramePr/>
          <p:nvPr/>
        </p:nvGraphicFramePr>
        <p:xfrm>
          <a:off x="2744725" y="62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1081150"/>
                <a:gridCol w="985900"/>
              </a:tblGrid>
              <a:tr h="33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Zona fasciculata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Cortisol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7" name="Google Shape;347;p21"/>
          <p:cNvGraphicFramePr/>
          <p:nvPr/>
        </p:nvGraphicFramePr>
        <p:xfrm>
          <a:off x="5038350" y="62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1033525"/>
                <a:gridCol w="1033525"/>
              </a:tblGrid>
              <a:tr h="32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Zona reticularis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Androgens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8" name="Google Shape;348;p21"/>
          <p:cNvGraphicFramePr/>
          <p:nvPr/>
        </p:nvGraphicFramePr>
        <p:xfrm>
          <a:off x="89488" y="198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1308550"/>
                <a:gridCol w="799325"/>
                <a:gridCol w="899175"/>
                <a:gridCol w="585575"/>
                <a:gridCol w="1207625"/>
                <a:gridCol w="1717050"/>
                <a:gridCol w="860200"/>
              </a:tblGrid>
              <a:tr h="24952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Congenital Adrenal Hyperplasia (CAH)</a:t>
                      </a:r>
                      <a:endParaRPr b="1" sz="10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B6B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4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Deficiency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Glucocorticoid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Mineralocor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ticosteroids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Androgens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Features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Accumulated Hormones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Notes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EAEA"/>
                    </a:solidFill>
                  </a:tcPr>
                </a:tc>
              </a:tr>
              <a:tr h="143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21-α-Hydroxylase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↓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↓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“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Hypovolem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ia and shock”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↑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Rapid growth 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C27BA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♀:</a:t>
                      </a:r>
                      <a:endParaRPr b="1" sz="1000">
                        <a:solidFill>
                          <a:srgbClr val="C27BA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-Masculinization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Virilization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- FPH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Male-like genitalia 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3D85C6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♂:</a:t>
                      </a:r>
                      <a:endParaRPr b="1" sz="1000">
                        <a:solidFill>
                          <a:srgbClr val="3D85C6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Early virilization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Precocious puberty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2 days after birth 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↑ plasma</a:t>
                      </a:r>
                      <a:endParaRPr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17-</a:t>
                      </a:r>
                      <a:endParaRPr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α-hydroxyprogesterone</a:t>
                      </a:r>
                      <a:endParaRPr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- Most common</a:t>
                      </a:r>
                      <a:endParaRPr b="1"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CAH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CYP21 gene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mutation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Autosomal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recessive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7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11-β-Hydroxylase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↓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↓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↑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C27BA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♀:</a:t>
                      </a:r>
                      <a:endParaRPr b="1" sz="1300">
                        <a:solidFill>
                          <a:srgbClr val="C27BA0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-Masculinization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- FPH 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3D85C6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♂:</a:t>
                      </a:r>
                      <a:endParaRPr b="1" sz="1300">
                        <a:solidFill>
                          <a:srgbClr val="3D85C6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Early virilization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-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↑ 11-deoxycortisol</a:t>
                      </a:r>
                      <a:endParaRPr b="1"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-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↑ 11-deoxycorticosterone</a:t>
                      </a:r>
                      <a:endParaRPr b="1"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→</a:t>
                      </a:r>
                      <a:r>
                        <a:rPr lang="en-US" sz="9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 ↓ RAS → </a:t>
                      </a:r>
                      <a:r>
                        <a:rPr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low-renin </a:t>
                      </a:r>
                      <a:r>
                        <a:rPr lang="en-US" sz="9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HTN.</a:t>
                      </a:r>
                      <a:endParaRPr sz="9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17-α-Hydroxylase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No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↑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“HTN”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No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Female-like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genitalia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3-β-Hydroxysteroid</a:t>
                      </a:r>
                      <a:endParaRPr b="1"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dehydrogenase</a:t>
                      </a:r>
                      <a:endParaRPr b="1"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No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No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“Salt excretion in urine”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No</a:t>
                      </a:r>
                      <a:endParaRPr sz="1000"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Female-like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genitalia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Autosomal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recessive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32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Testicular Feminization Syndrome (TFS) | Androgen Insensitivity Syndrome</a:t>
                      </a:r>
                      <a:endParaRPr b="1" sz="10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B6B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73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Genetics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X-linked recessive disorder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46, XY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karyotype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Blood: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 </a:t>
                      </a: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↑ testosterone</a:t>
                      </a:r>
                      <a:endParaRPr b="1"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Peripheral: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 testosterone → estradiol (feminization)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Pathology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Androgen receptor resistance</a:t>
                      </a:r>
                      <a:endParaRPr b="1"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Clinical Picture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Normal testes &amp; MIF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No fallopian tube, uterus, proximal/upper vagina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093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1. Complete androgen insensitivity syndrome (CAIS)</a:t>
                      </a:r>
                      <a:endParaRPr b="1" sz="10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B6BC"/>
                    </a:solidFill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2. Partial androgen insensitivity syndrome (PAIS)</a:t>
                      </a:r>
                      <a:endParaRPr b="1" sz="1000">
                        <a:solidFill>
                          <a:srgbClr val="FFFFF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B6BC"/>
                    </a:solidFill>
                  </a:tcPr>
                </a:tc>
                <a:tc hMerge="1"/>
                <a:tc hMerge="1"/>
              </a:tr>
              <a:tr h="679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Female external genitalia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Normal labia, clitoris, and vaginal introitus (MPH)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Mildly virilized female external genitalia to mildly undervirilized male external genitalia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Clitorimegaly without other external anomalies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- Hypospadias and/or diminished penile size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grpSp>
        <p:nvGrpSpPr>
          <p:cNvPr id="349" name="Google Shape;349;p21"/>
          <p:cNvGrpSpPr/>
          <p:nvPr/>
        </p:nvGrpSpPr>
        <p:grpSpPr>
          <a:xfrm>
            <a:off x="539828" y="1045224"/>
            <a:ext cx="6698096" cy="668690"/>
            <a:chOff x="131584" y="2075132"/>
            <a:chExt cx="6738527" cy="2697419"/>
          </a:xfrm>
        </p:grpSpPr>
        <p:sp>
          <p:nvSpPr>
            <p:cNvPr id="350" name="Google Shape;350;p21"/>
            <p:cNvSpPr/>
            <p:nvPr/>
          </p:nvSpPr>
          <p:spPr>
            <a:xfrm>
              <a:off x="1609951" y="2075132"/>
              <a:ext cx="3559200" cy="984000"/>
            </a:xfrm>
            <a:prstGeom prst="roundRect">
              <a:avLst>
                <a:gd fmla="val 16667" name="adj"/>
              </a:avLst>
            </a:prstGeom>
            <a:solidFill>
              <a:srgbClr val="3FB6BC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lang="en-US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Hermaphroditism</a:t>
              </a:r>
              <a:endParaRPr i="0" u="none" cap="none" strike="noStrik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cxnSp>
          <p:nvCxnSpPr>
            <p:cNvPr id="351" name="Google Shape;351;p21"/>
            <p:cNvCxnSpPr>
              <a:stCxn id="350" idx="2"/>
              <a:endCxn id="352" idx="0"/>
            </p:cNvCxnSpPr>
            <p:nvPr/>
          </p:nvCxnSpPr>
          <p:spPr>
            <a:xfrm flipH="1" rot="-5400000">
              <a:off x="4293901" y="2154782"/>
              <a:ext cx="565500" cy="2374200"/>
            </a:xfrm>
            <a:prstGeom prst="bentConnector3">
              <a:avLst>
                <a:gd fmla="val 50011" name="adj1"/>
              </a:avLst>
            </a:prstGeom>
            <a:noFill/>
            <a:ln cap="flat" cmpd="sng" w="9525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" name="Google Shape;353;p21"/>
            <p:cNvCxnSpPr>
              <a:stCxn id="350" idx="2"/>
              <a:endCxn id="354" idx="0"/>
            </p:cNvCxnSpPr>
            <p:nvPr/>
          </p:nvCxnSpPr>
          <p:spPr>
            <a:xfrm rot="5400000">
              <a:off x="1902901" y="2142482"/>
              <a:ext cx="570000" cy="2403300"/>
            </a:xfrm>
            <a:prstGeom prst="bentConnector3">
              <a:avLst>
                <a:gd fmla="val 50001" name="adj1"/>
              </a:avLst>
            </a:prstGeom>
            <a:noFill/>
            <a:ln cap="flat" cmpd="sng" w="9525">
              <a:solidFill>
                <a:srgbClr val="3FB6B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4" name="Google Shape;354;p21"/>
            <p:cNvSpPr/>
            <p:nvPr/>
          </p:nvSpPr>
          <p:spPr>
            <a:xfrm>
              <a:off x="131584" y="3629138"/>
              <a:ext cx="1709400" cy="11433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200">
                  <a:latin typeface="Cardo"/>
                  <a:ea typeface="Cardo"/>
                  <a:cs typeface="Cardo"/>
                  <a:sym typeface="Cardo"/>
                </a:rPr>
                <a:t>True hermaphr</a:t>
              </a:r>
              <a:r>
                <a:rPr b="1" lang="en-US" sz="1200" u="sng">
                  <a:latin typeface="Cardo"/>
                  <a:ea typeface="Cardo"/>
                  <a:cs typeface="Cardo"/>
                  <a:sym typeface="Cardo"/>
                </a:rPr>
                <a:t>o</a:t>
              </a:r>
              <a:r>
                <a:rPr lang="en-US" sz="1200">
                  <a:latin typeface="Cardo"/>
                  <a:ea typeface="Cardo"/>
                  <a:cs typeface="Cardo"/>
                  <a:sym typeface="Cardo"/>
                </a:rPr>
                <a:t>dite</a:t>
              </a:r>
              <a:endParaRPr i="0" sz="1200" u="none" cap="none" strike="noStrike">
                <a:solidFill>
                  <a:srgbClr val="000000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4657611" y="3624751"/>
              <a:ext cx="2212500" cy="11478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000">
                  <a:latin typeface="Cardo"/>
                  <a:ea typeface="Cardo"/>
                  <a:cs typeface="Cardo"/>
                  <a:sym typeface="Cardo"/>
                </a:rPr>
                <a:t>Male Pseudohermaphr</a:t>
              </a:r>
              <a:r>
                <a:rPr b="1" lang="en-US" sz="1000" u="sng">
                  <a:latin typeface="Cardo"/>
                  <a:ea typeface="Cardo"/>
                  <a:cs typeface="Cardo"/>
                  <a:sym typeface="Cardo"/>
                </a:rPr>
                <a:t>o</a:t>
              </a:r>
              <a:r>
                <a:rPr lang="en-US" sz="1000">
                  <a:latin typeface="Cardo"/>
                  <a:ea typeface="Cardo"/>
                  <a:cs typeface="Cardo"/>
                  <a:sym typeface="Cardo"/>
                </a:rPr>
                <a:t>dite (MPH)</a:t>
              </a:r>
              <a:endParaRPr sz="1000"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sp>
        <p:nvSpPr>
          <p:cNvPr id="355" name="Google Shape;355;p21"/>
          <p:cNvSpPr/>
          <p:nvPr/>
        </p:nvSpPr>
        <p:spPr>
          <a:xfrm>
            <a:off x="2518150" y="1430550"/>
            <a:ext cx="2408400" cy="283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CC0000"/>
                </a:solidFill>
                <a:latin typeface="Cardo"/>
                <a:ea typeface="Cardo"/>
                <a:cs typeface="Cardo"/>
                <a:sym typeface="Cardo"/>
              </a:rPr>
              <a:t>Female Pseudohermaphrodite </a:t>
            </a:r>
            <a:r>
              <a:rPr lang="en-US" sz="1000">
                <a:latin typeface="Cardo"/>
                <a:ea typeface="Cardo"/>
                <a:cs typeface="Cardo"/>
                <a:sym typeface="Cardo"/>
              </a:rPr>
              <a:t>(FPH)</a:t>
            </a:r>
            <a:endParaRPr sz="1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539825" y="1740850"/>
            <a:ext cx="1699200" cy="20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Ovary + Testis</a:t>
            </a:r>
            <a:endParaRPr sz="1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2518150" y="1740850"/>
            <a:ext cx="2408400" cy="20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Only ovary</a:t>
            </a:r>
            <a:endParaRPr sz="1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5038350" y="1740850"/>
            <a:ext cx="2199600" cy="20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rPr>
              <a:t>Only testis</a:t>
            </a:r>
            <a:endParaRPr sz="1000">
              <a:latin typeface="Cardo"/>
              <a:ea typeface="Cardo"/>
              <a:cs typeface="Cardo"/>
              <a:sym typeface="Cardo"/>
            </a:endParaRPr>
          </a:p>
        </p:txBody>
      </p:sp>
      <p:graphicFrame>
        <p:nvGraphicFramePr>
          <p:cNvPr id="359" name="Google Shape;359;p21"/>
          <p:cNvGraphicFramePr/>
          <p:nvPr/>
        </p:nvGraphicFramePr>
        <p:xfrm>
          <a:off x="89500" y="998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{5CC6BDE2-7279-4A9A-9053-F2E78F3A01E5}</a:tableStyleId>
              </a:tblPr>
              <a:tblGrid>
                <a:gridCol w="863825"/>
                <a:gridCol w="1791400"/>
                <a:gridCol w="937400"/>
                <a:gridCol w="1526325"/>
                <a:gridCol w="1341350"/>
                <a:gridCol w="917150"/>
              </a:tblGrid>
              <a:tr h="62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Laboratory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Diagnosis</a:t>
                      </a:r>
                      <a:endParaRPr b="1"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Karyotype: 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differentiate an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under masculinized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 male 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from a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 masculinized female.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FISH: SRY</a:t>
                      </a:r>
                      <a:endParaRPr b="1" sz="10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rdo"/>
                          <a:ea typeface="Cardo"/>
                          <a:cs typeface="Cardo"/>
                          <a:sym typeface="Cardo"/>
                        </a:rPr>
                        <a:t>region</a:t>
                      </a: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 of Y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chromosome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Blood: ↑/N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testosterone &amp;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rdo"/>
                          <a:ea typeface="Cardo"/>
                          <a:cs typeface="Cardo"/>
                          <a:sym typeface="Cardo"/>
                        </a:rPr>
                        <a:t>dihydrotestosterone</a:t>
                      </a:r>
                      <a:endParaRPr sz="10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DNA tests + mutation analysis for androgen receptor gene</a:t>
                      </a:r>
                      <a:endParaRPr b="1"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Pelvic US:</a:t>
                      </a:r>
                      <a:r>
                        <a:rPr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 No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fallopian tubes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and uterus.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