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693400" cx="7556500"/>
  <p:notesSz cx="6858000" cy="9144000"/>
  <p:embeddedFontLst>
    <p:embeddedFont>
      <p:font typeface="Cardo"/>
      <p:regular r:id="rId16"/>
      <p:bold r:id="rId17"/>
      <p:italic r:id="rId18"/>
    </p:embeddedFont>
    <p:embeddedFont>
      <p:font typeface="PT Sans Narrow"/>
      <p:regular r:id="rId19"/>
      <p:bold r:id="rId20"/>
    </p:embeddedFont>
    <p:embeddedFont>
      <p:font typeface="Cabin"/>
      <p:regular r:id="rId21"/>
      <p:bold r:id="rId22"/>
      <p:italic r:id="rId23"/>
      <p:boldItalic r:id="rId24"/>
    </p:embeddedFont>
    <p:embeddedFont>
      <p:font typeface="Titillium Web"/>
      <p:regular r:id="rId25"/>
      <p:bold r:id="rId26"/>
      <p:italic r:id="rId27"/>
      <p:boldItalic r:id="rId28"/>
    </p:embeddedFont>
    <p:embeddedFont>
      <p:font typeface="Fira Sans Condensed"/>
      <p:regular r:id="rId29"/>
      <p:bold r:id="rId30"/>
      <p:italic r:id="rId31"/>
      <p:boldItalic r:id="rId32"/>
    </p:embeddedFont>
    <p:embeddedFont>
      <p:font typeface="Spectral"/>
      <p:regular r:id="rId33"/>
      <p:bold r:id="rId34"/>
      <p:italic r:id="rId35"/>
      <p:boldItalic r:id="rId36"/>
    </p:embeddedFont>
    <p:embeddedFont>
      <p:font typeface="Open Sans ExtraBold"/>
      <p:bold r:id="rId37"/>
      <p:boldItalic r:id="rId38"/>
    </p:embeddedFont>
    <p:embeddedFont>
      <p:font typeface="Exo"/>
      <p:regular r:id="rId39"/>
      <p:bold r:id="rId40"/>
      <p:italic r:id="rId41"/>
      <p:boldItalic r:id="rId42"/>
    </p:embeddedFont>
    <p:embeddedFont>
      <p:font typeface="DM Serif Display"/>
      <p:regular r:id="rId43"/>
      <p:italic r:id="rId44"/>
    </p:embeddedFont>
    <p:embeddedFont>
      <p:font typeface="Century Gothic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BE8579-EED8-48FA-A630-B224D94150C9}">
  <a:tblStyle styleId="{C2BE8579-EED8-48FA-A630-B224D94150C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A8D21BC-361F-435B-A9C3-3DB0E5E246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xo-bold.fntdata"/><Relationship Id="rId20" Type="http://schemas.openxmlformats.org/officeDocument/2006/relationships/font" Target="fonts/PTSansNarrow-bold.fntdata"/><Relationship Id="rId42" Type="http://schemas.openxmlformats.org/officeDocument/2006/relationships/font" Target="fonts/Exo-boldItalic.fntdata"/><Relationship Id="rId41" Type="http://schemas.openxmlformats.org/officeDocument/2006/relationships/font" Target="fonts/Exo-italic.fntdata"/><Relationship Id="rId22" Type="http://schemas.openxmlformats.org/officeDocument/2006/relationships/font" Target="fonts/Cabin-bold.fntdata"/><Relationship Id="rId44" Type="http://schemas.openxmlformats.org/officeDocument/2006/relationships/font" Target="fonts/DMSerifDisplay-italic.fntdata"/><Relationship Id="rId21" Type="http://schemas.openxmlformats.org/officeDocument/2006/relationships/font" Target="fonts/Cabin-regular.fntdata"/><Relationship Id="rId43" Type="http://schemas.openxmlformats.org/officeDocument/2006/relationships/font" Target="fonts/DMSerifDisplay-regular.fntdata"/><Relationship Id="rId24" Type="http://schemas.openxmlformats.org/officeDocument/2006/relationships/font" Target="fonts/Cabin-boldItalic.fntdata"/><Relationship Id="rId46" Type="http://schemas.openxmlformats.org/officeDocument/2006/relationships/font" Target="fonts/CenturyGothic-bold.fntdata"/><Relationship Id="rId23" Type="http://schemas.openxmlformats.org/officeDocument/2006/relationships/font" Target="fonts/Cabin-italic.fntdata"/><Relationship Id="rId45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itilliumWeb-bold.fntdata"/><Relationship Id="rId48" Type="http://schemas.openxmlformats.org/officeDocument/2006/relationships/font" Target="fonts/CenturyGothic-boldItalic.fntdata"/><Relationship Id="rId25" Type="http://schemas.openxmlformats.org/officeDocument/2006/relationships/font" Target="fonts/TitilliumWeb-regular.fntdata"/><Relationship Id="rId47" Type="http://schemas.openxmlformats.org/officeDocument/2006/relationships/font" Target="fonts/CenturyGothic-italic.fntdata"/><Relationship Id="rId28" Type="http://schemas.openxmlformats.org/officeDocument/2006/relationships/font" Target="fonts/TitilliumWeb-boldItalic.fntdata"/><Relationship Id="rId27" Type="http://schemas.openxmlformats.org/officeDocument/2006/relationships/font" Target="fonts/TitilliumWeb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FiraSansCondense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FiraSansCondensed-italic.fntdata"/><Relationship Id="rId30" Type="http://schemas.openxmlformats.org/officeDocument/2006/relationships/font" Target="fonts/FiraSansCondensed-bold.fntdata"/><Relationship Id="rId11" Type="http://schemas.openxmlformats.org/officeDocument/2006/relationships/slide" Target="slides/slide5.xml"/><Relationship Id="rId33" Type="http://schemas.openxmlformats.org/officeDocument/2006/relationships/font" Target="fonts/Spectral-regular.fntdata"/><Relationship Id="rId10" Type="http://schemas.openxmlformats.org/officeDocument/2006/relationships/slide" Target="slides/slide4.xml"/><Relationship Id="rId32" Type="http://schemas.openxmlformats.org/officeDocument/2006/relationships/font" Target="fonts/FiraSansCondensed-boldItalic.fntdata"/><Relationship Id="rId13" Type="http://schemas.openxmlformats.org/officeDocument/2006/relationships/slide" Target="slides/slide7.xml"/><Relationship Id="rId35" Type="http://schemas.openxmlformats.org/officeDocument/2006/relationships/font" Target="fonts/Spectral-italic.fntdata"/><Relationship Id="rId12" Type="http://schemas.openxmlformats.org/officeDocument/2006/relationships/slide" Target="slides/slide6.xml"/><Relationship Id="rId34" Type="http://schemas.openxmlformats.org/officeDocument/2006/relationships/font" Target="fonts/Spectral-bold.fntdata"/><Relationship Id="rId15" Type="http://schemas.openxmlformats.org/officeDocument/2006/relationships/slide" Target="slides/slide9.xml"/><Relationship Id="rId37" Type="http://schemas.openxmlformats.org/officeDocument/2006/relationships/font" Target="fonts/OpenSansExtraBold-bold.fntdata"/><Relationship Id="rId14" Type="http://schemas.openxmlformats.org/officeDocument/2006/relationships/slide" Target="slides/slide8.xml"/><Relationship Id="rId36" Type="http://schemas.openxmlformats.org/officeDocument/2006/relationships/font" Target="fonts/Spectral-boldItalic.fntdata"/><Relationship Id="rId17" Type="http://schemas.openxmlformats.org/officeDocument/2006/relationships/font" Target="fonts/Cardo-bold.fntdata"/><Relationship Id="rId39" Type="http://schemas.openxmlformats.org/officeDocument/2006/relationships/font" Target="fonts/Exo-regular.fntdata"/><Relationship Id="rId16" Type="http://schemas.openxmlformats.org/officeDocument/2006/relationships/font" Target="fonts/Cardo-regular.fntdata"/><Relationship Id="rId38" Type="http://schemas.openxmlformats.org/officeDocument/2006/relationships/font" Target="fonts/OpenSansExtraBold-boldItalic.fntdata"/><Relationship Id="rId19" Type="http://schemas.openxmlformats.org/officeDocument/2006/relationships/font" Target="fonts/PTSansNarrow-regular.fntdata"/><Relationship Id="rId18" Type="http://schemas.openxmlformats.org/officeDocument/2006/relationships/font" Target="fonts/Card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e575d934e7ebbd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7e575d934e7ebbd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e575d934e7ebbd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7e575d934e7ebbd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80c124919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f80c12491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80c124919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f80c12491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f80c124919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f80c12491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6ec80283c2296d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6ec80283c2296d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8.jp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jpg"/><Relationship Id="rId6" Type="http://schemas.openxmlformats.org/officeDocument/2006/relationships/hyperlink" Target="https://docs.google.com/presentation/d/1-SzY6K-NY3P7LoURuim5H4leutoJ7FIa2wjtuTtQK-o/edi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8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56501" cy="1072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180933"/>
            <a:ext cx="2984501" cy="351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2368651" y="5873190"/>
            <a:ext cx="2822698" cy="2840450"/>
          </a:xfrm>
          <a:custGeom>
            <a:rect b="b" l="l" r="r" t="t"/>
            <a:pathLst>
              <a:path extrusionOk="0" h="2840450" w="2822698">
                <a:moveTo>
                  <a:pt x="0" y="0"/>
                </a:moveTo>
                <a:lnTo>
                  <a:pt x="2822698" y="0"/>
                </a:lnTo>
                <a:lnTo>
                  <a:pt x="2822698" y="2840450"/>
                </a:lnTo>
                <a:lnTo>
                  <a:pt x="0" y="2840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7" name="Google Shape;87;p13"/>
          <p:cNvGrpSpPr/>
          <p:nvPr/>
        </p:nvGrpSpPr>
        <p:grpSpPr>
          <a:xfrm>
            <a:off x="320200" y="3429000"/>
            <a:ext cx="7020225" cy="2151350"/>
            <a:chOff x="-304524" y="-1177798"/>
            <a:chExt cx="9360300" cy="2868466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-304524" y="-1177798"/>
              <a:ext cx="93603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63">
                  <a:solidFill>
                    <a:srgbClr val="20666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Investigation </a:t>
              </a:r>
              <a:endParaRPr sz="5063">
                <a:solidFill>
                  <a:srgbClr val="206664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63">
                  <a:solidFill>
                    <a:srgbClr val="20666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of</a:t>
              </a:r>
              <a:r>
                <a:rPr lang="en-US" sz="5063">
                  <a:solidFill>
                    <a:srgbClr val="20666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infertile couples</a:t>
              </a:r>
              <a:endParaRPr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1999206" y="1049268"/>
              <a:ext cx="46140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230" u="none" cap="none" strike="noStrike">
                  <a:solidFill>
                    <a:srgbClr val="3FB6BC"/>
                  </a:solidFill>
                  <a:latin typeface="Spectral"/>
                  <a:ea typeface="Spectral"/>
                  <a:cs typeface="Spectral"/>
                  <a:sym typeface="Spectral"/>
                </a:rPr>
                <a:t>Reproductive Block</a:t>
              </a:r>
              <a:endParaRPr>
                <a:latin typeface="Spectral"/>
                <a:ea typeface="Spectral"/>
                <a:cs typeface="Spectral"/>
                <a:sym typeface="Spectral"/>
              </a:endParaRPr>
            </a:p>
          </p:txBody>
        </p:sp>
      </p:grpSp>
      <p:sp>
        <p:nvSpPr>
          <p:cNvPr id="90" name="Google Shape;90;p13"/>
          <p:cNvSpPr/>
          <p:nvPr/>
        </p:nvSpPr>
        <p:spPr>
          <a:xfrm>
            <a:off x="6402974" y="244361"/>
            <a:ext cx="922040" cy="1310765"/>
          </a:xfrm>
          <a:custGeom>
            <a:rect b="b" l="l" r="r" t="t"/>
            <a:pathLst>
              <a:path extrusionOk="0" h="1310765" w="922040">
                <a:moveTo>
                  <a:pt x="0" y="0"/>
                </a:moveTo>
                <a:lnTo>
                  <a:pt x="922040" y="0"/>
                </a:lnTo>
                <a:lnTo>
                  <a:pt x="922040" y="1310765"/>
                </a:lnTo>
                <a:lnTo>
                  <a:pt x="0" y="1310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3788" r="-26629" t="0"/>
            </a:stretch>
          </a:blipFill>
          <a:ln>
            <a:noFill/>
          </a:ln>
        </p:spPr>
      </p:sp>
      <p:pic>
        <p:nvPicPr>
          <p:cNvPr id="91" name="Google Shape;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0931" y="244362"/>
            <a:ext cx="922050" cy="122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48881" y="409234"/>
            <a:ext cx="1395599" cy="1091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434674" y="2727048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/>
          <p:nvPr/>
        </p:nvSpPr>
        <p:spPr>
          <a:xfrm>
            <a:off x="434674" y="3901252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>
            <a:off x="434674" y="5075456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0" name="Google Shape;100;p14"/>
          <p:cNvGrpSpPr/>
          <p:nvPr/>
        </p:nvGrpSpPr>
        <p:grpSpPr>
          <a:xfrm rot="-5400000">
            <a:off x="2433960" y="5306131"/>
            <a:ext cx="756000" cy="10771737"/>
            <a:chOff x="0" y="-28575"/>
            <a:chExt cx="270933" cy="3860347"/>
          </a:xfrm>
        </p:grpSpPr>
        <p:sp>
          <p:nvSpPr>
            <p:cNvPr id="101" name="Google Shape;101;p14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  <p:sp>
          <p:nvSpPr>
            <p:cNvPr id="102" name="Google Shape;102;p14"/>
            <p:cNvSpPr txBox="1"/>
            <p:nvPr/>
          </p:nvSpPr>
          <p:spPr>
            <a:xfrm>
              <a:off x="0" y="-28575"/>
              <a:ext cx="2709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 rot="-5400000">
            <a:off x="2586360" y="5458531"/>
            <a:ext cx="756000" cy="10771737"/>
            <a:chOff x="0" y="-28575"/>
            <a:chExt cx="270933" cy="3860347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1F665C"/>
            </a:solidFill>
            <a:ln>
              <a:noFill/>
            </a:ln>
          </p:spPr>
        </p:sp>
        <p:sp>
          <p:nvSpPr>
            <p:cNvPr id="105" name="Google Shape;105;p14"/>
            <p:cNvSpPr txBox="1"/>
            <p:nvPr/>
          </p:nvSpPr>
          <p:spPr>
            <a:xfrm>
              <a:off x="0" y="-28575"/>
              <a:ext cx="2709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4"/>
          <p:cNvSpPr/>
          <p:nvPr/>
        </p:nvSpPr>
        <p:spPr>
          <a:xfrm>
            <a:off x="5300935" y="8141926"/>
            <a:ext cx="1922871" cy="1922871"/>
          </a:xfrm>
          <a:custGeom>
            <a:rect b="b" l="l" r="r" t="t"/>
            <a:pathLst>
              <a:path extrusionOk="0" h="1922871" w="1922871">
                <a:moveTo>
                  <a:pt x="0" y="0"/>
                </a:moveTo>
                <a:lnTo>
                  <a:pt x="1922870" y="0"/>
                </a:lnTo>
                <a:lnTo>
                  <a:pt x="1922870" y="1922871"/>
                </a:lnTo>
                <a:lnTo>
                  <a:pt x="0" y="1922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 txBox="1"/>
          <p:nvPr/>
        </p:nvSpPr>
        <p:spPr>
          <a:xfrm>
            <a:off x="-5636443" y="594075"/>
            <a:ext cx="18832885" cy="14351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73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Objectives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5597125" y="8204700"/>
            <a:ext cx="133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1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COLOR INDEX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5755450" y="8469325"/>
            <a:ext cx="8346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Text</a:t>
            </a:r>
            <a:endParaRPr>
              <a:solidFill>
                <a:srgbClr val="3342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5459269" y="8469316"/>
            <a:ext cx="208800" cy="211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5459269" y="8713545"/>
            <a:ext cx="208800" cy="2115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5459269" y="8957753"/>
            <a:ext cx="208800" cy="2115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5459269" y="9200968"/>
            <a:ext cx="208800" cy="211500"/>
          </a:xfrm>
          <a:prstGeom prst="ellipse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5459269" y="9444161"/>
            <a:ext cx="208800" cy="211500"/>
          </a:xfrm>
          <a:prstGeom prst="ellipse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5459269" y="9698151"/>
            <a:ext cx="208800" cy="2115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5668011" y="8628586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5668011" y="8878422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Male Slides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667997" y="9131050"/>
            <a:ext cx="1365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Female Slides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5668011" y="9372082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Dr’s Notes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5668011" y="9612197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</a:t>
            </a:r>
            <a:endParaRPr/>
          </a:p>
        </p:txBody>
      </p:sp>
      <p:pic>
        <p:nvPicPr>
          <p:cNvPr id="121" name="Google Shape;12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7674" y="7720034"/>
            <a:ext cx="395817" cy="3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>
            <a:hlinkClick r:id="rId6"/>
          </p:cNvPr>
          <p:cNvSpPr txBox="1"/>
          <p:nvPr/>
        </p:nvSpPr>
        <p:spPr>
          <a:xfrm>
            <a:off x="5903450" y="7835451"/>
            <a:ext cx="13305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1" u="sng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Editing File</a:t>
            </a:r>
            <a:endParaRPr u="sng"/>
          </a:p>
        </p:txBody>
      </p:sp>
      <p:sp>
        <p:nvSpPr>
          <p:cNvPr id="123" name="Google Shape;123;p14"/>
          <p:cNvSpPr txBox="1"/>
          <p:nvPr/>
        </p:nvSpPr>
        <p:spPr>
          <a:xfrm>
            <a:off x="-92900" y="8000913"/>
            <a:ext cx="54648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This Lecture was presented by:</a:t>
            </a:r>
            <a:endParaRPr b="1" sz="200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D85C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Dr.Usman Ghani</a:t>
            </a:r>
            <a:r>
              <a:rPr b="1" lang="en-US" sz="20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/ </a:t>
            </a:r>
            <a:r>
              <a:rPr b="1" lang="en-US" sz="2000">
                <a:solidFill>
                  <a:srgbClr val="C27BA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Dr.Sumbul</a:t>
            </a:r>
            <a:endParaRPr b="1" sz="2000">
              <a:solidFill>
                <a:srgbClr val="C27BA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1433750" y="2812575"/>
            <a:ext cx="4689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latin typeface="DM Serif Display"/>
                <a:ea typeface="DM Serif Display"/>
                <a:cs typeface="DM Serif Display"/>
                <a:sym typeface="DM Serif Display"/>
              </a:rPr>
              <a:t>Identify the causes of infertility in men and women</a:t>
            </a:r>
            <a:endParaRPr b="1" i="1" sz="2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433750" y="3986788"/>
            <a:ext cx="48564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latin typeface="DM Serif Display"/>
                <a:ea typeface="DM Serif Display"/>
                <a:cs typeface="DM Serif Display"/>
                <a:sym typeface="DM Serif Display"/>
              </a:rPr>
              <a:t>Understand the diagnostic approaches to infertility in men and women</a:t>
            </a:r>
            <a:endParaRPr b="1" i="1" sz="2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1433750" y="5202125"/>
            <a:ext cx="45384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latin typeface="DM Serif Display"/>
                <a:ea typeface="DM Serif Display"/>
                <a:cs typeface="DM Serif Display"/>
                <a:sym typeface="DM Serif Display"/>
              </a:rPr>
              <a:t>Interpret the results of investigation of infertility in men and women</a:t>
            </a:r>
            <a:endParaRPr b="1" i="1" sz="2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1143607" y="452750"/>
            <a:ext cx="4002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Infertility / </a:t>
            </a: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Subfertility</a:t>
            </a: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aphicFrame>
        <p:nvGraphicFramePr>
          <p:cNvPr id="133" name="Google Shape;133;p15"/>
          <p:cNvGraphicFramePr/>
          <p:nvPr/>
        </p:nvGraphicFramePr>
        <p:xfrm>
          <a:off x="8281417" y="47861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{C2BE8579-EED8-48FA-A630-B224D94150C9}</a:tableStyleId>
              </a:tblPr>
              <a:tblGrid>
                <a:gridCol w="3181650"/>
                <a:gridCol w="3181650"/>
              </a:tblGrid>
              <a:tr h="42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1. Clinical History Taking</a:t>
                      </a:r>
                      <a:endParaRPr b="1" sz="1600" u="none" cap="none" strike="noStrike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D7BD">
                        <a:alpha val="769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2. Physical Examination</a:t>
                      </a:r>
                      <a:endParaRPr b="1" sz="1600" u="none" cap="none" strike="noStrike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D7BD">
                        <a:alpha val="76970"/>
                      </a:srgbClr>
                    </a:solidFill>
                  </a:tcPr>
                </a:tc>
              </a:tr>
              <a:tr h="42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Previous pregnancies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- 1ry or 2ry infertility?</a:t>
                      </a:r>
                      <a:endParaRPr sz="1000" u="none" cap="none" strike="noStrike">
                        <a:solidFill>
                          <a:srgbClr val="93C47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Hypothalamo-pituitary disorders</a:t>
                      </a:r>
                      <a:endParaRPr sz="1200" u="none" cap="none" strike="noStrike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Use of contraceptives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Fertility ↓ for several months</a:t>
                      </a:r>
                      <a:endParaRPr sz="1000">
                        <a:solidFill>
                          <a:srgbClr val="93C47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after stopping them</a:t>
                      </a:r>
                      <a:endParaRPr sz="1000">
                        <a:solidFill>
                          <a:srgbClr val="93C47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Cushing syndrome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Check BMI &amp; central obesity</a:t>
                      </a:r>
                      <a:endParaRPr sz="1000">
                        <a:solidFill>
                          <a:srgbClr val="93C47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Related more to women infertility</a:t>
                      </a:r>
                      <a:endParaRPr sz="1000">
                        <a:solidFill>
                          <a:srgbClr val="93C47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Serious illness</a:t>
                      </a:r>
                      <a:endParaRPr sz="1200" u="none" cap="none" strike="noStrike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Thyroid disorders</a:t>
                      </a:r>
                      <a:endParaRPr sz="1200" u="none" cap="none" strike="noStrike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Past chemo / radiotherapy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Affect number of oocytes</a:t>
                      </a:r>
                      <a:endParaRPr sz="1000" u="none" cap="none" strike="noStrike">
                        <a:solidFill>
                          <a:srgbClr val="93C47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Hirsutism, </a:t>
                      </a: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acne (PCOS)</a:t>
                      </a:r>
                      <a:endParaRPr sz="1000" u="none" cap="none" strike="noStrike">
                        <a:solidFill>
                          <a:srgbClr val="93C47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Congenital abnormalities</a:t>
                      </a:r>
                      <a:endParaRPr sz="1200" u="none" cap="none" strike="noStrike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Galactorrhea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- Lactation in the absence of pregnancy</a:t>
                      </a:r>
                      <a:endParaRPr sz="11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- Most common due to hyperprolactinemia</a:t>
                      </a:r>
                      <a:endParaRPr sz="11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Drug usage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Affect hormone levels</a:t>
                      </a:r>
                      <a:endParaRPr sz="1000" u="none" cap="none" strike="noStrike">
                        <a:solidFill>
                          <a:srgbClr val="93C47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2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Sexually transmitted disease</a:t>
                      </a:r>
                      <a:endParaRPr sz="1200" u="none" cap="none" strike="noStrike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2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Frequency of intercourse</a:t>
                      </a:r>
                      <a:endParaRPr sz="1200" u="none" cap="none" strike="noStrike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pSp>
        <p:nvGrpSpPr>
          <p:cNvPr id="134" name="Google Shape;134;p15"/>
          <p:cNvGrpSpPr/>
          <p:nvPr/>
        </p:nvGrpSpPr>
        <p:grpSpPr>
          <a:xfrm>
            <a:off x="8281152" y="1110825"/>
            <a:ext cx="6363358" cy="3070674"/>
            <a:chOff x="259057" y="1692388"/>
            <a:chExt cx="6339900" cy="3284846"/>
          </a:xfrm>
        </p:grpSpPr>
        <p:sp>
          <p:nvSpPr>
            <p:cNvPr id="135" name="Google Shape;135;p15"/>
            <p:cNvSpPr/>
            <p:nvPr/>
          </p:nvSpPr>
          <p:spPr>
            <a:xfrm>
              <a:off x="259057" y="1899235"/>
              <a:ext cx="6339900" cy="3078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125" lIns="36125" spcFirstLastPara="1" rIns="36125" wrap="square" tIns="36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485317" y="1692388"/>
              <a:ext cx="2421900" cy="397500"/>
            </a:xfrm>
            <a:prstGeom prst="flowChartAlternateProcess">
              <a:avLst/>
            </a:prstGeom>
            <a:solidFill>
              <a:srgbClr val="E7D7BD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125" lIns="36125" spcFirstLastPara="1" rIns="36125" wrap="square" tIns="36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Infertility / subfertility:</a:t>
              </a:r>
              <a:endParaRPr b="1" sz="16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37" name="Google Shape;137;p15"/>
          <p:cNvSpPr txBox="1"/>
          <p:nvPr/>
        </p:nvSpPr>
        <p:spPr>
          <a:xfrm>
            <a:off x="8548425" y="1701000"/>
            <a:ext cx="61914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failure of a couple to conceive </a:t>
            </a:r>
            <a:r>
              <a:rPr lang="en-US" sz="800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rPr>
              <a:t>(get pregnant)</a:t>
            </a:r>
            <a:r>
              <a:rPr lang="en-US" sz="1000"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200">
                <a:latin typeface="Exo"/>
                <a:ea typeface="Exo"/>
                <a:cs typeface="Exo"/>
                <a:sym typeface="Exo"/>
              </a:rPr>
              <a:t>after one </a:t>
            </a:r>
            <a:r>
              <a:rPr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year of regular, unprotected intercourse </a:t>
            </a:r>
            <a:r>
              <a:rPr lang="en-US" sz="800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rPr>
              <a:t>(without oral contraceptives)</a:t>
            </a:r>
            <a:r>
              <a:rPr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000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rPr>
              <a:t>Female &lt; 35 years → investigations after 1 year</a:t>
            </a:r>
            <a:endParaRPr sz="1000">
              <a:solidFill>
                <a:srgbClr val="93C47D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rPr>
              <a:t>                &gt; 35 years → after six months</a:t>
            </a:r>
            <a:endParaRPr sz="1000">
              <a:solidFill>
                <a:srgbClr val="93C47D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rPr>
              <a:t>                &gt; 35 + risk factors (family history..) → start investigations right away</a:t>
            </a:r>
            <a:endParaRPr sz="1000">
              <a:solidFill>
                <a:srgbClr val="93C47D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8550324" y="2668138"/>
            <a:ext cx="527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May be caused by </a:t>
            </a:r>
            <a:r>
              <a:rPr b="1" lang="en-US" sz="1200">
                <a:latin typeface="Exo"/>
                <a:ea typeface="Exo"/>
                <a:cs typeface="Exo"/>
                <a:sym typeface="Exo"/>
              </a:rPr>
              <a:t>endocrine problems</a:t>
            </a:r>
            <a:r>
              <a:rPr lang="en-US" sz="1200">
                <a:latin typeface="Exo"/>
                <a:ea typeface="Exo"/>
                <a:cs typeface="Exo"/>
                <a:sym typeface="Exo"/>
              </a:rPr>
              <a:t>:</a:t>
            </a:r>
            <a:endParaRPr sz="12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                            - </a:t>
            </a:r>
            <a:r>
              <a:rPr b="1" lang="en-US" sz="1200">
                <a:latin typeface="Exo"/>
                <a:ea typeface="Exo"/>
                <a:cs typeface="Exo"/>
                <a:sym typeface="Exo"/>
              </a:rPr>
              <a:t>Females</a:t>
            </a:r>
            <a:r>
              <a:rPr lang="en-US" sz="1200">
                <a:latin typeface="Exo"/>
                <a:ea typeface="Exo"/>
                <a:cs typeface="Exo"/>
                <a:sym typeface="Exo"/>
              </a:rPr>
              <a:t>: common (1/3rd of patients).</a:t>
            </a:r>
            <a:endParaRPr sz="12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                   - </a:t>
            </a:r>
            <a:r>
              <a:rPr b="1" lang="en-US" sz="1200">
                <a:latin typeface="Exo"/>
                <a:ea typeface="Exo"/>
                <a:cs typeface="Exo"/>
                <a:sym typeface="Exo"/>
              </a:rPr>
              <a:t>Males</a:t>
            </a:r>
            <a:r>
              <a:rPr lang="en-US" sz="1200">
                <a:latin typeface="Exo"/>
                <a:ea typeface="Exo"/>
                <a:cs typeface="Exo"/>
                <a:sym typeface="Exo"/>
              </a:rPr>
              <a:t>: rare, rarely caused by hormone dysfunction.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8550320" y="3477259"/>
            <a:ext cx="458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In some couples </a:t>
            </a:r>
            <a:r>
              <a:rPr b="1"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no cause</a:t>
            </a:r>
            <a:r>
              <a:rPr lang="en-US" sz="1200">
                <a:latin typeface="Exo"/>
                <a:ea typeface="Exo"/>
                <a:cs typeface="Exo"/>
                <a:sym typeface="Exo"/>
              </a:rPr>
              <a:t> can be identified.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8181823" y="1703823"/>
            <a:ext cx="38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8434676" y="277783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8434676" y="359698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8434676" y="180628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15"/>
          <p:cNvGrpSpPr/>
          <p:nvPr/>
        </p:nvGrpSpPr>
        <p:grpSpPr>
          <a:xfrm>
            <a:off x="332650" y="1344208"/>
            <a:ext cx="6482700" cy="1563561"/>
            <a:chOff x="259063" y="1692388"/>
            <a:chExt cx="6482700" cy="1696020"/>
          </a:xfrm>
        </p:grpSpPr>
        <p:sp>
          <p:nvSpPr>
            <p:cNvPr id="145" name="Google Shape;145;p15"/>
            <p:cNvSpPr/>
            <p:nvPr/>
          </p:nvSpPr>
          <p:spPr>
            <a:xfrm>
              <a:off x="259063" y="1899208"/>
              <a:ext cx="6482700" cy="14892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f</a:t>
              </a:r>
              <a:r>
                <a:rPr lang="en-US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ailure of a couple to conceive </a:t>
              </a:r>
              <a:r>
                <a:rPr lang="en-US" sz="1200">
                  <a:solidFill>
                    <a:srgbClr val="93C47D"/>
                  </a:solidFill>
                  <a:latin typeface="Cardo"/>
                  <a:ea typeface="Cardo"/>
                  <a:cs typeface="Cardo"/>
                  <a:sym typeface="Cardo"/>
                </a:rPr>
                <a:t>(get pregnant)</a:t>
              </a:r>
              <a:r>
                <a:rPr lang="en-US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 after one year of regular, unprotected intercourse </a:t>
              </a:r>
              <a:r>
                <a:rPr lang="en-US" sz="1200">
                  <a:solidFill>
                    <a:srgbClr val="93C47D"/>
                  </a:solidFill>
                  <a:latin typeface="Cardo"/>
                  <a:ea typeface="Cardo"/>
                  <a:cs typeface="Cardo"/>
                  <a:sym typeface="Cardo"/>
                </a:rPr>
                <a:t>(without oral contraceptives)</a:t>
              </a: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.</a:t>
              </a:r>
              <a:endParaRPr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93C47D"/>
                  </a:solidFill>
                  <a:latin typeface="Cardo"/>
                  <a:ea typeface="Cardo"/>
                  <a:cs typeface="Cardo"/>
                  <a:sym typeface="Cardo"/>
                </a:rPr>
                <a:t> Female &lt; 35 years → investigations after 1 year</a:t>
              </a:r>
              <a:endParaRPr sz="1200">
                <a:solidFill>
                  <a:srgbClr val="93C47D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93C47D"/>
                  </a:solidFill>
                  <a:latin typeface="Cardo"/>
                  <a:ea typeface="Cardo"/>
                  <a:cs typeface="Cardo"/>
                  <a:sym typeface="Cardo"/>
                </a:rPr>
                <a:t>                &gt; 35 years → after six months</a:t>
              </a:r>
              <a:endParaRPr sz="1200">
                <a:solidFill>
                  <a:srgbClr val="93C47D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93C47D"/>
                  </a:solidFill>
                  <a:latin typeface="Cardo"/>
                  <a:ea typeface="Cardo"/>
                  <a:cs typeface="Cardo"/>
                  <a:sym typeface="Cardo"/>
                </a:rPr>
                <a:t>                &gt; 35 + risk factors (family history..) → start investigations right away</a:t>
              </a:r>
              <a:endParaRPr b="1" sz="1200"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519850" y="1692388"/>
              <a:ext cx="2115000" cy="397500"/>
            </a:xfrm>
            <a:prstGeom prst="flowChartAlternateProcess">
              <a:avLst/>
            </a:prstGeom>
            <a:solidFill>
              <a:srgbClr val="319A97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Definition</a:t>
              </a:r>
              <a:endParaRPr b="1" i="0" sz="20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sp>
        <p:nvSpPr>
          <p:cNvPr id="147" name="Google Shape;147;p15"/>
          <p:cNvSpPr/>
          <p:nvPr/>
        </p:nvSpPr>
        <p:spPr>
          <a:xfrm>
            <a:off x="479625" y="3141150"/>
            <a:ext cx="1104000" cy="346200"/>
          </a:xfrm>
          <a:prstGeom prst="roundRect">
            <a:avLst>
              <a:gd fmla="val 16667" name="adj"/>
            </a:avLst>
          </a:prstGeom>
          <a:solidFill>
            <a:srgbClr val="F3F3F3">
              <a:alpha val="7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latin typeface="Cardo"/>
                <a:ea typeface="Cardo"/>
                <a:cs typeface="Cardo"/>
                <a:sym typeface="Cardo"/>
              </a:rPr>
              <a:t>Causes: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148" name="Google Shape;148;p15"/>
          <p:cNvGrpSpPr/>
          <p:nvPr/>
        </p:nvGrpSpPr>
        <p:grpSpPr>
          <a:xfrm>
            <a:off x="332654" y="3141221"/>
            <a:ext cx="371924" cy="346184"/>
            <a:chOff x="3798345" y="97675"/>
            <a:chExt cx="766064" cy="766064"/>
          </a:xfrm>
        </p:grpSpPr>
        <p:sp>
          <p:nvSpPr>
            <p:cNvPr id="149" name="Google Shape;149;p15"/>
            <p:cNvSpPr/>
            <p:nvPr/>
          </p:nvSpPr>
          <p:spPr>
            <a:xfrm>
              <a:off x="3798345" y="97674"/>
              <a:ext cx="766064" cy="76606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5EAEA"/>
            </a:solidFill>
            <a:ln>
              <a:noFill/>
            </a:ln>
          </p:spPr>
        </p:sp>
        <p:sp>
          <p:nvSpPr>
            <p:cNvPr id="150" name="Google Shape;150;p15"/>
            <p:cNvSpPr/>
            <p:nvPr/>
          </p:nvSpPr>
          <p:spPr>
            <a:xfrm>
              <a:off x="3908067" y="207396"/>
              <a:ext cx="546608" cy="546608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</p:grpSp>
      <p:graphicFrame>
        <p:nvGraphicFramePr>
          <p:cNvPr id="151" name="Google Shape;151;p15"/>
          <p:cNvGraphicFramePr/>
          <p:nvPr/>
        </p:nvGraphicFramePr>
        <p:xfrm>
          <a:off x="306942" y="50108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{C2BE8579-EED8-48FA-A630-B224D94150C9}</a:tableStyleId>
              </a:tblPr>
              <a:tblGrid>
                <a:gridCol w="3286950"/>
                <a:gridCol w="3655650"/>
              </a:tblGrid>
              <a:tr h="306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Clinical History Taking</a:t>
                      </a:r>
                      <a:endParaRPr sz="1600" u="none" cap="none" strike="noStrike"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Physical Examination</a:t>
                      </a:r>
                      <a:endParaRPr sz="1600" u="none" cap="none" strike="noStrike"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Previous pregnancies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- 1ry or 2ry infertility?</a:t>
                      </a:r>
                      <a:endParaRPr sz="1200" u="none" cap="none" strike="noStrike">
                        <a:solidFill>
                          <a:srgbClr val="93C47D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Hypothalamo-pituitary disorders</a:t>
                      </a:r>
                      <a:endParaRPr u="none" cap="none" strike="noStrike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Use of contraceptives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- Fertility ↓ for several months</a:t>
                      </a:r>
                      <a:endParaRPr sz="1200">
                        <a:solidFill>
                          <a:srgbClr val="93C47D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after stopping them</a:t>
                      </a:r>
                      <a:endParaRPr sz="1200">
                        <a:solidFill>
                          <a:srgbClr val="93C47D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Cushing syndrome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- Check BMI &amp; central obesity</a:t>
                      </a:r>
                      <a:endParaRPr sz="1200">
                        <a:solidFill>
                          <a:srgbClr val="93C47D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- Related more to women infertility</a:t>
                      </a:r>
                      <a:endParaRPr sz="1200">
                        <a:solidFill>
                          <a:srgbClr val="93C47D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Serious illness</a:t>
                      </a:r>
                      <a:endParaRPr u="none" cap="none" strike="noStrike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Thyroid disorders</a:t>
                      </a:r>
                      <a:endParaRPr u="none" cap="none" strike="noStrike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Past chemo / radiotherapy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- Affect number of oocytes</a:t>
                      </a:r>
                      <a:endParaRPr sz="1200" u="none" cap="none" strike="noStrike">
                        <a:solidFill>
                          <a:srgbClr val="93C47D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Hirsutism, </a:t>
                      </a:r>
                      <a:r>
                        <a:rPr lang="en-US" sz="13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acne (PCOS)</a:t>
                      </a:r>
                      <a:endParaRPr sz="1300" u="none" cap="none" strike="noStrike">
                        <a:solidFill>
                          <a:srgbClr val="93C47D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Congenital abnormalities</a:t>
                      </a:r>
                      <a:endParaRPr u="none" cap="none" strike="noStrike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Galactorrhea</a:t>
                      </a:r>
                      <a:endParaRPr b="1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- Lactation in the absence of pregnancy</a:t>
                      </a:r>
                      <a:endParaRPr>
                        <a:solidFill>
                          <a:srgbClr val="00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- Most common due to</a:t>
                      </a: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hyperprolactinemia</a:t>
                      </a:r>
                      <a:endParaRPr>
                        <a:solidFill>
                          <a:srgbClr val="00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Drug usage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- Affect hormone levels</a:t>
                      </a:r>
                      <a:endParaRPr sz="1200" u="none" cap="none" strike="noStrike">
                        <a:solidFill>
                          <a:srgbClr val="93C47D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0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Sexually transmitted disease</a:t>
                      </a:r>
                      <a:endParaRPr u="none" cap="none" strike="noStrike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0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Frequency of intercourse</a:t>
                      </a:r>
                      <a:endParaRPr u="none" cap="none" strike="noStrike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75" marB="80275" marR="103625" marL="1036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52" name="Google Shape;152;p15"/>
          <p:cNvSpPr/>
          <p:nvPr/>
        </p:nvSpPr>
        <p:spPr>
          <a:xfrm>
            <a:off x="737334" y="3590925"/>
            <a:ext cx="6253500" cy="9600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May be caused by </a:t>
            </a:r>
            <a:r>
              <a:rPr b="1"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endocrine problems</a:t>
            </a: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: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➔"/>
            </a:pPr>
            <a:r>
              <a:rPr b="1"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Females</a:t>
            </a: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: common (1/3rd of patients).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➔"/>
            </a:pPr>
            <a:r>
              <a:rPr b="1"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Males</a:t>
            </a: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: rare, rarely caused by hormone dysfunction.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"/>
              <a:buChar char="●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In some couples </a:t>
            </a:r>
            <a:r>
              <a:rPr b="1" lang="en-US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no cause</a:t>
            </a: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can be identified.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479613" y="3590925"/>
            <a:ext cx="235500" cy="961200"/>
          </a:xfrm>
          <a:prstGeom prst="rect">
            <a:avLst/>
          </a:prstGeom>
          <a:solidFill>
            <a:srgbClr val="3FB6BC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1171411" y="260300"/>
            <a:ext cx="5213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Endocrine Investigations 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 subfertile Women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160" name="Google Shape;160;p16"/>
          <p:cNvCxnSpPr/>
          <p:nvPr/>
        </p:nvCxnSpPr>
        <p:spPr>
          <a:xfrm flipH="1" rot="10800000">
            <a:off x="-7577469" y="3634327"/>
            <a:ext cx="738300" cy="33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161" name="Google Shape;16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113400" y="6505539"/>
            <a:ext cx="5598221" cy="3488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6"/>
          <p:cNvCxnSpPr/>
          <p:nvPr/>
        </p:nvCxnSpPr>
        <p:spPr>
          <a:xfrm flipH="1" rot="10800000">
            <a:off x="-6898648" y="700082"/>
            <a:ext cx="4224900" cy="17700"/>
          </a:xfrm>
          <a:prstGeom prst="straightConnector1">
            <a:avLst/>
          </a:prstGeom>
          <a:noFill/>
          <a:ln cap="flat" cmpd="sng" w="28575">
            <a:solidFill>
              <a:srgbClr val="E7D7B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3" name="Google Shape;163;p16"/>
          <p:cNvGrpSpPr/>
          <p:nvPr/>
        </p:nvGrpSpPr>
        <p:grpSpPr>
          <a:xfrm>
            <a:off x="-7578075" y="364075"/>
            <a:ext cx="5910545" cy="3502222"/>
            <a:chOff x="965262" y="6380092"/>
            <a:chExt cx="5215800" cy="3989773"/>
          </a:xfrm>
        </p:grpSpPr>
        <p:cxnSp>
          <p:nvCxnSpPr>
            <p:cNvPr id="164" name="Google Shape;164;p16"/>
            <p:cNvCxnSpPr>
              <a:stCxn id="165" idx="1"/>
            </p:cNvCxnSpPr>
            <p:nvPr/>
          </p:nvCxnSpPr>
          <p:spPr>
            <a:xfrm>
              <a:off x="965262" y="6671092"/>
              <a:ext cx="0" cy="34347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16"/>
            <p:cNvCxnSpPr/>
            <p:nvPr/>
          </p:nvCxnSpPr>
          <p:spPr>
            <a:xfrm flipH="1" rot="10800000">
              <a:off x="982000" y="7507726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</p:cxnSp>
        <p:sp>
          <p:nvSpPr>
            <p:cNvPr id="167" name="Google Shape;167;p16"/>
            <p:cNvSpPr txBox="1"/>
            <p:nvPr/>
          </p:nvSpPr>
          <p:spPr>
            <a:xfrm>
              <a:off x="1631473" y="7360099"/>
              <a:ext cx="4549500" cy="435300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7525" lIns="127525" spcFirstLastPara="1" rIns="127525" wrap="square" tIns="127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Investigations are based on the phase of menstrual cycle.</a:t>
              </a:r>
              <a:r>
                <a:rPr i="0" lang="en-US" sz="1200" u="none" cap="none" strike="noStrike">
                  <a:solidFill>
                    <a:srgbClr val="000000"/>
                  </a:solidFill>
                  <a:latin typeface="Exo"/>
                  <a:ea typeface="Exo"/>
                  <a:cs typeface="Exo"/>
                  <a:sym typeface="Exo"/>
                </a:rPr>
                <a:t> </a:t>
              </a:r>
              <a:endParaRPr i="0" sz="1200" u="none" cap="none" strike="noStrike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cxnSp>
          <p:nvCxnSpPr>
            <p:cNvPr id="168" name="Google Shape;168;p16"/>
            <p:cNvCxnSpPr/>
            <p:nvPr/>
          </p:nvCxnSpPr>
          <p:spPr>
            <a:xfrm flipH="1" rot="10800000">
              <a:off x="979915" y="8356631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</p:cxnSp>
        <p:sp>
          <p:nvSpPr>
            <p:cNvPr id="169" name="Google Shape;169;p16"/>
            <p:cNvSpPr txBox="1"/>
            <p:nvPr/>
          </p:nvSpPr>
          <p:spPr>
            <a:xfrm>
              <a:off x="1631473" y="7905582"/>
              <a:ext cx="4549500" cy="825600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7525" lIns="127525" spcFirstLastPara="1" rIns="127525" wrap="square" tIns="127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Serum </a:t>
              </a:r>
              <a:r>
                <a:rPr b="1"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progesterone</a:t>
              </a: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 should be measured in the </a:t>
              </a:r>
              <a:r>
                <a:rPr b="1"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middle of luteal</a:t>
              </a:r>
              <a:r>
                <a:rPr b="1" lang="en-US" sz="1200">
                  <a:latin typeface="Exo"/>
                  <a:ea typeface="Exo"/>
                  <a:cs typeface="Exo"/>
                  <a:sym typeface="Exo"/>
                </a:rPr>
                <a:t> </a:t>
              </a: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phase ( </a:t>
              </a:r>
              <a:r>
                <a:rPr b="1"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day 21</a:t>
              </a:r>
              <a:r>
                <a:rPr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 </a:t>
              </a: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). </a:t>
              </a:r>
              <a:r>
                <a:rPr lang="en-US" sz="1000">
                  <a:solidFill>
                    <a:srgbClr val="93C47D"/>
                  </a:solidFill>
                  <a:latin typeface="Exo"/>
                  <a:ea typeface="Exo"/>
                  <a:cs typeface="Exo"/>
                  <a:sym typeface="Exo"/>
                </a:rPr>
                <a:t>7 days before the end of the cycle, if cycle is </a:t>
              </a:r>
              <a:endParaRPr sz="1000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000">
                  <a:solidFill>
                    <a:srgbClr val="93C47D"/>
                  </a:solidFill>
                  <a:latin typeface="Exo"/>
                  <a:ea typeface="Exo"/>
                  <a:cs typeface="Exo"/>
                  <a:sym typeface="Exo"/>
                </a:rPr>
                <a:t>30 days → measure on day 23 for at least 3 cycles then avg. is taken.</a:t>
              </a:r>
              <a:endParaRPr i="0" sz="1000" u="none" cap="none" strike="noStrike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cxnSp>
          <p:nvCxnSpPr>
            <p:cNvPr id="170" name="Google Shape;170;p16"/>
            <p:cNvCxnSpPr/>
            <p:nvPr/>
          </p:nvCxnSpPr>
          <p:spPr>
            <a:xfrm flipH="1" rot="10800000">
              <a:off x="979913" y="9610350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</p:cxnSp>
        <p:sp>
          <p:nvSpPr>
            <p:cNvPr id="171" name="Google Shape;171;p16"/>
            <p:cNvSpPr txBox="1"/>
            <p:nvPr/>
          </p:nvSpPr>
          <p:spPr>
            <a:xfrm>
              <a:off x="1631474" y="9409128"/>
              <a:ext cx="4549500" cy="435300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7525" lIns="127525" spcFirstLastPara="1" rIns="127525" wrap="square" tIns="127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When do we need hormone measurement? </a:t>
              </a:r>
              <a:r>
                <a:rPr b="1"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oligomenorrhea</a:t>
              </a: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 or </a:t>
              </a:r>
              <a:r>
                <a:rPr b="1"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amenorrhea</a:t>
              </a: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. </a:t>
              </a:r>
              <a:r>
                <a:rPr lang="en-US" sz="1000">
                  <a:solidFill>
                    <a:srgbClr val="93C47D"/>
                  </a:solidFill>
                  <a:latin typeface="Exo"/>
                  <a:ea typeface="Exo"/>
                  <a:cs typeface="Exo"/>
                  <a:sym typeface="Exo"/>
                </a:rPr>
                <a:t>Progesterone will be much lower</a:t>
              </a:r>
              <a:endParaRPr i="0" sz="1000" u="none" cap="none" strike="noStrike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cxnSp>
          <p:nvCxnSpPr>
            <p:cNvPr id="172" name="Google Shape;172;p16"/>
            <p:cNvCxnSpPr/>
            <p:nvPr/>
          </p:nvCxnSpPr>
          <p:spPr>
            <a:xfrm flipH="1" rot="10800000">
              <a:off x="982000" y="9062776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</p:cxnSp>
        <p:sp>
          <p:nvSpPr>
            <p:cNvPr id="173" name="Google Shape;173;p16"/>
            <p:cNvSpPr txBox="1"/>
            <p:nvPr/>
          </p:nvSpPr>
          <p:spPr>
            <a:xfrm>
              <a:off x="1631472" y="8849832"/>
              <a:ext cx="4549500" cy="435300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7525" lIns="127525" spcFirstLastPara="1" rIns="127525" wrap="square" tIns="127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High </a:t>
              </a:r>
              <a:r>
                <a:rPr b="1"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progesterone</a:t>
              </a: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 (</a:t>
              </a:r>
              <a:r>
                <a:rPr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&gt;30 nmol/L</a:t>
              </a: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) → indicates </a:t>
              </a:r>
              <a:r>
                <a:rPr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ovulation</a:t>
              </a: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. </a:t>
              </a:r>
              <a:r>
                <a:rPr lang="en-US" sz="900">
                  <a:solidFill>
                    <a:srgbClr val="9E9E9E"/>
                  </a:solidFill>
                  <a:latin typeface="Exo"/>
                  <a:ea typeface="Exo"/>
                  <a:cs typeface="Exo"/>
                  <a:sym typeface="Exo"/>
                </a:rPr>
                <a:t>No. 1 investigation</a:t>
              </a:r>
              <a:r>
                <a:rPr lang="en-US" sz="1000">
                  <a:solidFill>
                    <a:srgbClr val="93C47D"/>
                  </a:solidFill>
                  <a:latin typeface="Exo"/>
                  <a:ea typeface="Exo"/>
                  <a:cs typeface="Exo"/>
                  <a:sym typeface="Exo"/>
                </a:rPr>
                <a:t> If low, then do more investigations</a:t>
              </a:r>
              <a:endParaRPr i="0" sz="1000" u="none" cap="none" strike="noStrike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74" name="Google Shape;174;p16"/>
            <p:cNvSpPr txBox="1"/>
            <p:nvPr/>
          </p:nvSpPr>
          <p:spPr>
            <a:xfrm>
              <a:off x="1631473" y="9951064"/>
              <a:ext cx="4549500" cy="418800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7525" lIns="127525" spcFirstLastPara="1" rIns="127525" wrap="square" tIns="127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Endocrine </a:t>
              </a:r>
              <a:r>
                <a:rPr b="1" lang="en-US" sz="1200">
                  <a:latin typeface="Exo"/>
                  <a:ea typeface="Exo"/>
                  <a:cs typeface="Exo"/>
                  <a:sym typeface="Exo"/>
                </a:rPr>
                <a:t>causes</a:t>
              </a:r>
              <a:r>
                <a:rPr lang="en-US" sz="1200">
                  <a:latin typeface="Exo"/>
                  <a:ea typeface="Exo"/>
                  <a:cs typeface="Exo"/>
                  <a:sym typeface="Exo"/>
                </a:rPr>
                <a:t> of female infertility:</a:t>
              </a:r>
              <a:endParaRPr sz="120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965262" y="6380092"/>
              <a:ext cx="5215800" cy="582000"/>
            </a:xfrm>
            <a:prstGeom prst="roundRect">
              <a:avLst>
                <a:gd fmla="val 16667" name="adj"/>
              </a:avLst>
            </a:prstGeom>
            <a:solidFill>
              <a:srgbClr val="E7D7BD"/>
            </a:solidFill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127525" lIns="127525" spcFirstLastPara="1" rIns="127525" wrap="square" tIns="127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sp>
        <p:nvSpPr>
          <p:cNvPr id="175" name="Google Shape;175;p16"/>
          <p:cNvSpPr txBox="1"/>
          <p:nvPr/>
        </p:nvSpPr>
        <p:spPr>
          <a:xfrm>
            <a:off x="-7415100" y="369750"/>
            <a:ext cx="5676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Endocrine investigations in subfertile women</a:t>
            </a:r>
            <a:endParaRPr b="1" sz="1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176" name="Google Shape;176;p16"/>
          <p:cNvGraphicFramePr/>
          <p:nvPr/>
        </p:nvGraphicFramePr>
        <p:xfrm>
          <a:off x="-8157511" y="40640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{C2BE8579-EED8-48FA-A630-B224D94150C9}</a:tableStyleId>
              </a:tblPr>
              <a:tblGrid>
                <a:gridCol w="3613400"/>
              </a:tblGrid>
              <a:tr h="63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↑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secretion of </a:t>
                      </a:r>
                      <a:r>
                        <a:rPr b="1" lang="en-US" sz="11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ovarian androgens</a:t>
                      </a:r>
                      <a:r>
                        <a:rPr lang="en-US" sz="11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:</a:t>
                      </a:r>
                      <a:endParaRPr sz="11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- Obesity</a:t>
                      </a:r>
                      <a:endParaRPr sz="10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- </a:t>
                      </a:r>
                      <a:r>
                        <a:rPr lang="en-US" sz="10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insulin resistance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(diabetes)</a:t>
                      </a:r>
                      <a:endParaRPr b="1" sz="1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80275" marB="80275" marR="103625" marL="1036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PCOS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(major cause)</a:t>
                      </a:r>
                      <a:endParaRPr b="1" sz="1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80275" marB="80275" marR="103625" marL="1036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Primary ovarian failure:</a:t>
                      </a:r>
                      <a:endParaRPr b="1" sz="11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</a:t>
                      </a:r>
                      <a:r>
                        <a:rPr b="1"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Postmenopausal hormonal pattern:</a:t>
                      </a:r>
                      <a:endParaRPr b="1" sz="11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     ↑ gonadotrophins +↓oestradiol</a:t>
                      </a:r>
                      <a:endParaRPr sz="11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Hormone replacement therapy can be given             (doesnʼt treat infertility).</a:t>
                      </a:r>
                      <a:endParaRPr sz="11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7" name="Google Shape;177;p16"/>
          <p:cNvGraphicFramePr/>
          <p:nvPr/>
        </p:nvGraphicFramePr>
        <p:xfrm>
          <a:off x="-4485261" y="40640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{C2BE8579-EED8-48FA-A630-B224D94150C9}</a:tableStyleId>
              </a:tblPr>
              <a:tblGrid>
                <a:gridCol w="3613400"/>
              </a:tblGrid>
              <a:tr h="63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Hyperprolactinemia</a:t>
                      </a:r>
                      <a:endParaRPr b="1" sz="1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80275" marB="80275" marR="103625" marL="1036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Cushing syndrome</a:t>
                      </a:r>
                      <a:endParaRPr b="1" sz="12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Hypogonadotropic hypogonadism</a:t>
                      </a:r>
                      <a:r>
                        <a:rPr b="1"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:</a:t>
                      </a:r>
                      <a:endParaRPr b="1" sz="11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- </a:t>
                      </a:r>
                      <a:r>
                        <a:rPr b="1"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Due to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: hypothalamic- pituitary lesion</a:t>
                      </a:r>
                      <a:endParaRPr sz="11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- Rare</a:t>
                      </a:r>
                      <a:endParaRPr sz="11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↓ gonadotropin / oestradiol.</a:t>
                      </a:r>
                      <a:endParaRPr sz="11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</a:t>
                      </a: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Malnourished female (low weight/</a:t>
                      </a:r>
                      <a:endParaRPr sz="1000">
                        <a:solidFill>
                          <a:srgbClr val="93C47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93C47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severe prolonged sickness)</a:t>
                      </a:r>
                      <a:endParaRPr sz="12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75" marB="80275" marR="103625" marL="1036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8" name="Google Shape;178;p16"/>
          <p:cNvSpPr/>
          <p:nvPr/>
        </p:nvSpPr>
        <p:spPr>
          <a:xfrm>
            <a:off x="-6839175" y="3874950"/>
            <a:ext cx="2319604" cy="189104"/>
          </a:xfrm>
          <a:custGeom>
            <a:rect b="b" l="l" r="r" t="t"/>
            <a:pathLst>
              <a:path extrusionOk="0" h="8001" w="91440">
                <a:moveTo>
                  <a:pt x="91440" y="0"/>
                </a:moveTo>
                <a:lnTo>
                  <a:pt x="0" y="8001"/>
                </a:lnTo>
                <a:close/>
              </a:path>
            </a:pathLst>
          </a:custGeom>
          <a:solidFill>
            <a:srgbClr val="EEEEEE"/>
          </a:solidFill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Google Shape;179;p16"/>
          <p:cNvSpPr/>
          <p:nvPr/>
        </p:nvSpPr>
        <p:spPr>
          <a:xfrm>
            <a:off x="-4557600" y="3874950"/>
            <a:ext cx="2114464" cy="189104"/>
          </a:xfrm>
          <a:custGeom>
            <a:rect b="b" l="l" r="r" t="t"/>
            <a:pathLst>
              <a:path extrusionOk="0" h="8001" w="80010">
                <a:moveTo>
                  <a:pt x="0" y="0"/>
                </a:moveTo>
                <a:lnTo>
                  <a:pt x="80010" y="8001"/>
                </a:lnTo>
              </a:path>
            </a:pathLst>
          </a:custGeom>
          <a:noFill/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Google Shape;180;p16"/>
          <p:cNvSpPr txBox="1"/>
          <p:nvPr/>
        </p:nvSpPr>
        <p:spPr>
          <a:xfrm>
            <a:off x="1273625" y="12316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Investigations are based on the phase of menstrual cycle. </a:t>
            </a:r>
            <a:endParaRPr i="0" u="none" cap="none" strike="noStrike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1273650" y="18958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Serum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progesterone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should be measured in the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middle of luteal 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phase (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day 21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 )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. </a:t>
            </a:r>
            <a:r>
              <a:rPr lang="en-US" sz="1000">
                <a:solidFill>
                  <a:srgbClr val="93C47D"/>
                </a:solidFill>
                <a:latin typeface="Cardo"/>
                <a:ea typeface="Cardo"/>
                <a:cs typeface="Cardo"/>
                <a:sym typeface="Cardo"/>
              </a:rPr>
              <a:t>7 days before the end of the cycle, if cycle is 30 days → measure on day 23 for at least 3 cycles then avg. is taken.</a:t>
            </a:r>
            <a:endParaRPr sz="12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1273626" y="25600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High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progesterone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 (&gt;30 nmol/L) → indicates ovulation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. </a:t>
            </a:r>
            <a:r>
              <a:rPr lang="en-US" sz="9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No. 1 investigation</a:t>
            </a:r>
            <a:r>
              <a:rPr lang="en-US" sz="1000">
                <a:solidFill>
                  <a:srgbClr val="93C47D"/>
                </a:solidFill>
                <a:latin typeface="Cardo"/>
                <a:ea typeface="Cardo"/>
                <a:cs typeface="Cardo"/>
                <a:sym typeface="Cardo"/>
              </a:rPr>
              <a:t> If low, then do more investigations</a:t>
            </a:r>
            <a:endParaRPr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1273625" y="32242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When do we need hormone measurement?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oligomenorrhea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or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amenorrhea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. </a:t>
            </a:r>
            <a:r>
              <a:rPr lang="en-US" sz="1000">
                <a:solidFill>
                  <a:srgbClr val="93C47D"/>
                </a:solidFill>
                <a:latin typeface="Cardo"/>
                <a:ea typeface="Cardo"/>
                <a:cs typeface="Cardo"/>
                <a:sym typeface="Cardo"/>
              </a:rPr>
              <a:t>Progesterone will be much lower</a:t>
            </a:r>
            <a:endParaRPr b="1" i="0" sz="1300" u="none" cap="none" strike="noStrike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30898" y="1148932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30923" y="1801459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B5EAEA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527585" y="2453968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530910" y="3106508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B5EAEA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1273626" y="38884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Endocrine </a:t>
            </a: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causes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of female infertility:</a:t>
            </a:r>
            <a:endParaRPr b="1" i="0" sz="1300" u="none" cap="none" strike="noStrike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530923" y="3759033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1024125" y="4552625"/>
            <a:ext cx="6241500" cy="58728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5750" lIns="85750" spcFirstLastPara="1" rIns="85750" wrap="square" tIns="8575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Exo"/>
              <a:buChar char="➔"/>
            </a:pP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↑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secretion of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ovarian androgens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: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- Obesity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- 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insulin resistance </a:t>
            </a:r>
            <a:r>
              <a:rPr lang="en-US" sz="1200">
                <a:solidFill>
                  <a:srgbClr val="93C47D"/>
                </a:solidFill>
                <a:latin typeface="Cardo"/>
                <a:ea typeface="Cardo"/>
                <a:cs typeface="Cardo"/>
                <a:sym typeface="Cardo"/>
              </a:rPr>
              <a:t>(diabetes)</a:t>
            </a:r>
            <a:endParaRPr sz="1200">
              <a:solidFill>
                <a:srgbClr val="93C47D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Exo"/>
              <a:buChar char="➔"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PCOS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200">
                <a:solidFill>
                  <a:srgbClr val="93C47D"/>
                </a:solidFill>
                <a:latin typeface="Cardo"/>
                <a:ea typeface="Cardo"/>
                <a:cs typeface="Cardo"/>
                <a:sym typeface="Cardo"/>
              </a:rPr>
              <a:t>(major cause)</a:t>
            </a:r>
            <a:endParaRPr sz="1200">
              <a:solidFill>
                <a:srgbClr val="93C47D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Char char="➔"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Primary ovarian failure:</a:t>
            </a:r>
            <a:endParaRPr b="1"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-"/>
            </a:pP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Postmenopausal hormonal pattern: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↑ gonadotropins +↓oestradiol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-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Hormone replacement therapy can be given (doesnʼt treat infertility).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➔"/>
            </a:pP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Hyperprolactinemia</a:t>
            </a:r>
            <a:endParaRPr b="1"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Char char="➔"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Cushing syndrome</a:t>
            </a:r>
            <a:endParaRPr b="1"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Char char="➔"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Hypogonadotropic hypogonadism:</a:t>
            </a:r>
            <a:endParaRPr b="1"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-"/>
            </a:pP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Due to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: hypothalamic- pituitary lesion, Rare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-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↓ gonadotropin / oestradiol. </a:t>
            </a:r>
            <a:r>
              <a:rPr lang="en-US" sz="1200">
                <a:solidFill>
                  <a:srgbClr val="93C47D"/>
                </a:solidFill>
                <a:latin typeface="Cardo"/>
                <a:ea typeface="Cardo"/>
                <a:cs typeface="Cardo"/>
                <a:sym typeface="Cardo"/>
              </a:rPr>
              <a:t>Malnourished female </a:t>
            </a:r>
            <a:endParaRPr sz="1200">
              <a:solidFill>
                <a:srgbClr val="93C47D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709050" y="4552625"/>
            <a:ext cx="288600" cy="5880600"/>
          </a:xfrm>
          <a:prstGeom prst="rect">
            <a:avLst/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192" name="Google Shape;1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62" y="7221250"/>
            <a:ext cx="4965626" cy="309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17"/>
          <p:cNvCxnSpPr/>
          <p:nvPr/>
        </p:nvCxnSpPr>
        <p:spPr>
          <a:xfrm flipH="1" rot="10800000">
            <a:off x="-7025869" y="4388977"/>
            <a:ext cx="738300" cy="33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99" name="Google Shape;199;p17"/>
          <p:cNvSpPr txBox="1"/>
          <p:nvPr/>
        </p:nvSpPr>
        <p:spPr>
          <a:xfrm>
            <a:off x="-1138600" y="692775"/>
            <a:ext cx="77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0" name="Google Shape;200;p17"/>
          <p:cNvSpPr/>
          <p:nvPr/>
        </p:nvSpPr>
        <p:spPr>
          <a:xfrm rot="10800000">
            <a:off x="-1046050" y="657686"/>
            <a:ext cx="592500" cy="7167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7D7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-1138600" y="727875"/>
            <a:ext cx="77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3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02" name="Google Shape;202;p17"/>
          <p:cNvCxnSpPr/>
          <p:nvPr/>
        </p:nvCxnSpPr>
        <p:spPr>
          <a:xfrm flipH="1" rot="10800000">
            <a:off x="-6346998" y="1664282"/>
            <a:ext cx="4224900" cy="17700"/>
          </a:xfrm>
          <a:prstGeom prst="straightConnector1">
            <a:avLst/>
          </a:prstGeom>
          <a:noFill/>
          <a:ln cap="flat" cmpd="sng" w="28575">
            <a:solidFill>
              <a:srgbClr val="E7D7B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3" name="Google Shape;203;p17"/>
          <p:cNvGrpSpPr/>
          <p:nvPr/>
        </p:nvGrpSpPr>
        <p:grpSpPr>
          <a:xfrm>
            <a:off x="-7025872" y="1333950"/>
            <a:ext cx="6125686" cy="3067121"/>
            <a:chOff x="965220" y="6380092"/>
            <a:chExt cx="5405653" cy="3494100"/>
          </a:xfrm>
        </p:grpSpPr>
        <p:cxnSp>
          <p:nvCxnSpPr>
            <p:cNvPr id="204" name="Google Shape;204;p17"/>
            <p:cNvCxnSpPr>
              <a:stCxn id="205" idx="1"/>
            </p:cNvCxnSpPr>
            <p:nvPr/>
          </p:nvCxnSpPr>
          <p:spPr>
            <a:xfrm>
              <a:off x="965262" y="6671092"/>
              <a:ext cx="300" cy="32031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206" name="Google Shape;206;p17"/>
            <p:cNvCxnSpPr/>
            <p:nvPr/>
          </p:nvCxnSpPr>
          <p:spPr>
            <a:xfrm flipH="1" rot="10800000">
              <a:off x="982000" y="7507726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</p:cxnSp>
        <p:sp>
          <p:nvSpPr>
            <p:cNvPr id="207" name="Google Shape;207;p17"/>
            <p:cNvSpPr txBox="1"/>
            <p:nvPr/>
          </p:nvSpPr>
          <p:spPr>
            <a:xfrm>
              <a:off x="1631473" y="7360099"/>
              <a:ext cx="4739400" cy="435300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7525" lIns="127525" spcFirstLastPara="1" rIns="127525" wrap="square" tIns="1275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Eugonadal</a:t>
              </a:r>
              <a:r>
                <a:rPr lang="en-US" sz="1200">
                  <a:solidFill>
                    <a:srgbClr val="000000"/>
                  </a:solidFill>
                  <a:latin typeface="Exo"/>
                  <a:ea typeface="Exo"/>
                  <a:cs typeface="Exo"/>
                  <a:sym typeface="Exo"/>
                </a:rPr>
                <a:t> men + </a:t>
              </a:r>
              <a:r>
                <a:rPr b="1"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normal sperm analysis</a:t>
              </a:r>
              <a:r>
                <a:rPr lang="en-US" sz="1200">
                  <a:solidFill>
                    <a:srgbClr val="000000"/>
                  </a:solidFill>
                  <a:latin typeface="Exo"/>
                  <a:ea typeface="Exo"/>
                  <a:cs typeface="Exo"/>
                  <a:sym typeface="Exo"/>
                </a:rPr>
                <a:t> → </a:t>
              </a:r>
              <a:r>
                <a:rPr b="1" lang="en-US" sz="1200">
                  <a:solidFill>
                    <a:srgbClr val="000000"/>
                  </a:solidFill>
                  <a:latin typeface="Exo"/>
                  <a:ea typeface="Exo"/>
                  <a:cs typeface="Exo"/>
                  <a:sym typeface="Exo"/>
                </a:rPr>
                <a:t>no</a:t>
              </a:r>
              <a:r>
                <a:rPr lang="en-US" sz="1200">
                  <a:solidFill>
                    <a:srgbClr val="000000"/>
                  </a:solidFill>
                  <a:latin typeface="Exo"/>
                  <a:ea typeface="Exo"/>
                  <a:cs typeface="Exo"/>
                  <a:sym typeface="Exo"/>
                </a:rPr>
                <a:t> endocrine investigations.</a:t>
              </a:r>
              <a:endParaRPr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sz="1200">
                <a:latin typeface="Exo"/>
                <a:ea typeface="Exo"/>
                <a:cs typeface="Exo"/>
                <a:sym typeface="Exo"/>
              </a:endParaRPr>
            </a:p>
          </p:txBody>
        </p:sp>
        <p:cxnSp>
          <p:nvCxnSpPr>
            <p:cNvPr id="208" name="Google Shape;208;p17"/>
            <p:cNvCxnSpPr/>
            <p:nvPr/>
          </p:nvCxnSpPr>
          <p:spPr>
            <a:xfrm flipH="1" rot="10800000">
              <a:off x="988320" y="8094270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209" name="Google Shape;209;p17"/>
            <p:cNvCxnSpPr/>
            <p:nvPr/>
          </p:nvCxnSpPr>
          <p:spPr>
            <a:xfrm flipH="1" rot="10800000">
              <a:off x="965220" y="9189369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210" name="Google Shape;210;p17"/>
            <p:cNvCxnSpPr/>
            <p:nvPr/>
          </p:nvCxnSpPr>
          <p:spPr>
            <a:xfrm flipH="1" rot="10800000">
              <a:off x="988320" y="8582157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</p:cxnSp>
        <p:sp>
          <p:nvSpPr>
            <p:cNvPr id="205" name="Google Shape;205;p17"/>
            <p:cNvSpPr/>
            <p:nvPr/>
          </p:nvSpPr>
          <p:spPr>
            <a:xfrm>
              <a:off x="965262" y="6380092"/>
              <a:ext cx="5215800" cy="582000"/>
            </a:xfrm>
            <a:prstGeom prst="roundRect">
              <a:avLst>
                <a:gd fmla="val 16667" name="adj"/>
              </a:avLst>
            </a:prstGeom>
            <a:solidFill>
              <a:srgbClr val="E7D7BD"/>
            </a:solidFill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127525" lIns="127525" spcFirstLastPara="1" rIns="127525" wrap="square" tIns="127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sp>
        <p:nvSpPr>
          <p:cNvPr id="211" name="Google Shape;211;p17"/>
          <p:cNvSpPr txBox="1"/>
          <p:nvPr/>
        </p:nvSpPr>
        <p:spPr>
          <a:xfrm>
            <a:off x="-6863450" y="1333950"/>
            <a:ext cx="5676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Endocrine investigations in subfertile man</a:t>
            </a:r>
            <a:endParaRPr b="1" sz="1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212" name="Google Shape;212;p17"/>
          <p:cNvGraphicFramePr/>
          <p:nvPr/>
        </p:nvGraphicFramePr>
        <p:xfrm>
          <a:off x="-7605861" y="50282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{C2BE8579-EED8-48FA-A630-B224D94150C9}</a:tableStyleId>
              </a:tblPr>
              <a:tblGrid>
                <a:gridCol w="3613400"/>
              </a:tblGrid>
              <a:tr h="99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Primary testicular Failure :</a:t>
                      </a:r>
                      <a:endParaRPr b="1" sz="12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- Due to damage in the testes (Interstitial ,tubular)</a:t>
                      </a:r>
                      <a:endParaRPr sz="11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low testosterone</a:t>
                      </a:r>
                      <a:r>
                        <a:rPr b="1"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b="1" lang="en-US" sz="1200">
                          <a:solidFill>
                            <a:srgbClr val="6AA84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+ high gonadotropins</a:t>
                      </a:r>
                      <a:endParaRPr b="1" sz="1300">
                        <a:solidFill>
                          <a:srgbClr val="6AA84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80275" marB="80275" marR="103625" marL="1036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Hyperprolactinemia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( a </a:t>
                      </a:r>
                      <a:r>
                        <a:rPr b="1"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rare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cause in men)</a:t>
                      </a:r>
                      <a:endParaRPr b="1" sz="1500">
                        <a:solidFill>
                          <a:srgbClr val="00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80275" marB="80275" marR="103625" marL="1036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3" name="Google Shape;213;p17"/>
          <p:cNvGraphicFramePr/>
          <p:nvPr/>
        </p:nvGraphicFramePr>
        <p:xfrm>
          <a:off x="-3933611" y="50282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{C2BE8579-EED8-48FA-A630-B224D94150C9}</a:tableStyleId>
              </a:tblPr>
              <a:tblGrid>
                <a:gridCol w="3613400"/>
              </a:tblGrid>
              <a:tr h="130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Hypothalamic-pituitary Disease:</a:t>
                      </a:r>
                      <a:endParaRPr b="1" sz="12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</a:t>
                      </a:r>
                      <a:r>
                        <a:rPr b="1" lang="en-US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Decreased testosterone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with </a:t>
                      </a:r>
                      <a:r>
                        <a:rPr b="1" lang="en-US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low/normal gonadotropins</a:t>
                      </a:r>
                      <a:endParaRPr b="1" sz="12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- suggests </a:t>
                      </a:r>
                      <a:r>
                        <a:rPr b="1" lang="en-US" sz="1200">
                          <a:solidFill>
                            <a:srgbClr val="00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hypogonadotropic hypogonadism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80275" marB="80275" marR="103625" marL="1036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4" name="Google Shape;214;p17"/>
          <p:cNvSpPr/>
          <p:nvPr/>
        </p:nvSpPr>
        <p:spPr>
          <a:xfrm>
            <a:off x="-6287525" y="4604370"/>
            <a:ext cx="2295144" cy="423873"/>
          </a:xfrm>
          <a:custGeom>
            <a:rect b="b" l="l" r="r" t="t"/>
            <a:pathLst>
              <a:path extrusionOk="0" h="8001" w="91440">
                <a:moveTo>
                  <a:pt x="91440" y="0"/>
                </a:moveTo>
                <a:lnTo>
                  <a:pt x="0" y="8001"/>
                </a:lnTo>
                <a:close/>
              </a:path>
            </a:pathLst>
          </a:custGeom>
          <a:solidFill>
            <a:srgbClr val="EEEEEE"/>
          </a:solidFill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Google Shape;215;p17"/>
          <p:cNvSpPr/>
          <p:nvPr/>
        </p:nvSpPr>
        <p:spPr>
          <a:xfrm>
            <a:off x="-3992450" y="4604370"/>
            <a:ext cx="2101063" cy="423873"/>
          </a:xfrm>
          <a:custGeom>
            <a:rect b="b" l="l" r="r" t="t"/>
            <a:pathLst>
              <a:path extrusionOk="0" h="8001" w="80010">
                <a:moveTo>
                  <a:pt x="0" y="0"/>
                </a:moveTo>
                <a:lnTo>
                  <a:pt x="80010" y="8001"/>
                </a:lnTo>
              </a:path>
            </a:pathLst>
          </a:custGeom>
          <a:noFill/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16" name="Google Shape;216;p17"/>
          <p:cNvPicPr preferRelativeResize="0"/>
          <p:nvPr/>
        </p:nvPicPr>
        <p:blipFill rotWithShape="1">
          <a:blip r:embed="rId4">
            <a:alphaModFix/>
          </a:blip>
          <a:srcRect b="7071" l="0" r="0" t="0"/>
          <a:stretch/>
        </p:blipFill>
        <p:spPr>
          <a:xfrm>
            <a:off x="-7304450" y="7012600"/>
            <a:ext cx="6779498" cy="35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/>
          <p:cNvSpPr txBox="1"/>
          <p:nvPr/>
        </p:nvSpPr>
        <p:spPr>
          <a:xfrm>
            <a:off x="1171411" y="260300"/>
            <a:ext cx="5213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Endocrine Investigations 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 subfertile Man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1273625" y="12316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E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ugonadal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men +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normal sperm analysis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→ </a:t>
            </a: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no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endocrine investigations.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1273650" y="18958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Endocrine causes of infertility in men are rare.</a:t>
            </a:r>
            <a:endParaRPr sz="12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1273626" y="25600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In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hypogonadal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men, we should </a:t>
            </a: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measure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: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- Testosterone   - Gonadotropins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1273625" y="32242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Semen analysis : Volume -  liquefaction time - sperm count - motility - presence of abnormal spermatozoa, PH - WBCs . </a:t>
            </a:r>
            <a:endParaRPr b="1" i="0" sz="1200" u="none" cap="none" strike="noStrike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530898" y="1148932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530923" y="1801459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B5EAEA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527585" y="2453968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530910" y="3106508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B5EAEA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1273626" y="38884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Endocrine investigations in </a:t>
            </a: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subfertile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men:</a:t>
            </a:r>
            <a:endParaRPr b="1" i="0" sz="1200" u="none" cap="none" strike="noStrike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530923" y="3759033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1024125" y="4552625"/>
            <a:ext cx="6241500" cy="5880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5750" lIns="85750" spcFirstLastPara="1" rIns="85750" wrap="square" tIns="85750">
            <a:noAutofit/>
          </a:bodyPr>
          <a:lstStyle/>
          <a:p>
            <a:pPr indent="-3048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Char char="➔"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Primary testicular Failure:</a:t>
            </a:r>
            <a:endParaRPr b="1"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-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Due to damage in the testes (Interstitial ,tubular)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-"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low testosterone</a:t>
            </a: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b="1" lang="en-US"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+ high gonadotropins</a:t>
            </a:r>
            <a:endParaRPr b="1" sz="12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➔"/>
            </a:pP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Hyperprolactinemia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( a </a:t>
            </a: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rare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cause in men)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Char char="➔"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Hypothalamic-pituitary Disease:</a:t>
            </a:r>
            <a:endParaRPr b="1"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Exo"/>
              <a:buChar char="-"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Decreased testosterone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 with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low/normal gonadotropins</a:t>
            </a:r>
            <a:endParaRPr b="1"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Exo"/>
              <a:buChar char="-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suggests </a:t>
            </a: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hypogonadotropic hypogonadism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709050" y="4552625"/>
            <a:ext cx="288600" cy="5880600"/>
          </a:xfrm>
          <a:prstGeom prst="rect">
            <a:avLst/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230" name="Google Shape;230;p17"/>
          <p:cNvPicPr preferRelativeResize="0"/>
          <p:nvPr/>
        </p:nvPicPr>
        <p:blipFill rotWithShape="1">
          <a:blip r:embed="rId4">
            <a:alphaModFix/>
          </a:blip>
          <a:srcRect b="7071" l="0" r="0" t="0"/>
          <a:stretch/>
        </p:blipFill>
        <p:spPr>
          <a:xfrm>
            <a:off x="1185350" y="6545225"/>
            <a:ext cx="5919061" cy="30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56" y="5935526"/>
            <a:ext cx="752876" cy="74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8"/>
          <p:cNvSpPr txBox="1"/>
          <p:nvPr/>
        </p:nvSpPr>
        <p:spPr>
          <a:xfrm>
            <a:off x="1143612" y="452750"/>
            <a:ext cx="5660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Anti Mullerian Hormone (AMH)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238" name="Google Shape;238;p18"/>
          <p:cNvGrpSpPr/>
          <p:nvPr/>
        </p:nvGrpSpPr>
        <p:grpSpPr>
          <a:xfrm>
            <a:off x="-7637325" y="1357795"/>
            <a:ext cx="6363358" cy="5737496"/>
            <a:chOff x="259055" y="1692388"/>
            <a:chExt cx="6339900" cy="6260225"/>
          </a:xfrm>
        </p:grpSpPr>
        <p:sp>
          <p:nvSpPr>
            <p:cNvPr id="239" name="Google Shape;239;p18"/>
            <p:cNvSpPr/>
            <p:nvPr/>
          </p:nvSpPr>
          <p:spPr>
            <a:xfrm>
              <a:off x="259055" y="1899214"/>
              <a:ext cx="6339900" cy="6053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125" lIns="36125" spcFirstLastPara="1" rIns="36125" wrap="square" tIns="361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sz="1200">
                <a:solidFill>
                  <a:srgbClr val="CC0000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485318" y="1692388"/>
              <a:ext cx="3579900" cy="595200"/>
            </a:xfrm>
            <a:prstGeom prst="flowChartAlternateProcess">
              <a:avLst/>
            </a:prstGeom>
            <a:solidFill>
              <a:srgbClr val="E7D7BD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125" lIns="36125" spcFirstLastPara="1" rIns="36125" wrap="square" tIns="36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Anti mullerian hormone (AMH)</a:t>
              </a:r>
              <a:endParaRPr b="1" sz="16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sz="16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241" name="Google Shape;241;p18"/>
          <p:cNvSpPr txBox="1"/>
          <p:nvPr/>
        </p:nvSpPr>
        <p:spPr>
          <a:xfrm>
            <a:off x="-7351000" y="2104450"/>
            <a:ext cx="5934000" cy="4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A</a:t>
            </a: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polypeptide hormone called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Mullerian- inhibiting substance</a:t>
            </a:r>
            <a:r>
              <a:rPr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Secreted by: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growing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ovarian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follicles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                 - Secretion is proportional to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follicular development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Asses: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ovarian reserve</a:t>
            </a:r>
            <a:r>
              <a:rPr b="1" lang="en-US" sz="1300">
                <a:solidFill>
                  <a:srgbClr val="CC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and female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fertility</a:t>
            </a:r>
            <a:r>
              <a:rPr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.</a:t>
            </a:r>
            <a:b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</a:b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        - </a:t>
            </a: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Ovarian reserve: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number and quality of oocytes in the ovaries.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In the ovary, it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inhibits</a:t>
            </a: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the:</a:t>
            </a:r>
            <a:endParaRPr sz="13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      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- Initial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recruitment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of </a:t>
            </a: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primary follicles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from primordial follicles. 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     - </a:t>
            </a: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Sensitivity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of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antral follicles</a:t>
            </a:r>
            <a:r>
              <a:rPr b="1" lang="en-US" sz="1300">
                <a:solidFill>
                  <a:srgbClr val="CC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to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FSH</a:t>
            </a:r>
            <a:r>
              <a:rPr b="1" lang="en-US" sz="1300">
                <a:solidFill>
                  <a:srgbClr val="CC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during cyclical recruitment.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     - premature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depletion of follicles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. </a:t>
            </a:r>
            <a:r>
              <a:rPr lang="en-US" sz="13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( So it delays menopause)</a:t>
            </a:r>
            <a:endParaRPr sz="13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The number of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remaining primordial follicles</a:t>
            </a:r>
            <a:r>
              <a:rPr b="1" lang="en-US" sz="1300">
                <a:solidFill>
                  <a:srgbClr val="CC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correlate with the number of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growing follicles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Since only growing follicles produce AMH →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AMH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plasma levels reflect the number of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remaining primordial follicles .</a:t>
            </a:r>
            <a:endParaRPr sz="1300">
              <a:solidFill>
                <a:srgbClr val="990000"/>
              </a:solidFill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-7474274" y="222458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401372" y="7295575"/>
            <a:ext cx="3586601" cy="235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 txBox="1"/>
          <p:nvPr/>
        </p:nvSpPr>
        <p:spPr>
          <a:xfrm>
            <a:off x="-5822208" y="9764356"/>
            <a:ext cx="24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Exo"/>
                <a:ea typeface="Exo"/>
                <a:cs typeface="Exo"/>
                <a:sym typeface="Exo"/>
              </a:rPr>
              <a:t>AMH and folliculogenesis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-7474274" y="268178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-7474274" y="348188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-7445699" y="561548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-7464749" y="6367964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-7474274" y="4234364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-6998575" y="8092000"/>
            <a:ext cx="143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↓ Recruitment  </a:t>
            </a:r>
            <a:endParaRPr sz="12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-3705675" y="78223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↓ FSH Sensitivity </a:t>
            </a:r>
            <a:endParaRPr sz="12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551491" y="1156765"/>
            <a:ext cx="2386500" cy="399000"/>
          </a:xfrm>
          <a:prstGeom prst="homePlate">
            <a:avLst>
              <a:gd fmla="val 50000" name="adj"/>
            </a:avLst>
          </a:prstGeom>
          <a:solidFill>
            <a:srgbClr val="319A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Definition</a:t>
            </a:r>
            <a:endParaRPr b="1" i="0" sz="18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2615590" y="1156774"/>
            <a:ext cx="2529600" cy="399000"/>
          </a:xfrm>
          <a:prstGeom prst="chevron">
            <a:avLst>
              <a:gd fmla="val 50000" name="adj"/>
            </a:avLst>
          </a:prstGeom>
          <a:solidFill>
            <a:srgbClr val="3FB6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Secreted by</a:t>
            </a:r>
            <a:endParaRPr b="1" i="0" sz="18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4866188" y="1152625"/>
            <a:ext cx="2529600" cy="400200"/>
          </a:xfrm>
          <a:prstGeom prst="chevron">
            <a:avLst>
              <a:gd fmla="val 50000" name="adj"/>
            </a:avLst>
          </a:pr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Asses</a:t>
            </a:r>
            <a:endParaRPr b="1" i="0" sz="18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551488" y="1588025"/>
            <a:ext cx="22302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rgbClr val="2898AA"/>
                </a:solidFill>
                <a:latin typeface="Cardo"/>
                <a:ea typeface="Cardo"/>
                <a:cs typeface="Cardo"/>
                <a:sym typeface="Cardo"/>
              </a:rPr>
              <a:t>◎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</a:t>
            </a: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polypeptide hormone called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Mullerian- inhibiting substance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.</a:t>
            </a:r>
            <a:endParaRPr i="0" sz="1200" u="none" cap="none" strike="noStrike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2729312" y="1588025"/>
            <a:ext cx="20634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rgbClr val="2898AA"/>
                </a:solidFill>
                <a:latin typeface="Cardo"/>
                <a:ea typeface="Cardo"/>
                <a:cs typeface="Cardo"/>
                <a:sym typeface="Cardo"/>
              </a:rPr>
              <a:t>◎ 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growing</a:t>
            </a:r>
            <a:r>
              <a:rPr b="1" lang="en-US" sz="1200">
                <a:solidFill>
                  <a:srgbClr val="990000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ovarian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follicles</a:t>
            </a:r>
            <a:r>
              <a:rPr lang="en-US" sz="1200">
                <a:solidFill>
                  <a:srgbClr val="990000"/>
                </a:solidFill>
                <a:latin typeface="Cardo"/>
                <a:ea typeface="Cardo"/>
                <a:cs typeface="Cardo"/>
                <a:sym typeface="Cardo"/>
              </a:rPr>
              <a:t>,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Secretion is proportional to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follicular development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.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5088550" y="1598363"/>
            <a:ext cx="19542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898AA"/>
                </a:solidFill>
                <a:latin typeface="Cardo"/>
                <a:ea typeface="Cardo"/>
                <a:cs typeface="Cardo"/>
                <a:sym typeface="Cardo"/>
              </a:rPr>
              <a:t>◎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ovarian reserve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and female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fertility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.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rgbClr val="2898AA"/>
                </a:solidFill>
                <a:latin typeface="Cardo"/>
                <a:ea typeface="Cardo"/>
                <a:cs typeface="Cardo"/>
                <a:sym typeface="Cardo"/>
              </a:rPr>
              <a:t>◎ </a:t>
            </a: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Ovarian reserve: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number and quality of oocytes in the ovaries.</a:t>
            </a:r>
            <a:endParaRPr i="0" sz="1200" u="none" cap="none" strike="noStrike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258" name="Google Shape;258;p18"/>
          <p:cNvGrpSpPr/>
          <p:nvPr/>
        </p:nvGrpSpPr>
        <p:grpSpPr>
          <a:xfrm>
            <a:off x="151975" y="3058700"/>
            <a:ext cx="2036739" cy="1240925"/>
            <a:chOff x="1047125" y="1397738"/>
            <a:chExt cx="1671514" cy="1240925"/>
          </a:xfrm>
        </p:grpSpPr>
        <p:sp>
          <p:nvSpPr>
            <p:cNvPr id="259" name="Google Shape;259;p18"/>
            <p:cNvSpPr/>
            <p:nvPr/>
          </p:nvSpPr>
          <p:spPr>
            <a:xfrm>
              <a:off x="1327838" y="1566763"/>
              <a:ext cx="1390800" cy="1071900"/>
            </a:xfrm>
            <a:prstGeom prst="rect">
              <a:avLst/>
            </a:prstGeom>
            <a:noFill/>
            <a:ln cap="flat" cmpd="sng" w="9525">
              <a:solidFill>
                <a:srgbClr val="319A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>
                  <a:solidFill>
                    <a:srgbClr val="EA9999"/>
                  </a:solidFill>
                  <a:latin typeface="Cardo"/>
                  <a:ea typeface="Cardo"/>
                  <a:cs typeface="Cardo"/>
                  <a:sym typeface="Cardo"/>
                </a:rPr>
                <a:t> </a:t>
              </a:r>
              <a:r>
                <a:rPr lang="en-US" sz="13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Initial </a:t>
              </a:r>
              <a:r>
                <a:rPr lang="en-US" sz="1300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recruitment</a:t>
              </a:r>
              <a:r>
                <a:rPr lang="en-US" sz="1300">
                  <a:solidFill>
                    <a:srgbClr val="990000"/>
                  </a:solidFill>
                  <a:latin typeface="Cardo"/>
                  <a:ea typeface="Cardo"/>
                  <a:cs typeface="Cardo"/>
                  <a:sym typeface="Cardo"/>
                </a:rPr>
                <a:t> </a:t>
              </a:r>
              <a:r>
                <a:rPr lang="en-US" sz="13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of primary follicles from primordial follicles. </a:t>
              </a:r>
              <a:endParaRPr sz="1300">
                <a:solidFill>
                  <a:srgbClr val="5265BD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60" name="Google Shape;260;p18"/>
            <p:cNvSpPr txBox="1"/>
            <p:nvPr/>
          </p:nvSpPr>
          <p:spPr>
            <a:xfrm>
              <a:off x="1047125" y="1397738"/>
              <a:ext cx="6387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en-US" sz="8000">
                  <a:solidFill>
                    <a:srgbClr val="319A97"/>
                  </a:solidFill>
                  <a:latin typeface="Exo"/>
                  <a:ea typeface="Exo"/>
                  <a:cs typeface="Exo"/>
                  <a:sym typeface="Exo"/>
                </a:rPr>
                <a:t>1</a:t>
              </a:r>
              <a:endParaRPr b="1" i="0" sz="8000" u="none" cap="none" strike="noStrike">
                <a:solidFill>
                  <a:srgbClr val="319A97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261" name="Google Shape;261;p18"/>
          <p:cNvGrpSpPr/>
          <p:nvPr/>
        </p:nvGrpSpPr>
        <p:grpSpPr>
          <a:xfrm>
            <a:off x="2397215" y="3060113"/>
            <a:ext cx="2282700" cy="1238100"/>
            <a:chOff x="2840463" y="1397738"/>
            <a:chExt cx="2282700" cy="1238100"/>
          </a:xfrm>
        </p:grpSpPr>
        <p:sp>
          <p:nvSpPr>
            <p:cNvPr id="262" name="Google Shape;262;p18"/>
            <p:cNvSpPr/>
            <p:nvPr/>
          </p:nvSpPr>
          <p:spPr>
            <a:xfrm>
              <a:off x="3183363" y="1550138"/>
              <a:ext cx="1939800" cy="1085700"/>
            </a:xfrm>
            <a:prstGeom prst="rect">
              <a:avLst/>
            </a:prstGeom>
            <a:noFill/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63" name="Google Shape;263;p18"/>
            <p:cNvSpPr txBox="1"/>
            <p:nvPr/>
          </p:nvSpPr>
          <p:spPr>
            <a:xfrm>
              <a:off x="2840463" y="1397738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en-US" sz="8000">
                  <a:solidFill>
                    <a:srgbClr val="3FB6BC"/>
                  </a:solidFill>
                  <a:latin typeface="Exo"/>
                  <a:ea typeface="Exo"/>
                  <a:cs typeface="Exo"/>
                  <a:sym typeface="Exo"/>
                </a:rPr>
                <a:t>2</a:t>
              </a:r>
              <a:endParaRPr b="1" i="0" sz="8000" u="none" cap="none" strike="noStrike">
                <a:solidFill>
                  <a:srgbClr val="3FB6BC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264" name="Google Shape;264;p18"/>
          <p:cNvGrpSpPr/>
          <p:nvPr/>
        </p:nvGrpSpPr>
        <p:grpSpPr>
          <a:xfrm>
            <a:off x="4888414" y="3058538"/>
            <a:ext cx="2354451" cy="1238156"/>
            <a:chOff x="4717611" y="1396325"/>
            <a:chExt cx="2104443" cy="1239519"/>
          </a:xfrm>
        </p:grpSpPr>
        <p:sp>
          <p:nvSpPr>
            <p:cNvPr id="265" name="Google Shape;265;p18"/>
            <p:cNvSpPr/>
            <p:nvPr/>
          </p:nvSpPr>
          <p:spPr>
            <a:xfrm>
              <a:off x="5088354" y="1550144"/>
              <a:ext cx="1733700" cy="1085700"/>
            </a:xfrm>
            <a:prstGeom prst="rect">
              <a:avLst/>
            </a:prstGeom>
            <a:noFill/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66" name="Google Shape;266;p18"/>
            <p:cNvSpPr txBox="1"/>
            <p:nvPr/>
          </p:nvSpPr>
          <p:spPr>
            <a:xfrm>
              <a:off x="4717611" y="1396325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en-US" sz="8000">
                  <a:solidFill>
                    <a:srgbClr val="B5EAEA"/>
                  </a:solidFill>
                  <a:latin typeface="Exo"/>
                  <a:ea typeface="Exo"/>
                  <a:cs typeface="Exo"/>
                  <a:sym typeface="Exo"/>
                </a:rPr>
                <a:t>3</a:t>
              </a:r>
              <a:endParaRPr b="1" i="0" sz="8000" u="none" cap="none" strike="noStrike">
                <a:solidFill>
                  <a:srgbClr val="B5EAEA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267" name="Google Shape;267;p18"/>
          <p:cNvSpPr/>
          <p:nvPr/>
        </p:nvSpPr>
        <p:spPr>
          <a:xfrm>
            <a:off x="459588" y="2769675"/>
            <a:ext cx="2667000" cy="346200"/>
          </a:xfrm>
          <a:prstGeom prst="roundRect">
            <a:avLst>
              <a:gd fmla="val 16667" name="adj"/>
            </a:avLst>
          </a:prstGeom>
          <a:solidFill>
            <a:srgbClr val="F3F3F3">
              <a:alpha val="7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latin typeface="Cardo"/>
                <a:ea typeface="Cardo"/>
                <a:cs typeface="Cardo"/>
                <a:sym typeface="Cardo"/>
              </a:rPr>
              <a:t>In the ovary, it </a:t>
            </a:r>
            <a:r>
              <a:rPr b="1" lang="en-US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inhibits </a:t>
            </a:r>
            <a:r>
              <a:rPr b="1" lang="en-US">
                <a:latin typeface="Cardo"/>
                <a:ea typeface="Cardo"/>
                <a:cs typeface="Cardo"/>
                <a:sym typeface="Cardo"/>
              </a:rPr>
              <a:t>the</a:t>
            </a:r>
            <a:r>
              <a:rPr b="1" lang="en-US">
                <a:latin typeface="Cardo"/>
                <a:ea typeface="Cardo"/>
                <a:cs typeface="Cardo"/>
                <a:sym typeface="Cardo"/>
              </a:rPr>
              <a:t>: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268" name="Google Shape;268;p18"/>
          <p:cNvGrpSpPr/>
          <p:nvPr/>
        </p:nvGrpSpPr>
        <p:grpSpPr>
          <a:xfrm>
            <a:off x="312616" y="2769746"/>
            <a:ext cx="371924" cy="346184"/>
            <a:chOff x="3798345" y="97675"/>
            <a:chExt cx="766064" cy="766064"/>
          </a:xfrm>
        </p:grpSpPr>
        <p:sp>
          <p:nvSpPr>
            <p:cNvPr id="269" name="Google Shape;269;p18"/>
            <p:cNvSpPr/>
            <p:nvPr/>
          </p:nvSpPr>
          <p:spPr>
            <a:xfrm>
              <a:off x="3798345" y="97674"/>
              <a:ext cx="766064" cy="76606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5EAEA"/>
            </a:solidFill>
            <a:ln>
              <a:noFill/>
            </a:ln>
          </p:spPr>
        </p:sp>
        <p:sp>
          <p:nvSpPr>
            <p:cNvPr id="270" name="Google Shape;270;p18"/>
            <p:cNvSpPr/>
            <p:nvPr/>
          </p:nvSpPr>
          <p:spPr>
            <a:xfrm>
              <a:off x="3908067" y="207396"/>
              <a:ext cx="546608" cy="546608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</p:grpSp>
      <p:sp>
        <p:nvSpPr>
          <p:cNvPr id="271" name="Google Shape;271;p18"/>
          <p:cNvSpPr txBox="1"/>
          <p:nvPr/>
        </p:nvSpPr>
        <p:spPr>
          <a:xfrm>
            <a:off x="2918975" y="3380788"/>
            <a:ext cx="18120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Sensitivity of </a:t>
            </a:r>
            <a:r>
              <a:rPr lang="en-US" sz="13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antral</a:t>
            </a:r>
            <a:r>
              <a:rPr lang="en-US" sz="1300">
                <a:solidFill>
                  <a:srgbClr val="990000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3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follicles </a:t>
            </a: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to </a:t>
            </a:r>
            <a:r>
              <a:rPr lang="en-US" sz="13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FSH </a:t>
            </a: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during cyclical recruitment.</a:t>
            </a:r>
            <a:endParaRPr sz="1300"/>
          </a:p>
        </p:txBody>
      </p:sp>
      <p:sp>
        <p:nvSpPr>
          <p:cNvPr id="272" name="Google Shape;272;p18"/>
          <p:cNvSpPr txBox="1"/>
          <p:nvPr/>
        </p:nvSpPr>
        <p:spPr>
          <a:xfrm>
            <a:off x="5492357" y="3382113"/>
            <a:ext cx="17127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premature </a:t>
            </a:r>
            <a:r>
              <a:rPr lang="en-US" sz="13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depletion of follicles</a:t>
            </a: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. </a:t>
            </a:r>
            <a:r>
              <a:rPr lang="en-US" sz="13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( So it delays menopause)</a:t>
            </a:r>
            <a:endParaRPr sz="1300"/>
          </a:p>
        </p:txBody>
      </p:sp>
      <p:sp>
        <p:nvSpPr>
          <p:cNvPr id="273" name="Google Shape;273;p18"/>
          <p:cNvSpPr/>
          <p:nvPr/>
        </p:nvSpPr>
        <p:spPr>
          <a:xfrm>
            <a:off x="686171" y="5145513"/>
            <a:ext cx="4247400" cy="5694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Since only growing follicles produce AMH →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AMH</a:t>
            </a:r>
            <a:r>
              <a:rPr b="1" lang="en-US" sz="1200">
                <a:solidFill>
                  <a:srgbClr val="990000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plasma levels reflect the number of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remaining primordial follicles.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459625" y="5144080"/>
            <a:ext cx="207000" cy="568200"/>
          </a:xfrm>
          <a:prstGeom prst="rect">
            <a:avLst/>
          </a:prstGeom>
          <a:solidFill>
            <a:srgbClr val="0B7743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700000" dist="28575">
              <a:srgbClr val="000000">
                <a:alpha val="16079"/>
              </a:srgbClr>
            </a:outerShdw>
          </a:effectLst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459626" y="5145542"/>
            <a:ext cx="207000" cy="568500"/>
          </a:xfrm>
          <a:prstGeom prst="rect">
            <a:avLst/>
          </a:prstGeom>
          <a:solidFill>
            <a:srgbClr val="B5EAEA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276" name="Google Shape;276;p18"/>
          <p:cNvGrpSpPr/>
          <p:nvPr/>
        </p:nvGrpSpPr>
        <p:grpSpPr>
          <a:xfrm>
            <a:off x="459598" y="4520241"/>
            <a:ext cx="4473768" cy="569408"/>
            <a:chOff x="2012996" y="2322569"/>
            <a:chExt cx="5838141" cy="642600"/>
          </a:xfrm>
        </p:grpSpPr>
        <p:sp>
          <p:nvSpPr>
            <p:cNvPr id="277" name="Google Shape;277;p18"/>
            <p:cNvSpPr/>
            <p:nvPr/>
          </p:nvSpPr>
          <p:spPr>
            <a:xfrm>
              <a:off x="2308638" y="2322574"/>
              <a:ext cx="5542500" cy="642000"/>
            </a:xfrm>
            <a:prstGeom prst="rect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The number of </a:t>
              </a:r>
              <a:r>
                <a:rPr b="1" lang="en-US" sz="1200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remaining primordial follicles </a:t>
              </a: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correlate with the number of </a:t>
              </a:r>
              <a:r>
                <a:rPr b="1" lang="en-US" sz="1200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growing follicles</a:t>
              </a:r>
              <a:r>
                <a:rPr lang="en-US" sz="1200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.</a:t>
              </a:r>
              <a:endParaRPr i="0" sz="1200" u="none" cap="none" strike="noStrike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2012996" y="2322569"/>
              <a:ext cx="270000" cy="642300"/>
            </a:xfrm>
            <a:prstGeom prst="rect">
              <a:avLst/>
            </a:prstGeom>
            <a:solidFill>
              <a:srgbClr val="0B7743"/>
            </a:solidFill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2700000" dist="28575">
                <a:srgbClr val="000000">
                  <a:alpha val="16079"/>
                </a:srgbClr>
              </a:outerShdw>
            </a:effectLst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2012996" y="2322569"/>
              <a:ext cx="270000" cy="642600"/>
            </a:xfrm>
            <a:prstGeom prst="rect">
              <a:avLst/>
            </a:prstGeom>
            <a:solidFill>
              <a:srgbClr val="2898AA"/>
            </a:solidFill>
            <a:ln cap="flat" cmpd="sng" w="9525">
              <a:solidFill>
                <a:srgbClr val="2898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grpSp>
        <p:nvGrpSpPr>
          <p:cNvPr id="280" name="Google Shape;280;p18"/>
          <p:cNvGrpSpPr/>
          <p:nvPr/>
        </p:nvGrpSpPr>
        <p:grpSpPr>
          <a:xfrm>
            <a:off x="4953113" y="4457550"/>
            <a:ext cx="3052749" cy="1408714"/>
            <a:chOff x="4951288" y="4383775"/>
            <a:chExt cx="3052749" cy="1408714"/>
          </a:xfrm>
        </p:grpSpPr>
        <p:sp>
          <p:nvSpPr>
            <p:cNvPr id="281" name="Google Shape;281;p18"/>
            <p:cNvSpPr txBox="1"/>
            <p:nvPr/>
          </p:nvSpPr>
          <p:spPr>
            <a:xfrm>
              <a:off x="5373600" y="5453789"/>
              <a:ext cx="1603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rdo"/>
                  <a:ea typeface="Cardo"/>
                  <a:cs typeface="Cardo"/>
                  <a:sym typeface="Cardo"/>
                </a:rPr>
                <a:t>AMH and folliculogenesis</a:t>
              </a:r>
              <a:endParaRPr sz="1000">
                <a:latin typeface="Cardo"/>
                <a:ea typeface="Cardo"/>
                <a:cs typeface="Cardo"/>
                <a:sym typeface="Cardo"/>
              </a:endParaRPr>
            </a:p>
          </p:txBody>
        </p:sp>
        <p:grpSp>
          <p:nvGrpSpPr>
            <p:cNvPr id="282" name="Google Shape;282;p18"/>
            <p:cNvGrpSpPr/>
            <p:nvPr/>
          </p:nvGrpSpPr>
          <p:grpSpPr>
            <a:xfrm>
              <a:off x="4951288" y="4383775"/>
              <a:ext cx="3052749" cy="1139593"/>
              <a:chOff x="4951288" y="4383775"/>
              <a:chExt cx="3052749" cy="1139593"/>
            </a:xfrm>
          </p:grpSpPr>
          <p:pic>
            <p:nvPicPr>
              <p:cNvPr id="283" name="Google Shape;283;p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288858" y="4383775"/>
                <a:ext cx="1709789" cy="113959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4" name="Google Shape;284;p18"/>
              <p:cNvSpPr txBox="1"/>
              <p:nvPr/>
            </p:nvSpPr>
            <p:spPr>
              <a:xfrm>
                <a:off x="4951288" y="4768575"/>
                <a:ext cx="738300" cy="29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rgbClr val="6AA84F"/>
                    </a:solidFill>
                    <a:latin typeface="Cardo"/>
                    <a:ea typeface="Cardo"/>
                    <a:cs typeface="Cardo"/>
                    <a:sym typeface="Cardo"/>
                  </a:rPr>
                  <a:t>↓ Recruitment  </a:t>
                </a:r>
                <a:endParaRPr sz="700">
                  <a:solidFill>
                    <a:srgbClr val="6AA84F"/>
                  </a:solidFill>
                  <a:latin typeface="Cardo"/>
                  <a:ea typeface="Cardo"/>
                  <a:cs typeface="Cardo"/>
                  <a:sym typeface="Cardo"/>
                </a:endParaRPr>
              </a:p>
            </p:txBody>
          </p:sp>
          <p:sp>
            <p:nvSpPr>
              <p:cNvPr id="285" name="Google Shape;285;p18"/>
              <p:cNvSpPr txBox="1"/>
              <p:nvPr/>
            </p:nvSpPr>
            <p:spPr>
              <a:xfrm>
                <a:off x="6573936" y="4638264"/>
                <a:ext cx="1430100" cy="29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rgbClr val="6AA84F"/>
                    </a:solidFill>
                    <a:latin typeface="Cardo"/>
                    <a:ea typeface="Cardo"/>
                    <a:cs typeface="Cardo"/>
                    <a:sym typeface="Cardo"/>
                  </a:rPr>
                  <a:t>↓ FSH Sensitivity </a:t>
                </a:r>
                <a:endParaRPr sz="700">
                  <a:solidFill>
                    <a:srgbClr val="6AA84F"/>
                  </a:solidFill>
                  <a:latin typeface="Cardo"/>
                  <a:ea typeface="Cardo"/>
                  <a:cs typeface="Cardo"/>
                  <a:sym typeface="Cardo"/>
                </a:endParaRPr>
              </a:p>
            </p:txBody>
          </p:sp>
        </p:grpSp>
      </p:grpSp>
      <p:grpSp>
        <p:nvGrpSpPr>
          <p:cNvPr id="286" name="Google Shape;286;p18"/>
          <p:cNvGrpSpPr/>
          <p:nvPr/>
        </p:nvGrpSpPr>
        <p:grpSpPr>
          <a:xfrm>
            <a:off x="8401943" y="700011"/>
            <a:ext cx="6363358" cy="9112448"/>
            <a:chOff x="-5442898" y="1803455"/>
            <a:chExt cx="6339900" cy="6212044"/>
          </a:xfrm>
        </p:grpSpPr>
        <p:sp>
          <p:nvSpPr>
            <p:cNvPr id="287" name="Google Shape;287;p18"/>
            <p:cNvSpPr/>
            <p:nvPr/>
          </p:nvSpPr>
          <p:spPr>
            <a:xfrm>
              <a:off x="-5442898" y="1962099"/>
              <a:ext cx="6339900" cy="6053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125" lIns="36125" spcFirstLastPara="1" rIns="36125" wrap="square" tIns="361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sz="1200">
                <a:solidFill>
                  <a:srgbClr val="CC0000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-4991967" y="1803455"/>
              <a:ext cx="3579900" cy="400500"/>
            </a:xfrm>
            <a:prstGeom prst="flowChartAlternateProcess">
              <a:avLst/>
            </a:prstGeom>
            <a:solidFill>
              <a:srgbClr val="E7D7BD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125" lIns="36125" spcFirstLastPara="1" rIns="36125" wrap="square" tIns="36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                                                                    </a:t>
              </a:r>
              <a:endParaRPr b="1" sz="1800">
                <a:solidFill>
                  <a:srgbClr val="FFFFFF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    </a:t>
              </a:r>
              <a:r>
                <a:rPr b="1" lang="en-US" sz="18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Hyperprolactinemia</a:t>
              </a:r>
              <a:r>
                <a:rPr b="1" lang="en-US" sz="1800">
                  <a:solidFill>
                    <a:srgbClr val="FFFFFF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 </a:t>
              </a:r>
              <a:endParaRPr b="1" sz="1800">
                <a:solidFill>
                  <a:srgbClr val="FFFFFF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289" name="Google Shape;289;p18"/>
          <p:cNvSpPr/>
          <p:nvPr/>
        </p:nvSpPr>
        <p:spPr>
          <a:xfrm>
            <a:off x="8640951" y="145518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8640951" y="183618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8640951" y="292203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8650476" y="366498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8717151" y="473178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8640951" y="3293514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 txBox="1"/>
          <p:nvPr/>
        </p:nvSpPr>
        <p:spPr>
          <a:xfrm>
            <a:off x="8811850" y="1335050"/>
            <a:ext cx="57246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Prolactin 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: an anterior pituitary hormone.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Regulation of prolactin secretion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: (tightly regulated)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        -  </a:t>
            </a: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Stimulated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by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TRH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from hypothalamus.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       - </a:t>
            </a: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Inhibited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by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dopamine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from hypothalamus. 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Acts directly on the mammary glands to </a:t>
            </a: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control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lactation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↑ prolactin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→ gonadal function impairment →</a:t>
            </a:r>
            <a:r>
              <a:rPr b="1"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infertility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in both sexes.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Early indications:</a:t>
            </a:r>
            <a:endParaRPr b="1"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       -  </a:t>
            </a: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Women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: amenorrhea and galactorrhea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       -  </a:t>
            </a: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Men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: none </a:t>
            </a:r>
            <a:r>
              <a:rPr lang="en-US" sz="6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(</a:t>
            </a:r>
            <a:r>
              <a:rPr lang="en-US" sz="8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Adenoma</a:t>
            </a:r>
            <a:r>
              <a:rPr lang="en-US" sz="7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→</a:t>
            </a:r>
            <a:r>
              <a:rPr lang="en-US" sz="8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compress optic nerve</a:t>
            </a:r>
            <a:r>
              <a:rPr lang="en-US" sz="7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→</a:t>
            </a:r>
            <a:r>
              <a:rPr lang="en-US" sz="8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vision disturbance and headache)</a:t>
            </a:r>
            <a:r>
              <a:rPr lang="en-US" sz="7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sz="6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Causes of hyperprolactinemia: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96" name="Google Shape;296;p18"/>
          <p:cNvSpPr txBox="1"/>
          <p:nvPr/>
        </p:nvSpPr>
        <p:spPr>
          <a:xfrm>
            <a:off x="9445373" y="4991273"/>
            <a:ext cx="38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13026973" y="5186473"/>
            <a:ext cx="1277700" cy="99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7D7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Seizures</a:t>
            </a:r>
            <a:endParaRPr b="1"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9015048" y="5186473"/>
            <a:ext cx="1260900" cy="99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7D7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      </a:t>
            </a:r>
            <a:r>
              <a:rPr b="1"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Stress</a:t>
            </a:r>
            <a:endParaRPr b="1"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10341148" y="5186473"/>
            <a:ext cx="1277700" cy="99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7D7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Prolactinoma</a:t>
            </a:r>
            <a:endParaRPr b="1"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11684073" y="5186473"/>
            <a:ext cx="1277700" cy="99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7D7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Other </a:t>
            </a:r>
            <a:r>
              <a:rPr b="1"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pituitary disease</a:t>
            </a:r>
            <a:endParaRPr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1" name="Google Shape;301;p18"/>
          <p:cNvSpPr/>
          <p:nvPr/>
        </p:nvSpPr>
        <p:spPr>
          <a:xfrm>
            <a:off x="9073675" y="6463825"/>
            <a:ext cx="1659300" cy="1149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7D7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Primary hypothyroidism: </a:t>
            </a:r>
            <a:r>
              <a:rPr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prolactin is stimulated by TRH</a:t>
            </a:r>
            <a:endParaRPr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9487544" y="5028320"/>
            <a:ext cx="296100" cy="293400"/>
          </a:xfrm>
          <a:prstGeom prst="ellipse">
            <a:avLst/>
          </a:prstGeom>
          <a:solidFill>
            <a:srgbClr val="C9B79C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>
            <a:off x="9514672" y="5056039"/>
            <a:ext cx="244800" cy="2412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10831982" y="5027420"/>
            <a:ext cx="296100" cy="293400"/>
          </a:xfrm>
          <a:prstGeom prst="ellipse">
            <a:avLst/>
          </a:prstGeom>
          <a:solidFill>
            <a:srgbClr val="C9B79C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10857610" y="5051981"/>
            <a:ext cx="244800" cy="2412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>
            <a:off x="12174894" y="5027420"/>
            <a:ext cx="296100" cy="293400"/>
          </a:xfrm>
          <a:prstGeom prst="ellipse">
            <a:avLst/>
          </a:prstGeom>
          <a:solidFill>
            <a:srgbClr val="C9B79C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>
            <a:off x="12200522" y="5051998"/>
            <a:ext cx="244800" cy="2412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>
            <a:off x="13509519" y="5027420"/>
            <a:ext cx="296100" cy="293400"/>
          </a:xfrm>
          <a:prstGeom prst="ellipse">
            <a:avLst/>
          </a:prstGeom>
          <a:solidFill>
            <a:srgbClr val="C9B79C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13535147" y="5056061"/>
            <a:ext cx="244800" cy="2412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9755344" y="6246620"/>
            <a:ext cx="296100" cy="293400"/>
          </a:xfrm>
          <a:prstGeom prst="ellipse">
            <a:avLst/>
          </a:prstGeom>
          <a:solidFill>
            <a:srgbClr val="C9B79C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9780922" y="6273623"/>
            <a:ext cx="244800" cy="2412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 txBox="1"/>
          <p:nvPr/>
        </p:nvSpPr>
        <p:spPr>
          <a:xfrm>
            <a:off x="9514670" y="5007304"/>
            <a:ext cx="24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i="0" sz="10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10831969" y="5003213"/>
            <a:ext cx="29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i="0" sz="10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4" name="Google Shape;314;p18"/>
          <p:cNvSpPr txBox="1"/>
          <p:nvPr/>
        </p:nvSpPr>
        <p:spPr>
          <a:xfrm>
            <a:off x="12200506" y="5003231"/>
            <a:ext cx="24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i="0" sz="10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13519813" y="5016326"/>
            <a:ext cx="31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i="0" sz="10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9780932" y="6226505"/>
            <a:ext cx="27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 i="0" sz="10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10790125" y="6462825"/>
            <a:ext cx="1336500" cy="1149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7D7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Drugs</a:t>
            </a:r>
            <a:r>
              <a:rPr lang="en-US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0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: -Estrogens               -Phenothiazines    -Metoclopramide -α-methyl dopa</a:t>
            </a:r>
            <a:endParaRPr sz="10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12183775" y="6472275"/>
            <a:ext cx="2152800" cy="1130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7D7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Idiopathic hypersecretion: </a:t>
            </a:r>
            <a:r>
              <a:rPr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impaired secretion of dopamine (usually inhibits prolactin release).</a:t>
            </a:r>
            <a:endParaRPr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11299719" y="6246620"/>
            <a:ext cx="296100" cy="293400"/>
          </a:xfrm>
          <a:prstGeom prst="ellipse">
            <a:avLst/>
          </a:prstGeom>
          <a:solidFill>
            <a:srgbClr val="C9B79C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11325347" y="6275261"/>
            <a:ext cx="244800" cy="2412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13031944" y="6246620"/>
            <a:ext cx="296100" cy="293400"/>
          </a:xfrm>
          <a:prstGeom prst="ellipse">
            <a:avLst/>
          </a:prstGeom>
          <a:solidFill>
            <a:srgbClr val="C9B79C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13057522" y="6273623"/>
            <a:ext cx="244800" cy="2412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 txBox="1"/>
          <p:nvPr/>
        </p:nvSpPr>
        <p:spPr>
          <a:xfrm>
            <a:off x="11310013" y="6235526"/>
            <a:ext cx="31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6</a:t>
            </a:r>
            <a:endParaRPr b="1" i="0" sz="10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13057532" y="6226505"/>
            <a:ext cx="27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7</a:t>
            </a:r>
            <a:endParaRPr b="1" i="0" sz="10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8854675" y="7634750"/>
            <a:ext cx="5391300" cy="23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latin typeface="Exo"/>
                <a:ea typeface="Exo"/>
                <a:cs typeface="Exo"/>
                <a:sym typeface="Exo"/>
              </a:rPr>
              <a:t>Diagnosis: </a:t>
            </a:r>
            <a:r>
              <a:rPr b="1"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exclude</a:t>
            </a:r>
            <a:r>
              <a:rPr b="1" lang="en-US" sz="1200">
                <a:solidFill>
                  <a:srgbClr val="CC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200">
                <a:latin typeface="Exo"/>
                <a:ea typeface="Exo"/>
                <a:cs typeface="Exo"/>
                <a:sym typeface="Exo"/>
              </a:rPr>
              <a:t>stress, drugs, other diseases</a:t>
            </a:r>
            <a:r>
              <a:rPr lang="en-US" sz="12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, </a:t>
            </a:r>
            <a:endParaRPr sz="12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Differential diagnosis:</a:t>
            </a:r>
            <a:endParaRPr b="1" sz="12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          </a:t>
            </a:r>
            <a:r>
              <a:rPr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-  </a:t>
            </a:r>
            <a:r>
              <a:rPr b="1"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Prolactinoma</a:t>
            </a:r>
            <a:r>
              <a:rPr b="1" lang="en-US" sz="1200">
                <a:solidFill>
                  <a:srgbClr val="CC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0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(check by radiological examination)</a:t>
            </a:r>
            <a:endParaRPr sz="10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           </a:t>
            </a:r>
            <a:r>
              <a:rPr lang="en-US" sz="12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-  </a:t>
            </a:r>
            <a:r>
              <a:rPr b="1"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Idiopathic hypersecretion</a:t>
            </a:r>
            <a:endParaRPr b="1" sz="12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To differentiate between them → TRH stimulation test                                                 Prolactin does not increase → prolactinoma                                                                                                                                        Prolactin increases → idiopathic hypersecretion</a:t>
            </a:r>
            <a:endParaRPr sz="1200">
              <a:solidFill>
                <a:srgbClr val="6AA84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6AA84F"/>
              </a:solidFill>
              <a:highlight>
                <a:srgbClr val="FFFFFF"/>
              </a:highlight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8745726" y="773243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8745726" y="8094389"/>
            <a:ext cx="137400" cy="1494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8" name="Google Shape;328;p18"/>
          <p:cNvGraphicFramePr/>
          <p:nvPr/>
        </p:nvGraphicFramePr>
        <p:xfrm>
          <a:off x="302975" y="675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{6A8D21BC-361F-435B-A9C3-3DB0E5E246AD}</a:tableStyleId>
              </a:tblPr>
              <a:tblGrid>
                <a:gridCol w="1399750"/>
                <a:gridCol w="5690550"/>
              </a:tblGrid>
              <a:tr h="399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Hormone affected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Prolactin,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an anterior pituitary hormone.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Regulation of Prolactin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Stimulated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by </a:t>
                      </a:r>
                      <a:r>
                        <a:rPr b="1" lang="en-US" sz="10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TRH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from hypothalamus. </a:t>
                      </a:r>
                      <a:r>
                        <a:rPr b="1"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Inhibited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by </a:t>
                      </a:r>
                      <a:r>
                        <a:rPr b="1" lang="en-US" sz="10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dopamine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from hypothalamus. 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Target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Acts directly on the mammary glands to </a:t>
                      </a:r>
                      <a:r>
                        <a:rPr b="1"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control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b="1" lang="en-US" sz="10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lactation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.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Abnormal secretion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↑ prolactin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→ gonadal function impairment →</a:t>
                      </a:r>
                      <a:r>
                        <a:rPr b="1" lang="en-US" sz="1000">
                          <a:solidFill>
                            <a:srgbClr val="99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b="1" lang="en-US" sz="10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infertility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in both sexes.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Early indication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Women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: amenorrhea and galactorrhea.    </a:t>
                      </a:r>
                      <a:r>
                        <a:rPr b="1"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Men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: none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Diagnosis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Diagnosis: </a:t>
                      </a:r>
                      <a:r>
                        <a:rPr b="1" lang="en-US" sz="10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exclude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stress, drugs, other diseases</a:t>
                      </a:r>
                      <a:r>
                        <a:rPr lang="en-US" sz="10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, </a:t>
                      </a:r>
                      <a:endParaRPr sz="10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Differential diagnosis: </a:t>
                      </a:r>
                      <a:r>
                        <a:rPr b="1" lang="en-US" sz="10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Prolactinoma , Idiopathic hypersecretion</a:t>
                      </a:r>
                      <a:endParaRPr sz="1000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Causes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1. Stress 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2. Prolactinoma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3.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Other </a:t>
                      </a:r>
                      <a:r>
                        <a:rPr b="1"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pituitary disease</a:t>
                      </a:r>
                      <a:endParaRPr b="1" sz="1000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4. Seizures</a:t>
                      </a:r>
                      <a:endParaRPr sz="1000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9" name="Google Shape;329;p18"/>
          <p:cNvSpPr txBox="1"/>
          <p:nvPr/>
        </p:nvSpPr>
        <p:spPr>
          <a:xfrm>
            <a:off x="1139424" y="6024200"/>
            <a:ext cx="5660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Hyperprolactinemia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30" name="Google Shape;330;p18"/>
          <p:cNvSpPr txBox="1"/>
          <p:nvPr/>
        </p:nvSpPr>
        <p:spPr>
          <a:xfrm>
            <a:off x="3324126" y="9654225"/>
            <a:ext cx="4581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5. Primary hypothyroidism: </a:t>
            </a:r>
            <a:r>
              <a:rPr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prolactin is stimulated by TRH</a:t>
            </a:r>
            <a:endParaRPr sz="10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6. </a:t>
            </a:r>
            <a:r>
              <a:rPr b="1"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Drugs</a:t>
            </a:r>
            <a:r>
              <a:rPr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: Estrogens, Phenothiazine</a:t>
            </a:r>
            <a:r>
              <a:rPr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s, </a:t>
            </a:r>
            <a:r>
              <a:rPr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Metoclopramide, α-methyl dopa</a:t>
            </a:r>
            <a:endParaRPr sz="10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7. </a:t>
            </a:r>
            <a:r>
              <a:rPr b="1"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Idiopathic hypersecretion: </a:t>
            </a:r>
            <a:r>
              <a:rPr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impaired secretion of dopamine </a:t>
            </a:r>
            <a:endParaRPr sz="10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   (usually inhibits prolactin release).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9"/>
          <p:cNvSpPr txBox="1"/>
          <p:nvPr/>
        </p:nvSpPr>
        <p:spPr>
          <a:xfrm>
            <a:off x="1143610" y="452750"/>
            <a:ext cx="517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Take Home Messages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422599" y="1473098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19"/>
          <p:cNvSpPr/>
          <p:nvPr/>
        </p:nvSpPr>
        <p:spPr>
          <a:xfrm>
            <a:off x="422599" y="2647302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19"/>
          <p:cNvSpPr/>
          <p:nvPr/>
        </p:nvSpPr>
        <p:spPr>
          <a:xfrm>
            <a:off x="422599" y="3821506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19"/>
          <p:cNvSpPr txBox="1"/>
          <p:nvPr/>
        </p:nvSpPr>
        <p:spPr>
          <a:xfrm>
            <a:off x="1422725" y="1610482"/>
            <a:ext cx="51741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Endocrine causes of infertility are more common in women than men</a:t>
            </a:r>
            <a:endParaRPr b="1"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1422725" y="2705850"/>
            <a:ext cx="53568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 women serum progesterone &gt;</a:t>
            </a: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30 nmol</a:t>
            </a: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/L indicates ovulation</a:t>
            </a:r>
            <a:endParaRPr b="1"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1442975" y="3880038"/>
            <a:ext cx="51336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Hyperprolactinemia is a rare cause of male infertility</a:t>
            </a:r>
            <a:endParaRPr b="1"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20"/>
          <p:cNvGrpSpPr/>
          <p:nvPr/>
        </p:nvGrpSpPr>
        <p:grpSpPr>
          <a:xfrm rot="-5400000">
            <a:off x="2434115" y="5305964"/>
            <a:ext cx="756011" cy="10772060"/>
            <a:chOff x="0" y="-28575"/>
            <a:chExt cx="270933" cy="3860400"/>
          </a:xfrm>
        </p:grpSpPr>
        <p:sp>
          <p:nvSpPr>
            <p:cNvPr id="348" name="Google Shape;348;p20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  <p:sp>
          <p:nvSpPr>
            <p:cNvPr id="349" name="Google Shape;349;p20"/>
            <p:cNvSpPr txBox="1"/>
            <p:nvPr/>
          </p:nvSpPr>
          <p:spPr>
            <a:xfrm>
              <a:off x="0" y="-28575"/>
              <a:ext cx="270900" cy="3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20"/>
          <p:cNvGrpSpPr/>
          <p:nvPr/>
        </p:nvGrpSpPr>
        <p:grpSpPr>
          <a:xfrm rot="-5400000">
            <a:off x="2586515" y="5458364"/>
            <a:ext cx="756011" cy="10772060"/>
            <a:chOff x="0" y="-28575"/>
            <a:chExt cx="270933" cy="3860400"/>
          </a:xfrm>
        </p:grpSpPr>
        <p:sp>
          <p:nvSpPr>
            <p:cNvPr id="351" name="Google Shape;351;p20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1F665C"/>
            </a:solidFill>
            <a:ln>
              <a:noFill/>
            </a:ln>
          </p:spPr>
        </p:sp>
        <p:sp>
          <p:nvSpPr>
            <p:cNvPr id="352" name="Google Shape;352;p20"/>
            <p:cNvSpPr txBox="1"/>
            <p:nvPr/>
          </p:nvSpPr>
          <p:spPr>
            <a:xfrm>
              <a:off x="0" y="-28575"/>
              <a:ext cx="270900" cy="3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20"/>
          <p:cNvSpPr txBox="1"/>
          <p:nvPr/>
        </p:nvSpPr>
        <p:spPr>
          <a:xfrm>
            <a:off x="-5636443" y="594075"/>
            <a:ext cx="188328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73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MCQs</a:t>
            </a:r>
            <a:endParaRPr/>
          </a:p>
        </p:txBody>
      </p:sp>
      <p:graphicFrame>
        <p:nvGraphicFramePr>
          <p:cNvPr id="354" name="Google Shape;354;p20"/>
          <p:cNvGraphicFramePr/>
          <p:nvPr/>
        </p:nvGraphicFramePr>
        <p:xfrm>
          <a:off x="518424" y="21018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{6A8D21BC-361F-435B-A9C3-3DB0E5E246AD}</a:tableStyleId>
              </a:tblPr>
              <a:tblGrid>
                <a:gridCol w="1630725"/>
                <a:gridCol w="1630725"/>
                <a:gridCol w="1630725"/>
                <a:gridCol w="1630725"/>
              </a:tblGrid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Q1. Which one of the following would you measure first in a 27 year old woman with 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       regular menses and is unable to conceive for a year?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A. Prolactin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B. FSH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C. LH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D. Progesterone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Q2.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Which one of the following indicates primary ovarian failure?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A. Low FSH, LH &amp; Estradiol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B. Elevated FSH, LH &amp; Estradiol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C. Low FSH, LH &amp; Elevated Estradiol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D. Elevated FSH,LH &amp; Low Estradiol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Q3. Which one of the following hormones is most appropriate in determining female  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       infertility in terms of ovarian follicle quality and reserve?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A. FSH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B. Anti-Mullerian hormone 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C. LH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D. CA-125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Q4. Which one of the following indica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tes ovulation in females with regular menstruation?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A. High Progesterone levels on day 21 &gt;30 nmol/l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B.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High Progesterone levels on day 2 &gt;30 nmol/l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C.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Low Progesterone levels on day 21 &gt;30 nmol/l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D.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Low Progesterone levels on day 2 &gt;30 nmol/l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Q5. Which one of the following does not cause women infertilit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y?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A. Hypogonadotropic Hypogonadism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B. 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Hypoprolactinemia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C. Cushing’s Syndrome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D. Polycystic Ovary Syndrome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Q6. 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Which of the following drugs could cause Hyperprolactinemia? 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A.Bromocriptine 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B. Cabergoline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C. Metoclopramide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D. Cycloset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5" name="Google Shape;355;p20"/>
          <p:cNvSpPr txBox="1"/>
          <p:nvPr/>
        </p:nvSpPr>
        <p:spPr>
          <a:xfrm>
            <a:off x="3779875" y="9441402"/>
            <a:ext cx="326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A1.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 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A2.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1200">
                <a:solidFill>
                  <a:srgbClr val="2898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A3.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i="0" lang="en-US" sz="1200" u="none" cap="none" strike="noStrike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A4.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200">
                <a:solidFill>
                  <a:srgbClr val="2898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A5.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</a:t>
            </a:r>
            <a:r>
              <a:rPr lang="en-US" sz="1200">
                <a:solidFill>
                  <a:srgbClr val="2898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A6.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</a:t>
            </a:r>
            <a:endParaRPr sz="1200">
              <a:solidFill>
                <a:srgbClr val="B5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0" name="Google Shape;360;p21"/>
          <p:cNvCxnSpPr/>
          <p:nvPr/>
        </p:nvCxnSpPr>
        <p:spPr>
          <a:xfrm>
            <a:off x="471945" y="624964"/>
            <a:ext cx="0" cy="9459888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21"/>
          <p:cNvCxnSpPr/>
          <p:nvPr/>
        </p:nvCxnSpPr>
        <p:spPr>
          <a:xfrm rot="10800000">
            <a:off x="5200954" y="10072975"/>
            <a:ext cx="1901395" cy="5939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362" name="Google Shape;362;p21"/>
          <p:cNvSpPr/>
          <p:nvPr/>
        </p:nvSpPr>
        <p:spPr>
          <a:xfrm rot="10800000">
            <a:off x="4325222" y="9779078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4"/>
                </a:lnTo>
                <a:lnTo>
                  <a:pt x="0" y="587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1"/>
          <p:cNvSpPr/>
          <p:nvPr/>
        </p:nvSpPr>
        <p:spPr>
          <a:xfrm rot="10800000">
            <a:off x="3357924" y="9632341"/>
            <a:ext cx="881268" cy="881268"/>
          </a:xfrm>
          <a:custGeom>
            <a:rect b="b" l="l" r="r" t="t"/>
            <a:pathLst>
              <a:path extrusionOk="0" h="881268" w="881268">
                <a:moveTo>
                  <a:pt x="0" y="0"/>
                </a:moveTo>
                <a:lnTo>
                  <a:pt x="881268" y="0"/>
                </a:lnTo>
                <a:lnTo>
                  <a:pt x="881268" y="881268"/>
                </a:lnTo>
                <a:lnTo>
                  <a:pt x="0" y="881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1"/>
          <p:cNvSpPr/>
          <p:nvPr/>
        </p:nvSpPr>
        <p:spPr>
          <a:xfrm rot="10800000">
            <a:off x="2684100" y="9785017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3"/>
                </a:lnTo>
                <a:lnTo>
                  <a:pt x="0" y="587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65" name="Google Shape;365;p21"/>
          <p:cNvCxnSpPr/>
          <p:nvPr/>
        </p:nvCxnSpPr>
        <p:spPr>
          <a:xfrm>
            <a:off x="457607" y="10072975"/>
            <a:ext cx="1901404" cy="0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366" name="Google Shape;366;p21"/>
          <p:cNvCxnSpPr/>
          <p:nvPr/>
        </p:nvCxnSpPr>
        <p:spPr>
          <a:xfrm>
            <a:off x="7088010" y="619025"/>
            <a:ext cx="0" cy="9459888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p21"/>
          <p:cNvCxnSpPr/>
          <p:nvPr/>
        </p:nvCxnSpPr>
        <p:spPr>
          <a:xfrm rot="10800000">
            <a:off x="5200954" y="619025"/>
            <a:ext cx="1901395" cy="5939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368" name="Google Shape;368;p21"/>
          <p:cNvSpPr/>
          <p:nvPr/>
        </p:nvSpPr>
        <p:spPr>
          <a:xfrm rot="10800000">
            <a:off x="4325222" y="325128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4"/>
                </a:lnTo>
                <a:lnTo>
                  <a:pt x="0" y="587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1"/>
          <p:cNvSpPr/>
          <p:nvPr/>
        </p:nvSpPr>
        <p:spPr>
          <a:xfrm rot="10800000">
            <a:off x="3357924" y="178391"/>
            <a:ext cx="881268" cy="881268"/>
          </a:xfrm>
          <a:custGeom>
            <a:rect b="b" l="l" r="r" t="t"/>
            <a:pathLst>
              <a:path extrusionOk="0" h="881268" w="881268">
                <a:moveTo>
                  <a:pt x="0" y="0"/>
                </a:moveTo>
                <a:lnTo>
                  <a:pt x="881268" y="0"/>
                </a:lnTo>
                <a:lnTo>
                  <a:pt x="881268" y="881268"/>
                </a:lnTo>
                <a:lnTo>
                  <a:pt x="0" y="881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1"/>
          <p:cNvSpPr/>
          <p:nvPr/>
        </p:nvSpPr>
        <p:spPr>
          <a:xfrm rot="10800000">
            <a:off x="2684100" y="331067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4"/>
                </a:lnTo>
                <a:lnTo>
                  <a:pt x="0" y="587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71" name="Google Shape;371;p21"/>
          <p:cNvCxnSpPr/>
          <p:nvPr/>
        </p:nvCxnSpPr>
        <p:spPr>
          <a:xfrm>
            <a:off x="457607" y="619025"/>
            <a:ext cx="1901404" cy="0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372" name="Google Shape;372;p21"/>
          <p:cNvSpPr txBox="1"/>
          <p:nvPr/>
        </p:nvSpPr>
        <p:spPr>
          <a:xfrm>
            <a:off x="2080103" y="979943"/>
            <a:ext cx="33963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81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Team leaders</a:t>
            </a:r>
            <a:endParaRPr/>
          </a:p>
        </p:txBody>
      </p:sp>
      <p:pic>
        <p:nvPicPr>
          <p:cNvPr id="373" name="Google Shape;37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6895" y="8566976"/>
            <a:ext cx="1025674" cy="13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741" y="9148589"/>
            <a:ext cx="670626" cy="49297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1"/>
          <p:cNvSpPr txBox="1"/>
          <p:nvPr/>
        </p:nvSpPr>
        <p:spPr>
          <a:xfrm>
            <a:off x="1830258" y="2796455"/>
            <a:ext cx="40665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81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Team </a:t>
            </a:r>
            <a:r>
              <a:rPr lang="en-US" sz="3381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members </a:t>
            </a:r>
            <a:endParaRPr/>
          </a:p>
        </p:txBody>
      </p:sp>
      <p:sp>
        <p:nvSpPr>
          <p:cNvPr id="376" name="Google Shape;376;p21"/>
          <p:cNvSpPr txBox="1"/>
          <p:nvPr/>
        </p:nvSpPr>
        <p:spPr>
          <a:xfrm>
            <a:off x="996850" y="1800750"/>
            <a:ext cx="57333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Remaz Almahmoud      Mohammed Alqutub</a:t>
            </a:r>
            <a:endParaRPr b="1" sz="2000">
              <a:solidFill>
                <a:srgbClr val="B5EAEA"/>
              </a:solidFill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1468725" y="9055870"/>
            <a:ext cx="34443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Biochemistry.med443@gmail.com</a:t>
            </a:r>
            <a:endParaRPr b="1" sz="1500">
              <a:solidFill>
                <a:srgbClr val="B5EAEA"/>
              </a:solidFill>
            </a:endParaRPr>
          </a:p>
        </p:txBody>
      </p:sp>
      <p:sp>
        <p:nvSpPr>
          <p:cNvPr id="378" name="Google Shape;378;p21"/>
          <p:cNvSpPr txBox="1"/>
          <p:nvPr/>
        </p:nvSpPr>
        <p:spPr>
          <a:xfrm>
            <a:off x="1123725" y="3603775"/>
            <a:ext cx="2724600" cy="27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Remas Aljeaidi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Sarah Alshahrani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Fatimah Alghamdi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Rahaf Alslimah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Rawan Alqahtani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Reema Almotairi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4120275" y="3600800"/>
            <a:ext cx="2967600" cy="27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Nazmi M Alqutub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Nazmi A Alqutub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Abdullah Almissaind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80" name="Google Shape;38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9742" y="4003449"/>
            <a:ext cx="350399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742" y="4425602"/>
            <a:ext cx="350399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742" y="4847742"/>
            <a:ext cx="350399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256" y="8758307"/>
            <a:ext cx="5445748" cy="4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