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10693400" cx="7556500"/>
  <p:notesSz cx="6858000" cy="9144000"/>
  <p:embeddedFontLst>
    <p:embeddedFont>
      <p:font typeface="Cardo"/>
      <p:regular r:id="rId16"/>
      <p:bold r:id="rId17"/>
      <p:italic r:id="rId18"/>
    </p:embeddedFont>
    <p:embeddedFont>
      <p:font typeface="Playfair Display"/>
      <p:regular r:id="rId19"/>
      <p:bold r:id="rId20"/>
      <p:italic r:id="rId21"/>
      <p:boldItalic r:id="rId22"/>
    </p:embeddedFont>
    <p:embeddedFont>
      <p:font typeface="Cabin"/>
      <p:regular r:id="rId23"/>
      <p:bold r:id="rId24"/>
      <p:italic r:id="rId25"/>
      <p:boldItalic r:id="rId26"/>
    </p:embeddedFont>
    <p:embeddedFont>
      <p:font typeface="Titillium Web"/>
      <p:regular r:id="rId27"/>
      <p:bold r:id="rId28"/>
      <p:italic r:id="rId29"/>
      <p:boldItalic r:id="rId30"/>
    </p:embeddedFont>
    <p:embeddedFont>
      <p:font typeface="Cairo"/>
      <p:regular r:id="rId31"/>
      <p:bold r:id="rId32"/>
    </p:embeddedFont>
    <p:embeddedFont>
      <p:font typeface="Fira Sans Condensed"/>
      <p:regular r:id="rId33"/>
      <p:bold r:id="rId34"/>
      <p:italic r:id="rId35"/>
      <p:boldItalic r:id="rId36"/>
    </p:embeddedFont>
    <p:embeddedFont>
      <p:font typeface="Spectral"/>
      <p:regular r:id="rId37"/>
      <p:bold r:id="rId38"/>
      <p:italic r:id="rId39"/>
      <p:boldItalic r:id="rId40"/>
    </p:embeddedFont>
    <p:embeddedFont>
      <p:font typeface="Open Sans ExtraBold"/>
      <p:bold r:id="rId41"/>
      <p:boldItalic r:id="rId42"/>
    </p:embeddedFont>
    <p:embeddedFont>
      <p:font typeface="Exo"/>
      <p:regular r:id="rId43"/>
      <p:bold r:id="rId44"/>
      <p:italic r:id="rId45"/>
      <p:boldItalic r:id="rId46"/>
    </p:embeddedFont>
    <p:embeddedFont>
      <p:font typeface="DM Serif Display"/>
      <p:regular r:id="rId47"/>
      <p:italic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C59407F-D3F0-4354-B883-8DF39D8EEE5D}">
  <a:tblStyle styleId="{3C59407F-D3F0-4354-B883-8DF39D8EEE5D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18C686AA-B902-418E-9673-A1B6509457B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Spectral-boldItalic.fntdata"/><Relationship Id="rId20" Type="http://schemas.openxmlformats.org/officeDocument/2006/relationships/font" Target="fonts/PlayfairDisplay-bold.fntdata"/><Relationship Id="rId42" Type="http://schemas.openxmlformats.org/officeDocument/2006/relationships/font" Target="fonts/OpenSansExtraBold-boldItalic.fntdata"/><Relationship Id="rId41" Type="http://schemas.openxmlformats.org/officeDocument/2006/relationships/font" Target="fonts/OpenSansExtraBold-bold.fntdata"/><Relationship Id="rId22" Type="http://schemas.openxmlformats.org/officeDocument/2006/relationships/font" Target="fonts/PlayfairDisplay-boldItalic.fntdata"/><Relationship Id="rId44" Type="http://schemas.openxmlformats.org/officeDocument/2006/relationships/font" Target="fonts/Exo-bold.fntdata"/><Relationship Id="rId21" Type="http://schemas.openxmlformats.org/officeDocument/2006/relationships/font" Target="fonts/PlayfairDisplay-italic.fntdata"/><Relationship Id="rId43" Type="http://schemas.openxmlformats.org/officeDocument/2006/relationships/font" Target="fonts/Exo-regular.fntdata"/><Relationship Id="rId24" Type="http://schemas.openxmlformats.org/officeDocument/2006/relationships/font" Target="fonts/Cabin-bold.fntdata"/><Relationship Id="rId46" Type="http://schemas.openxmlformats.org/officeDocument/2006/relationships/font" Target="fonts/Exo-boldItalic.fntdata"/><Relationship Id="rId23" Type="http://schemas.openxmlformats.org/officeDocument/2006/relationships/font" Target="fonts/Cabin-regular.fntdata"/><Relationship Id="rId45" Type="http://schemas.openxmlformats.org/officeDocument/2006/relationships/font" Target="fonts/Ex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Cabin-boldItalic.fntdata"/><Relationship Id="rId48" Type="http://schemas.openxmlformats.org/officeDocument/2006/relationships/font" Target="fonts/DMSerifDisplay-italic.fntdata"/><Relationship Id="rId25" Type="http://schemas.openxmlformats.org/officeDocument/2006/relationships/font" Target="fonts/Cabin-italic.fntdata"/><Relationship Id="rId47" Type="http://schemas.openxmlformats.org/officeDocument/2006/relationships/font" Target="fonts/DMSerifDisplay-regular.fntdata"/><Relationship Id="rId28" Type="http://schemas.openxmlformats.org/officeDocument/2006/relationships/font" Target="fonts/TitilliumWeb-bold.fntdata"/><Relationship Id="rId27" Type="http://schemas.openxmlformats.org/officeDocument/2006/relationships/font" Target="fonts/TitilliumWeb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TitilliumWeb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Cairo-regular.fntdata"/><Relationship Id="rId30" Type="http://schemas.openxmlformats.org/officeDocument/2006/relationships/font" Target="fonts/TitilliumWeb-boldItalic.fntdata"/><Relationship Id="rId11" Type="http://schemas.openxmlformats.org/officeDocument/2006/relationships/slide" Target="slides/slide5.xml"/><Relationship Id="rId33" Type="http://schemas.openxmlformats.org/officeDocument/2006/relationships/font" Target="fonts/FiraSansCondensed-regular.fntdata"/><Relationship Id="rId10" Type="http://schemas.openxmlformats.org/officeDocument/2006/relationships/slide" Target="slides/slide4.xml"/><Relationship Id="rId32" Type="http://schemas.openxmlformats.org/officeDocument/2006/relationships/font" Target="fonts/Cairo-bold.fntdata"/><Relationship Id="rId13" Type="http://schemas.openxmlformats.org/officeDocument/2006/relationships/slide" Target="slides/slide7.xml"/><Relationship Id="rId35" Type="http://schemas.openxmlformats.org/officeDocument/2006/relationships/font" Target="fonts/FiraSansCondensed-italic.fntdata"/><Relationship Id="rId12" Type="http://schemas.openxmlformats.org/officeDocument/2006/relationships/slide" Target="slides/slide6.xml"/><Relationship Id="rId34" Type="http://schemas.openxmlformats.org/officeDocument/2006/relationships/font" Target="fonts/FiraSansCondensed-bold.fntdata"/><Relationship Id="rId15" Type="http://schemas.openxmlformats.org/officeDocument/2006/relationships/slide" Target="slides/slide9.xml"/><Relationship Id="rId37" Type="http://schemas.openxmlformats.org/officeDocument/2006/relationships/font" Target="fonts/Spectral-regular.fntdata"/><Relationship Id="rId14" Type="http://schemas.openxmlformats.org/officeDocument/2006/relationships/slide" Target="slides/slide8.xml"/><Relationship Id="rId36" Type="http://schemas.openxmlformats.org/officeDocument/2006/relationships/font" Target="fonts/FiraSansCondensed-boldItalic.fntdata"/><Relationship Id="rId17" Type="http://schemas.openxmlformats.org/officeDocument/2006/relationships/font" Target="fonts/Cardo-bold.fntdata"/><Relationship Id="rId39" Type="http://schemas.openxmlformats.org/officeDocument/2006/relationships/font" Target="fonts/Spectral-italic.fntdata"/><Relationship Id="rId16" Type="http://schemas.openxmlformats.org/officeDocument/2006/relationships/font" Target="fonts/Cardo-regular.fntdata"/><Relationship Id="rId38" Type="http://schemas.openxmlformats.org/officeDocument/2006/relationships/font" Target="fonts/Spectral-bold.fntdata"/><Relationship Id="rId19" Type="http://schemas.openxmlformats.org/officeDocument/2006/relationships/font" Target="fonts/PlayfairDisplay-regular.fntdata"/><Relationship Id="rId18" Type="http://schemas.openxmlformats.org/officeDocument/2006/relationships/font" Target="fonts/Card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65a7c6134070f027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65a7c6134070f02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5a7c6134070f027_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65a7c6134070f027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d0142bf32a_0_11:notes"/>
          <p:cNvSpPr/>
          <p:nvPr>
            <p:ph idx="2" type="sldImg"/>
          </p:nvPr>
        </p:nvSpPr>
        <p:spPr>
          <a:xfrm>
            <a:off x="2217770" y="685800"/>
            <a:ext cx="242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d0142bf32a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7e575d934e7ebbd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37e575d934e7ebbd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7e575d934e7ebbd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7e575d934e7ebbd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7e575d934e7ebbd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37e575d934e7ebbd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HEADER_1">
  <p:cSld name="SECTION_HEADER_1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6.png"/><Relationship Id="rId6" Type="http://schemas.openxmlformats.org/officeDocument/2006/relationships/image" Target="../media/image11.png"/><Relationship Id="rId7" Type="http://schemas.openxmlformats.org/officeDocument/2006/relationships/image" Target="../media/image10.jpg"/><Relationship Id="rId8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7.jpg"/><Relationship Id="rId6" Type="http://schemas.openxmlformats.org/officeDocument/2006/relationships/hyperlink" Target="https://docs.google.com/presentation/d/1-SzY6K-NY3P7LoURuim5H4leutoJ7FIa2wjtuTtQK-o/edit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6.jpg"/><Relationship Id="rId4" Type="http://schemas.openxmlformats.org/officeDocument/2006/relationships/image" Target="../media/image1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jp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23.png"/><Relationship Id="rId5" Type="http://schemas.openxmlformats.org/officeDocument/2006/relationships/image" Target="../media/image10.jpg"/><Relationship Id="rId6" Type="http://schemas.openxmlformats.org/officeDocument/2006/relationships/image" Target="../media/image24.jpg"/><Relationship Id="rId7" Type="http://schemas.openxmlformats.org/officeDocument/2006/relationships/image" Target="../media/image21.jpg"/><Relationship Id="rId8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7556501" cy="10721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7180933"/>
            <a:ext cx="2984501" cy="351246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4"/>
          <p:cNvSpPr/>
          <p:nvPr/>
        </p:nvSpPr>
        <p:spPr>
          <a:xfrm>
            <a:off x="2368651" y="5873190"/>
            <a:ext cx="2822698" cy="2840450"/>
          </a:xfrm>
          <a:custGeom>
            <a:rect b="b" l="l" r="r" t="t"/>
            <a:pathLst>
              <a:path extrusionOk="0" h="2840450" w="2822698">
                <a:moveTo>
                  <a:pt x="0" y="0"/>
                </a:moveTo>
                <a:lnTo>
                  <a:pt x="2822698" y="0"/>
                </a:lnTo>
                <a:lnTo>
                  <a:pt x="2822698" y="2840450"/>
                </a:lnTo>
                <a:lnTo>
                  <a:pt x="0" y="28404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88" name="Google Shape;88;p14"/>
          <p:cNvGrpSpPr/>
          <p:nvPr/>
        </p:nvGrpSpPr>
        <p:grpSpPr>
          <a:xfrm>
            <a:off x="320200" y="3429000"/>
            <a:ext cx="7020225" cy="2226050"/>
            <a:chOff x="-304524" y="-1177798"/>
            <a:chExt cx="9360300" cy="2968066"/>
          </a:xfrm>
        </p:grpSpPr>
        <p:sp>
          <p:nvSpPr>
            <p:cNvPr id="89" name="Google Shape;89;p14"/>
            <p:cNvSpPr txBox="1"/>
            <p:nvPr/>
          </p:nvSpPr>
          <p:spPr>
            <a:xfrm>
              <a:off x="-304524" y="-1177798"/>
              <a:ext cx="9360300" cy="207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63">
                  <a:solidFill>
                    <a:srgbClr val="206664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Biomarkers of </a:t>
              </a:r>
              <a:endParaRPr sz="5063">
                <a:solidFill>
                  <a:srgbClr val="206664"/>
                </a:solidFill>
                <a:latin typeface="DM Serif Display"/>
                <a:ea typeface="DM Serif Display"/>
                <a:cs typeface="DM Serif Display"/>
                <a:sym typeface="DM Serif Display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63">
                  <a:solidFill>
                    <a:srgbClr val="206664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ovarian cancer &amp; cysts</a:t>
              </a:r>
              <a:endParaRPr>
                <a:latin typeface="DM Serif Display"/>
                <a:ea typeface="DM Serif Display"/>
                <a:cs typeface="DM Serif Display"/>
                <a:sym typeface="DM Serif Display"/>
              </a:endParaRPr>
            </a:p>
          </p:txBody>
        </p:sp>
        <p:sp>
          <p:nvSpPr>
            <p:cNvPr id="90" name="Google Shape;90;p14"/>
            <p:cNvSpPr txBox="1"/>
            <p:nvPr/>
          </p:nvSpPr>
          <p:spPr>
            <a:xfrm>
              <a:off x="1999206" y="1049268"/>
              <a:ext cx="4614000" cy="74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2230" u="none" cap="none" strike="noStrike">
                  <a:solidFill>
                    <a:srgbClr val="3FB6BC"/>
                  </a:solidFill>
                  <a:latin typeface="Spectral"/>
                  <a:ea typeface="Spectral"/>
                  <a:cs typeface="Spectral"/>
                  <a:sym typeface="Spectral"/>
                </a:rPr>
                <a:t>Reproductive Block</a:t>
              </a:r>
              <a:endParaRPr>
                <a:latin typeface="Spectral"/>
                <a:ea typeface="Spectral"/>
                <a:cs typeface="Spectral"/>
                <a:sym typeface="Spectral"/>
              </a:endParaRPr>
            </a:p>
          </p:txBody>
        </p:sp>
      </p:grpSp>
      <p:pic>
        <p:nvPicPr>
          <p:cNvPr id="91" name="Google Shape;91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48881" y="409234"/>
            <a:ext cx="1395599" cy="1091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80931" y="244362"/>
            <a:ext cx="922050" cy="1228017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/>
          <p:nvPr/>
        </p:nvSpPr>
        <p:spPr>
          <a:xfrm>
            <a:off x="6402974" y="244361"/>
            <a:ext cx="922040" cy="1310765"/>
          </a:xfrm>
          <a:custGeom>
            <a:rect b="b" l="l" r="r" t="t"/>
            <a:pathLst>
              <a:path extrusionOk="0" h="1310765" w="922040">
                <a:moveTo>
                  <a:pt x="0" y="0"/>
                </a:moveTo>
                <a:lnTo>
                  <a:pt x="922040" y="0"/>
                </a:lnTo>
                <a:lnTo>
                  <a:pt x="922040" y="1310765"/>
                </a:lnTo>
                <a:lnTo>
                  <a:pt x="0" y="13107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-33788" r="-26629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/>
          <p:nvPr/>
        </p:nvSpPr>
        <p:spPr>
          <a:xfrm>
            <a:off x="434674" y="2727048"/>
            <a:ext cx="927061" cy="927061"/>
          </a:xfrm>
          <a:custGeom>
            <a:rect b="b" l="l" r="r" t="t"/>
            <a:pathLst>
              <a:path extrusionOk="0" h="927061" w="927061">
                <a:moveTo>
                  <a:pt x="0" y="0"/>
                </a:moveTo>
                <a:lnTo>
                  <a:pt x="927061" y="0"/>
                </a:lnTo>
                <a:lnTo>
                  <a:pt x="927061" y="927062"/>
                </a:lnTo>
                <a:lnTo>
                  <a:pt x="0" y="9270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9" name="Google Shape;99;p15"/>
          <p:cNvSpPr/>
          <p:nvPr/>
        </p:nvSpPr>
        <p:spPr>
          <a:xfrm>
            <a:off x="434674" y="4059452"/>
            <a:ext cx="927061" cy="927061"/>
          </a:xfrm>
          <a:custGeom>
            <a:rect b="b" l="l" r="r" t="t"/>
            <a:pathLst>
              <a:path extrusionOk="0" h="927061" w="927061">
                <a:moveTo>
                  <a:pt x="0" y="0"/>
                </a:moveTo>
                <a:lnTo>
                  <a:pt x="927061" y="0"/>
                </a:lnTo>
                <a:lnTo>
                  <a:pt x="927061" y="927062"/>
                </a:lnTo>
                <a:lnTo>
                  <a:pt x="0" y="9270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0" name="Google Shape;100;p15"/>
          <p:cNvSpPr/>
          <p:nvPr/>
        </p:nvSpPr>
        <p:spPr>
          <a:xfrm>
            <a:off x="434674" y="5391881"/>
            <a:ext cx="927061" cy="927061"/>
          </a:xfrm>
          <a:custGeom>
            <a:rect b="b" l="l" r="r" t="t"/>
            <a:pathLst>
              <a:path extrusionOk="0" h="927061" w="927061">
                <a:moveTo>
                  <a:pt x="0" y="0"/>
                </a:moveTo>
                <a:lnTo>
                  <a:pt x="927061" y="0"/>
                </a:lnTo>
                <a:lnTo>
                  <a:pt x="927061" y="927062"/>
                </a:lnTo>
                <a:lnTo>
                  <a:pt x="0" y="9270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1" name="Google Shape;101;p15"/>
          <p:cNvSpPr/>
          <p:nvPr/>
        </p:nvSpPr>
        <p:spPr>
          <a:xfrm>
            <a:off x="434674" y="6566085"/>
            <a:ext cx="927061" cy="927061"/>
          </a:xfrm>
          <a:custGeom>
            <a:rect b="b" l="l" r="r" t="t"/>
            <a:pathLst>
              <a:path extrusionOk="0" h="927061" w="927061">
                <a:moveTo>
                  <a:pt x="0" y="0"/>
                </a:moveTo>
                <a:lnTo>
                  <a:pt x="927061" y="0"/>
                </a:lnTo>
                <a:lnTo>
                  <a:pt x="927061" y="927062"/>
                </a:lnTo>
                <a:lnTo>
                  <a:pt x="0" y="9270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02" name="Google Shape;102;p15"/>
          <p:cNvGrpSpPr/>
          <p:nvPr/>
        </p:nvGrpSpPr>
        <p:grpSpPr>
          <a:xfrm rot="-5400000">
            <a:off x="2433960" y="5306131"/>
            <a:ext cx="756000" cy="10771737"/>
            <a:chOff x="0" y="-28575"/>
            <a:chExt cx="270933" cy="3860347"/>
          </a:xfrm>
        </p:grpSpPr>
        <p:sp>
          <p:nvSpPr>
            <p:cNvPr id="103" name="Google Shape;103;p15"/>
            <p:cNvSpPr/>
            <p:nvPr/>
          </p:nvSpPr>
          <p:spPr>
            <a:xfrm>
              <a:off x="0" y="0"/>
              <a:ext cx="270933" cy="3831772"/>
            </a:xfrm>
            <a:custGeom>
              <a:rect b="b" l="l" r="r" t="t"/>
              <a:pathLst>
                <a:path extrusionOk="0" h="3831772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3FB6BC"/>
            </a:solidFill>
            <a:ln>
              <a:noFill/>
            </a:ln>
          </p:spPr>
        </p:sp>
        <p:sp>
          <p:nvSpPr>
            <p:cNvPr id="104" name="Google Shape;104;p15"/>
            <p:cNvSpPr txBox="1"/>
            <p:nvPr/>
          </p:nvSpPr>
          <p:spPr>
            <a:xfrm>
              <a:off x="0" y="-28575"/>
              <a:ext cx="270933" cy="38603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" name="Google Shape;105;p15"/>
          <p:cNvGrpSpPr/>
          <p:nvPr/>
        </p:nvGrpSpPr>
        <p:grpSpPr>
          <a:xfrm rot="-5400000">
            <a:off x="2586360" y="5458531"/>
            <a:ext cx="756000" cy="10771737"/>
            <a:chOff x="0" y="-28575"/>
            <a:chExt cx="270933" cy="3860347"/>
          </a:xfrm>
        </p:grpSpPr>
        <p:sp>
          <p:nvSpPr>
            <p:cNvPr id="106" name="Google Shape;106;p15"/>
            <p:cNvSpPr/>
            <p:nvPr/>
          </p:nvSpPr>
          <p:spPr>
            <a:xfrm>
              <a:off x="0" y="0"/>
              <a:ext cx="270933" cy="3831772"/>
            </a:xfrm>
            <a:custGeom>
              <a:rect b="b" l="l" r="r" t="t"/>
              <a:pathLst>
                <a:path extrusionOk="0" h="3831772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1F665C"/>
            </a:solidFill>
            <a:ln>
              <a:noFill/>
            </a:ln>
          </p:spPr>
        </p:sp>
        <p:sp>
          <p:nvSpPr>
            <p:cNvPr id="107" name="Google Shape;107;p15"/>
            <p:cNvSpPr txBox="1"/>
            <p:nvPr/>
          </p:nvSpPr>
          <p:spPr>
            <a:xfrm>
              <a:off x="0" y="-28575"/>
              <a:ext cx="270933" cy="38603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8" name="Google Shape;108;p15"/>
          <p:cNvSpPr/>
          <p:nvPr/>
        </p:nvSpPr>
        <p:spPr>
          <a:xfrm>
            <a:off x="5300935" y="8141926"/>
            <a:ext cx="1922871" cy="1922871"/>
          </a:xfrm>
          <a:custGeom>
            <a:rect b="b" l="l" r="r" t="t"/>
            <a:pathLst>
              <a:path extrusionOk="0" h="1922871" w="1922871">
                <a:moveTo>
                  <a:pt x="0" y="0"/>
                </a:moveTo>
                <a:lnTo>
                  <a:pt x="1922870" y="0"/>
                </a:lnTo>
                <a:lnTo>
                  <a:pt x="1922870" y="1922871"/>
                </a:lnTo>
                <a:lnTo>
                  <a:pt x="0" y="19228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9" name="Google Shape;109;p15"/>
          <p:cNvSpPr txBox="1"/>
          <p:nvPr/>
        </p:nvSpPr>
        <p:spPr>
          <a:xfrm>
            <a:off x="-5636443" y="594075"/>
            <a:ext cx="18832885" cy="14351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373" u="none" cap="none" strike="noStrike">
                <a:solidFill>
                  <a:srgbClr val="3FB6BC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Objectives</a:t>
            </a:r>
            <a:endParaRPr/>
          </a:p>
        </p:txBody>
      </p:sp>
      <p:sp>
        <p:nvSpPr>
          <p:cNvPr id="110" name="Google Shape;110;p15"/>
          <p:cNvSpPr txBox="1"/>
          <p:nvPr/>
        </p:nvSpPr>
        <p:spPr>
          <a:xfrm>
            <a:off x="5597125" y="8204700"/>
            <a:ext cx="1330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31" u="none" cap="none" strike="noStrike">
                <a:solidFill>
                  <a:srgbClr val="3FB6BC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COLOR INDEX</a:t>
            </a:r>
            <a:endParaRPr/>
          </a:p>
        </p:txBody>
      </p:sp>
      <p:sp>
        <p:nvSpPr>
          <p:cNvPr id="111" name="Google Shape;111;p15"/>
          <p:cNvSpPr txBox="1"/>
          <p:nvPr/>
        </p:nvSpPr>
        <p:spPr>
          <a:xfrm>
            <a:off x="5755450" y="8469325"/>
            <a:ext cx="834600" cy="2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342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Main Text</a:t>
            </a:r>
            <a:endParaRPr>
              <a:solidFill>
                <a:srgbClr val="33423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Google Shape;112;p15"/>
          <p:cNvSpPr/>
          <p:nvPr/>
        </p:nvSpPr>
        <p:spPr>
          <a:xfrm>
            <a:off x="5459269" y="8469316"/>
            <a:ext cx="208800" cy="2115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5"/>
          <p:cNvSpPr/>
          <p:nvPr/>
        </p:nvSpPr>
        <p:spPr>
          <a:xfrm>
            <a:off x="5459269" y="8713545"/>
            <a:ext cx="208800" cy="211500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5"/>
          <p:cNvSpPr/>
          <p:nvPr/>
        </p:nvSpPr>
        <p:spPr>
          <a:xfrm>
            <a:off x="5459269" y="8957753"/>
            <a:ext cx="208800" cy="211500"/>
          </a:xfrm>
          <a:prstGeom prst="ellipse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5"/>
          <p:cNvSpPr/>
          <p:nvPr/>
        </p:nvSpPr>
        <p:spPr>
          <a:xfrm>
            <a:off x="5459269" y="9200968"/>
            <a:ext cx="208800" cy="211500"/>
          </a:xfrm>
          <a:prstGeom prst="ellipse">
            <a:avLst/>
          </a:prstGeom>
          <a:solidFill>
            <a:srgbClr val="C27B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5"/>
          <p:cNvSpPr/>
          <p:nvPr/>
        </p:nvSpPr>
        <p:spPr>
          <a:xfrm>
            <a:off x="5459269" y="9444161"/>
            <a:ext cx="208800" cy="211500"/>
          </a:xfrm>
          <a:prstGeom prst="ellipse">
            <a:avLst/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5"/>
          <p:cNvSpPr/>
          <p:nvPr/>
        </p:nvSpPr>
        <p:spPr>
          <a:xfrm>
            <a:off x="5459269" y="9698151"/>
            <a:ext cx="208800" cy="211500"/>
          </a:xfrm>
          <a:prstGeom prst="ellipse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5"/>
          <p:cNvSpPr txBox="1"/>
          <p:nvPr/>
        </p:nvSpPr>
        <p:spPr>
          <a:xfrm>
            <a:off x="5668011" y="8628586"/>
            <a:ext cx="10569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342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Important</a:t>
            </a:r>
            <a:endParaRPr/>
          </a:p>
        </p:txBody>
      </p:sp>
      <p:sp>
        <p:nvSpPr>
          <p:cNvPr id="119" name="Google Shape;119;p15"/>
          <p:cNvSpPr txBox="1"/>
          <p:nvPr/>
        </p:nvSpPr>
        <p:spPr>
          <a:xfrm>
            <a:off x="5668011" y="8878422"/>
            <a:ext cx="10569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342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Male Slides</a:t>
            </a:r>
            <a:endParaRPr/>
          </a:p>
        </p:txBody>
      </p:sp>
      <p:sp>
        <p:nvSpPr>
          <p:cNvPr id="120" name="Google Shape;120;p15"/>
          <p:cNvSpPr txBox="1"/>
          <p:nvPr/>
        </p:nvSpPr>
        <p:spPr>
          <a:xfrm>
            <a:off x="5667997" y="9131050"/>
            <a:ext cx="13656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342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Female Slides</a:t>
            </a:r>
            <a:endParaRPr/>
          </a:p>
        </p:txBody>
      </p:sp>
      <p:sp>
        <p:nvSpPr>
          <p:cNvPr id="121" name="Google Shape;121;p15"/>
          <p:cNvSpPr txBox="1"/>
          <p:nvPr/>
        </p:nvSpPr>
        <p:spPr>
          <a:xfrm>
            <a:off x="5668011" y="9372082"/>
            <a:ext cx="10569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342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Dr’s Notes</a:t>
            </a:r>
            <a:endParaRPr/>
          </a:p>
        </p:txBody>
      </p:sp>
      <p:sp>
        <p:nvSpPr>
          <p:cNvPr id="122" name="Google Shape;122;p15"/>
          <p:cNvSpPr txBox="1"/>
          <p:nvPr/>
        </p:nvSpPr>
        <p:spPr>
          <a:xfrm>
            <a:off x="5668011" y="9612197"/>
            <a:ext cx="10569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342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Extra</a:t>
            </a:r>
            <a:endParaRPr/>
          </a:p>
        </p:txBody>
      </p:sp>
      <p:pic>
        <p:nvPicPr>
          <p:cNvPr id="123" name="Google Shape;12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67674" y="7720034"/>
            <a:ext cx="395817" cy="39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5">
            <a:hlinkClick r:id="rId6"/>
          </p:cNvPr>
          <p:cNvSpPr txBox="1"/>
          <p:nvPr/>
        </p:nvSpPr>
        <p:spPr>
          <a:xfrm>
            <a:off x="5903450" y="7835451"/>
            <a:ext cx="1330500" cy="28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31" u="sng">
                <a:solidFill>
                  <a:srgbClr val="3FB6BC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Editing File</a:t>
            </a:r>
            <a:endParaRPr u="sng"/>
          </a:p>
        </p:txBody>
      </p:sp>
      <p:sp>
        <p:nvSpPr>
          <p:cNvPr id="125" name="Google Shape;125;p15"/>
          <p:cNvSpPr txBox="1"/>
          <p:nvPr/>
        </p:nvSpPr>
        <p:spPr>
          <a:xfrm>
            <a:off x="-92900" y="8000913"/>
            <a:ext cx="5464800" cy="10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This Lecture was presented by:</a:t>
            </a:r>
            <a:endParaRPr b="1" sz="2000">
              <a:solidFill>
                <a:srgbClr val="000000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3D85C6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Dr.Zeyad Kordee</a:t>
            </a:r>
            <a:r>
              <a:rPr b="1" lang="en-US" sz="2000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/ </a:t>
            </a:r>
            <a:r>
              <a:rPr b="1" lang="en-US" sz="2000">
                <a:solidFill>
                  <a:srgbClr val="C27BA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Dr.Sumbul Fatma</a:t>
            </a:r>
            <a:endParaRPr b="1" sz="2000">
              <a:solidFill>
                <a:srgbClr val="C27BA0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26" name="Google Shape;126;p15"/>
          <p:cNvSpPr txBox="1"/>
          <p:nvPr/>
        </p:nvSpPr>
        <p:spPr>
          <a:xfrm>
            <a:off x="1443325" y="2892000"/>
            <a:ext cx="6113100" cy="10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>
                <a:latin typeface="DM Serif Display"/>
                <a:ea typeface="DM Serif Display"/>
                <a:cs typeface="DM Serif Display"/>
                <a:sym typeface="DM Serif Display"/>
              </a:rPr>
              <a:t>Discuss the risk factors and possible causes of polycystic ovarian syndrome (PCOS) and ovarian cancer</a:t>
            </a:r>
            <a:endParaRPr b="1" i="1" sz="2000"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27" name="Google Shape;127;p15"/>
          <p:cNvSpPr txBox="1"/>
          <p:nvPr/>
        </p:nvSpPr>
        <p:spPr>
          <a:xfrm>
            <a:off x="1443325" y="4159644"/>
            <a:ext cx="5922900" cy="10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US" sz="2000">
                <a:latin typeface="DM Serif Display"/>
                <a:ea typeface="DM Serif Display"/>
                <a:cs typeface="DM Serif Display"/>
                <a:sym typeface="DM Serif Display"/>
              </a:rPr>
              <a:t>Comprehend the role of insulin resistance and hypersecretion of androgens in the development of</a:t>
            </a:r>
            <a:endParaRPr b="1" i="1" sz="2000"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>
                <a:latin typeface="DM Serif Display"/>
                <a:ea typeface="DM Serif Display"/>
                <a:cs typeface="DM Serif Display"/>
                <a:sym typeface="DM Serif Display"/>
              </a:rPr>
              <a:t>PCOS</a:t>
            </a:r>
            <a:endParaRPr b="1" i="1" sz="2000"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28" name="Google Shape;128;p15"/>
          <p:cNvSpPr txBox="1"/>
          <p:nvPr/>
        </p:nvSpPr>
        <p:spPr>
          <a:xfrm>
            <a:off x="1361725" y="5516974"/>
            <a:ext cx="5826300" cy="10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Identify avenues for the diagnosis and treatment of PCOS and ovarian cancer</a:t>
            </a:r>
            <a:endParaRPr b="1" i="1" sz="20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29" name="Google Shape;129;p15"/>
          <p:cNvSpPr txBox="1"/>
          <p:nvPr/>
        </p:nvSpPr>
        <p:spPr>
          <a:xfrm>
            <a:off x="1361725" y="6647575"/>
            <a:ext cx="6113100" cy="8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Assess the diagnostic significance of CA-125 in ovarian cancer</a:t>
            </a:r>
            <a:endParaRPr b="1" i="1" sz="20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" name="Google Shape;134;p16"/>
          <p:cNvGraphicFramePr/>
          <p:nvPr/>
        </p:nvGraphicFramePr>
        <p:xfrm>
          <a:off x="218313" y="124381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{3C59407F-D3F0-4354-B883-8DF39D8EEE5D}</a:tableStyleId>
              </a:tblPr>
              <a:tblGrid>
                <a:gridCol w="1220850"/>
                <a:gridCol w="3554225"/>
                <a:gridCol w="2387550"/>
              </a:tblGrid>
              <a:tr h="276650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700">
                          <a:solidFill>
                            <a:srgbClr val="FFFFFF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Polycystic Ovarian Syndrome (PCOS)</a:t>
                      </a:r>
                      <a:endParaRPr b="1" sz="1700" u="none" cap="none" strike="noStrike">
                        <a:solidFill>
                          <a:srgbClr val="FFFFFF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898AA"/>
                    </a:solidFill>
                  </a:tcPr>
                </a:tc>
                <a:tc hMerge="1"/>
                <a:tc hMerge="1"/>
              </a:tr>
              <a:tr h="1493925">
                <a:tc gridSpan="3"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rdo"/>
                        <a:buChar char="-"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Formation of multiple small cysts in the ovaries. </a:t>
                      </a:r>
                      <a:r>
                        <a:rPr lang="en-US" sz="1200">
                          <a:solidFill>
                            <a:srgbClr val="6AA84F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In ultrasound: # of cysts ≥ 12 or more.</a:t>
                      </a:r>
                      <a:endParaRPr sz="1200">
                        <a:solidFill>
                          <a:srgbClr val="6AA84F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rdo"/>
                        <a:buChar char="-"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Affects 5-10% of women (20% in some populations).</a:t>
                      </a:r>
                      <a:endParaRPr>
                        <a:solidFill>
                          <a:schemeClr val="dk1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rdo"/>
                        <a:buChar char="-"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A major cause of infertility in women.</a:t>
                      </a:r>
                      <a:endParaRPr>
                        <a:solidFill>
                          <a:schemeClr val="dk1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381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6AA84F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Usually size of the ovaries increases + presence of multiple immature cysts </a:t>
                      </a:r>
                      <a:endParaRPr sz="1200">
                        <a:solidFill>
                          <a:srgbClr val="6AA84F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381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6AA84F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(immature follicles) which started growing but could not become mature. </a:t>
                      </a:r>
                      <a:endParaRPr sz="1200">
                        <a:solidFill>
                          <a:srgbClr val="6AA84F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381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6AA84F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Their growth became arrested due to impaired levels of hormones</a:t>
                      </a:r>
                      <a:endParaRPr sz="1200">
                        <a:solidFill>
                          <a:srgbClr val="6AA84F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2954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US" sz="1300">
                          <a:solidFill>
                            <a:srgbClr val="CC0000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Strongly correlated to </a:t>
                      </a:r>
                      <a:endParaRPr sz="1300" u="none" cap="none" strike="noStrike">
                        <a:solidFill>
                          <a:srgbClr val="CC0000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FCFC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rdo"/>
                        <a:buChar char="-"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Family history.                                               </a:t>
                      </a:r>
                      <a:endParaRPr>
                        <a:solidFill>
                          <a:schemeClr val="dk1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rdo"/>
                        <a:buChar char="-"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Obesity (40%).                          </a:t>
                      </a:r>
                      <a:endParaRPr>
                        <a:solidFill>
                          <a:schemeClr val="dk1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rdo"/>
                        <a:buChar char="-"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Hirsutism. </a:t>
                      </a:r>
                      <a:endParaRPr>
                        <a:solidFill>
                          <a:schemeClr val="dk1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rdo"/>
                        <a:buChar char="-"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Chronic anovulation.                                      </a:t>
                      </a:r>
                      <a:endParaRPr>
                        <a:solidFill>
                          <a:schemeClr val="dk1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rdo"/>
                        <a:buChar char="-"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Glucose intolerance.                             </a:t>
                      </a:r>
                      <a:endParaRPr>
                        <a:solidFill>
                          <a:schemeClr val="dk1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rdo"/>
                        <a:buChar char="-"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Hypersecretion of luteinizing hormone (LH) and androgens (testosterone). </a:t>
                      </a:r>
                      <a:r>
                        <a:rPr lang="en-US" sz="1200">
                          <a:solidFill>
                            <a:srgbClr val="6AA84F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Usually we do not measure LH alone. Ratio of LH to FSH is imp. Normally, FSH is higher. In PCOS, LH is 2 times FSH (2:1) </a:t>
                      </a:r>
                      <a:endParaRPr sz="1200">
                        <a:solidFill>
                          <a:srgbClr val="6AA84F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rdo"/>
                        <a:buChar char="-"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Low levels of SHBG (sex hormone-binding globulin)</a:t>
                      </a:r>
                      <a:r>
                        <a:rPr lang="en-US">
                          <a:solidFill>
                            <a:srgbClr val="990000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.</a:t>
                      </a:r>
                      <a:r>
                        <a:rPr lang="en-US">
                          <a:solidFill>
                            <a:schemeClr val="dk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 </a:t>
                      </a:r>
                      <a:endParaRPr>
                        <a:solidFill>
                          <a:srgbClr val="93C47D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6AA84F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Normally, </a:t>
                      </a:r>
                      <a:r>
                        <a:rPr lang="en-US" sz="1100">
                          <a:solidFill>
                            <a:srgbClr val="6AA84F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80% of androgens are bound to SHBG. 18-19% bound to albumin, and 1-2% are free. In PCOS, ↓SHBG → ↑free androgens (testosterone) → show effect</a:t>
                      </a:r>
                      <a:endParaRPr sz="1100" u="none" cap="none" strike="noStrike">
                        <a:solidFill>
                          <a:srgbClr val="6AA84F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937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Causes</a:t>
                      </a:r>
                      <a:endParaRPr u="none" cap="none" strike="noStrike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FCFC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rdo"/>
                        <a:buChar char="-"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Exact cause of the syndrome is unknown.</a:t>
                      </a:r>
                      <a:endParaRPr>
                        <a:solidFill>
                          <a:schemeClr val="dk1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rdo"/>
                        <a:buChar char="-"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May be multifactorial (genetic and environmental).</a:t>
                      </a:r>
                      <a:endParaRPr>
                        <a:solidFill>
                          <a:schemeClr val="dk1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Probable causes:</a:t>
                      </a:r>
                      <a:endParaRPr b="1">
                        <a:solidFill>
                          <a:schemeClr val="dk1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Pts val="1400"/>
                        <a:buFont typeface="Exo"/>
                        <a:buChar char="-"/>
                      </a:pPr>
                      <a:r>
                        <a:rPr b="1" lang="en-US">
                          <a:solidFill>
                            <a:srgbClr val="CC0000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Insulin resistance</a:t>
                      </a:r>
                      <a:r>
                        <a:rPr lang="en-US">
                          <a:solidFill>
                            <a:srgbClr val="CC0000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 causes excessive androgen production in ovaries (common).</a:t>
                      </a:r>
                      <a:endParaRPr>
                        <a:solidFill>
                          <a:srgbClr val="CC0000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Exo"/>
                        <a:buChar char="-"/>
                      </a:pPr>
                      <a:r>
                        <a:rPr b="1" lang="en-US">
                          <a:solidFill>
                            <a:schemeClr val="dk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Abnormalities</a:t>
                      </a:r>
                      <a:r>
                        <a:rPr lang="en-US">
                          <a:solidFill>
                            <a:schemeClr val="dk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 in ovaries, adrenal and pituitary glands. </a:t>
                      </a:r>
                      <a:endParaRPr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2491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Endocrine changes in PCOS </a:t>
                      </a:r>
                      <a:endParaRPr u="none" cap="none" strike="noStrike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FCFC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u="none" cap="none" strike="noStrike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  <p:sp>
        <p:nvSpPr>
          <p:cNvPr id="135" name="Google Shape;135;p16"/>
          <p:cNvSpPr txBox="1"/>
          <p:nvPr/>
        </p:nvSpPr>
        <p:spPr>
          <a:xfrm>
            <a:off x="-7330996" y="1428910"/>
            <a:ext cx="65088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89725" lIns="89725" spcFirstLastPara="1" rIns="89725" wrap="square" tIns="897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latin typeface="DM Serif Display"/>
                <a:ea typeface="DM Serif Display"/>
                <a:cs typeface="DM Serif Display"/>
                <a:sym typeface="DM Serif Display"/>
              </a:rPr>
              <a:t>Polycystic Ovarian Syndrome (PCOS)</a:t>
            </a:r>
            <a:endParaRPr b="1" sz="2500"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36" name="Google Shape;136;p16"/>
          <p:cNvSpPr/>
          <p:nvPr/>
        </p:nvSpPr>
        <p:spPr>
          <a:xfrm>
            <a:off x="3878150" y="8308450"/>
            <a:ext cx="771521" cy="266874"/>
          </a:xfrm>
          <a:custGeom>
            <a:rect b="b" l="l" r="r" t="t"/>
            <a:pathLst>
              <a:path extrusionOk="0" h="363094" w="1244388">
                <a:moveTo>
                  <a:pt x="82496" y="0"/>
                </a:moveTo>
                <a:lnTo>
                  <a:pt x="1161892" y="0"/>
                </a:lnTo>
                <a:cubicBezTo>
                  <a:pt x="1207454" y="0"/>
                  <a:pt x="1244388" y="36935"/>
                  <a:pt x="1244388" y="82496"/>
                </a:cubicBezTo>
                <a:lnTo>
                  <a:pt x="1244388" y="280598"/>
                </a:lnTo>
                <a:cubicBezTo>
                  <a:pt x="1244388" y="302477"/>
                  <a:pt x="1235697" y="323460"/>
                  <a:pt x="1220226" y="338932"/>
                </a:cubicBezTo>
                <a:cubicBezTo>
                  <a:pt x="1204755" y="354403"/>
                  <a:pt x="1183771" y="363094"/>
                  <a:pt x="1161892" y="363094"/>
                </a:cubicBezTo>
                <a:lnTo>
                  <a:pt x="82496" y="363094"/>
                </a:lnTo>
                <a:cubicBezTo>
                  <a:pt x="36935" y="363094"/>
                  <a:pt x="0" y="326159"/>
                  <a:pt x="0" y="280598"/>
                </a:cubicBezTo>
                <a:lnTo>
                  <a:pt x="0" y="82496"/>
                </a:lnTo>
                <a:cubicBezTo>
                  <a:pt x="0" y="36935"/>
                  <a:pt x="36935" y="0"/>
                  <a:pt x="82496" y="0"/>
                </a:cubicBezTo>
                <a:close/>
              </a:path>
            </a:pathLst>
          </a:custGeom>
          <a:solidFill>
            <a:srgbClr val="B5EA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↑LH</a:t>
            </a:r>
            <a:endParaRPr sz="800">
              <a:solidFill>
                <a:schemeClr val="dk1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↓FSH</a:t>
            </a:r>
            <a:endParaRPr sz="800">
              <a:solidFill>
                <a:schemeClr val="dk1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137" name="Google Shape;137;p16"/>
          <p:cNvSpPr/>
          <p:nvPr/>
        </p:nvSpPr>
        <p:spPr>
          <a:xfrm>
            <a:off x="5075571" y="8826046"/>
            <a:ext cx="1042175" cy="423005"/>
          </a:xfrm>
          <a:custGeom>
            <a:rect b="b" l="l" r="r" t="t"/>
            <a:pathLst>
              <a:path extrusionOk="0" h="363094" w="1244388">
                <a:moveTo>
                  <a:pt x="82496" y="0"/>
                </a:moveTo>
                <a:lnTo>
                  <a:pt x="1161892" y="0"/>
                </a:lnTo>
                <a:cubicBezTo>
                  <a:pt x="1207454" y="0"/>
                  <a:pt x="1244388" y="36935"/>
                  <a:pt x="1244388" y="82496"/>
                </a:cubicBezTo>
                <a:lnTo>
                  <a:pt x="1244388" y="280598"/>
                </a:lnTo>
                <a:cubicBezTo>
                  <a:pt x="1244388" y="302477"/>
                  <a:pt x="1235697" y="323460"/>
                  <a:pt x="1220226" y="338932"/>
                </a:cubicBezTo>
                <a:cubicBezTo>
                  <a:pt x="1204755" y="354403"/>
                  <a:pt x="1183771" y="363094"/>
                  <a:pt x="1161892" y="363094"/>
                </a:cubicBezTo>
                <a:lnTo>
                  <a:pt x="82496" y="363094"/>
                </a:lnTo>
                <a:cubicBezTo>
                  <a:pt x="36935" y="363094"/>
                  <a:pt x="0" y="326159"/>
                  <a:pt x="0" y="280598"/>
                </a:cubicBezTo>
                <a:lnTo>
                  <a:pt x="0" y="82496"/>
                </a:lnTo>
                <a:cubicBezTo>
                  <a:pt x="0" y="36935"/>
                  <a:pt x="36935" y="0"/>
                  <a:pt x="82496" y="0"/>
                </a:cubicBezTo>
                <a:close/>
              </a:path>
            </a:pathLst>
          </a:custGeom>
          <a:solidFill>
            <a:srgbClr val="B5EA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Stimulation of ovarian stroma &amp; theca by LH</a:t>
            </a:r>
            <a:endParaRPr sz="800">
              <a:solidFill>
                <a:schemeClr val="dk1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cxnSp>
        <p:nvCxnSpPr>
          <p:cNvPr id="138" name="Google Shape;138;p16"/>
          <p:cNvCxnSpPr/>
          <p:nvPr/>
        </p:nvCxnSpPr>
        <p:spPr>
          <a:xfrm>
            <a:off x="4313677" y="8558137"/>
            <a:ext cx="0" cy="267000"/>
          </a:xfrm>
          <a:prstGeom prst="straightConnector1">
            <a:avLst/>
          </a:prstGeom>
          <a:noFill/>
          <a:ln cap="flat" cmpd="sng" w="19050">
            <a:solidFill>
              <a:srgbClr val="2898AA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9" name="Google Shape;139;p16"/>
          <p:cNvSpPr/>
          <p:nvPr/>
        </p:nvSpPr>
        <p:spPr>
          <a:xfrm>
            <a:off x="3990125" y="8846725"/>
            <a:ext cx="746633" cy="219672"/>
          </a:xfrm>
          <a:custGeom>
            <a:rect b="b" l="l" r="r" t="t"/>
            <a:pathLst>
              <a:path extrusionOk="0" h="363094" w="1244388">
                <a:moveTo>
                  <a:pt x="82496" y="0"/>
                </a:moveTo>
                <a:lnTo>
                  <a:pt x="1161892" y="0"/>
                </a:lnTo>
                <a:cubicBezTo>
                  <a:pt x="1207454" y="0"/>
                  <a:pt x="1244388" y="36935"/>
                  <a:pt x="1244388" y="82496"/>
                </a:cubicBezTo>
                <a:lnTo>
                  <a:pt x="1244388" y="280598"/>
                </a:lnTo>
                <a:cubicBezTo>
                  <a:pt x="1244388" y="302477"/>
                  <a:pt x="1235697" y="323460"/>
                  <a:pt x="1220226" y="338932"/>
                </a:cubicBezTo>
                <a:cubicBezTo>
                  <a:pt x="1204755" y="354403"/>
                  <a:pt x="1183771" y="363094"/>
                  <a:pt x="1161892" y="363094"/>
                </a:cubicBezTo>
                <a:lnTo>
                  <a:pt x="82496" y="363094"/>
                </a:lnTo>
                <a:cubicBezTo>
                  <a:pt x="36935" y="363094"/>
                  <a:pt x="0" y="326159"/>
                  <a:pt x="0" y="280598"/>
                </a:cubicBezTo>
                <a:lnTo>
                  <a:pt x="0" y="82496"/>
                </a:lnTo>
                <a:cubicBezTo>
                  <a:pt x="0" y="36935"/>
                  <a:pt x="36935" y="0"/>
                  <a:pt x="82496" y="0"/>
                </a:cubicBezTo>
                <a:close/>
              </a:path>
            </a:pathLst>
          </a:custGeom>
          <a:solidFill>
            <a:srgbClr val="B5EA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Anovulation</a:t>
            </a:r>
            <a:endParaRPr sz="800">
              <a:solidFill>
                <a:schemeClr val="dk1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cxnSp>
        <p:nvCxnSpPr>
          <p:cNvPr id="140" name="Google Shape;140;p16"/>
          <p:cNvCxnSpPr/>
          <p:nvPr/>
        </p:nvCxnSpPr>
        <p:spPr>
          <a:xfrm flipH="1">
            <a:off x="4840996" y="9249057"/>
            <a:ext cx="720000" cy="654300"/>
          </a:xfrm>
          <a:prstGeom prst="curvedConnector3">
            <a:avLst>
              <a:gd fmla="val -1637" name="adj1"/>
            </a:avLst>
          </a:prstGeom>
          <a:noFill/>
          <a:ln cap="flat" cmpd="sng" w="19050">
            <a:solidFill>
              <a:srgbClr val="2898AA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1" name="Google Shape;141;p16"/>
          <p:cNvSpPr/>
          <p:nvPr/>
        </p:nvSpPr>
        <p:spPr>
          <a:xfrm>
            <a:off x="3919800" y="9680780"/>
            <a:ext cx="871072" cy="423005"/>
          </a:xfrm>
          <a:custGeom>
            <a:rect b="b" l="l" r="r" t="t"/>
            <a:pathLst>
              <a:path extrusionOk="0" h="363094" w="1244388">
                <a:moveTo>
                  <a:pt x="82496" y="0"/>
                </a:moveTo>
                <a:lnTo>
                  <a:pt x="1161892" y="0"/>
                </a:lnTo>
                <a:cubicBezTo>
                  <a:pt x="1207454" y="0"/>
                  <a:pt x="1244388" y="36935"/>
                  <a:pt x="1244388" y="82496"/>
                </a:cubicBezTo>
                <a:lnTo>
                  <a:pt x="1244388" y="280598"/>
                </a:lnTo>
                <a:cubicBezTo>
                  <a:pt x="1244388" y="302477"/>
                  <a:pt x="1235697" y="323460"/>
                  <a:pt x="1220226" y="338932"/>
                </a:cubicBezTo>
                <a:cubicBezTo>
                  <a:pt x="1204755" y="354403"/>
                  <a:pt x="1183771" y="363094"/>
                  <a:pt x="1161892" y="363094"/>
                </a:cubicBezTo>
                <a:lnTo>
                  <a:pt x="82496" y="363094"/>
                </a:lnTo>
                <a:cubicBezTo>
                  <a:pt x="36935" y="363094"/>
                  <a:pt x="0" y="326159"/>
                  <a:pt x="0" y="280598"/>
                </a:cubicBezTo>
                <a:lnTo>
                  <a:pt x="0" y="82496"/>
                </a:lnTo>
                <a:cubicBezTo>
                  <a:pt x="0" y="36935"/>
                  <a:pt x="36935" y="0"/>
                  <a:pt x="82496" y="0"/>
                </a:cubicBezTo>
                <a:close/>
              </a:path>
            </a:pathLst>
          </a:custGeom>
          <a:solidFill>
            <a:srgbClr val="B5EA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↑Androgen &amp; free androgens</a:t>
            </a:r>
            <a:endParaRPr sz="800">
              <a:solidFill>
                <a:schemeClr val="dk1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cxnSp>
        <p:nvCxnSpPr>
          <p:cNvPr id="142" name="Google Shape;142;p16"/>
          <p:cNvCxnSpPr/>
          <p:nvPr/>
        </p:nvCxnSpPr>
        <p:spPr>
          <a:xfrm>
            <a:off x="4674240" y="8429126"/>
            <a:ext cx="815100" cy="368700"/>
          </a:xfrm>
          <a:prstGeom prst="curvedConnector3">
            <a:avLst>
              <a:gd fmla="val 86074" name="adj1"/>
            </a:avLst>
          </a:prstGeom>
          <a:noFill/>
          <a:ln cap="flat" cmpd="sng" w="19050">
            <a:solidFill>
              <a:srgbClr val="2898AA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3" name="Google Shape;143;p16"/>
          <p:cNvCxnSpPr/>
          <p:nvPr/>
        </p:nvCxnSpPr>
        <p:spPr>
          <a:xfrm flipH="1" rot="10800000">
            <a:off x="4311836" y="9460865"/>
            <a:ext cx="2100" cy="219900"/>
          </a:xfrm>
          <a:prstGeom prst="straightConnector1">
            <a:avLst/>
          </a:prstGeom>
          <a:noFill/>
          <a:ln cap="flat" cmpd="sng" w="19050">
            <a:solidFill>
              <a:srgbClr val="2898AA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4" name="Google Shape;144;p16"/>
          <p:cNvSpPr/>
          <p:nvPr/>
        </p:nvSpPr>
        <p:spPr>
          <a:xfrm>
            <a:off x="3970662" y="9241204"/>
            <a:ext cx="684413" cy="219672"/>
          </a:xfrm>
          <a:custGeom>
            <a:rect b="b" l="l" r="r" t="t"/>
            <a:pathLst>
              <a:path extrusionOk="0" h="363094" w="1244388">
                <a:moveTo>
                  <a:pt x="82496" y="0"/>
                </a:moveTo>
                <a:lnTo>
                  <a:pt x="1161892" y="0"/>
                </a:lnTo>
                <a:cubicBezTo>
                  <a:pt x="1207454" y="0"/>
                  <a:pt x="1244388" y="36935"/>
                  <a:pt x="1244388" y="82496"/>
                </a:cubicBezTo>
                <a:lnTo>
                  <a:pt x="1244388" y="280598"/>
                </a:lnTo>
                <a:cubicBezTo>
                  <a:pt x="1244388" y="302477"/>
                  <a:pt x="1235697" y="323460"/>
                  <a:pt x="1220226" y="338932"/>
                </a:cubicBezTo>
                <a:cubicBezTo>
                  <a:pt x="1204755" y="354403"/>
                  <a:pt x="1183771" y="363094"/>
                  <a:pt x="1161892" y="363094"/>
                </a:cubicBezTo>
                <a:lnTo>
                  <a:pt x="82496" y="363094"/>
                </a:lnTo>
                <a:cubicBezTo>
                  <a:pt x="36935" y="363094"/>
                  <a:pt x="0" y="326159"/>
                  <a:pt x="0" y="280598"/>
                </a:cubicBezTo>
                <a:lnTo>
                  <a:pt x="0" y="82496"/>
                </a:lnTo>
                <a:cubicBezTo>
                  <a:pt x="0" y="36935"/>
                  <a:pt x="36935" y="0"/>
                  <a:pt x="82496" y="0"/>
                </a:cubicBezTo>
                <a:close/>
              </a:path>
            </a:pathLst>
          </a:custGeom>
          <a:solidFill>
            <a:srgbClr val="B5EA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Hirsutism </a:t>
            </a:r>
            <a:endParaRPr sz="800">
              <a:solidFill>
                <a:schemeClr val="dk1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cxnSp>
        <p:nvCxnSpPr>
          <p:cNvPr id="145" name="Google Shape;145;p16"/>
          <p:cNvCxnSpPr/>
          <p:nvPr/>
        </p:nvCxnSpPr>
        <p:spPr>
          <a:xfrm rot="10800000">
            <a:off x="3050132" y="9388248"/>
            <a:ext cx="871500" cy="514500"/>
          </a:xfrm>
          <a:prstGeom prst="curvedConnector3">
            <a:avLst>
              <a:gd fmla="val 86188" name="adj1"/>
            </a:avLst>
          </a:prstGeom>
          <a:noFill/>
          <a:ln cap="flat" cmpd="sng" w="19050">
            <a:solidFill>
              <a:srgbClr val="2898AA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6" name="Google Shape;146;p16"/>
          <p:cNvSpPr/>
          <p:nvPr/>
        </p:nvSpPr>
        <p:spPr>
          <a:xfrm>
            <a:off x="2555450" y="9078925"/>
            <a:ext cx="942624" cy="325877"/>
          </a:xfrm>
          <a:custGeom>
            <a:rect b="b" l="l" r="r" t="t"/>
            <a:pathLst>
              <a:path extrusionOk="0" h="363094" w="1244388">
                <a:moveTo>
                  <a:pt x="82496" y="0"/>
                </a:moveTo>
                <a:lnTo>
                  <a:pt x="1161892" y="0"/>
                </a:lnTo>
                <a:cubicBezTo>
                  <a:pt x="1207454" y="0"/>
                  <a:pt x="1244388" y="36935"/>
                  <a:pt x="1244388" y="82496"/>
                </a:cubicBezTo>
                <a:lnTo>
                  <a:pt x="1244388" y="280598"/>
                </a:lnTo>
                <a:cubicBezTo>
                  <a:pt x="1244388" y="302477"/>
                  <a:pt x="1235697" y="323460"/>
                  <a:pt x="1220226" y="338932"/>
                </a:cubicBezTo>
                <a:cubicBezTo>
                  <a:pt x="1204755" y="354403"/>
                  <a:pt x="1183771" y="363094"/>
                  <a:pt x="1161892" y="363094"/>
                </a:cubicBezTo>
                <a:lnTo>
                  <a:pt x="82496" y="363094"/>
                </a:lnTo>
                <a:cubicBezTo>
                  <a:pt x="36935" y="363094"/>
                  <a:pt x="0" y="326159"/>
                  <a:pt x="0" y="280598"/>
                </a:cubicBezTo>
                <a:lnTo>
                  <a:pt x="0" y="82496"/>
                </a:lnTo>
                <a:cubicBezTo>
                  <a:pt x="0" y="36935"/>
                  <a:pt x="36935" y="0"/>
                  <a:pt x="82496" y="0"/>
                </a:cubicBezTo>
                <a:close/>
              </a:path>
            </a:pathLst>
          </a:custGeom>
          <a:solidFill>
            <a:srgbClr val="B5EA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Aromatisation in adipose tissue</a:t>
            </a:r>
            <a:endParaRPr sz="800">
              <a:solidFill>
                <a:schemeClr val="dk1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147" name="Google Shape;147;p16"/>
          <p:cNvSpPr/>
          <p:nvPr/>
        </p:nvSpPr>
        <p:spPr>
          <a:xfrm>
            <a:off x="2496388" y="8623850"/>
            <a:ext cx="1042175" cy="219672"/>
          </a:xfrm>
          <a:custGeom>
            <a:rect b="b" l="l" r="r" t="t"/>
            <a:pathLst>
              <a:path extrusionOk="0" h="363094" w="1244388">
                <a:moveTo>
                  <a:pt x="82496" y="0"/>
                </a:moveTo>
                <a:lnTo>
                  <a:pt x="1161892" y="0"/>
                </a:lnTo>
                <a:cubicBezTo>
                  <a:pt x="1207454" y="0"/>
                  <a:pt x="1244388" y="36935"/>
                  <a:pt x="1244388" y="82496"/>
                </a:cubicBezTo>
                <a:lnTo>
                  <a:pt x="1244388" y="280598"/>
                </a:lnTo>
                <a:cubicBezTo>
                  <a:pt x="1244388" y="302477"/>
                  <a:pt x="1235697" y="323460"/>
                  <a:pt x="1220226" y="338932"/>
                </a:cubicBezTo>
                <a:cubicBezTo>
                  <a:pt x="1204755" y="354403"/>
                  <a:pt x="1183771" y="363094"/>
                  <a:pt x="1161892" y="363094"/>
                </a:cubicBezTo>
                <a:lnTo>
                  <a:pt x="82496" y="363094"/>
                </a:lnTo>
                <a:cubicBezTo>
                  <a:pt x="36935" y="363094"/>
                  <a:pt x="0" y="326159"/>
                  <a:pt x="0" y="280598"/>
                </a:cubicBezTo>
                <a:lnTo>
                  <a:pt x="0" y="82496"/>
                </a:lnTo>
                <a:cubicBezTo>
                  <a:pt x="0" y="36935"/>
                  <a:pt x="36935" y="0"/>
                  <a:pt x="82496" y="0"/>
                </a:cubicBezTo>
                <a:close/>
              </a:path>
            </a:pathLst>
          </a:custGeom>
          <a:solidFill>
            <a:srgbClr val="B5EA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↑Plasma (Oestrone)</a:t>
            </a:r>
            <a:endParaRPr sz="800">
              <a:solidFill>
                <a:schemeClr val="dk1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cxnSp>
        <p:nvCxnSpPr>
          <p:cNvPr id="148" name="Google Shape;148;p16"/>
          <p:cNvCxnSpPr/>
          <p:nvPr/>
        </p:nvCxnSpPr>
        <p:spPr>
          <a:xfrm flipH="1" rot="10800000">
            <a:off x="3016436" y="8851265"/>
            <a:ext cx="2100" cy="219900"/>
          </a:xfrm>
          <a:prstGeom prst="straightConnector1">
            <a:avLst/>
          </a:prstGeom>
          <a:noFill/>
          <a:ln cap="flat" cmpd="sng" w="19050">
            <a:solidFill>
              <a:srgbClr val="2898AA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9" name="Google Shape;149;p16"/>
          <p:cNvCxnSpPr/>
          <p:nvPr/>
        </p:nvCxnSpPr>
        <p:spPr>
          <a:xfrm flipH="1" rot="10800000">
            <a:off x="2982191" y="8422282"/>
            <a:ext cx="866400" cy="209100"/>
          </a:xfrm>
          <a:prstGeom prst="curvedConnector3">
            <a:avLst>
              <a:gd fmla="val 7796" name="adj1"/>
            </a:avLst>
          </a:prstGeom>
          <a:noFill/>
          <a:ln cap="flat" cmpd="sng" w="19050">
            <a:solidFill>
              <a:srgbClr val="2898AA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0" name="Google Shape;150;p16"/>
          <p:cNvSpPr/>
          <p:nvPr/>
        </p:nvSpPr>
        <p:spPr>
          <a:xfrm>
            <a:off x="2646827" y="10229925"/>
            <a:ext cx="619083" cy="266874"/>
          </a:xfrm>
          <a:custGeom>
            <a:rect b="b" l="l" r="r" t="t"/>
            <a:pathLst>
              <a:path extrusionOk="0" h="363094" w="1244388">
                <a:moveTo>
                  <a:pt x="82496" y="0"/>
                </a:moveTo>
                <a:lnTo>
                  <a:pt x="1161892" y="0"/>
                </a:lnTo>
                <a:cubicBezTo>
                  <a:pt x="1207454" y="0"/>
                  <a:pt x="1244388" y="36935"/>
                  <a:pt x="1244388" y="82496"/>
                </a:cubicBezTo>
                <a:lnTo>
                  <a:pt x="1244388" y="280598"/>
                </a:lnTo>
                <a:cubicBezTo>
                  <a:pt x="1244388" y="302477"/>
                  <a:pt x="1235697" y="323460"/>
                  <a:pt x="1220226" y="338932"/>
                </a:cubicBezTo>
                <a:cubicBezTo>
                  <a:pt x="1204755" y="354403"/>
                  <a:pt x="1183771" y="363094"/>
                  <a:pt x="1161892" y="363094"/>
                </a:cubicBezTo>
                <a:lnTo>
                  <a:pt x="82496" y="363094"/>
                </a:lnTo>
                <a:cubicBezTo>
                  <a:pt x="36935" y="363094"/>
                  <a:pt x="0" y="326159"/>
                  <a:pt x="0" y="280598"/>
                </a:cubicBezTo>
                <a:lnTo>
                  <a:pt x="0" y="82496"/>
                </a:lnTo>
                <a:cubicBezTo>
                  <a:pt x="0" y="36935"/>
                  <a:pt x="36935" y="0"/>
                  <a:pt x="82496" y="0"/>
                </a:cubicBezTo>
                <a:close/>
              </a:path>
            </a:pathLst>
          </a:custGeom>
          <a:solidFill>
            <a:srgbClr val="B5EA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Obesity </a:t>
            </a:r>
            <a:endParaRPr sz="800">
              <a:solidFill>
                <a:schemeClr val="dk1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cxnSp>
        <p:nvCxnSpPr>
          <p:cNvPr id="151" name="Google Shape;151;p16"/>
          <p:cNvCxnSpPr/>
          <p:nvPr/>
        </p:nvCxnSpPr>
        <p:spPr>
          <a:xfrm rot="10800000">
            <a:off x="2996596" y="9388262"/>
            <a:ext cx="4500" cy="844500"/>
          </a:xfrm>
          <a:prstGeom prst="straightConnector1">
            <a:avLst/>
          </a:prstGeom>
          <a:noFill/>
          <a:ln cap="flat" cmpd="sng" w="19050">
            <a:solidFill>
              <a:srgbClr val="2898AA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2" name="Google Shape;152;p16"/>
          <p:cNvCxnSpPr/>
          <p:nvPr/>
        </p:nvCxnSpPr>
        <p:spPr>
          <a:xfrm>
            <a:off x="3267386" y="10366953"/>
            <a:ext cx="332700" cy="900"/>
          </a:xfrm>
          <a:prstGeom prst="straightConnector1">
            <a:avLst/>
          </a:prstGeom>
          <a:noFill/>
          <a:ln cap="flat" cmpd="sng" w="19050">
            <a:solidFill>
              <a:srgbClr val="2898AA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3" name="Google Shape;153;p16"/>
          <p:cNvSpPr/>
          <p:nvPr/>
        </p:nvSpPr>
        <p:spPr>
          <a:xfrm>
            <a:off x="3631600" y="10223875"/>
            <a:ext cx="746633" cy="266874"/>
          </a:xfrm>
          <a:custGeom>
            <a:rect b="b" l="l" r="r" t="t"/>
            <a:pathLst>
              <a:path extrusionOk="0" h="363094" w="1244388">
                <a:moveTo>
                  <a:pt x="82496" y="0"/>
                </a:moveTo>
                <a:lnTo>
                  <a:pt x="1161892" y="0"/>
                </a:lnTo>
                <a:cubicBezTo>
                  <a:pt x="1207454" y="0"/>
                  <a:pt x="1244388" y="36935"/>
                  <a:pt x="1244388" y="82496"/>
                </a:cubicBezTo>
                <a:lnTo>
                  <a:pt x="1244388" y="280598"/>
                </a:lnTo>
                <a:cubicBezTo>
                  <a:pt x="1244388" y="302477"/>
                  <a:pt x="1235697" y="323460"/>
                  <a:pt x="1220226" y="338932"/>
                </a:cubicBezTo>
                <a:cubicBezTo>
                  <a:pt x="1204755" y="354403"/>
                  <a:pt x="1183771" y="363094"/>
                  <a:pt x="1161892" y="363094"/>
                </a:cubicBezTo>
                <a:lnTo>
                  <a:pt x="82496" y="363094"/>
                </a:lnTo>
                <a:cubicBezTo>
                  <a:pt x="36935" y="363094"/>
                  <a:pt x="0" y="326159"/>
                  <a:pt x="0" y="280598"/>
                </a:cubicBezTo>
                <a:lnTo>
                  <a:pt x="0" y="82496"/>
                </a:lnTo>
                <a:cubicBezTo>
                  <a:pt x="0" y="36935"/>
                  <a:pt x="36935" y="0"/>
                  <a:pt x="82496" y="0"/>
                </a:cubicBezTo>
                <a:close/>
              </a:path>
            </a:pathLst>
          </a:custGeom>
          <a:solidFill>
            <a:srgbClr val="B5EA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Insulin resistance </a:t>
            </a:r>
            <a:endParaRPr sz="800">
              <a:solidFill>
                <a:schemeClr val="dk1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cxnSp>
        <p:nvCxnSpPr>
          <p:cNvPr id="154" name="Google Shape;154;p16"/>
          <p:cNvCxnSpPr/>
          <p:nvPr/>
        </p:nvCxnSpPr>
        <p:spPr>
          <a:xfrm>
            <a:off x="4378236" y="10366953"/>
            <a:ext cx="332700" cy="900"/>
          </a:xfrm>
          <a:prstGeom prst="straightConnector1">
            <a:avLst/>
          </a:prstGeom>
          <a:noFill/>
          <a:ln cap="flat" cmpd="sng" w="19050">
            <a:solidFill>
              <a:srgbClr val="2898AA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5" name="Google Shape;155;p16"/>
          <p:cNvSpPr/>
          <p:nvPr/>
        </p:nvSpPr>
        <p:spPr>
          <a:xfrm>
            <a:off x="4708497" y="10233975"/>
            <a:ext cx="566197" cy="266874"/>
          </a:xfrm>
          <a:custGeom>
            <a:rect b="b" l="l" r="r" t="t"/>
            <a:pathLst>
              <a:path extrusionOk="0" h="363094" w="1244388">
                <a:moveTo>
                  <a:pt x="82496" y="0"/>
                </a:moveTo>
                <a:lnTo>
                  <a:pt x="1161892" y="0"/>
                </a:lnTo>
                <a:cubicBezTo>
                  <a:pt x="1207454" y="0"/>
                  <a:pt x="1244388" y="36935"/>
                  <a:pt x="1244388" y="82496"/>
                </a:cubicBezTo>
                <a:lnTo>
                  <a:pt x="1244388" y="280598"/>
                </a:lnTo>
                <a:cubicBezTo>
                  <a:pt x="1244388" y="302477"/>
                  <a:pt x="1235697" y="323460"/>
                  <a:pt x="1220226" y="338932"/>
                </a:cubicBezTo>
                <a:cubicBezTo>
                  <a:pt x="1204755" y="354403"/>
                  <a:pt x="1183771" y="363094"/>
                  <a:pt x="1161892" y="363094"/>
                </a:cubicBezTo>
                <a:lnTo>
                  <a:pt x="82496" y="363094"/>
                </a:lnTo>
                <a:cubicBezTo>
                  <a:pt x="36935" y="363094"/>
                  <a:pt x="0" y="326159"/>
                  <a:pt x="0" y="280598"/>
                </a:cubicBezTo>
                <a:lnTo>
                  <a:pt x="0" y="82496"/>
                </a:lnTo>
                <a:cubicBezTo>
                  <a:pt x="0" y="36935"/>
                  <a:pt x="36935" y="0"/>
                  <a:pt x="82496" y="0"/>
                </a:cubicBezTo>
                <a:close/>
              </a:path>
            </a:pathLst>
          </a:custGeom>
          <a:solidFill>
            <a:srgbClr val="B5EA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↓SHBG</a:t>
            </a:r>
            <a:endParaRPr sz="800">
              <a:solidFill>
                <a:schemeClr val="dk1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cxnSp>
        <p:nvCxnSpPr>
          <p:cNvPr id="156" name="Google Shape;156;p16"/>
          <p:cNvCxnSpPr/>
          <p:nvPr/>
        </p:nvCxnSpPr>
        <p:spPr>
          <a:xfrm rot="10800000">
            <a:off x="4810468" y="10025819"/>
            <a:ext cx="178500" cy="213900"/>
          </a:xfrm>
          <a:prstGeom prst="straightConnector1">
            <a:avLst/>
          </a:prstGeom>
          <a:noFill/>
          <a:ln cap="flat" cmpd="sng" w="19050">
            <a:solidFill>
              <a:srgbClr val="2898AA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7" name="Google Shape;157;p16"/>
          <p:cNvSpPr txBox="1"/>
          <p:nvPr/>
        </p:nvSpPr>
        <p:spPr>
          <a:xfrm>
            <a:off x="3353150" y="10025825"/>
            <a:ext cx="1361400" cy="2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>
                <a:solidFill>
                  <a:srgbClr val="6AA84F"/>
                </a:solidFill>
                <a:latin typeface="Cardo"/>
                <a:ea typeface="Cardo"/>
                <a:cs typeface="Cardo"/>
                <a:sym typeface="Cardo"/>
              </a:rPr>
              <a:t>Compensatory hyperinsulinemia: 2 effects</a:t>
            </a:r>
            <a:endParaRPr sz="500">
              <a:solidFill>
                <a:srgbClr val="6AA84F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158" name="Google Shape;158;p16"/>
          <p:cNvSpPr txBox="1"/>
          <p:nvPr/>
        </p:nvSpPr>
        <p:spPr>
          <a:xfrm>
            <a:off x="5220759" y="10194000"/>
            <a:ext cx="1361400" cy="3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>
                <a:solidFill>
                  <a:srgbClr val="6AA84F"/>
                </a:solidFill>
                <a:latin typeface="Cardo"/>
                <a:ea typeface="Cardo"/>
                <a:cs typeface="Cardo"/>
                <a:sym typeface="Cardo"/>
              </a:rPr>
              <a:t>1- Affect the liver:</a:t>
            </a:r>
            <a:endParaRPr sz="500">
              <a:solidFill>
                <a:srgbClr val="6AA84F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>
                <a:solidFill>
                  <a:srgbClr val="6AA84F"/>
                </a:solidFill>
                <a:latin typeface="Cardo"/>
                <a:ea typeface="Cardo"/>
                <a:cs typeface="Cardo"/>
                <a:sym typeface="Cardo"/>
              </a:rPr>
              <a:t>↓SHBG</a:t>
            </a:r>
            <a:endParaRPr sz="500">
              <a:solidFill>
                <a:srgbClr val="6AA84F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159" name="Google Shape;159;p16"/>
          <p:cNvSpPr txBox="1"/>
          <p:nvPr/>
        </p:nvSpPr>
        <p:spPr>
          <a:xfrm>
            <a:off x="5336959" y="9321625"/>
            <a:ext cx="1361400" cy="4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6AA84F"/>
                </a:solidFill>
                <a:latin typeface="Cardo"/>
                <a:ea typeface="Cardo"/>
                <a:cs typeface="Cardo"/>
                <a:sym typeface="Cardo"/>
              </a:rPr>
              <a:t>1- Affect the ovaries :</a:t>
            </a:r>
            <a:endParaRPr sz="600">
              <a:solidFill>
                <a:srgbClr val="6AA84F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">
                <a:solidFill>
                  <a:srgbClr val="6AA84F"/>
                </a:solidFill>
                <a:latin typeface="Cardo"/>
                <a:ea typeface="Cardo"/>
                <a:cs typeface="Cardo"/>
                <a:sym typeface="Cardo"/>
              </a:rPr>
              <a:t>↑Synthesis of Androgen</a:t>
            </a:r>
            <a:endParaRPr sz="600">
              <a:solidFill>
                <a:srgbClr val="6AA84F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pic>
        <p:nvPicPr>
          <p:cNvPr id="160" name="Google Shape;16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7751" y="2104550"/>
            <a:ext cx="1202276" cy="110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2643" y="364076"/>
            <a:ext cx="752876" cy="746751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6"/>
          <p:cNvSpPr txBox="1"/>
          <p:nvPr/>
        </p:nvSpPr>
        <p:spPr>
          <a:xfrm>
            <a:off x="993525" y="452750"/>
            <a:ext cx="58236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500">
                <a:latin typeface="DM Serif Display"/>
                <a:ea typeface="DM Serif Display"/>
                <a:cs typeface="DM Serif Display"/>
                <a:sym typeface="DM Serif Display"/>
              </a:rPr>
              <a:t>Polycystic Ovarian Syndrome (PCOS)</a:t>
            </a:r>
            <a:endParaRPr b="1" sz="2500"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63" name="Google Shape;163;p16"/>
          <p:cNvSpPr txBox="1"/>
          <p:nvPr/>
        </p:nvSpPr>
        <p:spPr>
          <a:xfrm>
            <a:off x="4096650" y="3429000"/>
            <a:ext cx="30000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rdo"/>
              <a:buChar char="-"/>
            </a:pPr>
            <a:r>
              <a:rPr lang="en-US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Insulin resistance. </a:t>
            </a:r>
            <a:endParaRPr>
              <a:solidFill>
                <a:schemeClr val="dk1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rdo"/>
              <a:buChar char="-"/>
            </a:pPr>
            <a:r>
              <a:rPr lang="en-US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Hyperlipidemia.</a:t>
            </a:r>
            <a:r>
              <a:rPr lang="en-US">
                <a:solidFill>
                  <a:srgbClr val="93C47D"/>
                </a:solidFill>
                <a:latin typeface="Cardo"/>
                <a:ea typeface="Cardo"/>
                <a:cs typeface="Cardo"/>
                <a:sym typeface="Cardo"/>
              </a:rPr>
              <a:t> </a:t>
            </a:r>
            <a:r>
              <a:rPr lang="en-US" sz="1200">
                <a:solidFill>
                  <a:srgbClr val="6AA84F"/>
                </a:solidFill>
                <a:latin typeface="Cardo"/>
                <a:ea typeface="Cardo"/>
                <a:cs typeface="Cardo"/>
                <a:sym typeface="Cardo"/>
              </a:rPr>
              <a:t>(obesity related)</a:t>
            </a:r>
            <a:endParaRPr sz="1200">
              <a:solidFill>
                <a:srgbClr val="6AA84F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rdo"/>
              <a:buChar char="-"/>
            </a:pPr>
            <a:r>
              <a:rPr lang="en-US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Hypertension.</a:t>
            </a:r>
            <a:endParaRPr>
              <a:solidFill>
                <a:schemeClr val="dk1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rdo"/>
              <a:buChar char="-"/>
            </a:pPr>
            <a:r>
              <a:rPr lang="en-US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Menstrual disorders.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8" name="Google Shape;168;p17"/>
          <p:cNvGraphicFramePr/>
          <p:nvPr/>
        </p:nvGraphicFramePr>
        <p:xfrm>
          <a:off x="196938" y="125355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{3C59407F-D3F0-4354-B883-8DF39D8EEE5D}</a:tableStyleId>
              </a:tblPr>
              <a:tblGrid>
                <a:gridCol w="1091625"/>
                <a:gridCol w="3683450"/>
                <a:gridCol w="2387550"/>
              </a:tblGrid>
              <a:tr h="491350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b="1" lang="en-US" sz="1700">
                          <a:solidFill>
                            <a:srgbClr val="FFFFFF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Polycystic Ovarian Syndrome (PCOS)</a:t>
                      </a:r>
                      <a:endParaRPr b="1" sz="1700" u="none" cap="none" strike="noStrike">
                        <a:solidFill>
                          <a:srgbClr val="FFFFFF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898AA"/>
                    </a:solidFill>
                  </a:tcPr>
                </a:tc>
                <a:tc hMerge="1"/>
                <a:tc hMerge="1"/>
              </a:tr>
              <a:tr h="3834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US">
                          <a:solidFill>
                            <a:srgbClr val="CC0000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Diagnosis</a:t>
                      </a:r>
                      <a:endParaRPr u="none" cap="none" strike="noStrike">
                        <a:solidFill>
                          <a:srgbClr val="CC0000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FCFC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rdo"/>
                        <a:buChar char="●"/>
                      </a:pPr>
                      <a:r>
                        <a:rPr b="1" lang="en-US">
                          <a:solidFill>
                            <a:schemeClr val="dk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Diagnostic criteria for PCOS :</a:t>
                      </a:r>
                      <a:endParaRPr b="1">
                        <a:solidFill>
                          <a:schemeClr val="dk1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European Society for Human Reproduction &amp; Embryology (ESHRE) and American Society for Reproductive Medicine (ASRM) recommendation:</a:t>
                      </a:r>
                      <a:endParaRPr>
                        <a:solidFill>
                          <a:schemeClr val="dk1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rdo"/>
                        <a:buChar char="●"/>
                      </a:pPr>
                      <a:r>
                        <a:rPr b="1" lang="en-US">
                          <a:solidFill>
                            <a:schemeClr val="dk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At least </a:t>
                      </a:r>
                      <a:r>
                        <a:rPr b="1" lang="en-US" u="sng">
                          <a:solidFill>
                            <a:schemeClr val="dk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two</a:t>
                      </a:r>
                      <a:r>
                        <a:rPr b="1" lang="en-US">
                          <a:solidFill>
                            <a:schemeClr val="dk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 of the following features are required for PCOS diagnosis:</a:t>
                      </a:r>
                      <a:r>
                        <a:rPr b="1" lang="en-US" sz="1000">
                          <a:solidFill>
                            <a:schemeClr val="dk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 </a:t>
                      </a:r>
                      <a:r>
                        <a:rPr lang="en-US" sz="1000">
                          <a:solidFill>
                            <a:srgbClr val="93C47D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(</a:t>
                      </a:r>
                      <a:r>
                        <a:rPr lang="en-US" sz="1000">
                          <a:solidFill>
                            <a:srgbClr val="6AA84F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for adults; in case of teenagers, all 3 features should be present to diagnose PCOS.)</a:t>
                      </a:r>
                      <a:endParaRPr sz="1000">
                        <a:solidFill>
                          <a:srgbClr val="6AA84F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rdo"/>
                        <a:buAutoNum type="arabicPeriod"/>
                      </a:pPr>
                      <a:r>
                        <a:rPr b="1" lang="en-US">
                          <a:solidFill>
                            <a:schemeClr val="dk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Oligo-ovulation or anovulation</a:t>
                      </a:r>
                      <a:r>
                        <a:rPr lang="en-US">
                          <a:solidFill>
                            <a:schemeClr val="dk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 manifested as oligomenorrhea or amenorrhea. </a:t>
                      </a:r>
                      <a:endParaRPr>
                        <a:solidFill>
                          <a:schemeClr val="dk1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rdo"/>
                        <a:buAutoNum type="arabicPeriod"/>
                      </a:pPr>
                      <a:r>
                        <a:rPr b="1" lang="en-US">
                          <a:solidFill>
                            <a:schemeClr val="dk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Hyperandrogenism </a:t>
                      </a:r>
                      <a:r>
                        <a:rPr lang="en-US">
                          <a:solidFill>
                            <a:schemeClr val="dk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(clinical and biochemical evidence of androgen excess).</a:t>
                      </a:r>
                      <a:endParaRPr>
                        <a:solidFill>
                          <a:schemeClr val="dk1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rdo"/>
                        <a:buAutoNum type="arabicPeriod"/>
                      </a:pPr>
                      <a:r>
                        <a:rPr b="1" lang="en-US">
                          <a:solidFill>
                            <a:schemeClr val="dk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Polycystic ovaries</a:t>
                      </a:r>
                      <a:r>
                        <a:rPr lang="en-US">
                          <a:solidFill>
                            <a:schemeClr val="dk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 (as deﬁned by ultrasonography).</a:t>
                      </a:r>
                      <a:endParaRPr>
                        <a:solidFill>
                          <a:schemeClr val="dk1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Pts val="1400"/>
                        <a:buFont typeface="Cardo"/>
                        <a:buChar char="●"/>
                      </a:pPr>
                      <a:r>
                        <a:rPr b="1" lang="en-US">
                          <a:solidFill>
                            <a:srgbClr val="CC0000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Diagnosis done by measuring :</a:t>
                      </a:r>
                      <a:endParaRPr b="1">
                        <a:solidFill>
                          <a:srgbClr val="CC0000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Pts val="1400"/>
                        <a:buFont typeface="Cardo"/>
                        <a:buAutoNum type="arabicPeriod"/>
                      </a:pPr>
                      <a:r>
                        <a:rPr b="1" lang="en-US">
                          <a:solidFill>
                            <a:srgbClr val="CC0000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Free testosterone:</a:t>
                      </a:r>
                      <a:endParaRPr b="1">
                        <a:solidFill>
                          <a:srgbClr val="CC0000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CC0000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Total testosterone is less sensitive, increased androgens in PCOS.</a:t>
                      </a:r>
                      <a:endParaRPr>
                        <a:solidFill>
                          <a:srgbClr val="CC0000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Pts val="1400"/>
                        <a:buFont typeface="Cardo"/>
                        <a:buAutoNum type="arabicPeriod"/>
                      </a:pPr>
                      <a:r>
                        <a:rPr b="1" lang="en-US">
                          <a:solidFill>
                            <a:srgbClr val="CC0000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Sex hormone-binding globulin:</a:t>
                      </a:r>
                      <a:endParaRPr b="1">
                        <a:solidFill>
                          <a:srgbClr val="CC0000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CC0000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(SHBG;decreased in PCOS)</a:t>
                      </a:r>
                      <a:endParaRPr>
                        <a:solidFill>
                          <a:srgbClr val="CC0000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Pts val="1400"/>
                        <a:buFont typeface="Cardo"/>
                        <a:buAutoNum type="arabicPeriod"/>
                      </a:pPr>
                      <a:r>
                        <a:rPr b="1" lang="en-US">
                          <a:solidFill>
                            <a:srgbClr val="CC0000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Luteinizing hormone:</a:t>
                      </a:r>
                      <a:endParaRPr b="1">
                        <a:solidFill>
                          <a:srgbClr val="CC0000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CC0000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(LH; high in 60% cases</a:t>
                      </a:r>
                      <a:r>
                        <a:rPr lang="en-US">
                          <a:solidFill>
                            <a:srgbClr val="990000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) </a:t>
                      </a:r>
                      <a:r>
                        <a:rPr lang="en-US" sz="1100">
                          <a:solidFill>
                            <a:srgbClr val="6AA84F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LH to FSH ratio is more important</a:t>
                      </a:r>
                      <a:endParaRPr sz="1100">
                        <a:solidFill>
                          <a:srgbClr val="6AA84F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Pts val="1400"/>
                        <a:buFont typeface="Cardo"/>
                        <a:buAutoNum type="arabicPeriod"/>
                      </a:pPr>
                      <a:r>
                        <a:rPr b="1" lang="en-US">
                          <a:solidFill>
                            <a:srgbClr val="CC0000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Follicle stimulating hormone:</a:t>
                      </a:r>
                      <a:endParaRPr b="1">
                        <a:solidFill>
                          <a:srgbClr val="CC0000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CC0000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Normal or low</a:t>
                      </a:r>
                      <a:endParaRPr>
                        <a:solidFill>
                          <a:srgbClr val="CC0000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rdo"/>
                        <a:buAutoNum type="arabicPeriod"/>
                      </a:pPr>
                      <a:r>
                        <a:rPr b="1" lang="en-US">
                          <a:solidFill>
                            <a:schemeClr val="dk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Fasting blood glucose</a:t>
                      </a:r>
                      <a:endParaRPr b="1">
                        <a:solidFill>
                          <a:schemeClr val="dk1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rdo"/>
                        <a:buAutoNum type="arabicPeriod"/>
                      </a:pPr>
                      <a:r>
                        <a:rPr b="1" lang="en-US">
                          <a:solidFill>
                            <a:schemeClr val="dk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Insulin</a:t>
                      </a:r>
                      <a:endParaRPr b="1">
                        <a:solidFill>
                          <a:schemeClr val="dk1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rdo"/>
                        <a:buAutoNum type="arabicPeriod"/>
                      </a:pPr>
                      <a:r>
                        <a:rPr b="1" lang="en-US">
                          <a:solidFill>
                            <a:schemeClr val="dk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Lipids</a:t>
                      </a:r>
                      <a:endParaRPr b="1">
                        <a:solidFill>
                          <a:schemeClr val="dk1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dk1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rdo"/>
                        <a:buChar char="●"/>
                      </a:pPr>
                      <a:r>
                        <a:rPr b="1" lang="en-US">
                          <a:solidFill>
                            <a:schemeClr val="dk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Ovarian ultrasound :</a:t>
                      </a:r>
                      <a:endParaRPr b="1">
                        <a:solidFill>
                          <a:schemeClr val="dk1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30% of patients do not have ovarian cysts despite having symptoms</a:t>
                      </a:r>
                      <a:endParaRPr u="none" cap="none" strike="noStrike">
                        <a:solidFill>
                          <a:schemeClr val="dk1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206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Treatment</a:t>
                      </a:r>
                      <a:endParaRPr u="none" cap="none" strike="noStrike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FCFC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Aim of treatment:</a:t>
                      </a:r>
                      <a:r>
                        <a:rPr lang="en-US">
                          <a:solidFill>
                            <a:schemeClr val="dk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 interrupt the cycle of obesity, insulin resistance, excess androgens</a:t>
                      </a:r>
                      <a:endParaRPr>
                        <a:solidFill>
                          <a:schemeClr val="dk1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rdo"/>
                        <a:buChar char="●"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Reduce LH levels ( by oral and contraceptives ) </a:t>
                      </a:r>
                      <a:endParaRPr>
                        <a:solidFill>
                          <a:schemeClr val="dk1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6AA84F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           </a:t>
                      </a:r>
                      <a:r>
                        <a:rPr lang="en-US" sz="1200">
                          <a:solidFill>
                            <a:srgbClr val="6AA84F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Combination of estrogen &amp; progesterone </a:t>
                      </a:r>
                      <a:endParaRPr sz="1200">
                        <a:solidFill>
                          <a:srgbClr val="6AA84F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Pts val="1400"/>
                        <a:buFont typeface="Cardo"/>
                        <a:buChar char="●"/>
                      </a:pPr>
                      <a:r>
                        <a:rPr lang="en-US">
                          <a:solidFill>
                            <a:srgbClr val="CC0000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Reduce body weight</a:t>
                      </a:r>
                      <a:endParaRPr>
                        <a:solidFill>
                          <a:srgbClr val="CC0000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rdo"/>
                        <a:buChar char="●"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Increase FSH levels (by clomiphene, etc.) </a:t>
                      </a:r>
                      <a:endParaRPr>
                        <a:solidFill>
                          <a:schemeClr val="dk1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6AA84F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           </a:t>
                      </a:r>
                      <a:r>
                        <a:rPr lang="en-US" sz="1200">
                          <a:solidFill>
                            <a:srgbClr val="6AA84F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Latest drug is letrozole, an aromatase inhibitor</a:t>
                      </a:r>
                      <a:endParaRPr sz="1200">
                        <a:solidFill>
                          <a:srgbClr val="6AA84F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rdo"/>
                        <a:buChar char="●"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Estrogen replacement therapy: </a:t>
                      </a:r>
                      <a:endParaRPr>
                        <a:solidFill>
                          <a:schemeClr val="dk1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rdo"/>
                        <a:buChar char="-"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In select women after careful risk counseling</a:t>
                      </a:r>
                      <a:r>
                        <a:rPr lang="en-US">
                          <a:solidFill>
                            <a:srgbClr val="93C47D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 </a:t>
                      </a:r>
                      <a:r>
                        <a:rPr lang="en-US" sz="1200">
                          <a:solidFill>
                            <a:srgbClr val="6AA84F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(Risk of developing cancer)</a:t>
                      </a:r>
                      <a:endParaRPr sz="1200">
                        <a:solidFill>
                          <a:srgbClr val="6AA84F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  <p:pic>
        <p:nvPicPr>
          <p:cNvPr id="169" name="Google Shape;16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643" y="364076"/>
            <a:ext cx="752876" cy="746751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7"/>
          <p:cNvSpPr txBox="1"/>
          <p:nvPr/>
        </p:nvSpPr>
        <p:spPr>
          <a:xfrm>
            <a:off x="993525" y="452750"/>
            <a:ext cx="58236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500">
                <a:latin typeface="DM Serif Display"/>
                <a:ea typeface="DM Serif Display"/>
                <a:cs typeface="DM Serif Display"/>
                <a:sym typeface="DM Serif Display"/>
              </a:rPr>
              <a:t>Polycystic Ovarian Syndrome (PCOS)</a:t>
            </a:r>
            <a:endParaRPr b="1" sz="2500"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643" y="364076"/>
            <a:ext cx="752876" cy="74675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8"/>
          <p:cNvSpPr txBox="1"/>
          <p:nvPr/>
        </p:nvSpPr>
        <p:spPr>
          <a:xfrm>
            <a:off x="1143600" y="452750"/>
            <a:ext cx="5673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latin typeface="DM Serif Display"/>
                <a:ea typeface="DM Serif Display"/>
                <a:cs typeface="DM Serif Display"/>
                <a:sym typeface="DM Serif Display"/>
              </a:rPr>
              <a:t>Ovarian Cancer</a:t>
            </a:r>
            <a:endParaRPr b="1" sz="2500"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77" name="Google Shape;177;p18"/>
          <p:cNvSpPr/>
          <p:nvPr/>
        </p:nvSpPr>
        <p:spPr>
          <a:xfrm>
            <a:off x="700350" y="1195300"/>
            <a:ext cx="6559800" cy="920100"/>
          </a:xfrm>
          <a:prstGeom prst="rect">
            <a:avLst/>
          </a:prstGeom>
          <a:noFill/>
          <a:ln cap="flat" cmpd="sng" w="1905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rdo"/>
              <a:buChar char="●"/>
            </a:pPr>
            <a:r>
              <a:rPr lang="en-US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A leading cause of death because of gynecologic cancer</a:t>
            </a:r>
            <a:endParaRPr>
              <a:solidFill>
                <a:schemeClr val="dk1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rdo"/>
              <a:buChar char="●"/>
            </a:pPr>
            <a:r>
              <a:rPr lang="en-US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Due to </a:t>
            </a:r>
            <a:r>
              <a:rPr b="1" lang="en-US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malignant </a:t>
            </a:r>
            <a:r>
              <a:rPr lang="en-US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transformation of ovarian epithelial cells</a:t>
            </a:r>
            <a:endParaRPr>
              <a:solidFill>
                <a:schemeClr val="dk1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rdo"/>
              <a:buChar char="●"/>
            </a:pPr>
            <a:r>
              <a:rPr lang="en-US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Most common type of ovarian cancer</a:t>
            </a:r>
            <a:endParaRPr>
              <a:latin typeface="Cardo"/>
              <a:ea typeface="Cardo"/>
              <a:cs typeface="Cardo"/>
              <a:sym typeface="Cardo"/>
            </a:endParaRPr>
          </a:p>
        </p:txBody>
      </p:sp>
      <p:grpSp>
        <p:nvGrpSpPr>
          <p:cNvPr id="178" name="Google Shape;178;p18"/>
          <p:cNvGrpSpPr/>
          <p:nvPr/>
        </p:nvGrpSpPr>
        <p:grpSpPr>
          <a:xfrm>
            <a:off x="123000" y="2673925"/>
            <a:ext cx="2036739" cy="1240925"/>
            <a:chOff x="1047125" y="1397738"/>
            <a:chExt cx="1671514" cy="1240925"/>
          </a:xfrm>
        </p:grpSpPr>
        <p:sp>
          <p:nvSpPr>
            <p:cNvPr id="179" name="Google Shape;179;p18"/>
            <p:cNvSpPr/>
            <p:nvPr/>
          </p:nvSpPr>
          <p:spPr>
            <a:xfrm>
              <a:off x="1327838" y="1566763"/>
              <a:ext cx="1390800" cy="1071900"/>
            </a:xfrm>
            <a:prstGeom prst="rect">
              <a:avLst/>
            </a:prstGeom>
            <a:noFill/>
            <a:ln cap="flat" cmpd="sng" w="9525">
              <a:solidFill>
                <a:srgbClr val="319A9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>
                  <a:solidFill>
                    <a:srgbClr val="EA9999"/>
                  </a:solidFill>
                  <a:latin typeface="Cardo"/>
                  <a:ea typeface="Cardo"/>
                  <a:cs typeface="Cardo"/>
                  <a:sym typeface="Cardo"/>
                </a:rPr>
                <a:t>   </a:t>
              </a:r>
              <a:r>
                <a:rPr b="1" lang="en-US">
                  <a:solidFill>
                    <a:schemeClr val="dk1"/>
                  </a:solidFill>
                  <a:latin typeface="Cardo"/>
                  <a:ea typeface="Cardo"/>
                  <a:cs typeface="Cardo"/>
                  <a:sym typeface="Cardo"/>
                </a:rPr>
                <a:t>Serous </a:t>
              </a:r>
              <a:r>
                <a:rPr lang="en-US">
                  <a:solidFill>
                    <a:schemeClr val="dk1"/>
                  </a:solidFill>
                  <a:latin typeface="Cardo"/>
                  <a:ea typeface="Cardo"/>
                  <a:cs typeface="Cardo"/>
                  <a:sym typeface="Cardo"/>
                </a:rPr>
                <a:t>(46%):</a:t>
              </a:r>
              <a:r>
                <a:rPr lang="en-US">
                  <a:solidFill>
                    <a:srgbClr val="EA9999"/>
                  </a:solidFill>
                  <a:latin typeface="Cardo"/>
                  <a:ea typeface="Cardo"/>
                  <a:cs typeface="Cardo"/>
                  <a:sym typeface="Cardo"/>
                </a:rPr>
                <a:t>         </a:t>
              </a:r>
              <a:r>
                <a:rPr lang="en-US">
                  <a:solidFill>
                    <a:schemeClr val="dk1"/>
                  </a:solidFill>
                  <a:latin typeface="Cardo"/>
                  <a:ea typeface="Cardo"/>
                  <a:cs typeface="Cardo"/>
                  <a:sym typeface="Cardo"/>
                </a:rPr>
                <a:t>surface epithelial     tumors</a:t>
              </a:r>
              <a:endParaRPr>
                <a:solidFill>
                  <a:srgbClr val="5265BD"/>
                </a:solidFill>
                <a:latin typeface="Cardo"/>
                <a:ea typeface="Cardo"/>
                <a:cs typeface="Cardo"/>
                <a:sym typeface="Cardo"/>
              </a:endParaRPr>
            </a:p>
          </p:txBody>
        </p:sp>
        <p:sp>
          <p:nvSpPr>
            <p:cNvPr id="180" name="Google Shape;180;p18"/>
            <p:cNvSpPr txBox="1"/>
            <p:nvPr/>
          </p:nvSpPr>
          <p:spPr>
            <a:xfrm>
              <a:off x="1047125" y="1397738"/>
              <a:ext cx="638700" cy="116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0"/>
                <a:buFont typeface="Arial"/>
                <a:buNone/>
              </a:pPr>
              <a:r>
                <a:rPr b="1" lang="en-US" sz="8000">
                  <a:solidFill>
                    <a:srgbClr val="319A97"/>
                  </a:solidFill>
                  <a:latin typeface="Exo"/>
                  <a:ea typeface="Exo"/>
                  <a:cs typeface="Exo"/>
                  <a:sym typeface="Exo"/>
                </a:rPr>
                <a:t>1</a:t>
              </a:r>
              <a:endParaRPr b="1" i="0" sz="8000" u="none" cap="none" strike="noStrike">
                <a:solidFill>
                  <a:srgbClr val="319A97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</p:grpSp>
      <p:grpSp>
        <p:nvGrpSpPr>
          <p:cNvPr id="181" name="Google Shape;181;p18"/>
          <p:cNvGrpSpPr/>
          <p:nvPr/>
        </p:nvGrpSpPr>
        <p:grpSpPr>
          <a:xfrm>
            <a:off x="2493615" y="2676875"/>
            <a:ext cx="2282700" cy="1238100"/>
            <a:chOff x="2840463" y="1397738"/>
            <a:chExt cx="2282700" cy="1238100"/>
          </a:xfrm>
        </p:grpSpPr>
        <p:sp>
          <p:nvSpPr>
            <p:cNvPr id="182" name="Google Shape;182;p18"/>
            <p:cNvSpPr/>
            <p:nvPr/>
          </p:nvSpPr>
          <p:spPr>
            <a:xfrm>
              <a:off x="3183363" y="1550138"/>
              <a:ext cx="1939800" cy="1085700"/>
            </a:xfrm>
            <a:prstGeom prst="rect">
              <a:avLst/>
            </a:prstGeom>
            <a:noFill/>
            <a:ln cap="flat" cmpd="sng" w="9525">
              <a:solidFill>
                <a:srgbClr val="B5EAE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-US" sz="1300">
                  <a:solidFill>
                    <a:schemeClr val="dk1"/>
                  </a:solidFill>
                  <a:latin typeface="Cardo"/>
                  <a:ea typeface="Cardo"/>
                  <a:cs typeface="Cardo"/>
                  <a:sym typeface="Cardo"/>
                </a:rPr>
                <a:t>  Mucinous </a:t>
              </a:r>
              <a:r>
                <a:rPr lang="en-US" sz="1300">
                  <a:solidFill>
                    <a:schemeClr val="dk1"/>
                  </a:solidFill>
                  <a:latin typeface="Cardo"/>
                  <a:ea typeface="Cardo"/>
                  <a:cs typeface="Cardo"/>
                  <a:sym typeface="Cardo"/>
                </a:rPr>
                <a:t>(36%) </a:t>
              </a:r>
              <a:endParaRPr sz="13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300">
                  <a:solidFill>
                    <a:schemeClr val="dk1"/>
                  </a:solidFill>
                  <a:latin typeface="Cardo"/>
                  <a:ea typeface="Cardo"/>
                  <a:cs typeface="Cardo"/>
                  <a:sym typeface="Cardo"/>
                </a:rPr>
                <a:t> Mucinous epithelial</a:t>
              </a:r>
              <a:endParaRPr sz="13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300">
                  <a:solidFill>
                    <a:schemeClr val="dk1"/>
                  </a:solidFill>
                  <a:latin typeface="Cardo"/>
                  <a:ea typeface="Cardo"/>
                  <a:cs typeface="Cardo"/>
                  <a:sym typeface="Cardo"/>
                </a:rPr>
                <a:t> tumors</a:t>
              </a:r>
              <a:endParaRPr b="1" sz="1200">
                <a:latin typeface="Cardo"/>
                <a:ea typeface="Cardo"/>
                <a:cs typeface="Cardo"/>
                <a:sym typeface="Cardo"/>
              </a:endParaRPr>
            </a:p>
          </p:txBody>
        </p:sp>
        <p:sp>
          <p:nvSpPr>
            <p:cNvPr id="183" name="Google Shape;183;p18"/>
            <p:cNvSpPr txBox="1"/>
            <p:nvPr/>
          </p:nvSpPr>
          <p:spPr>
            <a:xfrm>
              <a:off x="2840463" y="1397738"/>
              <a:ext cx="608400" cy="116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0"/>
                <a:buFont typeface="Arial"/>
                <a:buNone/>
              </a:pPr>
              <a:r>
                <a:rPr b="1" lang="en-US" sz="8000">
                  <a:solidFill>
                    <a:srgbClr val="3FB6BC"/>
                  </a:solidFill>
                  <a:latin typeface="Exo"/>
                  <a:ea typeface="Exo"/>
                  <a:cs typeface="Exo"/>
                  <a:sym typeface="Exo"/>
                </a:rPr>
                <a:t>2</a:t>
              </a:r>
              <a:endParaRPr b="1" i="0" sz="8000" u="none" cap="none" strike="noStrike">
                <a:solidFill>
                  <a:srgbClr val="3FB6BC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</p:grpSp>
      <p:grpSp>
        <p:nvGrpSpPr>
          <p:cNvPr id="184" name="Google Shape;184;p18"/>
          <p:cNvGrpSpPr/>
          <p:nvPr/>
        </p:nvGrpSpPr>
        <p:grpSpPr>
          <a:xfrm>
            <a:off x="5079038" y="2673915"/>
            <a:ext cx="2354451" cy="1239519"/>
            <a:chOff x="4717611" y="1396325"/>
            <a:chExt cx="2104443" cy="1239519"/>
          </a:xfrm>
        </p:grpSpPr>
        <p:sp>
          <p:nvSpPr>
            <p:cNvPr id="185" name="Google Shape;185;p18"/>
            <p:cNvSpPr/>
            <p:nvPr/>
          </p:nvSpPr>
          <p:spPr>
            <a:xfrm>
              <a:off x="5088354" y="1550144"/>
              <a:ext cx="1733700" cy="1085700"/>
            </a:xfrm>
            <a:prstGeom prst="rect">
              <a:avLst/>
            </a:prstGeom>
            <a:noFill/>
            <a:ln cap="flat" cmpd="sng" w="9525">
              <a:solidFill>
                <a:srgbClr val="B5EAE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lang="en-US" sz="1300">
                  <a:solidFill>
                    <a:schemeClr val="dk1"/>
                  </a:solidFill>
                  <a:latin typeface="Cardo"/>
                  <a:ea typeface="Cardo"/>
                  <a:cs typeface="Cardo"/>
                  <a:sym typeface="Cardo"/>
                </a:rPr>
                <a:t>Endometrioid</a:t>
              </a:r>
              <a:endParaRPr b="1" sz="13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300">
                  <a:solidFill>
                    <a:schemeClr val="dk1"/>
                  </a:solidFill>
                  <a:latin typeface="Cardo"/>
                  <a:ea typeface="Cardo"/>
                  <a:cs typeface="Cardo"/>
                  <a:sym typeface="Cardo"/>
                </a:rPr>
                <a:t>(8%): endometrial</a:t>
              </a:r>
              <a:endParaRPr sz="13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300">
                  <a:solidFill>
                    <a:schemeClr val="dk1"/>
                  </a:solidFill>
                  <a:latin typeface="Cardo"/>
                  <a:ea typeface="Cardo"/>
                  <a:cs typeface="Cardo"/>
                  <a:sym typeface="Cardo"/>
                </a:rPr>
                <a:t>tumors</a:t>
              </a:r>
              <a:endParaRPr b="1" sz="1200">
                <a:latin typeface="Cardo"/>
                <a:ea typeface="Cardo"/>
                <a:cs typeface="Cardo"/>
                <a:sym typeface="Cardo"/>
              </a:endParaRPr>
            </a:p>
          </p:txBody>
        </p:sp>
        <p:sp>
          <p:nvSpPr>
            <p:cNvPr id="186" name="Google Shape;186;p18"/>
            <p:cNvSpPr txBox="1"/>
            <p:nvPr/>
          </p:nvSpPr>
          <p:spPr>
            <a:xfrm>
              <a:off x="4717611" y="1396325"/>
              <a:ext cx="608400" cy="116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0"/>
                <a:buFont typeface="Arial"/>
                <a:buNone/>
              </a:pPr>
              <a:r>
                <a:rPr b="1" lang="en-US" sz="8000">
                  <a:solidFill>
                    <a:srgbClr val="B5EAEA"/>
                  </a:solidFill>
                  <a:latin typeface="Exo"/>
                  <a:ea typeface="Exo"/>
                  <a:cs typeface="Exo"/>
                  <a:sym typeface="Exo"/>
                </a:rPr>
                <a:t>3</a:t>
              </a:r>
              <a:endParaRPr b="1" i="0" sz="8000" u="none" cap="none" strike="noStrike">
                <a:solidFill>
                  <a:srgbClr val="B5EAEA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</p:grpSp>
      <p:sp>
        <p:nvSpPr>
          <p:cNvPr id="187" name="Google Shape;187;p18"/>
          <p:cNvSpPr/>
          <p:nvPr/>
        </p:nvSpPr>
        <p:spPr>
          <a:xfrm>
            <a:off x="480400" y="2280800"/>
            <a:ext cx="2601300" cy="346200"/>
          </a:xfrm>
          <a:prstGeom prst="roundRect">
            <a:avLst>
              <a:gd fmla="val 16667" name="adj"/>
            </a:avLst>
          </a:prstGeom>
          <a:solidFill>
            <a:srgbClr val="F3F3F3">
              <a:alpha val="79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>
                <a:latin typeface="Cardo"/>
                <a:ea typeface="Cardo"/>
                <a:cs typeface="Cardo"/>
                <a:sym typeface="Cardo"/>
              </a:rPr>
              <a:t>Ovarian Cancer Subtypes:</a:t>
            </a:r>
            <a:endParaRPr>
              <a:latin typeface="Cardo"/>
              <a:ea typeface="Cardo"/>
              <a:cs typeface="Cardo"/>
              <a:sym typeface="Cardo"/>
            </a:endParaRPr>
          </a:p>
        </p:txBody>
      </p:sp>
      <p:grpSp>
        <p:nvGrpSpPr>
          <p:cNvPr id="188" name="Google Shape;188;p18"/>
          <p:cNvGrpSpPr/>
          <p:nvPr/>
        </p:nvGrpSpPr>
        <p:grpSpPr>
          <a:xfrm>
            <a:off x="333429" y="2280871"/>
            <a:ext cx="371924" cy="346184"/>
            <a:chOff x="3798345" y="97675"/>
            <a:chExt cx="766064" cy="766064"/>
          </a:xfrm>
        </p:grpSpPr>
        <p:sp>
          <p:nvSpPr>
            <p:cNvPr id="189" name="Google Shape;189;p18"/>
            <p:cNvSpPr/>
            <p:nvPr/>
          </p:nvSpPr>
          <p:spPr>
            <a:xfrm>
              <a:off x="3798345" y="97674"/>
              <a:ext cx="766064" cy="766064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B5EAEA"/>
            </a:solidFill>
            <a:ln>
              <a:noFill/>
            </a:ln>
          </p:spPr>
        </p:sp>
        <p:sp>
          <p:nvSpPr>
            <p:cNvPr id="190" name="Google Shape;190;p18"/>
            <p:cNvSpPr/>
            <p:nvPr/>
          </p:nvSpPr>
          <p:spPr>
            <a:xfrm>
              <a:off x="3908067" y="207396"/>
              <a:ext cx="546608" cy="546608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3FB6BC"/>
            </a:solidFill>
            <a:ln>
              <a:noFill/>
            </a:ln>
          </p:spPr>
        </p:sp>
      </p:grpSp>
      <p:sp>
        <p:nvSpPr>
          <p:cNvPr id="191" name="Google Shape;191;p18"/>
          <p:cNvSpPr/>
          <p:nvPr/>
        </p:nvSpPr>
        <p:spPr>
          <a:xfrm>
            <a:off x="480400" y="4080375"/>
            <a:ext cx="2872500" cy="346200"/>
          </a:xfrm>
          <a:prstGeom prst="roundRect">
            <a:avLst>
              <a:gd fmla="val 16667" name="adj"/>
            </a:avLst>
          </a:prstGeom>
          <a:solidFill>
            <a:srgbClr val="F3F3F3">
              <a:alpha val="79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>
                <a:latin typeface="Cardo"/>
                <a:ea typeface="Cardo"/>
                <a:cs typeface="Cardo"/>
                <a:sym typeface="Cardo"/>
              </a:rPr>
              <a:t>Ovarian Cancer Risk factors:</a:t>
            </a:r>
            <a:endParaRPr>
              <a:latin typeface="Cardo"/>
              <a:ea typeface="Cardo"/>
              <a:cs typeface="Cardo"/>
              <a:sym typeface="Cardo"/>
            </a:endParaRPr>
          </a:p>
        </p:txBody>
      </p:sp>
      <p:grpSp>
        <p:nvGrpSpPr>
          <p:cNvPr id="192" name="Google Shape;192;p18"/>
          <p:cNvGrpSpPr/>
          <p:nvPr/>
        </p:nvGrpSpPr>
        <p:grpSpPr>
          <a:xfrm>
            <a:off x="333416" y="4080446"/>
            <a:ext cx="371924" cy="346184"/>
            <a:chOff x="3798345" y="97675"/>
            <a:chExt cx="766064" cy="766064"/>
          </a:xfrm>
        </p:grpSpPr>
        <p:sp>
          <p:nvSpPr>
            <p:cNvPr id="193" name="Google Shape;193;p18"/>
            <p:cNvSpPr/>
            <p:nvPr/>
          </p:nvSpPr>
          <p:spPr>
            <a:xfrm>
              <a:off x="3798345" y="97674"/>
              <a:ext cx="766064" cy="766064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B5EAEA"/>
            </a:solidFill>
            <a:ln>
              <a:noFill/>
            </a:ln>
          </p:spPr>
        </p:sp>
        <p:sp>
          <p:nvSpPr>
            <p:cNvPr id="194" name="Google Shape;194;p18"/>
            <p:cNvSpPr/>
            <p:nvPr/>
          </p:nvSpPr>
          <p:spPr>
            <a:xfrm>
              <a:off x="3908067" y="207396"/>
              <a:ext cx="546608" cy="546608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3FB6BC"/>
            </a:solidFill>
            <a:ln>
              <a:noFill/>
            </a:ln>
          </p:spPr>
        </p:sp>
      </p:grpSp>
      <p:grpSp>
        <p:nvGrpSpPr>
          <p:cNvPr id="195" name="Google Shape;195;p18"/>
          <p:cNvGrpSpPr/>
          <p:nvPr/>
        </p:nvGrpSpPr>
        <p:grpSpPr>
          <a:xfrm>
            <a:off x="-14738726" y="5819725"/>
            <a:ext cx="4279027" cy="494337"/>
            <a:chOff x="2012995" y="2322552"/>
            <a:chExt cx="5584010" cy="643500"/>
          </a:xfrm>
        </p:grpSpPr>
        <p:sp>
          <p:nvSpPr>
            <p:cNvPr id="196" name="Google Shape;196;p18"/>
            <p:cNvSpPr/>
            <p:nvPr/>
          </p:nvSpPr>
          <p:spPr>
            <a:xfrm>
              <a:off x="2308605" y="2322552"/>
              <a:ext cx="5288400" cy="643500"/>
            </a:xfrm>
            <a:prstGeom prst="rect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5750" lIns="85750" spcFirstLastPara="1" rIns="85750" wrap="square" tIns="85750">
              <a:no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rdo"/>
                  <a:ea typeface="Cardo"/>
                  <a:cs typeface="Cardo"/>
                  <a:sym typeface="Cardo"/>
                </a:rPr>
                <a:t>Family history of breast, ovarian, colorectal cancer</a:t>
              </a:r>
              <a:r>
                <a:rPr lang="en-US" sz="1200">
                  <a:solidFill>
                    <a:srgbClr val="6AA84F"/>
                  </a:solidFill>
                  <a:latin typeface="Cardo"/>
                  <a:ea typeface="Cardo"/>
                  <a:cs typeface="Cardo"/>
                  <a:sym typeface="Cardo"/>
                </a:rPr>
                <a:t>  </a:t>
              </a:r>
              <a:endParaRPr sz="1200">
                <a:solidFill>
                  <a:srgbClr val="6AA84F"/>
                </a:solidFill>
                <a:latin typeface="Cardo"/>
                <a:ea typeface="Cardo"/>
                <a:cs typeface="Cardo"/>
                <a:sym typeface="Cardo"/>
              </a:endParaRPr>
            </a:p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6AA84F"/>
                  </a:solidFill>
                  <a:latin typeface="Cardo"/>
                  <a:ea typeface="Cardo"/>
                  <a:cs typeface="Cardo"/>
                  <a:sym typeface="Cardo"/>
                </a:rPr>
                <a:t>(first degree relatives).</a:t>
              </a:r>
              <a:endParaRPr sz="1000">
                <a:latin typeface="Cardo"/>
                <a:ea typeface="Cardo"/>
                <a:cs typeface="Cardo"/>
                <a:sym typeface="Cardo"/>
              </a:endParaRPr>
            </a:p>
          </p:txBody>
        </p:sp>
        <p:sp>
          <p:nvSpPr>
            <p:cNvPr id="197" name="Google Shape;197;p18"/>
            <p:cNvSpPr/>
            <p:nvPr/>
          </p:nvSpPr>
          <p:spPr>
            <a:xfrm>
              <a:off x="2012995" y="2322567"/>
              <a:ext cx="270000" cy="642300"/>
            </a:xfrm>
            <a:prstGeom prst="rect">
              <a:avLst/>
            </a:prstGeom>
            <a:solidFill>
              <a:srgbClr val="0B7743"/>
            </a:solidFill>
            <a:ln cap="flat" cmpd="sng" w="9525">
              <a:solidFill>
                <a:srgbClr val="B5EAE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71438" rotWithShape="0" algn="bl" dir="2700000" dist="28575">
                <a:srgbClr val="000000">
                  <a:alpha val="16079"/>
                </a:srgbClr>
              </a:outerShdw>
            </a:effectLst>
          </p:spPr>
          <p:txBody>
            <a:bodyPr anchorCtr="0" anchor="ctr" bIns="85750" lIns="85750" spcFirstLastPara="1" rIns="85750" wrap="square" tIns="857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i="0" sz="1200" u="none" cap="none" strike="noStrike">
                <a:solidFill>
                  <a:srgbClr val="000000"/>
                </a:solidFill>
                <a:latin typeface="Cardo"/>
                <a:ea typeface="Cardo"/>
                <a:cs typeface="Cardo"/>
                <a:sym typeface="Cardo"/>
              </a:endParaRPr>
            </a:p>
          </p:txBody>
        </p:sp>
        <p:sp>
          <p:nvSpPr>
            <p:cNvPr id="198" name="Google Shape;198;p18"/>
            <p:cNvSpPr/>
            <p:nvPr/>
          </p:nvSpPr>
          <p:spPr>
            <a:xfrm>
              <a:off x="2012996" y="2322567"/>
              <a:ext cx="270000" cy="642600"/>
            </a:xfrm>
            <a:prstGeom prst="rect">
              <a:avLst/>
            </a:prstGeom>
            <a:solidFill>
              <a:srgbClr val="B5EAEA"/>
            </a:solidFill>
            <a:ln cap="flat" cmpd="sng" w="9525">
              <a:solidFill>
                <a:srgbClr val="B5EAE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5750" lIns="85750" spcFirstLastPara="1" rIns="85750" wrap="square" tIns="85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Cardo"/>
                <a:ea typeface="Cardo"/>
                <a:cs typeface="Cardo"/>
                <a:sym typeface="Cardo"/>
              </a:endParaRPr>
            </a:p>
          </p:txBody>
        </p:sp>
      </p:grpSp>
      <p:grpSp>
        <p:nvGrpSpPr>
          <p:cNvPr id="199" name="Google Shape;199;p18"/>
          <p:cNvGrpSpPr/>
          <p:nvPr/>
        </p:nvGrpSpPr>
        <p:grpSpPr>
          <a:xfrm>
            <a:off x="-14738726" y="5254937"/>
            <a:ext cx="4279027" cy="493645"/>
            <a:chOff x="2012996" y="2322569"/>
            <a:chExt cx="5584010" cy="642600"/>
          </a:xfrm>
        </p:grpSpPr>
        <p:sp>
          <p:nvSpPr>
            <p:cNvPr id="200" name="Google Shape;200;p18"/>
            <p:cNvSpPr/>
            <p:nvPr/>
          </p:nvSpPr>
          <p:spPr>
            <a:xfrm>
              <a:off x="2308606" y="2322585"/>
              <a:ext cx="5288400" cy="642000"/>
            </a:xfrm>
            <a:prstGeom prst="rect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5750" lIns="85750" spcFirstLastPara="1" rIns="85750" wrap="square" tIns="85750">
              <a:no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rdo"/>
                  <a:ea typeface="Cardo"/>
                  <a:cs typeface="Cardo"/>
                  <a:sym typeface="Cardo"/>
                </a:rPr>
                <a:t>Nulliparity (woman with no childbirth or pregnancy) </a:t>
              </a:r>
              <a:endParaRPr sz="12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endParaRPr>
            </a:p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6AA84F"/>
                  </a:solidFill>
                  <a:latin typeface="Cardo"/>
                  <a:ea typeface="Cardo"/>
                  <a:cs typeface="Cardo"/>
                  <a:sym typeface="Cardo"/>
                </a:rPr>
                <a:t>Increase in Age is a risk factor and its important.</a:t>
              </a:r>
              <a:endParaRPr sz="1000">
                <a:latin typeface="Cardo"/>
                <a:ea typeface="Cardo"/>
                <a:cs typeface="Cardo"/>
                <a:sym typeface="Cardo"/>
              </a:endParaRPr>
            </a:p>
          </p:txBody>
        </p:sp>
        <p:sp>
          <p:nvSpPr>
            <p:cNvPr id="201" name="Google Shape;201;p18"/>
            <p:cNvSpPr/>
            <p:nvPr/>
          </p:nvSpPr>
          <p:spPr>
            <a:xfrm>
              <a:off x="2012996" y="2322569"/>
              <a:ext cx="270000" cy="642300"/>
            </a:xfrm>
            <a:prstGeom prst="rect">
              <a:avLst/>
            </a:prstGeom>
            <a:solidFill>
              <a:srgbClr val="0B7743"/>
            </a:solidFill>
            <a:ln cap="flat" cmpd="sng" w="9525">
              <a:solidFill>
                <a:srgbClr val="B5EAE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71438" rotWithShape="0" algn="bl" dir="2700000" dist="28575">
                <a:srgbClr val="000000">
                  <a:alpha val="16079"/>
                </a:srgbClr>
              </a:outerShdw>
            </a:effectLst>
          </p:spPr>
          <p:txBody>
            <a:bodyPr anchorCtr="0" anchor="ctr" bIns="85750" lIns="85750" spcFirstLastPara="1" rIns="85750" wrap="square" tIns="857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i="0" sz="1200" u="none" cap="none" strike="noStrike">
                <a:solidFill>
                  <a:srgbClr val="000000"/>
                </a:solidFill>
                <a:latin typeface="Cardo"/>
                <a:ea typeface="Cardo"/>
                <a:cs typeface="Cardo"/>
                <a:sym typeface="Cardo"/>
              </a:endParaRPr>
            </a:p>
          </p:txBody>
        </p:sp>
        <p:sp>
          <p:nvSpPr>
            <p:cNvPr id="202" name="Google Shape;202;p18"/>
            <p:cNvSpPr/>
            <p:nvPr/>
          </p:nvSpPr>
          <p:spPr>
            <a:xfrm>
              <a:off x="2012996" y="2322569"/>
              <a:ext cx="270000" cy="642600"/>
            </a:xfrm>
            <a:prstGeom prst="rect">
              <a:avLst/>
            </a:prstGeom>
            <a:solidFill>
              <a:srgbClr val="2898AA"/>
            </a:solidFill>
            <a:ln cap="flat" cmpd="sng" w="9525">
              <a:solidFill>
                <a:srgbClr val="2898A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5750" lIns="85750" spcFirstLastPara="1" rIns="85750" wrap="square" tIns="85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Cardo"/>
                <a:ea typeface="Cardo"/>
                <a:cs typeface="Cardo"/>
                <a:sym typeface="Cardo"/>
              </a:endParaRPr>
            </a:p>
          </p:txBody>
        </p:sp>
      </p:grpSp>
      <p:sp>
        <p:nvSpPr>
          <p:cNvPr id="203" name="Google Shape;203;p18"/>
          <p:cNvSpPr/>
          <p:nvPr/>
        </p:nvSpPr>
        <p:spPr>
          <a:xfrm>
            <a:off x="-14512275" y="6389450"/>
            <a:ext cx="4052700" cy="493500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5750" lIns="85750" spcFirstLastPara="1" rIns="85750" wrap="square" tIns="8575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Mutations in </a:t>
            </a:r>
            <a:r>
              <a:rPr b="1" lang="en-US" sz="1200">
                <a:solidFill>
                  <a:srgbClr val="CC0000"/>
                </a:solidFill>
                <a:latin typeface="Cardo"/>
                <a:ea typeface="Cardo"/>
                <a:cs typeface="Cardo"/>
                <a:sym typeface="Cardo"/>
              </a:rPr>
              <a:t>BRCA1</a:t>
            </a:r>
            <a:r>
              <a:rPr b="1" lang="en-US" sz="1200">
                <a:solidFill>
                  <a:srgbClr val="990000"/>
                </a:solidFill>
                <a:latin typeface="Cardo"/>
                <a:ea typeface="Cardo"/>
                <a:cs typeface="Cardo"/>
                <a:sym typeface="Cardo"/>
              </a:rPr>
              <a:t> </a:t>
            </a:r>
            <a:r>
              <a:rPr lang="en-US" sz="12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and </a:t>
            </a:r>
            <a:r>
              <a:rPr b="1" lang="en-US" sz="1200">
                <a:solidFill>
                  <a:srgbClr val="CC0000"/>
                </a:solidFill>
                <a:latin typeface="Cardo"/>
                <a:ea typeface="Cardo"/>
                <a:cs typeface="Cardo"/>
                <a:sym typeface="Cardo"/>
              </a:rPr>
              <a:t>BRCA2</a:t>
            </a:r>
            <a:r>
              <a:rPr lang="en-US" sz="1200">
                <a:solidFill>
                  <a:srgbClr val="990000"/>
                </a:solidFill>
                <a:latin typeface="Cardo"/>
                <a:ea typeface="Cardo"/>
                <a:cs typeface="Cardo"/>
                <a:sym typeface="Cardo"/>
              </a:rPr>
              <a:t> </a:t>
            </a:r>
            <a:r>
              <a:rPr lang="en-US" sz="12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genes (most common).</a:t>
            </a:r>
            <a:endParaRPr sz="1200"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204" name="Google Shape;204;p18"/>
          <p:cNvSpPr/>
          <p:nvPr/>
        </p:nvSpPr>
        <p:spPr>
          <a:xfrm>
            <a:off x="-14738875" y="6389466"/>
            <a:ext cx="207000" cy="493800"/>
          </a:xfrm>
          <a:prstGeom prst="rect">
            <a:avLst/>
          </a:prstGeom>
          <a:solidFill>
            <a:srgbClr val="DEFCFC"/>
          </a:solidFill>
          <a:ln cap="flat" cmpd="sng" w="9525">
            <a:solidFill>
              <a:srgbClr val="DEFCF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5750" lIns="85750" spcFirstLastPara="1" rIns="85750" wrap="square" tIns="85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FFFFFF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grpSp>
        <p:nvGrpSpPr>
          <p:cNvPr id="205" name="Google Shape;205;p18"/>
          <p:cNvGrpSpPr/>
          <p:nvPr/>
        </p:nvGrpSpPr>
        <p:grpSpPr>
          <a:xfrm>
            <a:off x="-14738638" y="7523600"/>
            <a:ext cx="4279269" cy="494337"/>
            <a:chOff x="2012995" y="2322547"/>
            <a:chExt cx="5584326" cy="643500"/>
          </a:xfrm>
        </p:grpSpPr>
        <p:sp>
          <p:nvSpPr>
            <p:cNvPr id="206" name="Google Shape;206;p18"/>
            <p:cNvSpPr/>
            <p:nvPr/>
          </p:nvSpPr>
          <p:spPr>
            <a:xfrm>
              <a:off x="2308621" y="2322547"/>
              <a:ext cx="5288700" cy="643500"/>
            </a:xfrm>
            <a:prstGeom prst="rect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5750" lIns="85750" spcFirstLastPara="1" rIns="85750" wrap="square" tIns="85750">
              <a:no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rdo"/>
                  <a:ea typeface="Cardo"/>
                  <a:cs typeface="Cardo"/>
                  <a:sym typeface="Cardo"/>
                </a:rPr>
                <a:t>Premenopausal breast cancer or ovarian cancer . indicates higher risk for hereditary.</a:t>
              </a:r>
              <a:endParaRPr sz="1200">
                <a:latin typeface="Cardo"/>
                <a:ea typeface="Cardo"/>
                <a:cs typeface="Cardo"/>
                <a:sym typeface="Cardo"/>
              </a:endParaRPr>
            </a:p>
          </p:txBody>
        </p:sp>
        <p:sp>
          <p:nvSpPr>
            <p:cNvPr id="207" name="Google Shape;207;p18"/>
            <p:cNvSpPr/>
            <p:nvPr/>
          </p:nvSpPr>
          <p:spPr>
            <a:xfrm>
              <a:off x="2012995" y="2322567"/>
              <a:ext cx="270000" cy="642300"/>
            </a:xfrm>
            <a:prstGeom prst="rect">
              <a:avLst/>
            </a:prstGeom>
            <a:solidFill>
              <a:srgbClr val="0B7743"/>
            </a:solidFill>
            <a:ln cap="flat" cmpd="sng" w="9525">
              <a:solidFill>
                <a:srgbClr val="B5EAE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71438" rotWithShape="0" algn="bl" dir="2700000" dist="28575">
                <a:srgbClr val="000000">
                  <a:alpha val="16079"/>
                </a:srgbClr>
              </a:outerShdw>
            </a:effectLst>
          </p:spPr>
          <p:txBody>
            <a:bodyPr anchorCtr="0" anchor="ctr" bIns="85750" lIns="85750" spcFirstLastPara="1" rIns="85750" wrap="square" tIns="857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i="0" sz="1200" u="none" cap="none" strike="noStrike">
                <a:solidFill>
                  <a:srgbClr val="000000"/>
                </a:solidFill>
                <a:latin typeface="Cardo"/>
                <a:ea typeface="Cardo"/>
                <a:cs typeface="Cardo"/>
                <a:sym typeface="Cardo"/>
              </a:endParaRPr>
            </a:p>
          </p:txBody>
        </p:sp>
        <p:sp>
          <p:nvSpPr>
            <p:cNvPr id="208" name="Google Shape;208;p18"/>
            <p:cNvSpPr/>
            <p:nvPr/>
          </p:nvSpPr>
          <p:spPr>
            <a:xfrm>
              <a:off x="2012996" y="2322567"/>
              <a:ext cx="270000" cy="642600"/>
            </a:xfrm>
            <a:prstGeom prst="rect">
              <a:avLst/>
            </a:prstGeom>
            <a:solidFill>
              <a:srgbClr val="B5EAEA"/>
            </a:solidFill>
            <a:ln cap="flat" cmpd="sng" w="9525">
              <a:solidFill>
                <a:srgbClr val="B5EAE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5750" lIns="85750" spcFirstLastPara="1" rIns="85750" wrap="square" tIns="85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Cardo"/>
                <a:ea typeface="Cardo"/>
                <a:cs typeface="Cardo"/>
                <a:sym typeface="Cardo"/>
              </a:endParaRPr>
            </a:p>
          </p:txBody>
        </p:sp>
      </p:grpSp>
      <p:grpSp>
        <p:nvGrpSpPr>
          <p:cNvPr id="209" name="Google Shape;209;p18"/>
          <p:cNvGrpSpPr/>
          <p:nvPr/>
        </p:nvGrpSpPr>
        <p:grpSpPr>
          <a:xfrm>
            <a:off x="-14738638" y="6958816"/>
            <a:ext cx="4279269" cy="493645"/>
            <a:chOff x="2012996" y="2322569"/>
            <a:chExt cx="5584326" cy="642600"/>
          </a:xfrm>
        </p:grpSpPr>
        <p:sp>
          <p:nvSpPr>
            <p:cNvPr id="210" name="Google Shape;210;p18"/>
            <p:cNvSpPr/>
            <p:nvPr/>
          </p:nvSpPr>
          <p:spPr>
            <a:xfrm>
              <a:off x="2308622" y="2322581"/>
              <a:ext cx="5288700" cy="642000"/>
            </a:xfrm>
            <a:prstGeom prst="rect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5750" lIns="85750" spcFirstLastPara="1" rIns="85750" wrap="square" tIns="85750">
              <a:no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rdo"/>
                  <a:ea typeface="Cardo"/>
                  <a:cs typeface="Cardo"/>
                  <a:sym typeface="Cardo"/>
                </a:rPr>
                <a:t>Carriers of BRCA1 mutations have a risk 44%  .      </a:t>
              </a:r>
              <a:endParaRPr i="0" sz="1200" u="none" cap="none" strike="noStrike">
                <a:solidFill>
                  <a:srgbClr val="BE0000"/>
                </a:solidFill>
                <a:latin typeface="Cardo"/>
                <a:ea typeface="Cardo"/>
                <a:cs typeface="Cardo"/>
                <a:sym typeface="Cardo"/>
              </a:endParaRPr>
            </a:p>
          </p:txBody>
        </p:sp>
        <p:sp>
          <p:nvSpPr>
            <p:cNvPr id="211" name="Google Shape;211;p18"/>
            <p:cNvSpPr/>
            <p:nvPr/>
          </p:nvSpPr>
          <p:spPr>
            <a:xfrm>
              <a:off x="2012996" y="2322569"/>
              <a:ext cx="270000" cy="642300"/>
            </a:xfrm>
            <a:prstGeom prst="rect">
              <a:avLst/>
            </a:prstGeom>
            <a:solidFill>
              <a:srgbClr val="0B7743"/>
            </a:solidFill>
            <a:ln cap="flat" cmpd="sng" w="9525">
              <a:solidFill>
                <a:srgbClr val="B5EAE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71438" rotWithShape="0" algn="bl" dir="2700000" dist="28575">
                <a:srgbClr val="000000">
                  <a:alpha val="16079"/>
                </a:srgbClr>
              </a:outerShdw>
            </a:effectLst>
          </p:spPr>
          <p:txBody>
            <a:bodyPr anchorCtr="0" anchor="ctr" bIns="85750" lIns="85750" spcFirstLastPara="1" rIns="85750" wrap="square" tIns="857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i="0" sz="1200" u="none" cap="none" strike="noStrike">
                <a:solidFill>
                  <a:srgbClr val="000000"/>
                </a:solidFill>
                <a:latin typeface="Cardo"/>
                <a:ea typeface="Cardo"/>
                <a:cs typeface="Cardo"/>
                <a:sym typeface="Cardo"/>
              </a:endParaRPr>
            </a:p>
          </p:txBody>
        </p:sp>
        <p:sp>
          <p:nvSpPr>
            <p:cNvPr id="212" name="Google Shape;212;p18"/>
            <p:cNvSpPr/>
            <p:nvPr/>
          </p:nvSpPr>
          <p:spPr>
            <a:xfrm>
              <a:off x="2012996" y="2322569"/>
              <a:ext cx="270000" cy="642600"/>
            </a:xfrm>
            <a:prstGeom prst="rect">
              <a:avLst/>
            </a:prstGeom>
            <a:solidFill>
              <a:srgbClr val="2898AA"/>
            </a:solidFill>
            <a:ln cap="flat" cmpd="sng" w="9525">
              <a:solidFill>
                <a:srgbClr val="2898A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5750" lIns="85750" spcFirstLastPara="1" rIns="85750" wrap="square" tIns="85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Cardo"/>
                <a:ea typeface="Cardo"/>
                <a:cs typeface="Cardo"/>
                <a:sym typeface="Cardo"/>
              </a:endParaRPr>
            </a:p>
          </p:txBody>
        </p:sp>
      </p:grpSp>
      <p:sp>
        <p:nvSpPr>
          <p:cNvPr id="213" name="Google Shape;213;p18"/>
          <p:cNvSpPr/>
          <p:nvPr/>
        </p:nvSpPr>
        <p:spPr>
          <a:xfrm>
            <a:off x="-14512175" y="8093325"/>
            <a:ext cx="4052700" cy="493500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5750" lIns="85750" spcFirstLastPara="1" rIns="85750" wrap="square" tIns="8575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Ashkenazi Jews have higher risk of ovarian cancer.</a:t>
            </a:r>
            <a:endParaRPr i="0" sz="1200" u="none" cap="none" strike="noStrike">
              <a:solidFill>
                <a:srgbClr val="5B9BD5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214" name="Google Shape;214;p18"/>
          <p:cNvSpPr/>
          <p:nvPr/>
        </p:nvSpPr>
        <p:spPr>
          <a:xfrm>
            <a:off x="-14738787" y="8093344"/>
            <a:ext cx="207000" cy="493800"/>
          </a:xfrm>
          <a:prstGeom prst="rect">
            <a:avLst/>
          </a:prstGeom>
          <a:solidFill>
            <a:srgbClr val="DEFCFC"/>
          </a:solidFill>
          <a:ln cap="flat" cmpd="sng" w="9525">
            <a:solidFill>
              <a:srgbClr val="DEFCF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5750" lIns="85750" spcFirstLastPara="1" rIns="85750" wrap="square" tIns="85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FFFFFF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pic>
        <p:nvPicPr>
          <p:cNvPr id="215" name="Google Shape;21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1999" y="4426621"/>
            <a:ext cx="2872576" cy="2425063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8"/>
          <p:cNvSpPr/>
          <p:nvPr/>
        </p:nvSpPr>
        <p:spPr>
          <a:xfrm>
            <a:off x="480425" y="7222600"/>
            <a:ext cx="2601300" cy="346200"/>
          </a:xfrm>
          <a:prstGeom prst="roundRect">
            <a:avLst>
              <a:gd fmla="val 16667" name="adj"/>
            </a:avLst>
          </a:prstGeom>
          <a:solidFill>
            <a:srgbClr val="F3F3F3">
              <a:alpha val="79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>
                <a:latin typeface="Cardo"/>
                <a:ea typeface="Cardo"/>
                <a:cs typeface="Cardo"/>
                <a:sym typeface="Cardo"/>
              </a:rPr>
              <a:t>Biomarkers &amp; Diagnosis:</a:t>
            </a:r>
            <a:endParaRPr>
              <a:latin typeface="Cardo"/>
              <a:ea typeface="Cardo"/>
              <a:cs typeface="Cardo"/>
              <a:sym typeface="Cardo"/>
            </a:endParaRPr>
          </a:p>
        </p:txBody>
      </p:sp>
      <p:grpSp>
        <p:nvGrpSpPr>
          <p:cNvPr id="217" name="Google Shape;217;p18"/>
          <p:cNvGrpSpPr/>
          <p:nvPr/>
        </p:nvGrpSpPr>
        <p:grpSpPr>
          <a:xfrm>
            <a:off x="333429" y="7222671"/>
            <a:ext cx="371924" cy="346184"/>
            <a:chOff x="3798345" y="97675"/>
            <a:chExt cx="766064" cy="766064"/>
          </a:xfrm>
        </p:grpSpPr>
        <p:sp>
          <p:nvSpPr>
            <p:cNvPr id="218" name="Google Shape;218;p18"/>
            <p:cNvSpPr/>
            <p:nvPr/>
          </p:nvSpPr>
          <p:spPr>
            <a:xfrm>
              <a:off x="3798345" y="97674"/>
              <a:ext cx="766064" cy="766064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B5EAEA"/>
            </a:solidFill>
            <a:ln>
              <a:noFill/>
            </a:ln>
          </p:spPr>
        </p:sp>
        <p:sp>
          <p:nvSpPr>
            <p:cNvPr id="219" name="Google Shape;219;p18"/>
            <p:cNvSpPr/>
            <p:nvPr/>
          </p:nvSpPr>
          <p:spPr>
            <a:xfrm>
              <a:off x="3908067" y="207396"/>
              <a:ext cx="546608" cy="546608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3FB6BC"/>
            </a:solidFill>
            <a:ln>
              <a:noFill/>
            </a:ln>
          </p:spPr>
        </p:sp>
      </p:grpSp>
      <p:grpSp>
        <p:nvGrpSpPr>
          <p:cNvPr id="220" name="Google Shape;220;p18"/>
          <p:cNvGrpSpPr/>
          <p:nvPr/>
        </p:nvGrpSpPr>
        <p:grpSpPr>
          <a:xfrm rot="253746">
            <a:off x="-8752121" y="10855189"/>
            <a:ext cx="2867815" cy="1735384"/>
            <a:chOff x="1125460" y="3065750"/>
            <a:chExt cx="1901853" cy="1616657"/>
          </a:xfrm>
        </p:grpSpPr>
        <p:sp>
          <p:nvSpPr>
            <p:cNvPr id="221" name="Google Shape;221;p18"/>
            <p:cNvSpPr/>
            <p:nvPr/>
          </p:nvSpPr>
          <p:spPr>
            <a:xfrm>
              <a:off x="1125460" y="3232092"/>
              <a:ext cx="504511" cy="734145"/>
            </a:xfrm>
            <a:custGeom>
              <a:rect b="b" l="l" r="r" t="t"/>
              <a:pathLst>
                <a:path extrusionOk="0" h="16908" w="16057">
                  <a:moveTo>
                    <a:pt x="13662" y="1"/>
                  </a:moveTo>
                  <a:cubicBezTo>
                    <a:pt x="13650" y="1"/>
                    <a:pt x="13639" y="1"/>
                    <a:pt x="13627" y="1"/>
                  </a:cubicBezTo>
                  <a:cubicBezTo>
                    <a:pt x="9890" y="33"/>
                    <a:pt x="5773" y="381"/>
                    <a:pt x="3082" y="3326"/>
                  </a:cubicBezTo>
                  <a:cubicBezTo>
                    <a:pt x="421" y="6303"/>
                    <a:pt x="770" y="10927"/>
                    <a:pt x="516" y="14664"/>
                  </a:cubicBezTo>
                  <a:cubicBezTo>
                    <a:pt x="1" y="15909"/>
                    <a:pt x="1087" y="16907"/>
                    <a:pt x="2235" y="16907"/>
                  </a:cubicBezTo>
                  <a:cubicBezTo>
                    <a:pt x="2780" y="16907"/>
                    <a:pt x="3339" y="16682"/>
                    <a:pt x="3747" y="16152"/>
                  </a:cubicBezTo>
                  <a:cubicBezTo>
                    <a:pt x="5488" y="13872"/>
                    <a:pt x="7230" y="11624"/>
                    <a:pt x="8972" y="9375"/>
                  </a:cubicBezTo>
                  <a:cubicBezTo>
                    <a:pt x="9162" y="9090"/>
                    <a:pt x="9289" y="8837"/>
                    <a:pt x="9320" y="8583"/>
                  </a:cubicBezTo>
                  <a:cubicBezTo>
                    <a:pt x="10334" y="7443"/>
                    <a:pt x="11410" y="6303"/>
                    <a:pt x="12519" y="5226"/>
                  </a:cubicBezTo>
                  <a:cubicBezTo>
                    <a:pt x="12867" y="5068"/>
                    <a:pt x="13121" y="4815"/>
                    <a:pt x="13247" y="4498"/>
                  </a:cubicBezTo>
                  <a:cubicBezTo>
                    <a:pt x="13786" y="3991"/>
                    <a:pt x="14324" y="3516"/>
                    <a:pt x="14894" y="3041"/>
                  </a:cubicBezTo>
                  <a:cubicBezTo>
                    <a:pt x="16057" y="2004"/>
                    <a:pt x="15130" y="1"/>
                    <a:pt x="13662" y="1"/>
                  </a:cubicBezTo>
                  <a:close/>
                </a:path>
              </a:pathLst>
            </a:custGeom>
            <a:solidFill>
              <a:srgbClr val="2898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8"/>
            <p:cNvSpPr/>
            <p:nvPr/>
          </p:nvSpPr>
          <p:spPr>
            <a:xfrm>
              <a:off x="1156597" y="3065750"/>
              <a:ext cx="1870715" cy="1616657"/>
            </a:xfrm>
            <a:custGeom>
              <a:rect b="b" l="l" r="r" t="t"/>
              <a:pathLst>
                <a:path extrusionOk="0" h="37233" w="59539">
                  <a:moveTo>
                    <a:pt x="50666" y="0"/>
                  </a:moveTo>
                  <a:cubicBezTo>
                    <a:pt x="50189" y="0"/>
                    <a:pt x="49730" y="24"/>
                    <a:pt x="49309" y="63"/>
                  </a:cubicBezTo>
                  <a:cubicBezTo>
                    <a:pt x="43292" y="633"/>
                    <a:pt x="37275" y="1299"/>
                    <a:pt x="31289" y="1932"/>
                  </a:cubicBezTo>
                  <a:lnTo>
                    <a:pt x="14061" y="3705"/>
                  </a:lnTo>
                  <a:cubicBezTo>
                    <a:pt x="11338" y="3959"/>
                    <a:pt x="8614" y="4180"/>
                    <a:pt x="5891" y="4560"/>
                  </a:cubicBezTo>
                  <a:cubicBezTo>
                    <a:pt x="4244" y="4782"/>
                    <a:pt x="2407" y="5257"/>
                    <a:pt x="1267" y="6587"/>
                  </a:cubicBezTo>
                  <a:cubicBezTo>
                    <a:pt x="0" y="8107"/>
                    <a:pt x="127" y="10261"/>
                    <a:pt x="95" y="12098"/>
                  </a:cubicBezTo>
                  <a:cubicBezTo>
                    <a:pt x="32" y="15169"/>
                    <a:pt x="159" y="18210"/>
                    <a:pt x="475" y="21282"/>
                  </a:cubicBezTo>
                  <a:cubicBezTo>
                    <a:pt x="729" y="23847"/>
                    <a:pt x="1140" y="26412"/>
                    <a:pt x="1679" y="28945"/>
                  </a:cubicBezTo>
                  <a:cubicBezTo>
                    <a:pt x="2091" y="30972"/>
                    <a:pt x="2471" y="33221"/>
                    <a:pt x="3896" y="34836"/>
                  </a:cubicBezTo>
                  <a:cubicBezTo>
                    <a:pt x="5615" y="36793"/>
                    <a:pt x="8248" y="37232"/>
                    <a:pt x="10884" y="37232"/>
                  </a:cubicBezTo>
                  <a:cubicBezTo>
                    <a:pt x="12473" y="37232"/>
                    <a:pt x="14062" y="37073"/>
                    <a:pt x="15455" y="36989"/>
                  </a:cubicBezTo>
                  <a:cubicBezTo>
                    <a:pt x="21345" y="36673"/>
                    <a:pt x="27204" y="36071"/>
                    <a:pt x="33063" y="35343"/>
                  </a:cubicBezTo>
                  <a:cubicBezTo>
                    <a:pt x="39207" y="34551"/>
                    <a:pt x="45350" y="33601"/>
                    <a:pt x="51463" y="32619"/>
                  </a:cubicBezTo>
                  <a:cubicBezTo>
                    <a:pt x="53109" y="32366"/>
                    <a:pt x="54788" y="32112"/>
                    <a:pt x="56435" y="31827"/>
                  </a:cubicBezTo>
                  <a:cubicBezTo>
                    <a:pt x="57258" y="31701"/>
                    <a:pt x="58493" y="31701"/>
                    <a:pt x="59095" y="30941"/>
                  </a:cubicBezTo>
                  <a:cubicBezTo>
                    <a:pt x="59538" y="30434"/>
                    <a:pt x="59507" y="29832"/>
                    <a:pt x="59507" y="29199"/>
                  </a:cubicBezTo>
                  <a:cubicBezTo>
                    <a:pt x="59507" y="27584"/>
                    <a:pt x="59285" y="25937"/>
                    <a:pt x="59190" y="24322"/>
                  </a:cubicBezTo>
                  <a:cubicBezTo>
                    <a:pt x="59174" y="24037"/>
                    <a:pt x="58944" y="23894"/>
                    <a:pt x="58723" y="23894"/>
                  </a:cubicBezTo>
                  <a:cubicBezTo>
                    <a:pt x="58501" y="23894"/>
                    <a:pt x="58287" y="24037"/>
                    <a:pt x="58303" y="24322"/>
                  </a:cubicBezTo>
                  <a:cubicBezTo>
                    <a:pt x="58398" y="25874"/>
                    <a:pt x="59380" y="29769"/>
                    <a:pt x="57828" y="30687"/>
                  </a:cubicBezTo>
                  <a:cubicBezTo>
                    <a:pt x="57131" y="31099"/>
                    <a:pt x="55865" y="31036"/>
                    <a:pt x="55041" y="31162"/>
                  </a:cubicBezTo>
                  <a:cubicBezTo>
                    <a:pt x="53774" y="31384"/>
                    <a:pt x="52508" y="31574"/>
                    <a:pt x="51241" y="31764"/>
                  </a:cubicBezTo>
                  <a:cubicBezTo>
                    <a:pt x="46681" y="32524"/>
                    <a:pt x="42120" y="33221"/>
                    <a:pt x="37528" y="33854"/>
                  </a:cubicBezTo>
                  <a:cubicBezTo>
                    <a:pt x="32746" y="34519"/>
                    <a:pt x="27932" y="35089"/>
                    <a:pt x="23119" y="35533"/>
                  </a:cubicBezTo>
                  <a:cubicBezTo>
                    <a:pt x="19393" y="35891"/>
                    <a:pt x="15571" y="36322"/>
                    <a:pt x="11799" y="36322"/>
                  </a:cubicBezTo>
                  <a:cubicBezTo>
                    <a:pt x="11243" y="36322"/>
                    <a:pt x="10688" y="36313"/>
                    <a:pt x="10134" y="36293"/>
                  </a:cubicBezTo>
                  <a:cubicBezTo>
                    <a:pt x="7918" y="36198"/>
                    <a:pt x="5542" y="35691"/>
                    <a:pt x="4181" y="33791"/>
                  </a:cubicBezTo>
                  <a:cubicBezTo>
                    <a:pt x="2946" y="31986"/>
                    <a:pt x="2629" y="29325"/>
                    <a:pt x="2217" y="27204"/>
                  </a:cubicBezTo>
                  <a:cubicBezTo>
                    <a:pt x="1330" y="22485"/>
                    <a:pt x="919" y="17671"/>
                    <a:pt x="950" y="12858"/>
                  </a:cubicBezTo>
                  <a:cubicBezTo>
                    <a:pt x="982" y="10134"/>
                    <a:pt x="824" y="7031"/>
                    <a:pt x="3864" y="5922"/>
                  </a:cubicBezTo>
                  <a:cubicBezTo>
                    <a:pt x="5796" y="5194"/>
                    <a:pt x="8076" y="5194"/>
                    <a:pt x="10134" y="4972"/>
                  </a:cubicBezTo>
                  <a:cubicBezTo>
                    <a:pt x="14821" y="4497"/>
                    <a:pt x="19540" y="4022"/>
                    <a:pt x="24227" y="3547"/>
                  </a:cubicBezTo>
                  <a:cubicBezTo>
                    <a:pt x="29453" y="3009"/>
                    <a:pt x="34678" y="2470"/>
                    <a:pt x="39903" y="1932"/>
                  </a:cubicBezTo>
                  <a:cubicBezTo>
                    <a:pt x="42627" y="1647"/>
                    <a:pt x="45382" y="1362"/>
                    <a:pt x="48137" y="1077"/>
                  </a:cubicBezTo>
                  <a:cubicBezTo>
                    <a:pt x="48891" y="997"/>
                    <a:pt x="49996" y="875"/>
                    <a:pt x="51133" y="875"/>
                  </a:cubicBezTo>
                  <a:cubicBezTo>
                    <a:pt x="53628" y="875"/>
                    <a:pt x="56282" y="1466"/>
                    <a:pt x="55738" y="4402"/>
                  </a:cubicBezTo>
                  <a:cubicBezTo>
                    <a:pt x="55680" y="4748"/>
                    <a:pt x="55972" y="4977"/>
                    <a:pt x="56231" y="4977"/>
                  </a:cubicBezTo>
                  <a:cubicBezTo>
                    <a:pt x="56400" y="4977"/>
                    <a:pt x="56556" y="4880"/>
                    <a:pt x="56593" y="4655"/>
                  </a:cubicBezTo>
                  <a:cubicBezTo>
                    <a:pt x="57275" y="917"/>
                    <a:pt x="53632" y="0"/>
                    <a:pt x="5066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3" name="Google Shape;223;p18"/>
          <p:cNvSpPr txBox="1"/>
          <p:nvPr/>
        </p:nvSpPr>
        <p:spPr>
          <a:xfrm>
            <a:off x="-8582950" y="11207125"/>
            <a:ext cx="30000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Epithelial ovarian cancer is commonly diagnosed at a later stage Due to non-specific symptoms such as abdominal pain, bloating, early satiety, nausea, etc. </a:t>
            </a:r>
            <a:endParaRPr sz="1200">
              <a:latin typeface="Cardo"/>
              <a:ea typeface="Cardo"/>
              <a:cs typeface="Cardo"/>
              <a:sym typeface="Cardo"/>
            </a:endParaRPr>
          </a:p>
        </p:txBody>
      </p:sp>
      <p:grpSp>
        <p:nvGrpSpPr>
          <p:cNvPr id="224" name="Google Shape;224;p18"/>
          <p:cNvGrpSpPr/>
          <p:nvPr/>
        </p:nvGrpSpPr>
        <p:grpSpPr>
          <a:xfrm rot="253746">
            <a:off x="-5412353" y="10828389"/>
            <a:ext cx="2867815" cy="1735384"/>
            <a:chOff x="1125460" y="3065750"/>
            <a:chExt cx="1901853" cy="1616657"/>
          </a:xfrm>
        </p:grpSpPr>
        <p:sp>
          <p:nvSpPr>
            <p:cNvPr id="225" name="Google Shape;225;p18"/>
            <p:cNvSpPr/>
            <p:nvPr/>
          </p:nvSpPr>
          <p:spPr>
            <a:xfrm>
              <a:off x="1125460" y="3232092"/>
              <a:ext cx="504511" cy="734145"/>
            </a:xfrm>
            <a:custGeom>
              <a:rect b="b" l="l" r="r" t="t"/>
              <a:pathLst>
                <a:path extrusionOk="0" h="16908" w="16057">
                  <a:moveTo>
                    <a:pt x="13662" y="1"/>
                  </a:moveTo>
                  <a:cubicBezTo>
                    <a:pt x="13650" y="1"/>
                    <a:pt x="13639" y="1"/>
                    <a:pt x="13627" y="1"/>
                  </a:cubicBezTo>
                  <a:cubicBezTo>
                    <a:pt x="9890" y="33"/>
                    <a:pt x="5773" y="381"/>
                    <a:pt x="3082" y="3326"/>
                  </a:cubicBezTo>
                  <a:cubicBezTo>
                    <a:pt x="421" y="6303"/>
                    <a:pt x="770" y="10927"/>
                    <a:pt x="516" y="14664"/>
                  </a:cubicBezTo>
                  <a:cubicBezTo>
                    <a:pt x="1" y="15909"/>
                    <a:pt x="1087" y="16907"/>
                    <a:pt x="2235" y="16907"/>
                  </a:cubicBezTo>
                  <a:cubicBezTo>
                    <a:pt x="2780" y="16907"/>
                    <a:pt x="3339" y="16682"/>
                    <a:pt x="3747" y="16152"/>
                  </a:cubicBezTo>
                  <a:cubicBezTo>
                    <a:pt x="5488" y="13872"/>
                    <a:pt x="7230" y="11624"/>
                    <a:pt x="8972" y="9375"/>
                  </a:cubicBezTo>
                  <a:cubicBezTo>
                    <a:pt x="9162" y="9090"/>
                    <a:pt x="9289" y="8837"/>
                    <a:pt x="9320" y="8583"/>
                  </a:cubicBezTo>
                  <a:cubicBezTo>
                    <a:pt x="10334" y="7443"/>
                    <a:pt x="11410" y="6303"/>
                    <a:pt x="12519" y="5226"/>
                  </a:cubicBezTo>
                  <a:cubicBezTo>
                    <a:pt x="12867" y="5068"/>
                    <a:pt x="13121" y="4815"/>
                    <a:pt x="13247" y="4498"/>
                  </a:cubicBezTo>
                  <a:cubicBezTo>
                    <a:pt x="13786" y="3991"/>
                    <a:pt x="14324" y="3516"/>
                    <a:pt x="14894" y="3041"/>
                  </a:cubicBezTo>
                  <a:cubicBezTo>
                    <a:pt x="16057" y="2004"/>
                    <a:pt x="15130" y="1"/>
                    <a:pt x="13662" y="1"/>
                  </a:cubicBezTo>
                  <a:close/>
                </a:path>
              </a:pathLst>
            </a:custGeom>
            <a:solidFill>
              <a:srgbClr val="DEFC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8"/>
            <p:cNvSpPr/>
            <p:nvPr/>
          </p:nvSpPr>
          <p:spPr>
            <a:xfrm>
              <a:off x="1156597" y="3065750"/>
              <a:ext cx="1870715" cy="1616657"/>
            </a:xfrm>
            <a:custGeom>
              <a:rect b="b" l="l" r="r" t="t"/>
              <a:pathLst>
                <a:path extrusionOk="0" h="37233" w="59539">
                  <a:moveTo>
                    <a:pt x="50666" y="0"/>
                  </a:moveTo>
                  <a:cubicBezTo>
                    <a:pt x="50189" y="0"/>
                    <a:pt x="49730" y="24"/>
                    <a:pt x="49309" y="63"/>
                  </a:cubicBezTo>
                  <a:cubicBezTo>
                    <a:pt x="43292" y="633"/>
                    <a:pt x="37275" y="1299"/>
                    <a:pt x="31289" y="1932"/>
                  </a:cubicBezTo>
                  <a:lnTo>
                    <a:pt x="14061" y="3705"/>
                  </a:lnTo>
                  <a:cubicBezTo>
                    <a:pt x="11338" y="3959"/>
                    <a:pt x="8614" y="4180"/>
                    <a:pt x="5891" y="4560"/>
                  </a:cubicBezTo>
                  <a:cubicBezTo>
                    <a:pt x="4244" y="4782"/>
                    <a:pt x="2407" y="5257"/>
                    <a:pt x="1267" y="6587"/>
                  </a:cubicBezTo>
                  <a:cubicBezTo>
                    <a:pt x="0" y="8107"/>
                    <a:pt x="127" y="10261"/>
                    <a:pt x="95" y="12098"/>
                  </a:cubicBezTo>
                  <a:cubicBezTo>
                    <a:pt x="32" y="15169"/>
                    <a:pt x="159" y="18210"/>
                    <a:pt x="475" y="21282"/>
                  </a:cubicBezTo>
                  <a:cubicBezTo>
                    <a:pt x="729" y="23847"/>
                    <a:pt x="1140" y="26412"/>
                    <a:pt x="1679" y="28945"/>
                  </a:cubicBezTo>
                  <a:cubicBezTo>
                    <a:pt x="2091" y="30972"/>
                    <a:pt x="2471" y="33221"/>
                    <a:pt x="3896" y="34836"/>
                  </a:cubicBezTo>
                  <a:cubicBezTo>
                    <a:pt x="5615" y="36793"/>
                    <a:pt x="8248" y="37232"/>
                    <a:pt x="10884" y="37232"/>
                  </a:cubicBezTo>
                  <a:cubicBezTo>
                    <a:pt x="12473" y="37232"/>
                    <a:pt x="14062" y="37073"/>
                    <a:pt x="15455" y="36989"/>
                  </a:cubicBezTo>
                  <a:cubicBezTo>
                    <a:pt x="21345" y="36673"/>
                    <a:pt x="27204" y="36071"/>
                    <a:pt x="33063" y="35343"/>
                  </a:cubicBezTo>
                  <a:cubicBezTo>
                    <a:pt x="39207" y="34551"/>
                    <a:pt x="45350" y="33601"/>
                    <a:pt x="51463" y="32619"/>
                  </a:cubicBezTo>
                  <a:cubicBezTo>
                    <a:pt x="53109" y="32366"/>
                    <a:pt x="54788" y="32112"/>
                    <a:pt x="56435" y="31827"/>
                  </a:cubicBezTo>
                  <a:cubicBezTo>
                    <a:pt x="57258" y="31701"/>
                    <a:pt x="58493" y="31701"/>
                    <a:pt x="59095" y="30941"/>
                  </a:cubicBezTo>
                  <a:cubicBezTo>
                    <a:pt x="59538" y="30434"/>
                    <a:pt x="59507" y="29832"/>
                    <a:pt x="59507" y="29199"/>
                  </a:cubicBezTo>
                  <a:cubicBezTo>
                    <a:pt x="59507" y="27584"/>
                    <a:pt x="59285" y="25937"/>
                    <a:pt x="59190" y="24322"/>
                  </a:cubicBezTo>
                  <a:cubicBezTo>
                    <a:pt x="59174" y="24037"/>
                    <a:pt x="58944" y="23894"/>
                    <a:pt x="58723" y="23894"/>
                  </a:cubicBezTo>
                  <a:cubicBezTo>
                    <a:pt x="58501" y="23894"/>
                    <a:pt x="58287" y="24037"/>
                    <a:pt x="58303" y="24322"/>
                  </a:cubicBezTo>
                  <a:cubicBezTo>
                    <a:pt x="58398" y="25874"/>
                    <a:pt x="59380" y="29769"/>
                    <a:pt x="57828" y="30687"/>
                  </a:cubicBezTo>
                  <a:cubicBezTo>
                    <a:pt x="57131" y="31099"/>
                    <a:pt x="55865" y="31036"/>
                    <a:pt x="55041" y="31162"/>
                  </a:cubicBezTo>
                  <a:cubicBezTo>
                    <a:pt x="53774" y="31384"/>
                    <a:pt x="52508" y="31574"/>
                    <a:pt x="51241" y="31764"/>
                  </a:cubicBezTo>
                  <a:cubicBezTo>
                    <a:pt x="46681" y="32524"/>
                    <a:pt x="42120" y="33221"/>
                    <a:pt x="37528" y="33854"/>
                  </a:cubicBezTo>
                  <a:cubicBezTo>
                    <a:pt x="32746" y="34519"/>
                    <a:pt x="27932" y="35089"/>
                    <a:pt x="23119" y="35533"/>
                  </a:cubicBezTo>
                  <a:cubicBezTo>
                    <a:pt x="19393" y="35891"/>
                    <a:pt x="15571" y="36322"/>
                    <a:pt x="11799" y="36322"/>
                  </a:cubicBezTo>
                  <a:cubicBezTo>
                    <a:pt x="11243" y="36322"/>
                    <a:pt x="10688" y="36313"/>
                    <a:pt x="10134" y="36293"/>
                  </a:cubicBezTo>
                  <a:cubicBezTo>
                    <a:pt x="7918" y="36198"/>
                    <a:pt x="5542" y="35691"/>
                    <a:pt x="4181" y="33791"/>
                  </a:cubicBezTo>
                  <a:cubicBezTo>
                    <a:pt x="2946" y="31986"/>
                    <a:pt x="2629" y="29325"/>
                    <a:pt x="2217" y="27204"/>
                  </a:cubicBezTo>
                  <a:cubicBezTo>
                    <a:pt x="1330" y="22485"/>
                    <a:pt x="919" y="17671"/>
                    <a:pt x="950" y="12858"/>
                  </a:cubicBezTo>
                  <a:cubicBezTo>
                    <a:pt x="982" y="10134"/>
                    <a:pt x="824" y="7031"/>
                    <a:pt x="3864" y="5922"/>
                  </a:cubicBezTo>
                  <a:cubicBezTo>
                    <a:pt x="5796" y="5194"/>
                    <a:pt x="8076" y="5194"/>
                    <a:pt x="10134" y="4972"/>
                  </a:cubicBezTo>
                  <a:cubicBezTo>
                    <a:pt x="14821" y="4497"/>
                    <a:pt x="19540" y="4022"/>
                    <a:pt x="24227" y="3547"/>
                  </a:cubicBezTo>
                  <a:cubicBezTo>
                    <a:pt x="29453" y="3009"/>
                    <a:pt x="34678" y="2470"/>
                    <a:pt x="39903" y="1932"/>
                  </a:cubicBezTo>
                  <a:cubicBezTo>
                    <a:pt x="42627" y="1647"/>
                    <a:pt x="45382" y="1362"/>
                    <a:pt x="48137" y="1077"/>
                  </a:cubicBezTo>
                  <a:cubicBezTo>
                    <a:pt x="48891" y="997"/>
                    <a:pt x="49996" y="875"/>
                    <a:pt x="51133" y="875"/>
                  </a:cubicBezTo>
                  <a:cubicBezTo>
                    <a:pt x="53628" y="875"/>
                    <a:pt x="56282" y="1466"/>
                    <a:pt x="55738" y="4402"/>
                  </a:cubicBezTo>
                  <a:cubicBezTo>
                    <a:pt x="55680" y="4748"/>
                    <a:pt x="55972" y="4977"/>
                    <a:pt x="56231" y="4977"/>
                  </a:cubicBezTo>
                  <a:cubicBezTo>
                    <a:pt x="56400" y="4977"/>
                    <a:pt x="56556" y="4880"/>
                    <a:pt x="56593" y="4655"/>
                  </a:cubicBezTo>
                  <a:cubicBezTo>
                    <a:pt x="57275" y="917"/>
                    <a:pt x="53632" y="0"/>
                    <a:pt x="5066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7" name="Google Shape;227;p18"/>
          <p:cNvSpPr txBox="1"/>
          <p:nvPr/>
        </p:nvSpPr>
        <p:spPr>
          <a:xfrm>
            <a:off x="-5021540" y="11345725"/>
            <a:ext cx="2467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Most patients (75%) have advanced-stage tumor upon diagnosis</a:t>
            </a:r>
            <a:endParaRPr sz="1200"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228" name="Google Shape;228;p18"/>
          <p:cNvSpPr/>
          <p:nvPr/>
        </p:nvSpPr>
        <p:spPr>
          <a:xfrm>
            <a:off x="-8255934" y="2625066"/>
            <a:ext cx="5976000" cy="492300"/>
          </a:xfrm>
          <a:prstGeom prst="flowChartAlternateProcess">
            <a:avLst/>
          </a:prstGeom>
          <a:solidFill>
            <a:srgbClr val="3FB6BC"/>
          </a:solidFill>
          <a:ln>
            <a:noFill/>
          </a:ln>
        </p:spPr>
        <p:txBody>
          <a:bodyPr anchorCtr="0" anchor="ctr" bIns="35450" lIns="35450" spcFirstLastPara="1" rIns="35450" wrap="square" tIns="354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en-US" sz="16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Ovarian Cancer Subtypes</a:t>
            </a:r>
            <a:endParaRPr b="1" sz="16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grpSp>
        <p:nvGrpSpPr>
          <p:cNvPr id="229" name="Google Shape;229;p18"/>
          <p:cNvGrpSpPr/>
          <p:nvPr/>
        </p:nvGrpSpPr>
        <p:grpSpPr>
          <a:xfrm>
            <a:off x="-8776720" y="3117363"/>
            <a:ext cx="7027782" cy="1275212"/>
            <a:chOff x="339707" y="5393263"/>
            <a:chExt cx="5401831" cy="1243988"/>
          </a:xfrm>
        </p:grpSpPr>
        <p:sp>
          <p:nvSpPr>
            <p:cNvPr id="230" name="Google Shape;230;p18"/>
            <p:cNvSpPr/>
            <p:nvPr/>
          </p:nvSpPr>
          <p:spPr>
            <a:xfrm>
              <a:off x="540750" y="5551550"/>
              <a:ext cx="1390800" cy="10857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89725" lIns="89725" spcFirstLastPara="1" rIns="89725" wrap="square" tIns="897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300">
                  <a:solidFill>
                    <a:srgbClr val="EA9999"/>
                  </a:solidFill>
                </a:rPr>
                <a:t>   </a:t>
              </a:r>
              <a:r>
                <a:rPr b="1" lang="en-US" sz="1300">
                  <a:solidFill>
                    <a:schemeClr val="dk1"/>
                  </a:solidFill>
                </a:rPr>
                <a:t>Serous </a:t>
              </a:r>
              <a:r>
                <a:rPr lang="en-US" sz="1300">
                  <a:solidFill>
                    <a:schemeClr val="dk1"/>
                  </a:solidFill>
                </a:rPr>
                <a:t>(46%):</a:t>
              </a:r>
              <a:r>
                <a:rPr lang="en-US" sz="1300">
                  <a:solidFill>
                    <a:srgbClr val="EA9999"/>
                  </a:solidFill>
                </a:rPr>
                <a:t>         </a:t>
              </a:r>
              <a:r>
                <a:rPr lang="en-US" sz="1300">
                  <a:solidFill>
                    <a:schemeClr val="dk1"/>
                  </a:solidFill>
                </a:rPr>
                <a:t>surface epithelial     tumors</a:t>
              </a:r>
              <a:endPara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8"/>
            <p:cNvSpPr txBox="1"/>
            <p:nvPr/>
          </p:nvSpPr>
          <p:spPr>
            <a:xfrm>
              <a:off x="339707" y="5393263"/>
              <a:ext cx="608400" cy="116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9725" lIns="89725" spcFirstLastPara="1" rIns="89725" wrap="square" tIns="89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900"/>
                <a:buFont typeface="Arial"/>
                <a:buNone/>
              </a:pPr>
              <a:r>
                <a:rPr b="1" lang="en-US" sz="7900">
                  <a:solidFill>
                    <a:srgbClr val="3FB6BC"/>
                  </a:solidFill>
                  <a:latin typeface="Exo"/>
                  <a:ea typeface="Exo"/>
                  <a:cs typeface="Exo"/>
                  <a:sym typeface="Exo"/>
                </a:rPr>
                <a:t>1</a:t>
              </a:r>
              <a:endParaRPr b="1" i="0" sz="7900" u="none" cap="none" strike="noStrike">
                <a:solidFill>
                  <a:srgbClr val="3FB6BC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232" name="Google Shape;232;p18"/>
            <p:cNvSpPr/>
            <p:nvPr/>
          </p:nvSpPr>
          <p:spPr>
            <a:xfrm>
              <a:off x="2445738" y="5545663"/>
              <a:ext cx="1390800" cy="10857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89725" lIns="89725" spcFirstLastPara="1" rIns="89725" wrap="square" tIns="897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-US" sz="1300">
                  <a:solidFill>
                    <a:schemeClr val="dk1"/>
                  </a:solidFill>
                </a:rPr>
                <a:t>  Mucinous </a:t>
              </a:r>
              <a:r>
                <a:rPr lang="en-US" sz="1300">
                  <a:solidFill>
                    <a:schemeClr val="dk1"/>
                  </a:solidFill>
                </a:rPr>
                <a:t>(36%) </a:t>
              </a:r>
              <a:endParaRPr sz="1300">
                <a:solidFill>
                  <a:schemeClr val="dk1"/>
                </a:solidFill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300">
                  <a:solidFill>
                    <a:schemeClr val="dk1"/>
                  </a:solidFill>
                </a:rPr>
                <a:t> Mucinous epithelial</a:t>
              </a:r>
              <a:endParaRPr sz="1300">
                <a:solidFill>
                  <a:schemeClr val="dk1"/>
                </a:solidFill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300">
                  <a:solidFill>
                    <a:schemeClr val="dk1"/>
                  </a:solidFill>
                </a:rPr>
                <a:t> tumors</a:t>
              </a:r>
              <a:endParaRPr sz="13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sz="1300">
                <a:solidFill>
                  <a:srgbClr val="EA9999"/>
                </a:solidFill>
              </a:endParaRPr>
            </a:p>
          </p:txBody>
        </p:sp>
        <p:sp>
          <p:nvSpPr>
            <p:cNvPr id="233" name="Google Shape;233;p18"/>
            <p:cNvSpPr txBox="1"/>
            <p:nvPr/>
          </p:nvSpPr>
          <p:spPr>
            <a:xfrm>
              <a:off x="2102838" y="5393263"/>
              <a:ext cx="608400" cy="116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9725" lIns="89725" spcFirstLastPara="1" rIns="89725" wrap="square" tIns="89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900"/>
                <a:buFont typeface="Arial"/>
                <a:buNone/>
              </a:pPr>
              <a:r>
                <a:rPr b="1" lang="en-US" sz="7900">
                  <a:solidFill>
                    <a:srgbClr val="3FB6BC"/>
                  </a:solidFill>
                  <a:latin typeface="Exo"/>
                  <a:ea typeface="Exo"/>
                  <a:cs typeface="Exo"/>
                  <a:sym typeface="Exo"/>
                </a:rPr>
                <a:t>2</a:t>
              </a:r>
              <a:endParaRPr b="1" i="0" sz="7900" u="none" cap="none" strike="noStrike">
                <a:solidFill>
                  <a:srgbClr val="3FB6BC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234" name="Google Shape;234;p18"/>
            <p:cNvSpPr/>
            <p:nvPr/>
          </p:nvSpPr>
          <p:spPr>
            <a:xfrm>
              <a:off x="4350738" y="5545663"/>
              <a:ext cx="1390800" cy="10857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89725" lIns="89725" spcFirstLastPara="1" rIns="89725" wrap="square" tIns="897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lang="en-US" sz="1300">
                  <a:solidFill>
                    <a:schemeClr val="dk1"/>
                  </a:solidFill>
                </a:rPr>
                <a:t>Endometrioid</a:t>
              </a:r>
              <a:endParaRPr b="1" sz="1300">
                <a:solidFill>
                  <a:schemeClr val="dk1"/>
                </a:solidFill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300">
                  <a:solidFill>
                    <a:schemeClr val="dk1"/>
                  </a:solidFill>
                </a:rPr>
                <a:t>(8%): endometrial</a:t>
              </a:r>
              <a:endParaRPr sz="1300">
                <a:solidFill>
                  <a:schemeClr val="dk1"/>
                </a:solidFill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300">
                  <a:solidFill>
                    <a:schemeClr val="dk1"/>
                  </a:solidFill>
                </a:rPr>
                <a:t>tumors</a:t>
              </a:r>
              <a:endParaRPr sz="1300">
                <a:solidFill>
                  <a:schemeClr val="dk1"/>
                </a:solidFill>
              </a:endParaRPr>
            </a:p>
          </p:txBody>
        </p:sp>
        <p:sp>
          <p:nvSpPr>
            <p:cNvPr id="235" name="Google Shape;235;p18"/>
            <p:cNvSpPr txBox="1"/>
            <p:nvPr/>
          </p:nvSpPr>
          <p:spPr>
            <a:xfrm>
              <a:off x="4007838" y="5393263"/>
              <a:ext cx="608400" cy="116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9725" lIns="89725" spcFirstLastPara="1" rIns="89725" wrap="square" tIns="89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900"/>
                <a:buFont typeface="Arial"/>
                <a:buNone/>
              </a:pPr>
              <a:r>
                <a:rPr b="1" lang="en-US" sz="7900">
                  <a:solidFill>
                    <a:srgbClr val="3FB6BC"/>
                  </a:solidFill>
                  <a:latin typeface="Exo"/>
                  <a:ea typeface="Exo"/>
                  <a:cs typeface="Exo"/>
                  <a:sym typeface="Exo"/>
                </a:rPr>
                <a:t>3</a:t>
              </a:r>
              <a:endParaRPr b="1" i="0" sz="7900" u="none" cap="none" strike="noStrike">
                <a:solidFill>
                  <a:srgbClr val="3FB6BC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</p:grpSp>
      <p:grpSp>
        <p:nvGrpSpPr>
          <p:cNvPr id="236" name="Google Shape;236;p18"/>
          <p:cNvGrpSpPr/>
          <p:nvPr/>
        </p:nvGrpSpPr>
        <p:grpSpPr>
          <a:xfrm>
            <a:off x="-8287079" y="5160722"/>
            <a:ext cx="5975968" cy="448143"/>
            <a:chOff x="444375" y="950851"/>
            <a:chExt cx="6146850" cy="448367"/>
          </a:xfrm>
        </p:grpSpPr>
        <p:sp>
          <p:nvSpPr>
            <p:cNvPr id="237" name="Google Shape;237;p18"/>
            <p:cNvSpPr/>
            <p:nvPr/>
          </p:nvSpPr>
          <p:spPr>
            <a:xfrm>
              <a:off x="444425" y="1056950"/>
              <a:ext cx="6146800" cy="342265"/>
            </a:xfrm>
            <a:custGeom>
              <a:rect b="b" l="l" r="r" t="t"/>
              <a:pathLst>
                <a:path extrusionOk="0" h="342265" w="6146800">
                  <a:moveTo>
                    <a:pt x="6146677" y="341751"/>
                  </a:moveTo>
                  <a:lnTo>
                    <a:pt x="0" y="341699"/>
                  </a:lnTo>
                  <a:lnTo>
                    <a:pt x="0" y="56951"/>
                  </a:lnTo>
                  <a:lnTo>
                    <a:pt x="4475" y="34783"/>
                  </a:lnTo>
                  <a:lnTo>
                    <a:pt x="16680" y="16680"/>
                  </a:lnTo>
                  <a:lnTo>
                    <a:pt x="34783" y="4475"/>
                  </a:lnTo>
                  <a:lnTo>
                    <a:pt x="56951" y="0"/>
                  </a:lnTo>
                  <a:lnTo>
                    <a:pt x="6089748" y="0"/>
                  </a:lnTo>
                  <a:lnTo>
                    <a:pt x="6130019" y="16680"/>
                  </a:lnTo>
                  <a:lnTo>
                    <a:pt x="6146699" y="56951"/>
                  </a:lnTo>
                  <a:lnTo>
                    <a:pt x="6146677" y="341751"/>
                  </a:lnTo>
                  <a:close/>
                </a:path>
              </a:pathLst>
            </a:custGeom>
            <a:solidFill>
              <a:srgbClr val="3FB6B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238" name="Google Shape;238;p18"/>
            <p:cNvSpPr/>
            <p:nvPr/>
          </p:nvSpPr>
          <p:spPr>
            <a:xfrm>
              <a:off x="444375" y="950851"/>
              <a:ext cx="6146800" cy="448367"/>
            </a:xfrm>
            <a:custGeom>
              <a:rect b="b" l="l" r="r" t="t"/>
              <a:pathLst>
                <a:path extrusionOk="0" h="342265" w="6146800">
                  <a:moveTo>
                    <a:pt x="57002" y="0"/>
                  </a:moveTo>
                  <a:lnTo>
                    <a:pt x="6089799" y="0"/>
                  </a:lnTo>
                  <a:lnTo>
                    <a:pt x="6100962" y="1104"/>
                  </a:lnTo>
                  <a:lnTo>
                    <a:pt x="6137182" y="25354"/>
                  </a:lnTo>
                  <a:lnTo>
                    <a:pt x="6146751" y="56951"/>
                  </a:lnTo>
                  <a:lnTo>
                    <a:pt x="6146751" y="341699"/>
                  </a:lnTo>
                  <a:lnTo>
                    <a:pt x="51" y="341699"/>
                  </a:lnTo>
                  <a:lnTo>
                    <a:pt x="51" y="56951"/>
                  </a:lnTo>
                  <a:lnTo>
                    <a:pt x="4526" y="34783"/>
                  </a:lnTo>
                  <a:lnTo>
                    <a:pt x="16731" y="16680"/>
                  </a:lnTo>
                  <a:lnTo>
                    <a:pt x="34834" y="4475"/>
                  </a:lnTo>
                  <a:lnTo>
                    <a:pt x="57002" y="0"/>
                  </a:lnTo>
                  <a:close/>
                </a:path>
              </a:pathLst>
            </a:custGeom>
            <a:solidFill>
              <a:srgbClr val="3FB6BC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lang="en-US" sz="1600">
                  <a:solidFill>
                    <a:schemeClr val="lt1"/>
                  </a:solidFill>
                  <a:latin typeface="Exo"/>
                  <a:ea typeface="Exo"/>
                  <a:cs typeface="Exo"/>
                  <a:sym typeface="Exo"/>
                </a:rPr>
                <a:t>Ovarian Cancer Risk Factors</a:t>
              </a:r>
              <a:endParaRPr b="1" i="0" sz="1600" u="none" cap="none" strike="noStrik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</p:grpSp>
      <p:sp>
        <p:nvSpPr>
          <p:cNvPr id="239" name="Google Shape;239;p18"/>
          <p:cNvSpPr txBox="1"/>
          <p:nvPr/>
        </p:nvSpPr>
        <p:spPr>
          <a:xfrm>
            <a:off x="-8807864" y="5757910"/>
            <a:ext cx="7028100" cy="25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89725" lIns="89725" spcFirstLastPara="1" rIns="89725" wrap="square" tIns="89725">
            <a:sp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xo"/>
              <a:buChar char="●"/>
            </a:pPr>
            <a:r>
              <a:rPr lang="en-US" sz="12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Nulliparity (woman with no childbirth or pregnancy)</a:t>
            </a:r>
            <a:endParaRPr sz="12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6AA84F"/>
                </a:solidFill>
                <a:latin typeface="Exo"/>
                <a:ea typeface="Exo"/>
                <a:cs typeface="Exo"/>
                <a:sym typeface="Exo"/>
              </a:rPr>
              <a:t> Increase in Age is a risk factor and its important.</a:t>
            </a:r>
            <a:endParaRPr sz="1200">
              <a:solidFill>
                <a:srgbClr val="6AA84F"/>
              </a:solidFill>
              <a:latin typeface="Exo"/>
              <a:ea typeface="Exo"/>
              <a:cs typeface="Exo"/>
              <a:sym typeface="Exo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xo"/>
              <a:buChar char="●"/>
            </a:pPr>
            <a:r>
              <a:rPr lang="en-US" sz="12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Family history of breast, ovarian, colorectal cancer</a:t>
            </a:r>
            <a:endParaRPr sz="1200">
              <a:solidFill>
                <a:srgbClr val="6AA84F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6AA84F"/>
                </a:solidFill>
                <a:latin typeface="Exo"/>
                <a:ea typeface="Exo"/>
                <a:cs typeface="Exo"/>
                <a:sym typeface="Exo"/>
              </a:rPr>
              <a:t> (first degree relatives).</a:t>
            </a:r>
            <a:endParaRPr sz="1200">
              <a:solidFill>
                <a:srgbClr val="6AA84F"/>
              </a:solidFill>
              <a:latin typeface="Exo"/>
              <a:ea typeface="Exo"/>
              <a:cs typeface="Exo"/>
              <a:sym typeface="Exo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xo"/>
              <a:buChar char="●"/>
            </a:pPr>
            <a:r>
              <a:rPr lang="en-US" sz="12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Mutations in </a:t>
            </a:r>
            <a:r>
              <a:rPr b="1" lang="en-US" sz="1200">
                <a:solidFill>
                  <a:srgbClr val="CC0000"/>
                </a:solidFill>
                <a:latin typeface="Exo"/>
                <a:ea typeface="Exo"/>
                <a:cs typeface="Exo"/>
                <a:sym typeface="Exo"/>
              </a:rPr>
              <a:t>BRCA1</a:t>
            </a:r>
            <a:r>
              <a:rPr b="1" lang="en-US" sz="12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 </a:t>
            </a:r>
            <a:r>
              <a:rPr lang="en-US" sz="12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and </a:t>
            </a:r>
            <a:r>
              <a:rPr b="1" lang="en-US" sz="1200">
                <a:solidFill>
                  <a:srgbClr val="CC0000"/>
                </a:solidFill>
                <a:latin typeface="Exo"/>
                <a:ea typeface="Exo"/>
                <a:cs typeface="Exo"/>
                <a:sym typeface="Exo"/>
              </a:rPr>
              <a:t>BRCA2</a:t>
            </a:r>
            <a:r>
              <a:rPr lang="en-US" sz="12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 </a:t>
            </a:r>
            <a:r>
              <a:rPr lang="en-US" sz="12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genes (most common).</a:t>
            </a:r>
            <a:endParaRPr sz="12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xo"/>
              <a:buChar char="●"/>
            </a:pPr>
            <a:r>
              <a:rPr lang="en-US" sz="12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Carriers of BRCA1 mutations have a risk 44%  .                                                                     </a:t>
            </a:r>
            <a:endParaRPr sz="12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xo"/>
              <a:buChar char="●"/>
            </a:pPr>
            <a:r>
              <a:rPr lang="en-US" sz="12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Premenopausal breast cancer or ovarian cancer .</a:t>
            </a:r>
            <a:endParaRPr sz="12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indicates higher risk for hereditary.</a:t>
            </a:r>
            <a:endParaRPr sz="12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xo"/>
              <a:buChar char="●"/>
            </a:pPr>
            <a:r>
              <a:rPr lang="en-US" sz="12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Ashkenazi Jews have higher risk of ovarian cancer.</a:t>
            </a:r>
            <a:endParaRPr sz="12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40" name="Google Shape;240;p18"/>
          <p:cNvSpPr/>
          <p:nvPr/>
        </p:nvSpPr>
        <p:spPr>
          <a:xfrm>
            <a:off x="-8251704" y="8864036"/>
            <a:ext cx="5977763" cy="448367"/>
          </a:xfrm>
          <a:custGeom>
            <a:rect b="b" l="l" r="r" t="t"/>
            <a:pathLst>
              <a:path extrusionOk="0" h="342265" w="6146800">
                <a:moveTo>
                  <a:pt x="57002" y="0"/>
                </a:moveTo>
                <a:lnTo>
                  <a:pt x="6089799" y="0"/>
                </a:lnTo>
                <a:lnTo>
                  <a:pt x="6100962" y="1104"/>
                </a:lnTo>
                <a:lnTo>
                  <a:pt x="6137182" y="25354"/>
                </a:lnTo>
                <a:lnTo>
                  <a:pt x="6146751" y="56951"/>
                </a:lnTo>
                <a:lnTo>
                  <a:pt x="6146751" y="341699"/>
                </a:lnTo>
                <a:lnTo>
                  <a:pt x="51" y="341699"/>
                </a:lnTo>
                <a:lnTo>
                  <a:pt x="51" y="56951"/>
                </a:lnTo>
                <a:lnTo>
                  <a:pt x="4526" y="34783"/>
                </a:lnTo>
                <a:lnTo>
                  <a:pt x="16731" y="16680"/>
                </a:lnTo>
                <a:lnTo>
                  <a:pt x="34834" y="4475"/>
                </a:lnTo>
                <a:lnTo>
                  <a:pt x="57002" y="0"/>
                </a:lnTo>
                <a:close/>
              </a:path>
            </a:pathLst>
          </a:custGeom>
          <a:solidFill>
            <a:srgbClr val="3FB6BC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6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rPr>
              <a:t>Biomarkers and diagnosis</a:t>
            </a:r>
            <a:endParaRPr b="1" i="0" sz="1600" u="none" cap="none" strike="noStrike">
              <a:solidFill>
                <a:schemeClr val="lt1"/>
              </a:solidFill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id="241" name="Google Shape;241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4418426" y="5708509"/>
            <a:ext cx="2872576" cy="2425063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8"/>
          <p:cNvSpPr txBox="1"/>
          <p:nvPr/>
        </p:nvSpPr>
        <p:spPr>
          <a:xfrm>
            <a:off x="-8692510" y="9449508"/>
            <a:ext cx="6797400" cy="9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89725" lIns="89725" spcFirstLastPara="1" rIns="89725" wrap="square" tIns="89725">
            <a:sp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xo"/>
              <a:buChar char="●"/>
            </a:pPr>
            <a:r>
              <a:rPr lang="en-US" sz="12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Epithelial ovarian cancer is commonly diagnosed at a later stage Due to non-specific symptoms such as abdominal pain, bloating, early satiety, nausea, etc. </a:t>
            </a:r>
            <a:endParaRPr sz="12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xo"/>
              <a:buChar char="●"/>
            </a:pPr>
            <a:r>
              <a:rPr lang="en-US" sz="12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Most patients (75%) have advanced-stage tumor upon diagnosis</a:t>
            </a:r>
            <a:endParaRPr sz="1200"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id="243" name="Google Shape;24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652607" y="323788"/>
            <a:ext cx="752876" cy="746751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8"/>
          <p:cNvSpPr txBox="1"/>
          <p:nvPr/>
        </p:nvSpPr>
        <p:spPr>
          <a:xfrm>
            <a:off x="-7841650" y="412463"/>
            <a:ext cx="5673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latin typeface="DM Serif Display"/>
                <a:ea typeface="DM Serif Display"/>
                <a:cs typeface="DM Serif Display"/>
                <a:sym typeface="DM Serif Display"/>
              </a:rPr>
              <a:t>Ovarian Cancer</a:t>
            </a:r>
            <a:endParaRPr b="1" sz="2500"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245" name="Google Shape;245;p18"/>
          <p:cNvSpPr/>
          <p:nvPr/>
        </p:nvSpPr>
        <p:spPr>
          <a:xfrm>
            <a:off x="-8284900" y="1155013"/>
            <a:ext cx="6559800" cy="1044900"/>
          </a:xfrm>
          <a:prstGeom prst="rect">
            <a:avLst/>
          </a:prstGeom>
          <a:noFill/>
          <a:ln cap="flat" cmpd="sng" w="1905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rdo"/>
              <a:buChar char="●"/>
            </a:pPr>
            <a:r>
              <a:rPr lang="en-US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A leading cause of death because of gynecologic cancer</a:t>
            </a:r>
            <a:endParaRPr>
              <a:solidFill>
                <a:schemeClr val="dk1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rdo"/>
              <a:buChar char="●"/>
            </a:pPr>
            <a:r>
              <a:rPr lang="en-US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 Due to malignant transformation of ovarian epithelial cells</a:t>
            </a:r>
            <a:endParaRPr>
              <a:solidFill>
                <a:schemeClr val="dk1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rdo"/>
              <a:buChar char="●"/>
            </a:pPr>
            <a:r>
              <a:rPr lang="en-US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Most common type of ovarian cancer</a:t>
            </a:r>
            <a:endParaRPr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246" name="Google Shape;246;p18"/>
          <p:cNvSpPr txBox="1"/>
          <p:nvPr/>
        </p:nvSpPr>
        <p:spPr>
          <a:xfrm>
            <a:off x="333425" y="4482749"/>
            <a:ext cx="53184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rdo"/>
              <a:buChar char="●"/>
            </a:pPr>
            <a:r>
              <a:rPr lang="en-US" sz="12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Nulliparity (woman with no childbirth or pregnancy)</a:t>
            </a:r>
            <a:endParaRPr sz="1200">
              <a:solidFill>
                <a:schemeClr val="dk1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6AA84F"/>
                </a:solidFill>
                <a:latin typeface="Cardo"/>
                <a:ea typeface="Cardo"/>
                <a:cs typeface="Cardo"/>
                <a:sym typeface="Cardo"/>
              </a:rPr>
              <a:t> Increase in Age is a risk factor and its important.</a:t>
            </a:r>
            <a:endParaRPr sz="1000">
              <a:solidFill>
                <a:srgbClr val="6AA84F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rdo"/>
              <a:buChar char="●"/>
            </a:pPr>
            <a:r>
              <a:rPr lang="en-US" sz="12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Family history of breast, ovarian, colorectal cancer</a:t>
            </a:r>
            <a:endParaRPr sz="1200">
              <a:solidFill>
                <a:srgbClr val="6AA84F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6AA84F"/>
                </a:solidFill>
                <a:latin typeface="Cardo"/>
                <a:ea typeface="Cardo"/>
                <a:cs typeface="Cardo"/>
                <a:sym typeface="Cardo"/>
              </a:rPr>
              <a:t> (first degree relatives).</a:t>
            </a:r>
            <a:endParaRPr sz="1000">
              <a:solidFill>
                <a:srgbClr val="6AA84F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xo"/>
              <a:buChar char="●"/>
            </a:pPr>
            <a:r>
              <a:rPr lang="en-US" sz="12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Mutations in </a:t>
            </a:r>
            <a:r>
              <a:rPr b="1" lang="en-US" sz="1200">
                <a:solidFill>
                  <a:srgbClr val="CC0000"/>
                </a:solidFill>
                <a:latin typeface="Cardo"/>
                <a:ea typeface="Cardo"/>
                <a:cs typeface="Cardo"/>
                <a:sym typeface="Cardo"/>
              </a:rPr>
              <a:t>BRCA1</a:t>
            </a:r>
            <a:r>
              <a:rPr b="1" lang="en-US" sz="1200">
                <a:solidFill>
                  <a:srgbClr val="990000"/>
                </a:solidFill>
                <a:latin typeface="Cardo"/>
                <a:ea typeface="Cardo"/>
                <a:cs typeface="Cardo"/>
                <a:sym typeface="Cardo"/>
              </a:rPr>
              <a:t> </a:t>
            </a:r>
            <a:r>
              <a:rPr lang="en-US" sz="12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and </a:t>
            </a:r>
            <a:r>
              <a:rPr b="1" lang="en-US" sz="1200">
                <a:solidFill>
                  <a:srgbClr val="CC0000"/>
                </a:solidFill>
                <a:latin typeface="Cardo"/>
                <a:ea typeface="Cardo"/>
                <a:cs typeface="Cardo"/>
                <a:sym typeface="Cardo"/>
              </a:rPr>
              <a:t>BRCA2</a:t>
            </a:r>
            <a:r>
              <a:rPr lang="en-US" sz="1200">
                <a:solidFill>
                  <a:srgbClr val="990000"/>
                </a:solidFill>
                <a:latin typeface="Cardo"/>
                <a:ea typeface="Cardo"/>
                <a:cs typeface="Cardo"/>
                <a:sym typeface="Cardo"/>
              </a:rPr>
              <a:t> </a:t>
            </a:r>
            <a:r>
              <a:rPr lang="en-US" sz="12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genes (most common).</a:t>
            </a:r>
            <a:endParaRPr sz="1200">
              <a:solidFill>
                <a:schemeClr val="dk1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rdo"/>
              <a:buChar char="●"/>
            </a:pPr>
            <a:r>
              <a:rPr lang="en-US" sz="12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Carriers of </a:t>
            </a:r>
            <a:r>
              <a:rPr b="1" lang="en-US" sz="12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BRCA1 </a:t>
            </a:r>
            <a:r>
              <a:rPr lang="en-US" sz="12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mutations have a risk 44%  .                                                                     </a:t>
            </a:r>
            <a:endParaRPr sz="1200">
              <a:solidFill>
                <a:schemeClr val="dk1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rdo"/>
              <a:buChar char="●"/>
            </a:pPr>
            <a:r>
              <a:rPr lang="en-US" sz="12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Premenopausal breast cancer or ovarian cancer indicates </a:t>
            </a:r>
            <a:endParaRPr sz="1200">
              <a:solidFill>
                <a:schemeClr val="dk1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higher risk for hereditary.</a:t>
            </a:r>
            <a:endParaRPr sz="1200">
              <a:solidFill>
                <a:schemeClr val="dk1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rdo"/>
              <a:buChar char="●"/>
            </a:pPr>
            <a:r>
              <a:rPr b="1" lang="en-US" sz="12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Ashkenazi Jews</a:t>
            </a:r>
            <a:r>
              <a:rPr lang="en-US" sz="12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 have higher risk of ovarian cancer.</a:t>
            </a:r>
            <a:endParaRPr sz="1200"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247" name="Google Shape;247;p18"/>
          <p:cNvSpPr/>
          <p:nvPr/>
        </p:nvSpPr>
        <p:spPr>
          <a:xfrm>
            <a:off x="705375" y="8843925"/>
            <a:ext cx="6198300" cy="1604400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5750" lIns="85750" spcFirstLastPara="1" rIns="85750" wrap="square" tIns="8575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            Diagnosis includes:</a:t>
            </a:r>
            <a:endParaRPr sz="1300">
              <a:latin typeface="Cardo"/>
              <a:ea typeface="Cardo"/>
              <a:cs typeface="Cardo"/>
              <a:sym typeface="Cardo"/>
            </a:endParaRPr>
          </a:p>
          <a:p>
            <a:pPr indent="-209550" lvl="0" marL="5207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EFCFC"/>
              </a:buClr>
              <a:buSzPts val="1300"/>
              <a:buFont typeface="Cardo"/>
              <a:buChar char="➔"/>
            </a:pPr>
            <a:r>
              <a:rPr lang="en-US" sz="1300">
                <a:latin typeface="Cardo"/>
                <a:ea typeface="Cardo"/>
                <a:cs typeface="Cardo"/>
                <a:sym typeface="Cardo"/>
              </a:rPr>
              <a:t>History taking </a:t>
            </a:r>
            <a:r>
              <a:rPr lang="en-US" sz="1300">
                <a:solidFill>
                  <a:srgbClr val="DEFCFC"/>
                </a:solidFill>
                <a:latin typeface="Cardo"/>
                <a:ea typeface="Cardo"/>
                <a:cs typeface="Cardo"/>
                <a:sym typeface="Cardo"/>
              </a:rPr>
              <a:t> </a:t>
            </a:r>
            <a:r>
              <a:rPr lang="en-US" sz="1000">
                <a:solidFill>
                  <a:srgbClr val="6AA84F"/>
                </a:solidFill>
                <a:latin typeface="Cardo"/>
                <a:ea typeface="Cardo"/>
                <a:cs typeface="Cardo"/>
                <a:sym typeface="Cardo"/>
              </a:rPr>
              <a:t>Age of menarche, Pregnancy,  Family history </a:t>
            </a:r>
            <a:endParaRPr sz="1000">
              <a:solidFill>
                <a:srgbClr val="6AA84F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-209550" lvl="0" marL="5207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EFCFC"/>
              </a:buClr>
              <a:buSzPts val="1300"/>
              <a:buFont typeface="Cardo"/>
              <a:buChar char="➔"/>
            </a:pPr>
            <a:r>
              <a:rPr lang="en-US" sz="1300">
                <a:latin typeface="Cardo"/>
                <a:ea typeface="Cardo"/>
                <a:cs typeface="Cardo"/>
                <a:sym typeface="Cardo"/>
              </a:rPr>
              <a:t>Physical examination </a:t>
            </a:r>
            <a:r>
              <a:rPr lang="en-US" sz="1000">
                <a:solidFill>
                  <a:srgbClr val="6AA84F"/>
                </a:solidFill>
                <a:latin typeface="Cardo"/>
                <a:ea typeface="Cardo"/>
                <a:cs typeface="Cardo"/>
                <a:sym typeface="Cardo"/>
              </a:rPr>
              <a:t>pelvic mass</a:t>
            </a:r>
            <a:endParaRPr sz="1000">
              <a:solidFill>
                <a:srgbClr val="6AA84F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-209550" lvl="0" marL="5207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EFCFC"/>
              </a:buClr>
              <a:buSzPts val="1300"/>
              <a:buFont typeface="Cardo"/>
              <a:buChar char="➔"/>
            </a:pPr>
            <a:r>
              <a:rPr lang="en-US" sz="1300">
                <a:latin typeface="Cardo"/>
                <a:ea typeface="Cardo"/>
                <a:cs typeface="Cardo"/>
                <a:sym typeface="Cardo"/>
              </a:rPr>
              <a:t>Ultrasound </a:t>
            </a:r>
            <a:r>
              <a:rPr lang="en-US" sz="1000">
                <a:solidFill>
                  <a:srgbClr val="6AA84F"/>
                </a:solidFill>
                <a:latin typeface="Cardo"/>
                <a:ea typeface="Cardo"/>
                <a:cs typeface="Cardo"/>
                <a:sym typeface="Cardo"/>
              </a:rPr>
              <a:t>cysts maybe not detected cuz very small</a:t>
            </a:r>
            <a:endParaRPr sz="1000">
              <a:solidFill>
                <a:srgbClr val="6AA84F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-209550" lvl="0" marL="5207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EFCFC"/>
              </a:buClr>
              <a:buSzPts val="1300"/>
              <a:buFont typeface="Cardo"/>
              <a:buChar char="➔"/>
            </a:pPr>
            <a:r>
              <a:rPr lang="en-US" sz="1300">
                <a:latin typeface="Cardo"/>
                <a:ea typeface="Cardo"/>
                <a:cs typeface="Cardo"/>
                <a:sym typeface="Cardo"/>
              </a:rPr>
              <a:t>Measurement of serum CA-125 levels</a:t>
            </a:r>
            <a:r>
              <a:rPr lang="en-US" sz="1300">
                <a:solidFill>
                  <a:srgbClr val="DEFCFC"/>
                </a:solidFill>
                <a:latin typeface="Cardo"/>
                <a:ea typeface="Cardo"/>
                <a:cs typeface="Cardo"/>
                <a:sym typeface="Cardo"/>
              </a:rPr>
              <a:t> </a:t>
            </a:r>
            <a:r>
              <a:rPr lang="en-US" sz="800">
                <a:solidFill>
                  <a:srgbClr val="6AA84F"/>
                </a:solidFill>
                <a:latin typeface="Cardo"/>
                <a:ea typeface="Cardo"/>
                <a:cs typeface="Cardo"/>
                <a:sym typeface="Cardo"/>
              </a:rPr>
              <a:t>should be significantly high along with the previous factors </a:t>
            </a:r>
            <a:endParaRPr sz="800">
              <a:solidFill>
                <a:srgbClr val="6AA84F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248" name="Google Shape;248;p18"/>
          <p:cNvSpPr/>
          <p:nvPr/>
        </p:nvSpPr>
        <p:spPr>
          <a:xfrm>
            <a:off x="999325" y="8902513"/>
            <a:ext cx="291000" cy="288000"/>
          </a:xfrm>
          <a:prstGeom prst="star4">
            <a:avLst>
              <a:gd fmla="val 22377" name="adj"/>
            </a:avLst>
          </a:prstGeom>
          <a:solidFill>
            <a:srgbClr val="2898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8"/>
          <p:cNvSpPr/>
          <p:nvPr/>
        </p:nvSpPr>
        <p:spPr>
          <a:xfrm>
            <a:off x="706963" y="8340280"/>
            <a:ext cx="6196685" cy="433719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5750" lIns="85750" spcFirstLastPara="1" rIns="85750" wrap="square" tIns="8575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Most patients (75%) have advanced-stage tumor upon diagnosis</a:t>
            </a:r>
            <a:endParaRPr sz="1200"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250" name="Google Shape;250;p18"/>
          <p:cNvSpPr/>
          <p:nvPr/>
        </p:nvSpPr>
        <p:spPr>
          <a:xfrm>
            <a:off x="480425" y="8340305"/>
            <a:ext cx="206901" cy="432910"/>
          </a:xfrm>
          <a:prstGeom prst="rect">
            <a:avLst/>
          </a:prstGeom>
          <a:solidFill>
            <a:srgbClr val="0B7743"/>
          </a:solidFill>
          <a:ln cap="flat" cmpd="sng" w="9525">
            <a:solidFill>
              <a:srgbClr val="B5EAEA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2700000" dist="28575">
              <a:srgbClr val="000000">
                <a:alpha val="16079"/>
              </a:srgbClr>
            </a:outerShdw>
          </a:effectLst>
        </p:spPr>
        <p:txBody>
          <a:bodyPr anchorCtr="0" anchor="ctr" bIns="85750" lIns="85750" spcFirstLastPara="1" rIns="85750" wrap="square" tIns="85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i="0" sz="1200" u="none" cap="none" strike="noStrike">
              <a:solidFill>
                <a:srgbClr val="000000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251" name="Google Shape;251;p18"/>
          <p:cNvSpPr/>
          <p:nvPr/>
        </p:nvSpPr>
        <p:spPr>
          <a:xfrm>
            <a:off x="480425" y="8340305"/>
            <a:ext cx="206901" cy="433112"/>
          </a:xfrm>
          <a:prstGeom prst="rect">
            <a:avLst/>
          </a:prstGeom>
          <a:solidFill>
            <a:srgbClr val="B5EAEA"/>
          </a:solidFill>
          <a:ln cap="flat" cmpd="sng" w="9525">
            <a:solidFill>
              <a:srgbClr val="B5EAE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5750" lIns="85750" spcFirstLastPara="1" rIns="85750" wrap="square" tIns="85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FFFFFF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grpSp>
        <p:nvGrpSpPr>
          <p:cNvPr id="252" name="Google Shape;252;p18"/>
          <p:cNvGrpSpPr/>
          <p:nvPr/>
        </p:nvGrpSpPr>
        <p:grpSpPr>
          <a:xfrm>
            <a:off x="480425" y="7714966"/>
            <a:ext cx="6423223" cy="569411"/>
            <a:chOff x="2012996" y="2322565"/>
            <a:chExt cx="8382126" cy="642604"/>
          </a:xfrm>
        </p:grpSpPr>
        <p:sp>
          <p:nvSpPr>
            <p:cNvPr id="253" name="Google Shape;253;p18"/>
            <p:cNvSpPr/>
            <p:nvPr/>
          </p:nvSpPr>
          <p:spPr>
            <a:xfrm>
              <a:off x="2308622" y="2322565"/>
              <a:ext cx="8086500" cy="642000"/>
            </a:xfrm>
            <a:prstGeom prst="rect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5750" lIns="85750" spcFirstLastPara="1" rIns="85750" wrap="square" tIns="85750">
              <a:no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rdo"/>
                  <a:ea typeface="Cardo"/>
                  <a:cs typeface="Cardo"/>
                  <a:sym typeface="Cardo"/>
                </a:rPr>
                <a:t>Epithelial ovarian cancer is commonly diagnosed at a later stage, Due to non-specific symptoms such as abdominal pain, bloating, early satiety, nausea, etc. </a:t>
              </a:r>
              <a:r>
                <a:rPr lang="en-US" sz="1200">
                  <a:solidFill>
                    <a:schemeClr val="dk1"/>
                  </a:solidFill>
                  <a:latin typeface="Cardo"/>
                  <a:ea typeface="Cardo"/>
                  <a:cs typeface="Cardo"/>
                  <a:sym typeface="Cardo"/>
                </a:rPr>
                <a:t> </a:t>
              </a:r>
              <a:endParaRPr i="0" sz="1200" u="none" cap="none" strike="noStrike">
                <a:solidFill>
                  <a:srgbClr val="BE0000"/>
                </a:solidFill>
                <a:latin typeface="Cardo"/>
                <a:ea typeface="Cardo"/>
                <a:cs typeface="Cardo"/>
                <a:sym typeface="Cardo"/>
              </a:endParaRPr>
            </a:p>
          </p:txBody>
        </p:sp>
        <p:sp>
          <p:nvSpPr>
            <p:cNvPr id="254" name="Google Shape;254;p18"/>
            <p:cNvSpPr/>
            <p:nvPr/>
          </p:nvSpPr>
          <p:spPr>
            <a:xfrm>
              <a:off x="2012996" y="2322569"/>
              <a:ext cx="270000" cy="642300"/>
            </a:xfrm>
            <a:prstGeom prst="rect">
              <a:avLst/>
            </a:prstGeom>
            <a:solidFill>
              <a:srgbClr val="0B7743"/>
            </a:solidFill>
            <a:ln cap="flat" cmpd="sng" w="9525">
              <a:solidFill>
                <a:srgbClr val="B5EAE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71438" rotWithShape="0" algn="bl" dir="2700000" dist="28575">
                <a:srgbClr val="000000">
                  <a:alpha val="16079"/>
                </a:srgbClr>
              </a:outerShdw>
            </a:effectLst>
          </p:spPr>
          <p:txBody>
            <a:bodyPr anchorCtr="0" anchor="ctr" bIns="85750" lIns="85750" spcFirstLastPara="1" rIns="85750" wrap="square" tIns="857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i="0" sz="1200" u="none" cap="none" strike="noStrike">
                <a:solidFill>
                  <a:srgbClr val="000000"/>
                </a:solidFill>
                <a:latin typeface="Cardo"/>
                <a:ea typeface="Cardo"/>
                <a:cs typeface="Cardo"/>
                <a:sym typeface="Cardo"/>
              </a:endParaRPr>
            </a:p>
          </p:txBody>
        </p:sp>
        <p:sp>
          <p:nvSpPr>
            <p:cNvPr id="255" name="Google Shape;255;p18"/>
            <p:cNvSpPr/>
            <p:nvPr/>
          </p:nvSpPr>
          <p:spPr>
            <a:xfrm>
              <a:off x="2012996" y="2322569"/>
              <a:ext cx="270000" cy="642600"/>
            </a:xfrm>
            <a:prstGeom prst="rect">
              <a:avLst/>
            </a:prstGeom>
            <a:solidFill>
              <a:srgbClr val="2898AA"/>
            </a:solidFill>
            <a:ln cap="flat" cmpd="sng" w="9525">
              <a:solidFill>
                <a:srgbClr val="2898A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5750" lIns="85750" spcFirstLastPara="1" rIns="85750" wrap="square" tIns="85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Cardo"/>
                <a:ea typeface="Cardo"/>
                <a:cs typeface="Cardo"/>
                <a:sym typeface="Cardo"/>
              </a:endParaRPr>
            </a:p>
          </p:txBody>
        </p:sp>
      </p:grpSp>
      <p:sp>
        <p:nvSpPr>
          <p:cNvPr id="256" name="Google Shape;256;p18"/>
          <p:cNvSpPr/>
          <p:nvPr/>
        </p:nvSpPr>
        <p:spPr>
          <a:xfrm>
            <a:off x="480400" y="8829912"/>
            <a:ext cx="207000" cy="1617300"/>
          </a:xfrm>
          <a:prstGeom prst="rect">
            <a:avLst/>
          </a:prstGeom>
          <a:solidFill>
            <a:srgbClr val="0B7743"/>
          </a:solidFill>
          <a:ln cap="flat" cmpd="sng" w="9525">
            <a:solidFill>
              <a:srgbClr val="B5EAEA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2700000" dist="28575">
              <a:srgbClr val="000000">
                <a:alpha val="16079"/>
              </a:srgbClr>
            </a:outerShdw>
          </a:effectLst>
        </p:spPr>
        <p:txBody>
          <a:bodyPr anchorCtr="0" anchor="ctr" bIns="85750" lIns="85750" spcFirstLastPara="1" rIns="85750" wrap="square" tIns="85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i="0" sz="1200" u="none" cap="none" strike="noStrike">
              <a:solidFill>
                <a:srgbClr val="000000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257" name="Google Shape;257;p18"/>
          <p:cNvSpPr/>
          <p:nvPr/>
        </p:nvSpPr>
        <p:spPr>
          <a:xfrm>
            <a:off x="480401" y="8829912"/>
            <a:ext cx="207000" cy="1618500"/>
          </a:xfrm>
          <a:prstGeom prst="rect">
            <a:avLst/>
          </a:prstGeom>
          <a:solidFill>
            <a:srgbClr val="DEFCFC"/>
          </a:solidFill>
          <a:ln cap="flat" cmpd="sng" w="9525">
            <a:solidFill>
              <a:srgbClr val="DEFCF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5750" lIns="85750" spcFirstLastPara="1" rIns="85750" wrap="square" tIns="85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FFFFFF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258" name="Google Shape;258;p18"/>
          <p:cNvSpPr txBox="1"/>
          <p:nvPr/>
        </p:nvSpPr>
        <p:spPr>
          <a:xfrm>
            <a:off x="-820275" y="11523550"/>
            <a:ext cx="6850500" cy="14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52200" lIns="52200" spcFirstLastPara="1" rIns="52200" wrap="square" tIns="52200">
            <a:sp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B6BC"/>
              </a:buClr>
              <a:buSzPts val="1400"/>
              <a:buFont typeface="Exo"/>
              <a:buChar char="●"/>
            </a:pPr>
            <a:r>
              <a:rPr b="1" lang="en-US">
                <a:latin typeface="Exo"/>
                <a:ea typeface="Exo"/>
                <a:cs typeface="Exo"/>
                <a:sym typeface="Exo"/>
              </a:rPr>
              <a:t>Diagnosis</a:t>
            </a:r>
            <a:r>
              <a:rPr lang="en-US">
                <a:latin typeface="Exo"/>
                <a:ea typeface="Exo"/>
                <a:cs typeface="Exo"/>
                <a:sym typeface="Exo"/>
              </a:rPr>
              <a:t> includes:</a:t>
            </a:r>
            <a:endParaRPr>
              <a:latin typeface="Exo"/>
              <a:ea typeface="Exo"/>
              <a:cs typeface="Exo"/>
              <a:sym typeface="Exo"/>
            </a:endParaRPr>
          </a:p>
          <a:p>
            <a:pPr indent="-203200" lvl="0" marL="5207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B6BC"/>
              </a:buClr>
              <a:buSzPts val="1200"/>
              <a:buFont typeface="Exo"/>
              <a:buChar char="➔"/>
            </a:pPr>
            <a:r>
              <a:rPr lang="en-US" sz="1200">
                <a:latin typeface="Exo"/>
                <a:ea typeface="Exo"/>
                <a:cs typeface="Exo"/>
                <a:sym typeface="Exo"/>
              </a:rPr>
              <a:t>History taking </a:t>
            </a:r>
            <a:r>
              <a:rPr lang="en-US" sz="1200">
                <a:solidFill>
                  <a:srgbClr val="BF9000"/>
                </a:solidFill>
                <a:latin typeface="Exo"/>
                <a:ea typeface="Exo"/>
                <a:cs typeface="Exo"/>
                <a:sym typeface="Exo"/>
              </a:rPr>
              <a:t> </a:t>
            </a:r>
            <a:r>
              <a:rPr lang="en-US" sz="1000">
                <a:solidFill>
                  <a:srgbClr val="6AA84F"/>
                </a:solidFill>
                <a:latin typeface="Exo"/>
                <a:ea typeface="Exo"/>
                <a:cs typeface="Exo"/>
                <a:sym typeface="Exo"/>
              </a:rPr>
              <a:t>Age of menarche, Pregnancy,  Family history</a:t>
            </a:r>
            <a:r>
              <a:rPr lang="en-US" sz="1200">
                <a:solidFill>
                  <a:srgbClr val="6AA84F"/>
                </a:solidFill>
                <a:latin typeface="Exo"/>
                <a:ea typeface="Exo"/>
                <a:cs typeface="Exo"/>
                <a:sym typeface="Exo"/>
              </a:rPr>
              <a:t> </a:t>
            </a:r>
            <a:endParaRPr sz="1200">
              <a:solidFill>
                <a:srgbClr val="6AA84F"/>
              </a:solidFill>
              <a:latin typeface="Exo"/>
              <a:ea typeface="Exo"/>
              <a:cs typeface="Exo"/>
              <a:sym typeface="Exo"/>
            </a:endParaRPr>
          </a:p>
          <a:p>
            <a:pPr indent="-203200" lvl="0" marL="5207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B6BC"/>
              </a:buClr>
              <a:buSzPts val="1200"/>
              <a:buFont typeface="Exo"/>
              <a:buChar char="➔"/>
            </a:pPr>
            <a:r>
              <a:rPr lang="en-US" sz="1200">
                <a:latin typeface="Exo"/>
                <a:ea typeface="Exo"/>
                <a:cs typeface="Exo"/>
                <a:sym typeface="Exo"/>
              </a:rPr>
              <a:t>Physical examination</a:t>
            </a:r>
            <a:r>
              <a:rPr lang="en-US" sz="1200">
                <a:solidFill>
                  <a:srgbClr val="BF9000"/>
                </a:solidFill>
                <a:latin typeface="Exo"/>
                <a:ea typeface="Exo"/>
                <a:cs typeface="Exo"/>
                <a:sym typeface="Exo"/>
              </a:rPr>
              <a:t> </a:t>
            </a:r>
            <a:r>
              <a:rPr lang="en-US" sz="1000">
                <a:solidFill>
                  <a:srgbClr val="93C47D"/>
                </a:solidFill>
                <a:latin typeface="Exo"/>
                <a:ea typeface="Exo"/>
                <a:cs typeface="Exo"/>
                <a:sym typeface="Exo"/>
              </a:rPr>
              <a:t>pelvic mass</a:t>
            </a:r>
            <a:endParaRPr sz="1000">
              <a:solidFill>
                <a:srgbClr val="93C47D"/>
              </a:solidFill>
              <a:latin typeface="Exo"/>
              <a:ea typeface="Exo"/>
              <a:cs typeface="Exo"/>
              <a:sym typeface="Exo"/>
            </a:endParaRPr>
          </a:p>
          <a:p>
            <a:pPr indent="-203200" lvl="0" marL="5207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B6BC"/>
              </a:buClr>
              <a:buSzPts val="1200"/>
              <a:buFont typeface="Exo"/>
              <a:buChar char="➔"/>
            </a:pPr>
            <a:r>
              <a:rPr lang="en-US" sz="1200">
                <a:latin typeface="Exo"/>
                <a:ea typeface="Exo"/>
                <a:cs typeface="Exo"/>
                <a:sym typeface="Exo"/>
              </a:rPr>
              <a:t>Ultrasound </a:t>
            </a:r>
            <a:r>
              <a:rPr lang="en-US" sz="1000">
                <a:solidFill>
                  <a:srgbClr val="6AA84F"/>
                </a:solidFill>
                <a:latin typeface="Exo"/>
                <a:ea typeface="Exo"/>
                <a:cs typeface="Exo"/>
                <a:sym typeface="Exo"/>
              </a:rPr>
              <a:t>cysts maybe not detected cuz very small</a:t>
            </a:r>
            <a:endParaRPr sz="1000">
              <a:solidFill>
                <a:srgbClr val="6AA84F"/>
              </a:solidFill>
              <a:latin typeface="Exo"/>
              <a:ea typeface="Exo"/>
              <a:cs typeface="Exo"/>
              <a:sym typeface="Exo"/>
            </a:endParaRPr>
          </a:p>
          <a:p>
            <a:pPr indent="-203200" lvl="0" marL="5207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B6BC"/>
              </a:buClr>
              <a:buSzPts val="1200"/>
              <a:buFont typeface="Fira Sans Condensed"/>
              <a:buChar char="➔"/>
            </a:pPr>
            <a:r>
              <a:rPr lang="en-US" sz="1200">
                <a:latin typeface="Exo"/>
                <a:ea typeface="Exo"/>
                <a:cs typeface="Exo"/>
                <a:sym typeface="Exo"/>
              </a:rPr>
              <a:t>Measurement of serum CA-125 levels </a:t>
            </a:r>
            <a:r>
              <a:rPr lang="en-US" sz="1000">
                <a:solidFill>
                  <a:srgbClr val="6AA84F"/>
                </a:solidFill>
                <a:latin typeface="Exo"/>
                <a:ea typeface="Exo"/>
                <a:cs typeface="Exo"/>
                <a:sym typeface="Exo"/>
              </a:rPr>
              <a:t>should be significantly high along with the previous factors</a:t>
            </a:r>
            <a:r>
              <a:rPr lang="en-US" sz="1200">
                <a:solidFill>
                  <a:srgbClr val="6AA84F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 </a:t>
            </a:r>
            <a:endParaRPr sz="1200">
              <a:solidFill>
                <a:srgbClr val="6AA84F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</p:txBody>
      </p:sp>
      <p:sp>
        <p:nvSpPr>
          <p:cNvPr id="259" name="Google Shape;259;p18"/>
          <p:cNvSpPr/>
          <p:nvPr/>
        </p:nvSpPr>
        <p:spPr>
          <a:xfrm>
            <a:off x="-200175" y="10993929"/>
            <a:ext cx="5610300" cy="394500"/>
          </a:xfrm>
          <a:prstGeom prst="roundRect">
            <a:avLst>
              <a:gd fmla="val 16667" name="adj"/>
            </a:avLst>
          </a:prstGeom>
          <a:solidFill>
            <a:srgbClr val="3FB6BC"/>
          </a:solidFill>
          <a:ln>
            <a:noFill/>
          </a:ln>
        </p:spPr>
        <p:txBody>
          <a:bodyPr anchorCtr="0" anchor="ctr" bIns="130325" lIns="130325" spcFirstLastPara="1" rIns="130325" wrap="square" tIns="1303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16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Biomarkers and diagnosis</a:t>
            </a:r>
            <a:endParaRPr b="1" sz="16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" name="Google Shape;264;p19"/>
          <p:cNvGrpSpPr/>
          <p:nvPr/>
        </p:nvGrpSpPr>
        <p:grpSpPr>
          <a:xfrm>
            <a:off x="-6795279" y="-107667"/>
            <a:ext cx="5118848" cy="3857656"/>
            <a:chOff x="519448" y="4247856"/>
            <a:chExt cx="3911100" cy="3456991"/>
          </a:xfrm>
        </p:grpSpPr>
        <p:sp>
          <p:nvSpPr>
            <p:cNvPr id="265" name="Google Shape;265;p19"/>
            <p:cNvSpPr/>
            <p:nvPr/>
          </p:nvSpPr>
          <p:spPr>
            <a:xfrm>
              <a:off x="519448" y="4247856"/>
              <a:ext cx="3911100" cy="460800"/>
            </a:xfrm>
            <a:prstGeom prst="rect">
              <a:avLst/>
            </a:prstGeom>
            <a:solidFill>
              <a:srgbClr val="B5EAEA"/>
            </a:solidFill>
            <a:ln cap="flat" cmpd="sng" w="19050">
              <a:solidFill>
                <a:srgbClr val="3FB6BC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75600" lIns="75600" spcFirstLastPara="1" rIns="75600" wrap="square" tIns="756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1" lang="en-US" sz="1900">
                  <a:solidFill>
                    <a:schemeClr val="lt1"/>
                  </a:solidFill>
                  <a:latin typeface="Exo"/>
                  <a:ea typeface="Exo"/>
                  <a:cs typeface="Exo"/>
                  <a:sym typeface="Exo"/>
                </a:rPr>
                <a:t>Cancer antigen 125 (CA-125)</a:t>
              </a:r>
              <a:endParaRPr b="1" sz="2500">
                <a:solidFill>
                  <a:srgbClr val="1F665C"/>
                </a:solidFill>
                <a:latin typeface="Cardo"/>
                <a:ea typeface="Cardo"/>
                <a:cs typeface="Cardo"/>
                <a:sym typeface="Cardo"/>
              </a:endParaRPr>
            </a:p>
          </p:txBody>
        </p:sp>
        <p:cxnSp>
          <p:nvCxnSpPr>
            <p:cNvPr id="266" name="Google Shape;266;p19"/>
            <p:cNvCxnSpPr>
              <a:stCxn id="265" idx="1"/>
              <a:endCxn id="267" idx="1"/>
            </p:cNvCxnSpPr>
            <p:nvPr/>
          </p:nvCxnSpPr>
          <p:spPr>
            <a:xfrm>
              <a:off x="519448" y="4478256"/>
              <a:ext cx="298200" cy="665100"/>
            </a:xfrm>
            <a:prstGeom prst="bentConnector3">
              <a:avLst>
                <a:gd fmla="val -61013" name="adj1"/>
              </a:avLst>
            </a:prstGeom>
            <a:noFill/>
            <a:ln cap="flat" cmpd="sng" w="19050">
              <a:solidFill>
                <a:srgbClr val="3FB6BC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67" name="Google Shape;267;p19"/>
            <p:cNvSpPr/>
            <p:nvPr/>
          </p:nvSpPr>
          <p:spPr>
            <a:xfrm>
              <a:off x="817517" y="4912949"/>
              <a:ext cx="3612900" cy="460800"/>
            </a:xfrm>
            <a:prstGeom prst="rect">
              <a:avLst/>
            </a:prstGeom>
            <a:solidFill>
              <a:srgbClr val="FFFFFF"/>
            </a:solidFill>
            <a:ln cap="flat" cmpd="sng" w="19050">
              <a:solidFill>
                <a:srgbClr val="3FB6BC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75600" lIns="75600" spcFirstLastPara="1" rIns="75600" wrap="square" tIns="756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rial"/>
                <a:buNone/>
              </a:pPr>
              <a:r>
                <a:rPr lang="en-US" sz="1200">
                  <a:solidFill>
                    <a:schemeClr val="dk1"/>
                  </a:solidFill>
                  <a:latin typeface="Exo"/>
                  <a:ea typeface="Exo"/>
                  <a:cs typeface="Exo"/>
                  <a:sym typeface="Exo"/>
                </a:rPr>
                <a:t>      </a:t>
              </a:r>
              <a:r>
                <a:rPr lang="en-US" sz="1300">
                  <a:solidFill>
                    <a:schemeClr val="dk1"/>
                  </a:solidFill>
                  <a:latin typeface="Exo"/>
                  <a:ea typeface="Exo"/>
                  <a:cs typeface="Exo"/>
                  <a:sym typeface="Exo"/>
                </a:rPr>
                <a:t>The only serum marker of epithelial ovarian cance</a:t>
              </a:r>
              <a:r>
                <a:rPr lang="en-US" sz="130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r</a:t>
              </a:r>
              <a:endParaRPr sz="1200"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268" name="Google Shape;268;p19"/>
            <p:cNvSpPr/>
            <p:nvPr/>
          </p:nvSpPr>
          <p:spPr>
            <a:xfrm>
              <a:off x="817516" y="5506468"/>
              <a:ext cx="3612900" cy="460800"/>
            </a:xfrm>
            <a:prstGeom prst="rect">
              <a:avLst/>
            </a:prstGeom>
            <a:solidFill>
              <a:srgbClr val="FFFFFF"/>
            </a:solidFill>
            <a:ln cap="flat" cmpd="sng" w="19050">
              <a:solidFill>
                <a:srgbClr val="3FB6BC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75600" lIns="75600" spcFirstLastPara="1" rIns="75600" wrap="square" tIns="756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200">
                  <a:solidFill>
                    <a:schemeClr val="dk1"/>
                  </a:solidFill>
                  <a:latin typeface="Exo"/>
                  <a:ea typeface="Exo"/>
                  <a:cs typeface="Exo"/>
                  <a:sym typeface="Exo"/>
                </a:rPr>
                <a:t>A cell surface glycoprotein expressed in the epithelium of all tissues. </a:t>
              </a:r>
              <a:r>
                <a:rPr b="1" lang="en-US" sz="1200">
                  <a:solidFill>
                    <a:srgbClr val="990000"/>
                  </a:solidFill>
                  <a:latin typeface="Exo"/>
                  <a:ea typeface="Exo"/>
                  <a:cs typeface="Exo"/>
                  <a:sym typeface="Exo"/>
                </a:rPr>
                <a:t>Normally absent</a:t>
              </a:r>
              <a:r>
                <a:rPr lang="en-US" sz="1200">
                  <a:solidFill>
                    <a:srgbClr val="CC0000"/>
                  </a:solidFill>
                  <a:latin typeface="Exo"/>
                  <a:ea typeface="Exo"/>
                  <a:cs typeface="Exo"/>
                  <a:sym typeface="Exo"/>
                </a:rPr>
                <a:t> </a:t>
              </a:r>
              <a:r>
                <a:rPr lang="en-US" sz="1200">
                  <a:solidFill>
                    <a:schemeClr val="dk1"/>
                  </a:solidFill>
                  <a:latin typeface="Exo"/>
                  <a:ea typeface="Exo"/>
                  <a:cs typeface="Exo"/>
                  <a:sym typeface="Exo"/>
                </a:rPr>
                <a:t>in serum</a:t>
              </a:r>
              <a:endParaRPr i="0" sz="1100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cxnSp>
          <p:nvCxnSpPr>
            <p:cNvPr id="269" name="Google Shape;269;p19"/>
            <p:cNvCxnSpPr>
              <a:stCxn id="265" idx="1"/>
              <a:endCxn id="268" idx="1"/>
            </p:cNvCxnSpPr>
            <p:nvPr/>
          </p:nvCxnSpPr>
          <p:spPr>
            <a:xfrm>
              <a:off x="519448" y="4478256"/>
              <a:ext cx="298200" cy="1258500"/>
            </a:xfrm>
            <a:prstGeom prst="bentConnector3">
              <a:avLst>
                <a:gd fmla="val -61013" name="adj1"/>
              </a:avLst>
            </a:prstGeom>
            <a:noFill/>
            <a:ln cap="flat" cmpd="sng" w="19050">
              <a:solidFill>
                <a:srgbClr val="3FB6BC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0" name="Google Shape;270;p19"/>
            <p:cNvCxnSpPr>
              <a:stCxn id="265" idx="1"/>
              <a:endCxn id="271" idx="1"/>
            </p:cNvCxnSpPr>
            <p:nvPr/>
          </p:nvCxnSpPr>
          <p:spPr>
            <a:xfrm>
              <a:off x="519448" y="4478256"/>
              <a:ext cx="298200" cy="1842000"/>
            </a:xfrm>
            <a:prstGeom prst="bentConnector3">
              <a:avLst>
                <a:gd fmla="val -61013" name="adj1"/>
              </a:avLst>
            </a:prstGeom>
            <a:noFill/>
            <a:ln cap="flat" cmpd="sng" w="19050">
              <a:solidFill>
                <a:srgbClr val="3FB6BC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71" name="Google Shape;271;p19"/>
            <p:cNvSpPr/>
            <p:nvPr/>
          </p:nvSpPr>
          <p:spPr>
            <a:xfrm>
              <a:off x="817516" y="6089897"/>
              <a:ext cx="3612900" cy="460800"/>
            </a:xfrm>
            <a:prstGeom prst="rect">
              <a:avLst/>
            </a:prstGeom>
            <a:solidFill>
              <a:srgbClr val="FFFFFF"/>
            </a:solidFill>
            <a:ln cap="flat" cmpd="sng" w="19050">
              <a:solidFill>
                <a:srgbClr val="3FB6BC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75600" lIns="75600" spcFirstLastPara="1" rIns="75600" wrap="square" tIns="756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rial"/>
                <a:buNone/>
              </a:pPr>
              <a:r>
                <a:rPr lang="en-US" sz="1200">
                  <a:solidFill>
                    <a:schemeClr val="dk1"/>
                  </a:solidFill>
                  <a:latin typeface="Exo"/>
                  <a:ea typeface="Exo"/>
                  <a:cs typeface="Exo"/>
                  <a:sym typeface="Exo"/>
                </a:rPr>
                <a:t>CA-125 is elevated in ovarian cancer</a:t>
              </a:r>
              <a:endParaRPr sz="12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rial"/>
                <a:buNone/>
              </a:pPr>
              <a:r>
                <a:rPr lang="en-US" sz="1200">
                  <a:solidFill>
                    <a:srgbClr val="990000"/>
                  </a:solidFill>
                  <a:latin typeface="Exo"/>
                  <a:ea typeface="Exo"/>
                  <a:cs typeface="Exo"/>
                  <a:sym typeface="Exo"/>
                </a:rPr>
                <a:t>&gt;35 U/ml is considered positive</a:t>
              </a:r>
              <a:endParaRPr sz="1100"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272" name="Google Shape;272;p19"/>
            <p:cNvSpPr/>
            <p:nvPr/>
          </p:nvSpPr>
          <p:spPr>
            <a:xfrm>
              <a:off x="817516" y="6668237"/>
              <a:ext cx="3612900" cy="460800"/>
            </a:xfrm>
            <a:prstGeom prst="rect">
              <a:avLst/>
            </a:prstGeom>
            <a:solidFill>
              <a:srgbClr val="FFFFFF"/>
            </a:solidFill>
            <a:ln cap="flat" cmpd="sng" w="19050">
              <a:solidFill>
                <a:srgbClr val="3FB6BC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75600" lIns="75600" spcFirstLastPara="1" rIns="75600" wrap="square" tIns="756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rial"/>
                <a:buNone/>
              </a:pPr>
              <a:r>
                <a:rPr lang="en-US" sz="1200">
                  <a:solidFill>
                    <a:schemeClr val="dk1"/>
                  </a:solidFill>
                  <a:latin typeface="Exo"/>
                  <a:ea typeface="Exo"/>
                  <a:cs typeface="Exo"/>
                  <a:sym typeface="Exo"/>
                </a:rPr>
                <a:t>Recommended as an annual test for women with family history of ovarian cancer</a:t>
              </a:r>
              <a:endParaRPr i="0" sz="1100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cxnSp>
          <p:nvCxnSpPr>
            <p:cNvPr id="273" name="Google Shape;273;p19"/>
            <p:cNvCxnSpPr>
              <a:stCxn id="265" idx="1"/>
              <a:endCxn id="272" idx="1"/>
            </p:cNvCxnSpPr>
            <p:nvPr/>
          </p:nvCxnSpPr>
          <p:spPr>
            <a:xfrm>
              <a:off x="519448" y="4478256"/>
              <a:ext cx="298200" cy="2420400"/>
            </a:xfrm>
            <a:prstGeom prst="bentConnector3">
              <a:avLst>
                <a:gd fmla="val -61013" name="adj1"/>
              </a:avLst>
            </a:prstGeom>
            <a:noFill/>
            <a:ln cap="flat" cmpd="sng" w="19050">
              <a:solidFill>
                <a:srgbClr val="3FB6BC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4" name="Google Shape;274;p19"/>
            <p:cNvCxnSpPr>
              <a:stCxn id="265" idx="1"/>
              <a:endCxn id="275" idx="1"/>
            </p:cNvCxnSpPr>
            <p:nvPr/>
          </p:nvCxnSpPr>
          <p:spPr>
            <a:xfrm>
              <a:off x="519448" y="4478256"/>
              <a:ext cx="298200" cy="2996100"/>
            </a:xfrm>
            <a:prstGeom prst="bentConnector3">
              <a:avLst>
                <a:gd fmla="val -61013" name="adj1"/>
              </a:avLst>
            </a:prstGeom>
            <a:noFill/>
            <a:ln cap="flat" cmpd="sng" w="19050">
              <a:solidFill>
                <a:srgbClr val="3FB6BC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75" name="Google Shape;275;p19"/>
            <p:cNvSpPr/>
            <p:nvPr/>
          </p:nvSpPr>
          <p:spPr>
            <a:xfrm>
              <a:off x="817511" y="7244047"/>
              <a:ext cx="3612900" cy="460800"/>
            </a:xfrm>
            <a:prstGeom prst="rect">
              <a:avLst/>
            </a:prstGeom>
            <a:solidFill>
              <a:srgbClr val="FFFFFF"/>
            </a:solidFill>
            <a:ln cap="flat" cmpd="sng" w="19050">
              <a:solidFill>
                <a:srgbClr val="3FB6BC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75600" lIns="75600" spcFirstLastPara="1" rIns="75600" wrap="square" tIns="756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rial"/>
                <a:buNone/>
              </a:pPr>
              <a:r>
                <a:rPr b="1" lang="en-US" sz="1200">
                  <a:solidFill>
                    <a:srgbClr val="980000"/>
                  </a:solidFill>
                  <a:latin typeface="Exo"/>
                  <a:ea typeface="Exo"/>
                  <a:cs typeface="Exo"/>
                  <a:sym typeface="Exo"/>
                </a:rPr>
                <a:t>CA-125 is associated with stages of ovarian cancer </a:t>
              </a:r>
              <a:endParaRPr b="1" sz="1100">
                <a:solidFill>
                  <a:srgbClr val="980000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</p:grpSp>
      <p:grpSp>
        <p:nvGrpSpPr>
          <p:cNvPr id="276" name="Google Shape;276;p19"/>
          <p:cNvGrpSpPr/>
          <p:nvPr/>
        </p:nvGrpSpPr>
        <p:grpSpPr>
          <a:xfrm>
            <a:off x="-7033400" y="3950910"/>
            <a:ext cx="5515747" cy="1712096"/>
            <a:chOff x="731706" y="7693396"/>
            <a:chExt cx="5147687" cy="2553080"/>
          </a:xfrm>
        </p:grpSpPr>
        <p:sp>
          <p:nvSpPr>
            <p:cNvPr id="277" name="Google Shape;277;p19"/>
            <p:cNvSpPr/>
            <p:nvPr/>
          </p:nvSpPr>
          <p:spPr>
            <a:xfrm>
              <a:off x="2268386" y="7693396"/>
              <a:ext cx="2077680" cy="568845"/>
            </a:xfrm>
            <a:custGeom>
              <a:rect b="b" l="l" r="r" t="t"/>
              <a:pathLst>
                <a:path extrusionOk="0" h="203887" w="744688">
                  <a:moveTo>
                    <a:pt x="101943" y="0"/>
                  </a:moveTo>
                  <a:lnTo>
                    <a:pt x="642745" y="0"/>
                  </a:lnTo>
                  <a:cubicBezTo>
                    <a:pt x="669782" y="0"/>
                    <a:pt x="695712" y="10740"/>
                    <a:pt x="714830" y="29859"/>
                  </a:cubicBezTo>
                  <a:cubicBezTo>
                    <a:pt x="733948" y="48977"/>
                    <a:pt x="744688" y="74906"/>
                    <a:pt x="744688" y="101943"/>
                  </a:cubicBezTo>
                  <a:lnTo>
                    <a:pt x="744688" y="101943"/>
                  </a:lnTo>
                  <a:cubicBezTo>
                    <a:pt x="744688" y="158245"/>
                    <a:pt x="699047" y="203887"/>
                    <a:pt x="642745" y="203887"/>
                  </a:cubicBezTo>
                  <a:lnTo>
                    <a:pt x="101943" y="203887"/>
                  </a:lnTo>
                  <a:cubicBezTo>
                    <a:pt x="74906" y="203887"/>
                    <a:pt x="48977" y="193146"/>
                    <a:pt x="29859" y="174028"/>
                  </a:cubicBezTo>
                  <a:cubicBezTo>
                    <a:pt x="10740" y="154910"/>
                    <a:pt x="0" y="128980"/>
                    <a:pt x="0" y="101943"/>
                  </a:cubicBezTo>
                  <a:lnTo>
                    <a:pt x="0" y="101943"/>
                  </a:lnTo>
                  <a:cubicBezTo>
                    <a:pt x="0" y="74906"/>
                    <a:pt x="10740" y="48977"/>
                    <a:pt x="29859" y="29859"/>
                  </a:cubicBezTo>
                  <a:cubicBezTo>
                    <a:pt x="48977" y="10740"/>
                    <a:pt x="74906" y="0"/>
                    <a:pt x="101943" y="0"/>
                  </a:cubicBezTo>
                  <a:close/>
                </a:path>
              </a:pathLst>
            </a:custGeom>
            <a:solidFill>
              <a:srgbClr val="3FB6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78" name="Google Shape;278;p19"/>
            <p:cNvGrpSpPr/>
            <p:nvPr/>
          </p:nvGrpSpPr>
          <p:grpSpPr>
            <a:xfrm>
              <a:off x="731706" y="8576638"/>
              <a:ext cx="5147687" cy="1669838"/>
              <a:chOff x="731706" y="8576638"/>
              <a:chExt cx="5147687" cy="1669838"/>
            </a:xfrm>
          </p:grpSpPr>
          <p:sp>
            <p:nvSpPr>
              <p:cNvPr id="279" name="Google Shape;279;p19"/>
              <p:cNvSpPr/>
              <p:nvPr/>
            </p:nvSpPr>
            <p:spPr>
              <a:xfrm>
                <a:off x="731706" y="8576638"/>
                <a:ext cx="1534773" cy="1669826"/>
              </a:xfrm>
              <a:custGeom>
                <a:rect b="b" l="l" r="r" t="t"/>
                <a:pathLst>
                  <a:path extrusionOk="0" h="598504" w="550098">
                    <a:moveTo>
                      <a:pt x="186617" y="0"/>
                    </a:moveTo>
                    <a:lnTo>
                      <a:pt x="363480" y="0"/>
                    </a:lnTo>
                    <a:cubicBezTo>
                      <a:pt x="412974" y="0"/>
                      <a:pt x="460441" y="19661"/>
                      <a:pt x="495439" y="54659"/>
                    </a:cubicBezTo>
                    <a:cubicBezTo>
                      <a:pt x="530436" y="89656"/>
                      <a:pt x="550098" y="137123"/>
                      <a:pt x="550098" y="186617"/>
                    </a:cubicBezTo>
                    <a:lnTo>
                      <a:pt x="550098" y="411887"/>
                    </a:lnTo>
                    <a:cubicBezTo>
                      <a:pt x="550098" y="514953"/>
                      <a:pt x="466546" y="598504"/>
                      <a:pt x="363480" y="598504"/>
                    </a:cubicBezTo>
                    <a:lnTo>
                      <a:pt x="186617" y="598504"/>
                    </a:lnTo>
                    <a:cubicBezTo>
                      <a:pt x="137123" y="598504"/>
                      <a:pt x="89656" y="578843"/>
                      <a:pt x="54659" y="543845"/>
                    </a:cubicBezTo>
                    <a:cubicBezTo>
                      <a:pt x="19661" y="508848"/>
                      <a:pt x="0" y="461381"/>
                      <a:pt x="0" y="411887"/>
                    </a:cubicBezTo>
                    <a:lnTo>
                      <a:pt x="0" y="186617"/>
                    </a:lnTo>
                    <a:cubicBezTo>
                      <a:pt x="0" y="137123"/>
                      <a:pt x="19661" y="89656"/>
                      <a:pt x="54659" y="54659"/>
                    </a:cubicBezTo>
                    <a:cubicBezTo>
                      <a:pt x="89656" y="19661"/>
                      <a:pt x="137123" y="0"/>
                      <a:pt x="186617" y="0"/>
                    </a:cubicBezTo>
                    <a:close/>
                  </a:path>
                </a:pathLst>
              </a:custGeom>
              <a:solidFill>
                <a:srgbClr val="B5EA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" name="Google Shape;280;p19"/>
              <p:cNvSpPr/>
              <p:nvPr/>
            </p:nvSpPr>
            <p:spPr>
              <a:xfrm>
                <a:off x="2538161" y="8576638"/>
                <a:ext cx="1534773" cy="1669826"/>
              </a:xfrm>
              <a:custGeom>
                <a:rect b="b" l="l" r="r" t="t"/>
                <a:pathLst>
                  <a:path extrusionOk="0" h="598504" w="550098">
                    <a:moveTo>
                      <a:pt x="186617" y="0"/>
                    </a:moveTo>
                    <a:lnTo>
                      <a:pt x="363480" y="0"/>
                    </a:lnTo>
                    <a:cubicBezTo>
                      <a:pt x="412974" y="0"/>
                      <a:pt x="460441" y="19661"/>
                      <a:pt x="495439" y="54659"/>
                    </a:cubicBezTo>
                    <a:cubicBezTo>
                      <a:pt x="530436" y="89656"/>
                      <a:pt x="550098" y="137123"/>
                      <a:pt x="550098" y="186617"/>
                    </a:cubicBezTo>
                    <a:lnTo>
                      <a:pt x="550098" y="411887"/>
                    </a:lnTo>
                    <a:cubicBezTo>
                      <a:pt x="550098" y="514953"/>
                      <a:pt x="466546" y="598504"/>
                      <a:pt x="363480" y="598504"/>
                    </a:cubicBezTo>
                    <a:lnTo>
                      <a:pt x="186617" y="598504"/>
                    </a:lnTo>
                    <a:cubicBezTo>
                      <a:pt x="137123" y="598504"/>
                      <a:pt x="89656" y="578843"/>
                      <a:pt x="54659" y="543845"/>
                    </a:cubicBezTo>
                    <a:cubicBezTo>
                      <a:pt x="19661" y="508848"/>
                      <a:pt x="0" y="461381"/>
                      <a:pt x="0" y="411887"/>
                    </a:cubicBezTo>
                    <a:lnTo>
                      <a:pt x="0" y="186617"/>
                    </a:lnTo>
                    <a:cubicBezTo>
                      <a:pt x="0" y="137123"/>
                      <a:pt x="19661" y="89656"/>
                      <a:pt x="54659" y="54659"/>
                    </a:cubicBezTo>
                    <a:cubicBezTo>
                      <a:pt x="89656" y="19661"/>
                      <a:pt x="137123" y="0"/>
                      <a:pt x="186617" y="0"/>
                    </a:cubicBezTo>
                    <a:close/>
                  </a:path>
                </a:pathLst>
              </a:custGeom>
              <a:solidFill>
                <a:srgbClr val="B5EA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" name="Google Shape;281;p19"/>
              <p:cNvSpPr/>
              <p:nvPr/>
            </p:nvSpPr>
            <p:spPr>
              <a:xfrm>
                <a:off x="4344620" y="8576650"/>
                <a:ext cx="1534773" cy="1669826"/>
              </a:xfrm>
              <a:custGeom>
                <a:rect b="b" l="l" r="r" t="t"/>
                <a:pathLst>
                  <a:path extrusionOk="0" h="598504" w="550098">
                    <a:moveTo>
                      <a:pt x="186617" y="0"/>
                    </a:moveTo>
                    <a:lnTo>
                      <a:pt x="363480" y="0"/>
                    </a:lnTo>
                    <a:cubicBezTo>
                      <a:pt x="412974" y="0"/>
                      <a:pt x="460441" y="19661"/>
                      <a:pt x="495439" y="54659"/>
                    </a:cubicBezTo>
                    <a:cubicBezTo>
                      <a:pt x="530436" y="89656"/>
                      <a:pt x="550098" y="137123"/>
                      <a:pt x="550098" y="186617"/>
                    </a:cubicBezTo>
                    <a:lnTo>
                      <a:pt x="550098" y="411887"/>
                    </a:lnTo>
                    <a:cubicBezTo>
                      <a:pt x="550098" y="514953"/>
                      <a:pt x="466546" y="598504"/>
                      <a:pt x="363480" y="598504"/>
                    </a:cubicBezTo>
                    <a:lnTo>
                      <a:pt x="186617" y="598504"/>
                    </a:lnTo>
                    <a:cubicBezTo>
                      <a:pt x="137123" y="598504"/>
                      <a:pt x="89656" y="578843"/>
                      <a:pt x="54659" y="543845"/>
                    </a:cubicBezTo>
                    <a:cubicBezTo>
                      <a:pt x="19661" y="508848"/>
                      <a:pt x="0" y="461381"/>
                      <a:pt x="0" y="411887"/>
                    </a:cubicBezTo>
                    <a:lnTo>
                      <a:pt x="0" y="186617"/>
                    </a:lnTo>
                    <a:cubicBezTo>
                      <a:pt x="0" y="137123"/>
                      <a:pt x="19661" y="89656"/>
                      <a:pt x="54659" y="54659"/>
                    </a:cubicBezTo>
                    <a:cubicBezTo>
                      <a:pt x="89656" y="19661"/>
                      <a:pt x="137123" y="0"/>
                      <a:pt x="186617" y="0"/>
                    </a:cubicBezTo>
                    <a:close/>
                  </a:path>
                </a:pathLst>
              </a:custGeom>
              <a:solidFill>
                <a:srgbClr val="B5EA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82" name="Google Shape;282;p19"/>
          <p:cNvSpPr txBox="1"/>
          <p:nvPr/>
        </p:nvSpPr>
        <p:spPr>
          <a:xfrm>
            <a:off x="-5323975" y="3950950"/>
            <a:ext cx="23661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rPr>
              <a:t>CA-125 Elevated in:</a:t>
            </a:r>
            <a:endParaRPr b="1" sz="1700">
              <a:solidFill>
                <a:schemeClr val="lt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9"/>
          <p:cNvSpPr txBox="1"/>
          <p:nvPr/>
        </p:nvSpPr>
        <p:spPr>
          <a:xfrm>
            <a:off x="-6783875" y="4656150"/>
            <a:ext cx="1077300" cy="8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50% of patients with stage I</a:t>
            </a:r>
            <a:endParaRPr sz="1300">
              <a:solidFill>
                <a:srgbClr val="990000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9"/>
          <p:cNvSpPr txBox="1"/>
          <p:nvPr/>
        </p:nvSpPr>
        <p:spPr>
          <a:xfrm>
            <a:off x="-4815387" y="4696550"/>
            <a:ext cx="1077300" cy="8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90% of patients with stage II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9"/>
          <p:cNvSpPr txBox="1"/>
          <p:nvPr/>
        </p:nvSpPr>
        <p:spPr>
          <a:xfrm>
            <a:off x="-2887375" y="4656150"/>
            <a:ext cx="1077300" cy="8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&gt;90% of patients with stage III and IV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6" name="Google Shape;28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643" y="364076"/>
            <a:ext cx="752876" cy="746751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9"/>
          <p:cNvSpPr txBox="1"/>
          <p:nvPr/>
        </p:nvSpPr>
        <p:spPr>
          <a:xfrm>
            <a:off x="1143600" y="452750"/>
            <a:ext cx="5673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Cancer Antigen 125 (CA-125)</a:t>
            </a:r>
            <a:endParaRPr b="1" sz="2500"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288" name="Google Shape;288;p19"/>
          <p:cNvSpPr txBox="1"/>
          <p:nvPr/>
        </p:nvSpPr>
        <p:spPr>
          <a:xfrm>
            <a:off x="1273625" y="1231625"/>
            <a:ext cx="5991900" cy="435300"/>
          </a:xfrm>
          <a:prstGeom prst="rect">
            <a:avLst/>
          </a:prstGeom>
          <a:noFill/>
          <a:ln cap="flat" cmpd="sng" w="9525">
            <a:solidFill>
              <a:srgbClr val="B5EAEA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US" sz="13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The only serum marker of epithelial ovarian cancer</a:t>
            </a:r>
            <a:endParaRPr i="0" u="none" cap="none" strike="noStrike">
              <a:solidFill>
                <a:srgbClr val="6AA84F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289" name="Google Shape;289;p19"/>
          <p:cNvSpPr txBox="1"/>
          <p:nvPr/>
        </p:nvSpPr>
        <p:spPr>
          <a:xfrm>
            <a:off x="1273650" y="1895825"/>
            <a:ext cx="5991900" cy="435300"/>
          </a:xfrm>
          <a:prstGeom prst="rect">
            <a:avLst/>
          </a:prstGeom>
          <a:noFill/>
          <a:ln cap="flat" cmpd="sng" w="9525">
            <a:solidFill>
              <a:srgbClr val="B5EAEA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A cell surface glycoprotein expressed in the epithelium of all tissues. </a:t>
            </a:r>
            <a:endParaRPr sz="1200">
              <a:solidFill>
                <a:schemeClr val="dk1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200">
                <a:solidFill>
                  <a:srgbClr val="CC0000"/>
                </a:solidFill>
                <a:latin typeface="Cardo"/>
                <a:ea typeface="Cardo"/>
                <a:cs typeface="Cardo"/>
                <a:sym typeface="Cardo"/>
              </a:rPr>
              <a:t>Normally absent</a:t>
            </a:r>
            <a:r>
              <a:rPr lang="en-US" sz="1200">
                <a:solidFill>
                  <a:srgbClr val="CC0000"/>
                </a:solidFill>
                <a:latin typeface="Cardo"/>
                <a:ea typeface="Cardo"/>
                <a:cs typeface="Cardo"/>
                <a:sym typeface="Cardo"/>
              </a:rPr>
              <a:t> </a:t>
            </a:r>
            <a:r>
              <a:rPr lang="en-US" sz="12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in serum</a:t>
            </a:r>
            <a:endParaRPr>
              <a:solidFill>
                <a:srgbClr val="CC0000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290" name="Google Shape;290;p19"/>
          <p:cNvSpPr txBox="1"/>
          <p:nvPr/>
        </p:nvSpPr>
        <p:spPr>
          <a:xfrm>
            <a:off x="1273626" y="2560025"/>
            <a:ext cx="5991900" cy="435300"/>
          </a:xfrm>
          <a:prstGeom prst="rect">
            <a:avLst/>
          </a:prstGeom>
          <a:noFill/>
          <a:ln cap="flat" cmpd="sng" w="9525">
            <a:solidFill>
              <a:srgbClr val="B5EAEA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CA-125 is elevated in ovarian cancer </a:t>
            </a:r>
            <a:r>
              <a:rPr lang="en-US" sz="1200">
                <a:solidFill>
                  <a:srgbClr val="CC0000"/>
                </a:solidFill>
                <a:latin typeface="Cardo"/>
                <a:ea typeface="Cardo"/>
                <a:cs typeface="Cardo"/>
                <a:sym typeface="Cardo"/>
              </a:rPr>
              <a:t>&gt;35 U/ml is considered positive</a:t>
            </a:r>
            <a:endParaRPr>
              <a:solidFill>
                <a:srgbClr val="CC0000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291" name="Google Shape;291;p19"/>
          <p:cNvSpPr txBox="1"/>
          <p:nvPr/>
        </p:nvSpPr>
        <p:spPr>
          <a:xfrm>
            <a:off x="1273625" y="3224225"/>
            <a:ext cx="5991900" cy="435300"/>
          </a:xfrm>
          <a:prstGeom prst="rect">
            <a:avLst/>
          </a:prstGeom>
          <a:noFill/>
          <a:ln cap="flat" cmpd="sng" w="9525">
            <a:solidFill>
              <a:srgbClr val="B5EAEA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Recommended as an annual test for women with family history of ovarian cancer</a:t>
            </a:r>
            <a:endParaRPr b="1" i="0" sz="1300" u="none" cap="none" strike="noStrike">
              <a:solidFill>
                <a:srgbClr val="CC0000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292" name="Google Shape;292;p19"/>
          <p:cNvSpPr/>
          <p:nvPr/>
        </p:nvSpPr>
        <p:spPr>
          <a:xfrm>
            <a:off x="530898" y="1148932"/>
            <a:ext cx="647100" cy="569700"/>
          </a:xfrm>
          <a:prstGeom prst="heptagon">
            <a:avLst>
              <a:gd fmla="val 102572" name="hf"/>
              <a:gd fmla="val 105210" name="vf"/>
            </a:avLst>
          </a:prstGeom>
          <a:solidFill>
            <a:srgbClr val="3FB6BC"/>
          </a:solidFill>
          <a:ln cap="flat" cmpd="sng" w="9525">
            <a:solidFill>
              <a:srgbClr val="3FB6B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1</a:t>
            </a:r>
            <a:endParaRPr b="1" i="0" sz="2600" u="none" cap="none" strike="noStrike">
              <a:solidFill>
                <a:srgbClr val="FFFFFF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293" name="Google Shape;293;p19"/>
          <p:cNvSpPr/>
          <p:nvPr/>
        </p:nvSpPr>
        <p:spPr>
          <a:xfrm>
            <a:off x="530923" y="1801459"/>
            <a:ext cx="647100" cy="569700"/>
          </a:xfrm>
          <a:prstGeom prst="heptagon">
            <a:avLst>
              <a:gd fmla="val 102572" name="hf"/>
              <a:gd fmla="val 105210" name="vf"/>
            </a:avLst>
          </a:prstGeom>
          <a:solidFill>
            <a:srgbClr val="B5EAEA"/>
          </a:solidFill>
          <a:ln cap="flat" cmpd="sng" w="9525">
            <a:solidFill>
              <a:srgbClr val="B5EAE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lang="en-US" sz="260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2</a:t>
            </a:r>
            <a:endParaRPr b="1" i="0" sz="2600" u="none" cap="none" strike="noStrike">
              <a:solidFill>
                <a:srgbClr val="FFFFFF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294" name="Google Shape;294;p19"/>
          <p:cNvSpPr/>
          <p:nvPr/>
        </p:nvSpPr>
        <p:spPr>
          <a:xfrm>
            <a:off x="527585" y="2453968"/>
            <a:ext cx="647100" cy="569700"/>
          </a:xfrm>
          <a:prstGeom prst="heptagon">
            <a:avLst>
              <a:gd fmla="val 102572" name="hf"/>
              <a:gd fmla="val 105210" name="vf"/>
            </a:avLst>
          </a:prstGeom>
          <a:solidFill>
            <a:srgbClr val="3FB6BC"/>
          </a:solidFill>
          <a:ln cap="flat" cmpd="sng" w="9525">
            <a:solidFill>
              <a:srgbClr val="3FB6B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lang="en-US" sz="260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3</a:t>
            </a:r>
            <a:endParaRPr b="1" i="0" sz="2600" u="none" cap="none" strike="noStrike">
              <a:solidFill>
                <a:srgbClr val="FFFFFF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295" name="Google Shape;295;p19"/>
          <p:cNvSpPr/>
          <p:nvPr/>
        </p:nvSpPr>
        <p:spPr>
          <a:xfrm>
            <a:off x="530910" y="3106508"/>
            <a:ext cx="647100" cy="569700"/>
          </a:xfrm>
          <a:prstGeom prst="heptagon">
            <a:avLst>
              <a:gd fmla="val 102572" name="hf"/>
              <a:gd fmla="val 105210" name="vf"/>
            </a:avLst>
          </a:prstGeom>
          <a:solidFill>
            <a:srgbClr val="B5EAEA"/>
          </a:solidFill>
          <a:ln cap="flat" cmpd="sng" w="9525">
            <a:solidFill>
              <a:srgbClr val="B5EAE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lang="en-US" sz="260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4</a:t>
            </a:r>
            <a:endParaRPr b="1" i="0" sz="2600" u="none" cap="none" strike="noStrike">
              <a:solidFill>
                <a:srgbClr val="FFFFFF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296" name="Google Shape;296;p19"/>
          <p:cNvSpPr txBox="1"/>
          <p:nvPr/>
        </p:nvSpPr>
        <p:spPr>
          <a:xfrm>
            <a:off x="1273626" y="3888425"/>
            <a:ext cx="5991900" cy="435300"/>
          </a:xfrm>
          <a:prstGeom prst="rect">
            <a:avLst/>
          </a:prstGeom>
          <a:noFill/>
          <a:ln cap="flat" cmpd="sng" w="9525">
            <a:solidFill>
              <a:srgbClr val="B5EAEA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1" lang="en-US" sz="1200">
                <a:solidFill>
                  <a:srgbClr val="CC0000"/>
                </a:solidFill>
                <a:latin typeface="Cardo"/>
                <a:ea typeface="Cardo"/>
                <a:cs typeface="Cardo"/>
                <a:sym typeface="Cardo"/>
              </a:rPr>
              <a:t>CA-125 is associated with stages of ovarian cancer </a:t>
            </a:r>
            <a:endParaRPr b="1" i="0" sz="1300" u="none" cap="none" strike="noStrike">
              <a:solidFill>
                <a:srgbClr val="CC0000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297" name="Google Shape;297;p19"/>
          <p:cNvSpPr/>
          <p:nvPr/>
        </p:nvSpPr>
        <p:spPr>
          <a:xfrm>
            <a:off x="530923" y="3759033"/>
            <a:ext cx="647100" cy="569700"/>
          </a:xfrm>
          <a:prstGeom prst="heptagon">
            <a:avLst>
              <a:gd fmla="val 102572" name="hf"/>
              <a:gd fmla="val 105210" name="vf"/>
            </a:avLst>
          </a:prstGeom>
          <a:solidFill>
            <a:srgbClr val="3FB6BC"/>
          </a:solidFill>
          <a:ln cap="flat" cmpd="sng" w="9525">
            <a:solidFill>
              <a:srgbClr val="3FB6B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lang="en-US" sz="260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5</a:t>
            </a:r>
            <a:endParaRPr b="1" i="0" sz="2600" u="none" cap="none" strike="noStrike">
              <a:solidFill>
                <a:srgbClr val="FFFFFF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298" name="Google Shape;298;p19"/>
          <p:cNvSpPr/>
          <p:nvPr/>
        </p:nvSpPr>
        <p:spPr>
          <a:xfrm>
            <a:off x="447975" y="7091975"/>
            <a:ext cx="2093700" cy="346200"/>
          </a:xfrm>
          <a:prstGeom prst="roundRect">
            <a:avLst>
              <a:gd fmla="val 16667" name="adj"/>
            </a:avLst>
          </a:prstGeom>
          <a:solidFill>
            <a:srgbClr val="F3F3F3">
              <a:alpha val="79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>
                <a:latin typeface="Cardo"/>
                <a:ea typeface="Cardo"/>
                <a:cs typeface="Cardo"/>
                <a:sym typeface="Cardo"/>
              </a:rPr>
              <a:t>CA-125 </a:t>
            </a:r>
            <a:r>
              <a:rPr b="1" lang="en-US">
                <a:highlight>
                  <a:srgbClr val="D9EAD3"/>
                </a:highlight>
                <a:latin typeface="Cardo"/>
                <a:ea typeface="Cardo"/>
                <a:cs typeface="Cardo"/>
                <a:sym typeface="Cardo"/>
              </a:rPr>
              <a:t>Elevated</a:t>
            </a:r>
            <a:r>
              <a:rPr b="1" lang="en-US">
                <a:highlight>
                  <a:srgbClr val="D9EAD3"/>
                </a:highlight>
                <a:latin typeface="Cardo"/>
                <a:ea typeface="Cardo"/>
                <a:cs typeface="Cardo"/>
                <a:sym typeface="Cardo"/>
              </a:rPr>
              <a:t> </a:t>
            </a:r>
            <a:r>
              <a:rPr b="1" lang="en-US">
                <a:latin typeface="Cardo"/>
                <a:ea typeface="Cardo"/>
                <a:cs typeface="Cardo"/>
                <a:sym typeface="Cardo"/>
              </a:rPr>
              <a:t>in:</a:t>
            </a:r>
            <a:endParaRPr>
              <a:latin typeface="Cardo"/>
              <a:ea typeface="Cardo"/>
              <a:cs typeface="Cardo"/>
              <a:sym typeface="Cardo"/>
            </a:endParaRPr>
          </a:p>
        </p:txBody>
      </p:sp>
      <p:grpSp>
        <p:nvGrpSpPr>
          <p:cNvPr id="299" name="Google Shape;299;p19"/>
          <p:cNvGrpSpPr/>
          <p:nvPr/>
        </p:nvGrpSpPr>
        <p:grpSpPr>
          <a:xfrm>
            <a:off x="300979" y="7092046"/>
            <a:ext cx="371924" cy="346184"/>
            <a:chOff x="3798345" y="97675"/>
            <a:chExt cx="766064" cy="766064"/>
          </a:xfrm>
        </p:grpSpPr>
        <p:sp>
          <p:nvSpPr>
            <p:cNvPr id="300" name="Google Shape;300;p19"/>
            <p:cNvSpPr/>
            <p:nvPr/>
          </p:nvSpPr>
          <p:spPr>
            <a:xfrm>
              <a:off x="3798345" y="97674"/>
              <a:ext cx="766064" cy="766064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B5EAEA"/>
            </a:solidFill>
            <a:ln>
              <a:noFill/>
            </a:ln>
          </p:spPr>
        </p:sp>
        <p:sp>
          <p:nvSpPr>
            <p:cNvPr id="301" name="Google Shape;301;p19"/>
            <p:cNvSpPr/>
            <p:nvPr/>
          </p:nvSpPr>
          <p:spPr>
            <a:xfrm>
              <a:off x="3908067" y="207396"/>
              <a:ext cx="546608" cy="546608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3FB6BC"/>
            </a:solidFill>
            <a:ln>
              <a:noFill/>
            </a:ln>
          </p:spPr>
        </p:sp>
      </p:grpSp>
      <p:grpSp>
        <p:nvGrpSpPr>
          <p:cNvPr id="302" name="Google Shape;302;p19"/>
          <p:cNvGrpSpPr/>
          <p:nvPr/>
        </p:nvGrpSpPr>
        <p:grpSpPr>
          <a:xfrm>
            <a:off x="61363" y="7563675"/>
            <a:ext cx="7363068" cy="896090"/>
            <a:chOff x="388480" y="1439058"/>
            <a:chExt cx="6226170" cy="1144870"/>
          </a:xfrm>
        </p:grpSpPr>
        <p:sp>
          <p:nvSpPr>
            <p:cNvPr id="303" name="Google Shape;303;p19"/>
            <p:cNvSpPr/>
            <p:nvPr/>
          </p:nvSpPr>
          <p:spPr>
            <a:xfrm>
              <a:off x="432430" y="1439058"/>
              <a:ext cx="2000700" cy="459600"/>
            </a:xfrm>
            <a:prstGeom prst="homePlate">
              <a:avLst>
                <a:gd fmla="val 50000" name="adj"/>
              </a:avLst>
            </a:prstGeom>
            <a:solidFill>
              <a:srgbClr val="319A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-US" sz="1800">
                  <a:solidFill>
                    <a:srgbClr val="FFFFFF"/>
                  </a:solidFill>
                  <a:latin typeface="Cardo"/>
                  <a:ea typeface="Cardo"/>
                  <a:cs typeface="Cardo"/>
                  <a:sym typeface="Cardo"/>
                </a:rPr>
                <a:t>50% </a:t>
              </a:r>
              <a:endParaRPr b="1" i="0" sz="1800" u="none" cap="none" strike="noStrike">
                <a:solidFill>
                  <a:srgbClr val="FFFFFF"/>
                </a:solidFill>
                <a:latin typeface="Cardo"/>
                <a:ea typeface="Cardo"/>
                <a:cs typeface="Cardo"/>
                <a:sym typeface="Cardo"/>
              </a:endParaRPr>
            </a:p>
          </p:txBody>
        </p:sp>
        <p:sp>
          <p:nvSpPr>
            <p:cNvPr id="304" name="Google Shape;304;p19"/>
            <p:cNvSpPr/>
            <p:nvPr/>
          </p:nvSpPr>
          <p:spPr>
            <a:xfrm>
              <a:off x="2228959" y="1439058"/>
              <a:ext cx="2415900" cy="459600"/>
            </a:xfrm>
            <a:prstGeom prst="chevron">
              <a:avLst>
                <a:gd fmla="val 50000" name="adj"/>
              </a:avLst>
            </a:prstGeom>
            <a:solidFill>
              <a:srgbClr val="3FB6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-US" sz="1800">
                  <a:solidFill>
                    <a:srgbClr val="FFFFFF"/>
                  </a:solidFill>
                  <a:latin typeface="Cardo"/>
                  <a:ea typeface="Cardo"/>
                  <a:cs typeface="Cardo"/>
                  <a:sym typeface="Cardo"/>
                </a:rPr>
                <a:t>90%</a:t>
              </a:r>
              <a:endParaRPr b="1" i="0" sz="1800" u="none" cap="none" strike="noStrike">
                <a:solidFill>
                  <a:srgbClr val="FFFFFF"/>
                </a:solidFill>
                <a:latin typeface="Cardo"/>
                <a:ea typeface="Cardo"/>
                <a:cs typeface="Cardo"/>
                <a:sym typeface="Cardo"/>
              </a:endParaRPr>
            </a:p>
          </p:txBody>
        </p:sp>
        <p:sp>
          <p:nvSpPr>
            <p:cNvPr id="305" name="Google Shape;305;p19"/>
            <p:cNvSpPr/>
            <p:nvPr/>
          </p:nvSpPr>
          <p:spPr>
            <a:xfrm>
              <a:off x="4215577" y="1439058"/>
              <a:ext cx="2340300" cy="459600"/>
            </a:xfrm>
            <a:prstGeom prst="chevron">
              <a:avLst>
                <a:gd fmla="val 50000" name="adj"/>
              </a:avLst>
            </a:prstGeom>
            <a:solidFill>
              <a:srgbClr val="B5EA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-US" sz="1800">
                  <a:solidFill>
                    <a:srgbClr val="FFFFFF"/>
                  </a:solidFill>
                  <a:latin typeface="Cardo"/>
                  <a:ea typeface="Cardo"/>
                  <a:cs typeface="Cardo"/>
                  <a:sym typeface="Cardo"/>
                </a:rPr>
                <a:t>&gt;90%</a:t>
              </a:r>
              <a:endParaRPr b="1" i="0" sz="1800" u="none" cap="none" strike="noStrike">
                <a:solidFill>
                  <a:srgbClr val="FFFFFF"/>
                </a:solidFill>
                <a:latin typeface="Cardo"/>
                <a:ea typeface="Cardo"/>
                <a:cs typeface="Cardo"/>
                <a:sym typeface="Cardo"/>
              </a:endParaRPr>
            </a:p>
          </p:txBody>
        </p:sp>
        <p:sp>
          <p:nvSpPr>
            <p:cNvPr id="306" name="Google Shape;306;p19"/>
            <p:cNvSpPr txBox="1"/>
            <p:nvPr/>
          </p:nvSpPr>
          <p:spPr>
            <a:xfrm>
              <a:off x="388480" y="1935928"/>
              <a:ext cx="20007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rgbClr val="2898AA"/>
                  </a:solidFill>
                  <a:latin typeface="Cardo"/>
                  <a:ea typeface="Cardo"/>
                  <a:cs typeface="Cardo"/>
                  <a:sym typeface="Cardo"/>
                </a:rPr>
                <a:t>◎ </a:t>
              </a:r>
              <a:r>
                <a:rPr lang="en-US" sz="1300">
                  <a:solidFill>
                    <a:srgbClr val="CC0000"/>
                  </a:solidFill>
                  <a:latin typeface="Cardo"/>
                  <a:ea typeface="Cardo"/>
                  <a:cs typeface="Cardo"/>
                  <a:sym typeface="Cardo"/>
                </a:rPr>
                <a:t>50% of patients with stage I</a:t>
              </a:r>
              <a:endParaRPr i="0" sz="1300" u="none" cap="none" strike="noStrike">
                <a:solidFill>
                  <a:srgbClr val="CC0000"/>
                </a:solidFill>
                <a:latin typeface="Cardo"/>
                <a:ea typeface="Cardo"/>
                <a:cs typeface="Cardo"/>
                <a:sym typeface="Cardo"/>
              </a:endParaRPr>
            </a:p>
          </p:txBody>
        </p:sp>
        <p:sp>
          <p:nvSpPr>
            <p:cNvPr id="307" name="Google Shape;307;p19"/>
            <p:cNvSpPr txBox="1"/>
            <p:nvPr/>
          </p:nvSpPr>
          <p:spPr>
            <a:xfrm>
              <a:off x="2287833" y="1935928"/>
              <a:ext cx="20007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rgbClr val="2898AA"/>
                  </a:solidFill>
                  <a:latin typeface="Cardo"/>
                  <a:ea typeface="Cardo"/>
                  <a:cs typeface="Cardo"/>
                  <a:sym typeface="Cardo"/>
                </a:rPr>
                <a:t>◎ </a:t>
              </a:r>
              <a:r>
                <a:rPr lang="en-US" sz="1200">
                  <a:solidFill>
                    <a:srgbClr val="CC0000"/>
                  </a:solidFill>
                  <a:latin typeface="Cardo"/>
                  <a:ea typeface="Cardo"/>
                  <a:cs typeface="Cardo"/>
                  <a:sym typeface="Cardo"/>
                </a:rPr>
                <a:t>90% of patients with stage II</a:t>
              </a:r>
              <a:endParaRPr i="0" sz="1300" u="none" cap="none" strike="noStrike">
                <a:solidFill>
                  <a:srgbClr val="CC0000"/>
                </a:solidFill>
                <a:latin typeface="Cardo"/>
                <a:ea typeface="Cardo"/>
                <a:cs typeface="Cardo"/>
                <a:sym typeface="Cardo"/>
              </a:endParaRPr>
            </a:p>
          </p:txBody>
        </p:sp>
        <p:sp>
          <p:nvSpPr>
            <p:cNvPr id="308" name="Google Shape;308;p19"/>
            <p:cNvSpPr txBox="1"/>
            <p:nvPr/>
          </p:nvSpPr>
          <p:spPr>
            <a:xfrm>
              <a:off x="4198750" y="1935928"/>
              <a:ext cx="24159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300">
                  <a:solidFill>
                    <a:srgbClr val="2898AA"/>
                  </a:solidFill>
                  <a:latin typeface="Cardo"/>
                  <a:ea typeface="Cardo"/>
                  <a:cs typeface="Cardo"/>
                  <a:sym typeface="Cardo"/>
                </a:rPr>
                <a:t>◎ </a:t>
              </a:r>
              <a:r>
                <a:rPr lang="en-US" sz="1200">
                  <a:solidFill>
                    <a:srgbClr val="CC0000"/>
                  </a:solidFill>
                  <a:latin typeface="Cardo"/>
                  <a:ea typeface="Cardo"/>
                  <a:cs typeface="Cardo"/>
                  <a:sym typeface="Cardo"/>
                </a:rPr>
                <a:t>&gt;90% of patients with stage III and IV</a:t>
              </a:r>
              <a:endParaRPr i="0" sz="1300" u="none" cap="none" strike="noStrike">
                <a:solidFill>
                  <a:srgbClr val="CC0000"/>
                </a:solidFill>
                <a:latin typeface="Cardo"/>
                <a:ea typeface="Cardo"/>
                <a:cs typeface="Cardo"/>
                <a:sym typeface="Cardo"/>
              </a:endParaRPr>
            </a:p>
          </p:txBody>
        </p:sp>
      </p:grpSp>
      <p:sp>
        <p:nvSpPr>
          <p:cNvPr id="309" name="Google Shape;309;p19"/>
          <p:cNvSpPr/>
          <p:nvPr/>
        </p:nvSpPr>
        <p:spPr>
          <a:xfrm>
            <a:off x="9074150" y="3190975"/>
            <a:ext cx="6237300" cy="394500"/>
          </a:xfrm>
          <a:prstGeom prst="roundRect">
            <a:avLst>
              <a:gd fmla="val 16667" name="adj"/>
            </a:avLst>
          </a:prstGeom>
          <a:solidFill>
            <a:srgbClr val="E7D7BD"/>
          </a:solidFill>
          <a:ln>
            <a:noFill/>
          </a:ln>
        </p:spPr>
        <p:txBody>
          <a:bodyPr anchorCtr="0" anchor="ctr" bIns="127525" lIns="127525" spcFirstLastPara="1" rIns="127525" wrap="square" tIns="1275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16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Cancer antigen 125 (CA-125)</a:t>
            </a:r>
            <a:endParaRPr b="1" i="0" sz="1600" u="none" cap="none" strike="noStrike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10" name="Google Shape;310;p19"/>
          <p:cNvSpPr txBox="1"/>
          <p:nvPr/>
        </p:nvSpPr>
        <p:spPr>
          <a:xfrm>
            <a:off x="8435150" y="3585400"/>
            <a:ext cx="75153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C9B79C"/>
              </a:buClr>
              <a:buSzPts val="1200"/>
              <a:buChar char="●"/>
            </a:pPr>
            <a:r>
              <a:rPr b="1" lang="en-US" sz="1200">
                <a:latin typeface="Exo"/>
                <a:ea typeface="Exo"/>
                <a:cs typeface="Exo"/>
                <a:sym typeface="Exo"/>
              </a:rPr>
              <a:t>A non-specific marker</a:t>
            </a:r>
            <a:r>
              <a:rPr lang="en-US" sz="1200">
                <a:latin typeface="Exo"/>
                <a:ea typeface="Exo"/>
                <a:cs typeface="Exo"/>
                <a:sym typeface="Exo"/>
              </a:rPr>
              <a:t> </a:t>
            </a:r>
            <a:endParaRPr sz="1200">
              <a:latin typeface="Exo"/>
              <a:ea typeface="Exo"/>
              <a:cs typeface="Exo"/>
              <a:sym typeface="Ex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Exo"/>
              <a:buChar char="●"/>
            </a:pPr>
            <a:r>
              <a:rPr b="1" lang="en-US" sz="12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False positive CA-125 conc.are found in benign conditions such as:</a:t>
            </a:r>
            <a:endParaRPr b="1" sz="1200">
              <a:solidFill>
                <a:srgbClr val="990000"/>
              </a:solidFill>
              <a:latin typeface="Exo"/>
              <a:ea typeface="Exo"/>
              <a:cs typeface="Exo"/>
              <a:sym typeface="Ex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Exo"/>
              <a:buAutoNum type="arabicPeriod"/>
            </a:pPr>
            <a:r>
              <a:rPr lang="en-US" sz="12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Endometriosis</a:t>
            </a:r>
            <a:endParaRPr sz="1200">
              <a:solidFill>
                <a:srgbClr val="990000"/>
              </a:solidFill>
              <a:latin typeface="Exo"/>
              <a:ea typeface="Exo"/>
              <a:cs typeface="Exo"/>
              <a:sym typeface="Ex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Exo"/>
              <a:buAutoNum type="arabicPeriod"/>
            </a:pPr>
            <a:r>
              <a:rPr lang="en-US" sz="12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Uterine leiomyomas</a:t>
            </a:r>
            <a:endParaRPr sz="1200">
              <a:solidFill>
                <a:srgbClr val="990000"/>
              </a:solidFill>
              <a:latin typeface="Exo"/>
              <a:ea typeface="Exo"/>
              <a:cs typeface="Exo"/>
              <a:sym typeface="Ex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Exo"/>
              <a:buAutoNum type="arabicPeriod"/>
            </a:pPr>
            <a:r>
              <a:rPr lang="en-US" sz="12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Pelvic inflammatory disease </a:t>
            </a:r>
            <a:endParaRPr sz="1200">
              <a:solidFill>
                <a:srgbClr val="990000"/>
              </a:solidFill>
              <a:latin typeface="Exo"/>
              <a:ea typeface="Exo"/>
              <a:cs typeface="Exo"/>
              <a:sym typeface="Ex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Exo"/>
              <a:buAutoNum type="arabicPeriod"/>
            </a:pPr>
            <a:r>
              <a:rPr lang="en-US" sz="12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During the first trimester of pregnancy</a:t>
            </a:r>
            <a:endParaRPr sz="1200">
              <a:solidFill>
                <a:srgbClr val="990000"/>
              </a:solidFill>
              <a:latin typeface="Exo"/>
              <a:ea typeface="Exo"/>
              <a:cs typeface="Exo"/>
              <a:sym typeface="Ex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Exo"/>
              <a:buAutoNum type="arabicPeriod"/>
            </a:pPr>
            <a:r>
              <a:rPr lang="en-US" sz="12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During menstruatio</a:t>
            </a:r>
            <a:r>
              <a:rPr lang="en-US" sz="1200">
                <a:latin typeface="Exo"/>
                <a:ea typeface="Exo"/>
                <a:cs typeface="Exo"/>
                <a:sym typeface="Exo"/>
              </a:rPr>
              <a:t>n</a:t>
            </a:r>
            <a:endParaRPr sz="1200"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Exo"/>
                <a:ea typeface="Exo"/>
                <a:cs typeface="Exo"/>
                <a:sym typeface="Exo"/>
              </a:rPr>
              <a:t>Some patients (&lt; 50 years) have elevated CA-125 due to unrelated malignant mass. </a:t>
            </a:r>
            <a:endParaRPr sz="1200"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CA-125 is not a marker of choice for ovarian cancer </a:t>
            </a:r>
            <a:r>
              <a:rPr b="1" lang="en-US" sz="1200" u="sng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screening </a:t>
            </a:r>
            <a:r>
              <a:rPr b="1" lang="en-US" sz="12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due to:</a:t>
            </a:r>
            <a:endParaRPr b="1" sz="1200">
              <a:solidFill>
                <a:srgbClr val="990000"/>
              </a:solidFill>
              <a:latin typeface="Exo"/>
              <a:ea typeface="Exo"/>
              <a:cs typeface="Exo"/>
              <a:sym typeface="Ex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C9B79C"/>
              </a:buClr>
              <a:buSzPts val="1200"/>
              <a:buFont typeface="Exo"/>
              <a:buChar char="●"/>
            </a:pPr>
            <a:r>
              <a:rPr lang="en-US" sz="1200">
                <a:latin typeface="Exo"/>
                <a:ea typeface="Exo"/>
                <a:cs typeface="Exo"/>
                <a:sym typeface="Exo"/>
              </a:rPr>
              <a:t>Low prevalence of ovarian cancer</a:t>
            </a:r>
            <a:endParaRPr sz="1200">
              <a:latin typeface="Exo"/>
              <a:ea typeface="Exo"/>
              <a:cs typeface="Exo"/>
              <a:sym typeface="Ex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C9B79C"/>
              </a:buClr>
              <a:buSzPts val="1200"/>
              <a:buFont typeface="Exo"/>
              <a:buChar char="●"/>
            </a:pPr>
            <a:r>
              <a:rPr lang="en-US" sz="1200">
                <a:latin typeface="Exo"/>
                <a:ea typeface="Exo"/>
                <a:cs typeface="Exo"/>
                <a:sym typeface="Exo"/>
              </a:rPr>
              <a:t>High false-positive rate</a:t>
            </a:r>
            <a:endParaRPr sz="1200"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11" name="Google Shape;311;p19"/>
          <p:cNvSpPr txBox="1"/>
          <p:nvPr/>
        </p:nvSpPr>
        <p:spPr>
          <a:xfrm>
            <a:off x="13658800" y="4250245"/>
            <a:ext cx="2233200" cy="646500"/>
          </a:xfrm>
          <a:prstGeom prst="rect">
            <a:avLst/>
          </a:prstGeom>
          <a:noFill/>
          <a:ln cap="flat" cmpd="sng" w="19050">
            <a:solidFill>
              <a:srgbClr val="B7B7B7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B7B7B7"/>
                </a:solidFill>
                <a:latin typeface="Exo"/>
                <a:ea typeface="Exo"/>
                <a:cs typeface="Exo"/>
                <a:sym typeface="Exo"/>
              </a:rPr>
              <a:t>From team 439</a:t>
            </a:r>
            <a:endParaRPr sz="1000">
              <a:solidFill>
                <a:srgbClr val="B7B7B7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B7B7B7"/>
                </a:solidFill>
                <a:latin typeface="Exo"/>
                <a:ea typeface="Exo"/>
                <a:cs typeface="Exo"/>
                <a:sym typeface="Exo"/>
              </a:rPr>
              <a:t>False = Benign condition </a:t>
            </a:r>
            <a:endParaRPr sz="1000">
              <a:solidFill>
                <a:srgbClr val="B7B7B7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B7B7B7"/>
                </a:solidFill>
                <a:latin typeface="Exo"/>
                <a:ea typeface="Exo"/>
                <a:cs typeface="Exo"/>
                <a:sym typeface="Exo"/>
              </a:rPr>
              <a:t>Positive= elevated CA-125</a:t>
            </a:r>
            <a:endParaRPr sz="1000">
              <a:solidFill>
                <a:srgbClr val="B7B7B7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12" name="Google Shape;312;p19"/>
          <p:cNvSpPr/>
          <p:nvPr/>
        </p:nvSpPr>
        <p:spPr>
          <a:xfrm>
            <a:off x="9228625" y="6686350"/>
            <a:ext cx="5610300" cy="431400"/>
          </a:xfrm>
          <a:prstGeom prst="roundRect">
            <a:avLst>
              <a:gd fmla="val 16667" name="adj"/>
            </a:avLst>
          </a:prstGeom>
          <a:solidFill>
            <a:srgbClr val="E7D7BD"/>
          </a:solidFill>
          <a:ln>
            <a:noFill/>
          </a:ln>
        </p:spPr>
        <p:txBody>
          <a:bodyPr anchorCtr="0" anchor="ctr" bIns="130325" lIns="130325" spcFirstLastPara="1" rIns="130325" wrap="square" tIns="1303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20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CA-125 useful in:</a:t>
            </a:r>
            <a:endParaRPr b="1" sz="20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13" name="Google Shape;313;p19"/>
          <p:cNvSpPr txBox="1"/>
          <p:nvPr/>
        </p:nvSpPr>
        <p:spPr>
          <a:xfrm>
            <a:off x="9646098" y="7416276"/>
            <a:ext cx="627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19"/>
          <p:cNvSpPr/>
          <p:nvPr/>
        </p:nvSpPr>
        <p:spPr>
          <a:xfrm>
            <a:off x="8935851" y="7703345"/>
            <a:ext cx="2081100" cy="14598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E7D7B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12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Monitoring patient’s response to chemotherapy </a:t>
            </a:r>
            <a:endParaRPr b="1" sz="1200">
              <a:solidFill>
                <a:srgbClr val="990000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.</a:t>
            </a:r>
            <a:endParaRPr b="0" i="0" sz="1200" u="none" cap="none" strike="noStrike">
              <a:solidFill>
                <a:srgbClr val="000000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15" name="Google Shape;315;p19"/>
          <p:cNvSpPr/>
          <p:nvPr/>
        </p:nvSpPr>
        <p:spPr>
          <a:xfrm>
            <a:off x="11124564" y="7703345"/>
            <a:ext cx="2108700" cy="14598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E7D7B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3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Success of surgery (de-bulking procedures)</a:t>
            </a:r>
            <a:endParaRPr b="1" i="0" sz="1300" u="none" cap="none" strike="noStrike">
              <a:solidFill>
                <a:srgbClr val="000000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16" name="Google Shape;316;p19"/>
          <p:cNvSpPr/>
          <p:nvPr/>
        </p:nvSpPr>
        <p:spPr>
          <a:xfrm>
            <a:off x="13341047" y="7703345"/>
            <a:ext cx="2108700" cy="14598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E7D7B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1300">
                <a:latin typeface="Exo"/>
                <a:ea typeface="Exo"/>
                <a:cs typeface="Exo"/>
                <a:sym typeface="Exo"/>
              </a:rPr>
              <a:t>Annual testing for women with family history of ovarian cancer</a:t>
            </a:r>
            <a:endParaRPr b="0" i="0" sz="1300" u="none" cap="none" strike="noStrike">
              <a:solidFill>
                <a:srgbClr val="000000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17" name="Google Shape;317;p19"/>
          <p:cNvSpPr/>
          <p:nvPr/>
        </p:nvSpPr>
        <p:spPr>
          <a:xfrm>
            <a:off x="9715701" y="7470758"/>
            <a:ext cx="488700" cy="431400"/>
          </a:xfrm>
          <a:prstGeom prst="ellipse">
            <a:avLst/>
          </a:prstGeom>
          <a:solidFill>
            <a:srgbClr val="C9B79C">
              <a:alpha val="81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9"/>
          <p:cNvSpPr/>
          <p:nvPr/>
        </p:nvSpPr>
        <p:spPr>
          <a:xfrm>
            <a:off x="9760475" y="7511523"/>
            <a:ext cx="404100" cy="354600"/>
          </a:xfrm>
          <a:prstGeom prst="ellipse">
            <a:avLst/>
          </a:prstGeom>
          <a:solidFill>
            <a:srgbClr val="F1E0C5">
              <a:alpha val="81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9"/>
          <p:cNvSpPr/>
          <p:nvPr/>
        </p:nvSpPr>
        <p:spPr>
          <a:xfrm>
            <a:off x="11934680" y="7469435"/>
            <a:ext cx="488700" cy="431400"/>
          </a:xfrm>
          <a:prstGeom prst="ellipse">
            <a:avLst/>
          </a:prstGeom>
          <a:solidFill>
            <a:srgbClr val="C9B79C">
              <a:alpha val="81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9"/>
          <p:cNvSpPr/>
          <p:nvPr/>
        </p:nvSpPr>
        <p:spPr>
          <a:xfrm>
            <a:off x="11976979" y="7505555"/>
            <a:ext cx="404100" cy="354600"/>
          </a:xfrm>
          <a:prstGeom prst="ellipse">
            <a:avLst/>
          </a:prstGeom>
          <a:solidFill>
            <a:srgbClr val="F1E0C5">
              <a:alpha val="81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19"/>
          <p:cNvSpPr/>
          <p:nvPr/>
        </p:nvSpPr>
        <p:spPr>
          <a:xfrm>
            <a:off x="14151141" y="7469435"/>
            <a:ext cx="488700" cy="431400"/>
          </a:xfrm>
          <a:prstGeom prst="ellipse">
            <a:avLst/>
          </a:prstGeom>
          <a:solidFill>
            <a:srgbClr val="C9B79C">
              <a:alpha val="81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19"/>
          <p:cNvSpPr/>
          <p:nvPr/>
        </p:nvSpPr>
        <p:spPr>
          <a:xfrm>
            <a:off x="14193440" y="7505580"/>
            <a:ext cx="404100" cy="354600"/>
          </a:xfrm>
          <a:prstGeom prst="ellipse">
            <a:avLst/>
          </a:prstGeom>
          <a:solidFill>
            <a:srgbClr val="F1E0C5">
              <a:alpha val="81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19"/>
          <p:cNvSpPr txBox="1"/>
          <p:nvPr/>
        </p:nvSpPr>
        <p:spPr>
          <a:xfrm>
            <a:off x="9760472" y="7439851"/>
            <a:ext cx="404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600" u="none" cap="none" strike="noStrike">
                <a:solidFill>
                  <a:srgbClr val="666666"/>
                </a:solidFill>
                <a:latin typeface="Exo"/>
                <a:ea typeface="Exo"/>
                <a:cs typeface="Exo"/>
                <a:sym typeface="Exo"/>
              </a:rPr>
              <a:t>1</a:t>
            </a:r>
            <a:endParaRPr b="1" i="0" sz="1600" u="none" cap="none" strike="noStrike">
              <a:solidFill>
                <a:srgbClr val="666666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24" name="Google Shape;324;p19"/>
          <p:cNvSpPr txBox="1"/>
          <p:nvPr/>
        </p:nvSpPr>
        <p:spPr>
          <a:xfrm>
            <a:off x="11934659" y="7433835"/>
            <a:ext cx="488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600" u="none" cap="none" strike="noStrike">
                <a:solidFill>
                  <a:srgbClr val="666666"/>
                </a:solidFill>
                <a:latin typeface="Exo"/>
                <a:ea typeface="Exo"/>
                <a:cs typeface="Exo"/>
                <a:sym typeface="Exo"/>
              </a:rPr>
              <a:t>2</a:t>
            </a:r>
            <a:endParaRPr b="1" i="0" sz="1600" u="none" cap="none" strike="noStrike">
              <a:solidFill>
                <a:srgbClr val="666666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25" name="Google Shape;325;p19"/>
          <p:cNvSpPr txBox="1"/>
          <p:nvPr/>
        </p:nvSpPr>
        <p:spPr>
          <a:xfrm>
            <a:off x="14193414" y="7433861"/>
            <a:ext cx="404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600" u="none" cap="none" strike="noStrike">
                <a:solidFill>
                  <a:srgbClr val="666666"/>
                </a:solidFill>
                <a:latin typeface="Exo"/>
                <a:ea typeface="Exo"/>
                <a:cs typeface="Exo"/>
                <a:sym typeface="Exo"/>
              </a:rPr>
              <a:t>3</a:t>
            </a:r>
            <a:endParaRPr b="1" i="0" sz="1600" u="none" cap="none" strike="noStrike">
              <a:solidFill>
                <a:srgbClr val="666666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26" name="Google Shape;326;p19"/>
          <p:cNvSpPr/>
          <p:nvPr/>
        </p:nvSpPr>
        <p:spPr>
          <a:xfrm>
            <a:off x="530925" y="4456950"/>
            <a:ext cx="6734400" cy="2506800"/>
          </a:xfrm>
          <a:prstGeom prst="rect">
            <a:avLst/>
          </a:prstGeom>
          <a:noFill/>
          <a:ln cap="flat" cmpd="sng" w="1905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rdo"/>
              <a:buChar char="●"/>
            </a:pPr>
            <a:r>
              <a:rPr b="1" lang="en-US" sz="12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A non-specific marker</a:t>
            </a:r>
            <a:r>
              <a:rPr lang="en-US" sz="12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 </a:t>
            </a:r>
            <a:endParaRPr sz="1200">
              <a:solidFill>
                <a:srgbClr val="CC0000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200"/>
              <a:buFont typeface="Cardo"/>
              <a:buChar char="●"/>
            </a:pPr>
            <a:r>
              <a:rPr b="1" lang="en-US" sz="1200">
                <a:solidFill>
                  <a:srgbClr val="CC0000"/>
                </a:solidFill>
                <a:latin typeface="Cardo"/>
                <a:ea typeface="Cardo"/>
                <a:cs typeface="Cardo"/>
                <a:sym typeface="Cardo"/>
              </a:rPr>
              <a:t>False positive CA-125 conc. are found in benign conditions such as:</a:t>
            </a:r>
            <a:endParaRPr b="1" sz="1200">
              <a:solidFill>
                <a:srgbClr val="CC0000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200"/>
              <a:buFont typeface="Cardo"/>
              <a:buAutoNum type="arabicPeriod"/>
            </a:pPr>
            <a:r>
              <a:rPr lang="en-US" sz="1200">
                <a:solidFill>
                  <a:srgbClr val="CC0000"/>
                </a:solidFill>
                <a:latin typeface="Cardo"/>
                <a:ea typeface="Cardo"/>
                <a:cs typeface="Cardo"/>
                <a:sym typeface="Cardo"/>
              </a:rPr>
              <a:t>Endometriosis</a:t>
            </a:r>
            <a:endParaRPr sz="1200">
              <a:solidFill>
                <a:srgbClr val="CC0000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200"/>
              <a:buFont typeface="Cardo"/>
              <a:buAutoNum type="arabicPeriod"/>
            </a:pPr>
            <a:r>
              <a:rPr lang="en-US" sz="1200">
                <a:solidFill>
                  <a:srgbClr val="CC0000"/>
                </a:solidFill>
                <a:latin typeface="Cardo"/>
                <a:ea typeface="Cardo"/>
                <a:cs typeface="Cardo"/>
                <a:sym typeface="Cardo"/>
              </a:rPr>
              <a:t>Uterine leiomyomas</a:t>
            </a:r>
            <a:endParaRPr sz="1200">
              <a:solidFill>
                <a:srgbClr val="CC0000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200"/>
              <a:buFont typeface="Cardo"/>
              <a:buAutoNum type="arabicPeriod"/>
            </a:pPr>
            <a:r>
              <a:rPr lang="en-US" sz="1200">
                <a:solidFill>
                  <a:srgbClr val="CC0000"/>
                </a:solidFill>
                <a:latin typeface="Cardo"/>
                <a:ea typeface="Cardo"/>
                <a:cs typeface="Cardo"/>
                <a:sym typeface="Cardo"/>
              </a:rPr>
              <a:t>Pelvic inflammatory disease </a:t>
            </a:r>
            <a:endParaRPr sz="1200">
              <a:solidFill>
                <a:srgbClr val="CC0000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200"/>
              <a:buFont typeface="Cardo"/>
              <a:buAutoNum type="arabicPeriod"/>
            </a:pPr>
            <a:r>
              <a:rPr lang="en-US" sz="1200">
                <a:solidFill>
                  <a:srgbClr val="CC0000"/>
                </a:solidFill>
                <a:latin typeface="Cardo"/>
                <a:ea typeface="Cardo"/>
                <a:cs typeface="Cardo"/>
                <a:sym typeface="Cardo"/>
              </a:rPr>
              <a:t>During the first trimester of pregnancy</a:t>
            </a:r>
            <a:endParaRPr sz="1200">
              <a:solidFill>
                <a:srgbClr val="CC0000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200"/>
              <a:buFont typeface="Cardo"/>
              <a:buAutoNum type="arabicPeriod"/>
            </a:pPr>
            <a:r>
              <a:rPr lang="en-US" sz="1200">
                <a:solidFill>
                  <a:srgbClr val="CC0000"/>
                </a:solidFill>
                <a:latin typeface="Cardo"/>
                <a:ea typeface="Cardo"/>
                <a:cs typeface="Cardo"/>
                <a:sym typeface="Cardo"/>
              </a:rPr>
              <a:t>During menstruation</a:t>
            </a:r>
            <a:endParaRPr sz="1200">
              <a:solidFill>
                <a:srgbClr val="CC0000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rdo"/>
              <a:buChar char="➔"/>
            </a:pPr>
            <a:r>
              <a:rPr lang="en-US" sz="12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Some patients (&lt; 50 years) have elevated CA-125 due to unrelated malignant mass. </a:t>
            </a:r>
            <a:endParaRPr sz="1200">
              <a:solidFill>
                <a:schemeClr val="dk1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200"/>
              <a:buFont typeface="Cardo"/>
              <a:buChar char="➔"/>
            </a:pPr>
            <a:r>
              <a:rPr b="1" lang="en-US" sz="1200">
                <a:solidFill>
                  <a:srgbClr val="CC0000"/>
                </a:solidFill>
                <a:latin typeface="Cardo"/>
                <a:ea typeface="Cardo"/>
                <a:cs typeface="Cardo"/>
                <a:sym typeface="Cardo"/>
              </a:rPr>
              <a:t>CA-125 is not a marker of choice for ovarian cancer </a:t>
            </a:r>
            <a:r>
              <a:rPr b="1" lang="en-US" sz="1200" u="sng">
                <a:solidFill>
                  <a:srgbClr val="CC0000"/>
                </a:solidFill>
                <a:latin typeface="Cardo"/>
                <a:ea typeface="Cardo"/>
                <a:cs typeface="Cardo"/>
                <a:sym typeface="Cardo"/>
              </a:rPr>
              <a:t>screening </a:t>
            </a:r>
            <a:r>
              <a:rPr b="1" lang="en-US" sz="1200">
                <a:solidFill>
                  <a:srgbClr val="CC0000"/>
                </a:solidFill>
                <a:latin typeface="Cardo"/>
                <a:ea typeface="Cardo"/>
                <a:cs typeface="Cardo"/>
                <a:sym typeface="Cardo"/>
              </a:rPr>
              <a:t>due to:</a:t>
            </a:r>
            <a:endParaRPr b="1" sz="1200">
              <a:solidFill>
                <a:srgbClr val="CC0000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rdo"/>
              <a:buChar char="❖"/>
            </a:pPr>
            <a:r>
              <a:rPr lang="en-US" sz="12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Low prevalence of ovarian cancer</a:t>
            </a:r>
            <a:endParaRPr sz="1200">
              <a:solidFill>
                <a:schemeClr val="dk1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rdo"/>
              <a:buChar char="❖"/>
            </a:pPr>
            <a:r>
              <a:rPr lang="en-US" sz="12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High false-positive rate</a:t>
            </a:r>
            <a:endParaRPr sz="1200">
              <a:solidFill>
                <a:schemeClr val="dk1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327" name="Google Shape;327;p19"/>
          <p:cNvSpPr/>
          <p:nvPr/>
        </p:nvSpPr>
        <p:spPr>
          <a:xfrm>
            <a:off x="489512" y="8585225"/>
            <a:ext cx="2093700" cy="346200"/>
          </a:xfrm>
          <a:prstGeom prst="roundRect">
            <a:avLst>
              <a:gd fmla="val 16667" name="adj"/>
            </a:avLst>
          </a:prstGeom>
          <a:solidFill>
            <a:srgbClr val="F3F3F3">
              <a:alpha val="79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>
                <a:latin typeface="Cardo"/>
                <a:ea typeface="Cardo"/>
                <a:cs typeface="Cardo"/>
                <a:sym typeface="Cardo"/>
              </a:rPr>
              <a:t>CA-125 </a:t>
            </a:r>
            <a:r>
              <a:rPr b="1" lang="en-US">
                <a:latin typeface="Cardo"/>
                <a:ea typeface="Cardo"/>
                <a:cs typeface="Cardo"/>
                <a:sym typeface="Cardo"/>
              </a:rPr>
              <a:t>Useful in</a:t>
            </a:r>
            <a:r>
              <a:rPr b="1" lang="en-US">
                <a:latin typeface="Cardo"/>
                <a:ea typeface="Cardo"/>
                <a:cs typeface="Cardo"/>
                <a:sym typeface="Cardo"/>
              </a:rPr>
              <a:t>:</a:t>
            </a:r>
            <a:endParaRPr>
              <a:latin typeface="Cardo"/>
              <a:ea typeface="Cardo"/>
              <a:cs typeface="Cardo"/>
              <a:sym typeface="Cardo"/>
            </a:endParaRPr>
          </a:p>
        </p:txBody>
      </p:sp>
      <p:grpSp>
        <p:nvGrpSpPr>
          <p:cNvPr id="328" name="Google Shape;328;p19"/>
          <p:cNvGrpSpPr/>
          <p:nvPr/>
        </p:nvGrpSpPr>
        <p:grpSpPr>
          <a:xfrm>
            <a:off x="342516" y="8585296"/>
            <a:ext cx="371924" cy="346184"/>
            <a:chOff x="3798345" y="97675"/>
            <a:chExt cx="766064" cy="766064"/>
          </a:xfrm>
        </p:grpSpPr>
        <p:sp>
          <p:nvSpPr>
            <p:cNvPr id="329" name="Google Shape;329;p19"/>
            <p:cNvSpPr/>
            <p:nvPr/>
          </p:nvSpPr>
          <p:spPr>
            <a:xfrm>
              <a:off x="3798345" y="97674"/>
              <a:ext cx="766064" cy="766064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B5EAEA"/>
            </a:solidFill>
            <a:ln>
              <a:noFill/>
            </a:ln>
          </p:spPr>
        </p:sp>
        <p:sp>
          <p:nvSpPr>
            <p:cNvPr id="330" name="Google Shape;330;p19"/>
            <p:cNvSpPr/>
            <p:nvPr/>
          </p:nvSpPr>
          <p:spPr>
            <a:xfrm>
              <a:off x="3908067" y="207396"/>
              <a:ext cx="546608" cy="546608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3FB6BC"/>
            </a:solidFill>
            <a:ln>
              <a:noFill/>
            </a:ln>
          </p:spPr>
        </p:sp>
      </p:grpSp>
      <p:grpSp>
        <p:nvGrpSpPr>
          <p:cNvPr id="331" name="Google Shape;331;p19"/>
          <p:cNvGrpSpPr/>
          <p:nvPr/>
        </p:nvGrpSpPr>
        <p:grpSpPr>
          <a:xfrm rot="234374">
            <a:off x="464005" y="8997077"/>
            <a:ext cx="1982152" cy="1396761"/>
            <a:chOff x="1125460" y="3065750"/>
            <a:chExt cx="1901853" cy="1616657"/>
          </a:xfrm>
        </p:grpSpPr>
        <p:sp>
          <p:nvSpPr>
            <p:cNvPr id="332" name="Google Shape;332;p19"/>
            <p:cNvSpPr/>
            <p:nvPr/>
          </p:nvSpPr>
          <p:spPr>
            <a:xfrm>
              <a:off x="1125460" y="3232092"/>
              <a:ext cx="504511" cy="734145"/>
            </a:xfrm>
            <a:custGeom>
              <a:rect b="b" l="l" r="r" t="t"/>
              <a:pathLst>
                <a:path extrusionOk="0" h="16908" w="16057">
                  <a:moveTo>
                    <a:pt x="13662" y="1"/>
                  </a:moveTo>
                  <a:cubicBezTo>
                    <a:pt x="13650" y="1"/>
                    <a:pt x="13639" y="1"/>
                    <a:pt x="13627" y="1"/>
                  </a:cubicBezTo>
                  <a:cubicBezTo>
                    <a:pt x="9890" y="33"/>
                    <a:pt x="5773" y="381"/>
                    <a:pt x="3082" y="3326"/>
                  </a:cubicBezTo>
                  <a:cubicBezTo>
                    <a:pt x="421" y="6303"/>
                    <a:pt x="770" y="10927"/>
                    <a:pt x="516" y="14664"/>
                  </a:cubicBezTo>
                  <a:cubicBezTo>
                    <a:pt x="1" y="15909"/>
                    <a:pt x="1087" y="16907"/>
                    <a:pt x="2235" y="16907"/>
                  </a:cubicBezTo>
                  <a:cubicBezTo>
                    <a:pt x="2780" y="16907"/>
                    <a:pt x="3339" y="16682"/>
                    <a:pt x="3747" y="16152"/>
                  </a:cubicBezTo>
                  <a:cubicBezTo>
                    <a:pt x="5488" y="13872"/>
                    <a:pt x="7230" y="11624"/>
                    <a:pt x="8972" y="9375"/>
                  </a:cubicBezTo>
                  <a:cubicBezTo>
                    <a:pt x="9162" y="9090"/>
                    <a:pt x="9289" y="8837"/>
                    <a:pt x="9320" y="8583"/>
                  </a:cubicBezTo>
                  <a:cubicBezTo>
                    <a:pt x="10334" y="7443"/>
                    <a:pt x="11410" y="6303"/>
                    <a:pt x="12519" y="5226"/>
                  </a:cubicBezTo>
                  <a:cubicBezTo>
                    <a:pt x="12867" y="5068"/>
                    <a:pt x="13121" y="4815"/>
                    <a:pt x="13247" y="4498"/>
                  </a:cubicBezTo>
                  <a:cubicBezTo>
                    <a:pt x="13786" y="3991"/>
                    <a:pt x="14324" y="3516"/>
                    <a:pt x="14894" y="3041"/>
                  </a:cubicBezTo>
                  <a:cubicBezTo>
                    <a:pt x="16057" y="2004"/>
                    <a:pt x="15130" y="1"/>
                    <a:pt x="13662" y="1"/>
                  </a:cubicBezTo>
                  <a:close/>
                </a:path>
              </a:pathLst>
            </a:custGeom>
            <a:solidFill>
              <a:srgbClr val="2898AA"/>
            </a:solidFill>
            <a:ln cap="flat" cmpd="sng" w="9525">
              <a:solidFill>
                <a:srgbClr val="2898A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1156597" y="3065750"/>
              <a:ext cx="1870715" cy="1616657"/>
            </a:xfrm>
            <a:custGeom>
              <a:rect b="b" l="l" r="r" t="t"/>
              <a:pathLst>
                <a:path extrusionOk="0" h="37233" w="59539">
                  <a:moveTo>
                    <a:pt x="50666" y="0"/>
                  </a:moveTo>
                  <a:cubicBezTo>
                    <a:pt x="50189" y="0"/>
                    <a:pt x="49730" y="24"/>
                    <a:pt x="49309" y="63"/>
                  </a:cubicBezTo>
                  <a:cubicBezTo>
                    <a:pt x="43292" y="633"/>
                    <a:pt x="37275" y="1299"/>
                    <a:pt x="31289" y="1932"/>
                  </a:cubicBezTo>
                  <a:lnTo>
                    <a:pt x="14061" y="3705"/>
                  </a:lnTo>
                  <a:cubicBezTo>
                    <a:pt x="11338" y="3959"/>
                    <a:pt x="8614" y="4180"/>
                    <a:pt x="5891" y="4560"/>
                  </a:cubicBezTo>
                  <a:cubicBezTo>
                    <a:pt x="4244" y="4782"/>
                    <a:pt x="2407" y="5257"/>
                    <a:pt x="1267" y="6587"/>
                  </a:cubicBezTo>
                  <a:cubicBezTo>
                    <a:pt x="0" y="8107"/>
                    <a:pt x="127" y="10261"/>
                    <a:pt x="95" y="12098"/>
                  </a:cubicBezTo>
                  <a:cubicBezTo>
                    <a:pt x="32" y="15169"/>
                    <a:pt x="159" y="18210"/>
                    <a:pt x="475" y="21282"/>
                  </a:cubicBezTo>
                  <a:cubicBezTo>
                    <a:pt x="729" y="23847"/>
                    <a:pt x="1140" y="26412"/>
                    <a:pt x="1679" y="28945"/>
                  </a:cubicBezTo>
                  <a:cubicBezTo>
                    <a:pt x="2091" y="30972"/>
                    <a:pt x="2471" y="33221"/>
                    <a:pt x="3896" y="34836"/>
                  </a:cubicBezTo>
                  <a:cubicBezTo>
                    <a:pt x="5615" y="36793"/>
                    <a:pt x="8248" y="37232"/>
                    <a:pt x="10884" y="37232"/>
                  </a:cubicBezTo>
                  <a:cubicBezTo>
                    <a:pt x="12473" y="37232"/>
                    <a:pt x="14062" y="37073"/>
                    <a:pt x="15455" y="36989"/>
                  </a:cubicBezTo>
                  <a:cubicBezTo>
                    <a:pt x="21345" y="36673"/>
                    <a:pt x="27204" y="36071"/>
                    <a:pt x="33063" y="35343"/>
                  </a:cubicBezTo>
                  <a:cubicBezTo>
                    <a:pt x="39207" y="34551"/>
                    <a:pt x="45350" y="33601"/>
                    <a:pt x="51463" y="32619"/>
                  </a:cubicBezTo>
                  <a:cubicBezTo>
                    <a:pt x="53109" y="32366"/>
                    <a:pt x="54788" y="32112"/>
                    <a:pt x="56435" y="31827"/>
                  </a:cubicBezTo>
                  <a:cubicBezTo>
                    <a:pt x="57258" y="31701"/>
                    <a:pt x="58493" y="31701"/>
                    <a:pt x="59095" y="30941"/>
                  </a:cubicBezTo>
                  <a:cubicBezTo>
                    <a:pt x="59538" y="30434"/>
                    <a:pt x="59507" y="29832"/>
                    <a:pt x="59507" y="29199"/>
                  </a:cubicBezTo>
                  <a:cubicBezTo>
                    <a:pt x="59507" y="27584"/>
                    <a:pt x="59285" y="25937"/>
                    <a:pt x="59190" y="24322"/>
                  </a:cubicBezTo>
                  <a:cubicBezTo>
                    <a:pt x="59174" y="24037"/>
                    <a:pt x="58944" y="23894"/>
                    <a:pt x="58723" y="23894"/>
                  </a:cubicBezTo>
                  <a:cubicBezTo>
                    <a:pt x="58501" y="23894"/>
                    <a:pt x="58287" y="24037"/>
                    <a:pt x="58303" y="24322"/>
                  </a:cubicBezTo>
                  <a:cubicBezTo>
                    <a:pt x="58398" y="25874"/>
                    <a:pt x="59380" y="29769"/>
                    <a:pt x="57828" y="30687"/>
                  </a:cubicBezTo>
                  <a:cubicBezTo>
                    <a:pt x="57131" y="31099"/>
                    <a:pt x="55865" y="31036"/>
                    <a:pt x="55041" y="31162"/>
                  </a:cubicBezTo>
                  <a:cubicBezTo>
                    <a:pt x="53774" y="31384"/>
                    <a:pt x="52508" y="31574"/>
                    <a:pt x="51241" y="31764"/>
                  </a:cubicBezTo>
                  <a:cubicBezTo>
                    <a:pt x="46681" y="32524"/>
                    <a:pt x="42120" y="33221"/>
                    <a:pt x="37528" y="33854"/>
                  </a:cubicBezTo>
                  <a:cubicBezTo>
                    <a:pt x="32746" y="34519"/>
                    <a:pt x="27932" y="35089"/>
                    <a:pt x="23119" y="35533"/>
                  </a:cubicBezTo>
                  <a:cubicBezTo>
                    <a:pt x="19393" y="35891"/>
                    <a:pt x="15571" y="36322"/>
                    <a:pt x="11799" y="36322"/>
                  </a:cubicBezTo>
                  <a:cubicBezTo>
                    <a:pt x="11243" y="36322"/>
                    <a:pt x="10688" y="36313"/>
                    <a:pt x="10134" y="36293"/>
                  </a:cubicBezTo>
                  <a:cubicBezTo>
                    <a:pt x="7918" y="36198"/>
                    <a:pt x="5542" y="35691"/>
                    <a:pt x="4181" y="33791"/>
                  </a:cubicBezTo>
                  <a:cubicBezTo>
                    <a:pt x="2946" y="31986"/>
                    <a:pt x="2629" y="29325"/>
                    <a:pt x="2217" y="27204"/>
                  </a:cubicBezTo>
                  <a:cubicBezTo>
                    <a:pt x="1330" y="22485"/>
                    <a:pt x="919" y="17671"/>
                    <a:pt x="950" y="12858"/>
                  </a:cubicBezTo>
                  <a:cubicBezTo>
                    <a:pt x="982" y="10134"/>
                    <a:pt x="824" y="7031"/>
                    <a:pt x="3864" y="5922"/>
                  </a:cubicBezTo>
                  <a:cubicBezTo>
                    <a:pt x="5796" y="5194"/>
                    <a:pt x="8076" y="5194"/>
                    <a:pt x="10134" y="4972"/>
                  </a:cubicBezTo>
                  <a:cubicBezTo>
                    <a:pt x="14821" y="4497"/>
                    <a:pt x="19540" y="4022"/>
                    <a:pt x="24227" y="3547"/>
                  </a:cubicBezTo>
                  <a:cubicBezTo>
                    <a:pt x="29453" y="3009"/>
                    <a:pt x="34678" y="2470"/>
                    <a:pt x="39903" y="1932"/>
                  </a:cubicBezTo>
                  <a:cubicBezTo>
                    <a:pt x="42627" y="1647"/>
                    <a:pt x="45382" y="1362"/>
                    <a:pt x="48137" y="1077"/>
                  </a:cubicBezTo>
                  <a:cubicBezTo>
                    <a:pt x="48891" y="997"/>
                    <a:pt x="49996" y="875"/>
                    <a:pt x="51133" y="875"/>
                  </a:cubicBezTo>
                  <a:cubicBezTo>
                    <a:pt x="53628" y="875"/>
                    <a:pt x="56282" y="1466"/>
                    <a:pt x="55738" y="4402"/>
                  </a:cubicBezTo>
                  <a:cubicBezTo>
                    <a:pt x="55680" y="4748"/>
                    <a:pt x="55972" y="4977"/>
                    <a:pt x="56231" y="4977"/>
                  </a:cubicBezTo>
                  <a:cubicBezTo>
                    <a:pt x="56400" y="4977"/>
                    <a:pt x="56556" y="4880"/>
                    <a:pt x="56593" y="4655"/>
                  </a:cubicBezTo>
                  <a:cubicBezTo>
                    <a:pt x="57275" y="917"/>
                    <a:pt x="53632" y="0"/>
                    <a:pt x="5066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4" name="Google Shape;334;p19"/>
          <p:cNvSpPr/>
          <p:nvPr/>
        </p:nvSpPr>
        <p:spPr>
          <a:xfrm>
            <a:off x="-7176224" y="5863890"/>
            <a:ext cx="5504100" cy="574800"/>
          </a:xfrm>
          <a:prstGeom prst="roundRect">
            <a:avLst>
              <a:gd fmla="val 16667" name="adj"/>
            </a:avLst>
          </a:prstGeom>
          <a:solidFill>
            <a:srgbClr val="3FB6BC"/>
          </a:solidFill>
          <a:ln cap="flat" cmpd="sng" w="9525">
            <a:solidFill>
              <a:srgbClr val="B5EAEA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US" sz="23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rPr>
              <a:t>Cancer antigen 125 (CA-125)</a:t>
            </a:r>
            <a:endParaRPr b="1" sz="2300">
              <a:solidFill>
                <a:schemeClr val="lt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sz="31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335" name="Google Shape;335;p19"/>
          <p:cNvCxnSpPr/>
          <p:nvPr/>
        </p:nvCxnSpPr>
        <p:spPr>
          <a:xfrm>
            <a:off x="-6721444" y="6963673"/>
            <a:ext cx="13800" cy="3091500"/>
          </a:xfrm>
          <a:prstGeom prst="straightConnector1">
            <a:avLst/>
          </a:prstGeom>
          <a:noFill/>
          <a:ln cap="flat" cmpd="sng" w="9525">
            <a:solidFill>
              <a:srgbClr val="B5EAEA"/>
            </a:solidFill>
            <a:prstDash val="lgDash"/>
            <a:round/>
            <a:headEnd len="sm" w="sm" type="none"/>
            <a:tailEnd len="sm" w="sm" type="none"/>
          </a:ln>
        </p:spPr>
      </p:cxnSp>
      <p:cxnSp>
        <p:nvCxnSpPr>
          <p:cNvPr id="336" name="Google Shape;336;p19"/>
          <p:cNvCxnSpPr/>
          <p:nvPr/>
        </p:nvCxnSpPr>
        <p:spPr>
          <a:xfrm flipH="1" rot="10800000">
            <a:off x="-6714860" y="7577167"/>
            <a:ext cx="626100" cy="3300"/>
          </a:xfrm>
          <a:prstGeom prst="straightConnector1">
            <a:avLst/>
          </a:prstGeom>
          <a:noFill/>
          <a:ln cap="flat" cmpd="sng" w="9525">
            <a:solidFill>
              <a:srgbClr val="B5EAEA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337" name="Google Shape;337;p19"/>
          <p:cNvSpPr txBox="1"/>
          <p:nvPr/>
        </p:nvSpPr>
        <p:spPr>
          <a:xfrm>
            <a:off x="-6088723" y="7382451"/>
            <a:ext cx="3760800" cy="381000"/>
          </a:xfrm>
          <a:prstGeom prst="rect">
            <a:avLst/>
          </a:prstGeom>
          <a:noFill/>
          <a:ln cap="flat" cmpd="sng" w="9525">
            <a:solidFill>
              <a:srgbClr val="B5EAEA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Endometriosis</a:t>
            </a:r>
            <a:endParaRPr i="0" sz="2500" u="none" cap="none" strike="noStrike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338" name="Google Shape;338;p19"/>
          <p:cNvCxnSpPr/>
          <p:nvPr/>
        </p:nvCxnSpPr>
        <p:spPr>
          <a:xfrm flipH="1" rot="10800000">
            <a:off x="-6714860" y="8211778"/>
            <a:ext cx="626100" cy="3300"/>
          </a:xfrm>
          <a:prstGeom prst="straightConnector1">
            <a:avLst/>
          </a:prstGeom>
          <a:noFill/>
          <a:ln cap="flat" cmpd="sng" w="9525">
            <a:solidFill>
              <a:srgbClr val="B5EAEA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339" name="Google Shape;339;p19"/>
          <p:cNvSpPr txBox="1"/>
          <p:nvPr/>
        </p:nvSpPr>
        <p:spPr>
          <a:xfrm>
            <a:off x="-6088723" y="8017061"/>
            <a:ext cx="3760800" cy="381000"/>
          </a:xfrm>
          <a:prstGeom prst="rect">
            <a:avLst/>
          </a:prstGeom>
          <a:noFill/>
          <a:ln cap="flat" cmpd="sng" w="9525">
            <a:solidFill>
              <a:srgbClr val="B5EAEA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Uterine leiomyomas</a:t>
            </a:r>
            <a:endParaRPr sz="18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340" name="Google Shape;340;p19"/>
          <p:cNvCxnSpPr/>
          <p:nvPr/>
        </p:nvCxnSpPr>
        <p:spPr>
          <a:xfrm flipH="1" rot="10800000">
            <a:off x="-6712858" y="8809503"/>
            <a:ext cx="626100" cy="3300"/>
          </a:xfrm>
          <a:prstGeom prst="straightConnector1">
            <a:avLst/>
          </a:prstGeom>
          <a:noFill/>
          <a:ln cap="flat" cmpd="sng" w="9525">
            <a:solidFill>
              <a:srgbClr val="B5EAEA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341" name="Google Shape;341;p19"/>
          <p:cNvSpPr txBox="1"/>
          <p:nvPr/>
        </p:nvSpPr>
        <p:spPr>
          <a:xfrm>
            <a:off x="-6086722" y="8614787"/>
            <a:ext cx="3760800" cy="381000"/>
          </a:xfrm>
          <a:prstGeom prst="rect">
            <a:avLst/>
          </a:prstGeom>
          <a:noFill/>
          <a:ln cap="flat" cmpd="sng" w="9525">
            <a:solidFill>
              <a:srgbClr val="B5EAEA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Pelvic inflammatory disease </a:t>
            </a:r>
            <a:endParaRPr sz="18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342" name="Google Shape;342;p19"/>
          <p:cNvCxnSpPr/>
          <p:nvPr/>
        </p:nvCxnSpPr>
        <p:spPr>
          <a:xfrm flipH="1" rot="10800000">
            <a:off x="-6714860" y="9407228"/>
            <a:ext cx="626100" cy="3300"/>
          </a:xfrm>
          <a:prstGeom prst="straightConnector1">
            <a:avLst/>
          </a:prstGeom>
          <a:noFill/>
          <a:ln cap="flat" cmpd="sng" w="9525">
            <a:solidFill>
              <a:srgbClr val="B5EAEA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343" name="Google Shape;343;p19"/>
          <p:cNvSpPr txBox="1"/>
          <p:nvPr/>
        </p:nvSpPr>
        <p:spPr>
          <a:xfrm>
            <a:off x="-6088723" y="9212511"/>
            <a:ext cx="3760800" cy="381000"/>
          </a:xfrm>
          <a:prstGeom prst="rect">
            <a:avLst/>
          </a:prstGeom>
          <a:noFill/>
          <a:ln cap="flat" cmpd="sng" w="9525">
            <a:solidFill>
              <a:srgbClr val="B5EAEA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During the first trimester of pregnancy</a:t>
            </a:r>
            <a:endParaRPr i="0" sz="1500" u="none" cap="none" strike="noStrike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344" name="Google Shape;344;p19"/>
          <p:cNvCxnSpPr/>
          <p:nvPr/>
        </p:nvCxnSpPr>
        <p:spPr>
          <a:xfrm flipH="1" rot="10800000">
            <a:off x="-6712858" y="10041840"/>
            <a:ext cx="626100" cy="3300"/>
          </a:xfrm>
          <a:prstGeom prst="straightConnector1">
            <a:avLst/>
          </a:prstGeom>
          <a:noFill/>
          <a:ln cap="flat" cmpd="sng" w="9525">
            <a:solidFill>
              <a:srgbClr val="B5EAEA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345" name="Google Shape;345;p19"/>
          <p:cNvSpPr txBox="1"/>
          <p:nvPr/>
        </p:nvSpPr>
        <p:spPr>
          <a:xfrm>
            <a:off x="-6086722" y="9847123"/>
            <a:ext cx="3760800" cy="381000"/>
          </a:xfrm>
          <a:prstGeom prst="rect">
            <a:avLst/>
          </a:prstGeom>
          <a:noFill/>
          <a:ln cap="flat" cmpd="sng" w="9525">
            <a:solidFill>
              <a:srgbClr val="B5EAEA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During menstruation</a:t>
            </a:r>
            <a:endParaRPr i="0" sz="1800" u="none" cap="none" strike="noStrike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46" name="Google Shape;346;p19"/>
          <p:cNvSpPr txBox="1"/>
          <p:nvPr/>
        </p:nvSpPr>
        <p:spPr>
          <a:xfrm>
            <a:off x="-6974000" y="6593075"/>
            <a:ext cx="5094900" cy="5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A non-specific marker</a:t>
            </a:r>
            <a:r>
              <a:rPr lang="en-US" sz="12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 </a:t>
            </a:r>
            <a:endParaRPr sz="12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Exo"/>
              <a:buChar char="●"/>
            </a:pPr>
            <a:r>
              <a:rPr b="1" lang="en-US" sz="12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False positive CA-125 conc.are found in benign conditions such as:</a:t>
            </a:r>
            <a:endParaRPr b="1" sz="1200">
              <a:solidFill>
                <a:srgbClr val="990000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9"/>
          <p:cNvSpPr/>
          <p:nvPr/>
        </p:nvSpPr>
        <p:spPr>
          <a:xfrm>
            <a:off x="-6798456" y="6751967"/>
            <a:ext cx="167813" cy="116777"/>
          </a:xfrm>
          <a:custGeom>
            <a:rect b="b" l="l" r="r" t="t"/>
            <a:pathLst>
              <a:path extrusionOk="0" h="1918" w="2756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solidFill>
            <a:srgbClr val="C9B79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348" name="Google Shape;348;p19"/>
          <p:cNvSpPr/>
          <p:nvPr/>
        </p:nvSpPr>
        <p:spPr>
          <a:xfrm>
            <a:off x="-6875456" y="10676467"/>
            <a:ext cx="167813" cy="116777"/>
          </a:xfrm>
          <a:custGeom>
            <a:rect b="b" l="l" r="r" t="t"/>
            <a:pathLst>
              <a:path extrusionOk="0" h="1918" w="2756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solidFill>
            <a:srgbClr val="C9B79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80000"/>
              </a:solidFill>
            </a:endParaRPr>
          </a:p>
        </p:txBody>
      </p:sp>
      <p:grpSp>
        <p:nvGrpSpPr>
          <p:cNvPr id="349" name="Google Shape;349;p19"/>
          <p:cNvGrpSpPr/>
          <p:nvPr/>
        </p:nvGrpSpPr>
        <p:grpSpPr>
          <a:xfrm rot="234374">
            <a:off x="2710805" y="8997077"/>
            <a:ext cx="1982152" cy="1396761"/>
            <a:chOff x="1125460" y="3065750"/>
            <a:chExt cx="1901853" cy="1616657"/>
          </a:xfrm>
        </p:grpSpPr>
        <p:sp>
          <p:nvSpPr>
            <p:cNvPr id="350" name="Google Shape;350;p19"/>
            <p:cNvSpPr/>
            <p:nvPr/>
          </p:nvSpPr>
          <p:spPr>
            <a:xfrm>
              <a:off x="1125460" y="3232092"/>
              <a:ext cx="504511" cy="734145"/>
            </a:xfrm>
            <a:custGeom>
              <a:rect b="b" l="l" r="r" t="t"/>
              <a:pathLst>
                <a:path extrusionOk="0" h="16908" w="16057">
                  <a:moveTo>
                    <a:pt x="13662" y="1"/>
                  </a:moveTo>
                  <a:cubicBezTo>
                    <a:pt x="13650" y="1"/>
                    <a:pt x="13639" y="1"/>
                    <a:pt x="13627" y="1"/>
                  </a:cubicBezTo>
                  <a:cubicBezTo>
                    <a:pt x="9890" y="33"/>
                    <a:pt x="5773" y="381"/>
                    <a:pt x="3082" y="3326"/>
                  </a:cubicBezTo>
                  <a:cubicBezTo>
                    <a:pt x="421" y="6303"/>
                    <a:pt x="770" y="10927"/>
                    <a:pt x="516" y="14664"/>
                  </a:cubicBezTo>
                  <a:cubicBezTo>
                    <a:pt x="1" y="15909"/>
                    <a:pt x="1087" y="16907"/>
                    <a:pt x="2235" y="16907"/>
                  </a:cubicBezTo>
                  <a:cubicBezTo>
                    <a:pt x="2780" y="16907"/>
                    <a:pt x="3339" y="16682"/>
                    <a:pt x="3747" y="16152"/>
                  </a:cubicBezTo>
                  <a:cubicBezTo>
                    <a:pt x="5488" y="13872"/>
                    <a:pt x="7230" y="11624"/>
                    <a:pt x="8972" y="9375"/>
                  </a:cubicBezTo>
                  <a:cubicBezTo>
                    <a:pt x="9162" y="9090"/>
                    <a:pt x="9289" y="8837"/>
                    <a:pt x="9320" y="8583"/>
                  </a:cubicBezTo>
                  <a:cubicBezTo>
                    <a:pt x="10334" y="7443"/>
                    <a:pt x="11410" y="6303"/>
                    <a:pt x="12519" y="5226"/>
                  </a:cubicBezTo>
                  <a:cubicBezTo>
                    <a:pt x="12867" y="5068"/>
                    <a:pt x="13121" y="4815"/>
                    <a:pt x="13247" y="4498"/>
                  </a:cubicBezTo>
                  <a:cubicBezTo>
                    <a:pt x="13786" y="3991"/>
                    <a:pt x="14324" y="3516"/>
                    <a:pt x="14894" y="3041"/>
                  </a:cubicBezTo>
                  <a:cubicBezTo>
                    <a:pt x="16057" y="2004"/>
                    <a:pt x="15130" y="1"/>
                    <a:pt x="13662" y="1"/>
                  </a:cubicBezTo>
                  <a:close/>
                </a:path>
              </a:pathLst>
            </a:custGeom>
            <a:solidFill>
              <a:srgbClr val="3FB6BC"/>
            </a:solidFill>
            <a:ln cap="flat" cmpd="sng" w="9525">
              <a:solidFill>
                <a:srgbClr val="3FB6B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19"/>
            <p:cNvSpPr/>
            <p:nvPr/>
          </p:nvSpPr>
          <p:spPr>
            <a:xfrm>
              <a:off x="1156597" y="3065750"/>
              <a:ext cx="1870715" cy="1616657"/>
            </a:xfrm>
            <a:custGeom>
              <a:rect b="b" l="l" r="r" t="t"/>
              <a:pathLst>
                <a:path extrusionOk="0" h="37233" w="59539">
                  <a:moveTo>
                    <a:pt x="50666" y="0"/>
                  </a:moveTo>
                  <a:cubicBezTo>
                    <a:pt x="50189" y="0"/>
                    <a:pt x="49730" y="24"/>
                    <a:pt x="49309" y="63"/>
                  </a:cubicBezTo>
                  <a:cubicBezTo>
                    <a:pt x="43292" y="633"/>
                    <a:pt x="37275" y="1299"/>
                    <a:pt x="31289" y="1932"/>
                  </a:cubicBezTo>
                  <a:lnTo>
                    <a:pt x="14061" y="3705"/>
                  </a:lnTo>
                  <a:cubicBezTo>
                    <a:pt x="11338" y="3959"/>
                    <a:pt x="8614" y="4180"/>
                    <a:pt x="5891" y="4560"/>
                  </a:cubicBezTo>
                  <a:cubicBezTo>
                    <a:pt x="4244" y="4782"/>
                    <a:pt x="2407" y="5257"/>
                    <a:pt x="1267" y="6587"/>
                  </a:cubicBezTo>
                  <a:cubicBezTo>
                    <a:pt x="0" y="8107"/>
                    <a:pt x="127" y="10261"/>
                    <a:pt x="95" y="12098"/>
                  </a:cubicBezTo>
                  <a:cubicBezTo>
                    <a:pt x="32" y="15169"/>
                    <a:pt x="159" y="18210"/>
                    <a:pt x="475" y="21282"/>
                  </a:cubicBezTo>
                  <a:cubicBezTo>
                    <a:pt x="729" y="23847"/>
                    <a:pt x="1140" y="26412"/>
                    <a:pt x="1679" y="28945"/>
                  </a:cubicBezTo>
                  <a:cubicBezTo>
                    <a:pt x="2091" y="30972"/>
                    <a:pt x="2471" y="33221"/>
                    <a:pt x="3896" y="34836"/>
                  </a:cubicBezTo>
                  <a:cubicBezTo>
                    <a:pt x="5615" y="36793"/>
                    <a:pt x="8248" y="37232"/>
                    <a:pt x="10884" y="37232"/>
                  </a:cubicBezTo>
                  <a:cubicBezTo>
                    <a:pt x="12473" y="37232"/>
                    <a:pt x="14062" y="37073"/>
                    <a:pt x="15455" y="36989"/>
                  </a:cubicBezTo>
                  <a:cubicBezTo>
                    <a:pt x="21345" y="36673"/>
                    <a:pt x="27204" y="36071"/>
                    <a:pt x="33063" y="35343"/>
                  </a:cubicBezTo>
                  <a:cubicBezTo>
                    <a:pt x="39207" y="34551"/>
                    <a:pt x="45350" y="33601"/>
                    <a:pt x="51463" y="32619"/>
                  </a:cubicBezTo>
                  <a:cubicBezTo>
                    <a:pt x="53109" y="32366"/>
                    <a:pt x="54788" y="32112"/>
                    <a:pt x="56435" y="31827"/>
                  </a:cubicBezTo>
                  <a:cubicBezTo>
                    <a:pt x="57258" y="31701"/>
                    <a:pt x="58493" y="31701"/>
                    <a:pt x="59095" y="30941"/>
                  </a:cubicBezTo>
                  <a:cubicBezTo>
                    <a:pt x="59538" y="30434"/>
                    <a:pt x="59507" y="29832"/>
                    <a:pt x="59507" y="29199"/>
                  </a:cubicBezTo>
                  <a:cubicBezTo>
                    <a:pt x="59507" y="27584"/>
                    <a:pt x="59285" y="25937"/>
                    <a:pt x="59190" y="24322"/>
                  </a:cubicBezTo>
                  <a:cubicBezTo>
                    <a:pt x="59174" y="24037"/>
                    <a:pt x="58944" y="23894"/>
                    <a:pt x="58723" y="23894"/>
                  </a:cubicBezTo>
                  <a:cubicBezTo>
                    <a:pt x="58501" y="23894"/>
                    <a:pt x="58287" y="24037"/>
                    <a:pt x="58303" y="24322"/>
                  </a:cubicBezTo>
                  <a:cubicBezTo>
                    <a:pt x="58398" y="25874"/>
                    <a:pt x="59380" y="29769"/>
                    <a:pt x="57828" y="30687"/>
                  </a:cubicBezTo>
                  <a:cubicBezTo>
                    <a:pt x="57131" y="31099"/>
                    <a:pt x="55865" y="31036"/>
                    <a:pt x="55041" y="31162"/>
                  </a:cubicBezTo>
                  <a:cubicBezTo>
                    <a:pt x="53774" y="31384"/>
                    <a:pt x="52508" y="31574"/>
                    <a:pt x="51241" y="31764"/>
                  </a:cubicBezTo>
                  <a:cubicBezTo>
                    <a:pt x="46681" y="32524"/>
                    <a:pt x="42120" y="33221"/>
                    <a:pt x="37528" y="33854"/>
                  </a:cubicBezTo>
                  <a:cubicBezTo>
                    <a:pt x="32746" y="34519"/>
                    <a:pt x="27932" y="35089"/>
                    <a:pt x="23119" y="35533"/>
                  </a:cubicBezTo>
                  <a:cubicBezTo>
                    <a:pt x="19393" y="35891"/>
                    <a:pt x="15571" y="36322"/>
                    <a:pt x="11799" y="36322"/>
                  </a:cubicBezTo>
                  <a:cubicBezTo>
                    <a:pt x="11243" y="36322"/>
                    <a:pt x="10688" y="36313"/>
                    <a:pt x="10134" y="36293"/>
                  </a:cubicBezTo>
                  <a:cubicBezTo>
                    <a:pt x="7918" y="36198"/>
                    <a:pt x="5542" y="35691"/>
                    <a:pt x="4181" y="33791"/>
                  </a:cubicBezTo>
                  <a:cubicBezTo>
                    <a:pt x="2946" y="31986"/>
                    <a:pt x="2629" y="29325"/>
                    <a:pt x="2217" y="27204"/>
                  </a:cubicBezTo>
                  <a:cubicBezTo>
                    <a:pt x="1330" y="22485"/>
                    <a:pt x="919" y="17671"/>
                    <a:pt x="950" y="12858"/>
                  </a:cubicBezTo>
                  <a:cubicBezTo>
                    <a:pt x="982" y="10134"/>
                    <a:pt x="824" y="7031"/>
                    <a:pt x="3864" y="5922"/>
                  </a:cubicBezTo>
                  <a:cubicBezTo>
                    <a:pt x="5796" y="5194"/>
                    <a:pt x="8076" y="5194"/>
                    <a:pt x="10134" y="4972"/>
                  </a:cubicBezTo>
                  <a:cubicBezTo>
                    <a:pt x="14821" y="4497"/>
                    <a:pt x="19540" y="4022"/>
                    <a:pt x="24227" y="3547"/>
                  </a:cubicBezTo>
                  <a:cubicBezTo>
                    <a:pt x="29453" y="3009"/>
                    <a:pt x="34678" y="2470"/>
                    <a:pt x="39903" y="1932"/>
                  </a:cubicBezTo>
                  <a:cubicBezTo>
                    <a:pt x="42627" y="1647"/>
                    <a:pt x="45382" y="1362"/>
                    <a:pt x="48137" y="1077"/>
                  </a:cubicBezTo>
                  <a:cubicBezTo>
                    <a:pt x="48891" y="997"/>
                    <a:pt x="49996" y="875"/>
                    <a:pt x="51133" y="875"/>
                  </a:cubicBezTo>
                  <a:cubicBezTo>
                    <a:pt x="53628" y="875"/>
                    <a:pt x="56282" y="1466"/>
                    <a:pt x="55738" y="4402"/>
                  </a:cubicBezTo>
                  <a:cubicBezTo>
                    <a:pt x="55680" y="4748"/>
                    <a:pt x="55972" y="4977"/>
                    <a:pt x="56231" y="4977"/>
                  </a:cubicBezTo>
                  <a:cubicBezTo>
                    <a:pt x="56400" y="4977"/>
                    <a:pt x="56556" y="4880"/>
                    <a:pt x="56593" y="4655"/>
                  </a:cubicBezTo>
                  <a:cubicBezTo>
                    <a:pt x="57275" y="917"/>
                    <a:pt x="53632" y="0"/>
                    <a:pt x="5066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2" name="Google Shape;352;p19"/>
          <p:cNvGrpSpPr/>
          <p:nvPr/>
        </p:nvGrpSpPr>
        <p:grpSpPr>
          <a:xfrm rot="234374">
            <a:off x="4957592" y="9000827"/>
            <a:ext cx="1982152" cy="1396761"/>
            <a:chOff x="1125460" y="3065750"/>
            <a:chExt cx="1901853" cy="1616657"/>
          </a:xfrm>
        </p:grpSpPr>
        <p:sp>
          <p:nvSpPr>
            <p:cNvPr id="353" name="Google Shape;353;p19"/>
            <p:cNvSpPr/>
            <p:nvPr/>
          </p:nvSpPr>
          <p:spPr>
            <a:xfrm>
              <a:off x="1125460" y="3232092"/>
              <a:ext cx="504511" cy="734145"/>
            </a:xfrm>
            <a:custGeom>
              <a:rect b="b" l="l" r="r" t="t"/>
              <a:pathLst>
                <a:path extrusionOk="0" h="16908" w="16057">
                  <a:moveTo>
                    <a:pt x="13662" y="1"/>
                  </a:moveTo>
                  <a:cubicBezTo>
                    <a:pt x="13650" y="1"/>
                    <a:pt x="13639" y="1"/>
                    <a:pt x="13627" y="1"/>
                  </a:cubicBezTo>
                  <a:cubicBezTo>
                    <a:pt x="9890" y="33"/>
                    <a:pt x="5773" y="381"/>
                    <a:pt x="3082" y="3326"/>
                  </a:cubicBezTo>
                  <a:cubicBezTo>
                    <a:pt x="421" y="6303"/>
                    <a:pt x="770" y="10927"/>
                    <a:pt x="516" y="14664"/>
                  </a:cubicBezTo>
                  <a:cubicBezTo>
                    <a:pt x="1" y="15909"/>
                    <a:pt x="1087" y="16907"/>
                    <a:pt x="2235" y="16907"/>
                  </a:cubicBezTo>
                  <a:cubicBezTo>
                    <a:pt x="2780" y="16907"/>
                    <a:pt x="3339" y="16682"/>
                    <a:pt x="3747" y="16152"/>
                  </a:cubicBezTo>
                  <a:cubicBezTo>
                    <a:pt x="5488" y="13872"/>
                    <a:pt x="7230" y="11624"/>
                    <a:pt x="8972" y="9375"/>
                  </a:cubicBezTo>
                  <a:cubicBezTo>
                    <a:pt x="9162" y="9090"/>
                    <a:pt x="9289" y="8837"/>
                    <a:pt x="9320" y="8583"/>
                  </a:cubicBezTo>
                  <a:cubicBezTo>
                    <a:pt x="10334" y="7443"/>
                    <a:pt x="11410" y="6303"/>
                    <a:pt x="12519" y="5226"/>
                  </a:cubicBezTo>
                  <a:cubicBezTo>
                    <a:pt x="12867" y="5068"/>
                    <a:pt x="13121" y="4815"/>
                    <a:pt x="13247" y="4498"/>
                  </a:cubicBezTo>
                  <a:cubicBezTo>
                    <a:pt x="13786" y="3991"/>
                    <a:pt x="14324" y="3516"/>
                    <a:pt x="14894" y="3041"/>
                  </a:cubicBezTo>
                  <a:cubicBezTo>
                    <a:pt x="16057" y="2004"/>
                    <a:pt x="15130" y="1"/>
                    <a:pt x="13662" y="1"/>
                  </a:cubicBezTo>
                  <a:close/>
                </a:path>
              </a:pathLst>
            </a:custGeom>
            <a:solidFill>
              <a:srgbClr val="B5EAEA"/>
            </a:solidFill>
            <a:ln cap="flat" cmpd="sng" w="9525">
              <a:solidFill>
                <a:srgbClr val="B5EAE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19"/>
            <p:cNvSpPr/>
            <p:nvPr/>
          </p:nvSpPr>
          <p:spPr>
            <a:xfrm>
              <a:off x="1156597" y="3065750"/>
              <a:ext cx="1870715" cy="1616657"/>
            </a:xfrm>
            <a:custGeom>
              <a:rect b="b" l="l" r="r" t="t"/>
              <a:pathLst>
                <a:path extrusionOk="0" h="37233" w="59539">
                  <a:moveTo>
                    <a:pt x="50666" y="0"/>
                  </a:moveTo>
                  <a:cubicBezTo>
                    <a:pt x="50189" y="0"/>
                    <a:pt x="49730" y="24"/>
                    <a:pt x="49309" y="63"/>
                  </a:cubicBezTo>
                  <a:cubicBezTo>
                    <a:pt x="43292" y="633"/>
                    <a:pt x="37275" y="1299"/>
                    <a:pt x="31289" y="1932"/>
                  </a:cubicBezTo>
                  <a:lnTo>
                    <a:pt x="14061" y="3705"/>
                  </a:lnTo>
                  <a:cubicBezTo>
                    <a:pt x="11338" y="3959"/>
                    <a:pt x="8614" y="4180"/>
                    <a:pt x="5891" y="4560"/>
                  </a:cubicBezTo>
                  <a:cubicBezTo>
                    <a:pt x="4244" y="4782"/>
                    <a:pt x="2407" y="5257"/>
                    <a:pt x="1267" y="6587"/>
                  </a:cubicBezTo>
                  <a:cubicBezTo>
                    <a:pt x="0" y="8107"/>
                    <a:pt x="127" y="10261"/>
                    <a:pt x="95" y="12098"/>
                  </a:cubicBezTo>
                  <a:cubicBezTo>
                    <a:pt x="32" y="15169"/>
                    <a:pt x="159" y="18210"/>
                    <a:pt x="475" y="21282"/>
                  </a:cubicBezTo>
                  <a:cubicBezTo>
                    <a:pt x="729" y="23847"/>
                    <a:pt x="1140" y="26412"/>
                    <a:pt x="1679" y="28945"/>
                  </a:cubicBezTo>
                  <a:cubicBezTo>
                    <a:pt x="2091" y="30972"/>
                    <a:pt x="2471" y="33221"/>
                    <a:pt x="3896" y="34836"/>
                  </a:cubicBezTo>
                  <a:cubicBezTo>
                    <a:pt x="5615" y="36793"/>
                    <a:pt x="8248" y="37232"/>
                    <a:pt x="10884" y="37232"/>
                  </a:cubicBezTo>
                  <a:cubicBezTo>
                    <a:pt x="12473" y="37232"/>
                    <a:pt x="14062" y="37073"/>
                    <a:pt x="15455" y="36989"/>
                  </a:cubicBezTo>
                  <a:cubicBezTo>
                    <a:pt x="21345" y="36673"/>
                    <a:pt x="27204" y="36071"/>
                    <a:pt x="33063" y="35343"/>
                  </a:cubicBezTo>
                  <a:cubicBezTo>
                    <a:pt x="39207" y="34551"/>
                    <a:pt x="45350" y="33601"/>
                    <a:pt x="51463" y="32619"/>
                  </a:cubicBezTo>
                  <a:cubicBezTo>
                    <a:pt x="53109" y="32366"/>
                    <a:pt x="54788" y="32112"/>
                    <a:pt x="56435" y="31827"/>
                  </a:cubicBezTo>
                  <a:cubicBezTo>
                    <a:pt x="57258" y="31701"/>
                    <a:pt x="58493" y="31701"/>
                    <a:pt x="59095" y="30941"/>
                  </a:cubicBezTo>
                  <a:cubicBezTo>
                    <a:pt x="59538" y="30434"/>
                    <a:pt x="59507" y="29832"/>
                    <a:pt x="59507" y="29199"/>
                  </a:cubicBezTo>
                  <a:cubicBezTo>
                    <a:pt x="59507" y="27584"/>
                    <a:pt x="59285" y="25937"/>
                    <a:pt x="59190" y="24322"/>
                  </a:cubicBezTo>
                  <a:cubicBezTo>
                    <a:pt x="59174" y="24037"/>
                    <a:pt x="58944" y="23894"/>
                    <a:pt x="58723" y="23894"/>
                  </a:cubicBezTo>
                  <a:cubicBezTo>
                    <a:pt x="58501" y="23894"/>
                    <a:pt x="58287" y="24037"/>
                    <a:pt x="58303" y="24322"/>
                  </a:cubicBezTo>
                  <a:cubicBezTo>
                    <a:pt x="58398" y="25874"/>
                    <a:pt x="59380" y="29769"/>
                    <a:pt x="57828" y="30687"/>
                  </a:cubicBezTo>
                  <a:cubicBezTo>
                    <a:pt x="57131" y="31099"/>
                    <a:pt x="55865" y="31036"/>
                    <a:pt x="55041" y="31162"/>
                  </a:cubicBezTo>
                  <a:cubicBezTo>
                    <a:pt x="53774" y="31384"/>
                    <a:pt x="52508" y="31574"/>
                    <a:pt x="51241" y="31764"/>
                  </a:cubicBezTo>
                  <a:cubicBezTo>
                    <a:pt x="46681" y="32524"/>
                    <a:pt x="42120" y="33221"/>
                    <a:pt x="37528" y="33854"/>
                  </a:cubicBezTo>
                  <a:cubicBezTo>
                    <a:pt x="32746" y="34519"/>
                    <a:pt x="27932" y="35089"/>
                    <a:pt x="23119" y="35533"/>
                  </a:cubicBezTo>
                  <a:cubicBezTo>
                    <a:pt x="19393" y="35891"/>
                    <a:pt x="15571" y="36322"/>
                    <a:pt x="11799" y="36322"/>
                  </a:cubicBezTo>
                  <a:cubicBezTo>
                    <a:pt x="11243" y="36322"/>
                    <a:pt x="10688" y="36313"/>
                    <a:pt x="10134" y="36293"/>
                  </a:cubicBezTo>
                  <a:cubicBezTo>
                    <a:pt x="7918" y="36198"/>
                    <a:pt x="5542" y="35691"/>
                    <a:pt x="4181" y="33791"/>
                  </a:cubicBezTo>
                  <a:cubicBezTo>
                    <a:pt x="2946" y="31986"/>
                    <a:pt x="2629" y="29325"/>
                    <a:pt x="2217" y="27204"/>
                  </a:cubicBezTo>
                  <a:cubicBezTo>
                    <a:pt x="1330" y="22485"/>
                    <a:pt x="919" y="17671"/>
                    <a:pt x="950" y="12858"/>
                  </a:cubicBezTo>
                  <a:cubicBezTo>
                    <a:pt x="982" y="10134"/>
                    <a:pt x="824" y="7031"/>
                    <a:pt x="3864" y="5922"/>
                  </a:cubicBezTo>
                  <a:cubicBezTo>
                    <a:pt x="5796" y="5194"/>
                    <a:pt x="8076" y="5194"/>
                    <a:pt x="10134" y="4972"/>
                  </a:cubicBezTo>
                  <a:cubicBezTo>
                    <a:pt x="14821" y="4497"/>
                    <a:pt x="19540" y="4022"/>
                    <a:pt x="24227" y="3547"/>
                  </a:cubicBezTo>
                  <a:cubicBezTo>
                    <a:pt x="29453" y="3009"/>
                    <a:pt x="34678" y="2470"/>
                    <a:pt x="39903" y="1932"/>
                  </a:cubicBezTo>
                  <a:cubicBezTo>
                    <a:pt x="42627" y="1647"/>
                    <a:pt x="45382" y="1362"/>
                    <a:pt x="48137" y="1077"/>
                  </a:cubicBezTo>
                  <a:cubicBezTo>
                    <a:pt x="48891" y="997"/>
                    <a:pt x="49996" y="875"/>
                    <a:pt x="51133" y="875"/>
                  </a:cubicBezTo>
                  <a:cubicBezTo>
                    <a:pt x="53628" y="875"/>
                    <a:pt x="56282" y="1466"/>
                    <a:pt x="55738" y="4402"/>
                  </a:cubicBezTo>
                  <a:cubicBezTo>
                    <a:pt x="55680" y="4748"/>
                    <a:pt x="55972" y="4977"/>
                    <a:pt x="56231" y="4977"/>
                  </a:cubicBezTo>
                  <a:cubicBezTo>
                    <a:pt x="56400" y="4977"/>
                    <a:pt x="56556" y="4880"/>
                    <a:pt x="56593" y="4655"/>
                  </a:cubicBezTo>
                  <a:cubicBezTo>
                    <a:pt x="57275" y="917"/>
                    <a:pt x="53632" y="0"/>
                    <a:pt x="5066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5" name="Google Shape;355;p19"/>
          <p:cNvSpPr txBox="1"/>
          <p:nvPr/>
        </p:nvSpPr>
        <p:spPr>
          <a:xfrm>
            <a:off x="434949" y="9391400"/>
            <a:ext cx="2233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CC0000"/>
                </a:solidFill>
                <a:latin typeface="Cardo"/>
                <a:ea typeface="Cardo"/>
                <a:cs typeface="Cardo"/>
                <a:sym typeface="Cardo"/>
              </a:rPr>
              <a:t>Monitoring patient’s response to chemotherapy </a:t>
            </a:r>
            <a:endParaRPr>
              <a:solidFill>
                <a:srgbClr val="CC0000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356" name="Google Shape;356;p19"/>
          <p:cNvSpPr txBox="1"/>
          <p:nvPr/>
        </p:nvSpPr>
        <p:spPr>
          <a:xfrm>
            <a:off x="4962613" y="9246400"/>
            <a:ext cx="2108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Annual testing for women with family history of ovarian cancer</a:t>
            </a:r>
            <a:endParaRPr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357" name="Google Shape;357;p19"/>
          <p:cNvSpPr txBox="1"/>
          <p:nvPr/>
        </p:nvSpPr>
        <p:spPr>
          <a:xfrm>
            <a:off x="2815731" y="9348400"/>
            <a:ext cx="2004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Success of surgery </a:t>
            </a:r>
            <a:endParaRPr>
              <a:solidFill>
                <a:schemeClr val="dk1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(de-bulking procedures)</a:t>
            </a:r>
            <a:endParaRPr>
              <a:latin typeface="Cardo"/>
              <a:ea typeface="Cardo"/>
              <a:cs typeface="Cardo"/>
              <a:sym typeface="Card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643" y="364076"/>
            <a:ext cx="752876" cy="746751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20"/>
          <p:cNvSpPr txBox="1"/>
          <p:nvPr/>
        </p:nvSpPr>
        <p:spPr>
          <a:xfrm>
            <a:off x="1143600" y="452750"/>
            <a:ext cx="5673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Take Home Massage</a:t>
            </a:r>
            <a:endParaRPr b="1" sz="2500"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364" name="Google Shape;364;p20"/>
          <p:cNvSpPr/>
          <p:nvPr/>
        </p:nvSpPr>
        <p:spPr>
          <a:xfrm>
            <a:off x="422599" y="1473098"/>
            <a:ext cx="927061" cy="927061"/>
          </a:xfrm>
          <a:custGeom>
            <a:rect b="b" l="l" r="r" t="t"/>
            <a:pathLst>
              <a:path extrusionOk="0" h="927061" w="927061">
                <a:moveTo>
                  <a:pt x="0" y="0"/>
                </a:moveTo>
                <a:lnTo>
                  <a:pt x="927061" y="0"/>
                </a:lnTo>
                <a:lnTo>
                  <a:pt x="927061" y="927062"/>
                </a:lnTo>
                <a:lnTo>
                  <a:pt x="0" y="9270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5" name="Google Shape;365;p20"/>
          <p:cNvSpPr/>
          <p:nvPr/>
        </p:nvSpPr>
        <p:spPr>
          <a:xfrm>
            <a:off x="422599" y="2769957"/>
            <a:ext cx="927061" cy="927061"/>
          </a:xfrm>
          <a:custGeom>
            <a:rect b="b" l="l" r="r" t="t"/>
            <a:pathLst>
              <a:path extrusionOk="0" h="927061" w="927061">
                <a:moveTo>
                  <a:pt x="0" y="0"/>
                </a:moveTo>
                <a:lnTo>
                  <a:pt x="927061" y="0"/>
                </a:lnTo>
                <a:lnTo>
                  <a:pt x="927061" y="927062"/>
                </a:lnTo>
                <a:lnTo>
                  <a:pt x="0" y="9270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6" name="Google Shape;366;p20"/>
          <p:cNvSpPr txBox="1"/>
          <p:nvPr/>
        </p:nvSpPr>
        <p:spPr>
          <a:xfrm>
            <a:off x="1400550" y="1651925"/>
            <a:ext cx="53115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PCOS is strongly correlated to insulin resistance and endocrine abnormalities.</a:t>
            </a:r>
            <a:endParaRPr b="1" i="1" sz="20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367" name="Google Shape;367;p20"/>
          <p:cNvSpPr txBox="1"/>
          <p:nvPr/>
        </p:nvSpPr>
        <p:spPr>
          <a:xfrm>
            <a:off x="1400550" y="2707892"/>
            <a:ext cx="5583300" cy="1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Although a nonspecific biomarker, CA-125 is important for staging and follow-up of ovarian cancer treatment</a:t>
            </a:r>
            <a:endParaRPr b="1" i="1" sz="20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" name="Google Shape;372;p21"/>
          <p:cNvGrpSpPr/>
          <p:nvPr/>
        </p:nvGrpSpPr>
        <p:grpSpPr>
          <a:xfrm rot="-5400000">
            <a:off x="2434115" y="5305964"/>
            <a:ext cx="756011" cy="10772060"/>
            <a:chOff x="0" y="-28575"/>
            <a:chExt cx="270933" cy="3860400"/>
          </a:xfrm>
        </p:grpSpPr>
        <p:sp>
          <p:nvSpPr>
            <p:cNvPr id="373" name="Google Shape;373;p21"/>
            <p:cNvSpPr/>
            <p:nvPr/>
          </p:nvSpPr>
          <p:spPr>
            <a:xfrm>
              <a:off x="0" y="0"/>
              <a:ext cx="270933" cy="3831772"/>
            </a:xfrm>
            <a:custGeom>
              <a:rect b="b" l="l" r="r" t="t"/>
              <a:pathLst>
                <a:path extrusionOk="0" h="3831772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3FB6BC"/>
            </a:solidFill>
            <a:ln>
              <a:noFill/>
            </a:ln>
          </p:spPr>
        </p:sp>
        <p:sp>
          <p:nvSpPr>
            <p:cNvPr id="374" name="Google Shape;374;p21"/>
            <p:cNvSpPr txBox="1"/>
            <p:nvPr/>
          </p:nvSpPr>
          <p:spPr>
            <a:xfrm>
              <a:off x="0" y="-28575"/>
              <a:ext cx="270900" cy="38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5" name="Google Shape;375;p21"/>
          <p:cNvGrpSpPr/>
          <p:nvPr/>
        </p:nvGrpSpPr>
        <p:grpSpPr>
          <a:xfrm rot="-5400000">
            <a:off x="2586515" y="5458364"/>
            <a:ext cx="756011" cy="10772060"/>
            <a:chOff x="0" y="-28575"/>
            <a:chExt cx="270933" cy="3860400"/>
          </a:xfrm>
        </p:grpSpPr>
        <p:sp>
          <p:nvSpPr>
            <p:cNvPr id="376" name="Google Shape;376;p21"/>
            <p:cNvSpPr/>
            <p:nvPr/>
          </p:nvSpPr>
          <p:spPr>
            <a:xfrm>
              <a:off x="0" y="0"/>
              <a:ext cx="270933" cy="3831772"/>
            </a:xfrm>
            <a:custGeom>
              <a:rect b="b" l="l" r="r" t="t"/>
              <a:pathLst>
                <a:path extrusionOk="0" h="3831772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1F665C"/>
            </a:solidFill>
            <a:ln>
              <a:noFill/>
            </a:ln>
          </p:spPr>
        </p:sp>
        <p:sp>
          <p:nvSpPr>
            <p:cNvPr id="377" name="Google Shape;377;p21"/>
            <p:cNvSpPr txBox="1"/>
            <p:nvPr/>
          </p:nvSpPr>
          <p:spPr>
            <a:xfrm>
              <a:off x="0" y="-28575"/>
              <a:ext cx="270900" cy="38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8" name="Google Shape;378;p21"/>
          <p:cNvSpPr txBox="1"/>
          <p:nvPr/>
        </p:nvSpPr>
        <p:spPr>
          <a:xfrm>
            <a:off x="-5636443" y="594075"/>
            <a:ext cx="18832800" cy="18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373">
                <a:solidFill>
                  <a:srgbClr val="3FB6BC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MCQs</a:t>
            </a:r>
            <a:endParaRPr/>
          </a:p>
        </p:txBody>
      </p:sp>
      <p:graphicFrame>
        <p:nvGraphicFramePr>
          <p:cNvPr id="379" name="Google Shape;379;p21"/>
          <p:cNvGraphicFramePr/>
          <p:nvPr/>
        </p:nvGraphicFramePr>
        <p:xfrm>
          <a:off x="518424" y="210185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{18C686AA-B902-418E-9673-A1B6509457BB}</a:tableStyleId>
              </a:tblPr>
              <a:tblGrid>
                <a:gridCol w="1630725"/>
                <a:gridCol w="1630725"/>
                <a:gridCol w="1630725"/>
                <a:gridCol w="1630725"/>
              </a:tblGrid>
              <a:tr h="55922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Cardo"/>
                          <a:ea typeface="Cardo"/>
                          <a:cs typeface="Cardo"/>
                          <a:sym typeface="Cardo"/>
                        </a:rPr>
                        <a:t>Q1. In which of the </a:t>
                      </a:r>
                      <a:r>
                        <a:rPr b="1" lang="en-US" sz="1200">
                          <a:latin typeface="Cardo"/>
                          <a:ea typeface="Cardo"/>
                          <a:cs typeface="Cardo"/>
                          <a:sym typeface="Cardo"/>
                        </a:rPr>
                        <a:t>following</a:t>
                      </a:r>
                      <a:r>
                        <a:rPr b="1" lang="en-US" sz="1200">
                          <a:latin typeface="Cardo"/>
                          <a:ea typeface="Cardo"/>
                          <a:cs typeface="Cardo"/>
                          <a:sym typeface="Cardo"/>
                        </a:rPr>
                        <a:t> can the </a:t>
                      </a:r>
                      <a:r>
                        <a:rPr b="1" lang="en-US" sz="1200">
                          <a:latin typeface="Cardo"/>
                          <a:ea typeface="Cardo"/>
                          <a:cs typeface="Cardo"/>
                          <a:sym typeface="Cardo"/>
                        </a:rPr>
                        <a:t>levels of CA-125 be useful?</a:t>
                      </a:r>
                      <a:endParaRPr b="1" sz="12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5EAEA"/>
                    </a:solidFill>
                  </a:tcPr>
                </a:tc>
                <a:tc hMerge="1"/>
                <a:tc hMerge="1"/>
                <a:tc hMerge="1"/>
              </a:tr>
              <a:tr h="559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ardo"/>
                          <a:ea typeface="Cardo"/>
                          <a:cs typeface="Cardo"/>
                          <a:sym typeface="Cardo"/>
                        </a:rPr>
                        <a:t>A. Monitoring patient</a:t>
                      </a:r>
                      <a:endParaRPr sz="10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ardo"/>
                          <a:ea typeface="Cardo"/>
                          <a:cs typeface="Cardo"/>
                          <a:sym typeface="Cardo"/>
                        </a:rPr>
                        <a:t>response to chemotherapy</a:t>
                      </a:r>
                      <a:r>
                        <a:rPr lang="en-US" sz="1200">
                          <a:latin typeface="Cairo"/>
                          <a:ea typeface="Cairo"/>
                          <a:cs typeface="Cairo"/>
                          <a:sym typeface="Cairo"/>
                        </a:rPr>
                        <a:t>.</a:t>
                      </a:r>
                      <a:endParaRPr sz="12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rdo"/>
                          <a:ea typeface="Cardo"/>
                          <a:cs typeface="Cardo"/>
                          <a:sym typeface="Cardo"/>
                        </a:rPr>
                        <a:t>B. Biomarker for PCOS.</a:t>
                      </a:r>
                      <a:endParaRPr sz="12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rdo"/>
                          <a:ea typeface="Cardo"/>
                          <a:cs typeface="Cardo"/>
                          <a:sym typeface="Cardo"/>
                        </a:rPr>
                        <a:t>C. Associated with high risk of ovarian cancer. </a:t>
                      </a:r>
                      <a:endParaRPr sz="12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rdo"/>
                          <a:ea typeface="Cardo"/>
                          <a:cs typeface="Cardo"/>
                          <a:sym typeface="Cardo"/>
                        </a:rPr>
                        <a:t>D. Marker of </a:t>
                      </a:r>
                      <a:r>
                        <a:rPr lang="en-US" sz="1200">
                          <a:latin typeface="Cardo"/>
                          <a:ea typeface="Cardo"/>
                          <a:cs typeface="Cardo"/>
                          <a:sym typeface="Cardo"/>
                        </a:rPr>
                        <a:t>choice</a:t>
                      </a:r>
                      <a:r>
                        <a:rPr lang="en-US" sz="1200">
                          <a:latin typeface="Cardo"/>
                          <a:ea typeface="Cardo"/>
                          <a:cs typeface="Cardo"/>
                          <a:sym typeface="Cardo"/>
                        </a:rPr>
                        <a:t> for ovarian cancer.</a:t>
                      </a:r>
                      <a:endParaRPr sz="12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5922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Cardo"/>
                          <a:ea typeface="Cardo"/>
                          <a:cs typeface="Cardo"/>
                          <a:sym typeface="Cardo"/>
                        </a:rPr>
                        <a:t>Q2.</a:t>
                      </a:r>
                      <a:r>
                        <a:rPr b="1" lang="en-US" sz="1200">
                          <a:solidFill>
                            <a:schemeClr val="dk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 PCOS is treated by ?</a:t>
                      </a:r>
                      <a:endParaRPr b="1" sz="12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5EAEA"/>
                    </a:solidFill>
                  </a:tcPr>
                </a:tc>
                <a:tc hMerge="1"/>
                <a:tc hMerge="1"/>
                <a:tc hMerge="1"/>
              </a:tr>
              <a:tr h="559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rdo"/>
                          <a:ea typeface="Cardo"/>
                          <a:cs typeface="Cardo"/>
                          <a:sym typeface="Cardo"/>
                        </a:rPr>
                        <a:t>A. 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Progesterone replacement therapy. </a:t>
                      </a:r>
                      <a:endParaRPr sz="12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rdo"/>
                          <a:ea typeface="Cardo"/>
                          <a:cs typeface="Cardo"/>
                          <a:sym typeface="Cardo"/>
                        </a:rPr>
                        <a:t>B. 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Estrogen replacement therapy</a:t>
                      </a:r>
                      <a:endParaRPr sz="12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rdo"/>
                          <a:ea typeface="Cardo"/>
                          <a:cs typeface="Cardo"/>
                          <a:sym typeface="Cardo"/>
                        </a:rPr>
                        <a:t>C. D</a:t>
                      </a:r>
                      <a:r>
                        <a:rPr lang="en-US" sz="1200">
                          <a:latin typeface="Cardo"/>
                          <a:ea typeface="Cardo"/>
                          <a:cs typeface="Cardo"/>
                          <a:sym typeface="Cardo"/>
                        </a:rPr>
                        <a:t>ecrease FSH levels</a:t>
                      </a:r>
                      <a:endParaRPr sz="12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rdo"/>
                          <a:ea typeface="Cardo"/>
                          <a:cs typeface="Cardo"/>
                          <a:sym typeface="Cardo"/>
                        </a:rPr>
                        <a:t>D. 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  <a:latin typeface="Cardo"/>
                          <a:ea typeface="Cardo"/>
                          <a:cs typeface="Cardo"/>
                          <a:sym typeface="Cardo"/>
                        </a:rPr>
                        <a:t>Increase LH levels </a:t>
                      </a:r>
                      <a:endParaRPr sz="12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5922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Cardo"/>
                          <a:ea typeface="Cardo"/>
                          <a:cs typeface="Cardo"/>
                          <a:sym typeface="Cardo"/>
                        </a:rPr>
                        <a:t>Q3. How to </a:t>
                      </a:r>
                      <a:r>
                        <a:rPr b="1" lang="en-US" sz="1200">
                          <a:latin typeface="Cardo"/>
                          <a:ea typeface="Cardo"/>
                          <a:cs typeface="Cardo"/>
                          <a:sym typeface="Cardo"/>
                        </a:rPr>
                        <a:t>treat PCOS?</a:t>
                      </a:r>
                      <a:endParaRPr b="1" sz="12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5EAEA"/>
                    </a:solidFill>
                  </a:tcPr>
                </a:tc>
                <a:tc hMerge="1"/>
                <a:tc hMerge="1"/>
                <a:tc hMerge="1"/>
              </a:tr>
              <a:tr h="559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rdo"/>
                          <a:ea typeface="Cardo"/>
                          <a:cs typeface="Cardo"/>
                          <a:sym typeface="Cardo"/>
                        </a:rPr>
                        <a:t>A. Reduce FSH</a:t>
                      </a:r>
                      <a:endParaRPr sz="12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rdo"/>
                          <a:ea typeface="Cardo"/>
                          <a:cs typeface="Cardo"/>
                          <a:sym typeface="Cardo"/>
                        </a:rPr>
                        <a:t>B. Reduce LH</a:t>
                      </a:r>
                      <a:endParaRPr sz="12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rdo"/>
                          <a:ea typeface="Cardo"/>
                          <a:cs typeface="Cardo"/>
                          <a:sym typeface="Cardo"/>
                        </a:rPr>
                        <a:t>C. </a:t>
                      </a:r>
                      <a:r>
                        <a:rPr lang="en-US" sz="1200">
                          <a:latin typeface="Cardo"/>
                          <a:ea typeface="Cardo"/>
                          <a:cs typeface="Cardo"/>
                          <a:sym typeface="Cardo"/>
                        </a:rPr>
                        <a:t>Decrease</a:t>
                      </a:r>
                      <a:r>
                        <a:rPr lang="en-US" sz="1200">
                          <a:latin typeface="Cardo"/>
                          <a:ea typeface="Cardo"/>
                          <a:cs typeface="Cardo"/>
                          <a:sym typeface="Cardo"/>
                        </a:rPr>
                        <a:t> estrogen</a:t>
                      </a:r>
                      <a:endParaRPr sz="12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rdo"/>
                          <a:ea typeface="Cardo"/>
                          <a:cs typeface="Cardo"/>
                          <a:sym typeface="Cardo"/>
                        </a:rPr>
                        <a:t>D. Decrease </a:t>
                      </a:r>
                      <a:r>
                        <a:rPr lang="en-US" sz="1200">
                          <a:latin typeface="Cardo"/>
                          <a:ea typeface="Cardo"/>
                          <a:cs typeface="Cardo"/>
                          <a:sym typeface="Cardo"/>
                        </a:rPr>
                        <a:t>insulin</a:t>
                      </a:r>
                      <a:r>
                        <a:rPr lang="en-US" sz="1200">
                          <a:latin typeface="Cardo"/>
                          <a:ea typeface="Cardo"/>
                          <a:cs typeface="Cardo"/>
                          <a:sym typeface="Cardo"/>
                        </a:rPr>
                        <a:t> sensitivity</a:t>
                      </a:r>
                      <a:endParaRPr sz="12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5922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000000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Q4. </a:t>
                      </a:r>
                      <a:r>
                        <a:rPr b="1" lang="en-US" sz="1200">
                          <a:latin typeface="Cardo"/>
                          <a:ea typeface="Cardo"/>
                          <a:cs typeface="Cardo"/>
                          <a:sym typeface="Cardo"/>
                        </a:rPr>
                        <a:t>False </a:t>
                      </a:r>
                      <a:r>
                        <a:rPr b="1" lang="en-US" sz="1200">
                          <a:latin typeface="Cardo"/>
                          <a:ea typeface="Cardo"/>
                          <a:cs typeface="Cardo"/>
                          <a:sym typeface="Cardo"/>
                        </a:rPr>
                        <a:t>positive CA-125 concentration are found in all of the following conditions EXCEPT?</a:t>
                      </a:r>
                      <a:endParaRPr sz="12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5EAEA"/>
                    </a:solidFill>
                  </a:tcPr>
                </a:tc>
                <a:tc hMerge="1"/>
                <a:tc hMerge="1"/>
                <a:tc hMerge="1"/>
              </a:tr>
              <a:tr h="559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rdo"/>
                          <a:ea typeface="Cardo"/>
                          <a:cs typeface="Cardo"/>
                          <a:sym typeface="Cardo"/>
                        </a:rPr>
                        <a:t>A. Endometriosis</a:t>
                      </a:r>
                      <a:endParaRPr sz="12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rdo"/>
                          <a:ea typeface="Cardo"/>
                          <a:cs typeface="Cardo"/>
                          <a:sym typeface="Cardo"/>
                        </a:rPr>
                        <a:t>B. uterine leiomyoma </a:t>
                      </a:r>
                      <a:endParaRPr sz="12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rdo"/>
                          <a:ea typeface="Cardo"/>
                          <a:cs typeface="Cardo"/>
                          <a:sym typeface="Cardo"/>
                        </a:rPr>
                        <a:t>C. pelvic inflammatory disease</a:t>
                      </a:r>
                      <a:endParaRPr sz="12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rdo"/>
                          <a:ea typeface="Cardo"/>
                          <a:cs typeface="Cardo"/>
                          <a:sym typeface="Cardo"/>
                        </a:rPr>
                        <a:t>D. ovarian cancer</a:t>
                      </a:r>
                      <a:endParaRPr sz="12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5922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000000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Q5.W</a:t>
                      </a:r>
                      <a:r>
                        <a:rPr b="1" lang="en-US" sz="1200">
                          <a:latin typeface="Cardo"/>
                          <a:ea typeface="Cardo"/>
                          <a:cs typeface="Cardo"/>
                          <a:sym typeface="Cardo"/>
                        </a:rPr>
                        <a:t>hich ONE of the following is the cause of ovaries to produce androgens in case of PCOS?</a:t>
                      </a:r>
                      <a:endParaRPr sz="12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5EAEA"/>
                    </a:solidFill>
                  </a:tcPr>
                </a:tc>
                <a:tc hMerge="1"/>
                <a:tc hMerge="1"/>
                <a:tc hMerge="1"/>
              </a:tr>
              <a:tr h="559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rdo"/>
                          <a:ea typeface="Cardo"/>
                          <a:cs typeface="Cardo"/>
                          <a:sym typeface="Cardo"/>
                        </a:rPr>
                        <a:t>A. High levels of FSH</a:t>
                      </a:r>
                      <a:endParaRPr sz="12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rdo"/>
                          <a:ea typeface="Cardo"/>
                          <a:cs typeface="Cardo"/>
                          <a:sym typeface="Cardo"/>
                        </a:rPr>
                        <a:t>B. Coeliac disease </a:t>
                      </a:r>
                      <a:endParaRPr sz="12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rdo"/>
                          <a:ea typeface="Cardo"/>
                          <a:cs typeface="Cardo"/>
                          <a:sym typeface="Cardo"/>
                        </a:rPr>
                        <a:t>C. 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Insulin resistance</a:t>
                      </a:r>
                      <a:endParaRPr sz="1200">
                        <a:solidFill>
                          <a:schemeClr val="dk1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rdo"/>
                          <a:ea typeface="Cardo"/>
                          <a:cs typeface="Cardo"/>
                          <a:sym typeface="Cardo"/>
                        </a:rPr>
                        <a:t>D. Ovarian cyst</a:t>
                      </a:r>
                      <a:endParaRPr sz="12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5922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000000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Q6. Wh</a:t>
                      </a:r>
                      <a:r>
                        <a:rPr b="1" lang="en-US" sz="1200">
                          <a:latin typeface="Cardo"/>
                          <a:ea typeface="Cardo"/>
                          <a:cs typeface="Cardo"/>
                          <a:sym typeface="Cardo"/>
                        </a:rPr>
                        <a:t>ich of the </a:t>
                      </a:r>
                      <a:r>
                        <a:rPr b="1" lang="en-US" sz="1200">
                          <a:latin typeface="Cardo"/>
                          <a:ea typeface="Cardo"/>
                          <a:cs typeface="Cardo"/>
                          <a:sym typeface="Cardo"/>
                        </a:rPr>
                        <a:t>following</a:t>
                      </a:r>
                      <a:r>
                        <a:rPr b="1" lang="en-US" sz="1200">
                          <a:latin typeface="Cardo"/>
                          <a:ea typeface="Cardo"/>
                          <a:cs typeface="Cardo"/>
                          <a:sym typeface="Cardo"/>
                        </a:rPr>
                        <a:t> stages of ovarian cancer in which 50% of people have high CA-125?</a:t>
                      </a:r>
                      <a:endParaRPr sz="12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5EAEA"/>
                    </a:solidFill>
                  </a:tcPr>
                </a:tc>
                <a:tc hMerge="1"/>
                <a:tc hMerge="1"/>
                <a:tc hMerge="1"/>
              </a:tr>
              <a:tr h="559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rdo"/>
                          <a:ea typeface="Cardo"/>
                          <a:cs typeface="Cardo"/>
                          <a:sym typeface="Cardo"/>
                        </a:rPr>
                        <a:t>A. Stage 1</a:t>
                      </a:r>
                      <a:endParaRPr sz="12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rdo"/>
                          <a:ea typeface="Cardo"/>
                          <a:cs typeface="Cardo"/>
                          <a:sym typeface="Cardo"/>
                        </a:rPr>
                        <a:t>B. 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Stage 2</a:t>
                      </a:r>
                      <a:endParaRPr sz="12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rdo"/>
                          <a:ea typeface="Cardo"/>
                          <a:cs typeface="Cardo"/>
                          <a:sym typeface="Cardo"/>
                        </a:rPr>
                        <a:t>C. 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Stage 3</a:t>
                      </a:r>
                      <a:endParaRPr sz="12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rdo"/>
                          <a:ea typeface="Cardo"/>
                          <a:cs typeface="Cardo"/>
                          <a:sym typeface="Cardo"/>
                        </a:rPr>
                        <a:t>D. 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Stage 4</a:t>
                      </a:r>
                      <a:endParaRPr sz="12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80" name="Google Shape;380;p21"/>
          <p:cNvSpPr txBox="1"/>
          <p:nvPr/>
        </p:nvSpPr>
        <p:spPr>
          <a:xfrm>
            <a:off x="3779875" y="9441402"/>
            <a:ext cx="3261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A1. </a:t>
            </a:r>
            <a:r>
              <a:rPr lang="en-US" sz="1200">
                <a:solidFill>
                  <a:srgbClr val="B5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1200">
                <a:solidFill>
                  <a:srgbClr val="B5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A2. </a:t>
            </a:r>
            <a:r>
              <a:rPr lang="en-US" sz="1200">
                <a:solidFill>
                  <a:srgbClr val="B5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A3. </a:t>
            </a:r>
            <a:r>
              <a:rPr lang="en-US" sz="1200">
                <a:solidFill>
                  <a:srgbClr val="B5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i="0" lang="en-US" sz="1200" u="none" cap="none" strike="noStrike">
                <a:solidFill>
                  <a:srgbClr val="B5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A4. </a:t>
            </a:r>
            <a:r>
              <a:rPr lang="en-US" sz="1200">
                <a:solidFill>
                  <a:srgbClr val="B5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  </a:t>
            </a:r>
            <a:r>
              <a:rPr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A5. </a:t>
            </a:r>
            <a:r>
              <a:rPr lang="en-US" sz="1200">
                <a:solidFill>
                  <a:srgbClr val="B5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en-US" sz="1200">
                <a:solidFill>
                  <a:srgbClr val="B5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>
                <a:solidFill>
                  <a:srgbClr val="2898A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A6. </a:t>
            </a:r>
            <a:r>
              <a:rPr lang="en-US" sz="1200">
                <a:solidFill>
                  <a:srgbClr val="B5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endParaRPr sz="1200">
              <a:solidFill>
                <a:srgbClr val="B5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5" name="Google Shape;385;p22"/>
          <p:cNvCxnSpPr/>
          <p:nvPr/>
        </p:nvCxnSpPr>
        <p:spPr>
          <a:xfrm>
            <a:off x="471945" y="624964"/>
            <a:ext cx="0" cy="9459888"/>
          </a:xfrm>
          <a:prstGeom prst="straightConnector1">
            <a:avLst/>
          </a:prstGeom>
          <a:noFill/>
          <a:ln cap="flat" cmpd="sng" w="28575">
            <a:solidFill>
              <a:srgbClr val="1F665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6" name="Google Shape;386;p22"/>
          <p:cNvCxnSpPr/>
          <p:nvPr/>
        </p:nvCxnSpPr>
        <p:spPr>
          <a:xfrm rot="10800000">
            <a:off x="5200954" y="10072975"/>
            <a:ext cx="1901395" cy="5939"/>
          </a:xfrm>
          <a:prstGeom prst="straightConnector1">
            <a:avLst/>
          </a:prstGeom>
          <a:noFill/>
          <a:ln cap="flat" cmpd="sng" w="28575">
            <a:solidFill>
              <a:srgbClr val="1F665C"/>
            </a:solidFill>
            <a:prstDash val="solid"/>
            <a:round/>
            <a:headEnd len="sm" w="sm" type="none"/>
            <a:tailEnd len="lg" w="lg" type="oval"/>
          </a:ln>
        </p:spPr>
      </p:cxnSp>
      <p:sp>
        <p:nvSpPr>
          <p:cNvPr id="387" name="Google Shape;387;p22"/>
          <p:cNvSpPr/>
          <p:nvPr/>
        </p:nvSpPr>
        <p:spPr>
          <a:xfrm rot="10800000">
            <a:off x="4325222" y="9779078"/>
            <a:ext cx="587794" cy="587794"/>
          </a:xfrm>
          <a:custGeom>
            <a:rect b="b" l="l" r="r" t="t"/>
            <a:pathLst>
              <a:path extrusionOk="0" h="587794" w="587794">
                <a:moveTo>
                  <a:pt x="0" y="0"/>
                </a:moveTo>
                <a:lnTo>
                  <a:pt x="587794" y="0"/>
                </a:lnTo>
                <a:lnTo>
                  <a:pt x="587794" y="587794"/>
                </a:lnTo>
                <a:lnTo>
                  <a:pt x="0" y="5877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8" name="Google Shape;388;p22"/>
          <p:cNvSpPr/>
          <p:nvPr/>
        </p:nvSpPr>
        <p:spPr>
          <a:xfrm rot="10800000">
            <a:off x="3357924" y="9632341"/>
            <a:ext cx="881268" cy="881268"/>
          </a:xfrm>
          <a:custGeom>
            <a:rect b="b" l="l" r="r" t="t"/>
            <a:pathLst>
              <a:path extrusionOk="0" h="881268" w="881268">
                <a:moveTo>
                  <a:pt x="0" y="0"/>
                </a:moveTo>
                <a:lnTo>
                  <a:pt x="881268" y="0"/>
                </a:lnTo>
                <a:lnTo>
                  <a:pt x="881268" y="881268"/>
                </a:lnTo>
                <a:lnTo>
                  <a:pt x="0" y="8812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9" name="Google Shape;389;p22"/>
          <p:cNvSpPr/>
          <p:nvPr/>
        </p:nvSpPr>
        <p:spPr>
          <a:xfrm rot="10800000">
            <a:off x="2684100" y="9785017"/>
            <a:ext cx="587794" cy="587794"/>
          </a:xfrm>
          <a:custGeom>
            <a:rect b="b" l="l" r="r" t="t"/>
            <a:pathLst>
              <a:path extrusionOk="0" h="587794" w="587794">
                <a:moveTo>
                  <a:pt x="0" y="0"/>
                </a:moveTo>
                <a:lnTo>
                  <a:pt x="587794" y="0"/>
                </a:lnTo>
                <a:lnTo>
                  <a:pt x="587794" y="587793"/>
                </a:lnTo>
                <a:lnTo>
                  <a:pt x="0" y="5877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390" name="Google Shape;390;p22"/>
          <p:cNvCxnSpPr/>
          <p:nvPr/>
        </p:nvCxnSpPr>
        <p:spPr>
          <a:xfrm>
            <a:off x="457607" y="10072975"/>
            <a:ext cx="1901404" cy="0"/>
          </a:xfrm>
          <a:prstGeom prst="straightConnector1">
            <a:avLst/>
          </a:prstGeom>
          <a:noFill/>
          <a:ln cap="flat" cmpd="sng" w="28575">
            <a:solidFill>
              <a:srgbClr val="1F665C"/>
            </a:solidFill>
            <a:prstDash val="solid"/>
            <a:round/>
            <a:headEnd len="sm" w="sm" type="none"/>
            <a:tailEnd len="lg" w="lg" type="oval"/>
          </a:ln>
        </p:spPr>
      </p:cxnSp>
      <p:cxnSp>
        <p:nvCxnSpPr>
          <p:cNvPr id="391" name="Google Shape;391;p22"/>
          <p:cNvCxnSpPr/>
          <p:nvPr/>
        </p:nvCxnSpPr>
        <p:spPr>
          <a:xfrm>
            <a:off x="7088010" y="619025"/>
            <a:ext cx="0" cy="9459888"/>
          </a:xfrm>
          <a:prstGeom prst="straightConnector1">
            <a:avLst/>
          </a:prstGeom>
          <a:noFill/>
          <a:ln cap="flat" cmpd="sng" w="28575">
            <a:solidFill>
              <a:srgbClr val="1F665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2" name="Google Shape;392;p22"/>
          <p:cNvCxnSpPr/>
          <p:nvPr/>
        </p:nvCxnSpPr>
        <p:spPr>
          <a:xfrm rot="10800000">
            <a:off x="5200954" y="619025"/>
            <a:ext cx="1901395" cy="5939"/>
          </a:xfrm>
          <a:prstGeom prst="straightConnector1">
            <a:avLst/>
          </a:prstGeom>
          <a:noFill/>
          <a:ln cap="flat" cmpd="sng" w="28575">
            <a:solidFill>
              <a:srgbClr val="1F665C"/>
            </a:solidFill>
            <a:prstDash val="solid"/>
            <a:round/>
            <a:headEnd len="sm" w="sm" type="none"/>
            <a:tailEnd len="lg" w="lg" type="oval"/>
          </a:ln>
        </p:spPr>
      </p:cxnSp>
      <p:sp>
        <p:nvSpPr>
          <p:cNvPr id="393" name="Google Shape;393;p22"/>
          <p:cNvSpPr/>
          <p:nvPr/>
        </p:nvSpPr>
        <p:spPr>
          <a:xfrm rot="10800000">
            <a:off x="4325222" y="325128"/>
            <a:ext cx="587794" cy="587794"/>
          </a:xfrm>
          <a:custGeom>
            <a:rect b="b" l="l" r="r" t="t"/>
            <a:pathLst>
              <a:path extrusionOk="0" h="587794" w="587794">
                <a:moveTo>
                  <a:pt x="0" y="0"/>
                </a:moveTo>
                <a:lnTo>
                  <a:pt x="587794" y="0"/>
                </a:lnTo>
                <a:lnTo>
                  <a:pt x="587794" y="587794"/>
                </a:lnTo>
                <a:lnTo>
                  <a:pt x="0" y="5877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4" name="Google Shape;394;p22"/>
          <p:cNvSpPr/>
          <p:nvPr/>
        </p:nvSpPr>
        <p:spPr>
          <a:xfrm rot="10800000">
            <a:off x="3357924" y="178391"/>
            <a:ext cx="881268" cy="881268"/>
          </a:xfrm>
          <a:custGeom>
            <a:rect b="b" l="l" r="r" t="t"/>
            <a:pathLst>
              <a:path extrusionOk="0" h="881268" w="881268">
                <a:moveTo>
                  <a:pt x="0" y="0"/>
                </a:moveTo>
                <a:lnTo>
                  <a:pt x="881268" y="0"/>
                </a:lnTo>
                <a:lnTo>
                  <a:pt x="881268" y="881268"/>
                </a:lnTo>
                <a:lnTo>
                  <a:pt x="0" y="8812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5" name="Google Shape;395;p22"/>
          <p:cNvSpPr/>
          <p:nvPr/>
        </p:nvSpPr>
        <p:spPr>
          <a:xfrm rot="10800000">
            <a:off x="2684100" y="331067"/>
            <a:ext cx="587794" cy="587794"/>
          </a:xfrm>
          <a:custGeom>
            <a:rect b="b" l="l" r="r" t="t"/>
            <a:pathLst>
              <a:path extrusionOk="0" h="587794" w="587794">
                <a:moveTo>
                  <a:pt x="0" y="0"/>
                </a:moveTo>
                <a:lnTo>
                  <a:pt x="587794" y="0"/>
                </a:lnTo>
                <a:lnTo>
                  <a:pt x="587794" y="587794"/>
                </a:lnTo>
                <a:lnTo>
                  <a:pt x="0" y="5877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396" name="Google Shape;396;p22"/>
          <p:cNvCxnSpPr/>
          <p:nvPr/>
        </p:nvCxnSpPr>
        <p:spPr>
          <a:xfrm>
            <a:off x="457607" y="619025"/>
            <a:ext cx="1901404" cy="0"/>
          </a:xfrm>
          <a:prstGeom prst="straightConnector1">
            <a:avLst/>
          </a:prstGeom>
          <a:noFill/>
          <a:ln cap="flat" cmpd="sng" w="28575">
            <a:solidFill>
              <a:srgbClr val="1F665C"/>
            </a:solidFill>
            <a:prstDash val="solid"/>
            <a:round/>
            <a:headEnd len="sm" w="sm" type="none"/>
            <a:tailEnd len="lg" w="lg" type="oval"/>
          </a:ln>
        </p:spPr>
      </p:cxnSp>
      <p:sp>
        <p:nvSpPr>
          <p:cNvPr id="397" name="Google Shape;397;p22"/>
          <p:cNvSpPr txBox="1"/>
          <p:nvPr/>
        </p:nvSpPr>
        <p:spPr>
          <a:xfrm>
            <a:off x="2080103" y="979943"/>
            <a:ext cx="3396300" cy="73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81" u="none" cap="none" strike="noStrike">
                <a:solidFill>
                  <a:srgbClr val="3FB6BC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Team leaders</a:t>
            </a:r>
            <a:endParaRPr/>
          </a:p>
        </p:txBody>
      </p:sp>
      <p:pic>
        <p:nvPicPr>
          <p:cNvPr id="398" name="Google Shape;398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06895" y="8566976"/>
            <a:ext cx="1025674" cy="136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6741" y="9148589"/>
            <a:ext cx="670626" cy="492974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22"/>
          <p:cNvSpPr txBox="1"/>
          <p:nvPr/>
        </p:nvSpPr>
        <p:spPr>
          <a:xfrm>
            <a:off x="1830258" y="2796455"/>
            <a:ext cx="4066500" cy="7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81" u="none" cap="none" strike="noStrike">
                <a:solidFill>
                  <a:srgbClr val="3FB6BC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Team </a:t>
            </a:r>
            <a:r>
              <a:rPr lang="en-US" sz="3381">
                <a:solidFill>
                  <a:srgbClr val="3FB6BC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members </a:t>
            </a:r>
            <a:endParaRPr/>
          </a:p>
        </p:txBody>
      </p:sp>
      <p:sp>
        <p:nvSpPr>
          <p:cNvPr id="401" name="Google Shape;401;p22"/>
          <p:cNvSpPr txBox="1"/>
          <p:nvPr/>
        </p:nvSpPr>
        <p:spPr>
          <a:xfrm>
            <a:off x="996850" y="1800750"/>
            <a:ext cx="5733300" cy="73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B5EAE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Remaz Almahmoud      Mohammed Alqutub</a:t>
            </a:r>
            <a:endParaRPr b="1" sz="2000">
              <a:solidFill>
                <a:srgbClr val="B5EAEA"/>
              </a:solidFill>
            </a:endParaRPr>
          </a:p>
        </p:txBody>
      </p:sp>
      <p:sp>
        <p:nvSpPr>
          <p:cNvPr id="402" name="Google Shape;402;p22"/>
          <p:cNvSpPr txBox="1"/>
          <p:nvPr/>
        </p:nvSpPr>
        <p:spPr>
          <a:xfrm>
            <a:off x="1468725" y="9055870"/>
            <a:ext cx="3444300" cy="7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B5EAE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Biochemistry.med443@gmail.com</a:t>
            </a:r>
            <a:endParaRPr b="1" sz="1500">
              <a:solidFill>
                <a:srgbClr val="B5EAEA"/>
              </a:solidFill>
            </a:endParaRPr>
          </a:p>
        </p:txBody>
      </p:sp>
      <p:sp>
        <p:nvSpPr>
          <p:cNvPr id="403" name="Google Shape;403;p22"/>
          <p:cNvSpPr txBox="1"/>
          <p:nvPr/>
        </p:nvSpPr>
        <p:spPr>
          <a:xfrm>
            <a:off x="1123725" y="3603775"/>
            <a:ext cx="2724600" cy="27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B5EAE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Remas Aljeaidi</a:t>
            </a:r>
            <a:endParaRPr sz="2000">
              <a:solidFill>
                <a:srgbClr val="B5EAEA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marR="0" rtl="0" algn="l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B5EAE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Sarah Alshahrani</a:t>
            </a:r>
            <a:endParaRPr sz="2000">
              <a:solidFill>
                <a:srgbClr val="B5EAEA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marR="0" rtl="0" algn="l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B5EAE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Fatimah Alghamdi</a:t>
            </a:r>
            <a:endParaRPr sz="2000">
              <a:solidFill>
                <a:srgbClr val="B5EAEA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marR="0" rtl="0" algn="l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B5EAE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Rahaf Alslimah</a:t>
            </a:r>
            <a:endParaRPr sz="2000">
              <a:solidFill>
                <a:srgbClr val="B5EAEA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marR="0" rtl="0" algn="l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B5EAE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Rawan Alqahtani</a:t>
            </a:r>
            <a:endParaRPr sz="2000">
              <a:solidFill>
                <a:srgbClr val="B5EAEA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marR="0" rtl="0" algn="l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B5EAE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Reema Almotairi</a:t>
            </a:r>
            <a:endParaRPr sz="2000">
              <a:solidFill>
                <a:srgbClr val="B5EAEA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404" name="Google Shape;404;p22"/>
          <p:cNvSpPr txBox="1"/>
          <p:nvPr/>
        </p:nvSpPr>
        <p:spPr>
          <a:xfrm>
            <a:off x="4120275" y="3600800"/>
            <a:ext cx="2967600" cy="27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B5EAE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Nazmi M Alqutub</a:t>
            </a:r>
            <a:endParaRPr sz="2000">
              <a:solidFill>
                <a:srgbClr val="B5EAEA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rtl="0" algn="l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>
                <a:solidFill>
                  <a:srgbClr val="B5EAE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Nazmi A Alqutub</a:t>
            </a:r>
            <a:endParaRPr sz="2000">
              <a:solidFill>
                <a:srgbClr val="B5EAEA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marR="0" rtl="0" algn="l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B5EAE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Abdullah Almissaind</a:t>
            </a:r>
            <a:endParaRPr sz="2000">
              <a:solidFill>
                <a:srgbClr val="B5EAEA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marR="0" rtl="0" algn="l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B5EAEA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405" name="Google Shape;405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69742" y="4396318"/>
            <a:ext cx="350399" cy="42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6742" y="5274227"/>
            <a:ext cx="350399" cy="42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6742" y="5732745"/>
            <a:ext cx="350399" cy="42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2256" y="8758307"/>
            <a:ext cx="5445748" cy="44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