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322" r:id="rId4"/>
    <p:sldId id="323" r:id="rId5"/>
    <p:sldId id="324" r:id="rId6"/>
    <p:sldId id="325" r:id="rId7"/>
    <p:sldId id="262" r:id="rId8"/>
    <p:sldId id="261" r:id="rId9"/>
    <p:sldId id="258" r:id="rId10"/>
    <p:sldId id="263" r:id="rId11"/>
    <p:sldId id="264" r:id="rId12"/>
    <p:sldId id="265" r:id="rId13"/>
    <p:sldId id="267" r:id="rId14"/>
    <p:sldId id="269" r:id="rId15"/>
    <p:sldId id="270" r:id="rId16"/>
    <p:sldId id="272" r:id="rId17"/>
    <p:sldId id="271" r:id="rId18"/>
    <p:sldId id="273" r:id="rId19"/>
    <p:sldId id="274" r:id="rId20"/>
    <p:sldId id="275" r:id="rId21"/>
    <p:sldId id="280" r:id="rId22"/>
    <p:sldId id="276" r:id="rId23"/>
    <p:sldId id="277" r:id="rId24"/>
    <p:sldId id="278" r:id="rId25"/>
    <p:sldId id="259" r:id="rId26"/>
    <p:sldId id="281" r:id="rId27"/>
    <p:sldId id="282" r:id="rId28"/>
    <p:sldId id="283" r:id="rId29"/>
    <p:sldId id="284" r:id="rId30"/>
    <p:sldId id="285" r:id="rId31"/>
    <p:sldId id="286" r:id="rId32"/>
    <p:sldId id="287" r:id="rId33"/>
    <p:sldId id="288" r:id="rId34"/>
    <p:sldId id="289" r:id="rId35"/>
    <p:sldId id="290" r:id="rId36"/>
    <p:sldId id="291" r:id="rId37"/>
    <p:sldId id="293" r:id="rId38"/>
    <p:sldId id="297" r:id="rId39"/>
    <p:sldId id="294" r:id="rId40"/>
    <p:sldId id="298" r:id="rId41"/>
    <p:sldId id="301" r:id="rId42"/>
    <p:sldId id="304" r:id="rId43"/>
    <p:sldId id="300" r:id="rId44"/>
    <p:sldId id="299" r:id="rId45"/>
    <p:sldId id="302" r:id="rId46"/>
    <p:sldId id="268" r:id="rId47"/>
    <p:sldId id="305" r:id="rId48"/>
    <p:sldId id="306" r:id="rId49"/>
    <p:sldId id="311" r:id="rId50"/>
    <p:sldId id="312" r:id="rId51"/>
    <p:sldId id="313" r:id="rId52"/>
    <p:sldId id="308" r:id="rId53"/>
    <p:sldId id="309" r:id="rId54"/>
    <p:sldId id="310" r:id="rId55"/>
    <p:sldId id="307" r:id="rId56"/>
    <p:sldId id="314" r:id="rId57"/>
    <p:sldId id="315" r:id="rId58"/>
    <p:sldId id="318" r:id="rId59"/>
    <p:sldId id="317" r:id="rId60"/>
    <p:sldId id="320" r:id="rId61"/>
    <p:sldId id="316" r:id="rId62"/>
    <p:sldId id="326" r:id="rId63"/>
    <p:sldId id="327" r:id="rId64"/>
    <p:sldId id="328" r:id="rId65"/>
    <p:sldId id="329" r:id="rId66"/>
    <p:sldId id="330" r:id="rId67"/>
    <p:sldId id="321"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903"/>
  </p:normalViewPr>
  <p:slideViewPr>
    <p:cSldViewPr snapToGrid="0">
      <p:cViewPr>
        <p:scale>
          <a:sx n="103" d="100"/>
          <a:sy n="103" d="100"/>
        </p:scale>
        <p:origin x="144"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851538-DE4A-4E09-93C6-9B92FDF48D0E}"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D81DF280-6ABE-41A6-BF8E-BBDC682A93A3}">
      <dgm:prSet/>
      <dgm:spPr/>
      <dgm:t>
        <a:bodyPr/>
        <a:lstStyle/>
        <a:p>
          <a:r>
            <a:rPr lang="en-US"/>
            <a:t>The pain usually is a dull ache that is localized to the RUQ or epigastrium with radiation around the back to the right scapula. Nausea, vomiting, and low-grade fever are common. </a:t>
          </a:r>
        </a:p>
      </dgm:t>
    </dgm:pt>
    <dgm:pt modelId="{E9D855D0-BF0C-41BE-BDAE-5A9D1BC9414A}" type="parTrans" cxnId="{CE998B40-568F-4B64-9E37-B5E73F28DAAB}">
      <dgm:prSet/>
      <dgm:spPr/>
      <dgm:t>
        <a:bodyPr/>
        <a:lstStyle/>
        <a:p>
          <a:endParaRPr lang="en-US"/>
        </a:p>
      </dgm:t>
    </dgm:pt>
    <dgm:pt modelId="{517BC1F0-7985-4D94-BA78-351FEDCF33D2}" type="sibTrans" cxnId="{CE998B40-568F-4B64-9E37-B5E73F28DAAB}">
      <dgm:prSet/>
      <dgm:spPr/>
      <dgm:t>
        <a:bodyPr/>
        <a:lstStyle/>
        <a:p>
          <a:endParaRPr lang="en-US"/>
        </a:p>
      </dgm:t>
    </dgm:pt>
    <dgm:pt modelId="{1FFBDE31-37C2-4072-88CC-A83FB4D4E4A1}">
      <dgm:prSet/>
      <dgm:spPr/>
      <dgm:t>
        <a:bodyPr/>
        <a:lstStyle/>
        <a:p>
          <a:r>
            <a:rPr lang="en-US"/>
            <a:t>On examination, RUQ tenderness, guarding, and Murphy sign (inspiratory arrest on palpation of the RUQ) are typical. </a:t>
          </a:r>
        </a:p>
      </dgm:t>
    </dgm:pt>
    <dgm:pt modelId="{497E4B5C-44F4-46F3-96E1-E7EAD9455F0E}" type="parTrans" cxnId="{6AE9F037-7A8C-421E-A169-93AE389E7019}">
      <dgm:prSet/>
      <dgm:spPr/>
      <dgm:t>
        <a:bodyPr/>
        <a:lstStyle/>
        <a:p>
          <a:endParaRPr lang="en-US"/>
        </a:p>
      </dgm:t>
    </dgm:pt>
    <dgm:pt modelId="{A64E8405-188B-41CC-937B-1061791C4533}" type="sibTrans" cxnId="{6AE9F037-7A8C-421E-A169-93AE389E7019}">
      <dgm:prSet/>
      <dgm:spPr/>
      <dgm:t>
        <a:bodyPr/>
        <a:lstStyle/>
        <a:p>
          <a:endParaRPr lang="en-US"/>
        </a:p>
      </dgm:t>
    </dgm:pt>
    <dgm:pt modelId="{7AEB4101-CB20-4D11-B963-A297A9ACDC92}">
      <dgm:prSet/>
      <dgm:spPr/>
      <dgm:t>
        <a:bodyPr/>
        <a:lstStyle/>
        <a:p>
          <a:r>
            <a:rPr lang="en-US"/>
            <a:t>The WBC count is usually mildly elevated but may be normal. </a:t>
          </a:r>
        </a:p>
      </dgm:t>
    </dgm:pt>
    <dgm:pt modelId="{3D4547ED-2E13-4434-95BC-31CD9391DB69}" type="parTrans" cxnId="{80745BF8-A8E8-460A-802A-396B55206B14}">
      <dgm:prSet/>
      <dgm:spPr/>
      <dgm:t>
        <a:bodyPr/>
        <a:lstStyle/>
        <a:p>
          <a:endParaRPr lang="en-US"/>
        </a:p>
      </dgm:t>
    </dgm:pt>
    <dgm:pt modelId="{F7B167FE-D0F1-477C-ABEB-F6E15D3EEC6B}" type="sibTrans" cxnId="{80745BF8-A8E8-460A-802A-396B55206B14}">
      <dgm:prSet/>
      <dgm:spPr/>
      <dgm:t>
        <a:bodyPr/>
        <a:lstStyle/>
        <a:p>
          <a:endParaRPr lang="en-US"/>
        </a:p>
      </dgm:t>
    </dgm:pt>
    <dgm:pt modelId="{320076FA-CCA5-4D72-A219-879C6ADA000D}">
      <dgm:prSet/>
      <dgm:spPr/>
      <dgm:t>
        <a:bodyPr/>
        <a:lstStyle/>
        <a:p>
          <a:r>
            <a:rPr lang="en-US"/>
            <a:t>Mild elevations in serum total bilirubin and alkaline phosphatase levels are common.</a:t>
          </a:r>
        </a:p>
      </dgm:t>
    </dgm:pt>
    <dgm:pt modelId="{9D61B49B-293F-4D16-81BE-995502B9DB1D}" type="parTrans" cxnId="{6F6D8364-799B-4044-B6B3-B6AA6F3C06B1}">
      <dgm:prSet/>
      <dgm:spPr/>
      <dgm:t>
        <a:bodyPr/>
        <a:lstStyle/>
        <a:p>
          <a:endParaRPr lang="en-US"/>
        </a:p>
      </dgm:t>
    </dgm:pt>
    <dgm:pt modelId="{67B49458-B70F-4046-A57E-D9C6F545FEF8}" type="sibTrans" cxnId="{6F6D8364-799B-4044-B6B3-B6AA6F3C06B1}">
      <dgm:prSet/>
      <dgm:spPr/>
      <dgm:t>
        <a:bodyPr/>
        <a:lstStyle/>
        <a:p>
          <a:endParaRPr lang="en-US"/>
        </a:p>
      </dgm:t>
    </dgm:pt>
    <dgm:pt modelId="{87569E3D-C343-6046-BEB7-49522158EAB7}" type="pres">
      <dgm:prSet presAssocID="{74851538-DE4A-4E09-93C6-9B92FDF48D0E}" presName="matrix" presStyleCnt="0">
        <dgm:presLayoutVars>
          <dgm:chMax val="1"/>
          <dgm:dir/>
          <dgm:resizeHandles val="exact"/>
        </dgm:presLayoutVars>
      </dgm:prSet>
      <dgm:spPr/>
    </dgm:pt>
    <dgm:pt modelId="{7EE45DB4-B7E8-2E40-A35C-EBE0AC48D682}" type="pres">
      <dgm:prSet presAssocID="{74851538-DE4A-4E09-93C6-9B92FDF48D0E}" presName="diamond" presStyleLbl="bgShp" presStyleIdx="0" presStyleCnt="1"/>
      <dgm:spPr/>
    </dgm:pt>
    <dgm:pt modelId="{AAE1264E-2666-3044-8012-0B85D79F2C65}" type="pres">
      <dgm:prSet presAssocID="{74851538-DE4A-4E09-93C6-9B92FDF48D0E}" presName="quad1" presStyleLbl="node1" presStyleIdx="0" presStyleCnt="4">
        <dgm:presLayoutVars>
          <dgm:chMax val="0"/>
          <dgm:chPref val="0"/>
          <dgm:bulletEnabled val="1"/>
        </dgm:presLayoutVars>
      </dgm:prSet>
      <dgm:spPr/>
    </dgm:pt>
    <dgm:pt modelId="{CFAA9D3C-4A7D-8342-9207-3113F49EA562}" type="pres">
      <dgm:prSet presAssocID="{74851538-DE4A-4E09-93C6-9B92FDF48D0E}" presName="quad2" presStyleLbl="node1" presStyleIdx="1" presStyleCnt="4">
        <dgm:presLayoutVars>
          <dgm:chMax val="0"/>
          <dgm:chPref val="0"/>
          <dgm:bulletEnabled val="1"/>
        </dgm:presLayoutVars>
      </dgm:prSet>
      <dgm:spPr/>
    </dgm:pt>
    <dgm:pt modelId="{2D4063EB-F422-174E-93AC-AB3F06B4BD4A}" type="pres">
      <dgm:prSet presAssocID="{74851538-DE4A-4E09-93C6-9B92FDF48D0E}" presName="quad3" presStyleLbl="node1" presStyleIdx="2" presStyleCnt="4">
        <dgm:presLayoutVars>
          <dgm:chMax val="0"/>
          <dgm:chPref val="0"/>
          <dgm:bulletEnabled val="1"/>
        </dgm:presLayoutVars>
      </dgm:prSet>
      <dgm:spPr/>
    </dgm:pt>
    <dgm:pt modelId="{EADD9521-FE03-BE4D-87ED-D3D3EFA12BFD}" type="pres">
      <dgm:prSet presAssocID="{74851538-DE4A-4E09-93C6-9B92FDF48D0E}" presName="quad4" presStyleLbl="node1" presStyleIdx="3" presStyleCnt="4">
        <dgm:presLayoutVars>
          <dgm:chMax val="0"/>
          <dgm:chPref val="0"/>
          <dgm:bulletEnabled val="1"/>
        </dgm:presLayoutVars>
      </dgm:prSet>
      <dgm:spPr/>
    </dgm:pt>
  </dgm:ptLst>
  <dgm:cxnLst>
    <dgm:cxn modelId="{B8D37D26-1EF9-F646-8B01-82F4A322AB00}" type="presOf" srcId="{7AEB4101-CB20-4D11-B963-A297A9ACDC92}" destId="{2D4063EB-F422-174E-93AC-AB3F06B4BD4A}" srcOrd="0" destOrd="0" presId="urn:microsoft.com/office/officeart/2005/8/layout/matrix3"/>
    <dgm:cxn modelId="{16CEAB2E-1261-C84F-82EE-BDF984295F15}" type="presOf" srcId="{74851538-DE4A-4E09-93C6-9B92FDF48D0E}" destId="{87569E3D-C343-6046-BEB7-49522158EAB7}" srcOrd="0" destOrd="0" presId="urn:microsoft.com/office/officeart/2005/8/layout/matrix3"/>
    <dgm:cxn modelId="{6AE9F037-7A8C-421E-A169-93AE389E7019}" srcId="{74851538-DE4A-4E09-93C6-9B92FDF48D0E}" destId="{1FFBDE31-37C2-4072-88CC-A83FB4D4E4A1}" srcOrd="1" destOrd="0" parTransId="{497E4B5C-44F4-46F3-96E1-E7EAD9455F0E}" sibTransId="{A64E8405-188B-41CC-937B-1061791C4533}"/>
    <dgm:cxn modelId="{CE998B40-568F-4B64-9E37-B5E73F28DAAB}" srcId="{74851538-DE4A-4E09-93C6-9B92FDF48D0E}" destId="{D81DF280-6ABE-41A6-BF8E-BBDC682A93A3}" srcOrd="0" destOrd="0" parTransId="{E9D855D0-BF0C-41BE-BDAE-5A9D1BC9414A}" sibTransId="{517BC1F0-7985-4D94-BA78-351FEDCF33D2}"/>
    <dgm:cxn modelId="{6F6D8364-799B-4044-B6B3-B6AA6F3C06B1}" srcId="{74851538-DE4A-4E09-93C6-9B92FDF48D0E}" destId="{320076FA-CCA5-4D72-A219-879C6ADA000D}" srcOrd="3" destOrd="0" parTransId="{9D61B49B-293F-4D16-81BE-995502B9DB1D}" sibTransId="{67B49458-B70F-4046-A57E-D9C6F545FEF8}"/>
    <dgm:cxn modelId="{3E871472-6713-4B4B-99B6-452097778907}" type="presOf" srcId="{320076FA-CCA5-4D72-A219-879C6ADA000D}" destId="{EADD9521-FE03-BE4D-87ED-D3D3EFA12BFD}" srcOrd="0" destOrd="0" presId="urn:microsoft.com/office/officeart/2005/8/layout/matrix3"/>
    <dgm:cxn modelId="{D82FCE93-D6FD-674A-A726-7D671DF9FFB2}" type="presOf" srcId="{D81DF280-6ABE-41A6-BF8E-BBDC682A93A3}" destId="{AAE1264E-2666-3044-8012-0B85D79F2C65}" srcOrd="0" destOrd="0" presId="urn:microsoft.com/office/officeart/2005/8/layout/matrix3"/>
    <dgm:cxn modelId="{5763A5DA-E028-664A-8F7C-E1560E50FB4D}" type="presOf" srcId="{1FFBDE31-37C2-4072-88CC-A83FB4D4E4A1}" destId="{CFAA9D3C-4A7D-8342-9207-3113F49EA562}" srcOrd="0" destOrd="0" presId="urn:microsoft.com/office/officeart/2005/8/layout/matrix3"/>
    <dgm:cxn modelId="{80745BF8-A8E8-460A-802A-396B55206B14}" srcId="{74851538-DE4A-4E09-93C6-9B92FDF48D0E}" destId="{7AEB4101-CB20-4D11-B963-A297A9ACDC92}" srcOrd="2" destOrd="0" parTransId="{3D4547ED-2E13-4434-95BC-31CD9391DB69}" sibTransId="{F7B167FE-D0F1-477C-ABEB-F6E15D3EEC6B}"/>
    <dgm:cxn modelId="{4623323C-C714-994C-834B-0B5736BBDBF5}" type="presParOf" srcId="{87569E3D-C343-6046-BEB7-49522158EAB7}" destId="{7EE45DB4-B7E8-2E40-A35C-EBE0AC48D682}" srcOrd="0" destOrd="0" presId="urn:microsoft.com/office/officeart/2005/8/layout/matrix3"/>
    <dgm:cxn modelId="{F3053D9A-DD92-0847-8957-31E7D657EA74}" type="presParOf" srcId="{87569E3D-C343-6046-BEB7-49522158EAB7}" destId="{AAE1264E-2666-3044-8012-0B85D79F2C65}" srcOrd="1" destOrd="0" presId="urn:microsoft.com/office/officeart/2005/8/layout/matrix3"/>
    <dgm:cxn modelId="{0C2A1935-18A7-B148-86B5-34259491B0AC}" type="presParOf" srcId="{87569E3D-C343-6046-BEB7-49522158EAB7}" destId="{CFAA9D3C-4A7D-8342-9207-3113F49EA562}" srcOrd="2" destOrd="0" presId="urn:microsoft.com/office/officeart/2005/8/layout/matrix3"/>
    <dgm:cxn modelId="{AFE15537-4182-7B40-9D22-4FF4C22214C7}" type="presParOf" srcId="{87569E3D-C343-6046-BEB7-49522158EAB7}" destId="{2D4063EB-F422-174E-93AC-AB3F06B4BD4A}" srcOrd="3" destOrd="0" presId="urn:microsoft.com/office/officeart/2005/8/layout/matrix3"/>
    <dgm:cxn modelId="{ED16AA6D-D9C5-474D-B331-63C39CBDDB64}" type="presParOf" srcId="{87569E3D-C343-6046-BEB7-49522158EAB7}" destId="{EADD9521-FE03-BE4D-87ED-D3D3EFA12BF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45DB4-B7E8-2E40-A35C-EBE0AC48D682}">
      <dsp:nvSpPr>
        <dsp:cNvPr id="0" name=""/>
        <dsp:cNvSpPr/>
      </dsp:nvSpPr>
      <dsp:spPr>
        <a:xfrm>
          <a:off x="285275" y="0"/>
          <a:ext cx="5170983" cy="517098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E1264E-2666-3044-8012-0B85D79F2C65}">
      <dsp:nvSpPr>
        <dsp:cNvPr id="0" name=""/>
        <dsp:cNvSpPr/>
      </dsp:nvSpPr>
      <dsp:spPr>
        <a:xfrm>
          <a:off x="776518" y="491243"/>
          <a:ext cx="2016683" cy="2016683"/>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pain usually is a dull ache that is localized to the RUQ or epigastrium with radiation around the back to the right scapula. Nausea, vomiting, and low-grade fever are common. </a:t>
          </a:r>
        </a:p>
      </dsp:txBody>
      <dsp:txXfrm>
        <a:off x="874964" y="589689"/>
        <a:ext cx="1819791" cy="1819791"/>
      </dsp:txXfrm>
    </dsp:sp>
    <dsp:sp modelId="{CFAA9D3C-4A7D-8342-9207-3113F49EA562}">
      <dsp:nvSpPr>
        <dsp:cNvPr id="0" name=""/>
        <dsp:cNvSpPr/>
      </dsp:nvSpPr>
      <dsp:spPr>
        <a:xfrm>
          <a:off x="2948331" y="491243"/>
          <a:ext cx="2016683" cy="2016683"/>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On examination, RUQ tenderness, guarding, and Murphy sign (inspiratory arrest on palpation of the RUQ) are typical. </a:t>
          </a:r>
        </a:p>
      </dsp:txBody>
      <dsp:txXfrm>
        <a:off x="3046777" y="589689"/>
        <a:ext cx="1819791" cy="1819791"/>
      </dsp:txXfrm>
    </dsp:sp>
    <dsp:sp modelId="{2D4063EB-F422-174E-93AC-AB3F06B4BD4A}">
      <dsp:nvSpPr>
        <dsp:cNvPr id="0" name=""/>
        <dsp:cNvSpPr/>
      </dsp:nvSpPr>
      <dsp:spPr>
        <a:xfrm>
          <a:off x="776518" y="2663056"/>
          <a:ext cx="2016683" cy="2016683"/>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WBC count is usually mildly elevated but may be normal. </a:t>
          </a:r>
        </a:p>
      </dsp:txBody>
      <dsp:txXfrm>
        <a:off x="874964" y="2761502"/>
        <a:ext cx="1819791" cy="1819791"/>
      </dsp:txXfrm>
    </dsp:sp>
    <dsp:sp modelId="{EADD9521-FE03-BE4D-87ED-D3D3EFA12BFD}">
      <dsp:nvSpPr>
        <dsp:cNvPr id="0" name=""/>
        <dsp:cNvSpPr/>
      </dsp:nvSpPr>
      <dsp:spPr>
        <a:xfrm>
          <a:off x="2948331" y="2663056"/>
          <a:ext cx="2016683" cy="2016683"/>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Mild elevations in serum total bilirubin and alkaline phosphatase levels are common.</a:t>
          </a:r>
        </a:p>
      </dsp:txBody>
      <dsp:txXfrm>
        <a:off x="3046777" y="2761502"/>
        <a:ext cx="1819791" cy="181979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87DE6118-2437-4B30-8E3C-4D2BE6020583}" type="datetimeFigureOut">
              <a:rPr lang="en-US" smtClean="0"/>
              <a:pPr/>
              <a:t>11/6/23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37455783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11/6/23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42970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29178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202938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313934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95372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678225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3816332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30453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13783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47070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11/6/23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663691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11/6/23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42766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11/6/23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17168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7DE6118-2437-4B30-8E3C-4D2BE6020583}" type="datetimeFigureOut">
              <a:rPr lang="en-US" smtClean="0"/>
              <a:t>11/6/23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56483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11/6/23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55783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11/6/23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144096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pPr/>
              <a:t>11/6/23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85312415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6F2F-4F48-AC21-1C2A-6AFB2FEB3C9C}"/>
              </a:ext>
            </a:extLst>
          </p:cNvPr>
          <p:cNvSpPr>
            <a:spLocks noGrp="1"/>
          </p:cNvSpPr>
          <p:nvPr>
            <p:ph type="ctrTitle"/>
          </p:nvPr>
        </p:nvSpPr>
        <p:spPr/>
        <p:txBody>
          <a:bodyPr/>
          <a:lstStyle/>
          <a:p>
            <a:r>
              <a:rPr lang="en-US" dirty="0"/>
              <a:t>Abdominal pain</a:t>
            </a:r>
          </a:p>
        </p:txBody>
      </p:sp>
      <p:sp>
        <p:nvSpPr>
          <p:cNvPr id="3" name="Subtitle 2">
            <a:extLst>
              <a:ext uri="{FF2B5EF4-FFF2-40B4-BE49-F238E27FC236}">
                <a16:creationId xmlns:a16="http://schemas.microsoft.com/office/drawing/2014/main" id="{38EABECE-8E68-0F16-41A9-B6F687FEF016}"/>
              </a:ext>
            </a:extLst>
          </p:cNvPr>
          <p:cNvSpPr>
            <a:spLocks noGrp="1"/>
          </p:cNvSpPr>
          <p:nvPr>
            <p:ph type="subTitle" idx="1"/>
          </p:nvPr>
        </p:nvSpPr>
        <p:spPr/>
        <p:txBody>
          <a:bodyPr>
            <a:normAutofit fontScale="85000" lnSpcReduction="10000"/>
          </a:bodyPr>
          <a:lstStyle/>
          <a:p>
            <a:r>
              <a:rPr lang="en-US" dirty="0"/>
              <a:t>Dr. Muhammad Faisal Al-Mubarak</a:t>
            </a:r>
          </a:p>
          <a:p>
            <a:r>
              <a:rPr lang="en-US" dirty="0"/>
              <a:t>Assistant Professor</a:t>
            </a:r>
          </a:p>
          <a:p>
            <a:r>
              <a:rPr lang="en-US" dirty="0"/>
              <a:t>Consultant Gastroenterologist and Advanced Endoscopist</a:t>
            </a:r>
          </a:p>
          <a:p>
            <a:r>
              <a:rPr lang="en-US" dirty="0"/>
              <a:t>Department of internal medicine, college of medicine, king </a:t>
            </a:r>
            <a:r>
              <a:rPr lang="en-US" dirty="0" err="1"/>
              <a:t>saud</a:t>
            </a:r>
            <a:r>
              <a:rPr lang="en-US" dirty="0"/>
              <a:t> university</a:t>
            </a:r>
          </a:p>
        </p:txBody>
      </p:sp>
    </p:spTree>
    <p:extLst>
      <p:ext uri="{BB962C8B-B14F-4D97-AF65-F5344CB8AC3E}">
        <p14:creationId xmlns:p14="http://schemas.microsoft.com/office/powerpoint/2010/main" val="1817212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D883B-9C20-ADD4-7AF0-230FB8AF1C7D}"/>
              </a:ext>
            </a:extLst>
          </p:cNvPr>
          <p:cNvSpPr>
            <a:spLocks noGrp="1"/>
          </p:cNvSpPr>
          <p:nvPr>
            <p:ph type="title"/>
          </p:nvPr>
        </p:nvSpPr>
        <p:spPr/>
        <p:txBody>
          <a:bodyPr/>
          <a:lstStyle/>
          <a:p>
            <a:r>
              <a:rPr lang="en-US" dirty="0"/>
              <a:t>A. Visceral pain</a:t>
            </a:r>
          </a:p>
        </p:txBody>
      </p:sp>
      <p:pic>
        <p:nvPicPr>
          <p:cNvPr id="4" name="Content Placeholder 3" descr="A diagram of the nervous system&#10;&#10;Description automatically generated">
            <a:extLst>
              <a:ext uri="{FF2B5EF4-FFF2-40B4-BE49-F238E27FC236}">
                <a16:creationId xmlns:a16="http://schemas.microsoft.com/office/drawing/2014/main" id="{A22E4A86-BF6F-FB22-FA81-514750E61EF0}"/>
              </a:ext>
            </a:extLst>
          </p:cNvPr>
          <p:cNvPicPr>
            <a:picLocks noGrp="1" noChangeAspect="1"/>
          </p:cNvPicPr>
          <p:nvPr>
            <p:ph idx="1"/>
          </p:nvPr>
        </p:nvPicPr>
        <p:blipFill>
          <a:blip r:embed="rId2"/>
          <a:stretch>
            <a:fillRect/>
          </a:stretch>
        </p:blipFill>
        <p:spPr>
          <a:xfrm>
            <a:off x="7114479" y="2022371"/>
            <a:ext cx="3702748" cy="405944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6" name="Picture 5" descr="A diagram of a human body&#10;&#10;Description automatically generated">
            <a:extLst>
              <a:ext uri="{FF2B5EF4-FFF2-40B4-BE49-F238E27FC236}">
                <a16:creationId xmlns:a16="http://schemas.microsoft.com/office/drawing/2014/main" id="{71CF3EE3-C0E1-20B3-3686-E4E9DBC69945}"/>
              </a:ext>
            </a:extLst>
          </p:cNvPr>
          <p:cNvPicPr>
            <a:picLocks noChangeAspect="1"/>
          </p:cNvPicPr>
          <p:nvPr/>
        </p:nvPicPr>
        <p:blipFill>
          <a:blip r:embed="rId3"/>
          <a:stretch>
            <a:fillRect/>
          </a:stretch>
        </p:blipFill>
        <p:spPr>
          <a:xfrm>
            <a:off x="1828458" y="2037556"/>
            <a:ext cx="3923055" cy="4029075"/>
          </a:xfrm>
          <a:prstGeom prst="rect">
            <a:avLst/>
          </a:prstGeom>
        </p:spPr>
      </p:pic>
    </p:spTree>
    <p:extLst>
      <p:ext uri="{BB962C8B-B14F-4D97-AF65-F5344CB8AC3E}">
        <p14:creationId xmlns:p14="http://schemas.microsoft.com/office/powerpoint/2010/main" val="2035152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D8DF-3B8C-E777-5A34-38A998DA15D5}"/>
              </a:ext>
            </a:extLst>
          </p:cNvPr>
          <p:cNvSpPr>
            <a:spLocks noGrp="1"/>
          </p:cNvSpPr>
          <p:nvPr>
            <p:ph type="title"/>
          </p:nvPr>
        </p:nvSpPr>
        <p:spPr/>
        <p:txBody>
          <a:bodyPr/>
          <a:lstStyle/>
          <a:p>
            <a:r>
              <a:rPr lang="en-US" dirty="0"/>
              <a:t>A. Visceral pain</a:t>
            </a:r>
          </a:p>
        </p:txBody>
      </p:sp>
      <p:sp>
        <p:nvSpPr>
          <p:cNvPr id="3" name="Content Placeholder 2">
            <a:extLst>
              <a:ext uri="{FF2B5EF4-FFF2-40B4-BE49-F238E27FC236}">
                <a16:creationId xmlns:a16="http://schemas.microsoft.com/office/drawing/2014/main" id="{94501A2E-D9B7-87A9-10EC-FCE937BE2E8F}"/>
              </a:ext>
            </a:extLst>
          </p:cNvPr>
          <p:cNvSpPr>
            <a:spLocks noGrp="1"/>
          </p:cNvSpPr>
          <p:nvPr>
            <p:ph idx="1"/>
          </p:nvPr>
        </p:nvSpPr>
        <p:spPr/>
        <p:txBody>
          <a:bodyPr/>
          <a:lstStyle/>
          <a:p>
            <a:r>
              <a:rPr lang="en-US" dirty="0"/>
              <a:t>Visceral pain results from stretch and distention transduced by mechanoreceptors and, in more severe situations, the presence of inflammatory mediators detected by the silent nerve endings. </a:t>
            </a:r>
          </a:p>
          <a:p>
            <a:endParaRPr lang="en-US" dirty="0"/>
          </a:p>
          <a:p>
            <a:r>
              <a:rPr lang="en-US" dirty="0"/>
              <a:t>Cutting and burning of abdominal viscera is not perceived as noxious e.g. polypectomy vs gaseous overdistention during colonoscopy</a:t>
            </a:r>
          </a:p>
        </p:txBody>
      </p:sp>
    </p:spTree>
    <p:extLst>
      <p:ext uri="{BB962C8B-B14F-4D97-AF65-F5344CB8AC3E}">
        <p14:creationId xmlns:p14="http://schemas.microsoft.com/office/powerpoint/2010/main" val="559786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8A9D-09F0-2713-4757-751CD342732F}"/>
              </a:ext>
            </a:extLst>
          </p:cNvPr>
          <p:cNvSpPr>
            <a:spLocks noGrp="1"/>
          </p:cNvSpPr>
          <p:nvPr>
            <p:ph type="title"/>
          </p:nvPr>
        </p:nvSpPr>
        <p:spPr/>
        <p:txBody>
          <a:bodyPr/>
          <a:lstStyle/>
          <a:p>
            <a:r>
              <a:rPr lang="en-US" dirty="0"/>
              <a:t>B. Somatic-Parietal Pain</a:t>
            </a:r>
          </a:p>
        </p:txBody>
      </p:sp>
      <p:sp>
        <p:nvSpPr>
          <p:cNvPr id="3" name="Content Placeholder 2">
            <a:extLst>
              <a:ext uri="{FF2B5EF4-FFF2-40B4-BE49-F238E27FC236}">
                <a16:creationId xmlns:a16="http://schemas.microsoft.com/office/drawing/2014/main" id="{EF2D8186-B591-06A5-FD6E-9EEF28C8D299}"/>
              </a:ext>
            </a:extLst>
          </p:cNvPr>
          <p:cNvSpPr>
            <a:spLocks noGrp="1"/>
          </p:cNvSpPr>
          <p:nvPr>
            <p:ph idx="1"/>
          </p:nvPr>
        </p:nvSpPr>
        <p:spPr/>
        <p:txBody>
          <a:bodyPr/>
          <a:lstStyle/>
          <a:p>
            <a:r>
              <a:rPr lang="en-US" dirty="0"/>
              <a:t>Somatic-parietal pain arising from noxious stimulation of the parietal peritoneum: more intense and precisely localized &gt; visceral pain. </a:t>
            </a:r>
          </a:p>
          <a:p>
            <a:r>
              <a:rPr lang="en-US" dirty="0"/>
              <a:t>example of this type of pain: acute appendicitis, in which early vague periumbilical visceral pain originating within the appendix is followed by localized somatic-parietal pain at McBurney’s point that is produced by inflammatory involvement of the parietal peritoneum adjacent to the appendix.</a:t>
            </a:r>
          </a:p>
          <a:p>
            <a:r>
              <a:rPr lang="en-US" dirty="0"/>
              <a:t>Somatic-parietal abdominal pain is usually aggravated by movement or vibration.</a:t>
            </a:r>
          </a:p>
        </p:txBody>
      </p:sp>
    </p:spTree>
    <p:extLst>
      <p:ext uri="{BB962C8B-B14F-4D97-AF65-F5344CB8AC3E}">
        <p14:creationId xmlns:p14="http://schemas.microsoft.com/office/powerpoint/2010/main" val="4067198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E4E4F-CD3D-8204-DCC3-CE1E2EA4E44C}"/>
              </a:ext>
            </a:extLst>
          </p:cNvPr>
          <p:cNvSpPr>
            <a:spLocks noGrp="1"/>
          </p:cNvSpPr>
          <p:nvPr>
            <p:ph type="title"/>
          </p:nvPr>
        </p:nvSpPr>
        <p:spPr>
          <a:xfrm>
            <a:off x="685802" y="609600"/>
            <a:ext cx="6282266" cy="1456267"/>
          </a:xfrm>
        </p:spPr>
        <p:txBody>
          <a:bodyPr>
            <a:normAutofit/>
          </a:bodyPr>
          <a:lstStyle/>
          <a:p>
            <a:r>
              <a:rPr lang="en-US" dirty="0"/>
              <a:t>C. Referred pain</a:t>
            </a:r>
          </a:p>
        </p:txBody>
      </p:sp>
      <p:sp>
        <p:nvSpPr>
          <p:cNvPr id="8" name="Content Placeholder 7">
            <a:extLst>
              <a:ext uri="{FF2B5EF4-FFF2-40B4-BE49-F238E27FC236}">
                <a16:creationId xmlns:a16="http://schemas.microsoft.com/office/drawing/2014/main" id="{360CF5B1-0688-E9B3-AB36-09973F0BFED9}"/>
              </a:ext>
            </a:extLst>
          </p:cNvPr>
          <p:cNvSpPr>
            <a:spLocks noGrp="1"/>
          </p:cNvSpPr>
          <p:nvPr>
            <p:ph idx="1"/>
          </p:nvPr>
        </p:nvSpPr>
        <p:spPr>
          <a:xfrm>
            <a:off x="685802" y="2142067"/>
            <a:ext cx="6282266" cy="3649133"/>
          </a:xfrm>
        </p:spPr>
        <p:txBody>
          <a:bodyPr>
            <a:normAutofit/>
          </a:bodyPr>
          <a:lstStyle/>
          <a:p>
            <a:r>
              <a:rPr lang="en-US" dirty="0"/>
              <a:t>Referred pain is felt in areas remote from the diseased organ and results when visceral afferent neurons and somatic afferent neurons from a different anatomic region converge on second-order neurons in the spinal cord at the same spinal segment.</a:t>
            </a:r>
          </a:p>
        </p:txBody>
      </p:sp>
      <p:pic>
        <p:nvPicPr>
          <p:cNvPr id="7" name="Picture 6" descr="A diagram of a person's body&#10;&#10;Description automatically generated">
            <a:extLst>
              <a:ext uri="{FF2B5EF4-FFF2-40B4-BE49-F238E27FC236}">
                <a16:creationId xmlns:a16="http://schemas.microsoft.com/office/drawing/2014/main" id="{98F3FCD1-3BBE-61BB-75C3-6DD5C4E67168}"/>
              </a:ext>
            </a:extLst>
          </p:cNvPr>
          <p:cNvPicPr>
            <a:picLocks noChangeAspect="1"/>
          </p:cNvPicPr>
          <p:nvPr/>
        </p:nvPicPr>
        <p:blipFill>
          <a:blip r:embed="rId3"/>
          <a:stretch>
            <a:fillRect/>
          </a:stretch>
        </p:blipFill>
        <p:spPr>
          <a:xfrm>
            <a:off x="7405583" y="1996871"/>
            <a:ext cx="3445714" cy="291162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29741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78" name="Picture 277">
            <a:extLst>
              <a:ext uri="{FF2B5EF4-FFF2-40B4-BE49-F238E27FC236}">
                <a16:creationId xmlns:a16="http://schemas.microsoft.com/office/drawing/2014/main" id="{83543A10-04EE-49E0-A9DE-22E1FAB9AE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0AB8B29-C7F1-B3C8-FE41-39D90651CA4B}"/>
              </a:ext>
            </a:extLst>
          </p:cNvPr>
          <p:cNvSpPr>
            <a:spLocks noGrp="1"/>
          </p:cNvSpPr>
          <p:nvPr>
            <p:ph type="title"/>
          </p:nvPr>
        </p:nvSpPr>
        <p:spPr>
          <a:xfrm>
            <a:off x="486877" y="1756147"/>
            <a:ext cx="5076230" cy="2601011"/>
          </a:xfrm>
        </p:spPr>
        <p:txBody>
          <a:bodyPr vert="horz" lIns="91440" tIns="45720" rIns="91440" bIns="45720" rtlCol="0" anchor="b">
            <a:normAutofit/>
          </a:bodyPr>
          <a:lstStyle/>
          <a:p>
            <a:pPr algn="r"/>
            <a:r>
              <a:rPr lang="en-US" sz="4800" dirty="0"/>
              <a:t>Approach to abdominal pain</a:t>
            </a:r>
          </a:p>
        </p:txBody>
      </p:sp>
      <p:sp>
        <p:nvSpPr>
          <p:cNvPr id="3" name="Content Placeholder 2">
            <a:extLst>
              <a:ext uri="{FF2B5EF4-FFF2-40B4-BE49-F238E27FC236}">
                <a16:creationId xmlns:a16="http://schemas.microsoft.com/office/drawing/2014/main" id="{1FD58683-A156-FF03-37A3-A3D04F216FF1}"/>
              </a:ext>
            </a:extLst>
          </p:cNvPr>
          <p:cNvSpPr>
            <a:spLocks noGrp="1"/>
          </p:cNvSpPr>
          <p:nvPr>
            <p:ph idx="1"/>
          </p:nvPr>
        </p:nvSpPr>
        <p:spPr>
          <a:xfrm>
            <a:off x="486877" y="4357159"/>
            <a:ext cx="5076230" cy="914403"/>
          </a:xfrm>
        </p:spPr>
        <p:txBody>
          <a:bodyPr vert="horz" lIns="91440" tIns="45720" rIns="91440" bIns="45720" rtlCol="0" anchor="t">
            <a:normAutofit/>
          </a:bodyPr>
          <a:lstStyle/>
          <a:p>
            <a:pPr marL="0" indent="0" algn="r">
              <a:buNone/>
            </a:pPr>
            <a:r>
              <a:rPr lang="en-US" cap="all" dirty="0"/>
              <a:t>A. </a:t>
            </a:r>
            <a:r>
              <a:rPr lang="en-US" cap="all" dirty="0" err="1"/>
              <a:t>Hx</a:t>
            </a:r>
            <a:r>
              <a:rPr lang="en-US" cap="all" dirty="0"/>
              <a:t> taking!</a:t>
            </a:r>
          </a:p>
        </p:txBody>
      </p:sp>
      <p:pic>
        <p:nvPicPr>
          <p:cNvPr id="5" name="Picture 4" descr="A blue book with yellow text&#10;&#10;Description automatically generated">
            <a:extLst>
              <a:ext uri="{FF2B5EF4-FFF2-40B4-BE49-F238E27FC236}">
                <a16:creationId xmlns:a16="http://schemas.microsoft.com/office/drawing/2014/main" id="{574181CC-6D4E-759F-DCF5-FBB45D307835}"/>
              </a:ext>
            </a:extLst>
          </p:cNvPr>
          <p:cNvPicPr>
            <a:picLocks noChangeAspect="1"/>
          </p:cNvPicPr>
          <p:nvPr/>
        </p:nvPicPr>
        <p:blipFill>
          <a:blip r:embed="rId4"/>
          <a:stretch>
            <a:fillRect/>
          </a:stretch>
        </p:blipFill>
        <p:spPr>
          <a:xfrm>
            <a:off x="7771427" y="639098"/>
            <a:ext cx="2100090"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9" name="Picture 8" descr="A person sitting at a table with a person in a suit&#10;&#10;Description automatically generated">
            <a:extLst>
              <a:ext uri="{FF2B5EF4-FFF2-40B4-BE49-F238E27FC236}">
                <a16:creationId xmlns:a16="http://schemas.microsoft.com/office/drawing/2014/main" id="{E4A30F74-8137-EDB8-48D5-4A04263F2CDD}"/>
              </a:ext>
            </a:extLst>
          </p:cNvPr>
          <p:cNvPicPr>
            <a:picLocks noChangeAspect="1"/>
          </p:cNvPicPr>
          <p:nvPr/>
        </p:nvPicPr>
        <p:blipFill>
          <a:blip r:embed="rId5"/>
          <a:stretch>
            <a:fillRect/>
          </a:stretch>
        </p:blipFill>
        <p:spPr>
          <a:xfrm>
            <a:off x="6281449" y="3522111"/>
            <a:ext cx="5080046"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65083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diagram of a graph&#10;&#10;Description automatically generated">
            <a:extLst>
              <a:ext uri="{FF2B5EF4-FFF2-40B4-BE49-F238E27FC236}">
                <a16:creationId xmlns:a16="http://schemas.microsoft.com/office/drawing/2014/main" id="{4A38F0FC-C455-9463-A1D3-D412FE93286B}"/>
              </a:ext>
            </a:extLst>
          </p:cNvPr>
          <p:cNvPicPr>
            <a:picLocks noGrp="1" noChangeAspect="1"/>
          </p:cNvPicPr>
          <p:nvPr>
            <p:ph idx="1"/>
          </p:nvPr>
        </p:nvPicPr>
        <p:blipFill>
          <a:blip r:embed="rId2"/>
          <a:stretch>
            <a:fillRect/>
          </a:stretch>
        </p:blipFill>
        <p:spPr>
          <a:xfrm>
            <a:off x="3375789" y="2141538"/>
            <a:ext cx="4751446" cy="3649662"/>
          </a:xfrm>
        </p:spPr>
      </p:pic>
      <p:sp>
        <p:nvSpPr>
          <p:cNvPr id="2" name="Title 1">
            <a:extLst>
              <a:ext uri="{FF2B5EF4-FFF2-40B4-BE49-F238E27FC236}">
                <a16:creationId xmlns:a16="http://schemas.microsoft.com/office/drawing/2014/main" id="{A43F5B19-40F0-6F59-C367-A8E4A9FC2040}"/>
              </a:ext>
            </a:extLst>
          </p:cNvPr>
          <p:cNvSpPr>
            <a:spLocks noGrp="1"/>
          </p:cNvSpPr>
          <p:nvPr>
            <p:ph type="title"/>
          </p:nvPr>
        </p:nvSpPr>
        <p:spPr/>
        <p:txBody>
          <a:bodyPr/>
          <a:lstStyle/>
          <a:p>
            <a:pPr algn="ctr"/>
            <a:r>
              <a:rPr lang="en-US" dirty="0"/>
              <a:t>Chronology</a:t>
            </a:r>
          </a:p>
        </p:txBody>
      </p:sp>
      <p:sp>
        <p:nvSpPr>
          <p:cNvPr id="6" name="TextBox 5">
            <a:extLst>
              <a:ext uri="{FF2B5EF4-FFF2-40B4-BE49-F238E27FC236}">
                <a16:creationId xmlns:a16="http://schemas.microsoft.com/office/drawing/2014/main" id="{7D3BFB74-E9BF-8EFC-D61A-28B22E68D239}"/>
              </a:ext>
            </a:extLst>
          </p:cNvPr>
          <p:cNvSpPr txBox="1"/>
          <p:nvPr/>
        </p:nvSpPr>
        <p:spPr>
          <a:xfrm>
            <a:off x="156117" y="2609386"/>
            <a:ext cx="2776654" cy="1754326"/>
          </a:xfrm>
          <a:prstGeom prst="rect">
            <a:avLst/>
          </a:prstGeom>
          <a:noFill/>
        </p:spPr>
        <p:txBody>
          <a:bodyPr wrap="square" rtlCol="0">
            <a:spAutoFit/>
          </a:bodyPr>
          <a:lstStyle/>
          <a:p>
            <a:endParaRPr lang="en-US" dirty="0"/>
          </a:p>
          <a:p>
            <a:r>
              <a:rPr lang="en-US" dirty="0"/>
              <a:t>- biliary or renal pain</a:t>
            </a:r>
          </a:p>
          <a:p>
            <a:r>
              <a:rPr lang="en-US" dirty="0"/>
              <a:t>- gastroenteritis</a:t>
            </a:r>
          </a:p>
          <a:p>
            <a:r>
              <a:rPr lang="en-US" dirty="0"/>
              <a:t>- ruptured aortic aneurysm</a:t>
            </a:r>
          </a:p>
          <a:p>
            <a:r>
              <a:rPr lang="en-US" dirty="0"/>
              <a:t>- appendicitis</a:t>
            </a:r>
          </a:p>
          <a:p>
            <a:endParaRPr lang="en-US" dirty="0"/>
          </a:p>
        </p:txBody>
      </p:sp>
      <p:sp>
        <p:nvSpPr>
          <p:cNvPr id="7" name="TextBox 6">
            <a:extLst>
              <a:ext uri="{FF2B5EF4-FFF2-40B4-BE49-F238E27FC236}">
                <a16:creationId xmlns:a16="http://schemas.microsoft.com/office/drawing/2014/main" id="{8DFA1CD2-676C-8FE1-0ACE-750798220E1A}"/>
              </a:ext>
            </a:extLst>
          </p:cNvPr>
          <p:cNvSpPr txBox="1"/>
          <p:nvPr/>
        </p:nvSpPr>
        <p:spPr>
          <a:xfrm>
            <a:off x="7848345" y="5046074"/>
            <a:ext cx="1581202" cy="369332"/>
          </a:xfrm>
          <a:prstGeom prst="rect">
            <a:avLst/>
          </a:prstGeom>
          <a:noFill/>
        </p:spPr>
        <p:txBody>
          <a:bodyPr wrap="none" rtlCol="0">
            <a:spAutoFit/>
          </a:bodyPr>
          <a:lstStyle/>
          <a:p>
            <a:r>
              <a:rPr lang="en-US" dirty="0">
                <a:solidFill>
                  <a:schemeClr val="bg2"/>
                </a:solidFill>
                <a:highlight>
                  <a:srgbClr val="FFFF00"/>
                </a:highlight>
              </a:rPr>
              <a:t>Gastroenteritis</a:t>
            </a:r>
          </a:p>
        </p:txBody>
      </p:sp>
      <p:sp>
        <p:nvSpPr>
          <p:cNvPr id="10" name="TextBox 9">
            <a:extLst>
              <a:ext uri="{FF2B5EF4-FFF2-40B4-BE49-F238E27FC236}">
                <a16:creationId xmlns:a16="http://schemas.microsoft.com/office/drawing/2014/main" id="{F25A0A0E-6695-5F33-5CE6-769E045BEF4F}"/>
              </a:ext>
            </a:extLst>
          </p:cNvPr>
          <p:cNvSpPr txBox="1"/>
          <p:nvPr/>
        </p:nvSpPr>
        <p:spPr>
          <a:xfrm>
            <a:off x="7823630" y="2404942"/>
            <a:ext cx="2064989" cy="369332"/>
          </a:xfrm>
          <a:prstGeom prst="rect">
            <a:avLst/>
          </a:prstGeom>
          <a:noFill/>
        </p:spPr>
        <p:txBody>
          <a:bodyPr wrap="none" rtlCol="0">
            <a:spAutoFit/>
          </a:bodyPr>
          <a:lstStyle/>
          <a:p>
            <a:r>
              <a:rPr lang="en-US" dirty="0">
                <a:solidFill>
                  <a:schemeClr val="bg2"/>
                </a:solidFill>
                <a:highlight>
                  <a:srgbClr val="FFFF00"/>
                </a:highlight>
              </a:rPr>
              <a:t>Renal or biliary colic</a:t>
            </a:r>
          </a:p>
        </p:txBody>
      </p:sp>
      <p:sp>
        <p:nvSpPr>
          <p:cNvPr id="11" name="TextBox 10">
            <a:extLst>
              <a:ext uri="{FF2B5EF4-FFF2-40B4-BE49-F238E27FC236}">
                <a16:creationId xmlns:a16="http://schemas.microsoft.com/office/drawing/2014/main" id="{FD31E3B9-C3A2-5A22-162E-1CA3FA5C662E}"/>
              </a:ext>
            </a:extLst>
          </p:cNvPr>
          <p:cNvSpPr txBox="1"/>
          <p:nvPr/>
        </p:nvSpPr>
        <p:spPr>
          <a:xfrm>
            <a:off x="7844550" y="3603400"/>
            <a:ext cx="1343638" cy="369332"/>
          </a:xfrm>
          <a:prstGeom prst="rect">
            <a:avLst/>
          </a:prstGeom>
          <a:noFill/>
        </p:spPr>
        <p:txBody>
          <a:bodyPr wrap="none" rtlCol="0">
            <a:spAutoFit/>
          </a:bodyPr>
          <a:lstStyle/>
          <a:p>
            <a:r>
              <a:rPr lang="en-US" dirty="0">
                <a:solidFill>
                  <a:schemeClr val="bg2"/>
                </a:solidFill>
                <a:highlight>
                  <a:srgbClr val="FFFF00"/>
                </a:highlight>
              </a:rPr>
              <a:t>Appendicitis</a:t>
            </a:r>
          </a:p>
        </p:txBody>
      </p:sp>
      <p:sp>
        <p:nvSpPr>
          <p:cNvPr id="12" name="TextBox 11">
            <a:extLst>
              <a:ext uri="{FF2B5EF4-FFF2-40B4-BE49-F238E27FC236}">
                <a16:creationId xmlns:a16="http://schemas.microsoft.com/office/drawing/2014/main" id="{10D87B9C-3EDB-9B10-860F-3401F1523A35}"/>
              </a:ext>
            </a:extLst>
          </p:cNvPr>
          <p:cNvSpPr txBox="1"/>
          <p:nvPr/>
        </p:nvSpPr>
        <p:spPr>
          <a:xfrm>
            <a:off x="4034325" y="1766532"/>
            <a:ext cx="2691571" cy="369332"/>
          </a:xfrm>
          <a:prstGeom prst="rect">
            <a:avLst/>
          </a:prstGeom>
          <a:noFill/>
        </p:spPr>
        <p:txBody>
          <a:bodyPr wrap="none" rtlCol="0">
            <a:spAutoFit/>
          </a:bodyPr>
          <a:lstStyle/>
          <a:p>
            <a:r>
              <a:rPr lang="en-US" dirty="0">
                <a:solidFill>
                  <a:schemeClr val="bg2"/>
                </a:solidFill>
                <a:highlight>
                  <a:srgbClr val="FFFF00"/>
                </a:highlight>
              </a:rPr>
              <a:t>Ruptured aortic aneurysm </a:t>
            </a:r>
          </a:p>
        </p:txBody>
      </p:sp>
    </p:spTree>
    <p:extLst>
      <p:ext uri="{BB962C8B-B14F-4D97-AF65-F5344CB8AC3E}">
        <p14:creationId xmlns:p14="http://schemas.microsoft.com/office/powerpoint/2010/main" val="188919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4AB9-18C9-F06F-8136-FAC650D3274E}"/>
              </a:ext>
            </a:extLst>
          </p:cNvPr>
          <p:cNvSpPr>
            <a:spLocks noGrp="1"/>
          </p:cNvSpPr>
          <p:nvPr>
            <p:ph type="title"/>
          </p:nvPr>
        </p:nvSpPr>
        <p:spPr/>
        <p:txBody>
          <a:bodyPr/>
          <a:lstStyle/>
          <a:p>
            <a:r>
              <a:rPr lang="en-US" dirty="0"/>
              <a:t>Intensity and Character</a:t>
            </a:r>
          </a:p>
        </p:txBody>
      </p:sp>
      <p:sp>
        <p:nvSpPr>
          <p:cNvPr id="3" name="Content Placeholder 2">
            <a:extLst>
              <a:ext uri="{FF2B5EF4-FFF2-40B4-BE49-F238E27FC236}">
                <a16:creationId xmlns:a16="http://schemas.microsoft.com/office/drawing/2014/main" id="{782F9102-1F70-0741-C96B-7FAE0BC68102}"/>
              </a:ext>
            </a:extLst>
          </p:cNvPr>
          <p:cNvSpPr>
            <a:spLocks noGrp="1"/>
          </p:cNvSpPr>
          <p:nvPr>
            <p:ph idx="1"/>
          </p:nvPr>
        </p:nvSpPr>
        <p:spPr/>
        <p:txBody>
          <a:bodyPr>
            <a:normAutofit fontScale="92500" lnSpcReduction="10000"/>
          </a:bodyPr>
          <a:lstStyle/>
          <a:p>
            <a:r>
              <a:rPr lang="en-US" dirty="0"/>
              <a:t>Acute abdominal pain presentations based on severity:</a:t>
            </a:r>
          </a:p>
          <a:p>
            <a:endParaRPr lang="en-US" dirty="0"/>
          </a:p>
          <a:p>
            <a:r>
              <a:rPr lang="en-US" dirty="0"/>
              <a:t>1. prostrating and physically incapacitating </a:t>
            </a:r>
            <a:r>
              <a:rPr lang="en-US" dirty="0">
                <a:sym typeface="Wingdings" pitchFamily="2" charset="2"/>
              </a:rPr>
              <a:t></a:t>
            </a:r>
            <a:r>
              <a:rPr lang="en-US" dirty="0"/>
              <a:t> sever</a:t>
            </a:r>
            <a:r>
              <a:rPr lang="en-US" u="sng" dirty="0"/>
              <a:t>e</a:t>
            </a:r>
            <a:r>
              <a:rPr lang="en-US" dirty="0"/>
              <a:t> life-threatening disease e.g. perforated viscus, ruptured aneurysm, or severe acute pancreatitis. </a:t>
            </a:r>
          </a:p>
          <a:p>
            <a:endParaRPr lang="en-US" dirty="0"/>
          </a:p>
          <a:p>
            <a:r>
              <a:rPr lang="en-US" dirty="0"/>
              <a:t>2. gradual onset, colicky and intermittent accompanied with nausea and vomiting e.g.  obstruction of a hollow viscus e.g. SBO, renal colic, or biliary pain, present with gradual onset of cramping pain that follows a sinusoidal pattern of intense pain alternating with a period of relief. </a:t>
            </a:r>
          </a:p>
          <a:p>
            <a:endParaRPr lang="en-US" dirty="0"/>
          </a:p>
          <a:p>
            <a:r>
              <a:rPr lang="en-US" dirty="0"/>
              <a:t>3. gradually increasing discomfort, vague and poorly localized, becoming more localized as the pain intensifies, e.g., inflammation, as with acute appendicitis or diverticulitis. </a:t>
            </a:r>
          </a:p>
        </p:txBody>
      </p:sp>
    </p:spTree>
    <p:extLst>
      <p:ext uri="{BB962C8B-B14F-4D97-AF65-F5344CB8AC3E}">
        <p14:creationId xmlns:p14="http://schemas.microsoft.com/office/powerpoint/2010/main" val="2337751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2A13-BAAB-0BE4-D1B2-5A742CCDFD11}"/>
              </a:ext>
            </a:extLst>
          </p:cNvPr>
          <p:cNvSpPr>
            <a:spLocks noGrp="1"/>
          </p:cNvSpPr>
          <p:nvPr>
            <p:ph type="title"/>
          </p:nvPr>
        </p:nvSpPr>
        <p:spPr>
          <a:xfrm>
            <a:off x="7865806" y="643463"/>
            <a:ext cx="3706762" cy="1608124"/>
          </a:xfrm>
        </p:spPr>
        <p:txBody>
          <a:bodyPr>
            <a:normAutofit/>
          </a:bodyPr>
          <a:lstStyle/>
          <a:p>
            <a:pPr defTabSz="457200" rtl="1" eaLnBrk="1" latinLnBrk="0" hangingPunct="1">
              <a:spcBef>
                <a:spcPct val="0"/>
              </a:spcBef>
              <a:buNone/>
            </a:pPr>
            <a:r>
              <a:rPr lang="en-US" dirty="0"/>
              <a:t>location</a:t>
            </a:r>
            <a:endParaRPr lang="en-US"/>
          </a:p>
        </p:txBody>
      </p:sp>
      <p:pic>
        <p:nvPicPr>
          <p:cNvPr id="4" name="Content Placeholder 4" descr="A diagram of the internal organs&#10;&#10;Description automatically generated">
            <a:extLst>
              <a:ext uri="{FF2B5EF4-FFF2-40B4-BE49-F238E27FC236}">
                <a16:creationId xmlns:a16="http://schemas.microsoft.com/office/drawing/2014/main" id="{C29CD0C3-FB44-03B4-51FE-A9AB89DEFC7F}"/>
              </a:ext>
            </a:extLst>
          </p:cNvPr>
          <p:cNvPicPr>
            <a:picLocks noChangeAspect="1"/>
          </p:cNvPicPr>
          <p:nvPr/>
        </p:nvPicPr>
        <p:blipFill>
          <a:blip r:embed="rId2"/>
          <a:stretch>
            <a:fillRect/>
          </a:stretch>
        </p:blipFill>
        <p:spPr>
          <a:xfrm>
            <a:off x="2069524" y="643463"/>
            <a:ext cx="4045758" cy="55803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8" name="Content Placeholder 7">
            <a:extLst>
              <a:ext uri="{FF2B5EF4-FFF2-40B4-BE49-F238E27FC236}">
                <a16:creationId xmlns:a16="http://schemas.microsoft.com/office/drawing/2014/main" id="{D338DF22-7837-1DA5-4777-005A81AE9D6A}"/>
              </a:ext>
            </a:extLst>
          </p:cNvPr>
          <p:cNvSpPr>
            <a:spLocks noGrp="1"/>
          </p:cNvSpPr>
          <p:nvPr>
            <p:ph idx="1"/>
          </p:nvPr>
        </p:nvSpPr>
        <p:spPr>
          <a:xfrm>
            <a:off x="7865806" y="2251587"/>
            <a:ext cx="3706762" cy="3972232"/>
          </a:xfrm>
        </p:spPr>
        <p:txBody>
          <a:bodyPr>
            <a:normAutofit/>
          </a:bodyPr>
          <a:lstStyle/>
          <a:p>
            <a:endParaRPr lang="en-US"/>
          </a:p>
        </p:txBody>
      </p:sp>
    </p:spTree>
    <p:extLst>
      <p:ext uri="{BB962C8B-B14F-4D97-AF65-F5344CB8AC3E}">
        <p14:creationId xmlns:p14="http://schemas.microsoft.com/office/powerpoint/2010/main" val="410083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995C-D061-2B4A-0C9A-44EDC5BB6F27}"/>
              </a:ext>
            </a:extLst>
          </p:cNvPr>
          <p:cNvSpPr>
            <a:spLocks noGrp="1"/>
          </p:cNvSpPr>
          <p:nvPr>
            <p:ph type="title"/>
          </p:nvPr>
        </p:nvSpPr>
        <p:spPr/>
        <p:txBody>
          <a:bodyPr/>
          <a:lstStyle/>
          <a:p>
            <a:r>
              <a:rPr lang="en-US" dirty="0"/>
              <a:t>Aggravating and Alleviating Factors</a:t>
            </a:r>
            <a:br>
              <a:rPr lang="en-US" dirty="0"/>
            </a:br>
            <a:endParaRPr lang="en-US" dirty="0"/>
          </a:p>
        </p:txBody>
      </p:sp>
      <p:sp>
        <p:nvSpPr>
          <p:cNvPr id="3" name="Content Placeholder 2">
            <a:extLst>
              <a:ext uri="{FF2B5EF4-FFF2-40B4-BE49-F238E27FC236}">
                <a16:creationId xmlns:a16="http://schemas.microsoft.com/office/drawing/2014/main" id="{3BBD9D8F-518B-75BD-CC64-714309082D39}"/>
              </a:ext>
            </a:extLst>
          </p:cNvPr>
          <p:cNvSpPr>
            <a:spLocks noGrp="1"/>
          </p:cNvSpPr>
          <p:nvPr>
            <p:ph idx="1"/>
          </p:nvPr>
        </p:nvSpPr>
        <p:spPr/>
        <p:txBody>
          <a:bodyPr>
            <a:normAutofit lnSpcReduction="10000"/>
          </a:bodyPr>
          <a:lstStyle/>
          <a:p>
            <a:r>
              <a:rPr lang="en-US" dirty="0"/>
              <a:t>The relationship of pain to positional changes, meals, bowel movements, and stress may yield important diagnostic clues. </a:t>
            </a:r>
          </a:p>
          <a:p>
            <a:endParaRPr lang="en-US" dirty="0"/>
          </a:p>
          <a:p>
            <a:r>
              <a:rPr lang="en-US" dirty="0"/>
              <a:t>Patients with peritonitis lie motionless, whereas those with renal colic may writhe in an attempt to find a comfortable position. </a:t>
            </a:r>
          </a:p>
          <a:p>
            <a:endParaRPr lang="en-US" dirty="0"/>
          </a:p>
          <a:p>
            <a:r>
              <a:rPr lang="en-US" dirty="0"/>
              <a:t>Certain foods exacerbate pain. A classic example is the relationship between the intake of fatty foods and development of biliary pain. </a:t>
            </a:r>
          </a:p>
          <a:p>
            <a:endParaRPr lang="en-US" dirty="0"/>
          </a:p>
          <a:p>
            <a:r>
              <a:rPr lang="en-US" dirty="0"/>
              <a:t>Pain associated with duodenal ulcer is often alleviated by meals. By contrast, patients with gastric ulcer or chronic mesenteric ischemia may report exacerbation of pain with eating. </a:t>
            </a:r>
          </a:p>
        </p:txBody>
      </p:sp>
    </p:spTree>
    <p:extLst>
      <p:ext uri="{BB962C8B-B14F-4D97-AF65-F5344CB8AC3E}">
        <p14:creationId xmlns:p14="http://schemas.microsoft.com/office/powerpoint/2010/main" val="2938871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2B70-55A7-F2E5-BE1E-31AA2AD8275E}"/>
              </a:ext>
            </a:extLst>
          </p:cNvPr>
          <p:cNvSpPr>
            <a:spLocks noGrp="1"/>
          </p:cNvSpPr>
          <p:nvPr>
            <p:ph type="title"/>
          </p:nvPr>
        </p:nvSpPr>
        <p:spPr/>
        <p:txBody>
          <a:bodyPr/>
          <a:lstStyle/>
          <a:p>
            <a:r>
              <a:rPr lang="en-US" dirty="0"/>
              <a:t>Associated Symptoms</a:t>
            </a:r>
            <a:br>
              <a:rPr lang="en-US" dirty="0"/>
            </a:br>
            <a:endParaRPr lang="en-US" dirty="0"/>
          </a:p>
        </p:txBody>
      </p:sp>
      <p:sp>
        <p:nvSpPr>
          <p:cNvPr id="3" name="Content Placeholder 2">
            <a:extLst>
              <a:ext uri="{FF2B5EF4-FFF2-40B4-BE49-F238E27FC236}">
                <a16:creationId xmlns:a16="http://schemas.microsoft.com/office/drawing/2014/main" id="{0B71C3AE-097B-0B38-3284-1F3374DDFFBB}"/>
              </a:ext>
            </a:extLst>
          </p:cNvPr>
          <p:cNvSpPr>
            <a:spLocks noGrp="1"/>
          </p:cNvSpPr>
          <p:nvPr>
            <p:ph idx="1"/>
          </p:nvPr>
        </p:nvSpPr>
        <p:spPr/>
        <p:txBody>
          <a:bodyPr/>
          <a:lstStyle/>
          <a:p>
            <a:r>
              <a:rPr lang="en-US" dirty="0"/>
              <a:t>constitutional symptoms (e.g., fever, chills, night sweats, weight loss, myalgias, arthralgias)</a:t>
            </a:r>
          </a:p>
          <a:p>
            <a:endParaRPr lang="en-US" dirty="0"/>
          </a:p>
          <a:p>
            <a:r>
              <a:rPr lang="en-US" dirty="0"/>
              <a:t>digestive function (e.g., anorexia, nausea, vomiting, flatulence, diarrhea, constipation), and jaundice</a:t>
            </a:r>
          </a:p>
          <a:p>
            <a:r>
              <a:rPr lang="en-US" dirty="0"/>
              <a:t>dysuria, changes in menstruation, and pregnancy should be solicited from the patient</a:t>
            </a:r>
          </a:p>
          <a:p>
            <a:endParaRPr lang="en-US" dirty="0"/>
          </a:p>
          <a:p>
            <a:r>
              <a:rPr lang="en-US" dirty="0"/>
              <a:t>Clear vomitus suggests gastric outlet obstruction, whereas feculent vomitus suggests more distal small bowel or colonic obstruction. </a:t>
            </a:r>
          </a:p>
        </p:txBody>
      </p:sp>
    </p:spTree>
    <p:extLst>
      <p:ext uri="{BB962C8B-B14F-4D97-AF65-F5344CB8AC3E}">
        <p14:creationId xmlns:p14="http://schemas.microsoft.com/office/powerpoint/2010/main" val="77473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E2A0-8652-3225-B1E1-C75F27EC5D10}"/>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6657321B-0927-3717-EBDC-D2ECFB085DEE}"/>
              </a:ext>
            </a:extLst>
          </p:cNvPr>
          <p:cNvSpPr>
            <a:spLocks noGrp="1"/>
          </p:cNvSpPr>
          <p:nvPr>
            <p:ph idx="1"/>
          </p:nvPr>
        </p:nvSpPr>
        <p:spPr>
          <a:xfrm>
            <a:off x="685801" y="1885589"/>
            <a:ext cx="10131425" cy="3649133"/>
          </a:xfrm>
        </p:spPr>
        <p:txBody>
          <a:bodyPr/>
          <a:lstStyle/>
          <a:p>
            <a:pPr marL="0" indent="0">
              <a:buNone/>
            </a:pPr>
            <a:endParaRPr lang="en-US" dirty="0"/>
          </a:p>
          <a:p>
            <a:pPr marL="0" indent="0">
              <a:buNone/>
            </a:pPr>
            <a:endParaRPr lang="en-US" dirty="0"/>
          </a:p>
          <a:p>
            <a:pPr marL="0" indent="0">
              <a:buNone/>
            </a:pPr>
            <a:endParaRPr lang="en-US" dirty="0"/>
          </a:p>
          <a:p>
            <a:r>
              <a:rPr lang="en-US" dirty="0"/>
              <a:t>Sample questions for lecture topics</a:t>
            </a:r>
          </a:p>
          <a:p>
            <a:r>
              <a:rPr lang="en-US" dirty="0"/>
              <a:t>Anatomy and physiology of abdominal pain </a:t>
            </a:r>
          </a:p>
          <a:p>
            <a:r>
              <a:rPr lang="en-US" dirty="0"/>
              <a:t>Acute abdominal pain identification and examples</a:t>
            </a:r>
          </a:p>
          <a:p>
            <a:r>
              <a:rPr lang="en-US" dirty="0"/>
              <a:t>Chronic abdominal pain identification and examples</a:t>
            </a:r>
          </a:p>
        </p:txBody>
      </p:sp>
    </p:spTree>
    <p:extLst>
      <p:ext uri="{BB962C8B-B14F-4D97-AF65-F5344CB8AC3E}">
        <p14:creationId xmlns:p14="http://schemas.microsoft.com/office/powerpoint/2010/main" val="385506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2BC21-939E-BD33-C316-439BEE3CD5CB}"/>
              </a:ext>
            </a:extLst>
          </p:cNvPr>
          <p:cNvSpPr>
            <a:spLocks noGrp="1"/>
          </p:cNvSpPr>
          <p:nvPr>
            <p:ph type="title"/>
          </p:nvPr>
        </p:nvSpPr>
        <p:spPr/>
        <p:txBody>
          <a:bodyPr/>
          <a:lstStyle/>
          <a:p>
            <a:r>
              <a:rPr lang="en-US" dirty="0"/>
              <a:t>PMH</a:t>
            </a:r>
            <a:r>
              <a:rPr lang="en-US" baseline="-25000" dirty="0"/>
              <a:t>x</a:t>
            </a:r>
          </a:p>
        </p:txBody>
      </p:sp>
      <p:sp>
        <p:nvSpPr>
          <p:cNvPr id="3" name="Content Placeholder 2">
            <a:extLst>
              <a:ext uri="{FF2B5EF4-FFF2-40B4-BE49-F238E27FC236}">
                <a16:creationId xmlns:a16="http://schemas.microsoft.com/office/drawing/2014/main" id="{075C8714-53ED-1C8A-2CED-941BEDC9C00C}"/>
              </a:ext>
            </a:extLst>
          </p:cNvPr>
          <p:cNvSpPr>
            <a:spLocks noGrp="1"/>
          </p:cNvSpPr>
          <p:nvPr>
            <p:ph idx="1"/>
          </p:nvPr>
        </p:nvSpPr>
        <p:spPr/>
        <p:txBody>
          <a:bodyPr/>
          <a:lstStyle/>
          <a:p>
            <a:r>
              <a:rPr lang="en-US" dirty="0"/>
              <a:t>Previous experience with similar symptoms suggests a recurrent problem. Patients with a history of partial SBO, renal calculi, or pelvic inflammatory disease are likely to have recurrences. </a:t>
            </a:r>
          </a:p>
          <a:p>
            <a:endParaRPr lang="en-US" dirty="0"/>
          </a:p>
          <a:p>
            <a:r>
              <a:rPr lang="en-US" dirty="0"/>
              <a:t>A patient whose presentation suggests intestinal obstruction, and who has no prior surgical history, deserves special attention because of the likelihood of surgical pathology such as a hernia or neoplasm.</a:t>
            </a:r>
          </a:p>
          <a:p>
            <a:endParaRPr lang="en-US" dirty="0"/>
          </a:p>
          <a:p>
            <a:r>
              <a:rPr lang="en-US" dirty="0"/>
              <a:t> Patients with a systemic illness, such as scleroderma, SLE, nephrotic syndrome, porphyria, or sickle cell disease, often have abdominal pain as a manifestation of the underlying disorder. </a:t>
            </a:r>
          </a:p>
        </p:txBody>
      </p:sp>
    </p:spTree>
    <p:extLst>
      <p:ext uri="{BB962C8B-B14F-4D97-AF65-F5344CB8AC3E}">
        <p14:creationId xmlns:p14="http://schemas.microsoft.com/office/powerpoint/2010/main" val="2679891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B8B29-C7F1-B3C8-FE41-39D90651CA4B}"/>
              </a:ext>
            </a:extLst>
          </p:cNvPr>
          <p:cNvSpPr>
            <a:spLocks noGrp="1"/>
          </p:cNvSpPr>
          <p:nvPr>
            <p:ph type="title"/>
          </p:nvPr>
        </p:nvSpPr>
        <p:spPr>
          <a:xfrm>
            <a:off x="7865806" y="643463"/>
            <a:ext cx="3706762" cy="1608124"/>
          </a:xfrm>
        </p:spPr>
        <p:txBody>
          <a:bodyPr vert="horz" lIns="91440" tIns="45720" rIns="91440" bIns="45720" rtlCol="0">
            <a:normAutofit/>
          </a:bodyPr>
          <a:lstStyle/>
          <a:p>
            <a:r>
              <a:rPr lang="en-US"/>
              <a:t>Approach to abdominal pain</a:t>
            </a:r>
          </a:p>
        </p:txBody>
      </p:sp>
      <p:pic>
        <p:nvPicPr>
          <p:cNvPr id="6" name="Picture 5" descr="A child lying on a bed&#10;&#10;Description automatically generated">
            <a:extLst>
              <a:ext uri="{FF2B5EF4-FFF2-40B4-BE49-F238E27FC236}">
                <a16:creationId xmlns:a16="http://schemas.microsoft.com/office/drawing/2014/main" id="{A8CF0466-343B-C40F-0978-C9E3C8C14535}"/>
              </a:ext>
            </a:extLst>
          </p:cNvPr>
          <p:cNvPicPr>
            <a:picLocks noChangeAspect="1"/>
          </p:cNvPicPr>
          <p:nvPr/>
        </p:nvPicPr>
        <p:blipFill>
          <a:blip r:embed="rId3"/>
          <a:stretch>
            <a:fillRect/>
          </a:stretch>
        </p:blipFill>
        <p:spPr>
          <a:xfrm>
            <a:off x="643464" y="1372900"/>
            <a:ext cx="6897878" cy="412148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1FD58683-A156-FF03-37A3-A3D04F216FF1}"/>
              </a:ext>
            </a:extLst>
          </p:cNvPr>
          <p:cNvSpPr>
            <a:spLocks noGrp="1"/>
          </p:cNvSpPr>
          <p:nvPr>
            <p:ph idx="1"/>
          </p:nvPr>
        </p:nvSpPr>
        <p:spPr>
          <a:xfrm>
            <a:off x="7865806" y="2251587"/>
            <a:ext cx="3706762" cy="3972232"/>
          </a:xfrm>
        </p:spPr>
        <p:txBody>
          <a:bodyPr vert="horz" lIns="91440" tIns="45720" rIns="91440" bIns="45720" rtlCol="0">
            <a:normAutofit/>
          </a:bodyPr>
          <a:lstStyle/>
          <a:p>
            <a:pPr marL="0" indent="0">
              <a:buNone/>
            </a:pPr>
            <a:endParaRPr lang="en-US" cap="all"/>
          </a:p>
          <a:p>
            <a:pPr marL="0" indent="0">
              <a:buNone/>
            </a:pPr>
            <a:r>
              <a:rPr lang="en-US" cap="all"/>
              <a:t>B. Physical examination!</a:t>
            </a:r>
          </a:p>
        </p:txBody>
      </p:sp>
    </p:spTree>
    <p:extLst>
      <p:ext uri="{BB962C8B-B14F-4D97-AF65-F5344CB8AC3E}">
        <p14:creationId xmlns:p14="http://schemas.microsoft.com/office/powerpoint/2010/main" val="1665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FB88-6454-9C6F-31BA-A54F335A509F}"/>
              </a:ext>
            </a:extLst>
          </p:cNvPr>
          <p:cNvSpPr>
            <a:spLocks noGrp="1"/>
          </p:cNvSpPr>
          <p:nvPr>
            <p:ph type="title"/>
          </p:nvPr>
        </p:nvSpPr>
        <p:spPr/>
        <p:txBody>
          <a:bodyPr/>
          <a:lstStyle/>
          <a:p>
            <a:r>
              <a:rPr lang="en-US" dirty="0"/>
              <a:t>Steps of abdominal </a:t>
            </a:r>
            <a:r>
              <a:rPr lang="en-US" dirty="0" err="1"/>
              <a:t>P</a:t>
            </a:r>
            <a:r>
              <a:rPr lang="en-US" baseline="-25000" dirty="0" err="1"/>
              <a:t>x</a:t>
            </a:r>
            <a:endParaRPr lang="en-US" baseline="-25000" dirty="0"/>
          </a:p>
        </p:txBody>
      </p:sp>
      <p:sp>
        <p:nvSpPr>
          <p:cNvPr id="3" name="Content Placeholder 2">
            <a:extLst>
              <a:ext uri="{FF2B5EF4-FFF2-40B4-BE49-F238E27FC236}">
                <a16:creationId xmlns:a16="http://schemas.microsoft.com/office/drawing/2014/main" id="{EBC281CC-81B0-8E75-FF40-3ED5D1C44B90}"/>
              </a:ext>
            </a:extLst>
          </p:cNvPr>
          <p:cNvSpPr>
            <a:spLocks noGrp="1"/>
          </p:cNvSpPr>
          <p:nvPr>
            <p:ph idx="1"/>
          </p:nvPr>
        </p:nvSpPr>
        <p:spPr/>
        <p:txBody>
          <a:bodyPr/>
          <a:lstStyle/>
          <a:p>
            <a:r>
              <a:rPr lang="en-US" dirty="0"/>
              <a:t>Inspection</a:t>
            </a:r>
          </a:p>
          <a:p>
            <a:r>
              <a:rPr lang="en-US" dirty="0"/>
              <a:t>Auscultation</a:t>
            </a:r>
          </a:p>
          <a:p>
            <a:r>
              <a:rPr lang="en-US" dirty="0"/>
              <a:t>Palpation</a:t>
            </a:r>
          </a:p>
          <a:p>
            <a:r>
              <a:rPr lang="en-US" dirty="0"/>
              <a:t>Percussion</a:t>
            </a:r>
          </a:p>
        </p:txBody>
      </p:sp>
    </p:spTree>
    <p:extLst>
      <p:ext uri="{BB962C8B-B14F-4D97-AF65-F5344CB8AC3E}">
        <p14:creationId xmlns:p14="http://schemas.microsoft.com/office/powerpoint/2010/main" val="289474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AEEB2-5237-C012-565B-3C22314AD7F0}"/>
              </a:ext>
            </a:extLst>
          </p:cNvPr>
          <p:cNvSpPr>
            <a:spLocks noGrp="1"/>
          </p:cNvSpPr>
          <p:nvPr>
            <p:ph type="title"/>
          </p:nvPr>
        </p:nvSpPr>
        <p:spPr/>
        <p:txBody>
          <a:bodyPr/>
          <a:lstStyle/>
          <a:p>
            <a:r>
              <a:rPr lang="en-US" dirty="0"/>
              <a:t>Laboratory w/u</a:t>
            </a:r>
          </a:p>
        </p:txBody>
      </p:sp>
      <p:sp>
        <p:nvSpPr>
          <p:cNvPr id="3" name="Content Placeholder 2">
            <a:extLst>
              <a:ext uri="{FF2B5EF4-FFF2-40B4-BE49-F238E27FC236}">
                <a16:creationId xmlns:a16="http://schemas.microsoft.com/office/drawing/2014/main" id="{1128106D-BFBE-1C00-9F2E-E242ECAFCEBF}"/>
              </a:ext>
            </a:extLst>
          </p:cNvPr>
          <p:cNvSpPr>
            <a:spLocks noGrp="1"/>
          </p:cNvSpPr>
          <p:nvPr>
            <p:ph idx="1"/>
          </p:nvPr>
        </p:nvSpPr>
        <p:spPr/>
        <p:txBody>
          <a:bodyPr>
            <a:normAutofit/>
          </a:bodyPr>
          <a:lstStyle/>
          <a:p>
            <a:r>
              <a:rPr lang="en-US" dirty="0" err="1"/>
              <a:t>Hx</a:t>
            </a:r>
            <a:r>
              <a:rPr lang="en-US" dirty="0"/>
              <a:t> + </a:t>
            </a:r>
            <a:r>
              <a:rPr lang="en-US" dirty="0" err="1"/>
              <a:t>Px</a:t>
            </a:r>
            <a:r>
              <a:rPr lang="en-US" dirty="0"/>
              <a:t> are insufficient for sole and firm diagnosis of acute abdominal pain presentation </a:t>
            </a:r>
          </a:p>
          <a:p>
            <a:r>
              <a:rPr lang="en-US" dirty="0"/>
              <a:t>Basic labs to be ordered CBC with diff, CMP looking at BUN, Cr, and glucose levels is useful </a:t>
            </a:r>
          </a:p>
          <a:p>
            <a:r>
              <a:rPr lang="en-US" dirty="0"/>
              <a:t>Urine or serum pregnancy testing must be performed in all women of reproductive age </a:t>
            </a:r>
          </a:p>
          <a:p>
            <a:r>
              <a:rPr lang="en-US" dirty="0"/>
              <a:t>Liver panel, amylase, and lipase for epigastric pain</a:t>
            </a:r>
          </a:p>
        </p:txBody>
      </p:sp>
    </p:spTree>
    <p:extLst>
      <p:ext uri="{BB962C8B-B14F-4D97-AF65-F5344CB8AC3E}">
        <p14:creationId xmlns:p14="http://schemas.microsoft.com/office/powerpoint/2010/main" val="2149804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905D-81BC-A31F-9050-09CA1093660C}"/>
              </a:ext>
            </a:extLst>
          </p:cNvPr>
          <p:cNvSpPr>
            <a:spLocks noGrp="1"/>
          </p:cNvSpPr>
          <p:nvPr>
            <p:ph type="title"/>
          </p:nvPr>
        </p:nvSpPr>
        <p:spPr/>
        <p:txBody>
          <a:bodyPr/>
          <a:lstStyle/>
          <a:p>
            <a:r>
              <a:rPr lang="en-US" dirty="0"/>
              <a:t>Imaging studies</a:t>
            </a:r>
          </a:p>
        </p:txBody>
      </p:sp>
      <p:sp>
        <p:nvSpPr>
          <p:cNvPr id="3" name="Content Placeholder 2">
            <a:extLst>
              <a:ext uri="{FF2B5EF4-FFF2-40B4-BE49-F238E27FC236}">
                <a16:creationId xmlns:a16="http://schemas.microsoft.com/office/drawing/2014/main" id="{3BE19643-BFDC-CB0F-C9BB-54CB3E34E998}"/>
              </a:ext>
            </a:extLst>
          </p:cNvPr>
          <p:cNvSpPr>
            <a:spLocks noGrp="1"/>
          </p:cNvSpPr>
          <p:nvPr>
            <p:ph idx="1"/>
          </p:nvPr>
        </p:nvSpPr>
        <p:spPr/>
        <p:txBody>
          <a:bodyPr/>
          <a:lstStyle/>
          <a:p>
            <a:r>
              <a:rPr lang="en-US" dirty="0"/>
              <a:t>CT scan</a:t>
            </a:r>
          </a:p>
          <a:p>
            <a:r>
              <a:rPr lang="en-US" dirty="0"/>
              <a:t>US FAST</a:t>
            </a:r>
          </a:p>
          <a:p>
            <a:r>
              <a:rPr lang="en-US" dirty="0"/>
              <a:t>US of the RUQ</a:t>
            </a:r>
          </a:p>
          <a:p>
            <a:r>
              <a:rPr lang="en-US" dirty="0"/>
              <a:t>MRI </a:t>
            </a:r>
          </a:p>
          <a:p>
            <a:r>
              <a:rPr lang="en-US" dirty="0"/>
              <a:t>HIDA scan (</a:t>
            </a:r>
            <a:r>
              <a:rPr lang="en-US" baseline="30000" dirty="0"/>
              <a:t>99m</a:t>
            </a:r>
            <a:r>
              <a:rPr lang="en-US" dirty="0"/>
              <a:t>Tc-labeled hydroxyl iminodiacetic acid) </a:t>
            </a:r>
          </a:p>
        </p:txBody>
      </p:sp>
    </p:spTree>
    <p:extLst>
      <p:ext uri="{BB962C8B-B14F-4D97-AF65-F5344CB8AC3E}">
        <p14:creationId xmlns:p14="http://schemas.microsoft.com/office/powerpoint/2010/main" val="2012328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358A-EEE1-BBB6-1B41-5C36CB54B7C3}"/>
              </a:ext>
            </a:extLst>
          </p:cNvPr>
          <p:cNvSpPr>
            <a:spLocks noGrp="1"/>
          </p:cNvSpPr>
          <p:nvPr>
            <p:ph type="title"/>
          </p:nvPr>
        </p:nvSpPr>
        <p:spPr/>
        <p:txBody>
          <a:bodyPr/>
          <a:lstStyle/>
          <a:p>
            <a:r>
              <a:rPr lang="en-US" dirty="0"/>
              <a:t>Background, #acute abdominal pain</a:t>
            </a:r>
          </a:p>
        </p:txBody>
      </p:sp>
      <p:sp>
        <p:nvSpPr>
          <p:cNvPr id="3" name="Content Placeholder 2">
            <a:extLst>
              <a:ext uri="{FF2B5EF4-FFF2-40B4-BE49-F238E27FC236}">
                <a16:creationId xmlns:a16="http://schemas.microsoft.com/office/drawing/2014/main" id="{F9B852E0-5B66-4E0B-635D-3AFED97CDC86}"/>
              </a:ext>
            </a:extLst>
          </p:cNvPr>
          <p:cNvSpPr>
            <a:spLocks noGrp="1"/>
          </p:cNvSpPr>
          <p:nvPr>
            <p:ph idx="1"/>
          </p:nvPr>
        </p:nvSpPr>
        <p:spPr/>
        <p:txBody>
          <a:bodyPr/>
          <a:lstStyle/>
          <a:p>
            <a:r>
              <a:rPr lang="en-US" dirty="0"/>
              <a:t>frequent complaint prompting emergency department presentation. </a:t>
            </a:r>
          </a:p>
          <a:p>
            <a:r>
              <a:rPr lang="en-US" dirty="0"/>
              <a:t>~ 40% of ER presentation for abdominal pain have nonspecific findings</a:t>
            </a:r>
          </a:p>
          <a:p>
            <a:endParaRPr lang="en-US" dirty="0"/>
          </a:p>
          <a:p>
            <a:r>
              <a:rPr lang="en-US" dirty="0"/>
              <a:t>60% of causes are surgical disorders that warrant further evaluation and intervention. </a:t>
            </a:r>
          </a:p>
          <a:p>
            <a:r>
              <a:rPr lang="en-US" dirty="0"/>
              <a:t>In a small number, life-threatening pathologies are present. </a:t>
            </a:r>
          </a:p>
        </p:txBody>
      </p:sp>
    </p:spTree>
    <p:extLst>
      <p:ext uri="{BB962C8B-B14F-4D97-AF65-F5344CB8AC3E}">
        <p14:creationId xmlns:p14="http://schemas.microsoft.com/office/powerpoint/2010/main" val="4267917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0543-3C83-A2BC-3B2B-3A90CC15BE22}"/>
              </a:ext>
            </a:extLst>
          </p:cNvPr>
          <p:cNvSpPr>
            <a:spLocks noGrp="1"/>
          </p:cNvSpPr>
          <p:nvPr>
            <p:ph type="title"/>
          </p:nvPr>
        </p:nvSpPr>
        <p:spPr>
          <a:xfrm>
            <a:off x="685801" y="1358900"/>
            <a:ext cx="3771899" cy="1651000"/>
          </a:xfrm>
        </p:spPr>
        <p:txBody>
          <a:bodyPr anchor="b">
            <a:normAutofit/>
          </a:bodyPr>
          <a:lstStyle/>
          <a:p>
            <a:r>
              <a:rPr lang="en-US" sz="2400" dirty="0"/>
              <a:t>#acute abdominal pain</a:t>
            </a:r>
          </a:p>
        </p:txBody>
      </p:sp>
      <p:sp>
        <p:nvSpPr>
          <p:cNvPr id="3" name="Content Placeholder 2">
            <a:extLst>
              <a:ext uri="{FF2B5EF4-FFF2-40B4-BE49-F238E27FC236}">
                <a16:creationId xmlns:a16="http://schemas.microsoft.com/office/drawing/2014/main" id="{5F36C883-9B2B-0B9B-714B-3A1F42CBA82E}"/>
              </a:ext>
            </a:extLst>
          </p:cNvPr>
          <p:cNvSpPr>
            <a:spLocks noGrp="1"/>
          </p:cNvSpPr>
          <p:nvPr>
            <p:ph idx="1"/>
          </p:nvPr>
        </p:nvSpPr>
        <p:spPr>
          <a:xfrm>
            <a:off x="685801" y="3009900"/>
            <a:ext cx="3771899" cy="2781300"/>
          </a:xfrm>
        </p:spPr>
        <p:txBody>
          <a:bodyPr anchor="t">
            <a:normAutofit/>
          </a:bodyPr>
          <a:lstStyle/>
          <a:p>
            <a:r>
              <a:rPr lang="en-US" sz="1600"/>
              <a:t>Acute abdominal pain: </a:t>
            </a:r>
          </a:p>
          <a:p>
            <a:r>
              <a:rPr lang="en-US" sz="1600"/>
              <a:t>Definition: pain of less than 1 week in duration. </a:t>
            </a:r>
          </a:p>
          <a:p>
            <a:r>
              <a:rPr lang="en-US" sz="1600"/>
              <a:t>Medical attention sought within the first 24 to 48 hours</a:t>
            </a:r>
          </a:p>
        </p:txBody>
      </p:sp>
      <p:pic>
        <p:nvPicPr>
          <p:cNvPr id="4" name="Content Placeholder 4" descr="A close-up of a notepad&#10;&#10;Description automatically generated">
            <a:extLst>
              <a:ext uri="{FF2B5EF4-FFF2-40B4-BE49-F238E27FC236}">
                <a16:creationId xmlns:a16="http://schemas.microsoft.com/office/drawing/2014/main" id="{E4984153-B739-9329-92BB-0257FA4D6F0C}"/>
              </a:ext>
            </a:extLst>
          </p:cNvPr>
          <p:cNvPicPr>
            <a:picLocks noChangeAspect="1"/>
          </p:cNvPicPr>
          <p:nvPr/>
        </p:nvPicPr>
        <p:blipFill>
          <a:blip r:embed="rId3"/>
          <a:stretch>
            <a:fillRect/>
          </a:stretch>
        </p:blipFill>
        <p:spPr>
          <a:xfrm>
            <a:off x="4875771" y="2074274"/>
            <a:ext cx="5978527" cy="27812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72672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F433C-D4D7-F00B-BE00-50AE01CD2773}"/>
              </a:ext>
            </a:extLst>
          </p:cNvPr>
          <p:cNvSpPr>
            <a:spLocks noGrp="1"/>
          </p:cNvSpPr>
          <p:nvPr>
            <p:ph type="title"/>
          </p:nvPr>
        </p:nvSpPr>
        <p:spPr>
          <a:xfrm>
            <a:off x="825909" y="808055"/>
            <a:ext cx="3979205" cy="1453363"/>
          </a:xfrm>
        </p:spPr>
        <p:txBody>
          <a:bodyPr>
            <a:normAutofit/>
          </a:bodyPr>
          <a:lstStyle/>
          <a:p>
            <a:r>
              <a:rPr lang="en-US" dirty="0"/>
              <a:t>Acute appendicitis</a:t>
            </a:r>
          </a:p>
        </p:txBody>
      </p:sp>
      <p:sp>
        <p:nvSpPr>
          <p:cNvPr id="7" name="Content Placeholder 6">
            <a:extLst>
              <a:ext uri="{FF2B5EF4-FFF2-40B4-BE49-F238E27FC236}">
                <a16:creationId xmlns:a16="http://schemas.microsoft.com/office/drawing/2014/main" id="{114EFD9C-27DA-DAA3-A6D2-6E74C26F0B09}"/>
              </a:ext>
            </a:extLst>
          </p:cNvPr>
          <p:cNvSpPr>
            <a:spLocks noGrp="1"/>
          </p:cNvSpPr>
          <p:nvPr>
            <p:ph idx="1"/>
          </p:nvPr>
        </p:nvSpPr>
        <p:spPr>
          <a:xfrm>
            <a:off x="802178" y="2261420"/>
            <a:ext cx="4002936" cy="3637935"/>
          </a:xfrm>
        </p:spPr>
        <p:txBody>
          <a:bodyPr>
            <a:normAutofit/>
          </a:bodyPr>
          <a:lstStyle/>
          <a:p>
            <a:r>
              <a:rPr lang="en-US" dirty="0"/>
              <a:t>lifetime risk of appendicitis is 8.6% for males and 6.7% for females in Western countries and ~ 17% in males and 13.5% in Asia. </a:t>
            </a:r>
          </a:p>
          <a:p>
            <a:endParaRPr lang="en-US" dirty="0"/>
          </a:p>
          <a:p>
            <a:r>
              <a:rPr lang="en-US" dirty="0"/>
              <a:t>Clinical presentation: </a:t>
            </a:r>
          </a:p>
          <a:p>
            <a:r>
              <a:rPr lang="en-US" dirty="0"/>
              <a:t>prodromal symptoms of anorexia, nausea, and vague periumbilical pain</a:t>
            </a:r>
          </a:p>
          <a:p>
            <a:r>
              <a:rPr lang="en-US" dirty="0"/>
              <a:t>6 to 8 hours later, pain migration to RLQ + peritoneal signs develop. </a:t>
            </a:r>
          </a:p>
        </p:txBody>
      </p:sp>
      <p:pic>
        <p:nvPicPr>
          <p:cNvPr id="10" name="Picture 9" descr="A diagram of a human body&#10;&#10;Description automatically generated">
            <a:extLst>
              <a:ext uri="{FF2B5EF4-FFF2-40B4-BE49-F238E27FC236}">
                <a16:creationId xmlns:a16="http://schemas.microsoft.com/office/drawing/2014/main" id="{382D08AA-DEB2-F261-814E-9B66167CFE84}"/>
              </a:ext>
            </a:extLst>
          </p:cNvPr>
          <p:cNvPicPr>
            <a:picLocks noChangeAspect="1"/>
          </p:cNvPicPr>
          <p:nvPr/>
        </p:nvPicPr>
        <p:blipFill>
          <a:blip r:embed="rId3"/>
          <a:stretch>
            <a:fillRect/>
          </a:stretch>
        </p:blipFill>
        <p:spPr>
          <a:xfrm>
            <a:off x="5289752" y="1755411"/>
            <a:ext cx="6095593" cy="318494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38969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637E-3F53-CDBB-B123-FFAF8AADF334}"/>
              </a:ext>
            </a:extLst>
          </p:cNvPr>
          <p:cNvSpPr>
            <a:spLocks noGrp="1"/>
          </p:cNvSpPr>
          <p:nvPr>
            <p:ph type="title"/>
          </p:nvPr>
        </p:nvSpPr>
        <p:spPr>
          <a:xfrm>
            <a:off x="7865806" y="643463"/>
            <a:ext cx="3706762" cy="1608124"/>
          </a:xfrm>
        </p:spPr>
        <p:txBody>
          <a:bodyPr>
            <a:normAutofit/>
          </a:bodyPr>
          <a:lstStyle/>
          <a:p>
            <a:endParaRPr lang="en-US"/>
          </a:p>
        </p:txBody>
      </p:sp>
      <p:pic>
        <p:nvPicPr>
          <p:cNvPr id="5" name="Content Placeholder 4" descr="A screenshot of a medical survey&#10;&#10;Description automatically generated">
            <a:extLst>
              <a:ext uri="{FF2B5EF4-FFF2-40B4-BE49-F238E27FC236}">
                <a16:creationId xmlns:a16="http://schemas.microsoft.com/office/drawing/2014/main" id="{DCAAA439-8189-EE46-1924-14E8BBE4D345}"/>
              </a:ext>
            </a:extLst>
          </p:cNvPr>
          <p:cNvPicPr>
            <a:picLocks noChangeAspect="1"/>
          </p:cNvPicPr>
          <p:nvPr/>
        </p:nvPicPr>
        <p:blipFill>
          <a:blip r:embed="rId3"/>
          <a:stretch>
            <a:fillRect/>
          </a:stretch>
        </p:blipFill>
        <p:spPr>
          <a:xfrm>
            <a:off x="643464" y="1286677"/>
            <a:ext cx="6897878" cy="429392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1" name="Content Placeholder 8">
            <a:extLst>
              <a:ext uri="{FF2B5EF4-FFF2-40B4-BE49-F238E27FC236}">
                <a16:creationId xmlns:a16="http://schemas.microsoft.com/office/drawing/2014/main" id="{06EA7D92-E015-339C-A0D8-A812EEDF410E}"/>
              </a:ext>
            </a:extLst>
          </p:cNvPr>
          <p:cNvSpPr>
            <a:spLocks noGrp="1"/>
          </p:cNvSpPr>
          <p:nvPr>
            <p:ph idx="1"/>
          </p:nvPr>
        </p:nvSpPr>
        <p:spPr>
          <a:xfrm>
            <a:off x="7865806" y="2251587"/>
            <a:ext cx="3706762" cy="3972232"/>
          </a:xfrm>
        </p:spPr>
        <p:txBody>
          <a:bodyPr>
            <a:normAutofit/>
          </a:bodyPr>
          <a:lstStyle/>
          <a:p>
            <a:endParaRPr lang="en-US" dirty="0"/>
          </a:p>
          <a:p>
            <a:r>
              <a:rPr lang="en-US" dirty="0"/>
              <a:t>Imaging studies:</a:t>
            </a:r>
          </a:p>
          <a:p>
            <a:r>
              <a:rPr lang="en-US" dirty="0"/>
              <a:t>CT, US, MRI </a:t>
            </a:r>
          </a:p>
          <a:p>
            <a:endParaRPr lang="en-US" dirty="0"/>
          </a:p>
        </p:txBody>
      </p:sp>
    </p:spTree>
    <p:extLst>
      <p:ext uri="{BB962C8B-B14F-4D97-AF65-F5344CB8AC3E}">
        <p14:creationId xmlns:p14="http://schemas.microsoft.com/office/powerpoint/2010/main" val="191499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checkerboard(across)">
                                      <p:cBhvr>
                                        <p:cTn id="7" dur="500"/>
                                        <p:tgtEl>
                                          <p:spTgt spid="11">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checkerboard(across)">
                                      <p:cBhvr>
                                        <p:cTn id="1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DE54C-435B-328F-FBCD-279048B0E2F3}"/>
              </a:ext>
            </a:extLst>
          </p:cNvPr>
          <p:cNvSpPr>
            <a:spLocks noGrp="1"/>
          </p:cNvSpPr>
          <p:nvPr>
            <p:ph type="title"/>
          </p:nvPr>
        </p:nvSpPr>
        <p:spPr/>
        <p:txBody>
          <a:bodyPr/>
          <a:lstStyle/>
          <a:p>
            <a:r>
              <a:rPr lang="en-US" dirty="0"/>
              <a:t>acute appendicitis</a:t>
            </a:r>
          </a:p>
        </p:txBody>
      </p:sp>
      <p:sp>
        <p:nvSpPr>
          <p:cNvPr id="3" name="Content Placeholder 2">
            <a:extLst>
              <a:ext uri="{FF2B5EF4-FFF2-40B4-BE49-F238E27FC236}">
                <a16:creationId xmlns:a16="http://schemas.microsoft.com/office/drawing/2014/main" id="{320229D2-B8D7-81FE-2807-0D8F8905BBD0}"/>
              </a:ext>
            </a:extLst>
          </p:cNvPr>
          <p:cNvSpPr>
            <a:spLocks noGrp="1"/>
          </p:cNvSpPr>
          <p:nvPr>
            <p:ph idx="1"/>
          </p:nvPr>
        </p:nvSpPr>
        <p:spPr/>
        <p:txBody>
          <a:bodyPr/>
          <a:lstStyle/>
          <a:p>
            <a:r>
              <a:rPr lang="en-US" dirty="0"/>
              <a:t>In children, mesenteric adenitis (or lymphadenitis) is frequently mistaken for acute appendicitis but is often preceded by a sore throat and is self-limited. </a:t>
            </a:r>
          </a:p>
          <a:p>
            <a:endParaRPr lang="en-US" dirty="0"/>
          </a:p>
          <a:p>
            <a:r>
              <a:rPr lang="en-US" dirty="0"/>
              <a:t>Mesenteric adenitis may also be caused by </a:t>
            </a:r>
            <a:r>
              <a:rPr lang="en-US" i="1" dirty="0"/>
              <a:t>Yersinia enterocolitica </a:t>
            </a:r>
            <a:r>
              <a:rPr lang="en-US" i="1" dirty="0">
                <a:sym typeface="Wingdings" pitchFamily="2" charset="2"/>
              </a:rPr>
              <a:t> </a:t>
            </a:r>
            <a:r>
              <a:rPr lang="en-US" dirty="0">
                <a:sym typeface="Wingdings" pitchFamily="2" charset="2"/>
              </a:rPr>
              <a:t>acute appendicitis mimicker </a:t>
            </a:r>
            <a:endParaRPr lang="en-US" dirty="0"/>
          </a:p>
        </p:txBody>
      </p:sp>
    </p:spTree>
    <p:extLst>
      <p:ext uri="{BB962C8B-B14F-4D97-AF65-F5344CB8AC3E}">
        <p14:creationId xmlns:p14="http://schemas.microsoft.com/office/powerpoint/2010/main" val="3195062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7565-55B2-C362-0890-254EFC9BD392}"/>
              </a:ext>
            </a:extLst>
          </p:cNvPr>
          <p:cNvSpPr>
            <a:spLocks noGrp="1"/>
          </p:cNvSpPr>
          <p:nvPr>
            <p:ph type="title"/>
          </p:nvPr>
        </p:nvSpPr>
        <p:spPr>
          <a:xfrm>
            <a:off x="4955458" y="639097"/>
            <a:ext cx="6593075" cy="1612490"/>
          </a:xfrm>
        </p:spPr>
        <p:txBody>
          <a:bodyPr>
            <a:normAutofit/>
          </a:bodyPr>
          <a:lstStyle/>
          <a:p>
            <a:r>
              <a:rPr lang="en-US" dirty="0"/>
              <a:t>Clinical scenarios</a:t>
            </a:r>
          </a:p>
        </p:txBody>
      </p:sp>
      <p:pic>
        <p:nvPicPr>
          <p:cNvPr id="4" name="Picture 3" descr="A person with red rash on their arm&#10;&#10;Description automatically generated">
            <a:extLst>
              <a:ext uri="{FF2B5EF4-FFF2-40B4-BE49-F238E27FC236}">
                <a16:creationId xmlns:a16="http://schemas.microsoft.com/office/drawing/2014/main" id="{14FFB8CE-3C74-06BA-6EB5-1B3A8BC354CC}"/>
              </a:ext>
            </a:extLst>
          </p:cNvPr>
          <p:cNvPicPr>
            <a:picLocks noChangeAspect="1"/>
          </p:cNvPicPr>
          <p:nvPr/>
        </p:nvPicPr>
        <p:blipFill rotWithShape="1">
          <a:blip r:embed="rId3">
            <a:extLst>
              <a:ext uri="{28A0092B-C50C-407E-A947-70E740481C1C}">
                <a14:useLocalDpi xmlns:a14="http://schemas.microsoft.com/office/drawing/2010/main" val="0"/>
              </a:ext>
            </a:extLst>
          </a:blip>
          <a:srcRect r="3" b="1629"/>
          <a:stretch/>
        </p:blipFill>
        <p:spPr>
          <a:xfrm>
            <a:off x="754473" y="2152733"/>
            <a:ext cx="2623543" cy="3880997"/>
          </a:xfrm>
          <a:prstGeom prst="rect">
            <a:avLst/>
          </a:prstGeom>
        </p:spPr>
      </p:pic>
      <p:sp>
        <p:nvSpPr>
          <p:cNvPr id="3" name="Content Placeholder 2">
            <a:extLst>
              <a:ext uri="{FF2B5EF4-FFF2-40B4-BE49-F238E27FC236}">
                <a16:creationId xmlns:a16="http://schemas.microsoft.com/office/drawing/2014/main" id="{E12BE004-5B08-E7B6-07E8-B77A3477C8E6}"/>
              </a:ext>
            </a:extLst>
          </p:cNvPr>
          <p:cNvSpPr>
            <a:spLocks noGrp="1"/>
          </p:cNvSpPr>
          <p:nvPr>
            <p:ph idx="1"/>
          </p:nvPr>
        </p:nvSpPr>
        <p:spPr>
          <a:xfrm>
            <a:off x="3682714" y="2152733"/>
            <a:ext cx="6593075" cy="3972232"/>
          </a:xfrm>
        </p:spPr>
        <p:txBody>
          <a:bodyPr>
            <a:normAutofit fontScale="92500" lnSpcReduction="10000"/>
          </a:bodyPr>
          <a:lstStyle/>
          <a:p>
            <a:r>
              <a:rPr lang="en-US" dirty="0">
                <a:effectLst/>
                <a:latin typeface="Calibri" panose="020F0502020204030204" pitchFamily="34" charset="0"/>
                <a:ea typeface="Calibri" panose="020F0502020204030204" pitchFamily="34" charset="0"/>
                <a:cs typeface="Arial" panose="020B0604020202020204" pitchFamily="34" charset="0"/>
              </a:rPr>
              <a:t>A 36-year-old female with history of autoimmune thyroiditis on 75 mcg of levothyroxine PO once daily presents to her endocrinologist for an urgent visit for progressive fatigue. On further detailed history taking the patient complains of new-onset non-bloody chronic diarrhea for the past 4 months and rash on her arms bilaterally (see image). Patient denies recent traveling or sick contacts. Work-up including serum TSH and free T4 is within normal limits. CBC is notable for new onset microcytic anemia. Iron panel with findings of decreased ferritin and serum iron; and increased total iron binding capacity (TIBC).  </a:t>
            </a:r>
          </a:p>
          <a:p>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anti-tissue transglutaminase (anti-</a:t>
            </a:r>
            <a:r>
              <a:rPr lang="en-US" sz="1800" dirty="0" err="1">
                <a:effectLst/>
                <a:latin typeface="Calibri" panose="020F0502020204030204" pitchFamily="34" charset="0"/>
                <a:ea typeface="Calibri" panose="020F0502020204030204" pitchFamily="34" charset="0"/>
                <a:cs typeface="Arial" panose="020B0604020202020204" pitchFamily="34" charset="0"/>
              </a:rPr>
              <a:t>tTG</a:t>
            </a:r>
            <a:r>
              <a:rPr lang="en-US" sz="1800" dirty="0">
                <a:effectLst/>
                <a:latin typeface="Calibri" panose="020F0502020204030204" pitchFamily="34" charset="0"/>
                <a:ea typeface="Calibri" panose="020F0502020204030204" pitchFamily="34" charset="0"/>
                <a:cs typeface="Arial" panose="020B0604020202020204" pitchFamily="34" charset="0"/>
              </a:rPr>
              <a:t>) level</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diagnostic colonoscopy to rule out ulcerative colitis </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bone marrow biopsy to assess for myelodysplastic syndrome (MDS)</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stool culture and parasitology to rule out helminthic infections</a:t>
            </a:r>
          </a:p>
          <a:p>
            <a:endParaRPr lang="en-US" dirty="0"/>
          </a:p>
        </p:txBody>
      </p:sp>
    </p:spTree>
    <p:extLst>
      <p:ext uri="{BB962C8B-B14F-4D97-AF65-F5344CB8AC3E}">
        <p14:creationId xmlns:p14="http://schemas.microsoft.com/office/powerpoint/2010/main" val="2166271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7F67B-4CF9-8EFF-51A4-013B272A7C6E}"/>
              </a:ext>
            </a:extLst>
          </p:cNvPr>
          <p:cNvSpPr>
            <a:spLocks noGrp="1"/>
          </p:cNvSpPr>
          <p:nvPr>
            <p:ph type="title"/>
          </p:nvPr>
        </p:nvSpPr>
        <p:spPr>
          <a:xfrm>
            <a:off x="4754384" y="609599"/>
            <a:ext cx="6282266" cy="1456267"/>
          </a:xfrm>
        </p:spPr>
        <p:txBody>
          <a:bodyPr>
            <a:normAutofit/>
          </a:bodyPr>
          <a:lstStyle/>
          <a:p>
            <a:r>
              <a:rPr lang="en-US" dirty="0"/>
              <a:t>Acute Biliary Disease</a:t>
            </a:r>
          </a:p>
        </p:txBody>
      </p:sp>
      <p:sp>
        <p:nvSpPr>
          <p:cNvPr id="3" name="Content Placeholder 2">
            <a:extLst>
              <a:ext uri="{FF2B5EF4-FFF2-40B4-BE49-F238E27FC236}">
                <a16:creationId xmlns:a16="http://schemas.microsoft.com/office/drawing/2014/main" id="{29B0C151-C312-0C24-D148-0A7CC4BB568B}"/>
              </a:ext>
            </a:extLst>
          </p:cNvPr>
          <p:cNvSpPr>
            <a:spLocks noGrp="1"/>
          </p:cNvSpPr>
          <p:nvPr>
            <p:ph idx="1"/>
          </p:nvPr>
        </p:nvSpPr>
        <p:spPr>
          <a:xfrm>
            <a:off x="4754384" y="2142066"/>
            <a:ext cx="6282266" cy="3649133"/>
          </a:xfrm>
        </p:spPr>
        <p:txBody>
          <a:bodyPr>
            <a:normAutofit/>
          </a:bodyPr>
          <a:lstStyle/>
          <a:p>
            <a:pPr>
              <a:lnSpc>
                <a:spcPct val="90000"/>
              </a:lnSpc>
            </a:pPr>
            <a:r>
              <a:rPr lang="en-US" dirty="0"/>
              <a:t>spectrum between biliary pain (“biliary colic”) and acute cholecystitis</a:t>
            </a:r>
            <a:endParaRPr lang="en-US"/>
          </a:p>
          <a:p>
            <a:pPr>
              <a:lnSpc>
                <a:spcPct val="90000"/>
              </a:lnSpc>
            </a:pPr>
            <a:endParaRPr lang="en-US"/>
          </a:p>
          <a:p>
            <a:pPr>
              <a:lnSpc>
                <a:spcPct val="90000"/>
              </a:lnSpc>
            </a:pPr>
            <a:r>
              <a:rPr lang="en-US" dirty="0"/>
              <a:t>Biliary pain is a syndrome of RUQ or epigastric pain, usually postprandial, caused by transient obstruction of the cystic duct by a gallstone; it is self-limited, generally lasting less than 6 hours. </a:t>
            </a:r>
            <a:endParaRPr lang="en-US"/>
          </a:p>
          <a:p>
            <a:pPr>
              <a:lnSpc>
                <a:spcPct val="90000"/>
              </a:lnSpc>
            </a:pPr>
            <a:endParaRPr lang="en-US"/>
          </a:p>
          <a:p>
            <a:pPr>
              <a:lnSpc>
                <a:spcPct val="90000"/>
              </a:lnSpc>
            </a:pPr>
            <a:r>
              <a:rPr lang="en-US" dirty="0"/>
              <a:t>Acute cholecystitis is, in most cases, caused by persistent obstruction of the cystic duct by a gallstone. Compare this to acalculous cholecystitis.</a:t>
            </a:r>
            <a:endParaRPr lang="en-US"/>
          </a:p>
          <a:p>
            <a:pPr marL="0" indent="0">
              <a:lnSpc>
                <a:spcPct val="90000"/>
              </a:lnSpc>
              <a:buNone/>
            </a:pPr>
            <a:endParaRPr lang="en-US"/>
          </a:p>
        </p:txBody>
      </p:sp>
      <p:pic>
        <p:nvPicPr>
          <p:cNvPr id="4" name="Picture 3" descr="A diagram of a human body&#10;&#10;Description automatically generated">
            <a:extLst>
              <a:ext uri="{FF2B5EF4-FFF2-40B4-BE49-F238E27FC236}">
                <a16:creationId xmlns:a16="http://schemas.microsoft.com/office/drawing/2014/main" id="{9F497174-95E0-ECFC-9A9B-139BEB8E3F59}"/>
              </a:ext>
            </a:extLst>
          </p:cNvPr>
          <p:cNvPicPr>
            <a:picLocks noChangeAspect="1"/>
          </p:cNvPicPr>
          <p:nvPr/>
        </p:nvPicPr>
        <p:blipFill>
          <a:blip r:embed="rId3"/>
          <a:stretch>
            <a:fillRect/>
          </a:stretch>
        </p:blipFill>
        <p:spPr>
          <a:xfrm>
            <a:off x="685800" y="2332267"/>
            <a:ext cx="3445714" cy="219664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77637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078C332B-375D-6076-471F-E6122304869A}"/>
              </a:ext>
            </a:extLst>
          </p:cNvPr>
          <p:cNvSpPr>
            <a:spLocks noGrp="1"/>
          </p:cNvSpPr>
          <p:nvPr>
            <p:ph type="title"/>
          </p:nvPr>
        </p:nvSpPr>
        <p:spPr>
          <a:xfrm>
            <a:off x="718457" y="531278"/>
            <a:ext cx="3211517" cy="5292579"/>
          </a:xfrm>
        </p:spPr>
        <p:txBody>
          <a:bodyPr>
            <a:normAutofit/>
          </a:bodyPr>
          <a:lstStyle/>
          <a:p>
            <a:r>
              <a:rPr lang="en-US">
                <a:solidFill>
                  <a:srgbClr val="FFFFFF"/>
                </a:solidFill>
              </a:rPr>
              <a:t>Clinical presentation of acute cholecystitis</a:t>
            </a:r>
          </a:p>
        </p:txBody>
      </p:sp>
      <p:sp useBgFill="1">
        <p:nvSpPr>
          <p:cNvPr id="15" name="Freeform: Shape 14">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6" name="Content Placeholder 2">
            <a:extLst>
              <a:ext uri="{FF2B5EF4-FFF2-40B4-BE49-F238E27FC236}">
                <a16:creationId xmlns:a16="http://schemas.microsoft.com/office/drawing/2014/main" id="{A0F5072E-3F35-EAC1-8BDD-23A9C45666A3}"/>
              </a:ext>
            </a:extLst>
          </p:cNvPr>
          <p:cNvGraphicFramePr>
            <a:graphicFrameLocks noGrp="1"/>
          </p:cNvGraphicFramePr>
          <p:nvPr>
            <p:ph idx="1"/>
            <p:extLst>
              <p:ext uri="{D42A27DB-BD31-4B8C-83A1-F6EECF244321}">
                <p14:modId xmlns:p14="http://schemas.microsoft.com/office/powerpoint/2010/main" val="3560561581"/>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4363553"/>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E0E8-9E17-3657-FE08-81E065A780C9}"/>
              </a:ext>
            </a:extLst>
          </p:cNvPr>
          <p:cNvSpPr>
            <a:spLocks noGrp="1"/>
          </p:cNvSpPr>
          <p:nvPr>
            <p:ph type="title"/>
          </p:nvPr>
        </p:nvSpPr>
        <p:spPr>
          <a:xfrm>
            <a:off x="685801" y="609600"/>
            <a:ext cx="4681873" cy="1456267"/>
          </a:xfrm>
        </p:spPr>
        <p:txBody>
          <a:bodyPr>
            <a:normAutofit/>
          </a:bodyPr>
          <a:lstStyle/>
          <a:p>
            <a:r>
              <a:rPr lang="en-US" dirty="0"/>
              <a:t>Imaging findings of acute cholecystitis</a:t>
            </a:r>
          </a:p>
        </p:txBody>
      </p:sp>
      <p:sp>
        <p:nvSpPr>
          <p:cNvPr id="13" name="Content Placeholder 12">
            <a:extLst>
              <a:ext uri="{FF2B5EF4-FFF2-40B4-BE49-F238E27FC236}">
                <a16:creationId xmlns:a16="http://schemas.microsoft.com/office/drawing/2014/main" id="{08AF0586-2662-7099-5698-989268907D8A}"/>
              </a:ext>
            </a:extLst>
          </p:cNvPr>
          <p:cNvSpPr>
            <a:spLocks noGrp="1"/>
          </p:cNvSpPr>
          <p:nvPr>
            <p:ph idx="1"/>
          </p:nvPr>
        </p:nvSpPr>
        <p:spPr>
          <a:xfrm>
            <a:off x="685801" y="2142067"/>
            <a:ext cx="4681873" cy="3649133"/>
          </a:xfrm>
        </p:spPr>
        <p:txBody>
          <a:bodyPr>
            <a:normAutofit/>
          </a:bodyPr>
          <a:lstStyle/>
          <a:p>
            <a:endParaRPr lang="en-US" dirty="0"/>
          </a:p>
        </p:txBody>
      </p:sp>
      <p:grpSp>
        <p:nvGrpSpPr>
          <p:cNvPr id="16" name="Group 15">
            <a:extLst>
              <a:ext uri="{FF2B5EF4-FFF2-40B4-BE49-F238E27FC236}">
                <a16:creationId xmlns:a16="http://schemas.microsoft.com/office/drawing/2014/main" id="{590820A0-B14B-4F1C-8DDA-174AC2B14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7" name="Freeform 98">
              <a:extLst>
                <a:ext uri="{FF2B5EF4-FFF2-40B4-BE49-F238E27FC236}">
                  <a16:creationId xmlns:a16="http://schemas.microsoft.com/office/drawing/2014/main" id="{A0B952A8-34E8-46AE-B7EC-D9FB3BF1E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7C0821D-1BFC-498C-BEE4-6CE6B6B2C43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9" name="Straight Connector 18">
                <a:extLst>
                  <a:ext uri="{FF2B5EF4-FFF2-40B4-BE49-F238E27FC236}">
                    <a16:creationId xmlns:a16="http://schemas.microsoft.com/office/drawing/2014/main" id="{8CAE6635-A640-4DF6-8A57-8989A6B7B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16D7B4-883D-4B71-A28E-8BDCD687E8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2A9B10-2C9E-4DDF-8C99-874229A492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EF75B38-CC94-4DE1-A968-D9E320A926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0E9350D-D958-4D62-8379-58ADFF9545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1CA4590-01F5-4F10-A727-F0EE16FD3E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D2BBC3-F36B-4D06-BCA7-F71AD66980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AD5E0B-9B13-4228-A23D-83F17DD01A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E153321-B19E-4FA5-8A22-05A91F2AC4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CB9B077-591C-4298-888F-32BB6D0AB6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FAFF7A-3D2E-40E1-961C-C2875D67D3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AB21FA-AE5F-4714-968F-356DEE791F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657826-1C0D-47DD-9B11-E93A32B64C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DC7092-7C59-441C-9840-7163FAB2D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56E4341-2683-4149-A265-F498A3B79A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2D68886-7F13-46BC-9D15-BAF1B45EC3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17C4A21-61C9-400C-B013-440B0338B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DB85B97-7A10-452C-95EB-4CBC73A729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A1D773-A4DC-4A3D-BB9D-E056BAC3B7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A7184E7-1D5B-4687-8ADC-B776C1EFB2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32D3DC5-864B-4B44-9E09-2FE1AD048A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0DB5CCD-3BBF-45CE-B561-4579A82BD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1DD1944-44B9-4A99-A105-7C364538CA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ACDF35-7550-4E16-9914-613447CC0F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E9C83A-DEB3-4D63-A163-8223B68140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6FFC901-4314-4DC8-BCF5-34E1ACC591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ACA1D64-7220-4CB4-9BF1-69B45B4822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565C435-F20D-4ACD-921E-A46F19D671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88848F1-0711-4763-BC8B-76970B5C86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F1F2F9F-1FE7-4945-95B9-09731BE9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D030805-517F-4B88-A49B-B0E89A0A9C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1D02D9-7DCC-42F6-BBD4-62F841ED4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0B07484-4B4C-4B4E-9841-E455CCF19F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183CA18-F3C2-4329-AC85-63B53C6A63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F40AEE3-A69A-4F08-95EC-D4427E246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2C26C7-E36B-4C29-9C8B-963C7C350D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A2AB60F-895F-49A6-A514-5EDE49E67C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A53213F-862F-474E-9DE6-F06F3F344C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D556880-E892-4297-B930-959E868A1F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786BA14-25A0-4244-92EE-40B324E323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4A8FE26-68CA-4ED2-AC18-175CCD3855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2032B0-7225-492F-A909-4A5FA8B1CA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AA3885E-E420-40C5-8B05-E5167027DD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A973D3B-A048-46C9-8DA7-6792F2F949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BAEE237-4C03-4C0B-9951-EB14A5362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E1D87A6-7BC8-4BD7-A2B9-B64555B750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17DFB34-0FF3-45E0-86D1-14367FD4E1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B72F8F4-90B4-4099-B7E7-4F060A017D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9A58548-CA86-4B09-9534-0B9F46F1C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395729B-8C0E-41B8-B3ED-3E25B3289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3910024-5A98-44CB-96D6-6F18BEE2B1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71B185B-BD9C-4F33-A1CA-8053DC4F18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D04AC18-163B-4734-89C3-160679520D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08A3168-5207-4A96-AF77-4442A6DD40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103104E-3B79-4584-BC67-1617345678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E2661F-465D-44F7-832A-93816854D4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6351CA6-C76B-4C66-9378-C385BBE40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2756B9-0921-4B55-B129-1C794D4FDA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37841ED-C77C-4824-BBDB-A4AD5CC4C7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E74C45-8542-46B2-AAA4-9749090683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B975665-5AAD-40D4-AC00-1047ED6593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046CFA9-FF2B-4D62-8063-8D68FF4801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50C0FC6-86F2-4AAC-9174-25FB83DA6F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8652921-868F-4CCF-B70C-034DAD2E7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2A55E7D-1C8A-4438-A99F-3ACAC87A77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3610C07-2EF7-4475-AF6C-9CA4C0645F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17D69AF-D03D-4514-A534-475B175912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70FDC14-72EE-470D-876E-6517413658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BEAC2A8-991D-4B96-ABE3-9A32625B22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4FDD02D-2AD2-4A6C-BBC9-15591F457B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6844DDA-5D96-4DEA-A208-28BBA35901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96F2E86-56F4-4B0C-8D83-55D2865C87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193D075-DE33-4AD6-937B-FC2912872E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9EA056-638E-430D-AE76-796F1ED38B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D75FB12-06AB-46A1-BFE4-D16F35625C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51D4855-B924-45D6-A884-31A6BC9630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397D34C-609D-44DB-AFF8-75858A4F31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EA17769-C4B1-4138-875F-A58D5D8497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3B02E948-8CD2-4C3C-9E5D-262DAC3C96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99" name="Freeform 17">
              <a:extLst>
                <a:ext uri="{FF2B5EF4-FFF2-40B4-BE49-F238E27FC236}">
                  <a16:creationId xmlns:a16="http://schemas.microsoft.com/office/drawing/2014/main" id="{F8E025EC-8201-4DC5-B858-C2EEA8121D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5D00349E-7825-4D5D-81A3-6A5FB2D95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01" name="Straight Connector 100">
                <a:extLst>
                  <a:ext uri="{FF2B5EF4-FFF2-40B4-BE49-F238E27FC236}">
                    <a16:creationId xmlns:a16="http://schemas.microsoft.com/office/drawing/2014/main" id="{2B0493F4-7EE3-40BC-9693-4C30116976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5D627BB-BD2B-4E33-837E-94DABD948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948FD7F-4A95-419F-9592-F1AE43EB39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6D13955-7897-45BF-AE8D-F635DE7296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D38C1DF-38DA-4D6D-AEDD-F23C531045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618B3C8-757B-4262-8325-56E79801FF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BC63D8C-C95A-4588-AEC8-83438699A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1EBAFC9-1157-4512-A58B-E8DBDCB0E0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5C42AD4-0C0A-44F8-BEF5-76D798BB14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A2FDF3F-1D8B-4D7F-9713-D2785051C4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E5C02B7-5014-410B-A59B-ABA9017C9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A738C92-C3B6-43D5-A718-230FE5A78A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7FDBFA0-A00A-4C49-A38C-5197E28B1E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62F2930-B81B-47BF-BAB6-6CD862E0AC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DB0E661-1786-4C8B-B4AA-1C46DBB09F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AE039B6-9B91-4DF7-B2E1-BEC620E8AF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09B3898-68D4-4032-973C-3297FA2A0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6FDF469-A729-4C34-9A4E-FC7F50FB6E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42661BA-C51F-493E-BA84-7E8E02647B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CA6BFC1-5596-4F25-8834-B82EC76C03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DC0C4EA-8B26-488D-842A-8492C28EFA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365199F-3DA2-4ECE-8AA0-B37E7E3AFB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F8EAD3C-6628-48E5-A004-B34EFF17E2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627E51D-F7F3-432F-B018-3390B0A3E2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0A796D9-B9B7-497E-91F4-257D2CCAA2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4E17776-2D77-4801-AFE4-553D807E01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AF653420-3C79-432A-9CAB-6A4AEC545B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B4F431F-451E-4136-B596-17B639632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5E18572-BE7A-4234-B454-FD38ABFAE2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EB9F985-7C1A-4BFE-A4DC-F35AA0D04E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00648B4-39E6-409B-A151-2A6CC6D3C4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13A2463-A9F5-45B4-804E-5595FAE42C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BF3193A-025E-4BE6-9AD5-D3106F9D78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2832A9B-55E5-494A-A717-3617EDD1F2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C0DA7BF-4BD6-46F6-91A1-E38E259FC7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7B5F7E4-8A2A-468D-8EF3-6D7171EBC0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6A8F3CE-3B42-4770-8933-7C9BCA91B6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6224EF38-8522-4A6A-BA96-BAAB1A136C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2B702F4-3A4F-475E-A874-62BA9C76A0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BF12728-61DB-4CA7-BFEA-C67E21001E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A114F6C-B377-4620-9C72-92D0FA5095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85FB219-37DC-4CBB-BDEF-43EF98EB0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060F2EE-256C-4A23-A980-9C317EA5F1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52F37857-F893-4D54-B377-60870C91BC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5DEA293-2202-41FF-B5FE-71F06BAA69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9C59CAC-07BD-4C27-8926-C55E46BD1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80FA13A-0B04-4946-9A24-2701584E2D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88CE1CC-C8B3-470F-9512-B590AF9DEB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C1809CD-B912-4E69-A5A5-94EA27B280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B9E3C6C-40C8-4A98-B0AF-C45C414845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BE61EAD-B3F8-4E77-B3B6-0A3374C0F2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4303657B-9569-4CB6-A870-F7D678DE67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95E1DFB-B252-4CBC-95A8-D1DC68A185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2D7B24AC-E1C7-4A27-BACA-0AE3C159FD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7ECB039-4BBD-4991-8C57-7D90D4A22C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8517C97-1250-4775-B725-2CBD677C3F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679D68-007E-47A6-A882-07A8088B5C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67BAF92-FB48-468A-B633-46749349E5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875629C-FBE1-4E58-82B5-53DBC3ABD0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C29FC6C-B918-40F3-AAAA-1A4F1DFBEA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D55E2D8-4D39-4F44-AAE7-B3B2DDDB5B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EF38C89-9B35-40D5-A2EC-AE4FFF1712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5C842FE-0918-4A9A-B4F3-F69C539B35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5A2FDBE-9CE6-41C7-A149-1FC75441C4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E76B3FC-2648-4EF2-A363-8AED916B45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7AD43BF-C5AB-4324-B39E-5E3AFC8876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D7FC0CC-E465-4316-A7B6-42441D27DC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EF568F1-4905-4D65-8510-683A870976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B0779A11-5E9E-4455-8DB7-6BF1F0BA4E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2B884067-174C-4C5C-955E-462157D0FA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BE5F0FA8-85D6-4B51-B2A8-027AC28D82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76C2522-4938-48D4-9ACE-F61BC4527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119966D-0585-4354-991F-856ADF670D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6931C16B-534C-413B-A404-870528429A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88EA28D-0FC2-4BEA-B3EB-D9DEB3C4F7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F2052B6-705D-484A-9856-BCC35D311E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B357007E-5B0B-4BC1-96BB-2F9A55E28B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44B8928-2E44-471E-818A-AC5F8B9B1D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180" name="Group 179">
            <a:extLst>
              <a:ext uri="{FF2B5EF4-FFF2-40B4-BE49-F238E27FC236}">
                <a16:creationId xmlns:a16="http://schemas.microsoft.com/office/drawing/2014/main" id="{D3F906D0-CE7C-484D-8C11-5011F768A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739066">
            <a:off x="5520984" y="3122486"/>
            <a:ext cx="2928062" cy="2544637"/>
            <a:chOff x="5281603" y="104899"/>
            <a:chExt cx="6910397" cy="6005491"/>
          </a:xfrm>
        </p:grpSpPr>
        <p:sp>
          <p:nvSpPr>
            <p:cNvPr id="181" name="Freeform 183">
              <a:extLst>
                <a:ext uri="{FF2B5EF4-FFF2-40B4-BE49-F238E27FC236}">
                  <a16:creationId xmlns:a16="http://schemas.microsoft.com/office/drawing/2014/main" id="{0FE191C3-385B-4E2B-ADE9-0FA9E09CA2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DF236ECF-9469-429F-B950-E6274E93F7D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83" name="Straight Connector 182">
                <a:extLst>
                  <a:ext uri="{FF2B5EF4-FFF2-40B4-BE49-F238E27FC236}">
                    <a16:creationId xmlns:a16="http://schemas.microsoft.com/office/drawing/2014/main" id="{ACFB9B6B-3B4B-406C-A9C4-9E15E8EDA9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1185F607-E801-4999-8E05-0C8486DAAA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2AE80DE6-1860-413C-83A4-3D16C772FC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CA67FE0-1324-427A-A3EB-EC0E27E8DA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426A4D5-E148-458E-81B7-A67551CC52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AE534E1-BFC4-4B6F-B4A6-D0331A128D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F6D2BC14-55E1-4250-A703-26EAE5BEB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28FA0B2-4451-4A40-A6A8-B5B2BFFD22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95551A0-FD49-4C51-9936-31AADCF8F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1AA33D7-B8C3-4A4C-B04C-90496559F6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C11C7CB-C8A3-4FA2-8919-4BDE08B8C0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4122C9F-7650-4E2A-BBDD-5ED1794298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2331B0F-4B2B-49FF-B210-A548BEE14B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9E66A3B2-EAB9-4D0F-8CC6-133C4B8D26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A5D255CC-F767-47F3-9B04-0F597091D8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DE6FFD6E-D10A-4E69-B92A-1C3D4AD900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BAE1242-2228-4493-81B5-F7807B8DAC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7A6A8552-686E-44B0-AA9A-9488BB77F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7C45C190-42DB-4A86-A102-D04A25E1E1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C2E5DE9-3511-45AE-9F95-710C8211A3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53F3C6F6-47A6-4265-878C-5092E93280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82B1F3E7-F618-4E13-9E16-7118C45C77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5E7DF9B-A62B-4C53-A661-B401D7195B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EEE4847E-481F-4419-AE1F-90DED5344C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13E9C09-74A8-40D0-BC37-74CA31F5D0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B0009143-1101-4DF3-B01E-766F9BE63D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995E8D24-3C05-4242-92BA-731FDA5AE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A40A7CC8-D93E-41C0-8322-8EF549E1A5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B91F070-941B-4307-9931-156C868BFF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BF90A755-20A8-4274-A4F7-BD624FECFA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4D87C615-9E34-495E-8406-FAEFC2F845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1A383A9-4CA6-4FAB-9F61-C5E53DBF8B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7B6069C-3205-4BBB-ADDF-D85A07E55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8083F5B-DC24-40B3-92D2-BF90631145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1AEA55FF-DDBB-4AA2-ACBD-9A4D56FFCC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E00B1FB-F492-483C-B4D3-893BE48D29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576CFD40-49E1-465A-9B23-F9D980D9A4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D63EDB7-C852-43C0-9954-6F2196FABE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316E726A-0F37-45E3-9BDF-42ECAA68F6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29E8E54E-8FB5-4650-AD2D-C65F3F53A9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33018142-C705-4D1B-8C27-83842B8D18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4B029D1D-41B1-45D6-8FC5-9EBEEEBD51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238CE0A4-BE74-4418-8DB6-FC0A391029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C5DC5DB6-FAE4-45E0-A0E5-E613B8D7E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FBB2B3B-650C-4D6B-BA13-A71D6CB8CD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AA61A363-0BE0-4381-9635-02A60AE9C1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F363EFF4-A1A6-4E57-8128-D13002EAD0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744B3004-D3A0-4C95-8618-02CD578CCD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48511694-389A-4FA7-950D-D0B63A422C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3CF007D-1A35-4653-994F-C5DC685C43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E268873C-3BA1-4848-8A1E-55D4416950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6F28B5E8-5EF7-40C6-8012-75E3ADCB41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C4DD4F11-6920-4398-88A7-0C571FA3F9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87C9D72-9386-43D4-9C27-2B0A676624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903FC60-7B4A-4E8D-B64E-A6570168D8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1565646A-F4D1-434F-ACCE-BC14E5D049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EB5384FB-B917-47C4-9BEF-B81DFEE8C2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3934C7C-17F3-44A9-96A6-AC1E3AFE01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88AF32D4-0DB1-4F6F-8B2B-27519AB902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8FB5CFF-2F83-4320-9CD0-CCD78775EC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85CC5D7-8944-4B99-92D2-D827AB9C4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F55CCF6E-2B52-4B36-872D-542D0CDD70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12D2E4E5-D86C-41AF-B664-F7E0773984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B38EA97-5B13-4977-B58D-0B28E2D8BA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0CC35DD3-5BF6-4C99-93A1-C0F5ACAB7A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A69C8543-88BB-4CDA-8EF5-2850685210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A091AE30-82E9-4674-9E65-5042AB251C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9A3D2800-7BCF-4C76-9CCD-6962D5E5E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2AD91264-05B7-4454-AE8C-BAC45B3317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2047D64C-CE38-4EDA-8EA5-8A805D525A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3C33408-5D0E-4DE4-8945-9001979D3E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1AE14B5-3844-4A66-A8BC-CD8538C562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5F78B15A-17F2-474B-A6B5-34B225EBA0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114C9FE9-2E7D-466C-978D-713D0A6624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882ACEF4-C446-4969-92B5-8649558C27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DDA39D67-86FF-418E-9876-AB14AFD793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2D3BF31F-EEDE-4027-BAE2-CD14B138C5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F37BBBCA-15AD-4E11-813C-E58EE564FD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5" name="Content Placeholder 4" descr="An x-ray of a person's body&#10;&#10;Description automatically generated">
            <a:extLst>
              <a:ext uri="{FF2B5EF4-FFF2-40B4-BE49-F238E27FC236}">
                <a16:creationId xmlns:a16="http://schemas.microsoft.com/office/drawing/2014/main" id="{BE7F7E4C-1711-8DD7-6862-5E92F9F0AF2D}"/>
              </a:ext>
            </a:extLst>
          </p:cNvPr>
          <p:cNvPicPr>
            <a:picLocks noChangeAspect="1"/>
          </p:cNvPicPr>
          <p:nvPr/>
        </p:nvPicPr>
        <p:blipFill rotWithShape="1">
          <a:blip r:embed="rId3"/>
          <a:srcRect t="12604" r="-3" b="5143"/>
          <a:stretch/>
        </p:blipFill>
        <p:spPr>
          <a:xfrm>
            <a:off x="5959325" y="2806240"/>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9" name="Picture 8" descr="A ultrasound of a fetus&#10;&#10;Description automatically generated">
            <a:extLst>
              <a:ext uri="{FF2B5EF4-FFF2-40B4-BE49-F238E27FC236}">
                <a16:creationId xmlns:a16="http://schemas.microsoft.com/office/drawing/2014/main" id="{AF716866-E478-E5BD-77E6-70AE741561BD}"/>
              </a:ext>
            </a:extLst>
          </p:cNvPr>
          <p:cNvPicPr>
            <a:picLocks noChangeAspect="1"/>
          </p:cNvPicPr>
          <p:nvPr/>
        </p:nvPicPr>
        <p:blipFill rotWithShape="1">
          <a:blip r:embed="rId4"/>
          <a:srcRect l="57" r="7595" b="-1"/>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7" name="Picture 6" descr="A close-up of a ct scan&#10;&#10;Description automatically generated">
            <a:extLst>
              <a:ext uri="{FF2B5EF4-FFF2-40B4-BE49-F238E27FC236}">
                <a16:creationId xmlns:a16="http://schemas.microsoft.com/office/drawing/2014/main" id="{96E8EDB9-2881-81A5-2709-8DA9F3E0AA00}"/>
              </a:ext>
            </a:extLst>
          </p:cNvPr>
          <p:cNvPicPr>
            <a:picLocks noChangeAspect="1"/>
          </p:cNvPicPr>
          <p:nvPr/>
        </p:nvPicPr>
        <p:blipFill rotWithShape="1">
          <a:blip r:embed="rId5"/>
          <a:srcRect r="7011" b="-1"/>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1156952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921-B265-E3D3-3742-04AD17BE352B}"/>
              </a:ext>
            </a:extLst>
          </p:cNvPr>
          <p:cNvSpPr>
            <a:spLocks noGrp="1"/>
          </p:cNvSpPr>
          <p:nvPr>
            <p:ph type="title"/>
          </p:nvPr>
        </p:nvSpPr>
        <p:spPr/>
        <p:txBody>
          <a:bodyPr/>
          <a:lstStyle/>
          <a:p>
            <a:endParaRPr lang="en-US"/>
          </a:p>
        </p:txBody>
      </p:sp>
      <p:pic>
        <p:nvPicPr>
          <p:cNvPr id="5" name="Content Placeholder 4" descr="A screenshot of a medical report&#10;&#10;Description automatically generated">
            <a:extLst>
              <a:ext uri="{FF2B5EF4-FFF2-40B4-BE49-F238E27FC236}">
                <a16:creationId xmlns:a16="http://schemas.microsoft.com/office/drawing/2014/main" id="{1BC2BD49-E65E-7099-BC64-C842203446BE}"/>
              </a:ext>
            </a:extLst>
          </p:cNvPr>
          <p:cNvPicPr>
            <a:picLocks noGrp="1" noChangeAspect="1"/>
          </p:cNvPicPr>
          <p:nvPr>
            <p:ph idx="1"/>
          </p:nvPr>
        </p:nvPicPr>
        <p:blipFill>
          <a:blip r:embed="rId2"/>
          <a:stretch>
            <a:fillRect/>
          </a:stretch>
        </p:blipFill>
        <p:spPr>
          <a:xfrm>
            <a:off x="2412673" y="2141538"/>
            <a:ext cx="6677678" cy="3649662"/>
          </a:xfrm>
        </p:spPr>
      </p:pic>
    </p:spTree>
    <p:extLst>
      <p:ext uri="{BB962C8B-B14F-4D97-AF65-F5344CB8AC3E}">
        <p14:creationId xmlns:p14="http://schemas.microsoft.com/office/powerpoint/2010/main" val="830190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3318-BD94-8244-7C2B-8A41B6C7CACA}"/>
              </a:ext>
            </a:extLst>
          </p:cNvPr>
          <p:cNvSpPr>
            <a:spLocks noGrp="1"/>
          </p:cNvSpPr>
          <p:nvPr>
            <p:ph type="title"/>
          </p:nvPr>
        </p:nvSpPr>
        <p:spPr>
          <a:xfrm>
            <a:off x="825909" y="808055"/>
            <a:ext cx="3979205" cy="1453363"/>
          </a:xfrm>
        </p:spPr>
        <p:txBody>
          <a:bodyPr>
            <a:normAutofit/>
          </a:bodyPr>
          <a:lstStyle/>
          <a:p>
            <a:r>
              <a:rPr lang="en-US" dirty="0"/>
              <a:t>Acute cholangitis</a:t>
            </a:r>
          </a:p>
        </p:txBody>
      </p:sp>
      <p:sp>
        <p:nvSpPr>
          <p:cNvPr id="9" name="Content Placeholder 8">
            <a:extLst>
              <a:ext uri="{FF2B5EF4-FFF2-40B4-BE49-F238E27FC236}">
                <a16:creationId xmlns:a16="http://schemas.microsoft.com/office/drawing/2014/main" id="{CBCA0C69-4D61-22CB-09BD-B942124C60A6}"/>
              </a:ext>
            </a:extLst>
          </p:cNvPr>
          <p:cNvSpPr>
            <a:spLocks noGrp="1"/>
          </p:cNvSpPr>
          <p:nvPr>
            <p:ph idx="1"/>
          </p:nvPr>
        </p:nvSpPr>
        <p:spPr>
          <a:xfrm>
            <a:off x="802178" y="2261420"/>
            <a:ext cx="4002936" cy="3637935"/>
          </a:xfrm>
        </p:spPr>
        <p:txBody>
          <a:bodyPr>
            <a:normAutofit lnSpcReduction="10000"/>
          </a:bodyPr>
          <a:lstStyle/>
          <a:p>
            <a:r>
              <a:rPr lang="en-US" dirty="0"/>
              <a:t>Mainly in setting of choledocholithiasis</a:t>
            </a:r>
          </a:p>
          <a:p>
            <a:endParaRPr lang="en-US" dirty="0"/>
          </a:p>
          <a:p>
            <a:r>
              <a:rPr lang="en-US" dirty="0"/>
              <a:t>Charcot’s triad:</a:t>
            </a:r>
          </a:p>
          <a:p>
            <a:r>
              <a:rPr lang="en-US" dirty="0"/>
              <a:t>Intermittent RUQ pain + jaundice + fever</a:t>
            </a:r>
          </a:p>
          <a:p>
            <a:endParaRPr lang="en-US" dirty="0"/>
          </a:p>
          <a:p>
            <a:r>
              <a:rPr lang="en-US" dirty="0"/>
              <a:t>Reynold’s pentad:</a:t>
            </a:r>
          </a:p>
          <a:p>
            <a:r>
              <a:rPr lang="en-US" dirty="0"/>
              <a:t>Charcot’s triad + metabolic encephalopathy and hemodynamic instability.</a:t>
            </a:r>
          </a:p>
        </p:txBody>
      </p:sp>
      <p:pic>
        <p:nvPicPr>
          <p:cNvPr id="5" name="Content Placeholder 4" descr="A diagram of the pancreas&#10;&#10;Description automatically generated">
            <a:extLst>
              <a:ext uri="{FF2B5EF4-FFF2-40B4-BE49-F238E27FC236}">
                <a16:creationId xmlns:a16="http://schemas.microsoft.com/office/drawing/2014/main" id="{D6966D0D-0BBD-3E59-487F-4AF960336689}"/>
              </a:ext>
            </a:extLst>
          </p:cNvPr>
          <p:cNvPicPr>
            <a:picLocks noChangeAspect="1"/>
          </p:cNvPicPr>
          <p:nvPr/>
        </p:nvPicPr>
        <p:blipFill>
          <a:blip r:embed="rId3"/>
          <a:stretch>
            <a:fillRect/>
          </a:stretch>
        </p:blipFill>
        <p:spPr>
          <a:xfrm>
            <a:off x="5291014" y="796413"/>
            <a:ext cx="6093068"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28379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B0C76-F326-4F35-A91B-C3579EDBA159}"/>
              </a:ext>
            </a:extLst>
          </p:cNvPr>
          <p:cNvSpPr>
            <a:spLocks noGrp="1"/>
          </p:cNvSpPr>
          <p:nvPr>
            <p:ph type="title"/>
          </p:nvPr>
        </p:nvSpPr>
        <p:spPr>
          <a:xfrm>
            <a:off x="825909" y="808055"/>
            <a:ext cx="3979205" cy="1453363"/>
          </a:xfrm>
        </p:spPr>
        <p:txBody>
          <a:bodyPr>
            <a:normAutofit/>
          </a:bodyPr>
          <a:lstStyle/>
          <a:p>
            <a:r>
              <a:rPr lang="en-US" dirty="0"/>
              <a:t>Acute cholangitis</a:t>
            </a:r>
          </a:p>
        </p:txBody>
      </p:sp>
      <p:sp>
        <p:nvSpPr>
          <p:cNvPr id="3" name="Content Placeholder 2">
            <a:extLst>
              <a:ext uri="{FF2B5EF4-FFF2-40B4-BE49-F238E27FC236}">
                <a16:creationId xmlns:a16="http://schemas.microsoft.com/office/drawing/2014/main" id="{F2B09639-E4A0-4BB8-1B09-E4C506360A6F}"/>
              </a:ext>
            </a:extLst>
          </p:cNvPr>
          <p:cNvSpPr>
            <a:spLocks noGrp="1"/>
          </p:cNvSpPr>
          <p:nvPr>
            <p:ph idx="1"/>
          </p:nvPr>
        </p:nvSpPr>
        <p:spPr>
          <a:xfrm>
            <a:off x="802178" y="2261420"/>
            <a:ext cx="4002936" cy="3637935"/>
          </a:xfrm>
        </p:spPr>
        <p:txBody>
          <a:bodyPr>
            <a:normAutofit/>
          </a:bodyPr>
          <a:lstStyle/>
          <a:p>
            <a:r>
              <a:rPr lang="en-US" dirty="0"/>
              <a:t>Management: IV antibiotics and </a:t>
            </a:r>
            <a:r>
              <a:rPr lang="en-US" b="0" i="0" dirty="0">
                <a:effectLst/>
                <a:latin typeface="Google Sans"/>
              </a:rPr>
              <a:t>Endoscopic retrograde cholangiopancreatography (</a:t>
            </a:r>
            <a:r>
              <a:rPr lang="en-US" dirty="0"/>
              <a:t>ERCP)</a:t>
            </a:r>
          </a:p>
          <a:p>
            <a:endParaRPr lang="en-US" dirty="0"/>
          </a:p>
        </p:txBody>
      </p:sp>
      <p:pic>
        <p:nvPicPr>
          <p:cNvPr id="5" name="Picture 4" descr="A diagram of the internal organs&#10;&#10;Description automatically generated">
            <a:extLst>
              <a:ext uri="{FF2B5EF4-FFF2-40B4-BE49-F238E27FC236}">
                <a16:creationId xmlns:a16="http://schemas.microsoft.com/office/drawing/2014/main" id="{2E4563E8-3381-EB6E-F1BD-497834E919E6}"/>
              </a:ext>
            </a:extLst>
          </p:cNvPr>
          <p:cNvPicPr>
            <a:picLocks noChangeAspect="1"/>
          </p:cNvPicPr>
          <p:nvPr/>
        </p:nvPicPr>
        <p:blipFill>
          <a:blip r:embed="rId3"/>
          <a:stretch>
            <a:fillRect/>
          </a:stretch>
        </p:blipFill>
        <p:spPr>
          <a:xfrm>
            <a:off x="6640820" y="796413"/>
            <a:ext cx="3393456"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38888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6C8A-B905-E7C9-3FB1-8B3A89FA2C0D}"/>
              </a:ext>
            </a:extLst>
          </p:cNvPr>
          <p:cNvSpPr>
            <a:spLocks noGrp="1"/>
          </p:cNvSpPr>
          <p:nvPr>
            <p:ph type="title"/>
          </p:nvPr>
        </p:nvSpPr>
        <p:spPr/>
        <p:txBody>
          <a:bodyPr/>
          <a:lstStyle/>
          <a:p>
            <a:r>
              <a:rPr lang="en-US" dirty="0"/>
              <a:t>Acute pancreatitis</a:t>
            </a:r>
          </a:p>
        </p:txBody>
      </p:sp>
      <p:sp>
        <p:nvSpPr>
          <p:cNvPr id="3" name="Content Placeholder 2">
            <a:extLst>
              <a:ext uri="{FF2B5EF4-FFF2-40B4-BE49-F238E27FC236}">
                <a16:creationId xmlns:a16="http://schemas.microsoft.com/office/drawing/2014/main" id="{B9CF313E-BFDF-45FE-AFA3-FB48E8674E08}"/>
              </a:ext>
            </a:extLst>
          </p:cNvPr>
          <p:cNvSpPr>
            <a:spLocks noGrp="1"/>
          </p:cNvSpPr>
          <p:nvPr>
            <p:ph idx="1"/>
          </p:nvPr>
        </p:nvSpPr>
        <p:spPr/>
        <p:txBody>
          <a:bodyPr>
            <a:normAutofit/>
          </a:bodyPr>
          <a:lstStyle/>
          <a:p>
            <a:r>
              <a:rPr lang="en-US" dirty="0"/>
              <a:t>Acute pain in the epigastrium that is constant, unrelenting, radiating to the back or left scapular region. </a:t>
            </a:r>
          </a:p>
          <a:p>
            <a:endParaRPr lang="en-US" dirty="0"/>
          </a:p>
          <a:p>
            <a:r>
              <a:rPr lang="en-US" dirty="0"/>
              <a:t>Fever, anorexia, nausea, and vomiting are typical. </a:t>
            </a:r>
          </a:p>
          <a:p>
            <a:r>
              <a:rPr lang="en-US" dirty="0"/>
              <a:t>Physical examination reveals an acutely ill patient in considerable distress. </a:t>
            </a:r>
          </a:p>
          <a:p>
            <a:r>
              <a:rPr lang="en-US" dirty="0"/>
              <a:t>Patients are usually tachycardic and tachypneic.</a:t>
            </a:r>
          </a:p>
          <a:p>
            <a:pPr marL="0" indent="0">
              <a:buNone/>
            </a:pPr>
            <a:endParaRPr lang="en-US" dirty="0"/>
          </a:p>
          <a:p>
            <a:r>
              <a:rPr lang="en-US" dirty="0"/>
              <a:t> Abdominal examination reveals hypoactive bowel sounds and marked tenderness to percussion and palpation in the epigastrium. Abdominal rigidity is a variable finding. </a:t>
            </a:r>
          </a:p>
        </p:txBody>
      </p:sp>
    </p:spTree>
    <p:extLst>
      <p:ext uri="{BB962C8B-B14F-4D97-AF65-F5344CB8AC3E}">
        <p14:creationId xmlns:p14="http://schemas.microsoft.com/office/powerpoint/2010/main" val="3841502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3211-97B7-0360-E41A-A55FCC60FB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606B9F-6D29-1BA5-87D9-1AC9C8016E06}"/>
              </a:ext>
            </a:extLst>
          </p:cNvPr>
          <p:cNvSpPr>
            <a:spLocks noGrp="1"/>
          </p:cNvSpPr>
          <p:nvPr>
            <p:ph idx="1"/>
          </p:nvPr>
        </p:nvSpPr>
        <p:spPr/>
        <p:txBody>
          <a:bodyPr/>
          <a:lstStyle/>
          <a:p>
            <a:r>
              <a:rPr lang="en-US" dirty="0"/>
              <a:t>In rare patients, flank or periumbilical ecchymoses (Grey-Turner or Cullen sign, respectively) develop in the setting of pancreatic necrosis with hemorrhage. </a:t>
            </a:r>
          </a:p>
          <a:p>
            <a:endParaRPr lang="en-US" dirty="0"/>
          </a:p>
          <a:p>
            <a:r>
              <a:rPr lang="en-US" dirty="0"/>
              <a:t>Depending on the cause and severity of pancreatitis, serum electrolyte, calcium, and blood glucose levels and liver biochemical test and arterial blood gas results may be abnormal. </a:t>
            </a:r>
          </a:p>
          <a:p>
            <a:endParaRPr lang="en-US" dirty="0"/>
          </a:p>
          <a:p>
            <a:r>
              <a:rPr lang="en-US" dirty="0"/>
              <a:t>US is useful for identifying gallstones as a potential cause of pancreatitis. CT is reserved for patients with severe or complicated pancreatitis. </a:t>
            </a:r>
          </a:p>
          <a:p>
            <a:endParaRPr lang="en-US" dirty="0"/>
          </a:p>
        </p:txBody>
      </p:sp>
    </p:spTree>
    <p:extLst>
      <p:ext uri="{BB962C8B-B14F-4D97-AF65-F5344CB8AC3E}">
        <p14:creationId xmlns:p14="http://schemas.microsoft.com/office/powerpoint/2010/main" val="3039446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le of pills and tablets&#10;&#10;Description automatically generated">
            <a:extLst>
              <a:ext uri="{FF2B5EF4-FFF2-40B4-BE49-F238E27FC236}">
                <a16:creationId xmlns:a16="http://schemas.microsoft.com/office/drawing/2014/main" id="{385F28A1-B76B-E15B-3968-BD309BE06E73}"/>
              </a:ext>
            </a:extLst>
          </p:cNvPr>
          <p:cNvPicPr>
            <a:picLocks noChangeAspect="1"/>
          </p:cNvPicPr>
          <p:nvPr/>
        </p:nvPicPr>
        <p:blipFill rotWithShape="1">
          <a:blip r:embed="rId3">
            <a:alphaModFix amt="0"/>
            <a:extLst>
              <a:ext uri="{BEBA8EAE-BF5A-486C-A8C5-ECC9F3942E4B}">
                <a14:imgProps xmlns:a14="http://schemas.microsoft.com/office/drawing/2010/main">
                  <a14:imgLayer r:embed="rId4">
                    <a14:imgEffect>
                      <a14:sharpenSoften amount="-18000"/>
                    </a14:imgEffect>
                  </a14:imgLayer>
                </a14:imgProps>
              </a:ext>
            </a:extLst>
          </a:blip>
          <a:srcRect/>
          <a:stretch/>
        </p:blipFill>
        <p:spPr>
          <a:xfrm>
            <a:off x="20" y="10"/>
            <a:ext cx="12191980" cy="6857990"/>
          </a:xfrm>
          <a:prstGeom prst="rect">
            <a:avLst/>
          </a:prstGeom>
        </p:spPr>
      </p:pic>
      <p:pic>
        <p:nvPicPr>
          <p:cNvPr id="17" name="Picture 16">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3B6711BF-C0FF-9ED2-73DB-368E09F9F966}"/>
              </a:ext>
            </a:extLst>
          </p:cNvPr>
          <p:cNvSpPr>
            <a:spLocks noGrp="1"/>
          </p:cNvSpPr>
          <p:nvPr>
            <p:ph type="title"/>
          </p:nvPr>
        </p:nvSpPr>
        <p:spPr>
          <a:xfrm>
            <a:off x="685801" y="609600"/>
            <a:ext cx="10131425" cy="1456267"/>
          </a:xfrm>
        </p:spPr>
        <p:txBody>
          <a:bodyPr>
            <a:normAutofit/>
          </a:bodyPr>
          <a:lstStyle/>
          <a:p>
            <a:r>
              <a:rPr lang="en-US" dirty="0"/>
              <a:t>Acute pancreatitis Diagnosis per revised Atlanta classification, 2/3 for Dx.</a:t>
            </a:r>
          </a:p>
        </p:txBody>
      </p:sp>
      <p:sp>
        <p:nvSpPr>
          <p:cNvPr id="9" name="Content Placeholder 8">
            <a:extLst>
              <a:ext uri="{FF2B5EF4-FFF2-40B4-BE49-F238E27FC236}">
                <a16:creationId xmlns:a16="http://schemas.microsoft.com/office/drawing/2014/main" id="{04024027-C92A-60FC-4DC4-FB1B20F4341C}"/>
              </a:ext>
            </a:extLst>
          </p:cNvPr>
          <p:cNvSpPr>
            <a:spLocks noGrp="1"/>
          </p:cNvSpPr>
          <p:nvPr>
            <p:ph idx="1"/>
          </p:nvPr>
        </p:nvSpPr>
        <p:spPr>
          <a:xfrm>
            <a:off x="685801" y="2142067"/>
            <a:ext cx="10131425" cy="3649133"/>
          </a:xfrm>
        </p:spPr>
        <p:txBody>
          <a:bodyPr>
            <a:normAutofit/>
          </a:bodyPr>
          <a:lstStyle/>
          <a:p>
            <a:r>
              <a:rPr lang="en-US" b="0" i="0" dirty="0">
                <a:effectLst/>
                <a:latin typeface="Google Sans"/>
              </a:rPr>
              <a:t>1. abdominal pain consistent with the disease</a:t>
            </a:r>
          </a:p>
          <a:p>
            <a:r>
              <a:rPr lang="en-US" dirty="0">
                <a:latin typeface="Google Sans"/>
              </a:rPr>
              <a:t>2. </a:t>
            </a:r>
            <a:r>
              <a:rPr lang="en-US" b="0" i="0" dirty="0">
                <a:effectLst/>
                <a:latin typeface="Google Sans"/>
              </a:rPr>
              <a:t> a threefold increase in serum amylase or lipase levels</a:t>
            </a:r>
          </a:p>
          <a:p>
            <a:r>
              <a:rPr lang="en-US" dirty="0">
                <a:latin typeface="Google Sans"/>
              </a:rPr>
              <a:t>3. </a:t>
            </a:r>
            <a:r>
              <a:rPr lang="en-US" b="0" i="0" dirty="0">
                <a:effectLst/>
                <a:latin typeface="Google Sans"/>
              </a:rPr>
              <a:t>imaging findings consistent with acute pancreatitis </a:t>
            </a:r>
            <a:endParaRPr lang="en-US" dirty="0"/>
          </a:p>
        </p:txBody>
      </p:sp>
    </p:spTree>
    <p:extLst>
      <p:ext uri="{BB962C8B-B14F-4D97-AF65-F5344CB8AC3E}">
        <p14:creationId xmlns:p14="http://schemas.microsoft.com/office/powerpoint/2010/main" val="3710172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34C5-800C-FC22-3ECE-B456455954F7}"/>
              </a:ext>
            </a:extLst>
          </p:cNvPr>
          <p:cNvSpPr>
            <a:spLocks noGrp="1"/>
          </p:cNvSpPr>
          <p:nvPr>
            <p:ph type="title"/>
          </p:nvPr>
        </p:nvSpPr>
        <p:spPr>
          <a:xfrm>
            <a:off x="685802" y="609600"/>
            <a:ext cx="6282266" cy="1456267"/>
          </a:xfrm>
        </p:spPr>
        <p:txBody>
          <a:bodyPr>
            <a:normAutofit/>
          </a:bodyPr>
          <a:lstStyle/>
          <a:p>
            <a:endParaRPr lang="en-US"/>
          </a:p>
        </p:txBody>
      </p:sp>
      <p:sp>
        <p:nvSpPr>
          <p:cNvPr id="3" name="Content Placeholder 2">
            <a:extLst>
              <a:ext uri="{FF2B5EF4-FFF2-40B4-BE49-F238E27FC236}">
                <a16:creationId xmlns:a16="http://schemas.microsoft.com/office/drawing/2014/main" id="{3AACBEF0-635F-26F2-76E6-34EE09EB4A47}"/>
              </a:ext>
            </a:extLst>
          </p:cNvPr>
          <p:cNvSpPr>
            <a:spLocks noGrp="1"/>
          </p:cNvSpPr>
          <p:nvPr>
            <p:ph idx="1"/>
          </p:nvPr>
        </p:nvSpPr>
        <p:spPr>
          <a:xfrm>
            <a:off x="685802" y="2142067"/>
            <a:ext cx="6282266" cy="3649133"/>
          </a:xfrm>
        </p:spPr>
        <p:txBody>
          <a:bodyPr>
            <a:normAutofit/>
          </a:bodyPr>
          <a:lstStyle/>
          <a:p>
            <a:r>
              <a:rPr lang="en-US" dirty="0"/>
              <a:t>Most cases of acute pancreatitis are mild and self-limited</a:t>
            </a:r>
          </a:p>
          <a:p>
            <a:r>
              <a:rPr lang="en-US" dirty="0"/>
              <a:t>20% local or systemic complications, including hypovolemia and shock, renal failure, liver failure, acute hypoxemic respiratory failure via ARDS, and hypocalcemia. </a:t>
            </a:r>
          </a:p>
          <a:p>
            <a:r>
              <a:rPr lang="en-US" dirty="0"/>
              <a:t>Severity index scores for acute pancreatitis:</a:t>
            </a:r>
          </a:p>
          <a:p>
            <a:r>
              <a:rPr lang="en-US" dirty="0"/>
              <a:t>APACHE II score, </a:t>
            </a:r>
            <a:r>
              <a:rPr lang="en-US" dirty="0" err="1"/>
              <a:t>Ranson’s</a:t>
            </a:r>
            <a:r>
              <a:rPr lang="en-US" dirty="0"/>
              <a:t> criteria, and BISAP score.</a:t>
            </a:r>
          </a:p>
        </p:txBody>
      </p:sp>
      <p:pic>
        <p:nvPicPr>
          <p:cNvPr id="5" name="Picture 4" descr="A table of medical information&#10;&#10;Description automatically generated with medium confidence">
            <a:extLst>
              <a:ext uri="{FF2B5EF4-FFF2-40B4-BE49-F238E27FC236}">
                <a16:creationId xmlns:a16="http://schemas.microsoft.com/office/drawing/2014/main" id="{B356D32A-9C7A-F040-2DA7-9DA5EB00E69A}"/>
              </a:ext>
            </a:extLst>
          </p:cNvPr>
          <p:cNvPicPr>
            <a:picLocks noChangeAspect="1"/>
          </p:cNvPicPr>
          <p:nvPr/>
        </p:nvPicPr>
        <p:blipFill>
          <a:blip r:embed="rId3"/>
          <a:stretch>
            <a:fillRect/>
          </a:stretch>
        </p:blipFill>
        <p:spPr>
          <a:xfrm>
            <a:off x="7121378" y="2364493"/>
            <a:ext cx="3445714" cy="309252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0483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B2BA-3C84-A519-1893-9599A43F2E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F9F479-E784-5E47-727C-39DB95229D42}"/>
              </a:ext>
            </a:extLst>
          </p:cNvPr>
          <p:cNvSpPr>
            <a:spLocks noGrp="1"/>
          </p:cNvSpPr>
          <p:nvPr>
            <p:ph idx="1"/>
          </p:nvPr>
        </p:nvSpPr>
        <p:spPr/>
        <p:txBody>
          <a:bodyPr>
            <a:normAutofit lnSpcReduction="10000"/>
          </a:bodyPr>
          <a:lstStyle/>
          <a:p>
            <a:r>
              <a:rPr lang="en-US" dirty="0"/>
              <a:t>A 63-year-old male with history of CAD on aspirin presents to his primary care provider’s office with epigastric pain for the past 2 months that is made worse with fasting. The pain is associated with early satiety and epigastric bloating without diarrhea or constipation. Patient denies unintentional weight loss. The pain is described as stabbing and localized. Notable blood work is positive for iron deficiency anemia. </a:t>
            </a:r>
          </a:p>
          <a:p>
            <a:endParaRPr lang="en-US" dirty="0"/>
          </a:p>
          <a:p>
            <a:r>
              <a:rPr lang="en-US" dirty="0"/>
              <a:t>The likely diagnosis of patient’s presentation is:</a:t>
            </a:r>
          </a:p>
          <a:p>
            <a:r>
              <a:rPr lang="en-US" dirty="0"/>
              <a:t>- acute pancreatitis</a:t>
            </a:r>
          </a:p>
          <a:p>
            <a:r>
              <a:rPr lang="en-US" dirty="0"/>
              <a:t>- mesenteric ischemia</a:t>
            </a:r>
          </a:p>
          <a:p>
            <a:r>
              <a:rPr lang="en-US" dirty="0"/>
              <a:t>- peptic ulcer disease</a:t>
            </a:r>
          </a:p>
          <a:p>
            <a:r>
              <a:rPr lang="en-US" dirty="0"/>
              <a:t>- irritable bowel syndrome</a:t>
            </a:r>
          </a:p>
        </p:txBody>
      </p:sp>
    </p:spTree>
    <p:extLst>
      <p:ext uri="{BB962C8B-B14F-4D97-AF65-F5344CB8AC3E}">
        <p14:creationId xmlns:p14="http://schemas.microsoft.com/office/powerpoint/2010/main" val="1975979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6DF53-C231-BCF5-63B9-44537BAC1A2B}"/>
              </a:ext>
            </a:extLst>
          </p:cNvPr>
          <p:cNvSpPr>
            <a:spLocks noGrp="1"/>
          </p:cNvSpPr>
          <p:nvPr>
            <p:ph type="title"/>
          </p:nvPr>
        </p:nvSpPr>
        <p:spPr>
          <a:xfrm>
            <a:off x="825909" y="808055"/>
            <a:ext cx="5051041" cy="1453363"/>
          </a:xfrm>
        </p:spPr>
        <p:txBody>
          <a:bodyPr>
            <a:normAutofit/>
          </a:bodyPr>
          <a:lstStyle/>
          <a:p>
            <a:pPr algn="ctr"/>
            <a:r>
              <a:rPr lang="en-US" dirty="0"/>
              <a:t>Peptic ulcer disease</a:t>
            </a:r>
            <a:br>
              <a:rPr lang="en-US" dirty="0"/>
            </a:br>
            <a:r>
              <a:rPr lang="en-US" dirty="0"/>
              <a:t>(PUD)</a:t>
            </a:r>
          </a:p>
        </p:txBody>
      </p:sp>
      <p:sp>
        <p:nvSpPr>
          <p:cNvPr id="3" name="Content Placeholder 2">
            <a:extLst>
              <a:ext uri="{FF2B5EF4-FFF2-40B4-BE49-F238E27FC236}">
                <a16:creationId xmlns:a16="http://schemas.microsoft.com/office/drawing/2014/main" id="{033FEF8B-C559-9C3A-1432-3AE3388BEEAE}"/>
              </a:ext>
            </a:extLst>
          </p:cNvPr>
          <p:cNvSpPr>
            <a:spLocks noGrp="1"/>
          </p:cNvSpPr>
          <p:nvPr>
            <p:ph idx="1"/>
          </p:nvPr>
        </p:nvSpPr>
        <p:spPr>
          <a:xfrm>
            <a:off x="802177" y="2261420"/>
            <a:ext cx="4884247" cy="3637935"/>
          </a:xfrm>
        </p:spPr>
        <p:txBody>
          <a:bodyPr>
            <a:normAutofit/>
          </a:bodyPr>
          <a:lstStyle/>
          <a:p>
            <a:r>
              <a:rPr lang="en-US" dirty="0"/>
              <a:t> The term PUD is used to include ulcerations and erosions in the stomach and duodenum </a:t>
            </a:r>
          </a:p>
          <a:p>
            <a:endParaRPr lang="en-US" dirty="0"/>
          </a:p>
          <a:p>
            <a:r>
              <a:rPr lang="en-US" dirty="0"/>
              <a:t>lesions are called “peptic” because the enzyme pepsin, proteolytic at an acidic pH plays a major role in causing the mucosal breaks.</a:t>
            </a:r>
          </a:p>
          <a:p>
            <a:endParaRPr lang="en-US" dirty="0"/>
          </a:p>
          <a:p>
            <a:r>
              <a:rPr lang="en-US" dirty="0"/>
              <a:t>Majority of peptic PUD is driven by </a:t>
            </a:r>
            <a:r>
              <a:rPr lang="en-US" i="1" dirty="0"/>
              <a:t>Helicobacter pylori </a:t>
            </a:r>
            <a:r>
              <a:rPr lang="en-US" dirty="0"/>
              <a:t>(Hp).</a:t>
            </a:r>
          </a:p>
          <a:p>
            <a:endParaRPr lang="en-US" dirty="0"/>
          </a:p>
        </p:txBody>
      </p:sp>
      <p:pic>
        <p:nvPicPr>
          <p:cNvPr id="5" name="Picture 4" descr="A diagram of the stomach&#10;&#10;Description automatically generated">
            <a:extLst>
              <a:ext uri="{FF2B5EF4-FFF2-40B4-BE49-F238E27FC236}">
                <a16:creationId xmlns:a16="http://schemas.microsoft.com/office/drawing/2014/main" id="{28C56553-A115-896A-113B-2AF858D190D1}"/>
              </a:ext>
            </a:extLst>
          </p:cNvPr>
          <p:cNvPicPr>
            <a:picLocks noChangeAspect="1"/>
          </p:cNvPicPr>
          <p:nvPr/>
        </p:nvPicPr>
        <p:blipFill>
          <a:blip r:embed="rId3"/>
          <a:stretch>
            <a:fillRect/>
          </a:stretch>
        </p:blipFill>
        <p:spPr>
          <a:xfrm>
            <a:off x="6315051" y="1896743"/>
            <a:ext cx="5070294" cy="363793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14830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85222-FCC2-5BEB-79DD-87CE6E88AAF8}"/>
              </a:ext>
            </a:extLst>
          </p:cNvPr>
          <p:cNvSpPr>
            <a:spLocks noGrp="1"/>
          </p:cNvSpPr>
          <p:nvPr>
            <p:ph type="title"/>
          </p:nvPr>
        </p:nvSpPr>
        <p:spPr/>
        <p:txBody>
          <a:bodyPr/>
          <a:lstStyle/>
          <a:p>
            <a:r>
              <a:rPr lang="en-US" dirty="0"/>
              <a:t>PUD Epidemiology</a:t>
            </a:r>
          </a:p>
        </p:txBody>
      </p:sp>
      <p:sp>
        <p:nvSpPr>
          <p:cNvPr id="3" name="Content Placeholder 2">
            <a:extLst>
              <a:ext uri="{FF2B5EF4-FFF2-40B4-BE49-F238E27FC236}">
                <a16:creationId xmlns:a16="http://schemas.microsoft.com/office/drawing/2014/main" id="{6DC57E75-D316-FC83-F968-A25C12C3155A}"/>
              </a:ext>
            </a:extLst>
          </p:cNvPr>
          <p:cNvSpPr>
            <a:spLocks noGrp="1"/>
          </p:cNvSpPr>
          <p:nvPr>
            <p:ph idx="1"/>
          </p:nvPr>
        </p:nvSpPr>
        <p:spPr/>
        <p:txBody>
          <a:bodyPr/>
          <a:lstStyle/>
          <a:p>
            <a:r>
              <a:rPr lang="en-US" dirty="0"/>
              <a:t>As many as 4 million people worldwide are affected by PUD.</a:t>
            </a:r>
          </a:p>
          <a:p>
            <a:r>
              <a:rPr lang="en-US" dirty="0"/>
              <a:t>Hp infection acquired during childhood or adolescence became manifested as peptic diseases in later years. </a:t>
            </a:r>
          </a:p>
          <a:p>
            <a:endParaRPr lang="en-US" dirty="0"/>
          </a:p>
          <a:p>
            <a:r>
              <a:rPr lang="en-US" dirty="0"/>
              <a:t>As Hp infection gradually declined in the population over time, the prevalence of infection also gradually shifted from a younger toward older age groups. </a:t>
            </a:r>
          </a:p>
          <a:p>
            <a:endParaRPr lang="en-US" dirty="0"/>
          </a:p>
          <a:p>
            <a:r>
              <a:rPr lang="en-US" dirty="0"/>
              <a:t>The incidence of DU and GU has declined in parallel with the decline in the prevalence of Hp infection, likely a result of improved sanitary conditions and a safer food and water supply.</a:t>
            </a:r>
          </a:p>
        </p:txBody>
      </p:sp>
    </p:spTree>
    <p:extLst>
      <p:ext uri="{BB962C8B-B14F-4D97-AF65-F5344CB8AC3E}">
        <p14:creationId xmlns:p14="http://schemas.microsoft.com/office/powerpoint/2010/main" val="233125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063B-FA45-57FD-323B-3B8BD1795378}"/>
              </a:ext>
            </a:extLst>
          </p:cNvPr>
          <p:cNvSpPr>
            <a:spLocks noGrp="1"/>
          </p:cNvSpPr>
          <p:nvPr>
            <p:ph type="title"/>
          </p:nvPr>
        </p:nvSpPr>
        <p:spPr>
          <a:xfrm>
            <a:off x="825909" y="2627024"/>
            <a:ext cx="3979205" cy="1453363"/>
          </a:xfrm>
        </p:spPr>
        <p:txBody>
          <a:bodyPr>
            <a:normAutofit/>
          </a:bodyPr>
          <a:lstStyle/>
          <a:p>
            <a:r>
              <a:rPr lang="en-US" dirty="0" err="1"/>
              <a:t>Pud</a:t>
            </a:r>
            <a:r>
              <a:rPr lang="en-US" dirty="0"/>
              <a:t> etiology</a:t>
            </a:r>
          </a:p>
        </p:txBody>
      </p:sp>
      <p:sp>
        <p:nvSpPr>
          <p:cNvPr id="9" name="Content Placeholder 8">
            <a:extLst>
              <a:ext uri="{FF2B5EF4-FFF2-40B4-BE49-F238E27FC236}">
                <a16:creationId xmlns:a16="http://schemas.microsoft.com/office/drawing/2014/main" id="{9E388166-5919-685B-3CB0-A7C28F1D19FA}"/>
              </a:ext>
            </a:extLst>
          </p:cNvPr>
          <p:cNvSpPr>
            <a:spLocks noGrp="1"/>
          </p:cNvSpPr>
          <p:nvPr>
            <p:ph idx="1"/>
          </p:nvPr>
        </p:nvSpPr>
        <p:spPr>
          <a:xfrm>
            <a:off x="802178" y="2261420"/>
            <a:ext cx="4002936" cy="3637935"/>
          </a:xfrm>
        </p:spPr>
        <p:txBody>
          <a:bodyPr>
            <a:normAutofit/>
          </a:bodyPr>
          <a:lstStyle/>
          <a:p>
            <a:endParaRPr lang="en-US"/>
          </a:p>
        </p:txBody>
      </p:sp>
      <p:pic>
        <p:nvPicPr>
          <p:cNvPr id="5" name="Content Placeholder 4" descr="A diagram of a pie chart&#10;&#10;Description automatically generated">
            <a:extLst>
              <a:ext uri="{FF2B5EF4-FFF2-40B4-BE49-F238E27FC236}">
                <a16:creationId xmlns:a16="http://schemas.microsoft.com/office/drawing/2014/main" id="{E71CAE1A-AD33-F981-E551-D5E9B4DB0CFC}"/>
              </a:ext>
            </a:extLst>
          </p:cNvPr>
          <p:cNvPicPr>
            <a:picLocks noChangeAspect="1"/>
          </p:cNvPicPr>
          <p:nvPr/>
        </p:nvPicPr>
        <p:blipFill>
          <a:blip r:embed="rId3"/>
          <a:stretch>
            <a:fillRect/>
          </a:stretch>
        </p:blipFill>
        <p:spPr>
          <a:xfrm>
            <a:off x="5289752" y="1283003"/>
            <a:ext cx="6095593" cy="412976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43136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971B9-8187-DDDB-99AD-025CCEE717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821593-E2A9-7360-9F70-19C7F59B3D46}"/>
              </a:ext>
            </a:extLst>
          </p:cNvPr>
          <p:cNvSpPr>
            <a:spLocks noGrp="1"/>
          </p:cNvSpPr>
          <p:nvPr>
            <p:ph idx="1"/>
          </p:nvPr>
        </p:nvSpPr>
        <p:spPr/>
        <p:txBody>
          <a:bodyPr/>
          <a:lstStyle/>
          <a:p>
            <a:endParaRPr lang="en-US" dirty="0"/>
          </a:p>
          <a:p>
            <a:r>
              <a:rPr lang="en-US" dirty="0"/>
              <a:t>PUD pain is mainly epigastric pain. </a:t>
            </a:r>
          </a:p>
          <a:p>
            <a:r>
              <a:rPr lang="en-US" dirty="0"/>
              <a:t>Pain is typically associated with hunger, occurs at night, and is often relieved by food and antacids.</a:t>
            </a:r>
          </a:p>
          <a:p>
            <a:endParaRPr lang="en-US" dirty="0"/>
          </a:p>
          <a:p>
            <a:r>
              <a:rPr lang="en-US" dirty="0"/>
              <a:t>Often patients complain of dyspeptic symptoms such as nausea, bloated sensation, and fullness. </a:t>
            </a:r>
          </a:p>
          <a:p>
            <a:endParaRPr lang="en-US" dirty="0"/>
          </a:p>
          <a:p>
            <a:r>
              <a:rPr lang="en-US" dirty="0"/>
              <a:t>Chronic NSAID users, typically older adult patients, can present with ulcer bleeding or perforation without prior ulcer symptoms.</a:t>
            </a:r>
          </a:p>
          <a:p>
            <a:endParaRPr lang="en-US" dirty="0"/>
          </a:p>
        </p:txBody>
      </p:sp>
    </p:spTree>
    <p:extLst>
      <p:ext uri="{BB962C8B-B14F-4D97-AF65-F5344CB8AC3E}">
        <p14:creationId xmlns:p14="http://schemas.microsoft.com/office/powerpoint/2010/main" val="893564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32B4-03BB-7234-1705-D31EBE712E96}"/>
              </a:ext>
            </a:extLst>
          </p:cNvPr>
          <p:cNvSpPr>
            <a:spLocks noGrp="1"/>
          </p:cNvSpPr>
          <p:nvPr>
            <p:ph type="title"/>
          </p:nvPr>
        </p:nvSpPr>
        <p:spPr>
          <a:xfrm>
            <a:off x="685802" y="609600"/>
            <a:ext cx="6282266" cy="1456267"/>
          </a:xfrm>
        </p:spPr>
        <p:txBody>
          <a:bodyPr>
            <a:normAutofit/>
          </a:bodyPr>
          <a:lstStyle/>
          <a:p>
            <a:r>
              <a:rPr lang="en-US" dirty="0"/>
              <a:t>Perforated Peptic Ulcer</a:t>
            </a:r>
            <a:br>
              <a:rPr lang="en-US" dirty="0"/>
            </a:br>
            <a:endParaRPr lang="en-US" dirty="0"/>
          </a:p>
        </p:txBody>
      </p:sp>
      <p:sp>
        <p:nvSpPr>
          <p:cNvPr id="3" name="Content Placeholder 2">
            <a:extLst>
              <a:ext uri="{FF2B5EF4-FFF2-40B4-BE49-F238E27FC236}">
                <a16:creationId xmlns:a16="http://schemas.microsoft.com/office/drawing/2014/main" id="{FC7A277D-51FB-EEA2-9DEE-E51B5B4164A0}"/>
              </a:ext>
            </a:extLst>
          </p:cNvPr>
          <p:cNvSpPr>
            <a:spLocks noGrp="1"/>
          </p:cNvSpPr>
          <p:nvPr>
            <p:ph idx="1"/>
          </p:nvPr>
        </p:nvSpPr>
        <p:spPr>
          <a:xfrm>
            <a:off x="685802" y="2142067"/>
            <a:ext cx="6282266" cy="3649133"/>
          </a:xfrm>
        </p:spPr>
        <p:txBody>
          <a:bodyPr>
            <a:normAutofit/>
          </a:bodyPr>
          <a:lstStyle/>
          <a:p>
            <a:r>
              <a:rPr lang="en-US" dirty="0"/>
              <a:t>5% of patients with PUD present with perforation</a:t>
            </a:r>
          </a:p>
          <a:p>
            <a:endParaRPr lang="en-US" dirty="0"/>
          </a:p>
          <a:p>
            <a:r>
              <a:rPr lang="en-US" dirty="0"/>
              <a:t>Improved therapeutic modalities, including PPIs, eradication of Hp, and endoscopic methods for control of hemorrhage, have reduced the number of patients with PUD who require surgical intervention</a:t>
            </a:r>
          </a:p>
        </p:txBody>
      </p:sp>
      <p:pic>
        <p:nvPicPr>
          <p:cNvPr id="5" name="Picture 4" descr="An x-ray of a chest&#10;&#10;Description automatically generated">
            <a:extLst>
              <a:ext uri="{FF2B5EF4-FFF2-40B4-BE49-F238E27FC236}">
                <a16:creationId xmlns:a16="http://schemas.microsoft.com/office/drawing/2014/main" id="{97BF4029-5577-8417-054E-3EAE5C7DD44E}"/>
              </a:ext>
            </a:extLst>
          </p:cNvPr>
          <p:cNvPicPr>
            <a:picLocks noChangeAspect="1"/>
          </p:cNvPicPr>
          <p:nvPr/>
        </p:nvPicPr>
        <p:blipFill rotWithShape="1">
          <a:blip r:embed="rId3"/>
          <a:srcRect l="12867" r="4150" b="-4"/>
          <a:stretch/>
        </p:blipFill>
        <p:spPr>
          <a:xfrm>
            <a:off x="7590936" y="990600"/>
            <a:ext cx="3445714" cy="48005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09967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AD4F-F1D3-4E06-8976-D4B39A11C2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9001D8-1693-D5E3-CC7C-5DC884807333}"/>
              </a:ext>
            </a:extLst>
          </p:cNvPr>
          <p:cNvSpPr>
            <a:spLocks noGrp="1"/>
          </p:cNvSpPr>
          <p:nvPr>
            <p:ph idx="1"/>
          </p:nvPr>
        </p:nvSpPr>
        <p:spPr/>
        <p:txBody>
          <a:bodyPr>
            <a:normAutofit lnSpcReduction="10000"/>
          </a:bodyPr>
          <a:lstStyle/>
          <a:p>
            <a:endParaRPr lang="en-US" dirty="0"/>
          </a:p>
          <a:p>
            <a:r>
              <a:rPr lang="en-US" dirty="0"/>
              <a:t>Patients with a perforated peptic ulcer typically present with the sudden onset of severe diffuse abdominal pain. These patients may be able to specify the precise moment of the onset of symptoms. In the usual case, the afflicted patient presents acutely with excruciating abdominal pain, often without prodromal symptoms. </a:t>
            </a:r>
          </a:p>
          <a:p>
            <a:endParaRPr lang="en-US" dirty="0"/>
          </a:p>
          <a:p>
            <a:r>
              <a:rPr lang="en-US" dirty="0"/>
              <a:t>Abdominal examination reveals peritonitis, with rebound tenderness, guarding, and abdominal muscular rigidity. </a:t>
            </a:r>
          </a:p>
          <a:p>
            <a:endParaRPr lang="en-US" dirty="0"/>
          </a:p>
          <a:p>
            <a:r>
              <a:rPr lang="en-US" dirty="0"/>
              <a:t>Distinguishing perforated ulcer from other causes of a perforated viscus (e.g., perforated colonic diverticulum, perforated appendicitis) may not be possible. </a:t>
            </a:r>
          </a:p>
        </p:txBody>
      </p:sp>
    </p:spTree>
    <p:extLst>
      <p:ext uri="{BB962C8B-B14F-4D97-AF65-F5344CB8AC3E}">
        <p14:creationId xmlns:p14="http://schemas.microsoft.com/office/powerpoint/2010/main" val="645742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5B4FA-B60C-C82B-5EF3-D268DFEBF0BD}"/>
              </a:ext>
            </a:extLst>
          </p:cNvPr>
          <p:cNvSpPr>
            <a:spLocks noGrp="1"/>
          </p:cNvSpPr>
          <p:nvPr>
            <p:ph type="title"/>
          </p:nvPr>
        </p:nvSpPr>
        <p:spPr>
          <a:xfrm>
            <a:off x="7865806" y="643463"/>
            <a:ext cx="3706762" cy="1608124"/>
          </a:xfrm>
        </p:spPr>
        <p:txBody>
          <a:bodyPr>
            <a:normAutofit/>
          </a:bodyPr>
          <a:lstStyle/>
          <a:p>
            <a:pPr>
              <a:lnSpc>
                <a:spcPct val="90000"/>
              </a:lnSpc>
            </a:pPr>
            <a:r>
              <a:rPr lang="en-US" dirty="0"/>
              <a:t>Acute abdominal pain presentations</a:t>
            </a:r>
            <a:endParaRPr lang="en-US"/>
          </a:p>
        </p:txBody>
      </p:sp>
      <p:pic>
        <p:nvPicPr>
          <p:cNvPr id="5" name="Content Placeholder 4" descr="A table of pain&#10;&#10;Description automatically generated">
            <a:extLst>
              <a:ext uri="{FF2B5EF4-FFF2-40B4-BE49-F238E27FC236}">
                <a16:creationId xmlns:a16="http://schemas.microsoft.com/office/drawing/2014/main" id="{C345BB7B-06B4-3B4D-A821-4DA8F718B5A9}"/>
              </a:ext>
            </a:extLst>
          </p:cNvPr>
          <p:cNvPicPr>
            <a:picLocks noChangeAspect="1"/>
          </p:cNvPicPr>
          <p:nvPr/>
        </p:nvPicPr>
        <p:blipFill>
          <a:blip r:embed="rId2"/>
          <a:stretch>
            <a:fillRect/>
          </a:stretch>
        </p:blipFill>
        <p:spPr>
          <a:xfrm>
            <a:off x="643464" y="1183209"/>
            <a:ext cx="6897878" cy="450086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9" name="Content Placeholder 8">
            <a:extLst>
              <a:ext uri="{FF2B5EF4-FFF2-40B4-BE49-F238E27FC236}">
                <a16:creationId xmlns:a16="http://schemas.microsoft.com/office/drawing/2014/main" id="{D5CE817F-1C53-7FB6-31C7-9DB7C3B1773B}"/>
              </a:ext>
            </a:extLst>
          </p:cNvPr>
          <p:cNvSpPr>
            <a:spLocks noGrp="1"/>
          </p:cNvSpPr>
          <p:nvPr>
            <p:ph idx="1"/>
          </p:nvPr>
        </p:nvSpPr>
        <p:spPr>
          <a:xfrm>
            <a:off x="7865806" y="2251587"/>
            <a:ext cx="3706762" cy="3972232"/>
          </a:xfrm>
        </p:spPr>
        <p:txBody>
          <a:bodyPr>
            <a:normAutofit/>
          </a:bodyPr>
          <a:lstStyle/>
          <a:p>
            <a:endParaRPr lang="en-US"/>
          </a:p>
        </p:txBody>
      </p:sp>
    </p:spTree>
    <p:extLst>
      <p:ext uri="{BB962C8B-B14F-4D97-AF65-F5344CB8AC3E}">
        <p14:creationId xmlns:p14="http://schemas.microsoft.com/office/powerpoint/2010/main" val="2954873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19B2-91C3-3091-D28F-C4F57C13B4CC}"/>
              </a:ext>
            </a:extLst>
          </p:cNvPr>
          <p:cNvSpPr>
            <a:spLocks noGrp="1"/>
          </p:cNvSpPr>
          <p:nvPr>
            <p:ph type="title"/>
          </p:nvPr>
        </p:nvSpPr>
        <p:spPr/>
        <p:txBody>
          <a:bodyPr>
            <a:normAutofit/>
          </a:bodyPr>
          <a:lstStyle/>
          <a:p>
            <a:r>
              <a:rPr lang="en-US" dirty="0"/>
              <a:t>Chronic abdominal pain and examples</a:t>
            </a:r>
            <a:br>
              <a:rPr lang="en-US" dirty="0"/>
            </a:br>
            <a:r>
              <a:rPr lang="en-US" dirty="0"/>
              <a:t>etiologies for abdominal pain</a:t>
            </a:r>
          </a:p>
        </p:txBody>
      </p:sp>
      <p:sp>
        <p:nvSpPr>
          <p:cNvPr id="3" name="Content Placeholder 2">
            <a:extLst>
              <a:ext uri="{FF2B5EF4-FFF2-40B4-BE49-F238E27FC236}">
                <a16:creationId xmlns:a16="http://schemas.microsoft.com/office/drawing/2014/main" id="{350337BA-8FE1-B7C1-7DFF-CE1DF2839208}"/>
              </a:ext>
            </a:extLst>
          </p:cNvPr>
          <p:cNvSpPr>
            <a:spLocks noGrp="1"/>
          </p:cNvSpPr>
          <p:nvPr>
            <p:ph idx="1"/>
          </p:nvPr>
        </p:nvSpPr>
        <p:spPr/>
        <p:txBody>
          <a:bodyPr/>
          <a:lstStyle/>
          <a:p>
            <a:r>
              <a:rPr lang="en-US" dirty="0"/>
              <a:t>Abdominal pain occurring for 6 months, either constantly or intermittently. </a:t>
            </a:r>
          </a:p>
          <a:p>
            <a:r>
              <a:rPr lang="en-US" dirty="0"/>
              <a:t>Evaluation begins with a detailed history and careful physical examination. </a:t>
            </a:r>
          </a:p>
          <a:p>
            <a:r>
              <a:rPr lang="en-US" dirty="0"/>
              <a:t>The differential diagnosis is extensive and includes functional disorders and so-called organic disorders. </a:t>
            </a:r>
          </a:p>
          <a:p>
            <a:endParaRPr lang="en-US" dirty="0"/>
          </a:p>
        </p:txBody>
      </p:sp>
    </p:spTree>
    <p:extLst>
      <p:ext uri="{BB962C8B-B14F-4D97-AF65-F5344CB8AC3E}">
        <p14:creationId xmlns:p14="http://schemas.microsoft.com/office/powerpoint/2010/main" val="3966190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81838-BC45-4023-1DA3-2E723769AE7A}"/>
              </a:ext>
            </a:extLst>
          </p:cNvPr>
          <p:cNvSpPr>
            <a:spLocks noGrp="1"/>
          </p:cNvSpPr>
          <p:nvPr>
            <p:ph type="title"/>
          </p:nvPr>
        </p:nvSpPr>
        <p:spPr/>
        <p:txBody>
          <a:bodyPr>
            <a:normAutofit fontScale="90000"/>
          </a:bodyPr>
          <a:lstStyle/>
          <a:p>
            <a:r>
              <a:rPr lang="en-US" dirty="0"/>
              <a:t>Irritable bowel syndrome (IBS)</a:t>
            </a:r>
            <a:br>
              <a:rPr lang="en-US" dirty="0"/>
            </a:br>
            <a:br>
              <a:rPr lang="en-US" dirty="0"/>
            </a:br>
            <a:endParaRPr lang="en-US" dirty="0"/>
          </a:p>
        </p:txBody>
      </p:sp>
      <p:sp>
        <p:nvSpPr>
          <p:cNvPr id="3" name="Content Placeholder 2">
            <a:extLst>
              <a:ext uri="{FF2B5EF4-FFF2-40B4-BE49-F238E27FC236}">
                <a16:creationId xmlns:a16="http://schemas.microsoft.com/office/drawing/2014/main" id="{431FE7DA-600A-51F3-45BF-43A14C3F6A67}"/>
              </a:ext>
            </a:extLst>
          </p:cNvPr>
          <p:cNvSpPr>
            <a:spLocks noGrp="1"/>
          </p:cNvSpPr>
          <p:nvPr>
            <p:ph idx="1"/>
          </p:nvPr>
        </p:nvSpPr>
        <p:spPr/>
        <p:txBody>
          <a:bodyPr>
            <a:normAutofit/>
          </a:bodyPr>
          <a:lstStyle/>
          <a:p>
            <a:r>
              <a:rPr lang="en-US" dirty="0"/>
              <a:t>IBS is a functional bowel disorder, characterized by abdominal pain and disordered bowel habit. </a:t>
            </a:r>
          </a:p>
          <a:p>
            <a:r>
              <a:rPr lang="en-US" dirty="0"/>
              <a:t>The exact etiology remains unknown, and it is unlikely that there is one unifying explanation. </a:t>
            </a:r>
          </a:p>
          <a:p>
            <a:r>
              <a:rPr lang="en-US" dirty="0"/>
              <a:t>The condition affects up to 10% of people and represents a considerable financial burden to health services.</a:t>
            </a:r>
          </a:p>
          <a:p>
            <a:endParaRPr lang="en-US" dirty="0"/>
          </a:p>
          <a:p>
            <a:endParaRPr lang="en-US" dirty="0"/>
          </a:p>
        </p:txBody>
      </p:sp>
    </p:spTree>
    <p:extLst>
      <p:ext uri="{BB962C8B-B14F-4D97-AF65-F5344CB8AC3E}">
        <p14:creationId xmlns:p14="http://schemas.microsoft.com/office/powerpoint/2010/main" val="2407192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7DC5B-2637-1EAA-524A-C55C17604953}"/>
              </a:ext>
            </a:extLst>
          </p:cNvPr>
          <p:cNvSpPr>
            <a:spLocks noGrp="1"/>
          </p:cNvSpPr>
          <p:nvPr>
            <p:ph type="title"/>
          </p:nvPr>
        </p:nvSpPr>
        <p:spPr/>
        <p:txBody>
          <a:bodyPr/>
          <a:lstStyle/>
          <a:p>
            <a:r>
              <a:rPr lang="en-US" dirty="0" err="1"/>
              <a:t>Ibs</a:t>
            </a:r>
            <a:r>
              <a:rPr lang="en-US" dirty="0"/>
              <a:t> clinical presentation</a:t>
            </a:r>
          </a:p>
        </p:txBody>
      </p:sp>
      <p:sp>
        <p:nvSpPr>
          <p:cNvPr id="3" name="Content Placeholder 2">
            <a:extLst>
              <a:ext uri="{FF2B5EF4-FFF2-40B4-BE49-F238E27FC236}">
                <a16:creationId xmlns:a16="http://schemas.microsoft.com/office/drawing/2014/main" id="{981EEE81-C90E-40E7-A417-46DCD8D9A961}"/>
              </a:ext>
            </a:extLst>
          </p:cNvPr>
          <p:cNvSpPr>
            <a:spLocks noGrp="1"/>
          </p:cNvSpPr>
          <p:nvPr>
            <p:ph idx="1"/>
          </p:nvPr>
        </p:nvSpPr>
        <p:spPr/>
        <p:txBody>
          <a:bodyPr/>
          <a:lstStyle/>
          <a:p>
            <a:r>
              <a:rPr lang="en-US" dirty="0"/>
              <a:t>The pain in IBS may be either aggravated or relieved by defecation, and its onset is associated with an increase or decrease in stool frequency, or with looser or harder stools. </a:t>
            </a:r>
          </a:p>
          <a:p>
            <a:r>
              <a:rPr lang="en-US" dirty="0"/>
              <a:t>The pain often is poorly localized, waxes and wanes, may be aggravated by eating, and can occur in any part of the abdomen, although it more typically is located in the lower abdomen. </a:t>
            </a:r>
          </a:p>
          <a:p>
            <a:r>
              <a:rPr lang="en-US" dirty="0"/>
              <a:t>Exacerbation of pain by life events or difficult life situations is common. </a:t>
            </a:r>
          </a:p>
          <a:p>
            <a:r>
              <a:rPr lang="en-US" dirty="0"/>
              <a:t>Abdominal pain that is continuous or unrelated to defecation or that is induced by menstruation, urination, or physical activity is unlikely to be explained by IBS.</a:t>
            </a:r>
          </a:p>
        </p:txBody>
      </p:sp>
    </p:spTree>
    <p:extLst>
      <p:ext uri="{BB962C8B-B14F-4D97-AF65-F5344CB8AC3E}">
        <p14:creationId xmlns:p14="http://schemas.microsoft.com/office/powerpoint/2010/main" val="1348534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A3E0-CAB3-4BF1-0D03-26688F7D1C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6396A7-3B86-02D9-8787-756A2326FF6E}"/>
              </a:ext>
            </a:extLst>
          </p:cNvPr>
          <p:cNvSpPr>
            <a:spLocks noGrp="1"/>
          </p:cNvSpPr>
          <p:nvPr>
            <p:ph idx="1"/>
          </p:nvPr>
        </p:nvSpPr>
        <p:spPr/>
        <p:txBody>
          <a:bodyPr/>
          <a:lstStyle/>
          <a:p>
            <a:r>
              <a:rPr lang="en-US" dirty="0"/>
              <a:t>In the aforementioned clinical scenario, the best next step in management is:</a:t>
            </a:r>
          </a:p>
          <a:p>
            <a:endParaRPr lang="en-US" dirty="0"/>
          </a:p>
          <a:p>
            <a:pPr marL="0" indent="0">
              <a:buNone/>
            </a:pPr>
            <a:r>
              <a:rPr lang="en-US" dirty="0"/>
              <a:t>- obtain an US abdomen</a:t>
            </a:r>
          </a:p>
          <a:p>
            <a:pPr marL="0" indent="0">
              <a:buNone/>
            </a:pPr>
            <a:r>
              <a:rPr lang="en-US" dirty="0"/>
              <a:t>- order a CT scan of the abdomen and pelvis</a:t>
            </a:r>
          </a:p>
          <a:p>
            <a:pPr marL="0" indent="0">
              <a:buNone/>
            </a:pPr>
            <a:r>
              <a:rPr lang="en-US" dirty="0"/>
              <a:t>- outpatient referral to cardiology for cardiac workup</a:t>
            </a:r>
          </a:p>
          <a:p>
            <a:pPr marL="0" indent="0">
              <a:buNone/>
            </a:pPr>
            <a:r>
              <a:rPr lang="en-US" dirty="0"/>
              <a:t>- arrange for an upper endoscopy</a:t>
            </a:r>
          </a:p>
          <a:p>
            <a:endParaRPr lang="en-US" dirty="0"/>
          </a:p>
        </p:txBody>
      </p:sp>
    </p:spTree>
    <p:extLst>
      <p:ext uri="{BB962C8B-B14F-4D97-AF65-F5344CB8AC3E}">
        <p14:creationId xmlns:p14="http://schemas.microsoft.com/office/powerpoint/2010/main" val="2276529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722E-4B4B-EE0C-4D4B-B82F04BDD1AC}"/>
              </a:ext>
            </a:extLst>
          </p:cNvPr>
          <p:cNvSpPr>
            <a:spLocks noGrp="1"/>
          </p:cNvSpPr>
          <p:nvPr>
            <p:ph type="title"/>
          </p:nvPr>
        </p:nvSpPr>
        <p:spPr/>
        <p:txBody>
          <a:bodyPr/>
          <a:lstStyle/>
          <a:p>
            <a:r>
              <a:rPr lang="en-US" dirty="0"/>
              <a:t>Criteria for </a:t>
            </a:r>
            <a:r>
              <a:rPr lang="en-US" dirty="0" err="1"/>
              <a:t>ibs</a:t>
            </a:r>
            <a:r>
              <a:rPr lang="en-US" dirty="0"/>
              <a:t> diagnosis</a:t>
            </a:r>
          </a:p>
        </p:txBody>
      </p:sp>
      <p:pic>
        <p:nvPicPr>
          <p:cNvPr id="5" name="Content Placeholder 4" descr="A close-up of a white background&#10;&#10;Description automatically generated">
            <a:extLst>
              <a:ext uri="{FF2B5EF4-FFF2-40B4-BE49-F238E27FC236}">
                <a16:creationId xmlns:a16="http://schemas.microsoft.com/office/drawing/2014/main" id="{B4C11D74-7981-DC34-1A37-C9B5BD130646}"/>
              </a:ext>
            </a:extLst>
          </p:cNvPr>
          <p:cNvPicPr>
            <a:picLocks noGrp="1" noChangeAspect="1"/>
          </p:cNvPicPr>
          <p:nvPr>
            <p:ph idx="1"/>
          </p:nvPr>
        </p:nvPicPr>
        <p:blipFill>
          <a:blip r:embed="rId2"/>
          <a:stretch>
            <a:fillRect/>
          </a:stretch>
        </p:blipFill>
        <p:spPr>
          <a:xfrm>
            <a:off x="374649" y="2139415"/>
            <a:ext cx="5914614" cy="2032134"/>
          </a:xfrm>
        </p:spPr>
      </p:pic>
      <p:pic>
        <p:nvPicPr>
          <p:cNvPr id="7" name="Picture 6" descr="A white background with black text&#10;&#10;Description automatically generated">
            <a:extLst>
              <a:ext uri="{FF2B5EF4-FFF2-40B4-BE49-F238E27FC236}">
                <a16:creationId xmlns:a16="http://schemas.microsoft.com/office/drawing/2014/main" id="{DF5CC311-A00D-AFA4-F41E-2F097AA4D021}"/>
              </a:ext>
            </a:extLst>
          </p:cNvPr>
          <p:cNvPicPr>
            <a:picLocks noChangeAspect="1"/>
          </p:cNvPicPr>
          <p:nvPr/>
        </p:nvPicPr>
        <p:blipFill>
          <a:blip r:embed="rId3"/>
          <a:stretch>
            <a:fillRect/>
          </a:stretch>
        </p:blipFill>
        <p:spPr>
          <a:xfrm>
            <a:off x="6503069" y="2120236"/>
            <a:ext cx="5314282" cy="2051313"/>
          </a:xfrm>
          <a:prstGeom prst="rect">
            <a:avLst/>
          </a:prstGeom>
        </p:spPr>
      </p:pic>
      <p:pic>
        <p:nvPicPr>
          <p:cNvPr id="9" name="Picture 8" descr="A white background with black text&#10;&#10;Description automatically generated">
            <a:extLst>
              <a:ext uri="{FF2B5EF4-FFF2-40B4-BE49-F238E27FC236}">
                <a16:creationId xmlns:a16="http://schemas.microsoft.com/office/drawing/2014/main" id="{DD4B9B7A-1BFE-35EB-E479-30210C452D77}"/>
              </a:ext>
            </a:extLst>
          </p:cNvPr>
          <p:cNvPicPr>
            <a:picLocks noChangeAspect="1"/>
          </p:cNvPicPr>
          <p:nvPr/>
        </p:nvPicPr>
        <p:blipFill>
          <a:blip r:embed="rId4"/>
          <a:stretch>
            <a:fillRect/>
          </a:stretch>
        </p:blipFill>
        <p:spPr>
          <a:xfrm>
            <a:off x="3022601" y="4506384"/>
            <a:ext cx="5914614" cy="1879601"/>
          </a:xfrm>
          <a:prstGeom prst="rect">
            <a:avLst/>
          </a:prstGeom>
        </p:spPr>
      </p:pic>
      <p:sp>
        <p:nvSpPr>
          <p:cNvPr id="10" name="Lightning Bolt 9">
            <a:extLst>
              <a:ext uri="{FF2B5EF4-FFF2-40B4-BE49-F238E27FC236}">
                <a16:creationId xmlns:a16="http://schemas.microsoft.com/office/drawing/2014/main" id="{E8B683D7-06A4-08D6-2F24-7F5C111EBC2F}"/>
              </a:ext>
            </a:extLst>
          </p:cNvPr>
          <p:cNvSpPr/>
          <p:nvPr/>
        </p:nvSpPr>
        <p:spPr>
          <a:xfrm>
            <a:off x="468353" y="2999678"/>
            <a:ext cx="289932" cy="146214"/>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ghtning Bolt 10">
            <a:extLst>
              <a:ext uri="{FF2B5EF4-FFF2-40B4-BE49-F238E27FC236}">
                <a16:creationId xmlns:a16="http://schemas.microsoft.com/office/drawing/2014/main" id="{D36719B2-EB31-5F0B-F900-932CF90EBD0E}"/>
              </a:ext>
            </a:extLst>
          </p:cNvPr>
          <p:cNvSpPr/>
          <p:nvPr/>
        </p:nvSpPr>
        <p:spPr>
          <a:xfrm>
            <a:off x="475786" y="3553521"/>
            <a:ext cx="289932" cy="146214"/>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ightning Bolt 11">
            <a:extLst>
              <a:ext uri="{FF2B5EF4-FFF2-40B4-BE49-F238E27FC236}">
                <a16:creationId xmlns:a16="http://schemas.microsoft.com/office/drawing/2014/main" id="{AC48EF2E-442E-BB3C-C75A-368B713690F4}"/>
              </a:ext>
            </a:extLst>
          </p:cNvPr>
          <p:cNvSpPr/>
          <p:nvPr/>
        </p:nvSpPr>
        <p:spPr>
          <a:xfrm>
            <a:off x="509243" y="3787697"/>
            <a:ext cx="289932" cy="146214"/>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ghtning Bolt 12">
            <a:extLst>
              <a:ext uri="{FF2B5EF4-FFF2-40B4-BE49-F238E27FC236}">
                <a16:creationId xmlns:a16="http://schemas.microsoft.com/office/drawing/2014/main" id="{7B7D2436-AA4A-4FA2-D5C9-0B78B9FEB3EE}"/>
              </a:ext>
            </a:extLst>
          </p:cNvPr>
          <p:cNvSpPr/>
          <p:nvPr/>
        </p:nvSpPr>
        <p:spPr>
          <a:xfrm rot="10800000" flipV="1">
            <a:off x="9065917" y="3281781"/>
            <a:ext cx="557585" cy="271740"/>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ghtning Bolt 13">
            <a:extLst>
              <a:ext uri="{FF2B5EF4-FFF2-40B4-BE49-F238E27FC236}">
                <a16:creationId xmlns:a16="http://schemas.microsoft.com/office/drawing/2014/main" id="{4F64DA5E-4E3B-FE6F-E787-741B83A9A0C1}"/>
              </a:ext>
            </a:extLst>
          </p:cNvPr>
          <p:cNvSpPr/>
          <p:nvPr/>
        </p:nvSpPr>
        <p:spPr>
          <a:xfrm rot="10800000" flipV="1">
            <a:off x="8870307" y="3723304"/>
            <a:ext cx="557585" cy="271740"/>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ghtning Bolt 14">
            <a:extLst>
              <a:ext uri="{FF2B5EF4-FFF2-40B4-BE49-F238E27FC236}">
                <a16:creationId xmlns:a16="http://schemas.microsoft.com/office/drawing/2014/main" id="{9F6D264A-69C9-7BFD-B270-8EE293775F97}"/>
              </a:ext>
            </a:extLst>
          </p:cNvPr>
          <p:cNvSpPr/>
          <p:nvPr/>
        </p:nvSpPr>
        <p:spPr>
          <a:xfrm rot="21075755" flipV="1">
            <a:off x="2889538" y="4838866"/>
            <a:ext cx="557585" cy="271740"/>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573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F6CF-54AD-0EC5-C7BC-99D46D0BA555}"/>
              </a:ext>
            </a:extLst>
          </p:cNvPr>
          <p:cNvSpPr>
            <a:spLocks noGrp="1"/>
          </p:cNvSpPr>
          <p:nvPr>
            <p:ph type="title"/>
          </p:nvPr>
        </p:nvSpPr>
        <p:spPr/>
        <p:txBody>
          <a:bodyPr/>
          <a:lstStyle/>
          <a:p>
            <a:r>
              <a:rPr lang="en-US" dirty="0"/>
              <a:t>Alarming symptoms </a:t>
            </a:r>
            <a:r>
              <a:rPr lang="en-US" dirty="0">
                <a:sym typeface="Wingdings" pitchFamily="2" charset="2"/>
              </a:rPr>
              <a:t> NOT IBS</a:t>
            </a:r>
            <a:endParaRPr lang="en-US" dirty="0"/>
          </a:p>
        </p:txBody>
      </p:sp>
      <p:sp>
        <p:nvSpPr>
          <p:cNvPr id="3" name="Content Placeholder 2">
            <a:extLst>
              <a:ext uri="{FF2B5EF4-FFF2-40B4-BE49-F238E27FC236}">
                <a16:creationId xmlns:a16="http://schemas.microsoft.com/office/drawing/2014/main" id="{334031F5-700B-9DA1-B4E1-5E6569DD930D}"/>
              </a:ext>
            </a:extLst>
          </p:cNvPr>
          <p:cNvSpPr>
            <a:spLocks noGrp="1"/>
          </p:cNvSpPr>
          <p:nvPr>
            <p:ph idx="1"/>
          </p:nvPr>
        </p:nvSpPr>
        <p:spPr/>
        <p:txBody>
          <a:bodyPr/>
          <a:lstStyle/>
          <a:p>
            <a:r>
              <a:rPr lang="en-US" dirty="0"/>
              <a:t>Blood in stool</a:t>
            </a:r>
          </a:p>
          <a:p>
            <a:r>
              <a:rPr lang="en-US" dirty="0"/>
              <a:t>Weight loss</a:t>
            </a:r>
          </a:p>
          <a:p>
            <a:r>
              <a:rPr lang="en-US" dirty="0"/>
              <a:t>Decreased appetite</a:t>
            </a:r>
          </a:p>
          <a:p>
            <a:r>
              <a:rPr lang="en-US" dirty="0"/>
              <a:t>Pain worse at night</a:t>
            </a:r>
          </a:p>
          <a:p>
            <a:r>
              <a:rPr lang="en-US" dirty="0"/>
              <a:t>Nocturnal diarrhea</a:t>
            </a:r>
          </a:p>
          <a:p>
            <a:r>
              <a:rPr lang="en-US" dirty="0"/>
              <a:t>EIM: arthralgia, jaundice, elevated LFTs, rash, blurry vision, and conjunctivitis.</a:t>
            </a:r>
          </a:p>
        </p:txBody>
      </p:sp>
    </p:spTree>
    <p:extLst>
      <p:ext uri="{BB962C8B-B14F-4D97-AF65-F5344CB8AC3E}">
        <p14:creationId xmlns:p14="http://schemas.microsoft.com/office/powerpoint/2010/main" val="1131746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E1C8-76E7-245A-2157-815A958AC497}"/>
              </a:ext>
            </a:extLst>
          </p:cNvPr>
          <p:cNvSpPr>
            <a:spLocks noGrp="1"/>
          </p:cNvSpPr>
          <p:nvPr>
            <p:ph type="title"/>
          </p:nvPr>
        </p:nvSpPr>
        <p:spPr/>
        <p:txBody>
          <a:bodyPr/>
          <a:lstStyle/>
          <a:p>
            <a:r>
              <a:rPr lang="en-US" dirty="0" err="1"/>
              <a:t>Ibs</a:t>
            </a:r>
            <a:r>
              <a:rPr lang="en-US" dirty="0"/>
              <a:t> management</a:t>
            </a:r>
          </a:p>
        </p:txBody>
      </p:sp>
      <p:sp>
        <p:nvSpPr>
          <p:cNvPr id="3" name="Content Placeholder 2">
            <a:extLst>
              <a:ext uri="{FF2B5EF4-FFF2-40B4-BE49-F238E27FC236}">
                <a16:creationId xmlns:a16="http://schemas.microsoft.com/office/drawing/2014/main" id="{20321755-5B3B-C7F3-73A7-41EB323CF2B1}"/>
              </a:ext>
            </a:extLst>
          </p:cNvPr>
          <p:cNvSpPr>
            <a:spLocks noGrp="1"/>
          </p:cNvSpPr>
          <p:nvPr>
            <p:ph idx="1"/>
          </p:nvPr>
        </p:nvSpPr>
        <p:spPr/>
        <p:txBody>
          <a:bodyPr>
            <a:normAutofit/>
          </a:bodyPr>
          <a:lstStyle/>
          <a:p>
            <a:r>
              <a:rPr lang="en-US" dirty="0"/>
              <a:t> Guidelines for the management of IBS recommend that a positive diagnosis should be made clinically, without the need for recourse to investigations to exclude organic disease. </a:t>
            </a:r>
          </a:p>
          <a:p>
            <a:r>
              <a:rPr lang="en-US" dirty="0"/>
              <a:t>However, available symptom-based diagnostic criteria perform only modestly, although this can be improved by incorporating other items from the clinical history and a limited panel of investigations. </a:t>
            </a:r>
          </a:p>
        </p:txBody>
      </p:sp>
    </p:spTree>
    <p:extLst>
      <p:ext uri="{BB962C8B-B14F-4D97-AF65-F5344CB8AC3E}">
        <p14:creationId xmlns:p14="http://schemas.microsoft.com/office/powerpoint/2010/main" val="1243031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4DCC-42DD-C1F6-D8FD-2D09A9E50A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1A5DD2-60A1-CF08-2ABF-301D053650BF}"/>
              </a:ext>
            </a:extLst>
          </p:cNvPr>
          <p:cNvSpPr>
            <a:spLocks noGrp="1"/>
          </p:cNvSpPr>
          <p:nvPr>
            <p:ph idx="1"/>
          </p:nvPr>
        </p:nvSpPr>
        <p:spPr/>
        <p:txBody>
          <a:bodyPr/>
          <a:lstStyle/>
          <a:p>
            <a:r>
              <a:rPr lang="en-US" dirty="0"/>
              <a:t>There is no role for exhaustive investigation to confirm the diagnosis, although screening for celiac disease and bile acid diarrhea may be of value, as these conditions can present with similar symptoms. Dietary changes, including a low fermentable oligo-, di-, and mono-saccharides and polyols (FODMAP) diet or soluble fiber, can improve symptoms in some people. </a:t>
            </a:r>
          </a:p>
        </p:txBody>
      </p:sp>
    </p:spTree>
    <p:extLst>
      <p:ext uri="{BB962C8B-B14F-4D97-AF65-F5344CB8AC3E}">
        <p14:creationId xmlns:p14="http://schemas.microsoft.com/office/powerpoint/2010/main" val="371279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889D-F456-9F64-DEDB-6712F89F64F6}"/>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3763DCBC-37F4-068B-8381-F408D5D8F524}"/>
              </a:ext>
            </a:extLst>
          </p:cNvPr>
          <p:cNvSpPr>
            <a:spLocks noGrp="1"/>
          </p:cNvSpPr>
          <p:nvPr>
            <p:ph idx="1"/>
          </p:nvPr>
        </p:nvSpPr>
        <p:spPr/>
        <p:txBody>
          <a:bodyPr/>
          <a:lstStyle/>
          <a:p>
            <a:r>
              <a:rPr lang="en-US" dirty="0"/>
              <a:t>Medical therapy with antispasmodics, laxatives, secretagogues, drugs acting on opioid and 5-hydroxytryptamine receptors, antidepressants, and antibiotics, and alternative approaches such as psychological therapies and probiotics have been demonstrated to be more effective than placebo in systematic reviews of randomized controlled trials. </a:t>
            </a:r>
          </a:p>
          <a:p>
            <a:endParaRPr lang="en-US" dirty="0"/>
          </a:p>
          <a:p>
            <a:r>
              <a:rPr lang="en-US" dirty="0"/>
              <a:t>Despite the use of these interventions, the condition is likely to follow a chronic relapsing and remitting course, and no therapy is proven to alter the natural history.</a:t>
            </a:r>
          </a:p>
          <a:p>
            <a:endParaRPr lang="en-US" dirty="0"/>
          </a:p>
        </p:txBody>
      </p:sp>
    </p:spTree>
    <p:extLst>
      <p:ext uri="{BB962C8B-B14F-4D97-AF65-F5344CB8AC3E}">
        <p14:creationId xmlns:p14="http://schemas.microsoft.com/office/powerpoint/2010/main" val="3809661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375-19FB-26A3-94A1-B4906D3B3309}"/>
              </a:ext>
            </a:extLst>
          </p:cNvPr>
          <p:cNvSpPr>
            <a:spLocks noGrp="1"/>
          </p:cNvSpPr>
          <p:nvPr>
            <p:ph type="title"/>
          </p:nvPr>
        </p:nvSpPr>
        <p:spPr/>
        <p:txBody>
          <a:bodyPr/>
          <a:lstStyle/>
          <a:p>
            <a:r>
              <a:rPr lang="en-US" dirty="0"/>
              <a:t>Celiac disease</a:t>
            </a:r>
          </a:p>
        </p:txBody>
      </p:sp>
      <p:sp>
        <p:nvSpPr>
          <p:cNvPr id="3" name="Content Placeholder 2">
            <a:extLst>
              <a:ext uri="{FF2B5EF4-FFF2-40B4-BE49-F238E27FC236}">
                <a16:creationId xmlns:a16="http://schemas.microsoft.com/office/drawing/2014/main" id="{B29053C2-CCAD-3C7B-923E-3A25B60ABE95}"/>
              </a:ext>
            </a:extLst>
          </p:cNvPr>
          <p:cNvSpPr>
            <a:spLocks noGrp="1"/>
          </p:cNvSpPr>
          <p:nvPr>
            <p:ph idx="1"/>
          </p:nvPr>
        </p:nvSpPr>
        <p:spPr/>
        <p:txBody>
          <a:bodyPr>
            <a:normAutofit/>
          </a:bodyPr>
          <a:lstStyle/>
          <a:p>
            <a:r>
              <a:rPr lang="en-US" dirty="0"/>
              <a:t>Celiac disease is a chronic, immune-mediated enteropathy that is triggered by the ingestion of gluten in genetically susceptible individuals. </a:t>
            </a:r>
          </a:p>
          <a:p>
            <a:r>
              <a:rPr lang="en-US" dirty="0"/>
              <a:t>The disease is characterized by small intestinal villus atrophy with concomitant elevations in antibody levels against gliadin and tissue transglutaminase. </a:t>
            </a:r>
          </a:p>
          <a:p>
            <a:endParaRPr lang="en-US" dirty="0"/>
          </a:p>
          <a:p>
            <a:r>
              <a:rPr lang="en-US" dirty="0"/>
              <a:t>The prevalence of both diagnosed and undiagnosed celiac disease has increased in recent decades. Patients can present with a myriad of symptoms related to malabsorption (including weight loss, diarrhea, and iron deficiency anemia) and extra-intestinal symptoms including metabolic bone disease, infertility, and neuropsychiatric disorders. Celiac disease is treated with complete avoidance of dietary gluten. </a:t>
            </a:r>
          </a:p>
        </p:txBody>
      </p:sp>
    </p:spTree>
    <p:extLst>
      <p:ext uri="{BB962C8B-B14F-4D97-AF65-F5344CB8AC3E}">
        <p14:creationId xmlns:p14="http://schemas.microsoft.com/office/powerpoint/2010/main" val="1459172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D09C-8F2E-87AA-D5D6-F64A61731502}"/>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id="{B0D0724A-0F7E-D6C2-1F2B-3AA36ECCE16B}"/>
              </a:ext>
            </a:extLst>
          </p:cNvPr>
          <p:cNvSpPr>
            <a:spLocks noGrp="1"/>
          </p:cNvSpPr>
          <p:nvPr>
            <p:ph idx="1"/>
          </p:nvPr>
        </p:nvSpPr>
        <p:spPr/>
        <p:txBody>
          <a:bodyPr/>
          <a:lstStyle/>
          <a:p>
            <a:r>
              <a:rPr lang="en-US" dirty="0"/>
              <a:t>Involves wide geographic distribution and affects individuals from multiple and diverse ethnic and racial backgrounds. </a:t>
            </a:r>
          </a:p>
          <a:p>
            <a:r>
              <a:rPr lang="en-US" dirty="0"/>
              <a:t>The overall prevalence of celiac disease in Europe has been estimated at 1%, with the highest reported prevalence of 2.4% in Finland. </a:t>
            </a:r>
          </a:p>
          <a:p>
            <a:r>
              <a:rPr lang="en-US" dirty="0"/>
              <a:t> Factors such as predominant HLA haplotype, timing of introduction of gluten into the diet, differences in the gliadin concentration of infant formulas, and interobserver variation in interpreting small intestinal biopsy findings might explain differences in prevalence. </a:t>
            </a:r>
          </a:p>
        </p:txBody>
      </p:sp>
    </p:spTree>
    <p:extLst>
      <p:ext uri="{BB962C8B-B14F-4D97-AF65-F5344CB8AC3E}">
        <p14:creationId xmlns:p14="http://schemas.microsoft.com/office/powerpoint/2010/main" val="3768483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1794A-AED2-91B2-ECE6-F4371F129725}"/>
              </a:ext>
            </a:extLst>
          </p:cNvPr>
          <p:cNvSpPr>
            <a:spLocks noGrp="1"/>
          </p:cNvSpPr>
          <p:nvPr>
            <p:ph type="title"/>
          </p:nvPr>
        </p:nvSpPr>
        <p:spPr>
          <a:xfrm>
            <a:off x="685802" y="609600"/>
            <a:ext cx="6282266" cy="1456267"/>
          </a:xfrm>
        </p:spPr>
        <p:txBody>
          <a:bodyPr>
            <a:normAutofit/>
          </a:bodyPr>
          <a:lstStyle/>
          <a:p>
            <a:endParaRPr lang="en-US"/>
          </a:p>
        </p:txBody>
      </p:sp>
      <p:sp>
        <p:nvSpPr>
          <p:cNvPr id="3" name="Content Placeholder 2">
            <a:extLst>
              <a:ext uri="{FF2B5EF4-FFF2-40B4-BE49-F238E27FC236}">
                <a16:creationId xmlns:a16="http://schemas.microsoft.com/office/drawing/2014/main" id="{FDB05D9A-8429-6C57-45F1-6CAF287F9184}"/>
              </a:ext>
            </a:extLst>
          </p:cNvPr>
          <p:cNvSpPr>
            <a:spLocks noGrp="1"/>
          </p:cNvSpPr>
          <p:nvPr>
            <p:ph idx="1"/>
          </p:nvPr>
        </p:nvSpPr>
        <p:spPr>
          <a:xfrm>
            <a:off x="685802" y="2142067"/>
            <a:ext cx="6282266" cy="3649133"/>
          </a:xfrm>
        </p:spPr>
        <p:txBody>
          <a:bodyPr>
            <a:normAutofit/>
          </a:bodyPr>
          <a:lstStyle/>
          <a:p>
            <a:r>
              <a:rPr lang="en-US" dirty="0"/>
              <a:t>Celiac disease is particularly prevalent in the Punjab region of northwest India, where wheat rather than rice has, for many generations, been a staple of the diet. </a:t>
            </a:r>
          </a:p>
          <a:p>
            <a:endParaRPr lang="en-US" dirty="0"/>
          </a:p>
          <a:p>
            <a:r>
              <a:rPr lang="en-US" dirty="0"/>
              <a:t>The condition has been reported in blacks, Arabs, Hispanics, Israeli Jews, Sudanese of mixed Arab-black descent, and Cantonese and is particularly high among the Saharawi population in northwest Africa.</a:t>
            </a:r>
          </a:p>
          <a:p>
            <a:endParaRPr lang="en-US" dirty="0"/>
          </a:p>
        </p:txBody>
      </p:sp>
      <p:pic>
        <p:nvPicPr>
          <p:cNvPr id="5" name="Picture 4" descr="A map of the middle east&#10;&#10;Description automatically generated">
            <a:extLst>
              <a:ext uri="{FF2B5EF4-FFF2-40B4-BE49-F238E27FC236}">
                <a16:creationId xmlns:a16="http://schemas.microsoft.com/office/drawing/2014/main" id="{0DB5981E-1D9B-B0DB-9AB7-0B11236E330A}"/>
              </a:ext>
            </a:extLst>
          </p:cNvPr>
          <p:cNvPicPr>
            <a:picLocks noChangeAspect="1"/>
          </p:cNvPicPr>
          <p:nvPr/>
        </p:nvPicPr>
        <p:blipFill rotWithShape="1">
          <a:blip r:embed="rId3"/>
          <a:srcRect r="17495" b="-4"/>
          <a:stretch/>
        </p:blipFill>
        <p:spPr>
          <a:xfrm>
            <a:off x="7819539" y="990600"/>
            <a:ext cx="3445714" cy="48005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02890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8C1B-7CBF-808F-E1DE-441C77FFAF61}"/>
              </a:ext>
            </a:extLst>
          </p:cNvPr>
          <p:cNvSpPr>
            <a:spLocks noGrp="1"/>
          </p:cNvSpPr>
          <p:nvPr>
            <p:ph type="title"/>
          </p:nvPr>
        </p:nvSpPr>
        <p:spPr/>
        <p:txBody>
          <a:bodyPr/>
          <a:lstStyle/>
          <a:p>
            <a:r>
              <a:rPr lang="en-US" dirty="0"/>
              <a:t>Clinical presentation</a:t>
            </a:r>
          </a:p>
        </p:txBody>
      </p:sp>
      <p:sp>
        <p:nvSpPr>
          <p:cNvPr id="3" name="Content Placeholder 2">
            <a:extLst>
              <a:ext uri="{FF2B5EF4-FFF2-40B4-BE49-F238E27FC236}">
                <a16:creationId xmlns:a16="http://schemas.microsoft.com/office/drawing/2014/main" id="{69328B0F-52C2-E312-0AF5-C0EA04E3633B}"/>
              </a:ext>
            </a:extLst>
          </p:cNvPr>
          <p:cNvSpPr>
            <a:spLocks noGrp="1"/>
          </p:cNvSpPr>
          <p:nvPr>
            <p:ph idx="1"/>
          </p:nvPr>
        </p:nvSpPr>
        <p:spPr/>
        <p:txBody>
          <a:bodyPr/>
          <a:lstStyle/>
          <a:p>
            <a:r>
              <a:rPr lang="en-US" dirty="0"/>
              <a:t>Many adults present with GI symptoms including diarrhea, steatorrhea, abdominal bloating, flatulence, and weight loss similar to those seen in childhood celiac disease. </a:t>
            </a:r>
          </a:p>
          <a:p>
            <a:r>
              <a:rPr lang="en-US" dirty="0"/>
              <a:t>Diarrhea often is episodic </a:t>
            </a:r>
          </a:p>
          <a:p>
            <a:r>
              <a:rPr lang="en-US" dirty="0"/>
              <a:t>Nocturnal, early morning, and postprandial diarrhea are common. </a:t>
            </a:r>
          </a:p>
          <a:p>
            <a:endParaRPr lang="en-US" dirty="0"/>
          </a:p>
          <a:p>
            <a:endParaRPr lang="en-US" dirty="0"/>
          </a:p>
        </p:txBody>
      </p:sp>
    </p:spTree>
    <p:extLst>
      <p:ext uri="{BB962C8B-B14F-4D97-AF65-F5344CB8AC3E}">
        <p14:creationId xmlns:p14="http://schemas.microsoft.com/office/powerpoint/2010/main" val="3102708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6427-8F69-67D2-00DF-777656F07884}"/>
              </a:ext>
            </a:extLst>
          </p:cNvPr>
          <p:cNvSpPr>
            <a:spLocks noGrp="1"/>
          </p:cNvSpPr>
          <p:nvPr>
            <p:ph type="title"/>
          </p:nvPr>
        </p:nvSpPr>
        <p:spPr>
          <a:xfrm>
            <a:off x="7865806" y="643463"/>
            <a:ext cx="3706762" cy="1608124"/>
          </a:xfrm>
        </p:spPr>
        <p:txBody>
          <a:bodyPr>
            <a:normAutofit/>
          </a:bodyPr>
          <a:lstStyle/>
          <a:p>
            <a:endParaRPr lang="en-US"/>
          </a:p>
        </p:txBody>
      </p:sp>
      <p:pic>
        <p:nvPicPr>
          <p:cNvPr id="4" name="Content Placeholder 3" descr="A screenshot of a medical report&#10;&#10;Description automatically generated">
            <a:extLst>
              <a:ext uri="{FF2B5EF4-FFF2-40B4-BE49-F238E27FC236}">
                <a16:creationId xmlns:a16="http://schemas.microsoft.com/office/drawing/2014/main" id="{12CC88AA-2F2C-A813-AC32-E68C205908F3}"/>
              </a:ext>
            </a:extLst>
          </p:cNvPr>
          <p:cNvPicPr>
            <a:picLocks noChangeAspect="1"/>
          </p:cNvPicPr>
          <p:nvPr/>
        </p:nvPicPr>
        <p:blipFill>
          <a:blip r:embed="rId3"/>
          <a:stretch>
            <a:fillRect/>
          </a:stretch>
        </p:blipFill>
        <p:spPr>
          <a:xfrm>
            <a:off x="323091" y="1447525"/>
            <a:ext cx="7117786" cy="401801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8" name="Content Placeholder 7">
            <a:extLst>
              <a:ext uri="{FF2B5EF4-FFF2-40B4-BE49-F238E27FC236}">
                <a16:creationId xmlns:a16="http://schemas.microsoft.com/office/drawing/2014/main" id="{38633181-D0CC-3CE1-731A-F5818ABA5E7B}"/>
              </a:ext>
            </a:extLst>
          </p:cNvPr>
          <p:cNvSpPr>
            <a:spLocks noGrp="1"/>
          </p:cNvSpPr>
          <p:nvPr>
            <p:ph idx="1"/>
          </p:nvPr>
        </p:nvSpPr>
        <p:spPr>
          <a:xfrm>
            <a:off x="7865806" y="2251587"/>
            <a:ext cx="3706762" cy="3972232"/>
          </a:xfrm>
        </p:spPr>
        <p:txBody>
          <a:bodyPr>
            <a:normAutofit/>
          </a:bodyPr>
          <a:lstStyle/>
          <a:p>
            <a:r>
              <a:rPr lang="en-US" dirty="0"/>
              <a:t>In certain instances, celiac disease might have non-specific presentation that mimics small intestinal malabsorptive disorders.</a:t>
            </a:r>
          </a:p>
        </p:txBody>
      </p:sp>
    </p:spTree>
    <p:extLst>
      <p:ext uri="{BB962C8B-B14F-4D97-AF65-F5344CB8AC3E}">
        <p14:creationId xmlns:p14="http://schemas.microsoft.com/office/powerpoint/2010/main" val="443434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EEF-0532-128B-B379-BC9B977C10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6026A3-CF76-76D2-351E-CBD00EE22FF8}"/>
              </a:ext>
            </a:extLst>
          </p:cNvPr>
          <p:cNvSpPr>
            <a:spLocks noGrp="1"/>
          </p:cNvSpPr>
          <p:nvPr>
            <p:ph idx="1"/>
          </p:nvPr>
        </p:nvSpPr>
        <p:spPr/>
        <p:txBody>
          <a:bodyPr>
            <a:normAutofit lnSpcReduction="10000"/>
          </a:bodyPr>
          <a:lstStyle/>
          <a:p>
            <a:r>
              <a:rPr lang="en-US" dirty="0"/>
              <a:t>A 22-year-old female medical student is seen by the student health clinic for two-year history of abdominal pain and diarrhea that has been recently progressive. The pain is described in the mid abdomen and hypogastrium and is associated with diarrhea. The abdominal pain and diarrhea is worse when the patient sits for her final exams. The patient denies melena, hematochezia, weight loss, rash, or arthralgia. Blood work including CBC, CMP and CRP is within normal limits.</a:t>
            </a:r>
          </a:p>
          <a:p>
            <a:endParaRPr lang="en-US" dirty="0"/>
          </a:p>
          <a:p>
            <a:r>
              <a:rPr lang="en-US" dirty="0"/>
              <a:t>The likely diagnosis of patient’s presentation is:</a:t>
            </a:r>
          </a:p>
          <a:p>
            <a:r>
              <a:rPr lang="en-US" dirty="0"/>
              <a:t>Crohn’s disease</a:t>
            </a:r>
          </a:p>
          <a:p>
            <a:r>
              <a:rPr lang="en-US" dirty="0"/>
              <a:t>Irritable bowel syndromes (IBS)</a:t>
            </a:r>
          </a:p>
          <a:p>
            <a:r>
              <a:rPr lang="en-US" dirty="0"/>
              <a:t>Celiac disease</a:t>
            </a:r>
          </a:p>
          <a:p>
            <a:r>
              <a:rPr lang="en-US" dirty="0"/>
              <a:t>Endometriosis </a:t>
            </a:r>
          </a:p>
        </p:txBody>
      </p:sp>
    </p:spTree>
    <p:extLst>
      <p:ext uri="{BB962C8B-B14F-4D97-AF65-F5344CB8AC3E}">
        <p14:creationId xmlns:p14="http://schemas.microsoft.com/office/powerpoint/2010/main" val="21362467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561-A62C-4C4F-E70E-AF14DF585D2F}"/>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A522C3A8-7642-C642-6FA8-1152BF9E0574}"/>
              </a:ext>
            </a:extLst>
          </p:cNvPr>
          <p:cNvSpPr>
            <a:spLocks noGrp="1"/>
          </p:cNvSpPr>
          <p:nvPr>
            <p:ph idx="1"/>
          </p:nvPr>
        </p:nvSpPr>
        <p:spPr/>
        <p:txBody>
          <a:bodyPr/>
          <a:lstStyle/>
          <a:p>
            <a:r>
              <a:rPr lang="en-US" dirty="0"/>
              <a:t>celiac serology tests and small intestinal biopsy via EGD are the most reliable diagnostic tests for celiac disease.</a:t>
            </a:r>
          </a:p>
          <a:p>
            <a:endParaRPr lang="en-US" dirty="0"/>
          </a:p>
          <a:p>
            <a:r>
              <a:rPr lang="en-US" dirty="0"/>
              <a:t>Most serological assay specific for diagnosis and monitoring of celiac disease is IgA </a:t>
            </a:r>
            <a:r>
              <a:rPr lang="en-US" dirty="0" err="1"/>
              <a:t>tTG</a:t>
            </a:r>
            <a:r>
              <a:rPr lang="en-US" dirty="0"/>
              <a:t> assay. </a:t>
            </a:r>
          </a:p>
          <a:p>
            <a:endParaRPr lang="en-US" dirty="0"/>
          </a:p>
        </p:txBody>
      </p:sp>
    </p:spTree>
    <p:extLst>
      <p:ext uri="{BB962C8B-B14F-4D97-AF65-F5344CB8AC3E}">
        <p14:creationId xmlns:p14="http://schemas.microsoft.com/office/powerpoint/2010/main" val="631375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F635B-7888-3DB2-02FF-8D8294C2A695}"/>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59B40325-6FE9-320C-59D3-6E0D647E3EA0}"/>
              </a:ext>
            </a:extLst>
          </p:cNvPr>
          <p:cNvSpPr>
            <a:spLocks noGrp="1"/>
          </p:cNvSpPr>
          <p:nvPr>
            <p:ph idx="1"/>
          </p:nvPr>
        </p:nvSpPr>
        <p:spPr/>
        <p:txBody>
          <a:bodyPr/>
          <a:lstStyle/>
          <a:p>
            <a:r>
              <a:rPr lang="en-US" dirty="0"/>
              <a:t>Following a gluten-free diet (GFD)</a:t>
            </a:r>
          </a:p>
          <a:p>
            <a:r>
              <a:rPr lang="en-US" dirty="0"/>
              <a:t>Recommend referral to a nutritionist to assist with GFD</a:t>
            </a:r>
          </a:p>
          <a:p>
            <a:r>
              <a:rPr lang="en-US" dirty="0"/>
              <a:t>Refractory celiac disease refers to persistent villus atrophy and malabsorption despite strict gluten avoidance, and in a subset of individuals who have a clonal T-cell receptor rearrangement, can be a precursor to enteropathy associated T-cell lymphoma. </a:t>
            </a:r>
          </a:p>
          <a:p>
            <a:endParaRPr lang="en-US" dirty="0"/>
          </a:p>
        </p:txBody>
      </p:sp>
    </p:spTree>
    <p:extLst>
      <p:ext uri="{BB962C8B-B14F-4D97-AF65-F5344CB8AC3E}">
        <p14:creationId xmlns:p14="http://schemas.microsoft.com/office/powerpoint/2010/main" val="3132881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7565-55B2-C362-0890-254EFC9BD392}"/>
              </a:ext>
            </a:extLst>
          </p:cNvPr>
          <p:cNvSpPr>
            <a:spLocks noGrp="1"/>
          </p:cNvSpPr>
          <p:nvPr>
            <p:ph type="title"/>
          </p:nvPr>
        </p:nvSpPr>
        <p:spPr>
          <a:xfrm>
            <a:off x="4955458" y="639097"/>
            <a:ext cx="6593075" cy="1612490"/>
          </a:xfrm>
        </p:spPr>
        <p:txBody>
          <a:bodyPr>
            <a:normAutofit/>
          </a:bodyPr>
          <a:lstStyle/>
          <a:p>
            <a:r>
              <a:rPr lang="en-US" dirty="0"/>
              <a:t>Clinical scenarios</a:t>
            </a:r>
          </a:p>
        </p:txBody>
      </p:sp>
      <p:pic>
        <p:nvPicPr>
          <p:cNvPr id="4" name="Picture 3" descr="A person with red rash on their arm&#10;&#10;Description automatically generated">
            <a:extLst>
              <a:ext uri="{FF2B5EF4-FFF2-40B4-BE49-F238E27FC236}">
                <a16:creationId xmlns:a16="http://schemas.microsoft.com/office/drawing/2014/main" id="{14FFB8CE-3C74-06BA-6EB5-1B3A8BC354CC}"/>
              </a:ext>
            </a:extLst>
          </p:cNvPr>
          <p:cNvPicPr>
            <a:picLocks noChangeAspect="1"/>
          </p:cNvPicPr>
          <p:nvPr/>
        </p:nvPicPr>
        <p:blipFill rotWithShape="1">
          <a:blip r:embed="rId2">
            <a:extLst>
              <a:ext uri="{28A0092B-C50C-407E-A947-70E740481C1C}">
                <a14:useLocalDpi xmlns:a14="http://schemas.microsoft.com/office/drawing/2010/main" val="0"/>
              </a:ext>
            </a:extLst>
          </a:blip>
          <a:srcRect r="3" b="1629"/>
          <a:stretch/>
        </p:blipFill>
        <p:spPr>
          <a:xfrm>
            <a:off x="754473" y="2152733"/>
            <a:ext cx="2623543" cy="3880997"/>
          </a:xfrm>
          <a:prstGeom prst="rect">
            <a:avLst/>
          </a:prstGeom>
        </p:spPr>
      </p:pic>
      <p:sp>
        <p:nvSpPr>
          <p:cNvPr id="3" name="Content Placeholder 2">
            <a:extLst>
              <a:ext uri="{FF2B5EF4-FFF2-40B4-BE49-F238E27FC236}">
                <a16:creationId xmlns:a16="http://schemas.microsoft.com/office/drawing/2014/main" id="{E12BE004-5B08-E7B6-07E8-B77A3477C8E6}"/>
              </a:ext>
            </a:extLst>
          </p:cNvPr>
          <p:cNvSpPr>
            <a:spLocks noGrp="1"/>
          </p:cNvSpPr>
          <p:nvPr>
            <p:ph idx="1"/>
          </p:nvPr>
        </p:nvSpPr>
        <p:spPr>
          <a:xfrm>
            <a:off x="3682714" y="2152733"/>
            <a:ext cx="6593075" cy="3972232"/>
          </a:xfrm>
        </p:spPr>
        <p:txBody>
          <a:bodyPr>
            <a:normAutofit fontScale="92500" lnSpcReduction="10000"/>
          </a:bodyPr>
          <a:lstStyle/>
          <a:p>
            <a:r>
              <a:rPr lang="en-US" dirty="0">
                <a:effectLst/>
                <a:latin typeface="Calibri" panose="020F0502020204030204" pitchFamily="34" charset="0"/>
                <a:ea typeface="Calibri" panose="020F0502020204030204" pitchFamily="34" charset="0"/>
                <a:cs typeface="Arial" panose="020B0604020202020204" pitchFamily="34" charset="0"/>
              </a:rPr>
              <a:t>A 36-year-old female with history of autoimmune thyroiditis on 75 mcg of levothyroxine PO once daily presents to her endocrinologist for an urgent visit for progressive fatigue. On further detailed history taking the patient complains of new-onset non-bloody chronic diarrhea for the past 4 months and rash on her arms bilaterally (see image). Patient denies recent traveling or sick contacts. Work-up including serum TSH and free T4 is within normal limits. CBC is notable for new onset microcytic anemia. Iron panel with findings of decreased ferritin and serum iron; and increased total iron binding capacity (TIBC).  </a:t>
            </a:r>
          </a:p>
          <a:p>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anti-tissue transglutaminase (anti-</a:t>
            </a:r>
            <a:r>
              <a:rPr lang="en-US" sz="1800" dirty="0" err="1">
                <a:effectLst/>
                <a:latin typeface="Calibri" panose="020F0502020204030204" pitchFamily="34" charset="0"/>
                <a:ea typeface="Calibri" panose="020F0502020204030204" pitchFamily="34" charset="0"/>
                <a:cs typeface="Arial" panose="020B0604020202020204" pitchFamily="34" charset="0"/>
              </a:rPr>
              <a:t>tTG</a:t>
            </a:r>
            <a:r>
              <a:rPr lang="en-US" sz="1800" dirty="0">
                <a:effectLst/>
                <a:latin typeface="Calibri" panose="020F0502020204030204" pitchFamily="34" charset="0"/>
                <a:ea typeface="Calibri" panose="020F0502020204030204" pitchFamily="34" charset="0"/>
                <a:cs typeface="Arial" panose="020B0604020202020204" pitchFamily="34" charset="0"/>
              </a:rPr>
              <a:t>) level</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diagnostic colonoscopy to rule out ulcerative colitis </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bone marrow biopsy to assess for myelodysplastic syndrome (MDS)</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stool culture and parasitology to rule out helminthic infections</a:t>
            </a:r>
          </a:p>
          <a:p>
            <a:endParaRPr lang="en-US" dirty="0"/>
          </a:p>
        </p:txBody>
      </p:sp>
    </p:spTree>
    <p:extLst>
      <p:ext uri="{BB962C8B-B14F-4D97-AF65-F5344CB8AC3E}">
        <p14:creationId xmlns:p14="http://schemas.microsoft.com/office/powerpoint/2010/main" val="422323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chemeClr val="accent2"/>
                                      </p:to>
                                    </p:animClr>
                                    <p:animClr clrSpc="rgb" dir="cw">
                                      <p:cBhvr>
                                        <p:cTn id="7" dur="500" fill="hold"/>
                                        <p:tgtEl>
                                          <p:spTgt spid="3">
                                            <p:txEl>
                                              <p:pRg st="2" end="2"/>
                                            </p:txEl>
                                          </p:spTgt>
                                        </p:tgtEl>
                                        <p:attrNameLst>
                                          <p:attrName>fillcolor</p:attrName>
                                        </p:attrNameLst>
                                      </p:cBhvr>
                                      <p:to>
                                        <a:schemeClr val="accent2"/>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B2BA-3C84-A519-1893-9599A43F2ED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4F9F479-E784-5E47-727C-39DB95229D42}"/>
              </a:ext>
            </a:extLst>
          </p:cNvPr>
          <p:cNvSpPr>
            <a:spLocks noGrp="1"/>
          </p:cNvSpPr>
          <p:nvPr>
            <p:ph idx="1"/>
          </p:nvPr>
        </p:nvSpPr>
        <p:spPr/>
        <p:txBody>
          <a:bodyPr>
            <a:normAutofit lnSpcReduction="10000"/>
          </a:bodyPr>
          <a:lstStyle/>
          <a:p>
            <a:r>
              <a:rPr lang="en-US" dirty="0"/>
              <a:t>A 63-year-old male with history of CAD on aspirin presents to his primary care provider’s office with epigastric pain for the past 2 months that is made worse with fasting. The pain is associated with early satiety and epigastric bloating without diarrhea or constipation. Patient denies unintentional weight loss. The pain is described as stabbing and localized. Notable blood work is positive for iron deficiency anemia. </a:t>
            </a:r>
          </a:p>
          <a:p>
            <a:endParaRPr lang="en-US" dirty="0"/>
          </a:p>
          <a:p>
            <a:r>
              <a:rPr lang="en-US" dirty="0"/>
              <a:t>The likely diagnosis of patient’s presentation is:</a:t>
            </a:r>
          </a:p>
          <a:p>
            <a:r>
              <a:rPr lang="en-US" dirty="0"/>
              <a:t>- acute pancreatitis</a:t>
            </a:r>
          </a:p>
          <a:p>
            <a:r>
              <a:rPr lang="en-US" dirty="0"/>
              <a:t>- mesenteric ischemia</a:t>
            </a:r>
          </a:p>
          <a:p>
            <a:r>
              <a:rPr lang="en-US" dirty="0"/>
              <a:t>- peptic ulcer disease</a:t>
            </a:r>
          </a:p>
          <a:p>
            <a:r>
              <a:rPr lang="en-US" dirty="0"/>
              <a:t>- irritable bowel syndrome</a:t>
            </a:r>
          </a:p>
        </p:txBody>
      </p:sp>
    </p:spTree>
    <p:extLst>
      <p:ext uri="{BB962C8B-B14F-4D97-AF65-F5344CB8AC3E}">
        <p14:creationId xmlns:p14="http://schemas.microsoft.com/office/powerpoint/2010/main" val="176534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5" end="5"/>
                                            </p:txEl>
                                          </p:spTgt>
                                        </p:tgtEl>
                                        <p:attrNameLst>
                                          <p:attrName>style.color</p:attrName>
                                        </p:attrNameLst>
                                      </p:cBhvr>
                                      <p:to>
                                        <a:schemeClr val="accent2"/>
                                      </p:to>
                                    </p:animClr>
                                    <p:animClr clrSpc="rgb" dir="cw">
                                      <p:cBhvr>
                                        <p:cTn id="7" dur="500" fill="hold"/>
                                        <p:tgtEl>
                                          <p:spTgt spid="3">
                                            <p:txEl>
                                              <p:pRg st="5" end="5"/>
                                            </p:txEl>
                                          </p:spTgt>
                                        </p:tgtEl>
                                        <p:attrNameLst>
                                          <p:attrName>fillcolor</p:attrName>
                                        </p:attrNameLst>
                                      </p:cBhvr>
                                      <p:to>
                                        <a:schemeClr val="accent2"/>
                                      </p:to>
                                    </p:animClr>
                                    <p:set>
                                      <p:cBhvr>
                                        <p:cTn id="8" dur="500" fill="hold"/>
                                        <p:tgtEl>
                                          <p:spTgt spid="3">
                                            <p:txEl>
                                              <p:pRg st="5" end="5"/>
                                            </p:txEl>
                                          </p:spTgt>
                                        </p:tgtEl>
                                        <p:attrNameLst>
                                          <p:attrName>fill.type</p:attrName>
                                        </p:attrNameLst>
                                      </p:cBhvr>
                                      <p:to>
                                        <p:strVal val="solid"/>
                                      </p:to>
                                    </p:set>
                                    <p:set>
                                      <p:cBhvr>
                                        <p:cTn id="9" dur="500" fill="hold"/>
                                        <p:tgtEl>
                                          <p:spTgt spid="3">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A3E0-CAB3-4BF1-0D03-26688F7D1C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6396A7-3B86-02D9-8787-756A2326FF6E}"/>
              </a:ext>
            </a:extLst>
          </p:cNvPr>
          <p:cNvSpPr>
            <a:spLocks noGrp="1"/>
          </p:cNvSpPr>
          <p:nvPr>
            <p:ph idx="1"/>
          </p:nvPr>
        </p:nvSpPr>
        <p:spPr/>
        <p:txBody>
          <a:bodyPr/>
          <a:lstStyle/>
          <a:p>
            <a:r>
              <a:rPr lang="en-US" dirty="0"/>
              <a:t>In the aforementioned clinical scenario, the best next step in management is:</a:t>
            </a:r>
          </a:p>
          <a:p>
            <a:endParaRPr lang="en-US" dirty="0"/>
          </a:p>
          <a:p>
            <a:pPr marL="0" indent="0">
              <a:buNone/>
            </a:pPr>
            <a:r>
              <a:rPr lang="en-US" dirty="0"/>
              <a:t>- obtain an US abdomen</a:t>
            </a:r>
          </a:p>
          <a:p>
            <a:pPr marL="0" indent="0">
              <a:buNone/>
            </a:pPr>
            <a:r>
              <a:rPr lang="en-US" dirty="0"/>
              <a:t>- order a CT scan of the abdomen and pelvis</a:t>
            </a:r>
          </a:p>
          <a:p>
            <a:pPr marL="0" indent="0">
              <a:buNone/>
            </a:pPr>
            <a:r>
              <a:rPr lang="en-US" dirty="0"/>
              <a:t>- outpatient referral to cardiology for cardiac workup</a:t>
            </a:r>
          </a:p>
          <a:p>
            <a:pPr marL="0" indent="0">
              <a:buNone/>
            </a:pPr>
            <a:r>
              <a:rPr lang="en-US" dirty="0"/>
              <a:t>- arrange for an upper endoscopy</a:t>
            </a:r>
          </a:p>
          <a:p>
            <a:endParaRPr lang="en-US" dirty="0"/>
          </a:p>
        </p:txBody>
      </p:sp>
    </p:spTree>
    <p:extLst>
      <p:ext uri="{BB962C8B-B14F-4D97-AF65-F5344CB8AC3E}">
        <p14:creationId xmlns:p14="http://schemas.microsoft.com/office/powerpoint/2010/main" val="21065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5" end="5"/>
                                            </p:txEl>
                                          </p:spTgt>
                                        </p:tgtEl>
                                        <p:attrNameLst>
                                          <p:attrName>style.color</p:attrName>
                                        </p:attrNameLst>
                                      </p:cBhvr>
                                      <p:to>
                                        <a:schemeClr val="accent2"/>
                                      </p:to>
                                    </p:animClr>
                                    <p:animClr clrSpc="rgb" dir="cw">
                                      <p:cBhvr>
                                        <p:cTn id="7" dur="500" fill="hold"/>
                                        <p:tgtEl>
                                          <p:spTgt spid="3">
                                            <p:txEl>
                                              <p:pRg st="5" end="5"/>
                                            </p:txEl>
                                          </p:spTgt>
                                        </p:tgtEl>
                                        <p:attrNameLst>
                                          <p:attrName>fillcolor</p:attrName>
                                        </p:attrNameLst>
                                      </p:cBhvr>
                                      <p:to>
                                        <a:schemeClr val="accent2"/>
                                      </p:to>
                                    </p:animClr>
                                    <p:set>
                                      <p:cBhvr>
                                        <p:cTn id="8" dur="500" fill="hold"/>
                                        <p:tgtEl>
                                          <p:spTgt spid="3">
                                            <p:txEl>
                                              <p:pRg st="5" end="5"/>
                                            </p:txEl>
                                          </p:spTgt>
                                        </p:tgtEl>
                                        <p:attrNameLst>
                                          <p:attrName>fill.type</p:attrName>
                                        </p:attrNameLst>
                                      </p:cBhvr>
                                      <p:to>
                                        <p:strVal val="solid"/>
                                      </p:to>
                                    </p:set>
                                    <p:set>
                                      <p:cBhvr>
                                        <p:cTn id="9" dur="500" fill="hold"/>
                                        <p:tgtEl>
                                          <p:spTgt spid="3">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EEF-0532-128B-B379-BC9B977C10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6026A3-CF76-76D2-351E-CBD00EE22FF8}"/>
              </a:ext>
            </a:extLst>
          </p:cNvPr>
          <p:cNvSpPr>
            <a:spLocks noGrp="1"/>
          </p:cNvSpPr>
          <p:nvPr>
            <p:ph idx="1"/>
          </p:nvPr>
        </p:nvSpPr>
        <p:spPr/>
        <p:txBody>
          <a:bodyPr>
            <a:normAutofit lnSpcReduction="10000"/>
          </a:bodyPr>
          <a:lstStyle/>
          <a:p>
            <a:r>
              <a:rPr lang="en-US" dirty="0"/>
              <a:t>A 22-year-old female medical student is seen by the student health clinic for two-year history of abdominal pain and diarrhea that has been recently progressive. The pain is described in the mid abdomen and hypogastrium and is associated with diarrhea. The abdominal pain and diarrhea is worse when the patient sits for her final exams. The patient denies melena, hematochezia, weight loss, rash, or arthralgia. Blood work including CBC, CMP and CRP is within normal limits.</a:t>
            </a:r>
          </a:p>
          <a:p>
            <a:endParaRPr lang="en-US" dirty="0"/>
          </a:p>
          <a:p>
            <a:r>
              <a:rPr lang="en-US" dirty="0"/>
              <a:t>The likely diagnosis of patient’s presentation is:</a:t>
            </a:r>
          </a:p>
          <a:p>
            <a:r>
              <a:rPr lang="en-US" dirty="0"/>
              <a:t>Crohn’s disease</a:t>
            </a:r>
          </a:p>
          <a:p>
            <a:r>
              <a:rPr lang="en-US" dirty="0"/>
              <a:t>Irritable bowel syndromes (IBS)</a:t>
            </a:r>
          </a:p>
          <a:p>
            <a:r>
              <a:rPr lang="en-US" dirty="0"/>
              <a:t>Celiac disease</a:t>
            </a:r>
          </a:p>
          <a:p>
            <a:r>
              <a:rPr lang="en-US" dirty="0"/>
              <a:t>Endometriosis </a:t>
            </a:r>
          </a:p>
        </p:txBody>
      </p:sp>
    </p:spTree>
    <p:extLst>
      <p:ext uri="{BB962C8B-B14F-4D97-AF65-F5344CB8AC3E}">
        <p14:creationId xmlns:p14="http://schemas.microsoft.com/office/powerpoint/2010/main" val="177582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chemeClr val="accent2"/>
                                      </p:to>
                                    </p:animClr>
                                    <p:animClr clrSpc="rgb" dir="cw">
                                      <p:cBhvr>
                                        <p:cTn id="7" dur="500" fill="hold"/>
                                        <p:tgtEl>
                                          <p:spTgt spid="3">
                                            <p:txEl>
                                              <p:pRg st="4" end="4"/>
                                            </p:txEl>
                                          </p:spTgt>
                                        </p:tgtEl>
                                        <p:attrNameLst>
                                          <p:attrName>fillcolor</p:attrName>
                                        </p:attrNameLst>
                                      </p:cBhvr>
                                      <p:to>
                                        <a:schemeClr val="accent2"/>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450D-F465-1CD5-A95C-0FF8FBF16E3F}"/>
              </a:ext>
            </a:extLst>
          </p:cNvPr>
          <p:cNvSpPr>
            <a:spLocks noGrp="1"/>
          </p:cNvSpPr>
          <p:nvPr>
            <p:ph type="title"/>
          </p:nvPr>
        </p:nvSpPr>
        <p:spPr/>
        <p:txBody>
          <a:bodyPr/>
          <a:lstStyle/>
          <a:p>
            <a:r>
              <a:rPr lang="en-US" dirty="0"/>
              <a:t>Questions or suggestions</a:t>
            </a:r>
          </a:p>
        </p:txBody>
      </p:sp>
      <p:sp>
        <p:nvSpPr>
          <p:cNvPr id="3" name="Content Placeholder 2">
            <a:extLst>
              <a:ext uri="{FF2B5EF4-FFF2-40B4-BE49-F238E27FC236}">
                <a16:creationId xmlns:a16="http://schemas.microsoft.com/office/drawing/2014/main" id="{36D44CA9-98B8-4C8D-9C98-9DBE08BBBC6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678310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CF1-AA4B-6A39-5C99-F153116C8B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9A5E6F-D46E-E01D-CCF5-2093E83B8271}"/>
              </a:ext>
            </a:extLst>
          </p:cNvPr>
          <p:cNvSpPr>
            <a:spLocks noGrp="1"/>
          </p:cNvSpPr>
          <p:nvPr>
            <p:ph idx="1"/>
          </p:nvPr>
        </p:nvSpPr>
        <p:spPr/>
        <p:txBody>
          <a:bodyPr/>
          <a:lstStyle/>
          <a:p>
            <a:pPr marL="0" marR="0">
              <a:lnSpc>
                <a:spcPct val="115000"/>
              </a:lnSpc>
              <a:spcBef>
                <a:spcPts val="0"/>
              </a:spcBef>
              <a:spcAft>
                <a:spcPts val="0"/>
              </a:spcAft>
            </a:pPr>
            <a:r>
              <a:rPr lang="en-US" sz="1800" dirty="0">
                <a:effectLst/>
                <a:latin typeface="Cambria" panose="02040503050406030204" pitchFamily="18" charset="0"/>
                <a:ea typeface="Calibri" panose="020F0502020204030204" pitchFamily="34" charset="0"/>
                <a:cs typeface="Arial" panose="020B0604020202020204" pitchFamily="34" charset="0"/>
              </a:rPr>
              <a:t> References and recommended resources for reading</a:t>
            </a:r>
          </a:p>
          <a:p>
            <a:pPr marL="0" marR="0">
              <a:lnSpc>
                <a:spcPct val="115000"/>
              </a:lnSpc>
              <a:spcBef>
                <a:spcPts val="0"/>
              </a:spcBef>
              <a:spcAft>
                <a:spcPts val="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Sleisenger</a:t>
            </a:r>
            <a:r>
              <a:rPr lang="en-US" sz="1800" dirty="0">
                <a:effectLst/>
                <a:latin typeface="Calibri" panose="020F0502020204030204" pitchFamily="34" charset="0"/>
                <a:ea typeface="Calibri" panose="020F0502020204030204" pitchFamily="34" charset="0"/>
                <a:cs typeface="Calibri" panose="020F0502020204030204" pitchFamily="34" charset="0"/>
              </a:rPr>
              <a:t> and </a:t>
            </a:r>
            <a:r>
              <a:rPr lang="en-US" sz="1800" dirty="0" err="1">
                <a:effectLst/>
                <a:latin typeface="Calibri" panose="020F0502020204030204" pitchFamily="34" charset="0"/>
                <a:ea typeface="Calibri" panose="020F0502020204030204" pitchFamily="34" charset="0"/>
                <a:cs typeface="Calibri" panose="020F0502020204030204" pitchFamily="34" charset="0"/>
              </a:rPr>
              <a:t>Fordtran's</a:t>
            </a:r>
            <a:r>
              <a:rPr lang="en-US" sz="1800" dirty="0">
                <a:effectLst/>
                <a:latin typeface="Calibri" panose="020F0502020204030204" pitchFamily="34" charset="0"/>
                <a:ea typeface="Calibri" panose="020F0502020204030204" pitchFamily="34" charset="0"/>
                <a:cs typeface="Calibri" panose="020F0502020204030204" pitchFamily="34" charset="0"/>
              </a:rPr>
              <a:t> Gast</a:t>
            </a:r>
            <a:r>
              <a:rPr lang="en-US" sz="1800" dirty="0">
                <a:effectLst/>
                <a:latin typeface="Calibri" panose="020F0502020204030204" pitchFamily="34" charset="0"/>
                <a:ea typeface="Calibri" panose="020F0502020204030204" pitchFamily="34" charset="0"/>
                <a:cs typeface="Arial" panose="020B0604020202020204" pitchFamily="34" charset="0"/>
              </a:rPr>
              <a:t>rointestinal and Liver Disease </a:t>
            </a: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Harrison’s Manual of Medicine, 20</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US" sz="1800" dirty="0">
                <a:effectLst/>
                <a:latin typeface="Calibri" panose="020F0502020204030204" pitchFamily="34" charset="0"/>
                <a:ea typeface="Calibri" panose="020F0502020204030204" pitchFamily="34" charset="0"/>
                <a:cs typeface="Calibri" panose="020F0502020204030204" pitchFamily="34" charset="0"/>
              </a:rPr>
              <a:t> edition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60952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6024-F9AF-7838-392E-FD7711CB91C6}"/>
              </a:ext>
            </a:extLst>
          </p:cNvPr>
          <p:cNvSpPr>
            <a:spLocks noGrp="1"/>
          </p:cNvSpPr>
          <p:nvPr>
            <p:ph type="title"/>
          </p:nvPr>
        </p:nvSpPr>
        <p:spPr>
          <a:xfrm>
            <a:off x="4955458" y="639097"/>
            <a:ext cx="6593075" cy="1612490"/>
          </a:xfrm>
        </p:spPr>
        <p:txBody>
          <a:bodyPr>
            <a:normAutofit/>
          </a:bodyPr>
          <a:lstStyle/>
          <a:p>
            <a:r>
              <a:rPr lang="en-US"/>
              <a:t>Anatomy and physiology of abdominal pain</a:t>
            </a:r>
          </a:p>
        </p:txBody>
      </p:sp>
      <p:sp>
        <p:nvSpPr>
          <p:cNvPr id="8" name="Content Placeholder 7">
            <a:extLst>
              <a:ext uri="{FF2B5EF4-FFF2-40B4-BE49-F238E27FC236}">
                <a16:creationId xmlns:a16="http://schemas.microsoft.com/office/drawing/2014/main" id="{4BEB48B4-C39A-5B56-D05A-DD3D4C9927D7}"/>
              </a:ext>
            </a:extLst>
          </p:cNvPr>
          <p:cNvSpPr>
            <a:spLocks noGrp="1"/>
          </p:cNvSpPr>
          <p:nvPr>
            <p:ph idx="1"/>
          </p:nvPr>
        </p:nvSpPr>
        <p:spPr>
          <a:xfrm>
            <a:off x="4955458" y="2251587"/>
            <a:ext cx="6593075" cy="3972232"/>
          </a:xfrm>
        </p:spPr>
        <p:txBody>
          <a:bodyPr>
            <a:normAutofit/>
          </a:bodyPr>
          <a:lstStyle/>
          <a:p>
            <a:r>
              <a:rPr lang="en-US" dirty="0"/>
              <a:t>Factors affecting pain perception in the abdomen:</a:t>
            </a:r>
          </a:p>
          <a:p>
            <a:r>
              <a:rPr lang="en-US" dirty="0"/>
              <a:t>nature of the stimulus</a:t>
            </a:r>
          </a:p>
          <a:p>
            <a:r>
              <a:rPr lang="en-US" dirty="0"/>
              <a:t>type of neuroreceptor </a:t>
            </a:r>
          </a:p>
          <a:p>
            <a:r>
              <a:rPr lang="en-US" dirty="0"/>
              <a:t>anatomy of the neural pathways from the site of injury to the CNS</a:t>
            </a:r>
          </a:p>
          <a:p>
            <a:endParaRPr lang="en-US" dirty="0"/>
          </a:p>
        </p:txBody>
      </p:sp>
    </p:spTree>
    <p:extLst>
      <p:ext uri="{BB962C8B-B14F-4D97-AF65-F5344CB8AC3E}">
        <p14:creationId xmlns:p14="http://schemas.microsoft.com/office/powerpoint/2010/main" val="174572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D21B-15B7-DEE9-F3C2-3DFB30B91A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7DF348-B524-A378-35D7-D8A0A0C37E17}"/>
              </a:ext>
            </a:extLst>
          </p:cNvPr>
          <p:cNvSpPr>
            <a:spLocks noGrp="1"/>
          </p:cNvSpPr>
          <p:nvPr>
            <p:ph idx="1"/>
          </p:nvPr>
        </p:nvSpPr>
        <p:spPr>
          <a:xfrm>
            <a:off x="1371600" y="2163339"/>
            <a:ext cx="9601200" cy="3581400"/>
          </a:xfrm>
        </p:spPr>
        <p:txBody>
          <a:bodyPr>
            <a:normAutofit/>
          </a:bodyPr>
          <a:lstStyle/>
          <a:p>
            <a:endParaRPr lang="en-US" dirty="0"/>
          </a:p>
          <a:p>
            <a:r>
              <a:rPr lang="en-US" dirty="0"/>
              <a:t>Pain resulting from abdominal pathology is transduced in different ways by sensory afferent fibers that travel with the autonomic and somatic nervous systems</a:t>
            </a:r>
          </a:p>
          <a:p>
            <a:r>
              <a:rPr lang="en-US" dirty="0"/>
              <a:t>Crosstalk between the two systems can result in yet more variation in the perception of abdominal distress. </a:t>
            </a:r>
          </a:p>
          <a:p>
            <a:r>
              <a:rPr lang="en-US" dirty="0"/>
              <a:t>This unique neuroanatomy results in three distinct types of pain: visceral, somatic-parietal, and referred. </a:t>
            </a:r>
          </a:p>
        </p:txBody>
      </p:sp>
    </p:spTree>
    <p:extLst>
      <p:ext uri="{BB962C8B-B14F-4D97-AF65-F5344CB8AC3E}">
        <p14:creationId xmlns:p14="http://schemas.microsoft.com/office/powerpoint/2010/main" val="4050684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7931D2-32B6-6AE0-934E-E74E87467CBF}"/>
              </a:ext>
            </a:extLst>
          </p:cNvPr>
          <p:cNvSpPr>
            <a:spLocks noGrp="1"/>
          </p:cNvSpPr>
          <p:nvPr>
            <p:ph type="title"/>
          </p:nvPr>
        </p:nvSpPr>
        <p:spPr>
          <a:xfrm>
            <a:off x="685799" y="1150076"/>
            <a:ext cx="3659389" cy="4557849"/>
          </a:xfrm>
        </p:spPr>
        <p:txBody>
          <a:bodyPr>
            <a:normAutofit/>
          </a:bodyPr>
          <a:lstStyle/>
          <a:p>
            <a:pPr algn="r"/>
            <a:r>
              <a:rPr lang="en-US" dirty="0"/>
              <a:t>Perception of abdominal pain based on pain type</a:t>
            </a:r>
            <a:endParaRPr lang="en-US"/>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EB785C-DE45-0761-A226-C36C28B13036}"/>
              </a:ext>
            </a:extLst>
          </p:cNvPr>
          <p:cNvSpPr>
            <a:spLocks noGrp="1"/>
          </p:cNvSpPr>
          <p:nvPr>
            <p:ph idx="1"/>
          </p:nvPr>
        </p:nvSpPr>
        <p:spPr>
          <a:xfrm>
            <a:off x="4988658" y="1150076"/>
            <a:ext cx="6517543" cy="4557849"/>
          </a:xfrm>
        </p:spPr>
        <p:txBody>
          <a:bodyPr>
            <a:normAutofit/>
          </a:bodyPr>
          <a:lstStyle/>
          <a:p>
            <a:r>
              <a:rPr lang="en-US" dirty="0"/>
              <a:t>1. Visceral Pain: vague in both onset and localization and perceived as a dull sensation in the abdominal midline</a:t>
            </a:r>
          </a:p>
          <a:p>
            <a:endParaRPr lang="en-US" dirty="0"/>
          </a:p>
          <a:p>
            <a:r>
              <a:rPr lang="en-US" dirty="0"/>
              <a:t>2. Somatic-Parietal Pain: intense, sharp, and well localized</a:t>
            </a:r>
          </a:p>
          <a:p>
            <a:endParaRPr lang="en-US" dirty="0"/>
          </a:p>
          <a:p>
            <a:r>
              <a:rPr lang="en-US" dirty="0"/>
              <a:t>3. Referred pain: perceived at a point distant from the inciting pathology and may be perceived to be outside the abdomen entirely</a:t>
            </a:r>
          </a:p>
        </p:txBody>
      </p:sp>
    </p:spTree>
    <p:extLst>
      <p:ext uri="{BB962C8B-B14F-4D97-AF65-F5344CB8AC3E}">
        <p14:creationId xmlns:p14="http://schemas.microsoft.com/office/powerpoint/2010/main" val="21427121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{5131BB86-499D-9644-A6A6-DAE7A0D5DE22}tf10001058</Template>
  <TotalTime>9832</TotalTime>
  <Words>3607</Words>
  <Application>Microsoft Macintosh PowerPoint</Application>
  <PresentationFormat>Widescreen</PresentationFormat>
  <Paragraphs>310</Paragraphs>
  <Slides>67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Calibri Light</vt:lpstr>
      <vt:lpstr>Cambria</vt:lpstr>
      <vt:lpstr>Google Sans</vt:lpstr>
      <vt:lpstr>Celestial</vt:lpstr>
      <vt:lpstr>Abdominal pain</vt:lpstr>
      <vt:lpstr>Lecture outline</vt:lpstr>
      <vt:lpstr>Clinical scenarios</vt:lpstr>
      <vt:lpstr>PowerPoint Presentation</vt:lpstr>
      <vt:lpstr>PowerPoint Presentation</vt:lpstr>
      <vt:lpstr>PowerPoint Presentation</vt:lpstr>
      <vt:lpstr>Anatomy and physiology of abdominal pain</vt:lpstr>
      <vt:lpstr>PowerPoint Presentation</vt:lpstr>
      <vt:lpstr>Perception of abdominal pain based on pain type</vt:lpstr>
      <vt:lpstr>A. Visceral pain</vt:lpstr>
      <vt:lpstr>A. Visceral pain</vt:lpstr>
      <vt:lpstr>B. Somatic-Parietal Pain</vt:lpstr>
      <vt:lpstr>C. Referred pain</vt:lpstr>
      <vt:lpstr>Approach to abdominal pain</vt:lpstr>
      <vt:lpstr>Chronology</vt:lpstr>
      <vt:lpstr>Intensity and Character</vt:lpstr>
      <vt:lpstr>location</vt:lpstr>
      <vt:lpstr>Aggravating and Alleviating Factors </vt:lpstr>
      <vt:lpstr>Associated Symptoms </vt:lpstr>
      <vt:lpstr>PMHx</vt:lpstr>
      <vt:lpstr>Approach to abdominal pain</vt:lpstr>
      <vt:lpstr>Steps of abdominal Px</vt:lpstr>
      <vt:lpstr>Laboratory w/u</vt:lpstr>
      <vt:lpstr>Imaging studies</vt:lpstr>
      <vt:lpstr>Background, #acute abdominal pain</vt:lpstr>
      <vt:lpstr>#acute abdominal pain</vt:lpstr>
      <vt:lpstr>Acute appendicitis</vt:lpstr>
      <vt:lpstr>PowerPoint Presentation</vt:lpstr>
      <vt:lpstr>acute appendicitis</vt:lpstr>
      <vt:lpstr>Acute Biliary Disease</vt:lpstr>
      <vt:lpstr>Clinical presentation of acute cholecystitis</vt:lpstr>
      <vt:lpstr>Imaging findings of acute cholecystitis</vt:lpstr>
      <vt:lpstr>PowerPoint Presentation</vt:lpstr>
      <vt:lpstr>Acute cholangitis</vt:lpstr>
      <vt:lpstr>Acute cholangitis</vt:lpstr>
      <vt:lpstr>Acute pancreatitis</vt:lpstr>
      <vt:lpstr>PowerPoint Presentation</vt:lpstr>
      <vt:lpstr>Acute pancreatitis Diagnosis per revised Atlanta classification, 2/3 for Dx.</vt:lpstr>
      <vt:lpstr>PowerPoint Presentation</vt:lpstr>
      <vt:lpstr>Peptic ulcer disease (PUD)</vt:lpstr>
      <vt:lpstr>PUD Epidemiology</vt:lpstr>
      <vt:lpstr>Pud etiology</vt:lpstr>
      <vt:lpstr>PowerPoint Presentation</vt:lpstr>
      <vt:lpstr>Perforated Peptic Ulcer </vt:lpstr>
      <vt:lpstr>PowerPoint Presentation</vt:lpstr>
      <vt:lpstr>Acute abdominal pain presentations</vt:lpstr>
      <vt:lpstr>Chronic abdominal pain and examples etiologies for abdominal pain</vt:lpstr>
      <vt:lpstr>Irritable bowel syndrome (IBS)  </vt:lpstr>
      <vt:lpstr>Ibs clinical presentation</vt:lpstr>
      <vt:lpstr>Criteria for ibs diagnosis</vt:lpstr>
      <vt:lpstr>Alarming symptoms  NOT IBS</vt:lpstr>
      <vt:lpstr>Ibs management</vt:lpstr>
      <vt:lpstr>PowerPoint Presentation</vt:lpstr>
      <vt:lpstr>management</vt:lpstr>
      <vt:lpstr>Celiac disease</vt:lpstr>
      <vt:lpstr>epidemiology</vt:lpstr>
      <vt:lpstr>PowerPoint Presentation</vt:lpstr>
      <vt:lpstr>Clinical presentation</vt:lpstr>
      <vt:lpstr>PowerPoint Presentation</vt:lpstr>
      <vt:lpstr>diagnosis</vt:lpstr>
      <vt:lpstr>Treatment</vt:lpstr>
      <vt:lpstr>Clinical scenarios</vt:lpstr>
      <vt:lpstr>PowerPoint Presentation</vt:lpstr>
      <vt:lpstr>PowerPoint Presentation</vt:lpstr>
      <vt:lpstr>PowerPoint Presentation</vt:lpstr>
      <vt:lpstr>Questions or suggestions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Abdominal pain</dc:title>
  <dc:creator>Muhammad Mubarak</dc:creator>
  <cp:lastModifiedBy>Muhammad Mubarak</cp:lastModifiedBy>
  <cp:revision>190</cp:revision>
  <dcterms:created xsi:type="dcterms:W3CDTF">2023-11-06T10:22:39Z</dcterms:created>
  <dcterms:modified xsi:type="dcterms:W3CDTF">2023-11-13T06:15:28Z</dcterms:modified>
</cp:coreProperties>
</file>