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7" r:id="rId3"/>
    <p:sldId id="258" r:id="rId4"/>
    <p:sldId id="286" r:id="rId5"/>
    <p:sldId id="259" r:id="rId6"/>
    <p:sldId id="270" r:id="rId7"/>
    <p:sldId id="260" r:id="rId8"/>
    <p:sldId id="280" r:id="rId9"/>
    <p:sldId id="261" r:id="rId10"/>
    <p:sldId id="271" r:id="rId11"/>
    <p:sldId id="272" r:id="rId12"/>
    <p:sldId id="263" r:id="rId13"/>
    <p:sldId id="302" r:id="rId14"/>
    <p:sldId id="278" r:id="rId15"/>
    <p:sldId id="279" r:id="rId16"/>
    <p:sldId id="262" r:id="rId17"/>
    <p:sldId id="274" r:id="rId18"/>
    <p:sldId id="275" r:id="rId19"/>
    <p:sldId id="276" r:id="rId20"/>
    <p:sldId id="277" r:id="rId21"/>
    <p:sldId id="303" r:id="rId22"/>
    <p:sldId id="285" r:id="rId23"/>
    <p:sldId id="264" r:id="rId24"/>
    <p:sldId id="265" r:id="rId25"/>
    <p:sldId id="281" r:id="rId26"/>
    <p:sldId id="282" r:id="rId27"/>
    <p:sldId id="266" r:id="rId28"/>
    <p:sldId id="284" r:id="rId29"/>
    <p:sldId id="267" r:id="rId30"/>
    <p:sldId id="294" r:id="rId31"/>
    <p:sldId id="295" r:id="rId32"/>
    <p:sldId id="296" r:id="rId33"/>
    <p:sldId id="297" r:id="rId34"/>
    <p:sldId id="298" r:id="rId35"/>
    <p:sldId id="299" r:id="rId36"/>
    <p:sldId id="268" r:id="rId37"/>
    <p:sldId id="269" r:id="rId38"/>
    <p:sldId id="301" r:id="rId39"/>
    <p:sldId id="293" r:id="rId40"/>
    <p:sldId id="290" r:id="rId41"/>
    <p:sldId id="291" r:id="rId42"/>
    <p:sldId id="292" r:id="rId43"/>
    <p:sldId id="300"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14" y="8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767BD2-D6A5-450A-BACC-75726754365E}" type="doc">
      <dgm:prSet loTypeId="urn:microsoft.com/office/officeart/2005/8/layout/vProcess5" loCatId="process" qsTypeId="urn:microsoft.com/office/officeart/2005/8/quickstyle/simple1" qsCatId="simple" csTypeId="urn:microsoft.com/office/officeart/2005/8/colors/accent0_2" csCatId="mainScheme" phldr="1"/>
      <dgm:spPr/>
      <dgm:t>
        <a:bodyPr/>
        <a:lstStyle/>
        <a:p>
          <a:endParaRPr lang="en-US"/>
        </a:p>
      </dgm:t>
    </dgm:pt>
    <dgm:pt modelId="{7CA961DB-F242-4E51-BEDB-7DA969663D43}">
      <dgm:prSet phldrT="[Text]" custT="1"/>
      <dgm:spPr/>
      <dgm:t>
        <a:bodyPr/>
        <a:lstStyle/>
        <a:p>
          <a:r>
            <a:rPr lang="en-US" sz="1400" b="1" dirty="0" smtClean="0"/>
            <a:t>1- Initial assessment </a:t>
          </a:r>
          <a:endParaRPr lang="en-US" sz="1400" b="1" dirty="0"/>
        </a:p>
      </dgm:t>
    </dgm:pt>
    <dgm:pt modelId="{85F17FFF-F806-4269-ADBF-ADE2544C4519}" type="parTrans" cxnId="{B4E0E887-A37C-44D1-B335-5F99F1E69F8A}">
      <dgm:prSet/>
      <dgm:spPr/>
      <dgm:t>
        <a:bodyPr/>
        <a:lstStyle/>
        <a:p>
          <a:endParaRPr lang="en-US" sz="2000" b="1"/>
        </a:p>
      </dgm:t>
    </dgm:pt>
    <dgm:pt modelId="{9D20AC2F-3641-4C24-A5C0-D39E8FA28041}" type="sibTrans" cxnId="{B4E0E887-A37C-44D1-B335-5F99F1E69F8A}">
      <dgm:prSet custT="1"/>
      <dgm:spPr/>
      <dgm:t>
        <a:bodyPr/>
        <a:lstStyle/>
        <a:p>
          <a:endParaRPr lang="en-US" sz="1200" b="1"/>
        </a:p>
      </dgm:t>
    </dgm:pt>
    <dgm:pt modelId="{D17F706F-D9F1-451A-AD69-5AF8557FAD7D}">
      <dgm:prSet phldrT="[Text]" custT="1"/>
      <dgm:spPr/>
      <dgm:t>
        <a:bodyPr/>
        <a:lstStyle/>
        <a:p>
          <a:r>
            <a:rPr lang="en-US" sz="1200" b="1" dirty="0" smtClean="0"/>
            <a:t>2- Hemodynamic status and resuscitation</a:t>
          </a:r>
          <a:endParaRPr lang="en-US" sz="1200" b="1" dirty="0"/>
        </a:p>
      </dgm:t>
    </dgm:pt>
    <dgm:pt modelId="{D343C926-C626-4FC0-8132-FF65637BC62D}" type="parTrans" cxnId="{D11F5395-DA50-459C-B39E-91E677068785}">
      <dgm:prSet/>
      <dgm:spPr/>
      <dgm:t>
        <a:bodyPr/>
        <a:lstStyle/>
        <a:p>
          <a:endParaRPr lang="en-US" sz="2000" b="1"/>
        </a:p>
      </dgm:t>
    </dgm:pt>
    <dgm:pt modelId="{A891A4CE-1C2C-4E81-A93B-290ED92D0F0E}" type="sibTrans" cxnId="{D11F5395-DA50-459C-B39E-91E677068785}">
      <dgm:prSet custT="1"/>
      <dgm:spPr/>
      <dgm:t>
        <a:bodyPr/>
        <a:lstStyle/>
        <a:p>
          <a:endParaRPr lang="en-US" sz="1200" b="1"/>
        </a:p>
      </dgm:t>
    </dgm:pt>
    <dgm:pt modelId="{48FC8168-4E3F-4529-ADA2-83DEAF9CA11A}">
      <dgm:prSet phldrT="[Text]" custT="1"/>
      <dgm:spPr/>
      <dgm:t>
        <a:bodyPr/>
        <a:lstStyle/>
        <a:p>
          <a:r>
            <a:rPr lang="en-US" sz="1400" b="1" dirty="0" smtClean="0"/>
            <a:t>3- Blood transfusions </a:t>
          </a:r>
          <a:endParaRPr lang="en-US" sz="1400" b="1" dirty="0"/>
        </a:p>
      </dgm:t>
    </dgm:pt>
    <dgm:pt modelId="{9BA7BBE2-1C31-41CE-95C6-4331E8973B85}" type="parTrans" cxnId="{CACE8306-E082-4B91-B724-E63A5EFD93BF}">
      <dgm:prSet/>
      <dgm:spPr/>
      <dgm:t>
        <a:bodyPr/>
        <a:lstStyle/>
        <a:p>
          <a:endParaRPr lang="en-US" sz="2000" b="1"/>
        </a:p>
      </dgm:t>
    </dgm:pt>
    <dgm:pt modelId="{548AD4E1-1E2E-4165-BD95-5577F3C4E7DE}" type="sibTrans" cxnId="{CACE8306-E082-4B91-B724-E63A5EFD93BF}">
      <dgm:prSet custT="1"/>
      <dgm:spPr/>
      <dgm:t>
        <a:bodyPr/>
        <a:lstStyle/>
        <a:p>
          <a:endParaRPr lang="en-US" sz="1200" b="1"/>
        </a:p>
      </dgm:t>
    </dgm:pt>
    <dgm:pt modelId="{AF8190FA-DEF5-4FFB-AC7A-D787FB536C48}">
      <dgm:prSet phldrT="[Text]" custT="1"/>
      <dgm:spPr>
        <a:ln>
          <a:solidFill>
            <a:srgbClr val="002060"/>
          </a:solidFill>
        </a:ln>
      </dgm:spPr>
      <dgm:t>
        <a:bodyPr/>
        <a:lstStyle/>
        <a:p>
          <a:r>
            <a:rPr lang="en-US" sz="1400" b="1" dirty="0" smtClean="0"/>
            <a:t>4- Risk assessment &amp; stratification </a:t>
          </a:r>
          <a:endParaRPr lang="en-US" sz="1400" b="1" dirty="0"/>
        </a:p>
      </dgm:t>
    </dgm:pt>
    <dgm:pt modelId="{3395B249-3FF7-43EB-B325-1BBE84FA2ED9}" type="parTrans" cxnId="{98CA6C70-DE2D-4808-8ADE-E33F7E0BB9EB}">
      <dgm:prSet/>
      <dgm:spPr/>
      <dgm:t>
        <a:bodyPr/>
        <a:lstStyle/>
        <a:p>
          <a:endParaRPr lang="en-US" sz="2000" b="1"/>
        </a:p>
      </dgm:t>
    </dgm:pt>
    <dgm:pt modelId="{40B9698C-771B-4729-85D4-2250F0D36161}" type="sibTrans" cxnId="{98CA6C70-DE2D-4808-8ADE-E33F7E0BB9EB}">
      <dgm:prSet custT="1"/>
      <dgm:spPr/>
      <dgm:t>
        <a:bodyPr/>
        <a:lstStyle/>
        <a:p>
          <a:endParaRPr lang="en-US" sz="1200" b="1" dirty="0"/>
        </a:p>
      </dgm:t>
    </dgm:pt>
    <dgm:pt modelId="{32B23297-D9E4-4A17-B455-2B9381524A81}">
      <dgm:prSet phldrT="[Text]" custT="1"/>
      <dgm:spPr/>
      <dgm:t>
        <a:bodyPr/>
        <a:lstStyle/>
        <a:p>
          <a:r>
            <a:rPr lang="en-US" sz="1400" b="1" dirty="0" smtClean="0"/>
            <a:t>5- Pre-endoscopic medical therapy </a:t>
          </a:r>
          <a:endParaRPr lang="en-US" sz="1400" b="1" dirty="0"/>
        </a:p>
      </dgm:t>
    </dgm:pt>
    <dgm:pt modelId="{DE11F056-4E89-45D1-9330-309C04CCCA53}" type="parTrans" cxnId="{9B702E3B-86E0-436C-844F-7F67B0008E6A}">
      <dgm:prSet/>
      <dgm:spPr/>
      <dgm:t>
        <a:bodyPr/>
        <a:lstStyle/>
        <a:p>
          <a:endParaRPr lang="en-US" sz="2000" b="1"/>
        </a:p>
      </dgm:t>
    </dgm:pt>
    <dgm:pt modelId="{41376DD4-6BF1-4DEB-A533-35D1A27ABD18}" type="sibTrans" cxnId="{9B702E3B-86E0-436C-844F-7F67B0008E6A}">
      <dgm:prSet/>
      <dgm:spPr/>
      <dgm:t>
        <a:bodyPr/>
        <a:lstStyle/>
        <a:p>
          <a:endParaRPr lang="en-US" sz="2000" b="1"/>
        </a:p>
      </dgm:t>
    </dgm:pt>
    <dgm:pt modelId="{7DDA8E93-D454-4E91-B155-22A2CFEA6834}" type="pres">
      <dgm:prSet presAssocID="{85767BD2-D6A5-450A-BACC-75726754365E}" presName="outerComposite" presStyleCnt="0">
        <dgm:presLayoutVars>
          <dgm:chMax val="5"/>
          <dgm:dir/>
          <dgm:resizeHandles val="exact"/>
        </dgm:presLayoutVars>
      </dgm:prSet>
      <dgm:spPr/>
      <dgm:t>
        <a:bodyPr/>
        <a:lstStyle/>
        <a:p>
          <a:endParaRPr lang="en-US"/>
        </a:p>
      </dgm:t>
    </dgm:pt>
    <dgm:pt modelId="{81A78F0F-DDF8-4D15-B45E-528CECFCE422}" type="pres">
      <dgm:prSet presAssocID="{85767BD2-D6A5-450A-BACC-75726754365E}" presName="dummyMaxCanvas" presStyleCnt="0">
        <dgm:presLayoutVars/>
      </dgm:prSet>
      <dgm:spPr/>
      <dgm:t>
        <a:bodyPr/>
        <a:lstStyle/>
        <a:p>
          <a:endParaRPr lang="en-US"/>
        </a:p>
      </dgm:t>
    </dgm:pt>
    <dgm:pt modelId="{03649B77-ECA6-462F-9903-D882177FC6AE}" type="pres">
      <dgm:prSet presAssocID="{85767BD2-D6A5-450A-BACC-75726754365E}" presName="FiveNodes_1" presStyleLbl="node1" presStyleIdx="0" presStyleCnt="5">
        <dgm:presLayoutVars>
          <dgm:bulletEnabled val="1"/>
        </dgm:presLayoutVars>
      </dgm:prSet>
      <dgm:spPr/>
      <dgm:t>
        <a:bodyPr/>
        <a:lstStyle/>
        <a:p>
          <a:endParaRPr lang="en-US"/>
        </a:p>
      </dgm:t>
    </dgm:pt>
    <dgm:pt modelId="{3EA4D8B4-8485-4ED4-8B3E-929CDF64041F}" type="pres">
      <dgm:prSet presAssocID="{85767BD2-D6A5-450A-BACC-75726754365E}" presName="FiveNodes_2" presStyleLbl="node1" presStyleIdx="1" presStyleCnt="5">
        <dgm:presLayoutVars>
          <dgm:bulletEnabled val="1"/>
        </dgm:presLayoutVars>
      </dgm:prSet>
      <dgm:spPr/>
      <dgm:t>
        <a:bodyPr/>
        <a:lstStyle/>
        <a:p>
          <a:endParaRPr lang="en-US"/>
        </a:p>
      </dgm:t>
    </dgm:pt>
    <dgm:pt modelId="{1036D0C5-D8DF-4588-AB11-6FD41FD9F822}" type="pres">
      <dgm:prSet presAssocID="{85767BD2-D6A5-450A-BACC-75726754365E}" presName="FiveNodes_3" presStyleLbl="node1" presStyleIdx="2" presStyleCnt="5">
        <dgm:presLayoutVars>
          <dgm:bulletEnabled val="1"/>
        </dgm:presLayoutVars>
      </dgm:prSet>
      <dgm:spPr/>
      <dgm:t>
        <a:bodyPr/>
        <a:lstStyle/>
        <a:p>
          <a:endParaRPr lang="en-US"/>
        </a:p>
      </dgm:t>
    </dgm:pt>
    <dgm:pt modelId="{14891B13-C2F4-4941-A45A-7AD100BD6416}" type="pres">
      <dgm:prSet presAssocID="{85767BD2-D6A5-450A-BACC-75726754365E}" presName="FiveNodes_4" presStyleLbl="node1" presStyleIdx="3" presStyleCnt="5">
        <dgm:presLayoutVars>
          <dgm:bulletEnabled val="1"/>
        </dgm:presLayoutVars>
      </dgm:prSet>
      <dgm:spPr/>
      <dgm:t>
        <a:bodyPr/>
        <a:lstStyle/>
        <a:p>
          <a:endParaRPr lang="en-US"/>
        </a:p>
      </dgm:t>
    </dgm:pt>
    <dgm:pt modelId="{751DB232-9D65-48A5-8BAE-035DF2313009}" type="pres">
      <dgm:prSet presAssocID="{85767BD2-D6A5-450A-BACC-75726754365E}" presName="FiveNodes_5" presStyleLbl="node1" presStyleIdx="4" presStyleCnt="5">
        <dgm:presLayoutVars>
          <dgm:bulletEnabled val="1"/>
        </dgm:presLayoutVars>
      </dgm:prSet>
      <dgm:spPr/>
      <dgm:t>
        <a:bodyPr/>
        <a:lstStyle/>
        <a:p>
          <a:endParaRPr lang="en-US"/>
        </a:p>
      </dgm:t>
    </dgm:pt>
    <dgm:pt modelId="{050BF8BF-02F5-4013-A109-3C00C1E907CC}" type="pres">
      <dgm:prSet presAssocID="{85767BD2-D6A5-450A-BACC-75726754365E}" presName="FiveConn_1-2" presStyleLbl="fgAccFollowNode1" presStyleIdx="0" presStyleCnt="4">
        <dgm:presLayoutVars>
          <dgm:bulletEnabled val="1"/>
        </dgm:presLayoutVars>
      </dgm:prSet>
      <dgm:spPr/>
      <dgm:t>
        <a:bodyPr/>
        <a:lstStyle/>
        <a:p>
          <a:endParaRPr lang="en-US"/>
        </a:p>
      </dgm:t>
    </dgm:pt>
    <dgm:pt modelId="{FC4FED01-84DD-406E-A391-3477B96DF1DE}" type="pres">
      <dgm:prSet presAssocID="{85767BD2-D6A5-450A-BACC-75726754365E}" presName="FiveConn_2-3" presStyleLbl="fgAccFollowNode1" presStyleIdx="1" presStyleCnt="4">
        <dgm:presLayoutVars>
          <dgm:bulletEnabled val="1"/>
        </dgm:presLayoutVars>
      </dgm:prSet>
      <dgm:spPr/>
      <dgm:t>
        <a:bodyPr/>
        <a:lstStyle/>
        <a:p>
          <a:endParaRPr lang="en-US"/>
        </a:p>
      </dgm:t>
    </dgm:pt>
    <dgm:pt modelId="{A9FFB5E9-1D53-441B-8D54-C99F25ECFC4F}" type="pres">
      <dgm:prSet presAssocID="{85767BD2-D6A5-450A-BACC-75726754365E}" presName="FiveConn_3-4" presStyleLbl="fgAccFollowNode1" presStyleIdx="2" presStyleCnt="4">
        <dgm:presLayoutVars>
          <dgm:bulletEnabled val="1"/>
        </dgm:presLayoutVars>
      </dgm:prSet>
      <dgm:spPr/>
      <dgm:t>
        <a:bodyPr/>
        <a:lstStyle/>
        <a:p>
          <a:endParaRPr lang="en-US"/>
        </a:p>
      </dgm:t>
    </dgm:pt>
    <dgm:pt modelId="{8A242A2C-F555-49E9-A09E-E40C25815392}" type="pres">
      <dgm:prSet presAssocID="{85767BD2-D6A5-450A-BACC-75726754365E}" presName="FiveConn_4-5" presStyleLbl="fgAccFollowNode1" presStyleIdx="3" presStyleCnt="4">
        <dgm:presLayoutVars>
          <dgm:bulletEnabled val="1"/>
        </dgm:presLayoutVars>
      </dgm:prSet>
      <dgm:spPr/>
      <dgm:t>
        <a:bodyPr/>
        <a:lstStyle/>
        <a:p>
          <a:endParaRPr lang="en-US"/>
        </a:p>
      </dgm:t>
    </dgm:pt>
    <dgm:pt modelId="{BC7ACBEA-864B-4ED7-8C0B-BD24036B1EF5}" type="pres">
      <dgm:prSet presAssocID="{85767BD2-D6A5-450A-BACC-75726754365E}" presName="FiveNodes_1_text" presStyleLbl="node1" presStyleIdx="4" presStyleCnt="5">
        <dgm:presLayoutVars>
          <dgm:bulletEnabled val="1"/>
        </dgm:presLayoutVars>
      </dgm:prSet>
      <dgm:spPr/>
      <dgm:t>
        <a:bodyPr/>
        <a:lstStyle/>
        <a:p>
          <a:endParaRPr lang="en-US"/>
        </a:p>
      </dgm:t>
    </dgm:pt>
    <dgm:pt modelId="{E218366B-8D61-4ED6-9815-11F753891C67}" type="pres">
      <dgm:prSet presAssocID="{85767BD2-D6A5-450A-BACC-75726754365E}" presName="FiveNodes_2_text" presStyleLbl="node1" presStyleIdx="4" presStyleCnt="5">
        <dgm:presLayoutVars>
          <dgm:bulletEnabled val="1"/>
        </dgm:presLayoutVars>
      </dgm:prSet>
      <dgm:spPr/>
      <dgm:t>
        <a:bodyPr/>
        <a:lstStyle/>
        <a:p>
          <a:endParaRPr lang="en-US"/>
        </a:p>
      </dgm:t>
    </dgm:pt>
    <dgm:pt modelId="{9BEAE8A6-B739-4CDA-95DA-26F84AD83CB4}" type="pres">
      <dgm:prSet presAssocID="{85767BD2-D6A5-450A-BACC-75726754365E}" presName="FiveNodes_3_text" presStyleLbl="node1" presStyleIdx="4" presStyleCnt="5">
        <dgm:presLayoutVars>
          <dgm:bulletEnabled val="1"/>
        </dgm:presLayoutVars>
      </dgm:prSet>
      <dgm:spPr/>
      <dgm:t>
        <a:bodyPr/>
        <a:lstStyle/>
        <a:p>
          <a:endParaRPr lang="en-US"/>
        </a:p>
      </dgm:t>
    </dgm:pt>
    <dgm:pt modelId="{8A6BAD90-CEF6-47B9-9CB5-1D6025196102}" type="pres">
      <dgm:prSet presAssocID="{85767BD2-D6A5-450A-BACC-75726754365E}" presName="FiveNodes_4_text" presStyleLbl="node1" presStyleIdx="4" presStyleCnt="5">
        <dgm:presLayoutVars>
          <dgm:bulletEnabled val="1"/>
        </dgm:presLayoutVars>
      </dgm:prSet>
      <dgm:spPr/>
      <dgm:t>
        <a:bodyPr/>
        <a:lstStyle/>
        <a:p>
          <a:endParaRPr lang="en-US"/>
        </a:p>
      </dgm:t>
    </dgm:pt>
    <dgm:pt modelId="{32008213-449B-4585-A95C-6E8216DD5A05}" type="pres">
      <dgm:prSet presAssocID="{85767BD2-D6A5-450A-BACC-75726754365E}" presName="FiveNodes_5_text" presStyleLbl="node1" presStyleIdx="4" presStyleCnt="5">
        <dgm:presLayoutVars>
          <dgm:bulletEnabled val="1"/>
        </dgm:presLayoutVars>
      </dgm:prSet>
      <dgm:spPr/>
      <dgm:t>
        <a:bodyPr/>
        <a:lstStyle/>
        <a:p>
          <a:endParaRPr lang="en-US"/>
        </a:p>
      </dgm:t>
    </dgm:pt>
  </dgm:ptLst>
  <dgm:cxnLst>
    <dgm:cxn modelId="{ACB14DDD-A05C-407A-9F19-893056C0FE20}" type="presOf" srcId="{A891A4CE-1C2C-4E81-A93B-290ED92D0F0E}" destId="{FC4FED01-84DD-406E-A391-3477B96DF1DE}" srcOrd="0" destOrd="0" presId="urn:microsoft.com/office/officeart/2005/8/layout/vProcess5"/>
    <dgm:cxn modelId="{4A0687C3-5832-496A-A055-EFD2A7F4B738}" type="presOf" srcId="{32B23297-D9E4-4A17-B455-2B9381524A81}" destId="{751DB232-9D65-48A5-8BAE-035DF2313009}" srcOrd="0" destOrd="0" presId="urn:microsoft.com/office/officeart/2005/8/layout/vProcess5"/>
    <dgm:cxn modelId="{98CA6C70-DE2D-4808-8ADE-E33F7E0BB9EB}" srcId="{85767BD2-D6A5-450A-BACC-75726754365E}" destId="{AF8190FA-DEF5-4FFB-AC7A-D787FB536C48}" srcOrd="3" destOrd="0" parTransId="{3395B249-3FF7-43EB-B325-1BBE84FA2ED9}" sibTransId="{40B9698C-771B-4729-85D4-2250F0D36161}"/>
    <dgm:cxn modelId="{3AF45E1A-6EA9-4481-8A81-2BF98A7DB53D}" type="presOf" srcId="{85767BD2-D6A5-450A-BACC-75726754365E}" destId="{7DDA8E93-D454-4E91-B155-22A2CFEA6834}" srcOrd="0" destOrd="0" presId="urn:microsoft.com/office/officeart/2005/8/layout/vProcess5"/>
    <dgm:cxn modelId="{D2F443A1-8A14-4997-9D56-D5C0945AD76F}" type="presOf" srcId="{AF8190FA-DEF5-4FFB-AC7A-D787FB536C48}" destId="{8A6BAD90-CEF6-47B9-9CB5-1D6025196102}" srcOrd="1" destOrd="0" presId="urn:microsoft.com/office/officeart/2005/8/layout/vProcess5"/>
    <dgm:cxn modelId="{2BBD64E9-7122-4C00-BB5D-92BCD55B7892}" type="presOf" srcId="{548AD4E1-1E2E-4165-BD95-5577F3C4E7DE}" destId="{A9FFB5E9-1D53-441B-8D54-C99F25ECFC4F}" srcOrd="0" destOrd="0" presId="urn:microsoft.com/office/officeart/2005/8/layout/vProcess5"/>
    <dgm:cxn modelId="{B9D111DF-BDF5-4E5C-82D6-ED109E9C80E0}" type="presOf" srcId="{D17F706F-D9F1-451A-AD69-5AF8557FAD7D}" destId="{3EA4D8B4-8485-4ED4-8B3E-929CDF64041F}" srcOrd="0" destOrd="0" presId="urn:microsoft.com/office/officeart/2005/8/layout/vProcess5"/>
    <dgm:cxn modelId="{1BA9E9F0-8771-4338-8C99-D956E476DBB0}" type="presOf" srcId="{9D20AC2F-3641-4C24-A5C0-D39E8FA28041}" destId="{050BF8BF-02F5-4013-A109-3C00C1E907CC}" srcOrd="0" destOrd="0" presId="urn:microsoft.com/office/officeart/2005/8/layout/vProcess5"/>
    <dgm:cxn modelId="{5A7911CC-0C6D-4C38-9BD6-2BB2739A7F0B}" type="presOf" srcId="{48FC8168-4E3F-4529-ADA2-83DEAF9CA11A}" destId="{9BEAE8A6-B739-4CDA-95DA-26F84AD83CB4}" srcOrd="1" destOrd="0" presId="urn:microsoft.com/office/officeart/2005/8/layout/vProcess5"/>
    <dgm:cxn modelId="{9190A724-7622-4ABC-88BF-3EEC3A3639DD}" type="presOf" srcId="{D17F706F-D9F1-451A-AD69-5AF8557FAD7D}" destId="{E218366B-8D61-4ED6-9815-11F753891C67}" srcOrd="1" destOrd="0" presId="urn:microsoft.com/office/officeart/2005/8/layout/vProcess5"/>
    <dgm:cxn modelId="{08983667-8571-4BCA-BDC2-84D9466F8EB5}" type="presOf" srcId="{32B23297-D9E4-4A17-B455-2B9381524A81}" destId="{32008213-449B-4585-A95C-6E8216DD5A05}" srcOrd="1" destOrd="0" presId="urn:microsoft.com/office/officeart/2005/8/layout/vProcess5"/>
    <dgm:cxn modelId="{D11F5395-DA50-459C-B39E-91E677068785}" srcId="{85767BD2-D6A5-450A-BACC-75726754365E}" destId="{D17F706F-D9F1-451A-AD69-5AF8557FAD7D}" srcOrd="1" destOrd="0" parTransId="{D343C926-C626-4FC0-8132-FF65637BC62D}" sibTransId="{A891A4CE-1C2C-4E81-A93B-290ED92D0F0E}"/>
    <dgm:cxn modelId="{CACE8306-E082-4B91-B724-E63A5EFD93BF}" srcId="{85767BD2-D6A5-450A-BACC-75726754365E}" destId="{48FC8168-4E3F-4529-ADA2-83DEAF9CA11A}" srcOrd="2" destOrd="0" parTransId="{9BA7BBE2-1C31-41CE-95C6-4331E8973B85}" sibTransId="{548AD4E1-1E2E-4165-BD95-5577F3C4E7DE}"/>
    <dgm:cxn modelId="{B4E0E887-A37C-44D1-B335-5F99F1E69F8A}" srcId="{85767BD2-D6A5-450A-BACC-75726754365E}" destId="{7CA961DB-F242-4E51-BEDB-7DA969663D43}" srcOrd="0" destOrd="0" parTransId="{85F17FFF-F806-4269-ADBF-ADE2544C4519}" sibTransId="{9D20AC2F-3641-4C24-A5C0-D39E8FA28041}"/>
    <dgm:cxn modelId="{7EA0F49C-ACB3-40D8-A42A-1564C3483D91}" type="presOf" srcId="{48FC8168-4E3F-4529-ADA2-83DEAF9CA11A}" destId="{1036D0C5-D8DF-4588-AB11-6FD41FD9F822}" srcOrd="0" destOrd="0" presId="urn:microsoft.com/office/officeart/2005/8/layout/vProcess5"/>
    <dgm:cxn modelId="{F41F1488-4D4B-4719-8C8A-341C09BA6B20}" type="presOf" srcId="{7CA961DB-F242-4E51-BEDB-7DA969663D43}" destId="{BC7ACBEA-864B-4ED7-8C0B-BD24036B1EF5}" srcOrd="1" destOrd="0" presId="urn:microsoft.com/office/officeart/2005/8/layout/vProcess5"/>
    <dgm:cxn modelId="{54F35449-188E-4DC6-8282-6E18C3515D6A}" type="presOf" srcId="{40B9698C-771B-4729-85D4-2250F0D36161}" destId="{8A242A2C-F555-49E9-A09E-E40C25815392}" srcOrd="0" destOrd="0" presId="urn:microsoft.com/office/officeart/2005/8/layout/vProcess5"/>
    <dgm:cxn modelId="{9B702E3B-86E0-436C-844F-7F67B0008E6A}" srcId="{85767BD2-D6A5-450A-BACC-75726754365E}" destId="{32B23297-D9E4-4A17-B455-2B9381524A81}" srcOrd="4" destOrd="0" parTransId="{DE11F056-4E89-45D1-9330-309C04CCCA53}" sibTransId="{41376DD4-6BF1-4DEB-A533-35D1A27ABD18}"/>
    <dgm:cxn modelId="{60C74364-A828-44EC-9F9F-64FF3E2A12DE}" type="presOf" srcId="{7CA961DB-F242-4E51-BEDB-7DA969663D43}" destId="{03649B77-ECA6-462F-9903-D882177FC6AE}" srcOrd="0" destOrd="0" presId="urn:microsoft.com/office/officeart/2005/8/layout/vProcess5"/>
    <dgm:cxn modelId="{C05F9C86-315D-43CF-9A4B-7372E1BBD02A}" type="presOf" srcId="{AF8190FA-DEF5-4FFB-AC7A-D787FB536C48}" destId="{14891B13-C2F4-4941-A45A-7AD100BD6416}" srcOrd="0" destOrd="0" presId="urn:microsoft.com/office/officeart/2005/8/layout/vProcess5"/>
    <dgm:cxn modelId="{165178A1-FBEA-42B0-9F64-CC8ED8DCC90A}" type="presParOf" srcId="{7DDA8E93-D454-4E91-B155-22A2CFEA6834}" destId="{81A78F0F-DDF8-4D15-B45E-528CECFCE422}" srcOrd="0" destOrd="0" presId="urn:microsoft.com/office/officeart/2005/8/layout/vProcess5"/>
    <dgm:cxn modelId="{A43D4AB4-C1BE-4164-85E3-74275B31ACBB}" type="presParOf" srcId="{7DDA8E93-D454-4E91-B155-22A2CFEA6834}" destId="{03649B77-ECA6-462F-9903-D882177FC6AE}" srcOrd="1" destOrd="0" presId="urn:microsoft.com/office/officeart/2005/8/layout/vProcess5"/>
    <dgm:cxn modelId="{7EEB8E73-9E8A-4697-BC62-2468587ECE0C}" type="presParOf" srcId="{7DDA8E93-D454-4E91-B155-22A2CFEA6834}" destId="{3EA4D8B4-8485-4ED4-8B3E-929CDF64041F}" srcOrd="2" destOrd="0" presId="urn:microsoft.com/office/officeart/2005/8/layout/vProcess5"/>
    <dgm:cxn modelId="{5040356F-6012-4F44-B5C8-45E5063EB774}" type="presParOf" srcId="{7DDA8E93-D454-4E91-B155-22A2CFEA6834}" destId="{1036D0C5-D8DF-4588-AB11-6FD41FD9F822}" srcOrd="3" destOrd="0" presId="urn:microsoft.com/office/officeart/2005/8/layout/vProcess5"/>
    <dgm:cxn modelId="{D9955871-50F6-41B0-8AD7-F5454DAD9F04}" type="presParOf" srcId="{7DDA8E93-D454-4E91-B155-22A2CFEA6834}" destId="{14891B13-C2F4-4941-A45A-7AD100BD6416}" srcOrd="4" destOrd="0" presId="urn:microsoft.com/office/officeart/2005/8/layout/vProcess5"/>
    <dgm:cxn modelId="{EE3770A6-3893-4EC0-AB16-2F6402D47485}" type="presParOf" srcId="{7DDA8E93-D454-4E91-B155-22A2CFEA6834}" destId="{751DB232-9D65-48A5-8BAE-035DF2313009}" srcOrd="5" destOrd="0" presId="urn:microsoft.com/office/officeart/2005/8/layout/vProcess5"/>
    <dgm:cxn modelId="{7352CF39-42BB-4112-8CC5-9914A4FF3009}" type="presParOf" srcId="{7DDA8E93-D454-4E91-B155-22A2CFEA6834}" destId="{050BF8BF-02F5-4013-A109-3C00C1E907CC}" srcOrd="6" destOrd="0" presId="urn:microsoft.com/office/officeart/2005/8/layout/vProcess5"/>
    <dgm:cxn modelId="{BF2327C7-14A8-4D89-AC4E-5A8F1639AADC}" type="presParOf" srcId="{7DDA8E93-D454-4E91-B155-22A2CFEA6834}" destId="{FC4FED01-84DD-406E-A391-3477B96DF1DE}" srcOrd="7" destOrd="0" presId="urn:microsoft.com/office/officeart/2005/8/layout/vProcess5"/>
    <dgm:cxn modelId="{F4BCE030-1041-485F-8FD0-4351CCAFBE01}" type="presParOf" srcId="{7DDA8E93-D454-4E91-B155-22A2CFEA6834}" destId="{A9FFB5E9-1D53-441B-8D54-C99F25ECFC4F}" srcOrd="8" destOrd="0" presId="urn:microsoft.com/office/officeart/2005/8/layout/vProcess5"/>
    <dgm:cxn modelId="{60B4A198-DAE0-43C0-A215-AD7859E4E396}" type="presParOf" srcId="{7DDA8E93-D454-4E91-B155-22A2CFEA6834}" destId="{8A242A2C-F555-49E9-A09E-E40C25815392}" srcOrd="9" destOrd="0" presId="urn:microsoft.com/office/officeart/2005/8/layout/vProcess5"/>
    <dgm:cxn modelId="{8FC366AA-45FA-4BB1-B924-179F30528047}" type="presParOf" srcId="{7DDA8E93-D454-4E91-B155-22A2CFEA6834}" destId="{BC7ACBEA-864B-4ED7-8C0B-BD24036B1EF5}" srcOrd="10" destOrd="0" presId="urn:microsoft.com/office/officeart/2005/8/layout/vProcess5"/>
    <dgm:cxn modelId="{F287F4CD-4303-4F70-AB91-0F8B9B1515CF}" type="presParOf" srcId="{7DDA8E93-D454-4E91-B155-22A2CFEA6834}" destId="{E218366B-8D61-4ED6-9815-11F753891C67}" srcOrd="11" destOrd="0" presId="urn:microsoft.com/office/officeart/2005/8/layout/vProcess5"/>
    <dgm:cxn modelId="{11F0844B-BF7B-400A-AC68-8D1C5CC330C6}" type="presParOf" srcId="{7DDA8E93-D454-4E91-B155-22A2CFEA6834}" destId="{9BEAE8A6-B739-4CDA-95DA-26F84AD83CB4}" srcOrd="12" destOrd="0" presId="urn:microsoft.com/office/officeart/2005/8/layout/vProcess5"/>
    <dgm:cxn modelId="{FBE8C9AD-472B-49B7-91C2-0FFC2D8F5713}" type="presParOf" srcId="{7DDA8E93-D454-4E91-B155-22A2CFEA6834}" destId="{8A6BAD90-CEF6-47B9-9CB5-1D6025196102}" srcOrd="13" destOrd="0" presId="urn:microsoft.com/office/officeart/2005/8/layout/vProcess5"/>
    <dgm:cxn modelId="{31B4706C-FBB9-40DE-9F19-6A3534222DA6}" type="presParOf" srcId="{7DDA8E93-D454-4E91-B155-22A2CFEA6834}" destId="{32008213-449B-4585-A95C-6E8216DD5A05}"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767BD2-D6A5-450A-BACC-75726754365E}" type="doc">
      <dgm:prSet loTypeId="urn:microsoft.com/office/officeart/2005/8/layout/vProcess5" loCatId="process" qsTypeId="urn:microsoft.com/office/officeart/2005/8/quickstyle/simple1" qsCatId="simple" csTypeId="urn:microsoft.com/office/officeart/2005/8/colors/accent0_2" csCatId="mainScheme" phldr="1"/>
      <dgm:spPr/>
      <dgm:t>
        <a:bodyPr/>
        <a:lstStyle/>
        <a:p>
          <a:endParaRPr lang="en-US"/>
        </a:p>
      </dgm:t>
    </dgm:pt>
    <dgm:pt modelId="{7CA961DB-F242-4E51-BEDB-7DA969663D43}">
      <dgm:prSet phldrT="[Text]" custT="1"/>
      <dgm:spPr/>
      <dgm:t>
        <a:bodyPr/>
        <a:lstStyle/>
        <a:p>
          <a:r>
            <a:rPr lang="en-US" sz="1600" b="1" dirty="0" smtClean="0"/>
            <a:t>6- Timing of endoscopy </a:t>
          </a:r>
          <a:endParaRPr lang="en-US" sz="1600" b="1" dirty="0"/>
        </a:p>
      </dgm:t>
    </dgm:pt>
    <dgm:pt modelId="{85F17FFF-F806-4269-ADBF-ADE2544C4519}" type="parTrans" cxnId="{B4E0E887-A37C-44D1-B335-5F99F1E69F8A}">
      <dgm:prSet/>
      <dgm:spPr/>
      <dgm:t>
        <a:bodyPr/>
        <a:lstStyle/>
        <a:p>
          <a:endParaRPr lang="en-US" sz="2000" b="1"/>
        </a:p>
      </dgm:t>
    </dgm:pt>
    <dgm:pt modelId="{9D20AC2F-3641-4C24-A5C0-D39E8FA28041}" type="sibTrans" cxnId="{B4E0E887-A37C-44D1-B335-5F99F1E69F8A}">
      <dgm:prSet custT="1"/>
      <dgm:spPr/>
      <dgm:t>
        <a:bodyPr/>
        <a:lstStyle/>
        <a:p>
          <a:endParaRPr lang="en-US" sz="1000" b="1"/>
        </a:p>
      </dgm:t>
    </dgm:pt>
    <dgm:pt modelId="{D17F706F-D9F1-451A-AD69-5AF8557FAD7D}">
      <dgm:prSet phldrT="[Text]" custT="1"/>
      <dgm:spPr/>
      <dgm:t>
        <a:bodyPr/>
        <a:lstStyle/>
        <a:p>
          <a:r>
            <a:rPr lang="en-US" sz="1600" b="1" dirty="0" smtClean="0"/>
            <a:t>7- Endoscopic therapy </a:t>
          </a:r>
          <a:endParaRPr lang="en-US" sz="1600" b="1" dirty="0"/>
        </a:p>
      </dgm:t>
    </dgm:pt>
    <dgm:pt modelId="{D343C926-C626-4FC0-8132-FF65637BC62D}" type="parTrans" cxnId="{D11F5395-DA50-459C-B39E-91E677068785}">
      <dgm:prSet/>
      <dgm:spPr/>
      <dgm:t>
        <a:bodyPr/>
        <a:lstStyle/>
        <a:p>
          <a:endParaRPr lang="en-US" sz="2000" b="1"/>
        </a:p>
      </dgm:t>
    </dgm:pt>
    <dgm:pt modelId="{A891A4CE-1C2C-4E81-A93B-290ED92D0F0E}" type="sibTrans" cxnId="{D11F5395-DA50-459C-B39E-91E677068785}">
      <dgm:prSet custT="1"/>
      <dgm:spPr/>
      <dgm:t>
        <a:bodyPr/>
        <a:lstStyle/>
        <a:p>
          <a:endParaRPr lang="en-US" sz="1000" b="1"/>
        </a:p>
      </dgm:t>
    </dgm:pt>
    <dgm:pt modelId="{48FC8168-4E3F-4529-ADA2-83DEAF9CA11A}">
      <dgm:prSet phldrT="[Text]" custT="1"/>
      <dgm:spPr/>
      <dgm:t>
        <a:bodyPr/>
        <a:lstStyle/>
        <a:p>
          <a:r>
            <a:rPr lang="en-US" sz="1600" b="1" dirty="0" smtClean="0"/>
            <a:t>8- Post-endoscopy</a:t>
          </a:r>
          <a:endParaRPr lang="en-US" sz="1600" b="1" dirty="0"/>
        </a:p>
      </dgm:t>
    </dgm:pt>
    <dgm:pt modelId="{9BA7BBE2-1C31-41CE-95C6-4331E8973B85}" type="parTrans" cxnId="{CACE8306-E082-4B91-B724-E63A5EFD93BF}">
      <dgm:prSet/>
      <dgm:spPr/>
      <dgm:t>
        <a:bodyPr/>
        <a:lstStyle/>
        <a:p>
          <a:endParaRPr lang="en-US" sz="2000" b="1"/>
        </a:p>
      </dgm:t>
    </dgm:pt>
    <dgm:pt modelId="{548AD4E1-1E2E-4165-BD95-5577F3C4E7DE}" type="sibTrans" cxnId="{CACE8306-E082-4B91-B724-E63A5EFD93BF}">
      <dgm:prSet/>
      <dgm:spPr/>
      <dgm:t>
        <a:bodyPr/>
        <a:lstStyle/>
        <a:p>
          <a:endParaRPr lang="en-US" sz="2000" b="1"/>
        </a:p>
      </dgm:t>
    </dgm:pt>
    <dgm:pt modelId="{7DDA8E93-D454-4E91-B155-22A2CFEA6834}" type="pres">
      <dgm:prSet presAssocID="{85767BD2-D6A5-450A-BACC-75726754365E}" presName="outerComposite" presStyleCnt="0">
        <dgm:presLayoutVars>
          <dgm:chMax val="5"/>
          <dgm:dir/>
          <dgm:resizeHandles val="exact"/>
        </dgm:presLayoutVars>
      </dgm:prSet>
      <dgm:spPr/>
      <dgm:t>
        <a:bodyPr/>
        <a:lstStyle/>
        <a:p>
          <a:endParaRPr lang="en-US"/>
        </a:p>
      </dgm:t>
    </dgm:pt>
    <dgm:pt modelId="{81A78F0F-DDF8-4D15-B45E-528CECFCE422}" type="pres">
      <dgm:prSet presAssocID="{85767BD2-D6A5-450A-BACC-75726754365E}" presName="dummyMaxCanvas" presStyleCnt="0">
        <dgm:presLayoutVars/>
      </dgm:prSet>
      <dgm:spPr/>
      <dgm:t>
        <a:bodyPr/>
        <a:lstStyle/>
        <a:p>
          <a:endParaRPr lang="en-US"/>
        </a:p>
      </dgm:t>
    </dgm:pt>
    <dgm:pt modelId="{7A518B5C-BF96-43C8-99C6-434522761FD8}" type="pres">
      <dgm:prSet presAssocID="{85767BD2-D6A5-450A-BACC-75726754365E}" presName="ThreeNodes_1" presStyleLbl="node1" presStyleIdx="0" presStyleCnt="3">
        <dgm:presLayoutVars>
          <dgm:bulletEnabled val="1"/>
        </dgm:presLayoutVars>
      </dgm:prSet>
      <dgm:spPr/>
      <dgm:t>
        <a:bodyPr/>
        <a:lstStyle/>
        <a:p>
          <a:endParaRPr lang="en-US"/>
        </a:p>
      </dgm:t>
    </dgm:pt>
    <dgm:pt modelId="{3889919E-BF63-4055-8FCB-EB9DE6C755CD}" type="pres">
      <dgm:prSet presAssocID="{85767BD2-D6A5-450A-BACC-75726754365E}" presName="ThreeNodes_2" presStyleLbl="node1" presStyleIdx="1" presStyleCnt="3">
        <dgm:presLayoutVars>
          <dgm:bulletEnabled val="1"/>
        </dgm:presLayoutVars>
      </dgm:prSet>
      <dgm:spPr/>
      <dgm:t>
        <a:bodyPr/>
        <a:lstStyle/>
        <a:p>
          <a:endParaRPr lang="en-US"/>
        </a:p>
      </dgm:t>
    </dgm:pt>
    <dgm:pt modelId="{F984022D-487E-4D15-906A-47D6B493D948}" type="pres">
      <dgm:prSet presAssocID="{85767BD2-D6A5-450A-BACC-75726754365E}" presName="ThreeNodes_3" presStyleLbl="node1" presStyleIdx="2" presStyleCnt="3">
        <dgm:presLayoutVars>
          <dgm:bulletEnabled val="1"/>
        </dgm:presLayoutVars>
      </dgm:prSet>
      <dgm:spPr/>
      <dgm:t>
        <a:bodyPr/>
        <a:lstStyle/>
        <a:p>
          <a:endParaRPr lang="en-US"/>
        </a:p>
      </dgm:t>
    </dgm:pt>
    <dgm:pt modelId="{5B0C62B4-C678-475E-8A51-D16A9A028E31}" type="pres">
      <dgm:prSet presAssocID="{85767BD2-D6A5-450A-BACC-75726754365E}" presName="ThreeConn_1-2" presStyleLbl="fgAccFollowNode1" presStyleIdx="0" presStyleCnt="2">
        <dgm:presLayoutVars>
          <dgm:bulletEnabled val="1"/>
        </dgm:presLayoutVars>
      </dgm:prSet>
      <dgm:spPr/>
      <dgm:t>
        <a:bodyPr/>
        <a:lstStyle/>
        <a:p>
          <a:endParaRPr lang="en-US"/>
        </a:p>
      </dgm:t>
    </dgm:pt>
    <dgm:pt modelId="{18F61FD2-0409-4463-ACE2-A432D7446FBD}" type="pres">
      <dgm:prSet presAssocID="{85767BD2-D6A5-450A-BACC-75726754365E}" presName="ThreeConn_2-3" presStyleLbl="fgAccFollowNode1" presStyleIdx="1" presStyleCnt="2">
        <dgm:presLayoutVars>
          <dgm:bulletEnabled val="1"/>
        </dgm:presLayoutVars>
      </dgm:prSet>
      <dgm:spPr/>
      <dgm:t>
        <a:bodyPr/>
        <a:lstStyle/>
        <a:p>
          <a:endParaRPr lang="en-US"/>
        </a:p>
      </dgm:t>
    </dgm:pt>
    <dgm:pt modelId="{2CFA317B-281A-4EF8-BD17-39E7BC5F6E0A}" type="pres">
      <dgm:prSet presAssocID="{85767BD2-D6A5-450A-BACC-75726754365E}" presName="ThreeNodes_1_text" presStyleLbl="node1" presStyleIdx="2" presStyleCnt="3">
        <dgm:presLayoutVars>
          <dgm:bulletEnabled val="1"/>
        </dgm:presLayoutVars>
      </dgm:prSet>
      <dgm:spPr/>
      <dgm:t>
        <a:bodyPr/>
        <a:lstStyle/>
        <a:p>
          <a:endParaRPr lang="en-US"/>
        </a:p>
      </dgm:t>
    </dgm:pt>
    <dgm:pt modelId="{6EA3C1F2-2994-4B90-8937-C34B5E3FBC07}" type="pres">
      <dgm:prSet presAssocID="{85767BD2-D6A5-450A-BACC-75726754365E}" presName="ThreeNodes_2_text" presStyleLbl="node1" presStyleIdx="2" presStyleCnt="3">
        <dgm:presLayoutVars>
          <dgm:bulletEnabled val="1"/>
        </dgm:presLayoutVars>
      </dgm:prSet>
      <dgm:spPr/>
      <dgm:t>
        <a:bodyPr/>
        <a:lstStyle/>
        <a:p>
          <a:endParaRPr lang="en-US"/>
        </a:p>
      </dgm:t>
    </dgm:pt>
    <dgm:pt modelId="{8DA8EA37-030B-4067-93BD-7692942B5723}" type="pres">
      <dgm:prSet presAssocID="{85767BD2-D6A5-450A-BACC-75726754365E}" presName="ThreeNodes_3_text" presStyleLbl="node1" presStyleIdx="2" presStyleCnt="3">
        <dgm:presLayoutVars>
          <dgm:bulletEnabled val="1"/>
        </dgm:presLayoutVars>
      </dgm:prSet>
      <dgm:spPr/>
      <dgm:t>
        <a:bodyPr/>
        <a:lstStyle/>
        <a:p>
          <a:endParaRPr lang="en-US"/>
        </a:p>
      </dgm:t>
    </dgm:pt>
  </dgm:ptLst>
  <dgm:cxnLst>
    <dgm:cxn modelId="{37B661FA-A0FA-4EC4-9498-2B6623916A8E}" type="presOf" srcId="{48FC8168-4E3F-4529-ADA2-83DEAF9CA11A}" destId="{8DA8EA37-030B-4067-93BD-7692942B5723}" srcOrd="1" destOrd="0" presId="urn:microsoft.com/office/officeart/2005/8/layout/vProcess5"/>
    <dgm:cxn modelId="{FA762567-542B-4F8F-84E2-3ED595B75D25}" type="presOf" srcId="{A891A4CE-1C2C-4E81-A93B-290ED92D0F0E}" destId="{18F61FD2-0409-4463-ACE2-A432D7446FBD}" srcOrd="0" destOrd="0" presId="urn:microsoft.com/office/officeart/2005/8/layout/vProcess5"/>
    <dgm:cxn modelId="{58ABF962-5183-4017-BA39-544971E12098}" type="presOf" srcId="{7CA961DB-F242-4E51-BEDB-7DA969663D43}" destId="{2CFA317B-281A-4EF8-BD17-39E7BC5F6E0A}" srcOrd="1" destOrd="0" presId="urn:microsoft.com/office/officeart/2005/8/layout/vProcess5"/>
    <dgm:cxn modelId="{48617FF0-7029-414E-B075-62FBC8B1ACA1}" type="presOf" srcId="{9D20AC2F-3641-4C24-A5C0-D39E8FA28041}" destId="{5B0C62B4-C678-475E-8A51-D16A9A028E31}" srcOrd="0" destOrd="0" presId="urn:microsoft.com/office/officeart/2005/8/layout/vProcess5"/>
    <dgm:cxn modelId="{A1245888-BE4B-41E5-9E50-B9944859B947}" type="presOf" srcId="{85767BD2-D6A5-450A-BACC-75726754365E}" destId="{7DDA8E93-D454-4E91-B155-22A2CFEA6834}" srcOrd="0" destOrd="0" presId="urn:microsoft.com/office/officeart/2005/8/layout/vProcess5"/>
    <dgm:cxn modelId="{AEEAB598-DE2B-435F-BCF8-BE7A47CBD292}" type="presOf" srcId="{7CA961DB-F242-4E51-BEDB-7DA969663D43}" destId="{7A518B5C-BF96-43C8-99C6-434522761FD8}" srcOrd="0" destOrd="0" presId="urn:microsoft.com/office/officeart/2005/8/layout/vProcess5"/>
    <dgm:cxn modelId="{9892828F-36EF-4431-B826-98A66731ACE1}" type="presOf" srcId="{D17F706F-D9F1-451A-AD69-5AF8557FAD7D}" destId="{6EA3C1F2-2994-4B90-8937-C34B5E3FBC07}" srcOrd="1" destOrd="0" presId="urn:microsoft.com/office/officeart/2005/8/layout/vProcess5"/>
    <dgm:cxn modelId="{D11F5395-DA50-459C-B39E-91E677068785}" srcId="{85767BD2-D6A5-450A-BACC-75726754365E}" destId="{D17F706F-D9F1-451A-AD69-5AF8557FAD7D}" srcOrd="1" destOrd="0" parTransId="{D343C926-C626-4FC0-8132-FF65637BC62D}" sibTransId="{A891A4CE-1C2C-4E81-A93B-290ED92D0F0E}"/>
    <dgm:cxn modelId="{CACE8306-E082-4B91-B724-E63A5EFD93BF}" srcId="{85767BD2-D6A5-450A-BACC-75726754365E}" destId="{48FC8168-4E3F-4529-ADA2-83DEAF9CA11A}" srcOrd="2" destOrd="0" parTransId="{9BA7BBE2-1C31-41CE-95C6-4331E8973B85}" sibTransId="{548AD4E1-1E2E-4165-BD95-5577F3C4E7DE}"/>
    <dgm:cxn modelId="{B4E0E887-A37C-44D1-B335-5F99F1E69F8A}" srcId="{85767BD2-D6A5-450A-BACC-75726754365E}" destId="{7CA961DB-F242-4E51-BEDB-7DA969663D43}" srcOrd="0" destOrd="0" parTransId="{85F17FFF-F806-4269-ADBF-ADE2544C4519}" sibTransId="{9D20AC2F-3641-4C24-A5C0-D39E8FA28041}"/>
    <dgm:cxn modelId="{D4D9733C-5341-4D08-80D4-A61CEA01AB31}" type="presOf" srcId="{48FC8168-4E3F-4529-ADA2-83DEAF9CA11A}" destId="{F984022D-487E-4D15-906A-47D6B493D948}" srcOrd="0" destOrd="0" presId="urn:microsoft.com/office/officeart/2005/8/layout/vProcess5"/>
    <dgm:cxn modelId="{B9234D42-A4CC-4ECF-8ED5-085BD05201EA}" type="presOf" srcId="{D17F706F-D9F1-451A-AD69-5AF8557FAD7D}" destId="{3889919E-BF63-4055-8FCB-EB9DE6C755CD}" srcOrd="0" destOrd="0" presId="urn:microsoft.com/office/officeart/2005/8/layout/vProcess5"/>
    <dgm:cxn modelId="{6B1DB0C7-B698-4E70-85A8-A22F4C52CB3F}" type="presParOf" srcId="{7DDA8E93-D454-4E91-B155-22A2CFEA6834}" destId="{81A78F0F-DDF8-4D15-B45E-528CECFCE422}" srcOrd="0" destOrd="0" presId="urn:microsoft.com/office/officeart/2005/8/layout/vProcess5"/>
    <dgm:cxn modelId="{5B53D794-9806-4161-8E69-143DA33FF6F2}" type="presParOf" srcId="{7DDA8E93-D454-4E91-B155-22A2CFEA6834}" destId="{7A518B5C-BF96-43C8-99C6-434522761FD8}" srcOrd="1" destOrd="0" presId="urn:microsoft.com/office/officeart/2005/8/layout/vProcess5"/>
    <dgm:cxn modelId="{FD01680D-4517-405B-898F-B29C0990E93B}" type="presParOf" srcId="{7DDA8E93-D454-4E91-B155-22A2CFEA6834}" destId="{3889919E-BF63-4055-8FCB-EB9DE6C755CD}" srcOrd="2" destOrd="0" presId="urn:microsoft.com/office/officeart/2005/8/layout/vProcess5"/>
    <dgm:cxn modelId="{3C89F0A4-417F-4709-B947-74B8F4ED264E}" type="presParOf" srcId="{7DDA8E93-D454-4E91-B155-22A2CFEA6834}" destId="{F984022D-487E-4D15-906A-47D6B493D948}" srcOrd="3" destOrd="0" presId="urn:microsoft.com/office/officeart/2005/8/layout/vProcess5"/>
    <dgm:cxn modelId="{EE24C1F5-A687-43F7-99A5-4F785C4B3DF4}" type="presParOf" srcId="{7DDA8E93-D454-4E91-B155-22A2CFEA6834}" destId="{5B0C62B4-C678-475E-8A51-D16A9A028E31}" srcOrd="4" destOrd="0" presId="urn:microsoft.com/office/officeart/2005/8/layout/vProcess5"/>
    <dgm:cxn modelId="{B4F09B9B-DDA3-4B8C-B27F-6D36116F23F9}" type="presParOf" srcId="{7DDA8E93-D454-4E91-B155-22A2CFEA6834}" destId="{18F61FD2-0409-4463-ACE2-A432D7446FBD}" srcOrd="5" destOrd="0" presId="urn:microsoft.com/office/officeart/2005/8/layout/vProcess5"/>
    <dgm:cxn modelId="{337A052E-70DC-4338-BF58-0E75F0A3C129}" type="presParOf" srcId="{7DDA8E93-D454-4E91-B155-22A2CFEA6834}" destId="{2CFA317B-281A-4EF8-BD17-39E7BC5F6E0A}" srcOrd="6" destOrd="0" presId="urn:microsoft.com/office/officeart/2005/8/layout/vProcess5"/>
    <dgm:cxn modelId="{52509281-E121-400C-B9F4-13B731B0928F}" type="presParOf" srcId="{7DDA8E93-D454-4E91-B155-22A2CFEA6834}" destId="{6EA3C1F2-2994-4B90-8937-C34B5E3FBC07}" srcOrd="7" destOrd="0" presId="urn:microsoft.com/office/officeart/2005/8/layout/vProcess5"/>
    <dgm:cxn modelId="{7FA01503-4021-4D51-B4A8-A06687817AFF}" type="presParOf" srcId="{7DDA8E93-D454-4E91-B155-22A2CFEA6834}" destId="{8DA8EA37-030B-4067-93BD-7692942B5723}" srcOrd="8" destOrd="0" presId="urn:microsoft.com/office/officeart/2005/8/layout/v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649B77-ECA6-462F-9903-D882177FC6AE}">
      <dsp:nvSpPr>
        <dsp:cNvPr id="0" name=""/>
        <dsp:cNvSpPr/>
      </dsp:nvSpPr>
      <dsp:spPr>
        <a:xfrm>
          <a:off x="0" y="0"/>
          <a:ext cx="3802075" cy="528767"/>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t>1- Initial assessment </a:t>
          </a:r>
          <a:endParaRPr lang="en-US" sz="1400" b="1" kern="1200" dirty="0"/>
        </a:p>
      </dsp:txBody>
      <dsp:txXfrm>
        <a:off x="15487" y="15487"/>
        <a:ext cx="3169627" cy="497793"/>
      </dsp:txXfrm>
    </dsp:sp>
    <dsp:sp modelId="{3EA4D8B4-8485-4ED4-8B3E-929CDF64041F}">
      <dsp:nvSpPr>
        <dsp:cNvPr id="0" name=""/>
        <dsp:cNvSpPr/>
      </dsp:nvSpPr>
      <dsp:spPr>
        <a:xfrm>
          <a:off x="283921" y="602207"/>
          <a:ext cx="3802075" cy="528767"/>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b="1" kern="1200" dirty="0" smtClean="0"/>
            <a:t>2- Hemodynamic status and resuscitation</a:t>
          </a:r>
          <a:endParaRPr lang="en-US" sz="1200" b="1" kern="1200" dirty="0"/>
        </a:p>
      </dsp:txBody>
      <dsp:txXfrm>
        <a:off x="299408" y="617694"/>
        <a:ext cx="3143480" cy="497793"/>
      </dsp:txXfrm>
    </dsp:sp>
    <dsp:sp modelId="{1036D0C5-D8DF-4588-AB11-6FD41FD9F822}">
      <dsp:nvSpPr>
        <dsp:cNvPr id="0" name=""/>
        <dsp:cNvSpPr/>
      </dsp:nvSpPr>
      <dsp:spPr>
        <a:xfrm>
          <a:off x="567842" y="1204415"/>
          <a:ext cx="3802075" cy="528767"/>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t>3- Blood transfusions </a:t>
          </a:r>
          <a:endParaRPr lang="en-US" sz="1400" b="1" kern="1200" dirty="0"/>
        </a:p>
      </dsp:txBody>
      <dsp:txXfrm>
        <a:off x="583329" y="1219902"/>
        <a:ext cx="3143480" cy="497793"/>
      </dsp:txXfrm>
    </dsp:sp>
    <dsp:sp modelId="{14891B13-C2F4-4941-A45A-7AD100BD6416}">
      <dsp:nvSpPr>
        <dsp:cNvPr id="0" name=""/>
        <dsp:cNvSpPr/>
      </dsp:nvSpPr>
      <dsp:spPr>
        <a:xfrm>
          <a:off x="851763" y="1806623"/>
          <a:ext cx="3802075" cy="528767"/>
        </a:xfrm>
        <a:prstGeom prst="roundRect">
          <a:avLst>
            <a:gd name="adj" fmla="val 10000"/>
          </a:avLst>
        </a:prstGeom>
        <a:solidFill>
          <a:schemeClr val="lt1">
            <a:hueOff val="0"/>
            <a:satOff val="0"/>
            <a:lumOff val="0"/>
            <a:alphaOff val="0"/>
          </a:schemeClr>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t>4- Risk assessment &amp; stratification </a:t>
          </a:r>
          <a:endParaRPr lang="en-US" sz="1400" b="1" kern="1200" dirty="0"/>
        </a:p>
      </dsp:txBody>
      <dsp:txXfrm>
        <a:off x="867250" y="1822110"/>
        <a:ext cx="3143480" cy="497793"/>
      </dsp:txXfrm>
    </dsp:sp>
    <dsp:sp modelId="{751DB232-9D65-48A5-8BAE-035DF2313009}">
      <dsp:nvSpPr>
        <dsp:cNvPr id="0" name=""/>
        <dsp:cNvSpPr/>
      </dsp:nvSpPr>
      <dsp:spPr>
        <a:xfrm>
          <a:off x="1135684" y="2408831"/>
          <a:ext cx="3802075" cy="528767"/>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t>5- Pre-endoscopic medical therapy </a:t>
          </a:r>
          <a:endParaRPr lang="en-US" sz="1400" b="1" kern="1200" dirty="0"/>
        </a:p>
      </dsp:txBody>
      <dsp:txXfrm>
        <a:off x="1151171" y="2424318"/>
        <a:ext cx="3143480" cy="497793"/>
      </dsp:txXfrm>
    </dsp:sp>
    <dsp:sp modelId="{050BF8BF-02F5-4013-A109-3C00C1E907CC}">
      <dsp:nvSpPr>
        <dsp:cNvPr id="0" name=""/>
        <dsp:cNvSpPr/>
      </dsp:nvSpPr>
      <dsp:spPr>
        <a:xfrm>
          <a:off x="3458376" y="386294"/>
          <a:ext cx="343699" cy="343699"/>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lang="en-US" sz="1200" b="1" kern="1200"/>
        </a:p>
      </dsp:txBody>
      <dsp:txXfrm>
        <a:off x="3535708" y="386294"/>
        <a:ext cx="189035" cy="258633"/>
      </dsp:txXfrm>
    </dsp:sp>
    <dsp:sp modelId="{FC4FED01-84DD-406E-A391-3477B96DF1DE}">
      <dsp:nvSpPr>
        <dsp:cNvPr id="0" name=""/>
        <dsp:cNvSpPr/>
      </dsp:nvSpPr>
      <dsp:spPr>
        <a:xfrm>
          <a:off x="3742297" y="988502"/>
          <a:ext cx="343699" cy="343699"/>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lang="en-US" sz="1200" b="1" kern="1200"/>
        </a:p>
      </dsp:txBody>
      <dsp:txXfrm>
        <a:off x="3819629" y="988502"/>
        <a:ext cx="189035" cy="258633"/>
      </dsp:txXfrm>
    </dsp:sp>
    <dsp:sp modelId="{A9FFB5E9-1D53-441B-8D54-C99F25ECFC4F}">
      <dsp:nvSpPr>
        <dsp:cNvPr id="0" name=""/>
        <dsp:cNvSpPr/>
      </dsp:nvSpPr>
      <dsp:spPr>
        <a:xfrm>
          <a:off x="4026218" y="1581897"/>
          <a:ext cx="343699" cy="343699"/>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lang="en-US" sz="1200" b="1" kern="1200"/>
        </a:p>
      </dsp:txBody>
      <dsp:txXfrm>
        <a:off x="4103550" y="1581897"/>
        <a:ext cx="189035" cy="258633"/>
      </dsp:txXfrm>
    </dsp:sp>
    <dsp:sp modelId="{8A242A2C-F555-49E9-A09E-E40C25815392}">
      <dsp:nvSpPr>
        <dsp:cNvPr id="0" name=""/>
        <dsp:cNvSpPr/>
      </dsp:nvSpPr>
      <dsp:spPr>
        <a:xfrm>
          <a:off x="4310139" y="2189980"/>
          <a:ext cx="343699" cy="343699"/>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lang="en-US" sz="1200" b="1" kern="1200" dirty="0"/>
        </a:p>
      </dsp:txBody>
      <dsp:txXfrm>
        <a:off x="4387471" y="2189980"/>
        <a:ext cx="189035" cy="2586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518B5C-BF96-43C8-99C6-434522761FD8}">
      <dsp:nvSpPr>
        <dsp:cNvPr id="0" name=""/>
        <dsp:cNvSpPr/>
      </dsp:nvSpPr>
      <dsp:spPr>
        <a:xfrm>
          <a:off x="0" y="0"/>
          <a:ext cx="4197096" cy="453552"/>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smtClean="0"/>
            <a:t>6- Timing of endoscopy </a:t>
          </a:r>
          <a:endParaRPr lang="en-US" sz="1600" b="1" kern="1200" dirty="0"/>
        </a:p>
      </dsp:txBody>
      <dsp:txXfrm>
        <a:off x="13284" y="13284"/>
        <a:ext cx="3707678" cy="426984"/>
      </dsp:txXfrm>
    </dsp:sp>
    <dsp:sp modelId="{3889919E-BF63-4055-8FCB-EB9DE6C755CD}">
      <dsp:nvSpPr>
        <dsp:cNvPr id="0" name=""/>
        <dsp:cNvSpPr/>
      </dsp:nvSpPr>
      <dsp:spPr>
        <a:xfrm>
          <a:off x="370331" y="529144"/>
          <a:ext cx="4197096" cy="453552"/>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smtClean="0"/>
            <a:t>7- Endoscopic therapy </a:t>
          </a:r>
          <a:endParaRPr lang="en-US" sz="1600" b="1" kern="1200" dirty="0"/>
        </a:p>
      </dsp:txBody>
      <dsp:txXfrm>
        <a:off x="383615" y="542428"/>
        <a:ext cx="3505387" cy="426984"/>
      </dsp:txXfrm>
    </dsp:sp>
    <dsp:sp modelId="{F984022D-487E-4D15-906A-47D6B493D948}">
      <dsp:nvSpPr>
        <dsp:cNvPr id="0" name=""/>
        <dsp:cNvSpPr/>
      </dsp:nvSpPr>
      <dsp:spPr>
        <a:xfrm>
          <a:off x="740663" y="1058288"/>
          <a:ext cx="4197096" cy="453552"/>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smtClean="0"/>
            <a:t>8- Post-endoscopy</a:t>
          </a:r>
          <a:endParaRPr lang="en-US" sz="1600" b="1" kern="1200" dirty="0"/>
        </a:p>
      </dsp:txBody>
      <dsp:txXfrm>
        <a:off x="753947" y="1071572"/>
        <a:ext cx="3505387" cy="426984"/>
      </dsp:txXfrm>
    </dsp:sp>
    <dsp:sp modelId="{5B0C62B4-C678-475E-8A51-D16A9A028E31}">
      <dsp:nvSpPr>
        <dsp:cNvPr id="0" name=""/>
        <dsp:cNvSpPr/>
      </dsp:nvSpPr>
      <dsp:spPr>
        <a:xfrm>
          <a:off x="3902287" y="343943"/>
          <a:ext cx="294808" cy="294808"/>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endParaRPr lang="en-US" sz="1000" b="1" kern="1200"/>
        </a:p>
      </dsp:txBody>
      <dsp:txXfrm>
        <a:off x="3968619" y="343943"/>
        <a:ext cx="162144" cy="221843"/>
      </dsp:txXfrm>
    </dsp:sp>
    <dsp:sp modelId="{18F61FD2-0409-4463-ACE2-A432D7446FBD}">
      <dsp:nvSpPr>
        <dsp:cNvPr id="0" name=""/>
        <dsp:cNvSpPr/>
      </dsp:nvSpPr>
      <dsp:spPr>
        <a:xfrm>
          <a:off x="4272619" y="870063"/>
          <a:ext cx="294808" cy="294808"/>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endParaRPr lang="en-US" sz="1000" b="1" kern="1200"/>
        </a:p>
      </dsp:txBody>
      <dsp:txXfrm>
        <a:off x="4338951" y="870063"/>
        <a:ext cx="162144" cy="22184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03FC51-C628-40B5-B844-A5E1A420EA2C}" type="datetimeFigureOut">
              <a:rPr lang="en-US" smtClean="0"/>
              <a:pPr/>
              <a:t>11/15/2023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EA8954-26AC-479A-8369-641F5C42984D}" type="slidenum">
              <a:rPr lang="en-GB" smtClean="0"/>
              <a:pPr/>
              <a:t>‹#›</a:t>
            </a:fld>
            <a:endParaRPr lang="en-GB"/>
          </a:p>
        </p:txBody>
      </p:sp>
    </p:spTree>
    <p:extLst>
      <p:ext uri="{BB962C8B-B14F-4D97-AF65-F5344CB8AC3E}">
        <p14:creationId xmlns:p14="http://schemas.microsoft.com/office/powerpoint/2010/main" val="3958559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r>
              <a:rPr lang="en-US" smtClean="0"/>
              <a:t> Diagnosis and management of nonvariceal upper gastrointestinal bleeding </a:t>
            </a:r>
          </a:p>
        </p:txBody>
      </p:sp>
      <p:sp>
        <p:nvSpPr>
          <p:cNvPr id="29700" name="Slide Number Placeholder 3"/>
          <p:cNvSpPr>
            <a:spLocks noGrp="1"/>
          </p:cNvSpPr>
          <p:nvPr>
            <p:ph type="sldNum" sz="quarter" idx="5"/>
          </p:nvPr>
        </p:nvSpPr>
        <p:spPr bwMode="auto">
          <a:noFill/>
          <a:ln>
            <a:miter lim="800000"/>
            <a:headEnd/>
            <a:tailEnd/>
          </a:ln>
        </p:spPr>
        <p:txBody>
          <a:bodyPr/>
          <a:lstStyle/>
          <a:p>
            <a:fld id="{C5C26021-7B87-4EAF-AC49-E002EDD4066D}" type="slidenum">
              <a:rPr lang="en-US"/>
              <a:pPr/>
              <a:t>14</a:t>
            </a:fld>
            <a:endParaRPr lang="en-US"/>
          </a:p>
        </p:txBody>
      </p:sp>
    </p:spTree>
    <p:extLst>
      <p:ext uri="{BB962C8B-B14F-4D97-AF65-F5344CB8AC3E}">
        <p14:creationId xmlns:p14="http://schemas.microsoft.com/office/powerpoint/2010/main" val="2105642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Panel B</a:t>
            </a:r>
          </a:p>
          <a:p>
            <a:pPr eaLnBrk="1" hangingPunct="1">
              <a:spcBef>
                <a:spcPct val="0"/>
              </a:spcBef>
            </a:pPr>
            <a:r>
              <a:rPr lang="en-US" smtClean="0"/>
              <a:t>shows the Rockall score, with point values assigned for each of three clinical</a:t>
            </a:r>
          </a:p>
          <a:p>
            <a:pPr eaLnBrk="1" hangingPunct="1">
              <a:spcBef>
                <a:spcPct val="0"/>
              </a:spcBef>
            </a:pPr>
            <a:r>
              <a:rPr lang="en-US" smtClean="0"/>
              <a:t>variables (age and the presence of shock and coexisting illnesses) and</a:t>
            </a:r>
          </a:p>
          <a:p>
            <a:pPr eaLnBrk="1" hangingPunct="1">
              <a:spcBef>
                <a:spcPct val="0"/>
              </a:spcBef>
            </a:pPr>
            <a:r>
              <a:rPr lang="en-US" smtClean="0"/>
              <a:t>two endoscopic variables (diagnosis and stigmata of recent hemorrhage).</a:t>
            </a:r>
          </a:p>
          <a:p>
            <a:pPr eaLnBrk="1" hangingPunct="1">
              <a:spcBef>
                <a:spcPct val="0"/>
              </a:spcBef>
            </a:pPr>
            <a:r>
              <a:rPr lang="en-US" smtClean="0"/>
              <a:t>The complete Rockall score ranges from 0 to 11, with higher scores indicating</a:t>
            </a:r>
          </a:p>
          <a:p>
            <a:pPr eaLnBrk="1" hangingPunct="1">
              <a:spcBef>
                <a:spcPct val="0"/>
              </a:spcBef>
            </a:pPr>
            <a:r>
              <a:rPr lang="en-US" smtClean="0"/>
              <a:t>higher risk. Patients with a clinical Rockall score of 0 or a complete</a:t>
            </a:r>
          </a:p>
          <a:p>
            <a:pPr eaLnBrk="1" hangingPunct="1">
              <a:spcBef>
                <a:spcPct val="0"/>
              </a:spcBef>
            </a:pPr>
            <a:r>
              <a:rPr lang="en-US" smtClean="0"/>
              <a:t>Rockall score of 2 or less are considered to be at low risk for rebleeding</a:t>
            </a:r>
          </a:p>
          <a:p>
            <a:pPr eaLnBrk="1" hangingPunct="1">
              <a:spcBef>
                <a:spcPct val="0"/>
              </a:spcBef>
            </a:pPr>
            <a:r>
              <a:rPr lang="en-US" smtClean="0"/>
              <a:t>or death. Data are from Blatchford et al.16 and Rockall et al.17 GI denotes</a:t>
            </a:r>
          </a:p>
          <a:p>
            <a:pPr eaLnBrk="1" hangingPunct="1">
              <a:spcBef>
                <a:spcPct val="0"/>
              </a:spcBef>
            </a:pPr>
            <a:r>
              <a:rPr lang="en-US" smtClean="0"/>
              <a:t>gastrointestinal. To convert the values for blood urea nitrogen to milligrams</a:t>
            </a:r>
          </a:p>
          <a:p>
            <a:pPr eaLnBrk="1" hangingPunct="1">
              <a:spcBef>
                <a:spcPct val="0"/>
              </a:spcBef>
            </a:pPr>
            <a:r>
              <a:rPr lang="en-US" smtClean="0"/>
              <a:t>per deciliter, divide by 0.357.</a:t>
            </a:r>
          </a:p>
        </p:txBody>
      </p:sp>
      <p:sp>
        <p:nvSpPr>
          <p:cNvPr id="31748" name="Slide Number Placeholder 3"/>
          <p:cNvSpPr>
            <a:spLocks noGrp="1"/>
          </p:cNvSpPr>
          <p:nvPr>
            <p:ph type="sldNum" sz="quarter" idx="5"/>
          </p:nvPr>
        </p:nvSpPr>
        <p:spPr bwMode="auto">
          <a:noFill/>
          <a:ln>
            <a:miter lim="800000"/>
            <a:headEnd/>
            <a:tailEnd/>
          </a:ln>
        </p:spPr>
        <p:txBody>
          <a:bodyPr/>
          <a:lstStyle/>
          <a:p>
            <a:fld id="{EB571896-0A2B-46B3-B6D4-69FEF6AC910A}" type="slidenum">
              <a:rPr lang="en-US"/>
              <a:pPr/>
              <a:t>15</a:t>
            </a:fld>
            <a:endParaRPr lang="en-US"/>
          </a:p>
        </p:txBody>
      </p:sp>
    </p:spTree>
    <p:extLst>
      <p:ext uri="{BB962C8B-B14F-4D97-AF65-F5344CB8AC3E}">
        <p14:creationId xmlns:p14="http://schemas.microsoft.com/office/powerpoint/2010/main" val="73886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High-risks lesions are those that spurt blood (Forrest grade IA, Panel A),</a:t>
            </a:r>
          </a:p>
          <a:p>
            <a:pPr eaLnBrk="1" hangingPunct="1">
              <a:spcBef>
                <a:spcPct val="0"/>
              </a:spcBef>
            </a:pPr>
            <a:r>
              <a:rPr lang="en-US" smtClean="0"/>
              <a:t>ooze blood (grade IB, Panel B), contain a nonbleeding visible vessel (grade IIA,</a:t>
            </a:r>
          </a:p>
          <a:p>
            <a:pPr eaLnBrk="1" hangingPunct="1">
              <a:spcBef>
                <a:spcPct val="0"/>
              </a:spcBef>
            </a:pPr>
            <a:r>
              <a:rPr lang="en-US" smtClean="0"/>
              <a:t>Panel C), or have an adherent clot (grade IIB, Panel D). Low-risk lesions are</a:t>
            </a:r>
          </a:p>
          <a:p>
            <a:pPr eaLnBrk="1" hangingPunct="1">
              <a:spcBef>
                <a:spcPct val="0"/>
              </a:spcBef>
            </a:pPr>
            <a:r>
              <a:rPr lang="en-US" smtClean="0"/>
              <a:t>those that have a flat, pigmented spot (grade IIC, Panel E) or a clean base</a:t>
            </a:r>
          </a:p>
          <a:p>
            <a:pPr eaLnBrk="1" hangingPunct="1">
              <a:spcBef>
                <a:spcPct val="0"/>
              </a:spcBef>
            </a:pPr>
            <a:r>
              <a:rPr lang="en-US" smtClean="0"/>
              <a:t>(grade III, Panel F).</a:t>
            </a:r>
          </a:p>
        </p:txBody>
      </p:sp>
      <p:sp>
        <p:nvSpPr>
          <p:cNvPr id="16388" name="Slide Number Placeholder 3"/>
          <p:cNvSpPr>
            <a:spLocks noGrp="1"/>
          </p:cNvSpPr>
          <p:nvPr>
            <p:ph type="sldNum" sz="quarter" idx="5"/>
          </p:nvPr>
        </p:nvSpPr>
        <p:spPr bwMode="auto">
          <a:noFill/>
          <a:ln>
            <a:miter lim="800000"/>
            <a:headEnd/>
            <a:tailEnd/>
          </a:ln>
        </p:spPr>
        <p:txBody>
          <a:bodyPr/>
          <a:lstStyle/>
          <a:p>
            <a:fld id="{76B75C06-CF58-4C8E-8F75-81CBBE47C3D4}" type="slidenum">
              <a:rPr lang="en-US"/>
              <a:pPr/>
              <a:t>17</a:t>
            </a:fld>
            <a:endParaRPr lang="en-US"/>
          </a:p>
        </p:txBody>
      </p:sp>
    </p:spTree>
    <p:extLst>
      <p:ext uri="{BB962C8B-B14F-4D97-AF65-F5344CB8AC3E}">
        <p14:creationId xmlns:p14="http://schemas.microsoft.com/office/powerpoint/2010/main" val="3895298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Algorithm for optimal management of nonvariceal upper gastrointestinal bleeding. On presentation with UGIB, appropriate resuscitation should be carried out. Patients should be assessed and those at very low risk may be discharged. All other patients should be admitted as inpatients and categorized as low-risk or high-risk groups to determine treatment options. Oral PPI therapy can be adequate for low-risk patients but those at high risk should be treated with endoscopy and intravenous, high-dose PPI. All patients should be considered for secondary prophylaxis, including </a:t>
            </a:r>
            <a:r>
              <a:rPr lang="en-US" i="1" smtClean="0"/>
              <a:t>Helicobacter pylori testing and treatments, use of COX2 antagonists as an alternative to NSAIDs, and PPI for those taking low-dose aspirin. Abbreviations: COX2, cyclooxygenase 2 (also known as prostaglandin G/H synthetase 2); UGIB, upper gastrointestinal bleeding. </a:t>
            </a:r>
            <a:endParaRPr lang="en-US" smtClean="0"/>
          </a:p>
        </p:txBody>
      </p:sp>
      <p:sp>
        <p:nvSpPr>
          <p:cNvPr id="78852" name="Slide Number Placeholder 3"/>
          <p:cNvSpPr>
            <a:spLocks noGrp="1"/>
          </p:cNvSpPr>
          <p:nvPr>
            <p:ph type="sldNum" sz="quarter" idx="5"/>
          </p:nvPr>
        </p:nvSpPr>
        <p:spPr bwMode="auto">
          <a:noFill/>
          <a:ln>
            <a:miter lim="800000"/>
            <a:headEnd/>
            <a:tailEnd/>
          </a:ln>
        </p:spPr>
        <p:txBody>
          <a:bodyPr/>
          <a:lstStyle/>
          <a:p>
            <a:fld id="{AD9DAB34-1AC1-4E34-BC30-5379CA007587}" type="slidenum">
              <a:rPr lang="en-US"/>
              <a:pPr/>
              <a:t>41</a:t>
            </a:fld>
            <a:endParaRPr lang="en-US"/>
          </a:p>
        </p:txBody>
      </p:sp>
    </p:spTree>
    <p:extLst>
      <p:ext uri="{BB962C8B-B14F-4D97-AF65-F5344CB8AC3E}">
        <p14:creationId xmlns:p14="http://schemas.microsoft.com/office/powerpoint/2010/main" val="2350527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Management of Nonvariceal Upper Gastrointestinal Bleeding. Bingener, 2011</a:t>
            </a:r>
          </a:p>
        </p:txBody>
      </p:sp>
      <p:sp>
        <p:nvSpPr>
          <p:cNvPr id="80900" name="Slide Number Placeholder 3"/>
          <p:cNvSpPr>
            <a:spLocks noGrp="1"/>
          </p:cNvSpPr>
          <p:nvPr>
            <p:ph type="sldNum" sz="quarter" idx="5"/>
          </p:nvPr>
        </p:nvSpPr>
        <p:spPr bwMode="auto">
          <a:noFill/>
          <a:ln>
            <a:miter lim="800000"/>
            <a:headEnd/>
            <a:tailEnd/>
          </a:ln>
        </p:spPr>
        <p:txBody>
          <a:bodyPr/>
          <a:lstStyle/>
          <a:p>
            <a:fld id="{42CFE4C3-70AD-4B7F-8EE8-EAB6C38438E7}" type="slidenum">
              <a:rPr lang="en-US"/>
              <a:pPr/>
              <a:t>42</a:t>
            </a:fld>
            <a:endParaRPr lang="en-US"/>
          </a:p>
        </p:txBody>
      </p:sp>
    </p:spTree>
    <p:extLst>
      <p:ext uri="{BB962C8B-B14F-4D97-AF65-F5344CB8AC3E}">
        <p14:creationId xmlns:p14="http://schemas.microsoft.com/office/powerpoint/2010/main" val="4192072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r>
              <a:rPr lang="en-US" smtClean="0"/>
              <a:t> Diagnosis and management of nonvariceal upper gastrointestinal bleeding </a:t>
            </a:r>
          </a:p>
        </p:txBody>
      </p:sp>
      <p:sp>
        <p:nvSpPr>
          <p:cNvPr id="82948" name="Slide Number Placeholder 3"/>
          <p:cNvSpPr>
            <a:spLocks noGrp="1"/>
          </p:cNvSpPr>
          <p:nvPr>
            <p:ph type="sldNum" sz="quarter" idx="5"/>
          </p:nvPr>
        </p:nvSpPr>
        <p:spPr bwMode="auto">
          <a:noFill/>
          <a:ln>
            <a:miter lim="800000"/>
            <a:headEnd/>
            <a:tailEnd/>
          </a:ln>
        </p:spPr>
        <p:txBody>
          <a:bodyPr/>
          <a:lstStyle/>
          <a:p>
            <a:fld id="{878F4411-B327-4021-8F71-5B66BFCC7FCE}" type="slidenum">
              <a:rPr lang="en-US"/>
              <a:pPr/>
              <a:t>43</a:t>
            </a:fld>
            <a:endParaRPr lang="en-US"/>
          </a:p>
        </p:txBody>
      </p:sp>
    </p:spTree>
    <p:extLst>
      <p:ext uri="{BB962C8B-B14F-4D97-AF65-F5344CB8AC3E}">
        <p14:creationId xmlns:p14="http://schemas.microsoft.com/office/powerpoint/2010/main" val="1637317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0CEC431-D117-4008-AFC4-FDEB358D9972}" type="datetimeFigureOut">
              <a:rPr lang="en-US" smtClean="0"/>
              <a:pPr/>
              <a:t>11/15/2023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93BEDD-0A5B-4CDE-A770-C3148266F9A9}"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0CEC431-D117-4008-AFC4-FDEB358D9972}" type="datetimeFigureOut">
              <a:rPr lang="en-US" smtClean="0"/>
              <a:pPr/>
              <a:t>11/15/2023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93BEDD-0A5B-4CDE-A770-C3148266F9A9}"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0CEC431-D117-4008-AFC4-FDEB358D9972}" type="datetimeFigureOut">
              <a:rPr lang="en-US" smtClean="0"/>
              <a:pPr/>
              <a:t>11/15/2023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93BEDD-0A5B-4CDE-A770-C3148266F9A9}"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0CEC431-D117-4008-AFC4-FDEB358D9972}" type="datetimeFigureOut">
              <a:rPr lang="en-US" smtClean="0"/>
              <a:pPr/>
              <a:t>11/15/2023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93BEDD-0A5B-4CDE-A770-C3148266F9A9}"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CEC431-D117-4008-AFC4-FDEB358D9972}" type="datetimeFigureOut">
              <a:rPr lang="en-US" smtClean="0"/>
              <a:pPr/>
              <a:t>11/15/2023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93BEDD-0A5B-4CDE-A770-C3148266F9A9}"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0CEC431-D117-4008-AFC4-FDEB358D9972}" type="datetimeFigureOut">
              <a:rPr lang="en-US" smtClean="0"/>
              <a:pPr/>
              <a:t>11/15/2023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93BEDD-0A5B-4CDE-A770-C3148266F9A9}"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0CEC431-D117-4008-AFC4-FDEB358D9972}" type="datetimeFigureOut">
              <a:rPr lang="en-US" smtClean="0"/>
              <a:pPr/>
              <a:t>11/15/2023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E93BEDD-0A5B-4CDE-A770-C3148266F9A9}"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0CEC431-D117-4008-AFC4-FDEB358D9972}" type="datetimeFigureOut">
              <a:rPr lang="en-US" smtClean="0"/>
              <a:pPr/>
              <a:t>11/15/2023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E93BEDD-0A5B-4CDE-A770-C3148266F9A9}"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CEC431-D117-4008-AFC4-FDEB358D9972}" type="datetimeFigureOut">
              <a:rPr lang="en-US" smtClean="0"/>
              <a:pPr/>
              <a:t>11/15/2023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E93BEDD-0A5B-4CDE-A770-C3148266F9A9}"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CEC431-D117-4008-AFC4-FDEB358D9972}" type="datetimeFigureOut">
              <a:rPr lang="en-US" smtClean="0"/>
              <a:pPr/>
              <a:t>11/15/2023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93BEDD-0A5B-4CDE-A770-C3148266F9A9}"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CEC431-D117-4008-AFC4-FDEB358D9972}" type="datetimeFigureOut">
              <a:rPr lang="en-US" smtClean="0"/>
              <a:pPr/>
              <a:t>11/15/2023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93BEDD-0A5B-4CDE-A770-C3148266F9A9}"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CEC431-D117-4008-AFC4-FDEB358D9972}" type="datetimeFigureOut">
              <a:rPr lang="en-US" smtClean="0"/>
              <a:pPr/>
              <a:t>11/15/2023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93BEDD-0A5B-4CDE-A770-C3148266F9A9}"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39.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19.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4800" dirty="0" smtClean="0">
                <a:solidFill>
                  <a:srgbClr val="FF0000"/>
                </a:solidFill>
              </a:rPr>
              <a:t>GI Bleeding Approach</a:t>
            </a:r>
            <a:endParaRPr lang="en-GB" sz="4800" dirty="0">
              <a:solidFill>
                <a:srgbClr val="FF0000"/>
              </a:solidFill>
            </a:endParaRPr>
          </a:p>
        </p:txBody>
      </p:sp>
      <p:sp>
        <p:nvSpPr>
          <p:cNvPr id="3" name="Subtitle 2"/>
          <p:cNvSpPr>
            <a:spLocks noGrp="1"/>
          </p:cNvSpPr>
          <p:nvPr>
            <p:ph type="subTitle" idx="1"/>
          </p:nvPr>
        </p:nvSpPr>
        <p:spPr/>
        <p:txBody>
          <a:bodyPr>
            <a:normAutofit fontScale="92500" lnSpcReduction="20000"/>
          </a:bodyPr>
          <a:lstStyle/>
          <a:p>
            <a:r>
              <a:rPr lang="en-GB" dirty="0" smtClean="0">
                <a:solidFill>
                  <a:srgbClr val="7030A0"/>
                </a:solidFill>
              </a:rPr>
              <a:t>Dr </a:t>
            </a:r>
            <a:r>
              <a:rPr lang="en-GB" dirty="0" err="1" smtClean="0">
                <a:solidFill>
                  <a:srgbClr val="7030A0"/>
                </a:solidFill>
              </a:rPr>
              <a:t>Nahla</a:t>
            </a:r>
            <a:r>
              <a:rPr lang="en-GB" dirty="0" smtClean="0">
                <a:solidFill>
                  <a:srgbClr val="7030A0"/>
                </a:solidFill>
              </a:rPr>
              <a:t> </a:t>
            </a:r>
            <a:r>
              <a:rPr lang="en-GB" dirty="0" err="1" smtClean="0">
                <a:solidFill>
                  <a:srgbClr val="7030A0"/>
                </a:solidFill>
              </a:rPr>
              <a:t>Azzam</a:t>
            </a:r>
            <a:endParaRPr lang="en-GB" dirty="0" smtClean="0">
              <a:solidFill>
                <a:srgbClr val="7030A0"/>
              </a:solidFill>
            </a:endParaRPr>
          </a:p>
          <a:p>
            <a:r>
              <a:rPr lang="en-GB" dirty="0" smtClean="0">
                <a:solidFill>
                  <a:srgbClr val="7030A0"/>
                </a:solidFill>
              </a:rPr>
              <a:t>Professor of Medicine and </a:t>
            </a:r>
            <a:r>
              <a:rPr lang="en-GB" dirty="0" smtClean="0">
                <a:solidFill>
                  <a:srgbClr val="7030A0"/>
                </a:solidFill>
              </a:rPr>
              <a:t>Consultant of  Gastroenterology </a:t>
            </a:r>
            <a:endParaRPr lang="en-GB" dirty="0" smtClean="0">
              <a:solidFill>
                <a:srgbClr val="7030A0"/>
              </a:solidFill>
            </a:endParaRPr>
          </a:p>
          <a:p>
            <a:r>
              <a:rPr lang="en-GB" dirty="0" smtClean="0">
                <a:solidFill>
                  <a:srgbClr val="7030A0"/>
                </a:solidFill>
              </a:rPr>
              <a:t>King </a:t>
            </a:r>
            <a:r>
              <a:rPr lang="en-GB" dirty="0" smtClean="0">
                <a:solidFill>
                  <a:srgbClr val="7030A0"/>
                </a:solidFill>
              </a:rPr>
              <a:t>Saud University</a:t>
            </a:r>
            <a:endParaRPr lang="en-GB" dirty="0">
              <a:solidFill>
                <a:srgbClr val="7030A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smtClean="0"/>
          </a:p>
          <a:p>
            <a:endParaRPr lang="en-GB" dirty="0"/>
          </a:p>
          <a:p>
            <a:r>
              <a:rPr lang="en-GB" dirty="0" smtClean="0"/>
              <a:t>What is the best next step in the approach of such patient?</a:t>
            </a:r>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smtClean="0"/>
          </a:p>
          <a:p>
            <a:r>
              <a:rPr lang="en-GB" dirty="0" smtClean="0"/>
              <a:t>Detailed HX</a:t>
            </a:r>
          </a:p>
          <a:p>
            <a:endParaRPr lang="en-GB" dirty="0"/>
          </a:p>
          <a:p>
            <a:r>
              <a:rPr lang="en-GB" dirty="0" smtClean="0"/>
              <a:t>Full Physical examination </a:t>
            </a:r>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smtClean="0"/>
          </a:p>
          <a:p>
            <a:endParaRPr lang="en-GB" dirty="0"/>
          </a:p>
          <a:p>
            <a:endParaRPr lang="en-GB" dirty="0" smtClean="0"/>
          </a:p>
          <a:p>
            <a:r>
              <a:rPr lang="en-GB" dirty="0" smtClean="0"/>
              <a:t>How would you assess the bleeding severity?</a:t>
            </a:r>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dirty="0" smtClean="0"/>
              <a:t>Risk Stratification</a:t>
            </a:r>
          </a:p>
        </p:txBody>
      </p:sp>
      <p:sp>
        <p:nvSpPr>
          <p:cNvPr id="3" name="Content Placeholder 2"/>
          <p:cNvSpPr>
            <a:spLocks noGrp="1"/>
          </p:cNvSpPr>
          <p:nvPr>
            <p:ph idx="10"/>
          </p:nvPr>
        </p:nvSpPr>
        <p:spPr bwMode="auto">
          <a:xfrm>
            <a:off x="938213" y="3814763"/>
            <a:ext cx="2133600" cy="365125"/>
          </a:xfrm>
          <a:noFill/>
          <a:ln>
            <a:miter lim="800000"/>
            <a:headEnd/>
            <a:tailEnd/>
          </a:ln>
        </p:spPr>
        <p:txBody>
          <a:bodyPr/>
          <a:lstStyle/>
          <a:p>
            <a:pPr>
              <a:spcBef>
                <a:spcPts val="1200"/>
              </a:spcBef>
              <a:spcAft>
                <a:spcPts val="1200"/>
              </a:spcAft>
              <a:defRPr/>
            </a:pPr>
            <a:endParaRPr lang="en-US" sz="1800" dirty="0" smtClean="0">
              <a:solidFill>
                <a:schemeClr val="accent4"/>
              </a:solidFill>
            </a:endParaRPr>
          </a:p>
          <a:p>
            <a:pPr>
              <a:spcBef>
                <a:spcPts val="1200"/>
              </a:spcBef>
              <a:spcAft>
                <a:spcPts val="1200"/>
              </a:spcAft>
              <a:defRPr/>
            </a:pPr>
            <a:r>
              <a:rPr lang="en-US" sz="1800" dirty="0" smtClean="0">
                <a:solidFill>
                  <a:schemeClr val="accent4"/>
                </a:solidFill>
              </a:rPr>
              <a:t>Modified-GBS</a:t>
            </a:r>
            <a:r>
              <a:rPr lang="en-US" dirty="0" smtClean="0">
                <a:solidFill>
                  <a:schemeClr val="accent4"/>
                </a:solidFill>
              </a:rPr>
              <a:t> </a:t>
            </a:r>
          </a:p>
          <a:p>
            <a:pPr>
              <a:spcBef>
                <a:spcPts val="1200"/>
              </a:spcBef>
              <a:spcAft>
                <a:spcPts val="1200"/>
              </a:spcAft>
              <a:defRPr/>
            </a:pPr>
            <a:r>
              <a:rPr lang="en-US" sz="2000" dirty="0" smtClean="0">
                <a:solidFill>
                  <a:schemeClr val="accent4"/>
                </a:solidFill>
              </a:rPr>
              <a:t>AIMS65</a:t>
            </a:r>
          </a:p>
        </p:txBody>
      </p:sp>
      <p:sp>
        <p:nvSpPr>
          <p:cNvPr id="4" name="Rectangle 3"/>
          <p:cNvSpPr/>
          <p:nvPr/>
        </p:nvSpPr>
        <p:spPr>
          <a:xfrm>
            <a:off x="938213" y="2208213"/>
            <a:ext cx="3633787" cy="369887"/>
          </a:xfrm>
          <a:prstGeom prst="rect">
            <a:avLst/>
          </a:prstGeom>
        </p:spPr>
        <p:txBody>
          <a:bodyPr wrap="none">
            <a:spAutoFit/>
          </a:bodyPr>
          <a:lstStyle/>
          <a:p>
            <a:pPr>
              <a:spcBef>
                <a:spcPts val="1200"/>
              </a:spcBef>
              <a:spcAft>
                <a:spcPts val="1200"/>
              </a:spcAft>
              <a:defRPr/>
            </a:pPr>
            <a:r>
              <a:rPr lang="en-US" dirty="0">
                <a:solidFill>
                  <a:schemeClr val="accent4"/>
                </a:solidFill>
                <a:latin typeface="Arial" panose="020B0604020202020204" pitchFamily="34" charset="0"/>
                <a:ea typeface="ＭＳ Ｐゴシック" panose="020B0600070205080204" pitchFamily="34" charset="-128"/>
              </a:rPr>
              <a:t>Glasgow- Blatchford Score (GBS)</a:t>
            </a:r>
          </a:p>
        </p:txBody>
      </p:sp>
      <p:sp>
        <p:nvSpPr>
          <p:cNvPr id="5" name="Rectangle 4"/>
          <p:cNvSpPr/>
          <p:nvPr/>
        </p:nvSpPr>
        <p:spPr>
          <a:xfrm>
            <a:off x="982663" y="3103563"/>
            <a:ext cx="1608137" cy="368300"/>
          </a:xfrm>
          <a:prstGeom prst="rect">
            <a:avLst/>
          </a:prstGeom>
        </p:spPr>
        <p:txBody>
          <a:bodyPr wrap="none">
            <a:spAutoFit/>
          </a:bodyPr>
          <a:lstStyle/>
          <a:p>
            <a:pPr>
              <a:spcBef>
                <a:spcPts val="1200"/>
              </a:spcBef>
              <a:spcAft>
                <a:spcPts val="1200"/>
              </a:spcAft>
              <a:defRPr/>
            </a:pPr>
            <a:r>
              <a:rPr lang="en-US" dirty="0" err="1">
                <a:solidFill>
                  <a:schemeClr val="accent4"/>
                </a:solidFill>
                <a:latin typeface="Arial" panose="020B0604020202020204" pitchFamily="34" charset="0"/>
                <a:ea typeface="ＭＳ Ｐゴシック" panose="020B0600070205080204" pitchFamily="34" charset="-128"/>
              </a:rPr>
              <a:t>Rockall</a:t>
            </a:r>
            <a:r>
              <a:rPr lang="en-US" dirty="0">
                <a:solidFill>
                  <a:schemeClr val="accent4"/>
                </a:solidFill>
                <a:latin typeface="Arial" panose="020B0604020202020204" pitchFamily="34" charset="0"/>
                <a:ea typeface="ＭＳ Ｐゴシック" panose="020B0600070205080204" pitchFamily="34" charset="-128"/>
              </a:rPr>
              <a:t> Score</a:t>
            </a: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p:cNvPicPr>
            <a:picLocks noChangeAspect="1"/>
          </p:cNvPicPr>
          <p:nvPr/>
        </p:nvPicPr>
        <p:blipFill>
          <a:blip r:embed="rId3"/>
          <a:srcRect/>
          <a:stretch>
            <a:fillRect/>
          </a:stretch>
        </p:blipFill>
        <p:spPr bwMode="auto">
          <a:xfrm>
            <a:off x="2097088" y="390525"/>
            <a:ext cx="4906962" cy="5908675"/>
          </a:xfrm>
          <a:prstGeom prst="rect">
            <a:avLst/>
          </a:prstGeom>
          <a:noFill/>
          <a:ln w="9525">
            <a:noFill/>
            <a:miter lim="800000"/>
            <a:headEnd/>
            <a:tailEnd/>
          </a:ln>
        </p:spPr>
      </p:pic>
      <p:sp>
        <p:nvSpPr>
          <p:cNvPr id="28675" name="TextBox 5"/>
          <p:cNvSpPr txBox="1">
            <a:spLocks noChangeArrowheads="1"/>
          </p:cNvSpPr>
          <p:nvPr/>
        </p:nvSpPr>
        <p:spPr bwMode="auto">
          <a:xfrm>
            <a:off x="827088" y="6299200"/>
            <a:ext cx="7734300" cy="646113"/>
          </a:xfrm>
          <a:prstGeom prst="rect">
            <a:avLst/>
          </a:prstGeom>
          <a:noFill/>
          <a:ln w="9525">
            <a:noFill/>
            <a:miter lim="800000"/>
            <a:headEnd/>
            <a:tailEnd/>
          </a:ln>
        </p:spPr>
        <p:txBody>
          <a:bodyPr>
            <a:spAutoFit/>
          </a:bodyPr>
          <a:lstStyle/>
          <a:p>
            <a:pPr algn="r" eaLnBrk="1" hangingPunct="1"/>
            <a:r>
              <a:rPr lang="en-US">
                <a:latin typeface="Century Gothic" charset="0"/>
              </a:rPr>
              <a:t>Bardou et al. Nat Rev Gastroenterol Hepatol 2012;9:97-104.</a:t>
            </a:r>
          </a:p>
          <a:p>
            <a:pPr algn="r" eaLnBrk="1" hangingPunct="1"/>
            <a:endParaRPr lang="en-US">
              <a:latin typeface="Century Gothic" charset="0"/>
            </a:endParaRPr>
          </a:p>
        </p:txBody>
      </p:sp>
      <p:sp>
        <p:nvSpPr>
          <p:cNvPr id="5" name="Left Brace 4"/>
          <p:cNvSpPr>
            <a:spLocks/>
          </p:cNvSpPr>
          <p:nvPr/>
        </p:nvSpPr>
        <p:spPr bwMode="auto">
          <a:xfrm>
            <a:off x="1639888" y="2033588"/>
            <a:ext cx="455612" cy="1179512"/>
          </a:xfrm>
          <a:prstGeom prst="leftBrace">
            <a:avLst>
              <a:gd name="adj1" fmla="val 8330"/>
              <a:gd name="adj2" fmla="val 50000"/>
            </a:avLst>
          </a:prstGeom>
          <a:noFill/>
          <a:ln w="57150">
            <a:solidFill>
              <a:schemeClr val="tx1"/>
            </a:solidFill>
            <a:round/>
            <a:headEnd/>
            <a:tailEnd/>
          </a:ln>
          <a:effectLst>
            <a:outerShdw dist="20000" dir="5400000" rotWithShape="0">
              <a:srgbClr val="808080">
                <a:alpha val="37999"/>
              </a:srgbClr>
            </a:outerShdw>
          </a:effectLst>
        </p:spPr>
        <p:txBody>
          <a:bodyPr anchor="ctr"/>
          <a:lstStyle/>
          <a:p>
            <a:pPr algn="ctr" eaLnBrk="1" hangingPunct="1">
              <a:defRPr/>
            </a:pPr>
            <a:endParaRPr lang="en-US">
              <a:latin typeface="+mn-lt"/>
              <a:ea typeface="+mn-ea"/>
            </a:endParaRPr>
          </a:p>
        </p:txBody>
      </p:sp>
      <p:sp>
        <p:nvSpPr>
          <p:cNvPr id="7" name="TextBox 6"/>
          <p:cNvSpPr txBox="1">
            <a:spLocks noChangeArrowheads="1"/>
          </p:cNvSpPr>
          <p:nvPr/>
        </p:nvSpPr>
        <p:spPr bwMode="auto">
          <a:xfrm>
            <a:off x="557213" y="4705350"/>
            <a:ext cx="903287" cy="368300"/>
          </a:xfrm>
          <a:prstGeom prst="rect">
            <a:avLst/>
          </a:prstGeom>
          <a:noFill/>
          <a:ln w="9525">
            <a:noFill/>
            <a:miter lim="800000"/>
            <a:headEnd/>
            <a:tailEnd/>
          </a:ln>
        </p:spPr>
        <p:txBody>
          <a:bodyPr wrap="none">
            <a:spAutoFit/>
          </a:bodyPr>
          <a:lstStyle/>
          <a:p>
            <a:pPr eaLnBrk="1" hangingPunct="1"/>
            <a:r>
              <a:rPr lang="en-US"/>
              <a:t>History</a:t>
            </a:r>
          </a:p>
        </p:txBody>
      </p:sp>
      <p:sp>
        <p:nvSpPr>
          <p:cNvPr id="8" name="Left Brace 7"/>
          <p:cNvSpPr>
            <a:spLocks/>
          </p:cNvSpPr>
          <p:nvPr/>
        </p:nvSpPr>
        <p:spPr bwMode="auto">
          <a:xfrm>
            <a:off x="1638300" y="4381500"/>
            <a:ext cx="458788" cy="1320800"/>
          </a:xfrm>
          <a:prstGeom prst="leftBrace">
            <a:avLst>
              <a:gd name="adj1" fmla="val 8330"/>
              <a:gd name="adj2" fmla="val 50000"/>
            </a:avLst>
          </a:prstGeom>
          <a:noFill/>
          <a:ln w="57150">
            <a:solidFill>
              <a:schemeClr val="tx1"/>
            </a:solidFill>
            <a:round/>
            <a:headEnd/>
            <a:tailEnd/>
          </a:ln>
          <a:effectLst>
            <a:outerShdw dist="20000" dir="5400000" rotWithShape="0">
              <a:srgbClr val="808080">
                <a:alpha val="37999"/>
              </a:srgbClr>
            </a:outerShdw>
          </a:effectLst>
        </p:spPr>
        <p:txBody>
          <a:bodyPr anchor="ctr"/>
          <a:lstStyle/>
          <a:p>
            <a:pPr algn="ctr" eaLnBrk="1" hangingPunct="1">
              <a:defRPr/>
            </a:pPr>
            <a:endParaRPr lang="en-US">
              <a:latin typeface="+mn-lt"/>
              <a:ea typeface="+mn-ea"/>
            </a:endParaRPr>
          </a:p>
        </p:txBody>
      </p:sp>
      <p:sp>
        <p:nvSpPr>
          <p:cNvPr id="9" name="TextBox 8"/>
          <p:cNvSpPr txBox="1">
            <a:spLocks noChangeArrowheads="1"/>
          </p:cNvSpPr>
          <p:nvPr/>
        </p:nvSpPr>
        <p:spPr bwMode="auto">
          <a:xfrm>
            <a:off x="557213" y="3562350"/>
            <a:ext cx="1044575" cy="368300"/>
          </a:xfrm>
          <a:prstGeom prst="rect">
            <a:avLst/>
          </a:prstGeom>
          <a:noFill/>
          <a:ln w="9525">
            <a:noFill/>
            <a:miter lim="800000"/>
            <a:headEnd/>
            <a:tailEnd/>
          </a:ln>
        </p:spPr>
        <p:txBody>
          <a:bodyPr wrap="none">
            <a:spAutoFit/>
          </a:bodyPr>
          <a:lstStyle/>
          <a:p>
            <a:pPr eaLnBrk="1" hangingPunct="1"/>
            <a:r>
              <a:rPr lang="en-US"/>
              <a:t>Physical </a:t>
            </a:r>
          </a:p>
        </p:txBody>
      </p:sp>
      <p:sp>
        <p:nvSpPr>
          <p:cNvPr id="11" name="Left Brace 10"/>
          <p:cNvSpPr>
            <a:spLocks/>
          </p:cNvSpPr>
          <p:nvPr/>
        </p:nvSpPr>
        <p:spPr bwMode="auto">
          <a:xfrm>
            <a:off x="1638300" y="3251200"/>
            <a:ext cx="457200" cy="1092200"/>
          </a:xfrm>
          <a:prstGeom prst="leftBrace">
            <a:avLst>
              <a:gd name="adj1" fmla="val 8328"/>
              <a:gd name="adj2" fmla="val 50000"/>
            </a:avLst>
          </a:prstGeom>
          <a:noFill/>
          <a:ln w="57150">
            <a:solidFill>
              <a:schemeClr val="tx1"/>
            </a:solidFill>
            <a:round/>
            <a:headEnd/>
            <a:tailEnd/>
          </a:ln>
          <a:effectLst>
            <a:outerShdw dist="20000" dir="5400000" rotWithShape="0">
              <a:srgbClr val="808080">
                <a:alpha val="37999"/>
              </a:srgbClr>
            </a:outerShdw>
          </a:effectLst>
        </p:spPr>
        <p:txBody>
          <a:bodyPr anchor="ctr"/>
          <a:lstStyle/>
          <a:p>
            <a:pPr algn="ctr" eaLnBrk="1" hangingPunct="1">
              <a:defRPr/>
            </a:pPr>
            <a:endParaRPr lang="en-US">
              <a:latin typeface="+mn-lt"/>
              <a:ea typeface="+mn-ea"/>
            </a:endParaRPr>
          </a:p>
        </p:txBody>
      </p:sp>
      <p:sp>
        <p:nvSpPr>
          <p:cNvPr id="12" name="TextBox 11"/>
          <p:cNvSpPr txBox="1">
            <a:spLocks noChangeArrowheads="1"/>
          </p:cNvSpPr>
          <p:nvPr/>
        </p:nvSpPr>
        <p:spPr bwMode="auto">
          <a:xfrm>
            <a:off x="917575" y="2444750"/>
            <a:ext cx="671513" cy="368300"/>
          </a:xfrm>
          <a:prstGeom prst="rect">
            <a:avLst/>
          </a:prstGeom>
          <a:noFill/>
          <a:ln w="9525">
            <a:noFill/>
            <a:miter lim="800000"/>
            <a:headEnd/>
            <a:tailEnd/>
          </a:ln>
        </p:spPr>
        <p:txBody>
          <a:bodyPr wrap="none">
            <a:spAutoFit/>
          </a:bodyPr>
          <a:lstStyle/>
          <a:p>
            <a:pPr eaLnBrk="1" hangingPunct="1"/>
            <a:r>
              <a:rPr lang="en-US"/>
              <a:t>CBC</a:t>
            </a:r>
          </a:p>
        </p:txBody>
      </p:sp>
      <p:sp>
        <p:nvSpPr>
          <p:cNvPr id="13" name="Left Brace 12"/>
          <p:cNvSpPr>
            <a:spLocks/>
          </p:cNvSpPr>
          <p:nvPr/>
        </p:nvSpPr>
        <p:spPr bwMode="auto">
          <a:xfrm>
            <a:off x="1627188" y="1104900"/>
            <a:ext cx="457200" cy="865188"/>
          </a:xfrm>
          <a:prstGeom prst="leftBrace">
            <a:avLst>
              <a:gd name="adj1" fmla="val 8332"/>
              <a:gd name="adj2" fmla="val 50000"/>
            </a:avLst>
          </a:prstGeom>
          <a:noFill/>
          <a:ln w="57150">
            <a:solidFill>
              <a:schemeClr val="tx1"/>
            </a:solidFill>
            <a:round/>
            <a:headEnd/>
            <a:tailEnd/>
          </a:ln>
          <a:effectLst>
            <a:outerShdw dist="20000" dir="5400000" rotWithShape="0">
              <a:srgbClr val="808080">
                <a:alpha val="37999"/>
              </a:srgbClr>
            </a:outerShdw>
          </a:effectLst>
        </p:spPr>
        <p:txBody>
          <a:bodyPr anchor="ctr"/>
          <a:lstStyle/>
          <a:p>
            <a:pPr algn="ctr" eaLnBrk="1" hangingPunct="1">
              <a:defRPr/>
            </a:pPr>
            <a:endParaRPr lang="en-US">
              <a:latin typeface="+mn-lt"/>
              <a:ea typeface="+mn-ea"/>
            </a:endParaRPr>
          </a:p>
        </p:txBody>
      </p:sp>
      <p:sp>
        <p:nvSpPr>
          <p:cNvPr id="14" name="TextBox 13"/>
          <p:cNvSpPr txBox="1">
            <a:spLocks noChangeArrowheads="1"/>
          </p:cNvSpPr>
          <p:nvPr/>
        </p:nvSpPr>
        <p:spPr bwMode="auto">
          <a:xfrm>
            <a:off x="917575" y="1268413"/>
            <a:ext cx="684213" cy="369887"/>
          </a:xfrm>
          <a:prstGeom prst="rect">
            <a:avLst/>
          </a:prstGeom>
          <a:noFill/>
          <a:ln w="9525">
            <a:noFill/>
            <a:miter lim="800000"/>
            <a:headEnd/>
            <a:tailEnd/>
          </a:ln>
        </p:spPr>
        <p:txBody>
          <a:bodyPr wrap="none">
            <a:spAutoFit/>
          </a:bodyPr>
          <a:lstStyle/>
          <a:p>
            <a:pPr eaLnBrk="1" hangingPunct="1"/>
            <a:r>
              <a:rPr lang="en-US"/>
              <a:t>Urea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animBg="1"/>
      <p:bldP spid="9" grpId="0"/>
      <p:bldP spid="11" grpId="0" animBg="1"/>
      <p:bldP spid="12" grpId="0"/>
      <p:bldP spid="13" grpId="0" animBg="1"/>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p:cNvPicPr>
            <a:picLocks noChangeAspect="1"/>
          </p:cNvPicPr>
          <p:nvPr/>
        </p:nvPicPr>
        <p:blipFill>
          <a:blip r:embed="rId3"/>
          <a:srcRect/>
          <a:stretch>
            <a:fillRect/>
          </a:stretch>
        </p:blipFill>
        <p:spPr bwMode="auto">
          <a:xfrm>
            <a:off x="658813" y="409575"/>
            <a:ext cx="7854950" cy="5884863"/>
          </a:xfrm>
          <a:prstGeom prst="rect">
            <a:avLst/>
          </a:prstGeom>
          <a:noFill/>
          <a:ln w="9525">
            <a:noFill/>
            <a:miter lim="800000"/>
            <a:headEnd/>
            <a:tailEnd/>
          </a:ln>
        </p:spPr>
      </p:pic>
      <p:sp>
        <p:nvSpPr>
          <p:cNvPr id="30723" name="Rectangle 6"/>
          <p:cNvSpPr>
            <a:spLocks noChangeArrowheads="1"/>
          </p:cNvSpPr>
          <p:nvPr/>
        </p:nvSpPr>
        <p:spPr bwMode="auto">
          <a:xfrm>
            <a:off x="457200" y="6234113"/>
            <a:ext cx="8229600" cy="369887"/>
          </a:xfrm>
          <a:prstGeom prst="rect">
            <a:avLst/>
          </a:prstGeom>
          <a:noFill/>
          <a:ln w="9525">
            <a:noFill/>
            <a:miter lim="800000"/>
            <a:headEnd/>
            <a:tailEnd/>
          </a:ln>
        </p:spPr>
        <p:txBody>
          <a:bodyPr>
            <a:spAutoFit/>
          </a:bodyPr>
          <a:lstStyle/>
          <a:p>
            <a:pPr algn="r" eaLnBrk="1" hangingPunct="1"/>
            <a:r>
              <a:rPr lang="en-US">
                <a:latin typeface="Century Gothic" charset="0"/>
              </a:rPr>
              <a:t>Hearnshaw et al. Aliment Pharmacol Ther 2010;32:215-24. </a:t>
            </a:r>
          </a:p>
        </p:txBody>
      </p:sp>
      <p:sp>
        <p:nvSpPr>
          <p:cNvPr id="5" name="Right Brace 4"/>
          <p:cNvSpPr>
            <a:spLocks/>
          </p:cNvSpPr>
          <p:nvPr/>
        </p:nvSpPr>
        <p:spPr bwMode="auto">
          <a:xfrm>
            <a:off x="7010400" y="2946400"/>
            <a:ext cx="406400" cy="1206500"/>
          </a:xfrm>
          <a:prstGeom prst="rightBrace">
            <a:avLst>
              <a:gd name="adj1" fmla="val 8329"/>
              <a:gd name="adj2" fmla="val 50000"/>
            </a:avLst>
          </a:prstGeom>
          <a:noFill/>
          <a:ln w="57150">
            <a:solidFill>
              <a:schemeClr val="tx1"/>
            </a:solidFill>
            <a:round/>
            <a:headEnd/>
            <a:tailEnd/>
          </a:ln>
          <a:effectLst>
            <a:outerShdw dist="20000" dir="5400000" rotWithShape="0">
              <a:srgbClr val="808080">
                <a:alpha val="37999"/>
              </a:srgbClr>
            </a:outerShdw>
          </a:effectLst>
        </p:spPr>
        <p:txBody>
          <a:bodyPr anchor="ctr"/>
          <a:lstStyle/>
          <a:p>
            <a:pPr algn="ctr" eaLnBrk="1" hangingPunct="1">
              <a:defRPr/>
            </a:pPr>
            <a:endParaRPr lang="en-US">
              <a:latin typeface="+mn-lt"/>
              <a:ea typeface="+mn-ea"/>
            </a:endParaRPr>
          </a:p>
        </p:txBody>
      </p:sp>
      <p:sp>
        <p:nvSpPr>
          <p:cNvPr id="6" name="TextBox 5"/>
          <p:cNvSpPr txBox="1">
            <a:spLocks noChangeArrowheads="1"/>
          </p:cNvSpPr>
          <p:nvPr/>
        </p:nvSpPr>
        <p:spPr bwMode="auto">
          <a:xfrm>
            <a:off x="7467600" y="3371850"/>
            <a:ext cx="1004888" cy="368300"/>
          </a:xfrm>
          <a:prstGeom prst="rect">
            <a:avLst/>
          </a:prstGeom>
          <a:noFill/>
          <a:ln w="9525">
            <a:noFill/>
            <a:miter lim="800000"/>
            <a:headEnd/>
            <a:tailEnd/>
          </a:ln>
        </p:spPr>
        <p:txBody>
          <a:bodyPr wrap="none">
            <a:spAutoFit/>
          </a:bodyPr>
          <a:lstStyle/>
          <a:p>
            <a:pPr eaLnBrk="1" hangingPunct="1"/>
            <a:r>
              <a:rPr lang="en-US" b="1">
                <a:solidFill>
                  <a:srgbClr val="000000"/>
                </a:solidFill>
              </a:rPr>
              <a:t>History</a:t>
            </a:r>
          </a:p>
        </p:txBody>
      </p:sp>
      <p:sp>
        <p:nvSpPr>
          <p:cNvPr id="7" name="Right Brace 6"/>
          <p:cNvSpPr>
            <a:spLocks/>
          </p:cNvSpPr>
          <p:nvPr/>
        </p:nvSpPr>
        <p:spPr bwMode="auto">
          <a:xfrm>
            <a:off x="7010400" y="1130300"/>
            <a:ext cx="406400" cy="990600"/>
          </a:xfrm>
          <a:prstGeom prst="rightBrace">
            <a:avLst>
              <a:gd name="adj1" fmla="val 8328"/>
              <a:gd name="adj2" fmla="val 50000"/>
            </a:avLst>
          </a:prstGeom>
          <a:noFill/>
          <a:ln w="57150">
            <a:solidFill>
              <a:schemeClr val="tx1"/>
            </a:solidFill>
            <a:round/>
            <a:headEnd/>
            <a:tailEnd/>
          </a:ln>
          <a:effectLst>
            <a:outerShdw dist="20000" dir="5400000" rotWithShape="0">
              <a:srgbClr val="808080">
                <a:alpha val="37999"/>
              </a:srgbClr>
            </a:outerShdw>
          </a:effectLst>
        </p:spPr>
        <p:txBody>
          <a:bodyPr anchor="ctr"/>
          <a:lstStyle/>
          <a:p>
            <a:pPr algn="ctr" eaLnBrk="1" hangingPunct="1">
              <a:defRPr/>
            </a:pPr>
            <a:endParaRPr lang="en-US" dirty="0">
              <a:solidFill>
                <a:srgbClr val="000000"/>
              </a:solidFill>
              <a:latin typeface="+mn-lt"/>
              <a:ea typeface="+mn-ea"/>
            </a:endParaRPr>
          </a:p>
        </p:txBody>
      </p:sp>
      <p:sp>
        <p:nvSpPr>
          <p:cNvPr id="8" name="TextBox 7"/>
          <p:cNvSpPr txBox="1">
            <a:spLocks noChangeArrowheads="1"/>
          </p:cNvSpPr>
          <p:nvPr/>
        </p:nvSpPr>
        <p:spPr bwMode="auto">
          <a:xfrm>
            <a:off x="7480300" y="1412875"/>
            <a:ext cx="1004888" cy="368300"/>
          </a:xfrm>
          <a:prstGeom prst="rect">
            <a:avLst/>
          </a:prstGeom>
          <a:noFill/>
          <a:ln w="9525">
            <a:noFill/>
            <a:miter lim="800000"/>
            <a:headEnd/>
            <a:tailEnd/>
          </a:ln>
        </p:spPr>
        <p:txBody>
          <a:bodyPr wrap="none">
            <a:spAutoFit/>
          </a:bodyPr>
          <a:lstStyle/>
          <a:p>
            <a:pPr eaLnBrk="1" hangingPunct="1"/>
            <a:r>
              <a:rPr lang="en-US" b="1">
                <a:solidFill>
                  <a:srgbClr val="000000"/>
                </a:solidFill>
              </a:rPr>
              <a:t>History</a:t>
            </a:r>
          </a:p>
        </p:txBody>
      </p:sp>
      <p:sp>
        <p:nvSpPr>
          <p:cNvPr id="9" name="Right Brace 8"/>
          <p:cNvSpPr>
            <a:spLocks/>
          </p:cNvSpPr>
          <p:nvPr/>
        </p:nvSpPr>
        <p:spPr bwMode="auto">
          <a:xfrm>
            <a:off x="7023100" y="2209800"/>
            <a:ext cx="406400" cy="660400"/>
          </a:xfrm>
          <a:prstGeom prst="rightBrace">
            <a:avLst>
              <a:gd name="adj1" fmla="val 8336"/>
              <a:gd name="adj2" fmla="val 50000"/>
            </a:avLst>
          </a:prstGeom>
          <a:noFill/>
          <a:ln w="57150">
            <a:solidFill>
              <a:schemeClr val="tx1"/>
            </a:solidFill>
            <a:round/>
            <a:headEnd/>
            <a:tailEnd/>
          </a:ln>
          <a:effectLst>
            <a:outerShdw dist="20000" dir="5400000" rotWithShape="0">
              <a:srgbClr val="808080">
                <a:alpha val="37999"/>
              </a:srgbClr>
            </a:outerShdw>
          </a:effectLst>
        </p:spPr>
        <p:txBody>
          <a:bodyPr anchor="ctr"/>
          <a:lstStyle/>
          <a:p>
            <a:pPr algn="ctr" eaLnBrk="1" hangingPunct="1">
              <a:defRPr/>
            </a:pPr>
            <a:endParaRPr lang="en-US">
              <a:latin typeface="+mn-lt"/>
              <a:ea typeface="+mn-ea"/>
            </a:endParaRPr>
          </a:p>
        </p:txBody>
      </p:sp>
      <p:sp>
        <p:nvSpPr>
          <p:cNvPr id="10" name="TextBox 9"/>
          <p:cNvSpPr txBox="1">
            <a:spLocks noChangeArrowheads="1"/>
          </p:cNvSpPr>
          <p:nvPr/>
        </p:nvSpPr>
        <p:spPr bwMode="auto">
          <a:xfrm>
            <a:off x="7467600" y="2336800"/>
            <a:ext cx="1120775" cy="369888"/>
          </a:xfrm>
          <a:prstGeom prst="rect">
            <a:avLst/>
          </a:prstGeom>
          <a:noFill/>
          <a:ln w="9525">
            <a:noFill/>
            <a:miter lim="800000"/>
            <a:headEnd/>
            <a:tailEnd/>
          </a:ln>
        </p:spPr>
        <p:txBody>
          <a:bodyPr wrap="none">
            <a:spAutoFit/>
          </a:bodyPr>
          <a:lstStyle/>
          <a:p>
            <a:pPr eaLnBrk="1" hangingPunct="1"/>
            <a:r>
              <a:rPr lang="en-US" b="1">
                <a:solidFill>
                  <a:srgbClr val="000000"/>
                </a:solidFill>
              </a:rPr>
              <a:t>Physical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9" grpId="0" animBg="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smtClean="0"/>
          </a:p>
          <a:p>
            <a:endParaRPr lang="en-GB" dirty="0"/>
          </a:p>
          <a:p>
            <a:r>
              <a:rPr lang="en-GB" dirty="0" smtClean="0"/>
              <a:t>What is the diagnosis and the associated risk factors? </a:t>
            </a:r>
            <a:endParaRPr lang="en-GB"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mtClean="0"/>
              <a:t>Spurting Blood</a:t>
            </a:r>
          </a:p>
        </p:txBody>
      </p:sp>
      <p:pic>
        <p:nvPicPr>
          <p:cNvPr id="15363" name="Picture 3"/>
          <p:cNvPicPr>
            <a:picLocks noChangeAspect="1"/>
          </p:cNvPicPr>
          <p:nvPr/>
        </p:nvPicPr>
        <p:blipFill>
          <a:blip r:embed="rId3"/>
          <a:srcRect/>
          <a:stretch>
            <a:fillRect/>
          </a:stretch>
        </p:blipFill>
        <p:spPr bwMode="auto">
          <a:xfrm>
            <a:off x="2139950" y="1600200"/>
            <a:ext cx="4911725" cy="4525963"/>
          </a:xfrm>
          <a:prstGeom prst="rect">
            <a:avLst/>
          </a:prstGeom>
          <a:noFill/>
          <a:ln w="9525">
            <a:noFill/>
            <a:miter lim="800000"/>
            <a:headEnd/>
            <a:tailEnd/>
          </a:ln>
        </p:spPr>
      </p:pic>
      <p:sp>
        <p:nvSpPr>
          <p:cNvPr id="15364" name="Rectangle 4"/>
          <p:cNvSpPr>
            <a:spLocks noChangeArrowheads="1"/>
          </p:cNvSpPr>
          <p:nvPr/>
        </p:nvSpPr>
        <p:spPr bwMode="auto">
          <a:xfrm>
            <a:off x="457200" y="6396038"/>
            <a:ext cx="8229600" cy="369887"/>
          </a:xfrm>
          <a:prstGeom prst="rect">
            <a:avLst/>
          </a:prstGeom>
          <a:noFill/>
          <a:ln w="9525">
            <a:noFill/>
            <a:miter lim="800000"/>
            <a:headEnd/>
            <a:tailEnd/>
          </a:ln>
        </p:spPr>
        <p:txBody>
          <a:bodyPr>
            <a:spAutoFit/>
          </a:bodyPr>
          <a:lstStyle/>
          <a:p>
            <a:pPr algn="r" eaLnBrk="1" hangingPunct="1"/>
            <a:r>
              <a:rPr lang="en-US">
                <a:latin typeface="Century Gothic" charset="0"/>
              </a:rPr>
              <a:t>Gralnek et al. N Engl J Med 2008;359:928-37.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t>Non-bleeding Visible Vessel</a:t>
            </a:r>
          </a:p>
        </p:txBody>
      </p:sp>
      <p:pic>
        <p:nvPicPr>
          <p:cNvPr id="17411" name="Picture 3"/>
          <p:cNvPicPr>
            <a:picLocks noChangeAspect="1"/>
          </p:cNvPicPr>
          <p:nvPr/>
        </p:nvPicPr>
        <p:blipFill>
          <a:blip r:embed="rId2"/>
          <a:srcRect/>
          <a:stretch>
            <a:fillRect/>
          </a:stretch>
        </p:blipFill>
        <p:spPr bwMode="auto">
          <a:xfrm>
            <a:off x="2116138" y="1600200"/>
            <a:ext cx="4954587" cy="4665663"/>
          </a:xfrm>
          <a:prstGeom prst="rect">
            <a:avLst/>
          </a:prstGeom>
          <a:noFill/>
          <a:ln w="9525">
            <a:noFill/>
            <a:miter lim="800000"/>
            <a:headEnd/>
            <a:tailEnd/>
          </a:ln>
        </p:spPr>
      </p:pic>
      <p:sp>
        <p:nvSpPr>
          <p:cNvPr id="17412" name="Rectangle 4"/>
          <p:cNvSpPr>
            <a:spLocks noChangeArrowheads="1"/>
          </p:cNvSpPr>
          <p:nvPr/>
        </p:nvSpPr>
        <p:spPr bwMode="auto">
          <a:xfrm>
            <a:off x="457200" y="6396038"/>
            <a:ext cx="8229600" cy="369887"/>
          </a:xfrm>
          <a:prstGeom prst="rect">
            <a:avLst/>
          </a:prstGeom>
          <a:noFill/>
          <a:ln w="9525">
            <a:noFill/>
            <a:miter lim="800000"/>
            <a:headEnd/>
            <a:tailEnd/>
          </a:ln>
        </p:spPr>
        <p:txBody>
          <a:bodyPr>
            <a:spAutoFit/>
          </a:bodyPr>
          <a:lstStyle/>
          <a:p>
            <a:pPr algn="r" eaLnBrk="1" hangingPunct="1"/>
            <a:r>
              <a:rPr lang="en-US">
                <a:latin typeface="Century Gothic" charset="0"/>
              </a:rPr>
              <a:t>Gralnek et al. N Engl J Med 2008;359:928-37.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Flat, Pigmented Spot</a:t>
            </a:r>
          </a:p>
        </p:txBody>
      </p:sp>
      <p:pic>
        <p:nvPicPr>
          <p:cNvPr id="18435" name="Picture 3"/>
          <p:cNvPicPr>
            <a:picLocks noChangeAspect="1"/>
          </p:cNvPicPr>
          <p:nvPr/>
        </p:nvPicPr>
        <p:blipFill>
          <a:blip r:embed="rId2"/>
          <a:srcRect/>
          <a:stretch>
            <a:fillRect/>
          </a:stretch>
        </p:blipFill>
        <p:spPr bwMode="auto">
          <a:xfrm>
            <a:off x="2289175" y="1600200"/>
            <a:ext cx="4660900" cy="4525963"/>
          </a:xfrm>
          <a:prstGeom prst="rect">
            <a:avLst/>
          </a:prstGeom>
          <a:noFill/>
          <a:ln w="9525">
            <a:noFill/>
            <a:miter lim="800000"/>
            <a:headEnd/>
            <a:tailEnd/>
          </a:ln>
        </p:spPr>
      </p:pic>
      <p:sp>
        <p:nvSpPr>
          <p:cNvPr id="18436" name="Rectangle 4"/>
          <p:cNvSpPr>
            <a:spLocks noChangeArrowheads="1"/>
          </p:cNvSpPr>
          <p:nvPr/>
        </p:nvSpPr>
        <p:spPr bwMode="auto">
          <a:xfrm>
            <a:off x="457200" y="6396038"/>
            <a:ext cx="8229600" cy="369887"/>
          </a:xfrm>
          <a:prstGeom prst="rect">
            <a:avLst/>
          </a:prstGeom>
          <a:noFill/>
          <a:ln w="9525">
            <a:noFill/>
            <a:miter lim="800000"/>
            <a:headEnd/>
            <a:tailEnd/>
          </a:ln>
        </p:spPr>
        <p:txBody>
          <a:bodyPr>
            <a:spAutoFit/>
          </a:bodyPr>
          <a:lstStyle/>
          <a:p>
            <a:pPr algn="r" eaLnBrk="1" hangingPunct="1"/>
            <a:r>
              <a:rPr lang="en-US">
                <a:latin typeface="Century Gothic" charset="0"/>
              </a:rPr>
              <a:t>Gralnek et al. N Engl J Med 2008;359:928-37.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1</a:t>
            </a:r>
            <a:endParaRPr lang="en-GB" dirty="0"/>
          </a:p>
        </p:txBody>
      </p:sp>
      <p:sp>
        <p:nvSpPr>
          <p:cNvPr id="3" name="Content Placeholder 2"/>
          <p:cNvSpPr>
            <a:spLocks noGrp="1"/>
          </p:cNvSpPr>
          <p:nvPr>
            <p:ph idx="1"/>
          </p:nvPr>
        </p:nvSpPr>
        <p:spPr/>
        <p:txBody>
          <a:bodyPr>
            <a:normAutofit lnSpcReduction="10000"/>
          </a:bodyPr>
          <a:lstStyle/>
          <a:p>
            <a:r>
              <a:rPr lang="en-GB" dirty="0" smtClean="0"/>
              <a:t>A 65 years old male referred for evaluation of 4 months HX of weight loss, fatigue , and weakness. He also gave history of passing dark stool intermittently for the last 3 months. He is known DM on insulin , </a:t>
            </a:r>
            <a:r>
              <a:rPr lang="en-GB" dirty="0" err="1" smtClean="0"/>
              <a:t>hyperlipedemia</a:t>
            </a:r>
            <a:r>
              <a:rPr lang="en-GB" dirty="0" smtClean="0"/>
              <a:t> on </a:t>
            </a:r>
            <a:r>
              <a:rPr lang="en-GB" dirty="0" err="1" smtClean="0"/>
              <a:t>statin</a:t>
            </a:r>
            <a:r>
              <a:rPr lang="en-GB" dirty="0" smtClean="0"/>
              <a:t> and occasionally aspirin</a:t>
            </a:r>
          </a:p>
          <a:p>
            <a:endParaRPr lang="en-GB" dirty="0"/>
          </a:p>
          <a:p>
            <a:pPr>
              <a:buNone/>
            </a:pPr>
            <a:endParaRPr lang="en-GB" dirty="0" smtClean="0"/>
          </a:p>
          <a:p>
            <a:pPr>
              <a:buNone/>
            </a:pPr>
            <a:r>
              <a:rPr lang="en-GB" dirty="0" smtClean="0"/>
              <a:t>   </a:t>
            </a:r>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t>Clean Base</a:t>
            </a:r>
          </a:p>
        </p:txBody>
      </p:sp>
      <p:pic>
        <p:nvPicPr>
          <p:cNvPr id="19459" name="Picture 3"/>
          <p:cNvPicPr>
            <a:picLocks noChangeAspect="1"/>
          </p:cNvPicPr>
          <p:nvPr/>
        </p:nvPicPr>
        <p:blipFill>
          <a:blip r:embed="rId2"/>
          <a:srcRect/>
          <a:stretch>
            <a:fillRect/>
          </a:stretch>
        </p:blipFill>
        <p:spPr bwMode="auto">
          <a:xfrm>
            <a:off x="2063750" y="1600200"/>
            <a:ext cx="4727575" cy="4591050"/>
          </a:xfrm>
          <a:prstGeom prst="rect">
            <a:avLst/>
          </a:prstGeom>
          <a:noFill/>
          <a:ln w="9525">
            <a:noFill/>
            <a:miter lim="800000"/>
            <a:headEnd/>
            <a:tailEnd/>
          </a:ln>
        </p:spPr>
      </p:pic>
      <p:sp>
        <p:nvSpPr>
          <p:cNvPr id="19460" name="Rectangle 4"/>
          <p:cNvSpPr>
            <a:spLocks noChangeArrowheads="1"/>
          </p:cNvSpPr>
          <p:nvPr/>
        </p:nvSpPr>
        <p:spPr bwMode="auto">
          <a:xfrm>
            <a:off x="457200" y="6396038"/>
            <a:ext cx="8229600" cy="369887"/>
          </a:xfrm>
          <a:prstGeom prst="rect">
            <a:avLst/>
          </a:prstGeom>
          <a:noFill/>
          <a:ln w="9525">
            <a:noFill/>
            <a:miter lim="800000"/>
            <a:headEnd/>
            <a:tailEnd/>
          </a:ln>
        </p:spPr>
        <p:txBody>
          <a:bodyPr>
            <a:spAutoFit/>
          </a:bodyPr>
          <a:lstStyle/>
          <a:p>
            <a:pPr algn="r" eaLnBrk="1" hangingPunct="1"/>
            <a:r>
              <a:rPr lang="en-US">
                <a:latin typeface="Century Gothic" charset="0"/>
              </a:rPr>
              <a:t>Gralnek et al. N Engl J Med 2008;359:928-37.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rgbClr val="0070C0"/>
                </a:solidFill>
              </a:rPr>
              <a:t>Risk factors for Upper GI Bleeding </a:t>
            </a:r>
            <a:endParaRPr lang="en-GB" b="1" dirty="0">
              <a:solidFill>
                <a:srgbClr val="0070C0"/>
              </a:solidFill>
            </a:endParaRPr>
          </a:p>
        </p:txBody>
      </p:sp>
      <p:pic>
        <p:nvPicPr>
          <p:cNvPr id="4098" name="Picture 2" descr="C:\Users\hp\Pictures\image06608.gif"/>
          <p:cNvPicPr>
            <a:picLocks noGrp="1" noChangeAspect="1" noChangeArrowheads="1"/>
          </p:cNvPicPr>
          <p:nvPr>
            <p:ph idx="1"/>
          </p:nvPr>
        </p:nvPicPr>
        <p:blipFill>
          <a:blip r:embed="rId2"/>
          <a:srcRect/>
          <a:stretch>
            <a:fillRect/>
          </a:stretch>
        </p:blipFill>
        <p:spPr bwMode="auto">
          <a:xfrm>
            <a:off x="1403648" y="1340768"/>
            <a:ext cx="6847688" cy="5429484"/>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eaLnBrk="1" hangingPunct="1"/>
            <a:r>
              <a:rPr lang="en-US" dirty="0" smtClean="0"/>
              <a:t>H pylori</a:t>
            </a:r>
          </a:p>
        </p:txBody>
      </p:sp>
      <p:sp>
        <p:nvSpPr>
          <p:cNvPr id="73731" name="Content Placeholder 2"/>
          <p:cNvSpPr>
            <a:spLocks noGrp="1"/>
          </p:cNvSpPr>
          <p:nvPr>
            <p:ph idx="1"/>
          </p:nvPr>
        </p:nvSpPr>
        <p:spPr/>
        <p:txBody>
          <a:bodyPr/>
          <a:lstStyle/>
          <a:p>
            <a:pPr eaLnBrk="1" hangingPunct="1"/>
            <a:r>
              <a:rPr lang="en-US" smtClean="0"/>
              <a:t>Patients with bleeding peptic ulcers should be tested for H. pylori </a:t>
            </a:r>
          </a:p>
          <a:p>
            <a:pPr lvl="1" eaLnBrk="1" hangingPunct="1"/>
            <a:r>
              <a:rPr lang="en-US" smtClean="0"/>
              <a:t>Receive eradication therapy if present</a:t>
            </a:r>
          </a:p>
          <a:p>
            <a:pPr lvl="1" eaLnBrk="1" hangingPunct="1"/>
            <a:r>
              <a:rPr lang="en-US" smtClean="0"/>
              <a:t>Confirmation of eradication</a:t>
            </a:r>
          </a:p>
          <a:p>
            <a:pPr eaLnBrk="1" hangingPunct="1"/>
            <a:endParaRPr lang="en-US" smtClean="0"/>
          </a:p>
          <a:p>
            <a:pPr eaLnBrk="1" hangingPunct="1"/>
            <a:r>
              <a:rPr lang="en-US" smtClean="0"/>
              <a:t>Negative H. pylori diagnostic tests obtained in the acute setting should be repeated</a:t>
            </a:r>
          </a:p>
        </p:txBody>
      </p:sp>
      <p:sp>
        <p:nvSpPr>
          <p:cNvPr id="73732" name="Rectangle 3"/>
          <p:cNvSpPr>
            <a:spLocks noChangeArrowheads="1"/>
          </p:cNvSpPr>
          <p:nvPr/>
        </p:nvSpPr>
        <p:spPr bwMode="auto">
          <a:xfrm>
            <a:off x="457200" y="6045200"/>
            <a:ext cx="8229600" cy="369888"/>
          </a:xfrm>
          <a:prstGeom prst="rect">
            <a:avLst/>
          </a:prstGeom>
          <a:noFill/>
          <a:ln w="9525">
            <a:noFill/>
            <a:miter lim="800000"/>
            <a:headEnd/>
            <a:tailEnd/>
          </a:ln>
        </p:spPr>
        <p:txBody>
          <a:bodyPr>
            <a:spAutoFit/>
          </a:bodyPr>
          <a:lstStyle/>
          <a:p>
            <a:pPr algn="r" eaLnBrk="1" hangingPunct="1"/>
            <a:r>
              <a:rPr lang="en-US">
                <a:latin typeface="Century Gothic" charset="0"/>
              </a:rPr>
              <a:t>Barkun et al. Ann Intern Med 2010;152:101-13.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3 </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A 52 years old lady presented to ER with one day history of vomiting of fresh blood. She also notices passing black tarry stool. She is feeling dizzy and unwell</a:t>
            </a:r>
          </a:p>
          <a:p>
            <a:r>
              <a:rPr lang="en-GB" dirty="0" smtClean="0"/>
              <a:t>Past HX of jaundice no other medical problems and not on any medications</a:t>
            </a:r>
          </a:p>
          <a:p>
            <a:r>
              <a:rPr lang="en-GB" dirty="0" smtClean="0"/>
              <a:t>Clinically jaundiced and pale</a:t>
            </a:r>
          </a:p>
          <a:p>
            <a:r>
              <a:rPr lang="en-GB" dirty="0" smtClean="0"/>
              <a:t>Vital signs BP 100/70 pulse 110/min</a:t>
            </a:r>
          </a:p>
          <a:p>
            <a:r>
              <a:rPr lang="en-GB" dirty="0" smtClean="0"/>
              <a:t>Abdomen examination showed liver span of 7 cm and spleen felt 3 fingers below costal margin with few spider  nevi seen over chest</a:t>
            </a:r>
          </a:p>
          <a:p>
            <a:pPr>
              <a:buNone/>
            </a:pPr>
            <a:endParaRPr lang="en-GB"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 what is the likely diagnosis of this case and list 4 common aetiology ?</a:t>
            </a:r>
            <a:endParaRPr lang="en-GB"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0070C0"/>
                </a:solidFill>
              </a:rPr>
              <a:t>Clinical Manifestations of liver Cirrhosis </a:t>
            </a:r>
            <a:endParaRPr lang="en-GB" b="1" dirty="0">
              <a:solidFill>
                <a:srgbClr val="0070C0"/>
              </a:solidFill>
            </a:endParaRPr>
          </a:p>
        </p:txBody>
      </p:sp>
      <p:pic>
        <p:nvPicPr>
          <p:cNvPr id="3074" name="Picture 2" descr="C:\Users\hp\Pictures\index_im01.gif"/>
          <p:cNvPicPr>
            <a:picLocks noGrp="1" noChangeAspect="1" noChangeArrowheads="1"/>
          </p:cNvPicPr>
          <p:nvPr>
            <p:ph idx="1"/>
          </p:nvPr>
        </p:nvPicPr>
        <p:blipFill>
          <a:blip r:embed="rId2"/>
          <a:srcRect/>
          <a:stretch>
            <a:fillRect/>
          </a:stretch>
        </p:blipFill>
        <p:spPr bwMode="auto">
          <a:xfrm>
            <a:off x="1038225" y="2148681"/>
            <a:ext cx="7067550" cy="34290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2050" name="Picture 2" descr="C:\Users\hp\Pictures\Causes+of+liver+cirrhosis_.jpg"/>
          <p:cNvPicPr>
            <a:picLocks noGrp="1" noChangeAspect="1" noChangeArrowheads="1"/>
          </p:cNvPicPr>
          <p:nvPr>
            <p:ph idx="1"/>
          </p:nvPr>
        </p:nvPicPr>
        <p:blipFill>
          <a:blip r:embed="rId2"/>
          <a:srcRect/>
          <a:stretch>
            <a:fillRect/>
          </a:stretch>
        </p:blipFill>
        <p:spPr bwMode="auto">
          <a:xfrm>
            <a:off x="1554691" y="1600200"/>
            <a:ext cx="6034617" cy="4525963"/>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smtClean="0"/>
          </a:p>
          <a:p>
            <a:r>
              <a:rPr lang="en-GB" dirty="0" smtClean="0"/>
              <a:t>What is the priority in the management  of this patient?</a:t>
            </a:r>
          </a:p>
          <a:p>
            <a:endParaRPr lang="en-GB"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2501900"/>
            <a:ext cx="8229600" cy="1143000"/>
          </a:xfrm>
        </p:spPr>
        <p:txBody>
          <a:bodyPr/>
          <a:lstStyle/>
          <a:p>
            <a:pPr eaLnBrk="1" hangingPunct="1"/>
            <a:r>
              <a:rPr lang="en-US" smtClean="0"/>
              <a:t>IV Fluid Resuscitation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smtClean="0"/>
          </a:p>
          <a:p>
            <a:endParaRPr lang="en-GB" dirty="0"/>
          </a:p>
          <a:p>
            <a:r>
              <a:rPr lang="en-GB" dirty="0" smtClean="0"/>
              <a:t>What is the target </a:t>
            </a:r>
            <a:r>
              <a:rPr lang="en-GB" dirty="0" err="1" smtClean="0"/>
              <a:t>Hb</a:t>
            </a:r>
            <a:r>
              <a:rPr lang="en-GB" dirty="0" smtClean="0"/>
              <a:t> and INR prior to the endoscopy for this cases?</a:t>
            </a:r>
          </a:p>
          <a:p>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What  other information you would like to ask?</a:t>
            </a:r>
          </a:p>
          <a:p>
            <a:endParaRPr lang="en-GB" dirty="0"/>
          </a:p>
          <a:p>
            <a:endParaRPr lang="en-GB"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4"/>
          <p:cNvSpPr>
            <a:spLocks noGrp="1"/>
          </p:cNvSpPr>
          <p:nvPr>
            <p:ph type="title"/>
          </p:nvPr>
        </p:nvSpPr>
        <p:spPr/>
        <p:txBody>
          <a:bodyPr/>
          <a:lstStyle/>
          <a:p>
            <a:r>
              <a:rPr lang="en-US" smtClean="0"/>
              <a:t>3- Blood Transfusions</a:t>
            </a:r>
          </a:p>
        </p:txBody>
      </p:sp>
      <p:sp>
        <p:nvSpPr>
          <p:cNvPr id="3" name="Content Placeholder 2"/>
          <p:cNvSpPr>
            <a:spLocks noGrp="1"/>
          </p:cNvSpPr>
          <p:nvPr>
            <p:ph idx="10"/>
          </p:nvPr>
        </p:nvSpPr>
        <p:spPr bwMode="auto">
          <a:xfrm>
            <a:off x="468313" y="1557338"/>
            <a:ext cx="8229600" cy="2879725"/>
          </a:xfrm>
          <a:noFill/>
          <a:ln>
            <a:miter lim="800000"/>
            <a:headEnd/>
            <a:tailEnd/>
          </a:ln>
        </p:spPr>
        <p:txBody>
          <a:bodyPr/>
          <a:lstStyle/>
          <a:p>
            <a:pPr>
              <a:defRPr/>
            </a:pPr>
            <a:r>
              <a:rPr lang="en-US" dirty="0">
                <a:solidFill>
                  <a:schemeClr val="tx2">
                    <a:lumMod val="75000"/>
                  </a:schemeClr>
                </a:solidFill>
              </a:rPr>
              <a:t>The role of transfusion in clinically stable patients with mild GI bleeding remains controversial, with uncertainty at which hemoglobin level transfusion should be initiated</a:t>
            </a:r>
          </a:p>
          <a:p>
            <a:pPr>
              <a:defRPr/>
            </a:pPr>
            <a:endParaRPr lang="en-US" dirty="0">
              <a:solidFill>
                <a:schemeClr val="tx2">
                  <a:lumMod val="75000"/>
                </a:schemeClr>
              </a:solidFill>
            </a:endParaRPr>
          </a:p>
          <a:p>
            <a:pPr>
              <a:defRPr/>
            </a:pPr>
            <a:r>
              <a:rPr lang="en-US" dirty="0">
                <a:solidFill>
                  <a:schemeClr val="tx2">
                    <a:lumMod val="75000"/>
                  </a:schemeClr>
                </a:solidFill>
              </a:rPr>
              <a:t>Literature suggesting poor outcomes in patients managed with a liberal transfusion</a:t>
            </a:r>
          </a:p>
        </p:txBody>
      </p:sp>
      <p:sp>
        <p:nvSpPr>
          <p:cNvPr id="4" name="TextBox 3"/>
          <p:cNvSpPr txBox="1"/>
          <p:nvPr/>
        </p:nvSpPr>
        <p:spPr>
          <a:xfrm>
            <a:off x="755650" y="5373688"/>
            <a:ext cx="7632700" cy="522287"/>
          </a:xfrm>
          <a:prstGeom prst="rect">
            <a:avLst/>
          </a:prstGeom>
          <a:noFill/>
        </p:spPr>
        <p:txBody>
          <a:bodyPr>
            <a:spAutoFit/>
          </a:bodyPr>
          <a:lstStyle/>
          <a:p>
            <a:pPr>
              <a:defRPr/>
            </a:pPr>
            <a:r>
              <a:rPr lang="en-US" sz="1400" dirty="0" err="1">
                <a:solidFill>
                  <a:schemeClr val="bg1">
                    <a:lumMod val="50000"/>
                  </a:schemeClr>
                </a:solidFill>
                <a:latin typeface="Arial" panose="020B0604020202020204" pitchFamily="34" charset="0"/>
                <a:ea typeface="ＭＳ Ｐゴシック" panose="020B0600070205080204" pitchFamily="34" charset="-128"/>
              </a:rPr>
              <a:t>Marik</a:t>
            </a:r>
            <a:r>
              <a:rPr lang="en-US" sz="1400" dirty="0">
                <a:solidFill>
                  <a:schemeClr val="bg1">
                    <a:lumMod val="50000"/>
                  </a:schemeClr>
                </a:solidFill>
                <a:latin typeface="Arial" panose="020B0604020202020204" pitchFamily="34" charset="0"/>
                <a:ea typeface="ＭＳ Ｐゴシック" panose="020B0600070205080204" pitchFamily="34" charset="-128"/>
              </a:rPr>
              <a:t> PE, Corwin HL. </a:t>
            </a:r>
            <a:r>
              <a:rPr lang="en-US" sz="1400" dirty="0" err="1">
                <a:solidFill>
                  <a:schemeClr val="bg1">
                    <a:lumMod val="50000"/>
                  </a:schemeClr>
                </a:solidFill>
                <a:latin typeface="Arial" panose="020B0604020202020204" pitchFamily="34" charset="0"/>
                <a:ea typeface="ＭＳ Ｐゴシック" panose="020B0600070205080204" pitchFamily="34" charset="-128"/>
              </a:rPr>
              <a:t>Crit</a:t>
            </a:r>
            <a:r>
              <a:rPr lang="en-US" sz="1400" dirty="0">
                <a:solidFill>
                  <a:schemeClr val="bg1">
                    <a:lumMod val="50000"/>
                  </a:schemeClr>
                </a:solidFill>
                <a:latin typeface="Arial" panose="020B0604020202020204" pitchFamily="34" charset="0"/>
                <a:ea typeface="ＭＳ Ｐゴシック" panose="020B0600070205080204" pitchFamily="34" charset="-128"/>
              </a:rPr>
              <a:t> Care Med 2008; 36: 2667 – 2674</a:t>
            </a:r>
          </a:p>
          <a:p>
            <a:pPr>
              <a:defRPr/>
            </a:pPr>
            <a:r>
              <a:rPr lang="en-US" sz="1400" dirty="0" err="1">
                <a:solidFill>
                  <a:schemeClr val="bg1">
                    <a:lumMod val="50000"/>
                  </a:schemeClr>
                </a:solidFill>
                <a:latin typeface="Arial" panose="020B0604020202020204" pitchFamily="34" charset="0"/>
                <a:ea typeface="ＭＳ Ｐゴシック" panose="020B0600070205080204" pitchFamily="34" charset="-128"/>
              </a:rPr>
              <a:t>Restellini</a:t>
            </a:r>
            <a:r>
              <a:rPr lang="en-US" sz="1400" dirty="0">
                <a:solidFill>
                  <a:schemeClr val="bg1">
                    <a:lumMod val="50000"/>
                  </a:schemeClr>
                </a:solidFill>
                <a:latin typeface="Arial" panose="020B0604020202020204" pitchFamily="34" charset="0"/>
                <a:ea typeface="ＭＳ Ｐゴシック" panose="020B0600070205080204" pitchFamily="34" charset="-128"/>
              </a:rPr>
              <a:t> S, </a:t>
            </a:r>
            <a:r>
              <a:rPr lang="en-US" sz="1400" dirty="0" err="1">
                <a:solidFill>
                  <a:schemeClr val="bg1">
                    <a:lumMod val="50000"/>
                  </a:schemeClr>
                </a:solidFill>
                <a:latin typeface="Arial" panose="020B0604020202020204" pitchFamily="34" charset="0"/>
                <a:ea typeface="ＭＳ Ｐゴシック" panose="020B0600070205080204" pitchFamily="34" charset="-128"/>
              </a:rPr>
              <a:t>Kherad</a:t>
            </a:r>
            <a:r>
              <a:rPr lang="en-US" sz="1400" dirty="0">
                <a:solidFill>
                  <a:schemeClr val="bg1">
                    <a:lumMod val="50000"/>
                  </a:schemeClr>
                </a:solidFill>
                <a:latin typeface="Arial" panose="020B0604020202020204" pitchFamily="34" charset="0"/>
                <a:ea typeface="ＭＳ Ｐゴシック" panose="020B0600070205080204" pitchFamily="34" charset="-128"/>
              </a:rPr>
              <a:t> O, </a:t>
            </a:r>
            <a:r>
              <a:rPr lang="en-US" sz="1400" dirty="0" err="1">
                <a:solidFill>
                  <a:schemeClr val="bg1">
                    <a:lumMod val="50000"/>
                  </a:schemeClr>
                </a:solidFill>
                <a:latin typeface="Arial" panose="020B0604020202020204" pitchFamily="34" charset="0"/>
                <a:ea typeface="ＭＳ Ｐゴシック" panose="020B0600070205080204" pitchFamily="34" charset="-128"/>
              </a:rPr>
              <a:t>Jairath</a:t>
            </a:r>
            <a:r>
              <a:rPr lang="en-US" sz="1400" dirty="0">
                <a:solidFill>
                  <a:schemeClr val="bg1">
                    <a:lumMod val="50000"/>
                  </a:schemeClr>
                </a:solidFill>
                <a:latin typeface="Arial" panose="020B0604020202020204" pitchFamily="34" charset="0"/>
                <a:ea typeface="ＭＳ Ｐゴシック" panose="020B0600070205080204" pitchFamily="34" charset="-128"/>
              </a:rPr>
              <a:t> V et al. Aliment </a:t>
            </a:r>
            <a:r>
              <a:rPr lang="en-US" sz="1400" dirty="0" err="1">
                <a:solidFill>
                  <a:schemeClr val="bg1">
                    <a:lumMod val="50000"/>
                  </a:schemeClr>
                </a:solidFill>
                <a:latin typeface="Arial" panose="020B0604020202020204" pitchFamily="34" charset="0"/>
                <a:ea typeface="ＭＳ Ｐゴシック" panose="020B0600070205080204" pitchFamily="34" charset="-128"/>
              </a:rPr>
              <a:t>Pharmacol</a:t>
            </a:r>
            <a:r>
              <a:rPr lang="en-US" sz="1400" dirty="0">
                <a:solidFill>
                  <a:schemeClr val="bg1">
                    <a:lumMod val="50000"/>
                  </a:schemeClr>
                </a:solidFill>
                <a:latin typeface="Arial" panose="020B0604020202020204" pitchFamily="34" charset="0"/>
                <a:ea typeface="ＭＳ Ｐゴシック" panose="020B0600070205080204" pitchFamily="34" charset="-128"/>
              </a:rPr>
              <a:t> </a:t>
            </a:r>
            <a:r>
              <a:rPr lang="en-US" sz="1400" dirty="0" err="1">
                <a:solidFill>
                  <a:schemeClr val="bg1">
                    <a:lumMod val="50000"/>
                  </a:schemeClr>
                </a:solidFill>
                <a:latin typeface="Arial" panose="020B0604020202020204" pitchFamily="34" charset="0"/>
                <a:ea typeface="ＭＳ Ｐゴシック" panose="020B0600070205080204" pitchFamily="34" charset="-128"/>
              </a:rPr>
              <a:t>Ther</a:t>
            </a:r>
            <a:r>
              <a:rPr lang="en-US" sz="1400" dirty="0">
                <a:solidFill>
                  <a:schemeClr val="bg1">
                    <a:lumMod val="50000"/>
                  </a:schemeClr>
                </a:solidFill>
                <a:latin typeface="Arial" panose="020B0604020202020204" pitchFamily="34" charset="0"/>
                <a:ea typeface="ＭＳ Ｐゴシック" panose="020B0600070205080204" pitchFamily="34" charset="-128"/>
              </a:rPr>
              <a:t> 2013; 37: 316 – 322</a:t>
            </a:r>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4"/>
          <p:cNvSpPr>
            <a:spLocks noGrp="1"/>
          </p:cNvSpPr>
          <p:nvPr>
            <p:ph type="title"/>
          </p:nvPr>
        </p:nvSpPr>
        <p:spPr/>
        <p:txBody>
          <a:bodyPr/>
          <a:lstStyle/>
          <a:p>
            <a:r>
              <a:rPr lang="en-US" smtClean="0"/>
              <a:t>3- Blood Transfusions </a:t>
            </a:r>
            <a:r>
              <a:rPr lang="en-US" sz="2400" smtClean="0"/>
              <a:t>(cont’d)</a:t>
            </a:r>
          </a:p>
        </p:txBody>
      </p:sp>
      <p:sp>
        <p:nvSpPr>
          <p:cNvPr id="3" name="Content Placeholder 2"/>
          <p:cNvSpPr>
            <a:spLocks noGrp="1"/>
          </p:cNvSpPr>
          <p:nvPr>
            <p:ph idx="10"/>
          </p:nvPr>
        </p:nvSpPr>
        <p:spPr bwMode="auto">
          <a:xfrm>
            <a:off x="468313" y="1557338"/>
            <a:ext cx="8229600" cy="2879725"/>
          </a:xfrm>
          <a:noFill/>
          <a:ln>
            <a:miter lim="800000"/>
            <a:headEnd/>
            <a:tailEnd/>
          </a:ln>
        </p:spPr>
        <p:txBody>
          <a:bodyPr/>
          <a:lstStyle/>
          <a:p>
            <a:pPr>
              <a:defRPr/>
            </a:pPr>
            <a:r>
              <a:rPr lang="en-US" sz="2800" dirty="0">
                <a:solidFill>
                  <a:schemeClr val="tx2">
                    <a:lumMod val="75000"/>
                  </a:schemeClr>
                </a:solidFill>
              </a:rPr>
              <a:t>The restrictive RBC transfusion had significantly improved survival and reduced </a:t>
            </a:r>
            <a:r>
              <a:rPr lang="en-US" sz="2800" dirty="0" err="1">
                <a:solidFill>
                  <a:schemeClr val="tx2">
                    <a:lumMod val="75000"/>
                  </a:schemeClr>
                </a:solidFill>
              </a:rPr>
              <a:t>rebleeding</a:t>
            </a:r>
            <a:r>
              <a:rPr lang="en-US" sz="2800" dirty="0">
                <a:solidFill>
                  <a:schemeClr val="tx2">
                    <a:lumMod val="75000"/>
                  </a:schemeClr>
                </a:solidFill>
              </a:rPr>
              <a:t> </a:t>
            </a:r>
          </a:p>
          <a:p>
            <a:pPr>
              <a:defRPr/>
            </a:pPr>
            <a:endParaRPr lang="en-US" sz="2800" dirty="0">
              <a:solidFill>
                <a:schemeClr val="tx2">
                  <a:lumMod val="75000"/>
                </a:schemeClr>
              </a:solidFill>
            </a:endParaRPr>
          </a:p>
        </p:txBody>
      </p:sp>
      <p:sp>
        <p:nvSpPr>
          <p:cNvPr id="4" name="TextBox 3"/>
          <p:cNvSpPr txBox="1"/>
          <p:nvPr/>
        </p:nvSpPr>
        <p:spPr>
          <a:xfrm>
            <a:off x="755650" y="5373688"/>
            <a:ext cx="7632700" cy="307975"/>
          </a:xfrm>
          <a:prstGeom prst="rect">
            <a:avLst/>
          </a:prstGeom>
          <a:noFill/>
        </p:spPr>
        <p:txBody>
          <a:bodyPr>
            <a:spAutoFit/>
          </a:bodyPr>
          <a:lstStyle/>
          <a:p>
            <a:pPr>
              <a:defRPr/>
            </a:pPr>
            <a:r>
              <a:rPr lang="en-US" sz="1400" dirty="0">
                <a:solidFill>
                  <a:schemeClr val="bg1">
                    <a:lumMod val="50000"/>
                  </a:schemeClr>
                </a:solidFill>
                <a:latin typeface="Arial" panose="020B0604020202020204" pitchFamily="34" charset="0"/>
                <a:ea typeface="ＭＳ Ｐゴシック" panose="020B0600070205080204" pitchFamily="34" charset="-128"/>
              </a:rPr>
              <a:t>Villanueva C, </a:t>
            </a:r>
            <a:r>
              <a:rPr lang="en-US" sz="1400" dirty="0" err="1">
                <a:solidFill>
                  <a:schemeClr val="bg1">
                    <a:lumMod val="50000"/>
                  </a:schemeClr>
                </a:solidFill>
                <a:latin typeface="Arial" panose="020B0604020202020204" pitchFamily="34" charset="0"/>
                <a:ea typeface="ＭＳ Ｐゴシック" panose="020B0600070205080204" pitchFamily="34" charset="-128"/>
              </a:rPr>
              <a:t>Colomo</a:t>
            </a:r>
            <a:r>
              <a:rPr lang="en-US" sz="1400" dirty="0">
                <a:solidFill>
                  <a:schemeClr val="bg1">
                    <a:lumMod val="50000"/>
                  </a:schemeClr>
                </a:solidFill>
                <a:latin typeface="Arial" panose="020B0604020202020204" pitchFamily="34" charset="0"/>
                <a:ea typeface="ＭＳ Ｐゴシック" panose="020B0600070205080204" pitchFamily="34" charset="-128"/>
              </a:rPr>
              <a:t> A, Bosch A et al. N </a:t>
            </a:r>
            <a:r>
              <a:rPr lang="en-US" sz="1400" dirty="0" err="1">
                <a:solidFill>
                  <a:schemeClr val="bg1">
                    <a:lumMod val="50000"/>
                  </a:schemeClr>
                </a:solidFill>
                <a:latin typeface="Arial" panose="020B0604020202020204" pitchFamily="34" charset="0"/>
                <a:ea typeface="ＭＳ Ｐゴシック" panose="020B0600070205080204" pitchFamily="34" charset="-128"/>
              </a:rPr>
              <a:t>Engl</a:t>
            </a:r>
            <a:r>
              <a:rPr lang="en-US" sz="1400" dirty="0">
                <a:solidFill>
                  <a:schemeClr val="bg1">
                    <a:lumMod val="50000"/>
                  </a:schemeClr>
                </a:solidFill>
                <a:latin typeface="Arial" panose="020B0604020202020204" pitchFamily="34" charset="0"/>
                <a:ea typeface="ＭＳ Ｐゴシック" panose="020B0600070205080204" pitchFamily="34" charset="-128"/>
              </a:rPr>
              <a:t> J Med 2013; 368: 11 – 21</a:t>
            </a:r>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3"/>
          <p:cNvPicPr>
            <a:picLocks noChangeAspect="1"/>
          </p:cNvPicPr>
          <p:nvPr/>
        </p:nvPicPr>
        <p:blipFill>
          <a:blip r:embed="rId2"/>
          <a:srcRect r="204" b="40656"/>
          <a:stretch>
            <a:fillRect/>
          </a:stretch>
        </p:blipFill>
        <p:spPr bwMode="auto">
          <a:xfrm>
            <a:off x="0" y="1085850"/>
            <a:ext cx="9109075" cy="5583238"/>
          </a:xfrm>
          <a:prstGeom prst="rect">
            <a:avLst/>
          </a:prstGeom>
          <a:noFill/>
          <a:ln w="9525">
            <a:noFill/>
            <a:miter lim="800000"/>
            <a:headEnd/>
            <a:tailEnd/>
          </a:ln>
        </p:spPr>
      </p:pic>
      <p:sp>
        <p:nvSpPr>
          <p:cNvPr id="2" name="Oval 1"/>
          <p:cNvSpPr/>
          <p:nvPr/>
        </p:nvSpPr>
        <p:spPr>
          <a:xfrm>
            <a:off x="2247816" y="3483454"/>
            <a:ext cx="4613564" cy="788225"/>
          </a:xfrm>
          <a:prstGeom prst="ellipse">
            <a:avLst/>
          </a:prstGeom>
          <a:noFill/>
          <a:ln>
            <a:solidFill>
              <a:srgbClr val="C00000"/>
            </a:solidFill>
          </a:ln>
          <a:effectLst>
            <a:glow rad="63500">
              <a:schemeClr val="accent3">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ln w="0"/>
              <a:solidFill>
                <a:schemeClr val="accent1"/>
              </a:solidFill>
              <a:effectLst>
                <a:outerShdw blurRad="38100" dist="25400" dir="5400000" algn="ctr" rotWithShape="0">
                  <a:srgbClr val="6E747A">
                    <a:alpha val="43000"/>
                  </a:srgbClr>
                </a:outerShdw>
              </a:effectLst>
            </a:endParaRPr>
          </a:p>
        </p:txBody>
      </p:sp>
      <p:sp>
        <p:nvSpPr>
          <p:cNvPr id="3" name="Oval 2"/>
          <p:cNvSpPr/>
          <p:nvPr/>
        </p:nvSpPr>
        <p:spPr>
          <a:xfrm>
            <a:off x="3317667" y="4598561"/>
            <a:ext cx="1095499" cy="765959"/>
          </a:xfrm>
          <a:prstGeom prst="ellipse">
            <a:avLst/>
          </a:prstGeom>
          <a:noFill/>
          <a:effectLst>
            <a:glow rad="63500">
              <a:schemeClr val="accent3">
                <a:satMod val="175000"/>
                <a:alpha val="40000"/>
              </a:schemeClr>
            </a:glo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5" name="Oval 4"/>
          <p:cNvSpPr/>
          <p:nvPr/>
        </p:nvSpPr>
        <p:spPr>
          <a:xfrm>
            <a:off x="7020272" y="4656453"/>
            <a:ext cx="884711" cy="650174"/>
          </a:xfrm>
          <a:prstGeom prst="ellipse">
            <a:avLst/>
          </a:prstGeom>
          <a:noFill/>
          <a:effectLst>
            <a:glow rad="63500">
              <a:schemeClr val="accent3">
                <a:satMod val="175000"/>
                <a:alpha val="40000"/>
              </a:schemeClr>
            </a:glo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6" name="Rectangle 5"/>
          <p:cNvSpPr/>
          <p:nvPr/>
        </p:nvSpPr>
        <p:spPr>
          <a:xfrm>
            <a:off x="3355342" y="5445224"/>
            <a:ext cx="1020151" cy="346249"/>
          </a:xfrm>
          <a:prstGeom prst="rect">
            <a:avLst/>
          </a:prstGeom>
          <a:noFill/>
        </p:spPr>
        <p:txBody>
          <a:bodyPr wrap="non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en-US" b="1" dirty="0">
                <a:ln/>
                <a:solidFill>
                  <a:srgbClr val="FF0000"/>
                </a:solidFill>
                <a:latin typeface="Arial" panose="020B0604020202020204" pitchFamily="34" charset="0"/>
                <a:ea typeface="ＭＳ Ｐゴシック" panose="020B0600070205080204" pitchFamily="34" charset="-128"/>
              </a:rPr>
              <a:t>7 </a:t>
            </a:r>
            <a:r>
              <a:rPr lang="en-US" b="1" dirty="0" err="1">
                <a:ln/>
                <a:solidFill>
                  <a:srgbClr val="FF0000"/>
                </a:solidFill>
                <a:latin typeface="Arial" panose="020B0604020202020204" pitchFamily="34" charset="0"/>
                <a:ea typeface="ＭＳ Ｐゴシック" panose="020B0600070205080204" pitchFamily="34" charset="-128"/>
              </a:rPr>
              <a:t>gm</a:t>
            </a:r>
            <a:r>
              <a:rPr lang="en-US" b="1" dirty="0">
                <a:ln/>
                <a:solidFill>
                  <a:srgbClr val="FF0000"/>
                </a:solidFill>
                <a:latin typeface="Arial" panose="020B0604020202020204" pitchFamily="34" charset="0"/>
                <a:ea typeface="ＭＳ Ｐゴシック" panose="020B0600070205080204" pitchFamily="34" charset="-128"/>
              </a:rPr>
              <a:t>/dl</a:t>
            </a:r>
          </a:p>
        </p:txBody>
      </p:sp>
      <p:sp>
        <p:nvSpPr>
          <p:cNvPr id="7" name="Rectangle 6"/>
          <p:cNvSpPr/>
          <p:nvPr/>
        </p:nvSpPr>
        <p:spPr>
          <a:xfrm>
            <a:off x="7092280" y="5463488"/>
            <a:ext cx="1020151" cy="346249"/>
          </a:xfrm>
          <a:prstGeom prst="rect">
            <a:avLst/>
          </a:prstGeom>
          <a:noFill/>
        </p:spPr>
        <p:txBody>
          <a:bodyPr wrap="non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en-US" b="1" dirty="0">
                <a:ln/>
                <a:solidFill>
                  <a:srgbClr val="FF0000"/>
                </a:solidFill>
                <a:latin typeface="Arial" panose="020B0604020202020204" pitchFamily="34" charset="0"/>
                <a:ea typeface="ＭＳ Ｐゴシック" panose="020B0600070205080204" pitchFamily="34" charset="-128"/>
              </a:rPr>
              <a:t>9 </a:t>
            </a:r>
            <a:r>
              <a:rPr lang="en-US" b="1" dirty="0" err="1">
                <a:ln/>
                <a:solidFill>
                  <a:srgbClr val="FF0000"/>
                </a:solidFill>
                <a:latin typeface="Arial" panose="020B0604020202020204" pitchFamily="34" charset="0"/>
                <a:ea typeface="ＭＳ Ｐゴシック" panose="020B0600070205080204" pitchFamily="34" charset="-128"/>
              </a:rPr>
              <a:t>gm</a:t>
            </a:r>
            <a:r>
              <a:rPr lang="en-US" b="1" dirty="0">
                <a:ln/>
                <a:solidFill>
                  <a:srgbClr val="FF0000"/>
                </a:solidFill>
                <a:latin typeface="Arial" panose="020B0604020202020204" pitchFamily="34" charset="0"/>
                <a:ea typeface="ＭＳ Ｐゴシック" panose="020B0600070205080204" pitchFamily="34" charset="-128"/>
              </a:rPr>
              <a:t>/dl</a:t>
            </a:r>
          </a:p>
        </p:txBody>
      </p:sp>
      <p:sp>
        <p:nvSpPr>
          <p:cNvPr id="43018" name="Title 4"/>
          <p:cNvSpPr>
            <a:spLocks noGrp="1"/>
          </p:cNvSpPr>
          <p:nvPr>
            <p:ph type="title"/>
          </p:nvPr>
        </p:nvSpPr>
        <p:spPr>
          <a:xfrm>
            <a:off x="107950" y="17463"/>
            <a:ext cx="8785225" cy="1068387"/>
          </a:xfrm>
        </p:spPr>
        <p:txBody>
          <a:bodyPr/>
          <a:lstStyle/>
          <a:p>
            <a:r>
              <a:rPr lang="en-US" smtClean="0"/>
              <a:t>3- Blood Transfusions </a:t>
            </a:r>
            <a:r>
              <a:rPr lang="en-US" sz="2000" smtClean="0"/>
              <a:t>(Cont’d) </a:t>
            </a:r>
            <a:endParaRPr lang="en-US"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ppt_w</p:attrName>
                                        </p:attrNameLst>
                                      </p:cBhvr>
                                      <p:tavLst>
                                        <p:tav tm="0">
                                          <p:val>
                                            <p:fltVal val="0"/>
                                          </p:val>
                                        </p:tav>
                                        <p:tav tm="100000">
                                          <p:val>
                                            <p:strVal val="#ppt_w"/>
                                          </p:val>
                                        </p:tav>
                                      </p:tavLst>
                                    </p:anim>
                                    <p:anim calcmode="lin" valueType="num">
                                      <p:cBhvr>
                                        <p:cTn id="8" dur="250" fill="hold"/>
                                        <p:tgtEl>
                                          <p:spTgt spid="2"/>
                                        </p:tgtEl>
                                        <p:attrNameLst>
                                          <p:attrName>ppt_h</p:attrName>
                                        </p:attrNameLst>
                                      </p:cBhvr>
                                      <p:tavLst>
                                        <p:tav tm="0">
                                          <p:val>
                                            <p:fltVal val="0"/>
                                          </p:val>
                                        </p:tav>
                                        <p:tav tm="100000">
                                          <p:val>
                                            <p:strVal val="#ppt_h"/>
                                          </p:val>
                                        </p:tav>
                                      </p:tavLst>
                                    </p:anim>
                                    <p:animEffect transition="in" filter="fade">
                                      <p:cBhvr>
                                        <p:cTn id="9" dur="25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250" fill="hold"/>
                                        <p:tgtEl>
                                          <p:spTgt spid="3"/>
                                        </p:tgtEl>
                                        <p:attrNameLst>
                                          <p:attrName>ppt_w</p:attrName>
                                        </p:attrNameLst>
                                      </p:cBhvr>
                                      <p:tavLst>
                                        <p:tav tm="0">
                                          <p:val>
                                            <p:fltVal val="0"/>
                                          </p:val>
                                        </p:tav>
                                        <p:tav tm="100000">
                                          <p:val>
                                            <p:strVal val="#ppt_w"/>
                                          </p:val>
                                        </p:tav>
                                      </p:tavLst>
                                    </p:anim>
                                    <p:anim calcmode="lin" valueType="num">
                                      <p:cBhvr>
                                        <p:cTn id="15" dur="250" fill="hold"/>
                                        <p:tgtEl>
                                          <p:spTgt spid="3"/>
                                        </p:tgtEl>
                                        <p:attrNameLst>
                                          <p:attrName>ppt_h</p:attrName>
                                        </p:attrNameLst>
                                      </p:cBhvr>
                                      <p:tavLst>
                                        <p:tav tm="0">
                                          <p:val>
                                            <p:fltVal val="0"/>
                                          </p:val>
                                        </p:tav>
                                        <p:tav tm="100000">
                                          <p:val>
                                            <p:strVal val="#ppt_h"/>
                                          </p:val>
                                        </p:tav>
                                      </p:tavLst>
                                    </p:anim>
                                    <p:animEffect transition="in" filter="fade">
                                      <p:cBhvr>
                                        <p:cTn id="16" dur="250"/>
                                        <p:tgtEl>
                                          <p:spTgt spid="3"/>
                                        </p:tgtEl>
                                      </p:cBhvr>
                                    </p:animEffect>
                                  </p:childTnLst>
                                </p:cTn>
                              </p:par>
                              <p:par>
                                <p:cTn id="17" presetID="53" presetClass="entr" presetSubtype="16"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250" fill="hold"/>
                                        <p:tgtEl>
                                          <p:spTgt spid="6"/>
                                        </p:tgtEl>
                                        <p:attrNameLst>
                                          <p:attrName>ppt_w</p:attrName>
                                        </p:attrNameLst>
                                      </p:cBhvr>
                                      <p:tavLst>
                                        <p:tav tm="0">
                                          <p:val>
                                            <p:fltVal val="0"/>
                                          </p:val>
                                        </p:tav>
                                        <p:tav tm="100000">
                                          <p:val>
                                            <p:strVal val="#ppt_w"/>
                                          </p:val>
                                        </p:tav>
                                      </p:tavLst>
                                    </p:anim>
                                    <p:anim calcmode="lin" valueType="num">
                                      <p:cBhvr>
                                        <p:cTn id="20" dur="250" fill="hold"/>
                                        <p:tgtEl>
                                          <p:spTgt spid="6"/>
                                        </p:tgtEl>
                                        <p:attrNameLst>
                                          <p:attrName>ppt_h</p:attrName>
                                        </p:attrNameLst>
                                      </p:cBhvr>
                                      <p:tavLst>
                                        <p:tav tm="0">
                                          <p:val>
                                            <p:fltVal val="0"/>
                                          </p:val>
                                        </p:tav>
                                        <p:tav tm="100000">
                                          <p:val>
                                            <p:strVal val="#ppt_h"/>
                                          </p:val>
                                        </p:tav>
                                      </p:tavLst>
                                    </p:anim>
                                    <p:animEffect transition="in" filter="fade">
                                      <p:cBhvr>
                                        <p:cTn id="21" dur="25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250" fill="hold"/>
                                        <p:tgtEl>
                                          <p:spTgt spid="5"/>
                                        </p:tgtEl>
                                        <p:attrNameLst>
                                          <p:attrName>ppt_w</p:attrName>
                                        </p:attrNameLst>
                                      </p:cBhvr>
                                      <p:tavLst>
                                        <p:tav tm="0">
                                          <p:val>
                                            <p:fltVal val="0"/>
                                          </p:val>
                                        </p:tav>
                                        <p:tav tm="100000">
                                          <p:val>
                                            <p:strVal val="#ppt_w"/>
                                          </p:val>
                                        </p:tav>
                                      </p:tavLst>
                                    </p:anim>
                                    <p:anim calcmode="lin" valueType="num">
                                      <p:cBhvr>
                                        <p:cTn id="27" dur="250" fill="hold"/>
                                        <p:tgtEl>
                                          <p:spTgt spid="5"/>
                                        </p:tgtEl>
                                        <p:attrNameLst>
                                          <p:attrName>ppt_h</p:attrName>
                                        </p:attrNameLst>
                                      </p:cBhvr>
                                      <p:tavLst>
                                        <p:tav tm="0">
                                          <p:val>
                                            <p:fltVal val="0"/>
                                          </p:val>
                                        </p:tav>
                                        <p:tav tm="100000">
                                          <p:val>
                                            <p:strVal val="#ppt_h"/>
                                          </p:val>
                                        </p:tav>
                                      </p:tavLst>
                                    </p:anim>
                                    <p:animEffect transition="in" filter="fade">
                                      <p:cBhvr>
                                        <p:cTn id="28" dur="250"/>
                                        <p:tgtEl>
                                          <p:spTgt spid="5"/>
                                        </p:tgtEl>
                                      </p:cBhvr>
                                    </p:animEffect>
                                  </p:childTnLst>
                                </p:cTn>
                              </p:par>
                              <p:par>
                                <p:cTn id="29" presetID="53" presetClass="entr" presetSubtype="16"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250" fill="hold"/>
                                        <p:tgtEl>
                                          <p:spTgt spid="7"/>
                                        </p:tgtEl>
                                        <p:attrNameLst>
                                          <p:attrName>ppt_w</p:attrName>
                                        </p:attrNameLst>
                                      </p:cBhvr>
                                      <p:tavLst>
                                        <p:tav tm="0">
                                          <p:val>
                                            <p:fltVal val="0"/>
                                          </p:val>
                                        </p:tav>
                                        <p:tav tm="100000">
                                          <p:val>
                                            <p:strVal val="#ppt_w"/>
                                          </p:val>
                                        </p:tav>
                                      </p:tavLst>
                                    </p:anim>
                                    <p:anim calcmode="lin" valueType="num">
                                      <p:cBhvr>
                                        <p:cTn id="32" dur="250" fill="hold"/>
                                        <p:tgtEl>
                                          <p:spTgt spid="7"/>
                                        </p:tgtEl>
                                        <p:attrNameLst>
                                          <p:attrName>ppt_h</p:attrName>
                                        </p:attrNameLst>
                                      </p:cBhvr>
                                      <p:tavLst>
                                        <p:tav tm="0">
                                          <p:val>
                                            <p:fltVal val="0"/>
                                          </p:val>
                                        </p:tav>
                                        <p:tav tm="100000">
                                          <p:val>
                                            <p:strVal val="#ppt_h"/>
                                          </p:val>
                                        </p:tav>
                                      </p:tavLst>
                                    </p:anim>
                                    <p:animEffect transition="in" filter="fade">
                                      <p:cBhvr>
                                        <p:cTn id="33"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
          <p:cNvPicPr>
            <a:picLocks noChangeAspect="1"/>
          </p:cNvPicPr>
          <p:nvPr/>
        </p:nvPicPr>
        <p:blipFill>
          <a:blip r:embed="rId2"/>
          <a:srcRect l="2" t="2" r="-79" b="20187"/>
          <a:stretch>
            <a:fillRect/>
          </a:stretch>
        </p:blipFill>
        <p:spPr bwMode="auto">
          <a:xfrm>
            <a:off x="44450" y="1052513"/>
            <a:ext cx="9056688" cy="5472112"/>
          </a:xfrm>
          <a:prstGeom prst="rect">
            <a:avLst/>
          </a:prstGeom>
          <a:noFill/>
          <a:ln w="9525">
            <a:noFill/>
            <a:miter lim="800000"/>
            <a:headEnd/>
            <a:tailEnd/>
          </a:ln>
        </p:spPr>
      </p:pic>
      <p:sp>
        <p:nvSpPr>
          <p:cNvPr id="3" name="Flowchart: Terminator 2"/>
          <p:cNvSpPr/>
          <p:nvPr/>
        </p:nvSpPr>
        <p:spPr>
          <a:xfrm>
            <a:off x="1475656" y="1887969"/>
            <a:ext cx="360040" cy="1215736"/>
          </a:xfrm>
          <a:prstGeom prst="flowChartTerminator">
            <a:avLst/>
          </a:prstGeom>
          <a:noFill/>
          <a:ln>
            <a:solidFill>
              <a:srgbClr val="FF0000"/>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ln w="0"/>
              <a:solidFill>
                <a:schemeClr val="tx1"/>
              </a:solidFill>
              <a:effectLst>
                <a:outerShdw blurRad="38100" dist="19050" dir="2700000" algn="tl" rotWithShape="0">
                  <a:schemeClr val="dk1">
                    <a:alpha val="40000"/>
                  </a:schemeClr>
                </a:outerShdw>
              </a:effectLst>
            </a:endParaRPr>
          </a:p>
        </p:txBody>
      </p:sp>
      <p:sp>
        <p:nvSpPr>
          <p:cNvPr id="4" name="Flowchart: Terminator 3"/>
          <p:cNvSpPr/>
          <p:nvPr/>
        </p:nvSpPr>
        <p:spPr>
          <a:xfrm>
            <a:off x="6732240" y="2348880"/>
            <a:ext cx="1447305" cy="293915"/>
          </a:xfrm>
          <a:prstGeom prst="flowChartTerminator">
            <a:avLst/>
          </a:prstGeom>
          <a:noFill/>
          <a:ln>
            <a:solidFill>
              <a:srgbClr val="FF0000"/>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ln w="0"/>
              <a:solidFill>
                <a:schemeClr val="accent1"/>
              </a:solidFill>
              <a:effectLst>
                <a:outerShdw blurRad="38100" dist="25400" dir="5400000" algn="ctr" rotWithShape="0">
                  <a:srgbClr val="6E747A">
                    <a:alpha val="43000"/>
                  </a:srgbClr>
                </a:outerShdw>
              </a:effectLst>
            </a:endParaRPr>
          </a:p>
        </p:txBody>
      </p:sp>
      <p:sp>
        <p:nvSpPr>
          <p:cNvPr id="5" name="Left Arrow Callout 4"/>
          <p:cNvSpPr/>
          <p:nvPr/>
        </p:nvSpPr>
        <p:spPr>
          <a:xfrm>
            <a:off x="4139952" y="5013176"/>
            <a:ext cx="1545277" cy="926276"/>
          </a:xfrm>
          <a:prstGeom prst="leftArrowCallout">
            <a:avLst/>
          </a:prstGeom>
          <a:noFill/>
          <a:ln>
            <a:solidFill>
              <a:srgbClr val="00206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44044" name="Title 4"/>
          <p:cNvSpPr>
            <a:spLocks noGrp="1"/>
          </p:cNvSpPr>
          <p:nvPr>
            <p:ph type="title"/>
          </p:nvPr>
        </p:nvSpPr>
        <p:spPr>
          <a:xfrm>
            <a:off x="179388" y="17463"/>
            <a:ext cx="8783637" cy="1068387"/>
          </a:xfrm>
        </p:spPr>
        <p:txBody>
          <a:bodyPr/>
          <a:lstStyle/>
          <a:p>
            <a:r>
              <a:rPr lang="en-US" smtClean="0"/>
              <a:t>3- Blood Transfusions </a:t>
            </a:r>
            <a:r>
              <a:rPr lang="en-US" sz="2000" smtClean="0"/>
              <a:t>(Cont’d) </a:t>
            </a:r>
            <a:endParaRPr lang="en-US"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smtClean="0"/>
              <a:t>Patients receiving anticoagulants </a:t>
            </a:r>
          </a:p>
        </p:txBody>
      </p:sp>
      <p:sp>
        <p:nvSpPr>
          <p:cNvPr id="45059" name="Content Placeholder 2"/>
          <p:cNvSpPr>
            <a:spLocks noGrp="1"/>
          </p:cNvSpPr>
          <p:nvPr>
            <p:ph idx="1"/>
          </p:nvPr>
        </p:nvSpPr>
        <p:spPr/>
        <p:txBody>
          <a:bodyPr/>
          <a:lstStyle/>
          <a:p>
            <a:pPr eaLnBrk="1" hangingPunct="1"/>
            <a:endParaRPr lang="en-US" smtClean="0"/>
          </a:p>
          <a:p>
            <a:pPr algn="ctr" eaLnBrk="1" hangingPunct="1">
              <a:buFont typeface="Wingdings 2" charset="2"/>
              <a:buNone/>
            </a:pPr>
            <a:r>
              <a:rPr lang="en-US" smtClean="0"/>
              <a:t>Correction of coagulopathy is recommended</a:t>
            </a:r>
          </a:p>
          <a:p>
            <a:pPr algn="ctr" eaLnBrk="1" hangingPunct="1"/>
            <a:endParaRPr lang="en-US" smtClean="0"/>
          </a:p>
          <a:p>
            <a:pPr algn="ctr" eaLnBrk="1" hangingPunct="1">
              <a:buFont typeface="Wingdings 2" charset="2"/>
              <a:buNone/>
            </a:pPr>
            <a:r>
              <a:rPr lang="en-US" smtClean="0"/>
              <a:t>Endoscopy should not be delayed for a high INR unless the INR is supratherapeutic</a:t>
            </a:r>
          </a:p>
        </p:txBody>
      </p:sp>
      <p:sp>
        <p:nvSpPr>
          <p:cNvPr id="45060" name="Rectangle 3"/>
          <p:cNvSpPr>
            <a:spLocks noChangeArrowheads="1"/>
          </p:cNvSpPr>
          <p:nvPr/>
        </p:nvSpPr>
        <p:spPr bwMode="auto">
          <a:xfrm>
            <a:off x="457200" y="6045200"/>
            <a:ext cx="8229600" cy="369888"/>
          </a:xfrm>
          <a:prstGeom prst="rect">
            <a:avLst/>
          </a:prstGeom>
          <a:noFill/>
          <a:ln w="9525">
            <a:noFill/>
            <a:miter lim="800000"/>
            <a:headEnd/>
            <a:tailEnd/>
          </a:ln>
        </p:spPr>
        <p:txBody>
          <a:bodyPr>
            <a:spAutoFit/>
          </a:bodyPr>
          <a:lstStyle/>
          <a:p>
            <a:pPr algn="r" eaLnBrk="1" hangingPunct="1"/>
            <a:r>
              <a:rPr lang="en-US">
                <a:latin typeface="Century Gothic" charset="0"/>
              </a:rPr>
              <a:t>Barkun et al. Ann Intern Med 2010;152:101-13.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US" sz="4000" smtClean="0"/>
              <a:t>Timing and need for early endoscopy</a:t>
            </a:r>
          </a:p>
        </p:txBody>
      </p:sp>
      <p:sp>
        <p:nvSpPr>
          <p:cNvPr id="51203" name="Content Placeholder 2"/>
          <p:cNvSpPr>
            <a:spLocks noGrp="1"/>
          </p:cNvSpPr>
          <p:nvPr>
            <p:ph idx="1"/>
          </p:nvPr>
        </p:nvSpPr>
        <p:spPr/>
        <p:txBody>
          <a:bodyPr/>
          <a:lstStyle/>
          <a:p>
            <a:pPr eaLnBrk="1" hangingPunct="1"/>
            <a:r>
              <a:rPr lang="en-US" dirty="0" smtClean="0"/>
              <a:t>Definition of early endoscopy </a:t>
            </a:r>
          </a:p>
          <a:p>
            <a:pPr lvl="1" eaLnBrk="1" hangingPunct="1"/>
            <a:r>
              <a:rPr lang="en-US" dirty="0" smtClean="0">
                <a:solidFill>
                  <a:srgbClr val="FF0000"/>
                </a:solidFill>
              </a:rPr>
              <a:t>Ranges from 6 to 24 hours </a:t>
            </a:r>
            <a:r>
              <a:rPr lang="en-US" dirty="0" smtClean="0"/>
              <a:t>AFTER INITIAL PRESENTATION</a:t>
            </a:r>
          </a:p>
          <a:p>
            <a:pPr lvl="1" eaLnBrk="1" hangingPunct="1">
              <a:buFont typeface="Wingdings 2" charset="2"/>
              <a:buNone/>
            </a:pPr>
            <a:endParaRPr lang="en-US" dirty="0" smtClean="0"/>
          </a:p>
          <a:p>
            <a:pPr eaLnBrk="1" hangingPunct="1"/>
            <a:r>
              <a:rPr lang="en-US" dirty="0" smtClean="0">
                <a:solidFill>
                  <a:srgbClr val="FF0000"/>
                </a:solidFill>
              </a:rPr>
              <a:t>May need to be delayed or deferred</a:t>
            </a:r>
            <a:r>
              <a:rPr lang="en-US" dirty="0" smtClean="0"/>
              <a:t>:</a:t>
            </a:r>
          </a:p>
          <a:p>
            <a:pPr lvl="1" eaLnBrk="1" hangingPunct="1"/>
            <a:r>
              <a:rPr lang="en-US" dirty="0" smtClean="0"/>
              <a:t>Active acute coronary syndromes </a:t>
            </a:r>
          </a:p>
          <a:p>
            <a:pPr lvl="1" eaLnBrk="1" hangingPunct="1"/>
            <a:r>
              <a:rPr lang="en-US" dirty="0" smtClean="0"/>
              <a:t>Suspected perforation</a:t>
            </a:r>
          </a:p>
        </p:txBody>
      </p:sp>
      <p:sp>
        <p:nvSpPr>
          <p:cNvPr id="51204" name="Rectangle 3"/>
          <p:cNvSpPr>
            <a:spLocks noChangeArrowheads="1"/>
          </p:cNvSpPr>
          <p:nvPr/>
        </p:nvSpPr>
        <p:spPr bwMode="auto">
          <a:xfrm>
            <a:off x="457200" y="6045200"/>
            <a:ext cx="8229600" cy="369888"/>
          </a:xfrm>
          <a:prstGeom prst="rect">
            <a:avLst/>
          </a:prstGeom>
          <a:noFill/>
          <a:ln w="9525">
            <a:noFill/>
            <a:miter lim="800000"/>
            <a:headEnd/>
            <a:tailEnd/>
          </a:ln>
        </p:spPr>
        <p:txBody>
          <a:bodyPr>
            <a:spAutoFit/>
          </a:bodyPr>
          <a:lstStyle/>
          <a:p>
            <a:pPr algn="r" eaLnBrk="1" hangingPunct="1"/>
            <a:r>
              <a:rPr lang="en-US">
                <a:latin typeface="Century Gothic" charset="0"/>
              </a:rPr>
              <a:t>Barkun et al. Ann Intern Med 2010;152:101-13.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4 </a:t>
            </a:r>
            <a:endParaRPr lang="en-GB" dirty="0"/>
          </a:p>
        </p:txBody>
      </p:sp>
      <p:sp>
        <p:nvSpPr>
          <p:cNvPr id="3" name="Content Placeholder 2"/>
          <p:cNvSpPr>
            <a:spLocks noGrp="1"/>
          </p:cNvSpPr>
          <p:nvPr>
            <p:ph idx="1"/>
          </p:nvPr>
        </p:nvSpPr>
        <p:spPr/>
        <p:txBody>
          <a:bodyPr/>
          <a:lstStyle/>
          <a:p>
            <a:r>
              <a:rPr lang="en-GB" dirty="0" smtClean="0"/>
              <a:t>A 47 years old male known to have alcoholic liver disease presented with </a:t>
            </a:r>
            <a:r>
              <a:rPr lang="en-GB" dirty="0" err="1" smtClean="0"/>
              <a:t>hematemesis</a:t>
            </a:r>
            <a:r>
              <a:rPr lang="en-GB" dirty="0" smtClean="0"/>
              <a:t> of large amount and dizziness after resuscitation an upper GI endoscopy done which showed multiple large oesophageal </a:t>
            </a:r>
            <a:r>
              <a:rPr lang="en-GB" dirty="0" err="1" smtClean="0"/>
              <a:t>varix</a:t>
            </a:r>
            <a:r>
              <a:rPr lang="en-GB" dirty="0" smtClean="0"/>
              <a:t> which was banded , however 12 hrs post endoscopy he continued to have </a:t>
            </a:r>
            <a:r>
              <a:rPr lang="en-GB" dirty="0" err="1" smtClean="0"/>
              <a:t>melena</a:t>
            </a:r>
            <a:r>
              <a:rPr lang="en-GB" dirty="0" smtClean="0"/>
              <a:t> with drop of </a:t>
            </a:r>
            <a:r>
              <a:rPr lang="en-GB" dirty="0" err="1" smtClean="0"/>
              <a:t>Hb</a:t>
            </a:r>
            <a:r>
              <a:rPr lang="en-GB" dirty="0" smtClean="0"/>
              <a:t> and hypotension </a:t>
            </a:r>
          </a:p>
          <a:p>
            <a:pPr>
              <a:buNone/>
            </a:pPr>
            <a:endParaRPr lang="en-GB"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smtClean="0"/>
          </a:p>
          <a:p>
            <a:endParaRPr lang="en-GB" dirty="0"/>
          </a:p>
          <a:p>
            <a:r>
              <a:rPr lang="en-GB" dirty="0" smtClean="0"/>
              <a:t>What is the next step in the patient management?</a:t>
            </a:r>
            <a:endParaRPr lang="en-GB"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2654300"/>
            <a:ext cx="8229600" cy="1143000"/>
          </a:xfrm>
        </p:spPr>
        <p:txBody>
          <a:bodyPr/>
          <a:lstStyle/>
          <a:p>
            <a:pPr eaLnBrk="1" hangingPunct="1"/>
            <a:r>
              <a:rPr lang="en-US" sz="3600" smtClean="0"/>
              <a:t>YOU ARE NOT ALONE</a:t>
            </a:r>
          </a:p>
        </p:txBody>
      </p:sp>
      <p:pic>
        <p:nvPicPr>
          <p:cNvPr id="3" name="Picture 2" descr="Endoscopy.jpg"/>
          <p:cNvPicPr>
            <a:picLocks noChangeAspect="1"/>
          </p:cNvPicPr>
          <p:nvPr/>
        </p:nvPicPr>
        <p:blipFill>
          <a:blip r:embed="rId2"/>
          <a:srcRect/>
          <a:stretch>
            <a:fillRect/>
          </a:stretch>
        </p:blipFill>
        <p:spPr bwMode="auto">
          <a:xfrm>
            <a:off x="457200" y="868363"/>
            <a:ext cx="3492500" cy="1976437"/>
          </a:xfrm>
          <a:prstGeom prst="rect">
            <a:avLst/>
          </a:prstGeom>
          <a:noFill/>
          <a:ln w="9525">
            <a:noFill/>
            <a:miter lim="800000"/>
            <a:headEnd/>
            <a:tailEnd/>
          </a:ln>
        </p:spPr>
      </p:pic>
      <p:sp>
        <p:nvSpPr>
          <p:cNvPr id="4" name="TextBox 3"/>
          <p:cNvSpPr txBox="1">
            <a:spLocks noChangeArrowheads="1"/>
          </p:cNvSpPr>
          <p:nvPr/>
        </p:nvSpPr>
        <p:spPr bwMode="auto">
          <a:xfrm>
            <a:off x="177800" y="125413"/>
            <a:ext cx="4191000" cy="708025"/>
          </a:xfrm>
          <a:prstGeom prst="rect">
            <a:avLst/>
          </a:prstGeom>
          <a:noFill/>
          <a:ln w="9525">
            <a:noFill/>
            <a:miter lim="800000"/>
            <a:headEnd/>
            <a:tailEnd/>
          </a:ln>
        </p:spPr>
        <p:txBody>
          <a:bodyPr>
            <a:spAutoFit/>
          </a:bodyPr>
          <a:lstStyle/>
          <a:p>
            <a:pPr algn="ctr" eaLnBrk="1" hangingPunct="1"/>
            <a:r>
              <a:rPr lang="en-US" sz="4000"/>
              <a:t>Gastroenterology</a:t>
            </a:r>
          </a:p>
        </p:txBody>
      </p:sp>
      <p:pic>
        <p:nvPicPr>
          <p:cNvPr id="5" name="Picture 4" descr="Interventional radiology.jpg"/>
          <p:cNvPicPr>
            <a:picLocks noChangeAspect="1"/>
          </p:cNvPicPr>
          <p:nvPr/>
        </p:nvPicPr>
        <p:blipFill>
          <a:blip r:embed="rId3"/>
          <a:srcRect/>
          <a:stretch>
            <a:fillRect/>
          </a:stretch>
        </p:blipFill>
        <p:spPr bwMode="auto">
          <a:xfrm>
            <a:off x="5041900" y="817563"/>
            <a:ext cx="3810000" cy="2027237"/>
          </a:xfrm>
          <a:prstGeom prst="rect">
            <a:avLst/>
          </a:prstGeom>
          <a:noFill/>
          <a:ln w="9525">
            <a:noFill/>
            <a:miter lim="800000"/>
            <a:headEnd/>
            <a:tailEnd/>
          </a:ln>
        </p:spPr>
      </p:pic>
      <p:sp>
        <p:nvSpPr>
          <p:cNvPr id="6" name="TextBox 5"/>
          <p:cNvSpPr txBox="1">
            <a:spLocks noChangeArrowheads="1"/>
          </p:cNvSpPr>
          <p:nvPr/>
        </p:nvSpPr>
        <p:spPr bwMode="auto">
          <a:xfrm>
            <a:off x="4292600" y="109538"/>
            <a:ext cx="5232400" cy="708025"/>
          </a:xfrm>
          <a:prstGeom prst="rect">
            <a:avLst/>
          </a:prstGeom>
          <a:noFill/>
          <a:ln w="9525">
            <a:noFill/>
            <a:miter lim="800000"/>
            <a:headEnd/>
            <a:tailEnd/>
          </a:ln>
        </p:spPr>
        <p:txBody>
          <a:bodyPr>
            <a:spAutoFit/>
          </a:bodyPr>
          <a:lstStyle/>
          <a:p>
            <a:pPr algn="ctr" eaLnBrk="1" hangingPunct="1"/>
            <a:r>
              <a:rPr lang="en-US" sz="4000"/>
              <a:t>Interventional Rad.</a:t>
            </a:r>
          </a:p>
        </p:txBody>
      </p:sp>
      <p:pic>
        <p:nvPicPr>
          <p:cNvPr id="8" name="Picture 7" descr="ICU suite.jpg"/>
          <p:cNvPicPr>
            <a:picLocks noChangeAspect="1"/>
          </p:cNvPicPr>
          <p:nvPr/>
        </p:nvPicPr>
        <p:blipFill>
          <a:blip r:embed="rId4" cstate="print"/>
          <a:srcRect/>
          <a:stretch>
            <a:fillRect/>
          </a:stretch>
        </p:blipFill>
        <p:spPr bwMode="auto">
          <a:xfrm>
            <a:off x="457200" y="4135438"/>
            <a:ext cx="3657600" cy="2447925"/>
          </a:xfrm>
          <a:prstGeom prst="rect">
            <a:avLst/>
          </a:prstGeom>
          <a:noFill/>
          <a:ln w="9525">
            <a:noFill/>
            <a:miter lim="800000"/>
            <a:headEnd/>
            <a:tailEnd/>
          </a:ln>
        </p:spPr>
      </p:pic>
      <p:sp>
        <p:nvSpPr>
          <p:cNvPr id="9" name="TextBox 8"/>
          <p:cNvSpPr txBox="1">
            <a:spLocks noChangeArrowheads="1"/>
          </p:cNvSpPr>
          <p:nvPr/>
        </p:nvSpPr>
        <p:spPr bwMode="auto">
          <a:xfrm>
            <a:off x="177800" y="3427413"/>
            <a:ext cx="4191000" cy="708025"/>
          </a:xfrm>
          <a:prstGeom prst="rect">
            <a:avLst/>
          </a:prstGeom>
          <a:noFill/>
          <a:ln w="9525">
            <a:noFill/>
            <a:miter lim="800000"/>
            <a:headEnd/>
            <a:tailEnd/>
          </a:ln>
        </p:spPr>
        <p:txBody>
          <a:bodyPr>
            <a:spAutoFit/>
          </a:bodyPr>
          <a:lstStyle/>
          <a:p>
            <a:pPr algn="ctr" eaLnBrk="1" hangingPunct="1"/>
            <a:r>
              <a:rPr lang="en-US" sz="4000"/>
              <a:t>Intensive Care</a:t>
            </a:r>
          </a:p>
        </p:txBody>
      </p:sp>
      <p:pic>
        <p:nvPicPr>
          <p:cNvPr id="10" name="Picture 9" descr="Surgeons performing surgery-1754508.jpg"/>
          <p:cNvPicPr>
            <a:picLocks noChangeAspect="1"/>
          </p:cNvPicPr>
          <p:nvPr/>
        </p:nvPicPr>
        <p:blipFill>
          <a:blip r:embed="rId5" cstate="print"/>
          <a:srcRect/>
          <a:stretch>
            <a:fillRect/>
          </a:stretch>
        </p:blipFill>
        <p:spPr bwMode="auto">
          <a:xfrm>
            <a:off x="5041900" y="4135438"/>
            <a:ext cx="3810000" cy="2536825"/>
          </a:xfrm>
          <a:prstGeom prst="rect">
            <a:avLst/>
          </a:prstGeom>
          <a:noFill/>
          <a:ln w="9525">
            <a:noFill/>
            <a:miter lim="800000"/>
            <a:headEnd/>
            <a:tailEnd/>
          </a:ln>
        </p:spPr>
      </p:pic>
      <p:sp>
        <p:nvSpPr>
          <p:cNvPr id="11" name="TextBox 10"/>
          <p:cNvSpPr txBox="1">
            <a:spLocks noChangeArrowheads="1"/>
          </p:cNvSpPr>
          <p:nvPr/>
        </p:nvSpPr>
        <p:spPr bwMode="auto">
          <a:xfrm>
            <a:off x="4673600" y="3427413"/>
            <a:ext cx="4191000" cy="708025"/>
          </a:xfrm>
          <a:prstGeom prst="rect">
            <a:avLst/>
          </a:prstGeom>
          <a:noFill/>
          <a:ln w="9525">
            <a:noFill/>
            <a:miter lim="800000"/>
            <a:headEnd/>
            <a:tailEnd/>
          </a:ln>
        </p:spPr>
        <p:txBody>
          <a:bodyPr>
            <a:spAutoFit/>
          </a:bodyPr>
          <a:lstStyle/>
          <a:p>
            <a:pPr algn="ctr" eaLnBrk="1" hangingPunct="1"/>
            <a:r>
              <a:rPr lang="en-US" sz="4000"/>
              <a:t>Surgery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P spid="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normAutofit fontScale="90000"/>
          </a:bodyPr>
          <a:lstStyle/>
          <a:p>
            <a:r>
              <a:rPr lang="en-US" dirty="0" smtClean="0">
                <a:solidFill>
                  <a:srgbClr val="C00000"/>
                </a:solidFill>
              </a:rPr>
              <a:t>Summary for steps of GI </a:t>
            </a:r>
            <a:r>
              <a:rPr lang="en-US" dirty="0" smtClean="0">
                <a:solidFill>
                  <a:srgbClr val="C00000"/>
                </a:solidFill>
              </a:rPr>
              <a:t>bleeding  </a:t>
            </a:r>
            <a:r>
              <a:rPr lang="en-US" dirty="0" smtClean="0">
                <a:solidFill>
                  <a:srgbClr val="C00000"/>
                </a:solidFill>
              </a:rPr>
              <a:t>approach </a:t>
            </a:r>
          </a:p>
        </p:txBody>
      </p:sp>
      <p:graphicFrame>
        <p:nvGraphicFramePr>
          <p:cNvPr id="4" name="Content Placeholder 3"/>
          <p:cNvGraphicFramePr>
            <a:graphicFrameLocks noGrp="1" noChangeAspect="1"/>
          </p:cNvGraphicFramePr>
          <p:nvPr>
            <p:ph idx="10"/>
            <p:extLst>
              <p:ext uri="{D42A27DB-BD31-4B8C-83A1-F6EECF244321}">
                <p14:modId xmlns:p14="http://schemas.microsoft.com/office/powerpoint/2010/main" val="865363379"/>
              </p:ext>
            </p:extLst>
          </p:nvPr>
        </p:nvGraphicFramePr>
        <p:xfrm>
          <a:off x="1619672" y="1484784"/>
          <a:ext cx="4937760" cy="2937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3"/>
          <p:cNvGraphicFramePr>
            <a:graphicFrameLocks noChangeAspect="1"/>
          </p:cNvGraphicFramePr>
          <p:nvPr/>
        </p:nvGraphicFramePr>
        <p:xfrm>
          <a:off x="2915047" y="4580581"/>
          <a:ext cx="4937760" cy="151184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9701" name="Picture 2"/>
          <p:cNvPicPr>
            <a:picLocks noChangeAspect="1"/>
          </p:cNvPicPr>
          <p:nvPr/>
        </p:nvPicPr>
        <p:blipFill>
          <a:blip r:embed="rId12"/>
          <a:srcRect/>
          <a:stretch>
            <a:fillRect/>
          </a:stretch>
        </p:blipFill>
        <p:spPr bwMode="auto">
          <a:xfrm>
            <a:off x="6084888" y="4292600"/>
            <a:ext cx="346075" cy="347663"/>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p:cNvPicPr>
          <p:nvPr/>
        </p:nvPicPr>
        <p:blipFill>
          <a:blip r:embed="rId2"/>
          <a:srcRect/>
          <a:stretch>
            <a:fillRect/>
          </a:stretch>
        </p:blipFill>
        <p:spPr bwMode="auto">
          <a:xfrm>
            <a:off x="290414" y="1115744"/>
            <a:ext cx="8656638" cy="3994150"/>
          </a:xfrm>
          <a:prstGeom prst="rect">
            <a:avLst/>
          </a:prstGeom>
          <a:noFill/>
          <a:ln w="9525">
            <a:noFill/>
            <a:miter lim="800000"/>
            <a:headEnd/>
            <a:tailEnd/>
          </a:ln>
        </p:spPr>
      </p:pic>
      <p:sp>
        <p:nvSpPr>
          <p:cNvPr id="3" name="Rectangle 2"/>
          <p:cNvSpPr/>
          <p:nvPr/>
        </p:nvSpPr>
        <p:spPr>
          <a:xfrm>
            <a:off x="571472" y="4214818"/>
            <a:ext cx="8001056" cy="642942"/>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3"/>
          <p:cNvPicPr>
            <a:picLocks noChangeAspect="1"/>
          </p:cNvPicPr>
          <p:nvPr/>
        </p:nvPicPr>
        <p:blipFill>
          <a:blip r:embed="rId2"/>
          <a:srcRect/>
          <a:stretch>
            <a:fillRect/>
          </a:stretch>
        </p:blipFill>
        <p:spPr bwMode="auto">
          <a:xfrm>
            <a:off x="2235200" y="152400"/>
            <a:ext cx="4922838" cy="6489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3"/>
          <p:cNvPicPr>
            <a:picLocks noChangeAspect="1"/>
          </p:cNvPicPr>
          <p:nvPr/>
        </p:nvPicPr>
        <p:blipFill>
          <a:blip r:embed="rId3"/>
          <a:srcRect/>
          <a:stretch>
            <a:fillRect/>
          </a:stretch>
        </p:blipFill>
        <p:spPr bwMode="auto">
          <a:xfrm>
            <a:off x="173038" y="339725"/>
            <a:ext cx="8894762" cy="5843588"/>
          </a:xfrm>
          <a:prstGeom prst="rect">
            <a:avLst/>
          </a:prstGeom>
          <a:noFill/>
          <a:ln w="9525">
            <a:noFill/>
            <a:miter lim="800000"/>
            <a:headEnd/>
            <a:tailEnd/>
          </a:ln>
        </p:spPr>
      </p:pic>
      <p:sp>
        <p:nvSpPr>
          <p:cNvPr id="77827" name="TextBox 4"/>
          <p:cNvSpPr txBox="1">
            <a:spLocks noChangeArrowheads="1"/>
          </p:cNvSpPr>
          <p:nvPr/>
        </p:nvSpPr>
        <p:spPr bwMode="auto">
          <a:xfrm>
            <a:off x="827088" y="6299200"/>
            <a:ext cx="7734300" cy="646113"/>
          </a:xfrm>
          <a:prstGeom prst="rect">
            <a:avLst/>
          </a:prstGeom>
          <a:noFill/>
          <a:ln w="9525">
            <a:noFill/>
            <a:miter lim="800000"/>
            <a:headEnd/>
            <a:tailEnd/>
          </a:ln>
        </p:spPr>
        <p:txBody>
          <a:bodyPr>
            <a:spAutoFit/>
          </a:bodyPr>
          <a:lstStyle/>
          <a:p>
            <a:pPr algn="r" eaLnBrk="1" hangingPunct="1"/>
            <a:r>
              <a:rPr lang="en-US">
                <a:latin typeface="Century Gothic" charset="0"/>
              </a:rPr>
              <a:t>Bardou et al. Nat Rev Gastroenterol Hepatol 2012;9:97-104.</a:t>
            </a:r>
          </a:p>
          <a:p>
            <a:pPr algn="r" eaLnBrk="1" hangingPunct="1"/>
            <a:endParaRPr lang="en-US">
              <a:latin typeface="Century Gothic"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457200" y="44450"/>
            <a:ext cx="8229600" cy="1143000"/>
          </a:xfrm>
        </p:spPr>
        <p:txBody>
          <a:bodyPr/>
          <a:lstStyle/>
          <a:p>
            <a:pPr eaLnBrk="1" hangingPunct="1"/>
            <a:r>
              <a:rPr lang="en-US" smtClean="0"/>
              <a:t>When to go to surgery?</a:t>
            </a:r>
          </a:p>
        </p:txBody>
      </p:sp>
      <p:pic>
        <p:nvPicPr>
          <p:cNvPr id="79875" name="Picture 3"/>
          <p:cNvPicPr>
            <a:picLocks noChangeAspect="1"/>
          </p:cNvPicPr>
          <p:nvPr/>
        </p:nvPicPr>
        <p:blipFill>
          <a:blip r:embed="rId3"/>
          <a:srcRect/>
          <a:stretch>
            <a:fillRect/>
          </a:stretch>
        </p:blipFill>
        <p:spPr bwMode="auto">
          <a:xfrm>
            <a:off x="673100" y="950913"/>
            <a:ext cx="7878763" cy="5930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pPr eaLnBrk="1" hangingPunct="1"/>
            <a:r>
              <a:rPr lang="en-US" b="1" smtClean="0"/>
              <a:t>Conclusions</a:t>
            </a:r>
            <a:endParaRPr lang="en-US" smtClean="0"/>
          </a:p>
        </p:txBody>
      </p:sp>
      <p:sp>
        <p:nvSpPr>
          <p:cNvPr id="81923" name="Content Placeholder 2"/>
          <p:cNvSpPr>
            <a:spLocks noGrp="1"/>
          </p:cNvSpPr>
          <p:nvPr>
            <p:ph idx="1"/>
          </p:nvPr>
        </p:nvSpPr>
        <p:spPr/>
        <p:txBody>
          <a:bodyPr/>
          <a:lstStyle/>
          <a:p>
            <a:pPr eaLnBrk="1" hangingPunct="1">
              <a:lnSpc>
                <a:spcPct val="80000"/>
              </a:lnSpc>
              <a:buFont typeface="Wingdings 2" charset="2"/>
              <a:buChar char="Ü"/>
            </a:pPr>
            <a:r>
              <a:rPr lang="en-US" sz="3000" smtClean="0"/>
              <a:t>Resuscitation should be initiated prior to any diagnostic procedure </a:t>
            </a:r>
          </a:p>
          <a:p>
            <a:pPr eaLnBrk="1" hangingPunct="1">
              <a:lnSpc>
                <a:spcPct val="80000"/>
              </a:lnSpc>
              <a:buFont typeface="Wingdings 2" charset="2"/>
              <a:buChar char="Ü"/>
            </a:pPr>
            <a:r>
              <a:rPr lang="en-US" sz="3000" smtClean="0"/>
              <a:t>Gastrointestinal endoscopy allows visualization of the stigmata, accurate assessment of the level of risk and treatment of the underlying lesion </a:t>
            </a:r>
          </a:p>
          <a:p>
            <a:pPr eaLnBrk="1" hangingPunct="1">
              <a:lnSpc>
                <a:spcPct val="80000"/>
              </a:lnSpc>
              <a:buFont typeface="Wingdings 2" charset="2"/>
              <a:buChar char="Ü"/>
            </a:pPr>
            <a:r>
              <a:rPr lang="en-US" sz="3000" smtClean="0"/>
              <a:t>Intravenous PPI therapy after endoscopy is crucial to decrease the risk of cardiovascular complications and to prevent recurrence of bleeding </a:t>
            </a:r>
          </a:p>
          <a:p>
            <a:pPr eaLnBrk="1" hangingPunct="1">
              <a:lnSpc>
                <a:spcPct val="80000"/>
              </a:lnSpc>
              <a:buFont typeface="Wingdings 2" charset="2"/>
              <a:buChar char="Ü"/>
            </a:pPr>
            <a:r>
              <a:rPr lang="en-US" sz="3000" i="1" smtClean="0"/>
              <a:t>Helicobacter pylori testing should be performed in the acute setting </a:t>
            </a:r>
            <a:endParaRPr lang="en-US" sz="3000" smtClean="0"/>
          </a:p>
        </p:txBody>
      </p:sp>
      <p:sp>
        <p:nvSpPr>
          <p:cNvPr id="81924" name="TextBox 3"/>
          <p:cNvSpPr txBox="1">
            <a:spLocks noChangeArrowheads="1"/>
          </p:cNvSpPr>
          <p:nvPr/>
        </p:nvSpPr>
        <p:spPr bwMode="auto">
          <a:xfrm>
            <a:off x="827088" y="6299200"/>
            <a:ext cx="7734300" cy="646113"/>
          </a:xfrm>
          <a:prstGeom prst="rect">
            <a:avLst/>
          </a:prstGeom>
          <a:noFill/>
          <a:ln w="9525">
            <a:noFill/>
            <a:miter lim="800000"/>
            <a:headEnd/>
            <a:tailEnd/>
          </a:ln>
        </p:spPr>
        <p:txBody>
          <a:bodyPr>
            <a:spAutoFit/>
          </a:bodyPr>
          <a:lstStyle/>
          <a:p>
            <a:pPr algn="r" eaLnBrk="1" hangingPunct="1"/>
            <a:r>
              <a:rPr lang="en-US">
                <a:latin typeface="Century Gothic" charset="0"/>
              </a:rPr>
              <a:t>Bardou et al. Nat Rev Gastroenterol Hepatol 2012;9:97-104.</a:t>
            </a:r>
          </a:p>
          <a:p>
            <a:pPr algn="r" eaLnBrk="1" hangingPunct="1"/>
            <a:endParaRPr lang="en-US">
              <a:latin typeface="Century Gothic"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smtClean="0"/>
          </a:p>
          <a:p>
            <a:endParaRPr lang="en-GB" dirty="0"/>
          </a:p>
          <a:p>
            <a:r>
              <a:rPr lang="en-GB" dirty="0" smtClean="0"/>
              <a:t>What is the likely diagnosis? </a:t>
            </a:r>
          </a:p>
          <a:p>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mtClean="0"/>
              <a:t>Causes of UGIB</a:t>
            </a:r>
          </a:p>
        </p:txBody>
      </p:sp>
      <p:pic>
        <p:nvPicPr>
          <p:cNvPr id="14339" name="Picture 3"/>
          <p:cNvPicPr>
            <a:picLocks noChangeAspect="1"/>
          </p:cNvPicPr>
          <p:nvPr/>
        </p:nvPicPr>
        <p:blipFill>
          <a:blip r:embed="rId2"/>
          <a:srcRect/>
          <a:stretch>
            <a:fillRect/>
          </a:stretch>
        </p:blipFill>
        <p:spPr bwMode="auto">
          <a:xfrm>
            <a:off x="457200" y="2081213"/>
            <a:ext cx="8280400" cy="3632200"/>
          </a:xfrm>
          <a:prstGeom prst="rect">
            <a:avLst/>
          </a:prstGeom>
          <a:noFill/>
          <a:ln w="9525">
            <a:noFill/>
            <a:miter lim="800000"/>
            <a:headEnd/>
            <a:tailEnd/>
          </a:ln>
        </p:spPr>
      </p:pic>
      <p:sp>
        <p:nvSpPr>
          <p:cNvPr id="14340" name="Rectangle 4"/>
          <p:cNvSpPr>
            <a:spLocks noChangeArrowheads="1"/>
          </p:cNvSpPr>
          <p:nvPr/>
        </p:nvSpPr>
        <p:spPr bwMode="auto">
          <a:xfrm>
            <a:off x="457200" y="5934075"/>
            <a:ext cx="8229600" cy="369888"/>
          </a:xfrm>
          <a:prstGeom prst="rect">
            <a:avLst/>
          </a:prstGeom>
          <a:noFill/>
          <a:ln w="9525">
            <a:noFill/>
            <a:miter lim="800000"/>
            <a:headEnd/>
            <a:tailEnd/>
          </a:ln>
        </p:spPr>
        <p:txBody>
          <a:bodyPr>
            <a:spAutoFit/>
          </a:bodyPr>
          <a:lstStyle/>
          <a:p>
            <a:pPr algn="r" eaLnBrk="1" hangingPunct="1"/>
            <a:r>
              <a:rPr lang="en-US">
                <a:latin typeface="Century Gothic" charset="0"/>
              </a:rPr>
              <a:t>Gibson et al. Gastrointest Endosc Clin N Am 2011;21:583-96.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smtClean="0"/>
          </a:p>
          <a:p>
            <a:endParaRPr lang="en-GB" dirty="0"/>
          </a:p>
          <a:p>
            <a:endParaRPr lang="en-GB" dirty="0" smtClean="0"/>
          </a:p>
          <a:p>
            <a:r>
              <a:rPr lang="en-GB" dirty="0" smtClean="0"/>
              <a:t>What will be the next step?</a:t>
            </a:r>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descr="C:\Users\hp\Pictures\images.jpg"/>
          <p:cNvPicPr>
            <a:picLocks noGrp="1" noChangeAspect="1" noChangeArrowheads="1"/>
          </p:cNvPicPr>
          <p:nvPr>
            <p:ph idx="1"/>
          </p:nvPr>
        </p:nvPicPr>
        <p:blipFill>
          <a:blip r:embed="rId2"/>
          <a:srcRect/>
          <a:stretch>
            <a:fillRect/>
          </a:stretch>
        </p:blipFill>
        <p:spPr bwMode="auto">
          <a:xfrm>
            <a:off x="2357422" y="1980790"/>
            <a:ext cx="3929090" cy="333972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2</a:t>
            </a:r>
            <a:endParaRPr lang="en-GB" dirty="0"/>
          </a:p>
        </p:txBody>
      </p:sp>
      <p:sp>
        <p:nvSpPr>
          <p:cNvPr id="3" name="Content Placeholder 2"/>
          <p:cNvSpPr>
            <a:spLocks noGrp="1"/>
          </p:cNvSpPr>
          <p:nvPr>
            <p:ph idx="1"/>
          </p:nvPr>
        </p:nvSpPr>
        <p:spPr/>
        <p:txBody>
          <a:bodyPr/>
          <a:lstStyle/>
          <a:p>
            <a:r>
              <a:rPr lang="en-GB" dirty="0" smtClean="0"/>
              <a:t>A 42 years old male complaining of chronic  recurrent </a:t>
            </a:r>
            <a:r>
              <a:rPr lang="en-GB" dirty="0" err="1" smtClean="0"/>
              <a:t>epigastric</a:t>
            </a:r>
            <a:r>
              <a:rPr lang="en-GB" dirty="0" smtClean="0"/>
              <a:t> pain which worsen recently especially when he is fasting </a:t>
            </a:r>
          </a:p>
          <a:p>
            <a:r>
              <a:rPr lang="en-GB" dirty="0" smtClean="0"/>
              <a:t>For the last 2 days he started to have frequent vomiting associated with  blood </a:t>
            </a:r>
          </a:p>
          <a:p>
            <a:r>
              <a:rPr lang="en-GB" dirty="0" smtClean="0"/>
              <a:t>He is not known to have any chronic medical problems and not on any medications</a:t>
            </a:r>
          </a:p>
          <a:p>
            <a:pPr>
              <a:buNone/>
            </a:pPr>
            <a:endParaRPr lang="en-GB"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TotalTime>
  <Words>1225</Words>
  <Application>Microsoft Office PowerPoint</Application>
  <PresentationFormat>On-screen Show (4:3)</PresentationFormat>
  <Paragraphs>163</Paragraphs>
  <Slides>43</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ＭＳ Ｐゴシック</vt:lpstr>
      <vt:lpstr>Arial</vt:lpstr>
      <vt:lpstr>Calibri</vt:lpstr>
      <vt:lpstr>Century Gothic</vt:lpstr>
      <vt:lpstr>Wingdings 2</vt:lpstr>
      <vt:lpstr>Office Theme</vt:lpstr>
      <vt:lpstr>GI Bleeding Approach</vt:lpstr>
      <vt:lpstr>Case 1</vt:lpstr>
      <vt:lpstr>PowerPoint Presentation</vt:lpstr>
      <vt:lpstr>PowerPoint Presentation</vt:lpstr>
      <vt:lpstr>PowerPoint Presentation</vt:lpstr>
      <vt:lpstr>Causes of UGIB</vt:lpstr>
      <vt:lpstr>PowerPoint Presentation</vt:lpstr>
      <vt:lpstr>PowerPoint Presentation</vt:lpstr>
      <vt:lpstr>Case 2</vt:lpstr>
      <vt:lpstr>PowerPoint Presentation</vt:lpstr>
      <vt:lpstr>PowerPoint Presentation</vt:lpstr>
      <vt:lpstr>PowerPoint Presentation</vt:lpstr>
      <vt:lpstr>Risk Stratification</vt:lpstr>
      <vt:lpstr>PowerPoint Presentation</vt:lpstr>
      <vt:lpstr>PowerPoint Presentation</vt:lpstr>
      <vt:lpstr>PowerPoint Presentation</vt:lpstr>
      <vt:lpstr>Spurting Blood</vt:lpstr>
      <vt:lpstr>Non-bleeding Visible Vessel</vt:lpstr>
      <vt:lpstr>Flat, Pigmented Spot</vt:lpstr>
      <vt:lpstr>Clean Base</vt:lpstr>
      <vt:lpstr>Risk factors for Upper GI Bleeding </vt:lpstr>
      <vt:lpstr>H pylori</vt:lpstr>
      <vt:lpstr>Case 3 </vt:lpstr>
      <vt:lpstr>PowerPoint Presentation</vt:lpstr>
      <vt:lpstr>Clinical Manifestations of liver Cirrhosis </vt:lpstr>
      <vt:lpstr>PowerPoint Presentation</vt:lpstr>
      <vt:lpstr>PowerPoint Presentation</vt:lpstr>
      <vt:lpstr>IV Fluid Resuscitation</vt:lpstr>
      <vt:lpstr>PowerPoint Presentation</vt:lpstr>
      <vt:lpstr>3- Blood Transfusions</vt:lpstr>
      <vt:lpstr>3- Blood Transfusions (cont’d)</vt:lpstr>
      <vt:lpstr>3- Blood Transfusions (Cont’d) </vt:lpstr>
      <vt:lpstr>3- Blood Transfusions (Cont’d) </vt:lpstr>
      <vt:lpstr>Patients receiving anticoagulants </vt:lpstr>
      <vt:lpstr>Timing and need for early endoscopy</vt:lpstr>
      <vt:lpstr>Case 4 </vt:lpstr>
      <vt:lpstr>PowerPoint Presentation</vt:lpstr>
      <vt:lpstr>YOU ARE NOT ALONE</vt:lpstr>
      <vt:lpstr>Summary for steps of GI bleeding  approach </vt:lpstr>
      <vt:lpstr>PowerPoint Presentation</vt:lpstr>
      <vt:lpstr>PowerPoint Presentation</vt:lpstr>
      <vt:lpstr>When to go to surgery?</vt:lpstr>
      <vt:lpstr>Conclusions</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 Bleeding Approach</dc:title>
  <dc:creator>HP</dc:creator>
  <cp:lastModifiedBy>Nahla Ali Azzam</cp:lastModifiedBy>
  <cp:revision>29</cp:revision>
  <dcterms:created xsi:type="dcterms:W3CDTF">2018-09-11T08:18:43Z</dcterms:created>
  <dcterms:modified xsi:type="dcterms:W3CDTF">2023-11-15T06:34:53Z</dcterms:modified>
</cp:coreProperties>
</file>