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Lst>
  <p:sldSz cy="10692000" cx="7560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283">
          <p15:clr>
            <a:srgbClr val="9AA0A6"/>
          </p15:clr>
        </p15:guide>
        <p15:guide id="2" pos="4592">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83"/>
        <p:guide pos="4592"/>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3" Type="http://schemas.openxmlformats.org/officeDocument/2006/relationships/slide" Target="slides/slide58.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217082" y="685800"/>
            <a:ext cx="2424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2217082" y="685800"/>
            <a:ext cx="24243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136556ba1ae_0_28: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136556ba1ae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14059da9f71_0_3:notes"/>
          <p:cNvSpPr/>
          <p:nvPr>
            <p:ph idx="2" type="sldImg"/>
          </p:nvPr>
        </p:nvSpPr>
        <p:spPr>
          <a:xfrm>
            <a:off x="2217082" y="685800"/>
            <a:ext cx="24243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14059da9f71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136556ba1ae_0_32: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136556ba1ae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140506c499d_0_1:notes"/>
          <p:cNvSpPr/>
          <p:nvPr>
            <p:ph idx="2" type="sldImg"/>
          </p:nvPr>
        </p:nvSpPr>
        <p:spPr>
          <a:xfrm>
            <a:off x="2217082" y="685800"/>
            <a:ext cx="24243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140506c499d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f440262c91_0_8:notes"/>
          <p:cNvSpPr/>
          <p:nvPr>
            <p:ph idx="2" type="sldImg"/>
          </p:nvPr>
        </p:nvSpPr>
        <p:spPr>
          <a:xfrm>
            <a:off x="2111648" y="685800"/>
            <a:ext cx="26355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f440262c91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136556ba1ae_0_12: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136556ba1ae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3af5ec3a5b3c4564_4:notes"/>
          <p:cNvSpPr/>
          <p:nvPr>
            <p:ph idx="2" type="sldImg"/>
          </p:nvPr>
        </p:nvSpPr>
        <p:spPr>
          <a:xfrm>
            <a:off x="2217082" y="685800"/>
            <a:ext cx="24243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3af5ec3a5b3c4564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69dc4edd27c1a538_0:notes"/>
          <p:cNvSpPr/>
          <p:nvPr>
            <p:ph idx="2" type="sldImg"/>
          </p:nvPr>
        </p:nvSpPr>
        <p:spPr>
          <a:xfrm>
            <a:off x="2217082" y="685800"/>
            <a:ext cx="24243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69dc4edd27c1a538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136556ba1ae_0_24: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136556ba1ae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6f9f69792f3b194b_0:notes"/>
          <p:cNvSpPr/>
          <p:nvPr>
            <p:ph idx="2" type="sldImg"/>
          </p:nvPr>
        </p:nvSpPr>
        <p:spPr>
          <a:xfrm>
            <a:off x="2217082" y="685800"/>
            <a:ext cx="24243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6f9f69792f3b194b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b747bbe76c499f7_0:notes"/>
          <p:cNvSpPr/>
          <p:nvPr>
            <p:ph idx="2" type="sldImg"/>
          </p:nvPr>
        </p:nvSpPr>
        <p:spPr>
          <a:xfrm>
            <a:off x="2217082" y="685800"/>
            <a:ext cx="24243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b747bbe76c499f7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69dc4edd27c1a538_4:notes"/>
          <p:cNvSpPr/>
          <p:nvPr>
            <p:ph idx="2" type="sldImg"/>
          </p:nvPr>
        </p:nvSpPr>
        <p:spPr>
          <a:xfrm>
            <a:off x="2217082" y="685800"/>
            <a:ext cx="24243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69dc4edd27c1a538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e0095dc4ae71611_0: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e0095dc4ae7161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65fd0fb244fa6ea0_0:notes"/>
          <p:cNvSpPr/>
          <p:nvPr>
            <p:ph idx="2" type="sldImg"/>
          </p:nvPr>
        </p:nvSpPr>
        <p:spPr>
          <a:xfrm>
            <a:off x="2217082" y="685800"/>
            <a:ext cx="24243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65fd0fb244fa6ea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136556ba1ae_0_44: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136556ba1ae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120320f6c44_1_2:notes"/>
          <p:cNvSpPr/>
          <p:nvPr>
            <p:ph idx="2" type="sldImg"/>
          </p:nvPr>
        </p:nvSpPr>
        <p:spPr>
          <a:xfrm>
            <a:off x="2217082" y="685800"/>
            <a:ext cx="24243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120320f6c44_1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136556ba1ae_0_52: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136556ba1ae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1403923efc7_0_12:notes"/>
          <p:cNvSpPr/>
          <p:nvPr>
            <p:ph idx="2" type="sldImg"/>
          </p:nvPr>
        </p:nvSpPr>
        <p:spPr>
          <a:xfrm>
            <a:off x="2217082" y="685800"/>
            <a:ext cx="24243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1403923efc7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136556ba1ae_0_60: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136556ba1ae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14040cd5852_0_6: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14040cd5852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1bb4f0866f800df8_0: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1bb4f0866f800df8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b747bbe76c499f7_4:notes"/>
          <p:cNvSpPr/>
          <p:nvPr>
            <p:ph idx="2" type="sldImg"/>
          </p:nvPr>
        </p:nvSpPr>
        <p:spPr>
          <a:xfrm>
            <a:off x="2217082" y="685800"/>
            <a:ext cx="24243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b747bbe76c499f7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384f192460b8172_0:notes"/>
          <p:cNvSpPr/>
          <p:nvPr>
            <p:ph idx="2" type="sldImg"/>
          </p:nvPr>
        </p:nvSpPr>
        <p:spPr>
          <a:xfrm>
            <a:off x="2217082" y="685800"/>
            <a:ext cx="24243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384f192460b817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7455eeb6abd0158_0:notes"/>
          <p:cNvSpPr/>
          <p:nvPr>
            <p:ph idx="2" type="sldImg"/>
          </p:nvPr>
        </p:nvSpPr>
        <p:spPr>
          <a:xfrm>
            <a:off x="2217082" y="685800"/>
            <a:ext cx="24243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7455eeb6abd0158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1bb4f0866f800df8_8: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1bb4f0866f800df8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b33e9ab2c7e83e6_2:notes"/>
          <p:cNvSpPr/>
          <p:nvPr>
            <p:ph idx="2" type="sldImg"/>
          </p:nvPr>
        </p:nvSpPr>
        <p:spPr>
          <a:xfrm>
            <a:off x="2217082" y="685800"/>
            <a:ext cx="24243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b33e9ab2c7e83e6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1bb4f0866f800df8_12: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1bb4f0866f800df8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4ea38bfd3569bb78_2:notes"/>
          <p:cNvSpPr/>
          <p:nvPr>
            <p:ph idx="2" type="sldImg"/>
          </p:nvPr>
        </p:nvSpPr>
        <p:spPr>
          <a:xfrm>
            <a:off x="2217082" y="685800"/>
            <a:ext cx="24243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4ea38bfd3569bb78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136556ba1ae_0_72:notes"/>
          <p:cNvSpPr/>
          <p:nvPr>
            <p:ph idx="2" type="sldImg"/>
          </p:nvPr>
        </p:nvSpPr>
        <p:spPr>
          <a:xfrm>
            <a:off x="2111648" y="685800"/>
            <a:ext cx="26355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136556ba1ae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3d4230951fac2ad4_4:notes"/>
          <p:cNvSpPr/>
          <p:nvPr>
            <p:ph idx="2" type="sldImg"/>
          </p:nvPr>
        </p:nvSpPr>
        <p:spPr>
          <a:xfrm>
            <a:off x="2217082" y="685800"/>
            <a:ext cx="2424300" cy="3429000"/>
          </a:xfrm>
          <a:custGeom>
            <a:rect b="b" l="l" r="r" t="t"/>
            <a:pathLst>
              <a:path extrusionOk="0" h="120000" w="120000">
                <a:moveTo>
                  <a:pt x="0" y="0"/>
                </a:moveTo>
                <a:lnTo>
                  <a:pt x="120000" y="0"/>
                </a:lnTo>
                <a:lnTo>
                  <a:pt x="120000" y="120000"/>
                </a:lnTo>
                <a:lnTo>
                  <a:pt x="0" y="120000"/>
                </a:lnTo>
                <a:close/>
              </a:path>
            </a:pathLst>
          </a:custGeom>
        </p:spPr>
      </p:sp>
      <p:sp>
        <p:nvSpPr>
          <p:cNvPr id="261" name="Google Shape;261;g3d4230951fac2ad4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13eb98c5b4f_0_13:notes"/>
          <p:cNvSpPr/>
          <p:nvPr>
            <p:ph idx="2" type="sldImg"/>
          </p:nvPr>
        </p:nvSpPr>
        <p:spPr>
          <a:xfrm>
            <a:off x="2111648" y="685800"/>
            <a:ext cx="2635500" cy="3429000"/>
          </a:xfrm>
          <a:custGeom>
            <a:rect b="b" l="l" r="r" t="t"/>
            <a:pathLst>
              <a:path extrusionOk="0" h="120000" w="120000">
                <a:moveTo>
                  <a:pt x="0" y="0"/>
                </a:moveTo>
                <a:lnTo>
                  <a:pt x="120000" y="0"/>
                </a:lnTo>
                <a:lnTo>
                  <a:pt x="120000" y="120000"/>
                </a:lnTo>
                <a:lnTo>
                  <a:pt x="0" y="120000"/>
                </a:lnTo>
                <a:close/>
              </a:path>
            </a:pathLst>
          </a:custGeom>
        </p:spPr>
      </p:sp>
      <p:sp>
        <p:nvSpPr>
          <p:cNvPr id="267" name="Google Shape;267;g13eb98c5b4f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136556ba1ae_0_78: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274" name="Google Shape;274;g136556ba1ae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f440262c91_0_3: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f440262c91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143d11f49fd_0_14: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143d11f49fd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g136556ba1ae_0_82: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284" name="Google Shape;284;g136556ba1ae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g3f3646256fb7e13_3:notes"/>
          <p:cNvSpPr/>
          <p:nvPr>
            <p:ph idx="2" type="sldImg"/>
          </p:nvPr>
        </p:nvSpPr>
        <p:spPr>
          <a:xfrm>
            <a:off x="2217082" y="685800"/>
            <a:ext cx="2424300" cy="3429000"/>
          </a:xfrm>
          <a:custGeom>
            <a:rect b="b" l="l" r="r" t="t"/>
            <a:pathLst>
              <a:path extrusionOk="0" h="120000" w="120000">
                <a:moveTo>
                  <a:pt x="0" y="0"/>
                </a:moveTo>
                <a:lnTo>
                  <a:pt x="120000" y="0"/>
                </a:lnTo>
                <a:lnTo>
                  <a:pt x="120000" y="120000"/>
                </a:lnTo>
                <a:lnTo>
                  <a:pt x="0" y="120000"/>
                </a:lnTo>
                <a:close/>
              </a:path>
            </a:pathLst>
          </a:custGeom>
        </p:spPr>
      </p:sp>
      <p:sp>
        <p:nvSpPr>
          <p:cNvPr id="289" name="Google Shape;289;g3f3646256fb7e13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28e9b313e09a644_1: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28e9b313e09a644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g1456dfb5e1e_1_3: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302" name="Google Shape;302;g1456dfb5e1e_1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g6523a330beac9d2_2: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307" name="Google Shape;307;g6523a330beac9d2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g1456dfb5e1e_1_7: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312" name="Google Shape;312;g1456dfb5e1e_1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g136556ba1ae_0_102: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317" name="Google Shape;317;g136556ba1ae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g1456dfb5e1e_1_14: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322" name="Google Shape;322;g1456dfb5e1e_1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g136556ba1ae_0_106: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327" name="Google Shape;327;g136556ba1ae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2bab45d29e3dc54_0: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2bab45d29e3dc54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g1bb4f0866f800df8_24: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332" name="Google Shape;332;g1bb4f0866f800df8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 name="Shape 335"/>
        <p:cNvGrpSpPr/>
        <p:nvPr/>
      </p:nvGrpSpPr>
      <p:grpSpPr>
        <a:xfrm>
          <a:off x="0" y="0"/>
          <a:ext cx="0" cy="0"/>
          <a:chOff x="0" y="0"/>
          <a:chExt cx="0" cy="0"/>
        </a:xfrm>
      </p:grpSpPr>
      <p:sp>
        <p:nvSpPr>
          <p:cNvPr id="336" name="Google Shape;336;g1456dfb5e1e_1_18: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337" name="Google Shape;337;g1456dfb5e1e_1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g1456dfb5e1e_1_22: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342" name="Google Shape;342;g1456dfb5e1e_1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 name="Shape 345"/>
        <p:cNvGrpSpPr/>
        <p:nvPr/>
      </p:nvGrpSpPr>
      <p:grpSpPr>
        <a:xfrm>
          <a:off x="0" y="0"/>
          <a:ext cx="0" cy="0"/>
          <a:chOff x="0" y="0"/>
          <a:chExt cx="0" cy="0"/>
        </a:xfrm>
      </p:grpSpPr>
      <p:sp>
        <p:nvSpPr>
          <p:cNvPr id="346" name="Google Shape;346;g1bb4f0866f800df8_28: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347" name="Google Shape;347;g1bb4f0866f800df8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0" name="Shape 350"/>
        <p:cNvGrpSpPr/>
        <p:nvPr/>
      </p:nvGrpSpPr>
      <p:grpSpPr>
        <a:xfrm>
          <a:off x="0" y="0"/>
          <a:ext cx="0" cy="0"/>
          <a:chOff x="0" y="0"/>
          <a:chExt cx="0" cy="0"/>
        </a:xfrm>
      </p:grpSpPr>
      <p:sp>
        <p:nvSpPr>
          <p:cNvPr id="351" name="Google Shape;351;g1bb4f0866f800df8_32: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352" name="Google Shape;352;g1bb4f0866f800df8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 name="Shape 355"/>
        <p:cNvGrpSpPr/>
        <p:nvPr/>
      </p:nvGrpSpPr>
      <p:grpSpPr>
        <a:xfrm>
          <a:off x="0" y="0"/>
          <a:ext cx="0" cy="0"/>
          <a:chOff x="0" y="0"/>
          <a:chExt cx="0" cy="0"/>
        </a:xfrm>
      </p:grpSpPr>
      <p:sp>
        <p:nvSpPr>
          <p:cNvPr id="356" name="Google Shape;356;g1456dfb5e1e_1_26: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357" name="Google Shape;357;g1456dfb5e1e_1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g13e51e23a58_1_9:notes"/>
          <p:cNvSpPr/>
          <p:nvPr>
            <p:ph idx="2" type="sldImg"/>
          </p:nvPr>
        </p:nvSpPr>
        <p:spPr>
          <a:xfrm>
            <a:off x="2111648" y="685800"/>
            <a:ext cx="2635500" cy="3429000"/>
          </a:xfrm>
          <a:custGeom>
            <a:rect b="b" l="l" r="r" t="t"/>
            <a:pathLst>
              <a:path extrusionOk="0" h="120000" w="120000">
                <a:moveTo>
                  <a:pt x="0" y="0"/>
                </a:moveTo>
                <a:lnTo>
                  <a:pt x="120000" y="0"/>
                </a:lnTo>
                <a:lnTo>
                  <a:pt x="120000" y="120000"/>
                </a:lnTo>
                <a:lnTo>
                  <a:pt x="0" y="120000"/>
                </a:lnTo>
                <a:close/>
              </a:path>
            </a:pathLst>
          </a:custGeom>
        </p:spPr>
      </p:sp>
      <p:sp>
        <p:nvSpPr>
          <p:cNvPr id="362" name="Google Shape;362;g13e51e23a58_1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7" name="Shape 367"/>
        <p:cNvGrpSpPr/>
        <p:nvPr/>
      </p:nvGrpSpPr>
      <p:grpSpPr>
        <a:xfrm>
          <a:off x="0" y="0"/>
          <a:ext cx="0" cy="0"/>
          <a:chOff x="0" y="0"/>
          <a:chExt cx="0" cy="0"/>
        </a:xfrm>
      </p:grpSpPr>
      <p:sp>
        <p:nvSpPr>
          <p:cNvPr id="368" name="Google Shape;368;g3d4230951fac2ad4_25:notes"/>
          <p:cNvSpPr/>
          <p:nvPr>
            <p:ph idx="2" type="sldImg"/>
          </p:nvPr>
        </p:nvSpPr>
        <p:spPr>
          <a:xfrm>
            <a:off x="2217082" y="685800"/>
            <a:ext cx="2424300" cy="3429000"/>
          </a:xfrm>
          <a:custGeom>
            <a:rect b="b" l="l" r="r" t="t"/>
            <a:pathLst>
              <a:path extrusionOk="0" h="120000" w="120000">
                <a:moveTo>
                  <a:pt x="0" y="0"/>
                </a:moveTo>
                <a:lnTo>
                  <a:pt x="120000" y="0"/>
                </a:lnTo>
                <a:lnTo>
                  <a:pt x="120000" y="120000"/>
                </a:lnTo>
                <a:lnTo>
                  <a:pt x="0" y="120000"/>
                </a:lnTo>
                <a:close/>
              </a:path>
            </a:pathLst>
          </a:custGeom>
        </p:spPr>
      </p:sp>
      <p:sp>
        <p:nvSpPr>
          <p:cNvPr id="369" name="Google Shape;369;g3d4230951fac2ad4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3" name="Shape 373"/>
        <p:cNvGrpSpPr/>
        <p:nvPr/>
      </p:nvGrpSpPr>
      <p:grpSpPr>
        <a:xfrm>
          <a:off x="0" y="0"/>
          <a:ext cx="0" cy="0"/>
          <a:chOff x="0" y="0"/>
          <a:chExt cx="0" cy="0"/>
        </a:xfrm>
      </p:grpSpPr>
      <p:sp>
        <p:nvSpPr>
          <p:cNvPr id="374" name="Google Shape;374;g1456dfb5e1e_1_33:notes"/>
          <p:cNvSpPr/>
          <p:nvPr>
            <p:ph idx="2" type="sldImg"/>
          </p:nvPr>
        </p:nvSpPr>
        <p:spPr>
          <a:xfrm>
            <a:off x="2217082" y="685800"/>
            <a:ext cx="2424300" cy="3429000"/>
          </a:xfrm>
          <a:custGeom>
            <a:rect b="b" l="l" r="r" t="t"/>
            <a:pathLst>
              <a:path extrusionOk="0" h="120000" w="120000">
                <a:moveTo>
                  <a:pt x="0" y="0"/>
                </a:moveTo>
                <a:lnTo>
                  <a:pt x="120000" y="0"/>
                </a:lnTo>
                <a:lnTo>
                  <a:pt x="120000" y="120000"/>
                </a:lnTo>
                <a:lnTo>
                  <a:pt x="0" y="120000"/>
                </a:lnTo>
                <a:close/>
              </a:path>
            </a:pathLst>
          </a:custGeom>
        </p:spPr>
      </p:sp>
      <p:sp>
        <p:nvSpPr>
          <p:cNvPr id="375" name="Google Shape;375;g1456dfb5e1e_1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2bab45d29e3dc54_3: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2bab45d29e3dc54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136556ba1ae_0_0: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136556ba1a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1372f7501ce_0_0: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1372f7501c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136556ba1ae_0_8:notes"/>
          <p:cNvSpPr/>
          <p:nvPr>
            <p:ph idx="2" type="sldImg"/>
          </p:nvPr>
        </p:nvSpPr>
        <p:spPr>
          <a:xfrm>
            <a:off x="2111641" y="685800"/>
            <a:ext cx="26352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136556ba1ae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57712" y="1547778"/>
            <a:ext cx="7044600" cy="4266900"/>
          </a:xfrm>
          <a:prstGeom prst="rect">
            <a:avLst/>
          </a:prstGeom>
        </p:spPr>
        <p:txBody>
          <a:bodyPr anchorCtr="0" anchor="b" bIns="125250" lIns="125250" spcFirstLastPara="1" rIns="125250" wrap="square" tIns="125250">
            <a:normAutofit/>
          </a:bodyPr>
          <a:lstStyle>
            <a:lvl1pPr lvl="0" algn="ctr">
              <a:spcBef>
                <a:spcPts val="0"/>
              </a:spcBef>
              <a:spcAft>
                <a:spcPts val="0"/>
              </a:spcAft>
              <a:buSzPts val="7100"/>
              <a:buNone/>
              <a:defRPr sz="7100"/>
            </a:lvl1pPr>
            <a:lvl2pPr lvl="1" algn="ctr">
              <a:spcBef>
                <a:spcPts val="0"/>
              </a:spcBef>
              <a:spcAft>
                <a:spcPts val="0"/>
              </a:spcAft>
              <a:buSzPts val="7100"/>
              <a:buNone/>
              <a:defRPr sz="7100"/>
            </a:lvl2pPr>
            <a:lvl3pPr lvl="2" algn="ctr">
              <a:spcBef>
                <a:spcPts val="0"/>
              </a:spcBef>
              <a:spcAft>
                <a:spcPts val="0"/>
              </a:spcAft>
              <a:buSzPts val="7100"/>
              <a:buNone/>
              <a:defRPr sz="7100"/>
            </a:lvl3pPr>
            <a:lvl4pPr lvl="3" algn="ctr">
              <a:spcBef>
                <a:spcPts val="0"/>
              </a:spcBef>
              <a:spcAft>
                <a:spcPts val="0"/>
              </a:spcAft>
              <a:buSzPts val="7100"/>
              <a:buNone/>
              <a:defRPr sz="7100"/>
            </a:lvl4pPr>
            <a:lvl5pPr lvl="4" algn="ctr">
              <a:spcBef>
                <a:spcPts val="0"/>
              </a:spcBef>
              <a:spcAft>
                <a:spcPts val="0"/>
              </a:spcAft>
              <a:buSzPts val="7100"/>
              <a:buNone/>
              <a:defRPr sz="7100"/>
            </a:lvl5pPr>
            <a:lvl6pPr lvl="5" algn="ctr">
              <a:spcBef>
                <a:spcPts val="0"/>
              </a:spcBef>
              <a:spcAft>
                <a:spcPts val="0"/>
              </a:spcAft>
              <a:buSzPts val="7100"/>
              <a:buNone/>
              <a:defRPr sz="7100"/>
            </a:lvl6pPr>
            <a:lvl7pPr lvl="6" algn="ctr">
              <a:spcBef>
                <a:spcPts val="0"/>
              </a:spcBef>
              <a:spcAft>
                <a:spcPts val="0"/>
              </a:spcAft>
              <a:buSzPts val="7100"/>
              <a:buNone/>
              <a:defRPr sz="7100"/>
            </a:lvl7pPr>
            <a:lvl8pPr lvl="7" algn="ctr">
              <a:spcBef>
                <a:spcPts val="0"/>
              </a:spcBef>
              <a:spcAft>
                <a:spcPts val="0"/>
              </a:spcAft>
              <a:buSzPts val="7100"/>
              <a:buNone/>
              <a:defRPr sz="7100"/>
            </a:lvl8pPr>
            <a:lvl9pPr lvl="8" algn="ctr">
              <a:spcBef>
                <a:spcPts val="0"/>
              </a:spcBef>
              <a:spcAft>
                <a:spcPts val="0"/>
              </a:spcAft>
              <a:buSzPts val="7100"/>
              <a:buNone/>
              <a:defRPr sz="7100"/>
            </a:lvl9pPr>
          </a:lstStyle>
          <a:p/>
        </p:txBody>
      </p:sp>
      <p:sp>
        <p:nvSpPr>
          <p:cNvPr id="11" name="Google Shape;11;p2"/>
          <p:cNvSpPr txBox="1"/>
          <p:nvPr>
            <p:ph idx="1" type="subTitle"/>
          </p:nvPr>
        </p:nvSpPr>
        <p:spPr>
          <a:xfrm>
            <a:off x="257705" y="5891409"/>
            <a:ext cx="7044600" cy="1647600"/>
          </a:xfrm>
          <a:prstGeom prst="rect">
            <a:avLst/>
          </a:prstGeom>
        </p:spPr>
        <p:txBody>
          <a:bodyPr anchorCtr="0" anchor="t" bIns="125250" lIns="125250" spcFirstLastPara="1" rIns="125250" wrap="square" tIns="125250">
            <a:normAutofit/>
          </a:bodyPr>
          <a:lstStyle>
            <a:lvl1pPr lvl="0" algn="ctr">
              <a:lnSpc>
                <a:spcPct val="100000"/>
              </a:lnSpc>
              <a:spcBef>
                <a:spcPts val="0"/>
              </a:spcBef>
              <a:spcAft>
                <a:spcPts val="0"/>
              </a:spcAft>
              <a:buSzPts val="3800"/>
              <a:buNone/>
              <a:defRPr sz="3800"/>
            </a:lvl1pPr>
            <a:lvl2pPr lvl="1" algn="ctr">
              <a:lnSpc>
                <a:spcPct val="100000"/>
              </a:lnSpc>
              <a:spcBef>
                <a:spcPts val="0"/>
              </a:spcBef>
              <a:spcAft>
                <a:spcPts val="0"/>
              </a:spcAft>
              <a:buSzPts val="3800"/>
              <a:buNone/>
              <a:defRPr sz="3800"/>
            </a:lvl2pPr>
            <a:lvl3pPr lvl="2" algn="ctr">
              <a:lnSpc>
                <a:spcPct val="100000"/>
              </a:lnSpc>
              <a:spcBef>
                <a:spcPts val="0"/>
              </a:spcBef>
              <a:spcAft>
                <a:spcPts val="0"/>
              </a:spcAft>
              <a:buSzPts val="3800"/>
              <a:buNone/>
              <a:defRPr sz="3800"/>
            </a:lvl3pPr>
            <a:lvl4pPr lvl="3" algn="ctr">
              <a:lnSpc>
                <a:spcPct val="100000"/>
              </a:lnSpc>
              <a:spcBef>
                <a:spcPts val="0"/>
              </a:spcBef>
              <a:spcAft>
                <a:spcPts val="0"/>
              </a:spcAft>
              <a:buSzPts val="3800"/>
              <a:buNone/>
              <a:defRPr sz="3800"/>
            </a:lvl4pPr>
            <a:lvl5pPr lvl="4" algn="ctr">
              <a:lnSpc>
                <a:spcPct val="100000"/>
              </a:lnSpc>
              <a:spcBef>
                <a:spcPts val="0"/>
              </a:spcBef>
              <a:spcAft>
                <a:spcPts val="0"/>
              </a:spcAft>
              <a:buSzPts val="3800"/>
              <a:buNone/>
              <a:defRPr sz="3800"/>
            </a:lvl5pPr>
            <a:lvl6pPr lvl="5" algn="ctr">
              <a:lnSpc>
                <a:spcPct val="100000"/>
              </a:lnSpc>
              <a:spcBef>
                <a:spcPts val="0"/>
              </a:spcBef>
              <a:spcAft>
                <a:spcPts val="0"/>
              </a:spcAft>
              <a:buSzPts val="3800"/>
              <a:buNone/>
              <a:defRPr sz="3800"/>
            </a:lvl6pPr>
            <a:lvl7pPr lvl="6" algn="ctr">
              <a:lnSpc>
                <a:spcPct val="100000"/>
              </a:lnSpc>
              <a:spcBef>
                <a:spcPts val="0"/>
              </a:spcBef>
              <a:spcAft>
                <a:spcPts val="0"/>
              </a:spcAft>
              <a:buSzPts val="3800"/>
              <a:buNone/>
              <a:defRPr sz="3800"/>
            </a:lvl7pPr>
            <a:lvl8pPr lvl="7" algn="ctr">
              <a:lnSpc>
                <a:spcPct val="100000"/>
              </a:lnSpc>
              <a:spcBef>
                <a:spcPts val="0"/>
              </a:spcBef>
              <a:spcAft>
                <a:spcPts val="0"/>
              </a:spcAft>
              <a:buSzPts val="3800"/>
              <a:buNone/>
              <a:defRPr sz="3800"/>
            </a:lvl8pPr>
            <a:lvl9pPr lvl="8" algn="ctr">
              <a:lnSpc>
                <a:spcPct val="100000"/>
              </a:lnSpc>
              <a:spcBef>
                <a:spcPts val="0"/>
              </a:spcBef>
              <a:spcAft>
                <a:spcPts val="0"/>
              </a:spcAft>
              <a:buSzPts val="3800"/>
              <a:buNone/>
              <a:defRPr sz="3800"/>
            </a:lvl9pPr>
          </a:lstStyle>
          <a:p/>
        </p:txBody>
      </p:sp>
      <p:sp>
        <p:nvSpPr>
          <p:cNvPr id="12" name="Google Shape;12;p2"/>
          <p:cNvSpPr txBox="1"/>
          <p:nvPr>
            <p:ph idx="12" type="sldNum"/>
          </p:nvPr>
        </p:nvSpPr>
        <p:spPr>
          <a:xfrm>
            <a:off x="7004788" y="9693616"/>
            <a:ext cx="453600" cy="818400"/>
          </a:xfrm>
          <a:prstGeom prst="rect">
            <a:avLst/>
          </a:prstGeom>
        </p:spPr>
        <p:txBody>
          <a:bodyPr anchorCtr="0" anchor="ctr" bIns="125250" lIns="125250" spcFirstLastPara="1" rIns="125250" wrap="square" tIns="1252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57705" y="2299346"/>
            <a:ext cx="7044600" cy="4081800"/>
          </a:xfrm>
          <a:prstGeom prst="rect">
            <a:avLst/>
          </a:prstGeom>
        </p:spPr>
        <p:txBody>
          <a:bodyPr anchorCtr="0" anchor="b" bIns="125250" lIns="125250" spcFirstLastPara="1" rIns="125250" wrap="square" tIns="125250">
            <a:normAutofit/>
          </a:bodyPr>
          <a:lstStyle>
            <a:lvl1pPr lvl="0" algn="ctr">
              <a:spcBef>
                <a:spcPts val="0"/>
              </a:spcBef>
              <a:spcAft>
                <a:spcPts val="0"/>
              </a:spcAft>
              <a:buSzPts val="16400"/>
              <a:buNone/>
              <a:defRPr sz="16400"/>
            </a:lvl1pPr>
            <a:lvl2pPr lvl="1" algn="ctr">
              <a:spcBef>
                <a:spcPts val="0"/>
              </a:spcBef>
              <a:spcAft>
                <a:spcPts val="0"/>
              </a:spcAft>
              <a:buSzPts val="16400"/>
              <a:buNone/>
              <a:defRPr sz="16400"/>
            </a:lvl2pPr>
            <a:lvl3pPr lvl="2" algn="ctr">
              <a:spcBef>
                <a:spcPts val="0"/>
              </a:spcBef>
              <a:spcAft>
                <a:spcPts val="0"/>
              </a:spcAft>
              <a:buSzPts val="16400"/>
              <a:buNone/>
              <a:defRPr sz="16400"/>
            </a:lvl3pPr>
            <a:lvl4pPr lvl="3" algn="ctr">
              <a:spcBef>
                <a:spcPts val="0"/>
              </a:spcBef>
              <a:spcAft>
                <a:spcPts val="0"/>
              </a:spcAft>
              <a:buSzPts val="16400"/>
              <a:buNone/>
              <a:defRPr sz="16400"/>
            </a:lvl4pPr>
            <a:lvl5pPr lvl="4" algn="ctr">
              <a:spcBef>
                <a:spcPts val="0"/>
              </a:spcBef>
              <a:spcAft>
                <a:spcPts val="0"/>
              </a:spcAft>
              <a:buSzPts val="16400"/>
              <a:buNone/>
              <a:defRPr sz="16400"/>
            </a:lvl5pPr>
            <a:lvl6pPr lvl="5" algn="ctr">
              <a:spcBef>
                <a:spcPts val="0"/>
              </a:spcBef>
              <a:spcAft>
                <a:spcPts val="0"/>
              </a:spcAft>
              <a:buSzPts val="16400"/>
              <a:buNone/>
              <a:defRPr sz="16400"/>
            </a:lvl6pPr>
            <a:lvl7pPr lvl="6" algn="ctr">
              <a:spcBef>
                <a:spcPts val="0"/>
              </a:spcBef>
              <a:spcAft>
                <a:spcPts val="0"/>
              </a:spcAft>
              <a:buSzPts val="16400"/>
              <a:buNone/>
              <a:defRPr sz="16400"/>
            </a:lvl7pPr>
            <a:lvl8pPr lvl="7" algn="ctr">
              <a:spcBef>
                <a:spcPts val="0"/>
              </a:spcBef>
              <a:spcAft>
                <a:spcPts val="0"/>
              </a:spcAft>
              <a:buSzPts val="16400"/>
              <a:buNone/>
              <a:defRPr sz="16400"/>
            </a:lvl8pPr>
            <a:lvl9pPr lvl="8" algn="ctr">
              <a:spcBef>
                <a:spcPts val="0"/>
              </a:spcBef>
              <a:spcAft>
                <a:spcPts val="0"/>
              </a:spcAft>
              <a:buSzPts val="16400"/>
              <a:buNone/>
              <a:defRPr sz="16400"/>
            </a:lvl9pPr>
          </a:lstStyle>
          <a:p>
            <a:r>
              <a:t>xx%</a:t>
            </a:r>
          </a:p>
        </p:txBody>
      </p:sp>
      <p:sp>
        <p:nvSpPr>
          <p:cNvPr id="46" name="Google Shape;46;p11"/>
          <p:cNvSpPr txBox="1"/>
          <p:nvPr>
            <p:ph idx="1" type="body"/>
          </p:nvPr>
        </p:nvSpPr>
        <p:spPr>
          <a:xfrm>
            <a:off x="257705" y="6552657"/>
            <a:ext cx="7044600" cy="2704200"/>
          </a:xfrm>
          <a:prstGeom prst="rect">
            <a:avLst/>
          </a:prstGeom>
        </p:spPr>
        <p:txBody>
          <a:bodyPr anchorCtr="0" anchor="t" bIns="125250" lIns="125250" spcFirstLastPara="1" rIns="125250" wrap="square" tIns="125250">
            <a:normAutofit/>
          </a:bodyPr>
          <a:lstStyle>
            <a:lvl1pPr indent="-387350" lvl="0" marL="457200" algn="ctr">
              <a:spcBef>
                <a:spcPts val="0"/>
              </a:spcBef>
              <a:spcAft>
                <a:spcPts val="0"/>
              </a:spcAft>
              <a:buSzPts val="2500"/>
              <a:buChar char="●"/>
              <a:defRPr/>
            </a:lvl1pPr>
            <a:lvl2pPr indent="-349250" lvl="1" marL="914400" algn="ctr">
              <a:spcBef>
                <a:spcPts val="0"/>
              </a:spcBef>
              <a:spcAft>
                <a:spcPts val="0"/>
              </a:spcAft>
              <a:buSzPts val="1900"/>
              <a:buChar char="○"/>
              <a:defRPr/>
            </a:lvl2pPr>
            <a:lvl3pPr indent="-349250" lvl="2" marL="1371600" algn="ctr">
              <a:spcBef>
                <a:spcPts val="0"/>
              </a:spcBef>
              <a:spcAft>
                <a:spcPts val="0"/>
              </a:spcAft>
              <a:buSzPts val="1900"/>
              <a:buChar char="■"/>
              <a:defRPr/>
            </a:lvl3pPr>
            <a:lvl4pPr indent="-349250" lvl="3" marL="1828800" algn="ctr">
              <a:spcBef>
                <a:spcPts val="0"/>
              </a:spcBef>
              <a:spcAft>
                <a:spcPts val="0"/>
              </a:spcAft>
              <a:buSzPts val="1900"/>
              <a:buChar char="●"/>
              <a:defRPr/>
            </a:lvl4pPr>
            <a:lvl5pPr indent="-349250" lvl="4" marL="2286000" algn="ctr">
              <a:spcBef>
                <a:spcPts val="0"/>
              </a:spcBef>
              <a:spcAft>
                <a:spcPts val="0"/>
              </a:spcAft>
              <a:buSzPts val="1900"/>
              <a:buChar char="○"/>
              <a:defRPr/>
            </a:lvl5pPr>
            <a:lvl6pPr indent="-349250" lvl="5" marL="2743200" algn="ctr">
              <a:spcBef>
                <a:spcPts val="0"/>
              </a:spcBef>
              <a:spcAft>
                <a:spcPts val="0"/>
              </a:spcAft>
              <a:buSzPts val="1900"/>
              <a:buChar char="■"/>
              <a:defRPr/>
            </a:lvl6pPr>
            <a:lvl7pPr indent="-349250" lvl="6" marL="3200400" algn="ctr">
              <a:spcBef>
                <a:spcPts val="0"/>
              </a:spcBef>
              <a:spcAft>
                <a:spcPts val="0"/>
              </a:spcAft>
              <a:buSzPts val="1900"/>
              <a:buChar char="●"/>
              <a:defRPr/>
            </a:lvl7pPr>
            <a:lvl8pPr indent="-349250" lvl="7" marL="3657600" algn="ctr">
              <a:spcBef>
                <a:spcPts val="0"/>
              </a:spcBef>
              <a:spcAft>
                <a:spcPts val="0"/>
              </a:spcAft>
              <a:buSzPts val="1900"/>
              <a:buChar char="○"/>
              <a:defRPr/>
            </a:lvl8pPr>
            <a:lvl9pPr indent="-349250" lvl="8" marL="4114800" algn="ctr">
              <a:spcBef>
                <a:spcPts val="0"/>
              </a:spcBef>
              <a:spcAft>
                <a:spcPts val="0"/>
              </a:spcAft>
              <a:buSzPts val="1900"/>
              <a:buChar char="■"/>
              <a:defRPr/>
            </a:lvl9pPr>
          </a:lstStyle>
          <a:p/>
        </p:txBody>
      </p:sp>
      <p:sp>
        <p:nvSpPr>
          <p:cNvPr id="47" name="Google Shape;47;p11"/>
          <p:cNvSpPr txBox="1"/>
          <p:nvPr>
            <p:ph idx="12" type="sldNum"/>
          </p:nvPr>
        </p:nvSpPr>
        <p:spPr>
          <a:xfrm>
            <a:off x="7004788" y="9693616"/>
            <a:ext cx="453600" cy="818400"/>
          </a:xfrm>
          <a:prstGeom prst="rect">
            <a:avLst/>
          </a:prstGeom>
        </p:spPr>
        <p:txBody>
          <a:bodyPr anchorCtr="0" anchor="ctr" bIns="125250" lIns="125250" spcFirstLastPara="1" rIns="125250" wrap="square" tIns="1252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004788" y="9693616"/>
            <a:ext cx="453600" cy="818400"/>
          </a:xfrm>
          <a:prstGeom prst="rect">
            <a:avLst/>
          </a:prstGeom>
        </p:spPr>
        <p:txBody>
          <a:bodyPr anchorCtr="0" anchor="ctr" bIns="125250" lIns="125250" spcFirstLastPara="1" rIns="125250" wrap="square" tIns="1252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57705" y="4471058"/>
            <a:ext cx="7044600" cy="1749900"/>
          </a:xfrm>
          <a:prstGeom prst="rect">
            <a:avLst/>
          </a:prstGeom>
        </p:spPr>
        <p:txBody>
          <a:bodyPr anchorCtr="0" anchor="ctr" bIns="125250" lIns="125250" spcFirstLastPara="1" rIns="125250" wrap="square" tIns="125250">
            <a:normAutofit/>
          </a:bodyPr>
          <a:lstStyle>
            <a:lvl1pPr lvl="0" algn="ctr">
              <a:spcBef>
                <a:spcPts val="0"/>
              </a:spcBef>
              <a:spcAft>
                <a:spcPts val="0"/>
              </a:spcAft>
              <a:buSzPts val="4900"/>
              <a:buNone/>
              <a:defRPr sz="4900"/>
            </a:lvl1pPr>
            <a:lvl2pPr lvl="1" algn="ctr">
              <a:spcBef>
                <a:spcPts val="0"/>
              </a:spcBef>
              <a:spcAft>
                <a:spcPts val="0"/>
              </a:spcAft>
              <a:buSzPts val="4900"/>
              <a:buNone/>
              <a:defRPr sz="4900"/>
            </a:lvl2pPr>
            <a:lvl3pPr lvl="2" algn="ctr">
              <a:spcBef>
                <a:spcPts val="0"/>
              </a:spcBef>
              <a:spcAft>
                <a:spcPts val="0"/>
              </a:spcAft>
              <a:buSzPts val="4900"/>
              <a:buNone/>
              <a:defRPr sz="4900"/>
            </a:lvl3pPr>
            <a:lvl4pPr lvl="3" algn="ctr">
              <a:spcBef>
                <a:spcPts val="0"/>
              </a:spcBef>
              <a:spcAft>
                <a:spcPts val="0"/>
              </a:spcAft>
              <a:buSzPts val="4900"/>
              <a:buNone/>
              <a:defRPr sz="4900"/>
            </a:lvl4pPr>
            <a:lvl5pPr lvl="4" algn="ctr">
              <a:spcBef>
                <a:spcPts val="0"/>
              </a:spcBef>
              <a:spcAft>
                <a:spcPts val="0"/>
              </a:spcAft>
              <a:buSzPts val="4900"/>
              <a:buNone/>
              <a:defRPr sz="4900"/>
            </a:lvl5pPr>
            <a:lvl6pPr lvl="5" algn="ctr">
              <a:spcBef>
                <a:spcPts val="0"/>
              </a:spcBef>
              <a:spcAft>
                <a:spcPts val="0"/>
              </a:spcAft>
              <a:buSzPts val="4900"/>
              <a:buNone/>
              <a:defRPr sz="4900"/>
            </a:lvl6pPr>
            <a:lvl7pPr lvl="6" algn="ctr">
              <a:spcBef>
                <a:spcPts val="0"/>
              </a:spcBef>
              <a:spcAft>
                <a:spcPts val="0"/>
              </a:spcAft>
              <a:buSzPts val="4900"/>
              <a:buNone/>
              <a:defRPr sz="4900"/>
            </a:lvl7pPr>
            <a:lvl8pPr lvl="7" algn="ctr">
              <a:spcBef>
                <a:spcPts val="0"/>
              </a:spcBef>
              <a:spcAft>
                <a:spcPts val="0"/>
              </a:spcAft>
              <a:buSzPts val="4900"/>
              <a:buNone/>
              <a:defRPr sz="4900"/>
            </a:lvl8pPr>
            <a:lvl9pPr lvl="8" algn="ctr">
              <a:spcBef>
                <a:spcPts val="0"/>
              </a:spcBef>
              <a:spcAft>
                <a:spcPts val="0"/>
              </a:spcAft>
              <a:buSzPts val="4900"/>
              <a:buNone/>
              <a:defRPr sz="4900"/>
            </a:lvl9pPr>
          </a:lstStyle>
          <a:p/>
        </p:txBody>
      </p:sp>
      <p:sp>
        <p:nvSpPr>
          <p:cNvPr id="15" name="Google Shape;15;p3"/>
          <p:cNvSpPr txBox="1"/>
          <p:nvPr>
            <p:ph idx="12" type="sldNum"/>
          </p:nvPr>
        </p:nvSpPr>
        <p:spPr>
          <a:xfrm>
            <a:off x="7004788" y="9693616"/>
            <a:ext cx="453600" cy="818400"/>
          </a:xfrm>
          <a:prstGeom prst="rect">
            <a:avLst/>
          </a:prstGeom>
        </p:spPr>
        <p:txBody>
          <a:bodyPr anchorCtr="0" anchor="ctr" bIns="125250" lIns="125250" spcFirstLastPara="1" rIns="125250" wrap="square" tIns="1252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57705" y="925091"/>
            <a:ext cx="7044600" cy="1190400"/>
          </a:xfrm>
          <a:prstGeom prst="rect">
            <a:avLst/>
          </a:prstGeom>
        </p:spPr>
        <p:txBody>
          <a:bodyPr anchorCtr="0" anchor="t" bIns="125250" lIns="125250" spcFirstLastPara="1" rIns="125250" wrap="square" tIns="125250">
            <a:normAutofit/>
          </a:bodyPr>
          <a:lstStyle>
            <a:lvl1pPr lvl="0">
              <a:spcBef>
                <a:spcPts val="0"/>
              </a:spcBef>
              <a:spcAft>
                <a:spcPts val="0"/>
              </a:spcAft>
              <a:buSzPts val="3800"/>
              <a:buNone/>
              <a:defRPr/>
            </a:lvl1pPr>
            <a:lvl2pPr lvl="1">
              <a:spcBef>
                <a:spcPts val="0"/>
              </a:spcBef>
              <a:spcAft>
                <a:spcPts val="0"/>
              </a:spcAft>
              <a:buSzPts val="3800"/>
              <a:buNone/>
              <a:defRPr/>
            </a:lvl2pPr>
            <a:lvl3pPr lvl="2">
              <a:spcBef>
                <a:spcPts val="0"/>
              </a:spcBef>
              <a:spcAft>
                <a:spcPts val="0"/>
              </a:spcAft>
              <a:buSzPts val="3800"/>
              <a:buNone/>
              <a:defRPr/>
            </a:lvl3pPr>
            <a:lvl4pPr lvl="3">
              <a:spcBef>
                <a:spcPts val="0"/>
              </a:spcBef>
              <a:spcAft>
                <a:spcPts val="0"/>
              </a:spcAft>
              <a:buSzPts val="3800"/>
              <a:buNone/>
              <a:defRPr/>
            </a:lvl4pPr>
            <a:lvl5pPr lvl="4">
              <a:spcBef>
                <a:spcPts val="0"/>
              </a:spcBef>
              <a:spcAft>
                <a:spcPts val="0"/>
              </a:spcAft>
              <a:buSzPts val="3800"/>
              <a:buNone/>
              <a:defRPr/>
            </a:lvl5pPr>
            <a:lvl6pPr lvl="5">
              <a:spcBef>
                <a:spcPts val="0"/>
              </a:spcBef>
              <a:spcAft>
                <a:spcPts val="0"/>
              </a:spcAft>
              <a:buSzPts val="3800"/>
              <a:buNone/>
              <a:defRPr/>
            </a:lvl6pPr>
            <a:lvl7pPr lvl="6">
              <a:spcBef>
                <a:spcPts val="0"/>
              </a:spcBef>
              <a:spcAft>
                <a:spcPts val="0"/>
              </a:spcAft>
              <a:buSzPts val="3800"/>
              <a:buNone/>
              <a:defRPr/>
            </a:lvl7pPr>
            <a:lvl8pPr lvl="7">
              <a:spcBef>
                <a:spcPts val="0"/>
              </a:spcBef>
              <a:spcAft>
                <a:spcPts val="0"/>
              </a:spcAft>
              <a:buSzPts val="3800"/>
              <a:buNone/>
              <a:defRPr/>
            </a:lvl8pPr>
            <a:lvl9pPr lvl="8">
              <a:spcBef>
                <a:spcPts val="0"/>
              </a:spcBef>
              <a:spcAft>
                <a:spcPts val="0"/>
              </a:spcAft>
              <a:buSzPts val="3800"/>
              <a:buNone/>
              <a:defRPr/>
            </a:lvl9pPr>
          </a:lstStyle>
          <a:p/>
        </p:txBody>
      </p:sp>
      <p:sp>
        <p:nvSpPr>
          <p:cNvPr id="18" name="Google Shape;18;p4"/>
          <p:cNvSpPr txBox="1"/>
          <p:nvPr>
            <p:ph idx="1" type="body"/>
          </p:nvPr>
        </p:nvSpPr>
        <p:spPr>
          <a:xfrm>
            <a:off x="257705" y="2395696"/>
            <a:ext cx="7044600" cy="7102200"/>
          </a:xfrm>
          <a:prstGeom prst="rect">
            <a:avLst/>
          </a:prstGeom>
        </p:spPr>
        <p:txBody>
          <a:bodyPr anchorCtr="0" anchor="t" bIns="125250" lIns="125250" spcFirstLastPara="1" rIns="125250" wrap="square" tIns="125250">
            <a:normAutofit/>
          </a:bodyPr>
          <a:lstStyle>
            <a:lvl1pPr indent="-387350" lvl="0" marL="457200">
              <a:spcBef>
                <a:spcPts val="0"/>
              </a:spcBef>
              <a:spcAft>
                <a:spcPts val="0"/>
              </a:spcAft>
              <a:buSzPts val="2500"/>
              <a:buChar char="●"/>
              <a:defRPr/>
            </a:lvl1pPr>
            <a:lvl2pPr indent="-349250" lvl="1" marL="914400">
              <a:spcBef>
                <a:spcPts val="0"/>
              </a:spcBef>
              <a:spcAft>
                <a:spcPts val="0"/>
              </a:spcAft>
              <a:buSzPts val="1900"/>
              <a:buChar char="○"/>
              <a:defRPr/>
            </a:lvl2pPr>
            <a:lvl3pPr indent="-349250" lvl="2" marL="1371600">
              <a:spcBef>
                <a:spcPts val="0"/>
              </a:spcBef>
              <a:spcAft>
                <a:spcPts val="0"/>
              </a:spcAft>
              <a:buSzPts val="1900"/>
              <a:buChar char="■"/>
              <a:defRPr/>
            </a:lvl3pPr>
            <a:lvl4pPr indent="-349250" lvl="3" marL="1828800">
              <a:spcBef>
                <a:spcPts val="0"/>
              </a:spcBef>
              <a:spcAft>
                <a:spcPts val="0"/>
              </a:spcAft>
              <a:buSzPts val="1900"/>
              <a:buChar char="●"/>
              <a:defRPr/>
            </a:lvl4pPr>
            <a:lvl5pPr indent="-349250" lvl="4" marL="2286000">
              <a:spcBef>
                <a:spcPts val="0"/>
              </a:spcBef>
              <a:spcAft>
                <a:spcPts val="0"/>
              </a:spcAft>
              <a:buSzPts val="1900"/>
              <a:buChar char="○"/>
              <a:defRPr/>
            </a:lvl5pPr>
            <a:lvl6pPr indent="-349250" lvl="5" marL="2743200">
              <a:spcBef>
                <a:spcPts val="0"/>
              </a:spcBef>
              <a:spcAft>
                <a:spcPts val="0"/>
              </a:spcAft>
              <a:buSzPts val="1900"/>
              <a:buChar char="■"/>
              <a:defRPr/>
            </a:lvl6pPr>
            <a:lvl7pPr indent="-349250" lvl="6" marL="3200400">
              <a:spcBef>
                <a:spcPts val="0"/>
              </a:spcBef>
              <a:spcAft>
                <a:spcPts val="0"/>
              </a:spcAft>
              <a:buSzPts val="1900"/>
              <a:buChar char="●"/>
              <a:defRPr/>
            </a:lvl7pPr>
            <a:lvl8pPr indent="-349250" lvl="7" marL="3657600">
              <a:spcBef>
                <a:spcPts val="0"/>
              </a:spcBef>
              <a:spcAft>
                <a:spcPts val="0"/>
              </a:spcAft>
              <a:buSzPts val="1900"/>
              <a:buChar char="○"/>
              <a:defRPr/>
            </a:lvl8pPr>
            <a:lvl9pPr indent="-349250" lvl="8" marL="4114800">
              <a:spcBef>
                <a:spcPts val="0"/>
              </a:spcBef>
              <a:spcAft>
                <a:spcPts val="0"/>
              </a:spcAft>
              <a:buSzPts val="1900"/>
              <a:buChar char="■"/>
              <a:defRPr/>
            </a:lvl9pPr>
          </a:lstStyle>
          <a:p/>
        </p:txBody>
      </p:sp>
      <p:sp>
        <p:nvSpPr>
          <p:cNvPr id="19" name="Google Shape;19;p4"/>
          <p:cNvSpPr txBox="1"/>
          <p:nvPr>
            <p:ph idx="12" type="sldNum"/>
          </p:nvPr>
        </p:nvSpPr>
        <p:spPr>
          <a:xfrm>
            <a:off x="7004788" y="9693616"/>
            <a:ext cx="453600" cy="818400"/>
          </a:xfrm>
          <a:prstGeom prst="rect">
            <a:avLst/>
          </a:prstGeom>
        </p:spPr>
        <p:txBody>
          <a:bodyPr anchorCtr="0" anchor="ctr" bIns="125250" lIns="125250" spcFirstLastPara="1" rIns="125250" wrap="square" tIns="1252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57705" y="925091"/>
            <a:ext cx="7044600" cy="1190400"/>
          </a:xfrm>
          <a:prstGeom prst="rect">
            <a:avLst/>
          </a:prstGeom>
        </p:spPr>
        <p:txBody>
          <a:bodyPr anchorCtr="0" anchor="t" bIns="125250" lIns="125250" spcFirstLastPara="1" rIns="125250" wrap="square" tIns="125250">
            <a:normAutofit/>
          </a:bodyPr>
          <a:lstStyle>
            <a:lvl1pPr lvl="0">
              <a:spcBef>
                <a:spcPts val="0"/>
              </a:spcBef>
              <a:spcAft>
                <a:spcPts val="0"/>
              </a:spcAft>
              <a:buSzPts val="3800"/>
              <a:buNone/>
              <a:defRPr/>
            </a:lvl1pPr>
            <a:lvl2pPr lvl="1">
              <a:spcBef>
                <a:spcPts val="0"/>
              </a:spcBef>
              <a:spcAft>
                <a:spcPts val="0"/>
              </a:spcAft>
              <a:buSzPts val="3800"/>
              <a:buNone/>
              <a:defRPr/>
            </a:lvl2pPr>
            <a:lvl3pPr lvl="2">
              <a:spcBef>
                <a:spcPts val="0"/>
              </a:spcBef>
              <a:spcAft>
                <a:spcPts val="0"/>
              </a:spcAft>
              <a:buSzPts val="3800"/>
              <a:buNone/>
              <a:defRPr/>
            </a:lvl3pPr>
            <a:lvl4pPr lvl="3">
              <a:spcBef>
                <a:spcPts val="0"/>
              </a:spcBef>
              <a:spcAft>
                <a:spcPts val="0"/>
              </a:spcAft>
              <a:buSzPts val="3800"/>
              <a:buNone/>
              <a:defRPr/>
            </a:lvl4pPr>
            <a:lvl5pPr lvl="4">
              <a:spcBef>
                <a:spcPts val="0"/>
              </a:spcBef>
              <a:spcAft>
                <a:spcPts val="0"/>
              </a:spcAft>
              <a:buSzPts val="3800"/>
              <a:buNone/>
              <a:defRPr/>
            </a:lvl5pPr>
            <a:lvl6pPr lvl="5">
              <a:spcBef>
                <a:spcPts val="0"/>
              </a:spcBef>
              <a:spcAft>
                <a:spcPts val="0"/>
              </a:spcAft>
              <a:buSzPts val="3800"/>
              <a:buNone/>
              <a:defRPr/>
            </a:lvl6pPr>
            <a:lvl7pPr lvl="6">
              <a:spcBef>
                <a:spcPts val="0"/>
              </a:spcBef>
              <a:spcAft>
                <a:spcPts val="0"/>
              </a:spcAft>
              <a:buSzPts val="3800"/>
              <a:buNone/>
              <a:defRPr/>
            </a:lvl7pPr>
            <a:lvl8pPr lvl="7">
              <a:spcBef>
                <a:spcPts val="0"/>
              </a:spcBef>
              <a:spcAft>
                <a:spcPts val="0"/>
              </a:spcAft>
              <a:buSzPts val="3800"/>
              <a:buNone/>
              <a:defRPr/>
            </a:lvl8pPr>
            <a:lvl9pPr lvl="8">
              <a:spcBef>
                <a:spcPts val="0"/>
              </a:spcBef>
              <a:spcAft>
                <a:spcPts val="0"/>
              </a:spcAft>
              <a:buSzPts val="3800"/>
              <a:buNone/>
              <a:defRPr/>
            </a:lvl9pPr>
          </a:lstStyle>
          <a:p/>
        </p:txBody>
      </p:sp>
      <p:sp>
        <p:nvSpPr>
          <p:cNvPr id="22" name="Google Shape;22;p5"/>
          <p:cNvSpPr txBox="1"/>
          <p:nvPr>
            <p:ph idx="1" type="body"/>
          </p:nvPr>
        </p:nvSpPr>
        <p:spPr>
          <a:xfrm>
            <a:off x="257705" y="2395696"/>
            <a:ext cx="3307200" cy="7102200"/>
          </a:xfrm>
          <a:prstGeom prst="rect">
            <a:avLst/>
          </a:prstGeom>
        </p:spPr>
        <p:txBody>
          <a:bodyPr anchorCtr="0" anchor="t" bIns="125250" lIns="125250" spcFirstLastPara="1" rIns="125250" wrap="square" tIns="125250">
            <a:normAutofit/>
          </a:bodyPr>
          <a:lstStyle>
            <a:lvl1pPr indent="-349250" lvl="0" marL="457200">
              <a:spcBef>
                <a:spcPts val="0"/>
              </a:spcBef>
              <a:spcAft>
                <a:spcPts val="0"/>
              </a:spcAft>
              <a:buSzPts val="1900"/>
              <a:buChar char="●"/>
              <a:defRPr sz="1900"/>
            </a:lvl1pPr>
            <a:lvl2pPr indent="-330200" lvl="1" marL="914400">
              <a:spcBef>
                <a:spcPts val="0"/>
              </a:spcBef>
              <a:spcAft>
                <a:spcPts val="0"/>
              </a:spcAft>
              <a:buSzPts val="1600"/>
              <a:buChar char="○"/>
              <a:defRPr sz="1600"/>
            </a:lvl2pPr>
            <a:lvl3pPr indent="-330200" lvl="2" marL="1371600">
              <a:spcBef>
                <a:spcPts val="0"/>
              </a:spcBef>
              <a:spcAft>
                <a:spcPts val="0"/>
              </a:spcAft>
              <a:buSzPts val="1600"/>
              <a:buChar char="■"/>
              <a:defRPr sz="1600"/>
            </a:lvl3pPr>
            <a:lvl4pPr indent="-330200" lvl="3" marL="1828800">
              <a:spcBef>
                <a:spcPts val="0"/>
              </a:spcBef>
              <a:spcAft>
                <a:spcPts val="0"/>
              </a:spcAft>
              <a:buSzPts val="1600"/>
              <a:buChar char="●"/>
              <a:defRPr sz="1600"/>
            </a:lvl4pPr>
            <a:lvl5pPr indent="-330200" lvl="4" marL="2286000">
              <a:spcBef>
                <a:spcPts val="0"/>
              </a:spcBef>
              <a:spcAft>
                <a:spcPts val="0"/>
              </a:spcAft>
              <a:buSzPts val="1600"/>
              <a:buChar char="○"/>
              <a:defRPr sz="1600"/>
            </a:lvl5pPr>
            <a:lvl6pPr indent="-330200" lvl="5" marL="2743200">
              <a:spcBef>
                <a:spcPts val="0"/>
              </a:spcBef>
              <a:spcAft>
                <a:spcPts val="0"/>
              </a:spcAft>
              <a:buSzPts val="1600"/>
              <a:buChar char="■"/>
              <a:defRPr sz="1600"/>
            </a:lvl6pPr>
            <a:lvl7pPr indent="-330200" lvl="6" marL="3200400">
              <a:spcBef>
                <a:spcPts val="0"/>
              </a:spcBef>
              <a:spcAft>
                <a:spcPts val="0"/>
              </a:spcAft>
              <a:buSzPts val="1600"/>
              <a:buChar char="●"/>
              <a:defRPr sz="1600"/>
            </a:lvl7pPr>
            <a:lvl8pPr indent="-330200" lvl="7" marL="3657600">
              <a:spcBef>
                <a:spcPts val="0"/>
              </a:spcBef>
              <a:spcAft>
                <a:spcPts val="0"/>
              </a:spcAft>
              <a:buSzPts val="1600"/>
              <a:buChar char="○"/>
              <a:defRPr sz="1600"/>
            </a:lvl8pPr>
            <a:lvl9pPr indent="-330200" lvl="8" marL="4114800">
              <a:spcBef>
                <a:spcPts val="0"/>
              </a:spcBef>
              <a:spcAft>
                <a:spcPts val="0"/>
              </a:spcAft>
              <a:buSzPts val="1600"/>
              <a:buChar char="■"/>
              <a:defRPr sz="1600"/>
            </a:lvl9pPr>
          </a:lstStyle>
          <a:p/>
        </p:txBody>
      </p:sp>
      <p:sp>
        <p:nvSpPr>
          <p:cNvPr id="23" name="Google Shape;23;p5"/>
          <p:cNvSpPr txBox="1"/>
          <p:nvPr>
            <p:ph idx="2" type="body"/>
          </p:nvPr>
        </p:nvSpPr>
        <p:spPr>
          <a:xfrm>
            <a:off x="3995291" y="2395696"/>
            <a:ext cx="3307200" cy="7102200"/>
          </a:xfrm>
          <a:prstGeom prst="rect">
            <a:avLst/>
          </a:prstGeom>
        </p:spPr>
        <p:txBody>
          <a:bodyPr anchorCtr="0" anchor="t" bIns="125250" lIns="125250" spcFirstLastPara="1" rIns="125250" wrap="square" tIns="125250">
            <a:normAutofit/>
          </a:bodyPr>
          <a:lstStyle>
            <a:lvl1pPr indent="-349250" lvl="0" marL="457200">
              <a:spcBef>
                <a:spcPts val="0"/>
              </a:spcBef>
              <a:spcAft>
                <a:spcPts val="0"/>
              </a:spcAft>
              <a:buSzPts val="1900"/>
              <a:buChar char="●"/>
              <a:defRPr sz="1900"/>
            </a:lvl1pPr>
            <a:lvl2pPr indent="-330200" lvl="1" marL="914400">
              <a:spcBef>
                <a:spcPts val="0"/>
              </a:spcBef>
              <a:spcAft>
                <a:spcPts val="0"/>
              </a:spcAft>
              <a:buSzPts val="1600"/>
              <a:buChar char="○"/>
              <a:defRPr sz="1600"/>
            </a:lvl2pPr>
            <a:lvl3pPr indent="-330200" lvl="2" marL="1371600">
              <a:spcBef>
                <a:spcPts val="0"/>
              </a:spcBef>
              <a:spcAft>
                <a:spcPts val="0"/>
              </a:spcAft>
              <a:buSzPts val="1600"/>
              <a:buChar char="■"/>
              <a:defRPr sz="1600"/>
            </a:lvl3pPr>
            <a:lvl4pPr indent="-330200" lvl="3" marL="1828800">
              <a:spcBef>
                <a:spcPts val="0"/>
              </a:spcBef>
              <a:spcAft>
                <a:spcPts val="0"/>
              </a:spcAft>
              <a:buSzPts val="1600"/>
              <a:buChar char="●"/>
              <a:defRPr sz="1600"/>
            </a:lvl4pPr>
            <a:lvl5pPr indent="-330200" lvl="4" marL="2286000">
              <a:spcBef>
                <a:spcPts val="0"/>
              </a:spcBef>
              <a:spcAft>
                <a:spcPts val="0"/>
              </a:spcAft>
              <a:buSzPts val="1600"/>
              <a:buChar char="○"/>
              <a:defRPr sz="1600"/>
            </a:lvl5pPr>
            <a:lvl6pPr indent="-330200" lvl="5" marL="2743200">
              <a:spcBef>
                <a:spcPts val="0"/>
              </a:spcBef>
              <a:spcAft>
                <a:spcPts val="0"/>
              </a:spcAft>
              <a:buSzPts val="1600"/>
              <a:buChar char="■"/>
              <a:defRPr sz="1600"/>
            </a:lvl6pPr>
            <a:lvl7pPr indent="-330200" lvl="6" marL="3200400">
              <a:spcBef>
                <a:spcPts val="0"/>
              </a:spcBef>
              <a:spcAft>
                <a:spcPts val="0"/>
              </a:spcAft>
              <a:buSzPts val="1600"/>
              <a:buChar char="●"/>
              <a:defRPr sz="1600"/>
            </a:lvl7pPr>
            <a:lvl8pPr indent="-330200" lvl="7" marL="3657600">
              <a:spcBef>
                <a:spcPts val="0"/>
              </a:spcBef>
              <a:spcAft>
                <a:spcPts val="0"/>
              </a:spcAft>
              <a:buSzPts val="1600"/>
              <a:buChar char="○"/>
              <a:defRPr sz="1600"/>
            </a:lvl8pPr>
            <a:lvl9pPr indent="-330200" lvl="8" marL="4114800">
              <a:spcBef>
                <a:spcPts val="0"/>
              </a:spcBef>
              <a:spcAft>
                <a:spcPts val="0"/>
              </a:spcAft>
              <a:buSzPts val="1600"/>
              <a:buChar char="■"/>
              <a:defRPr sz="1600"/>
            </a:lvl9pPr>
          </a:lstStyle>
          <a:p/>
        </p:txBody>
      </p:sp>
      <p:sp>
        <p:nvSpPr>
          <p:cNvPr id="24" name="Google Shape;24;p5"/>
          <p:cNvSpPr txBox="1"/>
          <p:nvPr>
            <p:ph idx="12" type="sldNum"/>
          </p:nvPr>
        </p:nvSpPr>
        <p:spPr>
          <a:xfrm>
            <a:off x="7004788" y="9693616"/>
            <a:ext cx="453600" cy="818400"/>
          </a:xfrm>
          <a:prstGeom prst="rect">
            <a:avLst/>
          </a:prstGeom>
        </p:spPr>
        <p:txBody>
          <a:bodyPr anchorCtr="0" anchor="ctr" bIns="125250" lIns="125250" spcFirstLastPara="1" rIns="125250" wrap="square" tIns="1252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57705" y="925091"/>
            <a:ext cx="7044600" cy="1190400"/>
          </a:xfrm>
          <a:prstGeom prst="rect">
            <a:avLst/>
          </a:prstGeom>
        </p:spPr>
        <p:txBody>
          <a:bodyPr anchorCtr="0" anchor="t" bIns="125250" lIns="125250" spcFirstLastPara="1" rIns="125250" wrap="square" tIns="125250">
            <a:normAutofit/>
          </a:bodyPr>
          <a:lstStyle>
            <a:lvl1pPr lvl="0">
              <a:spcBef>
                <a:spcPts val="0"/>
              </a:spcBef>
              <a:spcAft>
                <a:spcPts val="0"/>
              </a:spcAft>
              <a:buSzPts val="3800"/>
              <a:buNone/>
              <a:defRPr/>
            </a:lvl1pPr>
            <a:lvl2pPr lvl="1">
              <a:spcBef>
                <a:spcPts val="0"/>
              </a:spcBef>
              <a:spcAft>
                <a:spcPts val="0"/>
              </a:spcAft>
              <a:buSzPts val="3800"/>
              <a:buNone/>
              <a:defRPr/>
            </a:lvl2pPr>
            <a:lvl3pPr lvl="2">
              <a:spcBef>
                <a:spcPts val="0"/>
              </a:spcBef>
              <a:spcAft>
                <a:spcPts val="0"/>
              </a:spcAft>
              <a:buSzPts val="3800"/>
              <a:buNone/>
              <a:defRPr/>
            </a:lvl3pPr>
            <a:lvl4pPr lvl="3">
              <a:spcBef>
                <a:spcPts val="0"/>
              </a:spcBef>
              <a:spcAft>
                <a:spcPts val="0"/>
              </a:spcAft>
              <a:buSzPts val="3800"/>
              <a:buNone/>
              <a:defRPr/>
            </a:lvl4pPr>
            <a:lvl5pPr lvl="4">
              <a:spcBef>
                <a:spcPts val="0"/>
              </a:spcBef>
              <a:spcAft>
                <a:spcPts val="0"/>
              </a:spcAft>
              <a:buSzPts val="3800"/>
              <a:buNone/>
              <a:defRPr/>
            </a:lvl5pPr>
            <a:lvl6pPr lvl="5">
              <a:spcBef>
                <a:spcPts val="0"/>
              </a:spcBef>
              <a:spcAft>
                <a:spcPts val="0"/>
              </a:spcAft>
              <a:buSzPts val="3800"/>
              <a:buNone/>
              <a:defRPr/>
            </a:lvl6pPr>
            <a:lvl7pPr lvl="6">
              <a:spcBef>
                <a:spcPts val="0"/>
              </a:spcBef>
              <a:spcAft>
                <a:spcPts val="0"/>
              </a:spcAft>
              <a:buSzPts val="3800"/>
              <a:buNone/>
              <a:defRPr/>
            </a:lvl7pPr>
            <a:lvl8pPr lvl="7">
              <a:spcBef>
                <a:spcPts val="0"/>
              </a:spcBef>
              <a:spcAft>
                <a:spcPts val="0"/>
              </a:spcAft>
              <a:buSzPts val="3800"/>
              <a:buNone/>
              <a:defRPr/>
            </a:lvl8pPr>
            <a:lvl9pPr lvl="8">
              <a:spcBef>
                <a:spcPts val="0"/>
              </a:spcBef>
              <a:spcAft>
                <a:spcPts val="0"/>
              </a:spcAft>
              <a:buSzPts val="3800"/>
              <a:buNone/>
              <a:defRPr/>
            </a:lvl9pPr>
          </a:lstStyle>
          <a:p/>
        </p:txBody>
      </p:sp>
      <p:sp>
        <p:nvSpPr>
          <p:cNvPr id="27" name="Google Shape;27;p6"/>
          <p:cNvSpPr txBox="1"/>
          <p:nvPr>
            <p:ph idx="12" type="sldNum"/>
          </p:nvPr>
        </p:nvSpPr>
        <p:spPr>
          <a:xfrm>
            <a:off x="7004788" y="9693616"/>
            <a:ext cx="453600" cy="818400"/>
          </a:xfrm>
          <a:prstGeom prst="rect">
            <a:avLst/>
          </a:prstGeom>
        </p:spPr>
        <p:txBody>
          <a:bodyPr anchorCtr="0" anchor="ctr" bIns="125250" lIns="125250" spcFirstLastPara="1" rIns="125250" wrap="square" tIns="1252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57705" y="1154948"/>
            <a:ext cx="2321700" cy="1570800"/>
          </a:xfrm>
          <a:prstGeom prst="rect">
            <a:avLst/>
          </a:prstGeom>
        </p:spPr>
        <p:txBody>
          <a:bodyPr anchorCtr="0" anchor="b" bIns="125250" lIns="125250" spcFirstLastPara="1" rIns="125250" wrap="square" tIns="125250">
            <a:normAutofit/>
          </a:bodyPr>
          <a:lstStyle>
            <a:lvl1pPr lvl="0">
              <a:spcBef>
                <a:spcPts val="0"/>
              </a:spcBef>
              <a:spcAft>
                <a:spcPts val="0"/>
              </a:spcAft>
              <a:buSzPts val="3300"/>
              <a:buNone/>
              <a:defRPr sz="3300"/>
            </a:lvl1pPr>
            <a:lvl2pPr lvl="1">
              <a:spcBef>
                <a:spcPts val="0"/>
              </a:spcBef>
              <a:spcAft>
                <a:spcPts val="0"/>
              </a:spcAft>
              <a:buSzPts val="3300"/>
              <a:buNone/>
              <a:defRPr sz="3300"/>
            </a:lvl2pPr>
            <a:lvl3pPr lvl="2">
              <a:spcBef>
                <a:spcPts val="0"/>
              </a:spcBef>
              <a:spcAft>
                <a:spcPts val="0"/>
              </a:spcAft>
              <a:buSzPts val="3300"/>
              <a:buNone/>
              <a:defRPr sz="3300"/>
            </a:lvl3pPr>
            <a:lvl4pPr lvl="3">
              <a:spcBef>
                <a:spcPts val="0"/>
              </a:spcBef>
              <a:spcAft>
                <a:spcPts val="0"/>
              </a:spcAft>
              <a:buSzPts val="3300"/>
              <a:buNone/>
              <a:defRPr sz="3300"/>
            </a:lvl4pPr>
            <a:lvl5pPr lvl="4">
              <a:spcBef>
                <a:spcPts val="0"/>
              </a:spcBef>
              <a:spcAft>
                <a:spcPts val="0"/>
              </a:spcAft>
              <a:buSzPts val="3300"/>
              <a:buNone/>
              <a:defRPr sz="3300"/>
            </a:lvl5pPr>
            <a:lvl6pPr lvl="5">
              <a:spcBef>
                <a:spcPts val="0"/>
              </a:spcBef>
              <a:spcAft>
                <a:spcPts val="0"/>
              </a:spcAft>
              <a:buSzPts val="3300"/>
              <a:buNone/>
              <a:defRPr sz="3300"/>
            </a:lvl6pPr>
            <a:lvl7pPr lvl="6">
              <a:spcBef>
                <a:spcPts val="0"/>
              </a:spcBef>
              <a:spcAft>
                <a:spcPts val="0"/>
              </a:spcAft>
              <a:buSzPts val="3300"/>
              <a:buNone/>
              <a:defRPr sz="3300"/>
            </a:lvl7pPr>
            <a:lvl8pPr lvl="7">
              <a:spcBef>
                <a:spcPts val="0"/>
              </a:spcBef>
              <a:spcAft>
                <a:spcPts val="0"/>
              </a:spcAft>
              <a:buSzPts val="3300"/>
              <a:buNone/>
              <a:defRPr sz="3300"/>
            </a:lvl8pPr>
            <a:lvl9pPr lvl="8">
              <a:spcBef>
                <a:spcPts val="0"/>
              </a:spcBef>
              <a:spcAft>
                <a:spcPts val="0"/>
              </a:spcAft>
              <a:buSzPts val="3300"/>
              <a:buNone/>
              <a:defRPr sz="3300"/>
            </a:lvl9pPr>
          </a:lstStyle>
          <a:p/>
        </p:txBody>
      </p:sp>
      <p:sp>
        <p:nvSpPr>
          <p:cNvPr id="30" name="Google Shape;30;p7"/>
          <p:cNvSpPr txBox="1"/>
          <p:nvPr>
            <p:ph idx="1" type="body"/>
          </p:nvPr>
        </p:nvSpPr>
        <p:spPr>
          <a:xfrm>
            <a:off x="257705" y="2888617"/>
            <a:ext cx="2321700" cy="6609000"/>
          </a:xfrm>
          <a:prstGeom prst="rect">
            <a:avLst/>
          </a:prstGeom>
        </p:spPr>
        <p:txBody>
          <a:bodyPr anchorCtr="0" anchor="t" bIns="125250" lIns="125250" spcFirstLastPara="1" rIns="125250" wrap="square" tIns="125250">
            <a:normAutofit/>
          </a:bodyPr>
          <a:lstStyle>
            <a:lvl1pPr indent="-330200" lvl="0" marL="457200">
              <a:spcBef>
                <a:spcPts val="0"/>
              </a:spcBef>
              <a:spcAft>
                <a:spcPts val="0"/>
              </a:spcAft>
              <a:buSzPts val="1600"/>
              <a:buChar char="●"/>
              <a:defRPr sz="1600"/>
            </a:lvl1pPr>
            <a:lvl2pPr indent="-330200" lvl="1" marL="914400">
              <a:spcBef>
                <a:spcPts val="0"/>
              </a:spcBef>
              <a:spcAft>
                <a:spcPts val="0"/>
              </a:spcAft>
              <a:buSzPts val="1600"/>
              <a:buChar char="○"/>
              <a:defRPr sz="1600"/>
            </a:lvl2pPr>
            <a:lvl3pPr indent="-330200" lvl="2" marL="1371600">
              <a:spcBef>
                <a:spcPts val="0"/>
              </a:spcBef>
              <a:spcAft>
                <a:spcPts val="0"/>
              </a:spcAft>
              <a:buSzPts val="1600"/>
              <a:buChar char="■"/>
              <a:defRPr sz="1600"/>
            </a:lvl3pPr>
            <a:lvl4pPr indent="-330200" lvl="3" marL="1828800">
              <a:spcBef>
                <a:spcPts val="0"/>
              </a:spcBef>
              <a:spcAft>
                <a:spcPts val="0"/>
              </a:spcAft>
              <a:buSzPts val="1600"/>
              <a:buChar char="●"/>
              <a:defRPr sz="1600"/>
            </a:lvl4pPr>
            <a:lvl5pPr indent="-330200" lvl="4" marL="2286000">
              <a:spcBef>
                <a:spcPts val="0"/>
              </a:spcBef>
              <a:spcAft>
                <a:spcPts val="0"/>
              </a:spcAft>
              <a:buSzPts val="1600"/>
              <a:buChar char="○"/>
              <a:defRPr sz="1600"/>
            </a:lvl5pPr>
            <a:lvl6pPr indent="-330200" lvl="5" marL="2743200">
              <a:spcBef>
                <a:spcPts val="0"/>
              </a:spcBef>
              <a:spcAft>
                <a:spcPts val="0"/>
              </a:spcAft>
              <a:buSzPts val="1600"/>
              <a:buChar char="■"/>
              <a:defRPr sz="1600"/>
            </a:lvl6pPr>
            <a:lvl7pPr indent="-330200" lvl="6" marL="3200400">
              <a:spcBef>
                <a:spcPts val="0"/>
              </a:spcBef>
              <a:spcAft>
                <a:spcPts val="0"/>
              </a:spcAft>
              <a:buSzPts val="1600"/>
              <a:buChar char="●"/>
              <a:defRPr sz="1600"/>
            </a:lvl7pPr>
            <a:lvl8pPr indent="-330200" lvl="7" marL="3657600">
              <a:spcBef>
                <a:spcPts val="0"/>
              </a:spcBef>
              <a:spcAft>
                <a:spcPts val="0"/>
              </a:spcAft>
              <a:buSzPts val="1600"/>
              <a:buChar char="○"/>
              <a:defRPr sz="1600"/>
            </a:lvl8pPr>
            <a:lvl9pPr indent="-330200" lvl="8" marL="4114800">
              <a:spcBef>
                <a:spcPts val="0"/>
              </a:spcBef>
              <a:spcAft>
                <a:spcPts val="0"/>
              </a:spcAft>
              <a:buSzPts val="1600"/>
              <a:buChar char="■"/>
              <a:defRPr sz="1600"/>
            </a:lvl9pPr>
          </a:lstStyle>
          <a:p/>
        </p:txBody>
      </p:sp>
      <p:sp>
        <p:nvSpPr>
          <p:cNvPr id="31" name="Google Shape;31;p7"/>
          <p:cNvSpPr txBox="1"/>
          <p:nvPr>
            <p:ph idx="12" type="sldNum"/>
          </p:nvPr>
        </p:nvSpPr>
        <p:spPr>
          <a:xfrm>
            <a:off x="7004788" y="9693616"/>
            <a:ext cx="453600" cy="818400"/>
          </a:xfrm>
          <a:prstGeom prst="rect">
            <a:avLst/>
          </a:prstGeom>
        </p:spPr>
        <p:txBody>
          <a:bodyPr anchorCtr="0" anchor="ctr" bIns="125250" lIns="125250" spcFirstLastPara="1" rIns="125250" wrap="square" tIns="1252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05325" y="935745"/>
            <a:ext cx="5264400" cy="8503800"/>
          </a:xfrm>
          <a:prstGeom prst="rect">
            <a:avLst/>
          </a:prstGeom>
        </p:spPr>
        <p:txBody>
          <a:bodyPr anchorCtr="0" anchor="ctr" bIns="125250" lIns="125250" spcFirstLastPara="1" rIns="125250" wrap="square" tIns="125250">
            <a:normAutofit/>
          </a:bodyPr>
          <a:lstStyle>
            <a:lvl1pPr lvl="0">
              <a:spcBef>
                <a:spcPts val="0"/>
              </a:spcBef>
              <a:spcAft>
                <a:spcPts val="0"/>
              </a:spcAft>
              <a:buSzPts val="6600"/>
              <a:buNone/>
              <a:defRPr sz="6600"/>
            </a:lvl1pPr>
            <a:lvl2pPr lvl="1">
              <a:spcBef>
                <a:spcPts val="0"/>
              </a:spcBef>
              <a:spcAft>
                <a:spcPts val="0"/>
              </a:spcAft>
              <a:buSzPts val="6600"/>
              <a:buNone/>
              <a:defRPr sz="6600"/>
            </a:lvl2pPr>
            <a:lvl3pPr lvl="2">
              <a:spcBef>
                <a:spcPts val="0"/>
              </a:spcBef>
              <a:spcAft>
                <a:spcPts val="0"/>
              </a:spcAft>
              <a:buSzPts val="6600"/>
              <a:buNone/>
              <a:defRPr sz="6600"/>
            </a:lvl3pPr>
            <a:lvl4pPr lvl="3">
              <a:spcBef>
                <a:spcPts val="0"/>
              </a:spcBef>
              <a:spcAft>
                <a:spcPts val="0"/>
              </a:spcAft>
              <a:buSzPts val="6600"/>
              <a:buNone/>
              <a:defRPr sz="6600"/>
            </a:lvl4pPr>
            <a:lvl5pPr lvl="4">
              <a:spcBef>
                <a:spcPts val="0"/>
              </a:spcBef>
              <a:spcAft>
                <a:spcPts val="0"/>
              </a:spcAft>
              <a:buSzPts val="6600"/>
              <a:buNone/>
              <a:defRPr sz="6600"/>
            </a:lvl5pPr>
            <a:lvl6pPr lvl="5">
              <a:spcBef>
                <a:spcPts val="0"/>
              </a:spcBef>
              <a:spcAft>
                <a:spcPts val="0"/>
              </a:spcAft>
              <a:buSzPts val="6600"/>
              <a:buNone/>
              <a:defRPr sz="6600"/>
            </a:lvl6pPr>
            <a:lvl7pPr lvl="6">
              <a:spcBef>
                <a:spcPts val="0"/>
              </a:spcBef>
              <a:spcAft>
                <a:spcPts val="0"/>
              </a:spcAft>
              <a:buSzPts val="6600"/>
              <a:buNone/>
              <a:defRPr sz="6600"/>
            </a:lvl7pPr>
            <a:lvl8pPr lvl="7">
              <a:spcBef>
                <a:spcPts val="0"/>
              </a:spcBef>
              <a:spcAft>
                <a:spcPts val="0"/>
              </a:spcAft>
              <a:buSzPts val="6600"/>
              <a:buNone/>
              <a:defRPr sz="6600"/>
            </a:lvl8pPr>
            <a:lvl9pPr lvl="8">
              <a:spcBef>
                <a:spcPts val="0"/>
              </a:spcBef>
              <a:spcAft>
                <a:spcPts val="0"/>
              </a:spcAft>
              <a:buSzPts val="6600"/>
              <a:buNone/>
              <a:defRPr sz="6600"/>
            </a:lvl9pPr>
          </a:lstStyle>
          <a:p/>
        </p:txBody>
      </p:sp>
      <p:sp>
        <p:nvSpPr>
          <p:cNvPr id="34" name="Google Shape;34;p8"/>
          <p:cNvSpPr txBox="1"/>
          <p:nvPr>
            <p:ph idx="12" type="sldNum"/>
          </p:nvPr>
        </p:nvSpPr>
        <p:spPr>
          <a:xfrm>
            <a:off x="7004788" y="9693616"/>
            <a:ext cx="453600" cy="818400"/>
          </a:xfrm>
          <a:prstGeom prst="rect">
            <a:avLst/>
          </a:prstGeom>
        </p:spPr>
        <p:txBody>
          <a:bodyPr anchorCtr="0" anchor="ctr" bIns="125250" lIns="125250" spcFirstLastPara="1" rIns="125250" wrap="square" tIns="1252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780000" y="-260"/>
            <a:ext cx="3780000" cy="10692000"/>
          </a:xfrm>
          <a:prstGeom prst="rect">
            <a:avLst/>
          </a:prstGeom>
          <a:solidFill>
            <a:schemeClr val="lt2"/>
          </a:solidFill>
          <a:ln>
            <a:noFill/>
          </a:ln>
        </p:spPr>
        <p:txBody>
          <a:bodyPr anchorCtr="0" anchor="ctr" bIns="125250" lIns="125250" spcFirstLastPara="1" rIns="125250" wrap="square" tIns="12525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9508" y="2563450"/>
            <a:ext cx="3344400" cy="3081600"/>
          </a:xfrm>
          <a:prstGeom prst="rect">
            <a:avLst/>
          </a:prstGeom>
        </p:spPr>
        <p:txBody>
          <a:bodyPr anchorCtr="0" anchor="b" bIns="125250" lIns="125250" spcFirstLastPara="1" rIns="125250" wrap="square" tIns="125250">
            <a:normAutofit/>
          </a:bodyPr>
          <a:lstStyle>
            <a:lvl1pPr lvl="0" algn="ctr">
              <a:spcBef>
                <a:spcPts val="0"/>
              </a:spcBef>
              <a:spcAft>
                <a:spcPts val="0"/>
              </a:spcAft>
              <a:buSzPts val="5800"/>
              <a:buNone/>
              <a:defRPr sz="5800"/>
            </a:lvl1pPr>
            <a:lvl2pPr lvl="1" algn="ctr">
              <a:spcBef>
                <a:spcPts val="0"/>
              </a:spcBef>
              <a:spcAft>
                <a:spcPts val="0"/>
              </a:spcAft>
              <a:buSzPts val="5800"/>
              <a:buNone/>
              <a:defRPr sz="5800"/>
            </a:lvl2pPr>
            <a:lvl3pPr lvl="2" algn="ctr">
              <a:spcBef>
                <a:spcPts val="0"/>
              </a:spcBef>
              <a:spcAft>
                <a:spcPts val="0"/>
              </a:spcAft>
              <a:buSzPts val="5800"/>
              <a:buNone/>
              <a:defRPr sz="5800"/>
            </a:lvl3pPr>
            <a:lvl4pPr lvl="3" algn="ctr">
              <a:spcBef>
                <a:spcPts val="0"/>
              </a:spcBef>
              <a:spcAft>
                <a:spcPts val="0"/>
              </a:spcAft>
              <a:buSzPts val="5800"/>
              <a:buNone/>
              <a:defRPr sz="5800"/>
            </a:lvl4pPr>
            <a:lvl5pPr lvl="4" algn="ctr">
              <a:spcBef>
                <a:spcPts val="0"/>
              </a:spcBef>
              <a:spcAft>
                <a:spcPts val="0"/>
              </a:spcAft>
              <a:buSzPts val="5800"/>
              <a:buNone/>
              <a:defRPr sz="5800"/>
            </a:lvl5pPr>
            <a:lvl6pPr lvl="5" algn="ctr">
              <a:spcBef>
                <a:spcPts val="0"/>
              </a:spcBef>
              <a:spcAft>
                <a:spcPts val="0"/>
              </a:spcAft>
              <a:buSzPts val="5800"/>
              <a:buNone/>
              <a:defRPr sz="5800"/>
            </a:lvl6pPr>
            <a:lvl7pPr lvl="6" algn="ctr">
              <a:spcBef>
                <a:spcPts val="0"/>
              </a:spcBef>
              <a:spcAft>
                <a:spcPts val="0"/>
              </a:spcAft>
              <a:buSzPts val="5800"/>
              <a:buNone/>
              <a:defRPr sz="5800"/>
            </a:lvl7pPr>
            <a:lvl8pPr lvl="7" algn="ctr">
              <a:spcBef>
                <a:spcPts val="0"/>
              </a:spcBef>
              <a:spcAft>
                <a:spcPts val="0"/>
              </a:spcAft>
              <a:buSzPts val="5800"/>
              <a:buNone/>
              <a:defRPr sz="5800"/>
            </a:lvl8pPr>
            <a:lvl9pPr lvl="8" algn="ctr">
              <a:spcBef>
                <a:spcPts val="0"/>
              </a:spcBef>
              <a:spcAft>
                <a:spcPts val="0"/>
              </a:spcAft>
              <a:buSzPts val="5800"/>
              <a:buNone/>
              <a:defRPr sz="5800"/>
            </a:lvl9pPr>
          </a:lstStyle>
          <a:p/>
        </p:txBody>
      </p:sp>
      <p:sp>
        <p:nvSpPr>
          <p:cNvPr id="38" name="Google Shape;38;p9"/>
          <p:cNvSpPr txBox="1"/>
          <p:nvPr>
            <p:ph idx="1" type="subTitle"/>
          </p:nvPr>
        </p:nvSpPr>
        <p:spPr>
          <a:xfrm>
            <a:off x="219508" y="5826865"/>
            <a:ext cx="3344400" cy="2567400"/>
          </a:xfrm>
          <a:prstGeom prst="rect">
            <a:avLst/>
          </a:prstGeom>
        </p:spPr>
        <p:txBody>
          <a:bodyPr anchorCtr="0" anchor="t" bIns="125250" lIns="125250" spcFirstLastPara="1" rIns="125250" wrap="square" tIns="125250">
            <a:normAutofit/>
          </a:bodyPr>
          <a:lstStyle>
            <a:lvl1pPr lvl="0" algn="ctr">
              <a:lnSpc>
                <a:spcPct val="100000"/>
              </a:lnSpc>
              <a:spcBef>
                <a:spcPts val="0"/>
              </a:spcBef>
              <a:spcAft>
                <a:spcPts val="0"/>
              </a:spcAft>
              <a:buSzPts val="2900"/>
              <a:buNone/>
              <a:defRPr sz="2900"/>
            </a:lvl1pPr>
            <a:lvl2pPr lvl="1" algn="ctr">
              <a:lnSpc>
                <a:spcPct val="100000"/>
              </a:lnSpc>
              <a:spcBef>
                <a:spcPts val="0"/>
              </a:spcBef>
              <a:spcAft>
                <a:spcPts val="0"/>
              </a:spcAft>
              <a:buSzPts val="2900"/>
              <a:buNone/>
              <a:defRPr sz="2900"/>
            </a:lvl2pPr>
            <a:lvl3pPr lvl="2" algn="ctr">
              <a:lnSpc>
                <a:spcPct val="100000"/>
              </a:lnSpc>
              <a:spcBef>
                <a:spcPts val="0"/>
              </a:spcBef>
              <a:spcAft>
                <a:spcPts val="0"/>
              </a:spcAft>
              <a:buSzPts val="2900"/>
              <a:buNone/>
              <a:defRPr sz="2900"/>
            </a:lvl3pPr>
            <a:lvl4pPr lvl="3" algn="ctr">
              <a:lnSpc>
                <a:spcPct val="100000"/>
              </a:lnSpc>
              <a:spcBef>
                <a:spcPts val="0"/>
              </a:spcBef>
              <a:spcAft>
                <a:spcPts val="0"/>
              </a:spcAft>
              <a:buSzPts val="2900"/>
              <a:buNone/>
              <a:defRPr sz="2900"/>
            </a:lvl4pPr>
            <a:lvl5pPr lvl="4" algn="ctr">
              <a:lnSpc>
                <a:spcPct val="100000"/>
              </a:lnSpc>
              <a:spcBef>
                <a:spcPts val="0"/>
              </a:spcBef>
              <a:spcAft>
                <a:spcPts val="0"/>
              </a:spcAft>
              <a:buSzPts val="2900"/>
              <a:buNone/>
              <a:defRPr sz="2900"/>
            </a:lvl5pPr>
            <a:lvl6pPr lvl="5" algn="ctr">
              <a:lnSpc>
                <a:spcPct val="100000"/>
              </a:lnSpc>
              <a:spcBef>
                <a:spcPts val="0"/>
              </a:spcBef>
              <a:spcAft>
                <a:spcPts val="0"/>
              </a:spcAft>
              <a:buSzPts val="2900"/>
              <a:buNone/>
              <a:defRPr sz="2900"/>
            </a:lvl6pPr>
            <a:lvl7pPr lvl="6" algn="ctr">
              <a:lnSpc>
                <a:spcPct val="100000"/>
              </a:lnSpc>
              <a:spcBef>
                <a:spcPts val="0"/>
              </a:spcBef>
              <a:spcAft>
                <a:spcPts val="0"/>
              </a:spcAft>
              <a:buSzPts val="2900"/>
              <a:buNone/>
              <a:defRPr sz="2900"/>
            </a:lvl7pPr>
            <a:lvl8pPr lvl="7" algn="ctr">
              <a:lnSpc>
                <a:spcPct val="100000"/>
              </a:lnSpc>
              <a:spcBef>
                <a:spcPts val="0"/>
              </a:spcBef>
              <a:spcAft>
                <a:spcPts val="0"/>
              </a:spcAft>
              <a:buSzPts val="2900"/>
              <a:buNone/>
              <a:defRPr sz="2900"/>
            </a:lvl8pPr>
            <a:lvl9pPr lvl="8" algn="ctr">
              <a:lnSpc>
                <a:spcPct val="100000"/>
              </a:lnSpc>
              <a:spcBef>
                <a:spcPts val="0"/>
              </a:spcBef>
              <a:spcAft>
                <a:spcPts val="0"/>
              </a:spcAft>
              <a:buSzPts val="2900"/>
              <a:buNone/>
              <a:defRPr sz="2900"/>
            </a:lvl9pPr>
          </a:lstStyle>
          <a:p/>
        </p:txBody>
      </p:sp>
      <p:sp>
        <p:nvSpPr>
          <p:cNvPr id="39" name="Google Shape;39;p9"/>
          <p:cNvSpPr txBox="1"/>
          <p:nvPr>
            <p:ph idx="2" type="body"/>
          </p:nvPr>
        </p:nvSpPr>
        <p:spPr>
          <a:xfrm>
            <a:off x="4083839" y="1505164"/>
            <a:ext cx="3172500" cy="7681200"/>
          </a:xfrm>
          <a:prstGeom prst="rect">
            <a:avLst/>
          </a:prstGeom>
        </p:spPr>
        <p:txBody>
          <a:bodyPr anchorCtr="0" anchor="ctr" bIns="125250" lIns="125250" spcFirstLastPara="1" rIns="125250" wrap="square" tIns="125250">
            <a:normAutofit/>
          </a:bodyPr>
          <a:lstStyle>
            <a:lvl1pPr indent="-387350" lvl="0" marL="457200">
              <a:spcBef>
                <a:spcPts val="0"/>
              </a:spcBef>
              <a:spcAft>
                <a:spcPts val="0"/>
              </a:spcAft>
              <a:buSzPts val="2500"/>
              <a:buChar char="●"/>
              <a:defRPr/>
            </a:lvl1pPr>
            <a:lvl2pPr indent="-349250" lvl="1" marL="914400">
              <a:spcBef>
                <a:spcPts val="0"/>
              </a:spcBef>
              <a:spcAft>
                <a:spcPts val="0"/>
              </a:spcAft>
              <a:buSzPts val="1900"/>
              <a:buChar char="○"/>
              <a:defRPr/>
            </a:lvl2pPr>
            <a:lvl3pPr indent="-349250" lvl="2" marL="1371600">
              <a:spcBef>
                <a:spcPts val="0"/>
              </a:spcBef>
              <a:spcAft>
                <a:spcPts val="0"/>
              </a:spcAft>
              <a:buSzPts val="1900"/>
              <a:buChar char="■"/>
              <a:defRPr/>
            </a:lvl3pPr>
            <a:lvl4pPr indent="-349250" lvl="3" marL="1828800">
              <a:spcBef>
                <a:spcPts val="0"/>
              </a:spcBef>
              <a:spcAft>
                <a:spcPts val="0"/>
              </a:spcAft>
              <a:buSzPts val="1900"/>
              <a:buChar char="●"/>
              <a:defRPr/>
            </a:lvl4pPr>
            <a:lvl5pPr indent="-349250" lvl="4" marL="2286000">
              <a:spcBef>
                <a:spcPts val="0"/>
              </a:spcBef>
              <a:spcAft>
                <a:spcPts val="0"/>
              </a:spcAft>
              <a:buSzPts val="1900"/>
              <a:buChar char="○"/>
              <a:defRPr/>
            </a:lvl5pPr>
            <a:lvl6pPr indent="-349250" lvl="5" marL="2743200">
              <a:spcBef>
                <a:spcPts val="0"/>
              </a:spcBef>
              <a:spcAft>
                <a:spcPts val="0"/>
              </a:spcAft>
              <a:buSzPts val="1900"/>
              <a:buChar char="■"/>
              <a:defRPr/>
            </a:lvl6pPr>
            <a:lvl7pPr indent="-349250" lvl="6" marL="3200400">
              <a:spcBef>
                <a:spcPts val="0"/>
              </a:spcBef>
              <a:spcAft>
                <a:spcPts val="0"/>
              </a:spcAft>
              <a:buSzPts val="1900"/>
              <a:buChar char="●"/>
              <a:defRPr/>
            </a:lvl7pPr>
            <a:lvl8pPr indent="-349250" lvl="7" marL="3657600">
              <a:spcBef>
                <a:spcPts val="0"/>
              </a:spcBef>
              <a:spcAft>
                <a:spcPts val="0"/>
              </a:spcAft>
              <a:buSzPts val="1900"/>
              <a:buChar char="○"/>
              <a:defRPr/>
            </a:lvl8pPr>
            <a:lvl9pPr indent="-349250" lvl="8" marL="4114800">
              <a:spcBef>
                <a:spcPts val="0"/>
              </a:spcBef>
              <a:spcAft>
                <a:spcPts val="0"/>
              </a:spcAft>
              <a:buSzPts val="1900"/>
              <a:buChar char="■"/>
              <a:defRPr/>
            </a:lvl9pPr>
          </a:lstStyle>
          <a:p/>
        </p:txBody>
      </p:sp>
      <p:sp>
        <p:nvSpPr>
          <p:cNvPr id="40" name="Google Shape;40;p9"/>
          <p:cNvSpPr txBox="1"/>
          <p:nvPr>
            <p:ph idx="12" type="sldNum"/>
          </p:nvPr>
        </p:nvSpPr>
        <p:spPr>
          <a:xfrm>
            <a:off x="7004788" y="9693616"/>
            <a:ext cx="453600" cy="818400"/>
          </a:xfrm>
          <a:prstGeom prst="rect">
            <a:avLst/>
          </a:prstGeom>
        </p:spPr>
        <p:txBody>
          <a:bodyPr anchorCtr="0" anchor="ctr" bIns="125250" lIns="125250" spcFirstLastPara="1" rIns="125250" wrap="square" tIns="1252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57705" y="8794266"/>
            <a:ext cx="4959300" cy="1257600"/>
          </a:xfrm>
          <a:prstGeom prst="rect">
            <a:avLst/>
          </a:prstGeom>
        </p:spPr>
        <p:txBody>
          <a:bodyPr anchorCtr="0" anchor="ctr" bIns="125250" lIns="125250" spcFirstLastPara="1" rIns="125250" wrap="square" tIns="125250">
            <a:normAutofit/>
          </a:bodyPr>
          <a:lstStyle>
            <a:lvl1pPr indent="-228600" lvl="0" marL="457200">
              <a:lnSpc>
                <a:spcPct val="100000"/>
              </a:lnSpc>
              <a:spcBef>
                <a:spcPts val="0"/>
              </a:spcBef>
              <a:spcAft>
                <a:spcPts val="0"/>
              </a:spcAft>
              <a:buSzPts val="2500"/>
              <a:buNone/>
              <a:defRPr/>
            </a:lvl1pPr>
          </a:lstStyle>
          <a:p/>
        </p:txBody>
      </p:sp>
      <p:sp>
        <p:nvSpPr>
          <p:cNvPr id="43" name="Google Shape;43;p10"/>
          <p:cNvSpPr txBox="1"/>
          <p:nvPr>
            <p:ph idx="12" type="sldNum"/>
          </p:nvPr>
        </p:nvSpPr>
        <p:spPr>
          <a:xfrm>
            <a:off x="7004788" y="9693616"/>
            <a:ext cx="453600" cy="818400"/>
          </a:xfrm>
          <a:prstGeom prst="rect">
            <a:avLst/>
          </a:prstGeom>
        </p:spPr>
        <p:txBody>
          <a:bodyPr anchorCtr="0" anchor="ctr" bIns="125250" lIns="125250" spcFirstLastPara="1" rIns="125250" wrap="square" tIns="1252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57705" y="925091"/>
            <a:ext cx="7044600" cy="1190400"/>
          </a:xfrm>
          <a:prstGeom prst="rect">
            <a:avLst/>
          </a:prstGeom>
          <a:noFill/>
          <a:ln>
            <a:noFill/>
          </a:ln>
        </p:spPr>
        <p:txBody>
          <a:bodyPr anchorCtr="0" anchor="t" bIns="125250" lIns="125250" spcFirstLastPara="1" rIns="125250" wrap="square" tIns="125250">
            <a:normAutofit/>
          </a:bodyPr>
          <a:lstStyle>
            <a:lvl1pPr lvl="0">
              <a:spcBef>
                <a:spcPts val="0"/>
              </a:spcBef>
              <a:spcAft>
                <a:spcPts val="0"/>
              </a:spcAft>
              <a:buClr>
                <a:schemeClr val="dk1"/>
              </a:buClr>
              <a:buSzPts val="3800"/>
              <a:buNone/>
              <a:defRPr sz="3800">
                <a:solidFill>
                  <a:schemeClr val="dk1"/>
                </a:solidFill>
              </a:defRPr>
            </a:lvl1pPr>
            <a:lvl2pPr lvl="1">
              <a:spcBef>
                <a:spcPts val="0"/>
              </a:spcBef>
              <a:spcAft>
                <a:spcPts val="0"/>
              </a:spcAft>
              <a:buClr>
                <a:schemeClr val="dk1"/>
              </a:buClr>
              <a:buSzPts val="3800"/>
              <a:buNone/>
              <a:defRPr sz="3800">
                <a:solidFill>
                  <a:schemeClr val="dk1"/>
                </a:solidFill>
              </a:defRPr>
            </a:lvl2pPr>
            <a:lvl3pPr lvl="2">
              <a:spcBef>
                <a:spcPts val="0"/>
              </a:spcBef>
              <a:spcAft>
                <a:spcPts val="0"/>
              </a:spcAft>
              <a:buClr>
                <a:schemeClr val="dk1"/>
              </a:buClr>
              <a:buSzPts val="3800"/>
              <a:buNone/>
              <a:defRPr sz="3800">
                <a:solidFill>
                  <a:schemeClr val="dk1"/>
                </a:solidFill>
              </a:defRPr>
            </a:lvl3pPr>
            <a:lvl4pPr lvl="3">
              <a:spcBef>
                <a:spcPts val="0"/>
              </a:spcBef>
              <a:spcAft>
                <a:spcPts val="0"/>
              </a:spcAft>
              <a:buClr>
                <a:schemeClr val="dk1"/>
              </a:buClr>
              <a:buSzPts val="3800"/>
              <a:buNone/>
              <a:defRPr sz="3800">
                <a:solidFill>
                  <a:schemeClr val="dk1"/>
                </a:solidFill>
              </a:defRPr>
            </a:lvl4pPr>
            <a:lvl5pPr lvl="4">
              <a:spcBef>
                <a:spcPts val="0"/>
              </a:spcBef>
              <a:spcAft>
                <a:spcPts val="0"/>
              </a:spcAft>
              <a:buClr>
                <a:schemeClr val="dk1"/>
              </a:buClr>
              <a:buSzPts val="3800"/>
              <a:buNone/>
              <a:defRPr sz="3800">
                <a:solidFill>
                  <a:schemeClr val="dk1"/>
                </a:solidFill>
              </a:defRPr>
            </a:lvl5pPr>
            <a:lvl6pPr lvl="5">
              <a:spcBef>
                <a:spcPts val="0"/>
              </a:spcBef>
              <a:spcAft>
                <a:spcPts val="0"/>
              </a:spcAft>
              <a:buClr>
                <a:schemeClr val="dk1"/>
              </a:buClr>
              <a:buSzPts val="3800"/>
              <a:buNone/>
              <a:defRPr sz="3800">
                <a:solidFill>
                  <a:schemeClr val="dk1"/>
                </a:solidFill>
              </a:defRPr>
            </a:lvl6pPr>
            <a:lvl7pPr lvl="6">
              <a:spcBef>
                <a:spcPts val="0"/>
              </a:spcBef>
              <a:spcAft>
                <a:spcPts val="0"/>
              </a:spcAft>
              <a:buClr>
                <a:schemeClr val="dk1"/>
              </a:buClr>
              <a:buSzPts val="3800"/>
              <a:buNone/>
              <a:defRPr sz="3800">
                <a:solidFill>
                  <a:schemeClr val="dk1"/>
                </a:solidFill>
              </a:defRPr>
            </a:lvl7pPr>
            <a:lvl8pPr lvl="7">
              <a:spcBef>
                <a:spcPts val="0"/>
              </a:spcBef>
              <a:spcAft>
                <a:spcPts val="0"/>
              </a:spcAft>
              <a:buClr>
                <a:schemeClr val="dk1"/>
              </a:buClr>
              <a:buSzPts val="3800"/>
              <a:buNone/>
              <a:defRPr sz="3800">
                <a:solidFill>
                  <a:schemeClr val="dk1"/>
                </a:solidFill>
              </a:defRPr>
            </a:lvl8pPr>
            <a:lvl9pPr lvl="8">
              <a:spcBef>
                <a:spcPts val="0"/>
              </a:spcBef>
              <a:spcAft>
                <a:spcPts val="0"/>
              </a:spcAft>
              <a:buClr>
                <a:schemeClr val="dk1"/>
              </a:buClr>
              <a:buSzPts val="3800"/>
              <a:buNone/>
              <a:defRPr sz="3800">
                <a:solidFill>
                  <a:schemeClr val="dk1"/>
                </a:solidFill>
              </a:defRPr>
            </a:lvl9pPr>
          </a:lstStyle>
          <a:p/>
        </p:txBody>
      </p:sp>
      <p:sp>
        <p:nvSpPr>
          <p:cNvPr id="7" name="Google Shape;7;p1"/>
          <p:cNvSpPr txBox="1"/>
          <p:nvPr>
            <p:ph idx="1" type="body"/>
          </p:nvPr>
        </p:nvSpPr>
        <p:spPr>
          <a:xfrm>
            <a:off x="257705" y="2395696"/>
            <a:ext cx="7044600" cy="7102200"/>
          </a:xfrm>
          <a:prstGeom prst="rect">
            <a:avLst/>
          </a:prstGeom>
          <a:noFill/>
          <a:ln>
            <a:noFill/>
          </a:ln>
        </p:spPr>
        <p:txBody>
          <a:bodyPr anchorCtr="0" anchor="t" bIns="125250" lIns="125250" spcFirstLastPara="1" rIns="125250" wrap="square" tIns="125250">
            <a:normAutofit/>
          </a:bodyPr>
          <a:lstStyle>
            <a:lvl1pPr indent="-387350" lvl="0" marL="457200">
              <a:lnSpc>
                <a:spcPct val="115000"/>
              </a:lnSpc>
              <a:spcBef>
                <a:spcPts val="0"/>
              </a:spcBef>
              <a:spcAft>
                <a:spcPts val="0"/>
              </a:spcAft>
              <a:buClr>
                <a:schemeClr val="dk2"/>
              </a:buClr>
              <a:buSzPts val="2500"/>
              <a:buChar char="●"/>
              <a:defRPr sz="2500">
                <a:solidFill>
                  <a:schemeClr val="dk2"/>
                </a:solidFill>
              </a:defRPr>
            </a:lvl1pPr>
            <a:lvl2pPr indent="-349250" lvl="1" marL="914400">
              <a:lnSpc>
                <a:spcPct val="115000"/>
              </a:lnSpc>
              <a:spcBef>
                <a:spcPts val="0"/>
              </a:spcBef>
              <a:spcAft>
                <a:spcPts val="0"/>
              </a:spcAft>
              <a:buClr>
                <a:schemeClr val="dk2"/>
              </a:buClr>
              <a:buSzPts val="1900"/>
              <a:buChar char="○"/>
              <a:defRPr sz="1900">
                <a:solidFill>
                  <a:schemeClr val="dk2"/>
                </a:solidFill>
              </a:defRPr>
            </a:lvl2pPr>
            <a:lvl3pPr indent="-349250" lvl="2" marL="1371600">
              <a:lnSpc>
                <a:spcPct val="115000"/>
              </a:lnSpc>
              <a:spcBef>
                <a:spcPts val="0"/>
              </a:spcBef>
              <a:spcAft>
                <a:spcPts val="0"/>
              </a:spcAft>
              <a:buClr>
                <a:schemeClr val="dk2"/>
              </a:buClr>
              <a:buSzPts val="1900"/>
              <a:buChar char="■"/>
              <a:defRPr sz="1900">
                <a:solidFill>
                  <a:schemeClr val="dk2"/>
                </a:solidFill>
              </a:defRPr>
            </a:lvl3pPr>
            <a:lvl4pPr indent="-349250" lvl="3" marL="1828800">
              <a:lnSpc>
                <a:spcPct val="115000"/>
              </a:lnSpc>
              <a:spcBef>
                <a:spcPts val="0"/>
              </a:spcBef>
              <a:spcAft>
                <a:spcPts val="0"/>
              </a:spcAft>
              <a:buClr>
                <a:schemeClr val="dk2"/>
              </a:buClr>
              <a:buSzPts val="1900"/>
              <a:buChar char="●"/>
              <a:defRPr sz="1900">
                <a:solidFill>
                  <a:schemeClr val="dk2"/>
                </a:solidFill>
              </a:defRPr>
            </a:lvl4pPr>
            <a:lvl5pPr indent="-349250" lvl="4" marL="2286000">
              <a:lnSpc>
                <a:spcPct val="115000"/>
              </a:lnSpc>
              <a:spcBef>
                <a:spcPts val="0"/>
              </a:spcBef>
              <a:spcAft>
                <a:spcPts val="0"/>
              </a:spcAft>
              <a:buClr>
                <a:schemeClr val="dk2"/>
              </a:buClr>
              <a:buSzPts val="1900"/>
              <a:buChar char="○"/>
              <a:defRPr sz="1900">
                <a:solidFill>
                  <a:schemeClr val="dk2"/>
                </a:solidFill>
              </a:defRPr>
            </a:lvl5pPr>
            <a:lvl6pPr indent="-349250" lvl="5" marL="2743200">
              <a:lnSpc>
                <a:spcPct val="115000"/>
              </a:lnSpc>
              <a:spcBef>
                <a:spcPts val="0"/>
              </a:spcBef>
              <a:spcAft>
                <a:spcPts val="0"/>
              </a:spcAft>
              <a:buClr>
                <a:schemeClr val="dk2"/>
              </a:buClr>
              <a:buSzPts val="1900"/>
              <a:buChar char="■"/>
              <a:defRPr sz="1900">
                <a:solidFill>
                  <a:schemeClr val="dk2"/>
                </a:solidFill>
              </a:defRPr>
            </a:lvl6pPr>
            <a:lvl7pPr indent="-349250" lvl="6" marL="3200400">
              <a:lnSpc>
                <a:spcPct val="115000"/>
              </a:lnSpc>
              <a:spcBef>
                <a:spcPts val="0"/>
              </a:spcBef>
              <a:spcAft>
                <a:spcPts val="0"/>
              </a:spcAft>
              <a:buClr>
                <a:schemeClr val="dk2"/>
              </a:buClr>
              <a:buSzPts val="1900"/>
              <a:buChar char="●"/>
              <a:defRPr sz="1900">
                <a:solidFill>
                  <a:schemeClr val="dk2"/>
                </a:solidFill>
              </a:defRPr>
            </a:lvl7pPr>
            <a:lvl8pPr indent="-349250" lvl="7" marL="3657600">
              <a:lnSpc>
                <a:spcPct val="115000"/>
              </a:lnSpc>
              <a:spcBef>
                <a:spcPts val="0"/>
              </a:spcBef>
              <a:spcAft>
                <a:spcPts val="0"/>
              </a:spcAft>
              <a:buClr>
                <a:schemeClr val="dk2"/>
              </a:buClr>
              <a:buSzPts val="1900"/>
              <a:buChar char="○"/>
              <a:defRPr sz="1900">
                <a:solidFill>
                  <a:schemeClr val="dk2"/>
                </a:solidFill>
              </a:defRPr>
            </a:lvl8pPr>
            <a:lvl9pPr indent="-349250" lvl="8" marL="4114800">
              <a:lnSpc>
                <a:spcPct val="115000"/>
              </a:lnSpc>
              <a:spcBef>
                <a:spcPts val="0"/>
              </a:spcBef>
              <a:spcAft>
                <a:spcPts val="0"/>
              </a:spcAft>
              <a:buClr>
                <a:schemeClr val="dk2"/>
              </a:buClr>
              <a:buSzPts val="1900"/>
              <a:buChar char="■"/>
              <a:defRPr sz="1900">
                <a:solidFill>
                  <a:schemeClr val="dk2"/>
                </a:solidFill>
              </a:defRPr>
            </a:lvl9pPr>
          </a:lstStyle>
          <a:p/>
        </p:txBody>
      </p:sp>
      <p:sp>
        <p:nvSpPr>
          <p:cNvPr id="8" name="Google Shape;8;p1"/>
          <p:cNvSpPr txBox="1"/>
          <p:nvPr>
            <p:ph idx="12" type="sldNum"/>
          </p:nvPr>
        </p:nvSpPr>
        <p:spPr>
          <a:xfrm>
            <a:off x="7004788" y="9693616"/>
            <a:ext cx="453600" cy="818400"/>
          </a:xfrm>
          <a:prstGeom prst="rect">
            <a:avLst/>
          </a:prstGeom>
          <a:noFill/>
          <a:ln>
            <a:noFill/>
          </a:ln>
        </p:spPr>
        <p:txBody>
          <a:bodyPr anchorCtr="0" anchor="ctr" bIns="125250" lIns="125250" spcFirstLastPara="1" rIns="125250" wrap="square" tIns="125250">
            <a:normAutofit/>
          </a:bodyPr>
          <a:lstStyle>
            <a:lvl1pPr lvl="0" algn="r">
              <a:buNone/>
              <a:defRPr sz="1400">
                <a:solidFill>
                  <a:schemeClr val="dk2"/>
                </a:solidFill>
              </a:defRPr>
            </a:lvl1pPr>
            <a:lvl2pPr lvl="1" algn="r">
              <a:buNone/>
              <a:defRPr sz="1400">
                <a:solidFill>
                  <a:schemeClr val="dk2"/>
                </a:solidFill>
              </a:defRPr>
            </a:lvl2pPr>
            <a:lvl3pPr lvl="2" algn="r">
              <a:buNone/>
              <a:defRPr sz="1400">
                <a:solidFill>
                  <a:schemeClr val="dk2"/>
                </a:solidFill>
              </a:defRPr>
            </a:lvl3pPr>
            <a:lvl4pPr lvl="3" algn="r">
              <a:buNone/>
              <a:defRPr sz="1400">
                <a:solidFill>
                  <a:schemeClr val="dk2"/>
                </a:solidFill>
              </a:defRPr>
            </a:lvl4pPr>
            <a:lvl5pPr lvl="4" algn="r">
              <a:buNone/>
              <a:defRPr sz="1400">
                <a:solidFill>
                  <a:schemeClr val="dk2"/>
                </a:solidFill>
              </a:defRPr>
            </a:lvl5pPr>
            <a:lvl6pPr lvl="5" algn="r">
              <a:buNone/>
              <a:defRPr sz="1400">
                <a:solidFill>
                  <a:schemeClr val="dk2"/>
                </a:solidFill>
              </a:defRPr>
            </a:lvl6pPr>
            <a:lvl7pPr lvl="6" algn="r">
              <a:buNone/>
              <a:defRPr sz="1400">
                <a:solidFill>
                  <a:schemeClr val="dk2"/>
                </a:solidFill>
              </a:defRPr>
            </a:lvl7pPr>
            <a:lvl8pPr lvl="7" algn="r">
              <a:buNone/>
              <a:defRPr sz="1400">
                <a:solidFill>
                  <a:schemeClr val="dk2"/>
                </a:solidFill>
              </a:defRPr>
            </a:lvl8pPr>
            <a:lvl9pPr lvl="8" algn="r">
              <a:buNone/>
              <a:defRPr sz="1400">
                <a:solidFill>
                  <a:schemeClr val="dk2"/>
                </a:solidFill>
              </a:defRPr>
            </a:lvl9pPr>
          </a:lstStyle>
          <a:p>
            <a:pPr indent="0" lvl="0" marL="0" rtl="0" algn="r">
              <a:spcBef>
                <a:spcPts val="0"/>
              </a:spcBef>
              <a:spcAft>
                <a:spcPts val="0"/>
              </a:spcAft>
              <a:buNone/>
            </a:pPr>
            <a:fld id="{00000000-1234-1234-1234-123412341234}" type="slidenum">
              <a:rPr lang="a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slide" Target="/ppt/slides/slide4.xml"/><Relationship Id="rId4" Type="http://schemas.openxmlformats.org/officeDocument/2006/relationships/slide" Target="/ppt/slides/slide15.xml"/><Relationship Id="rId10" Type="http://schemas.openxmlformats.org/officeDocument/2006/relationships/image" Target="../media/image1.png"/><Relationship Id="rId9" Type="http://schemas.openxmlformats.org/officeDocument/2006/relationships/image" Target="../media/image7.jpg"/><Relationship Id="rId5" Type="http://schemas.openxmlformats.org/officeDocument/2006/relationships/slide" Target="/ppt/slides/slide39.xml"/><Relationship Id="rId6" Type="http://schemas.openxmlformats.org/officeDocument/2006/relationships/slide" Target="/ppt/slides/slide41.xml"/><Relationship Id="rId7" Type="http://schemas.openxmlformats.org/officeDocument/2006/relationships/slide" Target="/ppt/slides/slide41.xml"/><Relationship Id="rId8" Type="http://schemas.openxmlformats.org/officeDocument/2006/relationships/image" Target="../media/image1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slide" Target="/ppt/slides/slide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 Id="rId3" Type="http://schemas.openxmlformats.org/officeDocument/2006/relationships/image" Target="../media/image6.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 Id="rId3"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 Id="rId3"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4.xml"/><Relationship Id="rId3" Type="http://schemas.openxmlformats.org/officeDocument/2006/relationships/image" Target="../media/image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8.xml"/><Relationship Id="rId3" Type="http://schemas.openxmlformats.org/officeDocument/2006/relationships/image" Target="../media/image8.png"/><Relationship Id="rId4" Type="http://schemas.openxmlformats.org/officeDocument/2006/relationships/image" Target="../media/image13.jpg"/><Relationship Id="rId5" Type="http://schemas.openxmlformats.org/officeDocument/2006/relationships/image" Target="../media/image1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5.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image" Target="../media/image5.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6.xml"/><Relationship Id="rId3" Type="http://schemas.openxmlformats.org/officeDocument/2006/relationships/hyperlink" Target="https://youtu.be/gRWSyqatWQQ" TargetMode="External"/><Relationship Id="rId4" Type="http://schemas.openxmlformats.org/officeDocument/2006/relationships/hyperlink" Target="https://youtu.be/gRWSyqatWQQ"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7.xml"/><Relationship Id="rId3" Type="http://schemas.openxmlformats.org/officeDocument/2006/relationships/image" Target="../media/image15.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8.xml"/><Relationship Id="rId3" Type="http://schemas.openxmlformats.org/officeDocument/2006/relationships/image" Target="../media/image10.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slide" Target="/ppt/slides/slide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 Id="rId3" Type="http://schemas.openxmlformats.org/officeDocument/2006/relationships/image" Target="../media/image17.png"/><Relationship Id="rId4" Type="http://schemas.openxmlformats.org/officeDocument/2006/relationships/image" Target="../media/image16.png"/><Relationship Id="rId5" Type="http://schemas.openxmlformats.org/officeDocument/2006/relationships/image" Target="../media/image18.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6.xml"/><Relationship Id="rId3" Type="http://schemas.openxmlformats.org/officeDocument/2006/relationships/hyperlink" Target="https://youtu.be/PYAnF6GJY2I" TargetMode="Externa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7.xml"/><Relationship Id="rId3" Type="http://schemas.openxmlformats.org/officeDocument/2006/relationships/image" Target="../media/image11.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8.xml"/><Relationship Id="rId3"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slide" Target="/ppt/slides/slide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slide" Target="/ppt/slides/slide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slide" Target="/ppt/slides/slide1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nvSpPr>
        <p:spPr>
          <a:xfrm>
            <a:off x="840750" y="293738"/>
            <a:ext cx="5878500" cy="3776700"/>
          </a:xfrm>
          <a:prstGeom prst="rect">
            <a:avLst/>
          </a:prstGeom>
          <a:noFill/>
          <a:ln>
            <a:noFill/>
          </a:ln>
        </p:spPr>
        <p:txBody>
          <a:bodyPr anchorCtr="0" anchor="t" bIns="125250" lIns="125250" spcFirstLastPara="1" rIns="125250" wrap="square" tIns="125250">
            <a:noAutofit/>
          </a:bodyPr>
          <a:lstStyle/>
          <a:p>
            <a:pPr indent="1879600" lvl="0" marL="0" marR="0" rtl="1" algn="ctr">
              <a:spcBef>
                <a:spcPts val="0"/>
              </a:spcBef>
              <a:spcAft>
                <a:spcPts val="0"/>
              </a:spcAft>
              <a:buNone/>
            </a:pPr>
            <a:r>
              <a:t/>
            </a:r>
            <a:endParaRPr sz="1500">
              <a:solidFill>
                <a:srgbClr val="000000"/>
              </a:solidFill>
            </a:endParaRPr>
          </a:p>
          <a:p>
            <a:pPr indent="0" lvl="0" marL="0" rtl="0" algn="ctr">
              <a:spcBef>
                <a:spcPts val="0"/>
              </a:spcBef>
              <a:spcAft>
                <a:spcPts val="0"/>
              </a:spcAft>
              <a:buNone/>
            </a:pPr>
            <a:r>
              <a:rPr lang="ar" sz="6700">
                <a:solidFill>
                  <a:srgbClr val="0B5394"/>
                </a:solidFill>
                <a:latin typeface="Cambria"/>
                <a:ea typeface="Cambria"/>
                <a:cs typeface="Cambria"/>
                <a:sym typeface="Cambria"/>
              </a:rPr>
              <a:t>All Years OSLER </a:t>
            </a:r>
            <a:endParaRPr sz="6700">
              <a:solidFill>
                <a:srgbClr val="0B5394"/>
              </a:solidFill>
              <a:latin typeface="Cambria"/>
              <a:ea typeface="Cambria"/>
              <a:cs typeface="Cambria"/>
              <a:sym typeface="Cambria"/>
            </a:endParaRPr>
          </a:p>
          <a:p>
            <a:pPr indent="0" lvl="0" marL="0" rtl="0" algn="ctr">
              <a:spcBef>
                <a:spcPts val="0"/>
              </a:spcBef>
              <a:spcAft>
                <a:spcPts val="0"/>
              </a:spcAft>
              <a:buNone/>
            </a:pPr>
            <a:r>
              <a:t/>
            </a:r>
            <a:endParaRPr sz="3100">
              <a:solidFill>
                <a:schemeClr val="dk2"/>
              </a:solidFill>
              <a:latin typeface="Cambria"/>
              <a:ea typeface="Cambria"/>
              <a:cs typeface="Cambria"/>
              <a:sym typeface="Cambria"/>
            </a:endParaRPr>
          </a:p>
          <a:p>
            <a:pPr indent="0" lvl="0" marL="0" rtl="0" algn="ctr">
              <a:spcBef>
                <a:spcPts val="0"/>
              </a:spcBef>
              <a:spcAft>
                <a:spcPts val="0"/>
              </a:spcAft>
              <a:buNone/>
            </a:pPr>
            <a:r>
              <a:rPr lang="ar" sz="3100">
                <a:solidFill>
                  <a:schemeClr val="dk2"/>
                </a:solidFill>
                <a:latin typeface="Cambria"/>
                <a:ea typeface="Cambria"/>
                <a:cs typeface="Cambria"/>
                <a:sym typeface="Cambria"/>
              </a:rPr>
              <a:t>(3rd year </a:t>
            </a:r>
            <a:r>
              <a:rPr lang="ar" sz="3100">
                <a:solidFill>
                  <a:schemeClr val="dk2"/>
                </a:solidFill>
                <a:latin typeface="Cambria"/>
                <a:ea typeface="Cambria"/>
                <a:cs typeface="Cambria"/>
                <a:sym typeface="Cambria"/>
              </a:rPr>
              <a:t>version + 5th year notes)</a:t>
            </a:r>
            <a:endParaRPr sz="3100">
              <a:solidFill>
                <a:schemeClr val="dk2"/>
              </a:solidFill>
              <a:latin typeface="Cambria"/>
              <a:ea typeface="Cambria"/>
              <a:cs typeface="Cambria"/>
              <a:sym typeface="Cambria"/>
            </a:endParaRPr>
          </a:p>
        </p:txBody>
      </p:sp>
      <p:sp>
        <p:nvSpPr>
          <p:cNvPr id="55" name="Google Shape;55;p13"/>
          <p:cNvSpPr txBox="1"/>
          <p:nvPr/>
        </p:nvSpPr>
        <p:spPr>
          <a:xfrm>
            <a:off x="297600" y="8553450"/>
            <a:ext cx="6393300" cy="2441700"/>
          </a:xfrm>
          <a:prstGeom prst="rect">
            <a:avLst/>
          </a:prstGeom>
          <a:noFill/>
          <a:ln>
            <a:noFill/>
          </a:ln>
        </p:spPr>
        <p:txBody>
          <a:bodyPr anchorCtr="0" anchor="t" bIns="125250" lIns="125250" spcFirstLastPara="1" rIns="125250" wrap="square" tIns="125250">
            <a:noAutofit/>
          </a:bodyPr>
          <a:lstStyle/>
          <a:p>
            <a:pPr indent="0" lvl="0" marL="0" rtl="0" algn="l">
              <a:spcBef>
                <a:spcPts val="0"/>
              </a:spcBef>
              <a:spcAft>
                <a:spcPts val="0"/>
              </a:spcAft>
              <a:buNone/>
            </a:pPr>
            <a:r>
              <a:rPr b="1" lang="ar" sz="1600">
                <a:solidFill>
                  <a:srgbClr val="7B7B7B"/>
                </a:solidFill>
                <a:latin typeface="Times New Roman"/>
                <a:ea typeface="Times New Roman"/>
                <a:cs typeface="Times New Roman"/>
                <a:sym typeface="Times New Roman"/>
              </a:rPr>
              <a:t>COLOR INDEX:</a:t>
            </a:r>
            <a:endParaRPr sz="1900">
              <a:solidFill>
                <a:srgbClr val="CC0000"/>
              </a:solidFill>
              <a:latin typeface="Times New Roman"/>
              <a:ea typeface="Times New Roman"/>
              <a:cs typeface="Times New Roman"/>
              <a:sym typeface="Times New Roman"/>
            </a:endParaRPr>
          </a:p>
          <a:p>
            <a:pPr indent="0" lvl="0" marL="0" rtl="0" algn="l">
              <a:spcBef>
                <a:spcPts val="0"/>
              </a:spcBef>
              <a:spcAft>
                <a:spcPts val="0"/>
              </a:spcAft>
              <a:buNone/>
            </a:pPr>
            <a:r>
              <a:rPr b="1" lang="ar" sz="1600">
                <a:solidFill>
                  <a:schemeClr val="dk1"/>
                </a:solidFill>
                <a:latin typeface="Times New Roman"/>
                <a:ea typeface="Times New Roman"/>
                <a:cs typeface="Times New Roman"/>
                <a:sym typeface="Times New Roman"/>
              </a:rPr>
              <a:t>Black </a:t>
            </a:r>
            <a:r>
              <a:rPr lang="ar" sz="1300">
                <a:solidFill>
                  <a:schemeClr val="dk1"/>
                </a:solidFill>
                <a:latin typeface="Times New Roman"/>
                <a:ea typeface="Times New Roman"/>
                <a:cs typeface="Times New Roman"/>
                <a:sym typeface="Times New Roman"/>
              </a:rPr>
              <a:t>→ </a:t>
            </a:r>
            <a:r>
              <a:rPr b="1" lang="ar" sz="1300">
                <a:solidFill>
                  <a:schemeClr val="dk1"/>
                </a:solidFill>
                <a:latin typeface="Times New Roman"/>
                <a:ea typeface="Times New Roman"/>
                <a:cs typeface="Times New Roman"/>
                <a:sym typeface="Times New Roman"/>
              </a:rPr>
              <a:t>From the Case </a:t>
            </a:r>
            <a:endParaRPr b="1" sz="1600">
              <a:solidFill>
                <a:srgbClr val="000000"/>
              </a:solidFill>
              <a:latin typeface="Times New Roman"/>
              <a:ea typeface="Times New Roman"/>
              <a:cs typeface="Times New Roman"/>
              <a:sym typeface="Times New Roman"/>
            </a:endParaRPr>
          </a:p>
          <a:p>
            <a:pPr indent="0" lvl="0" marL="0" rtl="0" algn="l">
              <a:spcBef>
                <a:spcPts val="0"/>
              </a:spcBef>
              <a:spcAft>
                <a:spcPts val="0"/>
              </a:spcAft>
              <a:buNone/>
            </a:pPr>
            <a:r>
              <a:rPr b="1" lang="ar" sz="1600">
                <a:solidFill>
                  <a:srgbClr val="CCCCCC"/>
                </a:solidFill>
                <a:latin typeface="Times New Roman"/>
                <a:ea typeface="Times New Roman"/>
                <a:cs typeface="Times New Roman"/>
                <a:sym typeface="Times New Roman"/>
              </a:rPr>
              <a:t>Grey </a:t>
            </a:r>
            <a:r>
              <a:rPr lang="ar" sz="1300">
                <a:solidFill>
                  <a:schemeClr val="dk1"/>
                </a:solidFill>
                <a:latin typeface="Times New Roman"/>
                <a:ea typeface="Times New Roman"/>
                <a:cs typeface="Times New Roman"/>
                <a:sym typeface="Times New Roman"/>
              </a:rPr>
              <a:t>→ </a:t>
            </a:r>
            <a:r>
              <a:rPr b="1" lang="ar" sz="1300">
                <a:solidFill>
                  <a:schemeClr val="dk1"/>
                </a:solidFill>
                <a:latin typeface="Times New Roman"/>
                <a:ea typeface="Times New Roman"/>
                <a:cs typeface="Times New Roman"/>
                <a:sym typeface="Times New Roman"/>
              </a:rPr>
              <a:t>Extra ( essential to the case )</a:t>
            </a:r>
            <a:endParaRPr b="1" sz="13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b="1" lang="ar" sz="1600" u="sng">
                <a:solidFill>
                  <a:srgbClr val="FF0000"/>
                </a:solidFill>
                <a:latin typeface="Times New Roman"/>
                <a:ea typeface="Times New Roman"/>
                <a:cs typeface="Times New Roman"/>
                <a:sym typeface="Times New Roman"/>
                <a:hlinkClick action="ppaction://hlinksldjump" r:id="rId3">
                  <a:extLst>
                    <a:ext uri="{A12FA001-AC4F-418D-AE19-62706E023703}">
                      <ahyp:hlinkClr val="tx"/>
                    </a:ext>
                  </a:extLst>
                </a:hlinkClick>
              </a:rPr>
              <a:t>Cardiology </a:t>
            </a:r>
            <a:endParaRPr b="1" sz="1600">
              <a:solidFill>
                <a:srgbClr val="FF0000"/>
              </a:solidFill>
              <a:latin typeface="Times New Roman"/>
              <a:ea typeface="Times New Roman"/>
              <a:cs typeface="Times New Roman"/>
              <a:sym typeface="Times New Roman"/>
            </a:endParaRPr>
          </a:p>
          <a:p>
            <a:pPr indent="0" lvl="0" marL="0" rtl="0" algn="l">
              <a:spcBef>
                <a:spcPts val="0"/>
              </a:spcBef>
              <a:spcAft>
                <a:spcPts val="0"/>
              </a:spcAft>
              <a:buNone/>
            </a:pPr>
            <a:r>
              <a:rPr b="1" lang="ar" sz="1600" u="sng">
                <a:solidFill>
                  <a:schemeClr val="accent1"/>
                </a:solidFill>
                <a:latin typeface="Times New Roman"/>
                <a:ea typeface="Times New Roman"/>
                <a:cs typeface="Times New Roman"/>
                <a:sym typeface="Times New Roman"/>
                <a:hlinkClick action="ppaction://hlinksldjump" r:id="rId4">
                  <a:extLst>
                    <a:ext uri="{A12FA001-AC4F-418D-AE19-62706E023703}">
                      <ahyp:hlinkClr val="tx"/>
                    </a:ext>
                  </a:extLst>
                </a:hlinkClick>
              </a:rPr>
              <a:t>Pulmonary </a:t>
            </a:r>
            <a:endParaRPr b="1" sz="1600">
              <a:solidFill>
                <a:schemeClr val="accent1"/>
              </a:solidFill>
              <a:latin typeface="Times New Roman"/>
              <a:ea typeface="Times New Roman"/>
              <a:cs typeface="Times New Roman"/>
              <a:sym typeface="Times New Roman"/>
            </a:endParaRPr>
          </a:p>
          <a:p>
            <a:pPr indent="0" lvl="0" marL="0" rtl="0" algn="l">
              <a:spcBef>
                <a:spcPts val="0"/>
              </a:spcBef>
              <a:spcAft>
                <a:spcPts val="0"/>
              </a:spcAft>
              <a:buNone/>
            </a:pPr>
            <a:r>
              <a:rPr b="1" lang="ar" sz="1600" u="sng">
                <a:solidFill>
                  <a:srgbClr val="A64D79"/>
                </a:solidFill>
                <a:latin typeface="Times New Roman"/>
                <a:ea typeface="Times New Roman"/>
                <a:cs typeface="Times New Roman"/>
                <a:sym typeface="Times New Roman"/>
                <a:hlinkClick action="ppaction://hlinksldjump" r:id="rId5">
                  <a:extLst>
                    <a:ext uri="{A12FA001-AC4F-418D-AE19-62706E023703}">
                      <ahyp:hlinkClr val="tx"/>
                    </a:ext>
                  </a:extLst>
                </a:hlinkClick>
              </a:rPr>
              <a:t>Nephrology</a:t>
            </a:r>
            <a:r>
              <a:rPr b="1" lang="ar" sz="1600">
                <a:solidFill>
                  <a:srgbClr val="A64D79"/>
                </a:solidFill>
                <a:latin typeface="Times New Roman"/>
                <a:ea typeface="Times New Roman"/>
                <a:cs typeface="Times New Roman"/>
                <a:sym typeface="Times New Roman"/>
              </a:rPr>
              <a:t> </a:t>
            </a:r>
            <a:endParaRPr b="1" sz="1600">
              <a:solidFill>
                <a:srgbClr val="A64D79"/>
              </a:solidFill>
              <a:latin typeface="Times New Roman"/>
              <a:ea typeface="Times New Roman"/>
              <a:cs typeface="Times New Roman"/>
              <a:sym typeface="Times New Roman"/>
            </a:endParaRPr>
          </a:p>
          <a:p>
            <a:pPr indent="0" lvl="0" marL="0" rtl="0" algn="l">
              <a:spcBef>
                <a:spcPts val="0"/>
              </a:spcBef>
              <a:spcAft>
                <a:spcPts val="700"/>
              </a:spcAft>
              <a:buNone/>
            </a:pPr>
            <a:r>
              <a:rPr b="1" lang="ar" sz="1600" u="sng">
                <a:solidFill>
                  <a:srgbClr val="6AA84F"/>
                </a:solidFill>
                <a:latin typeface="Times New Roman"/>
                <a:ea typeface="Times New Roman"/>
                <a:cs typeface="Times New Roman"/>
                <a:sym typeface="Times New Roman"/>
                <a:hlinkClick action="ppaction://hlinksldjump" r:id="rId6">
                  <a:extLst>
                    <a:ext uri="{A12FA001-AC4F-418D-AE19-62706E023703}">
                      <ahyp:hlinkClr val="tx"/>
                    </a:ext>
                  </a:extLst>
                </a:hlinkClick>
              </a:rPr>
              <a:t>GIT &amp; Hepatobiliary</a:t>
            </a:r>
            <a:r>
              <a:rPr b="1" lang="ar" sz="1900" u="sng">
                <a:solidFill>
                  <a:srgbClr val="6AA84F"/>
                </a:solidFill>
                <a:latin typeface="Times New Roman"/>
                <a:ea typeface="Times New Roman"/>
                <a:cs typeface="Times New Roman"/>
                <a:sym typeface="Times New Roman"/>
                <a:hlinkClick action="ppaction://hlinksldjump" r:id="rId7">
                  <a:extLst>
                    <a:ext uri="{A12FA001-AC4F-418D-AE19-62706E023703}">
                      <ahyp:hlinkClr val="tx"/>
                    </a:ext>
                  </a:extLst>
                </a:hlinkClick>
              </a:rPr>
              <a:t> </a:t>
            </a:r>
            <a:endParaRPr sz="1900">
              <a:solidFill>
                <a:srgbClr val="6AA84F"/>
              </a:solidFill>
              <a:latin typeface="Times New Roman"/>
              <a:ea typeface="Times New Roman"/>
              <a:cs typeface="Times New Roman"/>
              <a:sym typeface="Times New Roman"/>
            </a:endParaRPr>
          </a:p>
        </p:txBody>
      </p:sp>
      <p:sp>
        <p:nvSpPr>
          <p:cNvPr id="56" name="Google Shape;56;p13"/>
          <p:cNvSpPr txBox="1"/>
          <p:nvPr/>
        </p:nvSpPr>
        <p:spPr>
          <a:xfrm>
            <a:off x="1848856" y="4510378"/>
            <a:ext cx="3504900" cy="521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ar" sz="2200">
                <a:latin typeface="Times New Roman"/>
                <a:ea typeface="Times New Roman"/>
                <a:cs typeface="Times New Roman"/>
                <a:sym typeface="Times New Roman"/>
              </a:rPr>
              <a:t>Leaders:</a:t>
            </a:r>
            <a:endParaRPr sz="2200">
              <a:latin typeface="Times New Roman"/>
              <a:ea typeface="Times New Roman"/>
              <a:cs typeface="Times New Roman"/>
              <a:sym typeface="Times New Roman"/>
            </a:endParaRPr>
          </a:p>
        </p:txBody>
      </p:sp>
      <p:sp>
        <p:nvSpPr>
          <p:cNvPr id="57" name="Google Shape;57;p13"/>
          <p:cNvSpPr txBox="1"/>
          <p:nvPr/>
        </p:nvSpPr>
        <p:spPr>
          <a:xfrm>
            <a:off x="33250" y="5300982"/>
            <a:ext cx="3639300" cy="511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ar" sz="2100">
                <a:solidFill>
                  <a:srgbClr val="0B5394"/>
                </a:solidFill>
                <a:latin typeface="Times New Roman"/>
                <a:ea typeface="Times New Roman"/>
                <a:cs typeface="Times New Roman"/>
                <a:sym typeface="Times New Roman"/>
              </a:rPr>
              <a:t>Nourah Alklaib</a:t>
            </a:r>
            <a:endParaRPr sz="2100">
              <a:solidFill>
                <a:srgbClr val="0B5394"/>
              </a:solidFill>
              <a:latin typeface="Times New Roman"/>
              <a:ea typeface="Times New Roman"/>
              <a:cs typeface="Times New Roman"/>
              <a:sym typeface="Times New Roman"/>
            </a:endParaRPr>
          </a:p>
        </p:txBody>
      </p:sp>
      <p:sp>
        <p:nvSpPr>
          <p:cNvPr id="58" name="Google Shape;58;p13"/>
          <p:cNvSpPr txBox="1"/>
          <p:nvPr/>
        </p:nvSpPr>
        <p:spPr>
          <a:xfrm>
            <a:off x="3242099" y="5300983"/>
            <a:ext cx="4317900" cy="511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ar" sz="2100">
                <a:solidFill>
                  <a:srgbClr val="0B5394"/>
                </a:solidFill>
                <a:latin typeface="Times New Roman"/>
                <a:ea typeface="Times New Roman"/>
                <a:cs typeface="Times New Roman"/>
                <a:sym typeface="Times New Roman"/>
              </a:rPr>
              <a:t>Abdulaziz Alomar</a:t>
            </a:r>
            <a:endParaRPr sz="2100">
              <a:solidFill>
                <a:srgbClr val="0B5394"/>
              </a:solidFill>
              <a:latin typeface="Times New Roman"/>
              <a:ea typeface="Times New Roman"/>
              <a:cs typeface="Times New Roman"/>
              <a:sym typeface="Times New Roman"/>
            </a:endParaRPr>
          </a:p>
        </p:txBody>
      </p:sp>
      <p:sp>
        <p:nvSpPr>
          <p:cNvPr id="59" name="Google Shape;59;p13"/>
          <p:cNvSpPr txBox="1"/>
          <p:nvPr/>
        </p:nvSpPr>
        <p:spPr>
          <a:xfrm>
            <a:off x="1767560" y="6047191"/>
            <a:ext cx="3504900" cy="538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ar" sz="2300">
                <a:latin typeface="Times New Roman"/>
                <a:ea typeface="Times New Roman"/>
                <a:cs typeface="Times New Roman"/>
                <a:sym typeface="Times New Roman"/>
              </a:rPr>
              <a:t>Members:</a:t>
            </a:r>
            <a:endParaRPr sz="2300">
              <a:latin typeface="Times New Roman"/>
              <a:ea typeface="Times New Roman"/>
              <a:cs typeface="Times New Roman"/>
              <a:sym typeface="Times New Roman"/>
            </a:endParaRPr>
          </a:p>
        </p:txBody>
      </p:sp>
      <p:sp>
        <p:nvSpPr>
          <p:cNvPr id="60" name="Google Shape;60;p13"/>
          <p:cNvSpPr txBox="1"/>
          <p:nvPr/>
        </p:nvSpPr>
        <p:spPr>
          <a:xfrm>
            <a:off x="940525" y="6587300"/>
            <a:ext cx="3009000" cy="269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ar" sz="1800">
                <a:solidFill>
                  <a:srgbClr val="0B5394"/>
                </a:solidFill>
                <a:latin typeface="Times New Roman"/>
                <a:ea typeface="Times New Roman"/>
                <a:cs typeface="Times New Roman"/>
                <a:sym typeface="Times New Roman"/>
              </a:rPr>
              <a:t>Ahmad Alkhayatt		</a:t>
            </a:r>
            <a:endParaRPr sz="1800">
              <a:solidFill>
                <a:srgbClr val="0B5394"/>
              </a:solidFill>
              <a:latin typeface="Times New Roman"/>
              <a:ea typeface="Times New Roman"/>
              <a:cs typeface="Times New Roman"/>
              <a:sym typeface="Times New Roman"/>
            </a:endParaRPr>
          </a:p>
          <a:p>
            <a:pPr indent="0" lvl="0" marL="0" rtl="0" algn="l">
              <a:spcBef>
                <a:spcPts val="0"/>
              </a:spcBef>
              <a:spcAft>
                <a:spcPts val="0"/>
              </a:spcAft>
              <a:buNone/>
            </a:pPr>
            <a:r>
              <a:rPr lang="ar" sz="1800">
                <a:solidFill>
                  <a:srgbClr val="0B5394"/>
                </a:solidFill>
                <a:latin typeface="Times New Roman"/>
                <a:ea typeface="Times New Roman"/>
                <a:cs typeface="Times New Roman"/>
                <a:sym typeface="Times New Roman"/>
              </a:rPr>
              <a:t>Fatimah Alhelal		</a:t>
            </a:r>
            <a:endParaRPr sz="1800">
              <a:solidFill>
                <a:srgbClr val="0B5394"/>
              </a:solidFill>
              <a:latin typeface="Times New Roman"/>
              <a:ea typeface="Times New Roman"/>
              <a:cs typeface="Times New Roman"/>
              <a:sym typeface="Times New Roman"/>
            </a:endParaRPr>
          </a:p>
          <a:p>
            <a:pPr indent="0" lvl="0" marL="0" rtl="0" algn="l">
              <a:spcBef>
                <a:spcPts val="0"/>
              </a:spcBef>
              <a:spcAft>
                <a:spcPts val="0"/>
              </a:spcAft>
              <a:buNone/>
            </a:pPr>
            <a:r>
              <a:rPr lang="ar" sz="1800">
                <a:solidFill>
                  <a:srgbClr val="0B5394"/>
                </a:solidFill>
                <a:latin typeface="Times New Roman"/>
                <a:ea typeface="Times New Roman"/>
                <a:cs typeface="Times New Roman"/>
                <a:sym typeface="Times New Roman"/>
              </a:rPr>
              <a:t>Hatun Alnami 		</a:t>
            </a:r>
            <a:endParaRPr sz="1800">
              <a:solidFill>
                <a:srgbClr val="0B5394"/>
              </a:solidFill>
              <a:latin typeface="Times New Roman"/>
              <a:ea typeface="Times New Roman"/>
              <a:cs typeface="Times New Roman"/>
              <a:sym typeface="Times New Roman"/>
            </a:endParaRPr>
          </a:p>
          <a:p>
            <a:pPr indent="0" lvl="0" marL="0" rtl="0" algn="l">
              <a:spcBef>
                <a:spcPts val="0"/>
              </a:spcBef>
              <a:spcAft>
                <a:spcPts val="0"/>
              </a:spcAft>
              <a:buNone/>
            </a:pPr>
            <a:r>
              <a:rPr lang="ar" sz="1800">
                <a:solidFill>
                  <a:srgbClr val="0B5394"/>
                </a:solidFill>
                <a:latin typeface="Times New Roman"/>
                <a:ea typeface="Times New Roman"/>
                <a:cs typeface="Times New Roman"/>
                <a:sym typeface="Times New Roman"/>
              </a:rPr>
              <a:t>Sarah AlQuwayz 		</a:t>
            </a:r>
            <a:endParaRPr sz="1800">
              <a:solidFill>
                <a:srgbClr val="0B5394"/>
              </a:solidFill>
              <a:latin typeface="Times New Roman"/>
              <a:ea typeface="Times New Roman"/>
              <a:cs typeface="Times New Roman"/>
              <a:sym typeface="Times New Roman"/>
            </a:endParaRPr>
          </a:p>
          <a:p>
            <a:pPr indent="0" lvl="0" marL="0" rtl="0" algn="l">
              <a:spcBef>
                <a:spcPts val="0"/>
              </a:spcBef>
              <a:spcAft>
                <a:spcPts val="0"/>
              </a:spcAft>
              <a:buNone/>
            </a:pPr>
            <a:r>
              <a:rPr lang="ar" sz="1800">
                <a:solidFill>
                  <a:srgbClr val="0B5394"/>
                </a:solidFill>
                <a:latin typeface="Times New Roman"/>
                <a:ea typeface="Times New Roman"/>
                <a:cs typeface="Times New Roman"/>
                <a:sym typeface="Times New Roman"/>
              </a:rPr>
              <a:t>Muneerah Alsadhan</a:t>
            </a:r>
            <a:endParaRPr sz="1800">
              <a:solidFill>
                <a:srgbClr val="0B5394"/>
              </a:solidFill>
              <a:latin typeface="Times New Roman"/>
              <a:ea typeface="Times New Roman"/>
              <a:cs typeface="Times New Roman"/>
              <a:sym typeface="Times New Roman"/>
            </a:endParaRPr>
          </a:p>
          <a:p>
            <a:pPr indent="0" lvl="0" marL="0" rtl="0" algn="l">
              <a:spcBef>
                <a:spcPts val="0"/>
              </a:spcBef>
              <a:spcAft>
                <a:spcPts val="0"/>
              </a:spcAft>
              <a:buNone/>
            </a:pPr>
            <a:r>
              <a:rPr lang="ar" sz="1800">
                <a:solidFill>
                  <a:srgbClr val="0B5394"/>
                </a:solidFill>
                <a:latin typeface="Times New Roman"/>
                <a:ea typeface="Times New Roman"/>
                <a:cs typeface="Times New Roman"/>
                <a:sym typeface="Times New Roman"/>
              </a:rPr>
              <a:t>			</a:t>
            </a:r>
            <a:endParaRPr sz="1800">
              <a:solidFill>
                <a:srgbClr val="0B5394"/>
              </a:solidFill>
              <a:latin typeface="Times New Roman"/>
              <a:ea typeface="Times New Roman"/>
              <a:cs typeface="Times New Roman"/>
              <a:sym typeface="Times New Roman"/>
            </a:endParaRPr>
          </a:p>
          <a:p>
            <a:pPr indent="0" lvl="0" marL="0" rtl="0" algn="l">
              <a:spcBef>
                <a:spcPts val="0"/>
              </a:spcBef>
              <a:spcAft>
                <a:spcPts val="0"/>
              </a:spcAft>
              <a:buNone/>
            </a:pPr>
            <a:r>
              <a:rPr lang="ar" sz="1800">
                <a:solidFill>
                  <a:srgbClr val="0B5394"/>
                </a:solidFill>
                <a:latin typeface="Times New Roman"/>
                <a:ea typeface="Times New Roman"/>
                <a:cs typeface="Times New Roman"/>
                <a:sym typeface="Times New Roman"/>
              </a:rPr>
              <a:t>		</a:t>
            </a:r>
            <a:endParaRPr sz="1800">
              <a:solidFill>
                <a:srgbClr val="0B5394"/>
              </a:solidFill>
              <a:latin typeface="Times New Roman"/>
              <a:ea typeface="Times New Roman"/>
              <a:cs typeface="Times New Roman"/>
              <a:sym typeface="Times New Roman"/>
            </a:endParaRPr>
          </a:p>
          <a:p>
            <a:pPr indent="0" lvl="0" marL="0" rtl="0" algn="l">
              <a:spcBef>
                <a:spcPts val="0"/>
              </a:spcBef>
              <a:spcAft>
                <a:spcPts val="0"/>
              </a:spcAft>
              <a:buNone/>
            </a:pPr>
            <a:r>
              <a:rPr lang="ar" sz="1800">
                <a:solidFill>
                  <a:srgbClr val="0B5394"/>
                </a:solidFill>
                <a:latin typeface="Times New Roman"/>
                <a:ea typeface="Times New Roman"/>
                <a:cs typeface="Times New Roman"/>
                <a:sym typeface="Times New Roman"/>
              </a:rPr>
              <a:t>		</a:t>
            </a:r>
            <a:endParaRPr sz="1800">
              <a:solidFill>
                <a:srgbClr val="0B5394"/>
              </a:solidFill>
              <a:latin typeface="Times New Roman"/>
              <a:ea typeface="Times New Roman"/>
              <a:cs typeface="Times New Roman"/>
              <a:sym typeface="Times New Roman"/>
            </a:endParaRPr>
          </a:p>
          <a:p>
            <a:pPr indent="0" lvl="0" marL="0" rtl="0" algn="l">
              <a:spcBef>
                <a:spcPts val="0"/>
              </a:spcBef>
              <a:spcAft>
                <a:spcPts val="0"/>
              </a:spcAft>
              <a:buNone/>
            </a:pPr>
            <a:r>
              <a:rPr lang="ar" sz="1800">
                <a:solidFill>
                  <a:srgbClr val="0B5394"/>
                </a:solidFill>
                <a:latin typeface="Times New Roman"/>
                <a:ea typeface="Times New Roman"/>
                <a:cs typeface="Times New Roman"/>
                <a:sym typeface="Times New Roman"/>
              </a:rPr>
              <a:t>		</a:t>
            </a:r>
            <a:endParaRPr sz="1800">
              <a:solidFill>
                <a:srgbClr val="0B5394"/>
              </a:solidFill>
              <a:latin typeface="Times New Roman"/>
              <a:ea typeface="Times New Roman"/>
              <a:cs typeface="Times New Roman"/>
              <a:sym typeface="Times New Roman"/>
            </a:endParaRPr>
          </a:p>
        </p:txBody>
      </p:sp>
      <p:sp>
        <p:nvSpPr>
          <p:cNvPr id="61" name="Google Shape;61;p13"/>
          <p:cNvSpPr txBox="1"/>
          <p:nvPr/>
        </p:nvSpPr>
        <p:spPr>
          <a:xfrm>
            <a:off x="4265962" y="6663509"/>
            <a:ext cx="2697000" cy="1579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ar" sz="1800">
                <a:solidFill>
                  <a:srgbClr val="0B5394"/>
                </a:solidFill>
                <a:latin typeface="Times New Roman"/>
                <a:ea typeface="Times New Roman"/>
                <a:cs typeface="Times New Roman"/>
                <a:sym typeface="Times New Roman"/>
              </a:rPr>
              <a:t>Sara Alharbi		</a:t>
            </a:r>
            <a:endParaRPr sz="1800">
              <a:solidFill>
                <a:srgbClr val="0B5394"/>
              </a:solidFill>
              <a:latin typeface="Times New Roman"/>
              <a:ea typeface="Times New Roman"/>
              <a:cs typeface="Times New Roman"/>
              <a:sym typeface="Times New Roman"/>
            </a:endParaRPr>
          </a:p>
          <a:p>
            <a:pPr indent="0" lvl="0" marL="0" rtl="0" algn="l">
              <a:spcBef>
                <a:spcPts val="0"/>
              </a:spcBef>
              <a:spcAft>
                <a:spcPts val="0"/>
              </a:spcAft>
              <a:buNone/>
            </a:pPr>
            <a:r>
              <a:rPr lang="ar" sz="1800">
                <a:solidFill>
                  <a:srgbClr val="0B5394"/>
                </a:solidFill>
                <a:latin typeface="Times New Roman"/>
                <a:ea typeface="Times New Roman"/>
                <a:cs typeface="Times New Roman"/>
                <a:sym typeface="Times New Roman"/>
              </a:rPr>
              <a:t>Ghada Alothman 	</a:t>
            </a:r>
            <a:endParaRPr sz="1800">
              <a:solidFill>
                <a:srgbClr val="0B5394"/>
              </a:solidFill>
              <a:latin typeface="Times New Roman"/>
              <a:ea typeface="Times New Roman"/>
              <a:cs typeface="Times New Roman"/>
              <a:sym typeface="Times New Roman"/>
            </a:endParaRPr>
          </a:p>
          <a:p>
            <a:pPr indent="0" lvl="0" marL="0" rtl="0" algn="l">
              <a:spcBef>
                <a:spcPts val="0"/>
              </a:spcBef>
              <a:spcAft>
                <a:spcPts val="0"/>
              </a:spcAft>
              <a:buNone/>
            </a:pPr>
            <a:r>
              <a:rPr lang="ar" sz="1800">
                <a:solidFill>
                  <a:srgbClr val="0B5394"/>
                </a:solidFill>
                <a:latin typeface="Times New Roman"/>
                <a:ea typeface="Times New Roman"/>
                <a:cs typeface="Times New Roman"/>
                <a:sym typeface="Times New Roman"/>
              </a:rPr>
              <a:t>Rand Alrefaei</a:t>
            </a:r>
            <a:endParaRPr sz="1800">
              <a:solidFill>
                <a:srgbClr val="0B5394"/>
              </a:solidFill>
              <a:latin typeface="Times New Roman"/>
              <a:ea typeface="Times New Roman"/>
              <a:cs typeface="Times New Roman"/>
              <a:sym typeface="Times New Roman"/>
            </a:endParaRPr>
          </a:p>
          <a:p>
            <a:pPr indent="0" lvl="0" marL="0" rtl="0" algn="l">
              <a:spcBef>
                <a:spcPts val="0"/>
              </a:spcBef>
              <a:spcAft>
                <a:spcPts val="0"/>
              </a:spcAft>
              <a:buNone/>
            </a:pPr>
            <a:r>
              <a:rPr lang="ar" sz="1800">
                <a:solidFill>
                  <a:srgbClr val="0B5394"/>
                </a:solidFill>
                <a:latin typeface="Times New Roman"/>
                <a:ea typeface="Times New Roman"/>
                <a:cs typeface="Times New Roman"/>
                <a:sym typeface="Times New Roman"/>
              </a:rPr>
              <a:t>Sumo Alzeer 	</a:t>
            </a:r>
            <a:endParaRPr sz="1800">
              <a:solidFill>
                <a:srgbClr val="0B5394"/>
              </a:solidFill>
              <a:latin typeface="Times New Roman"/>
              <a:ea typeface="Times New Roman"/>
              <a:cs typeface="Times New Roman"/>
              <a:sym typeface="Times New Roman"/>
            </a:endParaRPr>
          </a:p>
          <a:p>
            <a:pPr indent="0" lvl="0" marL="0" rtl="0" algn="l">
              <a:spcBef>
                <a:spcPts val="0"/>
              </a:spcBef>
              <a:spcAft>
                <a:spcPts val="0"/>
              </a:spcAft>
              <a:buNone/>
            </a:pPr>
            <a:r>
              <a:rPr lang="ar" sz="1800">
                <a:solidFill>
                  <a:srgbClr val="0B5394"/>
                </a:solidFill>
                <a:latin typeface="Times New Roman"/>
                <a:ea typeface="Times New Roman"/>
                <a:cs typeface="Times New Roman"/>
                <a:sym typeface="Times New Roman"/>
              </a:rPr>
              <a:t>Sarah Alaidarous		</a:t>
            </a:r>
            <a:endParaRPr sz="1800">
              <a:solidFill>
                <a:srgbClr val="0B5394"/>
              </a:solidFill>
              <a:latin typeface="Times New Roman"/>
              <a:ea typeface="Times New Roman"/>
              <a:cs typeface="Times New Roman"/>
              <a:sym typeface="Times New Roman"/>
            </a:endParaRPr>
          </a:p>
        </p:txBody>
      </p:sp>
      <p:pic>
        <p:nvPicPr>
          <p:cNvPr id="62" name="Google Shape;62;p13"/>
          <p:cNvPicPr preferRelativeResize="0"/>
          <p:nvPr/>
        </p:nvPicPr>
        <p:blipFill rotWithShape="1">
          <a:blip r:embed="rId8">
            <a:alphaModFix/>
          </a:blip>
          <a:srcRect b="54940" l="16251" r="16258" t="13260"/>
          <a:stretch/>
        </p:blipFill>
        <p:spPr>
          <a:xfrm>
            <a:off x="33250" y="1056246"/>
            <a:ext cx="929100" cy="895200"/>
          </a:xfrm>
          <a:prstGeom prst="ellipse">
            <a:avLst/>
          </a:prstGeom>
          <a:noFill/>
          <a:ln>
            <a:noFill/>
          </a:ln>
        </p:spPr>
      </p:pic>
      <p:pic>
        <p:nvPicPr>
          <p:cNvPr id="63" name="Google Shape;63;p13"/>
          <p:cNvPicPr preferRelativeResize="0"/>
          <p:nvPr/>
        </p:nvPicPr>
        <p:blipFill rotWithShape="1">
          <a:blip r:embed="rId9">
            <a:alphaModFix/>
          </a:blip>
          <a:srcRect b="9140" l="-13640" r="-6537" t="17145"/>
          <a:stretch/>
        </p:blipFill>
        <p:spPr>
          <a:xfrm>
            <a:off x="73916" y="128175"/>
            <a:ext cx="897000" cy="848400"/>
          </a:xfrm>
          <a:prstGeom prst="ellipse">
            <a:avLst/>
          </a:prstGeom>
          <a:noFill/>
          <a:ln cap="flat" cmpd="sng" w="9525">
            <a:solidFill>
              <a:srgbClr val="FFFFFF"/>
            </a:solidFill>
            <a:prstDash val="solid"/>
            <a:round/>
            <a:headEnd len="sm" w="sm" type="none"/>
            <a:tailEnd len="sm" w="sm" type="none"/>
          </a:ln>
        </p:spPr>
      </p:pic>
      <p:pic>
        <p:nvPicPr>
          <p:cNvPr id="64" name="Google Shape;64;p13"/>
          <p:cNvPicPr preferRelativeResize="0"/>
          <p:nvPr/>
        </p:nvPicPr>
        <p:blipFill>
          <a:blip r:embed="rId10">
            <a:alphaModFix/>
          </a:blip>
          <a:stretch>
            <a:fillRect/>
          </a:stretch>
        </p:blipFill>
        <p:spPr>
          <a:xfrm>
            <a:off x="73907" y="1984349"/>
            <a:ext cx="1210967" cy="68362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22"/>
          <p:cNvSpPr txBox="1"/>
          <p:nvPr/>
        </p:nvSpPr>
        <p:spPr>
          <a:xfrm>
            <a:off x="339225" y="570421"/>
            <a:ext cx="7034100" cy="9657900"/>
          </a:xfrm>
          <a:prstGeom prst="rect">
            <a:avLst/>
          </a:prstGeom>
          <a:noFill/>
          <a:ln>
            <a:noFill/>
          </a:ln>
        </p:spPr>
        <p:txBody>
          <a:bodyPr anchorCtr="0" anchor="t" bIns="125250" lIns="125250" spcFirstLastPara="1" rIns="125250" wrap="square" tIns="125250">
            <a:spAutoFit/>
          </a:bodyPr>
          <a:lstStyle/>
          <a:p>
            <a:pPr indent="0" lvl="0" marL="0" rtl="0" algn="l">
              <a:lnSpc>
                <a:spcPct val="115000"/>
              </a:lnSpc>
              <a:spcBef>
                <a:spcPts val="0"/>
              </a:spcBef>
              <a:spcAft>
                <a:spcPts val="0"/>
              </a:spcAft>
              <a:buNone/>
            </a:pPr>
            <a:r>
              <a:rPr b="1" lang="ar" sz="1600">
                <a:solidFill>
                  <a:schemeClr val="dk1"/>
                </a:solidFill>
                <a:highlight>
                  <a:srgbClr val="FFF2CC"/>
                </a:highlight>
                <a:latin typeface="Times New Roman"/>
                <a:ea typeface="Times New Roman"/>
                <a:cs typeface="Times New Roman"/>
                <a:sym typeface="Times New Roman"/>
              </a:rPr>
              <a:t>Case 5: </a:t>
            </a:r>
            <a:r>
              <a:rPr b="1" lang="ar" sz="1600">
                <a:solidFill>
                  <a:schemeClr val="dk1"/>
                </a:solidFill>
                <a:highlight>
                  <a:srgbClr val="FFF2CC"/>
                </a:highlight>
                <a:latin typeface="Times New Roman"/>
                <a:ea typeface="Times New Roman"/>
                <a:cs typeface="Times New Roman"/>
                <a:sym typeface="Times New Roman"/>
              </a:rPr>
              <a:t>Stroke secondary to IE</a:t>
            </a:r>
            <a:r>
              <a:rPr b="1" lang="ar" sz="1600">
                <a:solidFill>
                  <a:schemeClr val="dk1"/>
                </a:solidFill>
                <a:highlight>
                  <a:srgbClr val="FFF2CC"/>
                </a:highlight>
                <a:latin typeface="Times New Roman"/>
                <a:ea typeface="Times New Roman"/>
                <a:cs typeface="Times New Roman"/>
                <a:sym typeface="Times New Roman"/>
              </a:rPr>
              <a:t>  </a:t>
            </a:r>
            <a:endParaRPr b="1" sz="1600">
              <a:solidFill>
                <a:schemeClr val="dk1"/>
              </a:solidFill>
              <a:highlight>
                <a:srgbClr val="FFF2CC"/>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a:solidFill>
                  <a:srgbClr val="3C78D8"/>
                </a:solidFill>
                <a:latin typeface="Times New Roman"/>
                <a:ea typeface="Times New Roman"/>
                <a:cs typeface="Times New Roman"/>
                <a:sym typeface="Times New Roman"/>
              </a:rPr>
              <a:t>Case:Patient presented to the clinic with 3 weeks history of fever </a:t>
            </a:r>
            <a:endParaRPr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 you found it good job NERD </a:t>
            </a:r>
            <a:endParaRPr b="1"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 Biodata  </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Name: - Age- Gender: male Nationality- </a:t>
            </a:r>
            <a:r>
              <a:rPr lang="ar" sz="1100">
                <a:solidFill>
                  <a:schemeClr val="dk1"/>
                </a:solidFill>
                <a:latin typeface="Times New Roman"/>
                <a:ea typeface="Times New Roman"/>
                <a:cs typeface="Times New Roman"/>
                <a:sym typeface="Times New Roman"/>
              </a:rPr>
              <a:t>Marital</a:t>
            </a:r>
            <a:r>
              <a:rPr lang="ar" sz="1100">
                <a:solidFill>
                  <a:schemeClr val="dk1"/>
                </a:solidFill>
                <a:latin typeface="Times New Roman"/>
                <a:ea typeface="Times New Roman"/>
                <a:cs typeface="Times New Roman"/>
                <a:sym typeface="Times New Roman"/>
              </a:rPr>
              <a:t> Status- Occupation- Residency- </a:t>
            </a:r>
            <a:r>
              <a:rPr lang="ar" sz="1200">
                <a:solidFill>
                  <a:schemeClr val="dk1"/>
                </a:solidFill>
                <a:latin typeface="Times New Roman"/>
                <a:ea typeface="Times New Roman"/>
                <a:cs typeface="Times New Roman"/>
                <a:sym typeface="Times New Roman"/>
              </a:rPr>
              <a:t>Route and date of admission: today, clinic</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 you found it good job NERD </a:t>
            </a:r>
            <a:endParaRPr b="1"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2- Chief complaint: fever for 3 weeks</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 you found it good job NERD </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3- History of Presenting illness </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u="sng">
                <a:solidFill>
                  <a:schemeClr val="dk1"/>
                </a:solidFill>
                <a:latin typeface="Times New Roman"/>
                <a:ea typeface="Times New Roman"/>
                <a:cs typeface="Times New Roman"/>
                <a:sym typeface="Times New Roman"/>
              </a:rPr>
              <a:t>Onset</a:t>
            </a:r>
            <a:r>
              <a:rPr lang="ar" sz="1200">
                <a:solidFill>
                  <a:schemeClr val="dk1"/>
                </a:solidFill>
                <a:latin typeface="Times New Roman"/>
                <a:ea typeface="Times New Roman"/>
                <a:cs typeface="Times New Roman"/>
                <a:sym typeface="Times New Roman"/>
              </a:rPr>
              <a:t>: 3 weeks </a:t>
            </a:r>
            <a:r>
              <a:rPr lang="ar" sz="1200" u="sng">
                <a:solidFill>
                  <a:schemeClr val="dk1"/>
                </a:solidFill>
                <a:latin typeface="Times New Roman"/>
                <a:ea typeface="Times New Roman"/>
                <a:cs typeface="Times New Roman"/>
                <a:sym typeface="Times New Roman"/>
              </a:rPr>
              <a:t>Alleviating Factor</a:t>
            </a:r>
            <a:r>
              <a:rPr lang="ar" sz="1200">
                <a:solidFill>
                  <a:schemeClr val="dk1"/>
                </a:solidFill>
                <a:latin typeface="Times New Roman"/>
                <a:ea typeface="Times New Roman"/>
                <a:cs typeface="Times New Roman"/>
                <a:sym typeface="Times New Roman"/>
              </a:rPr>
              <a:t>: Paracetamol </a:t>
            </a:r>
            <a:r>
              <a:rPr lang="ar" sz="1200" u="sng">
                <a:solidFill>
                  <a:schemeClr val="dk1"/>
                </a:solidFill>
                <a:latin typeface="Times New Roman"/>
                <a:ea typeface="Times New Roman"/>
                <a:cs typeface="Times New Roman"/>
                <a:sym typeface="Times New Roman"/>
              </a:rPr>
              <a:t>Timing</a:t>
            </a:r>
            <a:r>
              <a:rPr lang="ar" sz="1200">
                <a:solidFill>
                  <a:schemeClr val="dk1"/>
                </a:solidFill>
                <a:latin typeface="Times New Roman"/>
                <a:ea typeface="Times New Roman"/>
                <a:cs typeface="Times New Roman"/>
                <a:sym typeface="Times New Roman"/>
              </a:rPr>
              <a:t>: </a:t>
            </a:r>
            <a:r>
              <a:rPr lang="ar" sz="1200">
                <a:solidFill>
                  <a:srgbClr val="B7B7B7"/>
                </a:solidFill>
                <a:latin typeface="Times New Roman"/>
                <a:ea typeface="Times New Roman"/>
                <a:cs typeface="Times New Roman"/>
                <a:sym typeface="Times New Roman"/>
              </a:rPr>
              <a:t>Continues </a:t>
            </a:r>
            <a:r>
              <a:rPr lang="ar" sz="1200">
                <a:solidFill>
                  <a:schemeClr val="dk1"/>
                </a:solidFill>
                <a:latin typeface="Times New Roman"/>
                <a:ea typeface="Times New Roman"/>
                <a:cs typeface="Times New Roman"/>
                <a:sym typeface="Times New Roman"/>
              </a:rPr>
              <a:t> </a:t>
            </a:r>
            <a:r>
              <a:rPr lang="ar" sz="1200" u="sng">
                <a:solidFill>
                  <a:schemeClr val="dk1"/>
                </a:solidFill>
                <a:latin typeface="Times New Roman"/>
                <a:ea typeface="Times New Roman"/>
                <a:cs typeface="Times New Roman"/>
                <a:sym typeface="Times New Roman"/>
              </a:rPr>
              <a:t>Exacerbating factors</a:t>
            </a:r>
            <a:r>
              <a:rPr lang="ar" sz="1200">
                <a:solidFill>
                  <a:schemeClr val="dk1"/>
                </a:solidFill>
                <a:latin typeface="Times New Roman"/>
                <a:ea typeface="Times New Roman"/>
                <a:cs typeface="Times New Roman"/>
                <a:sym typeface="Times New Roman"/>
              </a:rPr>
              <a:t>: -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 you found it good job NERD </a:t>
            </a:r>
            <a:endParaRPr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4- Associated Symptoms:</a:t>
            </a:r>
            <a:r>
              <a:rPr b="1" lang="ar" sz="1200">
                <a:solidFill>
                  <a:srgbClr val="B7B7B7"/>
                </a:solidFill>
                <a:latin typeface="Times New Roman"/>
                <a:ea typeface="Times New Roman"/>
                <a:cs typeface="Times New Roman"/>
                <a:sym typeface="Times New Roman"/>
              </a:rPr>
              <a:t> </a:t>
            </a:r>
            <a:r>
              <a:rPr b="1" lang="ar" sz="1200">
                <a:solidFill>
                  <a:srgbClr val="B7B7B7"/>
                </a:solidFill>
                <a:latin typeface="Times New Roman"/>
                <a:ea typeface="Times New Roman"/>
                <a:cs typeface="Times New Roman"/>
                <a:sym typeface="Times New Roman"/>
              </a:rPr>
              <a:t>Sweating  ,  Chills and shivering , Headache. Muscle aches, Loss of appetite, Irritability. , Dehydration. </a:t>
            </a:r>
            <a:endParaRPr b="1" sz="1200">
              <a:solidFill>
                <a:srgbClr val="B7B7B7"/>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 you found it good job NERD </a:t>
            </a:r>
            <a:endParaRPr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5- Risk Factors: </a:t>
            </a:r>
            <a:r>
              <a:rPr lang="ar" sz="1200">
                <a:solidFill>
                  <a:srgbClr val="999999"/>
                </a:solidFill>
                <a:latin typeface="Times New Roman"/>
                <a:ea typeface="Times New Roman"/>
                <a:cs typeface="Times New Roman"/>
                <a:sym typeface="Times New Roman"/>
              </a:rPr>
              <a:t>Older age. History of Heart infections ( IE or RHD ) . History of heart attack. , High blood pressure, cholesterol, or  diabetes , congenital heart disease</a:t>
            </a:r>
            <a:endParaRPr b="1" sz="12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6- Constitutional symptoms: NNWAFF ( </a:t>
            </a:r>
            <a:r>
              <a:rPr b="1" lang="ar" sz="1200" u="sng">
                <a:solidFill>
                  <a:schemeClr val="dk1"/>
                </a:solidFill>
                <a:latin typeface="Times New Roman"/>
                <a:ea typeface="Times New Roman"/>
                <a:cs typeface="Times New Roman"/>
                <a:sym typeface="Times New Roman"/>
              </a:rPr>
              <a:t>N</a:t>
            </a:r>
            <a:r>
              <a:rPr b="1" lang="ar" sz="1200">
                <a:solidFill>
                  <a:schemeClr val="dk1"/>
                </a:solidFill>
                <a:latin typeface="Times New Roman"/>
                <a:ea typeface="Times New Roman"/>
                <a:cs typeface="Times New Roman"/>
                <a:sym typeface="Times New Roman"/>
              </a:rPr>
              <a:t>ausea, </a:t>
            </a:r>
            <a:r>
              <a:rPr b="1" lang="ar" sz="1200" u="sng">
                <a:solidFill>
                  <a:schemeClr val="dk1"/>
                </a:solidFill>
                <a:latin typeface="Times New Roman"/>
                <a:ea typeface="Times New Roman"/>
                <a:cs typeface="Times New Roman"/>
                <a:sym typeface="Times New Roman"/>
              </a:rPr>
              <a:t>N</a:t>
            </a:r>
            <a:r>
              <a:rPr b="1" lang="ar" sz="1200">
                <a:solidFill>
                  <a:schemeClr val="dk1"/>
                </a:solidFill>
                <a:latin typeface="Times New Roman"/>
                <a:ea typeface="Times New Roman"/>
                <a:cs typeface="Times New Roman"/>
                <a:sym typeface="Times New Roman"/>
              </a:rPr>
              <a:t>ight sweat, </a:t>
            </a:r>
            <a:r>
              <a:rPr b="1" lang="ar" sz="1200" u="sng">
                <a:solidFill>
                  <a:schemeClr val="dk1"/>
                </a:solidFill>
                <a:latin typeface="Times New Roman"/>
                <a:ea typeface="Times New Roman"/>
                <a:cs typeface="Times New Roman"/>
                <a:sym typeface="Times New Roman"/>
              </a:rPr>
              <a:t>W</a:t>
            </a:r>
            <a:r>
              <a:rPr b="1" lang="ar" sz="1200">
                <a:solidFill>
                  <a:schemeClr val="dk1"/>
                </a:solidFill>
                <a:latin typeface="Times New Roman"/>
                <a:ea typeface="Times New Roman"/>
                <a:cs typeface="Times New Roman"/>
                <a:sym typeface="Times New Roman"/>
              </a:rPr>
              <a:t>eight loss, Loss of</a:t>
            </a:r>
            <a:r>
              <a:rPr b="1" lang="ar" sz="1200" u="sng">
                <a:solidFill>
                  <a:schemeClr val="dk1"/>
                </a:solidFill>
                <a:latin typeface="Times New Roman"/>
                <a:ea typeface="Times New Roman"/>
                <a:cs typeface="Times New Roman"/>
                <a:sym typeface="Times New Roman"/>
              </a:rPr>
              <a:t> a</a:t>
            </a:r>
            <a:r>
              <a:rPr b="1" lang="ar" sz="1200">
                <a:solidFill>
                  <a:schemeClr val="dk1"/>
                </a:solidFill>
                <a:latin typeface="Times New Roman"/>
                <a:ea typeface="Times New Roman"/>
                <a:cs typeface="Times New Roman"/>
                <a:sym typeface="Times New Roman"/>
              </a:rPr>
              <a:t>ppetite, </a:t>
            </a:r>
            <a:r>
              <a:rPr b="1" lang="ar" sz="1200" u="sng">
                <a:solidFill>
                  <a:schemeClr val="dk1"/>
                </a:solidFill>
                <a:latin typeface="Times New Roman"/>
                <a:ea typeface="Times New Roman"/>
                <a:cs typeface="Times New Roman"/>
                <a:sym typeface="Times New Roman"/>
              </a:rPr>
              <a:t>F</a:t>
            </a:r>
            <a:r>
              <a:rPr b="1" lang="ar" sz="1200">
                <a:solidFill>
                  <a:schemeClr val="dk1"/>
                </a:solidFill>
                <a:latin typeface="Times New Roman"/>
                <a:ea typeface="Times New Roman"/>
                <a:cs typeface="Times New Roman"/>
                <a:sym typeface="Times New Roman"/>
              </a:rPr>
              <a:t>ever</a:t>
            </a:r>
            <a:r>
              <a:rPr b="1" lang="ar" sz="1200">
                <a:solidFill>
                  <a:schemeClr val="dk1"/>
                </a:solidFill>
                <a:latin typeface="Times New Roman"/>
                <a:ea typeface="Times New Roman"/>
                <a:cs typeface="Times New Roman"/>
                <a:sym typeface="Times New Roman"/>
              </a:rPr>
              <a:t> and </a:t>
            </a:r>
            <a:r>
              <a:rPr b="1" lang="ar" sz="1200" u="sng">
                <a:solidFill>
                  <a:schemeClr val="dk1"/>
                </a:solidFill>
                <a:latin typeface="Times New Roman"/>
                <a:ea typeface="Times New Roman"/>
                <a:cs typeface="Times New Roman"/>
                <a:sym typeface="Times New Roman"/>
              </a:rPr>
              <a:t>F</a:t>
            </a:r>
            <a:r>
              <a:rPr b="1" lang="ar" sz="1200">
                <a:solidFill>
                  <a:schemeClr val="dk1"/>
                </a:solidFill>
                <a:latin typeface="Times New Roman"/>
                <a:ea typeface="Times New Roman"/>
                <a:cs typeface="Times New Roman"/>
                <a:sym typeface="Times New Roman"/>
              </a:rPr>
              <a:t>atigue) : </a:t>
            </a:r>
            <a:r>
              <a:rPr b="1" lang="ar" sz="1200">
                <a:solidFill>
                  <a:srgbClr val="B7B7B7"/>
                </a:solidFill>
                <a:latin typeface="Times New Roman"/>
                <a:ea typeface="Times New Roman"/>
                <a:cs typeface="Times New Roman"/>
                <a:sym typeface="Times New Roman"/>
              </a:rPr>
              <a:t>Only fever </a:t>
            </a:r>
            <a:endParaRPr b="1" sz="1200">
              <a:solidFill>
                <a:srgbClr val="B7B7B7"/>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 you found it good job NERD </a:t>
            </a:r>
            <a:endParaRPr b="1"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7- Systematic review:  </a:t>
            </a:r>
            <a:r>
              <a:rPr lang="ar" sz="1200">
                <a:solidFill>
                  <a:schemeClr val="dk1"/>
                </a:solidFill>
                <a:latin typeface="Times New Roman"/>
                <a:ea typeface="Times New Roman"/>
                <a:cs typeface="Times New Roman"/>
                <a:sym typeface="Times New Roman"/>
              </a:rPr>
              <a:t>Remarkable:  Left sided Hemiplegia (arm and leg) + slurred speech., everything else is unremarkable.</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 you found it good job NERD </a:t>
            </a:r>
            <a:endParaRPr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8-  Past medical  </a:t>
            </a:r>
            <a:r>
              <a:rPr lang="ar" sz="1200">
                <a:solidFill>
                  <a:schemeClr val="dk1"/>
                </a:solidFill>
                <a:latin typeface="Times New Roman"/>
                <a:ea typeface="Times New Roman"/>
                <a:cs typeface="Times New Roman"/>
                <a:sym typeface="Times New Roman"/>
              </a:rPr>
              <a:t>Any similar Attacks: no Any chronic diseases: no   Any other diseases: VHD for 1 year History of Hospitalization: </a:t>
            </a:r>
            <a:r>
              <a:rPr lang="ar" sz="1200">
                <a:solidFill>
                  <a:srgbClr val="CCCCCC"/>
                </a:solidFill>
                <a:latin typeface="Times New Roman"/>
                <a:ea typeface="Times New Roman"/>
                <a:cs typeface="Times New Roman"/>
                <a:sym typeface="Times New Roman"/>
              </a:rPr>
              <a:t>while examining my heart condition </a:t>
            </a:r>
            <a:r>
              <a:rPr lang="ar" sz="1200">
                <a:solidFill>
                  <a:schemeClr val="dk1"/>
                </a:solidFill>
                <a:latin typeface="Times New Roman"/>
                <a:ea typeface="Times New Roman"/>
                <a:cs typeface="Times New Roman"/>
                <a:sym typeface="Times New Roman"/>
              </a:rPr>
              <a:t> History of Vaccine: no  History of trauma: no</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9: Past surgical history:  </a:t>
            </a:r>
            <a:r>
              <a:rPr lang="ar" sz="1200">
                <a:solidFill>
                  <a:schemeClr val="dk1"/>
                </a:solidFill>
                <a:latin typeface="Times New Roman"/>
                <a:ea typeface="Times New Roman"/>
                <a:cs typeface="Times New Roman"/>
                <a:sym typeface="Times New Roman"/>
              </a:rPr>
              <a:t>History of surgery: no, </a:t>
            </a:r>
            <a:r>
              <a:rPr lang="ar" sz="1200">
                <a:solidFill>
                  <a:srgbClr val="7B7B7B"/>
                </a:solidFill>
                <a:latin typeface="Times New Roman"/>
                <a:ea typeface="Times New Roman"/>
                <a:cs typeface="Times New Roman"/>
                <a:sym typeface="Times New Roman"/>
              </a:rPr>
              <a:t>based on the case presented the patient might have done a prosthetic valve surgery since strep. viridans is caused by either a prosthetic valve or by a subacute infection caused by a dental procedure </a:t>
            </a:r>
            <a:endParaRPr sz="1200">
              <a:solidFill>
                <a:srgbClr val="7B7B7B"/>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800">
                <a:solidFill>
                  <a:srgbClr val="FFFFFF"/>
                </a:solidFill>
                <a:latin typeface="Times New Roman"/>
                <a:ea typeface="Times New Roman"/>
                <a:cs typeface="Times New Roman"/>
                <a:sym typeface="Times New Roman"/>
              </a:rPr>
              <a:t>sad</a:t>
            </a:r>
            <a:endParaRPr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10- Drug history: </a:t>
            </a:r>
            <a:r>
              <a:rPr lang="ar" sz="1200">
                <a:solidFill>
                  <a:schemeClr val="dk1"/>
                </a:solidFill>
                <a:latin typeface="Times New Roman"/>
                <a:ea typeface="Times New Roman"/>
                <a:cs typeface="Times New Roman"/>
                <a:sym typeface="Times New Roman"/>
              </a:rPr>
              <a:t>Any drugs: yes  Name and dose: </a:t>
            </a:r>
            <a:r>
              <a:rPr lang="ar" sz="1200">
                <a:solidFill>
                  <a:schemeClr val="dk1"/>
                </a:solidFill>
                <a:latin typeface="Times New Roman"/>
                <a:ea typeface="Times New Roman"/>
                <a:cs typeface="Times New Roman"/>
                <a:sym typeface="Times New Roman"/>
              </a:rPr>
              <a:t>penicillin, lasix.</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000">
                <a:solidFill>
                  <a:schemeClr val="dk1"/>
                </a:solidFill>
                <a:latin typeface="Times New Roman"/>
                <a:ea typeface="Times New Roman"/>
                <a:cs typeface="Times New Roman"/>
                <a:sym typeface="Times New Roman"/>
              </a:rPr>
              <a:t>11- Allergy: </a:t>
            </a:r>
            <a:r>
              <a:rPr lang="ar" sz="1000">
                <a:solidFill>
                  <a:schemeClr val="dk1"/>
                </a:solidFill>
                <a:latin typeface="Times New Roman"/>
                <a:ea typeface="Times New Roman"/>
                <a:cs typeface="Times New Roman"/>
                <a:sym typeface="Times New Roman"/>
              </a:rPr>
              <a:t>History of allergy: no</a:t>
            </a:r>
            <a:endParaRPr sz="10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600">
                <a:solidFill>
                  <a:srgbClr val="FFFFFF"/>
                </a:solidFill>
                <a:latin typeface="Times New Roman"/>
                <a:ea typeface="Times New Roman"/>
                <a:cs typeface="Times New Roman"/>
                <a:sym typeface="Times New Roman"/>
              </a:rPr>
              <a:t>sad</a:t>
            </a:r>
            <a:endParaRPr sz="7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000">
                <a:solidFill>
                  <a:schemeClr val="dk1"/>
                </a:solidFill>
                <a:latin typeface="Times New Roman"/>
                <a:ea typeface="Times New Roman"/>
                <a:cs typeface="Times New Roman"/>
                <a:sym typeface="Times New Roman"/>
              </a:rPr>
              <a:t>12- Blood transfusion: </a:t>
            </a:r>
            <a:r>
              <a:rPr lang="ar" sz="1000">
                <a:solidFill>
                  <a:schemeClr val="dk1"/>
                </a:solidFill>
                <a:latin typeface="Times New Roman"/>
                <a:ea typeface="Times New Roman"/>
                <a:cs typeface="Times New Roman"/>
                <a:sym typeface="Times New Roman"/>
              </a:rPr>
              <a:t>Any history of blood transfusion: no</a:t>
            </a:r>
            <a:endParaRPr sz="10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600">
                <a:solidFill>
                  <a:srgbClr val="FFFFFF"/>
                </a:solidFill>
                <a:latin typeface="Times New Roman"/>
                <a:ea typeface="Times New Roman"/>
                <a:cs typeface="Times New Roman"/>
                <a:sym typeface="Times New Roman"/>
              </a:rPr>
              <a:t>sad</a:t>
            </a:r>
            <a:endParaRPr sz="7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000">
                <a:solidFill>
                  <a:schemeClr val="dk1"/>
                </a:solidFill>
                <a:latin typeface="Times New Roman"/>
                <a:ea typeface="Times New Roman"/>
                <a:cs typeface="Times New Roman"/>
                <a:sym typeface="Times New Roman"/>
              </a:rPr>
              <a:t>13- Menstrual history</a:t>
            </a:r>
            <a:r>
              <a:rPr lang="ar" sz="1000">
                <a:solidFill>
                  <a:schemeClr val="dk1"/>
                </a:solidFill>
                <a:latin typeface="Times New Roman"/>
                <a:ea typeface="Times New Roman"/>
                <a:cs typeface="Times New Roman"/>
                <a:sym typeface="Times New Roman"/>
              </a:rPr>
              <a:t>: </a:t>
            </a:r>
            <a:r>
              <a:rPr lang="ar" sz="1000">
                <a:solidFill>
                  <a:srgbClr val="7B7B7B"/>
                </a:solidFill>
                <a:latin typeface="Times New Roman"/>
                <a:ea typeface="Times New Roman"/>
                <a:cs typeface="Times New Roman"/>
                <a:sym typeface="Times New Roman"/>
              </a:rPr>
              <a:t>Male Patient</a:t>
            </a:r>
            <a:endParaRPr sz="1000">
              <a:solidFill>
                <a:srgbClr val="7B7B7B"/>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14- Family History: </a:t>
            </a:r>
            <a:r>
              <a:rPr lang="ar" sz="1200">
                <a:solidFill>
                  <a:schemeClr val="dk1"/>
                </a:solidFill>
                <a:latin typeface="Times New Roman"/>
                <a:ea typeface="Times New Roman"/>
                <a:cs typeface="Times New Roman"/>
                <a:sym typeface="Times New Roman"/>
              </a:rPr>
              <a:t>same disease in Family? no  parents alive? no  inherited diseases? no</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b="1"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15: Social History: </a:t>
            </a:r>
            <a:r>
              <a:rPr lang="ar" sz="1200">
                <a:solidFill>
                  <a:schemeClr val="dk1"/>
                </a:solidFill>
                <a:latin typeface="Times New Roman"/>
                <a:ea typeface="Times New Roman"/>
                <a:cs typeface="Times New Roman"/>
                <a:sym typeface="Times New Roman"/>
              </a:rPr>
              <a:t>Smoking or alcohol abuse? no  Illegal sexual contact: ? no</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16- Travel History</a:t>
            </a:r>
            <a:r>
              <a:rPr lang="ar" sz="1200">
                <a:solidFill>
                  <a:schemeClr val="dk1"/>
                </a:solidFill>
                <a:latin typeface="Times New Roman"/>
                <a:ea typeface="Times New Roman"/>
                <a:cs typeface="Times New Roman"/>
                <a:sym typeface="Times New Roman"/>
              </a:rPr>
              <a:t>: no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sadsad</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u="sng">
                <a:solidFill>
                  <a:schemeClr val="hlink"/>
                </a:solidFill>
                <a:latin typeface="Times New Roman"/>
                <a:ea typeface="Times New Roman"/>
                <a:cs typeface="Times New Roman"/>
                <a:sym typeface="Times New Roman"/>
                <a:hlinkClick action="ppaction://hlinksldjump" r:id="rId3"/>
              </a:rPr>
              <a:t>17- Physical findings</a:t>
            </a:r>
            <a:r>
              <a:rPr lang="ar" sz="1200">
                <a:solidFill>
                  <a:schemeClr val="dk1"/>
                </a:solidFill>
                <a:latin typeface="Times New Roman"/>
                <a:ea typeface="Times New Roman"/>
                <a:cs typeface="Times New Roman"/>
                <a:sym typeface="Times New Roman"/>
              </a:rPr>
              <a:t>:General: normal </a:t>
            </a:r>
            <a:r>
              <a:rPr lang="ar" sz="1200">
                <a:solidFill>
                  <a:srgbClr val="7B7B7B"/>
                </a:solidFill>
                <a:latin typeface="Times New Roman"/>
                <a:ea typeface="Times New Roman"/>
                <a:cs typeface="Times New Roman"/>
                <a:sym typeface="Times New Roman"/>
              </a:rPr>
              <a:t>check for Janeway lesions, Osler nodes, splinter</a:t>
            </a:r>
            <a:endParaRPr sz="1200">
              <a:solidFill>
                <a:srgbClr val="7B7B7B"/>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a:solidFill>
                  <a:srgbClr val="7B7B7B"/>
                </a:solidFill>
                <a:latin typeface="Times New Roman"/>
                <a:ea typeface="Times New Roman"/>
                <a:cs typeface="Times New Roman"/>
                <a:sym typeface="Times New Roman"/>
              </a:rPr>
              <a:t>hemorrhage, clubbing, and Jaundice</a:t>
            </a:r>
            <a:r>
              <a:rPr lang="ar" sz="1200">
                <a:solidFill>
                  <a:schemeClr val="dk1"/>
                </a:solidFill>
                <a:latin typeface="Times New Roman"/>
                <a:ea typeface="Times New Roman"/>
                <a:cs typeface="Times New Roman"/>
                <a:sym typeface="Times New Roman"/>
              </a:rPr>
              <a:t> Specific: on auscultation a 3/6 Pansystolic murmur was heard over the mitral area radiating to the </a:t>
            </a:r>
            <a:r>
              <a:rPr lang="ar" sz="1200">
                <a:solidFill>
                  <a:schemeClr val="dk1"/>
                </a:solidFill>
                <a:latin typeface="Times New Roman"/>
                <a:ea typeface="Times New Roman"/>
                <a:cs typeface="Times New Roman"/>
                <a:sym typeface="Times New Roman"/>
              </a:rPr>
              <a:t>axilla</a:t>
            </a:r>
            <a:r>
              <a:rPr lang="ar" sz="1200">
                <a:solidFill>
                  <a:schemeClr val="dk1"/>
                </a:solidFill>
                <a:latin typeface="Times New Roman"/>
                <a:ea typeface="Times New Roman"/>
                <a:cs typeface="Times New Roman"/>
                <a:sym typeface="Times New Roman"/>
              </a:rPr>
              <a:t> with soft S1(</a:t>
            </a:r>
            <a:r>
              <a:rPr lang="ar" sz="1200">
                <a:solidFill>
                  <a:srgbClr val="7B7B7B"/>
                </a:solidFill>
                <a:latin typeface="Times New Roman"/>
                <a:ea typeface="Times New Roman"/>
                <a:cs typeface="Times New Roman"/>
                <a:sym typeface="Times New Roman"/>
              </a:rPr>
              <a:t>indicating mitral valve </a:t>
            </a:r>
            <a:r>
              <a:rPr lang="ar" sz="1200">
                <a:solidFill>
                  <a:srgbClr val="7B7B7B"/>
                </a:solidFill>
                <a:latin typeface="Times New Roman"/>
                <a:ea typeface="Times New Roman"/>
                <a:cs typeface="Times New Roman"/>
                <a:sym typeface="Times New Roman"/>
              </a:rPr>
              <a:t>regurgitation</a:t>
            </a:r>
            <a:r>
              <a:rPr lang="ar" sz="1200">
                <a:solidFill>
                  <a:srgbClr val="7B7B7B"/>
                </a:solidFill>
                <a:latin typeface="Times New Roman"/>
                <a:ea typeface="Times New Roman"/>
                <a:cs typeface="Times New Roman"/>
                <a:sym typeface="Times New Roman"/>
              </a:rPr>
              <a:t>)</a:t>
            </a:r>
            <a:endParaRPr sz="1200">
              <a:solidFill>
                <a:srgbClr val="7B7B7B"/>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b="1"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300">
              <a:solidFill>
                <a:schemeClr val="dk1"/>
              </a:solidFill>
              <a:latin typeface="Times New Roman"/>
              <a:ea typeface="Times New Roman"/>
              <a:cs typeface="Times New Roman"/>
              <a:sym typeface="Times New Roman"/>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3"/>
          <p:cNvSpPr txBox="1"/>
          <p:nvPr/>
        </p:nvSpPr>
        <p:spPr>
          <a:xfrm>
            <a:off x="369700" y="532725"/>
            <a:ext cx="6834300" cy="10043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18- Differential diagnosis: </a:t>
            </a:r>
            <a:r>
              <a:rPr lang="ar" sz="1200">
                <a:solidFill>
                  <a:schemeClr val="dk1"/>
                </a:solidFill>
                <a:latin typeface="Times New Roman"/>
                <a:ea typeface="Times New Roman"/>
                <a:cs typeface="Times New Roman"/>
                <a:sym typeface="Times New Roman"/>
              </a:rPr>
              <a:t>stroke due to septic emboli from IE, RHD, VHD, Pericarditis, rheumatoid arthritis, SLE, TB, HF</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chemeClr val="lt1"/>
                </a:solidFill>
                <a:latin typeface="Times New Roman"/>
                <a:ea typeface="Times New Roman"/>
                <a:cs typeface="Times New Roman"/>
                <a:sym typeface="Times New Roman"/>
              </a:rPr>
              <a:t>sad</a:t>
            </a:r>
            <a:endParaRPr b="1"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19- Investigation: Blood </a:t>
            </a:r>
            <a:r>
              <a:rPr lang="ar" sz="1200">
                <a:solidFill>
                  <a:schemeClr val="dk1"/>
                </a:solidFill>
                <a:latin typeface="Times New Roman"/>
                <a:ea typeface="Times New Roman"/>
                <a:cs typeface="Times New Roman"/>
                <a:sym typeface="Times New Roman"/>
              </a:rPr>
              <a:t>culture ( 3 cultures), echo, ESR, CRP</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20: Treatment and management</a:t>
            </a:r>
            <a:r>
              <a:rPr lang="ar"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IE : </a:t>
            </a:r>
            <a:r>
              <a:rPr lang="ar" sz="1200">
                <a:solidFill>
                  <a:schemeClr val="dk1"/>
                </a:solidFill>
                <a:latin typeface="Times New Roman"/>
                <a:ea typeface="Times New Roman"/>
                <a:cs typeface="Times New Roman"/>
                <a:sym typeface="Times New Roman"/>
              </a:rPr>
              <a:t> </a:t>
            </a:r>
            <a:r>
              <a:rPr b="1" lang="ar" sz="1200">
                <a:solidFill>
                  <a:schemeClr val="dk1"/>
                </a:solidFill>
                <a:latin typeface="Times New Roman"/>
                <a:ea typeface="Times New Roman"/>
                <a:cs typeface="Times New Roman"/>
                <a:sym typeface="Times New Roman"/>
              </a:rPr>
              <a:t>acute phase: </a:t>
            </a:r>
            <a:r>
              <a:rPr lang="ar" sz="1200">
                <a:solidFill>
                  <a:schemeClr val="dk1"/>
                </a:solidFill>
                <a:latin typeface="Times New Roman"/>
                <a:ea typeface="Times New Roman"/>
                <a:cs typeface="Times New Roman"/>
                <a:sym typeface="Times New Roman"/>
              </a:rPr>
              <a:t>Vancomycin and Gentamicin , </a:t>
            </a:r>
            <a:r>
              <a:rPr b="1" lang="ar" sz="1200">
                <a:solidFill>
                  <a:schemeClr val="dk1"/>
                </a:solidFill>
                <a:latin typeface="Times New Roman"/>
                <a:ea typeface="Times New Roman"/>
                <a:cs typeface="Times New Roman"/>
                <a:sym typeface="Times New Roman"/>
              </a:rPr>
              <a:t>subacute phase</a:t>
            </a:r>
            <a:r>
              <a:rPr lang="ar" sz="1200">
                <a:solidFill>
                  <a:schemeClr val="dk1"/>
                </a:solidFill>
                <a:latin typeface="Times New Roman"/>
                <a:ea typeface="Times New Roman"/>
                <a:cs typeface="Times New Roman"/>
                <a:sym typeface="Times New Roman"/>
              </a:rPr>
              <a:t> : Amoxicillin with/without</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gentamicin , </a:t>
            </a:r>
            <a:r>
              <a:rPr b="1" lang="ar" sz="1200">
                <a:solidFill>
                  <a:schemeClr val="dk1"/>
                </a:solidFill>
                <a:latin typeface="Times New Roman"/>
                <a:ea typeface="Times New Roman"/>
                <a:cs typeface="Times New Roman"/>
                <a:sym typeface="Times New Roman"/>
              </a:rPr>
              <a:t>prosthetic valve</a:t>
            </a:r>
            <a:r>
              <a:rPr lang="ar" sz="1200">
                <a:solidFill>
                  <a:schemeClr val="dk1"/>
                </a:solidFill>
                <a:latin typeface="Times New Roman"/>
                <a:ea typeface="Times New Roman"/>
                <a:cs typeface="Times New Roman"/>
                <a:sym typeface="Times New Roman"/>
              </a:rPr>
              <a:t> : Vancomycin, ,gentamicin and rifampicin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 you found it good job NERD </a:t>
            </a:r>
            <a:endParaRPr sz="900">
              <a:solidFill>
                <a:schemeClr val="dk1"/>
              </a:solidFill>
              <a:latin typeface="Times New Roman"/>
              <a:ea typeface="Times New Roman"/>
              <a:cs typeface="Times New Roman"/>
              <a:sym typeface="Times New Roman"/>
            </a:endParaRPr>
          </a:p>
          <a:p>
            <a:pPr indent="0" lvl="0" marL="0" marR="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Management indications:</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 you found it good job NERD </a:t>
            </a:r>
            <a:endParaRPr sz="900">
              <a:solidFill>
                <a:schemeClr val="dk1"/>
              </a:solidFill>
              <a:latin typeface="Times New Roman"/>
              <a:ea typeface="Times New Roman"/>
              <a:cs typeface="Times New Roman"/>
              <a:sym typeface="Times New Roman"/>
            </a:endParaRPr>
          </a:p>
          <a:p>
            <a:pPr indent="0" lvl="0" marL="0" marR="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 High risk population who needs prophylaxis:</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700">
                <a:solidFill>
                  <a:srgbClr val="FFFFFF"/>
                </a:solidFill>
                <a:latin typeface="Times New Roman"/>
                <a:ea typeface="Times New Roman"/>
                <a:cs typeface="Times New Roman"/>
                <a:sym typeface="Times New Roman"/>
              </a:rPr>
              <a:t>sad you found it good job NERD </a:t>
            </a:r>
            <a:endParaRPr sz="800">
              <a:solidFill>
                <a:schemeClr val="dk1"/>
              </a:solidFill>
              <a:latin typeface="Times New Roman"/>
              <a:ea typeface="Times New Roman"/>
              <a:cs typeface="Times New Roman"/>
              <a:sym typeface="Times New Roman"/>
            </a:endParaRPr>
          </a:p>
          <a:p>
            <a:pPr indent="0" lvl="0" marL="0" marR="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Prosthetic cardiac valves (highest risk), Cardiac transplant with valve regurgitation Previous endocarditis, Congenital heart defect.</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700">
                <a:solidFill>
                  <a:srgbClr val="FFFFFF"/>
                </a:solidFill>
                <a:latin typeface="Times New Roman"/>
                <a:ea typeface="Times New Roman"/>
                <a:cs typeface="Times New Roman"/>
                <a:sym typeface="Times New Roman"/>
              </a:rPr>
              <a:t>sad you found it good job NERD </a:t>
            </a:r>
            <a:endParaRPr sz="1200">
              <a:solidFill>
                <a:schemeClr val="dk1"/>
              </a:solidFill>
              <a:latin typeface="Times New Roman"/>
              <a:ea typeface="Times New Roman"/>
              <a:cs typeface="Times New Roman"/>
              <a:sym typeface="Times New Roman"/>
            </a:endParaRPr>
          </a:p>
          <a:p>
            <a:pPr indent="0" lvl="0" marL="0" marR="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 Abx for Dental procedures that involve manipulation of gingival or periapical region of the teeth, or perforation of oral mucosa in pts with conditions mentioned above:</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700">
                <a:solidFill>
                  <a:srgbClr val="FFFFFF"/>
                </a:solidFill>
                <a:latin typeface="Times New Roman"/>
                <a:ea typeface="Times New Roman"/>
                <a:cs typeface="Times New Roman"/>
                <a:sym typeface="Times New Roman"/>
              </a:rPr>
              <a:t>sad you found it good job NERD </a:t>
            </a:r>
            <a:endParaRPr sz="800">
              <a:solidFill>
                <a:schemeClr val="dk1"/>
              </a:solidFill>
              <a:latin typeface="Times New Roman"/>
              <a:ea typeface="Times New Roman"/>
              <a:cs typeface="Times New Roman"/>
              <a:sym typeface="Times New Roman"/>
            </a:endParaRPr>
          </a:p>
          <a:p>
            <a:pPr indent="0" lvl="0" marL="0" marR="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Start 30-60 min before the procedure</a:t>
            </a:r>
            <a:endParaRPr sz="1200">
              <a:solidFill>
                <a:schemeClr val="dk1"/>
              </a:solidFill>
              <a:latin typeface="Times New Roman"/>
              <a:ea typeface="Times New Roman"/>
              <a:cs typeface="Times New Roman"/>
              <a:sym typeface="Times New Roman"/>
            </a:endParaRPr>
          </a:p>
          <a:p>
            <a:pPr indent="0" lvl="0" marL="0" marR="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 Amoxicillin or Ampicillin</a:t>
            </a:r>
            <a:endParaRPr sz="1200">
              <a:solidFill>
                <a:schemeClr val="dk1"/>
              </a:solidFill>
              <a:latin typeface="Times New Roman"/>
              <a:ea typeface="Times New Roman"/>
              <a:cs typeface="Times New Roman"/>
              <a:sym typeface="Times New Roman"/>
            </a:endParaRPr>
          </a:p>
          <a:p>
            <a:pPr indent="0" lvl="0" marL="0" marR="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 Clindamycin, azithromycin if allergic to penicillin or ampicillin</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700">
                <a:solidFill>
                  <a:srgbClr val="FFFFFF"/>
                </a:solidFill>
                <a:latin typeface="Times New Roman"/>
                <a:ea typeface="Times New Roman"/>
                <a:cs typeface="Times New Roman"/>
                <a:sym typeface="Times New Roman"/>
              </a:rPr>
              <a:t>sad you found it good job NERD </a:t>
            </a:r>
            <a:endParaRPr sz="1200">
              <a:solidFill>
                <a:schemeClr val="dk1"/>
              </a:solidFill>
              <a:latin typeface="Times New Roman"/>
              <a:ea typeface="Times New Roman"/>
              <a:cs typeface="Times New Roman"/>
              <a:sym typeface="Times New Roman"/>
            </a:endParaRPr>
          </a:p>
          <a:p>
            <a:pPr indent="0" lvl="0" marL="0" marR="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 Immediately plan and start empiric antibiotic therapy after obtain blood culture.</a:t>
            </a:r>
            <a:endParaRPr sz="1200">
              <a:solidFill>
                <a:schemeClr val="dk1"/>
              </a:solidFill>
              <a:latin typeface="Times New Roman"/>
              <a:ea typeface="Times New Roman"/>
              <a:cs typeface="Times New Roman"/>
              <a:sym typeface="Times New Roman"/>
            </a:endParaRPr>
          </a:p>
          <a:p>
            <a:pPr indent="0" lvl="0" marL="0" marR="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 Empirical therapy:</a:t>
            </a:r>
            <a:endParaRPr sz="1200">
              <a:solidFill>
                <a:schemeClr val="dk1"/>
              </a:solidFill>
              <a:latin typeface="Times New Roman"/>
              <a:ea typeface="Times New Roman"/>
              <a:cs typeface="Times New Roman"/>
              <a:sym typeface="Times New Roman"/>
            </a:endParaRPr>
          </a:p>
          <a:p>
            <a:pPr indent="0" lvl="0" marL="0" marR="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 Gentamicin (best initial) and amoxicillin or ampicillin</a:t>
            </a:r>
            <a:endParaRPr sz="1200">
              <a:solidFill>
                <a:schemeClr val="dk1"/>
              </a:solidFill>
              <a:latin typeface="Times New Roman"/>
              <a:ea typeface="Times New Roman"/>
              <a:cs typeface="Times New Roman"/>
              <a:sym typeface="Times New Roman"/>
            </a:endParaRPr>
          </a:p>
          <a:p>
            <a:pPr indent="0" lvl="0" marL="0" marR="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 Ceftriaxone is given as the initial empirical therapy, vancomycin is added in severe cases.</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 you found it good job NERD </a:t>
            </a:r>
            <a:endParaRPr sz="1200">
              <a:solidFill>
                <a:schemeClr val="dk1"/>
              </a:solidFill>
              <a:latin typeface="Times New Roman"/>
              <a:ea typeface="Times New Roman"/>
              <a:cs typeface="Times New Roman"/>
              <a:sym typeface="Times New Roman"/>
            </a:endParaRPr>
          </a:p>
          <a:p>
            <a:pPr indent="0" lvl="0" marL="0" marR="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 After identification of the organism: Native valve → 2-4wks. Prosthetic valve → 6-8wks</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 you found it good job NERD </a:t>
            </a:r>
            <a:endParaRPr sz="1200">
              <a:solidFill>
                <a:schemeClr val="dk1"/>
              </a:solidFill>
              <a:latin typeface="Times New Roman"/>
              <a:ea typeface="Times New Roman"/>
              <a:cs typeface="Times New Roman"/>
              <a:sym typeface="Times New Roman"/>
            </a:endParaRPr>
          </a:p>
          <a:p>
            <a:pPr indent="0" lvl="0" marL="0" marR="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 HACEK: ceftriaxone</a:t>
            </a:r>
            <a:endParaRPr sz="1200">
              <a:solidFill>
                <a:schemeClr val="dk1"/>
              </a:solidFill>
              <a:latin typeface="Times New Roman"/>
              <a:ea typeface="Times New Roman"/>
              <a:cs typeface="Times New Roman"/>
              <a:sym typeface="Times New Roman"/>
            </a:endParaRPr>
          </a:p>
          <a:p>
            <a:pPr indent="0" lvl="0" marL="0" marR="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marR="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marR="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 Cardiac surgery indications: CHF from ruptured valve, Failure of abx therapy, Large vegetations with high risk of recurrent emboli, Fungal endocarditis.</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 you found it good job NERD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Questions from examiner:</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What is this specific stroke called ? Mycotic aneurysm</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 Where else can septic emboli go and what happens:</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 Liver —&gt; Jaundice</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 Kidneys —&gt; Hematuria</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 Spleen —&gt; Splenomegaly</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 Mesentery —&gt; Mesenteric ischemia</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 Lungs —&gt; lung abscess</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-What antibiotic to use? Vanco + Genta (+/- Rifampicin)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 most likely Organism? Strep. Viridans</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 you found it good job NERD </a:t>
            </a:r>
            <a:endParaRPr sz="1200">
              <a:solidFill>
                <a:schemeClr val="dk1"/>
              </a:solidFill>
              <a:latin typeface="Times New Roman"/>
              <a:ea typeface="Times New Roman"/>
              <a:cs typeface="Times New Roman"/>
              <a:sym typeface="Times New Roman"/>
            </a:endParaRPr>
          </a:p>
        </p:txBody>
      </p:sp>
      <p:pic>
        <p:nvPicPr>
          <p:cNvPr id="117" name="Google Shape;117;p23"/>
          <p:cNvPicPr preferRelativeResize="0"/>
          <p:nvPr/>
        </p:nvPicPr>
        <p:blipFill>
          <a:blip r:embed="rId3">
            <a:alphaModFix/>
          </a:blip>
          <a:stretch>
            <a:fillRect/>
          </a:stretch>
        </p:blipFill>
        <p:spPr>
          <a:xfrm>
            <a:off x="449992" y="6640938"/>
            <a:ext cx="5399398" cy="9752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24"/>
          <p:cNvSpPr txBox="1"/>
          <p:nvPr/>
        </p:nvSpPr>
        <p:spPr>
          <a:xfrm>
            <a:off x="339225" y="714374"/>
            <a:ext cx="7119000" cy="9445200"/>
          </a:xfrm>
          <a:prstGeom prst="rect">
            <a:avLst/>
          </a:prstGeom>
          <a:noFill/>
          <a:ln>
            <a:noFill/>
          </a:ln>
        </p:spPr>
        <p:txBody>
          <a:bodyPr anchorCtr="0" anchor="t" bIns="125250" lIns="125250" spcFirstLastPara="1" rIns="125250" wrap="square" tIns="125250">
            <a:noAutofit/>
          </a:bodyPr>
          <a:lstStyle/>
          <a:p>
            <a:pPr indent="0" lvl="0" marL="0" rtl="0" algn="l">
              <a:lnSpc>
                <a:spcPct val="115000"/>
              </a:lnSpc>
              <a:spcBef>
                <a:spcPts val="0"/>
              </a:spcBef>
              <a:spcAft>
                <a:spcPts val="0"/>
              </a:spcAft>
              <a:buNone/>
            </a:pPr>
            <a:r>
              <a:rPr b="1" lang="ar" sz="1600">
                <a:solidFill>
                  <a:schemeClr val="dk1"/>
                </a:solidFill>
                <a:highlight>
                  <a:srgbClr val="FFF2CC"/>
                </a:highlight>
                <a:latin typeface="Times New Roman"/>
                <a:ea typeface="Times New Roman"/>
                <a:cs typeface="Times New Roman"/>
                <a:sym typeface="Times New Roman"/>
              </a:rPr>
              <a:t>Case 6: </a:t>
            </a:r>
            <a:r>
              <a:rPr b="1" lang="ar" sz="1600">
                <a:solidFill>
                  <a:schemeClr val="dk1"/>
                </a:solidFill>
                <a:highlight>
                  <a:srgbClr val="FFF2CC"/>
                </a:highlight>
                <a:latin typeface="Times New Roman"/>
                <a:ea typeface="Times New Roman"/>
                <a:cs typeface="Times New Roman"/>
                <a:sym typeface="Times New Roman"/>
              </a:rPr>
              <a:t>Aortic Stenosis</a:t>
            </a:r>
            <a:endParaRPr b="1" sz="1600">
              <a:solidFill>
                <a:schemeClr val="dk1"/>
              </a:solidFill>
              <a:highlight>
                <a:srgbClr val="FFF2CC"/>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a:solidFill>
                  <a:srgbClr val="3C78D8"/>
                </a:solidFill>
                <a:latin typeface="Times New Roman"/>
                <a:ea typeface="Times New Roman"/>
                <a:cs typeface="Times New Roman"/>
                <a:sym typeface="Times New Roman"/>
              </a:rPr>
              <a:t>Case: Female patient presented with shortness of breath for 3 weeks </a:t>
            </a:r>
            <a:endParaRPr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 you found it good job NERD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 Biodata  </a:t>
            </a:r>
            <a:endParaRPr b="1" sz="1100">
              <a:solidFill>
                <a:schemeClr val="dk1"/>
              </a:solidFill>
              <a:latin typeface="Times New Roman"/>
              <a:ea typeface="Times New Roman"/>
              <a:cs typeface="Times New Roman"/>
              <a:sym typeface="Times New Roman"/>
            </a:endParaRPr>
          </a:p>
          <a:p>
            <a:pPr indent="0" lvl="0" marL="0" marR="0" rtl="0" algn="l">
              <a:lnSpc>
                <a:spcPct val="115000"/>
              </a:lnSpc>
              <a:spcBef>
                <a:spcPts val="0"/>
              </a:spcBef>
              <a:spcAft>
                <a:spcPts val="0"/>
              </a:spcAft>
              <a:buNone/>
            </a:pPr>
            <a:r>
              <a:rPr lang="ar" sz="1100">
                <a:solidFill>
                  <a:srgbClr val="B7B7B7"/>
                </a:solidFill>
                <a:highlight>
                  <a:schemeClr val="lt1"/>
                </a:highlight>
                <a:latin typeface="Times New Roman"/>
                <a:ea typeface="Times New Roman"/>
                <a:cs typeface="Times New Roman"/>
                <a:sym typeface="Times New Roman"/>
              </a:rPr>
              <a:t>Name:..........</a:t>
            </a:r>
            <a:r>
              <a:rPr lang="ar" sz="1100">
                <a:solidFill>
                  <a:schemeClr val="dk1"/>
                </a:solidFill>
                <a:highlight>
                  <a:schemeClr val="lt2"/>
                </a:highlight>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Age: 41  Gender: female  Nationality:.......... </a:t>
            </a:r>
            <a:r>
              <a:rPr lang="ar" sz="1100">
                <a:solidFill>
                  <a:schemeClr val="dk1"/>
                </a:solidFill>
                <a:latin typeface="Times New Roman"/>
                <a:ea typeface="Times New Roman"/>
                <a:cs typeface="Times New Roman"/>
                <a:sym typeface="Times New Roman"/>
              </a:rPr>
              <a:t>Marital</a:t>
            </a:r>
            <a:r>
              <a:rPr lang="ar" sz="1100">
                <a:solidFill>
                  <a:schemeClr val="dk1"/>
                </a:solidFill>
                <a:latin typeface="Times New Roman"/>
                <a:ea typeface="Times New Roman"/>
                <a:cs typeface="Times New Roman"/>
                <a:sym typeface="Times New Roman"/>
              </a:rPr>
              <a:t> Status:........... Occupation:........... Residency:......... Route and date of admission: Today, Clinic</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600">
                <a:solidFill>
                  <a:srgbClr val="FFFFFF"/>
                </a:solidFill>
                <a:latin typeface="Times New Roman"/>
                <a:ea typeface="Times New Roman"/>
                <a:cs typeface="Times New Roman"/>
                <a:sym typeface="Times New Roman"/>
              </a:rPr>
              <a:t>sad you found it good job NERD </a:t>
            </a:r>
            <a:endParaRPr b="1" sz="7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2- Chief complaint: Shortness of breath for 3 months</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 you found it good job NERD </a:t>
            </a:r>
            <a:endParaRPr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3- History of Presenting illness </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Onset: 3 months Character: </a:t>
            </a:r>
            <a:r>
              <a:rPr lang="ar" sz="1200">
                <a:solidFill>
                  <a:schemeClr val="dk1"/>
                </a:solidFill>
                <a:latin typeface="Times New Roman"/>
                <a:ea typeface="Times New Roman"/>
                <a:cs typeface="Times New Roman"/>
                <a:sym typeface="Times New Roman"/>
              </a:rPr>
              <a:t>continuous</a:t>
            </a:r>
            <a:r>
              <a:rPr lang="ar" sz="1200">
                <a:solidFill>
                  <a:schemeClr val="dk1"/>
                </a:solidFill>
                <a:latin typeface="Times New Roman"/>
                <a:ea typeface="Times New Roman"/>
                <a:cs typeface="Times New Roman"/>
                <a:sym typeface="Times New Roman"/>
              </a:rPr>
              <a:t> Radiation: no Alleviating Factor: rest Timing: (1- Course: progressive 2- Pattern: gradual)</a:t>
            </a:r>
            <a:r>
              <a:rPr lang="ar" sz="1200">
                <a:solidFill>
                  <a:schemeClr val="dk1"/>
                </a:solidFill>
                <a:latin typeface="Times New Roman"/>
                <a:ea typeface="Times New Roman"/>
                <a:cs typeface="Times New Roman"/>
                <a:sym typeface="Times New Roman"/>
              </a:rPr>
              <a:t> </a:t>
            </a:r>
            <a:r>
              <a:rPr lang="ar" sz="1200">
                <a:solidFill>
                  <a:schemeClr val="dk1"/>
                </a:solidFill>
                <a:latin typeface="Times New Roman"/>
                <a:ea typeface="Times New Roman"/>
                <a:cs typeface="Times New Roman"/>
                <a:sym typeface="Times New Roman"/>
              </a:rPr>
              <a:t>Exacerbating factors </a:t>
            </a:r>
            <a:r>
              <a:rPr lang="ar" sz="1200">
                <a:solidFill>
                  <a:schemeClr val="dk1"/>
                </a:solidFill>
                <a:latin typeface="Times New Roman"/>
                <a:ea typeface="Times New Roman"/>
                <a:cs typeface="Times New Roman"/>
                <a:sym typeface="Times New Roman"/>
              </a:rPr>
              <a:t>exercise</a:t>
            </a:r>
            <a:r>
              <a:rPr lang="ar"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Severity: affects daily life)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 you found it good job NERD </a:t>
            </a:r>
            <a:endParaRPr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4- Associated Symptoms: central chest pain and dizziness </a:t>
            </a:r>
            <a:r>
              <a:rPr b="1" lang="ar" sz="1200">
                <a:solidFill>
                  <a:srgbClr val="7B7B7B"/>
                </a:solidFill>
                <a:latin typeface="Times New Roman"/>
                <a:ea typeface="Times New Roman"/>
                <a:cs typeface="Times New Roman"/>
                <a:sym typeface="Times New Roman"/>
              </a:rPr>
              <a:t>( might present with angina, dyspnea on exertion Hypertrophic cardiomyopathy:family + young age + hx of sudden cardiac death + syncope after exertion)</a:t>
            </a:r>
            <a:endParaRPr b="1" sz="1200">
              <a:solidFill>
                <a:srgbClr val="7B7B7B"/>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 you found it good job NERD </a:t>
            </a:r>
            <a:endParaRPr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5- Risk Factors: </a:t>
            </a:r>
            <a:r>
              <a:rPr lang="ar" sz="1200">
                <a:solidFill>
                  <a:schemeClr val="dk1"/>
                </a:solidFill>
                <a:latin typeface="Times New Roman"/>
                <a:ea typeface="Times New Roman"/>
                <a:cs typeface="Times New Roman"/>
                <a:sym typeface="Times New Roman"/>
              </a:rPr>
              <a:t>Older age. History of Heart infections ( IE or RHD ) . History of heart attack. , High blood pressure, cholesterol, or  diabetes , congenital heart disease</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 you found it good job NERD </a:t>
            </a:r>
            <a:endParaRPr b="1"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6- Constitutional symptoms: NNWAFF ( </a:t>
            </a:r>
            <a:r>
              <a:rPr b="1" lang="ar" sz="1200" u="sng">
                <a:solidFill>
                  <a:schemeClr val="dk1"/>
                </a:solidFill>
                <a:latin typeface="Times New Roman"/>
                <a:ea typeface="Times New Roman"/>
                <a:cs typeface="Times New Roman"/>
                <a:sym typeface="Times New Roman"/>
              </a:rPr>
              <a:t>N</a:t>
            </a:r>
            <a:r>
              <a:rPr b="1" lang="ar" sz="1200">
                <a:solidFill>
                  <a:schemeClr val="dk1"/>
                </a:solidFill>
                <a:latin typeface="Times New Roman"/>
                <a:ea typeface="Times New Roman"/>
                <a:cs typeface="Times New Roman"/>
                <a:sym typeface="Times New Roman"/>
              </a:rPr>
              <a:t>ausea, </a:t>
            </a:r>
            <a:r>
              <a:rPr b="1" lang="ar" sz="1200" u="sng">
                <a:solidFill>
                  <a:schemeClr val="dk1"/>
                </a:solidFill>
                <a:latin typeface="Times New Roman"/>
                <a:ea typeface="Times New Roman"/>
                <a:cs typeface="Times New Roman"/>
                <a:sym typeface="Times New Roman"/>
              </a:rPr>
              <a:t>N</a:t>
            </a:r>
            <a:r>
              <a:rPr b="1" lang="ar" sz="1200">
                <a:solidFill>
                  <a:schemeClr val="dk1"/>
                </a:solidFill>
                <a:latin typeface="Times New Roman"/>
                <a:ea typeface="Times New Roman"/>
                <a:cs typeface="Times New Roman"/>
                <a:sym typeface="Times New Roman"/>
              </a:rPr>
              <a:t>ight sweat, </a:t>
            </a:r>
            <a:r>
              <a:rPr b="1" lang="ar" sz="1200" u="sng">
                <a:solidFill>
                  <a:schemeClr val="dk1"/>
                </a:solidFill>
                <a:latin typeface="Times New Roman"/>
                <a:ea typeface="Times New Roman"/>
                <a:cs typeface="Times New Roman"/>
                <a:sym typeface="Times New Roman"/>
              </a:rPr>
              <a:t>W</a:t>
            </a:r>
            <a:r>
              <a:rPr b="1" lang="ar" sz="1200">
                <a:solidFill>
                  <a:schemeClr val="dk1"/>
                </a:solidFill>
                <a:latin typeface="Times New Roman"/>
                <a:ea typeface="Times New Roman"/>
                <a:cs typeface="Times New Roman"/>
                <a:sym typeface="Times New Roman"/>
              </a:rPr>
              <a:t>eight loss, Loss of</a:t>
            </a:r>
            <a:r>
              <a:rPr b="1" lang="ar" sz="1200" u="sng">
                <a:solidFill>
                  <a:schemeClr val="dk1"/>
                </a:solidFill>
                <a:latin typeface="Times New Roman"/>
                <a:ea typeface="Times New Roman"/>
                <a:cs typeface="Times New Roman"/>
                <a:sym typeface="Times New Roman"/>
              </a:rPr>
              <a:t> a</a:t>
            </a:r>
            <a:r>
              <a:rPr b="1" lang="ar" sz="1200">
                <a:solidFill>
                  <a:schemeClr val="dk1"/>
                </a:solidFill>
                <a:latin typeface="Times New Roman"/>
                <a:ea typeface="Times New Roman"/>
                <a:cs typeface="Times New Roman"/>
                <a:sym typeface="Times New Roman"/>
              </a:rPr>
              <a:t>ppetite, </a:t>
            </a:r>
            <a:r>
              <a:rPr b="1" lang="ar" sz="1200" u="sng">
                <a:solidFill>
                  <a:schemeClr val="dk1"/>
                </a:solidFill>
                <a:latin typeface="Times New Roman"/>
                <a:ea typeface="Times New Roman"/>
                <a:cs typeface="Times New Roman"/>
                <a:sym typeface="Times New Roman"/>
              </a:rPr>
              <a:t>F</a:t>
            </a:r>
            <a:r>
              <a:rPr b="1" lang="ar" sz="1200">
                <a:solidFill>
                  <a:schemeClr val="dk1"/>
                </a:solidFill>
                <a:latin typeface="Times New Roman"/>
                <a:ea typeface="Times New Roman"/>
                <a:cs typeface="Times New Roman"/>
                <a:sym typeface="Times New Roman"/>
              </a:rPr>
              <a:t>ever and </a:t>
            </a:r>
            <a:r>
              <a:rPr b="1" lang="ar" sz="1200" u="sng">
                <a:solidFill>
                  <a:schemeClr val="dk1"/>
                </a:solidFill>
                <a:latin typeface="Times New Roman"/>
                <a:ea typeface="Times New Roman"/>
                <a:cs typeface="Times New Roman"/>
                <a:sym typeface="Times New Roman"/>
              </a:rPr>
              <a:t>F</a:t>
            </a:r>
            <a:r>
              <a:rPr b="1" lang="ar" sz="1200">
                <a:solidFill>
                  <a:schemeClr val="dk1"/>
                </a:solidFill>
                <a:latin typeface="Times New Roman"/>
                <a:ea typeface="Times New Roman"/>
                <a:cs typeface="Times New Roman"/>
                <a:sym typeface="Times New Roman"/>
              </a:rPr>
              <a:t>atigue</a:t>
            </a:r>
            <a:r>
              <a:rPr b="1" lang="ar" sz="1200">
                <a:solidFill>
                  <a:schemeClr val="dk1"/>
                </a:solidFill>
                <a:latin typeface="Times New Roman"/>
                <a:ea typeface="Times New Roman"/>
                <a:cs typeface="Times New Roman"/>
                <a:sym typeface="Times New Roman"/>
              </a:rPr>
              <a:t>) : none</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 you found it good job NERD </a:t>
            </a:r>
            <a:endParaRPr b="1"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7- Systematic review:</a:t>
            </a:r>
            <a:r>
              <a:rPr lang="ar" sz="1200">
                <a:solidFill>
                  <a:schemeClr val="dk1"/>
                </a:solidFill>
                <a:latin typeface="Times New Roman"/>
                <a:ea typeface="Times New Roman"/>
                <a:cs typeface="Times New Roman"/>
                <a:sym typeface="Times New Roman"/>
              </a:rPr>
              <a:t> Unremarkable</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 you found it good job NERD </a:t>
            </a:r>
            <a:endParaRPr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8-  Past medical  </a:t>
            </a:r>
            <a:r>
              <a:rPr lang="ar" sz="1200">
                <a:solidFill>
                  <a:schemeClr val="dk1"/>
                </a:solidFill>
                <a:latin typeface="Times New Roman"/>
                <a:ea typeface="Times New Roman"/>
                <a:cs typeface="Times New Roman"/>
                <a:sym typeface="Times New Roman"/>
              </a:rPr>
              <a:t>Any similar Attacks: no Any chronic diseases: HTN, Diabetes (both 5 years ago) Any other diseases: no History of Hospitalization: no History of Vaccine: no  History of trauma: no</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 you found it good job NERD </a:t>
            </a:r>
            <a:endParaRPr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9: Past surgical history:  </a:t>
            </a:r>
            <a:r>
              <a:rPr lang="ar" sz="1200">
                <a:solidFill>
                  <a:schemeClr val="dk1"/>
                </a:solidFill>
                <a:latin typeface="Times New Roman"/>
                <a:ea typeface="Times New Roman"/>
                <a:cs typeface="Times New Roman"/>
                <a:sym typeface="Times New Roman"/>
              </a:rPr>
              <a:t>History of surgery:no</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 you found it good job NERD </a:t>
            </a:r>
            <a:endParaRPr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10- Drug history: </a:t>
            </a:r>
            <a:r>
              <a:rPr lang="ar" sz="1200">
                <a:solidFill>
                  <a:schemeClr val="dk1"/>
                </a:solidFill>
                <a:latin typeface="Times New Roman"/>
                <a:ea typeface="Times New Roman"/>
                <a:cs typeface="Times New Roman"/>
                <a:sym typeface="Times New Roman"/>
              </a:rPr>
              <a:t>Any drugs: yes  Name and dose: lisinopril and metformin</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 you found it good job NERD </a:t>
            </a:r>
            <a:endParaRPr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11- Allergy: </a:t>
            </a:r>
            <a:r>
              <a:rPr lang="ar" sz="1100">
                <a:solidFill>
                  <a:schemeClr val="dk1"/>
                </a:solidFill>
                <a:latin typeface="Times New Roman"/>
                <a:ea typeface="Times New Roman"/>
                <a:cs typeface="Times New Roman"/>
                <a:sym typeface="Times New Roman"/>
              </a:rPr>
              <a:t>History of allergy:no</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700">
                <a:solidFill>
                  <a:srgbClr val="FFFFFF"/>
                </a:solidFill>
                <a:latin typeface="Times New Roman"/>
                <a:ea typeface="Times New Roman"/>
                <a:cs typeface="Times New Roman"/>
                <a:sym typeface="Times New Roman"/>
              </a:rPr>
              <a:t>sad you found it good job NERD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12- Blood transfusion: </a:t>
            </a:r>
            <a:r>
              <a:rPr lang="ar" sz="1100">
                <a:solidFill>
                  <a:schemeClr val="dk1"/>
                </a:solidFill>
                <a:latin typeface="Times New Roman"/>
                <a:ea typeface="Times New Roman"/>
                <a:cs typeface="Times New Roman"/>
                <a:sym typeface="Times New Roman"/>
              </a:rPr>
              <a:t>Any history of blood transfusion: no</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700">
                <a:solidFill>
                  <a:srgbClr val="FFFFFF"/>
                </a:solidFill>
                <a:latin typeface="Times New Roman"/>
                <a:ea typeface="Times New Roman"/>
                <a:cs typeface="Times New Roman"/>
                <a:sym typeface="Times New Roman"/>
              </a:rPr>
              <a:t>sad you found it good job NERD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13- Menstrual history</a:t>
            </a:r>
            <a:r>
              <a:rPr lang="ar" sz="1100">
                <a:solidFill>
                  <a:schemeClr val="dk1"/>
                </a:solidFill>
                <a:latin typeface="Times New Roman"/>
                <a:ea typeface="Times New Roman"/>
                <a:cs typeface="Times New Roman"/>
                <a:sym typeface="Times New Roman"/>
              </a:rPr>
              <a:t>: unremarkable</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 you found it good job NERD </a:t>
            </a:r>
            <a:endParaRPr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14- Family History: </a:t>
            </a:r>
            <a:r>
              <a:rPr lang="ar" sz="1200">
                <a:solidFill>
                  <a:schemeClr val="dk1"/>
                </a:solidFill>
                <a:latin typeface="Times New Roman"/>
                <a:ea typeface="Times New Roman"/>
                <a:cs typeface="Times New Roman"/>
                <a:sym typeface="Times New Roman"/>
              </a:rPr>
              <a:t>same disease in Family? no  parents alive? Father died of MI a71 inherited diseases? NO</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 you found it good job NERD </a:t>
            </a:r>
            <a:endParaRPr b="1"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15: Social History: </a:t>
            </a:r>
            <a:r>
              <a:rPr lang="ar" sz="1200">
                <a:solidFill>
                  <a:schemeClr val="dk1"/>
                </a:solidFill>
                <a:latin typeface="Times New Roman"/>
                <a:ea typeface="Times New Roman"/>
                <a:cs typeface="Times New Roman"/>
                <a:sym typeface="Times New Roman"/>
              </a:rPr>
              <a:t>Smoking or alcohol abuse? smoking for 20 years Illegal sexual contact: ? no</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 you found it good job NERD </a:t>
            </a:r>
            <a:endParaRPr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16- Travel History</a:t>
            </a:r>
            <a:r>
              <a:rPr lang="ar" sz="1100">
                <a:solidFill>
                  <a:schemeClr val="dk1"/>
                </a:solidFill>
                <a:latin typeface="Times New Roman"/>
                <a:ea typeface="Times New Roman"/>
                <a:cs typeface="Times New Roman"/>
                <a:sym typeface="Times New Roman"/>
              </a:rPr>
              <a:t>: no</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 you found it good job NERD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17- Physical findings</a:t>
            </a:r>
            <a:r>
              <a:rPr lang="ar" sz="1200">
                <a:solidFill>
                  <a:schemeClr val="dk1"/>
                </a:solidFill>
                <a:latin typeface="Times New Roman"/>
                <a:ea typeface="Times New Roman"/>
                <a:cs typeface="Times New Roman"/>
                <a:sym typeface="Times New Roman"/>
              </a:rPr>
              <a:t>: General: unremarkable Specific: in </a:t>
            </a:r>
            <a:r>
              <a:rPr lang="ar" sz="1200">
                <a:solidFill>
                  <a:schemeClr val="dk1"/>
                </a:solidFill>
                <a:latin typeface="Times New Roman"/>
                <a:ea typeface="Times New Roman"/>
                <a:cs typeface="Times New Roman"/>
                <a:sym typeface="Times New Roman"/>
              </a:rPr>
              <a:t>auscultation</a:t>
            </a:r>
            <a:r>
              <a:rPr lang="ar" sz="1200">
                <a:solidFill>
                  <a:schemeClr val="dk1"/>
                </a:solidFill>
                <a:latin typeface="Times New Roman"/>
                <a:ea typeface="Times New Roman"/>
                <a:cs typeface="Times New Roman"/>
                <a:sym typeface="Times New Roman"/>
              </a:rPr>
              <a:t> AS is heard </a:t>
            </a:r>
            <a:r>
              <a:rPr lang="ar" sz="1200">
                <a:solidFill>
                  <a:srgbClr val="7B7B7B"/>
                </a:solidFill>
                <a:latin typeface="Times New Roman"/>
                <a:ea typeface="Times New Roman"/>
                <a:cs typeface="Times New Roman"/>
                <a:sym typeface="Times New Roman"/>
              </a:rPr>
              <a:t>Soft S2, ejection systolic crescendo-decrescendo murmur, auscultate for radiation to the carotids</a:t>
            </a:r>
            <a:endParaRPr sz="1200">
              <a:solidFill>
                <a:srgbClr val="7B7B7B"/>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800">
                <a:solidFill>
                  <a:srgbClr val="FFFFFF"/>
                </a:solidFill>
                <a:latin typeface="Times New Roman"/>
                <a:ea typeface="Times New Roman"/>
                <a:cs typeface="Times New Roman"/>
                <a:sym typeface="Times New Roman"/>
              </a:rPr>
              <a:t>sad you </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300">
              <a:solidFill>
                <a:schemeClr val="dk1"/>
              </a:solidFill>
              <a:latin typeface="Times New Roman"/>
              <a:ea typeface="Times New Roman"/>
              <a:cs typeface="Times New Roman"/>
              <a:sym typeface="Times New Roman"/>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25"/>
          <p:cNvSpPr txBox="1"/>
          <p:nvPr/>
        </p:nvSpPr>
        <p:spPr>
          <a:xfrm>
            <a:off x="441900" y="304800"/>
            <a:ext cx="6876600" cy="6992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lang="ar" sz="800">
                <a:solidFill>
                  <a:schemeClr val="lt1"/>
                </a:solidFill>
                <a:latin typeface="Times New Roman"/>
                <a:ea typeface="Times New Roman"/>
                <a:cs typeface="Times New Roman"/>
                <a:sym typeface="Times New Roman"/>
              </a:rPr>
              <a:t>found it good job NERD </a:t>
            </a:r>
            <a:endParaRPr b="1"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18- Differential diagnosis: </a:t>
            </a:r>
            <a:r>
              <a:rPr lang="ar" sz="1200">
                <a:solidFill>
                  <a:schemeClr val="dk1"/>
                </a:solidFill>
                <a:latin typeface="Times New Roman"/>
                <a:ea typeface="Times New Roman"/>
                <a:cs typeface="Times New Roman"/>
                <a:sym typeface="Times New Roman"/>
              </a:rPr>
              <a:t>AS secondary to RHD, AS secondary to congenital bicuspid or unicuspid valve, AS secondary to calcification (wear and tear) less likely due to young age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19- Investigation: </a:t>
            </a:r>
            <a:r>
              <a:rPr lang="ar" sz="1200">
                <a:solidFill>
                  <a:schemeClr val="dk1"/>
                </a:solidFill>
                <a:latin typeface="Times New Roman"/>
                <a:ea typeface="Times New Roman"/>
                <a:cs typeface="Times New Roman"/>
                <a:sym typeface="Times New Roman"/>
              </a:rPr>
              <a:t>ECG, Echo, X- Ray, cardiac catheterization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600">
                <a:solidFill>
                  <a:schemeClr val="lt1"/>
                </a:solidFill>
                <a:latin typeface="Times New Roman"/>
                <a:ea typeface="Times New Roman"/>
                <a:cs typeface="Times New Roman"/>
                <a:sym typeface="Times New Roman"/>
              </a:rPr>
              <a:t>sad you found it good job NER</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20: Treatment and management</a:t>
            </a:r>
            <a:r>
              <a:rPr lang="ar"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Pharmacological: </a:t>
            </a:r>
            <a:r>
              <a:rPr lang="ar" sz="1200">
                <a:solidFill>
                  <a:schemeClr val="dk1"/>
                </a:solidFill>
                <a:latin typeface="Times New Roman"/>
                <a:ea typeface="Times New Roman"/>
                <a:cs typeface="Times New Roman"/>
                <a:sym typeface="Times New Roman"/>
              </a:rPr>
              <a:t>ACEi for hypertension, Diuretics for edema</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Non-Pharmacological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Surgical: </a:t>
            </a:r>
            <a:r>
              <a:rPr lang="ar" sz="1200">
                <a:solidFill>
                  <a:schemeClr val="dk1"/>
                </a:solidFill>
                <a:latin typeface="Times New Roman"/>
                <a:ea typeface="Times New Roman"/>
                <a:cs typeface="Times New Roman"/>
                <a:sym typeface="Times New Roman"/>
              </a:rPr>
              <a:t>Aortic valve replacement</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Questions from examiners:</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6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Why do you perform cardio exams at a 45 degree angle? because </a:t>
            </a:r>
            <a:r>
              <a:rPr b="1" lang="ar" sz="1100">
                <a:solidFill>
                  <a:schemeClr val="dk1"/>
                </a:solidFill>
                <a:latin typeface="Times New Roman"/>
                <a:ea typeface="Times New Roman"/>
                <a:cs typeface="Times New Roman"/>
                <a:sym typeface="Times New Roman"/>
              </a:rPr>
              <a:t>this angle directly influences the height of the JVP for any given CVP</a:t>
            </a:r>
            <a:r>
              <a:rPr lang="ar" sz="1100">
                <a:solidFill>
                  <a:schemeClr val="dk1"/>
                </a:solidFill>
                <a:latin typeface="Times New Roman"/>
                <a:ea typeface="Times New Roman"/>
                <a:cs typeface="Times New Roman"/>
                <a:sym typeface="Times New Roman"/>
              </a:rPr>
              <a:t>.</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600">
                <a:solidFill>
                  <a:schemeClr val="lt1"/>
                </a:solidFill>
                <a:latin typeface="Times New Roman"/>
                <a:ea typeface="Times New Roman"/>
                <a:cs typeface="Times New Roman"/>
                <a:sym typeface="Times New Roman"/>
              </a:rPr>
              <a:t>sad you found it good job NER</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What are your differential diagnosis? 1- AS 2- Stable angina 3- pneumonia 4- esophageal spasm</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600">
                <a:solidFill>
                  <a:schemeClr val="lt1"/>
                </a:solidFill>
                <a:latin typeface="Times New Roman"/>
                <a:ea typeface="Times New Roman"/>
                <a:cs typeface="Times New Roman"/>
                <a:sym typeface="Times New Roman"/>
              </a:rPr>
              <a:t>sad you found it good job NER</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The patient has been having this chest pain for 2 months. How can it be pneumonia? Reflux</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600">
                <a:solidFill>
                  <a:schemeClr val="lt1"/>
                </a:solidFill>
                <a:latin typeface="Times New Roman"/>
                <a:ea typeface="Times New Roman"/>
                <a:cs typeface="Times New Roman"/>
                <a:sym typeface="Times New Roman"/>
              </a:rPr>
              <a:t>sad you found it good job NER</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What investigations would you like to order? ECG - CXR - Echo -Cardiac enzymes</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600">
                <a:solidFill>
                  <a:schemeClr val="lt1"/>
                </a:solidFill>
                <a:latin typeface="Times New Roman"/>
                <a:ea typeface="Times New Roman"/>
                <a:cs typeface="Times New Roman"/>
                <a:sym typeface="Times New Roman"/>
              </a:rPr>
              <a:t>sad you found it good job NER</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What is the definitive management? Aortic valve replacement.</a:t>
            </a:r>
            <a:endParaRPr sz="1100">
              <a:solidFill>
                <a:schemeClr val="dk1"/>
              </a:solidFill>
              <a:latin typeface="Times New Roman"/>
              <a:ea typeface="Times New Roman"/>
              <a:cs typeface="Times New Roman"/>
              <a:sym typeface="Times New Roman"/>
            </a:endParaRPr>
          </a:p>
          <a:p>
            <a:pPr indent="0" lvl="0" marL="45720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What would you do before? Send the patient to the cath lab</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600">
                <a:solidFill>
                  <a:schemeClr val="lt1"/>
                </a:solidFill>
                <a:latin typeface="Times New Roman"/>
                <a:ea typeface="Times New Roman"/>
                <a:cs typeface="Times New Roman"/>
                <a:sym typeface="Times New Roman"/>
              </a:rPr>
              <a:t>sad you found it good job NER</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What is the most specific sign of left sided heart failure? S3 gallop</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600">
                <a:solidFill>
                  <a:schemeClr val="lt1"/>
                </a:solidFill>
                <a:latin typeface="Times New Roman"/>
                <a:ea typeface="Times New Roman"/>
                <a:cs typeface="Times New Roman"/>
                <a:sym typeface="Times New Roman"/>
              </a:rPr>
              <a:t>sad you found it good job NER</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summarise the case (history + examination).</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600">
                <a:solidFill>
                  <a:schemeClr val="lt1"/>
                </a:solidFill>
                <a:latin typeface="Times New Roman"/>
                <a:ea typeface="Times New Roman"/>
                <a:cs typeface="Times New Roman"/>
                <a:sym typeface="Times New Roman"/>
              </a:rPr>
              <a:t>sad you found it good job NER</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Based on the results what is the most likely dx? Aortic stenosis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600">
                <a:solidFill>
                  <a:schemeClr val="lt1"/>
                </a:solidFill>
                <a:latin typeface="Times New Roman"/>
                <a:ea typeface="Times New Roman"/>
                <a:cs typeface="Times New Roman"/>
                <a:sym typeface="Times New Roman"/>
              </a:rPr>
              <a:t>sad you found it good job NER</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What was the </a:t>
            </a:r>
            <a:r>
              <a:rPr lang="ar" sz="1100">
                <a:solidFill>
                  <a:schemeClr val="dk1"/>
                </a:solidFill>
                <a:latin typeface="Times New Roman"/>
                <a:ea typeface="Times New Roman"/>
                <a:cs typeface="Times New Roman"/>
                <a:sym typeface="Times New Roman"/>
              </a:rPr>
              <a:t>name of the patient, and whether asked about the number of children she had, &amp; he repeated the patient’s medications</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600">
                <a:solidFill>
                  <a:schemeClr val="lt1"/>
                </a:solidFill>
                <a:latin typeface="Times New Roman"/>
                <a:ea typeface="Times New Roman"/>
                <a:cs typeface="Times New Roman"/>
                <a:sym typeface="Times New Roman"/>
              </a:rPr>
              <a:t>sad you found it good job NER</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How to treat hypertension coexisting with aortic stenosis, (If we can give ACE or diuretic)</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600">
                <a:solidFill>
                  <a:schemeClr val="lt1"/>
                </a:solidFill>
                <a:latin typeface="Times New Roman"/>
                <a:ea typeface="Times New Roman"/>
                <a:cs typeface="Times New Roman"/>
                <a:sym typeface="Times New Roman"/>
              </a:rPr>
              <a:t>sad you found it good job NER</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The sites of swelling in cardiac failure (lower limb edema, basal lung crackle, raised JVP, sacral edema)</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600">
                <a:solidFill>
                  <a:schemeClr val="lt1"/>
                </a:solidFill>
                <a:latin typeface="Times New Roman"/>
                <a:ea typeface="Times New Roman"/>
                <a:cs typeface="Times New Roman"/>
                <a:sym typeface="Times New Roman"/>
              </a:rPr>
              <a:t>sad you found it good job NER</a:t>
            </a:r>
            <a:endParaRPr sz="8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The difference between JVP and carotid artery</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a:solidFill>
                <a:schemeClr val="dk1"/>
              </a:solidFill>
              <a:latin typeface="Times New Roman"/>
              <a:ea typeface="Times New Roman"/>
              <a:cs typeface="Times New Roman"/>
              <a:sym typeface="Times New Roman"/>
            </a:endParaRPr>
          </a:p>
        </p:txBody>
      </p:sp>
      <p:pic>
        <p:nvPicPr>
          <p:cNvPr id="128" name="Google Shape;128;p25"/>
          <p:cNvPicPr preferRelativeResize="0"/>
          <p:nvPr/>
        </p:nvPicPr>
        <p:blipFill rotWithShape="1">
          <a:blip r:embed="rId3">
            <a:alphaModFix/>
          </a:blip>
          <a:srcRect b="0" l="0" r="1506" t="0"/>
          <a:stretch/>
        </p:blipFill>
        <p:spPr>
          <a:xfrm>
            <a:off x="1594013" y="7494323"/>
            <a:ext cx="4371975" cy="29946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26"/>
          <p:cNvSpPr txBox="1"/>
          <p:nvPr/>
        </p:nvSpPr>
        <p:spPr>
          <a:xfrm>
            <a:off x="333375" y="301580"/>
            <a:ext cx="2453400" cy="482100"/>
          </a:xfrm>
          <a:prstGeom prst="rect">
            <a:avLst/>
          </a:prstGeom>
          <a:noFill/>
          <a:ln>
            <a:noFill/>
          </a:ln>
        </p:spPr>
        <p:txBody>
          <a:bodyPr anchorCtr="0" anchor="t" bIns="119350" lIns="119350" spcFirstLastPara="1" rIns="119350" wrap="square" tIns="119350">
            <a:noAutofit/>
          </a:bodyPr>
          <a:lstStyle/>
          <a:p>
            <a:pPr indent="0" lvl="0" marL="0" rtl="0" algn="l">
              <a:lnSpc>
                <a:spcPct val="115000"/>
              </a:lnSpc>
              <a:spcBef>
                <a:spcPts val="0"/>
              </a:spcBef>
              <a:spcAft>
                <a:spcPts val="0"/>
              </a:spcAft>
              <a:buNone/>
            </a:pPr>
            <a:r>
              <a:rPr b="1" lang="ar" sz="1800">
                <a:solidFill>
                  <a:schemeClr val="dk1"/>
                </a:solidFill>
                <a:highlight>
                  <a:srgbClr val="FFF2CC"/>
                </a:highlight>
                <a:latin typeface="Times New Roman"/>
                <a:ea typeface="Times New Roman"/>
                <a:cs typeface="Times New Roman"/>
                <a:sym typeface="Times New Roman"/>
              </a:rPr>
              <a:t>Physical examination:</a:t>
            </a:r>
            <a:endParaRPr b="1" sz="1800">
              <a:solidFill>
                <a:schemeClr val="dk1"/>
              </a:solidFill>
              <a:highlight>
                <a:srgbClr val="FFF2CC"/>
              </a:highlight>
              <a:latin typeface="Times New Roman"/>
              <a:ea typeface="Times New Roman"/>
              <a:cs typeface="Times New Roman"/>
              <a:sym typeface="Times New Roman"/>
            </a:endParaRPr>
          </a:p>
        </p:txBody>
      </p:sp>
      <p:sp>
        <p:nvSpPr>
          <p:cNvPr id="134" name="Google Shape;134;p26"/>
          <p:cNvSpPr txBox="1"/>
          <p:nvPr/>
        </p:nvSpPr>
        <p:spPr>
          <a:xfrm>
            <a:off x="333375" y="1276100"/>
            <a:ext cx="6990000" cy="5733900"/>
          </a:xfrm>
          <a:prstGeom prst="rect">
            <a:avLst/>
          </a:prstGeom>
          <a:noFill/>
          <a:ln>
            <a:noFill/>
          </a:ln>
        </p:spPr>
        <p:txBody>
          <a:bodyPr anchorCtr="0" anchor="t" bIns="119350" lIns="119350" spcFirstLastPara="1" rIns="119350" wrap="square" tIns="119350">
            <a:spAutoFit/>
          </a:bodyPr>
          <a:lstStyle/>
          <a:p>
            <a:pPr indent="0" lvl="0" marL="0" rtl="0" algn="l">
              <a:lnSpc>
                <a:spcPct val="115000"/>
              </a:lnSpc>
              <a:spcBef>
                <a:spcPts val="0"/>
              </a:spcBef>
              <a:spcAft>
                <a:spcPts val="0"/>
              </a:spcAft>
              <a:buNone/>
            </a:pPr>
            <a:r>
              <a:rPr b="1" lang="ar" sz="1300">
                <a:latin typeface="Times New Roman"/>
                <a:ea typeface="Times New Roman"/>
                <a:cs typeface="Times New Roman"/>
                <a:sym typeface="Times New Roman"/>
              </a:rPr>
              <a:t>1- WIPPPER</a:t>
            </a:r>
            <a:r>
              <a:rPr lang="ar" sz="1300">
                <a:latin typeface="Times New Roman"/>
                <a:ea typeface="Times New Roman"/>
                <a:cs typeface="Times New Roman"/>
                <a:sym typeface="Times New Roman"/>
              </a:rPr>
              <a:t>:</a:t>
            </a:r>
            <a:r>
              <a:rPr lang="ar" sz="1300">
                <a:latin typeface="Times New Roman"/>
                <a:ea typeface="Times New Roman"/>
                <a:cs typeface="Times New Roman"/>
                <a:sym typeface="Times New Roman"/>
              </a:rPr>
              <a:t> Wash hand, Introduce yourself, Insure patient Privacy, Position: </a:t>
            </a:r>
            <a:r>
              <a:rPr lang="ar" sz="1300" u="sng">
                <a:latin typeface="Times New Roman"/>
                <a:ea typeface="Times New Roman"/>
                <a:cs typeface="Times New Roman"/>
                <a:sym typeface="Times New Roman"/>
              </a:rPr>
              <a:t>45</a:t>
            </a:r>
            <a:endParaRPr sz="1300" u="sng">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300">
                <a:latin typeface="Times New Roman"/>
                <a:ea typeface="Times New Roman"/>
                <a:cs typeface="Times New Roman"/>
                <a:sym typeface="Times New Roman"/>
              </a:rPr>
              <a:t> and Permission, Exposure:  </a:t>
            </a:r>
            <a:r>
              <a:rPr lang="ar" sz="1300" u="sng">
                <a:latin typeface="Times New Roman"/>
                <a:ea typeface="Times New Roman"/>
                <a:cs typeface="Times New Roman"/>
                <a:sym typeface="Times New Roman"/>
              </a:rPr>
              <a:t>Full trunk </a:t>
            </a:r>
            <a:endParaRPr sz="1300" u="sng">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300">
                <a:latin typeface="Times New Roman"/>
                <a:ea typeface="Times New Roman"/>
                <a:cs typeface="Times New Roman"/>
                <a:sym typeface="Times New Roman"/>
              </a:rPr>
              <a:t>2-  ABCCDE: </a:t>
            </a:r>
            <a:r>
              <a:rPr lang="ar" sz="1300" u="sng">
                <a:solidFill>
                  <a:schemeClr val="dk1"/>
                </a:solidFill>
                <a:latin typeface="Times New Roman"/>
                <a:ea typeface="Times New Roman"/>
                <a:cs typeface="Times New Roman"/>
                <a:sym typeface="Times New Roman"/>
              </a:rPr>
              <a:t>Appearance </a:t>
            </a:r>
            <a:r>
              <a:rPr lang="ar" sz="1300">
                <a:solidFill>
                  <a:schemeClr val="dk1"/>
                </a:solidFill>
                <a:latin typeface="Times New Roman"/>
                <a:ea typeface="Times New Roman"/>
                <a:cs typeface="Times New Roman"/>
                <a:sym typeface="Times New Roman"/>
              </a:rPr>
              <a:t>(young/middle aged/old, looks well or ill) </a:t>
            </a:r>
            <a:r>
              <a:rPr lang="ar" sz="1300" u="sng">
                <a:latin typeface="Times New Roman"/>
                <a:ea typeface="Times New Roman"/>
                <a:cs typeface="Times New Roman"/>
                <a:sym typeface="Times New Roman"/>
              </a:rPr>
              <a:t>Body built </a:t>
            </a:r>
            <a:r>
              <a:rPr lang="ar" sz="1300">
                <a:latin typeface="Times New Roman"/>
                <a:ea typeface="Times New Roman"/>
                <a:cs typeface="Times New Roman"/>
                <a:sym typeface="Times New Roman"/>
              </a:rPr>
              <a:t>(overweight, thin or normal) </a:t>
            </a:r>
            <a:r>
              <a:rPr lang="ar" sz="1300" u="sng">
                <a:latin typeface="Times New Roman"/>
                <a:ea typeface="Times New Roman"/>
                <a:cs typeface="Times New Roman"/>
                <a:sym typeface="Times New Roman"/>
              </a:rPr>
              <a:t>Color </a:t>
            </a:r>
            <a:r>
              <a:rPr lang="ar" sz="1300">
                <a:latin typeface="Times New Roman"/>
                <a:ea typeface="Times New Roman"/>
                <a:cs typeface="Times New Roman"/>
                <a:sym typeface="Times New Roman"/>
              </a:rPr>
              <a:t>(pale, cyanosis, jaundice) </a:t>
            </a:r>
            <a:r>
              <a:rPr lang="ar" sz="1300" u="sng">
                <a:latin typeface="Times New Roman"/>
                <a:ea typeface="Times New Roman"/>
                <a:cs typeface="Times New Roman"/>
                <a:sym typeface="Times New Roman"/>
              </a:rPr>
              <a:t>Connections </a:t>
            </a:r>
            <a:r>
              <a:rPr lang="ar" sz="1300">
                <a:latin typeface="Times New Roman"/>
                <a:ea typeface="Times New Roman"/>
                <a:cs typeface="Times New Roman"/>
                <a:sym typeface="Times New Roman"/>
              </a:rPr>
              <a:t> (IV cannula, oxygen mask, nasal cannula, holter monitor, nasogastric tube) </a:t>
            </a:r>
            <a:r>
              <a:rPr lang="ar" sz="1300" u="sng">
                <a:latin typeface="Times New Roman"/>
                <a:ea typeface="Times New Roman"/>
                <a:cs typeface="Times New Roman"/>
                <a:sym typeface="Times New Roman"/>
              </a:rPr>
              <a:t>Distress </a:t>
            </a:r>
            <a:r>
              <a:rPr lang="ar" sz="1300">
                <a:latin typeface="Times New Roman"/>
                <a:ea typeface="Times New Roman"/>
                <a:cs typeface="Times New Roman"/>
                <a:sym typeface="Times New Roman"/>
              </a:rPr>
              <a:t>(in pain, using accessory muscles in breathing, abnormal movements) </a:t>
            </a:r>
            <a:r>
              <a:rPr lang="ar" sz="1300" u="sng">
                <a:latin typeface="Times New Roman"/>
                <a:ea typeface="Times New Roman"/>
                <a:cs typeface="Times New Roman"/>
                <a:sym typeface="Times New Roman"/>
              </a:rPr>
              <a:t>Else </a:t>
            </a:r>
            <a:r>
              <a:rPr lang="ar" sz="1300">
                <a:latin typeface="Times New Roman"/>
                <a:ea typeface="Times New Roman"/>
                <a:cs typeface="Times New Roman"/>
                <a:sym typeface="Times New Roman"/>
              </a:rPr>
              <a:t>(Consciousness, Alertness and orientation to person, place and time)</a:t>
            </a:r>
            <a:endParaRPr sz="13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300">
                <a:latin typeface="Times New Roman"/>
                <a:ea typeface="Times New Roman"/>
                <a:cs typeface="Times New Roman"/>
                <a:sym typeface="Times New Roman"/>
              </a:rPr>
              <a:t>3- Vital Signs:</a:t>
            </a:r>
            <a:r>
              <a:rPr lang="ar" sz="1300">
                <a:latin typeface="Times New Roman"/>
                <a:ea typeface="Times New Roman"/>
                <a:cs typeface="Times New Roman"/>
                <a:sym typeface="Times New Roman"/>
              </a:rPr>
              <a:t> BP, RR, HR, O2 saturation.</a:t>
            </a:r>
            <a:endParaRPr sz="13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300">
                <a:latin typeface="Times New Roman"/>
                <a:ea typeface="Times New Roman"/>
                <a:cs typeface="Times New Roman"/>
                <a:sym typeface="Times New Roman"/>
              </a:rPr>
              <a:t>4- Inspection: </a:t>
            </a:r>
            <a:endParaRPr b="1" sz="13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300">
                <a:latin typeface="Times New Roman"/>
                <a:ea typeface="Times New Roman"/>
                <a:cs typeface="Times New Roman"/>
                <a:sym typeface="Times New Roman"/>
              </a:rPr>
              <a:t>A- Nails &amp; Fingers:</a:t>
            </a:r>
            <a:endParaRPr sz="13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300">
                <a:latin typeface="Times New Roman"/>
                <a:ea typeface="Times New Roman"/>
                <a:cs typeface="Times New Roman"/>
                <a:sym typeface="Times New Roman"/>
              </a:rPr>
              <a:t>Splinter Hemorrhage → Infective endocarditis,  Koilonychia → Anemia , Clubbing → congenital cyanotic heart disease, infective endocarditis.   Capillary refill time</a:t>
            </a:r>
            <a:endParaRPr sz="13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300">
                <a:latin typeface="Times New Roman"/>
                <a:ea typeface="Times New Roman"/>
                <a:cs typeface="Times New Roman"/>
                <a:sym typeface="Times New Roman"/>
              </a:rPr>
              <a:t>B- Hands </a:t>
            </a:r>
            <a:endParaRPr sz="13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300">
                <a:latin typeface="Times New Roman"/>
                <a:ea typeface="Times New Roman"/>
                <a:cs typeface="Times New Roman"/>
                <a:sym typeface="Times New Roman"/>
              </a:rPr>
              <a:t>Palm </a:t>
            </a:r>
            <a:r>
              <a:rPr lang="ar" sz="1300">
                <a:solidFill>
                  <a:schemeClr val="dk1"/>
                </a:solidFill>
                <a:latin typeface="Times New Roman"/>
                <a:ea typeface="Times New Roman"/>
                <a:cs typeface="Times New Roman"/>
                <a:sym typeface="Times New Roman"/>
              </a:rPr>
              <a:t>→  Osler node and janeway lesion, Pallor → Anemia, poor peripheral perfusion</a:t>
            </a:r>
            <a:endParaRPr sz="13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300">
                <a:solidFill>
                  <a:schemeClr val="dk1"/>
                </a:solidFill>
                <a:latin typeface="Times New Roman"/>
                <a:ea typeface="Times New Roman"/>
                <a:cs typeface="Times New Roman"/>
                <a:sym typeface="Times New Roman"/>
              </a:rPr>
              <a:t>Dorsum </a:t>
            </a:r>
            <a:r>
              <a:rPr lang="ar" sz="1300">
                <a:solidFill>
                  <a:schemeClr val="dk1"/>
                </a:solidFill>
                <a:latin typeface="Times New Roman"/>
                <a:ea typeface="Times New Roman"/>
                <a:cs typeface="Times New Roman"/>
                <a:sym typeface="Times New Roman"/>
              </a:rPr>
              <a:t>→ Tendon xanthoma ( indicating Hyperlipidemia) and temperature </a:t>
            </a:r>
            <a:endParaRPr sz="13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300">
                <a:solidFill>
                  <a:schemeClr val="dk1"/>
                </a:solidFill>
                <a:latin typeface="Times New Roman"/>
                <a:ea typeface="Times New Roman"/>
                <a:cs typeface="Times New Roman"/>
                <a:sym typeface="Times New Roman"/>
              </a:rPr>
              <a:t>C- Elevating the tongue →  Central cyanosis,  Dental hygiene, we auscultate the back of patient →  Basal crackles, we touch lower back →  Sacral edema </a:t>
            </a:r>
            <a:endParaRPr sz="13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300">
                <a:solidFill>
                  <a:schemeClr val="dk1"/>
                </a:solidFill>
                <a:latin typeface="Times New Roman"/>
                <a:ea typeface="Times New Roman"/>
                <a:cs typeface="Times New Roman"/>
                <a:sym typeface="Times New Roman"/>
              </a:rPr>
              <a:t>D-Abdomen and LL: Peripheral pulses in lower limbs, and LL edema, Abdomen → Hepatosplenomegaly and Ascites</a:t>
            </a:r>
            <a:endParaRPr sz="13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300">
                <a:solidFill>
                  <a:schemeClr val="dk1"/>
                </a:solidFill>
                <a:latin typeface="Times New Roman"/>
                <a:ea typeface="Times New Roman"/>
                <a:cs typeface="Times New Roman"/>
                <a:sym typeface="Times New Roman"/>
              </a:rPr>
              <a:t>E- Pericardium: </a:t>
            </a:r>
            <a:endParaRPr sz="13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300">
                <a:solidFill>
                  <a:schemeClr val="dk1"/>
                </a:solidFill>
                <a:latin typeface="Times New Roman"/>
                <a:ea typeface="Times New Roman"/>
                <a:cs typeface="Times New Roman"/>
                <a:sym typeface="Times New Roman"/>
              </a:rPr>
              <a:t>I. Deformity: 	○ Pectus excavatum/Pectus carinatum</a:t>
            </a:r>
            <a:endParaRPr sz="13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300">
                <a:solidFill>
                  <a:schemeClr val="dk1"/>
                </a:solidFill>
                <a:latin typeface="Times New Roman"/>
                <a:ea typeface="Times New Roman"/>
                <a:cs typeface="Times New Roman"/>
                <a:sym typeface="Times New Roman"/>
              </a:rPr>
              <a:t>II. Scars &amp; Devices:	○ Sternotomy		○ Thoracotomy	○ Pacemaker </a:t>
            </a:r>
            <a:endParaRPr sz="13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300">
                <a:solidFill>
                  <a:schemeClr val="dk1"/>
                </a:solidFill>
                <a:latin typeface="Times New Roman"/>
                <a:ea typeface="Times New Roman"/>
                <a:cs typeface="Times New Roman"/>
                <a:sym typeface="Times New Roman"/>
              </a:rPr>
              <a:t>III. Visible pulsation:		○ Apex beat with torch</a:t>
            </a:r>
            <a:endParaRPr sz="13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300">
                <a:solidFill>
                  <a:schemeClr val="dk1"/>
                </a:solidFill>
                <a:latin typeface="Times New Roman"/>
                <a:ea typeface="Times New Roman"/>
                <a:cs typeface="Times New Roman"/>
                <a:sym typeface="Times New Roman"/>
              </a:rPr>
              <a:t>5- Palpation: </a:t>
            </a:r>
            <a:r>
              <a:rPr lang="ar" sz="1300">
                <a:solidFill>
                  <a:schemeClr val="dk1"/>
                </a:solidFill>
                <a:latin typeface="Times New Roman"/>
                <a:ea typeface="Times New Roman"/>
                <a:cs typeface="Times New Roman"/>
                <a:sym typeface="Times New Roman"/>
              </a:rPr>
              <a:t>JVP, Carotid artery, Apex beat, Thrills, and parasternal heave </a:t>
            </a:r>
            <a:endParaRPr sz="13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300">
                <a:solidFill>
                  <a:schemeClr val="dk1"/>
                </a:solidFill>
                <a:latin typeface="Times New Roman"/>
                <a:ea typeface="Times New Roman"/>
                <a:cs typeface="Times New Roman"/>
                <a:sym typeface="Times New Roman"/>
              </a:rPr>
              <a:t>6- Auscultation</a:t>
            </a:r>
            <a:r>
              <a:rPr lang="ar" sz="1300">
                <a:solidFill>
                  <a:schemeClr val="dk1"/>
                </a:solidFill>
                <a:latin typeface="Times New Roman"/>
                <a:ea typeface="Times New Roman"/>
                <a:cs typeface="Times New Roman"/>
                <a:sym typeface="Times New Roman"/>
              </a:rPr>
              <a:t>:  The heart ( : Mitral → Tricuspid → Aortic → Pulmonary) and the lungs </a:t>
            </a:r>
            <a:endParaRPr sz="1300">
              <a:solidFill>
                <a:schemeClr val="dk1"/>
              </a:solidFill>
              <a:latin typeface="Times New Roman"/>
              <a:ea typeface="Times New Roman"/>
              <a:cs typeface="Times New Roman"/>
              <a:sym typeface="Times New Roman"/>
            </a:endParaRPr>
          </a:p>
        </p:txBody>
      </p:sp>
      <p:pic>
        <p:nvPicPr>
          <p:cNvPr id="135" name="Google Shape;135;p26"/>
          <p:cNvPicPr preferRelativeResize="0"/>
          <p:nvPr/>
        </p:nvPicPr>
        <p:blipFill rotWithShape="1">
          <a:blip r:embed="rId3">
            <a:alphaModFix/>
          </a:blip>
          <a:srcRect b="31977" l="0" r="0" t="0"/>
          <a:stretch/>
        </p:blipFill>
        <p:spPr>
          <a:xfrm>
            <a:off x="1056963" y="7589630"/>
            <a:ext cx="2624900" cy="2870625"/>
          </a:xfrm>
          <a:prstGeom prst="rect">
            <a:avLst/>
          </a:prstGeom>
          <a:noFill/>
          <a:ln>
            <a:noFill/>
          </a:ln>
        </p:spPr>
      </p:pic>
      <p:pic>
        <p:nvPicPr>
          <p:cNvPr id="136" name="Google Shape;136;p26"/>
          <p:cNvPicPr preferRelativeResize="0"/>
          <p:nvPr/>
        </p:nvPicPr>
        <p:blipFill rotWithShape="1">
          <a:blip r:embed="rId3">
            <a:alphaModFix/>
          </a:blip>
          <a:srcRect b="0" l="0" r="0" t="68022"/>
          <a:stretch/>
        </p:blipFill>
        <p:spPr>
          <a:xfrm>
            <a:off x="3778313" y="7828155"/>
            <a:ext cx="3297800" cy="169545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27"/>
          <p:cNvSpPr txBox="1"/>
          <p:nvPr/>
        </p:nvSpPr>
        <p:spPr>
          <a:xfrm>
            <a:off x="227100" y="183242"/>
            <a:ext cx="7105800" cy="10652400"/>
          </a:xfrm>
          <a:prstGeom prst="rect">
            <a:avLst/>
          </a:prstGeom>
          <a:noFill/>
          <a:ln>
            <a:noFill/>
          </a:ln>
        </p:spPr>
        <p:txBody>
          <a:bodyPr anchorCtr="0" anchor="t" bIns="125250" lIns="125250" spcFirstLastPara="1" rIns="125250" wrap="square" tIns="125250">
            <a:spAutoFit/>
          </a:bodyPr>
          <a:lstStyle/>
          <a:p>
            <a:pPr indent="0" lvl="0" marL="0" rtl="0" algn="l">
              <a:lnSpc>
                <a:spcPct val="115000"/>
              </a:lnSpc>
              <a:spcBef>
                <a:spcPts val="0"/>
              </a:spcBef>
              <a:spcAft>
                <a:spcPts val="0"/>
              </a:spcAft>
              <a:buClr>
                <a:schemeClr val="dk1"/>
              </a:buClr>
              <a:buSzPts val="1100"/>
              <a:buFont typeface="Arial"/>
              <a:buNone/>
            </a:pPr>
            <a:r>
              <a:rPr b="1" lang="ar" sz="1600" u="sng">
                <a:solidFill>
                  <a:srgbClr val="4472C4"/>
                </a:solidFill>
                <a:latin typeface="Times New Roman"/>
                <a:ea typeface="Times New Roman"/>
                <a:cs typeface="Times New Roman"/>
                <a:sym typeface="Times New Roman"/>
              </a:rPr>
              <a:t>Respiratory </a:t>
            </a:r>
            <a:r>
              <a:rPr b="1" lang="ar" sz="1600">
                <a:solidFill>
                  <a:srgbClr val="FF0000"/>
                </a:solidFill>
                <a:latin typeface="Times New Roman"/>
                <a:ea typeface="Times New Roman"/>
                <a:cs typeface="Times New Roman"/>
                <a:sym typeface="Times New Roman"/>
              </a:rPr>
              <a:t> </a:t>
            </a:r>
            <a:r>
              <a:rPr b="1" lang="ar" sz="1600">
                <a:solidFill>
                  <a:schemeClr val="dk1"/>
                </a:solidFill>
                <a:highlight>
                  <a:srgbClr val="FFF2CC"/>
                </a:highlight>
                <a:latin typeface="Times New Roman"/>
                <a:ea typeface="Times New Roman"/>
                <a:cs typeface="Times New Roman"/>
                <a:sym typeface="Times New Roman"/>
              </a:rPr>
              <a:t>Case 8: COPD</a:t>
            </a:r>
            <a:endParaRPr b="1">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a:solidFill>
                  <a:srgbClr val="3C78D8"/>
                </a:solidFill>
                <a:latin typeface="Times New Roman"/>
                <a:ea typeface="Times New Roman"/>
                <a:cs typeface="Times New Roman"/>
                <a:sym typeface="Times New Roman"/>
              </a:rPr>
              <a:t>Case: </a:t>
            </a:r>
            <a:r>
              <a:rPr lang="ar">
                <a:solidFill>
                  <a:srgbClr val="3C78D8"/>
                </a:solidFill>
                <a:latin typeface="Times New Roman"/>
                <a:ea typeface="Times New Roman"/>
                <a:cs typeface="Times New Roman"/>
                <a:sym typeface="Times New Roman"/>
              </a:rPr>
              <a:t>Ali, 65 years old complaining of productive </a:t>
            </a:r>
            <a:r>
              <a:rPr lang="ar">
                <a:solidFill>
                  <a:srgbClr val="3C78D8"/>
                </a:solidFill>
                <a:highlight>
                  <a:schemeClr val="lt1"/>
                </a:highlight>
                <a:latin typeface="Times New Roman"/>
                <a:ea typeface="Times New Roman"/>
                <a:cs typeface="Times New Roman"/>
                <a:sym typeface="Times New Roman"/>
              </a:rPr>
              <a:t>Cough and SOB </a:t>
            </a:r>
            <a:endParaRPr>
              <a:solidFill>
                <a:srgbClr val="3C78D8"/>
              </a:solidFill>
              <a:highlight>
                <a:schemeClr val="lt1"/>
              </a:highlight>
              <a:latin typeface="Times New Roman"/>
              <a:ea typeface="Times New Roman"/>
              <a:cs typeface="Times New Roman"/>
              <a:sym typeface="Times New Roman"/>
            </a:endParaRPr>
          </a:p>
          <a:p>
            <a:pPr indent="457200" lvl="0" marL="0" rtl="0" algn="l">
              <a:lnSpc>
                <a:spcPct val="115000"/>
              </a:lnSpc>
              <a:spcBef>
                <a:spcPts val="0"/>
              </a:spcBef>
              <a:spcAft>
                <a:spcPts val="0"/>
              </a:spcAft>
              <a:buNone/>
            </a:pPr>
            <a:r>
              <a:rPr lang="ar">
                <a:solidFill>
                  <a:srgbClr val="3C78D8"/>
                </a:solidFill>
                <a:latin typeface="Times New Roman"/>
                <a:ea typeface="Times New Roman"/>
                <a:cs typeface="Times New Roman"/>
                <a:sym typeface="Times New Roman"/>
              </a:rPr>
              <a:t>two cases : One case for </a:t>
            </a:r>
            <a:r>
              <a:rPr b="1" lang="ar">
                <a:solidFill>
                  <a:srgbClr val="3C78D8"/>
                </a:solidFill>
                <a:latin typeface="Times New Roman"/>
                <a:ea typeface="Times New Roman"/>
                <a:cs typeface="Times New Roman"/>
                <a:sym typeface="Times New Roman"/>
              </a:rPr>
              <a:t>8 months</a:t>
            </a:r>
            <a:r>
              <a:rPr lang="ar">
                <a:solidFill>
                  <a:srgbClr val="3C78D8"/>
                </a:solidFill>
                <a:latin typeface="Times New Roman"/>
                <a:ea typeface="Times New Roman"/>
                <a:cs typeface="Times New Roman"/>
                <a:sym typeface="Times New Roman"/>
              </a:rPr>
              <a:t>  , Another case for </a:t>
            </a:r>
            <a:r>
              <a:rPr b="1" lang="ar">
                <a:solidFill>
                  <a:srgbClr val="3C78D8"/>
                </a:solidFill>
                <a:latin typeface="Times New Roman"/>
                <a:ea typeface="Times New Roman"/>
                <a:cs typeface="Times New Roman"/>
                <a:sym typeface="Times New Roman"/>
              </a:rPr>
              <a:t>2 years</a:t>
            </a:r>
            <a:r>
              <a:rPr lang="ar">
                <a:solidFill>
                  <a:srgbClr val="3C78D8"/>
                </a:solidFill>
                <a:latin typeface="Times New Roman"/>
                <a:ea typeface="Times New Roman"/>
                <a:cs typeface="Times New Roman"/>
                <a:sym typeface="Times New Roman"/>
              </a:rPr>
              <a:t> </a:t>
            </a:r>
            <a:endParaRPr b="1">
              <a:solidFill>
                <a:srgbClr val="3C78D8"/>
              </a:solidFill>
              <a:latin typeface="Times New Roman"/>
              <a:ea typeface="Times New Roman"/>
              <a:cs typeface="Times New Roman"/>
              <a:sym typeface="Times New Roman"/>
            </a:endParaRPr>
          </a:p>
          <a:p>
            <a:pPr indent="0" lvl="0" marL="0" rtl="0" algn="ctr">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 Biodata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Name:.......... Age:......... Gender:......... Nationality:.......... Martial Status:........... Occupation:........... Residency:......... Route and date of admission:........</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highlight>
                  <a:srgbClr val="FFFFFF"/>
                </a:highlight>
                <a:latin typeface="Times New Roman"/>
                <a:ea typeface="Times New Roman"/>
                <a:cs typeface="Times New Roman"/>
                <a:sym typeface="Times New Roman"/>
              </a:rPr>
              <a:t>2- Chief complaint: </a:t>
            </a:r>
            <a:r>
              <a:rPr b="1" lang="ar" sz="1100">
                <a:solidFill>
                  <a:schemeClr val="dk1"/>
                </a:solidFill>
                <a:highlight>
                  <a:srgbClr val="FFFFFF"/>
                </a:highlight>
                <a:latin typeface="Times New Roman"/>
                <a:ea typeface="Times New Roman"/>
                <a:cs typeface="Times New Roman"/>
                <a:sym typeface="Times New Roman"/>
              </a:rPr>
              <a:t>Cough</a:t>
            </a:r>
            <a:r>
              <a:rPr b="1" lang="ar" sz="1100">
                <a:solidFill>
                  <a:schemeClr val="dk1"/>
                </a:solidFill>
                <a:highlight>
                  <a:srgbClr val="FFFFFF"/>
                </a:highlight>
                <a:latin typeface="Times New Roman"/>
                <a:ea typeface="Times New Roman"/>
                <a:cs typeface="Times New Roman"/>
                <a:sym typeface="Times New Roman"/>
              </a:rPr>
              <a:t> </a:t>
            </a:r>
            <a:endParaRPr b="1" sz="1100">
              <a:solidFill>
                <a:schemeClr val="dk1"/>
              </a:solidFill>
              <a:highlight>
                <a:srgbClr val="FFFFFF"/>
              </a:highlight>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highlight>
                <a:srgbClr val="FFFFFF"/>
              </a:highlight>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highlight>
                  <a:srgbClr val="FFFFFF"/>
                </a:highlight>
                <a:latin typeface="Times New Roman"/>
                <a:ea typeface="Times New Roman"/>
                <a:cs typeface="Times New Roman"/>
                <a:sym typeface="Times New Roman"/>
              </a:rPr>
              <a:t>3- History of Presenting illness </a:t>
            </a:r>
            <a:endParaRPr b="1" sz="1100">
              <a:solidFill>
                <a:schemeClr val="dk1"/>
              </a:solidFill>
              <a:highlight>
                <a:srgbClr val="FFFFFF"/>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highlight>
                  <a:srgbClr val="FFFFFF"/>
                </a:highlight>
                <a:latin typeface="Times New Roman"/>
                <a:ea typeface="Times New Roman"/>
                <a:cs typeface="Times New Roman"/>
                <a:sym typeface="Times New Roman"/>
              </a:rPr>
              <a:t>A- </a:t>
            </a:r>
            <a:r>
              <a:rPr b="1" lang="ar" sz="1100">
                <a:solidFill>
                  <a:schemeClr val="dk1"/>
                </a:solidFill>
                <a:highlight>
                  <a:srgbClr val="FFFFFF"/>
                </a:highlight>
                <a:latin typeface="Times New Roman"/>
                <a:ea typeface="Times New Roman"/>
                <a:cs typeface="Times New Roman"/>
                <a:sym typeface="Times New Roman"/>
              </a:rPr>
              <a:t>Cough </a:t>
            </a:r>
            <a:endParaRPr b="1" sz="1100">
              <a:solidFill>
                <a:schemeClr val="dk1"/>
              </a:solidFill>
              <a:highlight>
                <a:srgbClr val="FFFFFF"/>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highlight>
                  <a:srgbClr val="FFFFFF"/>
                </a:highlight>
                <a:latin typeface="Times New Roman"/>
                <a:ea typeface="Times New Roman"/>
                <a:cs typeface="Times New Roman"/>
                <a:sym typeface="Times New Roman"/>
              </a:rPr>
              <a:t>Site:........ </a:t>
            </a:r>
            <a:r>
              <a:rPr lang="ar" sz="1100" u="sng">
                <a:solidFill>
                  <a:schemeClr val="dk1"/>
                </a:solidFill>
                <a:highlight>
                  <a:srgbClr val="FFFFFF"/>
                </a:highlight>
                <a:latin typeface="Times New Roman"/>
                <a:ea typeface="Times New Roman"/>
                <a:cs typeface="Times New Roman"/>
                <a:sym typeface="Times New Roman"/>
              </a:rPr>
              <a:t>Onset</a:t>
            </a:r>
            <a:r>
              <a:rPr lang="ar" sz="1100">
                <a:solidFill>
                  <a:schemeClr val="dk1"/>
                </a:solidFill>
                <a:highlight>
                  <a:srgbClr val="FFFFFF"/>
                </a:highlight>
                <a:latin typeface="Times New Roman"/>
                <a:ea typeface="Times New Roman"/>
                <a:cs typeface="Times New Roman"/>
                <a:sym typeface="Times New Roman"/>
              </a:rPr>
              <a:t>: gradual </a:t>
            </a:r>
            <a:r>
              <a:rPr lang="ar" sz="1100" u="sng">
                <a:solidFill>
                  <a:schemeClr val="dk1"/>
                </a:solidFill>
                <a:highlight>
                  <a:srgbClr val="FFFFFF"/>
                </a:highlight>
                <a:latin typeface="Times New Roman"/>
                <a:ea typeface="Times New Roman"/>
                <a:cs typeface="Times New Roman"/>
                <a:sym typeface="Times New Roman"/>
              </a:rPr>
              <a:t>Character</a:t>
            </a:r>
            <a:r>
              <a:rPr lang="ar" sz="1100">
                <a:solidFill>
                  <a:schemeClr val="dk1"/>
                </a:solidFill>
                <a:highlight>
                  <a:srgbClr val="FFFFFF"/>
                </a:highlight>
                <a:latin typeface="Times New Roman"/>
                <a:ea typeface="Times New Roman"/>
                <a:cs typeface="Times New Roman"/>
                <a:sym typeface="Times New Roman"/>
              </a:rPr>
              <a:t>: whooping Radiation:…….</a:t>
            </a:r>
            <a:r>
              <a:rPr lang="ar" sz="1100" u="sng">
                <a:solidFill>
                  <a:schemeClr val="dk1"/>
                </a:solidFill>
                <a:highlight>
                  <a:srgbClr val="FFFFFF"/>
                </a:highlight>
                <a:latin typeface="Times New Roman"/>
                <a:ea typeface="Times New Roman"/>
                <a:cs typeface="Times New Roman"/>
                <a:sym typeface="Times New Roman"/>
              </a:rPr>
              <a:t>Alleviating</a:t>
            </a:r>
            <a:r>
              <a:rPr lang="ar" sz="1100">
                <a:solidFill>
                  <a:schemeClr val="dk1"/>
                </a:solidFill>
                <a:highlight>
                  <a:srgbClr val="FFFFFF"/>
                </a:highlight>
                <a:latin typeface="Times New Roman"/>
                <a:ea typeface="Times New Roman"/>
                <a:cs typeface="Times New Roman"/>
                <a:sym typeface="Times New Roman"/>
              </a:rPr>
              <a:t> Factor: rest , bronchodilator , oxygen supplements </a:t>
            </a:r>
            <a:r>
              <a:rPr lang="ar" sz="1100" u="sng">
                <a:solidFill>
                  <a:schemeClr val="dk1"/>
                </a:solidFill>
                <a:highlight>
                  <a:srgbClr val="FFFFFF"/>
                </a:highlight>
                <a:latin typeface="Times New Roman"/>
                <a:ea typeface="Times New Roman"/>
                <a:cs typeface="Times New Roman"/>
                <a:sym typeface="Times New Roman"/>
              </a:rPr>
              <a:t>Timing</a:t>
            </a:r>
            <a:r>
              <a:rPr lang="ar" sz="1100">
                <a:solidFill>
                  <a:schemeClr val="dk1"/>
                </a:solidFill>
                <a:highlight>
                  <a:srgbClr val="FFFFFF"/>
                </a:highlight>
                <a:latin typeface="Times New Roman"/>
                <a:ea typeface="Times New Roman"/>
                <a:cs typeface="Times New Roman"/>
                <a:sym typeface="Times New Roman"/>
              </a:rPr>
              <a:t>: (1- Course: continuous or </a:t>
            </a:r>
            <a:r>
              <a:rPr b="1" lang="ar" sz="1100">
                <a:solidFill>
                  <a:schemeClr val="dk1"/>
                </a:solidFill>
                <a:highlight>
                  <a:srgbClr val="FFFFFF"/>
                </a:highlight>
                <a:latin typeface="Times New Roman"/>
                <a:ea typeface="Times New Roman"/>
                <a:cs typeface="Times New Roman"/>
                <a:sym typeface="Times New Roman"/>
              </a:rPr>
              <a:t>intermittent</a:t>
            </a:r>
            <a:r>
              <a:rPr lang="ar" sz="1100">
                <a:solidFill>
                  <a:schemeClr val="dk1"/>
                </a:solidFill>
                <a:highlight>
                  <a:srgbClr val="FFFFFF"/>
                </a:highlight>
                <a:latin typeface="Times New Roman"/>
                <a:ea typeface="Times New Roman"/>
                <a:cs typeface="Times New Roman"/>
                <a:sym typeface="Times New Roman"/>
              </a:rPr>
              <a:t>? If intermittent ask about how many time ? How much the time between ratchet one ? How much the time of each one ? When the last one is happened? ) 2- </a:t>
            </a:r>
            <a:r>
              <a:rPr lang="ar" sz="1100" u="sng">
                <a:solidFill>
                  <a:schemeClr val="dk1"/>
                </a:solidFill>
                <a:highlight>
                  <a:srgbClr val="FFFFFF"/>
                </a:highlight>
                <a:latin typeface="Times New Roman"/>
                <a:ea typeface="Times New Roman"/>
                <a:cs typeface="Times New Roman"/>
                <a:sym typeface="Times New Roman"/>
              </a:rPr>
              <a:t>Pattern</a:t>
            </a:r>
            <a:r>
              <a:rPr lang="ar" sz="1100">
                <a:solidFill>
                  <a:schemeClr val="dk1"/>
                </a:solidFill>
                <a:highlight>
                  <a:srgbClr val="FFFFFF"/>
                </a:highlight>
                <a:latin typeface="Times New Roman"/>
                <a:ea typeface="Times New Roman"/>
                <a:cs typeface="Times New Roman"/>
                <a:sym typeface="Times New Roman"/>
              </a:rPr>
              <a:t>: is it progressive , constant , or regressive ? Does it increase or decrease at specific time throughout the day ? </a:t>
            </a:r>
            <a:r>
              <a:rPr lang="ar" sz="1100">
                <a:solidFill>
                  <a:srgbClr val="B7B7B7"/>
                </a:solidFill>
                <a:highlight>
                  <a:srgbClr val="FFFFFF"/>
                </a:highlight>
                <a:latin typeface="Times New Roman"/>
                <a:ea typeface="Times New Roman"/>
                <a:cs typeface="Times New Roman"/>
                <a:sym typeface="Times New Roman"/>
              </a:rPr>
              <a:t>Worse at the night (Asthma)</a:t>
            </a:r>
            <a:r>
              <a:rPr lang="ar" sz="1100">
                <a:solidFill>
                  <a:schemeClr val="dk1"/>
                </a:solidFill>
                <a:highlight>
                  <a:srgbClr val="FFFFFF"/>
                </a:highlight>
                <a:latin typeface="Times New Roman"/>
                <a:ea typeface="Times New Roman"/>
                <a:cs typeface="Times New Roman"/>
                <a:sym typeface="Times New Roman"/>
              </a:rPr>
              <a:t> exacerbating factors:</a:t>
            </a:r>
            <a:r>
              <a:rPr lang="ar" sz="1100">
                <a:solidFill>
                  <a:srgbClr val="B7B7B7"/>
                </a:solidFill>
                <a:highlight>
                  <a:srgbClr val="FFFFFF"/>
                </a:highlight>
                <a:latin typeface="Times New Roman"/>
                <a:ea typeface="Times New Roman"/>
                <a:cs typeface="Times New Roman"/>
                <a:sym typeface="Times New Roman"/>
              </a:rPr>
              <a:t>dust , perfumes , cold weather , exercise, </a:t>
            </a:r>
            <a:r>
              <a:rPr b="1" lang="ar" sz="1100">
                <a:highlight>
                  <a:srgbClr val="FFFFFF"/>
                </a:highlight>
                <a:latin typeface="Times New Roman"/>
                <a:ea typeface="Times New Roman"/>
                <a:cs typeface="Times New Roman"/>
                <a:sym typeface="Times New Roman"/>
              </a:rPr>
              <a:t>smokes</a:t>
            </a:r>
            <a:r>
              <a:rPr lang="ar" sz="1100">
                <a:solidFill>
                  <a:srgbClr val="B7B7B7"/>
                </a:solidFill>
                <a:highlight>
                  <a:srgbClr val="FFFFFF"/>
                </a:highlight>
                <a:latin typeface="Times New Roman"/>
                <a:ea typeface="Times New Roman"/>
                <a:cs typeface="Times New Roman"/>
                <a:sym typeface="Times New Roman"/>
              </a:rPr>
              <a:t> , after meals </a:t>
            </a:r>
            <a:endParaRPr sz="1100">
              <a:solidFill>
                <a:srgbClr val="B7B7B7"/>
              </a:solidFill>
              <a:highlight>
                <a:srgbClr val="FFFFFF"/>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highlight>
                  <a:srgbClr val="FFFFFF"/>
                </a:highlight>
                <a:latin typeface="Times New Roman"/>
                <a:ea typeface="Times New Roman"/>
                <a:cs typeface="Times New Roman"/>
                <a:sym typeface="Times New Roman"/>
              </a:rPr>
              <a:t>Severity:by scoring from 1-10 , does it interfere with your daily activity ? Does it wake up you from sleep ? </a:t>
            </a:r>
            <a:endParaRPr sz="1100">
              <a:solidFill>
                <a:schemeClr val="dk1"/>
              </a:solidFill>
              <a:highlight>
                <a:srgbClr val="FFFFFF"/>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highlight>
                  <a:srgbClr val="FFFFFF"/>
                </a:highlight>
                <a:latin typeface="Times New Roman"/>
                <a:ea typeface="Times New Roman"/>
                <a:cs typeface="Times New Roman"/>
                <a:sym typeface="Times New Roman"/>
              </a:rPr>
              <a:t>Special Questions: if productive ask about ACCO </a:t>
            </a:r>
            <a:endParaRPr sz="1100">
              <a:solidFill>
                <a:schemeClr val="dk1"/>
              </a:solidFill>
              <a:highlight>
                <a:srgbClr val="FFFFFF"/>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highlight>
                  <a:srgbClr val="FFFFFF"/>
                </a:highlight>
                <a:latin typeface="Times New Roman"/>
                <a:ea typeface="Times New Roman"/>
                <a:cs typeface="Times New Roman"/>
                <a:sym typeface="Times New Roman"/>
              </a:rPr>
              <a:t>A</a:t>
            </a:r>
            <a:r>
              <a:rPr lang="ar" sz="1100">
                <a:solidFill>
                  <a:schemeClr val="dk1"/>
                </a:solidFill>
                <a:highlight>
                  <a:srgbClr val="FFFFFF"/>
                </a:highlight>
                <a:latin typeface="Times New Roman"/>
                <a:ea typeface="Times New Roman"/>
                <a:cs typeface="Times New Roman"/>
                <a:sym typeface="Times New Roman"/>
              </a:rPr>
              <a:t>mount : spoon like less or more </a:t>
            </a:r>
            <a:r>
              <a:rPr b="1" lang="ar" sz="1100">
                <a:solidFill>
                  <a:schemeClr val="dk1"/>
                </a:solidFill>
                <a:highlight>
                  <a:srgbClr val="FFFFFF"/>
                </a:highlight>
                <a:latin typeface="Times New Roman"/>
                <a:ea typeface="Times New Roman"/>
                <a:cs typeface="Times New Roman"/>
                <a:sym typeface="Times New Roman"/>
              </a:rPr>
              <a:t>C</a:t>
            </a:r>
            <a:r>
              <a:rPr lang="ar" sz="1100">
                <a:solidFill>
                  <a:schemeClr val="dk1"/>
                </a:solidFill>
                <a:highlight>
                  <a:srgbClr val="FFFFFF"/>
                </a:highlight>
                <a:latin typeface="Times New Roman"/>
                <a:ea typeface="Times New Roman"/>
                <a:cs typeface="Times New Roman"/>
                <a:sym typeface="Times New Roman"/>
              </a:rPr>
              <a:t>olor : </a:t>
            </a:r>
            <a:r>
              <a:rPr lang="ar" sz="1100">
                <a:solidFill>
                  <a:srgbClr val="999999"/>
                </a:solidFill>
                <a:highlight>
                  <a:srgbClr val="FFFFFF"/>
                </a:highlight>
                <a:latin typeface="Times New Roman"/>
                <a:ea typeface="Times New Roman"/>
                <a:cs typeface="Times New Roman"/>
                <a:sym typeface="Times New Roman"/>
              </a:rPr>
              <a:t>green</a:t>
            </a:r>
            <a:r>
              <a:rPr lang="ar" sz="1100">
                <a:solidFill>
                  <a:schemeClr val="dk1"/>
                </a:solidFill>
                <a:highlight>
                  <a:srgbClr val="FFFFFF"/>
                </a:highlight>
                <a:latin typeface="Times New Roman"/>
                <a:ea typeface="Times New Roman"/>
                <a:cs typeface="Times New Roman"/>
                <a:sym typeface="Times New Roman"/>
              </a:rPr>
              <a:t> , yellow , white , </a:t>
            </a:r>
            <a:r>
              <a:rPr lang="ar" sz="1100">
                <a:solidFill>
                  <a:srgbClr val="999999"/>
                </a:solidFill>
                <a:highlight>
                  <a:srgbClr val="FFFFFF"/>
                </a:highlight>
                <a:latin typeface="Times New Roman"/>
                <a:ea typeface="Times New Roman"/>
                <a:cs typeface="Times New Roman"/>
                <a:sym typeface="Times New Roman"/>
              </a:rPr>
              <a:t>pink</a:t>
            </a:r>
            <a:r>
              <a:rPr lang="ar" sz="1100">
                <a:solidFill>
                  <a:schemeClr val="dk1"/>
                </a:solidFill>
                <a:highlight>
                  <a:srgbClr val="FFFFFF"/>
                </a:highlight>
                <a:latin typeface="Times New Roman"/>
                <a:ea typeface="Times New Roman"/>
                <a:cs typeface="Times New Roman"/>
                <a:sym typeface="Times New Roman"/>
              </a:rPr>
              <a:t> </a:t>
            </a:r>
            <a:r>
              <a:rPr b="1" lang="ar" sz="1100">
                <a:solidFill>
                  <a:schemeClr val="dk1"/>
                </a:solidFill>
                <a:highlight>
                  <a:srgbClr val="FFFFFF"/>
                </a:highlight>
                <a:latin typeface="Times New Roman"/>
                <a:ea typeface="Times New Roman"/>
                <a:cs typeface="Times New Roman"/>
                <a:sym typeface="Times New Roman"/>
              </a:rPr>
              <a:t>C</a:t>
            </a:r>
            <a:r>
              <a:rPr lang="ar" sz="1100">
                <a:solidFill>
                  <a:schemeClr val="dk1"/>
                </a:solidFill>
                <a:highlight>
                  <a:srgbClr val="FFFFFF"/>
                </a:highlight>
                <a:latin typeface="Times New Roman"/>
                <a:ea typeface="Times New Roman"/>
                <a:cs typeface="Times New Roman"/>
                <a:sym typeface="Times New Roman"/>
              </a:rPr>
              <a:t>ontent : blood , </a:t>
            </a:r>
            <a:r>
              <a:rPr lang="ar" sz="1100">
                <a:solidFill>
                  <a:srgbClr val="999999"/>
                </a:solidFill>
                <a:highlight>
                  <a:srgbClr val="FFFFFF"/>
                </a:highlight>
                <a:latin typeface="Times New Roman"/>
                <a:ea typeface="Times New Roman"/>
                <a:cs typeface="Times New Roman"/>
                <a:sym typeface="Times New Roman"/>
              </a:rPr>
              <a:t>mucus</a:t>
            </a:r>
            <a:r>
              <a:rPr lang="ar" sz="1100">
                <a:solidFill>
                  <a:schemeClr val="dk1"/>
                </a:solidFill>
                <a:highlight>
                  <a:srgbClr val="FFFFFF"/>
                </a:highlight>
                <a:latin typeface="Times New Roman"/>
                <a:ea typeface="Times New Roman"/>
                <a:cs typeface="Times New Roman"/>
                <a:sym typeface="Times New Roman"/>
              </a:rPr>
              <a:t> </a:t>
            </a:r>
            <a:r>
              <a:rPr b="1" lang="ar" sz="1100">
                <a:solidFill>
                  <a:schemeClr val="dk1"/>
                </a:solidFill>
                <a:highlight>
                  <a:srgbClr val="FFFFFF"/>
                </a:highlight>
                <a:latin typeface="Times New Roman"/>
                <a:ea typeface="Times New Roman"/>
                <a:cs typeface="Times New Roman"/>
                <a:sym typeface="Times New Roman"/>
              </a:rPr>
              <a:t>O</a:t>
            </a:r>
            <a:r>
              <a:rPr lang="ar" sz="1100">
                <a:solidFill>
                  <a:schemeClr val="dk1"/>
                </a:solidFill>
                <a:highlight>
                  <a:srgbClr val="FFFFFF"/>
                </a:highlight>
                <a:latin typeface="Times New Roman"/>
                <a:ea typeface="Times New Roman"/>
                <a:cs typeface="Times New Roman"/>
                <a:sym typeface="Times New Roman"/>
              </a:rPr>
              <a:t>dor or not </a:t>
            </a:r>
            <a:endParaRPr sz="1100">
              <a:solidFill>
                <a:schemeClr val="dk1"/>
              </a:solidFill>
              <a:highlight>
                <a:srgbClr val="FFFFFF"/>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highlight>
                <a:srgbClr val="FFFFFF"/>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highlight>
                  <a:srgbClr val="FFFFFF"/>
                </a:highlight>
                <a:latin typeface="Times New Roman"/>
                <a:ea typeface="Times New Roman"/>
                <a:cs typeface="Times New Roman"/>
                <a:sym typeface="Times New Roman"/>
              </a:rPr>
              <a:t>B- SOB ( awareness of breathing )</a:t>
            </a:r>
            <a:endParaRPr b="1" sz="1100">
              <a:solidFill>
                <a:schemeClr val="dk1"/>
              </a:solidFill>
              <a:highlight>
                <a:srgbClr val="FFFFFF"/>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highlight>
                  <a:srgbClr val="FFFFFF"/>
                </a:highlight>
                <a:latin typeface="Times New Roman"/>
                <a:ea typeface="Times New Roman"/>
                <a:cs typeface="Times New Roman"/>
                <a:sym typeface="Times New Roman"/>
              </a:rPr>
              <a:t>Site:........ </a:t>
            </a:r>
            <a:r>
              <a:rPr lang="ar" sz="1100" u="sng">
                <a:solidFill>
                  <a:schemeClr val="dk1"/>
                </a:solidFill>
                <a:highlight>
                  <a:srgbClr val="FFFFFF"/>
                </a:highlight>
                <a:latin typeface="Times New Roman"/>
                <a:ea typeface="Times New Roman"/>
                <a:cs typeface="Times New Roman"/>
                <a:sym typeface="Times New Roman"/>
              </a:rPr>
              <a:t>Onset</a:t>
            </a:r>
            <a:r>
              <a:rPr lang="ar" sz="1100">
                <a:solidFill>
                  <a:schemeClr val="dk1"/>
                </a:solidFill>
                <a:highlight>
                  <a:srgbClr val="FFFFFF"/>
                </a:highlight>
                <a:latin typeface="Times New Roman"/>
                <a:ea typeface="Times New Roman"/>
                <a:cs typeface="Times New Roman"/>
                <a:sym typeface="Times New Roman"/>
              </a:rPr>
              <a:t>: , </a:t>
            </a:r>
            <a:r>
              <a:rPr lang="ar" sz="1100">
                <a:solidFill>
                  <a:srgbClr val="CCCCCC"/>
                </a:solidFill>
                <a:highlight>
                  <a:srgbClr val="FFFFFF"/>
                </a:highlight>
                <a:latin typeface="Times New Roman"/>
                <a:ea typeface="Times New Roman"/>
                <a:cs typeface="Times New Roman"/>
                <a:sym typeface="Times New Roman"/>
              </a:rPr>
              <a:t>gradual </a:t>
            </a:r>
            <a:r>
              <a:rPr lang="ar" sz="1100">
                <a:solidFill>
                  <a:schemeClr val="dk1"/>
                </a:solidFill>
                <a:highlight>
                  <a:srgbClr val="FFFFFF"/>
                </a:highlight>
                <a:latin typeface="Times New Roman"/>
                <a:ea typeface="Times New Roman"/>
                <a:cs typeface="Times New Roman"/>
                <a:sym typeface="Times New Roman"/>
              </a:rPr>
              <a:t>Character:....... Radiation:........ </a:t>
            </a:r>
            <a:r>
              <a:rPr lang="ar" sz="1100" u="sng">
                <a:solidFill>
                  <a:schemeClr val="dk1"/>
                </a:solidFill>
                <a:highlight>
                  <a:srgbClr val="FFFFFF"/>
                </a:highlight>
                <a:latin typeface="Times New Roman"/>
                <a:ea typeface="Times New Roman"/>
                <a:cs typeface="Times New Roman"/>
                <a:sym typeface="Times New Roman"/>
              </a:rPr>
              <a:t>Alleviating Factor</a:t>
            </a:r>
            <a:r>
              <a:rPr lang="ar" sz="1100">
                <a:solidFill>
                  <a:schemeClr val="dk1"/>
                </a:solidFill>
                <a:highlight>
                  <a:srgbClr val="FFFFFF"/>
                </a:highlight>
                <a:latin typeface="Times New Roman"/>
                <a:ea typeface="Times New Roman"/>
                <a:cs typeface="Times New Roman"/>
                <a:sym typeface="Times New Roman"/>
              </a:rPr>
              <a:t>: Rest , Bronchodilator ?</a:t>
            </a:r>
            <a:r>
              <a:rPr lang="ar" sz="1100">
                <a:solidFill>
                  <a:srgbClr val="CCCCCC"/>
                </a:solidFill>
                <a:highlight>
                  <a:srgbClr val="FFFFFF"/>
                </a:highlight>
                <a:latin typeface="Times New Roman"/>
                <a:ea typeface="Times New Roman"/>
                <a:cs typeface="Times New Roman"/>
                <a:sym typeface="Times New Roman"/>
              </a:rPr>
              <a:t> Never tried them </a:t>
            </a:r>
            <a:r>
              <a:rPr lang="ar" sz="1100">
                <a:solidFill>
                  <a:schemeClr val="dk1"/>
                </a:solidFill>
                <a:highlight>
                  <a:srgbClr val="FFFFFF"/>
                </a:highlight>
                <a:latin typeface="Times New Roman"/>
                <a:ea typeface="Times New Roman"/>
                <a:cs typeface="Times New Roman"/>
                <a:sym typeface="Times New Roman"/>
              </a:rPr>
              <a:t> Timing: </a:t>
            </a:r>
            <a:r>
              <a:rPr b="1" lang="ar" sz="1100">
                <a:solidFill>
                  <a:schemeClr val="dk1"/>
                </a:solidFill>
                <a:highlight>
                  <a:srgbClr val="FFFFFF"/>
                </a:highlight>
                <a:latin typeface="Times New Roman"/>
                <a:ea typeface="Times New Roman"/>
                <a:cs typeface="Times New Roman"/>
                <a:sym typeface="Times New Roman"/>
              </a:rPr>
              <a:t>intermittent</a:t>
            </a:r>
            <a:r>
              <a:rPr lang="ar" sz="1100">
                <a:solidFill>
                  <a:schemeClr val="dk1"/>
                </a:solidFill>
                <a:highlight>
                  <a:srgbClr val="FFFFFF"/>
                </a:highlight>
                <a:latin typeface="Times New Roman"/>
                <a:ea typeface="Times New Roman"/>
                <a:cs typeface="Times New Roman"/>
                <a:sym typeface="Times New Roman"/>
              </a:rPr>
              <a:t>? If intermittent how many time ? </a:t>
            </a:r>
            <a:r>
              <a:rPr lang="ar" sz="1100">
                <a:solidFill>
                  <a:srgbClr val="CCCCCC"/>
                </a:solidFill>
                <a:highlight>
                  <a:srgbClr val="FFFFFF"/>
                </a:highlight>
                <a:latin typeface="Times New Roman"/>
                <a:ea typeface="Times New Roman"/>
                <a:cs typeface="Times New Roman"/>
                <a:sym typeface="Times New Roman"/>
              </a:rPr>
              <a:t>throughout the day</a:t>
            </a:r>
            <a:r>
              <a:rPr lang="ar" sz="1100">
                <a:solidFill>
                  <a:schemeClr val="dk1"/>
                </a:solidFill>
                <a:highlight>
                  <a:srgbClr val="FFFFFF"/>
                </a:highlight>
                <a:latin typeface="Times New Roman"/>
                <a:ea typeface="Times New Roman"/>
                <a:cs typeface="Times New Roman"/>
                <a:sym typeface="Times New Roman"/>
              </a:rPr>
              <a:t>  How much the time between ratchet one ? </a:t>
            </a:r>
            <a:r>
              <a:rPr lang="ar" sz="1100">
                <a:solidFill>
                  <a:srgbClr val="CCCCCC"/>
                </a:solidFill>
                <a:highlight>
                  <a:srgbClr val="FFFFFF"/>
                </a:highlight>
                <a:latin typeface="Times New Roman"/>
                <a:ea typeface="Times New Roman"/>
                <a:cs typeface="Times New Roman"/>
                <a:sym typeface="Times New Roman"/>
              </a:rPr>
              <a:t>It </a:t>
            </a:r>
            <a:r>
              <a:rPr lang="ar" sz="1100">
                <a:solidFill>
                  <a:srgbClr val="B7B7B7"/>
                </a:solidFill>
                <a:highlight>
                  <a:srgbClr val="FFFFFF"/>
                </a:highlight>
                <a:latin typeface="Times New Roman"/>
                <a:ea typeface="Times New Roman"/>
                <a:cs typeface="Times New Roman"/>
                <a:sym typeface="Times New Roman"/>
              </a:rPr>
              <a:t>differs </a:t>
            </a:r>
            <a:r>
              <a:rPr lang="ar" sz="1100">
                <a:solidFill>
                  <a:schemeClr val="dk1"/>
                </a:solidFill>
                <a:highlight>
                  <a:srgbClr val="FFFFFF"/>
                </a:highlight>
                <a:latin typeface="Times New Roman"/>
                <a:ea typeface="Times New Roman"/>
                <a:cs typeface="Times New Roman"/>
                <a:sym typeface="Times New Roman"/>
              </a:rPr>
              <a:t> How much the time of each one ? </a:t>
            </a:r>
            <a:r>
              <a:rPr lang="ar" sz="1100">
                <a:solidFill>
                  <a:srgbClr val="CCCCCC"/>
                </a:solidFill>
                <a:highlight>
                  <a:srgbClr val="FFFFFF"/>
                </a:highlight>
                <a:latin typeface="Times New Roman"/>
                <a:ea typeface="Times New Roman"/>
                <a:cs typeface="Times New Roman"/>
                <a:sym typeface="Times New Roman"/>
              </a:rPr>
              <a:t>Few moments </a:t>
            </a:r>
            <a:r>
              <a:rPr lang="ar" sz="1100">
                <a:solidFill>
                  <a:schemeClr val="dk1"/>
                </a:solidFill>
                <a:highlight>
                  <a:srgbClr val="FFFFFF"/>
                </a:highlight>
                <a:latin typeface="Times New Roman"/>
                <a:ea typeface="Times New Roman"/>
                <a:cs typeface="Times New Roman"/>
                <a:sym typeface="Times New Roman"/>
              </a:rPr>
              <a:t> When the last one is happened? </a:t>
            </a:r>
            <a:r>
              <a:rPr lang="ar" sz="1100">
                <a:solidFill>
                  <a:srgbClr val="CCCCCC"/>
                </a:solidFill>
                <a:highlight>
                  <a:srgbClr val="FFFFFF"/>
                </a:highlight>
                <a:latin typeface="Times New Roman"/>
                <a:ea typeface="Times New Roman"/>
                <a:cs typeface="Times New Roman"/>
                <a:sym typeface="Times New Roman"/>
              </a:rPr>
              <a:t>today in the morning </a:t>
            </a:r>
            <a:r>
              <a:rPr lang="ar" sz="1100">
                <a:solidFill>
                  <a:schemeClr val="dk1"/>
                </a:solidFill>
                <a:highlight>
                  <a:srgbClr val="FFFFFF"/>
                </a:highlight>
                <a:latin typeface="Times New Roman"/>
                <a:ea typeface="Times New Roman"/>
                <a:cs typeface="Times New Roman"/>
                <a:sym typeface="Times New Roman"/>
              </a:rPr>
              <a:t> 2- Pattern: </a:t>
            </a:r>
            <a:r>
              <a:rPr lang="ar" sz="1100">
                <a:solidFill>
                  <a:srgbClr val="CCCCCC"/>
                </a:solidFill>
                <a:highlight>
                  <a:srgbClr val="FFFFFF"/>
                </a:highlight>
                <a:latin typeface="Times New Roman"/>
                <a:ea typeface="Times New Roman"/>
                <a:cs typeface="Times New Roman"/>
                <a:sym typeface="Times New Roman"/>
              </a:rPr>
              <a:t>progressive </a:t>
            </a:r>
            <a:r>
              <a:rPr lang="ar" sz="1100">
                <a:solidFill>
                  <a:schemeClr val="dk1"/>
                </a:solidFill>
                <a:highlight>
                  <a:srgbClr val="FFFFFF"/>
                </a:highlight>
                <a:latin typeface="Times New Roman"/>
                <a:ea typeface="Times New Roman"/>
                <a:cs typeface="Times New Roman"/>
                <a:sym typeface="Times New Roman"/>
              </a:rPr>
              <a:t>,  Exacerbating factors: </a:t>
            </a:r>
            <a:r>
              <a:rPr lang="ar" sz="1100">
                <a:solidFill>
                  <a:srgbClr val="CCCCCC"/>
                </a:solidFill>
                <a:highlight>
                  <a:srgbClr val="FFFFFF"/>
                </a:highlight>
                <a:latin typeface="Times New Roman"/>
                <a:ea typeface="Times New Roman"/>
                <a:cs typeface="Times New Roman"/>
                <a:sym typeface="Times New Roman"/>
              </a:rPr>
              <a:t>lies down ( orthopnea ) , exertion , emotions, smoking  </a:t>
            </a:r>
            <a:endParaRPr sz="1100">
              <a:solidFill>
                <a:srgbClr val="CCCCCC"/>
              </a:solidFill>
              <a:highlight>
                <a:srgbClr val="FFFFFF"/>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highlight>
                  <a:srgbClr val="FFFFFF"/>
                </a:highlight>
                <a:latin typeface="Times New Roman"/>
                <a:ea typeface="Times New Roman"/>
                <a:cs typeface="Times New Roman"/>
                <a:sym typeface="Times New Roman"/>
              </a:rPr>
              <a:t>Severity: </a:t>
            </a:r>
            <a:r>
              <a:rPr lang="ar" sz="1100">
                <a:solidFill>
                  <a:srgbClr val="CCCCCC"/>
                </a:solidFill>
                <a:highlight>
                  <a:srgbClr val="FFFFFF"/>
                </a:highlight>
                <a:latin typeface="Times New Roman"/>
                <a:ea typeface="Times New Roman"/>
                <a:cs typeface="Times New Roman"/>
                <a:sym typeface="Times New Roman"/>
              </a:rPr>
              <a:t>i think 8 as it affects my daily activity , </a:t>
            </a:r>
            <a:r>
              <a:rPr lang="ar" sz="1100">
                <a:solidFill>
                  <a:schemeClr val="dk1"/>
                </a:solidFill>
                <a:highlight>
                  <a:srgbClr val="FFFFFF"/>
                </a:highlight>
                <a:latin typeface="Times New Roman"/>
                <a:ea typeface="Times New Roman"/>
                <a:cs typeface="Times New Roman"/>
                <a:sym typeface="Times New Roman"/>
              </a:rPr>
              <a:t>Special Questions: what was doing before the attack is happening ? </a:t>
            </a:r>
            <a:r>
              <a:rPr lang="ar" sz="1100">
                <a:solidFill>
                  <a:srgbClr val="CCCCCC"/>
                </a:solidFill>
                <a:highlight>
                  <a:srgbClr val="FFFFFF"/>
                </a:highlight>
                <a:latin typeface="Times New Roman"/>
                <a:ea typeface="Times New Roman"/>
                <a:cs typeface="Times New Roman"/>
                <a:sym typeface="Times New Roman"/>
              </a:rPr>
              <a:t>walking with friends</a:t>
            </a:r>
            <a:r>
              <a:rPr lang="ar" sz="1100">
                <a:solidFill>
                  <a:schemeClr val="dk1"/>
                </a:solidFill>
                <a:highlight>
                  <a:srgbClr val="FFFFFF"/>
                </a:highlight>
                <a:latin typeface="Times New Roman"/>
                <a:ea typeface="Times New Roman"/>
                <a:cs typeface="Times New Roman"/>
                <a:sym typeface="Times New Roman"/>
              </a:rPr>
              <a:t> Is it awake you from sleep ? (PND) does it exacerbating by lies down (orthopnea) , </a:t>
            </a:r>
            <a:r>
              <a:rPr lang="ar" sz="1100">
                <a:solidFill>
                  <a:srgbClr val="999999"/>
                </a:solidFill>
                <a:highlight>
                  <a:srgbClr val="FFFFFF"/>
                </a:highlight>
                <a:latin typeface="Times New Roman"/>
                <a:ea typeface="Times New Roman"/>
                <a:cs typeface="Times New Roman"/>
                <a:sym typeface="Times New Roman"/>
              </a:rPr>
              <a:t>orthopnea and PND usually indicating cardiological causes </a:t>
            </a:r>
            <a:endParaRPr sz="1100">
              <a:solidFill>
                <a:schemeClr val="dk1"/>
              </a:solidFill>
              <a:highlight>
                <a:srgbClr val="FFFFFF"/>
              </a:highlight>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highlight>
                <a:srgbClr val="FFFFFF"/>
              </a:highlight>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highlight>
                  <a:srgbClr val="FFFFFF"/>
                </a:highlight>
                <a:latin typeface="Times New Roman"/>
                <a:ea typeface="Times New Roman"/>
                <a:cs typeface="Times New Roman"/>
                <a:sym typeface="Times New Roman"/>
              </a:rPr>
              <a:t>4- Associated Symptoms: </a:t>
            </a:r>
            <a:endParaRPr b="1" sz="1100">
              <a:solidFill>
                <a:schemeClr val="dk1"/>
              </a:solidFill>
              <a:highlight>
                <a:srgbClr val="FFFFFF"/>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highlight>
                  <a:srgbClr val="FFFFFF"/>
                </a:highlight>
                <a:latin typeface="Times New Roman"/>
                <a:ea typeface="Times New Roman"/>
                <a:cs typeface="Times New Roman"/>
                <a:sym typeface="Times New Roman"/>
              </a:rPr>
              <a:t>Cough  </a:t>
            </a:r>
            <a:endParaRPr b="1" sz="1100">
              <a:solidFill>
                <a:schemeClr val="dk1"/>
              </a:solidFill>
              <a:highlight>
                <a:srgbClr val="FFFFFF"/>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highlight>
                  <a:srgbClr val="FFFFFF"/>
                </a:highlight>
                <a:latin typeface="Times New Roman"/>
                <a:ea typeface="Times New Roman"/>
                <a:cs typeface="Times New Roman"/>
                <a:sym typeface="Times New Roman"/>
              </a:rPr>
              <a:t>-</a:t>
            </a:r>
            <a:r>
              <a:rPr lang="ar" sz="1100" u="sng">
                <a:solidFill>
                  <a:schemeClr val="dk1"/>
                </a:solidFill>
                <a:highlight>
                  <a:srgbClr val="FFFFFF"/>
                </a:highlight>
                <a:latin typeface="Times New Roman"/>
                <a:ea typeface="Times New Roman"/>
                <a:cs typeface="Times New Roman"/>
                <a:sym typeface="Times New Roman"/>
              </a:rPr>
              <a:t>Respiratory associated symptoms</a:t>
            </a:r>
            <a:endParaRPr sz="1100" u="sng">
              <a:solidFill>
                <a:schemeClr val="dk1"/>
              </a:solidFill>
              <a:highlight>
                <a:srgbClr val="FFFFFF"/>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highlight>
                  <a:srgbClr val="FFFFFF"/>
                </a:highlight>
                <a:latin typeface="Times New Roman"/>
                <a:ea typeface="Times New Roman"/>
                <a:cs typeface="Times New Roman"/>
                <a:sym typeface="Times New Roman"/>
              </a:rPr>
              <a:t> PE , Asthma , pneumonia , COPD , bronchiectasis ( very productive ) </a:t>
            </a:r>
            <a:endParaRPr sz="1100">
              <a:solidFill>
                <a:schemeClr val="dk1"/>
              </a:solidFill>
              <a:highlight>
                <a:srgbClr val="FFFFFF"/>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highlight>
                  <a:srgbClr val="FFFFFF"/>
                </a:highlight>
                <a:latin typeface="Times New Roman"/>
                <a:ea typeface="Times New Roman"/>
                <a:cs typeface="Times New Roman"/>
                <a:sym typeface="Times New Roman"/>
              </a:rPr>
              <a:t>-</a:t>
            </a:r>
            <a:r>
              <a:rPr lang="ar" sz="1100" u="sng">
                <a:solidFill>
                  <a:schemeClr val="dk1"/>
                </a:solidFill>
                <a:highlight>
                  <a:srgbClr val="FFFFFF"/>
                </a:highlight>
                <a:latin typeface="Times New Roman"/>
                <a:ea typeface="Times New Roman"/>
                <a:cs typeface="Times New Roman"/>
                <a:sym typeface="Times New Roman"/>
              </a:rPr>
              <a:t>CVS associated symptoms </a:t>
            </a:r>
            <a:endParaRPr sz="1100" u="sng">
              <a:solidFill>
                <a:schemeClr val="dk1"/>
              </a:solidFill>
              <a:highlight>
                <a:srgbClr val="FFFFFF"/>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highlight>
                  <a:srgbClr val="FFFFFF"/>
                </a:highlight>
                <a:latin typeface="Times New Roman"/>
                <a:ea typeface="Times New Roman"/>
                <a:cs typeface="Times New Roman"/>
                <a:sym typeface="Times New Roman"/>
              </a:rPr>
              <a:t>Heart Failure </a:t>
            </a:r>
            <a:endParaRPr sz="1100">
              <a:solidFill>
                <a:schemeClr val="dk1"/>
              </a:solidFill>
              <a:highlight>
                <a:srgbClr val="FFFFFF"/>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highlight>
                  <a:srgbClr val="FFFFFF"/>
                </a:highlight>
                <a:latin typeface="Times New Roman"/>
                <a:ea typeface="Times New Roman"/>
                <a:cs typeface="Times New Roman"/>
                <a:sym typeface="Times New Roman"/>
              </a:rPr>
              <a:t>- </a:t>
            </a:r>
            <a:r>
              <a:rPr lang="ar" sz="1100" u="sng">
                <a:solidFill>
                  <a:schemeClr val="dk1"/>
                </a:solidFill>
                <a:highlight>
                  <a:srgbClr val="FFFFFF"/>
                </a:highlight>
                <a:latin typeface="Times New Roman"/>
                <a:ea typeface="Times New Roman"/>
                <a:cs typeface="Times New Roman"/>
                <a:sym typeface="Times New Roman"/>
              </a:rPr>
              <a:t>GI associated symptoms </a:t>
            </a:r>
            <a:endParaRPr sz="1100" u="sng">
              <a:solidFill>
                <a:schemeClr val="dk1"/>
              </a:solidFill>
              <a:highlight>
                <a:srgbClr val="FFFFFF"/>
              </a:highlight>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highlight>
                  <a:srgbClr val="FFFFFF"/>
                </a:highlight>
                <a:latin typeface="Times New Roman"/>
                <a:ea typeface="Times New Roman"/>
                <a:cs typeface="Times New Roman"/>
                <a:sym typeface="Times New Roman"/>
              </a:rPr>
              <a:t>GERD &gt; associated with burning chest pain , increase when lying down </a:t>
            </a:r>
            <a:endParaRPr sz="1100">
              <a:solidFill>
                <a:schemeClr val="dk1"/>
              </a:solidFill>
              <a:highlight>
                <a:srgbClr val="FFFFFF"/>
              </a:highlight>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highlight>
                <a:srgbClr val="FFFFFF"/>
              </a:highlight>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highlight>
                  <a:srgbClr val="FFFFFF"/>
                </a:highlight>
                <a:latin typeface="Times New Roman"/>
                <a:ea typeface="Times New Roman"/>
                <a:cs typeface="Times New Roman"/>
                <a:sym typeface="Times New Roman"/>
              </a:rPr>
              <a:t>SOB </a:t>
            </a:r>
            <a:endParaRPr sz="1100">
              <a:solidFill>
                <a:schemeClr val="dk1"/>
              </a:solidFill>
              <a:highlight>
                <a:srgbClr val="FFFFFF"/>
              </a:highlight>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a:t>
            </a:r>
            <a:r>
              <a:rPr lang="ar" sz="1100" u="sng">
                <a:solidFill>
                  <a:schemeClr val="dk1"/>
                </a:solidFill>
                <a:latin typeface="Times New Roman"/>
                <a:ea typeface="Times New Roman"/>
                <a:cs typeface="Times New Roman"/>
                <a:sym typeface="Times New Roman"/>
              </a:rPr>
              <a:t>CVS associated symptoms </a:t>
            </a:r>
            <a:endParaRPr sz="1100" u="sng">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Heart Failure &gt;chest pain , Orthoptera , palpitation, intermittent claudication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Anemia &gt; pallor , fatigue, palpitation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a:t>
            </a:r>
            <a:r>
              <a:rPr lang="ar" sz="1100" u="sng">
                <a:solidFill>
                  <a:schemeClr val="dk1"/>
                </a:solidFill>
                <a:latin typeface="Times New Roman"/>
                <a:ea typeface="Times New Roman"/>
                <a:cs typeface="Times New Roman"/>
                <a:sym typeface="Times New Roman"/>
              </a:rPr>
              <a:t>Respiratory associated symptoms: </a:t>
            </a:r>
            <a:endParaRPr sz="1100" u="sng">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pneumonia &gt; 3-4 day of cough , fever , hemoptysis</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Bronchial asthma &gt; wheeze , cough</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PE &gt; tender leg swelling , imp risk factor ( mobilization , pregnancy, ..)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COPD &gt; elderly, chronic cough and history of smoking</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Asthma &gt; young ,acute cough and history of previous episodes with specific trigger , improve with bronchodilator </a:t>
            </a:r>
            <a:endParaRPr b="1" sz="1200">
              <a:solidFill>
                <a:schemeClr val="dk1"/>
              </a:solidFill>
              <a:latin typeface="Times New Roman"/>
              <a:ea typeface="Times New Roman"/>
              <a:cs typeface="Times New Roman"/>
              <a:sym typeface="Times New Roman"/>
            </a:endParaRPr>
          </a:p>
        </p:txBody>
      </p:sp>
      <p:sp>
        <p:nvSpPr>
          <p:cNvPr id="142" name="Google Shape;142;p27"/>
          <p:cNvSpPr txBox="1"/>
          <p:nvPr/>
        </p:nvSpPr>
        <p:spPr>
          <a:xfrm>
            <a:off x="5196600" y="7800675"/>
            <a:ext cx="2093400" cy="554100"/>
          </a:xfrm>
          <a:prstGeom prst="rect">
            <a:avLst/>
          </a:prstGeom>
          <a:noFill/>
          <a:ln cap="flat" cmpd="sng" w="9525">
            <a:solidFill>
              <a:srgbClr val="D9D2E9"/>
            </a:solidFill>
            <a:prstDash val="dash"/>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ar" sz="600">
                <a:solidFill>
                  <a:srgbClr val="666666"/>
                </a:solidFill>
              </a:rPr>
              <a:t>-SOB + chest pain and edema &gt; think more about cardiac disease </a:t>
            </a:r>
            <a:endParaRPr sz="600">
              <a:solidFill>
                <a:srgbClr val="666666"/>
              </a:solidFill>
            </a:endParaRPr>
          </a:p>
          <a:p>
            <a:pPr indent="0" lvl="0" marL="0" rtl="0" algn="l">
              <a:spcBef>
                <a:spcPts val="0"/>
              </a:spcBef>
              <a:spcAft>
                <a:spcPts val="0"/>
              </a:spcAft>
              <a:buNone/>
            </a:pPr>
            <a:r>
              <a:rPr lang="ar" sz="600">
                <a:solidFill>
                  <a:srgbClr val="666666"/>
                </a:solidFill>
              </a:rPr>
              <a:t>-SOB + cough &gt; think more about respiratory disease </a:t>
            </a:r>
            <a:endParaRPr sz="600">
              <a:solidFill>
                <a:srgbClr val="666666"/>
              </a:solidFill>
            </a:endParaRPr>
          </a:p>
          <a:p>
            <a:pPr indent="0" lvl="0" marL="0" rtl="0" algn="l">
              <a:spcBef>
                <a:spcPts val="0"/>
              </a:spcBef>
              <a:spcAft>
                <a:spcPts val="0"/>
              </a:spcAft>
              <a:buNone/>
            </a:pPr>
            <a:r>
              <a:rPr lang="ar" sz="600">
                <a:solidFill>
                  <a:srgbClr val="666666"/>
                </a:solidFill>
              </a:rPr>
              <a:t>-SOB + hemoptysis &gt; PE , TB , pneumonia </a:t>
            </a:r>
            <a:endParaRPr sz="600">
              <a:solidFill>
                <a:srgbClr val="666666"/>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8"/>
          <p:cNvSpPr txBox="1"/>
          <p:nvPr/>
        </p:nvSpPr>
        <p:spPr>
          <a:xfrm>
            <a:off x="371475" y="476250"/>
            <a:ext cx="7029600" cy="8585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5- Risk Factors: similar previous attack , smoking</a:t>
            </a:r>
            <a:r>
              <a:rPr lang="ar" sz="1100">
                <a:solidFill>
                  <a:schemeClr val="dk1"/>
                </a:solidFill>
                <a:latin typeface="Times New Roman"/>
                <a:ea typeface="Times New Roman"/>
                <a:cs typeface="Times New Roman"/>
                <a:sym typeface="Times New Roman"/>
              </a:rPr>
              <a:t> if yes ask about ( when , type , packet per day ) he is smoker for 20 years , any respiratory disease (asthma) , </a:t>
            </a:r>
            <a:r>
              <a:rPr b="1" lang="ar" sz="1100">
                <a:solidFill>
                  <a:schemeClr val="dk1"/>
                </a:solidFill>
                <a:latin typeface="Times New Roman"/>
                <a:ea typeface="Times New Roman"/>
                <a:cs typeface="Times New Roman"/>
                <a:sym typeface="Times New Roman"/>
              </a:rPr>
              <a:t>contact with febrile Tb patient , COVID patient , or animals</a:t>
            </a:r>
            <a:r>
              <a:rPr b="1" lang="ar" sz="1100">
                <a:solidFill>
                  <a:schemeClr val="dk1"/>
                </a:solidFill>
                <a:highlight>
                  <a:schemeClr val="lt1"/>
                </a:highlight>
                <a:latin typeface="Times New Roman"/>
                <a:ea typeface="Times New Roman"/>
                <a:cs typeface="Times New Roman"/>
                <a:sym typeface="Times New Roman"/>
              </a:rPr>
              <a:t> (imp)</a:t>
            </a:r>
            <a:endParaRPr sz="1100">
              <a:solidFill>
                <a:schemeClr val="dk1"/>
              </a:solidFill>
              <a:highlight>
                <a:schemeClr val="lt1"/>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6- Constitutional symptoms: NNWAFF ( </a:t>
            </a:r>
            <a:r>
              <a:rPr b="1" lang="ar" sz="1100" u="sng">
                <a:solidFill>
                  <a:schemeClr val="dk1"/>
                </a:solidFill>
                <a:latin typeface="Times New Roman"/>
                <a:ea typeface="Times New Roman"/>
                <a:cs typeface="Times New Roman"/>
                <a:sym typeface="Times New Roman"/>
              </a:rPr>
              <a:t>N</a:t>
            </a:r>
            <a:r>
              <a:rPr b="1" lang="ar" sz="1100">
                <a:solidFill>
                  <a:schemeClr val="dk1"/>
                </a:solidFill>
                <a:latin typeface="Times New Roman"/>
                <a:ea typeface="Times New Roman"/>
                <a:cs typeface="Times New Roman"/>
                <a:sym typeface="Times New Roman"/>
              </a:rPr>
              <a:t>ausea, </a:t>
            </a:r>
            <a:r>
              <a:rPr b="1" lang="ar" sz="1100" u="sng">
                <a:solidFill>
                  <a:schemeClr val="dk1"/>
                </a:solidFill>
                <a:latin typeface="Times New Roman"/>
                <a:ea typeface="Times New Roman"/>
                <a:cs typeface="Times New Roman"/>
                <a:sym typeface="Times New Roman"/>
              </a:rPr>
              <a:t>N</a:t>
            </a:r>
            <a:r>
              <a:rPr b="1" lang="ar" sz="1100">
                <a:solidFill>
                  <a:schemeClr val="dk1"/>
                </a:solidFill>
                <a:latin typeface="Times New Roman"/>
                <a:ea typeface="Times New Roman"/>
                <a:cs typeface="Times New Roman"/>
                <a:sym typeface="Times New Roman"/>
              </a:rPr>
              <a:t>ight sweat, </a:t>
            </a:r>
            <a:r>
              <a:rPr b="1" lang="ar" sz="1100" u="sng">
                <a:solidFill>
                  <a:schemeClr val="dk1"/>
                </a:solidFill>
                <a:latin typeface="Times New Roman"/>
                <a:ea typeface="Times New Roman"/>
                <a:cs typeface="Times New Roman"/>
                <a:sym typeface="Times New Roman"/>
              </a:rPr>
              <a:t>W</a:t>
            </a:r>
            <a:r>
              <a:rPr b="1" lang="ar" sz="1100">
                <a:solidFill>
                  <a:schemeClr val="dk1"/>
                </a:solidFill>
                <a:latin typeface="Times New Roman"/>
                <a:ea typeface="Times New Roman"/>
                <a:cs typeface="Times New Roman"/>
                <a:sym typeface="Times New Roman"/>
              </a:rPr>
              <a:t>eight loss, Loss of</a:t>
            </a:r>
            <a:r>
              <a:rPr b="1" lang="ar" sz="1100" u="sng">
                <a:solidFill>
                  <a:schemeClr val="dk1"/>
                </a:solidFill>
                <a:latin typeface="Times New Roman"/>
                <a:ea typeface="Times New Roman"/>
                <a:cs typeface="Times New Roman"/>
                <a:sym typeface="Times New Roman"/>
              </a:rPr>
              <a:t> a</a:t>
            </a:r>
            <a:r>
              <a:rPr b="1" lang="ar" sz="1100">
                <a:solidFill>
                  <a:schemeClr val="dk1"/>
                </a:solidFill>
                <a:latin typeface="Times New Roman"/>
                <a:ea typeface="Times New Roman"/>
                <a:cs typeface="Times New Roman"/>
                <a:sym typeface="Times New Roman"/>
              </a:rPr>
              <a:t>ppetite, </a:t>
            </a:r>
            <a:r>
              <a:rPr b="1" lang="ar" sz="1100" u="sng">
                <a:solidFill>
                  <a:schemeClr val="dk1"/>
                </a:solidFill>
                <a:latin typeface="Times New Roman"/>
                <a:ea typeface="Times New Roman"/>
                <a:cs typeface="Times New Roman"/>
                <a:sym typeface="Times New Roman"/>
              </a:rPr>
              <a:t>F</a:t>
            </a:r>
            <a:r>
              <a:rPr b="1" lang="ar" sz="1100">
                <a:solidFill>
                  <a:schemeClr val="dk1"/>
                </a:solidFill>
                <a:latin typeface="Times New Roman"/>
                <a:ea typeface="Times New Roman"/>
                <a:cs typeface="Times New Roman"/>
                <a:sym typeface="Times New Roman"/>
              </a:rPr>
              <a:t>ever and </a:t>
            </a:r>
            <a:r>
              <a:rPr b="1" lang="ar" sz="1100" u="sng">
                <a:solidFill>
                  <a:schemeClr val="dk1"/>
                </a:solidFill>
                <a:latin typeface="Times New Roman"/>
                <a:ea typeface="Times New Roman"/>
                <a:cs typeface="Times New Roman"/>
                <a:sym typeface="Times New Roman"/>
              </a:rPr>
              <a:t>F</a:t>
            </a:r>
            <a:r>
              <a:rPr b="1" lang="ar" sz="1100">
                <a:solidFill>
                  <a:schemeClr val="dk1"/>
                </a:solidFill>
                <a:latin typeface="Times New Roman"/>
                <a:ea typeface="Times New Roman"/>
                <a:cs typeface="Times New Roman"/>
                <a:sym typeface="Times New Roman"/>
              </a:rPr>
              <a:t>atigue) if all positive think about malignancy, TB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7- Systematic review:  </a:t>
            </a:r>
            <a:r>
              <a:rPr lang="ar" sz="1100">
                <a:solidFill>
                  <a:schemeClr val="dk1"/>
                </a:solidFill>
                <a:latin typeface="Times New Roman"/>
                <a:ea typeface="Times New Roman"/>
                <a:cs typeface="Times New Roman"/>
                <a:sym typeface="Times New Roman"/>
              </a:rPr>
              <a:t>Remarkable:  Unremarkable: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8-  Past medical  </a:t>
            </a:r>
            <a:r>
              <a:rPr lang="ar" sz="1100">
                <a:solidFill>
                  <a:schemeClr val="dk1"/>
                </a:solidFill>
                <a:latin typeface="Times New Roman"/>
                <a:ea typeface="Times New Roman"/>
                <a:cs typeface="Times New Roman"/>
                <a:sym typeface="Times New Roman"/>
              </a:rPr>
              <a:t>Any </a:t>
            </a:r>
            <a:r>
              <a:rPr lang="ar" sz="1100">
                <a:solidFill>
                  <a:schemeClr val="dk1"/>
                </a:solidFill>
                <a:highlight>
                  <a:srgbClr val="D0E0E3"/>
                </a:highlight>
                <a:latin typeface="Times New Roman"/>
                <a:ea typeface="Times New Roman"/>
                <a:cs typeface="Times New Roman"/>
                <a:sym typeface="Times New Roman"/>
              </a:rPr>
              <a:t>similar Attacks</a:t>
            </a:r>
            <a:r>
              <a:rPr lang="ar" sz="1100">
                <a:solidFill>
                  <a:schemeClr val="dk1"/>
                </a:solidFill>
                <a:latin typeface="Times New Roman"/>
                <a:ea typeface="Times New Roman"/>
                <a:cs typeface="Times New Roman"/>
                <a:sym typeface="Times New Roman"/>
              </a:rPr>
              <a:t>: if yes ask about </a:t>
            </a:r>
            <a:r>
              <a:rPr lang="ar" sz="1100">
                <a:solidFill>
                  <a:srgbClr val="999999"/>
                </a:solidFill>
                <a:latin typeface="Times New Roman"/>
                <a:ea typeface="Times New Roman"/>
                <a:cs typeface="Times New Roman"/>
                <a:sym typeface="Times New Roman"/>
              </a:rPr>
              <a:t>how many times ? (frequency) , how much the time between each one ? , how much the time of each one , when the last one is happen? , same severity or not? </a:t>
            </a:r>
            <a:r>
              <a:rPr lang="ar" sz="1100">
                <a:solidFill>
                  <a:schemeClr val="dk1"/>
                </a:solidFill>
                <a:latin typeface="Times New Roman"/>
                <a:ea typeface="Times New Roman"/>
                <a:cs typeface="Times New Roman"/>
                <a:sym typeface="Times New Roman"/>
              </a:rPr>
              <a:t>Any </a:t>
            </a:r>
            <a:r>
              <a:rPr lang="ar" sz="1100">
                <a:solidFill>
                  <a:schemeClr val="dk1"/>
                </a:solidFill>
                <a:highlight>
                  <a:srgbClr val="D0E0E3"/>
                </a:highlight>
                <a:latin typeface="Times New Roman"/>
                <a:ea typeface="Times New Roman"/>
                <a:cs typeface="Times New Roman"/>
                <a:sym typeface="Times New Roman"/>
              </a:rPr>
              <a:t>chronic diseases</a:t>
            </a:r>
            <a:r>
              <a:rPr lang="ar" sz="1100">
                <a:solidFill>
                  <a:schemeClr val="dk1"/>
                </a:solidFill>
                <a:latin typeface="Times New Roman"/>
                <a:ea typeface="Times New Roman"/>
                <a:cs typeface="Times New Roman"/>
                <a:sym typeface="Times New Roman"/>
              </a:rPr>
              <a:t>:</a:t>
            </a:r>
            <a:r>
              <a:rPr lang="ar" sz="1100">
                <a:solidFill>
                  <a:srgbClr val="999999"/>
                </a:solidFill>
                <a:latin typeface="Times New Roman"/>
                <a:ea typeface="Times New Roman"/>
                <a:cs typeface="Times New Roman"/>
                <a:sym typeface="Times New Roman"/>
              </a:rPr>
              <a:t>HTN,DM </a:t>
            </a:r>
            <a:r>
              <a:rPr lang="ar" sz="1100">
                <a:solidFill>
                  <a:schemeClr val="dk1"/>
                </a:solidFill>
                <a:latin typeface="Times New Roman"/>
                <a:ea typeface="Times New Roman"/>
                <a:cs typeface="Times New Roman"/>
                <a:sym typeface="Times New Roman"/>
              </a:rPr>
              <a:t> Any </a:t>
            </a:r>
            <a:r>
              <a:rPr lang="ar" sz="1100">
                <a:solidFill>
                  <a:schemeClr val="dk1"/>
                </a:solidFill>
                <a:highlight>
                  <a:srgbClr val="D0E0E3"/>
                </a:highlight>
                <a:latin typeface="Times New Roman"/>
                <a:ea typeface="Times New Roman"/>
                <a:cs typeface="Times New Roman"/>
                <a:sym typeface="Times New Roman"/>
              </a:rPr>
              <a:t>other diseases</a:t>
            </a:r>
            <a:r>
              <a:rPr lang="ar" sz="1100">
                <a:solidFill>
                  <a:schemeClr val="dk1"/>
                </a:solidFill>
                <a:latin typeface="Times New Roman"/>
                <a:ea typeface="Times New Roman"/>
                <a:cs typeface="Times New Roman"/>
                <a:sym typeface="Times New Roman"/>
              </a:rPr>
              <a:t>:</a:t>
            </a:r>
            <a:r>
              <a:rPr lang="ar" sz="1100">
                <a:solidFill>
                  <a:srgbClr val="999999"/>
                </a:solidFill>
                <a:latin typeface="Times New Roman"/>
                <a:ea typeface="Times New Roman"/>
                <a:cs typeface="Times New Roman"/>
                <a:sym typeface="Times New Roman"/>
              </a:rPr>
              <a:t>if yes ask him about what is it ? , when does it start, is it under control or not? </a:t>
            </a:r>
            <a:r>
              <a:rPr lang="ar" sz="1100">
                <a:solidFill>
                  <a:schemeClr val="dk1"/>
                </a:solidFill>
                <a:latin typeface="Times New Roman"/>
                <a:ea typeface="Times New Roman"/>
                <a:cs typeface="Times New Roman"/>
                <a:sym typeface="Times New Roman"/>
              </a:rPr>
              <a:t>History of </a:t>
            </a:r>
            <a:r>
              <a:rPr lang="ar" sz="1100">
                <a:solidFill>
                  <a:schemeClr val="dk1"/>
                </a:solidFill>
                <a:highlight>
                  <a:srgbClr val="D0E0E3"/>
                </a:highlight>
                <a:latin typeface="Times New Roman"/>
                <a:ea typeface="Times New Roman"/>
                <a:cs typeface="Times New Roman"/>
                <a:sym typeface="Times New Roman"/>
              </a:rPr>
              <a:t>Hospitalization</a:t>
            </a:r>
            <a:r>
              <a:rPr lang="ar" sz="1100">
                <a:solidFill>
                  <a:schemeClr val="dk1"/>
                </a:solidFill>
                <a:latin typeface="Times New Roman"/>
                <a:ea typeface="Times New Roman"/>
                <a:cs typeface="Times New Roman"/>
                <a:sym typeface="Times New Roman"/>
              </a:rPr>
              <a:t>:</a:t>
            </a:r>
            <a:r>
              <a:rPr lang="ar" sz="1100">
                <a:solidFill>
                  <a:srgbClr val="999999"/>
                </a:solidFill>
                <a:latin typeface="Times New Roman"/>
                <a:ea typeface="Times New Roman"/>
                <a:cs typeface="Times New Roman"/>
                <a:sym typeface="Times New Roman"/>
              </a:rPr>
              <a:t>if yes (why, duration ,complications) </a:t>
            </a:r>
            <a:r>
              <a:rPr lang="ar" sz="1100">
                <a:solidFill>
                  <a:schemeClr val="dk1"/>
                </a:solidFill>
                <a:latin typeface="Times New Roman"/>
                <a:ea typeface="Times New Roman"/>
                <a:cs typeface="Times New Roman"/>
                <a:sym typeface="Times New Roman"/>
              </a:rPr>
              <a:t>history of </a:t>
            </a:r>
            <a:r>
              <a:rPr lang="ar" sz="1100">
                <a:solidFill>
                  <a:schemeClr val="dk1"/>
                </a:solidFill>
                <a:highlight>
                  <a:srgbClr val="D0E0E3"/>
                </a:highlight>
                <a:latin typeface="Times New Roman"/>
                <a:ea typeface="Times New Roman"/>
                <a:cs typeface="Times New Roman"/>
                <a:sym typeface="Times New Roman"/>
              </a:rPr>
              <a:t>Vaccine</a:t>
            </a:r>
            <a:r>
              <a:rPr lang="ar" sz="1100">
                <a:solidFill>
                  <a:schemeClr val="dk1"/>
                </a:solidFill>
                <a:latin typeface="Times New Roman"/>
                <a:ea typeface="Times New Roman"/>
                <a:cs typeface="Times New Roman"/>
                <a:sym typeface="Times New Roman"/>
              </a:rPr>
              <a:t>:....... History of </a:t>
            </a:r>
            <a:r>
              <a:rPr lang="ar" sz="1100">
                <a:solidFill>
                  <a:schemeClr val="dk1"/>
                </a:solidFill>
                <a:highlight>
                  <a:srgbClr val="D0E0E3"/>
                </a:highlight>
                <a:latin typeface="Times New Roman"/>
                <a:ea typeface="Times New Roman"/>
                <a:cs typeface="Times New Roman"/>
                <a:sym typeface="Times New Roman"/>
              </a:rPr>
              <a:t>trauma</a:t>
            </a:r>
            <a:r>
              <a:rPr lang="ar" sz="1100">
                <a:solidFill>
                  <a:schemeClr val="dk1"/>
                </a:solidFill>
                <a:latin typeface="Times New Roman"/>
                <a:ea typeface="Times New Roman"/>
                <a:cs typeface="Times New Roman"/>
                <a:sym typeface="Times New Roman"/>
              </a:rPr>
              <a:t>:......</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9: Past surgical history:  did you have any </a:t>
            </a:r>
            <a:r>
              <a:rPr lang="ar" sz="1100">
                <a:solidFill>
                  <a:schemeClr val="dk1"/>
                </a:solidFill>
                <a:latin typeface="Times New Roman"/>
                <a:ea typeface="Times New Roman"/>
                <a:cs typeface="Times New Roman"/>
                <a:sym typeface="Times New Roman"/>
              </a:rPr>
              <a:t>History of surgery? </a:t>
            </a:r>
            <a:r>
              <a:rPr lang="ar" sz="1100">
                <a:solidFill>
                  <a:srgbClr val="999999"/>
                </a:solidFill>
                <a:latin typeface="Times New Roman"/>
                <a:ea typeface="Times New Roman"/>
                <a:cs typeface="Times New Roman"/>
                <a:sym typeface="Times New Roman"/>
              </a:rPr>
              <a:t>If yes ( type of surgery , why , when , where , any complications )</a:t>
            </a:r>
            <a:r>
              <a:rPr lang="ar" sz="1100">
                <a:solidFill>
                  <a:schemeClr val="dk1"/>
                </a:solidFill>
                <a:latin typeface="Times New Roman"/>
                <a:ea typeface="Times New Roman"/>
                <a:cs typeface="Times New Roman"/>
                <a:sym typeface="Times New Roman"/>
              </a:rPr>
              <a:t> Or related procedures?(eg bronchoscopy, Lung biopsy)</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10- Drug history: </a:t>
            </a:r>
            <a:r>
              <a:rPr lang="ar" sz="1100">
                <a:solidFill>
                  <a:schemeClr val="dk1"/>
                </a:solidFill>
                <a:latin typeface="Times New Roman"/>
                <a:ea typeface="Times New Roman"/>
                <a:cs typeface="Times New Roman"/>
                <a:sym typeface="Times New Roman"/>
              </a:rPr>
              <a:t>Any drugs:</a:t>
            </a:r>
            <a:r>
              <a:rPr lang="ar" sz="1100">
                <a:solidFill>
                  <a:srgbClr val="999999"/>
                </a:solidFill>
                <a:latin typeface="Times New Roman"/>
                <a:ea typeface="Times New Roman"/>
                <a:cs typeface="Times New Roman"/>
                <a:sym typeface="Times New Roman"/>
              </a:rPr>
              <a:t>(eg beta blocker , ACEI will cause dry cough) </a:t>
            </a:r>
            <a:r>
              <a:rPr lang="ar" sz="1100">
                <a:solidFill>
                  <a:schemeClr val="dk1"/>
                </a:solidFill>
                <a:latin typeface="Times New Roman"/>
                <a:ea typeface="Times New Roman"/>
                <a:cs typeface="Times New Roman"/>
                <a:sym typeface="Times New Roman"/>
              </a:rPr>
              <a:t>if yes ask about </a:t>
            </a:r>
            <a:r>
              <a:rPr lang="ar" sz="1100">
                <a:solidFill>
                  <a:srgbClr val="999999"/>
                </a:solidFill>
                <a:latin typeface="Times New Roman"/>
                <a:ea typeface="Times New Roman"/>
                <a:cs typeface="Times New Roman"/>
                <a:sym typeface="Times New Roman"/>
              </a:rPr>
              <a:t>( Name , dose , route , frequency , duration, and side effects )</a:t>
            </a:r>
            <a:endParaRPr sz="11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11- Allergy: </a:t>
            </a:r>
            <a:r>
              <a:rPr lang="ar" sz="1100">
                <a:solidFill>
                  <a:schemeClr val="dk1"/>
                </a:solidFill>
                <a:latin typeface="Times New Roman"/>
                <a:ea typeface="Times New Roman"/>
                <a:cs typeface="Times New Roman"/>
                <a:sym typeface="Times New Roman"/>
              </a:rPr>
              <a:t>History of allergy: (drugs , food , environment, others..) , what is the symptoms of reaction? How does it relive?</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12- Blood transfusion: </a:t>
            </a:r>
            <a:r>
              <a:rPr lang="ar" sz="1100">
                <a:solidFill>
                  <a:schemeClr val="dk1"/>
                </a:solidFill>
                <a:latin typeface="Times New Roman"/>
                <a:ea typeface="Times New Roman"/>
                <a:cs typeface="Times New Roman"/>
                <a:sym typeface="Times New Roman"/>
              </a:rPr>
              <a:t>Any history of blood transfusion:</a:t>
            </a:r>
            <a:r>
              <a:rPr lang="ar" sz="1100">
                <a:solidFill>
                  <a:srgbClr val="999999"/>
                </a:solidFill>
                <a:latin typeface="Times New Roman"/>
                <a:ea typeface="Times New Roman"/>
                <a:cs typeface="Times New Roman"/>
                <a:sym typeface="Times New Roman"/>
              </a:rPr>
              <a:t>if yes ask about (when , why , how many units , any complications)</a:t>
            </a:r>
            <a:endParaRPr sz="11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13- Menstrual history</a:t>
            </a:r>
            <a:r>
              <a:rPr lang="ar" sz="1100">
                <a:solidFill>
                  <a:schemeClr val="dk1"/>
                </a:solidFill>
                <a:latin typeface="Times New Roman"/>
                <a:ea typeface="Times New Roman"/>
                <a:cs typeface="Times New Roman"/>
                <a:sym typeface="Times New Roman"/>
              </a:rPr>
              <a:t>: Regular or irregular ? When is menopause and menarche ?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14- Family History: </a:t>
            </a:r>
            <a:r>
              <a:rPr lang="ar" sz="1100">
                <a:solidFill>
                  <a:schemeClr val="dk1"/>
                </a:solidFill>
                <a:latin typeface="Times New Roman"/>
                <a:ea typeface="Times New Roman"/>
                <a:cs typeface="Times New Roman"/>
                <a:sym typeface="Times New Roman"/>
              </a:rPr>
              <a:t>same disease in Family?:....... parents alive?........ inherited diseases?:.....</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15: Social History: </a:t>
            </a:r>
            <a:r>
              <a:rPr lang="ar" sz="1100">
                <a:solidFill>
                  <a:schemeClr val="dk1"/>
                </a:solidFill>
                <a:latin typeface="Times New Roman"/>
                <a:ea typeface="Times New Roman"/>
                <a:cs typeface="Times New Roman"/>
                <a:sym typeface="Times New Roman"/>
              </a:rPr>
              <a:t>Smoking or alcohol abuse?:..... Illegal sexual contact: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16- Travel History</a:t>
            </a:r>
            <a:r>
              <a:rPr lang="ar" sz="1100">
                <a:solidFill>
                  <a:schemeClr val="dk1"/>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travel to endemic area</a:t>
            </a:r>
            <a:r>
              <a:rPr lang="ar" sz="1100">
                <a:solidFill>
                  <a:schemeClr val="dk1"/>
                </a:solidFill>
                <a:highlight>
                  <a:schemeClr val="lt1"/>
                </a:highlight>
                <a:latin typeface="Times New Roman"/>
                <a:ea typeface="Times New Roman"/>
                <a:cs typeface="Times New Roman"/>
                <a:sym typeface="Times New Roman"/>
              </a:rPr>
              <a:t> (imp)</a:t>
            </a:r>
            <a:endParaRPr sz="1100">
              <a:solidFill>
                <a:schemeClr val="dk1"/>
              </a:solidFill>
              <a:highlight>
                <a:schemeClr val="lt1"/>
              </a:highlight>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17- Physical findings</a:t>
            </a:r>
            <a:r>
              <a:rPr lang="ar" sz="1100">
                <a:solidFill>
                  <a:schemeClr val="dk1"/>
                </a:solidFill>
                <a:latin typeface="Times New Roman"/>
                <a:ea typeface="Times New Roman"/>
                <a:cs typeface="Times New Roman"/>
                <a:sym typeface="Times New Roman"/>
              </a:rPr>
              <a:t>: Remarkable:  General: ……….. Specific:........... Unremarkable: Hyperresonant, Early inspiratory crackles, Increased AP diameter, Rhonchi, Peripheral Cyanosis, Tracheal tug, Flattened diaphragm</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18- Differential diagnosis : </a:t>
            </a:r>
            <a:r>
              <a:rPr lang="ar" sz="1100">
                <a:solidFill>
                  <a:schemeClr val="dk1"/>
                </a:solidFill>
                <a:latin typeface="Times New Roman"/>
                <a:ea typeface="Times New Roman"/>
                <a:cs typeface="Times New Roman"/>
                <a:sym typeface="Times New Roman"/>
              </a:rPr>
              <a:t>COPD, Asthma, Heart Failure, Bronchiectasis ,TB, COVID-19</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19- Investigation:</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Blood:CBC, </a:t>
            </a:r>
            <a:r>
              <a:rPr b="1" lang="ar" sz="1100">
                <a:solidFill>
                  <a:schemeClr val="dk1"/>
                </a:solidFill>
                <a:latin typeface="Times New Roman"/>
                <a:ea typeface="Times New Roman"/>
                <a:cs typeface="Times New Roman"/>
                <a:sym typeface="Times New Roman"/>
              </a:rPr>
              <a:t>ABG, Spirometry (diagnostic test)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Serology:</a:t>
            </a:r>
            <a:r>
              <a:rPr lang="ar" sz="1100">
                <a:solidFill>
                  <a:srgbClr val="999999"/>
                </a:solidFill>
                <a:latin typeface="Times New Roman"/>
                <a:ea typeface="Times New Roman"/>
                <a:cs typeface="Times New Roman"/>
                <a:sym typeface="Times New Roman"/>
              </a:rPr>
              <a:t>Covid swab, PCR</a:t>
            </a:r>
            <a:endParaRPr sz="11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Imaging:</a:t>
            </a:r>
            <a:r>
              <a:rPr b="1" lang="ar" sz="1100">
                <a:solidFill>
                  <a:schemeClr val="dk1"/>
                </a:solidFill>
                <a:latin typeface="Times New Roman"/>
                <a:ea typeface="Times New Roman"/>
                <a:cs typeface="Times New Roman"/>
                <a:sym typeface="Times New Roman"/>
              </a:rPr>
              <a:t>CXR</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Special:</a:t>
            </a:r>
            <a:r>
              <a:rPr b="1" lang="ar" sz="1100">
                <a:solidFill>
                  <a:schemeClr val="dk1"/>
                </a:solidFill>
                <a:latin typeface="Times New Roman"/>
                <a:ea typeface="Times New Roman"/>
                <a:cs typeface="Times New Roman"/>
                <a:sym typeface="Times New Roman"/>
              </a:rPr>
              <a:t>PFT</a:t>
            </a:r>
            <a:r>
              <a:rPr lang="ar" sz="1100">
                <a:solidFill>
                  <a:schemeClr val="dk1"/>
                </a:solidFill>
                <a:latin typeface="Times New Roman"/>
                <a:ea typeface="Times New Roman"/>
                <a:cs typeface="Times New Roman"/>
                <a:sym typeface="Times New Roman"/>
              </a:rPr>
              <a:t> Reduced FEV1:FVC with no reversibility (reversibility is improved FEV1&gt;12% AND &gt;200mL) , ECG: may show signs of right ventricular hypertrophy</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29"/>
          <p:cNvSpPr txBox="1"/>
          <p:nvPr/>
        </p:nvSpPr>
        <p:spPr>
          <a:xfrm>
            <a:off x="450000" y="590550"/>
            <a:ext cx="6840000" cy="6584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20: Treatment and management</a:t>
            </a:r>
            <a:r>
              <a:rPr lang="ar"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non-Pharmacological &gt; ( lifestyle Modifications ) : Smoking cessation (Don't forget )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Pharmacological &gt;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-Long-term O2 therapy: only given in certain cases, improves mortality.</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-Bronchodilators and ICS</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-LABA never given alone. Always with ICS</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Surgery &gt;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-may be beneficial in severe cases (Lung resection for giant bullae in emphysema and lung transplantation for nonrepairable damage</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Management of COPD exacerbations:</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-Mild cases: SABDs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-Moderate cases: SABDs + antibiotics and/or oral corticosteroids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-Severe cases: Hospitalization + assess for respiratory failure</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Questions from examiner:</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-Asked about investigations and why for each?</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 Management?</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Criteria for hospital admission</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-what is Treatment if it was a hospital acquired Pneumonia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-what is the Treatment if he was unstable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-In case of emergency what are the emergency investigations? , how to manage if COPD pt came to ER ( تسلسل الادویة)?, at what O2 sat a COPD pt should be on?</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 Didn't do physical examination, just asked what are the positives in COPD patients.</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 Why do we use ECG? Because it may show signs of right ventricular hypertrophy e.g. P pulmonale (Right atrial enlargement)</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 where could be the edema in other places? feet and sacral</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-Why did you ask about his job? Is it relevant?</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-COPD which one was pink puffers and blue bloaters(emphysema, chronic</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bronchitis)</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30"/>
          <p:cNvSpPr txBox="1"/>
          <p:nvPr/>
        </p:nvSpPr>
        <p:spPr>
          <a:xfrm>
            <a:off x="358500" y="183160"/>
            <a:ext cx="6843000" cy="10845000"/>
          </a:xfrm>
          <a:prstGeom prst="rect">
            <a:avLst/>
          </a:prstGeom>
          <a:noFill/>
          <a:ln>
            <a:noFill/>
          </a:ln>
        </p:spPr>
        <p:txBody>
          <a:bodyPr anchorCtr="0" anchor="t" bIns="125250" lIns="125250" spcFirstLastPara="1" rIns="125250" wrap="square" tIns="125250">
            <a:spAutoFit/>
          </a:bodyPr>
          <a:lstStyle/>
          <a:p>
            <a:pPr indent="0" lvl="0" marL="0" rtl="0" algn="l">
              <a:lnSpc>
                <a:spcPct val="115000"/>
              </a:lnSpc>
              <a:spcBef>
                <a:spcPts val="0"/>
              </a:spcBef>
              <a:spcAft>
                <a:spcPts val="0"/>
              </a:spcAft>
              <a:buClr>
                <a:schemeClr val="dk1"/>
              </a:buClr>
              <a:buSzPts val="1100"/>
              <a:buFont typeface="Arial"/>
              <a:buNone/>
            </a:pPr>
            <a:r>
              <a:rPr b="1" lang="ar" sz="1600">
                <a:solidFill>
                  <a:schemeClr val="dk1"/>
                </a:solidFill>
                <a:highlight>
                  <a:srgbClr val="FFF2CC"/>
                </a:highlight>
                <a:latin typeface="Times New Roman"/>
                <a:ea typeface="Times New Roman"/>
                <a:cs typeface="Times New Roman"/>
                <a:sym typeface="Times New Roman"/>
              </a:rPr>
              <a:t>Case 9: COPD with pleural effusion</a:t>
            </a:r>
            <a:endParaRPr b="1" sz="1600">
              <a:solidFill>
                <a:schemeClr val="dk1"/>
              </a:solidFill>
              <a:highlight>
                <a:srgbClr val="FFF2CC"/>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a:solidFill>
                  <a:srgbClr val="3C78D8"/>
                </a:solidFill>
                <a:latin typeface="Times New Roman"/>
                <a:ea typeface="Times New Roman"/>
                <a:cs typeface="Times New Roman"/>
                <a:sym typeface="Times New Roman"/>
              </a:rPr>
              <a:t>Case: </a:t>
            </a:r>
            <a:r>
              <a:rPr lang="ar" sz="1300">
                <a:solidFill>
                  <a:srgbClr val="3C78D8"/>
                </a:solidFill>
                <a:latin typeface="Times New Roman"/>
                <a:ea typeface="Times New Roman"/>
                <a:cs typeface="Times New Roman"/>
                <a:sym typeface="Times New Roman"/>
              </a:rPr>
              <a:t>Annalynne 65 years old lady </a:t>
            </a:r>
            <a:endParaRPr sz="1300">
              <a:solidFill>
                <a:srgbClr val="3C78D8"/>
              </a:solidFill>
              <a:latin typeface="Times New Roman"/>
              <a:ea typeface="Times New Roman"/>
              <a:cs typeface="Times New Roman"/>
              <a:sym typeface="Times New Roman"/>
            </a:endParaRPr>
          </a:p>
          <a:p>
            <a:pPr indent="0" lvl="0" marL="457200" rtl="0" algn="l">
              <a:lnSpc>
                <a:spcPct val="115000"/>
              </a:lnSpc>
              <a:spcBef>
                <a:spcPts val="0"/>
              </a:spcBef>
              <a:spcAft>
                <a:spcPts val="0"/>
              </a:spcAft>
              <a:buNone/>
            </a:pPr>
            <a:r>
              <a:rPr lang="ar" sz="1300">
                <a:solidFill>
                  <a:srgbClr val="3C78D8"/>
                </a:solidFill>
                <a:latin typeface="Times New Roman"/>
                <a:ea typeface="Times New Roman"/>
                <a:cs typeface="Times New Roman"/>
                <a:sym typeface="Times New Roman"/>
              </a:rPr>
              <a:t>two Cases : 1- came to the clinic complaint of </a:t>
            </a:r>
            <a:r>
              <a:rPr lang="ar" sz="1300">
                <a:solidFill>
                  <a:srgbClr val="3C78D8"/>
                </a:solidFill>
                <a:highlight>
                  <a:srgbClr val="D9D2E9"/>
                </a:highlight>
                <a:latin typeface="Times New Roman"/>
                <a:ea typeface="Times New Roman"/>
                <a:cs typeface="Times New Roman"/>
                <a:sym typeface="Times New Roman"/>
              </a:rPr>
              <a:t>SOB</a:t>
            </a:r>
            <a:r>
              <a:rPr lang="ar" sz="1300">
                <a:solidFill>
                  <a:srgbClr val="3C78D8"/>
                </a:solidFill>
                <a:latin typeface="Times New Roman"/>
                <a:ea typeface="Times New Roman"/>
                <a:cs typeface="Times New Roman"/>
                <a:sym typeface="Times New Roman"/>
              </a:rPr>
              <a:t>  ,  2-  </a:t>
            </a:r>
            <a:r>
              <a:rPr lang="ar" sz="1300">
                <a:solidFill>
                  <a:srgbClr val="3C78D8"/>
                </a:solidFill>
                <a:highlight>
                  <a:srgbClr val="CFE2F3"/>
                </a:highlight>
                <a:latin typeface="Times New Roman"/>
                <a:ea typeface="Times New Roman"/>
                <a:cs typeface="Times New Roman"/>
                <a:sym typeface="Times New Roman"/>
              </a:rPr>
              <a:t>Productive cough</a:t>
            </a:r>
            <a:r>
              <a:rPr lang="ar" sz="1300">
                <a:solidFill>
                  <a:srgbClr val="3C78D8"/>
                </a:solidFill>
                <a:latin typeface="Times New Roman"/>
                <a:ea typeface="Times New Roman"/>
                <a:cs typeface="Times New Roman"/>
                <a:sym typeface="Times New Roman"/>
              </a:rPr>
              <a:t> for 2 years</a:t>
            </a:r>
            <a:endParaRPr b="1" sz="1600">
              <a:solidFill>
                <a:schemeClr val="dk1"/>
              </a:solidFill>
              <a:highlight>
                <a:srgbClr val="FFF2CC"/>
              </a:highlight>
              <a:latin typeface="Times New Roman"/>
              <a:ea typeface="Times New Roman"/>
              <a:cs typeface="Times New Roman"/>
              <a:sym typeface="Times New Roman"/>
            </a:endParaRPr>
          </a:p>
          <a:p>
            <a:pPr indent="0" lvl="0" marL="0" rtl="0" algn="ctr">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 Biodata  </a:t>
            </a:r>
            <a:endParaRPr sz="1100">
              <a:solidFill>
                <a:schemeClr val="dk1"/>
              </a:solidFill>
              <a:highlight>
                <a:srgbClr val="EA9999"/>
              </a:highlight>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Name:.......... Age:......... Gender:......... Nationality:.......... Martial Status:........... </a:t>
            </a:r>
            <a:r>
              <a:rPr b="1" lang="ar" sz="1100">
                <a:solidFill>
                  <a:schemeClr val="dk1"/>
                </a:solidFill>
                <a:highlight>
                  <a:srgbClr val="EA9999"/>
                </a:highlight>
                <a:latin typeface="Times New Roman"/>
                <a:ea typeface="Times New Roman"/>
                <a:cs typeface="Times New Roman"/>
                <a:sym typeface="Times New Roman"/>
              </a:rPr>
              <a:t>Occupation</a:t>
            </a:r>
            <a:r>
              <a:rPr lang="ar" sz="1100">
                <a:solidFill>
                  <a:schemeClr val="dk1"/>
                </a:solidFill>
                <a:latin typeface="Times New Roman"/>
                <a:ea typeface="Times New Roman"/>
                <a:cs typeface="Times New Roman"/>
                <a:sym typeface="Times New Roman"/>
              </a:rPr>
              <a:t>:( imp to ask specifically in respiratory symptoms) Residency:......... Route and date of admission:........</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2- Chief complaint: SOB or Productive cough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3- History of Presenting illness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highlight>
                  <a:srgbClr val="C9DAF8"/>
                </a:highlight>
                <a:latin typeface="Times New Roman"/>
                <a:ea typeface="Times New Roman"/>
                <a:cs typeface="Times New Roman"/>
                <a:sym typeface="Times New Roman"/>
              </a:rPr>
              <a:t>Cough</a:t>
            </a:r>
            <a:r>
              <a:rPr b="1" lang="ar" sz="1100">
                <a:solidFill>
                  <a:schemeClr val="dk1"/>
                </a:solidFill>
                <a:latin typeface="Times New Roman"/>
                <a:ea typeface="Times New Roman"/>
                <a:cs typeface="Times New Roman"/>
                <a:sym typeface="Times New Roman"/>
              </a:rPr>
              <a:t>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highlight>
                  <a:srgbClr val="CCCCCC"/>
                </a:highlight>
                <a:latin typeface="Times New Roman"/>
                <a:ea typeface="Times New Roman"/>
                <a:cs typeface="Times New Roman"/>
                <a:sym typeface="Times New Roman"/>
              </a:rPr>
              <a:t>Site</a:t>
            </a:r>
            <a:r>
              <a:rPr lang="ar" sz="1100">
                <a:solidFill>
                  <a:schemeClr val="dk1"/>
                </a:solidFill>
                <a:latin typeface="Times New Roman"/>
                <a:ea typeface="Times New Roman"/>
                <a:cs typeface="Times New Roman"/>
                <a:sym typeface="Times New Roman"/>
              </a:rPr>
              <a:t>:........ Onset: gradual Character: …..</a:t>
            </a:r>
            <a:r>
              <a:rPr lang="ar" sz="1100">
                <a:solidFill>
                  <a:schemeClr val="dk1"/>
                </a:solidFill>
                <a:highlight>
                  <a:srgbClr val="CCCCCC"/>
                </a:highlight>
                <a:latin typeface="Times New Roman"/>
                <a:ea typeface="Times New Roman"/>
                <a:cs typeface="Times New Roman"/>
                <a:sym typeface="Times New Roman"/>
              </a:rPr>
              <a:t>Radiation</a:t>
            </a:r>
            <a:r>
              <a:rPr lang="ar" sz="1100">
                <a:solidFill>
                  <a:schemeClr val="dk1"/>
                </a:solidFill>
                <a:latin typeface="Times New Roman"/>
                <a:ea typeface="Times New Roman"/>
                <a:cs typeface="Times New Roman"/>
                <a:sym typeface="Times New Roman"/>
              </a:rPr>
              <a:t>:…….Alleviating Factor: rest Timing: (1- Course: continuous or </a:t>
            </a:r>
            <a:r>
              <a:rPr b="1" lang="ar" sz="1100">
                <a:solidFill>
                  <a:schemeClr val="dk1"/>
                </a:solidFill>
                <a:latin typeface="Times New Roman"/>
                <a:ea typeface="Times New Roman"/>
                <a:cs typeface="Times New Roman"/>
                <a:sym typeface="Times New Roman"/>
              </a:rPr>
              <a:t>intermittent</a:t>
            </a:r>
            <a:r>
              <a:rPr lang="ar" sz="1100">
                <a:solidFill>
                  <a:schemeClr val="dk1"/>
                </a:solidFill>
                <a:latin typeface="Times New Roman"/>
                <a:ea typeface="Times New Roman"/>
                <a:cs typeface="Times New Roman"/>
                <a:sym typeface="Times New Roman"/>
              </a:rPr>
              <a:t>? If intermittent ask about how many time ? How much the time between ratchet one ? How much the time of each one ? When the last one is happened? ) 2- Pattern: is it progressive , constant , or regressive ? Does it increase or decrease at specific time throughout the day ? increase in the morning </a:t>
            </a:r>
            <a:r>
              <a:rPr lang="ar" sz="1100">
                <a:solidFill>
                  <a:srgbClr val="B7B7B7"/>
                </a:solidFill>
                <a:latin typeface="Times New Roman"/>
                <a:ea typeface="Times New Roman"/>
                <a:cs typeface="Times New Roman"/>
                <a:sym typeface="Times New Roman"/>
              </a:rPr>
              <a:t>, worse at the night (Asthma)</a:t>
            </a:r>
            <a:r>
              <a:rPr lang="ar" sz="1100">
                <a:solidFill>
                  <a:schemeClr val="dk1"/>
                </a:solidFill>
                <a:latin typeface="Times New Roman"/>
                <a:ea typeface="Times New Roman"/>
                <a:cs typeface="Times New Roman"/>
                <a:sym typeface="Times New Roman"/>
              </a:rPr>
              <a:t> exacerbating factors: exercise, </a:t>
            </a:r>
            <a:r>
              <a:rPr b="1" lang="ar" sz="1100">
                <a:solidFill>
                  <a:schemeClr val="dk1"/>
                </a:solidFill>
                <a:latin typeface="Times New Roman"/>
                <a:ea typeface="Times New Roman"/>
                <a:cs typeface="Times New Roman"/>
                <a:sym typeface="Times New Roman"/>
              </a:rPr>
              <a:t>smokes</a:t>
            </a:r>
            <a:r>
              <a:rPr lang="ar" sz="1100">
                <a:solidFill>
                  <a:schemeClr val="dk1"/>
                </a:solidFill>
                <a:latin typeface="Times New Roman"/>
                <a:ea typeface="Times New Roman"/>
                <a:cs typeface="Times New Roman"/>
                <a:sym typeface="Times New Roman"/>
              </a:rPr>
              <a:t> Severity:by scoring from 1-10 , does it interfere with your daily activity ? Does it wake up you from sleep ?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Special Questions: if productive ask about </a:t>
            </a:r>
            <a:r>
              <a:rPr lang="ar" sz="1100">
                <a:solidFill>
                  <a:schemeClr val="dk1"/>
                </a:solidFill>
                <a:highlight>
                  <a:srgbClr val="FFF2CC"/>
                </a:highlight>
                <a:latin typeface="Times New Roman"/>
                <a:ea typeface="Times New Roman"/>
                <a:cs typeface="Times New Roman"/>
                <a:sym typeface="Times New Roman"/>
              </a:rPr>
              <a:t>ACCO</a:t>
            </a:r>
            <a:r>
              <a:rPr lang="ar"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highlight>
                  <a:srgbClr val="FFF2CC"/>
                </a:highlight>
                <a:latin typeface="Times New Roman"/>
                <a:ea typeface="Times New Roman"/>
                <a:cs typeface="Times New Roman"/>
                <a:sym typeface="Times New Roman"/>
              </a:rPr>
              <a:t>A</a:t>
            </a:r>
            <a:r>
              <a:rPr lang="ar" sz="1100">
                <a:solidFill>
                  <a:schemeClr val="dk1"/>
                </a:solidFill>
                <a:latin typeface="Times New Roman"/>
                <a:ea typeface="Times New Roman"/>
                <a:cs typeface="Times New Roman"/>
                <a:sym typeface="Times New Roman"/>
              </a:rPr>
              <a:t>mount : little in amount </a:t>
            </a:r>
            <a:r>
              <a:rPr b="1" lang="ar" sz="1100">
                <a:solidFill>
                  <a:schemeClr val="dk1"/>
                </a:solidFill>
                <a:highlight>
                  <a:srgbClr val="FFF2CC"/>
                </a:highlight>
                <a:latin typeface="Times New Roman"/>
                <a:ea typeface="Times New Roman"/>
                <a:cs typeface="Times New Roman"/>
                <a:sym typeface="Times New Roman"/>
              </a:rPr>
              <a:t>C</a:t>
            </a:r>
            <a:r>
              <a:rPr lang="ar" sz="1100">
                <a:solidFill>
                  <a:schemeClr val="dk1"/>
                </a:solidFill>
                <a:latin typeface="Times New Roman"/>
                <a:ea typeface="Times New Roman"/>
                <a:cs typeface="Times New Roman"/>
                <a:sym typeface="Times New Roman"/>
              </a:rPr>
              <a:t>olor : yellowish and whitish in colour </a:t>
            </a:r>
            <a:r>
              <a:rPr b="1" lang="ar" sz="1100">
                <a:solidFill>
                  <a:schemeClr val="dk1"/>
                </a:solidFill>
                <a:highlight>
                  <a:srgbClr val="FFF2CC"/>
                </a:highlight>
                <a:latin typeface="Times New Roman"/>
                <a:ea typeface="Times New Roman"/>
                <a:cs typeface="Times New Roman"/>
                <a:sym typeface="Times New Roman"/>
              </a:rPr>
              <a:t>C</a:t>
            </a:r>
            <a:r>
              <a:rPr lang="ar" sz="1100">
                <a:solidFill>
                  <a:schemeClr val="dk1"/>
                </a:solidFill>
                <a:latin typeface="Times New Roman"/>
                <a:ea typeface="Times New Roman"/>
                <a:cs typeface="Times New Roman"/>
                <a:sym typeface="Times New Roman"/>
              </a:rPr>
              <a:t>ontent : no blood or mucus </a:t>
            </a:r>
            <a:r>
              <a:rPr b="1" lang="ar" sz="1100">
                <a:solidFill>
                  <a:schemeClr val="dk1"/>
                </a:solidFill>
                <a:highlight>
                  <a:srgbClr val="FFF2CC"/>
                </a:highlight>
                <a:latin typeface="Times New Roman"/>
                <a:ea typeface="Times New Roman"/>
                <a:cs typeface="Times New Roman"/>
                <a:sym typeface="Times New Roman"/>
              </a:rPr>
              <a:t>O</a:t>
            </a:r>
            <a:r>
              <a:rPr lang="ar" sz="1100">
                <a:solidFill>
                  <a:schemeClr val="dk1"/>
                </a:solidFill>
                <a:highlight>
                  <a:srgbClr val="FFFFFF"/>
                </a:highlight>
                <a:latin typeface="Times New Roman"/>
                <a:ea typeface="Times New Roman"/>
                <a:cs typeface="Times New Roman"/>
                <a:sym typeface="Times New Roman"/>
              </a:rPr>
              <a:t>dor</a:t>
            </a:r>
            <a:r>
              <a:rPr lang="ar" sz="1100">
                <a:solidFill>
                  <a:schemeClr val="dk1"/>
                </a:solidFill>
                <a:latin typeface="Times New Roman"/>
                <a:ea typeface="Times New Roman"/>
                <a:cs typeface="Times New Roman"/>
                <a:sym typeface="Times New Roman"/>
              </a:rPr>
              <a:t> or not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highlight>
                  <a:srgbClr val="D9D2E9"/>
                </a:highlight>
                <a:latin typeface="Times New Roman"/>
                <a:ea typeface="Times New Roman"/>
                <a:cs typeface="Times New Roman"/>
                <a:sym typeface="Times New Roman"/>
              </a:rPr>
              <a:t>SOB ( awareness of breathing )</a:t>
            </a:r>
            <a:endParaRPr b="1" sz="1100">
              <a:solidFill>
                <a:schemeClr val="dk1"/>
              </a:solidFill>
              <a:highlight>
                <a:srgbClr val="D9D2E9"/>
              </a:highlight>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highlight>
                  <a:srgbClr val="CCCCCC"/>
                </a:highlight>
                <a:latin typeface="Times New Roman"/>
                <a:ea typeface="Times New Roman"/>
                <a:cs typeface="Times New Roman"/>
                <a:sym typeface="Times New Roman"/>
              </a:rPr>
              <a:t>Site</a:t>
            </a:r>
            <a:r>
              <a:rPr lang="ar" sz="1100">
                <a:solidFill>
                  <a:schemeClr val="dk1"/>
                </a:solidFill>
                <a:latin typeface="Times New Roman"/>
                <a:ea typeface="Times New Roman"/>
                <a:cs typeface="Times New Roman"/>
                <a:sym typeface="Times New Roman"/>
              </a:rPr>
              <a:t>:........ Onset: sudden , gradual? </a:t>
            </a:r>
            <a:r>
              <a:rPr lang="ar" sz="1100">
                <a:solidFill>
                  <a:schemeClr val="dk1"/>
                </a:solidFill>
                <a:highlight>
                  <a:srgbClr val="CCCCCC"/>
                </a:highlight>
                <a:latin typeface="Times New Roman"/>
                <a:ea typeface="Times New Roman"/>
                <a:cs typeface="Times New Roman"/>
                <a:sym typeface="Times New Roman"/>
              </a:rPr>
              <a:t>Character</a:t>
            </a:r>
            <a:r>
              <a:rPr lang="ar" sz="1100">
                <a:solidFill>
                  <a:schemeClr val="dk1"/>
                </a:solidFill>
                <a:latin typeface="Times New Roman"/>
                <a:ea typeface="Times New Roman"/>
                <a:cs typeface="Times New Roman"/>
                <a:sym typeface="Times New Roman"/>
              </a:rPr>
              <a:t>:....... </a:t>
            </a:r>
            <a:r>
              <a:rPr lang="ar" sz="1100">
                <a:solidFill>
                  <a:schemeClr val="dk1"/>
                </a:solidFill>
                <a:highlight>
                  <a:srgbClr val="CCCCCC"/>
                </a:highlight>
                <a:latin typeface="Times New Roman"/>
                <a:ea typeface="Times New Roman"/>
                <a:cs typeface="Times New Roman"/>
                <a:sym typeface="Times New Roman"/>
              </a:rPr>
              <a:t>Radiation</a:t>
            </a:r>
            <a:r>
              <a:rPr lang="ar" sz="1100">
                <a:solidFill>
                  <a:schemeClr val="dk1"/>
                </a:solidFill>
                <a:latin typeface="Times New Roman"/>
                <a:ea typeface="Times New Roman"/>
                <a:cs typeface="Times New Roman"/>
                <a:sym typeface="Times New Roman"/>
              </a:rPr>
              <a:t>:........ Alleviating Factor: rest , Bronchodilator ? Timing: (1- Course:........ 2- Pattern:......) Exacerbating factors: lies down ( orthopnea ) , exertion , emotions, smoking ?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Severity: by scoring from 1-10 , ask the patient if interfering with daily activities, by using NYHA classification Special Questions: what was doing before the attack is happening ? Is it awake you from sleep ? (PND) does it exacerbating by lies down (orthopnea) , </a:t>
            </a:r>
            <a:r>
              <a:rPr lang="ar" sz="1100">
                <a:solidFill>
                  <a:srgbClr val="999999"/>
                </a:solidFill>
                <a:latin typeface="Times New Roman"/>
                <a:ea typeface="Times New Roman"/>
                <a:cs typeface="Times New Roman"/>
                <a:sym typeface="Times New Roman"/>
              </a:rPr>
              <a:t>orthopnea and PND usually indicating cardiological causes </a:t>
            </a:r>
            <a:endParaRPr sz="11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11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4- Associated Symptoms: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highlight>
                  <a:srgbClr val="C9DAF8"/>
                </a:highlight>
                <a:latin typeface="Times New Roman"/>
                <a:ea typeface="Times New Roman"/>
                <a:cs typeface="Times New Roman"/>
                <a:sym typeface="Times New Roman"/>
              </a:rPr>
              <a:t>Cough</a:t>
            </a:r>
            <a:r>
              <a:rPr b="1" lang="ar" sz="1100">
                <a:solidFill>
                  <a:schemeClr val="dk1"/>
                </a:solidFill>
                <a:latin typeface="Times New Roman"/>
                <a:ea typeface="Times New Roman"/>
                <a:cs typeface="Times New Roman"/>
                <a:sym typeface="Times New Roman"/>
              </a:rPr>
              <a:t>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a:t>
            </a:r>
            <a:r>
              <a:rPr lang="ar" sz="1100" u="sng">
                <a:solidFill>
                  <a:schemeClr val="dk1"/>
                </a:solidFill>
                <a:latin typeface="Times New Roman"/>
                <a:ea typeface="Times New Roman"/>
                <a:cs typeface="Times New Roman"/>
                <a:sym typeface="Times New Roman"/>
              </a:rPr>
              <a:t>Respiratory associated symptoms</a:t>
            </a:r>
            <a:endParaRPr sz="1100" u="sng">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 PE , Asthma , pneumonia , COPD , bronchiectasis ( very productive )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a:t>
            </a:r>
            <a:r>
              <a:rPr lang="ar" sz="1100" u="sng">
                <a:solidFill>
                  <a:schemeClr val="dk1"/>
                </a:solidFill>
                <a:latin typeface="Times New Roman"/>
                <a:ea typeface="Times New Roman"/>
                <a:cs typeface="Times New Roman"/>
                <a:sym typeface="Times New Roman"/>
              </a:rPr>
              <a:t>CVS associated symptoms </a:t>
            </a:r>
            <a:endParaRPr sz="1100" u="sng">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Heart Failure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 </a:t>
            </a:r>
            <a:r>
              <a:rPr lang="ar" sz="1100" u="sng">
                <a:solidFill>
                  <a:schemeClr val="dk1"/>
                </a:solidFill>
                <a:latin typeface="Times New Roman"/>
                <a:ea typeface="Times New Roman"/>
                <a:cs typeface="Times New Roman"/>
                <a:sym typeface="Times New Roman"/>
              </a:rPr>
              <a:t>GI associated symptoms </a:t>
            </a:r>
            <a:endParaRPr sz="1100" u="sng">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GERD &gt; associated with burning chest pain , increase when lying down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highlight>
                  <a:srgbClr val="D9D2E9"/>
                </a:highlight>
                <a:latin typeface="Times New Roman"/>
                <a:ea typeface="Times New Roman"/>
                <a:cs typeface="Times New Roman"/>
                <a:sym typeface="Times New Roman"/>
              </a:rPr>
              <a:t>SOB</a:t>
            </a:r>
            <a:r>
              <a:rPr b="1" lang="ar" sz="1100">
                <a:solidFill>
                  <a:schemeClr val="dk1"/>
                </a:solidFill>
                <a:latin typeface="Times New Roman"/>
                <a:ea typeface="Times New Roman"/>
                <a:cs typeface="Times New Roman"/>
                <a:sym typeface="Times New Roman"/>
              </a:rPr>
              <a:t>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a:t>
            </a:r>
            <a:r>
              <a:rPr lang="ar" sz="1100" u="sng">
                <a:solidFill>
                  <a:schemeClr val="dk1"/>
                </a:solidFill>
                <a:latin typeface="Times New Roman"/>
                <a:ea typeface="Times New Roman"/>
                <a:cs typeface="Times New Roman"/>
                <a:sym typeface="Times New Roman"/>
              </a:rPr>
              <a:t>CVS associated symptoms </a:t>
            </a:r>
            <a:endParaRPr sz="1100" u="sng">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Heart Failure &gt;chest pain , Orthoptera , palpitation, intermittent claudication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Anemia &gt; pallor , fatigue, palpitation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a:t>
            </a:r>
            <a:r>
              <a:rPr lang="ar" sz="1100" u="sng">
                <a:solidFill>
                  <a:schemeClr val="dk1"/>
                </a:solidFill>
                <a:latin typeface="Times New Roman"/>
                <a:ea typeface="Times New Roman"/>
                <a:cs typeface="Times New Roman"/>
                <a:sym typeface="Times New Roman"/>
              </a:rPr>
              <a:t>Respiratory associated symptoms: </a:t>
            </a:r>
            <a:endParaRPr sz="1100" u="sng">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pneumonia &gt; 3-4 day of cough , fever , hemoptysis</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Bronchial asthma &gt; wheeze , cough</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PE &gt; tender leg swelling , imp risk factor ( mobilization , pregnancy, ..)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COPD &gt; elderly, chronic cough and history of smoking</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Asthma &gt; young ,acute cough and history of previous episodes with specific trigger , improve with bronchodilator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200">
              <a:solidFill>
                <a:schemeClr val="dk1"/>
              </a:solidFill>
              <a:latin typeface="Times New Roman"/>
              <a:ea typeface="Times New Roman"/>
              <a:cs typeface="Times New Roman"/>
              <a:sym typeface="Times New Roman"/>
            </a:endParaRPr>
          </a:p>
        </p:txBody>
      </p:sp>
      <p:sp>
        <p:nvSpPr>
          <p:cNvPr id="158" name="Google Shape;158;p30"/>
          <p:cNvSpPr txBox="1"/>
          <p:nvPr/>
        </p:nvSpPr>
        <p:spPr>
          <a:xfrm>
            <a:off x="5199575" y="8009500"/>
            <a:ext cx="2093400" cy="569400"/>
          </a:xfrm>
          <a:prstGeom prst="rect">
            <a:avLst/>
          </a:prstGeom>
          <a:noFill/>
          <a:ln cap="flat" cmpd="sng" w="9525">
            <a:solidFill>
              <a:srgbClr val="D9D2E9"/>
            </a:solidFill>
            <a:prstDash val="dash"/>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ar" sz="600">
                <a:solidFill>
                  <a:srgbClr val="666666"/>
                </a:solidFill>
              </a:rPr>
              <a:t>-SOB + chest pain and </a:t>
            </a:r>
            <a:r>
              <a:rPr lang="ar" sz="600">
                <a:solidFill>
                  <a:srgbClr val="666666"/>
                </a:solidFill>
              </a:rPr>
              <a:t>edema &gt; think more about cardiac disease </a:t>
            </a:r>
            <a:endParaRPr sz="600">
              <a:solidFill>
                <a:srgbClr val="666666"/>
              </a:solidFill>
            </a:endParaRPr>
          </a:p>
          <a:p>
            <a:pPr indent="0" lvl="0" marL="0" rtl="0" algn="l">
              <a:spcBef>
                <a:spcPts val="0"/>
              </a:spcBef>
              <a:spcAft>
                <a:spcPts val="0"/>
              </a:spcAft>
              <a:buNone/>
            </a:pPr>
            <a:r>
              <a:rPr lang="ar" sz="600">
                <a:solidFill>
                  <a:srgbClr val="666666"/>
                </a:solidFill>
              </a:rPr>
              <a:t>-SOB + cough &gt; think more about respiratory disease </a:t>
            </a:r>
            <a:endParaRPr sz="600">
              <a:solidFill>
                <a:srgbClr val="666666"/>
              </a:solidFill>
            </a:endParaRPr>
          </a:p>
          <a:p>
            <a:pPr indent="0" lvl="0" marL="0" rtl="0" algn="l">
              <a:spcBef>
                <a:spcPts val="0"/>
              </a:spcBef>
              <a:spcAft>
                <a:spcPts val="0"/>
              </a:spcAft>
              <a:buNone/>
            </a:pPr>
            <a:r>
              <a:rPr lang="ar" sz="600">
                <a:solidFill>
                  <a:srgbClr val="666666"/>
                </a:solidFill>
              </a:rPr>
              <a:t>-SOB + </a:t>
            </a:r>
            <a:r>
              <a:rPr lang="ar" sz="600">
                <a:solidFill>
                  <a:srgbClr val="666666"/>
                </a:solidFill>
              </a:rPr>
              <a:t>hemoptysis</a:t>
            </a:r>
            <a:r>
              <a:rPr lang="ar" sz="600">
                <a:solidFill>
                  <a:srgbClr val="666666"/>
                </a:solidFill>
              </a:rPr>
              <a:t> &gt; PE , TB , pneumonia </a:t>
            </a:r>
            <a:endParaRPr sz="600">
              <a:solidFill>
                <a:srgbClr val="666666"/>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31"/>
          <p:cNvSpPr txBox="1"/>
          <p:nvPr/>
        </p:nvSpPr>
        <p:spPr>
          <a:xfrm>
            <a:off x="450000" y="685800"/>
            <a:ext cx="6840000" cy="9505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5- Risk Factors: similar previous attack , smoking</a:t>
            </a:r>
            <a:r>
              <a:rPr lang="ar" sz="1100">
                <a:solidFill>
                  <a:schemeClr val="dk1"/>
                </a:solidFill>
                <a:latin typeface="Times New Roman"/>
                <a:ea typeface="Times New Roman"/>
                <a:cs typeface="Times New Roman"/>
                <a:sym typeface="Times New Roman"/>
              </a:rPr>
              <a:t> if yes ask about ( when , type , packet per day ) he is smoker for 20 year 1.5 packets per day , any respiratory disease (asthma) , </a:t>
            </a:r>
            <a:r>
              <a:rPr b="1" lang="ar" sz="1100">
                <a:solidFill>
                  <a:schemeClr val="dk1"/>
                </a:solidFill>
                <a:latin typeface="Times New Roman"/>
                <a:ea typeface="Times New Roman"/>
                <a:cs typeface="Times New Roman"/>
                <a:sym typeface="Times New Roman"/>
              </a:rPr>
              <a:t>contact with febrile Tb patient , COVID patient , or animals</a:t>
            </a:r>
            <a:r>
              <a:rPr b="1" lang="ar" sz="1100">
                <a:solidFill>
                  <a:schemeClr val="dk1"/>
                </a:solidFill>
                <a:highlight>
                  <a:srgbClr val="EA9999"/>
                </a:highlight>
                <a:latin typeface="Times New Roman"/>
                <a:ea typeface="Times New Roman"/>
                <a:cs typeface="Times New Roman"/>
                <a:sym typeface="Times New Roman"/>
              </a:rPr>
              <a:t> (imp)</a:t>
            </a:r>
            <a:endParaRPr b="1" sz="1100">
              <a:solidFill>
                <a:schemeClr val="dk1"/>
              </a:solidFill>
              <a:highlight>
                <a:srgbClr val="EA9999"/>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6- Constitutional symptoms: NNWAFF ( </a:t>
            </a:r>
            <a:r>
              <a:rPr b="1" lang="ar" sz="1100" u="sng">
                <a:solidFill>
                  <a:schemeClr val="dk1"/>
                </a:solidFill>
                <a:latin typeface="Times New Roman"/>
                <a:ea typeface="Times New Roman"/>
                <a:cs typeface="Times New Roman"/>
                <a:sym typeface="Times New Roman"/>
              </a:rPr>
              <a:t>N</a:t>
            </a:r>
            <a:r>
              <a:rPr b="1" lang="ar" sz="1100">
                <a:solidFill>
                  <a:schemeClr val="dk1"/>
                </a:solidFill>
                <a:latin typeface="Times New Roman"/>
                <a:ea typeface="Times New Roman"/>
                <a:cs typeface="Times New Roman"/>
                <a:sym typeface="Times New Roman"/>
              </a:rPr>
              <a:t>ausea, </a:t>
            </a:r>
            <a:r>
              <a:rPr b="1" lang="ar" sz="1100" u="sng">
                <a:solidFill>
                  <a:schemeClr val="dk1"/>
                </a:solidFill>
                <a:latin typeface="Times New Roman"/>
                <a:ea typeface="Times New Roman"/>
                <a:cs typeface="Times New Roman"/>
                <a:sym typeface="Times New Roman"/>
              </a:rPr>
              <a:t>N</a:t>
            </a:r>
            <a:r>
              <a:rPr b="1" lang="ar" sz="1100">
                <a:solidFill>
                  <a:schemeClr val="dk1"/>
                </a:solidFill>
                <a:latin typeface="Times New Roman"/>
                <a:ea typeface="Times New Roman"/>
                <a:cs typeface="Times New Roman"/>
                <a:sym typeface="Times New Roman"/>
              </a:rPr>
              <a:t>ight sweat, </a:t>
            </a:r>
            <a:r>
              <a:rPr b="1" lang="ar" sz="1100" u="sng">
                <a:solidFill>
                  <a:schemeClr val="dk1"/>
                </a:solidFill>
                <a:latin typeface="Times New Roman"/>
                <a:ea typeface="Times New Roman"/>
                <a:cs typeface="Times New Roman"/>
                <a:sym typeface="Times New Roman"/>
              </a:rPr>
              <a:t>W</a:t>
            </a:r>
            <a:r>
              <a:rPr b="1" lang="ar" sz="1100">
                <a:solidFill>
                  <a:schemeClr val="dk1"/>
                </a:solidFill>
                <a:latin typeface="Times New Roman"/>
                <a:ea typeface="Times New Roman"/>
                <a:cs typeface="Times New Roman"/>
                <a:sym typeface="Times New Roman"/>
              </a:rPr>
              <a:t>eight loss, Loss of</a:t>
            </a:r>
            <a:r>
              <a:rPr b="1" lang="ar" sz="1100" u="sng">
                <a:solidFill>
                  <a:schemeClr val="dk1"/>
                </a:solidFill>
                <a:latin typeface="Times New Roman"/>
                <a:ea typeface="Times New Roman"/>
                <a:cs typeface="Times New Roman"/>
                <a:sym typeface="Times New Roman"/>
              </a:rPr>
              <a:t> a</a:t>
            </a:r>
            <a:r>
              <a:rPr b="1" lang="ar" sz="1100">
                <a:solidFill>
                  <a:schemeClr val="dk1"/>
                </a:solidFill>
                <a:latin typeface="Times New Roman"/>
                <a:ea typeface="Times New Roman"/>
                <a:cs typeface="Times New Roman"/>
                <a:sym typeface="Times New Roman"/>
              </a:rPr>
              <a:t>ppetite, </a:t>
            </a:r>
            <a:r>
              <a:rPr b="1" lang="ar" sz="1100" u="sng">
                <a:solidFill>
                  <a:schemeClr val="dk1"/>
                </a:solidFill>
                <a:latin typeface="Times New Roman"/>
                <a:ea typeface="Times New Roman"/>
                <a:cs typeface="Times New Roman"/>
                <a:sym typeface="Times New Roman"/>
              </a:rPr>
              <a:t>F</a:t>
            </a:r>
            <a:r>
              <a:rPr b="1" lang="ar" sz="1100">
                <a:solidFill>
                  <a:schemeClr val="dk1"/>
                </a:solidFill>
                <a:latin typeface="Times New Roman"/>
                <a:ea typeface="Times New Roman"/>
                <a:cs typeface="Times New Roman"/>
                <a:sym typeface="Times New Roman"/>
              </a:rPr>
              <a:t>ever and </a:t>
            </a:r>
            <a:r>
              <a:rPr b="1" lang="ar" sz="1100" u="sng">
                <a:solidFill>
                  <a:schemeClr val="dk1"/>
                </a:solidFill>
                <a:latin typeface="Times New Roman"/>
                <a:ea typeface="Times New Roman"/>
                <a:cs typeface="Times New Roman"/>
                <a:sym typeface="Times New Roman"/>
              </a:rPr>
              <a:t>F</a:t>
            </a:r>
            <a:r>
              <a:rPr b="1" lang="ar" sz="1100">
                <a:solidFill>
                  <a:schemeClr val="dk1"/>
                </a:solidFill>
                <a:latin typeface="Times New Roman"/>
                <a:ea typeface="Times New Roman"/>
                <a:cs typeface="Times New Roman"/>
                <a:sym typeface="Times New Roman"/>
              </a:rPr>
              <a:t>atigue) if all positive think about malignancy, TB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7- Systematic review:  </a:t>
            </a:r>
            <a:r>
              <a:rPr lang="ar" sz="1100">
                <a:solidFill>
                  <a:schemeClr val="dk1"/>
                </a:solidFill>
                <a:latin typeface="Times New Roman"/>
                <a:ea typeface="Times New Roman"/>
                <a:cs typeface="Times New Roman"/>
                <a:sym typeface="Times New Roman"/>
              </a:rPr>
              <a:t>Remarkable:  Unremarkable: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8-  Past medical : </a:t>
            </a:r>
            <a:r>
              <a:rPr lang="ar" sz="1100">
                <a:solidFill>
                  <a:schemeClr val="dk1"/>
                </a:solidFill>
                <a:latin typeface="Times New Roman"/>
                <a:ea typeface="Times New Roman"/>
                <a:cs typeface="Times New Roman"/>
                <a:sym typeface="Times New Roman"/>
              </a:rPr>
              <a:t>Any </a:t>
            </a:r>
            <a:r>
              <a:rPr lang="ar" sz="1100">
                <a:solidFill>
                  <a:schemeClr val="dk1"/>
                </a:solidFill>
                <a:highlight>
                  <a:srgbClr val="D0E0E3"/>
                </a:highlight>
                <a:latin typeface="Times New Roman"/>
                <a:ea typeface="Times New Roman"/>
                <a:cs typeface="Times New Roman"/>
                <a:sym typeface="Times New Roman"/>
              </a:rPr>
              <a:t>similar Attacks</a:t>
            </a:r>
            <a:r>
              <a:rPr lang="ar" sz="1100">
                <a:solidFill>
                  <a:schemeClr val="dk1"/>
                </a:solidFill>
                <a:latin typeface="Times New Roman"/>
                <a:ea typeface="Times New Roman"/>
                <a:cs typeface="Times New Roman"/>
                <a:sym typeface="Times New Roman"/>
              </a:rPr>
              <a:t>: if yes ask about </a:t>
            </a:r>
            <a:r>
              <a:rPr lang="ar" sz="1100">
                <a:solidFill>
                  <a:srgbClr val="999999"/>
                </a:solidFill>
                <a:latin typeface="Times New Roman"/>
                <a:ea typeface="Times New Roman"/>
                <a:cs typeface="Times New Roman"/>
                <a:sym typeface="Times New Roman"/>
              </a:rPr>
              <a:t>how many times ? (frequency) , how much the time between each one ? , how much the time of each one , when the last one is happen? , same severity or not? </a:t>
            </a:r>
            <a:r>
              <a:rPr lang="ar" sz="1100">
                <a:solidFill>
                  <a:schemeClr val="dk1"/>
                </a:solidFill>
                <a:latin typeface="Times New Roman"/>
                <a:ea typeface="Times New Roman"/>
                <a:cs typeface="Times New Roman"/>
                <a:sym typeface="Times New Roman"/>
              </a:rPr>
              <a:t>Any </a:t>
            </a:r>
            <a:r>
              <a:rPr lang="ar" sz="1100">
                <a:solidFill>
                  <a:schemeClr val="dk1"/>
                </a:solidFill>
                <a:highlight>
                  <a:srgbClr val="D0E0E3"/>
                </a:highlight>
                <a:latin typeface="Times New Roman"/>
                <a:ea typeface="Times New Roman"/>
                <a:cs typeface="Times New Roman"/>
                <a:sym typeface="Times New Roman"/>
              </a:rPr>
              <a:t>chronic diseases</a:t>
            </a:r>
            <a:r>
              <a:rPr lang="ar" sz="1100">
                <a:solidFill>
                  <a:schemeClr val="dk1"/>
                </a:solidFill>
                <a:latin typeface="Times New Roman"/>
                <a:ea typeface="Times New Roman"/>
                <a:cs typeface="Times New Roman"/>
                <a:sym typeface="Times New Roman"/>
              </a:rPr>
              <a:t>:</a:t>
            </a:r>
            <a:r>
              <a:rPr lang="ar" sz="1100">
                <a:solidFill>
                  <a:srgbClr val="999999"/>
                </a:solidFill>
                <a:latin typeface="Times New Roman"/>
                <a:ea typeface="Times New Roman"/>
                <a:cs typeface="Times New Roman"/>
                <a:sym typeface="Times New Roman"/>
              </a:rPr>
              <a:t>HTN,DM </a:t>
            </a:r>
            <a:r>
              <a:rPr lang="ar" sz="1100">
                <a:solidFill>
                  <a:schemeClr val="dk1"/>
                </a:solidFill>
                <a:latin typeface="Times New Roman"/>
                <a:ea typeface="Times New Roman"/>
                <a:cs typeface="Times New Roman"/>
                <a:sym typeface="Times New Roman"/>
              </a:rPr>
              <a:t> Any </a:t>
            </a:r>
            <a:r>
              <a:rPr lang="ar" sz="1100">
                <a:solidFill>
                  <a:schemeClr val="dk1"/>
                </a:solidFill>
                <a:highlight>
                  <a:srgbClr val="D0E0E3"/>
                </a:highlight>
                <a:latin typeface="Times New Roman"/>
                <a:ea typeface="Times New Roman"/>
                <a:cs typeface="Times New Roman"/>
                <a:sym typeface="Times New Roman"/>
              </a:rPr>
              <a:t>other diseases</a:t>
            </a:r>
            <a:r>
              <a:rPr lang="ar" sz="1100">
                <a:solidFill>
                  <a:schemeClr val="dk1"/>
                </a:solidFill>
                <a:latin typeface="Times New Roman"/>
                <a:ea typeface="Times New Roman"/>
                <a:cs typeface="Times New Roman"/>
                <a:sym typeface="Times New Roman"/>
              </a:rPr>
              <a:t>:</a:t>
            </a:r>
            <a:r>
              <a:rPr lang="ar" sz="1100">
                <a:solidFill>
                  <a:srgbClr val="999999"/>
                </a:solidFill>
                <a:latin typeface="Times New Roman"/>
                <a:ea typeface="Times New Roman"/>
                <a:cs typeface="Times New Roman"/>
                <a:sym typeface="Times New Roman"/>
              </a:rPr>
              <a:t>if yes ask him about what is it ? , when does it start, is it under control or not? </a:t>
            </a:r>
            <a:r>
              <a:rPr lang="ar" sz="1100">
                <a:solidFill>
                  <a:schemeClr val="dk1"/>
                </a:solidFill>
                <a:latin typeface="Times New Roman"/>
                <a:ea typeface="Times New Roman"/>
                <a:cs typeface="Times New Roman"/>
                <a:sym typeface="Times New Roman"/>
              </a:rPr>
              <a:t>History of </a:t>
            </a:r>
            <a:r>
              <a:rPr lang="ar" sz="1100">
                <a:solidFill>
                  <a:schemeClr val="dk1"/>
                </a:solidFill>
                <a:highlight>
                  <a:srgbClr val="D0E0E3"/>
                </a:highlight>
                <a:latin typeface="Times New Roman"/>
                <a:ea typeface="Times New Roman"/>
                <a:cs typeface="Times New Roman"/>
                <a:sym typeface="Times New Roman"/>
              </a:rPr>
              <a:t>Hospitalization</a:t>
            </a:r>
            <a:r>
              <a:rPr lang="ar" sz="1100">
                <a:solidFill>
                  <a:schemeClr val="dk1"/>
                </a:solidFill>
                <a:latin typeface="Times New Roman"/>
                <a:ea typeface="Times New Roman"/>
                <a:cs typeface="Times New Roman"/>
                <a:sym typeface="Times New Roman"/>
              </a:rPr>
              <a:t>:</a:t>
            </a:r>
            <a:r>
              <a:rPr lang="ar" sz="1100">
                <a:solidFill>
                  <a:srgbClr val="999999"/>
                </a:solidFill>
                <a:latin typeface="Times New Roman"/>
                <a:ea typeface="Times New Roman"/>
                <a:cs typeface="Times New Roman"/>
                <a:sym typeface="Times New Roman"/>
              </a:rPr>
              <a:t>if yes (why, duration ,complications) </a:t>
            </a:r>
            <a:r>
              <a:rPr lang="ar" sz="1100">
                <a:solidFill>
                  <a:schemeClr val="dk1"/>
                </a:solidFill>
                <a:latin typeface="Times New Roman"/>
                <a:ea typeface="Times New Roman"/>
                <a:cs typeface="Times New Roman"/>
                <a:sym typeface="Times New Roman"/>
              </a:rPr>
              <a:t>history of </a:t>
            </a:r>
            <a:r>
              <a:rPr lang="ar" sz="1100">
                <a:solidFill>
                  <a:schemeClr val="dk1"/>
                </a:solidFill>
                <a:highlight>
                  <a:srgbClr val="D0E0E3"/>
                </a:highlight>
                <a:latin typeface="Times New Roman"/>
                <a:ea typeface="Times New Roman"/>
                <a:cs typeface="Times New Roman"/>
                <a:sym typeface="Times New Roman"/>
              </a:rPr>
              <a:t>Vaccine</a:t>
            </a:r>
            <a:r>
              <a:rPr lang="ar" sz="1100">
                <a:solidFill>
                  <a:schemeClr val="dk1"/>
                </a:solidFill>
                <a:latin typeface="Times New Roman"/>
                <a:ea typeface="Times New Roman"/>
                <a:cs typeface="Times New Roman"/>
                <a:sym typeface="Times New Roman"/>
              </a:rPr>
              <a:t>:....... History of </a:t>
            </a:r>
            <a:r>
              <a:rPr lang="ar" sz="1100">
                <a:solidFill>
                  <a:schemeClr val="dk1"/>
                </a:solidFill>
                <a:highlight>
                  <a:srgbClr val="D0E0E3"/>
                </a:highlight>
                <a:latin typeface="Times New Roman"/>
                <a:ea typeface="Times New Roman"/>
                <a:cs typeface="Times New Roman"/>
                <a:sym typeface="Times New Roman"/>
              </a:rPr>
              <a:t>trauma</a:t>
            </a:r>
            <a:r>
              <a:rPr lang="ar" sz="1100">
                <a:solidFill>
                  <a:schemeClr val="dk1"/>
                </a:solidFill>
                <a:latin typeface="Times New Roman"/>
                <a:ea typeface="Times New Roman"/>
                <a:cs typeface="Times New Roman"/>
                <a:sym typeface="Times New Roman"/>
              </a:rPr>
              <a:t>:......</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10- Drug history: </a:t>
            </a:r>
            <a:r>
              <a:rPr lang="ar" sz="1100">
                <a:solidFill>
                  <a:schemeClr val="dk1"/>
                </a:solidFill>
                <a:latin typeface="Times New Roman"/>
                <a:ea typeface="Times New Roman"/>
                <a:cs typeface="Times New Roman"/>
                <a:sym typeface="Times New Roman"/>
              </a:rPr>
              <a:t>Any drugs:</a:t>
            </a:r>
            <a:r>
              <a:rPr lang="ar" sz="1100">
                <a:solidFill>
                  <a:srgbClr val="999999"/>
                </a:solidFill>
                <a:latin typeface="Times New Roman"/>
                <a:ea typeface="Times New Roman"/>
                <a:cs typeface="Times New Roman"/>
                <a:sym typeface="Times New Roman"/>
              </a:rPr>
              <a:t>(eg beta blocker , ACEI will cause dry cough) </a:t>
            </a:r>
            <a:r>
              <a:rPr lang="ar" sz="1100">
                <a:solidFill>
                  <a:schemeClr val="dk1"/>
                </a:solidFill>
                <a:latin typeface="Times New Roman"/>
                <a:ea typeface="Times New Roman"/>
                <a:cs typeface="Times New Roman"/>
                <a:sym typeface="Times New Roman"/>
              </a:rPr>
              <a:t>if yes ask about </a:t>
            </a:r>
            <a:r>
              <a:rPr lang="ar" sz="1100">
                <a:solidFill>
                  <a:srgbClr val="999999"/>
                </a:solidFill>
                <a:latin typeface="Times New Roman"/>
                <a:ea typeface="Times New Roman"/>
                <a:cs typeface="Times New Roman"/>
                <a:sym typeface="Times New Roman"/>
              </a:rPr>
              <a:t>( Name , dose , route , frequency , duration, and side effects )</a:t>
            </a:r>
            <a:endParaRPr sz="1100">
              <a:solidFill>
                <a:schemeClr val="dk1"/>
              </a:solidFill>
              <a:highlight>
                <a:srgbClr val="CFE2F3"/>
              </a:highlight>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11- Allergy: </a:t>
            </a:r>
            <a:r>
              <a:rPr lang="ar" sz="1100">
                <a:solidFill>
                  <a:schemeClr val="dk1"/>
                </a:solidFill>
                <a:latin typeface="Times New Roman"/>
                <a:ea typeface="Times New Roman"/>
                <a:cs typeface="Times New Roman"/>
                <a:sym typeface="Times New Roman"/>
              </a:rPr>
              <a:t>History of allergy:.... if yes ask about what is the symptom of reaction ? How does it relive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12- Blood transfusion: </a:t>
            </a:r>
            <a:r>
              <a:rPr lang="ar" sz="1100">
                <a:solidFill>
                  <a:schemeClr val="dk1"/>
                </a:solidFill>
                <a:latin typeface="Times New Roman"/>
                <a:ea typeface="Times New Roman"/>
                <a:cs typeface="Times New Roman"/>
                <a:sym typeface="Times New Roman"/>
              </a:rPr>
              <a:t>Any history of blood transfusion:..........</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13- Menstrual history</a:t>
            </a:r>
            <a:r>
              <a:rPr lang="ar" sz="1100">
                <a:solidFill>
                  <a:schemeClr val="dk1"/>
                </a:solidFill>
                <a:latin typeface="Times New Roman"/>
                <a:ea typeface="Times New Roman"/>
                <a:cs typeface="Times New Roman"/>
                <a:sym typeface="Times New Roman"/>
              </a:rPr>
              <a:t>: Regular or irregular ? When is menopause and menarche ?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14- Family History: </a:t>
            </a:r>
            <a:r>
              <a:rPr lang="ar" sz="1100">
                <a:solidFill>
                  <a:schemeClr val="dk1"/>
                </a:solidFill>
                <a:latin typeface="Times New Roman"/>
                <a:ea typeface="Times New Roman"/>
                <a:cs typeface="Times New Roman"/>
                <a:sym typeface="Times New Roman"/>
              </a:rPr>
              <a:t>same disease in Family?:....... parents alive?........ inherited diseases?:.....</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15: Social History: </a:t>
            </a:r>
            <a:r>
              <a:rPr lang="ar" sz="1100">
                <a:solidFill>
                  <a:schemeClr val="dk1"/>
                </a:solidFill>
                <a:latin typeface="Times New Roman"/>
                <a:ea typeface="Times New Roman"/>
                <a:cs typeface="Times New Roman"/>
                <a:sym typeface="Times New Roman"/>
              </a:rPr>
              <a:t>Smoking or alcohol abuse?:..... If yes ask about ( type , daily amount, duration)Illegal sexual contact: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16- Travel History</a:t>
            </a:r>
            <a:r>
              <a:rPr lang="ar" sz="1100">
                <a:solidFill>
                  <a:schemeClr val="dk1"/>
                </a:solidFill>
                <a:latin typeface="Times New Roman"/>
                <a:ea typeface="Times New Roman"/>
                <a:cs typeface="Times New Roman"/>
                <a:sym typeface="Times New Roman"/>
              </a:rPr>
              <a:t>: travel to endemic area</a:t>
            </a:r>
            <a:r>
              <a:rPr lang="ar" sz="1100">
                <a:solidFill>
                  <a:schemeClr val="dk1"/>
                </a:solidFill>
                <a:highlight>
                  <a:srgbClr val="EA9999"/>
                </a:highlight>
                <a:latin typeface="Times New Roman"/>
                <a:ea typeface="Times New Roman"/>
                <a:cs typeface="Times New Roman"/>
                <a:sym typeface="Times New Roman"/>
              </a:rPr>
              <a:t> (imp)</a:t>
            </a:r>
            <a:endParaRPr sz="1100">
              <a:solidFill>
                <a:schemeClr val="dk1"/>
              </a:solidFill>
              <a:highlight>
                <a:srgbClr val="EA9999"/>
              </a:highlight>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17- Physical findings</a:t>
            </a:r>
            <a:r>
              <a:rPr lang="ar" sz="1100">
                <a:solidFill>
                  <a:schemeClr val="dk1"/>
                </a:solidFill>
                <a:latin typeface="Times New Roman"/>
                <a:ea typeface="Times New Roman"/>
                <a:cs typeface="Times New Roman"/>
                <a:sym typeface="Times New Roman"/>
              </a:rPr>
              <a:t>: Remarkable:  General: ……….. Specific:........... Unremarkable: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COPD </a:t>
            </a:r>
            <a:r>
              <a:rPr lang="ar" sz="1100">
                <a:solidFill>
                  <a:schemeClr val="dk1"/>
                </a:solidFill>
                <a:latin typeface="Times New Roman"/>
                <a:ea typeface="Times New Roman"/>
                <a:cs typeface="Times New Roman"/>
                <a:sym typeface="Times New Roman"/>
              </a:rPr>
              <a:t>findings &gt; Hyperresonant, Early inspiratory crackles, Increased AP diameter, Rhonchi, Peripheral Cyanosis, Tracheal tug, Flattened diaphragm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Pleural </a:t>
            </a:r>
            <a:r>
              <a:rPr lang="ar" sz="1100">
                <a:solidFill>
                  <a:schemeClr val="dk1"/>
                </a:solidFill>
                <a:latin typeface="Times New Roman"/>
                <a:ea typeface="Times New Roman"/>
                <a:cs typeface="Times New Roman"/>
                <a:sym typeface="Times New Roman"/>
              </a:rPr>
              <a:t>effusion findings &gt;</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 - Inspection &amp; Palpation:</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Asymmetric expansion and unilateral lagging on the affected side, Reduced tactile fremitus.</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 Auscultation:</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Faint or absent breath sounds over the area of effusion, Pleural friction rub</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 Percussion:</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Stony dullness over the area of effusion</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18- Differential diagnosis : CVS causes</a:t>
            </a:r>
            <a:r>
              <a:rPr lang="ar" sz="1100">
                <a:solidFill>
                  <a:schemeClr val="dk1"/>
                </a:solidFill>
                <a:latin typeface="Times New Roman"/>
                <a:ea typeface="Times New Roman"/>
                <a:cs typeface="Times New Roman"/>
                <a:sym typeface="Times New Roman"/>
              </a:rPr>
              <a:t> (LVF , RVF , anemia ) |</a:t>
            </a:r>
            <a:r>
              <a:rPr b="1" lang="ar" sz="1100">
                <a:solidFill>
                  <a:schemeClr val="dk1"/>
                </a:solidFill>
                <a:latin typeface="Times New Roman"/>
                <a:ea typeface="Times New Roman"/>
                <a:cs typeface="Times New Roman"/>
                <a:sym typeface="Times New Roman"/>
              </a:rPr>
              <a:t> respiratory causes ( </a:t>
            </a:r>
            <a:r>
              <a:rPr lang="ar" sz="1100">
                <a:solidFill>
                  <a:schemeClr val="dk1"/>
                </a:solidFill>
                <a:latin typeface="Times New Roman"/>
                <a:ea typeface="Times New Roman"/>
                <a:cs typeface="Times New Roman"/>
                <a:sym typeface="Times New Roman"/>
              </a:rPr>
              <a:t>asthma COPD , pneumonia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19- Investigation: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COPD</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Blood:CBC, </a:t>
            </a:r>
            <a:r>
              <a:rPr b="1" lang="ar" sz="1100">
                <a:solidFill>
                  <a:schemeClr val="dk1"/>
                </a:solidFill>
                <a:latin typeface="Times New Roman"/>
                <a:ea typeface="Times New Roman"/>
                <a:cs typeface="Times New Roman"/>
                <a:sym typeface="Times New Roman"/>
              </a:rPr>
              <a:t>ABG, Spirometry (diagnostic test)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Serology:</a:t>
            </a:r>
            <a:r>
              <a:rPr lang="ar" sz="1100">
                <a:solidFill>
                  <a:srgbClr val="999999"/>
                </a:solidFill>
                <a:latin typeface="Times New Roman"/>
                <a:ea typeface="Times New Roman"/>
                <a:cs typeface="Times New Roman"/>
                <a:sym typeface="Times New Roman"/>
              </a:rPr>
              <a:t>Covid swab, PCR</a:t>
            </a:r>
            <a:endParaRPr sz="11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Imaging:</a:t>
            </a:r>
            <a:r>
              <a:rPr b="1" lang="ar" sz="1100">
                <a:solidFill>
                  <a:schemeClr val="dk1"/>
                </a:solidFill>
                <a:latin typeface="Times New Roman"/>
                <a:ea typeface="Times New Roman"/>
                <a:cs typeface="Times New Roman"/>
                <a:sym typeface="Times New Roman"/>
              </a:rPr>
              <a:t>CXR</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Special:</a:t>
            </a:r>
            <a:r>
              <a:rPr b="1" lang="ar" sz="1100">
                <a:solidFill>
                  <a:schemeClr val="dk1"/>
                </a:solidFill>
                <a:latin typeface="Times New Roman"/>
                <a:ea typeface="Times New Roman"/>
                <a:cs typeface="Times New Roman"/>
                <a:sym typeface="Times New Roman"/>
              </a:rPr>
              <a:t>PFT</a:t>
            </a:r>
            <a:r>
              <a:rPr lang="ar"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Pleural effusions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Light criteria, CXR , US </a:t>
            </a:r>
            <a:endParaRPr sz="1100">
              <a:solidFill>
                <a:schemeClr val="dk1"/>
              </a:solidFill>
              <a:latin typeface="Times New Roman"/>
              <a:ea typeface="Times New Roman"/>
              <a:cs typeface="Times New Roman"/>
              <a:sym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4"/>
          <p:cNvSpPr txBox="1"/>
          <p:nvPr/>
        </p:nvSpPr>
        <p:spPr>
          <a:xfrm>
            <a:off x="12" y="-637162"/>
            <a:ext cx="7560000" cy="8280900"/>
          </a:xfrm>
          <a:prstGeom prst="rect">
            <a:avLst/>
          </a:prstGeom>
          <a:noFill/>
          <a:ln>
            <a:noFill/>
          </a:ln>
        </p:spPr>
        <p:txBody>
          <a:bodyPr anchorCtr="0" anchor="t" bIns="125250" lIns="125250" spcFirstLastPara="1" rIns="125250" wrap="square" tIns="125250">
            <a:noAutofit/>
          </a:bodyPr>
          <a:lstStyle/>
          <a:p>
            <a:pPr indent="0" lvl="0" marL="0" rtl="0" algn="l">
              <a:spcBef>
                <a:spcPts val="0"/>
              </a:spcBef>
              <a:spcAft>
                <a:spcPts val="0"/>
              </a:spcAft>
              <a:buNone/>
            </a:pPr>
            <a:r>
              <a:t/>
            </a:r>
            <a:endParaRPr b="1" sz="1900">
              <a:solidFill>
                <a:srgbClr val="38761D"/>
              </a:solidFill>
              <a:latin typeface="Times New Roman"/>
              <a:ea typeface="Times New Roman"/>
              <a:cs typeface="Times New Roman"/>
              <a:sym typeface="Times New Roman"/>
            </a:endParaRPr>
          </a:p>
          <a:p>
            <a:pPr indent="0" lvl="0" marL="0" rtl="0" algn="l">
              <a:spcBef>
                <a:spcPts val="700"/>
              </a:spcBef>
              <a:spcAft>
                <a:spcPts val="0"/>
              </a:spcAft>
              <a:buNone/>
            </a:pPr>
            <a:r>
              <a:t/>
            </a:r>
            <a:endParaRPr b="1" sz="1900">
              <a:solidFill>
                <a:srgbClr val="38761D"/>
              </a:solidFill>
              <a:latin typeface="Times New Roman"/>
              <a:ea typeface="Times New Roman"/>
              <a:cs typeface="Times New Roman"/>
              <a:sym typeface="Times New Roman"/>
            </a:endParaRPr>
          </a:p>
          <a:p>
            <a:pPr indent="0" lvl="0" marL="0" rtl="0" algn="l">
              <a:spcBef>
                <a:spcPts val="700"/>
              </a:spcBef>
              <a:spcAft>
                <a:spcPts val="0"/>
              </a:spcAft>
              <a:buNone/>
            </a:pPr>
            <a:r>
              <a:t/>
            </a:r>
            <a:endParaRPr b="1" sz="1900">
              <a:solidFill>
                <a:srgbClr val="38761D"/>
              </a:solidFill>
              <a:latin typeface="Times New Roman"/>
              <a:ea typeface="Times New Roman"/>
              <a:cs typeface="Times New Roman"/>
              <a:sym typeface="Times New Roman"/>
            </a:endParaRPr>
          </a:p>
          <a:p>
            <a:pPr indent="0" lvl="0" marL="0" rtl="0" algn="l">
              <a:spcBef>
                <a:spcPts val="700"/>
              </a:spcBef>
              <a:spcAft>
                <a:spcPts val="0"/>
              </a:spcAft>
              <a:buNone/>
            </a:pPr>
            <a:r>
              <a:t/>
            </a:r>
            <a:endParaRPr b="1" sz="1900">
              <a:solidFill>
                <a:srgbClr val="38761D"/>
              </a:solidFill>
              <a:latin typeface="Times New Roman"/>
              <a:ea typeface="Times New Roman"/>
              <a:cs typeface="Times New Roman"/>
              <a:sym typeface="Times New Roman"/>
            </a:endParaRPr>
          </a:p>
          <a:p>
            <a:pPr indent="0" lvl="0" marL="0" rtl="0" algn="l">
              <a:spcBef>
                <a:spcPts val="700"/>
              </a:spcBef>
              <a:spcAft>
                <a:spcPts val="0"/>
              </a:spcAft>
              <a:buNone/>
            </a:pPr>
            <a:r>
              <a:t/>
            </a:r>
            <a:endParaRPr b="1" sz="1900">
              <a:solidFill>
                <a:srgbClr val="38761D"/>
              </a:solidFill>
              <a:latin typeface="Times New Roman"/>
              <a:ea typeface="Times New Roman"/>
              <a:cs typeface="Times New Roman"/>
              <a:sym typeface="Times New Roman"/>
            </a:endParaRPr>
          </a:p>
          <a:p>
            <a:pPr indent="0" lvl="0" marL="0" rtl="0" algn="ctr">
              <a:spcBef>
                <a:spcPts val="700"/>
              </a:spcBef>
              <a:spcAft>
                <a:spcPts val="0"/>
              </a:spcAft>
              <a:buNone/>
            </a:pPr>
            <a:r>
              <a:rPr b="1" lang="ar" sz="1600">
                <a:solidFill>
                  <a:srgbClr val="000000"/>
                </a:solidFill>
                <a:latin typeface="Sakkal Majalla"/>
                <a:ea typeface="Sakkal Majalla"/>
                <a:cs typeface="Sakkal Majalla"/>
                <a:sym typeface="Sakkal Majalla"/>
              </a:rPr>
              <a:t>بسم الله الرحمن الرحيم</a:t>
            </a:r>
            <a:endParaRPr b="1" sz="1600">
              <a:solidFill>
                <a:srgbClr val="000000"/>
              </a:solidFill>
              <a:latin typeface="Sakkal Majalla"/>
              <a:ea typeface="Sakkal Majalla"/>
              <a:cs typeface="Sakkal Majalla"/>
              <a:sym typeface="Sakkal Majalla"/>
            </a:endParaRPr>
          </a:p>
          <a:p>
            <a:pPr indent="-228600" lvl="0" marL="0" marR="0" rtl="1" algn="ctr">
              <a:spcBef>
                <a:spcPts val="700"/>
              </a:spcBef>
              <a:spcAft>
                <a:spcPts val="0"/>
              </a:spcAft>
              <a:buNone/>
            </a:pPr>
            <a:r>
              <a:t/>
            </a:r>
            <a:endParaRPr b="1" sz="1600">
              <a:solidFill>
                <a:srgbClr val="7F6000"/>
              </a:solidFill>
              <a:latin typeface="Sakkal Majalla"/>
              <a:ea typeface="Sakkal Majalla"/>
              <a:cs typeface="Sakkal Majalla"/>
              <a:sym typeface="Sakkal Majalla"/>
            </a:endParaRPr>
          </a:p>
          <a:p>
            <a:pPr indent="-228600" lvl="0" marL="0" marR="0" rtl="1" algn="ctr">
              <a:lnSpc>
                <a:spcPct val="144000"/>
              </a:lnSpc>
              <a:spcBef>
                <a:spcPts val="0"/>
              </a:spcBef>
              <a:spcAft>
                <a:spcPts val="0"/>
              </a:spcAft>
              <a:buNone/>
            </a:pPr>
            <a:r>
              <a:rPr b="1" lang="ar" sz="1600">
                <a:solidFill>
                  <a:srgbClr val="000000"/>
                </a:solidFill>
                <a:latin typeface="Sakkal Majalla"/>
                <a:ea typeface="Sakkal Majalla"/>
                <a:cs typeface="Sakkal Majalla"/>
                <a:sym typeface="Sakkal Majalla"/>
              </a:rPr>
              <a:t>نود لفت </a:t>
            </a:r>
            <a:r>
              <a:rPr b="1" lang="ar" sz="1600">
                <a:solidFill>
                  <a:srgbClr val="FF0000"/>
                </a:solidFill>
                <a:latin typeface="Sakkal Majalla"/>
                <a:ea typeface="Sakkal Majalla"/>
                <a:cs typeface="Sakkal Majalla"/>
                <a:sym typeface="Sakkal Majalla"/>
              </a:rPr>
              <a:t>الانتباه </a:t>
            </a:r>
            <a:r>
              <a:rPr b="1" lang="ar" sz="1600">
                <a:solidFill>
                  <a:srgbClr val="000000"/>
                </a:solidFill>
                <a:latin typeface="Sakkal Majalla"/>
                <a:ea typeface="Sakkal Majalla"/>
                <a:cs typeface="Sakkal Majalla"/>
                <a:sym typeface="Sakkal Majalla"/>
              </a:rPr>
              <a:t>أن العمل هو عمل طلَّابي بحت، مقدم من مجموعة</a:t>
            </a:r>
            <a:endParaRPr b="1" sz="1600">
              <a:solidFill>
                <a:srgbClr val="000000"/>
              </a:solidFill>
              <a:latin typeface="Sakkal Majalla"/>
              <a:ea typeface="Sakkal Majalla"/>
              <a:cs typeface="Sakkal Majalla"/>
              <a:sym typeface="Sakkal Majalla"/>
            </a:endParaRPr>
          </a:p>
          <a:p>
            <a:pPr indent="-228600" lvl="0" marL="0" marR="0" rtl="1" algn="ctr">
              <a:lnSpc>
                <a:spcPct val="144000"/>
              </a:lnSpc>
              <a:spcBef>
                <a:spcPts val="0"/>
              </a:spcBef>
              <a:spcAft>
                <a:spcPts val="0"/>
              </a:spcAft>
              <a:buNone/>
            </a:pPr>
            <a:r>
              <a:rPr b="1" lang="ar" sz="1600">
                <a:solidFill>
                  <a:srgbClr val="000000"/>
                </a:solidFill>
                <a:latin typeface="Sakkal Majalla"/>
                <a:ea typeface="Sakkal Majalla"/>
                <a:cs typeface="Sakkal Majalla"/>
                <a:sym typeface="Sakkal Majalla"/>
              </a:rPr>
              <a:t>من طلَّاب وطالبات (439) ويحتمل الخطأ على الرغم من أننا بذلنا</a:t>
            </a:r>
            <a:endParaRPr b="1" sz="1600">
              <a:solidFill>
                <a:srgbClr val="000000"/>
              </a:solidFill>
              <a:latin typeface="Sakkal Majalla"/>
              <a:ea typeface="Sakkal Majalla"/>
              <a:cs typeface="Sakkal Majalla"/>
              <a:sym typeface="Sakkal Majalla"/>
            </a:endParaRPr>
          </a:p>
          <a:p>
            <a:pPr indent="-228600" lvl="0" marL="0" marR="0" rtl="1" algn="ctr">
              <a:lnSpc>
                <a:spcPct val="144000"/>
              </a:lnSpc>
              <a:spcBef>
                <a:spcPts val="0"/>
              </a:spcBef>
              <a:spcAft>
                <a:spcPts val="0"/>
              </a:spcAft>
              <a:buNone/>
            </a:pPr>
            <a:r>
              <a:rPr b="1" lang="ar" sz="1600">
                <a:solidFill>
                  <a:srgbClr val="000000"/>
                </a:solidFill>
                <a:latin typeface="Sakkal Majalla"/>
                <a:ea typeface="Sakkal Majalla"/>
                <a:cs typeface="Sakkal Majalla"/>
                <a:sym typeface="Sakkal Majalla"/>
              </a:rPr>
              <a:t>جُهدنا من أجل إخراجه بأفضَل صورة</a:t>
            </a:r>
            <a:r>
              <a:rPr b="1" lang="ar" sz="1600">
                <a:latin typeface="Sakkal Majalla"/>
                <a:ea typeface="Sakkal Majalla"/>
                <a:cs typeface="Sakkal Majalla"/>
                <a:sym typeface="Sakkal Majalla"/>
              </a:rPr>
              <a:t>.</a:t>
            </a:r>
            <a:endParaRPr b="1" sz="1600">
              <a:solidFill>
                <a:srgbClr val="000000"/>
              </a:solidFill>
              <a:latin typeface="Sakkal Majalla"/>
              <a:ea typeface="Sakkal Majalla"/>
              <a:cs typeface="Sakkal Majalla"/>
              <a:sym typeface="Sakkal Majalla"/>
            </a:endParaRPr>
          </a:p>
          <a:p>
            <a:pPr indent="-228600" lvl="0" marL="0" marR="0" rtl="1" algn="ctr">
              <a:lnSpc>
                <a:spcPct val="144000"/>
              </a:lnSpc>
              <a:spcBef>
                <a:spcPts val="0"/>
              </a:spcBef>
              <a:spcAft>
                <a:spcPts val="0"/>
              </a:spcAft>
              <a:buNone/>
            </a:pPr>
            <a:r>
              <a:rPr b="1" lang="ar" sz="1600">
                <a:solidFill>
                  <a:srgbClr val="000000"/>
                </a:solidFill>
                <a:latin typeface="Sakkal Majalla"/>
                <a:ea typeface="Sakkal Majalla"/>
                <a:cs typeface="Sakkal Majalla"/>
                <a:sym typeface="Sakkal Majalla"/>
              </a:rPr>
              <a:t>تمَّ التعديل على بعض </a:t>
            </a:r>
            <a:r>
              <a:rPr b="1" lang="ar" sz="1600">
                <a:latin typeface="Sakkal Majalla"/>
                <a:ea typeface="Sakkal Majalla"/>
                <a:cs typeface="Sakkal Majalla"/>
                <a:sym typeface="Sakkal Majalla"/>
              </a:rPr>
              <a:t>الكيسات </a:t>
            </a:r>
            <a:r>
              <a:rPr b="1" lang="ar" sz="1600">
                <a:solidFill>
                  <a:srgbClr val="000000"/>
                </a:solidFill>
                <a:latin typeface="Sakkal Majalla"/>
                <a:ea typeface="Sakkal Majalla"/>
                <a:cs typeface="Sakkal Majalla"/>
                <a:sym typeface="Sakkal Majalla"/>
              </a:rPr>
              <a:t>وذلك </a:t>
            </a:r>
            <a:r>
              <a:rPr b="1" lang="ar" sz="1600">
                <a:latin typeface="Sakkal Majalla"/>
                <a:ea typeface="Sakkal Majalla"/>
                <a:cs typeface="Sakkal Majalla"/>
                <a:sym typeface="Sakkal Majalla"/>
              </a:rPr>
              <a:t>ب</a:t>
            </a:r>
            <a:r>
              <a:rPr b="1" lang="ar" sz="1600">
                <a:solidFill>
                  <a:srgbClr val="000000"/>
                </a:solidFill>
                <a:latin typeface="Sakkal Majalla"/>
                <a:ea typeface="Sakkal Majalla"/>
                <a:cs typeface="Sakkal Majalla"/>
                <a:sym typeface="Sakkal Majalla"/>
              </a:rPr>
              <a:t>إضافة</a:t>
            </a:r>
            <a:endParaRPr b="1" sz="1600">
              <a:solidFill>
                <a:srgbClr val="000000"/>
              </a:solidFill>
              <a:latin typeface="Sakkal Majalla"/>
              <a:ea typeface="Sakkal Majalla"/>
              <a:cs typeface="Sakkal Majalla"/>
              <a:sym typeface="Sakkal Majalla"/>
            </a:endParaRPr>
          </a:p>
          <a:p>
            <a:pPr indent="-228600" lvl="0" marL="0" marR="0" rtl="1" algn="ctr">
              <a:lnSpc>
                <a:spcPct val="144000"/>
              </a:lnSpc>
              <a:spcBef>
                <a:spcPts val="0"/>
              </a:spcBef>
              <a:spcAft>
                <a:spcPts val="0"/>
              </a:spcAft>
              <a:buNone/>
            </a:pPr>
            <a:r>
              <a:rPr b="1" lang="ar" sz="1600">
                <a:latin typeface="Sakkal Majalla"/>
                <a:ea typeface="Sakkal Majalla"/>
                <a:cs typeface="Sakkal Majalla"/>
                <a:sym typeface="Sakkal Majalla"/>
              </a:rPr>
              <a:t>الناقص منها</a:t>
            </a:r>
            <a:r>
              <a:rPr b="1" lang="ar" sz="1600">
                <a:solidFill>
                  <a:srgbClr val="000000"/>
                </a:solidFill>
                <a:latin typeface="Sakkal Majalla"/>
                <a:ea typeface="Sakkal Majalla"/>
                <a:cs typeface="Sakkal Majalla"/>
                <a:sym typeface="Sakkal Majalla"/>
              </a:rPr>
              <a:t> وحذف بعض</a:t>
            </a:r>
            <a:r>
              <a:rPr b="1" lang="ar" sz="1600">
                <a:latin typeface="Sakkal Majalla"/>
                <a:ea typeface="Sakkal Majalla"/>
                <a:cs typeface="Sakkal Majalla"/>
                <a:sym typeface="Sakkal Majalla"/>
              </a:rPr>
              <a:t> </a:t>
            </a:r>
            <a:r>
              <a:rPr b="1" lang="ar" sz="1600">
                <a:solidFill>
                  <a:srgbClr val="000000"/>
                </a:solidFill>
                <a:latin typeface="Sakkal Majalla"/>
                <a:ea typeface="Sakkal Majalla"/>
                <a:cs typeface="Sakkal Majalla"/>
                <a:sym typeface="Sakkal Majalla"/>
              </a:rPr>
              <a:t>الملاحظات الإضافية والأسئلة</a:t>
            </a:r>
            <a:endParaRPr b="1" sz="1600">
              <a:solidFill>
                <a:srgbClr val="000000"/>
              </a:solidFill>
              <a:latin typeface="Sakkal Majalla"/>
              <a:ea typeface="Sakkal Majalla"/>
              <a:cs typeface="Sakkal Majalla"/>
              <a:sym typeface="Sakkal Majalla"/>
            </a:endParaRPr>
          </a:p>
          <a:p>
            <a:pPr indent="-228600" lvl="0" marL="0" marR="0" rtl="1" algn="ctr">
              <a:lnSpc>
                <a:spcPct val="144000"/>
              </a:lnSpc>
              <a:spcBef>
                <a:spcPts val="0"/>
              </a:spcBef>
              <a:spcAft>
                <a:spcPts val="0"/>
              </a:spcAft>
              <a:buNone/>
            </a:pPr>
            <a:r>
              <a:rPr b="1" lang="ar" sz="1600">
                <a:solidFill>
                  <a:srgbClr val="000000"/>
                </a:solidFill>
                <a:latin typeface="Sakkal Majalla"/>
                <a:ea typeface="Sakkal Majalla"/>
                <a:cs typeface="Sakkal Majalla"/>
                <a:sym typeface="Sakkal Majalla"/>
              </a:rPr>
              <a:t>القديمة من أعمال السنوات السابقة، كما تم فرز </a:t>
            </a:r>
            <a:r>
              <a:rPr b="1" lang="ar" sz="1600">
                <a:latin typeface="Sakkal Majalla"/>
                <a:ea typeface="Sakkal Majalla"/>
                <a:cs typeface="Sakkal Majalla"/>
                <a:sym typeface="Sakkal Majalla"/>
              </a:rPr>
              <a:t>الكيسات </a:t>
            </a:r>
            <a:r>
              <a:rPr b="1" lang="ar" sz="1600">
                <a:solidFill>
                  <a:srgbClr val="000000"/>
                </a:solidFill>
                <a:latin typeface="Sakkal Majalla"/>
                <a:ea typeface="Sakkal Majalla"/>
                <a:cs typeface="Sakkal Majalla"/>
                <a:sym typeface="Sakkal Majalla"/>
              </a:rPr>
              <a:t>تبعًا للمادة </a:t>
            </a:r>
            <a:r>
              <a:rPr b="1" lang="ar" sz="1600">
                <a:latin typeface="Sakkal Majalla"/>
                <a:ea typeface="Sakkal Majalla"/>
                <a:cs typeface="Sakkal Majalla"/>
                <a:sym typeface="Sakkal Majalla"/>
              </a:rPr>
              <a:t>التي </a:t>
            </a:r>
            <a:r>
              <a:rPr b="1" lang="ar" sz="1600">
                <a:solidFill>
                  <a:srgbClr val="000000"/>
                </a:solidFill>
                <a:latin typeface="Sakkal Majalla"/>
                <a:ea typeface="Sakkal Majalla"/>
                <a:cs typeface="Sakkal Majalla"/>
                <a:sym typeface="Sakkal Majalla"/>
              </a:rPr>
              <a:t>تنتمي لها.</a:t>
            </a:r>
            <a:endParaRPr b="1" sz="1600">
              <a:solidFill>
                <a:srgbClr val="000000"/>
              </a:solidFill>
              <a:latin typeface="Sakkal Majalla"/>
              <a:ea typeface="Sakkal Majalla"/>
              <a:cs typeface="Sakkal Majalla"/>
              <a:sym typeface="Sakkal Majalla"/>
            </a:endParaRPr>
          </a:p>
          <a:p>
            <a:pPr indent="-228600" lvl="0" marL="0" marR="0" rtl="1" algn="r">
              <a:spcBef>
                <a:spcPts val="0"/>
              </a:spcBef>
              <a:spcAft>
                <a:spcPts val="0"/>
              </a:spcAft>
              <a:buNone/>
            </a:pPr>
            <a:r>
              <a:t/>
            </a:r>
            <a:endParaRPr b="1" sz="1600">
              <a:solidFill>
                <a:srgbClr val="7F6000"/>
              </a:solidFill>
              <a:latin typeface="Sakkal Majalla"/>
              <a:ea typeface="Sakkal Majalla"/>
              <a:cs typeface="Sakkal Majalla"/>
              <a:sym typeface="Sakkal Majalla"/>
            </a:endParaRPr>
          </a:p>
          <a:p>
            <a:pPr indent="-215900" lvl="0" marL="0" rtl="1" algn="ctr">
              <a:spcBef>
                <a:spcPts val="0"/>
              </a:spcBef>
              <a:spcAft>
                <a:spcPts val="0"/>
              </a:spcAft>
              <a:buNone/>
            </a:pPr>
            <a:r>
              <a:t/>
            </a:r>
            <a:endParaRPr b="1" sz="1600">
              <a:solidFill>
                <a:srgbClr val="7F6000"/>
              </a:solidFill>
              <a:latin typeface="Sakkal Majalla"/>
              <a:ea typeface="Sakkal Majalla"/>
              <a:cs typeface="Sakkal Majalla"/>
              <a:sym typeface="Sakkal Majalla"/>
            </a:endParaRPr>
          </a:p>
          <a:p>
            <a:pPr indent="-215900" lvl="0" marL="0" marR="0" rtl="1" algn="ctr">
              <a:lnSpc>
                <a:spcPct val="144000"/>
              </a:lnSpc>
              <a:spcBef>
                <a:spcPts val="0"/>
              </a:spcBef>
              <a:spcAft>
                <a:spcPts val="0"/>
              </a:spcAft>
              <a:buNone/>
            </a:pPr>
            <a:r>
              <a:rPr b="1" lang="ar" sz="1600">
                <a:solidFill>
                  <a:srgbClr val="000000"/>
                </a:solidFill>
                <a:latin typeface="Sakkal Majalla"/>
                <a:ea typeface="Sakkal Majalla"/>
                <a:cs typeface="Sakkal Majalla"/>
                <a:sym typeface="Sakkal Majalla"/>
              </a:rPr>
              <a:t>(ختامًا، عليكم بالاجْتِهاد وإخلاص النيَّة في طلب العلم. ولا نريد منكم إلا خالص الدعاء لنا).</a:t>
            </a:r>
            <a:endParaRPr b="1" sz="1600">
              <a:solidFill>
                <a:srgbClr val="7F6000"/>
              </a:solidFill>
              <a:latin typeface="Sakkal Majalla"/>
              <a:ea typeface="Sakkal Majalla"/>
              <a:cs typeface="Sakkal Majalla"/>
              <a:sym typeface="Sakkal Majalla"/>
            </a:endParaRPr>
          </a:p>
          <a:p>
            <a:pPr indent="-215900" lvl="0" marL="0" marR="0" rtl="1" algn="ctr">
              <a:lnSpc>
                <a:spcPct val="144000"/>
              </a:lnSpc>
              <a:spcBef>
                <a:spcPts val="0"/>
              </a:spcBef>
              <a:spcAft>
                <a:spcPts val="0"/>
              </a:spcAft>
              <a:buNone/>
            </a:pPr>
            <a:r>
              <a:rPr b="1" lang="ar" sz="1600">
                <a:solidFill>
                  <a:srgbClr val="4472C4"/>
                </a:solidFill>
                <a:latin typeface="Sakkal Majalla"/>
                <a:ea typeface="Sakkal Majalla"/>
                <a:cs typeface="Sakkal Majalla"/>
                <a:sym typeface="Sakkal Majalla"/>
              </a:rPr>
              <a:t>- تحيَّاتنا</a:t>
            </a:r>
            <a:endParaRPr b="1" sz="1600">
              <a:solidFill>
                <a:srgbClr val="4472C4"/>
              </a:solidFill>
              <a:latin typeface="Sakkal Majalla"/>
              <a:ea typeface="Sakkal Majalla"/>
              <a:cs typeface="Sakkal Majalla"/>
              <a:sym typeface="Sakkal Majalla"/>
            </a:endParaRPr>
          </a:p>
        </p:txBody>
      </p:sp>
      <p:sp>
        <p:nvSpPr>
          <p:cNvPr id="70" name="Google Shape;70;p14"/>
          <p:cNvSpPr txBox="1"/>
          <p:nvPr/>
        </p:nvSpPr>
        <p:spPr>
          <a:xfrm>
            <a:off x="203400" y="6055241"/>
            <a:ext cx="7153200" cy="2590800"/>
          </a:xfrm>
          <a:prstGeom prst="rect">
            <a:avLst/>
          </a:prstGeom>
          <a:noFill/>
          <a:ln>
            <a:noFill/>
          </a:ln>
        </p:spPr>
        <p:txBody>
          <a:bodyPr anchorCtr="0" anchor="t" bIns="125250" lIns="125250" spcFirstLastPara="1" rIns="125250" wrap="square" tIns="125250">
            <a:noAutofit/>
          </a:bodyPr>
          <a:lstStyle/>
          <a:p>
            <a:pPr indent="0" lvl="0" marL="0" rtl="0" algn="ctr">
              <a:lnSpc>
                <a:spcPct val="115000"/>
              </a:lnSpc>
              <a:spcBef>
                <a:spcPts val="0"/>
              </a:spcBef>
              <a:spcAft>
                <a:spcPts val="0"/>
              </a:spcAft>
              <a:buNone/>
            </a:pPr>
            <a:r>
              <a:rPr lang="ar" sz="1700" u="sng">
                <a:solidFill>
                  <a:srgbClr val="CC0000"/>
                </a:solidFill>
                <a:latin typeface="Times New Roman"/>
                <a:ea typeface="Times New Roman"/>
                <a:cs typeface="Times New Roman"/>
                <a:sym typeface="Times New Roman"/>
              </a:rPr>
              <a:t>Important Notes</a:t>
            </a:r>
            <a:endParaRPr sz="1700" u="sng">
              <a:solidFill>
                <a:srgbClr val="CC0000"/>
              </a:solidFill>
              <a:latin typeface="Times New Roman"/>
              <a:ea typeface="Times New Roman"/>
              <a:cs typeface="Times New Roman"/>
              <a:sym typeface="Times New Roman"/>
            </a:endParaRPr>
          </a:p>
          <a:p>
            <a:pPr indent="0" lvl="0" marL="0" rtl="0" algn="ctr">
              <a:lnSpc>
                <a:spcPct val="115000"/>
              </a:lnSpc>
              <a:spcBef>
                <a:spcPts val="0"/>
              </a:spcBef>
              <a:spcAft>
                <a:spcPts val="0"/>
              </a:spcAft>
              <a:buNone/>
            </a:pPr>
            <a:r>
              <a:t/>
            </a:r>
            <a:endParaRPr sz="1700" u="sng">
              <a:solidFill>
                <a:schemeClr val="dk1"/>
              </a:solidFill>
              <a:latin typeface="Times New Roman"/>
              <a:ea typeface="Times New Roman"/>
              <a:cs typeface="Times New Roman"/>
              <a:sym typeface="Times New Roman"/>
            </a:endParaRPr>
          </a:p>
          <a:p>
            <a:pPr indent="-412750" lvl="0" marL="622300" rtl="0" algn="l">
              <a:lnSpc>
                <a:spcPct val="115000"/>
              </a:lnSpc>
              <a:spcBef>
                <a:spcPts val="0"/>
              </a:spcBef>
              <a:spcAft>
                <a:spcPts val="0"/>
              </a:spcAft>
              <a:buClr>
                <a:schemeClr val="dk1"/>
              </a:buClr>
              <a:buSzPts val="1700"/>
              <a:buFont typeface="Times New Roman"/>
              <a:buChar char="❖"/>
            </a:pPr>
            <a:r>
              <a:rPr lang="ar" sz="1700">
                <a:solidFill>
                  <a:schemeClr val="dk1"/>
                </a:solidFill>
                <a:latin typeface="Times New Roman"/>
                <a:ea typeface="Times New Roman"/>
                <a:cs typeface="Times New Roman"/>
                <a:sym typeface="Times New Roman"/>
              </a:rPr>
              <a:t>One examiner kept opening the door to violate privacy, make sure to close the door and be aware of any other potential maneuvers</a:t>
            </a:r>
            <a:endParaRPr sz="17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700">
              <a:solidFill>
                <a:schemeClr val="dk1"/>
              </a:solidFill>
              <a:latin typeface="Times New Roman"/>
              <a:ea typeface="Times New Roman"/>
              <a:cs typeface="Times New Roman"/>
              <a:sym typeface="Times New Roman"/>
            </a:endParaRPr>
          </a:p>
          <a:p>
            <a:pPr indent="-412750" lvl="0" marL="622300" rtl="0" algn="l">
              <a:lnSpc>
                <a:spcPct val="115000"/>
              </a:lnSpc>
              <a:spcBef>
                <a:spcPts val="0"/>
              </a:spcBef>
              <a:spcAft>
                <a:spcPts val="0"/>
              </a:spcAft>
              <a:buClr>
                <a:schemeClr val="dk1"/>
              </a:buClr>
              <a:buSzPts val="1700"/>
              <a:buFont typeface="Times New Roman"/>
              <a:buChar char="❖"/>
            </a:pPr>
            <a:r>
              <a:rPr lang="ar" sz="1700">
                <a:solidFill>
                  <a:schemeClr val="dk1"/>
                </a:solidFill>
                <a:latin typeface="Times New Roman"/>
                <a:ea typeface="Times New Roman"/>
                <a:cs typeface="Times New Roman"/>
                <a:sym typeface="Times New Roman"/>
              </a:rPr>
              <a:t>We added questions examinees were asked on repeated cases, i.e not all questions are from the same examiner. </a:t>
            </a:r>
            <a:endParaRPr sz="17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700">
              <a:solidFill>
                <a:schemeClr val="dk1"/>
              </a:solidFill>
              <a:latin typeface="Times New Roman"/>
              <a:ea typeface="Times New Roman"/>
              <a:cs typeface="Times New Roman"/>
              <a:sym typeface="Times New Roman"/>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32"/>
          <p:cNvSpPr txBox="1"/>
          <p:nvPr/>
        </p:nvSpPr>
        <p:spPr>
          <a:xfrm>
            <a:off x="450000" y="804024"/>
            <a:ext cx="6840000" cy="9034500"/>
          </a:xfrm>
          <a:prstGeom prst="rect">
            <a:avLst/>
          </a:prstGeom>
          <a:noFill/>
          <a:ln>
            <a:noFill/>
          </a:ln>
        </p:spPr>
        <p:txBody>
          <a:bodyPr anchorCtr="0" anchor="t" bIns="91425" lIns="91425" spcFirstLastPara="1" rIns="91425" wrap="square" tIns="91425">
            <a:spAutoFit/>
          </a:bodyPr>
          <a:lstStyle/>
          <a:p>
            <a:pPr indent="0" lvl="0" marL="0" rtl="0" algn="l">
              <a:lnSpc>
                <a:spcPct val="13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20: Treatment and management</a:t>
            </a:r>
            <a:r>
              <a:rPr lang="ar"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lnSpc>
                <a:spcPct val="135000"/>
              </a:lnSpc>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COPD :</a:t>
            </a:r>
            <a:endParaRPr sz="1200">
              <a:solidFill>
                <a:schemeClr val="dk1"/>
              </a:solidFill>
              <a:latin typeface="Times New Roman"/>
              <a:ea typeface="Times New Roman"/>
              <a:cs typeface="Times New Roman"/>
              <a:sym typeface="Times New Roman"/>
            </a:endParaRPr>
          </a:p>
          <a:p>
            <a:pPr indent="0" lvl="0" marL="0" rtl="0" algn="l">
              <a:lnSpc>
                <a:spcPct val="135000"/>
              </a:lnSpc>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non-Pharmacological ( lifestyle Modifications ) : Smoking cessation (imp)</a:t>
            </a:r>
            <a:endParaRPr sz="1200">
              <a:solidFill>
                <a:schemeClr val="dk1"/>
              </a:solidFill>
              <a:latin typeface="Times New Roman"/>
              <a:ea typeface="Times New Roman"/>
              <a:cs typeface="Times New Roman"/>
              <a:sym typeface="Times New Roman"/>
            </a:endParaRPr>
          </a:p>
          <a:p>
            <a:pPr indent="0" lvl="0" marL="0" rtl="0" algn="l">
              <a:lnSpc>
                <a:spcPct val="135000"/>
              </a:lnSpc>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Pharmacological: </a:t>
            </a:r>
            <a:endParaRPr sz="1200">
              <a:solidFill>
                <a:schemeClr val="dk1"/>
              </a:solidFill>
              <a:latin typeface="Times New Roman"/>
              <a:ea typeface="Times New Roman"/>
              <a:cs typeface="Times New Roman"/>
              <a:sym typeface="Times New Roman"/>
            </a:endParaRPr>
          </a:p>
          <a:p>
            <a:pPr indent="0" lvl="0" marL="0" rtl="0" algn="l">
              <a:lnSpc>
                <a:spcPct val="135000"/>
              </a:lnSpc>
              <a:spcBef>
                <a:spcPts val="0"/>
              </a:spcBef>
              <a:spcAft>
                <a:spcPts val="0"/>
              </a:spcAft>
              <a:buNone/>
            </a:pPr>
            <a:r>
              <a:rPr lang="ar" sz="1200">
                <a:solidFill>
                  <a:schemeClr val="dk1"/>
                </a:solidFill>
                <a:latin typeface="Times New Roman"/>
                <a:ea typeface="Times New Roman"/>
                <a:cs typeface="Times New Roman"/>
                <a:sym typeface="Times New Roman"/>
              </a:rPr>
              <a:t>-Long-term O2 therapy: only given in certain cases, improves mortality. </a:t>
            </a:r>
            <a:endParaRPr sz="1200">
              <a:solidFill>
                <a:schemeClr val="dk1"/>
              </a:solidFill>
              <a:latin typeface="Times New Roman"/>
              <a:ea typeface="Times New Roman"/>
              <a:cs typeface="Times New Roman"/>
              <a:sym typeface="Times New Roman"/>
            </a:endParaRPr>
          </a:p>
          <a:p>
            <a:pPr indent="0" lvl="0" marL="0" rtl="0" algn="l">
              <a:lnSpc>
                <a:spcPct val="135000"/>
              </a:lnSpc>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 Pharmacological :</a:t>
            </a:r>
            <a:endParaRPr sz="1200">
              <a:solidFill>
                <a:schemeClr val="dk1"/>
              </a:solidFill>
              <a:latin typeface="Times New Roman"/>
              <a:ea typeface="Times New Roman"/>
              <a:cs typeface="Times New Roman"/>
              <a:sym typeface="Times New Roman"/>
            </a:endParaRPr>
          </a:p>
          <a:p>
            <a:pPr indent="0" lvl="0" marL="0" rtl="0" algn="l">
              <a:lnSpc>
                <a:spcPct val="135000"/>
              </a:lnSpc>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-Bronchodilators and ICS</a:t>
            </a:r>
            <a:endParaRPr sz="1200">
              <a:solidFill>
                <a:schemeClr val="dk1"/>
              </a:solidFill>
              <a:latin typeface="Times New Roman"/>
              <a:ea typeface="Times New Roman"/>
              <a:cs typeface="Times New Roman"/>
              <a:sym typeface="Times New Roman"/>
            </a:endParaRPr>
          </a:p>
          <a:p>
            <a:pPr indent="0" lvl="0" marL="0" rtl="0" algn="l">
              <a:lnSpc>
                <a:spcPct val="135000"/>
              </a:lnSpc>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-LABA never given alone. </a:t>
            </a:r>
            <a:r>
              <a:rPr lang="ar" sz="1200" u="sng">
                <a:solidFill>
                  <a:schemeClr val="dk1"/>
                </a:solidFill>
                <a:latin typeface="Times New Roman"/>
                <a:ea typeface="Times New Roman"/>
                <a:cs typeface="Times New Roman"/>
                <a:sym typeface="Times New Roman"/>
              </a:rPr>
              <a:t>Always with ICS</a:t>
            </a:r>
            <a:endParaRPr sz="1200" u="sng">
              <a:solidFill>
                <a:schemeClr val="dk1"/>
              </a:solidFill>
              <a:latin typeface="Times New Roman"/>
              <a:ea typeface="Times New Roman"/>
              <a:cs typeface="Times New Roman"/>
              <a:sym typeface="Times New Roman"/>
            </a:endParaRPr>
          </a:p>
          <a:p>
            <a:pPr indent="0" lvl="0" marL="0" rtl="0" algn="l">
              <a:lnSpc>
                <a:spcPct val="135000"/>
              </a:lnSpc>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Pleural effusion :</a:t>
            </a:r>
            <a:endParaRPr sz="1200">
              <a:solidFill>
                <a:schemeClr val="dk1"/>
              </a:solidFill>
              <a:latin typeface="Times New Roman"/>
              <a:ea typeface="Times New Roman"/>
              <a:cs typeface="Times New Roman"/>
              <a:sym typeface="Times New Roman"/>
            </a:endParaRPr>
          </a:p>
          <a:p>
            <a:pPr indent="0" lvl="0" marL="0" rtl="0" algn="l">
              <a:lnSpc>
                <a:spcPct val="135000"/>
              </a:lnSpc>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 Stabilize patients with respiratory distress, HOW? Provide supplemental oxygen, Consider urgent therapeutic thoracentesis - Identify and treat the underlying condition</a:t>
            </a:r>
            <a:endParaRPr sz="1200">
              <a:solidFill>
                <a:schemeClr val="dk1"/>
              </a:solidFill>
              <a:latin typeface="Times New Roman"/>
              <a:ea typeface="Times New Roman"/>
              <a:cs typeface="Times New Roman"/>
              <a:sym typeface="Times New Roman"/>
            </a:endParaRPr>
          </a:p>
          <a:p>
            <a:pPr indent="0" lvl="0" marL="0" rtl="0" algn="l">
              <a:lnSpc>
                <a:spcPct val="135000"/>
              </a:lnSpc>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 Therapeutic thoracentesis to relieve the symptoms like dyspnea</a:t>
            </a:r>
            <a:endParaRPr sz="1200">
              <a:solidFill>
                <a:schemeClr val="dk1"/>
              </a:solidFill>
              <a:latin typeface="Times New Roman"/>
              <a:ea typeface="Times New Roman"/>
              <a:cs typeface="Times New Roman"/>
              <a:sym typeface="Times New Roman"/>
            </a:endParaRPr>
          </a:p>
          <a:p>
            <a:pPr indent="0" lvl="0" marL="0" rtl="0" algn="l">
              <a:lnSpc>
                <a:spcPct val="13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Questions from examiner:</a:t>
            </a:r>
            <a:endParaRPr b="1" sz="1200">
              <a:solidFill>
                <a:schemeClr val="dk1"/>
              </a:solidFill>
              <a:latin typeface="Times New Roman"/>
              <a:ea typeface="Times New Roman"/>
              <a:cs typeface="Times New Roman"/>
              <a:sym typeface="Times New Roman"/>
            </a:endParaRPr>
          </a:p>
          <a:p>
            <a:pPr indent="0" lvl="0" marL="0" rtl="0" algn="l">
              <a:lnSpc>
                <a:spcPct val="135000"/>
              </a:lnSpc>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 Which system are you going to examine? Respiratory. - Back or front? Which is better?</a:t>
            </a:r>
            <a:endParaRPr sz="1200">
              <a:solidFill>
                <a:schemeClr val="dk1"/>
              </a:solidFill>
              <a:latin typeface="Times New Roman"/>
              <a:ea typeface="Times New Roman"/>
              <a:cs typeface="Times New Roman"/>
              <a:sym typeface="Times New Roman"/>
            </a:endParaRPr>
          </a:p>
          <a:p>
            <a:pPr indent="0" lvl="0" marL="0" rtl="0" algn="l">
              <a:lnSpc>
                <a:spcPct val="135000"/>
              </a:lnSpc>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 What is  horner syndrome ? </a:t>
            </a:r>
            <a:r>
              <a:rPr lang="ar" sz="1100">
                <a:solidFill>
                  <a:schemeClr val="dk1"/>
                </a:solidFill>
                <a:latin typeface="Times New Roman"/>
                <a:ea typeface="Times New Roman"/>
                <a:cs typeface="Times New Roman"/>
                <a:sym typeface="Times New Roman"/>
              </a:rPr>
              <a:t>a condition that </a:t>
            </a:r>
            <a:r>
              <a:rPr b="1" lang="ar" sz="1100">
                <a:solidFill>
                  <a:schemeClr val="dk1"/>
                </a:solidFill>
                <a:latin typeface="Times New Roman"/>
                <a:ea typeface="Times New Roman"/>
                <a:cs typeface="Times New Roman"/>
                <a:sym typeface="Times New Roman"/>
              </a:rPr>
              <a:t>affects the face and eye on one side of the body</a:t>
            </a:r>
            <a:r>
              <a:rPr lang="ar" sz="1100">
                <a:solidFill>
                  <a:schemeClr val="dk1"/>
                </a:solidFill>
                <a:latin typeface="Times New Roman"/>
                <a:ea typeface="Times New Roman"/>
                <a:cs typeface="Times New Roman"/>
                <a:sym typeface="Times New Roman"/>
              </a:rPr>
              <a:t>. It is caused by the disruption of a nerve pathway from the brain to the head and neck</a:t>
            </a:r>
            <a:endParaRPr sz="1200">
              <a:solidFill>
                <a:schemeClr val="dk1"/>
              </a:solidFill>
              <a:latin typeface="Times New Roman"/>
              <a:ea typeface="Times New Roman"/>
              <a:cs typeface="Times New Roman"/>
              <a:sym typeface="Times New Roman"/>
            </a:endParaRPr>
          </a:p>
          <a:p>
            <a:pPr indent="0" lvl="0" marL="0" rtl="0" algn="l">
              <a:lnSpc>
                <a:spcPct val="135000"/>
              </a:lnSpc>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 What disease decreases tactile and vocal fremitus</a:t>
            </a:r>
            <a:endParaRPr sz="1200">
              <a:solidFill>
                <a:schemeClr val="dk1"/>
              </a:solidFill>
              <a:latin typeface="Times New Roman"/>
              <a:ea typeface="Times New Roman"/>
              <a:cs typeface="Times New Roman"/>
              <a:sym typeface="Times New Roman"/>
            </a:endParaRPr>
          </a:p>
          <a:p>
            <a:pPr indent="0" lvl="0" marL="0" rtl="0" algn="l">
              <a:lnSpc>
                <a:spcPct val="135000"/>
              </a:lnSpc>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 What disease has positive egophony? </a:t>
            </a:r>
            <a:r>
              <a:rPr lang="ar" sz="1100">
                <a:solidFill>
                  <a:schemeClr val="dk1"/>
                </a:solidFill>
                <a:latin typeface="Times New Roman"/>
                <a:ea typeface="Times New Roman"/>
                <a:cs typeface="Times New Roman"/>
                <a:sym typeface="Times New Roman"/>
              </a:rPr>
              <a:t>commonly seen in </a:t>
            </a:r>
            <a:r>
              <a:rPr b="1" lang="ar" sz="1100">
                <a:solidFill>
                  <a:schemeClr val="dk1"/>
                </a:solidFill>
                <a:latin typeface="Times New Roman"/>
                <a:ea typeface="Times New Roman"/>
                <a:cs typeface="Times New Roman"/>
                <a:sym typeface="Times New Roman"/>
              </a:rPr>
              <a:t>pneumonia (consolidation) and pleural effusion</a:t>
            </a:r>
            <a:endParaRPr sz="1200">
              <a:solidFill>
                <a:schemeClr val="dk1"/>
              </a:solidFill>
              <a:latin typeface="Times New Roman"/>
              <a:ea typeface="Times New Roman"/>
              <a:cs typeface="Times New Roman"/>
              <a:sym typeface="Times New Roman"/>
            </a:endParaRPr>
          </a:p>
          <a:p>
            <a:pPr indent="0" lvl="0" marL="0" rtl="0" algn="l">
              <a:lnSpc>
                <a:spcPct val="135000"/>
              </a:lnSpc>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 Why is pulmonary fibrosis not the diagnosis?</a:t>
            </a:r>
            <a:endParaRPr sz="1200">
              <a:solidFill>
                <a:schemeClr val="dk1"/>
              </a:solidFill>
              <a:latin typeface="Times New Roman"/>
              <a:ea typeface="Times New Roman"/>
              <a:cs typeface="Times New Roman"/>
              <a:sym typeface="Times New Roman"/>
            </a:endParaRPr>
          </a:p>
          <a:p>
            <a:pPr indent="0" lvl="0" marL="0" rtl="0" algn="l">
              <a:lnSpc>
                <a:spcPct val="135000"/>
              </a:lnSpc>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 Showed me an x-ray image for Pleural Effusion and asked me to identify - Asked for 3 causes of Exudative and Transudative , and i explained the difference according to the Light’s criteria</a:t>
            </a:r>
            <a:endParaRPr sz="1200">
              <a:solidFill>
                <a:schemeClr val="dk1"/>
              </a:solidFill>
              <a:latin typeface="Times New Roman"/>
              <a:ea typeface="Times New Roman"/>
              <a:cs typeface="Times New Roman"/>
              <a:sym typeface="Times New Roman"/>
            </a:endParaRPr>
          </a:p>
          <a:p>
            <a:pPr indent="0" lvl="0" marL="0" rtl="0" algn="l">
              <a:lnSpc>
                <a:spcPct val="135000"/>
              </a:lnSpc>
              <a:spcBef>
                <a:spcPts val="0"/>
              </a:spcBef>
              <a:spcAft>
                <a:spcPts val="0"/>
              </a:spcAft>
              <a:buNone/>
            </a:pPr>
            <a:r>
              <a:rPr lang="ar" sz="1200">
                <a:solidFill>
                  <a:schemeClr val="dk1"/>
                </a:solidFill>
                <a:latin typeface="Times New Roman"/>
                <a:ea typeface="Times New Roman"/>
                <a:cs typeface="Times New Roman"/>
                <a:sym typeface="Times New Roman"/>
              </a:rPr>
              <a:t>- When to give oxygen? provide supplemental oxygen urgently </a:t>
            </a:r>
            <a:endParaRPr sz="1200">
              <a:solidFill>
                <a:schemeClr val="dk1"/>
              </a:solidFill>
              <a:latin typeface="Times New Roman"/>
              <a:ea typeface="Times New Roman"/>
              <a:cs typeface="Times New Roman"/>
              <a:sym typeface="Times New Roman"/>
            </a:endParaRPr>
          </a:p>
          <a:p>
            <a:pPr indent="0" lvl="0" marL="0" rtl="0" algn="l">
              <a:lnSpc>
                <a:spcPct val="135000"/>
              </a:lnSpc>
              <a:spcBef>
                <a:spcPts val="0"/>
              </a:spcBef>
              <a:spcAft>
                <a:spcPts val="0"/>
              </a:spcAft>
              <a:buNone/>
            </a:pPr>
            <a:r>
              <a:rPr lang="ar" sz="1200">
                <a:solidFill>
                  <a:schemeClr val="dk1"/>
                </a:solidFill>
                <a:latin typeface="Times New Roman"/>
                <a:ea typeface="Times New Roman"/>
                <a:cs typeface="Times New Roman"/>
                <a:sym typeface="Times New Roman"/>
              </a:rPr>
              <a:t>What are the Criteria for hospital admission ? </a:t>
            </a:r>
            <a:r>
              <a:rPr lang="ar" sz="1100">
                <a:solidFill>
                  <a:schemeClr val="dk1"/>
                </a:solidFill>
                <a:latin typeface="Times New Roman"/>
                <a:ea typeface="Times New Roman"/>
                <a:cs typeface="Times New Roman"/>
                <a:sym typeface="Times New Roman"/>
              </a:rPr>
              <a:t>The Global Initiative for Chronic Obstructive Lung Disease diagnostic criterion for chronic obstructive pulmonary disease is </a:t>
            </a:r>
            <a:r>
              <a:rPr b="1" lang="ar" sz="1100">
                <a:solidFill>
                  <a:schemeClr val="dk1"/>
                </a:solidFill>
                <a:latin typeface="Times New Roman"/>
                <a:ea typeface="Times New Roman"/>
                <a:cs typeface="Times New Roman"/>
                <a:sym typeface="Times New Roman"/>
              </a:rPr>
              <a:t>a forced expiratory volume in one second/forced vital capacity ratio of less than 70 percent of the predicted value </a:t>
            </a:r>
            <a:endParaRPr sz="1200">
              <a:solidFill>
                <a:schemeClr val="dk1"/>
              </a:solidFill>
              <a:latin typeface="Times New Roman"/>
              <a:ea typeface="Times New Roman"/>
              <a:cs typeface="Times New Roman"/>
              <a:sym typeface="Times New Roman"/>
            </a:endParaRPr>
          </a:p>
          <a:p>
            <a:pPr indent="0" lvl="0" marL="0" rtl="0" algn="l">
              <a:lnSpc>
                <a:spcPct val="135000"/>
              </a:lnSpc>
              <a:spcBef>
                <a:spcPts val="0"/>
              </a:spcBef>
              <a:spcAft>
                <a:spcPts val="0"/>
              </a:spcAft>
              <a:buNone/>
            </a:pPr>
            <a:r>
              <a:rPr lang="ar" sz="1200">
                <a:solidFill>
                  <a:schemeClr val="dk1"/>
                </a:solidFill>
                <a:latin typeface="Times New Roman"/>
                <a:ea typeface="Times New Roman"/>
                <a:cs typeface="Times New Roman"/>
                <a:sym typeface="Times New Roman"/>
              </a:rPr>
              <a:t>-what is Treatment if it was a hospital acquired Pneumonia ? if the patient had </a:t>
            </a:r>
            <a:r>
              <a:rPr lang="ar" sz="1200">
                <a:solidFill>
                  <a:schemeClr val="dk1"/>
                </a:solidFill>
                <a:latin typeface="Times New Roman"/>
                <a:ea typeface="Times New Roman"/>
                <a:cs typeface="Times New Roman"/>
                <a:sym typeface="Times New Roman"/>
              </a:rPr>
              <a:t>severe</a:t>
            </a:r>
            <a:r>
              <a:rPr lang="ar" sz="1200">
                <a:solidFill>
                  <a:schemeClr val="dk1"/>
                </a:solidFill>
                <a:latin typeface="Times New Roman"/>
                <a:ea typeface="Times New Roman"/>
                <a:cs typeface="Times New Roman"/>
                <a:sym typeface="Times New Roman"/>
              </a:rPr>
              <a:t> COPD we give the patient Steroids + Antibiotics + Oxygen therapy + Ventilators while also checking O2 levels </a:t>
            </a:r>
            <a:endParaRPr sz="1200">
              <a:solidFill>
                <a:schemeClr val="dk1"/>
              </a:solidFill>
              <a:latin typeface="Times New Roman"/>
              <a:ea typeface="Times New Roman"/>
              <a:cs typeface="Times New Roman"/>
              <a:sym typeface="Times New Roman"/>
            </a:endParaRPr>
          </a:p>
          <a:p>
            <a:pPr indent="0" lvl="0" marL="0" rtl="0" algn="l">
              <a:lnSpc>
                <a:spcPct val="135000"/>
              </a:lnSpc>
              <a:spcBef>
                <a:spcPts val="0"/>
              </a:spcBef>
              <a:spcAft>
                <a:spcPts val="0"/>
              </a:spcAft>
              <a:buNone/>
            </a:pPr>
            <a:r>
              <a:rPr lang="ar" sz="1200">
                <a:solidFill>
                  <a:schemeClr val="dk1"/>
                </a:solidFill>
                <a:latin typeface="Times New Roman"/>
                <a:ea typeface="Times New Roman"/>
                <a:cs typeface="Times New Roman"/>
                <a:sym typeface="Times New Roman"/>
              </a:rPr>
              <a:t>-what is the Treatment if he was unstable ? already answered </a:t>
            </a:r>
            <a:endParaRPr sz="1200">
              <a:solidFill>
                <a:schemeClr val="dk1"/>
              </a:solidFill>
              <a:latin typeface="Times New Roman"/>
              <a:ea typeface="Times New Roman"/>
              <a:cs typeface="Times New Roman"/>
              <a:sym typeface="Times New Roman"/>
            </a:endParaRPr>
          </a:p>
          <a:p>
            <a:pPr indent="0" lvl="0" marL="0" rtl="0" algn="l">
              <a:lnSpc>
                <a:spcPct val="135000"/>
              </a:lnSpc>
              <a:spcBef>
                <a:spcPts val="0"/>
              </a:spcBef>
              <a:spcAft>
                <a:spcPts val="0"/>
              </a:spcAft>
              <a:buNone/>
            </a:pPr>
            <a:r>
              <a:rPr lang="ar" sz="1200">
                <a:solidFill>
                  <a:schemeClr val="dk1"/>
                </a:solidFill>
                <a:latin typeface="Times New Roman"/>
                <a:ea typeface="Times New Roman"/>
                <a:cs typeface="Times New Roman"/>
                <a:sym typeface="Times New Roman"/>
              </a:rPr>
              <a:t>- Why do we use ECG?  Because it may show signs of right ventricular hypertrophy e.g. Cor pulmonale (Right atrial enlargement)</a:t>
            </a:r>
            <a:endParaRPr sz="1200">
              <a:solidFill>
                <a:schemeClr val="dk1"/>
              </a:solidFill>
              <a:latin typeface="Times New Roman"/>
              <a:ea typeface="Times New Roman"/>
              <a:cs typeface="Times New Roman"/>
              <a:sym typeface="Times New Roman"/>
            </a:endParaRPr>
          </a:p>
          <a:p>
            <a:pPr indent="0" lvl="0" marL="0" rtl="0" algn="l">
              <a:lnSpc>
                <a:spcPct val="135000"/>
              </a:lnSpc>
              <a:spcBef>
                <a:spcPts val="0"/>
              </a:spcBef>
              <a:spcAft>
                <a:spcPts val="0"/>
              </a:spcAft>
              <a:buNone/>
            </a:pPr>
            <a:r>
              <a:rPr lang="ar" sz="1200">
                <a:solidFill>
                  <a:schemeClr val="dk1"/>
                </a:solidFill>
                <a:latin typeface="Times New Roman"/>
                <a:ea typeface="Times New Roman"/>
                <a:cs typeface="Times New Roman"/>
                <a:sym typeface="Times New Roman"/>
              </a:rPr>
              <a:t>- where could be the edema in other places? feet and sacral</a:t>
            </a:r>
            <a:endParaRPr sz="1200">
              <a:solidFill>
                <a:schemeClr val="dk1"/>
              </a:solidFill>
              <a:latin typeface="Times New Roman"/>
              <a:ea typeface="Times New Roman"/>
              <a:cs typeface="Times New Roman"/>
              <a:sym typeface="Times New Roman"/>
            </a:endParaRPr>
          </a:p>
          <a:p>
            <a:pPr indent="0" lvl="0" marL="0" rtl="0" algn="l">
              <a:lnSpc>
                <a:spcPct val="135000"/>
              </a:lnSpc>
              <a:spcBef>
                <a:spcPts val="0"/>
              </a:spcBef>
              <a:spcAft>
                <a:spcPts val="0"/>
              </a:spcAft>
              <a:buNone/>
            </a:pPr>
            <a:r>
              <a:rPr lang="ar" sz="1200">
                <a:solidFill>
                  <a:schemeClr val="dk1"/>
                </a:solidFill>
                <a:latin typeface="Times New Roman"/>
                <a:ea typeface="Times New Roman"/>
                <a:cs typeface="Times New Roman"/>
                <a:sym typeface="Times New Roman"/>
              </a:rPr>
              <a:t>-Why did you ask about his job? Is it relevant? yes the patient might have other respiratory disorders caused by </a:t>
            </a:r>
            <a:r>
              <a:rPr lang="ar" sz="1200">
                <a:solidFill>
                  <a:schemeClr val="dk1"/>
                </a:solidFill>
                <a:latin typeface="Times New Roman"/>
                <a:ea typeface="Times New Roman"/>
                <a:cs typeface="Times New Roman"/>
                <a:sym typeface="Times New Roman"/>
              </a:rPr>
              <a:t>substance</a:t>
            </a:r>
            <a:r>
              <a:rPr lang="ar" sz="1200">
                <a:solidFill>
                  <a:schemeClr val="dk1"/>
                </a:solidFill>
                <a:latin typeface="Times New Roman"/>
                <a:ea typeface="Times New Roman"/>
                <a:cs typeface="Times New Roman"/>
                <a:sym typeface="Times New Roman"/>
              </a:rPr>
              <a:t> exposure </a:t>
            </a:r>
            <a:endParaRPr sz="1200">
              <a:solidFill>
                <a:schemeClr val="dk1"/>
              </a:solidFill>
              <a:latin typeface="Times New Roman"/>
              <a:ea typeface="Times New Roman"/>
              <a:cs typeface="Times New Roman"/>
              <a:sym typeface="Times New Roman"/>
            </a:endParaRPr>
          </a:p>
          <a:p>
            <a:pPr indent="0" lvl="0" marL="0" rtl="0" algn="l">
              <a:lnSpc>
                <a:spcPct val="135000"/>
              </a:lnSpc>
              <a:spcBef>
                <a:spcPts val="0"/>
              </a:spcBef>
              <a:spcAft>
                <a:spcPts val="0"/>
              </a:spcAft>
              <a:buNone/>
            </a:pPr>
            <a:r>
              <a:rPr lang="ar" sz="1200">
                <a:solidFill>
                  <a:schemeClr val="dk1"/>
                </a:solidFill>
                <a:latin typeface="Times New Roman"/>
                <a:ea typeface="Times New Roman"/>
                <a:cs typeface="Times New Roman"/>
                <a:sym typeface="Times New Roman"/>
              </a:rPr>
              <a:t>-COPD which one was pink puffers and blue bloaters(emphysema, chronic bronchitis)</a:t>
            </a:r>
            <a:endParaRPr sz="1200">
              <a:solidFill>
                <a:schemeClr val="dk1"/>
              </a:solidFill>
              <a:latin typeface="Times New Roman"/>
              <a:ea typeface="Times New Roman"/>
              <a:cs typeface="Times New Roman"/>
              <a:sym typeface="Times New Roman"/>
            </a:endParaRPr>
          </a:p>
          <a:p>
            <a:pPr indent="0" lvl="0" marL="0" rtl="0" algn="l">
              <a:lnSpc>
                <a:spcPct val="135000"/>
              </a:lnSpc>
              <a:spcBef>
                <a:spcPts val="0"/>
              </a:spcBef>
              <a:spcAft>
                <a:spcPts val="0"/>
              </a:spcAft>
              <a:buNone/>
            </a:pPr>
            <a:r>
              <a:t/>
            </a:r>
            <a:endParaRPr sz="1200">
              <a:solidFill>
                <a:schemeClr val="dk1"/>
              </a:solidFill>
              <a:latin typeface="Times New Roman"/>
              <a:ea typeface="Times New Roman"/>
              <a:cs typeface="Times New Roman"/>
              <a:sym typeface="Times New Roman"/>
            </a:endParaRPr>
          </a:p>
          <a:p>
            <a:pPr indent="0" lvl="0" marL="0" rtl="0" algn="l">
              <a:lnSpc>
                <a:spcPct val="135000"/>
              </a:lnSpc>
              <a:spcBef>
                <a:spcPts val="0"/>
              </a:spcBef>
              <a:spcAft>
                <a:spcPts val="0"/>
              </a:spcAft>
              <a:buNone/>
            </a:pPr>
            <a:r>
              <a:t/>
            </a:r>
            <a:endParaRPr sz="1200">
              <a:solidFill>
                <a:schemeClr val="dk1"/>
              </a:solidFill>
              <a:latin typeface="Times New Roman"/>
              <a:ea typeface="Times New Roman"/>
              <a:cs typeface="Times New Roman"/>
              <a:sym typeface="Times New Roman"/>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33"/>
          <p:cNvSpPr txBox="1"/>
          <p:nvPr/>
        </p:nvSpPr>
        <p:spPr>
          <a:xfrm>
            <a:off x="450000" y="666750"/>
            <a:ext cx="6840000" cy="13692300"/>
          </a:xfrm>
          <a:prstGeom prst="rect">
            <a:avLst/>
          </a:prstGeom>
          <a:noFill/>
          <a:ln>
            <a:noFill/>
          </a:ln>
        </p:spPr>
        <p:txBody>
          <a:bodyPr anchorCtr="0" anchor="t" bIns="125250" lIns="125250" spcFirstLastPara="1" rIns="125250" wrap="square" tIns="125250">
            <a:noAutofit/>
          </a:bodyPr>
          <a:lstStyle/>
          <a:p>
            <a:pPr indent="0" lvl="0" marL="0" rtl="0" algn="l">
              <a:lnSpc>
                <a:spcPct val="115000"/>
              </a:lnSpc>
              <a:spcBef>
                <a:spcPts val="0"/>
              </a:spcBef>
              <a:spcAft>
                <a:spcPts val="0"/>
              </a:spcAft>
              <a:buNone/>
            </a:pPr>
            <a:r>
              <a:rPr b="1" lang="ar" sz="1600">
                <a:solidFill>
                  <a:schemeClr val="dk1"/>
                </a:solidFill>
                <a:highlight>
                  <a:srgbClr val="FFF2CC"/>
                </a:highlight>
                <a:latin typeface="Times New Roman"/>
                <a:ea typeface="Times New Roman"/>
                <a:cs typeface="Times New Roman"/>
                <a:sym typeface="Times New Roman"/>
              </a:rPr>
              <a:t>Case 10: Chronic Bronchitis</a:t>
            </a:r>
            <a:endParaRPr b="1" sz="1600">
              <a:solidFill>
                <a:schemeClr val="dk1"/>
              </a:solidFill>
              <a:highlight>
                <a:srgbClr val="FFF2CC"/>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a:solidFill>
                  <a:srgbClr val="3C78D8"/>
                </a:solidFill>
                <a:latin typeface="Times New Roman"/>
                <a:ea typeface="Times New Roman"/>
                <a:cs typeface="Times New Roman"/>
                <a:sym typeface="Times New Roman"/>
              </a:rPr>
              <a:t>Case: 65 y/o coming to the clinic with </a:t>
            </a:r>
            <a:r>
              <a:rPr b="1" lang="ar">
                <a:solidFill>
                  <a:srgbClr val="3C78D8"/>
                </a:solidFill>
                <a:highlight>
                  <a:schemeClr val="lt1"/>
                </a:highlight>
                <a:latin typeface="Times New Roman"/>
                <a:ea typeface="Times New Roman"/>
                <a:cs typeface="Times New Roman"/>
                <a:sym typeface="Times New Roman"/>
              </a:rPr>
              <a:t>productive cough and sob </a:t>
            </a:r>
            <a:r>
              <a:rPr b="1" lang="ar">
                <a:solidFill>
                  <a:srgbClr val="3C78D8"/>
                </a:solidFill>
                <a:latin typeface="Times New Roman"/>
                <a:ea typeface="Times New Roman"/>
                <a:cs typeface="Times New Roman"/>
                <a:sym typeface="Times New Roman"/>
              </a:rPr>
              <a:t>for 2 years. </a:t>
            </a:r>
            <a:endParaRPr sz="600">
              <a:solidFill>
                <a:srgbClr val="3C78D8"/>
              </a:solidFill>
              <a:latin typeface="Times New Roman"/>
              <a:ea typeface="Times New Roman"/>
              <a:cs typeface="Times New Roman"/>
              <a:sym typeface="Times New Roman"/>
            </a:endParaRPr>
          </a:p>
          <a:p>
            <a:pPr indent="0" lvl="0" marL="0" rtl="0" algn="ctr">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 Biodata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highlight>
                  <a:srgbClr val="CCCCCC"/>
                </a:highlight>
                <a:latin typeface="Times New Roman"/>
                <a:ea typeface="Times New Roman"/>
                <a:cs typeface="Times New Roman"/>
                <a:sym typeface="Times New Roman"/>
              </a:rPr>
              <a:t>Name:.......... Age:......... Gender:......... Nationality:.......... Martial Status:........... Occupation:........... Residency:......... Route and date of admission:........</a:t>
            </a:r>
            <a:endParaRPr sz="1100">
              <a:solidFill>
                <a:schemeClr val="dk1"/>
              </a:solidFill>
              <a:highlight>
                <a:srgbClr val="CCCCCC"/>
              </a:highlight>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2- Chief complaint: Productive Cough and SOB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3- History of Presenting illness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highlight>
                  <a:srgbClr val="C9DAF8"/>
                </a:highlight>
                <a:latin typeface="Times New Roman"/>
                <a:ea typeface="Times New Roman"/>
                <a:cs typeface="Times New Roman"/>
                <a:sym typeface="Times New Roman"/>
              </a:rPr>
              <a:t>Cough</a:t>
            </a:r>
            <a:r>
              <a:rPr b="1" lang="ar" sz="1100">
                <a:solidFill>
                  <a:schemeClr val="dk1"/>
                </a:solidFill>
                <a:latin typeface="Times New Roman"/>
                <a:ea typeface="Times New Roman"/>
                <a:cs typeface="Times New Roman"/>
                <a:sym typeface="Times New Roman"/>
              </a:rPr>
              <a:t>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highlight>
                  <a:srgbClr val="B7B7B7"/>
                </a:highlight>
                <a:latin typeface="Times New Roman"/>
                <a:ea typeface="Times New Roman"/>
                <a:cs typeface="Times New Roman"/>
                <a:sym typeface="Times New Roman"/>
              </a:rPr>
              <a:t>Site:.......</a:t>
            </a:r>
            <a:r>
              <a:rPr lang="ar" sz="1100">
                <a:solidFill>
                  <a:schemeClr val="dk1"/>
                </a:solidFill>
                <a:highlight>
                  <a:schemeClr val="lt1"/>
                </a:highlight>
                <a:latin typeface="Times New Roman"/>
                <a:ea typeface="Times New Roman"/>
                <a:cs typeface="Times New Roman"/>
                <a:sym typeface="Times New Roman"/>
              </a:rPr>
              <a:t> Onset</a:t>
            </a:r>
            <a:r>
              <a:rPr lang="ar" sz="1100">
                <a:solidFill>
                  <a:schemeClr val="dk1"/>
                </a:solidFill>
                <a:latin typeface="Times New Roman"/>
                <a:ea typeface="Times New Roman"/>
                <a:cs typeface="Times New Roman"/>
                <a:sym typeface="Times New Roman"/>
              </a:rPr>
              <a:t>: </a:t>
            </a:r>
            <a:r>
              <a:rPr b="1" lang="ar" sz="1100">
                <a:solidFill>
                  <a:schemeClr val="dk1"/>
                </a:solidFill>
                <a:latin typeface="Times New Roman"/>
                <a:ea typeface="Times New Roman"/>
                <a:cs typeface="Times New Roman"/>
                <a:sym typeface="Times New Roman"/>
              </a:rPr>
              <a:t>gradual</a:t>
            </a:r>
            <a:r>
              <a:rPr lang="ar" sz="1100">
                <a:solidFill>
                  <a:schemeClr val="dk1"/>
                </a:solidFill>
                <a:latin typeface="Times New Roman"/>
                <a:ea typeface="Times New Roman"/>
                <a:cs typeface="Times New Roman"/>
                <a:sym typeface="Times New Roman"/>
              </a:rPr>
              <a:t>  Character:</a:t>
            </a:r>
            <a:r>
              <a:rPr lang="ar" sz="1100">
                <a:solidFill>
                  <a:schemeClr val="dk1"/>
                </a:solidFill>
                <a:highlight>
                  <a:srgbClr val="7B7B7B"/>
                </a:highlight>
                <a:latin typeface="Times New Roman"/>
                <a:ea typeface="Times New Roman"/>
                <a:cs typeface="Times New Roman"/>
                <a:sym typeface="Times New Roman"/>
              </a:rPr>
              <a:t> </a:t>
            </a:r>
            <a:r>
              <a:rPr lang="ar" sz="1100">
                <a:solidFill>
                  <a:schemeClr val="dk1"/>
                </a:solidFill>
                <a:highlight>
                  <a:srgbClr val="B7B7B7"/>
                </a:highlight>
                <a:latin typeface="Times New Roman"/>
                <a:ea typeface="Times New Roman"/>
                <a:cs typeface="Times New Roman"/>
                <a:sym typeface="Times New Roman"/>
              </a:rPr>
              <a:t>Radiation:……</a:t>
            </a:r>
            <a:r>
              <a:rPr lang="ar" sz="1100">
                <a:solidFill>
                  <a:schemeClr val="dk1"/>
                </a:solidFill>
                <a:latin typeface="Times New Roman"/>
                <a:ea typeface="Times New Roman"/>
                <a:cs typeface="Times New Roman"/>
                <a:sym typeface="Times New Roman"/>
              </a:rPr>
              <a:t>.Alleviating Factor: </a:t>
            </a:r>
            <a:r>
              <a:rPr b="1" lang="ar" sz="1100">
                <a:solidFill>
                  <a:schemeClr val="dk1"/>
                </a:solidFill>
                <a:latin typeface="Times New Roman"/>
                <a:ea typeface="Times New Roman"/>
                <a:cs typeface="Times New Roman"/>
                <a:sym typeface="Times New Roman"/>
              </a:rPr>
              <a:t>rest or nothing</a:t>
            </a:r>
            <a:r>
              <a:rPr lang="ar" sz="1100">
                <a:solidFill>
                  <a:schemeClr val="dk1"/>
                </a:solidFill>
                <a:latin typeface="Times New Roman"/>
                <a:ea typeface="Times New Roman"/>
                <a:cs typeface="Times New Roman"/>
                <a:sym typeface="Times New Roman"/>
              </a:rPr>
              <a:t> , </a:t>
            </a:r>
            <a:r>
              <a:rPr lang="ar" sz="1100">
                <a:solidFill>
                  <a:srgbClr val="999999"/>
                </a:solidFill>
                <a:latin typeface="Times New Roman"/>
                <a:ea typeface="Times New Roman"/>
                <a:cs typeface="Times New Roman"/>
                <a:sym typeface="Times New Roman"/>
              </a:rPr>
              <a:t>bronchodilator , oxygen supplements</a:t>
            </a:r>
            <a:r>
              <a:rPr lang="ar" sz="1100">
                <a:solidFill>
                  <a:schemeClr val="dk1"/>
                </a:solidFill>
                <a:latin typeface="Times New Roman"/>
                <a:ea typeface="Times New Roman"/>
                <a:cs typeface="Times New Roman"/>
                <a:sym typeface="Times New Roman"/>
              </a:rPr>
              <a:t> Timing: (1- Course: continuous or </a:t>
            </a:r>
            <a:r>
              <a:rPr b="1" lang="ar" sz="1100">
                <a:solidFill>
                  <a:schemeClr val="dk1"/>
                </a:solidFill>
                <a:latin typeface="Times New Roman"/>
                <a:ea typeface="Times New Roman"/>
                <a:cs typeface="Times New Roman"/>
                <a:sym typeface="Times New Roman"/>
              </a:rPr>
              <a:t>intermittent</a:t>
            </a:r>
            <a:r>
              <a:rPr lang="ar" sz="1100">
                <a:solidFill>
                  <a:schemeClr val="dk1"/>
                </a:solidFill>
                <a:latin typeface="Times New Roman"/>
                <a:ea typeface="Times New Roman"/>
                <a:cs typeface="Times New Roman"/>
                <a:sym typeface="Times New Roman"/>
              </a:rPr>
              <a:t>? Intermittent </a:t>
            </a:r>
            <a:r>
              <a:rPr lang="ar" sz="1100">
                <a:solidFill>
                  <a:srgbClr val="999999"/>
                </a:solidFill>
                <a:latin typeface="Times New Roman"/>
                <a:ea typeface="Times New Roman"/>
                <a:cs typeface="Times New Roman"/>
                <a:sym typeface="Times New Roman"/>
              </a:rPr>
              <a:t>If intermittent ask about how many time ? How much the time between ratchet one ? How much the time of each one ? When the last one is happened? )</a:t>
            </a:r>
            <a:r>
              <a:rPr lang="ar" sz="1100">
                <a:solidFill>
                  <a:schemeClr val="dk1"/>
                </a:solidFill>
                <a:latin typeface="Times New Roman"/>
                <a:ea typeface="Times New Roman"/>
                <a:cs typeface="Times New Roman"/>
                <a:sym typeface="Times New Roman"/>
              </a:rPr>
              <a:t> 2- Pattern: is it progressive , constant , or regressive ? Does it increase or decrease at specific time throughout the day ? Happen more in the morning exacerbating factors: triggered by cold weather Severity:by scoring from 1-10 , does it interfere with your daily activity ? Does it wake up you from sleep ?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Special Questions: if productive ask about </a:t>
            </a:r>
            <a:r>
              <a:rPr lang="ar" sz="1100">
                <a:solidFill>
                  <a:schemeClr val="dk1"/>
                </a:solidFill>
                <a:highlight>
                  <a:srgbClr val="FFF2CC"/>
                </a:highlight>
                <a:latin typeface="Times New Roman"/>
                <a:ea typeface="Times New Roman"/>
                <a:cs typeface="Times New Roman"/>
                <a:sym typeface="Times New Roman"/>
              </a:rPr>
              <a:t>ACCO</a:t>
            </a:r>
            <a:r>
              <a:rPr lang="ar"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highlight>
                  <a:srgbClr val="FFF2CC"/>
                </a:highlight>
                <a:latin typeface="Times New Roman"/>
                <a:ea typeface="Times New Roman"/>
                <a:cs typeface="Times New Roman"/>
                <a:sym typeface="Times New Roman"/>
              </a:rPr>
              <a:t>A</a:t>
            </a:r>
            <a:r>
              <a:rPr lang="ar" sz="1100">
                <a:solidFill>
                  <a:schemeClr val="dk1"/>
                </a:solidFill>
                <a:latin typeface="Times New Roman"/>
                <a:ea typeface="Times New Roman"/>
                <a:cs typeface="Times New Roman"/>
                <a:sym typeface="Times New Roman"/>
              </a:rPr>
              <a:t>mount : </a:t>
            </a:r>
            <a:r>
              <a:rPr lang="ar" sz="1100">
                <a:solidFill>
                  <a:srgbClr val="999999"/>
                </a:solidFill>
                <a:latin typeface="Times New Roman"/>
                <a:ea typeface="Times New Roman"/>
                <a:cs typeface="Times New Roman"/>
                <a:sym typeface="Times New Roman"/>
              </a:rPr>
              <a:t>spoon like less or more</a:t>
            </a:r>
            <a:r>
              <a:rPr lang="ar" sz="1100">
                <a:solidFill>
                  <a:schemeClr val="dk1"/>
                </a:solidFill>
                <a:latin typeface="Times New Roman"/>
                <a:ea typeface="Times New Roman"/>
                <a:cs typeface="Times New Roman"/>
                <a:sym typeface="Times New Roman"/>
              </a:rPr>
              <a:t> small in amount </a:t>
            </a:r>
            <a:r>
              <a:rPr b="1" lang="ar" sz="1100">
                <a:solidFill>
                  <a:schemeClr val="dk1"/>
                </a:solidFill>
                <a:highlight>
                  <a:srgbClr val="FFF2CC"/>
                </a:highlight>
                <a:latin typeface="Times New Roman"/>
                <a:ea typeface="Times New Roman"/>
                <a:cs typeface="Times New Roman"/>
                <a:sym typeface="Times New Roman"/>
              </a:rPr>
              <a:t>C</a:t>
            </a:r>
            <a:r>
              <a:rPr lang="ar" sz="1100">
                <a:solidFill>
                  <a:schemeClr val="dk1"/>
                </a:solidFill>
                <a:latin typeface="Times New Roman"/>
                <a:ea typeface="Times New Roman"/>
                <a:cs typeface="Times New Roman"/>
                <a:sym typeface="Times New Roman"/>
              </a:rPr>
              <a:t>olor : yellow/white sputum </a:t>
            </a:r>
            <a:r>
              <a:rPr b="1" lang="ar" sz="1100">
                <a:solidFill>
                  <a:schemeClr val="dk1"/>
                </a:solidFill>
                <a:highlight>
                  <a:srgbClr val="FFF2CC"/>
                </a:highlight>
                <a:latin typeface="Times New Roman"/>
                <a:ea typeface="Times New Roman"/>
                <a:cs typeface="Times New Roman"/>
                <a:sym typeface="Times New Roman"/>
              </a:rPr>
              <a:t>C</a:t>
            </a:r>
            <a:r>
              <a:rPr lang="ar" sz="1100">
                <a:solidFill>
                  <a:schemeClr val="dk1"/>
                </a:solidFill>
                <a:latin typeface="Times New Roman"/>
                <a:ea typeface="Times New Roman"/>
                <a:cs typeface="Times New Roman"/>
                <a:sym typeface="Times New Roman"/>
              </a:rPr>
              <a:t>ontent : no blood , </a:t>
            </a:r>
            <a:r>
              <a:rPr b="1" lang="ar" sz="1100">
                <a:solidFill>
                  <a:schemeClr val="dk1"/>
                </a:solidFill>
                <a:highlight>
                  <a:srgbClr val="FFF2CC"/>
                </a:highlight>
                <a:latin typeface="Times New Roman"/>
                <a:ea typeface="Times New Roman"/>
                <a:cs typeface="Times New Roman"/>
                <a:sym typeface="Times New Roman"/>
              </a:rPr>
              <a:t>O</a:t>
            </a:r>
            <a:r>
              <a:rPr lang="ar" sz="1100">
                <a:solidFill>
                  <a:schemeClr val="dk1"/>
                </a:solidFill>
                <a:highlight>
                  <a:schemeClr val="lt1"/>
                </a:highlight>
                <a:latin typeface="Times New Roman"/>
                <a:ea typeface="Times New Roman"/>
                <a:cs typeface="Times New Roman"/>
                <a:sym typeface="Times New Roman"/>
              </a:rPr>
              <a:t>dor</a:t>
            </a:r>
            <a:r>
              <a:rPr lang="ar" sz="1100">
                <a:solidFill>
                  <a:schemeClr val="dk1"/>
                </a:solidFill>
                <a:latin typeface="Times New Roman"/>
                <a:ea typeface="Times New Roman"/>
                <a:cs typeface="Times New Roman"/>
                <a:sym typeface="Times New Roman"/>
              </a:rPr>
              <a:t> : no foul smell</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highlight>
                  <a:srgbClr val="D9D2E9"/>
                </a:highlight>
                <a:latin typeface="Times New Roman"/>
                <a:ea typeface="Times New Roman"/>
                <a:cs typeface="Times New Roman"/>
                <a:sym typeface="Times New Roman"/>
              </a:rPr>
              <a:t>SOB ( awareness of breathing )</a:t>
            </a:r>
            <a:endParaRPr b="1" sz="1100">
              <a:solidFill>
                <a:schemeClr val="dk1"/>
              </a:solidFill>
              <a:highlight>
                <a:srgbClr val="D9D2E9"/>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highlight>
                  <a:srgbClr val="CCCCCC"/>
                </a:highlight>
                <a:latin typeface="Times New Roman"/>
                <a:ea typeface="Times New Roman"/>
                <a:cs typeface="Times New Roman"/>
                <a:sym typeface="Times New Roman"/>
              </a:rPr>
              <a:t>Site</a:t>
            </a:r>
            <a:r>
              <a:rPr lang="ar" sz="1100">
                <a:solidFill>
                  <a:schemeClr val="dk1"/>
                </a:solidFill>
                <a:latin typeface="Times New Roman"/>
                <a:ea typeface="Times New Roman"/>
                <a:cs typeface="Times New Roman"/>
                <a:sym typeface="Times New Roman"/>
              </a:rPr>
              <a:t>:........ Onset: sudden , </a:t>
            </a:r>
            <a:r>
              <a:rPr b="1" lang="ar" sz="1100">
                <a:solidFill>
                  <a:schemeClr val="dk1"/>
                </a:solidFill>
                <a:latin typeface="Times New Roman"/>
                <a:ea typeface="Times New Roman"/>
                <a:cs typeface="Times New Roman"/>
                <a:sym typeface="Times New Roman"/>
              </a:rPr>
              <a:t>gradual</a:t>
            </a:r>
            <a:r>
              <a:rPr lang="ar" sz="1100">
                <a:solidFill>
                  <a:schemeClr val="dk1"/>
                </a:solidFill>
                <a:latin typeface="Times New Roman"/>
                <a:ea typeface="Times New Roman"/>
                <a:cs typeface="Times New Roman"/>
                <a:sym typeface="Times New Roman"/>
              </a:rPr>
              <a:t>? </a:t>
            </a:r>
            <a:r>
              <a:rPr lang="ar" sz="1100">
                <a:solidFill>
                  <a:schemeClr val="dk1"/>
                </a:solidFill>
                <a:highlight>
                  <a:srgbClr val="CCCCCC"/>
                </a:highlight>
                <a:latin typeface="Times New Roman"/>
                <a:ea typeface="Times New Roman"/>
                <a:cs typeface="Times New Roman"/>
                <a:sym typeface="Times New Roman"/>
              </a:rPr>
              <a:t>Character</a:t>
            </a:r>
            <a:r>
              <a:rPr lang="ar" sz="1100">
                <a:solidFill>
                  <a:schemeClr val="dk1"/>
                </a:solidFill>
                <a:latin typeface="Times New Roman"/>
                <a:ea typeface="Times New Roman"/>
                <a:cs typeface="Times New Roman"/>
                <a:sym typeface="Times New Roman"/>
              </a:rPr>
              <a:t>:....... </a:t>
            </a:r>
            <a:r>
              <a:rPr lang="ar" sz="1100">
                <a:solidFill>
                  <a:schemeClr val="dk1"/>
                </a:solidFill>
                <a:highlight>
                  <a:srgbClr val="CCCCCC"/>
                </a:highlight>
                <a:latin typeface="Times New Roman"/>
                <a:ea typeface="Times New Roman"/>
                <a:cs typeface="Times New Roman"/>
                <a:sym typeface="Times New Roman"/>
              </a:rPr>
              <a:t>Radiation</a:t>
            </a:r>
            <a:r>
              <a:rPr lang="ar" sz="1100">
                <a:solidFill>
                  <a:schemeClr val="dk1"/>
                </a:solidFill>
                <a:latin typeface="Times New Roman"/>
                <a:ea typeface="Times New Roman"/>
                <a:cs typeface="Times New Roman"/>
                <a:sym typeface="Times New Roman"/>
              </a:rPr>
              <a:t>:........ Alleviating Factor: rest , Bronchodilator ? Timing: (1- Course: continuous or </a:t>
            </a:r>
            <a:r>
              <a:rPr b="1" lang="ar" sz="1100">
                <a:solidFill>
                  <a:schemeClr val="dk1"/>
                </a:solidFill>
                <a:latin typeface="Times New Roman"/>
                <a:ea typeface="Times New Roman"/>
                <a:cs typeface="Times New Roman"/>
                <a:sym typeface="Times New Roman"/>
              </a:rPr>
              <a:t>intermittent</a:t>
            </a:r>
            <a:r>
              <a:rPr lang="ar" sz="1100">
                <a:solidFill>
                  <a:schemeClr val="dk1"/>
                </a:solidFill>
                <a:latin typeface="Times New Roman"/>
                <a:ea typeface="Times New Roman"/>
                <a:cs typeface="Times New Roman"/>
                <a:sym typeface="Times New Roman"/>
              </a:rPr>
              <a:t>? If intermittent ask about how many time ? How much the time between ratchet one ? How much the time of each one ? When the last one is happened? ) 2- Pattern: is it progressive , constant , or regressive ? Exacerbating factors: </a:t>
            </a:r>
            <a:r>
              <a:rPr b="1" lang="ar" sz="1100">
                <a:solidFill>
                  <a:schemeClr val="dk1"/>
                </a:solidFill>
                <a:latin typeface="Times New Roman"/>
                <a:ea typeface="Times New Roman"/>
                <a:cs typeface="Times New Roman"/>
                <a:sym typeface="Times New Roman"/>
              </a:rPr>
              <a:t>lies down ( no orthopnea or PND)</a:t>
            </a:r>
            <a:r>
              <a:rPr b="1" lang="ar" sz="1100">
                <a:solidFill>
                  <a:srgbClr val="999999"/>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 exertion , emotions, smoking ? </a:t>
            </a:r>
            <a:endParaRPr sz="11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Severity: by scoring from 1-10 , ask the patient if interfering with daily activities, by using NYHA classification Special Questions: what was doing before the attack is happening ? Is it awake you from sleep ? (PND) does it exacerbating by lies down (orthopnea) , </a:t>
            </a:r>
            <a:endParaRPr b="1" sz="4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4- Associated Symptoms: </a:t>
            </a:r>
            <a:r>
              <a:rPr b="1" lang="ar" sz="1100">
                <a:solidFill>
                  <a:srgbClr val="999999"/>
                </a:solidFill>
                <a:latin typeface="Times New Roman"/>
                <a:ea typeface="Times New Roman"/>
                <a:cs typeface="Times New Roman"/>
                <a:sym typeface="Times New Roman"/>
              </a:rPr>
              <a:t>Pneumonia: </a:t>
            </a:r>
            <a:r>
              <a:rPr b="1" lang="ar" sz="1100">
                <a:solidFill>
                  <a:srgbClr val="999999"/>
                </a:solidFill>
                <a:latin typeface="Times New Roman"/>
                <a:ea typeface="Times New Roman"/>
                <a:cs typeface="Times New Roman"/>
                <a:sym typeface="Times New Roman"/>
              </a:rPr>
              <a:t> Sputum , Hemoptysis, SOB, Fever, Wheezing ,  PE : SOB , Tender leg , </a:t>
            </a:r>
            <a:endParaRPr b="1" sz="11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rgbClr val="999999"/>
                </a:solidFill>
                <a:latin typeface="Times New Roman"/>
                <a:ea typeface="Times New Roman"/>
                <a:cs typeface="Times New Roman"/>
                <a:sym typeface="Times New Roman"/>
              </a:rPr>
              <a:t>Bronchogenic carcinoma : Hoarseness, Night sweat, </a:t>
            </a:r>
            <a:r>
              <a:rPr b="1" lang="ar" sz="1100">
                <a:solidFill>
                  <a:srgbClr val="999999"/>
                </a:solidFill>
                <a:latin typeface="Times New Roman"/>
                <a:ea typeface="Times New Roman"/>
                <a:cs typeface="Times New Roman"/>
                <a:sym typeface="Times New Roman"/>
              </a:rPr>
              <a:t>Weight</a:t>
            </a:r>
            <a:r>
              <a:rPr b="1" lang="ar" sz="1100">
                <a:solidFill>
                  <a:srgbClr val="999999"/>
                </a:solidFill>
                <a:latin typeface="Times New Roman"/>
                <a:ea typeface="Times New Roman"/>
                <a:cs typeface="Times New Roman"/>
                <a:sym typeface="Times New Roman"/>
              </a:rPr>
              <a:t> loss, Hemoptysis,   </a:t>
            </a:r>
            <a:r>
              <a:rPr b="1" lang="ar" sz="1100">
                <a:solidFill>
                  <a:srgbClr val="999999"/>
                </a:solidFill>
                <a:latin typeface="Times New Roman"/>
                <a:ea typeface="Times New Roman"/>
                <a:cs typeface="Times New Roman"/>
                <a:sym typeface="Times New Roman"/>
              </a:rPr>
              <a:t>Esophageal</a:t>
            </a:r>
            <a:r>
              <a:rPr b="1" lang="ar" sz="1100">
                <a:solidFill>
                  <a:srgbClr val="999999"/>
                </a:solidFill>
                <a:latin typeface="Times New Roman"/>
                <a:ea typeface="Times New Roman"/>
                <a:cs typeface="Times New Roman"/>
                <a:sym typeface="Times New Roman"/>
              </a:rPr>
              <a:t> </a:t>
            </a:r>
            <a:r>
              <a:rPr b="1" lang="ar" sz="1100">
                <a:solidFill>
                  <a:srgbClr val="999999"/>
                </a:solidFill>
                <a:latin typeface="Times New Roman"/>
                <a:ea typeface="Times New Roman"/>
                <a:cs typeface="Times New Roman"/>
                <a:sym typeface="Times New Roman"/>
              </a:rPr>
              <a:t>atresia</a:t>
            </a:r>
            <a:r>
              <a:rPr b="1" lang="ar" sz="1100">
                <a:solidFill>
                  <a:srgbClr val="999999"/>
                </a:solidFill>
                <a:latin typeface="Times New Roman"/>
                <a:ea typeface="Times New Roman"/>
                <a:cs typeface="Times New Roman"/>
                <a:sym typeface="Times New Roman"/>
              </a:rPr>
              <a:t> : Cough after food ,  GERD : SOB , Heartburn, Sweating. </a:t>
            </a:r>
            <a:endParaRPr b="1" sz="11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5- Risk Factors: </a:t>
            </a:r>
            <a:r>
              <a:rPr b="1" lang="ar" sz="1100">
                <a:solidFill>
                  <a:schemeClr val="dk1"/>
                </a:solidFill>
                <a:latin typeface="Times New Roman"/>
                <a:ea typeface="Times New Roman"/>
                <a:cs typeface="Times New Roman"/>
                <a:sym typeface="Times New Roman"/>
              </a:rPr>
              <a:t>smoking  1.5packs/day for 20 years ,</a:t>
            </a:r>
            <a:r>
              <a:rPr b="1" lang="ar" sz="1100">
                <a:solidFill>
                  <a:srgbClr val="999999"/>
                </a:solidFill>
                <a:latin typeface="Times New Roman"/>
                <a:ea typeface="Times New Roman"/>
                <a:cs typeface="Times New Roman"/>
                <a:sym typeface="Times New Roman"/>
              </a:rPr>
              <a:t>Smoker or Ex Smoker , Asthma. </a:t>
            </a:r>
            <a:endParaRPr b="1" sz="11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6- Constitutional symptoms: NNWAFF ( </a:t>
            </a:r>
            <a:r>
              <a:rPr b="1" lang="ar" sz="1100" u="sng">
                <a:solidFill>
                  <a:schemeClr val="dk1"/>
                </a:solidFill>
                <a:latin typeface="Times New Roman"/>
                <a:ea typeface="Times New Roman"/>
                <a:cs typeface="Times New Roman"/>
                <a:sym typeface="Times New Roman"/>
              </a:rPr>
              <a:t>N</a:t>
            </a:r>
            <a:r>
              <a:rPr b="1" lang="ar" sz="1100">
                <a:solidFill>
                  <a:schemeClr val="dk1"/>
                </a:solidFill>
                <a:latin typeface="Times New Roman"/>
                <a:ea typeface="Times New Roman"/>
                <a:cs typeface="Times New Roman"/>
                <a:sym typeface="Times New Roman"/>
              </a:rPr>
              <a:t>ausea, </a:t>
            </a:r>
            <a:r>
              <a:rPr b="1" lang="ar" sz="1100" u="sng">
                <a:solidFill>
                  <a:schemeClr val="dk1"/>
                </a:solidFill>
                <a:latin typeface="Times New Roman"/>
                <a:ea typeface="Times New Roman"/>
                <a:cs typeface="Times New Roman"/>
                <a:sym typeface="Times New Roman"/>
              </a:rPr>
              <a:t>N</a:t>
            </a:r>
            <a:r>
              <a:rPr b="1" lang="ar" sz="1100">
                <a:solidFill>
                  <a:schemeClr val="dk1"/>
                </a:solidFill>
                <a:latin typeface="Times New Roman"/>
                <a:ea typeface="Times New Roman"/>
                <a:cs typeface="Times New Roman"/>
                <a:sym typeface="Times New Roman"/>
              </a:rPr>
              <a:t>ight sweat, </a:t>
            </a:r>
            <a:r>
              <a:rPr b="1" lang="ar" sz="1100" u="sng">
                <a:solidFill>
                  <a:schemeClr val="dk1"/>
                </a:solidFill>
                <a:latin typeface="Times New Roman"/>
                <a:ea typeface="Times New Roman"/>
                <a:cs typeface="Times New Roman"/>
                <a:sym typeface="Times New Roman"/>
              </a:rPr>
              <a:t>W</a:t>
            </a:r>
            <a:r>
              <a:rPr b="1" lang="ar" sz="1100">
                <a:solidFill>
                  <a:schemeClr val="dk1"/>
                </a:solidFill>
                <a:latin typeface="Times New Roman"/>
                <a:ea typeface="Times New Roman"/>
                <a:cs typeface="Times New Roman"/>
                <a:sym typeface="Times New Roman"/>
              </a:rPr>
              <a:t>eight loss, Loss of</a:t>
            </a:r>
            <a:r>
              <a:rPr b="1" lang="ar" sz="1100" u="sng">
                <a:solidFill>
                  <a:schemeClr val="dk1"/>
                </a:solidFill>
                <a:latin typeface="Times New Roman"/>
                <a:ea typeface="Times New Roman"/>
                <a:cs typeface="Times New Roman"/>
                <a:sym typeface="Times New Roman"/>
              </a:rPr>
              <a:t> a</a:t>
            </a:r>
            <a:r>
              <a:rPr b="1" lang="ar" sz="1100">
                <a:solidFill>
                  <a:schemeClr val="dk1"/>
                </a:solidFill>
                <a:latin typeface="Times New Roman"/>
                <a:ea typeface="Times New Roman"/>
                <a:cs typeface="Times New Roman"/>
                <a:sym typeface="Times New Roman"/>
              </a:rPr>
              <a:t>ppetite, </a:t>
            </a:r>
            <a:r>
              <a:rPr b="1" lang="ar" sz="1100" u="sng">
                <a:solidFill>
                  <a:schemeClr val="dk1"/>
                </a:solidFill>
                <a:latin typeface="Times New Roman"/>
                <a:ea typeface="Times New Roman"/>
                <a:cs typeface="Times New Roman"/>
                <a:sym typeface="Times New Roman"/>
              </a:rPr>
              <a:t>F</a:t>
            </a:r>
            <a:r>
              <a:rPr b="1" lang="ar" sz="1100">
                <a:solidFill>
                  <a:schemeClr val="dk1"/>
                </a:solidFill>
                <a:latin typeface="Times New Roman"/>
                <a:ea typeface="Times New Roman"/>
                <a:cs typeface="Times New Roman"/>
                <a:sym typeface="Times New Roman"/>
              </a:rPr>
              <a:t>ever and </a:t>
            </a:r>
            <a:r>
              <a:rPr b="1" lang="ar" sz="1100" u="sng">
                <a:solidFill>
                  <a:schemeClr val="dk1"/>
                </a:solidFill>
                <a:latin typeface="Times New Roman"/>
                <a:ea typeface="Times New Roman"/>
                <a:cs typeface="Times New Roman"/>
                <a:sym typeface="Times New Roman"/>
              </a:rPr>
              <a:t>F</a:t>
            </a:r>
            <a:r>
              <a:rPr b="1" lang="ar" sz="1100">
                <a:solidFill>
                  <a:schemeClr val="dk1"/>
                </a:solidFill>
                <a:latin typeface="Times New Roman"/>
                <a:ea typeface="Times New Roman"/>
                <a:cs typeface="Times New Roman"/>
                <a:sym typeface="Times New Roman"/>
              </a:rPr>
              <a:t>atigue)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7- Systematic review:</a:t>
            </a:r>
            <a:r>
              <a:rPr lang="ar" sz="1100">
                <a:solidFill>
                  <a:schemeClr val="dk1"/>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Unremarkable</a:t>
            </a:r>
            <a:r>
              <a:rPr lang="ar"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8-  Past medical  </a:t>
            </a:r>
            <a:r>
              <a:rPr lang="ar" sz="1100">
                <a:solidFill>
                  <a:schemeClr val="dk1"/>
                </a:solidFill>
                <a:latin typeface="Times New Roman"/>
                <a:ea typeface="Times New Roman"/>
                <a:cs typeface="Times New Roman"/>
                <a:sym typeface="Times New Roman"/>
              </a:rPr>
              <a:t>Any similar Attacks: No Any chronic diseases: NO   Any other diseases: NO,  History of Hospitalization: 6 months ago he was hospitalized for an infection (not ICU), stayed for 7 days and was given antibiotics and inhalers (</a:t>
            </a:r>
            <a:r>
              <a:rPr lang="ar" sz="1100">
                <a:solidFill>
                  <a:schemeClr val="dk1"/>
                </a:solidFill>
                <a:latin typeface="Times New Roman"/>
                <a:ea typeface="Times New Roman"/>
                <a:cs typeface="Times New Roman"/>
                <a:sym typeface="Times New Roman"/>
              </a:rPr>
              <a:t>doesn't</a:t>
            </a:r>
            <a:r>
              <a:rPr lang="ar" sz="1100">
                <a:solidFill>
                  <a:schemeClr val="dk1"/>
                </a:solidFill>
                <a:latin typeface="Times New Roman"/>
                <a:ea typeface="Times New Roman"/>
                <a:cs typeface="Times New Roman"/>
                <a:sym typeface="Times New Roman"/>
              </a:rPr>
              <a:t> remember them) History of Vaccine: </a:t>
            </a:r>
            <a:r>
              <a:rPr lang="ar" sz="1100">
                <a:solidFill>
                  <a:srgbClr val="999999"/>
                </a:solidFill>
                <a:latin typeface="Times New Roman"/>
                <a:ea typeface="Times New Roman"/>
                <a:cs typeface="Times New Roman"/>
                <a:sym typeface="Times New Roman"/>
              </a:rPr>
              <a:t>Covid vaccine </a:t>
            </a:r>
            <a:r>
              <a:rPr lang="ar" sz="1100">
                <a:solidFill>
                  <a:schemeClr val="dk1"/>
                </a:solidFill>
                <a:latin typeface="Times New Roman"/>
                <a:ea typeface="Times New Roman"/>
                <a:cs typeface="Times New Roman"/>
                <a:sym typeface="Times New Roman"/>
              </a:rPr>
              <a:t> History of trauma:</a:t>
            </a:r>
            <a:r>
              <a:rPr lang="ar" sz="1100">
                <a:solidFill>
                  <a:srgbClr val="999999"/>
                </a:solidFill>
                <a:latin typeface="Times New Roman"/>
                <a:ea typeface="Times New Roman"/>
                <a:cs typeface="Times New Roman"/>
                <a:sym typeface="Times New Roman"/>
              </a:rPr>
              <a:t>No </a:t>
            </a:r>
            <a:endParaRPr sz="11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9: Past surgical history:  </a:t>
            </a:r>
            <a:r>
              <a:rPr lang="ar" sz="1100">
                <a:solidFill>
                  <a:schemeClr val="dk1"/>
                </a:solidFill>
                <a:latin typeface="Times New Roman"/>
                <a:ea typeface="Times New Roman"/>
                <a:cs typeface="Times New Roman"/>
                <a:sym typeface="Times New Roman"/>
              </a:rPr>
              <a:t>History of surgery: No other hospitalizations except for an appendectomy 19 years ago (uncomplicated)</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200">
              <a:solidFill>
                <a:schemeClr val="dk1"/>
              </a:solidFill>
              <a:latin typeface="Times New Roman"/>
              <a:ea typeface="Times New Roman"/>
              <a:cs typeface="Times New Roman"/>
              <a:sym typeface="Times New Roman"/>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34"/>
          <p:cNvSpPr txBox="1"/>
          <p:nvPr/>
        </p:nvSpPr>
        <p:spPr>
          <a:xfrm>
            <a:off x="450000" y="771525"/>
            <a:ext cx="6840000" cy="8248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10- Drug history: </a:t>
            </a:r>
            <a:r>
              <a:rPr lang="ar" sz="1100">
                <a:solidFill>
                  <a:schemeClr val="dk1"/>
                </a:solidFill>
                <a:latin typeface="Times New Roman"/>
                <a:ea typeface="Times New Roman"/>
                <a:cs typeface="Times New Roman"/>
                <a:sym typeface="Times New Roman"/>
              </a:rPr>
              <a:t>Any drugs: Doesn't take any medications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11- Allergy: </a:t>
            </a:r>
            <a:r>
              <a:rPr lang="ar" sz="1100">
                <a:solidFill>
                  <a:schemeClr val="dk1"/>
                </a:solidFill>
                <a:latin typeface="Times New Roman"/>
                <a:ea typeface="Times New Roman"/>
                <a:cs typeface="Times New Roman"/>
                <a:sym typeface="Times New Roman"/>
              </a:rPr>
              <a:t>History of allergy: no allergy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12- Blood transfusion: </a:t>
            </a:r>
            <a:r>
              <a:rPr lang="ar" sz="1100">
                <a:solidFill>
                  <a:schemeClr val="dk1"/>
                </a:solidFill>
                <a:latin typeface="Times New Roman"/>
                <a:ea typeface="Times New Roman"/>
                <a:cs typeface="Times New Roman"/>
                <a:sym typeface="Times New Roman"/>
              </a:rPr>
              <a:t>Any history of blood transfusion: No transfusions</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13- Menstrual history</a:t>
            </a:r>
            <a:r>
              <a:rPr lang="ar" sz="1100">
                <a:solidFill>
                  <a:schemeClr val="dk1"/>
                </a:solidFill>
                <a:latin typeface="Times New Roman"/>
                <a:ea typeface="Times New Roman"/>
                <a:cs typeface="Times New Roman"/>
                <a:sym typeface="Times New Roman"/>
              </a:rPr>
              <a:t>: </a:t>
            </a:r>
            <a:r>
              <a:rPr lang="ar" sz="1100">
                <a:solidFill>
                  <a:schemeClr val="dk1"/>
                </a:solidFill>
                <a:highlight>
                  <a:srgbClr val="B7B7B7"/>
                </a:highlight>
                <a:latin typeface="Times New Roman"/>
                <a:ea typeface="Times New Roman"/>
                <a:cs typeface="Times New Roman"/>
                <a:sym typeface="Times New Roman"/>
              </a:rPr>
              <a:t>Regular or irregular ?  When is menopause and menarche </a:t>
            </a:r>
            <a:r>
              <a:rPr lang="ar"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14- Family History: </a:t>
            </a:r>
            <a:r>
              <a:rPr lang="ar" sz="1100">
                <a:solidFill>
                  <a:schemeClr val="dk1"/>
                </a:solidFill>
                <a:latin typeface="Times New Roman"/>
                <a:ea typeface="Times New Roman"/>
                <a:cs typeface="Times New Roman"/>
                <a:sym typeface="Times New Roman"/>
              </a:rPr>
              <a:t>same disease in Family? NO parents alive? NO inherited diseases?:NO</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15: Social History: </a:t>
            </a:r>
            <a:r>
              <a:rPr lang="ar" sz="1100">
                <a:solidFill>
                  <a:schemeClr val="dk1"/>
                </a:solidFill>
                <a:latin typeface="Times New Roman"/>
                <a:ea typeface="Times New Roman"/>
                <a:cs typeface="Times New Roman"/>
                <a:sym typeface="Times New Roman"/>
              </a:rPr>
              <a:t>Smoking or alcohol abuse? </a:t>
            </a:r>
            <a:r>
              <a:rPr b="1" lang="ar" sz="1100">
                <a:solidFill>
                  <a:schemeClr val="dk1"/>
                </a:solidFill>
                <a:latin typeface="Times New Roman"/>
                <a:ea typeface="Times New Roman"/>
                <a:cs typeface="Times New Roman"/>
                <a:sym typeface="Times New Roman"/>
              </a:rPr>
              <a:t>1.5packs/day for 20 year</a:t>
            </a:r>
            <a:r>
              <a:rPr lang="ar" sz="1100">
                <a:solidFill>
                  <a:schemeClr val="dk1"/>
                </a:solidFill>
                <a:latin typeface="Times New Roman"/>
                <a:ea typeface="Times New Roman"/>
                <a:cs typeface="Times New Roman"/>
                <a:sym typeface="Times New Roman"/>
              </a:rPr>
              <a:t> Illegal sexual contact: ? NO.</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16- Travel History</a:t>
            </a:r>
            <a:r>
              <a:rPr lang="ar" sz="1100">
                <a:solidFill>
                  <a:schemeClr val="dk1"/>
                </a:solidFill>
                <a:latin typeface="Times New Roman"/>
                <a:ea typeface="Times New Roman"/>
                <a:cs typeface="Times New Roman"/>
                <a:sym typeface="Times New Roman"/>
              </a:rPr>
              <a:t>:.........</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17- Physical findings</a:t>
            </a:r>
            <a:r>
              <a:rPr lang="ar"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a:t>
            </a:r>
            <a:r>
              <a:rPr lang="ar" sz="1100">
                <a:solidFill>
                  <a:schemeClr val="dk1"/>
                </a:solidFill>
                <a:latin typeface="Times New Roman"/>
                <a:ea typeface="Times New Roman"/>
                <a:cs typeface="Times New Roman"/>
                <a:sym typeface="Times New Roman"/>
              </a:rPr>
              <a:t>The SP (female) sat on the bedside and they asked me general questions when examining the hands and nails (what do u see if +ve flapping tremor? What signs related to the case do u see in hands? Etc)</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-When I reached the neck in general inspection (btw they skipped jvp but only after i mentioned it) they told me to directly go to the patient’s back (Don't forget folding the arms on percussion)</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-On auscultation they told me to examine the mannequin. Afterwards they said anything else u wanna auscultate that u cant do on a mannequin? (Vocal fremitus + Egophony, i didn't do them just mentioned them).</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For me: I heard diminished breath sounds (mainly expiratory) + crackles (they didn't specify what type) in expiration bilaterally in the lower lobes. (They asked me what are your findings and on which side).</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18- Differential diagnosis : </a:t>
            </a:r>
            <a:r>
              <a:rPr lang="ar" sz="1100">
                <a:solidFill>
                  <a:schemeClr val="dk1"/>
                </a:solidFill>
                <a:latin typeface="Times New Roman"/>
                <a:ea typeface="Times New Roman"/>
                <a:cs typeface="Times New Roman"/>
                <a:sym typeface="Times New Roman"/>
              </a:rPr>
              <a:t>COPD , asthma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19- Investigation: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Blood:CBC, </a:t>
            </a:r>
            <a:r>
              <a:rPr b="1" lang="ar" sz="1100">
                <a:solidFill>
                  <a:schemeClr val="dk1"/>
                </a:solidFill>
                <a:latin typeface="Times New Roman"/>
                <a:ea typeface="Times New Roman"/>
                <a:cs typeface="Times New Roman"/>
                <a:sym typeface="Times New Roman"/>
              </a:rPr>
              <a:t>ABG, Spirometry (diagnostic test)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Serology:</a:t>
            </a:r>
            <a:r>
              <a:rPr lang="ar" sz="1100">
                <a:solidFill>
                  <a:srgbClr val="999999"/>
                </a:solidFill>
                <a:latin typeface="Times New Roman"/>
                <a:ea typeface="Times New Roman"/>
                <a:cs typeface="Times New Roman"/>
                <a:sym typeface="Times New Roman"/>
              </a:rPr>
              <a:t>Covid swab, PCR</a:t>
            </a:r>
            <a:endParaRPr sz="11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Imaging:</a:t>
            </a:r>
            <a:r>
              <a:rPr b="1" lang="ar" sz="1100">
                <a:solidFill>
                  <a:schemeClr val="dk1"/>
                </a:solidFill>
                <a:latin typeface="Times New Roman"/>
                <a:ea typeface="Times New Roman"/>
                <a:cs typeface="Times New Roman"/>
                <a:sym typeface="Times New Roman"/>
              </a:rPr>
              <a:t>CXR</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Special:</a:t>
            </a:r>
            <a:r>
              <a:rPr b="1" lang="ar" sz="1100">
                <a:solidFill>
                  <a:schemeClr val="dk1"/>
                </a:solidFill>
                <a:latin typeface="Times New Roman"/>
                <a:ea typeface="Times New Roman"/>
                <a:cs typeface="Times New Roman"/>
                <a:sym typeface="Times New Roman"/>
              </a:rPr>
              <a:t>PFT</a:t>
            </a:r>
            <a:r>
              <a:rPr lang="ar" sz="1100">
                <a:solidFill>
                  <a:schemeClr val="dk1"/>
                </a:solidFill>
                <a:latin typeface="Times New Roman"/>
                <a:ea typeface="Times New Roman"/>
                <a:cs typeface="Times New Roman"/>
                <a:sym typeface="Times New Roman"/>
              </a:rPr>
              <a:t> , </a:t>
            </a:r>
            <a:r>
              <a:rPr lang="ar" sz="1100">
                <a:solidFill>
                  <a:schemeClr val="dk1"/>
                </a:solidFill>
                <a:latin typeface="Times New Roman"/>
                <a:ea typeface="Times New Roman"/>
                <a:cs typeface="Times New Roman"/>
                <a:sym typeface="Times New Roman"/>
              </a:rPr>
              <a:t>PEFR</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20: Treatment and management</a:t>
            </a:r>
            <a:r>
              <a:rPr lang="ar"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-In acute phase : First stabilize the patient and start them on a short acting bronchodilator. If on exacerbation give antibiotics, steroids if necessary, etc. if very severe maybe intubate</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-Non-Pharmacological ( long term )  : Lifestyle modification (smoking cessation), avoid triggers</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Questions from examiner:</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  What do you think is the diagnosis ?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COPD ,  Which type? Chronic Bronchitis , Why do you think that?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Because of The smoking history AND productive cough for 2 years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  If blood was in the cough what other differentials?   Bronchiectasis, TB, Lung cancer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a:solidFill>
                <a:schemeClr val="dk1"/>
              </a:solidFill>
              <a:latin typeface="Times New Roman"/>
              <a:ea typeface="Times New Roman"/>
              <a:cs typeface="Times New Roman"/>
              <a:sym typeface="Times New Roman"/>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35"/>
          <p:cNvSpPr txBox="1"/>
          <p:nvPr/>
        </p:nvSpPr>
        <p:spPr>
          <a:xfrm>
            <a:off x="324975" y="637650"/>
            <a:ext cx="7165800" cy="10522800"/>
          </a:xfrm>
          <a:prstGeom prst="rect">
            <a:avLst/>
          </a:prstGeom>
          <a:noFill/>
          <a:ln>
            <a:noFill/>
          </a:ln>
        </p:spPr>
        <p:txBody>
          <a:bodyPr anchorCtr="0" anchor="t" bIns="125250" lIns="125250" spcFirstLastPara="1" rIns="125250" wrap="square" tIns="125250">
            <a:noAutofit/>
          </a:bodyPr>
          <a:lstStyle/>
          <a:p>
            <a:pPr indent="0" lvl="0" marL="0" rtl="0" algn="l">
              <a:lnSpc>
                <a:spcPct val="115000"/>
              </a:lnSpc>
              <a:spcBef>
                <a:spcPts val="0"/>
              </a:spcBef>
              <a:spcAft>
                <a:spcPts val="0"/>
              </a:spcAft>
              <a:buNone/>
            </a:pPr>
            <a:r>
              <a:rPr b="1" lang="ar" sz="1600">
                <a:solidFill>
                  <a:schemeClr val="dk1"/>
                </a:solidFill>
                <a:highlight>
                  <a:srgbClr val="FFF2CC"/>
                </a:highlight>
                <a:latin typeface="Times New Roman"/>
                <a:ea typeface="Times New Roman"/>
                <a:cs typeface="Times New Roman"/>
                <a:sym typeface="Times New Roman"/>
              </a:rPr>
              <a:t>Case 11: </a:t>
            </a:r>
            <a:r>
              <a:rPr b="1" lang="ar" sz="1600">
                <a:solidFill>
                  <a:schemeClr val="dk1"/>
                </a:solidFill>
                <a:highlight>
                  <a:srgbClr val="FFF2CC"/>
                </a:highlight>
                <a:latin typeface="Times New Roman"/>
                <a:ea typeface="Times New Roman"/>
                <a:cs typeface="Times New Roman"/>
                <a:sym typeface="Times New Roman"/>
              </a:rPr>
              <a:t>Asthma</a:t>
            </a:r>
            <a:endParaRPr b="1" sz="1600">
              <a:solidFill>
                <a:schemeClr val="dk1"/>
              </a:solidFill>
              <a:highlight>
                <a:srgbClr val="FFF2CC"/>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a:solidFill>
                  <a:srgbClr val="3C78D8"/>
                </a:solidFill>
                <a:latin typeface="Times New Roman"/>
                <a:ea typeface="Times New Roman"/>
                <a:cs typeface="Times New Roman"/>
                <a:sym typeface="Times New Roman"/>
              </a:rPr>
              <a:t>Case: 33 y/o came to clinic with </a:t>
            </a:r>
            <a:r>
              <a:rPr b="1" lang="ar" sz="1300">
                <a:solidFill>
                  <a:srgbClr val="3C78D8"/>
                </a:solidFill>
              </a:rPr>
              <a:t>cough &amp; dyspnea (not ER)</a:t>
            </a:r>
            <a:endParaRPr b="1">
              <a:solidFill>
                <a:srgbClr val="980000"/>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 Biodata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Name: </a:t>
            </a:r>
            <a:r>
              <a:rPr lang="ar" sz="1100" u="sng">
                <a:solidFill>
                  <a:schemeClr val="dk1"/>
                </a:solidFill>
                <a:latin typeface="Times New Roman"/>
                <a:ea typeface="Times New Roman"/>
                <a:cs typeface="Times New Roman"/>
                <a:sym typeface="Times New Roman"/>
              </a:rPr>
              <a:t>Age</a:t>
            </a:r>
            <a:r>
              <a:rPr lang="ar" sz="1100">
                <a:solidFill>
                  <a:schemeClr val="dk1"/>
                </a:solidFill>
                <a:latin typeface="Times New Roman"/>
                <a:ea typeface="Times New Roman"/>
                <a:cs typeface="Times New Roman"/>
                <a:sym typeface="Times New Roman"/>
              </a:rPr>
              <a:t>: 33  </a:t>
            </a:r>
            <a:r>
              <a:rPr lang="ar" sz="1100" u="sng">
                <a:solidFill>
                  <a:schemeClr val="dk1"/>
                </a:solidFill>
                <a:latin typeface="Times New Roman"/>
                <a:ea typeface="Times New Roman"/>
                <a:cs typeface="Times New Roman"/>
                <a:sym typeface="Times New Roman"/>
              </a:rPr>
              <a:t>Gender</a:t>
            </a:r>
            <a:r>
              <a:rPr lang="ar" sz="1100">
                <a:solidFill>
                  <a:schemeClr val="dk1"/>
                </a:solidFill>
                <a:latin typeface="Times New Roman"/>
                <a:ea typeface="Times New Roman"/>
                <a:cs typeface="Times New Roman"/>
                <a:sym typeface="Times New Roman"/>
              </a:rPr>
              <a:t>: male  </a:t>
            </a:r>
            <a:r>
              <a:rPr lang="ar" sz="1100" u="sng">
                <a:solidFill>
                  <a:schemeClr val="dk1"/>
                </a:solidFill>
                <a:latin typeface="Times New Roman"/>
                <a:ea typeface="Times New Roman"/>
                <a:cs typeface="Times New Roman"/>
                <a:sym typeface="Times New Roman"/>
              </a:rPr>
              <a:t>Nationality</a:t>
            </a:r>
            <a:r>
              <a:rPr lang="ar" sz="1100">
                <a:solidFill>
                  <a:schemeClr val="dk1"/>
                </a:solidFill>
                <a:latin typeface="Times New Roman"/>
                <a:ea typeface="Times New Roman"/>
                <a:cs typeface="Times New Roman"/>
                <a:sym typeface="Times New Roman"/>
              </a:rPr>
              <a:t>: …. </a:t>
            </a:r>
            <a:r>
              <a:rPr lang="ar" sz="1100" u="sng">
                <a:solidFill>
                  <a:schemeClr val="dk1"/>
                </a:solidFill>
                <a:latin typeface="Times New Roman"/>
                <a:ea typeface="Times New Roman"/>
                <a:cs typeface="Times New Roman"/>
                <a:sym typeface="Times New Roman"/>
              </a:rPr>
              <a:t>Martial Status</a:t>
            </a:r>
            <a:r>
              <a:rPr lang="ar" sz="1100">
                <a:solidFill>
                  <a:schemeClr val="dk1"/>
                </a:solidFill>
                <a:latin typeface="Times New Roman"/>
                <a:ea typeface="Times New Roman"/>
                <a:cs typeface="Times New Roman"/>
                <a:sym typeface="Times New Roman"/>
              </a:rPr>
              <a:t>: Not  </a:t>
            </a:r>
            <a:r>
              <a:rPr lang="ar" sz="1100" u="sng">
                <a:solidFill>
                  <a:schemeClr val="dk1"/>
                </a:solidFill>
                <a:latin typeface="Times New Roman"/>
                <a:ea typeface="Times New Roman"/>
                <a:cs typeface="Times New Roman"/>
                <a:sym typeface="Times New Roman"/>
              </a:rPr>
              <a:t>Occupation</a:t>
            </a:r>
            <a:r>
              <a:rPr lang="ar" sz="1100">
                <a:solidFill>
                  <a:schemeClr val="dk1"/>
                </a:solidFill>
                <a:latin typeface="Times New Roman"/>
                <a:ea typeface="Times New Roman"/>
                <a:cs typeface="Times New Roman"/>
                <a:sym typeface="Times New Roman"/>
              </a:rPr>
              <a:t>:teacher  </a:t>
            </a:r>
            <a:r>
              <a:rPr lang="ar" sz="1100" u="sng">
                <a:solidFill>
                  <a:schemeClr val="dk1"/>
                </a:solidFill>
                <a:latin typeface="Times New Roman"/>
                <a:ea typeface="Times New Roman"/>
                <a:cs typeface="Times New Roman"/>
                <a:sym typeface="Times New Roman"/>
              </a:rPr>
              <a:t>Residency</a:t>
            </a:r>
            <a:r>
              <a:rPr lang="ar" sz="1100">
                <a:solidFill>
                  <a:schemeClr val="dk1"/>
                </a:solidFill>
                <a:latin typeface="Times New Roman"/>
                <a:ea typeface="Times New Roman"/>
                <a:cs typeface="Times New Roman"/>
                <a:sym typeface="Times New Roman"/>
              </a:rPr>
              <a:t>:Riyadh  </a:t>
            </a:r>
            <a:r>
              <a:rPr lang="ar" sz="1100" u="sng">
                <a:solidFill>
                  <a:schemeClr val="dk1"/>
                </a:solidFill>
                <a:latin typeface="Times New Roman"/>
                <a:ea typeface="Times New Roman"/>
                <a:cs typeface="Times New Roman"/>
                <a:sym typeface="Times New Roman"/>
              </a:rPr>
              <a:t>Route and date of admission</a:t>
            </a:r>
            <a:r>
              <a:rPr lang="ar" sz="1100">
                <a:solidFill>
                  <a:schemeClr val="dk1"/>
                </a:solidFill>
                <a:latin typeface="Times New Roman"/>
                <a:ea typeface="Times New Roman"/>
                <a:cs typeface="Times New Roman"/>
                <a:sym typeface="Times New Roman"/>
              </a:rPr>
              <a:t>: presented to the clinic</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2- Chief complaint: </a:t>
            </a:r>
            <a:r>
              <a:rPr lang="ar" sz="1100">
                <a:solidFill>
                  <a:schemeClr val="dk1"/>
                </a:solidFill>
                <a:latin typeface="Times New Roman"/>
                <a:ea typeface="Times New Roman"/>
                <a:cs typeface="Times New Roman"/>
                <a:sym typeface="Times New Roman"/>
              </a:rPr>
              <a:t>Cough + SOB (+4 months)</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3- History of Presenting illness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u="sng">
                <a:solidFill>
                  <a:schemeClr val="dk1"/>
                </a:solidFill>
                <a:latin typeface="Times New Roman"/>
                <a:ea typeface="Times New Roman"/>
                <a:cs typeface="Times New Roman"/>
                <a:sym typeface="Times New Roman"/>
              </a:rPr>
              <a:t>Onset</a:t>
            </a:r>
            <a:r>
              <a:rPr lang="ar" sz="1100">
                <a:solidFill>
                  <a:schemeClr val="dk1"/>
                </a:solidFill>
                <a:latin typeface="Times New Roman"/>
                <a:ea typeface="Times New Roman"/>
                <a:cs typeface="Times New Roman"/>
                <a:sym typeface="Times New Roman"/>
              </a:rPr>
              <a:t>: 4 months ago </a:t>
            </a:r>
            <a:r>
              <a:rPr lang="ar" sz="1100" u="sng">
                <a:solidFill>
                  <a:schemeClr val="dk1"/>
                </a:solidFill>
                <a:latin typeface="Times New Roman"/>
                <a:ea typeface="Times New Roman"/>
                <a:cs typeface="Times New Roman"/>
                <a:sym typeface="Times New Roman"/>
              </a:rPr>
              <a:t>Character</a:t>
            </a:r>
            <a:r>
              <a:rPr lang="ar" sz="1100">
                <a:solidFill>
                  <a:schemeClr val="dk1"/>
                </a:solidFill>
                <a:latin typeface="Times New Roman"/>
                <a:ea typeface="Times New Roman"/>
                <a:cs typeface="Times New Roman"/>
                <a:sym typeface="Times New Roman"/>
              </a:rPr>
              <a:t>: dry cough + SOB </a:t>
            </a:r>
            <a:r>
              <a:rPr lang="ar" sz="1100" u="sng">
                <a:solidFill>
                  <a:schemeClr val="dk1"/>
                </a:solidFill>
                <a:latin typeface="Times New Roman"/>
                <a:ea typeface="Times New Roman"/>
                <a:cs typeface="Times New Roman"/>
                <a:sym typeface="Times New Roman"/>
              </a:rPr>
              <a:t>Radiation</a:t>
            </a:r>
            <a:r>
              <a:rPr lang="ar" sz="1100">
                <a:solidFill>
                  <a:schemeClr val="dk1"/>
                </a:solidFill>
                <a:latin typeface="Times New Roman"/>
                <a:ea typeface="Times New Roman"/>
                <a:cs typeface="Times New Roman"/>
                <a:sym typeface="Times New Roman"/>
              </a:rPr>
              <a:t>: No  </a:t>
            </a:r>
            <a:r>
              <a:rPr lang="ar" sz="1100" u="sng">
                <a:solidFill>
                  <a:schemeClr val="dk1"/>
                </a:solidFill>
                <a:latin typeface="Times New Roman"/>
                <a:ea typeface="Times New Roman"/>
                <a:cs typeface="Times New Roman"/>
                <a:sym typeface="Times New Roman"/>
              </a:rPr>
              <a:t>Alleviating Factor</a:t>
            </a:r>
            <a:r>
              <a:rPr lang="ar" sz="1100">
                <a:solidFill>
                  <a:schemeClr val="dk1"/>
                </a:solidFill>
                <a:latin typeface="Times New Roman"/>
                <a:ea typeface="Times New Roman"/>
                <a:cs typeface="Times New Roman"/>
                <a:sym typeface="Times New Roman"/>
              </a:rPr>
              <a:t>: </a:t>
            </a:r>
            <a:r>
              <a:rPr lang="ar" sz="1100">
                <a:solidFill>
                  <a:srgbClr val="CCCCCC"/>
                </a:solidFill>
                <a:latin typeface="Times New Roman"/>
                <a:ea typeface="Times New Roman"/>
                <a:cs typeface="Times New Roman"/>
                <a:sym typeface="Times New Roman"/>
              </a:rPr>
              <a:t>rest</a:t>
            </a:r>
            <a:r>
              <a:rPr lang="ar" sz="1100">
                <a:solidFill>
                  <a:schemeClr val="dk1"/>
                </a:solidFill>
                <a:latin typeface="Times New Roman"/>
                <a:ea typeface="Times New Roman"/>
                <a:cs typeface="Times New Roman"/>
                <a:sym typeface="Times New Roman"/>
              </a:rPr>
              <a:t>  </a:t>
            </a:r>
            <a:r>
              <a:rPr lang="ar" sz="1100" u="sng">
                <a:solidFill>
                  <a:schemeClr val="dk1"/>
                </a:solidFill>
                <a:latin typeface="Times New Roman"/>
                <a:ea typeface="Times New Roman"/>
                <a:cs typeface="Times New Roman"/>
                <a:sym typeface="Times New Roman"/>
              </a:rPr>
              <a:t>Timing</a:t>
            </a:r>
            <a:r>
              <a:rPr lang="ar" sz="1100">
                <a:solidFill>
                  <a:schemeClr val="dk1"/>
                </a:solidFill>
                <a:latin typeface="Times New Roman"/>
                <a:ea typeface="Times New Roman"/>
                <a:cs typeface="Times New Roman"/>
                <a:sym typeface="Times New Roman"/>
              </a:rPr>
              <a:t>: (symptoms are present all day long no pattern) </a:t>
            </a:r>
            <a:r>
              <a:rPr lang="ar" sz="1100" u="sng">
                <a:solidFill>
                  <a:schemeClr val="dk1"/>
                </a:solidFill>
                <a:latin typeface="Times New Roman"/>
                <a:ea typeface="Times New Roman"/>
                <a:cs typeface="Times New Roman"/>
                <a:sym typeface="Times New Roman"/>
              </a:rPr>
              <a:t>Exacerbating factors</a:t>
            </a:r>
            <a:r>
              <a:rPr lang="ar" sz="1100">
                <a:solidFill>
                  <a:schemeClr val="dk1"/>
                </a:solidFill>
                <a:latin typeface="Times New Roman"/>
                <a:ea typeface="Times New Roman"/>
                <a:cs typeface="Times New Roman"/>
                <a:sym typeface="Times New Roman"/>
              </a:rPr>
              <a:t>: </a:t>
            </a:r>
            <a:r>
              <a:rPr lang="ar" sz="1100">
                <a:solidFill>
                  <a:srgbClr val="CCCCCC"/>
                </a:solidFill>
                <a:latin typeface="Times New Roman"/>
                <a:ea typeface="Times New Roman"/>
                <a:cs typeface="Times New Roman"/>
                <a:sym typeface="Times New Roman"/>
              </a:rPr>
              <a:t>exertion, cold weather, dust</a:t>
            </a:r>
            <a:endParaRPr sz="1100">
              <a:solidFill>
                <a:srgbClr val="CCCCCC"/>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u="sng">
                <a:solidFill>
                  <a:schemeClr val="dk1"/>
                </a:solidFill>
                <a:latin typeface="Times New Roman"/>
                <a:ea typeface="Times New Roman"/>
                <a:cs typeface="Times New Roman"/>
                <a:sym typeface="Times New Roman"/>
              </a:rPr>
              <a:t>Severity</a:t>
            </a:r>
            <a:r>
              <a:rPr lang="ar" sz="1100">
                <a:solidFill>
                  <a:schemeClr val="dk1"/>
                </a:solidFill>
                <a:latin typeface="Times New Roman"/>
                <a:ea typeface="Times New Roman"/>
                <a:cs typeface="Times New Roman"/>
                <a:sym typeface="Times New Roman"/>
              </a:rPr>
              <a:t>: 8/10, </a:t>
            </a:r>
            <a:r>
              <a:rPr lang="ar" sz="1100">
                <a:solidFill>
                  <a:schemeClr val="dk1"/>
                </a:solidFill>
                <a:latin typeface="Times New Roman"/>
                <a:ea typeface="Times New Roman"/>
                <a:cs typeface="Times New Roman"/>
                <a:sym typeface="Times New Roman"/>
              </a:rPr>
              <a:t>affected her daily activity, not going to work anymore, and disturbed her sleep</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  Special Questions: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4- Associated Symptoms: </a:t>
            </a:r>
            <a:r>
              <a:rPr lang="ar" sz="1100">
                <a:solidFill>
                  <a:schemeClr val="dk1"/>
                </a:solidFill>
                <a:latin typeface="Times New Roman"/>
                <a:ea typeface="Times New Roman"/>
                <a:cs typeface="Times New Roman"/>
                <a:sym typeface="Times New Roman"/>
              </a:rPr>
              <a:t>wheezing</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rgbClr val="CCCCCC"/>
                </a:solidFill>
                <a:latin typeface="Times New Roman"/>
                <a:ea typeface="Times New Roman"/>
                <a:cs typeface="Times New Roman"/>
                <a:sym typeface="Times New Roman"/>
              </a:rPr>
              <a:t>Chest pain? Palpitation? Syncope? Swelling? Pain while walking? &gt; Cardio , Wheezing? Sore throat? Hoarseness? Rhinitis? Eczema? &gt; Respa, Burning sensation? N/V? Difficulty swallowing? &gt; gasto</a:t>
            </a:r>
            <a:endParaRPr b="1" sz="1100">
              <a:solidFill>
                <a:srgbClr val="CCCCCC"/>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5- Risk Factors: No </a:t>
            </a:r>
            <a:r>
              <a:rPr b="1" lang="ar" sz="1100">
                <a:solidFill>
                  <a:srgbClr val="CCCCCC"/>
                </a:solidFill>
                <a:latin typeface="Times New Roman"/>
                <a:ea typeface="Times New Roman"/>
                <a:cs typeface="Times New Roman"/>
                <a:sym typeface="Times New Roman"/>
              </a:rPr>
              <a:t>(possible risk factors: family history, viral respiratory infections, allergies, air pollution, occupational exposure, smoking, obesity)</a:t>
            </a:r>
            <a:endParaRPr b="1" sz="1100">
              <a:solidFill>
                <a:srgbClr val="CCCCCC"/>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6- Constitutional symptoms: NNWAFF ( </a:t>
            </a:r>
            <a:r>
              <a:rPr b="1" lang="ar" sz="1100" u="sng">
                <a:solidFill>
                  <a:schemeClr val="dk1"/>
                </a:solidFill>
                <a:latin typeface="Times New Roman"/>
                <a:ea typeface="Times New Roman"/>
                <a:cs typeface="Times New Roman"/>
                <a:sym typeface="Times New Roman"/>
              </a:rPr>
              <a:t>N</a:t>
            </a:r>
            <a:r>
              <a:rPr b="1" lang="ar" sz="1100">
                <a:solidFill>
                  <a:schemeClr val="dk1"/>
                </a:solidFill>
                <a:latin typeface="Times New Roman"/>
                <a:ea typeface="Times New Roman"/>
                <a:cs typeface="Times New Roman"/>
                <a:sym typeface="Times New Roman"/>
              </a:rPr>
              <a:t>ausea, </a:t>
            </a:r>
            <a:r>
              <a:rPr b="1" lang="ar" sz="1100" u="sng">
                <a:solidFill>
                  <a:schemeClr val="dk1"/>
                </a:solidFill>
                <a:latin typeface="Times New Roman"/>
                <a:ea typeface="Times New Roman"/>
                <a:cs typeface="Times New Roman"/>
                <a:sym typeface="Times New Roman"/>
              </a:rPr>
              <a:t>N</a:t>
            </a:r>
            <a:r>
              <a:rPr b="1" lang="ar" sz="1100">
                <a:solidFill>
                  <a:schemeClr val="dk1"/>
                </a:solidFill>
                <a:latin typeface="Times New Roman"/>
                <a:ea typeface="Times New Roman"/>
                <a:cs typeface="Times New Roman"/>
                <a:sym typeface="Times New Roman"/>
              </a:rPr>
              <a:t>ight sweat, </a:t>
            </a:r>
            <a:r>
              <a:rPr b="1" lang="ar" sz="1100" u="sng">
                <a:solidFill>
                  <a:schemeClr val="dk1"/>
                </a:solidFill>
                <a:latin typeface="Times New Roman"/>
                <a:ea typeface="Times New Roman"/>
                <a:cs typeface="Times New Roman"/>
                <a:sym typeface="Times New Roman"/>
              </a:rPr>
              <a:t>W</a:t>
            </a:r>
            <a:r>
              <a:rPr b="1" lang="ar" sz="1100">
                <a:solidFill>
                  <a:schemeClr val="dk1"/>
                </a:solidFill>
                <a:latin typeface="Times New Roman"/>
                <a:ea typeface="Times New Roman"/>
                <a:cs typeface="Times New Roman"/>
                <a:sym typeface="Times New Roman"/>
              </a:rPr>
              <a:t>eight loss, Loss of</a:t>
            </a:r>
            <a:r>
              <a:rPr b="1" lang="ar" sz="1100" u="sng">
                <a:solidFill>
                  <a:schemeClr val="dk1"/>
                </a:solidFill>
                <a:latin typeface="Times New Roman"/>
                <a:ea typeface="Times New Roman"/>
                <a:cs typeface="Times New Roman"/>
                <a:sym typeface="Times New Roman"/>
              </a:rPr>
              <a:t> a</a:t>
            </a:r>
            <a:r>
              <a:rPr b="1" lang="ar" sz="1100">
                <a:solidFill>
                  <a:schemeClr val="dk1"/>
                </a:solidFill>
                <a:latin typeface="Times New Roman"/>
                <a:ea typeface="Times New Roman"/>
                <a:cs typeface="Times New Roman"/>
                <a:sym typeface="Times New Roman"/>
              </a:rPr>
              <a:t>ppetite, </a:t>
            </a:r>
            <a:r>
              <a:rPr b="1" lang="ar" sz="1100" u="sng">
                <a:solidFill>
                  <a:schemeClr val="dk1"/>
                </a:solidFill>
                <a:latin typeface="Times New Roman"/>
                <a:ea typeface="Times New Roman"/>
                <a:cs typeface="Times New Roman"/>
                <a:sym typeface="Times New Roman"/>
              </a:rPr>
              <a:t>F</a:t>
            </a:r>
            <a:r>
              <a:rPr b="1" lang="ar" sz="1100">
                <a:solidFill>
                  <a:schemeClr val="dk1"/>
                </a:solidFill>
                <a:latin typeface="Times New Roman"/>
                <a:ea typeface="Times New Roman"/>
                <a:cs typeface="Times New Roman"/>
                <a:sym typeface="Times New Roman"/>
              </a:rPr>
              <a:t>ever and </a:t>
            </a:r>
            <a:r>
              <a:rPr b="1" lang="ar" sz="1100" u="sng">
                <a:solidFill>
                  <a:schemeClr val="dk1"/>
                </a:solidFill>
                <a:latin typeface="Times New Roman"/>
                <a:ea typeface="Times New Roman"/>
                <a:cs typeface="Times New Roman"/>
                <a:sym typeface="Times New Roman"/>
              </a:rPr>
              <a:t>F</a:t>
            </a:r>
            <a:r>
              <a:rPr b="1" lang="ar" sz="1100">
                <a:solidFill>
                  <a:schemeClr val="dk1"/>
                </a:solidFill>
                <a:latin typeface="Times New Roman"/>
                <a:ea typeface="Times New Roman"/>
                <a:cs typeface="Times New Roman"/>
                <a:sym typeface="Times New Roman"/>
              </a:rPr>
              <a:t>atigue</a:t>
            </a:r>
            <a:r>
              <a:rPr b="1" lang="ar" sz="1100">
                <a:solidFill>
                  <a:schemeClr val="dk1"/>
                </a:solidFill>
                <a:latin typeface="Times New Roman"/>
                <a:ea typeface="Times New Roman"/>
                <a:cs typeface="Times New Roman"/>
                <a:sym typeface="Times New Roman"/>
              </a:rPr>
              <a:t>) </a:t>
            </a:r>
            <a:r>
              <a:rPr b="1" lang="ar" sz="1100">
                <a:solidFill>
                  <a:schemeClr val="dk1"/>
                </a:solidFill>
                <a:latin typeface="Times New Roman"/>
                <a:ea typeface="Times New Roman"/>
                <a:cs typeface="Times New Roman"/>
                <a:sym typeface="Times New Roman"/>
              </a:rPr>
              <a:t>&gt; None</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7- Systematic review:  </a:t>
            </a:r>
            <a:r>
              <a:rPr lang="ar" sz="1100">
                <a:solidFill>
                  <a:schemeClr val="dk1"/>
                </a:solidFill>
                <a:latin typeface="Times New Roman"/>
                <a:ea typeface="Times New Roman"/>
                <a:cs typeface="Times New Roman"/>
                <a:sym typeface="Times New Roman"/>
              </a:rPr>
              <a:t> Unremarkable</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8-  Past medical  </a:t>
            </a:r>
            <a:r>
              <a:rPr lang="ar" sz="1100" u="sng">
                <a:solidFill>
                  <a:schemeClr val="dk1"/>
                </a:solidFill>
                <a:latin typeface="Times New Roman"/>
                <a:ea typeface="Times New Roman"/>
                <a:cs typeface="Times New Roman"/>
                <a:sym typeface="Times New Roman"/>
              </a:rPr>
              <a:t>Any similar Attacks</a:t>
            </a:r>
            <a:r>
              <a:rPr lang="ar" sz="1100">
                <a:solidFill>
                  <a:schemeClr val="dk1"/>
                </a:solidFill>
                <a:latin typeface="Times New Roman"/>
                <a:ea typeface="Times New Roman"/>
                <a:cs typeface="Times New Roman"/>
                <a:sym typeface="Times New Roman"/>
              </a:rPr>
              <a:t>: yes </a:t>
            </a:r>
            <a:r>
              <a:rPr lang="ar" sz="1100">
                <a:solidFill>
                  <a:srgbClr val="CCCCCC"/>
                </a:solidFill>
                <a:latin typeface="Times New Roman"/>
                <a:ea typeface="Times New Roman"/>
                <a:cs typeface="Times New Roman"/>
                <a:sym typeface="Times New Roman"/>
              </a:rPr>
              <a:t>(ask how many ? How where they managed ?) </a:t>
            </a:r>
            <a:r>
              <a:rPr lang="ar" sz="1100">
                <a:solidFill>
                  <a:schemeClr val="dk1"/>
                </a:solidFill>
                <a:latin typeface="Times New Roman"/>
                <a:ea typeface="Times New Roman"/>
                <a:cs typeface="Times New Roman"/>
                <a:sym typeface="Times New Roman"/>
              </a:rPr>
              <a:t>A</a:t>
            </a:r>
            <a:r>
              <a:rPr lang="ar" sz="1100" u="sng">
                <a:solidFill>
                  <a:schemeClr val="dk1"/>
                </a:solidFill>
                <a:latin typeface="Times New Roman"/>
                <a:ea typeface="Times New Roman"/>
                <a:cs typeface="Times New Roman"/>
                <a:sym typeface="Times New Roman"/>
              </a:rPr>
              <a:t>ny chronic diseases</a:t>
            </a:r>
            <a:r>
              <a:rPr lang="ar" sz="1100">
                <a:solidFill>
                  <a:schemeClr val="dk1"/>
                </a:solidFill>
                <a:latin typeface="Times New Roman"/>
                <a:ea typeface="Times New Roman"/>
                <a:cs typeface="Times New Roman"/>
                <a:sym typeface="Times New Roman"/>
              </a:rPr>
              <a:t>: No </a:t>
            </a:r>
            <a:r>
              <a:rPr lang="ar" sz="1100">
                <a:solidFill>
                  <a:srgbClr val="CCCCCC"/>
                </a:solidFill>
                <a:latin typeface="Times New Roman"/>
                <a:ea typeface="Times New Roman"/>
                <a:cs typeface="Times New Roman"/>
                <a:sym typeface="Times New Roman"/>
              </a:rPr>
              <a:t>(If already diagnosed with asthma then this is exacerbation )</a:t>
            </a:r>
            <a:r>
              <a:rPr lang="ar" sz="1100">
                <a:solidFill>
                  <a:schemeClr val="dk1"/>
                </a:solidFill>
                <a:latin typeface="Times New Roman"/>
                <a:ea typeface="Times New Roman"/>
                <a:cs typeface="Times New Roman"/>
                <a:sym typeface="Times New Roman"/>
              </a:rPr>
              <a:t>   </a:t>
            </a:r>
            <a:r>
              <a:rPr lang="ar" sz="1100" u="sng">
                <a:solidFill>
                  <a:schemeClr val="dk1"/>
                </a:solidFill>
                <a:latin typeface="Times New Roman"/>
                <a:ea typeface="Times New Roman"/>
                <a:cs typeface="Times New Roman"/>
                <a:sym typeface="Times New Roman"/>
              </a:rPr>
              <a:t>Any other diseases</a:t>
            </a:r>
            <a:r>
              <a:rPr lang="ar" sz="1100">
                <a:solidFill>
                  <a:schemeClr val="dk1"/>
                </a:solidFill>
                <a:latin typeface="Times New Roman"/>
                <a:ea typeface="Times New Roman"/>
                <a:cs typeface="Times New Roman"/>
                <a:sym typeface="Times New Roman"/>
              </a:rPr>
              <a:t>: no  </a:t>
            </a:r>
            <a:r>
              <a:rPr lang="ar" sz="1100" u="sng">
                <a:solidFill>
                  <a:schemeClr val="dk1"/>
                </a:solidFill>
                <a:latin typeface="Times New Roman"/>
                <a:ea typeface="Times New Roman"/>
                <a:cs typeface="Times New Roman"/>
                <a:sym typeface="Times New Roman"/>
              </a:rPr>
              <a:t>History of Hospitalization</a:t>
            </a:r>
            <a:r>
              <a:rPr lang="ar" sz="1100">
                <a:solidFill>
                  <a:schemeClr val="dk1"/>
                </a:solidFill>
                <a:latin typeface="Times New Roman"/>
                <a:ea typeface="Times New Roman"/>
                <a:cs typeface="Times New Roman"/>
                <a:sym typeface="Times New Roman"/>
              </a:rPr>
              <a:t>: no  </a:t>
            </a:r>
            <a:r>
              <a:rPr lang="ar" sz="1100" u="sng">
                <a:solidFill>
                  <a:schemeClr val="dk1"/>
                </a:solidFill>
                <a:latin typeface="Times New Roman"/>
                <a:ea typeface="Times New Roman"/>
                <a:cs typeface="Times New Roman"/>
                <a:sym typeface="Times New Roman"/>
              </a:rPr>
              <a:t>History of Vaccination</a:t>
            </a:r>
            <a:r>
              <a:rPr lang="ar" sz="1100">
                <a:solidFill>
                  <a:schemeClr val="dk1"/>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does not recall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 </a:t>
            </a:r>
            <a:r>
              <a:rPr lang="ar" sz="1100" u="sng">
                <a:solidFill>
                  <a:schemeClr val="dk1"/>
                </a:solidFill>
                <a:latin typeface="Times New Roman"/>
                <a:ea typeface="Times New Roman"/>
                <a:cs typeface="Times New Roman"/>
                <a:sym typeface="Times New Roman"/>
              </a:rPr>
              <a:t>History of trauma</a:t>
            </a:r>
            <a:r>
              <a:rPr lang="ar" sz="1100">
                <a:solidFill>
                  <a:schemeClr val="dk1"/>
                </a:solidFill>
                <a:latin typeface="Times New Roman"/>
                <a:ea typeface="Times New Roman"/>
                <a:cs typeface="Times New Roman"/>
                <a:sym typeface="Times New Roman"/>
              </a:rPr>
              <a:t>: no</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9: Past surgical history:  </a:t>
            </a:r>
            <a:r>
              <a:rPr lang="ar" sz="1100">
                <a:solidFill>
                  <a:schemeClr val="dk1"/>
                </a:solidFill>
                <a:latin typeface="Times New Roman"/>
                <a:ea typeface="Times New Roman"/>
                <a:cs typeface="Times New Roman"/>
                <a:sym typeface="Times New Roman"/>
              </a:rPr>
              <a:t>History of surgery: no</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10- Drug history: </a:t>
            </a:r>
            <a:r>
              <a:rPr lang="ar" sz="1100" u="sng">
                <a:solidFill>
                  <a:schemeClr val="dk1"/>
                </a:solidFill>
                <a:latin typeface="Times New Roman"/>
                <a:ea typeface="Times New Roman"/>
                <a:cs typeface="Times New Roman"/>
                <a:sym typeface="Times New Roman"/>
              </a:rPr>
              <a:t>Any drugs</a:t>
            </a:r>
            <a:r>
              <a:rPr lang="ar" sz="1100">
                <a:solidFill>
                  <a:schemeClr val="dk1"/>
                </a:solidFill>
                <a:latin typeface="Times New Roman"/>
                <a:ea typeface="Times New Roman"/>
                <a:cs typeface="Times New Roman"/>
                <a:sym typeface="Times New Roman"/>
              </a:rPr>
              <a:t>: </a:t>
            </a:r>
            <a:r>
              <a:rPr lang="ar" sz="1100">
                <a:solidFill>
                  <a:srgbClr val="CCCCCC"/>
                </a:solidFill>
                <a:latin typeface="Times New Roman"/>
                <a:ea typeface="Times New Roman"/>
                <a:cs typeface="Times New Roman"/>
                <a:sym typeface="Times New Roman"/>
              </a:rPr>
              <a:t>inhaler</a:t>
            </a:r>
            <a:r>
              <a:rPr lang="ar" sz="1100">
                <a:solidFill>
                  <a:schemeClr val="dk1"/>
                </a:solidFill>
                <a:latin typeface="Times New Roman"/>
                <a:ea typeface="Times New Roman"/>
                <a:cs typeface="Times New Roman"/>
                <a:sym typeface="Times New Roman"/>
              </a:rPr>
              <a:t> </a:t>
            </a:r>
            <a:r>
              <a:rPr lang="ar" sz="1100" u="sng">
                <a:solidFill>
                  <a:schemeClr val="dk1"/>
                </a:solidFill>
                <a:latin typeface="Times New Roman"/>
                <a:ea typeface="Times New Roman"/>
                <a:cs typeface="Times New Roman"/>
                <a:sym typeface="Times New Roman"/>
              </a:rPr>
              <a:t>Name and dose</a:t>
            </a:r>
            <a:r>
              <a:rPr lang="ar" sz="1100">
                <a:solidFill>
                  <a:schemeClr val="dk1"/>
                </a:solidFill>
                <a:latin typeface="Times New Roman"/>
                <a:ea typeface="Times New Roman"/>
                <a:cs typeface="Times New Roman"/>
                <a:sym typeface="Times New Roman"/>
              </a:rPr>
              <a:t>: </a:t>
            </a:r>
            <a:r>
              <a:rPr lang="ar" sz="1100">
                <a:solidFill>
                  <a:srgbClr val="CCCCCC"/>
                </a:solidFill>
                <a:latin typeface="Times New Roman"/>
                <a:ea typeface="Times New Roman"/>
                <a:cs typeface="Times New Roman"/>
                <a:sym typeface="Times New Roman"/>
              </a:rPr>
              <a:t>does not recall</a:t>
            </a:r>
            <a:r>
              <a:rPr lang="ar"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11- Allergy: </a:t>
            </a:r>
            <a:r>
              <a:rPr lang="ar" sz="1100">
                <a:solidFill>
                  <a:schemeClr val="dk1"/>
                </a:solidFill>
                <a:latin typeface="Times New Roman"/>
                <a:ea typeface="Times New Roman"/>
                <a:cs typeface="Times New Roman"/>
                <a:sym typeface="Times New Roman"/>
              </a:rPr>
              <a:t>History of allergy: </a:t>
            </a:r>
            <a:r>
              <a:rPr lang="ar" sz="1100">
                <a:solidFill>
                  <a:srgbClr val="CCCCCC"/>
                </a:solidFill>
                <a:latin typeface="Times New Roman"/>
                <a:ea typeface="Times New Roman"/>
                <a:cs typeface="Times New Roman"/>
                <a:sym typeface="Times New Roman"/>
              </a:rPr>
              <a:t>dust</a:t>
            </a:r>
            <a:r>
              <a:rPr lang="ar" sz="1100">
                <a:solidFill>
                  <a:schemeClr val="dk1"/>
                </a:solidFill>
                <a:latin typeface="Times New Roman"/>
                <a:ea typeface="Times New Roman"/>
                <a:cs typeface="Times New Roman"/>
                <a:sym typeface="Times New Roman"/>
              </a:rPr>
              <a:t>,</a:t>
            </a:r>
            <a:r>
              <a:rPr lang="ar" sz="1100">
                <a:solidFill>
                  <a:schemeClr val="dk1"/>
                </a:solidFill>
                <a:latin typeface="Times New Roman"/>
                <a:ea typeface="Times New Roman"/>
                <a:cs typeface="Times New Roman"/>
                <a:sym typeface="Times New Roman"/>
              </a:rPr>
              <a:t> </a:t>
            </a:r>
            <a:r>
              <a:rPr lang="ar" sz="1100">
                <a:solidFill>
                  <a:srgbClr val="CCCCCC"/>
                </a:solidFill>
                <a:latin typeface="Times New Roman"/>
                <a:ea typeface="Times New Roman"/>
                <a:cs typeface="Times New Roman"/>
                <a:sym typeface="Times New Roman"/>
              </a:rPr>
              <a:t>pet hair </a:t>
            </a:r>
            <a:endParaRPr sz="1100">
              <a:solidFill>
                <a:srgbClr val="CCCCCC"/>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sz="1100">
              <a:solidFill>
                <a:srgbClr val="CCCCCC"/>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12- Blood transfusion: </a:t>
            </a:r>
            <a:r>
              <a:rPr lang="ar" sz="1100">
                <a:solidFill>
                  <a:schemeClr val="dk1"/>
                </a:solidFill>
                <a:latin typeface="Times New Roman"/>
                <a:ea typeface="Times New Roman"/>
                <a:cs typeface="Times New Roman"/>
                <a:sym typeface="Times New Roman"/>
              </a:rPr>
              <a:t>Any history of blood transfusion: No</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13- Menstrual history</a:t>
            </a:r>
            <a:r>
              <a:rPr lang="ar" sz="1100">
                <a:solidFill>
                  <a:schemeClr val="dk1"/>
                </a:solidFill>
                <a:latin typeface="Times New Roman"/>
                <a:ea typeface="Times New Roman"/>
                <a:cs typeface="Times New Roman"/>
                <a:sym typeface="Times New Roman"/>
              </a:rPr>
              <a:t>: </a:t>
            </a:r>
            <a:r>
              <a:rPr lang="ar" sz="1100">
                <a:solidFill>
                  <a:srgbClr val="CCCCCC"/>
                </a:solidFill>
                <a:latin typeface="Times New Roman"/>
                <a:ea typeface="Times New Roman"/>
                <a:cs typeface="Times New Roman"/>
                <a:sym typeface="Times New Roman"/>
              </a:rPr>
              <a:t>Sp is female pretending to be MALE</a:t>
            </a:r>
            <a:endParaRPr sz="1100">
              <a:solidFill>
                <a:srgbClr val="CCCCCC"/>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14- Family History: </a:t>
            </a:r>
            <a:r>
              <a:rPr lang="ar" sz="1100">
                <a:solidFill>
                  <a:schemeClr val="dk1"/>
                </a:solidFill>
                <a:latin typeface="Times New Roman"/>
                <a:ea typeface="Times New Roman"/>
                <a:cs typeface="Times New Roman"/>
                <a:sym typeface="Times New Roman"/>
              </a:rPr>
              <a:t>same disease in Family? </a:t>
            </a:r>
            <a:r>
              <a:rPr lang="ar" sz="1100">
                <a:solidFill>
                  <a:srgbClr val="CCCCCC"/>
                </a:solidFill>
                <a:latin typeface="Times New Roman"/>
                <a:ea typeface="Times New Roman"/>
                <a:cs typeface="Times New Roman"/>
                <a:sym typeface="Times New Roman"/>
              </a:rPr>
              <a:t>Yes</a:t>
            </a:r>
            <a:r>
              <a:rPr lang="ar" sz="1100">
                <a:solidFill>
                  <a:schemeClr val="dk1"/>
                </a:solidFill>
                <a:latin typeface="Times New Roman"/>
                <a:ea typeface="Times New Roman"/>
                <a:cs typeface="Times New Roman"/>
                <a:sym typeface="Times New Roman"/>
              </a:rPr>
              <a:t>  parents alive?.Yes inherited diseases? No</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15: Social History: </a:t>
            </a:r>
            <a:r>
              <a:rPr lang="ar" sz="1100">
                <a:solidFill>
                  <a:schemeClr val="dk1"/>
                </a:solidFill>
                <a:latin typeface="Times New Roman"/>
                <a:ea typeface="Times New Roman"/>
                <a:cs typeface="Times New Roman"/>
                <a:sym typeface="Times New Roman"/>
              </a:rPr>
              <a:t>Smoking or alcohol abuse?: No  Illegal sexual contact: ? No</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16- Travel History</a:t>
            </a:r>
            <a:r>
              <a:rPr lang="ar" sz="1100">
                <a:solidFill>
                  <a:schemeClr val="dk1"/>
                </a:solidFill>
                <a:latin typeface="Times New Roman"/>
                <a:ea typeface="Times New Roman"/>
                <a:cs typeface="Times New Roman"/>
                <a:sym typeface="Times New Roman"/>
              </a:rPr>
              <a:t>: insignificant</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800">
                <a:solidFill>
                  <a:srgbClr val="FFFFFF"/>
                </a:solidFill>
                <a:latin typeface="Times New Roman"/>
                <a:ea typeface="Times New Roman"/>
                <a:cs typeface="Times New Roman"/>
                <a:sym typeface="Times New Roman"/>
              </a:rPr>
              <a:t>SAD</a:t>
            </a:r>
            <a:endParaRPr sz="800">
              <a:solidFill>
                <a:srgbClr val="FFFFFF"/>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17- Physical findings</a:t>
            </a:r>
            <a:r>
              <a:rPr lang="ar" sz="1100">
                <a:solidFill>
                  <a:schemeClr val="dk1"/>
                </a:solidFill>
                <a:latin typeface="Times New Roman"/>
                <a:ea typeface="Times New Roman"/>
                <a:cs typeface="Times New Roman"/>
                <a:sym typeface="Times New Roman"/>
              </a:rPr>
              <a:t>: Remarkable:  Specific: expiratory wheezing</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18- Differential diagnosis:</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Asthma Exacerbation &gt; COPD &gt; Atypical pneumonia ( add to your investigation sputum culture) &gt; Interstitial Lung Disease  &gt; Bronchiectasis</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1100">
              <a:solidFill>
                <a:schemeClr val="dk1"/>
              </a:solidFill>
            </a:endParaRPr>
          </a:p>
          <a:p>
            <a:pPr indent="0" lvl="0" marL="0" rtl="0" algn="l">
              <a:lnSpc>
                <a:spcPct val="115000"/>
              </a:lnSpc>
              <a:spcBef>
                <a:spcPts val="0"/>
              </a:spcBef>
              <a:spcAft>
                <a:spcPts val="0"/>
              </a:spcAft>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200">
              <a:solidFill>
                <a:schemeClr val="dk1"/>
              </a:solidFill>
              <a:latin typeface="Times New Roman"/>
              <a:ea typeface="Times New Roman"/>
              <a:cs typeface="Times New Roman"/>
              <a:sym typeface="Times New Roman"/>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36"/>
          <p:cNvSpPr txBox="1"/>
          <p:nvPr/>
        </p:nvSpPr>
        <p:spPr>
          <a:xfrm>
            <a:off x="266700" y="685800"/>
            <a:ext cx="7117800" cy="10419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19- Investigation: </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i="1" lang="ar" sz="1100">
                <a:solidFill>
                  <a:schemeClr val="dk1"/>
                </a:solidFill>
                <a:latin typeface="Times New Roman"/>
                <a:ea typeface="Times New Roman"/>
                <a:cs typeface="Times New Roman"/>
                <a:sym typeface="Times New Roman"/>
              </a:rPr>
              <a:t>Blood</a:t>
            </a:r>
            <a:r>
              <a:rPr lang="ar" sz="1100">
                <a:solidFill>
                  <a:schemeClr val="dk1"/>
                </a:solidFill>
                <a:latin typeface="Times New Roman"/>
                <a:ea typeface="Times New Roman"/>
                <a:cs typeface="Times New Roman"/>
                <a:sym typeface="Times New Roman"/>
              </a:rPr>
              <a:t>:</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 Complete blood count( Eosinophils ), arterial blood gases, TFT</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i="1" lang="ar" sz="1100">
                <a:solidFill>
                  <a:schemeClr val="dk1"/>
                </a:solidFill>
                <a:latin typeface="Times New Roman"/>
                <a:ea typeface="Times New Roman"/>
                <a:cs typeface="Times New Roman"/>
                <a:sym typeface="Times New Roman"/>
              </a:rPr>
              <a:t>Imaging</a:t>
            </a:r>
            <a:r>
              <a:rPr lang="ar" sz="1100">
                <a:solidFill>
                  <a:schemeClr val="dk1"/>
                </a:solidFill>
                <a:latin typeface="Times New Roman"/>
                <a:ea typeface="Times New Roman"/>
                <a:cs typeface="Times New Roman"/>
                <a:sym typeface="Times New Roman"/>
              </a:rPr>
              <a:t>:</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 Chest Xray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i="1" lang="ar" sz="1100">
                <a:solidFill>
                  <a:schemeClr val="dk1"/>
                </a:solidFill>
                <a:latin typeface="Times New Roman"/>
                <a:ea typeface="Times New Roman"/>
                <a:cs typeface="Times New Roman"/>
                <a:sym typeface="Times New Roman"/>
              </a:rPr>
              <a:t>Special</a:t>
            </a:r>
            <a:r>
              <a:rPr lang="ar" sz="1100">
                <a:solidFill>
                  <a:schemeClr val="dk1"/>
                </a:solidFill>
                <a:latin typeface="Times New Roman"/>
                <a:ea typeface="Times New Roman"/>
                <a:cs typeface="Times New Roman"/>
                <a:sym typeface="Times New Roman"/>
              </a:rPr>
              <a:t>:</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highlight>
                  <a:srgbClr val="FFFFFF"/>
                </a:highlight>
                <a:latin typeface="Times New Roman"/>
                <a:ea typeface="Times New Roman"/>
                <a:cs typeface="Times New Roman"/>
                <a:sym typeface="Times New Roman"/>
              </a:rPr>
              <a:t>PFT(Spirometry) initial diagnostic test:</a:t>
            </a:r>
            <a:endParaRPr sz="1100">
              <a:solidFill>
                <a:schemeClr val="dk1"/>
              </a:solidFill>
              <a:highlight>
                <a:srgbClr val="FFFFFF"/>
              </a:highlight>
              <a:latin typeface="Times New Roman"/>
              <a:ea typeface="Times New Roman"/>
              <a:cs typeface="Times New Roman"/>
              <a:sym typeface="Times New Roman"/>
            </a:endParaRPr>
          </a:p>
          <a:p>
            <a:pPr indent="0" lvl="0" marL="0" rtl="0" algn="l">
              <a:lnSpc>
                <a:spcPct val="115000"/>
              </a:lnSpc>
              <a:spcBef>
                <a:spcPts val="900"/>
              </a:spcBef>
              <a:spcAft>
                <a:spcPts val="0"/>
              </a:spcAft>
              <a:buNone/>
            </a:pPr>
            <a:r>
              <a:rPr lang="ar" sz="1100" u="sng">
                <a:solidFill>
                  <a:schemeClr val="dk1"/>
                </a:solidFill>
                <a:latin typeface="Times New Roman"/>
                <a:ea typeface="Times New Roman"/>
                <a:cs typeface="Times New Roman"/>
                <a:sym typeface="Times New Roman"/>
              </a:rPr>
              <a:t>1/ Reduced FEV1/FVC (</a:t>
            </a:r>
            <a:r>
              <a:rPr lang="ar" sz="1100">
                <a:solidFill>
                  <a:schemeClr val="dk1"/>
                </a:solidFill>
                <a:latin typeface="Times New Roman"/>
                <a:ea typeface="Times New Roman"/>
                <a:cs typeface="Times New Roman"/>
                <a:sym typeface="Times New Roman"/>
              </a:rPr>
              <a:t>&lt; 70% airway obstruction) &gt; Bronchodilator PET </a:t>
            </a:r>
            <a:r>
              <a:rPr lang="ar" sz="1100">
                <a:solidFill>
                  <a:schemeClr val="dk1"/>
                </a:solidFill>
                <a:highlight>
                  <a:srgbClr val="FFFFFF"/>
                </a:highlight>
                <a:latin typeface="Times New Roman"/>
                <a:ea typeface="Times New Roman"/>
                <a:cs typeface="Times New Roman"/>
                <a:sym typeface="Times New Roman"/>
              </a:rPr>
              <a:t>&gt; </a:t>
            </a:r>
            <a:r>
              <a:rPr lang="ar" sz="1100">
                <a:solidFill>
                  <a:schemeClr val="dk1"/>
                </a:solidFill>
                <a:latin typeface="Times New Roman"/>
                <a:ea typeface="Times New Roman"/>
                <a:cs typeface="Times New Roman"/>
                <a:sym typeface="Times New Roman"/>
              </a:rPr>
              <a:t>with reversibility (reversibility is improved FEV1&gt;12% AND &gt;200mL) &gt; asthma</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u="sng">
                <a:solidFill>
                  <a:schemeClr val="dk1"/>
                </a:solidFill>
                <a:highlight>
                  <a:srgbClr val="FFFFFF"/>
                </a:highlight>
                <a:latin typeface="Times New Roman"/>
                <a:ea typeface="Times New Roman"/>
                <a:cs typeface="Times New Roman"/>
                <a:sym typeface="Times New Roman"/>
              </a:rPr>
              <a:t>2/ Normal FEV1/FVC  </a:t>
            </a:r>
            <a:r>
              <a:rPr lang="ar" sz="1100">
                <a:solidFill>
                  <a:schemeClr val="dk1"/>
                </a:solidFill>
                <a:highlight>
                  <a:srgbClr val="FFFFFF"/>
                </a:highlight>
                <a:latin typeface="Times New Roman"/>
                <a:ea typeface="Times New Roman"/>
                <a:cs typeface="Times New Roman"/>
                <a:sym typeface="Times New Roman"/>
              </a:rPr>
              <a:t>&gt;Bronchoprovocation or</a:t>
            </a:r>
            <a:r>
              <a:rPr lang="ar" sz="1100">
                <a:solidFill>
                  <a:srgbClr val="3170B9"/>
                </a:solidFill>
                <a:highlight>
                  <a:srgbClr val="FFFFFF"/>
                </a:highlight>
                <a:latin typeface="Times New Roman"/>
                <a:ea typeface="Times New Roman"/>
                <a:cs typeface="Times New Roman"/>
                <a:sym typeface="Times New Roman"/>
              </a:rPr>
              <a:t> </a:t>
            </a:r>
            <a:r>
              <a:rPr lang="ar" sz="1100">
                <a:solidFill>
                  <a:schemeClr val="dk1"/>
                </a:solidFill>
                <a:highlight>
                  <a:srgbClr val="FFFFFF"/>
                </a:highlight>
                <a:latin typeface="Times New Roman"/>
                <a:ea typeface="Times New Roman"/>
                <a:cs typeface="Times New Roman"/>
                <a:sym typeface="Times New Roman"/>
              </a:rPr>
              <a:t>Methacholine</a:t>
            </a:r>
            <a:r>
              <a:rPr lang="ar" sz="1100">
                <a:solidFill>
                  <a:srgbClr val="3170B9"/>
                </a:solidFill>
                <a:highlight>
                  <a:srgbClr val="FFFFFF"/>
                </a:highlight>
                <a:latin typeface="Times New Roman"/>
                <a:ea typeface="Times New Roman"/>
                <a:cs typeface="Times New Roman"/>
                <a:sym typeface="Times New Roman"/>
              </a:rPr>
              <a:t> </a:t>
            </a:r>
            <a:r>
              <a:rPr lang="ar" sz="1100">
                <a:solidFill>
                  <a:schemeClr val="dk1"/>
                </a:solidFill>
                <a:highlight>
                  <a:srgbClr val="FFFFFF"/>
                </a:highlight>
                <a:latin typeface="Times New Roman"/>
                <a:ea typeface="Times New Roman"/>
                <a:cs typeface="Times New Roman"/>
                <a:sym typeface="Times New Roman"/>
              </a:rPr>
              <a:t>challenge</a:t>
            </a:r>
            <a:r>
              <a:rPr lang="ar" sz="1100">
                <a:solidFill>
                  <a:srgbClr val="3170B9"/>
                </a:solidFill>
                <a:highlight>
                  <a:srgbClr val="FFFFFF"/>
                </a:highlight>
                <a:latin typeface="Times New Roman"/>
                <a:ea typeface="Times New Roman"/>
                <a:cs typeface="Times New Roman"/>
                <a:sym typeface="Times New Roman"/>
              </a:rPr>
              <a:t> </a:t>
            </a:r>
            <a:r>
              <a:rPr lang="ar" sz="1100">
                <a:solidFill>
                  <a:schemeClr val="dk1"/>
                </a:solidFill>
                <a:highlight>
                  <a:srgbClr val="FFFFFF"/>
                </a:highlight>
                <a:latin typeface="Times New Roman"/>
                <a:ea typeface="Times New Roman"/>
                <a:cs typeface="Times New Roman"/>
                <a:sym typeface="Times New Roman"/>
              </a:rPr>
              <a:t>&gt; Inducible</a:t>
            </a:r>
            <a:r>
              <a:rPr lang="ar" sz="1100">
                <a:solidFill>
                  <a:srgbClr val="3170B9"/>
                </a:solidFill>
                <a:highlight>
                  <a:srgbClr val="FFFFFF"/>
                </a:highlight>
                <a:latin typeface="Times New Roman"/>
                <a:ea typeface="Times New Roman"/>
                <a:cs typeface="Times New Roman"/>
                <a:sym typeface="Times New Roman"/>
              </a:rPr>
              <a:t> </a:t>
            </a:r>
            <a:r>
              <a:rPr lang="ar" sz="1100">
                <a:solidFill>
                  <a:schemeClr val="dk1"/>
                </a:solidFill>
                <a:highlight>
                  <a:srgbClr val="FFFFFF"/>
                </a:highlight>
                <a:latin typeface="Times New Roman"/>
                <a:ea typeface="Times New Roman"/>
                <a:cs typeface="Times New Roman"/>
                <a:sym typeface="Times New Roman"/>
              </a:rPr>
              <a:t>&gt; Asthma</a:t>
            </a:r>
            <a:endParaRPr sz="1100">
              <a:solidFill>
                <a:schemeClr val="dk1"/>
              </a:solidFill>
              <a:highlight>
                <a:srgbClr val="FFFFFF"/>
              </a:highlight>
              <a:latin typeface="Times New Roman"/>
              <a:ea typeface="Times New Roman"/>
              <a:cs typeface="Times New Roman"/>
              <a:sym typeface="Times New Roman"/>
            </a:endParaRPr>
          </a:p>
          <a:p>
            <a:pPr indent="0" lvl="0" marL="0" rtl="0" algn="l">
              <a:lnSpc>
                <a:spcPct val="115000"/>
              </a:lnSpc>
              <a:spcBef>
                <a:spcPts val="90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20: Treatment and management</a:t>
            </a:r>
            <a:r>
              <a:rPr lang="ar"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u="sng">
                <a:solidFill>
                  <a:schemeClr val="dk1"/>
                </a:solidFill>
                <a:latin typeface="Times New Roman"/>
                <a:ea typeface="Times New Roman"/>
                <a:cs typeface="Times New Roman"/>
                <a:sym typeface="Times New Roman"/>
              </a:rPr>
              <a:t>Pharmacological: </a:t>
            </a:r>
            <a:endParaRPr sz="1100" u="sng">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 Stabilize, SABA +  ICS + O2 to maintain saturation 93-95%, LABA (never given alone always with ICS)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u="sng">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u="sng">
                <a:solidFill>
                  <a:schemeClr val="dk1"/>
                </a:solidFill>
                <a:latin typeface="Times New Roman"/>
                <a:ea typeface="Times New Roman"/>
                <a:cs typeface="Times New Roman"/>
                <a:sym typeface="Times New Roman"/>
              </a:rPr>
              <a:t>Non-Pharmacological: </a:t>
            </a:r>
            <a:endParaRPr sz="1100" u="sng">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Avoid triggers (</a:t>
            </a:r>
            <a:r>
              <a:rPr lang="ar" sz="1100">
                <a:solidFill>
                  <a:srgbClr val="CCCCCC"/>
                </a:solidFill>
                <a:latin typeface="Times New Roman"/>
                <a:ea typeface="Times New Roman"/>
                <a:cs typeface="Times New Roman"/>
                <a:sym typeface="Times New Roman"/>
              </a:rPr>
              <a:t> pets, cold weather, smoking, dust…etc</a:t>
            </a:r>
            <a:r>
              <a:rPr lang="ar"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Education (</a:t>
            </a:r>
            <a:r>
              <a:rPr lang="ar" sz="1100">
                <a:solidFill>
                  <a:srgbClr val="CCCCCC"/>
                </a:solidFill>
                <a:latin typeface="Times New Roman"/>
                <a:ea typeface="Times New Roman"/>
                <a:cs typeface="Times New Roman"/>
                <a:sym typeface="Times New Roman"/>
              </a:rPr>
              <a:t>about asthma,inhaler technique &amp; adherence..etc</a:t>
            </a:r>
            <a:r>
              <a:rPr lang="ar" sz="1100">
                <a:solidFill>
                  <a:schemeClr val="dk1"/>
                </a:solidFill>
                <a:latin typeface="Times New Roman"/>
                <a:ea typeface="Times New Roman"/>
                <a:cs typeface="Times New Roman"/>
                <a:sym typeface="Times New Roman"/>
              </a:rPr>
              <a:t>)</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Questions from examiner:</a:t>
            </a:r>
            <a:endParaRPr b="1" sz="12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If pneumonia is one of your DXX you might be asked about its management</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                       (management of pneumonia = antibiotics = use (curb-65) )</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What would  you see in the chest Xray you ordered ?  Hyperinflation.</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SzPts val="1100"/>
              <a:buFont typeface="Times New Roman"/>
              <a:buChar char="➢"/>
            </a:pPr>
            <a:r>
              <a:rPr lang="ar" sz="1100">
                <a:solidFill>
                  <a:schemeClr val="dk1"/>
                </a:solidFill>
                <a:latin typeface="Times New Roman"/>
                <a:ea typeface="Times New Roman"/>
                <a:cs typeface="Times New Roman"/>
                <a:sym typeface="Times New Roman"/>
              </a:rPr>
              <a:t>Why asthma is the most likely diagnosis? </a:t>
            </a:r>
            <a:r>
              <a:rPr lang="ar" sz="1100">
                <a:solidFill>
                  <a:srgbClr val="CCCCCC"/>
                </a:solidFill>
                <a:latin typeface="Times New Roman"/>
                <a:ea typeface="Times New Roman"/>
                <a:cs typeface="Times New Roman"/>
                <a:sym typeface="Times New Roman"/>
              </a:rPr>
              <a:t>justify your answer by excluding other DDX, why not COPD? young + non smoker</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 What are you looking for in Tactile vocal fremitus? deacresed or increased,  and when will it increase? consolidation</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 What is the normal site for the apex beat? 5th intercostal space mid-clavicular line </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  Normally when you’ll start to feel dullness in percussion of the liver? 5th intercostal space</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 What type of wheezing did you hear? expiratory wheezing (this is because the airways normally dilate during inspiration and are narrower during expiration).</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 What you want to hear when percussing the lung? Normally it is resonant and symmetrical in both sides (dull = pleural effusion, collapse, consolidation / hyper resonant = emphysema, pneumothorax)</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  What is the normal expansion of the lungs? A separation of 3-5 cm is considered a good expansion.</a:t>
            </a:r>
            <a:endParaRPr sz="1100">
              <a:solidFill>
                <a:schemeClr val="dk1"/>
              </a:solidFill>
              <a:latin typeface="Times New Roman"/>
              <a:ea typeface="Times New Roman"/>
              <a:cs typeface="Times New Roman"/>
              <a:sym typeface="Times New Roman"/>
            </a:endParaRPr>
          </a:p>
          <a:p>
            <a:pPr indent="0" lvl="0" marL="457200" rtl="0" algn="l">
              <a:lnSpc>
                <a:spcPct val="115000"/>
              </a:lnSpc>
              <a:spcBef>
                <a:spcPts val="0"/>
              </a:spcBef>
              <a:spcAft>
                <a:spcPts val="0"/>
              </a:spcAft>
              <a:buNone/>
            </a:pPr>
            <a:r>
              <a:t/>
            </a:r>
            <a:endParaRPr>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a:latin typeface="Times New Roman"/>
              <a:ea typeface="Times New Roman"/>
              <a:cs typeface="Times New Roman"/>
              <a:sym typeface="Times New Roman"/>
            </a:endParaRPr>
          </a:p>
        </p:txBody>
      </p:sp>
      <p:pic>
        <p:nvPicPr>
          <p:cNvPr id="189" name="Google Shape;189;p36"/>
          <p:cNvPicPr preferRelativeResize="0"/>
          <p:nvPr/>
        </p:nvPicPr>
        <p:blipFill rotWithShape="1">
          <a:blip r:embed="rId3">
            <a:alphaModFix/>
          </a:blip>
          <a:srcRect b="3610" l="18482" r="1370" t="-3610"/>
          <a:stretch/>
        </p:blipFill>
        <p:spPr>
          <a:xfrm>
            <a:off x="1448250" y="3581400"/>
            <a:ext cx="4447724" cy="276647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37"/>
          <p:cNvSpPr txBox="1"/>
          <p:nvPr/>
        </p:nvSpPr>
        <p:spPr>
          <a:xfrm>
            <a:off x="339225" y="494221"/>
            <a:ext cx="7034100" cy="11646600"/>
          </a:xfrm>
          <a:prstGeom prst="rect">
            <a:avLst/>
          </a:prstGeom>
          <a:noFill/>
          <a:ln>
            <a:noFill/>
          </a:ln>
        </p:spPr>
        <p:txBody>
          <a:bodyPr anchorCtr="0" anchor="t" bIns="125250" lIns="125250" spcFirstLastPara="1" rIns="125250" wrap="square" tIns="125250">
            <a:noAutofit/>
          </a:bodyPr>
          <a:lstStyle/>
          <a:p>
            <a:pPr indent="0" lvl="0" marL="0" rtl="0" algn="l">
              <a:lnSpc>
                <a:spcPct val="115000"/>
              </a:lnSpc>
              <a:spcBef>
                <a:spcPts val="0"/>
              </a:spcBef>
              <a:spcAft>
                <a:spcPts val="0"/>
              </a:spcAft>
              <a:buNone/>
            </a:pPr>
            <a:r>
              <a:rPr b="1" lang="ar" sz="1600">
                <a:solidFill>
                  <a:schemeClr val="dk1"/>
                </a:solidFill>
                <a:highlight>
                  <a:srgbClr val="FFF2CC"/>
                </a:highlight>
                <a:latin typeface="Times New Roman"/>
                <a:ea typeface="Times New Roman"/>
                <a:cs typeface="Times New Roman"/>
                <a:sym typeface="Times New Roman"/>
              </a:rPr>
              <a:t>Case 12: </a:t>
            </a:r>
            <a:r>
              <a:rPr b="1" lang="ar" sz="1600">
                <a:solidFill>
                  <a:schemeClr val="dk1"/>
                </a:solidFill>
                <a:highlight>
                  <a:srgbClr val="FFF2CC"/>
                </a:highlight>
                <a:latin typeface="Times New Roman"/>
                <a:ea typeface="Times New Roman"/>
                <a:cs typeface="Times New Roman"/>
                <a:sym typeface="Times New Roman"/>
              </a:rPr>
              <a:t>bronchiectasis</a:t>
            </a:r>
            <a:endParaRPr b="1" sz="1600">
              <a:solidFill>
                <a:schemeClr val="dk1"/>
              </a:solidFill>
              <a:highlight>
                <a:srgbClr val="FFF2CC"/>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a:solidFill>
                  <a:srgbClr val="3C78D8"/>
                </a:solidFill>
                <a:latin typeface="Times New Roman"/>
                <a:ea typeface="Times New Roman"/>
                <a:cs typeface="Times New Roman"/>
                <a:sym typeface="Times New Roman"/>
              </a:rPr>
              <a:t>Case: 20 y/o </a:t>
            </a:r>
            <a:r>
              <a:rPr b="1" lang="ar" sz="1300">
                <a:solidFill>
                  <a:srgbClr val="3C78D8"/>
                </a:solidFill>
              </a:rPr>
              <a:t>came to the clinic complaining of productive cough for 2 years </a:t>
            </a:r>
            <a:endParaRPr b="1">
              <a:solidFill>
                <a:srgbClr val="3C78D8"/>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rgbClr val="980000"/>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 Biodata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highlight>
                  <a:schemeClr val="lt1"/>
                </a:highlight>
                <a:latin typeface="Times New Roman"/>
                <a:ea typeface="Times New Roman"/>
                <a:cs typeface="Times New Roman"/>
                <a:sym typeface="Times New Roman"/>
              </a:rPr>
              <a:t>Name:.......... Age: 20 years old Gender: female Nationality:.......... Martial Status:........... Occupation:........... Residency:......... Route and date of admission:........</a:t>
            </a:r>
            <a:endParaRPr sz="1100">
              <a:solidFill>
                <a:schemeClr val="dk1"/>
              </a:solidFill>
              <a:highlight>
                <a:schemeClr val="lt1"/>
              </a:highlight>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highlight>
                <a:schemeClr val="lt1"/>
              </a:highlight>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highlight>
                  <a:schemeClr val="lt1"/>
                </a:highlight>
                <a:latin typeface="Times New Roman"/>
                <a:ea typeface="Times New Roman"/>
                <a:cs typeface="Times New Roman"/>
                <a:sym typeface="Times New Roman"/>
              </a:rPr>
              <a:t>2- Chief complaint: </a:t>
            </a:r>
            <a:r>
              <a:rPr lang="ar" sz="1100">
                <a:solidFill>
                  <a:schemeClr val="dk1"/>
                </a:solidFill>
                <a:highlight>
                  <a:schemeClr val="lt1"/>
                </a:highlight>
                <a:latin typeface="Times New Roman"/>
                <a:ea typeface="Times New Roman"/>
                <a:cs typeface="Times New Roman"/>
                <a:sym typeface="Times New Roman"/>
              </a:rPr>
              <a:t>complaining of cough accompanied by white/yellow large amounts of sputum </a:t>
            </a:r>
            <a:endParaRPr sz="600">
              <a:solidFill>
                <a:schemeClr val="dk1"/>
              </a:solidFill>
              <a:highlight>
                <a:schemeClr val="lt1"/>
              </a:highlight>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highlight>
                  <a:schemeClr val="lt1"/>
                </a:highlight>
                <a:latin typeface="Times New Roman"/>
                <a:ea typeface="Times New Roman"/>
                <a:cs typeface="Times New Roman"/>
                <a:sym typeface="Times New Roman"/>
              </a:rPr>
              <a:t>3- History of Presenting illness </a:t>
            </a:r>
            <a:endParaRPr b="1" sz="1100">
              <a:solidFill>
                <a:schemeClr val="dk1"/>
              </a:solidFill>
              <a:highlight>
                <a:schemeClr val="lt1"/>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highlight>
                  <a:schemeClr val="lt1"/>
                </a:highlight>
                <a:latin typeface="Times New Roman"/>
                <a:ea typeface="Times New Roman"/>
                <a:cs typeface="Times New Roman"/>
                <a:sym typeface="Times New Roman"/>
              </a:rPr>
              <a:t>Cough : </a:t>
            </a:r>
            <a:endParaRPr b="1" sz="1200">
              <a:solidFill>
                <a:schemeClr val="dk1"/>
              </a:solidFill>
              <a:highlight>
                <a:schemeClr val="lt1"/>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highlight>
                  <a:schemeClr val="lt1"/>
                </a:highlight>
                <a:latin typeface="Times New Roman"/>
                <a:ea typeface="Times New Roman"/>
                <a:cs typeface="Times New Roman"/>
                <a:sym typeface="Times New Roman"/>
              </a:rPr>
              <a:t>Site:....... Onset: </a:t>
            </a:r>
            <a:r>
              <a:rPr b="1" lang="ar" sz="1100">
                <a:solidFill>
                  <a:schemeClr val="dk1"/>
                </a:solidFill>
                <a:highlight>
                  <a:schemeClr val="lt1"/>
                </a:highlight>
                <a:latin typeface="Times New Roman"/>
                <a:ea typeface="Times New Roman"/>
                <a:cs typeface="Times New Roman"/>
                <a:sym typeface="Times New Roman"/>
              </a:rPr>
              <a:t>gradual</a:t>
            </a:r>
            <a:r>
              <a:rPr lang="ar" sz="1100">
                <a:solidFill>
                  <a:schemeClr val="dk1"/>
                </a:solidFill>
                <a:highlight>
                  <a:schemeClr val="lt1"/>
                </a:highlight>
                <a:latin typeface="Times New Roman"/>
                <a:ea typeface="Times New Roman"/>
                <a:cs typeface="Times New Roman"/>
                <a:sym typeface="Times New Roman"/>
              </a:rPr>
              <a:t>  Character: Radiation:……</a:t>
            </a:r>
            <a:r>
              <a:rPr lang="ar" sz="1100">
                <a:solidFill>
                  <a:schemeClr val="dk1"/>
                </a:solidFill>
                <a:latin typeface="Times New Roman"/>
                <a:ea typeface="Times New Roman"/>
                <a:cs typeface="Times New Roman"/>
                <a:sym typeface="Times New Roman"/>
              </a:rPr>
              <a:t>.Alleviating Factor: </a:t>
            </a:r>
            <a:r>
              <a:rPr b="1" lang="ar" sz="1100">
                <a:solidFill>
                  <a:schemeClr val="dk1"/>
                </a:solidFill>
                <a:latin typeface="Times New Roman"/>
                <a:ea typeface="Times New Roman"/>
                <a:cs typeface="Times New Roman"/>
                <a:sym typeface="Times New Roman"/>
              </a:rPr>
              <a:t>rest or nothing</a:t>
            </a:r>
            <a:r>
              <a:rPr lang="ar" sz="1100">
                <a:solidFill>
                  <a:schemeClr val="dk1"/>
                </a:solidFill>
                <a:latin typeface="Times New Roman"/>
                <a:ea typeface="Times New Roman"/>
                <a:cs typeface="Times New Roman"/>
                <a:sym typeface="Times New Roman"/>
              </a:rPr>
              <a:t> , </a:t>
            </a:r>
            <a:r>
              <a:rPr lang="ar" sz="1100">
                <a:solidFill>
                  <a:srgbClr val="999999"/>
                </a:solidFill>
                <a:latin typeface="Times New Roman"/>
                <a:ea typeface="Times New Roman"/>
                <a:cs typeface="Times New Roman"/>
                <a:sym typeface="Times New Roman"/>
              </a:rPr>
              <a:t>bronchodilator , oxygen supplements</a:t>
            </a:r>
            <a:r>
              <a:rPr lang="ar" sz="1100">
                <a:solidFill>
                  <a:schemeClr val="dk1"/>
                </a:solidFill>
                <a:latin typeface="Times New Roman"/>
                <a:ea typeface="Times New Roman"/>
                <a:cs typeface="Times New Roman"/>
                <a:sym typeface="Times New Roman"/>
              </a:rPr>
              <a:t> Timing: (1- Course: continuous or </a:t>
            </a:r>
            <a:r>
              <a:rPr b="1" lang="ar" sz="1100">
                <a:solidFill>
                  <a:schemeClr val="dk1"/>
                </a:solidFill>
                <a:latin typeface="Times New Roman"/>
                <a:ea typeface="Times New Roman"/>
                <a:cs typeface="Times New Roman"/>
                <a:sym typeface="Times New Roman"/>
              </a:rPr>
              <a:t>intermittent</a:t>
            </a:r>
            <a:r>
              <a:rPr lang="ar" sz="1100">
                <a:solidFill>
                  <a:schemeClr val="dk1"/>
                </a:solidFill>
                <a:latin typeface="Times New Roman"/>
                <a:ea typeface="Times New Roman"/>
                <a:cs typeface="Times New Roman"/>
                <a:sym typeface="Times New Roman"/>
              </a:rPr>
              <a:t>? Intermittent </a:t>
            </a:r>
            <a:r>
              <a:rPr lang="ar" sz="1100">
                <a:solidFill>
                  <a:srgbClr val="999999"/>
                </a:solidFill>
                <a:latin typeface="Times New Roman"/>
                <a:ea typeface="Times New Roman"/>
                <a:cs typeface="Times New Roman"/>
                <a:sym typeface="Times New Roman"/>
              </a:rPr>
              <a:t>If intermittent ask about how many time ? How much the time between ratchet one ? How much the time of each one ? When the last one is happened? )</a:t>
            </a:r>
            <a:r>
              <a:rPr lang="ar" sz="1100">
                <a:solidFill>
                  <a:schemeClr val="dk1"/>
                </a:solidFill>
                <a:latin typeface="Times New Roman"/>
                <a:ea typeface="Times New Roman"/>
                <a:cs typeface="Times New Roman"/>
                <a:sym typeface="Times New Roman"/>
              </a:rPr>
              <a:t> 2- Pattern: is it progressive , constant , or regressive ? Does it increase or decrease at specific time throughout the day ? Happen more in the morning exacerbating factors: triggered by cold weather Severity:by scoring from 1-10 , does it interfere with your daily activity ? Does it wake up you from sleep ?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Special Questions: if productive ask about </a:t>
            </a:r>
            <a:r>
              <a:rPr lang="ar" sz="1100">
                <a:solidFill>
                  <a:schemeClr val="dk1"/>
                </a:solidFill>
                <a:highlight>
                  <a:srgbClr val="FFF2CC"/>
                </a:highlight>
                <a:latin typeface="Times New Roman"/>
                <a:ea typeface="Times New Roman"/>
                <a:cs typeface="Times New Roman"/>
                <a:sym typeface="Times New Roman"/>
              </a:rPr>
              <a:t>ACCO</a:t>
            </a:r>
            <a:r>
              <a:rPr lang="ar"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highlight>
                  <a:srgbClr val="FFF2CC"/>
                </a:highlight>
                <a:latin typeface="Times New Roman"/>
                <a:ea typeface="Times New Roman"/>
                <a:cs typeface="Times New Roman"/>
                <a:sym typeface="Times New Roman"/>
              </a:rPr>
              <a:t>A</a:t>
            </a:r>
            <a:r>
              <a:rPr lang="ar" sz="1100">
                <a:solidFill>
                  <a:schemeClr val="dk1"/>
                </a:solidFill>
                <a:latin typeface="Times New Roman"/>
                <a:ea typeface="Times New Roman"/>
                <a:cs typeface="Times New Roman"/>
                <a:sym typeface="Times New Roman"/>
              </a:rPr>
              <a:t>mount : </a:t>
            </a:r>
            <a:r>
              <a:rPr lang="ar" sz="1100">
                <a:solidFill>
                  <a:srgbClr val="999999"/>
                </a:solidFill>
                <a:latin typeface="Times New Roman"/>
                <a:ea typeface="Times New Roman"/>
                <a:cs typeface="Times New Roman"/>
                <a:sym typeface="Times New Roman"/>
              </a:rPr>
              <a:t>Large amount of phlegm </a:t>
            </a:r>
            <a:r>
              <a:rPr lang="ar" sz="1100">
                <a:solidFill>
                  <a:schemeClr val="dk1"/>
                </a:solidFill>
                <a:latin typeface="Times New Roman"/>
                <a:ea typeface="Times New Roman"/>
                <a:cs typeface="Times New Roman"/>
                <a:sym typeface="Times New Roman"/>
              </a:rPr>
              <a:t> </a:t>
            </a:r>
            <a:r>
              <a:rPr b="1" lang="ar" sz="1100">
                <a:solidFill>
                  <a:schemeClr val="dk1"/>
                </a:solidFill>
                <a:highlight>
                  <a:srgbClr val="FFF2CC"/>
                </a:highlight>
                <a:latin typeface="Times New Roman"/>
                <a:ea typeface="Times New Roman"/>
                <a:cs typeface="Times New Roman"/>
                <a:sym typeface="Times New Roman"/>
              </a:rPr>
              <a:t>C</a:t>
            </a:r>
            <a:r>
              <a:rPr lang="ar" sz="1100">
                <a:solidFill>
                  <a:schemeClr val="dk1"/>
                </a:solidFill>
                <a:latin typeface="Times New Roman"/>
                <a:ea typeface="Times New Roman"/>
                <a:cs typeface="Times New Roman"/>
                <a:sym typeface="Times New Roman"/>
              </a:rPr>
              <a:t>olor :clear, pale yellow or yellow-greenish in colour. </a:t>
            </a:r>
            <a:r>
              <a:rPr b="1" lang="ar" sz="1100">
                <a:solidFill>
                  <a:schemeClr val="dk1"/>
                </a:solidFill>
                <a:highlight>
                  <a:srgbClr val="FFF2CC"/>
                </a:highlight>
                <a:latin typeface="Times New Roman"/>
                <a:ea typeface="Times New Roman"/>
                <a:cs typeface="Times New Roman"/>
                <a:sym typeface="Times New Roman"/>
              </a:rPr>
              <a:t>C</a:t>
            </a:r>
            <a:r>
              <a:rPr lang="ar" sz="1100">
                <a:solidFill>
                  <a:schemeClr val="dk1"/>
                </a:solidFill>
                <a:latin typeface="Times New Roman"/>
                <a:ea typeface="Times New Roman"/>
                <a:cs typeface="Times New Roman"/>
                <a:sym typeface="Times New Roman"/>
              </a:rPr>
              <a:t>ontent : no blood , </a:t>
            </a:r>
            <a:r>
              <a:rPr b="1" lang="ar" sz="1100">
                <a:solidFill>
                  <a:schemeClr val="dk1"/>
                </a:solidFill>
                <a:highlight>
                  <a:srgbClr val="FFF2CC"/>
                </a:highlight>
                <a:latin typeface="Times New Roman"/>
                <a:ea typeface="Times New Roman"/>
                <a:cs typeface="Times New Roman"/>
                <a:sym typeface="Times New Roman"/>
              </a:rPr>
              <a:t>O</a:t>
            </a:r>
            <a:r>
              <a:rPr lang="ar" sz="1100">
                <a:solidFill>
                  <a:schemeClr val="dk1"/>
                </a:solidFill>
                <a:highlight>
                  <a:schemeClr val="lt1"/>
                </a:highlight>
                <a:latin typeface="Times New Roman"/>
                <a:ea typeface="Times New Roman"/>
                <a:cs typeface="Times New Roman"/>
                <a:sym typeface="Times New Roman"/>
              </a:rPr>
              <a:t>dor</a:t>
            </a:r>
            <a:r>
              <a:rPr lang="ar" sz="1100">
                <a:solidFill>
                  <a:schemeClr val="dk1"/>
                </a:solidFill>
                <a:latin typeface="Times New Roman"/>
                <a:ea typeface="Times New Roman"/>
                <a:cs typeface="Times New Roman"/>
                <a:sym typeface="Times New Roman"/>
              </a:rPr>
              <a:t> : foul smell</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4- Associated Symptoms: </a:t>
            </a:r>
            <a:r>
              <a:rPr lang="ar" sz="1100">
                <a:solidFill>
                  <a:schemeClr val="dk1"/>
                </a:solidFill>
                <a:latin typeface="Times New Roman"/>
                <a:ea typeface="Times New Roman"/>
                <a:cs typeface="Times New Roman"/>
                <a:sym typeface="Times New Roman"/>
              </a:rPr>
              <a:t>dyspnea along with wheezing but there was no fever, chest pain, night sweats, loss of weight or appetite, no hemoptysis.</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5- Risk Factors: </a:t>
            </a:r>
            <a:r>
              <a:rPr lang="ar" sz="1100">
                <a:solidFill>
                  <a:schemeClr val="dk1"/>
                </a:solidFill>
                <a:latin typeface="Times New Roman"/>
                <a:ea typeface="Times New Roman"/>
                <a:cs typeface="Times New Roman"/>
                <a:sym typeface="Times New Roman"/>
              </a:rPr>
              <a:t> Cystic fibrosis. Chronic and inflammatory lung disease., Chronic or severe lung infections</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6- Constitutional symptoms: NNWAFF ( </a:t>
            </a:r>
            <a:r>
              <a:rPr b="1" lang="ar" sz="1100" u="sng">
                <a:solidFill>
                  <a:schemeClr val="dk1"/>
                </a:solidFill>
                <a:latin typeface="Times New Roman"/>
                <a:ea typeface="Times New Roman"/>
                <a:cs typeface="Times New Roman"/>
                <a:sym typeface="Times New Roman"/>
              </a:rPr>
              <a:t>N</a:t>
            </a:r>
            <a:r>
              <a:rPr b="1" lang="ar" sz="1100">
                <a:solidFill>
                  <a:schemeClr val="dk1"/>
                </a:solidFill>
                <a:latin typeface="Times New Roman"/>
                <a:ea typeface="Times New Roman"/>
                <a:cs typeface="Times New Roman"/>
                <a:sym typeface="Times New Roman"/>
              </a:rPr>
              <a:t>ausea, </a:t>
            </a:r>
            <a:r>
              <a:rPr b="1" lang="ar" sz="1100" u="sng">
                <a:solidFill>
                  <a:schemeClr val="dk1"/>
                </a:solidFill>
                <a:latin typeface="Times New Roman"/>
                <a:ea typeface="Times New Roman"/>
                <a:cs typeface="Times New Roman"/>
                <a:sym typeface="Times New Roman"/>
              </a:rPr>
              <a:t>N</a:t>
            </a:r>
            <a:r>
              <a:rPr b="1" lang="ar" sz="1100">
                <a:solidFill>
                  <a:schemeClr val="dk1"/>
                </a:solidFill>
                <a:latin typeface="Times New Roman"/>
                <a:ea typeface="Times New Roman"/>
                <a:cs typeface="Times New Roman"/>
                <a:sym typeface="Times New Roman"/>
              </a:rPr>
              <a:t>ight sweat, </a:t>
            </a:r>
            <a:r>
              <a:rPr b="1" lang="ar" sz="1100" u="sng">
                <a:solidFill>
                  <a:schemeClr val="dk1"/>
                </a:solidFill>
                <a:latin typeface="Times New Roman"/>
                <a:ea typeface="Times New Roman"/>
                <a:cs typeface="Times New Roman"/>
                <a:sym typeface="Times New Roman"/>
              </a:rPr>
              <a:t>W</a:t>
            </a:r>
            <a:r>
              <a:rPr b="1" lang="ar" sz="1100">
                <a:solidFill>
                  <a:schemeClr val="dk1"/>
                </a:solidFill>
                <a:latin typeface="Times New Roman"/>
                <a:ea typeface="Times New Roman"/>
                <a:cs typeface="Times New Roman"/>
                <a:sym typeface="Times New Roman"/>
              </a:rPr>
              <a:t>eight loss, Loss of</a:t>
            </a:r>
            <a:r>
              <a:rPr b="1" lang="ar" sz="1100" u="sng">
                <a:solidFill>
                  <a:schemeClr val="dk1"/>
                </a:solidFill>
                <a:latin typeface="Times New Roman"/>
                <a:ea typeface="Times New Roman"/>
                <a:cs typeface="Times New Roman"/>
                <a:sym typeface="Times New Roman"/>
              </a:rPr>
              <a:t> a</a:t>
            </a:r>
            <a:r>
              <a:rPr b="1" lang="ar" sz="1100">
                <a:solidFill>
                  <a:schemeClr val="dk1"/>
                </a:solidFill>
                <a:latin typeface="Times New Roman"/>
                <a:ea typeface="Times New Roman"/>
                <a:cs typeface="Times New Roman"/>
                <a:sym typeface="Times New Roman"/>
              </a:rPr>
              <a:t>ppetite, </a:t>
            </a:r>
            <a:r>
              <a:rPr b="1" lang="ar" sz="1100" u="sng">
                <a:solidFill>
                  <a:schemeClr val="dk1"/>
                </a:solidFill>
                <a:latin typeface="Times New Roman"/>
                <a:ea typeface="Times New Roman"/>
                <a:cs typeface="Times New Roman"/>
                <a:sym typeface="Times New Roman"/>
              </a:rPr>
              <a:t>F</a:t>
            </a:r>
            <a:r>
              <a:rPr b="1" lang="ar" sz="1100">
                <a:solidFill>
                  <a:schemeClr val="dk1"/>
                </a:solidFill>
                <a:latin typeface="Times New Roman"/>
                <a:ea typeface="Times New Roman"/>
                <a:cs typeface="Times New Roman"/>
                <a:sym typeface="Times New Roman"/>
              </a:rPr>
              <a:t>ever and </a:t>
            </a:r>
            <a:r>
              <a:rPr b="1" lang="ar" sz="1100" u="sng">
                <a:solidFill>
                  <a:schemeClr val="dk1"/>
                </a:solidFill>
                <a:latin typeface="Times New Roman"/>
                <a:ea typeface="Times New Roman"/>
                <a:cs typeface="Times New Roman"/>
                <a:sym typeface="Times New Roman"/>
              </a:rPr>
              <a:t>F</a:t>
            </a:r>
            <a:r>
              <a:rPr b="1" lang="ar" sz="1100">
                <a:solidFill>
                  <a:schemeClr val="dk1"/>
                </a:solidFill>
                <a:latin typeface="Times New Roman"/>
                <a:ea typeface="Times New Roman"/>
                <a:cs typeface="Times New Roman"/>
                <a:sym typeface="Times New Roman"/>
              </a:rPr>
              <a:t>atigue</a:t>
            </a:r>
            <a:r>
              <a:rPr b="1" lang="ar" sz="1100">
                <a:solidFill>
                  <a:schemeClr val="dk1"/>
                </a:solidFill>
                <a:latin typeface="Times New Roman"/>
                <a:ea typeface="Times New Roman"/>
                <a:cs typeface="Times New Roman"/>
                <a:sym typeface="Times New Roman"/>
              </a:rPr>
              <a:t>)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7- Systematic review: </a:t>
            </a:r>
            <a:r>
              <a:rPr lang="ar" sz="1100">
                <a:solidFill>
                  <a:schemeClr val="dk1"/>
                </a:solidFill>
                <a:latin typeface="Times New Roman"/>
                <a:ea typeface="Times New Roman"/>
                <a:cs typeface="Times New Roman"/>
                <a:sym typeface="Times New Roman"/>
              </a:rPr>
              <a:t> Unremarkable: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8-  Past medical  </a:t>
            </a:r>
            <a:r>
              <a:rPr lang="ar" sz="1100">
                <a:solidFill>
                  <a:schemeClr val="dk1"/>
                </a:solidFill>
                <a:latin typeface="Times New Roman"/>
                <a:ea typeface="Times New Roman"/>
                <a:cs typeface="Times New Roman"/>
                <a:sym typeface="Times New Roman"/>
              </a:rPr>
              <a:t>Any similar Attacks:  Any chronic diseases: diabetes </a:t>
            </a:r>
            <a:r>
              <a:rPr lang="ar" sz="1100">
                <a:solidFill>
                  <a:schemeClr val="dk1"/>
                </a:solidFill>
                <a:latin typeface="Times New Roman"/>
                <a:ea typeface="Times New Roman"/>
                <a:cs typeface="Times New Roman"/>
                <a:sym typeface="Times New Roman"/>
              </a:rPr>
              <a:t>mellitus type 1 </a:t>
            </a:r>
            <a:r>
              <a:rPr lang="ar" sz="1100">
                <a:solidFill>
                  <a:schemeClr val="dk1"/>
                </a:solidFill>
                <a:latin typeface="Times New Roman"/>
                <a:ea typeface="Times New Roman"/>
                <a:cs typeface="Times New Roman"/>
                <a:sym typeface="Times New Roman"/>
              </a:rPr>
              <a:t>  Any other diseases: </a:t>
            </a:r>
            <a:r>
              <a:rPr lang="ar" sz="1100">
                <a:solidFill>
                  <a:schemeClr val="dk1"/>
                </a:solidFill>
                <a:latin typeface="Times New Roman"/>
                <a:ea typeface="Times New Roman"/>
                <a:cs typeface="Times New Roman"/>
                <a:sym typeface="Times New Roman"/>
              </a:rPr>
              <a:t>had several repeated chest infections recently </a:t>
            </a:r>
            <a:r>
              <a:rPr lang="ar" sz="1300">
                <a:solidFill>
                  <a:schemeClr val="dk1"/>
                </a:solidFill>
              </a:rPr>
              <a:t> </a:t>
            </a:r>
            <a:r>
              <a:rPr lang="ar" sz="1100">
                <a:solidFill>
                  <a:schemeClr val="dk1"/>
                </a:solidFill>
                <a:latin typeface="Times New Roman"/>
                <a:ea typeface="Times New Roman"/>
                <a:cs typeface="Times New Roman"/>
                <a:sym typeface="Times New Roman"/>
              </a:rPr>
              <a:t>History of Hospitalization: NO  History of Vaccine</a:t>
            </a:r>
            <a:r>
              <a:rPr lang="ar" sz="1100">
                <a:solidFill>
                  <a:srgbClr val="999999"/>
                </a:solidFill>
                <a:latin typeface="Times New Roman"/>
                <a:ea typeface="Times New Roman"/>
                <a:cs typeface="Times New Roman"/>
                <a:sym typeface="Times New Roman"/>
              </a:rPr>
              <a:t>: Covid </a:t>
            </a:r>
            <a:r>
              <a:rPr lang="ar" sz="1100">
                <a:solidFill>
                  <a:schemeClr val="dk1"/>
                </a:solidFill>
                <a:latin typeface="Times New Roman"/>
                <a:ea typeface="Times New Roman"/>
                <a:cs typeface="Times New Roman"/>
                <a:sym typeface="Times New Roman"/>
              </a:rPr>
              <a:t> History of trauma:No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9: Past surgical history:  </a:t>
            </a:r>
            <a:r>
              <a:rPr lang="ar" sz="1100">
                <a:solidFill>
                  <a:schemeClr val="dk1"/>
                </a:solidFill>
                <a:latin typeface="Times New Roman"/>
                <a:ea typeface="Times New Roman"/>
                <a:cs typeface="Times New Roman"/>
                <a:sym typeface="Times New Roman"/>
              </a:rPr>
              <a:t>History of surgery: No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10- Drug history: </a:t>
            </a:r>
            <a:r>
              <a:rPr lang="ar" sz="1100">
                <a:solidFill>
                  <a:schemeClr val="dk1"/>
                </a:solidFill>
                <a:latin typeface="Times New Roman"/>
                <a:ea typeface="Times New Roman"/>
                <a:cs typeface="Times New Roman"/>
                <a:sym typeface="Times New Roman"/>
              </a:rPr>
              <a:t>Any drugs: on insulin and compliant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11- Allergy: </a:t>
            </a:r>
            <a:r>
              <a:rPr lang="ar" sz="1100">
                <a:solidFill>
                  <a:schemeClr val="dk1"/>
                </a:solidFill>
                <a:latin typeface="Times New Roman"/>
                <a:ea typeface="Times New Roman"/>
                <a:cs typeface="Times New Roman"/>
                <a:sym typeface="Times New Roman"/>
              </a:rPr>
              <a:t>History of allergy: No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12- Blood transfusion: </a:t>
            </a:r>
            <a:r>
              <a:rPr lang="ar" sz="1100">
                <a:solidFill>
                  <a:schemeClr val="dk1"/>
                </a:solidFill>
                <a:latin typeface="Times New Roman"/>
                <a:ea typeface="Times New Roman"/>
                <a:cs typeface="Times New Roman"/>
                <a:sym typeface="Times New Roman"/>
              </a:rPr>
              <a:t>Any history of blood transfusion: No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highlight>
                  <a:srgbClr val="FFFFFF"/>
                </a:highlight>
                <a:latin typeface="Times New Roman"/>
                <a:ea typeface="Times New Roman"/>
                <a:cs typeface="Times New Roman"/>
                <a:sym typeface="Times New Roman"/>
              </a:rPr>
              <a:t>13- Menstrual history</a:t>
            </a:r>
            <a:r>
              <a:rPr lang="ar" sz="1100">
                <a:solidFill>
                  <a:schemeClr val="dk1"/>
                </a:solidFill>
                <a:highlight>
                  <a:srgbClr val="FFFFFF"/>
                </a:highlight>
                <a:latin typeface="Times New Roman"/>
                <a:ea typeface="Times New Roman"/>
                <a:cs typeface="Times New Roman"/>
                <a:sym typeface="Times New Roman"/>
              </a:rPr>
              <a:t>: </a:t>
            </a:r>
            <a:r>
              <a:rPr lang="ar" sz="1100">
                <a:solidFill>
                  <a:srgbClr val="999999"/>
                </a:solidFill>
                <a:highlight>
                  <a:srgbClr val="FFFFFF"/>
                </a:highlight>
                <a:latin typeface="Times New Roman"/>
                <a:ea typeface="Times New Roman"/>
                <a:cs typeface="Times New Roman"/>
                <a:sym typeface="Times New Roman"/>
              </a:rPr>
              <a:t>Regular </a:t>
            </a:r>
            <a:r>
              <a:rPr lang="ar" sz="1100">
                <a:solidFill>
                  <a:schemeClr val="dk1"/>
                </a:solidFill>
                <a:highlight>
                  <a:srgbClr val="FFFFFF"/>
                </a:highlight>
                <a:latin typeface="Times New Roman"/>
                <a:ea typeface="Times New Roman"/>
                <a:cs typeface="Times New Roman"/>
                <a:sym typeface="Times New Roman"/>
              </a:rPr>
              <a:t>, When is  menarche ? </a:t>
            </a:r>
            <a:r>
              <a:rPr lang="ar" sz="1100">
                <a:solidFill>
                  <a:srgbClr val="999999"/>
                </a:solidFill>
                <a:highlight>
                  <a:srgbClr val="FFFFFF"/>
                </a:highlight>
                <a:latin typeface="Times New Roman"/>
                <a:ea typeface="Times New Roman"/>
                <a:cs typeface="Times New Roman"/>
                <a:sym typeface="Times New Roman"/>
              </a:rPr>
              <a:t>12 </a:t>
            </a:r>
            <a:endParaRPr sz="1100">
              <a:solidFill>
                <a:srgbClr val="999999"/>
              </a:solidFill>
              <a:highlight>
                <a:srgbClr val="FFFFFF"/>
              </a:highlight>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14- Family History: </a:t>
            </a:r>
            <a:r>
              <a:rPr lang="ar" sz="1100">
                <a:solidFill>
                  <a:schemeClr val="dk1"/>
                </a:solidFill>
                <a:latin typeface="Times New Roman"/>
                <a:ea typeface="Times New Roman"/>
                <a:cs typeface="Times New Roman"/>
                <a:sym typeface="Times New Roman"/>
              </a:rPr>
              <a:t>Her mother has a chronic cough of unknown cause</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15: Social History: Not </a:t>
            </a:r>
            <a:r>
              <a:rPr b="1" lang="ar" sz="1100">
                <a:solidFill>
                  <a:schemeClr val="dk1"/>
                </a:solidFill>
                <a:latin typeface="Times New Roman"/>
                <a:ea typeface="Times New Roman"/>
                <a:cs typeface="Times New Roman"/>
                <a:sym typeface="Times New Roman"/>
              </a:rPr>
              <a:t>smoker </a:t>
            </a:r>
            <a:r>
              <a:rPr b="1" lang="ar" sz="1100">
                <a:solidFill>
                  <a:schemeClr val="dk1"/>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alcohol abuse? No  Illegal sexual contact: ? NO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16- Travel History</a:t>
            </a:r>
            <a:r>
              <a:rPr lang="ar" sz="1100">
                <a:solidFill>
                  <a:schemeClr val="dk1"/>
                </a:solidFill>
                <a:latin typeface="Times New Roman"/>
                <a:ea typeface="Times New Roman"/>
                <a:cs typeface="Times New Roman"/>
                <a:sym typeface="Times New Roman"/>
              </a:rPr>
              <a:t>: No recent travel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17- Physical findings</a:t>
            </a:r>
            <a:r>
              <a:rPr lang="ar" sz="1100">
                <a:solidFill>
                  <a:schemeClr val="dk1"/>
                </a:solidFill>
                <a:latin typeface="Times New Roman"/>
                <a:ea typeface="Times New Roman"/>
                <a:cs typeface="Times New Roman"/>
                <a:sym typeface="Times New Roman"/>
              </a:rPr>
              <a:t>: Remarkable: </a:t>
            </a:r>
            <a:r>
              <a:rPr lang="ar" sz="1100">
                <a:solidFill>
                  <a:schemeClr val="dk1"/>
                </a:solidFill>
                <a:latin typeface="Times New Roman"/>
                <a:ea typeface="Times New Roman"/>
                <a:cs typeface="Times New Roman"/>
                <a:sym typeface="Times New Roman"/>
              </a:rPr>
              <a:t>coarse inspiratory crackles</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18- Differential diagnosis : </a:t>
            </a:r>
            <a:r>
              <a:rPr lang="ar" sz="1100">
                <a:solidFill>
                  <a:schemeClr val="dk1"/>
                </a:solidFill>
                <a:latin typeface="Times New Roman"/>
                <a:ea typeface="Times New Roman"/>
                <a:cs typeface="Times New Roman"/>
                <a:sym typeface="Times New Roman"/>
              </a:rPr>
              <a:t>bronchiectasis, TB, COPD, asthma</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200">
              <a:solidFill>
                <a:schemeClr val="dk1"/>
              </a:solidFill>
              <a:latin typeface="Times New Roman"/>
              <a:ea typeface="Times New Roman"/>
              <a:cs typeface="Times New Roman"/>
              <a:sym typeface="Times New Roman"/>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38"/>
          <p:cNvSpPr txBox="1"/>
          <p:nvPr/>
        </p:nvSpPr>
        <p:spPr>
          <a:xfrm>
            <a:off x="450000" y="628650"/>
            <a:ext cx="6878100" cy="7662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19- Investigation: </a:t>
            </a:r>
            <a:r>
              <a:rPr lang="ar" sz="1100">
                <a:solidFill>
                  <a:schemeClr val="dk1"/>
                </a:solidFill>
                <a:latin typeface="Times New Roman"/>
                <a:ea typeface="Times New Roman"/>
                <a:cs typeface="Times New Roman"/>
                <a:sym typeface="Times New Roman"/>
              </a:rPr>
              <a:t>High resolution - CT (HR-CT) scan, sputum culture , chest Xray , spirometry</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20: Treatment and management</a:t>
            </a:r>
            <a:r>
              <a:rPr lang="ar" sz="1100">
                <a:solidFill>
                  <a:schemeClr val="dk1"/>
                </a:solidFill>
                <a:latin typeface="Times New Roman"/>
                <a:ea typeface="Times New Roman"/>
                <a:cs typeface="Times New Roman"/>
                <a:sym typeface="Times New Roman"/>
              </a:rPr>
              <a:t> </a:t>
            </a:r>
            <a:endParaRPr sz="13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ar" sz="1100" u="sng">
                <a:solidFill>
                  <a:schemeClr val="dk1"/>
                </a:solidFill>
                <a:latin typeface="Times New Roman"/>
                <a:ea typeface="Times New Roman"/>
                <a:cs typeface="Times New Roman"/>
                <a:sym typeface="Times New Roman"/>
              </a:rPr>
              <a:t>Pharmacological</a:t>
            </a:r>
            <a:r>
              <a:rPr lang="ar" sz="1100">
                <a:solidFill>
                  <a:schemeClr val="dk1"/>
                </a:solidFill>
                <a:latin typeface="Times New Roman"/>
                <a:ea typeface="Times New Roman"/>
                <a:cs typeface="Times New Roman"/>
                <a:sym typeface="Times New Roman"/>
              </a:rPr>
              <a:t>: Inhaled bronchodilators &amp; Anti inflammatory , Immunization </a:t>
            </a:r>
            <a:r>
              <a:rPr lang="ar" sz="1100">
                <a:solidFill>
                  <a:srgbClr val="CCCCCC"/>
                </a:solidFill>
                <a:latin typeface="Times New Roman"/>
                <a:ea typeface="Times New Roman"/>
                <a:cs typeface="Times New Roman"/>
                <a:sym typeface="Times New Roman"/>
              </a:rPr>
              <a:t>you might be asked to specify or mention names</a:t>
            </a:r>
            <a:r>
              <a:rPr lang="ar" sz="1100">
                <a:solidFill>
                  <a:schemeClr val="dk1"/>
                </a:solidFill>
                <a:latin typeface="Times New Roman"/>
                <a:ea typeface="Times New Roman"/>
                <a:cs typeface="Times New Roman"/>
                <a:sym typeface="Times New Roman"/>
              </a:rPr>
              <a:t> (ex: pneumococcal, influenza, and covid vaccines ) , Nebulized saline , mucolytics, antibiotics.</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u="sng">
                <a:solidFill>
                  <a:schemeClr val="dk1"/>
                </a:solidFill>
                <a:latin typeface="Times New Roman"/>
                <a:ea typeface="Times New Roman"/>
                <a:cs typeface="Times New Roman"/>
                <a:sym typeface="Times New Roman"/>
              </a:rPr>
              <a:t>Non-Pharmacological</a:t>
            </a:r>
            <a:r>
              <a:rPr lang="ar" sz="1100">
                <a:solidFill>
                  <a:schemeClr val="dk1"/>
                </a:solidFill>
                <a:latin typeface="Times New Roman"/>
                <a:ea typeface="Times New Roman"/>
                <a:cs typeface="Times New Roman"/>
                <a:sym typeface="Times New Roman"/>
              </a:rPr>
              <a:t> : Chest physiotherapy , Postural drainage</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u="sng">
                <a:solidFill>
                  <a:schemeClr val="dk1"/>
                </a:solidFill>
                <a:latin typeface="Times New Roman"/>
                <a:ea typeface="Times New Roman"/>
                <a:cs typeface="Times New Roman"/>
                <a:sym typeface="Times New Roman"/>
              </a:rPr>
              <a:t>Surgical: </a:t>
            </a:r>
            <a:endParaRPr sz="1100" u="sng">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u="sng">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Questions from examiner:</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1200">
              <a:solidFill>
                <a:schemeClr val="dk1"/>
              </a:solidFill>
              <a:latin typeface="Times New Roman"/>
              <a:ea typeface="Times New Roman"/>
              <a:cs typeface="Times New Roman"/>
              <a:sym typeface="Times New Roman"/>
            </a:endParaRPr>
          </a:p>
          <a:p>
            <a:pPr indent="-304800" lvl="0" marL="457200" rtl="0" algn="l">
              <a:lnSpc>
                <a:spcPct val="115000"/>
              </a:lnSpc>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Why do you think it’s bronchiectasis? </a:t>
            </a:r>
            <a:endParaRPr sz="1200">
              <a:solidFill>
                <a:schemeClr val="dk1"/>
              </a:solidFill>
              <a:latin typeface="Times New Roman"/>
              <a:ea typeface="Times New Roman"/>
              <a:cs typeface="Times New Roman"/>
              <a:sym typeface="Times New Roman"/>
            </a:endParaRPr>
          </a:p>
          <a:p>
            <a:pPr indent="0" lvl="0" marL="45720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she is young and nonsmoker and it increases in the morning with a large amount of sputum.</a:t>
            </a:r>
            <a:endParaRPr sz="1200">
              <a:solidFill>
                <a:schemeClr val="dk1"/>
              </a:solidFill>
              <a:latin typeface="Times New Roman"/>
              <a:ea typeface="Times New Roman"/>
              <a:cs typeface="Times New Roman"/>
              <a:sym typeface="Times New Roman"/>
            </a:endParaRPr>
          </a:p>
          <a:p>
            <a:pPr indent="-304800" lvl="0" marL="457200" rtl="0" algn="l">
              <a:lnSpc>
                <a:spcPct val="115000"/>
              </a:lnSpc>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What causes bronchiectasis?</a:t>
            </a:r>
            <a:endParaRPr sz="1200">
              <a:solidFill>
                <a:schemeClr val="dk1"/>
              </a:solidFill>
              <a:latin typeface="Times New Roman"/>
              <a:ea typeface="Times New Roman"/>
              <a:cs typeface="Times New Roman"/>
              <a:sym typeface="Times New Roman"/>
            </a:endParaRPr>
          </a:p>
          <a:p>
            <a:pPr indent="0" lvl="0" marL="45720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 Recurrent pulmonary infection (TB, Severe pneumonia, MAC) , Childhood infection (e.g. measles, pertussis), cystic fibrosis, immotile cilia syndrome.</a:t>
            </a:r>
            <a:endParaRPr sz="1200">
              <a:solidFill>
                <a:schemeClr val="dk1"/>
              </a:solidFill>
              <a:latin typeface="Times New Roman"/>
              <a:ea typeface="Times New Roman"/>
              <a:cs typeface="Times New Roman"/>
              <a:sym typeface="Times New Roman"/>
            </a:endParaRPr>
          </a:p>
          <a:p>
            <a:pPr indent="-304800" lvl="0" marL="457200" rtl="0" algn="l">
              <a:lnSpc>
                <a:spcPct val="115000"/>
              </a:lnSpc>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She has diabetes, how is that related to bronchiectasis?</a:t>
            </a:r>
            <a:endParaRPr sz="1200">
              <a:solidFill>
                <a:schemeClr val="dk1"/>
              </a:solidFill>
              <a:latin typeface="Times New Roman"/>
              <a:ea typeface="Times New Roman"/>
              <a:cs typeface="Times New Roman"/>
              <a:sym typeface="Times New Roman"/>
            </a:endParaRPr>
          </a:p>
          <a:p>
            <a:pPr indent="0" lvl="0" marL="45720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 DM patients are immunocompromised so she is more prone to have chest infections</a:t>
            </a:r>
            <a:endParaRPr sz="1200">
              <a:solidFill>
                <a:schemeClr val="dk1"/>
              </a:solidFill>
              <a:latin typeface="Times New Roman"/>
              <a:ea typeface="Times New Roman"/>
              <a:cs typeface="Times New Roman"/>
              <a:sym typeface="Times New Roman"/>
            </a:endParaRPr>
          </a:p>
          <a:p>
            <a:pPr indent="-304800" lvl="0" marL="457200" rtl="0" algn="l">
              <a:lnSpc>
                <a:spcPct val="115000"/>
              </a:lnSpc>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Why not COPD? </a:t>
            </a:r>
            <a:endParaRPr sz="1200">
              <a:solidFill>
                <a:schemeClr val="dk1"/>
              </a:solidFill>
              <a:latin typeface="Times New Roman"/>
              <a:ea typeface="Times New Roman"/>
              <a:cs typeface="Times New Roman"/>
              <a:sym typeface="Times New Roman"/>
            </a:endParaRPr>
          </a:p>
          <a:p>
            <a:pPr indent="0" lvl="0" marL="45720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Young and non smoker.</a:t>
            </a:r>
            <a:endParaRPr sz="1200">
              <a:solidFill>
                <a:schemeClr val="dk1"/>
              </a:solidFill>
              <a:latin typeface="Times New Roman"/>
              <a:ea typeface="Times New Roman"/>
              <a:cs typeface="Times New Roman"/>
              <a:sym typeface="Times New Roman"/>
            </a:endParaRPr>
          </a:p>
          <a:p>
            <a:pPr indent="-304800" lvl="0" marL="457200" rtl="0" algn="l">
              <a:lnSpc>
                <a:spcPct val="115000"/>
              </a:lnSpc>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Why not asthma? </a:t>
            </a:r>
            <a:endParaRPr sz="1200">
              <a:solidFill>
                <a:schemeClr val="dk1"/>
              </a:solidFill>
              <a:latin typeface="Times New Roman"/>
              <a:ea typeface="Times New Roman"/>
              <a:cs typeface="Times New Roman"/>
              <a:sym typeface="Times New Roman"/>
            </a:endParaRPr>
          </a:p>
          <a:p>
            <a:pPr indent="0" lvl="0" marL="45720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No sputum with asthma.</a:t>
            </a:r>
            <a:endParaRPr sz="1200">
              <a:solidFill>
                <a:schemeClr val="dk1"/>
              </a:solidFill>
              <a:latin typeface="Times New Roman"/>
              <a:ea typeface="Times New Roman"/>
              <a:cs typeface="Times New Roman"/>
              <a:sym typeface="Times New Roman"/>
            </a:endParaRPr>
          </a:p>
          <a:p>
            <a:pPr indent="-304800" lvl="0" marL="457200" rtl="0" algn="l">
              <a:lnSpc>
                <a:spcPct val="115000"/>
              </a:lnSpc>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Why not pneumonia? </a:t>
            </a:r>
            <a:endParaRPr sz="1200">
              <a:solidFill>
                <a:schemeClr val="dk1"/>
              </a:solidFill>
              <a:latin typeface="Times New Roman"/>
              <a:ea typeface="Times New Roman"/>
              <a:cs typeface="Times New Roman"/>
              <a:sym typeface="Times New Roman"/>
            </a:endParaRPr>
          </a:p>
          <a:p>
            <a:pPr indent="0" lvl="0" marL="45720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Pneumonia can not be for 2 years.</a:t>
            </a:r>
            <a:endParaRPr sz="1200">
              <a:solidFill>
                <a:schemeClr val="dk1"/>
              </a:solidFill>
              <a:latin typeface="Times New Roman"/>
              <a:ea typeface="Times New Roman"/>
              <a:cs typeface="Times New Roman"/>
              <a:sym typeface="Times New Roman"/>
            </a:endParaRPr>
          </a:p>
          <a:p>
            <a:pPr indent="-304800" lvl="0" marL="457200" rtl="0" algn="l">
              <a:lnSpc>
                <a:spcPct val="115000"/>
              </a:lnSpc>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Why did you measure the radial pulse for respiration? </a:t>
            </a:r>
            <a:endParaRPr sz="1200">
              <a:solidFill>
                <a:schemeClr val="dk1"/>
              </a:solidFill>
              <a:latin typeface="Times New Roman"/>
              <a:ea typeface="Times New Roman"/>
              <a:cs typeface="Times New Roman"/>
              <a:sym typeface="Times New Roman"/>
            </a:endParaRPr>
          </a:p>
          <a:p>
            <a:pPr indent="0" lvl="0" marL="45720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What can you find in the pulse? Doc answered “pounding pulse”</a:t>
            </a:r>
            <a:endParaRPr sz="1200">
              <a:solidFill>
                <a:schemeClr val="dk1"/>
              </a:solidFill>
              <a:latin typeface="Times New Roman"/>
              <a:ea typeface="Times New Roman"/>
              <a:cs typeface="Times New Roman"/>
              <a:sym typeface="Times New Roman"/>
            </a:endParaRPr>
          </a:p>
          <a:p>
            <a:pPr indent="-304800" lvl="0" marL="457200" rtl="0" algn="l">
              <a:lnSpc>
                <a:spcPct val="115000"/>
              </a:lnSpc>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What causes chest expansion? </a:t>
            </a:r>
            <a:endParaRPr sz="1200">
              <a:solidFill>
                <a:schemeClr val="dk1"/>
              </a:solidFill>
              <a:latin typeface="Times New Roman"/>
              <a:ea typeface="Times New Roman"/>
              <a:cs typeface="Times New Roman"/>
              <a:sym typeface="Times New Roman"/>
            </a:endParaRPr>
          </a:p>
          <a:p>
            <a:pPr indent="0" lvl="0" marL="45720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COPD, severe asthma.</a:t>
            </a:r>
            <a:endParaRPr sz="1200">
              <a:solidFill>
                <a:schemeClr val="dk1"/>
              </a:solidFill>
              <a:latin typeface="Times New Roman"/>
              <a:ea typeface="Times New Roman"/>
              <a:cs typeface="Times New Roman"/>
              <a:sym typeface="Times New Roman"/>
            </a:endParaRPr>
          </a:p>
          <a:p>
            <a:pPr indent="-304800" lvl="0" marL="457200" rtl="0" algn="l">
              <a:lnSpc>
                <a:spcPct val="115000"/>
              </a:lnSpc>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What are you inspecting in the neck other than JVP? </a:t>
            </a:r>
            <a:endParaRPr sz="1200">
              <a:solidFill>
                <a:schemeClr val="dk1"/>
              </a:solidFill>
              <a:latin typeface="Times New Roman"/>
              <a:ea typeface="Times New Roman"/>
              <a:cs typeface="Times New Roman"/>
              <a:sym typeface="Times New Roman"/>
            </a:endParaRPr>
          </a:p>
          <a:p>
            <a:pPr indent="0" lvl="0" marL="45720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Use of accessory muscles.</a:t>
            </a:r>
            <a:endParaRPr sz="1200">
              <a:solidFill>
                <a:schemeClr val="dk1"/>
              </a:solidFill>
              <a:latin typeface="Times New Roman"/>
              <a:ea typeface="Times New Roman"/>
              <a:cs typeface="Times New Roman"/>
              <a:sym typeface="Times New Roman"/>
            </a:endParaRPr>
          </a:p>
          <a:p>
            <a:pPr indent="-304800" lvl="0" marL="457200" rtl="0" algn="l">
              <a:lnSpc>
                <a:spcPct val="115000"/>
              </a:lnSpc>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What kind of crackles? </a:t>
            </a:r>
            <a:endParaRPr sz="1200">
              <a:solidFill>
                <a:schemeClr val="dk1"/>
              </a:solidFill>
              <a:latin typeface="Times New Roman"/>
              <a:ea typeface="Times New Roman"/>
              <a:cs typeface="Times New Roman"/>
              <a:sym typeface="Times New Roman"/>
            </a:endParaRPr>
          </a:p>
          <a:p>
            <a:pPr indent="0" lvl="0" marL="45720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Course </a:t>
            </a:r>
            <a:endParaRPr sz="1200">
              <a:solidFill>
                <a:schemeClr val="dk1"/>
              </a:solidFill>
              <a:latin typeface="Times New Roman"/>
              <a:ea typeface="Times New Roman"/>
              <a:cs typeface="Times New Roman"/>
              <a:sym typeface="Times New Roman"/>
            </a:endParaRPr>
          </a:p>
          <a:p>
            <a:pPr indent="-304800" lvl="0" marL="457200" rtl="0" algn="l">
              <a:lnSpc>
                <a:spcPct val="115000"/>
              </a:lnSpc>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Since her mother has a chronic cough, what clue could this give you? </a:t>
            </a:r>
            <a:endParaRPr sz="1200">
              <a:solidFill>
                <a:schemeClr val="dk1"/>
              </a:solidFill>
              <a:latin typeface="Times New Roman"/>
              <a:ea typeface="Times New Roman"/>
              <a:cs typeface="Times New Roman"/>
              <a:sym typeface="Times New Roman"/>
            </a:endParaRPr>
          </a:p>
          <a:p>
            <a:pPr indent="0" lvl="0" marL="45720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genetic causes of bronchiectasis like Cystic fibrosis or immotile cilia syndrome, or TB and she infected her daughter.</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1200">
              <a:latin typeface="Times New Roman"/>
              <a:ea typeface="Times New Roman"/>
              <a:cs typeface="Times New Roman"/>
              <a:sym typeface="Times New Roman"/>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39"/>
          <p:cNvSpPr txBox="1"/>
          <p:nvPr/>
        </p:nvSpPr>
        <p:spPr>
          <a:xfrm>
            <a:off x="339225" y="722825"/>
            <a:ext cx="7034100" cy="10197900"/>
          </a:xfrm>
          <a:prstGeom prst="rect">
            <a:avLst/>
          </a:prstGeom>
          <a:noFill/>
          <a:ln>
            <a:noFill/>
          </a:ln>
        </p:spPr>
        <p:txBody>
          <a:bodyPr anchorCtr="0" anchor="t" bIns="125250" lIns="125250" spcFirstLastPara="1" rIns="125250" wrap="square" tIns="125250">
            <a:noAutofit/>
          </a:bodyPr>
          <a:lstStyle/>
          <a:p>
            <a:pPr indent="0" lvl="0" marL="0" rtl="0" algn="l">
              <a:lnSpc>
                <a:spcPct val="115000"/>
              </a:lnSpc>
              <a:spcBef>
                <a:spcPts val="0"/>
              </a:spcBef>
              <a:spcAft>
                <a:spcPts val="0"/>
              </a:spcAft>
              <a:buNone/>
            </a:pPr>
            <a:r>
              <a:rPr b="1" lang="ar" sz="1600">
                <a:solidFill>
                  <a:schemeClr val="dk1"/>
                </a:solidFill>
                <a:highlight>
                  <a:srgbClr val="FFF2CC"/>
                </a:highlight>
                <a:latin typeface="Times New Roman"/>
                <a:ea typeface="Times New Roman"/>
                <a:cs typeface="Times New Roman"/>
                <a:sym typeface="Times New Roman"/>
              </a:rPr>
              <a:t>Case 13: </a:t>
            </a:r>
            <a:r>
              <a:rPr b="1" lang="ar" sz="1600">
                <a:solidFill>
                  <a:schemeClr val="dk1"/>
                </a:solidFill>
                <a:highlight>
                  <a:srgbClr val="FFF2CC"/>
                </a:highlight>
                <a:latin typeface="Times New Roman"/>
                <a:ea typeface="Times New Roman"/>
                <a:cs typeface="Times New Roman"/>
                <a:sym typeface="Times New Roman"/>
              </a:rPr>
              <a:t>Pleural effusion secondary to TB </a:t>
            </a:r>
            <a:endParaRPr b="1" sz="1600">
              <a:solidFill>
                <a:schemeClr val="dk1"/>
              </a:solidFill>
              <a:highlight>
                <a:srgbClr val="FFF2CC"/>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a:solidFill>
                  <a:srgbClr val="3C78D8"/>
                </a:solidFill>
                <a:latin typeface="Times New Roman"/>
                <a:ea typeface="Times New Roman"/>
                <a:cs typeface="Times New Roman"/>
                <a:sym typeface="Times New Roman"/>
              </a:rPr>
              <a:t>Case:</a:t>
            </a:r>
            <a:r>
              <a:rPr b="1" lang="ar">
                <a:solidFill>
                  <a:srgbClr val="3C78D8"/>
                </a:solidFill>
                <a:latin typeface="Times New Roman"/>
                <a:ea typeface="Times New Roman"/>
                <a:cs typeface="Times New Roman"/>
                <a:sym typeface="Times New Roman"/>
              </a:rPr>
              <a:t>A 63 years old retired building engineer came to the hospital with sob and cough (written in the paper)</a:t>
            </a:r>
            <a:endParaRPr b="1">
              <a:solidFill>
                <a:srgbClr val="3C78D8"/>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rgbClr val="3C78D8"/>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 Biodata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Name: </a:t>
            </a:r>
            <a:r>
              <a:rPr b="1" lang="ar" sz="1100">
                <a:solidFill>
                  <a:schemeClr val="dk1"/>
                </a:solidFill>
                <a:latin typeface="Times New Roman"/>
                <a:ea typeface="Times New Roman"/>
                <a:cs typeface="Times New Roman"/>
                <a:sym typeface="Times New Roman"/>
              </a:rPr>
              <a:t>-</a:t>
            </a:r>
            <a:r>
              <a:rPr lang="ar" sz="1100">
                <a:solidFill>
                  <a:schemeClr val="dk1"/>
                </a:solidFill>
                <a:latin typeface="Times New Roman"/>
                <a:ea typeface="Times New Roman"/>
                <a:cs typeface="Times New Roman"/>
                <a:sym typeface="Times New Roman"/>
              </a:rPr>
              <a:t> Age: 63  Gender: - Nationality: - </a:t>
            </a:r>
            <a:r>
              <a:rPr lang="ar" sz="1100">
                <a:solidFill>
                  <a:schemeClr val="dk1"/>
                </a:solidFill>
                <a:latin typeface="Times New Roman"/>
                <a:ea typeface="Times New Roman"/>
                <a:cs typeface="Times New Roman"/>
                <a:sym typeface="Times New Roman"/>
              </a:rPr>
              <a:t>Marital</a:t>
            </a:r>
            <a:r>
              <a:rPr lang="ar" sz="1100">
                <a:solidFill>
                  <a:schemeClr val="dk1"/>
                </a:solidFill>
                <a:latin typeface="Times New Roman"/>
                <a:ea typeface="Times New Roman"/>
                <a:cs typeface="Times New Roman"/>
                <a:sym typeface="Times New Roman"/>
              </a:rPr>
              <a:t> Status: </a:t>
            </a:r>
            <a:r>
              <a:rPr lang="ar" sz="1100">
                <a:solidFill>
                  <a:schemeClr val="dk1"/>
                </a:solidFill>
                <a:latin typeface="Times New Roman"/>
                <a:ea typeface="Times New Roman"/>
                <a:cs typeface="Times New Roman"/>
                <a:sym typeface="Times New Roman"/>
              </a:rPr>
              <a:t>Married</a:t>
            </a:r>
            <a:r>
              <a:rPr lang="ar" sz="1100">
                <a:solidFill>
                  <a:schemeClr val="dk1"/>
                </a:solidFill>
                <a:latin typeface="Times New Roman"/>
                <a:ea typeface="Times New Roman"/>
                <a:cs typeface="Times New Roman"/>
                <a:sym typeface="Times New Roman"/>
              </a:rPr>
              <a:t> Occupation: </a:t>
            </a:r>
            <a:r>
              <a:rPr lang="ar" sz="1100">
                <a:solidFill>
                  <a:schemeClr val="dk1"/>
                </a:solidFill>
                <a:latin typeface="Times New Roman"/>
                <a:ea typeface="Times New Roman"/>
                <a:cs typeface="Times New Roman"/>
                <a:sym typeface="Times New Roman"/>
              </a:rPr>
              <a:t>Retired building engineer</a:t>
            </a:r>
            <a:r>
              <a:rPr lang="ar" sz="1100">
                <a:solidFill>
                  <a:schemeClr val="dk1"/>
                </a:solidFill>
                <a:latin typeface="Times New Roman"/>
                <a:ea typeface="Times New Roman"/>
                <a:cs typeface="Times New Roman"/>
                <a:sym typeface="Times New Roman"/>
              </a:rPr>
              <a:t>. Residency: - Route and date of admission: Admitted through the hospital (date of admission wasn’t mentioned)</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2- Chief complaint:</a:t>
            </a:r>
            <a:r>
              <a:rPr lang="ar" sz="1100">
                <a:solidFill>
                  <a:schemeClr val="dk1"/>
                </a:solidFill>
                <a:latin typeface="Times New Roman"/>
                <a:ea typeface="Times New Roman"/>
                <a:cs typeface="Times New Roman"/>
                <a:sym typeface="Times New Roman"/>
              </a:rPr>
              <a:t> SOB and cough</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3- History of Presenting illness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u="sng">
                <a:solidFill>
                  <a:schemeClr val="dk1"/>
                </a:solidFill>
                <a:latin typeface="Times New Roman"/>
                <a:ea typeface="Times New Roman"/>
                <a:cs typeface="Times New Roman"/>
                <a:sym typeface="Times New Roman"/>
              </a:rPr>
              <a:t>SOB:</a:t>
            </a:r>
            <a:r>
              <a:rPr lang="ar" sz="1100">
                <a:solidFill>
                  <a:schemeClr val="dk1"/>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Site: -  Onset</a:t>
            </a:r>
            <a:r>
              <a:rPr lang="ar" sz="1100">
                <a:solidFill>
                  <a:schemeClr val="dk1"/>
                </a:solidFill>
                <a:latin typeface="Times New Roman"/>
                <a:ea typeface="Times New Roman"/>
                <a:cs typeface="Times New Roman"/>
                <a:sym typeface="Times New Roman"/>
              </a:rPr>
              <a:t>: 8 months ago </a:t>
            </a:r>
            <a:r>
              <a:rPr lang="ar" sz="1100">
                <a:solidFill>
                  <a:schemeClr val="dk1"/>
                </a:solidFill>
                <a:latin typeface="Times New Roman"/>
                <a:ea typeface="Times New Roman"/>
                <a:cs typeface="Times New Roman"/>
                <a:sym typeface="Times New Roman"/>
              </a:rPr>
              <a:t>Character: don’t </a:t>
            </a:r>
            <a:r>
              <a:rPr lang="ar" sz="1100">
                <a:solidFill>
                  <a:schemeClr val="dk1"/>
                </a:solidFill>
                <a:latin typeface="Times New Roman"/>
                <a:ea typeface="Times New Roman"/>
                <a:cs typeface="Times New Roman"/>
                <a:sym typeface="Times New Roman"/>
              </a:rPr>
              <a:t>remember</a:t>
            </a:r>
            <a:r>
              <a:rPr lang="ar" sz="1100">
                <a:solidFill>
                  <a:schemeClr val="dk1"/>
                </a:solidFill>
                <a:latin typeface="Times New Roman"/>
                <a:ea typeface="Times New Roman"/>
                <a:cs typeface="Times New Roman"/>
                <a:sym typeface="Times New Roman"/>
              </a:rPr>
              <a:t> if it’s constant or intermittent Radiation: - Alleviating Factor: Rest Timing: (Course: Gradual and progressive - Pattern: </a:t>
            </a:r>
            <a:r>
              <a:rPr lang="ar" sz="1100">
                <a:solidFill>
                  <a:schemeClr val="dk1"/>
                </a:solidFill>
                <a:latin typeface="Times New Roman"/>
                <a:ea typeface="Times New Roman"/>
                <a:cs typeface="Times New Roman"/>
                <a:sym typeface="Times New Roman"/>
              </a:rPr>
              <a:t>Doesn’t change during the day </a:t>
            </a:r>
            <a:r>
              <a:rPr lang="ar" sz="1100">
                <a:solidFill>
                  <a:schemeClr val="dk1"/>
                </a:solidFill>
                <a:latin typeface="Times New Roman"/>
                <a:ea typeface="Times New Roman"/>
                <a:cs typeface="Times New Roman"/>
                <a:sym typeface="Times New Roman"/>
              </a:rPr>
              <a:t>Exacerbating factors: Normal </a:t>
            </a:r>
            <a:r>
              <a:rPr lang="ar" sz="1100">
                <a:solidFill>
                  <a:schemeClr val="dk1"/>
                </a:solidFill>
                <a:latin typeface="Times New Roman"/>
                <a:ea typeface="Times New Roman"/>
                <a:cs typeface="Times New Roman"/>
                <a:sym typeface="Times New Roman"/>
              </a:rPr>
              <a:t>daily activity such as cleaning </a:t>
            </a:r>
            <a:r>
              <a:rPr lang="ar" sz="1100">
                <a:solidFill>
                  <a:schemeClr val="dk1"/>
                </a:solidFill>
                <a:latin typeface="Times New Roman"/>
                <a:ea typeface="Times New Roman"/>
                <a:cs typeface="Times New Roman"/>
                <a:sym typeface="Times New Roman"/>
              </a:rPr>
              <a:t>Severity: 8/10 affects his life, doesn’t wake him up from sleep Special Questions: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u="sng">
                <a:solidFill>
                  <a:schemeClr val="dk1"/>
                </a:solidFill>
                <a:latin typeface="Times New Roman"/>
                <a:ea typeface="Times New Roman"/>
                <a:cs typeface="Times New Roman"/>
                <a:sym typeface="Times New Roman"/>
              </a:rPr>
              <a:t>Cough:</a:t>
            </a:r>
            <a:r>
              <a:rPr lang="ar" sz="1100">
                <a:solidFill>
                  <a:schemeClr val="dk1"/>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 Site: -  Onset: -  Character: Productive cough (Fluid description ABCDEFS) </a:t>
            </a:r>
            <a:r>
              <a:rPr lang="ar" sz="1100" u="sng">
                <a:solidFill>
                  <a:schemeClr val="dk1"/>
                </a:solidFill>
                <a:latin typeface="Times New Roman"/>
                <a:ea typeface="Times New Roman"/>
                <a:cs typeface="Times New Roman"/>
                <a:sym typeface="Times New Roman"/>
              </a:rPr>
              <a:t>A</a:t>
            </a:r>
            <a:r>
              <a:rPr lang="ar" sz="1100">
                <a:solidFill>
                  <a:schemeClr val="dk1"/>
                </a:solidFill>
                <a:latin typeface="Times New Roman"/>
                <a:ea typeface="Times New Roman"/>
                <a:cs typeface="Times New Roman"/>
                <a:sym typeface="Times New Roman"/>
              </a:rPr>
              <a:t>mount: spoon, </a:t>
            </a:r>
            <a:r>
              <a:rPr lang="ar" sz="1100" u="sng">
                <a:solidFill>
                  <a:schemeClr val="dk1"/>
                </a:solidFill>
                <a:latin typeface="Times New Roman"/>
                <a:ea typeface="Times New Roman"/>
                <a:cs typeface="Times New Roman"/>
                <a:sym typeface="Times New Roman"/>
              </a:rPr>
              <a:t>B</a:t>
            </a:r>
            <a:r>
              <a:rPr lang="ar" sz="1100">
                <a:solidFill>
                  <a:schemeClr val="dk1"/>
                </a:solidFill>
                <a:latin typeface="Times New Roman"/>
                <a:ea typeface="Times New Roman"/>
                <a:cs typeface="Times New Roman"/>
                <a:sym typeface="Times New Roman"/>
              </a:rPr>
              <a:t>lood: no, </a:t>
            </a:r>
            <a:r>
              <a:rPr lang="ar" sz="1100" u="sng">
                <a:solidFill>
                  <a:schemeClr val="dk1"/>
                </a:solidFill>
                <a:latin typeface="Times New Roman"/>
                <a:ea typeface="Times New Roman"/>
                <a:cs typeface="Times New Roman"/>
                <a:sym typeface="Times New Roman"/>
              </a:rPr>
              <a:t>C</a:t>
            </a:r>
            <a:r>
              <a:rPr lang="ar" sz="1100">
                <a:solidFill>
                  <a:schemeClr val="dk1"/>
                </a:solidFill>
                <a:latin typeface="Times New Roman"/>
                <a:ea typeface="Times New Roman"/>
                <a:cs typeface="Times New Roman"/>
                <a:sym typeface="Times New Roman"/>
              </a:rPr>
              <a:t>olour: clear, </a:t>
            </a:r>
            <a:r>
              <a:rPr lang="ar" sz="1100" u="sng">
                <a:solidFill>
                  <a:schemeClr val="dk1"/>
                </a:solidFill>
                <a:latin typeface="Times New Roman"/>
                <a:ea typeface="Times New Roman"/>
                <a:cs typeface="Times New Roman"/>
                <a:sym typeface="Times New Roman"/>
              </a:rPr>
              <a:t>D</a:t>
            </a:r>
            <a:r>
              <a:rPr lang="ar" sz="1100">
                <a:solidFill>
                  <a:schemeClr val="dk1"/>
                </a:solidFill>
                <a:latin typeface="Times New Roman"/>
                <a:ea typeface="Times New Roman"/>
                <a:cs typeface="Times New Roman"/>
                <a:sym typeface="Times New Roman"/>
              </a:rPr>
              <a:t>ischarge: no, </a:t>
            </a:r>
            <a:r>
              <a:rPr lang="ar" sz="1100" u="sng">
                <a:solidFill>
                  <a:schemeClr val="dk1"/>
                </a:solidFill>
                <a:latin typeface="Times New Roman"/>
                <a:ea typeface="Times New Roman"/>
                <a:cs typeface="Times New Roman"/>
                <a:sym typeface="Times New Roman"/>
              </a:rPr>
              <a:t>E</a:t>
            </a:r>
            <a:r>
              <a:rPr lang="ar" sz="1100">
                <a:solidFill>
                  <a:schemeClr val="dk1"/>
                </a:solidFill>
                <a:latin typeface="Times New Roman"/>
                <a:ea typeface="Times New Roman"/>
                <a:cs typeface="Times New Roman"/>
                <a:sym typeface="Times New Roman"/>
              </a:rPr>
              <a:t>vent: no trigger only exercise, </a:t>
            </a:r>
            <a:r>
              <a:rPr lang="ar" sz="1100" u="sng">
                <a:solidFill>
                  <a:schemeClr val="dk1"/>
                </a:solidFill>
                <a:latin typeface="Times New Roman"/>
                <a:ea typeface="Times New Roman"/>
                <a:cs typeface="Times New Roman"/>
                <a:sym typeface="Times New Roman"/>
              </a:rPr>
              <a:t>F</a:t>
            </a:r>
            <a:r>
              <a:rPr lang="ar" sz="1100">
                <a:solidFill>
                  <a:schemeClr val="dk1"/>
                </a:solidFill>
                <a:latin typeface="Times New Roman"/>
                <a:ea typeface="Times New Roman"/>
                <a:cs typeface="Times New Roman"/>
                <a:sym typeface="Times New Roman"/>
              </a:rPr>
              <a:t>requency: each episode lasts for one hour 5 per week, </a:t>
            </a:r>
            <a:r>
              <a:rPr lang="ar" sz="1100" u="sng">
                <a:solidFill>
                  <a:schemeClr val="dk1"/>
                </a:solidFill>
                <a:latin typeface="Times New Roman"/>
                <a:ea typeface="Times New Roman"/>
                <a:cs typeface="Times New Roman"/>
                <a:sym typeface="Times New Roman"/>
              </a:rPr>
              <a:t>S</a:t>
            </a:r>
            <a:r>
              <a:rPr lang="ar" sz="1100">
                <a:solidFill>
                  <a:schemeClr val="dk1"/>
                </a:solidFill>
                <a:latin typeface="Times New Roman"/>
                <a:ea typeface="Times New Roman"/>
                <a:cs typeface="Times New Roman"/>
                <a:sym typeface="Times New Roman"/>
              </a:rPr>
              <a:t>mell: no, Radiation: -  Alleviating Factor: - Timing: intermittent each episode lasts for one hour 5 per week  Exacerbating factors: exercise Severity: -  Special Questions: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4- Associated Symptoms: </a:t>
            </a:r>
            <a:r>
              <a:rPr lang="ar" sz="1100">
                <a:solidFill>
                  <a:srgbClr val="999999"/>
                </a:solidFill>
                <a:latin typeface="Times New Roman"/>
                <a:ea typeface="Times New Roman"/>
                <a:cs typeface="Times New Roman"/>
                <a:sym typeface="Times New Roman"/>
              </a:rPr>
              <a:t>fever, weight loss , loss of appetite, night sweats, Chest Pain (PE , pneumonia, bronchiectasis , TB , malignancy)  Chills (infection) , Swelling in the neck (lymphadenopathy) (Tb, metastatic tumor) Mucopurulent/foul smelling sputum(Bronchiectasis),  Pain while breathing (Tb , pleuritis) Neck stiffness , photophobia , nausea &amp; vomiting (Tuberculous meningitis) , Signs of shock, Tachycardia, tachypnea, palpitations (PE) ,  Hematuria, frothy urine Wegener's , Goodpasture's syndrom </a:t>
            </a:r>
            <a:endParaRPr b="1" sz="11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5- Risk Factors: </a:t>
            </a:r>
            <a:r>
              <a:rPr lang="ar" sz="1100">
                <a:solidFill>
                  <a:schemeClr val="dk1"/>
                </a:solidFill>
                <a:latin typeface="Times New Roman"/>
                <a:ea typeface="Times New Roman"/>
                <a:cs typeface="Times New Roman"/>
                <a:sym typeface="Times New Roman"/>
              </a:rPr>
              <a:t>Past </a:t>
            </a:r>
            <a:r>
              <a:rPr lang="ar" sz="1100">
                <a:solidFill>
                  <a:schemeClr val="dk1"/>
                </a:solidFill>
                <a:latin typeface="Times New Roman"/>
                <a:ea typeface="Times New Roman"/>
                <a:cs typeface="Times New Roman"/>
                <a:sym typeface="Times New Roman"/>
              </a:rPr>
              <a:t>smoking history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6- Constitutional symptoms: NNWAFF ( </a:t>
            </a:r>
            <a:r>
              <a:rPr b="1" lang="ar" sz="1100" u="sng">
                <a:solidFill>
                  <a:schemeClr val="dk1"/>
                </a:solidFill>
                <a:latin typeface="Times New Roman"/>
                <a:ea typeface="Times New Roman"/>
                <a:cs typeface="Times New Roman"/>
                <a:sym typeface="Times New Roman"/>
              </a:rPr>
              <a:t>N</a:t>
            </a:r>
            <a:r>
              <a:rPr b="1" lang="ar" sz="1100">
                <a:solidFill>
                  <a:schemeClr val="dk1"/>
                </a:solidFill>
                <a:latin typeface="Times New Roman"/>
                <a:ea typeface="Times New Roman"/>
                <a:cs typeface="Times New Roman"/>
                <a:sym typeface="Times New Roman"/>
              </a:rPr>
              <a:t>ausea, </a:t>
            </a:r>
            <a:r>
              <a:rPr b="1" lang="ar" sz="1100" u="sng">
                <a:solidFill>
                  <a:schemeClr val="dk1"/>
                </a:solidFill>
                <a:latin typeface="Times New Roman"/>
                <a:ea typeface="Times New Roman"/>
                <a:cs typeface="Times New Roman"/>
                <a:sym typeface="Times New Roman"/>
              </a:rPr>
              <a:t>N</a:t>
            </a:r>
            <a:r>
              <a:rPr b="1" lang="ar" sz="1100">
                <a:solidFill>
                  <a:schemeClr val="dk1"/>
                </a:solidFill>
                <a:latin typeface="Times New Roman"/>
                <a:ea typeface="Times New Roman"/>
                <a:cs typeface="Times New Roman"/>
                <a:sym typeface="Times New Roman"/>
              </a:rPr>
              <a:t>ight sweat, </a:t>
            </a:r>
            <a:r>
              <a:rPr b="1" lang="ar" sz="1100" u="sng">
                <a:solidFill>
                  <a:schemeClr val="dk1"/>
                </a:solidFill>
                <a:latin typeface="Times New Roman"/>
                <a:ea typeface="Times New Roman"/>
                <a:cs typeface="Times New Roman"/>
                <a:sym typeface="Times New Roman"/>
              </a:rPr>
              <a:t>W</a:t>
            </a:r>
            <a:r>
              <a:rPr b="1" lang="ar" sz="1100">
                <a:solidFill>
                  <a:schemeClr val="dk1"/>
                </a:solidFill>
                <a:latin typeface="Times New Roman"/>
                <a:ea typeface="Times New Roman"/>
                <a:cs typeface="Times New Roman"/>
                <a:sym typeface="Times New Roman"/>
              </a:rPr>
              <a:t>eight loss, Loss of</a:t>
            </a:r>
            <a:r>
              <a:rPr b="1" lang="ar" sz="1100" u="sng">
                <a:solidFill>
                  <a:schemeClr val="dk1"/>
                </a:solidFill>
                <a:latin typeface="Times New Roman"/>
                <a:ea typeface="Times New Roman"/>
                <a:cs typeface="Times New Roman"/>
                <a:sym typeface="Times New Roman"/>
              </a:rPr>
              <a:t> a</a:t>
            </a:r>
            <a:r>
              <a:rPr b="1" lang="ar" sz="1100">
                <a:solidFill>
                  <a:schemeClr val="dk1"/>
                </a:solidFill>
                <a:latin typeface="Times New Roman"/>
                <a:ea typeface="Times New Roman"/>
                <a:cs typeface="Times New Roman"/>
                <a:sym typeface="Times New Roman"/>
              </a:rPr>
              <a:t>ppetite, </a:t>
            </a:r>
            <a:r>
              <a:rPr b="1" lang="ar" sz="1100" u="sng">
                <a:solidFill>
                  <a:schemeClr val="dk1"/>
                </a:solidFill>
                <a:latin typeface="Times New Roman"/>
                <a:ea typeface="Times New Roman"/>
                <a:cs typeface="Times New Roman"/>
                <a:sym typeface="Times New Roman"/>
              </a:rPr>
              <a:t>F</a:t>
            </a:r>
            <a:r>
              <a:rPr b="1" lang="ar" sz="1100">
                <a:solidFill>
                  <a:schemeClr val="dk1"/>
                </a:solidFill>
                <a:latin typeface="Times New Roman"/>
                <a:ea typeface="Times New Roman"/>
                <a:cs typeface="Times New Roman"/>
                <a:sym typeface="Times New Roman"/>
              </a:rPr>
              <a:t>ever and </a:t>
            </a:r>
            <a:r>
              <a:rPr b="1" lang="ar" sz="1100" u="sng">
                <a:solidFill>
                  <a:schemeClr val="dk1"/>
                </a:solidFill>
                <a:latin typeface="Times New Roman"/>
                <a:ea typeface="Times New Roman"/>
                <a:cs typeface="Times New Roman"/>
                <a:sym typeface="Times New Roman"/>
              </a:rPr>
              <a:t>F</a:t>
            </a:r>
            <a:r>
              <a:rPr b="1" lang="ar" sz="1100">
                <a:solidFill>
                  <a:schemeClr val="dk1"/>
                </a:solidFill>
                <a:latin typeface="Times New Roman"/>
                <a:ea typeface="Times New Roman"/>
                <a:cs typeface="Times New Roman"/>
                <a:sym typeface="Times New Roman"/>
              </a:rPr>
              <a:t>atigue</a:t>
            </a:r>
            <a:r>
              <a:rPr b="1" lang="ar" sz="1100">
                <a:solidFill>
                  <a:schemeClr val="dk1"/>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Insignificant except for weight loss (lost 8 kilograms in 8 months unintentionally)</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7- Systematic review:  </a:t>
            </a:r>
            <a:r>
              <a:rPr lang="ar" sz="1100">
                <a:solidFill>
                  <a:schemeClr val="dk1"/>
                </a:solidFill>
                <a:latin typeface="Times New Roman"/>
                <a:ea typeface="Times New Roman"/>
                <a:cs typeface="Times New Roman"/>
                <a:sym typeface="Times New Roman"/>
              </a:rPr>
              <a:t>-</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8-  Past medical  </a:t>
            </a:r>
            <a:r>
              <a:rPr lang="ar" sz="1100">
                <a:solidFill>
                  <a:schemeClr val="dk1"/>
                </a:solidFill>
                <a:latin typeface="Times New Roman"/>
                <a:ea typeface="Times New Roman"/>
                <a:cs typeface="Times New Roman"/>
                <a:sym typeface="Times New Roman"/>
              </a:rPr>
              <a:t>Any similar Attacks: No previous episodes Any chronic diseases: No  Any other diseases: No  History of Hospitalization: No History of trauma: No</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9: Past surgical history:  </a:t>
            </a:r>
            <a:r>
              <a:rPr lang="ar" sz="1100">
                <a:solidFill>
                  <a:schemeClr val="dk1"/>
                </a:solidFill>
                <a:latin typeface="Times New Roman"/>
                <a:ea typeface="Times New Roman"/>
                <a:cs typeface="Times New Roman"/>
                <a:sym typeface="Times New Roman"/>
              </a:rPr>
              <a:t>History of surgery: Yes, </a:t>
            </a:r>
            <a:r>
              <a:rPr lang="ar" sz="1100">
                <a:solidFill>
                  <a:schemeClr val="dk1"/>
                </a:solidFill>
                <a:latin typeface="Times New Roman"/>
                <a:ea typeface="Times New Roman"/>
                <a:cs typeface="Times New Roman"/>
                <a:sym typeface="Times New Roman"/>
              </a:rPr>
              <a:t>hernia surgery 8 years ago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10- Drug history: </a:t>
            </a:r>
            <a:r>
              <a:rPr lang="ar" sz="1100">
                <a:solidFill>
                  <a:schemeClr val="dk1"/>
                </a:solidFill>
                <a:latin typeface="Times New Roman"/>
                <a:ea typeface="Times New Roman"/>
                <a:cs typeface="Times New Roman"/>
                <a:sym typeface="Times New Roman"/>
              </a:rPr>
              <a:t>Any drugs: - Name and dose: - Immunization: 3 doses COVID-19</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11- Allergy: </a:t>
            </a:r>
            <a:r>
              <a:rPr lang="ar" sz="1100">
                <a:solidFill>
                  <a:schemeClr val="dk1"/>
                </a:solidFill>
                <a:latin typeface="Times New Roman"/>
                <a:ea typeface="Times New Roman"/>
                <a:cs typeface="Times New Roman"/>
                <a:sym typeface="Times New Roman"/>
              </a:rPr>
              <a:t>History of allergy: No</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12- Blood transfusion: </a:t>
            </a:r>
            <a:r>
              <a:rPr lang="ar" sz="1100">
                <a:solidFill>
                  <a:schemeClr val="dk1"/>
                </a:solidFill>
                <a:latin typeface="Times New Roman"/>
                <a:ea typeface="Times New Roman"/>
                <a:cs typeface="Times New Roman"/>
                <a:sym typeface="Times New Roman"/>
              </a:rPr>
              <a:t>Any history of blood transfusion: No</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13- Menstrual history</a:t>
            </a:r>
            <a:r>
              <a:rPr lang="ar" sz="1100">
                <a:solidFill>
                  <a:schemeClr val="dk1"/>
                </a:solidFill>
                <a:latin typeface="Times New Roman"/>
                <a:ea typeface="Times New Roman"/>
                <a:cs typeface="Times New Roman"/>
                <a:sym typeface="Times New Roman"/>
              </a:rPr>
              <a:t>: Regular or irregular ? - When is menopause and menarche ?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14- Family History: </a:t>
            </a:r>
            <a:r>
              <a:rPr lang="ar" sz="1100">
                <a:solidFill>
                  <a:schemeClr val="dk1"/>
                </a:solidFill>
                <a:latin typeface="Times New Roman"/>
                <a:ea typeface="Times New Roman"/>
                <a:cs typeface="Times New Roman"/>
                <a:sym typeface="Times New Roman"/>
              </a:rPr>
              <a:t>Unremarkable</a:t>
            </a:r>
            <a:r>
              <a:rPr b="1" lang="ar" sz="1100">
                <a:solidFill>
                  <a:schemeClr val="dk1"/>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same disease in family?: - parents alive? - inherited diseases?: - </a:t>
            </a:r>
            <a:endParaRPr sz="1100">
              <a:solidFill>
                <a:schemeClr val="dk1"/>
              </a:solidFill>
              <a:latin typeface="Times New Roman"/>
              <a:ea typeface="Times New Roman"/>
              <a:cs typeface="Times New Roman"/>
              <a:sym typeface="Times New Roman"/>
            </a:endParaRPr>
          </a:p>
          <a:p>
            <a:pPr indent="0" lvl="0" marL="457200" rtl="0" algn="l">
              <a:lnSpc>
                <a:spcPct val="115000"/>
              </a:lnSpc>
              <a:spcBef>
                <a:spcPts val="0"/>
              </a:spcBef>
              <a:spcAft>
                <a:spcPts val="0"/>
              </a:spcAft>
              <a:buNone/>
            </a:pPr>
            <a:r>
              <a:t/>
            </a:r>
            <a:endParaRPr sz="1100">
              <a:solidFill>
                <a:srgbClr val="999999"/>
              </a:solidFill>
              <a:latin typeface="Times New Roman"/>
              <a:ea typeface="Times New Roman"/>
              <a:cs typeface="Times New Roman"/>
              <a:sym typeface="Times New Roman"/>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40"/>
          <p:cNvSpPr txBox="1"/>
          <p:nvPr/>
        </p:nvSpPr>
        <p:spPr>
          <a:xfrm>
            <a:off x="339225" y="390525"/>
            <a:ext cx="6957900" cy="8162700"/>
          </a:xfrm>
          <a:prstGeom prst="rect">
            <a:avLst/>
          </a:prstGeom>
          <a:noFill/>
          <a:ln>
            <a:noFill/>
          </a:ln>
        </p:spPr>
        <p:txBody>
          <a:bodyPr anchorCtr="0" anchor="t" bIns="125250" lIns="125250" spcFirstLastPara="1" rIns="125250" wrap="square" tIns="125250">
            <a:noAutofit/>
          </a:bodyPr>
          <a:lstStyle/>
          <a:p>
            <a:pPr indent="0" lvl="0" marL="0" rtl="0" algn="l">
              <a:lnSpc>
                <a:spcPct val="115000"/>
              </a:lnSpc>
              <a:spcBef>
                <a:spcPts val="0"/>
              </a:spcBef>
              <a:spcAft>
                <a:spcPts val="0"/>
              </a:spcAft>
              <a:buClr>
                <a:schemeClr val="dk1"/>
              </a:buClr>
              <a:buSzPts val="1100"/>
              <a:buFont typeface="Arial"/>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15: Social History: </a:t>
            </a:r>
            <a:r>
              <a:rPr lang="ar" sz="1100">
                <a:solidFill>
                  <a:schemeClr val="dk1"/>
                </a:solidFill>
                <a:latin typeface="Times New Roman"/>
                <a:ea typeface="Times New Roman"/>
                <a:cs typeface="Times New Roman"/>
                <a:sym typeface="Times New Roman"/>
              </a:rPr>
              <a:t>Married with 2 children Smoking or alcohol abuse?: Ex smoker (quit smoking 5 years ago) was a smoker for 35 years and used to smoke one pack daily Illegal sexual contact: ? -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16- Travel History</a:t>
            </a:r>
            <a:r>
              <a:rPr lang="ar"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17- Physical findings</a:t>
            </a:r>
            <a:r>
              <a:rPr lang="ar" sz="1100">
                <a:solidFill>
                  <a:schemeClr val="dk1"/>
                </a:solidFill>
                <a:latin typeface="Times New Roman"/>
                <a:ea typeface="Times New Roman"/>
                <a:cs typeface="Times New Roman"/>
                <a:sym typeface="Times New Roman"/>
              </a:rPr>
              <a:t>: Respiratory examination: all were unremarkable except for auscultation there was decreased air entry in the right side</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18- Differential diagnosis </a:t>
            </a:r>
            <a:r>
              <a:rPr lang="ar" sz="1100">
                <a:solidFill>
                  <a:srgbClr val="999999"/>
                </a:solidFill>
                <a:latin typeface="Times New Roman"/>
                <a:ea typeface="Times New Roman"/>
                <a:cs typeface="Times New Roman"/>
                <a:sym typeface="Times New Roman"/>
              </a:rPr>
              <a:t>Pleural effusion secondary to TB, </a:t>
            </a:r>
            <a:r>
              <a:rPr lang="ar" sz="1100">
                <a:solidFill>
                  <a:schemeClr val="dk1"/>
                </a:solidFill>
                <a:latin typeface="Times New Roman"/>
                <a:ea typeface="Times New Roman"/>
                <a:cs typeface="Times New Roman"/>
                <a:sym typeface="Times New Roman"/>
              </a:rPr>
              <a:t>Lung cancer or COPD</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19- Investigation: </a:t>
            </a:r>
            <a:endParaRPr b="1"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b="1" lang="ar" sz="1100">
                <a:solidFill>
                  <a:schemeClr val="dk1"/>
                </a:solidFill>
                <a:latin typeface="Times New Roman"/>
                <a:ea typeface="Times New Roman"/>
                <a:cs typeface="Times New Roman"/>
                <a:sym typeface="Times New Roman"/>
              </a:rPr>
              <a:t>X-ray:</a:t>
            </a:r>
            <a:r>
              <a:rPr lang="ar" sz="1100">
                <a:solidFill>
                  <a:schemeClr val="dk1"/>
                </a:solidFill>
                <a:latin typeface="Times New Roman"/>
                <a:ea typeface="Times New Roman"/>
                <a:cs typeface="Times New Roman"/>
                <a:sym typeface="Times New Roman"/>
              </a:rPr>
              <a:t> What type ? Chest x ray then he told me what do you see on the following image?                          </a:t>
            </a:r>
            <a:r>
              <a:rPr lang="ar" sz="1100">
                <a:solidFill>
                  <a:srgbClr val="B7B7B7"/>
                </a:solidFill>
                <a:latin typeface="Times New Roman"/>
                <a:ea typeface="Times New Roman"/>
                <a:cs typeface="Times New Roman"/>
                <a:sym typeface="Times New Roman"/>
              </a:rPr>
              <a:t>Bilateral hilar lymphadenopathy, consolidation, pleural effusion, cavitation and ghon complex.</a:t>
            </a:r>
            <a:endParaRPr sz="3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b="1" lang="ar" sz="1100">
                <a:solidFill>
                  <a:schemeClr val="dk1"/>
                </a:solidFill>
                <a:latin typeface="Times New Roman"/>
                <a:ea typeface="Times New Roman"/>
                <a:cs typeface="Times New Roman"/>
                <a:sym typeface="Times New Roman"/>
              </a:rPr>
              <a:t>Sputum culture</a:t>
            </a:r>
            <a:endParaRPr sz="3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b="1" lang="ar" sz="1100">
                <a:solidFill>
                  <a:schemeClr val="dk1"/>
                </a:solidFill>
                <a:latin typeface="Times New Roman"/>
                <a:ea typeface="Times New Roman"/>
                <a:cs typeface="Times New Roman"/>
                <a:sym typeface="Times New Roman"/>
              </a:rPr>
              <a:t>Thoracocentesis:</a:t>
            </a:r>
            <a:r>
              <a:rPr lang="ar" sz="1100">
                <a:solidFill>
                  <a:schemeClr val="dk1"/>
                </a:solidFill>
                <a:latin typeface="Times New Roman"/>
                <a:ea typeface="Times New Roman"/>
                <a:cs typeface="Times New Roman"/>
                <a:sym typeface="Times New Roman"/>
              </a:rPr>
              <a:t> What would you do with it? Culture and  cytology for malignancy and chemistry for protein</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What do we call pleural fluid with high protein? Exudative causes TB, malignancy</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What do we call pleural fluid with low protein? Transudative causes? Heart failure</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How to differentiate between exudative and transudative? through light criteria and he asked me how?</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Pleural effusion is exudative if one of the following is present and transudative if all three were absent:</a:t>
            </a:r>
            <a:endParaRPr sz="1100">
              <a:solidFill>
                <a:schemeClr val="dk1"/>
              </a:solidFill>
              <a:latin typeface="Times New Roman"/>
              <a:ea typeface="Times New Roman"/>
              <a:cs typeface="Times New Roman"/>
              <a:sym typeface="Times New Roman"/>
            </a:endParaRPr>
          </a:p>
          <a:p>
            <a:pPr indent="-298450" lvl="0" marL="809999"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Ratio of pleural fluid </a:t>
            </a:r>
            <a:r>
              <a:rPr lang="ar" sz="1100" u="sng">
                <a:solidFill>
                  <a:schemeClr val="dk1"/>
                </a:solidFill>
                <a:latin typeface="Times New Roman"/>
                <a:ea typeface="Times New Roman"/>
                <a:cs typeface="Times New Roman"/>
                <a:sym typeface="Times New Roman"/>
              </a:rPr>
              <a:t>protein</a:t>
            </a:r>
            <a:r>
              <a:rPr lang="ar" sz="1100">
                <a:solidFill>
                  <a:schemeClr val="dk1"/>
                </a:solidFill>
                <a:latin typeface="Times New Roman"/>
                <a:ea typeface="Times New Roman"/>
                <a:cs typeface="Times New Roman"/>
                <a:sym typeface="Times New Roman"/>
              </a:rPr>
              <a:t> level to serum protein level &gt; 0.5</a:t>
            </a:r>
            <a:endParaRPr sz="1100">
              <a:solidFill>
                <a:schemeClr val="dk1"/>
              </a:solidFill>
              <a:latin typeface="Times New Roman"/>
              <a:ea typeface="Times New Roman"/>
              <a:cs typeface="Times New Roman"/>
              <a:sym typeface="Times New Roman"/>
            </a:endParaRPr>
          </a:p>
          <a:p>
            <a:pPr indent="-298450" lvl="0" marL="809999"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Ratio of pleural fluid </a:t>
            </a:r>
            <a:r>
              <a:rPr lang="ar" sz="1100" u="sng">
                <a:solidFill>
                  <a:schemeClr val="dk1"/>
                </a:solidFill>
                <a:latin typeface="Times New Roman"/>
                <a:ea typeface="Times New Roman"/>
                <a:cs typeface="Times New Roman"/>
                <a:sym typeface="Times New Roman"/>
              </a:rPr>
              <a:t>LDH</a:t>
            </a:r>
            <a:r>
              <a:rPr lang="ar" sz="1100">
                <a:solidFill>
                  <a:schemeClr val="dk1"/>
                </a:solidFill>
                <a:latin typeface="Times New Roman"/>
                <a:ea typeface="Times New Roman"/>
                <a:cs typeface="Times New Roman"/>
                <a:sym typeface="Times New Roman"/>
              </a:rPr>
              <a:t> level to serum LDH level &gt; 0.6</a:t>
            </a:r>
            <a:endParaRPr sz="1100">
              <a:solidFill>
                <a:schemeClr val="dk1"/>
              </a:solidFill>
              <a:latin typeface="Times New Roman"/>
              <a:ea typeface="Times New Roman"/>
              <a:cs typeface="Times New Roman"/>
              <a:sym typeface="Times New Roman"/>
            </a:endParaRPr>
          </a:p>
          <a:p>
            <a:pPr indent="-298450" lvl="0" marL="809999"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Pleural fluid LDH level &gt; ⅔ the upper limit of normal serum LDH level</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20- Treatment and management:</a:t>
            </a:r>
            <a:r>
              <a:rPr lang="ar"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Pharmacological: (RIPE) Rifampicin, Isoniazid, Ethambutol, Pyrazinamide for 6 months</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Questions from examiner:</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If he presents with night sweat what’s you differential? TB</a:t>
            </a:r>
            <a:endParaRPr sz="3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Whats the use of thoracocentesis? Cytology (cell type growth) etc</a:t>
            </a:r>
            <a:endParaRPr sz="3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Mention three examples of:</a:t>
            </a:r>
            <a:endParaRPr sz="1100">
              <a:solidFill>
                <a:schemeClr val="dk1"/>
              </a:solidFill>
              <a:latin typeface="Times New Roman"/>
              <a:ea typeface="Times New Roman"/>
              <a:cs typeface="Times New Roman"/>
              <a:sym typeface="Times New Roman"/>
            </a:endParaRPr>
          </a:p>
          <a:p>
            <a:pPr indent="-298450" lvl="0" marL="809999"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Exudative: TB (infection), lung malignancy, PE</a:t>
            </a:r>
            <a:endParaRPr sz="1100">
              <a:solidFill>
                <a:schemeClr val="dk1"/>
              </a:solidFill>
              <a:latin typeface="Times New Roman"/>
              <a:ea typeface="Times New Roman"/>
              <a:cs typeface="Times New Roman"/>
              <a:sym typeface="Times New Roman"/>
            </a:endParaRPr>
          </a:p>
          <a:p>
            <a:pPr indent="-298450" lvl="0" marL="809999"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Transudative : HF, liver cirrhosis, nephrotic syndrome</a:t>
            </a:r>
            <a:endParaRPr sz="3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What absent breathing sounds indicate?</a:t>
            </a:r>
            <a:endParaRPr sz="1100">
              <a:solidFill>
                <a:schemeClr val="dk1"/>
              </a:solidFill>
              <a:latin typeface="Times New Roman"/>
              <a:ea typeface="Times New Roman"/>
              <a:cs typeface="Times New Roman"/>
              <a:sym typeface="Times New Roman"/>
            </a:endParaRPr>
          </a:p>
          <a:p>
            <a:pPr indent="-298450" lvl="0" marL="809999" rtl="0" algn="l">
              <a:lnSpc>
                <a:spcPct val="115000"/>
              </a:lnSpc>
              <a:spcBef>
                <a:spcPts val="0"/>
              </a:spcBef>
              <a:spcAft>
                <a:spcPts val="0"/>
              </a:spcAft>
              <a:buClr>
                <a:srgbClr val="999999"/>
              </a:buClr>
              <a:buSzPts val="1100"/>
              <a:buFont typeface="Times New Roman"/>
              <a:buChar char="-"/>
            </a:pPr>
            <a:r>
              <a:rPr lang="ar" sz="1100">
                <a:solidFill>
                  <a:srgbClr val="999999"/>
                </a:solidFill>
                <a:latin typeface="Times New Roman"/>
                <a:ea typeface="Times New Roman"/>
                <a:cs typeface="Times New Roman"/>
                <a:sym typeface="Times New Roman"/>
              </a:rPr>
              <a:t>Air or fluid in or around the lungs (such as pneumonia, heart failure and pleural effusion)</a:t>
            </a:r>
            <a:endParaRPr sz="1100">
              <a:solidFill>
                <a:srgbClr val="999999"/>
              </a:solidFill>
              <a:latin typeface="Times New Roman"/>
              <a:ea typeface="Times New Roman"/>
              <a:cs typeface="Times New Roman"/>
              <a:sym typeface="Times New Roman"/>
            </a:endParaRPr>
          </a:p>
          <a:p>
            <a:pPr indent="-298450" lvl="0" marL="809999" rtl="0" algn="l">
              <a:lnSpc>
                <a:spcPct val="115000"/>
              </a:lnSpc>
              <a:spcBef>
                <a:spcPts val="0"/>
              </a:spcBef>
              <a:spcAft>
                <a:spcPts val="0"/>
              </a:spcAft>
              <a:buClr>
                <a:srgbClr val="999999"/>
              </a:buClr>
              <a:buSzPts val="1100"/>
              <a:buFont typeface="Times New Roman"/>
              <a:buChar char="-"/>
            </a:pPr>
            <a:r>
              <a:rPr lang="ar" sz="1100">
                <a:solidFill>
                  <a:srgbClr val="999999"/>
                </a:solidFill>
                <a:latin typeface="Times New Roman"/>
                <a:ea typeface="Times New Roman"/>
                <a:cs typeface="Times New Roman"/>
                <a:sym typeface="Times New Roman"/>
              </a:rPr>
              <a:t>Increased thickness of the chest wall</a:t>
            </a:r>
            <a:endParaRPr sz="1100">
              <a:solidFill>
                <a:srgbClr val="999999"/>
              </a:solidFill>
              <a:latin typeface="Times New Roman"/>
              <a:ea typeface="Times New Roman"/>
              <a:cs typeface="Times New Roman"/>
              <a:sym typeface="Times New Roman"/>
            </a:endParaRPr>
          </a:p>
          <a:p>
            <a:pPr indent="-298450" lvl="0" marL="809999" rtl="0" algn="l">
              <a:lnSpc>
                <a:spcPct val="115000"/>
              </a:lnSpc>
              <a:spcBef>
                <a:spcPts val="0"/>
              </a:spcBef>
              <a:spcAft>
                <a:spcPts val="0"/>
              </a:spcAft>
              <a:buClr>
                <a:srgbClr val="999999"/>
              </a:buClr>
              <a:buSzPts val="1100"/>
              <a:buFont typeface="Times New Roman"/>
              <a:buChar char="-"/>
            </a:pPr>
            <a:r>
              <a:rPr lang="ar" sz="1100">
                <a:solidFill>
                  <a:srgbClr val="999999"/>
                </a:solidFill>
                <a:latin typeface="Times New Roman"/>
                <a:ea typeface="Times New Roman"/>
                <a:cs typeface="Times New Roman"/>
                <a:sym typeface="Times New Roman"/>
              </a:rPr>
              <a:t>Over-inflation of a part of the lung (emphysema can cause this)</a:t>
            </a:r>
            <a:endParaRPr sz="300">
              <a:solidFill>
                <a:srgbClr val="999999"/>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What do you look for in the chemistry of the fluid?</a:t>
            </a:r>
            <a:endParaRPr sz="1100">
              <a:solidFill>
                <a:schemeClr val="dk1"/>
              </a:solidFill>
              <a:latin typeface="Times New Roman"/>
              <a:ea typeface="Times New Roman"/>
              <a:cs typeface="Times New Roman"/>
              <a:sym typeface="Times New Roman"/>
            </a:endParaRPr>
          </a:p>
          <a:p>
            <a:pPr indent="0" lvl="0" marL="457200" rtl="0" algn="l">
              <a:lnSpc>
                <a:spcPct val="115000"/>
              </a:lnSpc>
              <a:spcBef>
                <a:spcPts val="0"/>
              </a:spcBef>
              <a:spcAft>
                <a:spcPts val="0"/>
              </a:spcAft>
              <a:buClr>
                <a:schemeClr val="dk1"/>
              </a:buClr>
              <a:buSzPts val="1100"/>
              <a:buFont typeface="Arial"/>
              <a:buNone/>
            </a:pPr>
            <a:r>
              <a:rPr lang="ar" sz="1100">
                <a:solidFill>
                  <a:srgbClr val="999999"/>
                </a:solidFill>
                <a:latin typeface="Times New Roman"/>
                <a:ea typeface="Times New Roman"/>
                <a:cs typeface="Times New Roman"/>
                <a:sym typeface="Times New Roman"/>
              </a:rPr>
              <a:t>LDH and protein levels  </a:t>
            </a:r>
            <a:endParaRPr b="1" sz="1600">
              <a:solidFill>
                <a:schemeClr val="dk1"/>
              </a:solidFill>
              <a:highlight>
                <a:srgbClr val="FFF2CC"/>
              </a:highlight>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200">
              <a:solidFill>
                <a:schemeClr val="dk1"/>
              </a:solidFill>
              <a:latin typeface="Times New Roman"/>
              <a:ea typeface="Times New Roman"/>
              <a:cs typeface="Times New Roman"/>
              <a:sym typeface="Times New Roman"/>
            </a:endParaRPr>
          </a:p>
        </p:txBody>
      </p:sp>
      <p:pic>
        <p:nvPicPr>
          <p:cNvPr id="210" name="Google Shape;210;p40"/>
          <p:cNvPicPr preferRelativeResize="0"/>
          <p:nvPr/>
        </p:nvPicPr>
        <p:blipFill>
          <a:blip r:embed="rId3">
            <a:alphaModFix/>
          </a:blip>
          <a:stretch>
            <a:fillRect/>
          </a:stretch>
        </p:blipFill>
        <p:spPr>
          <a:xfrm>
            <a:off x="6227325" y="900750"/>
            <a:ext cx="869700" cy="851850"/>
          </a:xfrm>
          <a:prstGeom prst="rect">
            <a:avLst/>
          </a:prstGeom>
          <a:noFill/>
          <a:ln>
            <a:noFill/>
          </a:ln>
        </p:spPr>
      </p:pic>
      <p:pic>
        <p:nvPicPr>
          <p:cNvPr id="211" name="Google Shape;211;p40"/>
          <p:cNvPicPr preferRelativeResize="0"/>
          <p:nvPr/>
        </p:nvPicPr>
        <p:blipFill rotWithShape="1">
          <a:blip r:embed="rId4">
            <a:alphaModFix/>
          </a:blip>
          <a:srcRect b="0" l="0" r="0" t="0"/>
          <a:stretch/>
        </p:blipFill>
        <p:spPr>
          <a:xfrm>
            <a:off x="396375" y="8466631"/>
            <a:ext cx="4874951" cy="1977725"/>
          </a:xfrm>
          <a:prstGeom prst="rect">
            <a:avLst/>
          </a:prstGeom>
          <a:noFill/>
          <a:ln>
            <a:noFill/>
          </a:ln>
        </p:spPr>
      </p:pic>
      <p:pic>
        <p:nvPicPr>
          <p:cNvPr id="212" name="Google Shape;212;p40"/>
          <p:cNvPicPr preferRelativeResize="0"/>
          <p:nvPr/>
        </p:nvPicPr>
        <p:blipFill>
          <a:blip r:embed="rId5">
            <a:alphaModFix/>
          </a:blip>
          <a:stretch>
            <a:fillRect/>
          </a:stretch>
        </p:blipFill>
        <p:spPr>
          <a:xfrm>
            <a:off x="5373146" y="7730222"/>
            <a:ext cx="1923899" cy="2714125"/>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41"/>
          <p:cNvSpPr txBox="1"/>
          <p:nvPr/>
        </p:nvSpPr>
        <p:spPr>
          <a:xfrm>
            <a:off x="450000" y="704850"/>
            <a:ext cx="6925500" cy="9405900"/>
          </a:xfrm>
          <a:prstGeom prst="rect">
            <a:avLst/>
          </a:prstGeom>
          <a:noFill/>
          <a:ln>
            <a:noFill/>
          </a:ln>
        </p:spPr>
        <p:txBody>
          <a:bodyPr anchorCtr="0" anchor="t" bIns="125250" lIns="125250" spcFirstLastPara="1" rIns="125250" wrap="square" tIns="125250">
            <a:noAutofit/>
          </a:bodyPr>
          <a:lstStyle/>
          <a:p>
            <a:pPr indent="0" lvl="0" marL="0" rtl="0" algn="l">
              <a:lnSpc>
                <a:spcPct val="115000"/>
              </a:lnSpc>
              <a:spcBef>
                <a:spcPts val="0"/>
              </a:spcBef>
              <a:spcAft>
                <a:spcPts val="0"/>
              </a:spcAft>
              <a:buNone/>
            </a:pPr>
            <a:r>
              <a:rPr b="1" lang="ar" sz="1600">
                <a:solidFill>
                  <a:schemeClr val="dk1"/>
                </a:solidFill>
                <a:highlight>
                  <a:srgbClr val="FFF2CC"/>
                </a:highlight>
                <a:latin typeface="Times New Roman"/>
                <a:ea typeface="Times New Roman"/>
                <a:cs typeface="Times New Roman"/>
                <a:sym typeface="Times New Roman"/>
              </a:rPr>
              <a:t>Case 15: Lung Cancer / TB</a:t>
            </a:r>
            <a:endParaRPr b="1" sz="1600">
              <a:solidFill>
                <a:schemeClr val="dk1"/>
              </a:solidFill>
              <a:highlight>
                <a:srgbClr val="FFF2CC"/>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a:solidFill>
                  <a:srgbClr val="3C78D8"/>
                </a:solidFill>
                <a:latin typeface="Times New Roman"/>
                <a:ea typeface="Times New Roman"/>
                <a:cs typeface="Times New Roman"/>
                <a:sym typeface="Times New Roman"/>
              </a:rPr>
              <a:t>Case: 60 y/o came to </a:t>
            </a:r>
            <a:r>
              <a:rPr b="1" lang="ar">
                <a:solidFill>
                  <a:srgbClr val="3C78D8"/>
                </a:solidFill>
                <a:latin typeface="Times New Roman"/>
                <a:ea typeface="Times New Roman"/>
                <a:cs typeface="Times New Roman"/>
                <a:sym typeface="Times New Roman"/>
              </a:rPr>
              <a:t>clinic with </a:t>
            </a:r>
            <a:r>
              <a:rPr b="1" lang="ar" sz="1300">
                <a:solidFill>
                  <a:srgbClr val="3C78D8"/>
                </a:solidFill>
                <a:latin typeface="Times New Roman"/>
                <a:ea typeface="Times New Roman"/>
                <a:cs typeface="Times New Roman"/>
                <a:sym typeface="Times New Roman"/>
              </a:rPr>
              <a:t>SOB and cough for 8 months</a:t>
            </a:r>
            <a:endParaRPr b="1" sz="1300">
              <a:solidFill>
                <a:srgbClr val="3C78D8"/>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a:solidFill>
                <a:srgbClr val="980000"/>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 Biodata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 Biodata: - Name , Age , Gender, Occupation , Residency , Route and date of admission. </a:t>
            </a:r>
            <a:r>
              <a:rPr lang="ar" sz="1300">
                <a:solidFill>
                  <a:schemeClr val="dk1"/>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5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2- Chief complaint: </a:t>
            </a:r>
            <a:r>
              <a:rPr lang="ar" sz="1100">
                <a:solidFill>
                  <a:schemeClr val="dk1"/>
                </a:solidFill>
                <a:latin typeface="Times New Roman"/>
                <a:ea typeface="Times New Roman"/>
                <a:cs typeface="Times New Roman"/>
                <a:sym typeface="Times New Roman"/>
              </a:rPr>
              <a:t>SOB and cough for 8 months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5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3- History of Presenting illness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Site: - Onset: 8 months ago Character: </a:t>
            </a:r>
            <a:r>
              <a:rPr lang="ar" sz="1100">
                <a:solidFill>
                  <a:schemeClr val="dk1"/>
                </a:solidFill>
                <a:latin typeface="Times New Roman"/>
                <a:ea typeface="Times New Roman"/>
                <a:cs typeface="Times New Roman"/>
                <a:sym typeface="Times New Roman"/>
              </a:rPr>
              <a:t>Productive cough with white sputum (sometimes yellow) and there is no blood with it  </a:t>
            </a:r>
            <a:r>
              <a:rPr lang="ar" sz="1100">
                <a:solidFill>
                  <a:schemeClr val="dk1"/>
                </a:solidFill>
                <a:latin typeface="Times New Roman"/>
                <a:ea typeface="Times New Roman"/>
                <a:cs typeface="Times New Roman"/>
                <a:sym typeface="Times New Roman"/>
              </a:rPr>
              <a:t>Radiation:  - Alleviating Factor: -  Timing: (1- Course: - . 2- Pattern: - </a:t>
            </a:r>
            <a:r>
              <a:rPr lang="ar" sz="1100">
                <a:solidFill>
                  <a:schemeClr val="dk1"/>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Exacerbating factors: -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Severity: - Special Questions: -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5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4- Associated Symptoms: </a:t>
            </a:r>
            <a:r>
              <a:rPr lang="ar" sz="1100">
                <a:solidFill>
                  <a:srgbClr val="999999"/>
                </a:solidFill>
                <a:latin typeface="Times New Roman"/>
                <a:ea typeface="Times New Roman"/>
                <a:cs typeface="Times New Roman"/>
                <a:sym typeface="Times New Roman"/>
              </a:rPr>
              <a:t>fever, weight loss , loss of appetite, night sweats, Chest Pain (PE , pneumonia, bronchiectasis , TB , malignancy)  Chills (infection) , Swelling in the neck (lymphadenopathy) (Tb, metastatic tumor) Mucopurulent/foul smelling sputum(Bronchiectasis),  Pain while breathing (Tb , pleuritis) Neck stiffness , photophobia , nausea &amp; vomiting (Tuberculous meningitis) , Signs of shock, Tachycardia, tachypnea, palpitations (PE) ,  Hematuria, frothy urine Wegener's , Goodpasture's syndrom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5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highlight>
                  <a:srgbClr val="B7B7B7"/>
                </a:highlight>
                <a:latin typeface="Times New Roman"/>
                <a:ea typeface="Times New Roman"/>
                <a:cs typeface="Times New Roman"/>
                <a:sym typeface="Times New Roman"/>
              </a:rPr>
              <a:t>5- Risk Factors: - </a:t>
            </a:r>
            <a:endParaRPr b="1" sz="1100">
              <a:solidFill>
                <a:schemeClr val="dk1"/>
              </a:solidFill>
              <a:highlight>
                <a:srgbClr val="B7B7B7"/>
              </a:highlight>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5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6- Constitutional symptoms: NNWAFF ( </a:t>
            </a:r>
            <a:r>
              <a:rPr b="1" lang="ar" sz="1100" u="sng">
                <a:solidFill>
                  <a:schemeClr val="dk1"/>
                </a:solidFill>
                <a:latin typeface="Times New Roman"/>
                <a:ea typeface="Times New Roman"/>
                <a:cs typeface="Times New Roman"/>
                <a:sym typeface="Times New Roman"/>
              </a:rPr>
              <a:t>N</a:t>
            </a:r>
            <a:r>
              <a:rPr b="1" lang="ar" sz="1100">
                <a:solidFill>
                  <a:schemeClr val="dk1"/>
                </a:solidFill>
                <a:latin typeface="Times New Roman"/>
                <a:ea typeface="Times New Roman"/>
                <a:cs typeface="Times New Roman"/>
                <a:sym typeface="Times New Roman"/>
              </a:rPr>
              <a:t>ausea, </a:t>
            </a:r>
            <a:r>
              <a:rPr b="1" lang="ar" sz="1100" u="sng">
                <a:solidFill>
                  <a:schemeClr val="dk1"/>
                </a:solidFill>
                <a:latin typeface="Times New Roman"/>
                <a:ea typeface="Times New Roman"/>
                <a:cs typeface="Times New Roman"/>
                <a:sym typeface="Times New Roman"/>
              </a:rPr>
              <a:t>N</a:t>
            </a:r>
            <a:r>
              <a:rPr b="1" lang="ar" sz="1100">
                <a:solidFill>
                  <a:schemeClr val="dk1"/>
                </a:solidFill>
                <a:latin typeface="Times New Roman"/>
                <a:ea typeface="Times New Roman"/>
                <a:cs typeface="Times New Roman"/>
                <a:sym typeface="Times New Roman"/>
              </a:rPr>
              <a:t>ight sweat, </a:t>
            </a:r>
            <a:r>
              <a:rPr b="1" lang="ar" sz="1100" u="sng">
                <a:solidFill>
                  <a:schemeClr val="dk1"/>
                </a:solidFill>
                <a:latin typeface="Times New Roman"/>
                <a:ea typeface="Times New Roman"/>
                <a:cs typeface="Times New Roman"/>
                <a:sym typeface="Times New Roman"/>
              </a:rPr>
              <a:t>W</a:t>
            </a:r>
            <a:r>
              <a:rPr b="1" lang="ar" sz="1100">
                <a:solidFill>
                  <a:schemeClr val="dk1"/>
                </a:solidFill>
                <a:latin typeface="Times New Roman"/>
                <a:ea typeface="Times New Roman"/>
                <a:cs typeface="Times New Roman"/>
                <a:sym typeface="Times New Roman"/>
              </a:rPr>
              <a:t>eight loss, Loss of</a:t>
            </a:r>
            <a:r>
              <a:rPr b="1" lang="ar" sz="1100" u="sng">
                <a:solidFill>
                  <a:schemeClr val="dk1"/>
                </a:solidFill>
                <a:latin typeface="Times New Roman"/>
                <a:ea typeface="Times New Roman"/>
                <a:cs typeface="Times New Roman"/>
                <a:sym typeface="Times New Roman"/>
              </a:rPr>
              <a:t> a</a:t>
            </a:r>
            <a:r>
              <a:rPr b="1" lang="ar" sz="1100">
                <a:solidFill>
                  <a:schemeClr val="dk1"/>
                </a:solidFill>
                <a:latin typeface="Times New Roman"/>
                <a:ea typeface="Times New Roman"/>
                <a:cs typeface="Times New Roman"/>
                <a:sym typeface="Times New Roman"/>
              </a:rPr>
              <a:t>ppetite, </a:t>
            </a:r>
            <a:r>
              <a:rPr b="1" lang="ar" sz="1100" u="sng">
                <a:solidFill>
                  <a:schemeClr val="dk1"/>
                </a:solidFill>
                <a:latin typeface="Times New Roman"/>
                <a:ea typeface="Times New Roman"/>
                <a:cs typeface="Times New Roman"/>
                <a:sym typeface="Times New Roman"/>
              </a:rPr>
              <a:t>F</a:t>
            </a:r>
            <a:r>
              <a:rPr b="1" lang="ar" sz="1100">
                <a:solidFill>
                  <a:schemeClr val="dk1"/>
                </a:solidFill>
                <a:latin typeface="Times New Roman"/>
                <a:ea typeface="Times New Roman"/>
                <a:cs typeface="Times New Roman"/>
                <a:sym typeface="Times New Roman"/>
              </a:rPr>
              <a:t>ever and </a:t>
            </a:r>
            <a:r>
              <a:rPr b="1" lang="ar" sz="1100" u="sng">
                <a:solidFill>
                  <a:schemeClr val="dk1"/>
                </a:solidFill>
                <a:latin typeface="Times New Roman"/>
                <a:ea typeface="Times New Roman"/>
                <a:cs typeface="Times New Roman"/>
                <a:sym typeface="Times New Roman"/>
              </a:rPr>
              <a:t>F</a:t>
            </a:r>
            <a:r>
              <a:rPr b="1" lang="ar" sz="1100">
                <a:solidFill>
                  <a:schemeClr val="dk1"/>
                </a:solidFill>
                <a:latin typeface="Times New Roman"/>
                <a:ea typeface="Times New Roman"/>
                <a:cs typeface="Times New Roman"/>
                <a:sym typeface="Times New Roman"/>
              </a:rPr>
              <a:t>atigue</a:t>
            </a:r>
            <a:r>
              <a:rPr b="1" lang="ar" sz="1100">
                <a:solidFill>
                  <a:schemeClr val="dk1"/>
                </a:solidFill>
                <a:latin typeface="Times New Roman"/>
                <a:ea typeface="Times New Roman"/>
                <a:cs typeface="Times New Roman"/>
                <a:sym typeface="Times New Roman"/>
              </a:rPr>
              <a:t>)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Only weight loss (8 kg in 8 months)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5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7- Systematic review: </a:t>
            </a:r>
            <a:r>
              <a:rPr lang="ar" sz="1100">
                <a:solidFill>
                  <a:schemeClr val="dk1"/>
                </a:solidFill>
                <a:latin typeface="Times New Roman"/>
                <a:ea typeface="Times New Roman"/>
                <a:cs typeface="Times New Roman"/>
                <a:sym typeface="Times New Roman"/>
              </a:rPr>
              <a:t>All </a:t>
            </a:r>
            <a:r>
              <a:rPr lang="ar" sz="1100">
                <a:solidFill>
                  <a:schemeClr val="dk1"/>
                </a:solidFill>
                <a:latin typeface="Times New Roman"/>
                <a:ea typeface="Times New Roman"/>
                <a:cs typeface="Times New Roman"/>
                <a:sym typeface="Times New Roman"/>
              </a:rPr>
              <a:t>negative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5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8-  Past medical  </a:t>
            </a:r>
            <a:r>
              <a:rPr lang="ar" sz="1100">
                <a:solidFill>
                  <a:schemeClr val="dk1"/>
                </a:solidFill>
                <a:latin typeface="Times New Roman"/>
                <a:ea typeface="Times New Roman"/>
                <a:cs typeface="Times New Roman"/>
                <a:sym typeface="Times New Roman"/>
              </a:rPr>
              <a:t>Any similar Attacks: No  Any chronic diseases: -   Any other diseases: - . History of Hospitalization: -  History of trauma: -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5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9: Past surgical history:  </a:t>
            </a:r>
            <a:r>
              <a:rPr lang="ar" sz="1100">
                <a:solidFill>
                  <a:schemeClr val="dk1"/>
                </a:solidFill>
                <a:latin typeface="Times New Roman"/>
                <a:ea typeface="Times New Roman"/>
                <a:cs typeface="Times New Roman"/>
                <a:sym typeface="Times New Roman"/>
              </a:rPr>
              <a:t>History of surgery: Yes, </a:t>
            </a:r>
            <a:r>
              <a:rPr lang="ar" sz="1100">
                <a:solidFill>
                  <a:schemeClr val="dk1"/>
                </a:solidFill>
                <a:latin typeface="Times New Roman"/>
                <a:ea typeface="Times New Roman"/>
                <a:cs typeface="Times New Roman"/>
                <a:sym typeface="Times New Roman"/>
              </a:rPr>
              <a:t>surgery for inguinal hernia 10 years ago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5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10- Drug history: </a:t>
            </a:r>
            <a:r>
              <a:rPr lang="ar" sz="1100">
                <a:solidFill>
                  <a:schemeClr val="dk1"/>
                </a:solidFill>
                <a:latin typeface="Times New Roman"/>
                <a:ea typeface="Times New Roman"/>
                <a:cs typeface="Times New Roman"/>
                <a:sym typeface="Times New Roman"/>
              </a:rPr>
              <a:t>Any drugs: No. Name and dose: - </a:t>
            </a:r>
            <a:r>
              <a:rPr lang="ar" sz="1100">
                <a:solidFill>
                  <a:schemeClr val="dk1"/>
                </a:solidFill>
                <a:latin typeface="Times New Roman"/>
                <a:ea typeface="Times New Roman"/>
                <a:cs typeface="Times New Roman"/>
                <a:sym typeface="Times New Roman"/>
              </a:rPr>
              <a:t>History of Vaccine: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5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11- Allergy: </a:t>
            </a:r>
            <a:r>
              <a:rPr lang="ar" sz="1100">
                <a:solidFill>
                  <a:schemeClr val="dk1"/>
                </a:solidFill>
                <a:latin typeface="Times New Roman"/>
                <a:ea typeface="Times New Roman"/>
                <a:cs typeface="Times New Roman"/>
                <a:sym typeface="Times New Roman"/>
              </a:rPr>
              <a:t>History of allergy: No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5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12- Blood transfusion: </a:t>
            </a:r>
            <a:r>
              <a:rPr lang="ar" sz="1100">
                <a:solidFill>
                  <a:schemeClr val="dk1"/>
                </a:solidFill>
                <a:latin typeface="Times New Roman"/>
                <a:ea typeface="Times New Roman"/>
                <a:cs typeface="Times New Roman"/>
                <a:sym typeface="Times New Roman"/>
              </a:rPr>
              <a:t>Any history of blood transfusion: -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5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13- Menstrual history</a:t>
            </a:r>
            <a:r>
              <a:rPr lang="ar" sz="1100">
                <a:solidFill>
                  <a:schemeClr val="dk1"/>
                </a:solidFill>
                <a:latin typeface="Times New Roman"/>
                <a:ea typeface="Times New Roman"/>
                <a:cs typeface="Times New Roman"/>
                <a:sym typeface="Times New Roman"/>
              </a:rPr>
              <a:t>: Regular or irregular - When is menopause and menarche -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5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14- Family History: </a:t>
            </a:r>
            <a:r>
              <a:rPr lang="ar" sz="1100">
                <a:solidFill>
                  <a:schemeClr val="dk1"/>
                </a:solidFill>
                <a:latin typeface="Times New Roman"/>
                <a:ea typeface="Times New Roman"/>
                <a:cs typeface="Times New Roman"/>
                <a:sym typeface="Times New Roman"/>
              </a:rPr>
              <a:t>same disease in Family?: - parents alive? No. inherited diseases?: -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5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15: Social History: </a:t>
            </a:r>
            <a:r>
              <a:rPr lang="ar" sz="1100">
                <a:solidFill>
                  <a:schemeClr val="dk1"/>
                </a:solidFill>
                <a:latin typeface="Times New Roman"/>
                <a:ea typeface="Times New Roman"/>
                <a:cs typeface="Times New Roman"/>
                <a:sym typeface="Times New Roman"/>
              </a:rPr>
              <a:t>Smoking or alcohol abuse?: Quit </a:t>
            </a:r>
            <a:r>
              <a:rPr lang="ar" sz="1100">
                <a:solidFill>
                  <a:schemeClr val="dk1"/>
                </a:solidFill>
                <a:latin typeface="Times New Roman"/>
                <a:ea typeface="Times New Roman"/>
                <a:cs typeface="Times New Roman"/>
                <a:sym typeface="Times New Roman"/>
              </a:rPr>
              <a:t>smoking 5 years ago but he had been smoking for 30 years (1 pack daily) </a:t>
            </a:r>
            <a:r>
              <a:rPr lang="ar" sz="1100">
                <a:solidFill>
                  <a:schemeClr val="dk1"/>
                </a:solidFill>
                <a:latin typeface="Times New Roman"/>
                <a:ea typeface="Times New Roman"/>
                <a:cs typeface="Times New Roman"/>
                <a:sym typeface="Times New Roman"/>
              </a:rPr>
              <a:t>. Illegal sexual contact: ? -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5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16- Travel History</a:t>
            </a:r>
            <a:r>
              <a:rPr lang="ar" sz="1100">
                <a:solidFill>
                  <a:schemeClr val="dk1"/>
                </a:solidFill>
                <a:latin typeface="Times New Roman"/>
                <a:ea typeface="Times New Roman"/>
                <a:cs typeface="Times New Roman"/>
                <a:sym typeface="Times New Roman"/>
              </a:rPr>
              <a:t>: No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5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17- Physical findings</a:t>
            </a:r>
            <a:r>
              <a:rPr lang="ar"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Dullness on percussion in left lower 2/3 </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Reduced breath sound in left lower area</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5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18- Differential diagnosis </a:t>
            </a:r>
            <a:endParaRPr b="1"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Lung cancer</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TB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200">
              <a:solidFill>
                <a:schemeClr val="dk1"/>
              </a:solidFill>
              <a:latin typeface="Times New Roman"/>
              <a:ea typeface="Times New Roman"/>
              <a:cs typeface="Times New Roman"/>
              <a:sym typeface="Times New Roman"/>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5"/>
          <p:cNvSpPr txBox="1"/>
          <p:nvPr/>
        </p:nvSpPr>
        <p:spPr>
          <a:xfrm>
            <a:off x="350825" y="297300"/>
            <a:ext cx="7027500" cy="10017600"/>
          </a:xfrm>
          <a:prstGeom prst="rect">
            <a:avLst/>
          </a:prstGeom>
          <a:noFill/>
          <a:ln>
            <a:noFill/>
          </a:ln>
        </p:spPr>
        <p:txBody>
          <a:bodyPr anchorCtr="0" anchor="t" bIns="125250" lIns="125250" spcFirstLastPara="1" rIns="125250" wrap="square" tIns="125250">
            <a:noAutofit/>
          </a:bodyPr>
          <a:lstStyle/>
          <a:p>
            <a:pPr indent="0" lvl="0" marL="0" rtl="0" algn="ctr">
              <a:lnSpc>
                <a:spcPct val="115000"/>
              </a:lnSpc>
              <a:spcBef>
                <a:spcPts val="0"/>
              </a:spcBef>
              <a:spcAft>
                <a:spcPts val="0"/>
              </a:spcAft>
              <a:buNone/>
            </a:pPr>
            <a:r>
              <a:rPr b="1" lang="ar" sz="1900">
                <a:solidFill>
                  <a:schemeClr val="dk1"/>
                </a:solidFill>
                <a:latin typeface="Times New Roman"/>
                <a:ea typeface="Times New Roman"/>
                <a:cs typeface="Times New Roman"/>
                <a:sym typeface="Times New Roman"/>
              </a:rPr>
              <a:t>General History Taking</a:t>
            </a:r>
            <a:r>
              <a:rPr b="1" lang="ar" sz="1900">
                <a:solidFill>
                  <a:schemeClr val="dk1"/>
                </a:solidFill>
                <a:latin typeface="Times New Roman"/>
                <a:ea typeface="Times New Roman"/>
                <a:cs typeface="Times New Roman"/>
                <a:sym typeface="Times New Roman"/>
              </a:rPr>
              <a:t> </a:t>
            </a:r>
            <a:endParaRPr b="1" sz="1900">
              <a:solidFill>
                <a:schemeClr val="dk1"/>
              </a:solidFill>
              <a:latin typeface="Times New Roman"/>
              <a:ea typeface="Times New Roman"/>
              <a:cs typeface="Times New Roman"/>
              <a:sym typeface="Times New Roman"/>
            </a:endParaRPr>
          </a:p>
          <a:p>
            <a:pPr indent="0" lvl="0" marL="0" rtl="0" algn="ctr">
              <a:lnSpc>
                <a:spcPct val="115000"/>
              </a:lnSpc>
              <a:spcBef>
                <a:spcPts val="0"/>
              </a:spcBef>
              <a:spcAft>
                <a:spcPts val="0"/>
              </a:spcAft>
              <a:buNone/>
            </a:pPr>
            <a:r>
              <a:t/>
            </a:r>
            <a:endParaRPr b="1" sz="1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 Biodata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Name:.......... Age:......... Gender:......... Nationality:.......... </a:t>
            </a:r>
            <a:r>
              <a:rPr lang="ar" sz="1100">
                <a:solidFill>
                  <a:schemeClr val="dk1"/>
                </a:solidFill>
                <a:latin typeface="Times New Roman"/>
                <a:ea typeface="Times New Roman"/>
                <a:cs typeface="Times New Roman"/>
                <a:sym typeface="Times New Roman"/>
              </a:rPr>
              <a:t>Marital</a:t>
            </a:r>
            <a:r>
              <a:rPr lang="ar" sz="1100">
                <a:solidFill>
                  <a:schemeClr val="dk1"/>
                </a:solidFill>
                <a:latin typeface="Times New Roman"/>
                <a:ea typeface="Times New Roman"/>
                <a:cs typeface="Times New Roman"/>
                <a:sym typeface="Times New Roman"/>
              </a:rPr>
              <a:t> Status:........... Occupation:........... Residency:......... Route and date of admission:........</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2- Chief complaint:.........</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3- History of Presenting illness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Site:........ Onset:........ Character:....... Radiation:........ Alleviating Factor:....... Timing: (1- Course:........ 2- Pattern:......</a:t>
            </a:r>
            <a:r>
              <a:rPr lang="ar" sz="1100">
                <a:solidFill>
                  <a:schemeClr val="dk1"/>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Exacerbating factors:........</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Severity:........ Special Questions: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4- Associated Symptoms: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5- Risk Factors:</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6- Constitutional symptoms: NNWAFF ( </a:t>
            </a:r>
            <a:r>
              <a:rPr b="1" lang="ar" sz="1100" u="sng">
                <a:solidFill>
                  <a:schemeClr val="dk1"/>
                </a:solidFill>
                <a:latin typeface="Times New Roman"/>
                <a:ea typeface="Times New Roman"/>
                <a:cs typeface="Times New Roman"/>
                <a:sym typeface="Times New Roman"/>
              </a:rPr>
              <a:t>N</a:t>
            </a:r>
            <a:r>
              <a:rPr b="1" lang="ar" sz="1100">
                <a:solidFill>
                  <a:schemeClr val="dk1"/>
                </a:solidFill>
                <a:latin typeface="Times New Roman"/>
                <a:ea typeface="Times New Roman"/>
                <a:cs typeface="Times New Roman"/>
                <a:sym typeface="Times New Roman"/>
              </a:rPr>
              <a:t>ausea, </a:t>
            </a:r>
            <a:r>
              <a:rPr b="1" lang="ar" sz="1100" u="sng">
                <a:solidFill>
                  <a:schemeClr val="dk1"/>
                </a:solidFill>
                <a:latin typeface="Times New Roman"/>
                <a:ea typeface="Times New Roman"/>
                <a:cs typeface="Times New Roman"/>
                <a:sym typeface="Times New Roman"/>
              </a:rPr>
              <a:t>N</a:t>
            </a:r>
            <a:r>
              <a:rPr b="1" lang="ar" sz="1100">
                <a:solidFill>
                  <a:schemeClr val="dk1"/>
                </a:solidFill>
                <a:latin typeface="Times New Roman"/>
                <a:ea typeface="Times New Roman"/>
                <a:cs typeface="Times New Roman"/>
                <a:sym typeface="Times New Roman"/>
              </a:rPr>
              <a:t>ight sweat, </a:t>
            </a:r>
            <a:r>
              <a:rPr b="1" lang="ar" sz="1100" u="sng">
                <a:solidFill>
                  <a:schemeClr val="dk1"/>
                </a:solidFill>
                <a:latin typeface="Times New Roman"/>
                <a:ea typeface="Times New Roman"/>
                <a:cs typeface="Times New Roman"/>
                <a:sym typeface="Times New Roman"/>
              </a:rPr>
              <a:t>W</a:t>
            </a:r>
            <a:r>
              <a:rPr b="1" lang="ar" sz="1100">
                <a:solidFill>
                  <a:schemeClr val="dk1"/>
                </a:solidFill>
                <a:latin typeface="Times New Roman"/>
                <a:ea typeface="Times New Roman"/>
                <a:cs typeface="Times New Roman"/>
                <a:sym typeface="Times New Roman"/>
              </a:rPr>
              <a:t>eight</a:t>
            </a:r>
            <a:r>
              <a:rPr b="1" lang="ar" sz="1100">
                <a:solidFill>
                  <a:schemeClr val="dk1"/>
                </a:solidFill>
                <a:latin typeface="Times New Roman"/>
                <a:ea typeface="Times New Roman"/>
                <a:cs typeface="Times New Roman"/>
                <a:sym typeface="Times New Roman"/>
              </a:rPr>
              <a:t> loss, Loss of</a:t>
            </a:r>
            <a:r>
              <a:rPr b="1" lang="ar" sz="1100" u="sng">
                <a:solidFill>
                  <a:schemeClr val="dk1"/>
                </a:solidFill>
                <a:latin typeface="Times New Roman"/>
                <a:ea typeface="Times New Roman"/>
                <a:cs typeface="Times New Roman"/>
                <a:sym typeface="Times New Roman"/>
              </a:rPr>
              <a:t> </a:t>
            </a:r>
            <a:r>
              <a:rPr b="1" lang="ar" sz="1100" u="sng">
                <a:solidFill>
                  <a:schemeClr val="dk1"/>
                </a:solidFill>
                <a:latin typeface="Times New Roman"/>
                <a:ea typeface="Times New Roman"/>
                <a:cs typeface="Times New Roman"/>
                <a:sym typeface="Times New Roman"/>
              </a:rPr>
              <a:t>a</a:t>
            </a:r>
            <a:r>
              <a:rPr b="1" lang="ar" sz="1100">
                <a:solidFill>
                  <a:schemeClr val="dk1"/>
                </a:solidFill>
                <a:latin typeface="Times New Roman"/>
                <a:ea typeface="Times New Roman"/>
                <a:cs typeface="Times New Roman"/>
                <a:sym typeface="Times New Roman"/>
              </a:rPr>
              <a:t>ppetite, </a:t>
            </a:r>
            <a:r>
              <a:rPr b="1" lang="ar" sz="1100" u="sng">
                <a:solidFill>
                  <a:schemeClr val="dk1"/>
                </a:solidFill>
                <a:latin typeface="Times New Roman"/>
                <a:ea typeface="Times New Roman"/>
                <a:cs typeface="Times New Roman"/>
                <a:sym typeface="Times New Roman"/>
              </a:rPr>
              <a:t>F</a:t>
            </a:r>
            <a:r>
              <a:rPr b="1" lang="ar" sz="1100">
                <a:solidFill>
                  <a:schemeClr val="dk1"/>
                </a:solidFill>
                <a:latin typeface="Times New Roman"/>
                <a:ea typeface="Times New Roman"/>
                <a:cs typeface="Times New Roman"/>
                <a:sym typeface="Times New Roman"/>
              </a:rPr>
              <a:t>ever and </a:t>
            </a:r>
            <a:r>
              <a:rPr b="1" lang="ar" sz="1100" u="sng">
                <a:solidFill>
                  <a:schemeClr val="dk1"/>
                </a:solidFill>
                <a:latin typeface="Times New Roman"/>
                <a:ea typeface="Times New Roman"/>
                <a:cs typeface="Times New Roman"/>
                <a:sym typeface="Times New Roman"/>
              </a:rPr>
              <a:t>F</a:t>
            </a:r>
            <a:r>
              <a:rPr b="1" lang="ar" sz="1100">
                <a:solidFill>
                  <a:schemeClr val="dk1"/>
                </a:solidFill>
                <a:latin typeface="Times New Roman"/>
                <a:ea typeface="Times New Roman"/>
                <a:cs typeface="Times New Roman"/>
                <a:sym typeface="Times New Roman"/>
              </a:rPr>
              <a:t>atigue)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7- Systematic review:  </a:t>
            </a:r>
            <a:r>
              <a:rPr lang="ar" sz="1100">
                <a:solidFill>
                  <a:schemeClr val="dk1"/>
                </a:solidFill>
                <a:latin typeface="Times New Roman"/>
                <a:ea typeface="Times New Roman"/>
                <a:cs typeface="Times New Roman"/>
                <a:sym typeface="Times New Roman"/>
              </a:rPr>
              <a:t>Remarkable:  Unremarkable: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8-  Past medical  </a:t>
            </a:r>
            <a:r>
              <a:rPr lang="ar" sz="1100">
                <a:solidFill>
                  <a:schemeClr val="dk1"/>
                </a:solidFill>
                <a:latin typeface="Times New Roman"/>
                <a:ea typeface="Times New Roman"/>
                <a:cs typeface="Times New Roman"/>
                <a:sym typeface="Times New Roman"/>
              </a:rPr>
              <a:t>Any similar Attacks:..... Any chronic diseases:......   Any other diseases:........ History of Hospitalization:...... History of Vaccine:....... History of trauma:......</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9: Past surgical history:  </a:t>
            </a:r>
            <a:r>
              <a:rPr lang="ar" sz="1100">
                <a:solidFill>
                  <a:schemeClr val="dk1"/>
                </a:solidFill>
                <a:latin typeface="Times New Roman"/>
                <a:ea typeface="Times New Roman"/>
                <a:cs typeface="Times New Roman"/>
                <a:sym typeface="Times New Roman"/>
              </a:rPr>
              <a:t>History of surgery:........</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10- Drug history: </a:t>
            </a:r>
            <a:r>
              <a:rPr lang="ar" sz="1100">
                <a:solidFill>
                  <a:schemeClr val="dk1"/>
                </a:solidFill>
                <a:latin typeface="Times New Roman"/>
                <a:ea typeface="Times New Roman"/>
                <a:cs typeface="Times New Roman"/>
                <a:sym typeface="Times New Roman"/>
              </a:rPr>
              <a:t>Any drugs:........ Name and dose:......</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11- Allergy: </a:t>
            </a:r>
            <a:r>
              <a:rPr lang="ar" sz="1100">
                <a:solidFill>
                  <a:schemeClr val="dk1"/>
                </a:solidFill>
                <a:latin typeface="Times New Roman"/>
                <a:ea typeface="Times New Roman"/>
                <a:cs typeface="Times New Roman"/>
                <a:sym typeface="Times New Roman"/>
              </a:rPr>
              <a:t>History of allergy:....</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12- Blood transfusion: </a:t>
            </a:r>
            <a:r>
              <a:rPr lang="ar" sz="1100">
                <a:solidFill>
                  <a:schemeClr val="dk1"/>
                </a:solidFill>
                <a:latin typeface="Times New Roman"/>
                <a:ea typeface="Times New Roman"/>
                <a:cs typeface="Times New Roman"/>
                <a:sym typeface="Times New Roman"/>
              </a:rPr>
              <a:t>Any history of blood transfusion:..........</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13- Menstrual history</a:t>
            </a:r>
            <a:r>
              <a:rPr lang="ar" sz="1100">
                <a:solidFill>
                  <a:schemeClr val="dk1"/>
                </a:solidFill>
                <a:latin typeface="Times New Roman"/>
                <a:ea typeface="Times New Roman"/>
                <a:cs typeface="Times New Roman"/>
                <a:sym typeface="Times New Roman"/>
              </a:rPr>
              <a:t>: Regular or irregular ? When is menopause and menarche ?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14- Family History: </a:t>
            </a:r>
            <a:r>
              <a:rPr lang="ar" sz="1100">
                <a:solidFill>
                  <a:schemeClr val="dk1"/>
                </a:solidFill>
                <a:latin typeface="Times New Roman"/>
                <a:ea typeface="Times New Roman"/>
                <a:cs typeface="Times New Roman"/>
                <a:sym typeface="Times New Roman"/>
              </a:rPr>
              <a:t>same disease in Family?:....... parents alive?........ inherited diseases?:.....</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15: Social History: </a:t>
            </a:r>
            <a:r>
              <a:rPr lang="ar" sz="1100">
                <a:solidFill>
                  <a:schemeClr val="dk1"/>
                </a:solidFill>
                <a:latin typeface="Times New Roman"/>
                <a:ea typeface="Times New Roman"/>
                <a:cs typeface="Times New Roman"/>
                <a:sym typeface="Times New Roman"/>
              </a:rPr>
              <a:t>Smoking or alcohol abuse?:..... Illegal sexual contact: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16- Travel History</a:t>
            </a:r>
            <a:r>
              <a:rPr lang="ar" sz="1100">
                <a:solidFill>
                  <a:schemeClr val="dk1"/>
                </a:solidFill>
                <a:latin typeface="Times New Roman"/>
                <a:ea typeface="Times New Roman"/>
                <a:cs typeface="Times New Roman"/>
                <a:sym typeface="Times New Roman"/>
              </a:rPr>
              <a:t>:.........</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17- Physical findings</a:t>
            </a:r>
            <a:r>
              <a:rPr lang="ar" sz="1100">
                <a:solidFill>
                  <a:schemeClr val="dk1"/>
                </a:solidFill>
                <a:latin typeface="Times New Roman"/>
                <a:ea typeface="Times New Roman"/>
                <a:cs typeface="Times New Roman"/>
                <a:sym typeface="Times New Roman"/>
              </a:rPr>
              <a:t>: Remarkable:  General: ……….. Specific:........... Unremarkable: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18- Differential diagnosis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19- Investigation: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20: Treatment and management</a:t>
            </a:r>
            <a:r>
              <a:rPr lang="ar"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Pharmacological: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Non-Pharmacological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Surgical: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42"/>
          <p:cNvSpPr txBox="1"/>
          <p:nvPr/>
        </p:nvSpPr>
        <p:spPr>
          <a:xfrm>
            <a:off x="363600" y="538911"/>
            <a:ext cx="6963900" cy="3522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19- Investigation: </a:t>
            </a:r>
            <a:endParaRPr b="1"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CBC </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CXR showed pleural effusion </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Thoracocentesis (What will you do with the fluid? Check for cytology, color, predominant cell type, PH and Glucose)</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4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20- Treatment and</a:t>
            </a:r>
            <a:r>
              <a:rPr b="1" lang="ar" sz="1100">
                <a:solidFill>
                  <a:schemeClr val="dk1"/>
                </a:solidFill>
                <a:latin typeface="Times New Roman"/>
                <a:ea typeface="Times New Roman"/>
                <a:cs typeface="Times New Roman"/>
                <a:sym typeface="Times New Roman"/>
              </a:rPr>
              <a:t> management</a:t>
            </a:r>
            <a:r>
              <a:rPr lang="ar" sz="1100">
                <a:solidFill>
                  <a:schemeClr val="dk1"/>
                </a:solidFill>
                <a:latin typeface="Times New Roman"/>
                <a:ea typeface="Times New Roman"/>
                <a:cs typeface="Times New Roman"/>
                <a:sym typeface="Times New Roman"/>
              </a:rPr>
              <a:t>:</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TB management: RIPE for 6 months</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Lung cancer management: </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Chemotherapy</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Targeted therapy</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Immunotherapy </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Radiation </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Surgery</a:t>
            </a:r>
            <a:endParaRPr sz="3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Pleural effusion was exudative so what’s the next step?</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Therapeutic Thoracentesis (why? </a:t>
            </a:r>
            <a:r>
              <a:rPr lang="ar" sz="1100">
                <a:solidFill>
                  <a:srgbClr val="B7B7B7"/>
                </a:solidFill>
                <a:latin typeface="Times New Roman"/>
                <a:ea typeface="Times New Roman"/>
                <a:cs typeface="Times New Roman"/>
                <a:sym typeface="Times New Roman"/>
              </a:rPr>
              <a:t>To relieve pressure on the lungs)</a:t>
            </a:r>
            <a:endParaRPr sz="1100">
              <a:solidFill>
                <a:srgbClr val="B7B7B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CT to identify cancer (Dr did not accept pleural biopsy)</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rgbClr val="B7B7B7"/>
              </a:solidFill>
              <a:latin typeface="Times New Roman"/>
              <a:ea typeface="Times New Roman"/>
              <a:cs typeface="Times New Roman"/>
              <a:sym typeface="Times New Roman"/>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43"/>
          <p:cNvSpPr txBox="1"/>
          <p:nvPr/>
        </p:nvSpPr>
        <p:spPr>
          <a:xfrm>
            <a:off x="363600" y="538911"/>
            <a:ext cx="6963900" cy="8929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4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Questions from examiner:</a:t>
            </a:r>
            <a:endParaRPr b="1" sz="2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What is light’s criteria? </a:t>
            </a:r>
            <a:r>
              <a:rPr lang="ar" sz="1100">
                <a:solidFill>
                  <a:srgbClr val="B7B7B7"/>
                </a:solidFill>
                <a:latin typeface="Times New Roman"/>
                <a:ea typeface="Times New Roman"/>
                <a:cs typeface="Times New Roman"/>
                <a:sym typeface="Times New Roman"/>
              </a:rPr>
              <a:t>Is used to determine whether a pleural effusion is exudative or transudative.</a:t>
            </a:r>
            <a:endParaRPr sz="300">
              <a:solidFill>
                <a:srgbClr val="B7B7B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SzPts val="1100"/>
              <a:buFont typeface="Times New Roman"/>
              <a:buChar char="-"/>
            </a:pPr>
            <a:r>
              <a:rPr lang="ar" sz="1100">
                <a:latin typeface="Times New Roman"/>
                <a:ea typeface="Times New Roman"/>
                <a:cs typeface="Times New Roman"/>
                <a:sym typeface="Times New Roman"/>
              </a:rPr>
              <a:t>What are the causes of edema?  </a:t>
            </a:r>
            <a:r>
              <a:rPr lang="ar" sz="1100">
                <a:solidFill>
                  <a:srgbClr val="B7B7B7"/>
                </a:solidFill>
                <a:latin typeface="Times New Roman"/>
                <a:ea typeface="Times New Roman"/>
                <a:cs typeface="Times New Roman"/>
                <a:sym typeface="Times New Roman"/>
              </a:rPr>
              <a:t>Congestive heart failure, Cirrhosis, Kidney disease, Inadequate lymphatic system, Severe long term protein deficiency and Weakness or damage to the vessels. </a:t>
            </a:r>
            <a:endParaRPr sz="300">
              <a:solidFill>
                <a:srgbClr val="B7B7B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SzPts val="1100"/>
              <a:buFont typeface="Times New Roman"/>
              <a:buChar char="-"/>
            </a:pPr>
            <a:r>
              <a:rPr lang="ar" sz="1100">
                <a:latin typeface="Times New Roman"/>
                <a:ea typeface="Times New Roman"/>
                <a:cs typeface="Times New Roman"/>
                <a:sym typeface="Times New Roman"/>
              </a:rPr>
              <a:t>Who do you expect to find sacral edema in? </a:t>
            </a:r>
            <a:r>
              <a:rPr lang="ar" sz="1100">
                <a:solidFill>
                  <a:srgbClr val="B7B7B7"/>
                </a:solidFill>
                <a:latin typeface="Times New Roman"/>
                <a:ea typeface="Times New Roman"/>
                <a:cs typeface="Times New Roman"/>
                <a:sym typeface="Times New Roman"/>
              </a:rPr>
              <a:t>In patients with fluid overload, lying down for an extended period, fluid may migrate from the legs to the sacral region - therefore it is important to assess this area for edema.</a:t>
            </a:r>
            <a:endParaRPr sz="300">
              <a:solidFill>
                <a:srgbClr val="B7B7B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SzPts val="1100"/>
              <a:buFont typeface="Times New Roman"/>
              <a:buChar char="-"/>
            </a:pPr>
            <a:r>
              <a:rPr lang="ar" sz="1100">
                <a:solidFill>
                  <a:schemeClr val="dk1"/>
                </a:solidFill>
                <a:latin typeface="Times New Roman"/>
                <a:ea typeface="Times New Roman"/>
                <a:cs typeface="Times New Roman"/>
                <a:sym typeface="Times New Roman"/>
              </a:rPr>
              <a:t>Where would you see the smoking stains in the hand? </a:t>
            </a:r>
            <a:r>
              <a:rPr lang="ar" sz="1100">
                <a:solidFill>
                  <a:srgbClr val="B7B7B7"/>
                </a:solidFill>
                <a:latin typeface="Times New Roman"/>
                <a:ea typeface="Times New Roman"/>
                <a:cs typeface="Times New Roman"/>
                <a:sym typeface="Times New Roman"/>
              </a:rPr>
              <a:t>On the fingertips</a:t>
            </a:r>
            <a:endParaRPr sz="300">
              <a:solidFill>
                <a:srgbClr val="B7B7B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SzPts val="1100"/>
              <a:buFont typeface="Times New Roman"/>
              <a:buChar char="-"/>
            </a:pPr>
            <a:r>
              <a:rPr lang="ar" sz="1100">
                <a:solidFill>
                  <a:schemeClr val="dk1"/>
                </a:solidFill>
                <a:latin typeface="Times New Roman"/>
                <a:ea typeface="Times New Roman"/>
                <a:cs typeface="Times New Roman"/>
                <a:sym typeface="Times New Roman"/>
              </a:rPr>
              <a:t>How to measure the jvp? </a:t>
            </a:r>
            <a:endParaRPr sz="4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B7B7B7"/>
                </a:solidFill>
                <a:latin typeface="Times New Roman"/>
                <a:ea typeface="Times New Roman"/>
                <a:cs typeface="Times New Roman"/>
                <a:sym typeface="Times New Roman"/>
              </a:rPr>
              <a:t>             1. Position the patient in a semi-recumbent position (at 45°).</a:t>
            </a:r>
            <a:endParaRPr sz="200">
              <a:solidFill>
                <a:srgbClr val="B7B7B7"/>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B7B7B7"/>
                </a:solidFill>
                <a:latin typeface="Times New Roman"/>
                <a:ea typeface="Times New Roman"/>
                <a:cs typeface="Times New Roman"/>
                <a:sym typeface="Times New Roman"/>
              </a:rPr>
              <a:t>             2. Ask the patient to turn their head slightly to the left.</a:t>
            </a:r>
            <a:endParaRPr sz="200">
              <a:solidFill>
                <a:srgbClr val="B7B7B7"/>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B7B7B7"/>
                </a:solidFill>
                <a:latin typeface="Times New Roman"/>
                <a:ea typeface="Times New Roman"/>
                <a:cs typeface="Times New Roman"/>
                <a:sym typeface="Times New Roman"/>
              </a:rPr>
              <a:t>             3. Inspect for evidence of the IJV, running between the medial end of the clavicle and the ear lobe, under the     </a:t>
            </a:r>
            <a:endParaRPr sz="1100">
              <a:solidFill>
                <a:srgbClr val="B7B7B7"/>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B7B7B7"/>
                </a:solidFill>
                <a:latin typeface="Times New Roman"/>
                <a:ea typeface="Times New Roman"/>
                <a:cs typeface="Times New Roman"/>
                <a:sym typeface="Times New Roman"/>
              </a:rPr>
              <a:t>                 medial aspect of the sternocleidomastoid (it may be visible just above the clavicle between the sternal and   </a:t>
            </a:r>
            <a:endParaRPr sz="1100">
              <a:solidFill>
                <a:srgbClr val="B7B7B7"/>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B7B7B7"/>
                </a:solidFill>
                <a:latin typeface="Times New Roman"/>
                <a:ea typeface="Times New Roman"/>
                <a:cs typeface="Times New Roman"/>
                <a:sym typeface="Times New Roman"/>
              </a:rPr>
              <a:t>                 clavicular heads of the sternocleidomastoid). The IJV has a double waveform pulsation, which helps to </a:t>
            </a:r>
            <a:endParaRPr sz="1100">
              <a:solidFill>
                <a:srgbClr val="B7B7B7"/>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B7B7B7"/>
                </a:solidFill>
                <a:latin typeface="Times New Roman"/>
                <a:ea typeface="Times New Roman"/>
                <a:cs typeface="Times New Roman"/>
                <a:sym typeface="Times New Roman"/>
              </a:rPr>
              <a:t>                 differentiate it from the pulsation of the external carotid artery.</a:t>
            </a:r>
            <a:endParaRPr sz="200">
              <a:solidFill>
                <a:srgbClr val="B7B7B7"/>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B7B7B7"/>
                </a:solidFill>
                <a:latin typeface="Times New Roman"/>
                <a:ea typeface="Times New Roman"/>
                <a:cs typeface="Times New Roman"/>
                <a:sym typeface="Times New Roman"/>
              </a:rPr>
              <a:t>             4. Measure the JVP by assessing the vertical distance between the sternal angle and the top of the pulsation point </a:t>
            </a:r>
            <a:endParaRPr sz="1100">
              <a:solidFill>
                <a:srgbClr val="B7B7B7"/>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B7B7B7"/>
                </a:solidFill>
                <a:latin typeface="Times New Roman"/>
                <a:ea typeface="Times New Roman"/>
                <a:cs typeface="Times New Roman"/>
                <a:sym typeface="Times New Roman"/>
              </a:rPr>
              <a:t>                 of the IJV (in healthy individuals, this should be no greater than 3cm and some resources says 4cm).</a:t>
            </a:r>
            <a:endParaRPr sz="300">
              <a:solidFill>
                <a:srgbClr val="B7B7B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Why would you feel the temperature in the arms (During the general examination)? </a:t>
            </a:r>
            <a:r>
              <a:rPr lang="ar" sz="1100">
                <a:solidFill>
                  <a:srgbClr val="B7B7B7"/>
                </a:solidFill>
                <a:latin typeface="Times New Roman"/>
                <a:ea typeface="Times New Roman"/>
                <a:cs typeface="Times New Roman"/>
                <a:sym typeface="Times New Roman"/>
              </a:rPr>
              <a:t>To check the peripheral perfusion and detect signs of inflammation.</a:t>
            </a:r>
            <a:endParaRPr sz="3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What would you comment on when you feel the radial artery? </a:t>
            </a:r>
            <a:r>
              <a:rPr lang="ar" sz="1100">
                <a:solidFill>
                  <a:srgbClr val="B7B7B7"/>
                </a:solidFill>
                <a:latin typeface="Times New Roman"/>
                <a:ea typeface="Times New Roman"/>
                <a:cs typeface="Times New Roman"/>
                <a:sym typeface="Times New Roman"/>
              </a:rPr>
              <a:t>Rate, Rhythm and character </a:t>
            </a:r>
            <a:endParaRPr sz="300">
              <a:solidFill>
                <a:srgbClr val="B7B7B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Which diseases will cause tracheal shifting? </a:t>
            </a:r>
            <a:endParaRPr sz="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              </a:t>
            </a:r>
            <a:r>
              <a:rPr lang="ar" sz="1100">
                <a:solidFill>
                  <a:srgbClr val="B7B7B7"/>
                </a:solidFill>
                <a:latin typeface="Times New Roman"/>
                <a:ea typeface="Times New Roman"/>
                <a:cs typeface="Times New Roman"/>
                <a:sym typeface="Times New Roman"/>
              </a:rPr>
              <a:t>Deviated </a:t>
            </a:r>
            <a:r>
              <a:rPr b="1" lang="ar" sz="1100" u="sng">
                <a:solidFill>
                  <a:srgbClr val="B7B7B7"/>
                </a:solidFill>
                <a:latin typeface="Times New Roman"/>
                <a:ea typeface="Times New Roman"/>
                <a:cs typeface="Times New Roman"/>
                <a:sym typeface="Times New Roman"/>
              </a:rPr>
              <a:t>towards</a:t>
            </a:r>
            <a:r>
              <a:rPr lang="ar" sz="1100">
                <a:solidFill>
                  <a:srgbClr val="B7B7B7"/>
                </a:solidFill>
                <a:latin typeface="Times New Roman"/>
                <a:ea typeface="Times New Roman"/>
                <a:cs typeface="Times New Roman"/>
                <a:sym typeface="Times New Roman"/>
              </a:rPr>
              <a:t> diseased side: Atelectasis, Agenesis of lung, Pneumonectomy, Pleural fibrosis.</a:t>
            </a:r>
            <a:endParaRPr sz="100">
              <a:solidFill>
                <a:srgbClr val="B7B7B7"/>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B7B7B7"/>
                </a:solidFill>
                <a:latin typeface="Times New Roman"/>
                <a:ea typeface="Times New Roman"/>
                <a:cs typeface="Times New Roman"/>
                <a:sym typeface="Times New Roman"/>
              </a:rPr>
              <a:t>              Deviated </a:t>
            </a:r>
            <a:r>
              <a:rPr b="1" lang="ar" sz="1100" u="sng">
                <a:solidFill>
                  <a:srgbClr val="B7B7B7"/>
                </a:solidFill>
                <a:latin typeface="Times New Roman"/>
                <a:ea typeface="Times New Roman"/>
                <a:cs typeface="Times New Roman"/>
                <a:sym typeface="Times New Roman"/>
              </a:rPr>
              <a:t>away</a:t>
            </a:r>
            <a:r>
              <a:rPr lang="ar" sz="1100">
                <a:solidFill>
                  <a:srgbClr val="B7B7B7"/>
                </a:solidFill>
                <a:latin typeface="Times New Roman"/>
                <a:ea typeface="Times New Roman"/>
                <a:cs typeface="Times New Roman"/>
                <a:sym typeface="Times New Roman"/>
              </a:rPr>
              <a:t> from diseased side: Pneumothorax, Pleural effusion, Large mass.</a:t>
            </a:r>
            <a:endParaRPr sz="1100">
              <a:solidFill>
                <a:srgbClr val="B7B7B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SzPts val="1100"/>
              <a:buFont typeface="Times New Roman"/>
              <a:buChar char="-"/>
            </a:pPr>
            <a:r>
              <a:rPr lang="ar" sz="1100">
                <a:latin typeface="Times New Roman"/>
                <a:ea typeface="Times New Roman"/>
                <a:cs typeface="Times New Roman"/>
                <a:sym typeface="Times New Roman"/>
              </a:rPr>
              <a:t>What disease will cause dullness on percussion? </a:t>
            </a:r>
            <a:r>
              <a:rPr lang="ar" sz="1100">
                <a:solidFill>
                  <a:srgbClr val="B7B7B7"/>
                </a:solidFill>
                <a:latin typeface="Times New Roman"/>
                <a:ea typeface="Times New Roman"/>
                <a:cs typeface="Times New Roman"/>
                <a:sym typeface="Times New Roman"/>
              </a:rPr>
              <a:t>Pleural effusion, Pneumonia, Pulmonary oedema, Lung cancer.</a:t>
            </a:r>
            <a:endParaRPr sz="300">
              <a:solidFill>
                <a:srgbClr val="B7B7B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SzPts val="1100"/>
              <a:buFont typeface="Times New Roman"/>
              <a:buChar char="-"/>
            </a:pPr>
            <a:r>
              <a:rPr lang="ar" sz="1100">
                <a:solidFill>
                  <a:schemeClr val="dk1"/>
                </a:solidFill>
                <a:latin typeface="Times New Roman"/>
                <a:ea typeface="Times New Roman"/>
                <a:cs typeface="Times New Roman"/>
                <a:sym typeface="Times New Roman"/>
              </a:rPr>
              <a:t>If there was dullness what does that means?</a:t>
            </a:r>
            <a:r>
              <a:rPr lang="ar" sz="1100">
                <a:solidFill>
                  <a:srgbClr val="B7B7B7"/>
                </a:solidFill>
                <a:latin typeface="Times New Roman"/>
                <a:ea typeface="Times New Roman"/>
                <a:cs typeface="Times New Roman"/>
                <a:sym typeface="Times New Roman"/>
              </a:rPr>
              <a:t> Dullness replaces resonance when fluid or solid tissue replaces air-containing lung tissues.</a:t>
            </a:r>
            <a:endParaRPr sz="300">
              <a:solidFill>
                <a:srgbClr val="B7B7B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SzPts val="1100"/>
              <a:buFont typeface="Times New Roman"/>
              <a:buChar char="-"/>
            </a:pPr>
            <a:r>
              <a:rPr lang="ar" sz="1100">
                <a:latin typeface="Times New Roman"/>
                <a:ea typeface="Times New Roman"/>
                <a:cs typeface="Times New Roman"/>
                <a:sym typeface="Times New Roman"/>
              </a:rPr>
              <a:t>What is the normal sound heard during percussion? </a:t>
            </a:r>
            <a:r>
              <a:rPr lang="ar" sz="1100">
                <a:solidFill>
                  <a:srgbClr val="B7B7B7"/>
                </a:solidFill>
                <a:latin typeface="Times New Roman"/>
                <a:ea typeface="Times New Roman"/>
                <a:cs typeface="Times New Roman"/>
                <a:sym typeface="Times New Roman"/>
              </a:rPr>
              <a:t>Dullness is the normal sound heard when percussing tissues that are dense in consistency, such as the liver. Dullness is typically considered an abnormal sound if elicited with percussion over the lungs or the intestines, stomach, or bladder.</a:t>
            </a:r>
            <a:endParaRPr sz="300">
              <a:solidFill>
                <a:srgbClr val="B7B7B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SzPts val="1100"/>
              <a:buFont typeface="Times New Roman"/>
              <a:buChar char="-"/>
            </a:pPr>
            <a:r>
              <a:rPr lang="ar" sz="1100">
                <a:latin typeface="Times New Roman"/>
                <a:ea typeface="Times New Roman"/>
                <a:cs typeface="Times New Roman"/>
                <a:sym typeface="Times New Roman"/>
              </a:rPr>
              <a:t>What occupations are most at risk for asbestos exposure? Engineers and construction workers. </a:t>
            </a:r>
            <a:endParaRPr sz="300">
              <a:latin typeface="Times New Roman"/>
              <a:ea typeface="Times New Roman"/>
              <a:cs typeface="Times New Roman"/>
              <a:sym typeface="Times New Roman"/>
            </a:endParaRPr>
          </a:p>
          <a:p>
            <a:pPr indent="-298450" lvl="0" marL="457200" rtl="0" algn="l">
              <a:lnSpc>
                <a:spcPct val="115000"/>
              </a:lnSpc>
              <a:spcBef>
                <a:spcPts val="0"/>
              </a:spcBef>
              <a:spcAft>
                <a:spcPts val="0"/>
              </a:spcAft>
              <a:buSzPts val="1100"/>
              <a:buFont typeface="Times New Roman"/>
              <a:buChar char="-"/>
            </a:pPr>
            <a:r>
              <a:rPr lang="ar" sz="1100">
                <a:latin typeface="Times New Roman"/>
                <a:ea typeface="Times New Roman"/>
                <a:cs typeface="Times New Roman"/>
                <a:sym typeface="Times New Roman"/>
              </a:rPr>
              <a:t>What type of cancer do they develop? Mesothelioma</a:t>
            </a:r>
            <a:endParaRPr sz="300">
              <a:latin typeface="Times New Roman"/>
              <a:ea typeface="Times New Roman"/>
              <a:cs typeface="Times New Roman"/>
              <a:sym typeface="Times New Roman"/>
            </a:endParaRPr>
          </a:p>
          <a:p>
            <a:pPr indent="-298450" lvl="0" marL="457200" rtl="0" algn="l">
              <a:lnSpc>
                <a:spcPct val="115000"/>
              </a:lnSpc>
              <a:spcBef>
                <a:spcPts val="0"/>
              </a:spcBef>
              <a:spcAft>
                <a:spcPts val="0"/>
              </a:spcAft>
              <a:buSzPts val="1100"/>
              <a:buFont typeface="Times New Roman"/>
              <a:buChar char="-"/>
            </a:pPr>
            <a:r>
              <a:rPr lang="ar" sz="1100">
                <a:latin typeface="Times New Roman"/>
                <a:ea typeface="Times New Roman"/>
                <a:cs typeface="Times New Roman"/>
                <a:sym typeface="Times New Roman"/>
              </a:rPr>
              <a:t>What are the physical findings that you would find in pleural effusion? </a:t>
            </a:r>
            <a:r>
              <a:rPr lang="ar" sz="1100">
                <a:solidFill>
                  <a:srgbClr val="B7B7B7"/>
                </a:solidFill>
                <a:latin typeface="Times New Roman"/>
                <a:ea typeface="Times New Roman"/>
                <a:cs typeface="Times New Roman"/>
                <a:sym typeface="Times New Roman"/>
              </a:rPr>
              <a:t>reduced tactile vocal fremitus, dullness on percussion, shifting dullness, and diminished or absent breath sounds</a:t>
            </a:r>
            <a:endParaRPr sz="1100">
              <a:solidFill>
                <a:srgbClr val="B7B7B7"/>
              </a:solidFill>
              <a:latin typeface="Times New Roman"/>
              <a:ea typeface="Times New Roman"/>
              <a:cs typeface="Times New Roman"/>
              <a:sym typeface="Times New Roman"/>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44"/>
          <p:cNvSpPr txBox="1"/>
          <p:nvPr/>
        </p:nvSpPr>
        <p:spPr>
          <a:xfrm>
            <a:off x="255150" y="517604"/>
            <a:ext cx="7049700" cy="10065600"/>
          </a:xfrm>
          <a:prstGeom prst="rect">
            <a:avLst/>
          </a:prstGeom>
          <a:noFill/>
          <a:ln>
            <a:noFill/>
          </a:ln>
        </p:spPr>
        <p:txBody>
          <a:bodyPr anchorCtr="0" anchor="t" bIns="125250" lIns="125250" spcFirstLastPara="1" rIns="125250" wrap="square" tIns="125250">
            <a:spAutoFit/>
          </a:bodyPr>
          <a:lstStyle/>
          <a:p>
            <a:pPr indent="0" lvl="0" marL="0" rtl="0" algn="l">
              <a:lnSpc>
                <a:spcPct val="115000"/>
              </a:lnSpc>
              <a:spcBef>
                <a:spcPts val="0"/>
              </a:spcBef>
              <a:spcAft>
                <a:spcPts val="0"/>
              </a:spcAft>
              <a:buNone/>
            </a:pPr>
            <a:r>
              <a:rPr b="1" lang="ar" sz="1600">
                <a:solidFill>
                  <a:schemeClr val="dk1"/>
                </a:solidFill>
                <a:highlight>
                  <a:srgbClr val="FFF2CC"/>
                </a:highlight>
                <a:latin typeface="Times New Roman"/>
                <a:ea typeface="Times New Roman"/>
                <a:cs typeface="Times New Roman"/>
                <a:sym typeface="Times New Roman"/>
              </a:rPr>
              <a:t>Case 16: </a:t>
            </a:r>
            <a:r>
              <a:rPr b="1" lang="ar" sz="1600">
                <a:solidFill>
                  <a:schemeClr val="dk1"/>
                </a:solidFill>
                <a:highlight>
                  <a:srgbClr val="FFF2CC"/>
                </a:highlight>
                <a:latin typeface="Times New Roman"/>
                <a:ea typeface="Times New Roman"/>
                <a:cs typeface="Times New Roman"/>
                <a:sym typeface="Times New Roman"/>
              </a:rPr>
              <a:t>Pneumonia (CAP) </a:t>
            </a:r>
            <a:endParaRPr b="1" sz="1600">
              <a:solidFill>
                <a:schemeClr val="dk1"/>
              </a:solidFill>
              <a:highlight>
                <a:srgbClr val="FFF2CC"/>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a:solidFill>
                  <a:srgbClr val="3C78D8"/>
                </a:solidFill>
                <a:latin typeface="Times New Roman"/>
                <a:ea typeface="Times New Roman"/>
                <a:cs typeface="Times New Roman"/>
                <a:sym typeface="Times New Roman"/>
              </a:rPr>
              <a:t>Case: </a:t>
            </a:r>
            <a:r>
              <a:rPr b="1" lang="ar" sz="1300">
                <a:solidFill>
                  <a:srgbClr val="3C78D8"/>
                </a:solidFill>
                <a:latin typeface="Times New Roman"/>
                <a:ea typeface="Times New Roman"/>
                <a:cs typeface="Times New Roman"/>
                <a:sym typeface="Times New Roman"/>
              </a:rPr>
              <a:t>20 Year Old female came to the ER complaining of Cough and fever for the past 5 days.</a:t>
            </a:r>
            <a:endParaRPr b="1" sz="1300">
              <a:solidFill>
                <a:srgbClr val="3C78D8"/>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1300">
              <a:solidFill>
                <a:srgbClr val="3C78D8"/>
              </a:solidFill>
              <a:latin typeface="Times New Roman"/>
              <a:ea typeface="Times New Roman"/>
              <a:cs typeface="Times New Roman"/>
              <a:sym typeface="Times New Roman"/>
            </a:endParaRPr>
          </a:p>
          <a:p>
            <a:pPr indent="0" lvl="0" marL="0" rtl="0" algn="l">
              <a:lnSpc>
                <a:spcPct val="125000"/>
              </a:lnSpc>
              <a:spcBef>
                <a:spcPts val="0"/>
              </a:spcBef>
              <a:spcAft>
                <a:spcPts val="0"/>
              </a:spcAft>
              <a:buNone/>
            </a:pPr>
            <a:r>
              <a:rPr b="1" lang="ar" sz="1100">
                <a:solidFill>
                  <a:schemeClr val="dk1"/>
                </a:solidFill>
                <a:latin typeface="Times New Roman"/>
                <a:ea typeface="Times New Roman"/>
                <a:cs typeface="Times New Roman"/>
                <a:sym typeface="Times New Roman"/>
              </a:rPr>
              <a:t>1- Biodata  </a:t>
            </a:r>
            <a:endParaRPr b="1" sz="11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None/>
            </a:pPr>
            <a:r>
              <a:rPr lang="ar" sz="1100">
                <a:solidFill>
                  <a:schemeClr val="dk1"/>
                </a:solidFill>
                <a:latin typeface="Times New Roman"/>
                <a:ea typeface="Times New Roman"/>
                <a:cs typeface="Times New Roman"/>
                <a:sym typeface="Times New Roman"/>
              </a:rPr>
              <a:t>Name: - Age: 20 Gender: Female. Nationality: - </a:t>
            </a:r>
            <a:r>
              <a:rPr lang="ar" sz="1100">
                <a:solidFill>
                  <a:schemeClr val="dk1"/>
                </a:solidFill>
                <a:latin typeface="Times New Roman"/>
                <a:ea typeface="Times New Roman"/>
                <a:cs typeface="Times New Roman"/>
                <a:sym typeface="Times New Roman"/>
              </a:rPr>
              <a:t>Marital</a:t>
            </a:r>
            <a:r>
              <a:rPr lang="ar" sz="1100">
                <a:solidFill>
                  <a:schemeClr val="dk1"/>
                </a:solidFill>
                <a:latin typeface="Times New Roman"/>
                <a:ea typeface="Times New Roman"/>
                <a:cs typeface="Times New Roman"/>
                <a:sym typeface="Times New Roman"/>
              </a:rPr>
              <a:t> Status: - . Occupation: Law </a:t>
            </a:r>
            <a:r>
              <a:rPr lang="ar" sz="1100">
                <a:solidFill>
                  <a:schemeClr val="dk1"/>
                </a:solidFill>
                <a:latin typeface="Times New Roman"/>
                <a:ea typeface="Times New Roman"/>
                <a:cs typeface="Times New Roman"/>
                <a:sym typeface="Times New Roman"/>
              </a:rPr>
              <a:t>Student R</a:t>
            </a:r>
            <a:r>
              <a:rPr lang="ar" sz="1100">
                <a:solidFill>
                  <a:schemeClr val="dk1"/>
                </a:solidFill>
                <a:latin typeface="Times New Roman"/>
                <a:ea typeface="Times New Roman"/>
                <a:cs typeface="Times New Roman"/>
                <a:sym typeface="Times New Roman"/>
              </a:rPr>
              <a:t>esidency: - Route and date of admission: </a:t>
            </a:r>
            <a:r>
              <a:rPr lang="ar" sz="1100">
                <a:solidFill>
                  <a:schemeClr val="dk1"/>
                </a:solidFill>
                <a:latin typeface="Times New Roman"/>
                <a:ea typeface="Times New Roman"/>
                <a:cs typeface="Times New Roman"/>
                <a:sym typeface="Times New Roman"/>
              </a:rPr>
              <a:t>Through the ER </a:t>
            </a:r>
            <a:endParaRPr sz="11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None/>
            </a:pPr>
            <a:r>
              <a:rPr lang="ar" sz="400">
                <a:solidFill>
                  <a:schemeClr val="dk1"/>
                </a:solidFill>
                <a:latin typeface="Times New Roman"/>
                <a:ea typeface="Times New Roman"/>
                <a:cs typeface="Times New Roman"/>
                <a:sym typeface="Times New Roman"/>
              </a:rPr>
              <a:t>    </a:t>
            </a:r>
            <a:endParaRPr sz="4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None/>
            </a:pPr>
            <a:r>
              <a:rPr b="1" lang="ar" sz="1100">
                <a:solidFill>
                  <a:schemeClr val="dk1"/>
                </a:solidFill>
                <a:latin typeface="Times New Roman"/>
                <a:ea typeface="Times New Roman"/>
                <a:cs typeface="Times New Roman"/>
                <a:sym typeface="Times New Roman"/>
              </a:rPr>
              <a:t>2- Chief complaint: </a:t>
            </a:r>
            <a:r>
              <a:rPr lang="ar" sz="1100">
                <a:solidFill>
                  <a:schemeClr val="dk1"/>
                </a:solidFill>
                <a:latin typeface="Times New Roman"/>
                <a:ea typeface="Times New Roman"/>
                <a:cs typeface="Times New Roman"/>
                <a:sym typeface="Times New Roman"/>
              </a:rPr>
              <a:t>Cough </a:t>
            </a:r>
            <a:r>
              <a:rPr lang="ar" sz="1100">
                <a:solidFill>
                  <a:schemeClr val="dk1"/>
                </a:solidFill>
                <a:latin typeface="Times New Roman"/>
                <a:ea typeface="Times New Roman"/>
                <a:cs typeface="Times New Roman"/>
                <a:sym typeface="Times New Roman"/>
              </a:rPr>
              <a:t>accompanied by 39° fever both for 5 days.</a:t>
            </a:r>
            <a:endParaRPr sz="11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Clr>
                <a:schemeClr val="dk1"/>
              </a:buClr>
              <a:buSzPts val="1100"/>
              <a:buFont typeface="Arial"/>
              <a:buNone/>
            </a:pPr>
            <a:r>
              <a:rPr lang="ar" sz="4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None/>
            </a:pPr>
            <a:r>
              <a:rPr b="1" lang="ar" sz="1100">
                <a:solidFill>
                  <a:schemeClr val="dk1"/>
                </a:solidFill>
                <a:highlight>
                  <a:schemeClr val="lt1"/>
                </a:highlight>
                <a:latin typeface="Times New Roman"/>
                <a:ea typeface="Times New Roman"/>
                <a:cs typeface="Times New Roman"/>
                <a:sym typeface="Times New Roman"/>
              </a:rPr>
              <a:t>3- History of Presenting illness </a:t>
            </a:r>
            <a:endParaRPr b="1" sz="1100">
              <a:solidFill>
                <a:schemeClr val="dk1"/>
              </a:solidFill>
              <a:highlight>
                <a:schemeClr val="lt1"/>
              </a:highlight>
              <a:latin typeface="Times New Roman"/>
              <a:ea typeface="Times New Roman"/>
              <a:cs typeface="Times New Roman"/>
              <a:sym typeface="Times New Roman"/>
            </a:endParaRPr>
          </a:p>
          <a:p>
            <a:pPr indent="0" lvl="0" marL="0" rtl="0" algn="l">
              <a:lnSpc>
                <a:spcPct val="125000"/>
              </a:lnSpc>
              <a:spcBef>
                <a:spcPts val="0"/>
              </a:spcBef>
              <a:spcAft>
                <a:spcPts val="0"/>
              </a:spcAft>
              <a:buClr>
                <a:schemeClr val="dk1"/>
              </a:buClr>
              <a:buSzPts val="1100"/>
              <a:buFont typeface="Arial"/>
              <a:buNone/>
            </a:pPr>
            <a:r>
              <a:rPr lang="ar" sz="400">
                <a:solidFill>
                  <a:schemeClr val="dk1"/>
                </a:solidFill>
                <a:highlight>
                  <a:schemeClr val="lt1"/>
                </a:highlight>
                <a:latin typeface="Times New Roman"/>
                <a:ea typeface="Times New Roman"/>
                <a:cs typeface="Times New Roman"/>
                <a:sym typeface="Times New Roman"/>
              </a:rPr>
              <a:t>    </a:t>
            </a:r>
            <a:endParaRPr b="1" sz="1100">
              <a:solidFill>
                <a:schemeClr val="dk1"/>
              </a:solidFill>
              <a:highlight>
                <a:schemeClr val="lt1"/>
              </a:highlight>
              <a:latin typeface="Times New Roman"/>
              <a:ea typeface="Times New Roman"/>
              <a:cs typeface="Times New Roman"/>
              <a:sym typeface="Times New Roman"/>
            </a:endParaRPr>
          </a:p>
          <a:p>
            <a:pPr indent="0" lvl="0" marL="0" rtl="0" algn="l">
              <a:lnSpc>
                <a:spcPct val="125000"/>
              </a:lnSpc>
              <a:spcBef>
                <a:spcPts val="0"/>
              </a:spcBef>
              <a:spcAft>
                <a:spcPts val="0"/>
              </a:spcAft>
              <a:buNone/>
            </a:pPr>
            <a:r>
              <a:rPr lang="ar" sz="1100">
                <a:solidFill>
                  <a:schemeClr val="dk1"/>
                </a:solidFill>
                <a:highlight>
                  <a:schemeClr val="lt1"/>
                </a:highlight>
                <a:latin typeface="Times New Roman"/>
                <a:ea typeface="Times New Roman"/>
                <a:cs typeface="Times New Roman"/>
                <a:sym typeface="Times New Roman"/>
              </a:rPr>
              <a:t>Site: - . O</a:t>
            </a:r>
            <a:r>
              <a:rPr lang="ar" sz="1100">
                <a:solidFill>
                  <a:schemeClr val="dk1"/>
                </a:solidFill>
                <a:latin typeface="Times New Roman"/>
                <a:ea typeface="Times New Roman"/>
                <a:cs typeface="Times New Roman"/>
                <a:sym typeface="Times New Roman"/>
              </a:rPr>
              <a:t>nset: 5 days ago  Character: </a:t>
            </a:r>
            <a:r>
              <a:rPr lang="ar" sz="1100">
                <a:solidFill>
                  <a:schemeClr val="dk1"/>
                </a:solidFill>
                <a:latin typeface="Times New Roman"/>
                <a:ea typeface="Times New Roman"/>
                <a:cs typeface="Times New Roman"/>
                <a:sym typeface="Times New Roman"/>
              </a:rPr>
              <a:t>Productive cough with greenish/whitish sputum with some streaks of blood  </a:t>
            </a:r>
            <a:r>
              <a:rPr lang="ar" sz="1100">
                <a:solidFill>
                  <a:schemeClr val="dk1"/>
                </a:solidFill>
                <a:latin typeface="Times New Roman"/>
                <a:ea typeface="Times New Roman"/>
                <a:cs typeface="Times New Roman"/>
                <a:sym typeface="Times New Roman"/>
              </a:rPr>
              <a:t>Radiation: - . Alleviating Factor: </a:t>
            </a:r>
            <a:r>
              <a:rPr lang="ar" sz="1100">
                <a:solidFill>
                  <a:schemeClr val="dk1"/>
                </a:solidFill>
                <a:latin typeface="Times New Roman"/>
                <a:ea typeface="Times New Roman"/>
                <a:cs typeface="Times New Roman"/>
                <a:sym typeface="Times New Roman"/>
              </a:rPr>
              <a:t>Nothing </a:t>
            </a:r>
            <a:r>
              <a:rPr lang="ar" sz="1100">
                <a:solidFill>
                  <a:schemeClr val="dk1"/>
                </a:solidFill>
                <a:latin typeface="Times New Roman"/>
                <a:ea typeface="Times New Roman"/>
                <a:cs typeface="Times New Roman"/>
                <a:sym typeface="Times New Roman"/>
              </a:rPr>
              <a:t>Timing: Cough is </a:t>
            </a:r>
            <a:r>
              <a:rPr lang="ar" sz="1100">
                <a:solidFill>
                  <a:schemeClr val="dk1"/>
                </a:solidFill>
                <a:latin typeface="Times New Roman"/>
                <a:ea typeface="Times New Roman"/>
                <a:cs typeface="Times New Roman"/>
                <a:sym typeface="Times New Roman"/>
              </a:rPr>
              <a:t>worse in the morning </a:t>
            </a:r>
            <a:r>
              <a:rPr lang="ar" sz="1100">
                <a:solidFill>
                  <a:schemeClr val="dk1"/>
                </a:solidFill>
                <a:latin typeface="Times New Roman"/>
                <a:ea typeface="Times New Roman"/>
                <a:cs typeface="Times New Roman"/>
                <a:sym typeface="Times New Roman"/>
              </a:rPr>
              <a:t>Exacerbating factors: Nothing .</a:t>
            </a:r>
            <a:endParaRPr sz="11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None/>
            </a:pPr>
            <a:r>
              <a:rPr lang="ar" sz="1100">
                <a:solidFill>
                  <a:schemeClr val="dk1"/>
                </a:solidFill>
                <a:latin typeface="Times New Roman"/>
                <a:ea typeface="Times New Roman"/>
                <a:cs typeface="Times New Roman"/>
                <a:sym typeface="Times New Roman"/>
              </a:rPr>
              <a:t>Severity: The </a:t>
            </a:r>
            <a:r>
              <a:rPr lang="ar" sz="1100">
                <a:solidFill>
                  <a:schemeClr val="dk1"/>
                </a:solidFill>
                <a:latin typeface="Times New Roman"/>
                <a:ea typeface="Times New Roman"/>
                <a:cs typeface="Times New Roman"/>
                <a:sym typeface="Times New Roman"/>
              </a:rPr>
              <a:t>cough if affecting her life </a:t>
            </a:r>
            <a:endParaRPr sz="11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Clr>
                <a:schemeClr val="dk1"/>
              </a:buClr>
              <a:buSzPts val="1100"/>
              <a:buFont typeface="Arial"/>
              <a:buNone/>
            </a:pPr>
            <a:r>
              <a:rPr lang="ar" sz="4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None/>
            </a:pPr>
            <a:r>
              <a:rPr b="1" lang="ar" sz="1100">
                <a:solidFill>
                  <a:schemeClr val="dk1"/>
                </a:solidFill>
                <a:latin typeface="Times New Roman"/>
                <a:ea typeface="Times New Roman"/>
                <a:cs typeface="Times New Roman"/>
                <a:sym typeface="Times New Roman"/>
              </a:rPr>
              <a:t>4- Associated Symptoms: </a:t>
            </a:r>
            <a:r>
              <a:rPr b="1" lang="ar" sz="1100">
                <a:solidFill>
                  <a:srgbClr val="999999"/>
                </a:solidFill>
                <a:latin typeface="Times New Roman"/>
                <a:ea typeface="Times New Roman"/>
                <a:cs typeface="Times New Roman"/>
                <a:sym typeface="Times New Roman"/>
              </a:rPr>
              <a:t>Pneumonia:  Sputum , Hemoptysis, SOB, Fever, Wheezing ,  PE : SOB , Tender leg , </a:t>
            </a:r>
            <a:endParaRPr b="1" sz="1100">
              <a:solidFill>
                <a:srgbClr val="999999"/>
              </a:solidFill>
              <a:latin typeface="Times New Roman"/>
              <a:ea typeface="Times New Roman"/>
              <a:cs typeface="Times New Roman"/>
              <a:sym typeface="Times New Roman"/>
            </a:endParaRPr>
          </a:p>
          <a:p>
            <a:pPr indent="0" lvl="0" marL="0" rtl="0" algn="l">
              <a:lnSpc>
                <a:spcPct val="125000"/>
              </a:lnSpc>
              <a:spcBef>
                <a:spcPts val="0"/>
              </a:spcBef>
              <a:spcAft>
                <a:spcPts val="0"/>
              </a:spcAft>
              <a:buNone/>
            </a:pPr>
            <a:r>
              <a:rPr b="1" lang="ar" sz="1100">
                <a:solidFill>
                  <a:srgbClr val="999999"/>
                </a:solidFill>
                <a:latin typeface="Times New Roman"/>
                <a:ea typeface="Times New Roman"/>
                <a:cs typeface="Times New Roman"/>
                <a:sym typeface="Times New Roman"/>
              </a:rPr>
              <a:t>Bronchogenic carcinoma : Hoarseness, Night sweat, Weight loss, Hemoptysis,   Esophageal atresia : Cough after food ,  GERD : SOB , Heartburn, Sweating. </a:t>
            </a:r>
            <a:endParaRPr b="1" sz="1100">
              <a:solidFill>
                <a:srgbClr val="999999"/>
              </a:solidFill>
              <a:latin typeface="Times New Roman"/>
              <a:ea typeface="Times New Roman"/>
              <a:cs typeface="Times New Roman"/>
              <a:sym typeface="Times New Roman"/>
            </a:endParaRPr>
          </a:p>
          <a:p>
            <a:pPr indent="0" lvl="0" marL="0" rtl="0" algn="l">
              <a:lnSpc>
                <a:spcPct val="125000"/>
              </a:lnSpc>
              <a:spcBef>
                <a:spcPts val="0"/>
              </a:spcBef>
              <a:spcAft>
                <a:spcPts val="0"/>
              </a:spcAft>
              <a:buNone/>
            </a:pPr>
            <a:r>
              <a:rPr lang="ar" sz="400">
                <a:solidFill>
                  <a:schemeClr val="dk1"/>
                </a:solidFill>
                <a:latin typeface="Times New Roman"/>
                <a:ea typeface="Times New Roman"/>
                <a:cs typeface="Times New Roman"/>
                <a:sym typeface="Times New Roman"/>
              </a:rPr>
              <a:t>    </a:t>
            </a:r>
            <a:endParaRPr b="1" sz="1100">
              <a:solidFill>
                <a:srgbClr val="999999"/>
              </a:solidFill>
              <a:latin typeface="Times New Roman"/>
              <a:ea typeface="Times New Roman"/>
              <a:cs typeface="Times New Roman"/>
              <a:sym typeface="Times New Roman"/>
            </a:endParaRPr>
          </a:p>
          <a:p>
            <a:pPr indent="0" lvl="0" marL="0" rtl="0" algn="l">
              <a:lnSpc>
                <a:spcPct val="125000"/>
              </a:lnSpc>
              <a:spcBef>
                <a:spcPts val="0"/>
              </a:spcBef>
              <a:spcAft>
                <a:spcPts val="0"/>
              </a:spcAft>
              <a:buNone/>
            </a:pPr>
            <a:r>
              <a:rPr b="1" lang="ar" sz="1100">
                <a:solidFill>
                  <a:schemeClr val="dk1"/>
                </a:solidFill>
                <a:latin typeface="Times New Roman"/>
                <a:ea typeface="Times New Roman"/>
                <a:cs typeface="Times New Roman"/>
                <a:sym typeface="Times New Roman"/>
              </a:rPr>
              <a:t>5- Risk Factors: </a:t>
            </a:r>
            <a:r>
              <a:rPr lang="ar" sz="1100">
                <a:solidFill>
                  <a:schemeClr val="dk1"/>
                </a:solidFill>
                <a:latin typeface="Times New Roman"/>
                <a:ea typeface="Times New Roman"/>
                <a:cs typeface="Times New Roman"/>
                <a:sym typeface="Times New Roman"/>
              </a:rPr>
              <a:t>She had a </a:t>
            </a:r>
            <a:r>
              <a:rPr lang="ar" sz="1100">
                <a:solidFill>
                  <a:schemeClr val="dk1"/>
                </a:solidFill>
                <a:latin typeface="Times New Roman"/>
                <a:ea typeface="Times New Roman"/>
                <a:cs typeface="Times New Roman"/>
                <a:sym typeface="Times New Roman"/>
              </a:rPr>
              <a:t>chest infection 7 days ago </a:t>
            </a:r>
            <a:endParaRPr sz="11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Clr>
                <a:schemeClr val="dk1"/>
              </a:buClr>
              <a:buSzPts val="1100"/>
              <a:buFont typeface="Arial"/>
              <a:buNone/>
            </a:pPr>
            <a:r>
              <a:rPr lang="ar" sz="4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None/>
            </a:pPr>
            <a:r>
              <a:rPr b="1" lang="ar" sz="1100">
                <a:solidFill>
                  <a:schemeClr val="dk1"/>
                </a:solidFill>
                <a:latin typeface="Times New Roman"/>
                <a:ea typeface="Times New Roman"/>
                <a:cs typeface="Times New Roman"/>
                <a:sym typeface="Times New Roman"/>
              </a:rPr>
              <a:t>6- Constitutional symptoms: NNWAFF ( </a:t>
            </a:r>
            <a:r>
              <a:rPr b="1" lang="ar" sz="1100" u="sng">
                <a:solidFill>
                  <a:schemeClr val="dk1"/>
                </a:solidFill>
                <a:latin typeface="Times New Roman"/>
                <a:ea typeface="Times New Roman"/>
                <a:cs typeface="Times New Roman"/>
                <a:sym typeface="Times New Roman"/>
              </a:rPr>
              <a:t>N</a:t>
            </a:r>
            <a:r>
              <a:rPr b="1" lang="ar" sz="1100">
                <a:solidFill>
                  <a:schemeClr val="dk1"/>
                </a:solidFill>
                <a:latin typeface="Times New Roman"/>
                <a:ea typeface="Times New Roman"/>
                <a:cs typeface="Times New Roman"/>
                <a:sym typeface="Times New Roman"/>
              </a:rPr>
              <a:t>ausea, </a:t>
            </a:r>
            <a:r>
              <a:rPr b="1" lang="ar" sz="1100" u="sng">
                <a:solidFill>
                  <a:schemeClr val="dk1"/>
                </a:solidFill>
                <a:latin typeface="Times New Roman"/>
                <a:ea typeface="Times New Roman"/>
                <a:cs typeface="Times New Roman"/>
                <a:sym typeface="Times New Roman"/>
              </a:rPr>
              <a:t>N</a:t>
            </a:r>
            <a:r>
              <a:rPr b="1" lang="ar" sz="1100">
                <a:solidFill>
                  <a:schemeClr val="dk1"/>
                </a:solidFill>
                <a:latin typeface="Times New Roman"/>
                <a:ea typeface="Times New Roman"/>
                <a:cs typeface="Times New Roman"/>
                <a:sym typeface="Times New Roman"/>
              </a:rPr>
              <a:t>ight sweat, </a:t>
            </a:r>
            <a:r>
              <a:rPr b="1" lang="ar" sz="1100" u="sng">
                <a:solidFill>
                  <a:schemeClr val="dk1"/>
                </a:solidFill>
                <a:latin typeface="Times New Roman"/>
                <a:ea typeface="Times New Roman"/>
                <a:cs typeface="Times New Roman"/>
                <a:sym typeface="Times New Roman"/>
              </a:rPr>
              <a:t>W</a:t>
            </a:r>
            <a:r>
              <a:rPr b="1" lang="ar" sz="1100">
                <a:solidFill>
                  <a:schemeClr val="dk1"/>
                </a:solidFill>
                <a:latin typeface="Times New Roman"/>
                <a:ea typeface="Times New Roman"/>
                <a:cs typeface="Times New Roman"/>
                <a:sym typeface="Times New Roman"/>
              </a:rPr>
              <a:t>eight loss, Loss of</a:t>
            </a:r>
            <a:r>
              <a:rPr b="1" lang="ar" sz="1100" u="sng">
                <a:solidFill>
                  <a:schemeClr val="dk1"/>
                </a:solidFill>
                <a:latin typeface="Times New Roman"/>
                <a:ea typeface="Times New Roman"/>
                <a:cs typeface="Times New Roman"/>
                <a:sym typeface="Times New Roman"/>
              </a:rPr>
              <a:t> a</a:t>
            </a:r>
            <a:r>
              <a:rPr b="1" lang="ar" sz="1100">
                <a:solidFill>
                  <a:schemeClr val="dk1"/>
                </a:solidFill>
                <a:latin typeface="Times New Roman"/>
                <a:ea typeface="Times New Roman"/>
                <a:cs typeface="Times New Roman"/>
                <a:sym typeface="Times New Roman"/>
              </a:rPr>
              <a:t>ppetite, </a:t>
            </a:r>
            <a:r>
              <a:rPr b="1" lang="ar" sz="1100" u="sng">
                <a:solidFill>
                  <a:schemeClr val="dk1"/>
                </a:solidFill>
                <a:latin typeface="Times New Roman"/>
                <a:ea typeface="Times New Roman"/>
                <a:cs typeface="Times New Roman"/>
                <a:sym typeface="Times New Roman"/>
              </a:rPr>
              <a:t>F</a:t>
            </a:r>
            <a:r>
              <a:rPr b="1" lang="ar" sz="1100">
                <a:solidFill>
                  <a:schemeClr val="dk1"/>
                </a:solidFill>
                <a:latin typeface="Times New Roman"/>
                <a:ea typeface="Times New Roman"/>
                <a:cs typeface="Times New Roman"/>
                <a:sym typeface="Times New Roman"/>
              </a:rPr>
              <a:t>ever and </a:t>
            </a:r>
            <a:r>
              <a:rPr b="1" lang="ar" sz="1100" u="sng">
                <a:solidFill>
                  <a:schemeClr val="dk1"/>
                </a:solidFill>
                <a:latin typeface="Times New Roman"/>
                <a:ea typeface="Times New Roman"/>
                <a:cs typeface="Times New Roman"/>
                <a:sym typeface="Times New Roman"/>
              </a:rPr>
              <a:t>F</a:t>
            </a:r>
            <a:r>
              <a:rPr b="1" lang="ar" sz="1100">
                <a:solidFill>
                  <a:schemeClr val="dk1"/>
                </a:solidFill>
                <a:latin typeface="Times New Roman"/>
                <a:ea typeface="Times New Roman"/>
                <a:cs typeface="Times New Roman"/>
                <a:sym typeface="Times New Roman"/>
              </a:rPr>
              <a:t>atigue</a:t>
            </a:r>
            <a:r>
              <a:rPr b="1" lang="ar" sz="1100">
                <a:solidFill>
                  <a:schemeClr val="dk1"/>
                </a:solidFill>
                <a:latin typeface="Times New Roman"/>
                <a:ea typeface="Times New Roman"/>
                <a:cs typeface="Times New Roman"/>
                <a:sym typeface="Times New Roman"/>
              </a:rPr>
              <a:t>) </a:t>
            </a:r>
            <a:endParaRPr b="1" sz="11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None/>
            </a:pPr>
            <a:r>
              <a:rPr lang="ar" sz="1100">
                <a:solidFill>
                  <a:schemeClr val="dk1"/>
                </a:solidFill>
                <a:latin typeface="Times New Roman"/>
                <a:ea typeface="Times New Roman"/>
                <a:cs typeface="Times New Roman"/>
                <a:sym typeface="Times New Roman"/>
              </a:rPr>
              <a:t>Nothing except fever </a:t>
            </a:r>
            <a:endParaRPr sz="11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Clr>
                <a:schemeClr val="dk1"/>
              </a:buClr>
              <a:buSzPts val="1100"/>
              <a:buFont typeface="Arial"/>
              <a:buNone/>
            </a:pPr>
            <a:r>
              <a:rPr lang="ar" sz="4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None/>
            </a:pPr>
            <a:r>
              <a:rPr b="1" lang="ar" sz="1100">
                <a:solidFill>
                  <a:schemeClr val="dk1"/>
                </a:solidFill>
                <a:latin typeface="Times New Roman"/>
                <a:ea typeface="Times New Roman"/>
                <a:cs typeface="Times New Roman"/>
                <a:sym typeface="Times New Roman"/>
              </a:rPr>
              <a:t>7- Systematic review: </a:t>
            </a:r>
            <a:r>
              <a:rPr lang="ar" sz="1100">
                <a:solidFill>
                  <a:schemeClr val="dk1"/>
                </a:solidFill>
                <a:latin typeface="Times New Roman"/>
                <a:ea typeface="Times New Roman"/>
                <a:cs typeface="Times New Roman"/>
                <a:sym typeface="Times New Roman"/>
              </a:rPr>
              <a:t> Unremarkable </a:t>
            </a:r>
            <a:r>
              <a:rPr lang="ar" sz="400">
                <a:solidFill>
                  <a:schemeClr val="dk1"/>
                </a:solidFill>
                <a:latin typeface="Times New Roman"/>
                <a:ea typeface="Times New Roman"/>
                <a:cs typeface="Times New Roman"/>
                <a:sym typeface="Times New Roman"/>
              </a:rPr>
              <a:t>   </a:t>
            </a:r>
            <a:endParaRPr sz="4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Clr>
                <a:schemeClr val="dk1"/>
              </a:buClr>
              <a:buSzPts val="1100"/>
              <a:buFont typeface="Arial"/>
              <a:buNone/>
            </a:pPr>
            <a:r>
              <a:rPr lang="ar" sz="400">
                <a:solidFill>
                  <a:schemeClr val="dk1"/>
                </a:solidFill>
                <a:latin typeface="Times New Roman"/>
                <a:ea typeface="Times New Roman"/>
                <a:cs typeface="Times New Roman"/>
                <a:sym typeface="Times New Roman"/>
              </a:rPr>
              <a:t>    </a:t>
            </a:r>
            <a:endParaRPr sz="4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None/>
            </a:pPr>
            <a:r>
              <a:rPr b="1" lang="ar" sz="1100">
                <a:solidFill>
                  <a:schemeClr val="dk1"/>
                </a:solidFill>
                <a:latin typeface="Times New Roman"/>
                <a:ea typeface="Times New Roman"/>
                <a:cs typeface="Times New Roman"/>
                <a:sym typeface="Times New Roman"/>
              </a:rPr>
              <a:t>8-  Past medical  </a:t>
            </a:r>
            <a:r>
              <a:rPr lang="ar" sz="1100">
                <a:solidFill>
                  <a:schemeClr val="dk1"/>
                </a:solidFill>
                <a:latin typeface="Times New Roman"/>
                <a:ea typeface="Times New Roman"/>
                <a:cs typeface="Times New Roman"/>
                <a:sym typeface="Times New Roman"/>
              </a:rPr>
              <a:t>Any similar Attacks: No  Any chronic diseases: No  Any other diseases: </a:t>
            </a:r>
            <a:r>
              <a:rPr lang="ar" sz="1100">
                <a:solidFill>
                  <a:schemeClr val="dk1"/>
                </a:solidFill>
                <a:latin typeface="Times New Roman"/>
                <a:ea typeface="Times New Roman"/>
                <a:cs typeface="Times New Roman"/>
                <a:sym typeface="Times New Roman"/>
              </a:rPr>
              <a:t>Chest infection</a:t>
            </a:r>
            <a:r>
              <a:rPr lang="ar" sz="1100">
                <a:solidFill>
                  <a:srgbClr val="B7B7B7"/>
                </a:solidFill>
                <a:latin typeface="Times New Roman"/>
                <a:ea typeface="Times New Roman"/>
                <a:cs typeface="Times New Roman"/>
                <a:sym typeface="Times New Roman"/>
              </a:rPr>
              <a:t> (other than pneumonia) </a:t>
            </a:r>
            <a:r>
              <a:rPr lang="ar" sz="1100">
                <a:solidFill>
                  <a:schemeClr val="dk1"/>
                </a:solidFill>
                <a:latin typeface="Times New Roman"/>
                <a:ea typeface="Times New Roman"/>
                <a:cs typeface="Times New Roman"/>
                <a:sym typeface="Times New Roman"/>
              </a:rPr>
              <a:t>History</a:t>
            </a:r>
            <a:r>
              <a:rPr lang="ar" sz="1100">
                <a:solidFill>
                  <a:schemeClr val="dk1"/>
                </a:solidFill>
                <a:latin typeface="Times New Roman"/>
                <a:ea typeface="Times New Roman"/>
                <a:cs typeface="Times New Roman"/>
                <a:sym typeface="Times New Roman"/>
              </a:rPr>
              <a:t> of Hospitalization: No History of Vaccine: </a:t>
            </a:r>
            <a:r>
              <a:rPr lang="ar" sz="1100">
                <a:solidFill>
                  <a:schemeClr val="dk1"/>
                </a:solidFill>
                <a:latin typeface="Times New Roman"/>
                <a:ea typeface="Times New Roman"/>
                <a:cs typeface="Times New Roman"/>
                <a:sym typeface="Times New Roman"/>
              </a:rPr>
              <a:t>Fully vaccinated </a:t>
            </a:r>
            <a:r>
              <a:rPr lang="ar" sz="1100">
                <a:solidFill>
                  <a:schemeClr val="dk1"/>
                </a:solidFill>
                <a:latin typeface="Times New Roman"/>
                <a:ea typeface="Times New Roman"/>
                <a:cs typeface="Times New Roman"/>
                <a:sym typeface="Times New Roman"/>
              </a:rPr>
              <a:t>History of trauma: No </a:t>
            </a:r>
            <a:endParaRPr sz="11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Clr>
                <a:schemeClr val="dk1"/>
              </a:buClr>
              <a:buSzPts val="1100"/>
              <a:buFont typeface="Arial"/>
              <a:buNone/>
            </a:pPr>
            <a:r>
              <a:rPr lang="ar" sz="4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None/>
            </a:pPr>
            <a:r>
              <a:rPr b="1" lang="ar" sz="1100">
                <a:solidFill>
                  <a:schemeClr val="dk1"/>
                </a:solidFill>
                <a:latin typeface="Times New Roman"/>
                <a:ea typeface="Times New Roman"/>
                <a:cs typeface="Times New Roman"/>
                <a:sym typeface="Times New Roman"/>
              </a:rPr>
              <a:t>9: Past surgical history:  </a:t>
            </a:r>
            <a:r>
              <a:rPr lang="ar" sz="1100">
                <a:solidFill>
                  <a:schemeClr val="dk1"/>
                </a:solidFill>
                <a:latin typeface="Times New Roman"/>
                <a:ea typeface="Times New Roman"/>
                <a:cs typeface="Times New Roman"/>
                <a:sym typeface="Times New Roman"/>
              </a:rPr>
              <a:t>History of surgery: No </a:t>
            </a:r>
            <a:endParaRPr sz="11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Clr>
                <a:schemeClr val="dk1"/>
              </a:buClr>
              <a:buSzPts val="1100"/>
              <a:buFont typeface="Arial"/>
              <a:buNone/>
            </a:pPr>
            <a:r>
              <a:rPr lang="ar" sz="4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None/>
            </a:pPr>
            <a:r>
              <a:rPr b="1" lang="ar" sz="1100">
                <a:solidFill>
                  <a:schemeClr val="dk1"/>
                </a:solidFill>
                <a:latin typeface="Times New Roman"/>
                <a:ea typeface="Times New Roman"/>
                <a:cs typeface="Times New Roman"/>
                <a:sym typeface="Times New Roman"/>
              </a:rPr>
              <a:t>10- Drug history: </a:t>
            </a:r>
            <a:r>
              <a:rPr lang="ar" sz="1100">
                <a:solidFill>
                  <a:schemeClr val="dk1"/>
                </a:solidFill>
                <a:latin typeface="Times New Roman"/>
                <a:ea typeface="Times New Roman"/>
                <a:cs typeface="Times New Roman"/>
                <a:sym typeface="Times New Roman"/>
              </a:rPr>
              <a:t>Any drugs: Yes  Name and dose: Paracetamol for the fever and Keppra 500 mg tablet once </a:t>
            </a:r>
            <a:r>
              <a:rPr lang="ar" sz="1100">
                <a:solidFill>
                  <a:schemeClr val="dk1"/>
                </a:solidFill>
                <a:latin typeface="Times New Roman"/>
                <a:ea typeface="Times New Roman"/>
                <a:cs typeface="Times New Roman"/>
                <a:sym typeface="Times New Roman"/>
              </a:rPr>
              <a:t>daily for seizure </a:t>
            </a:r>
            <a:endParaRPr sz="11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Clr>
                <a:schemeClr val="dk1"/>
              </a:buClr>
              <a:buSzPts val="1100"/>
              <a:buFont typeface="Arial"/>
              <a:buNone/>
            </a:pPr>
            <a:r>
              <a:rPr lang="ar" sz="4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None/>
            </a:pPr>
            <a:r>
              <a:rPr b="1" lang="ar" sz="1100">
                <a:solidFill>
                  <a:schemeClr val="dk1"/>
                </a:solidFill>
                <a:latin typeface="Times New Roman"/>
                <a:ea typeface="Times New Roman"/>
                <a:cs typeface="Times New Roman"/>
                <a:sym typeface="Times New Roman"/>
              </a:rPr>
              <a:t>11- Allergy: </a:t>
            </a:r>
            <a:r>
              <a:rPr lang="ar" sz="1100">
                <a:solidFill>
                  <a:schemeClr val="dk1"/>
                </a:solidFill>
                <a:latin typeface="Times New Roman"/>
                <a:ea typeface="Times New Roman"/>
                <a:cs typeface="Times New Roman"/>
                <a:sym typeface="Times New Roman"/>
              </a:rPr>
              <a:t>History of allergy: </a:t>
            </a:r>
            <a:r>
              <a:rPr lang="ar" sz="1100">
                <a:solidFill>
                  <a:schemeClr val="dk1"/>
                </a:solidFill>
                <a:latin typeface="Times New Roman"/>
                <a:ea typeface="Times New Roman"/>
                <a:cs typeface="Times New Roman"/>
                <a:sym typeface="Times New Roman"/>
              </a:rPr>
              <a:t>Unremarkable </a:t>
            </a:r>
            <a:endParaRPr sz="11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Clr>
                <a:schemeClr val="dk1"/>
              </a:buClr>
              <a:buSzPts val="1100"/>
              <a:buFont typeface="Arial"/>
              <a:buNone/>
            </a:pPr>
            <a:r>
              <a:rPr lang="ar" sz="4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None/>
            </a:pPr>
            <a:r>
              <a:rPr b="1" lang="ar" sz="1100">
                <a:solidFill>
                  <a:schemeClr val="dk1"/>
                </a:solidFill>
                <a:latin typeface="Times New Roman"/>
                <a:ea typeface="Times New Roman"/>
                <a:cs typeface="Times New Roman"/>
                <a:sym typeface="Times New Roman"/>
              </a:rPr>
              <a:t>12- Blood transfusion: </a:t>
            </a:r>
            <a:r>
              <a:rPr lang="ar" sz="1100">
                <a:solidFill>
                  <a:schemeClr val="dk1"/>
                </a:solidFill>
                <a:latin typeface="Times New Roman"/>
                <a:ea typeface="Times New Roman"/>
                <a:cs typeface="Times New Roman"/>
                <a:sym typeface="Times New Roman"/>
              </a:rPr>
              <a:t>Any history of blood transfusion: No </a:t>
            </a:r>
            <a:endParaRPr sz="11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Clr>
                <a:schemeClr val="dk1"/>
              </a:buClr>
              <a:buSzPts val="1100"/>
              <a:buFont typeface="Arial"/>
              <a:buNone/>
            </a:pPr>
            <a:r>
              <a:rPr lang="ar" sz="4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None/>
            </a:pPr>
            <a:r>
              <a:rPr b="1" lang="ar" sz="1100">
                <a:solidFill>
                  <a:schemeClr val="dk1"/>
                </a:solidFill>
                <a:latin typeface="Times New Roman"/>
                <a:ea typeface="Times New Roman"/>
                <a:cs typeface="Times New Roman"/>
                <a:sym typeface="Times New Roman"/>
              </a:rPr>
              <a:t>13- Menstrual history</a:t>
            </a:r>
            <a:r>
              <a:rPr lang="ar" sz="1100">
                <a:solidFill>
                  <a:schemeClr val="dk1"/>
                </a:solidFill>
                <a:latin typeface="Times New Roman"/>
                <a:ea typeface="Times New Roman"/>
                <a:cs typeface="Times New Roman"/>
                <a:sym typeface="Times New Roman"/>
              </a:rPr>
              <a:t>: Regular or irregular - When is menopause and menarche - </a:t>
            </a:r>
            <a:endParaRPr sz="11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Clr>
                <a:schemeClr val="dk1"/>
              </a:buClr>
              <a:buSzPts val="1100"/>
              <a:buFont typeface="Arial"/>
              <a:buNone/>
            </a:pPr>
            <a:r>
              <a:rPr lang="ar" sz="4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None/>
            </a:pPr>
            <a:r>
              <a:rPr b="1" lang="ar" sz="1100">
                <a:solidFill>
                  <a:schemeClr val="dk1"/>
                </a:solidFill>
                <a:latin typeface="Times New Roman"/>
                <a:ea typeface="Times New Roman"/>
                <a:cs typeface="Times New Roman"/>
                <a:sym typeface="Times New Roman"/>
              </a:rPr>
              <a:t>14- Family History: </a:t>
            </a:r>
            <a:r>
              <a:rPr lang="ar" sz="1100">
                <a:solidFill>
                  <a:schemeClr val="dk1"/>
                </a:solidFill>
                <a:latin typeface="Times New Roman"/>
                <a:ea typeface="Times New Roman"/>
                <a:cs typeface="Times New Roman"/>
                <a:sym typeface="Times New Roman"/>
              </a:rPr>
              <a:t>same disease in Family?: No parents alive? - inherited diseases? -</a:t>
            </a:r>
            <a:endParaRPr sz="11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Clr>
                <a:schemeClr val="dk1"/>
              </a:buClr>
              <a:buSzPts val="1100"/>
              <a:buFont typeface="Arial"/>
              <a:buNone/>
            </a:pPr>
            <a:r>
              <a:rPr lang="ar" sz="400">
                <a:solidFill>
                  <a:schemeClr val="dk1"/>
                </a:solidFill>
                <a:latin typeface="Times New Roman"/>
                <a:ea typeface="Times New Roman"/>
                <a:cs typeface="Times New Roman"/>
                <a:sym typeface="Times New Roman"/>
              </a:rPr>
              <a:t>    </a:t>
            </a:r>
            <a:endParaRPr b="1" sz="8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None/>
            </a:pPr>
            <a:r>
              <a:rPr b="1" lang="ar" sz="1100">
                <a:solidFill>
                  <a:schemeClr val="dk1"/>
                </a:solidFill>
                <a:latin typeface="Times New Roman"/>
                <a:ea typeface="Times New Roman"/>
                <a:cs typeface="Times New Roman"/>
                <a:sym typeface="Times New Roman"/>
              </a:rPr>
              <a:t>15: Social History: </a:t>
            </a:r>
            <a:r>
              <a:rPr lang="ar" sz="1100">
                <a:solidFill>
                  <a:schemeClr val="dk1"/>
                </a:solidFill>
                <a:latin typeface="Times New Roman"/>
                <a:ea typeface="Times New Roman"/>
                <a:cs typeface="Times New Roman"/>
                <a:sym typeface="Times New Roman"/>
              </a:rPr>
              <a:t>Smoking or alcohol abuse?: No Illegal sexual contact: ? - </a:t>
            </a:r>
            <a:endParaRPr sz="11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Clr>
                <a:schemeClr val="dk1"/>
              </a:buClr>
              <a:buSzPts val="1100"/>
              <a:buFont typeface="Arial"/>
              <a:buNone/>
            </a:pPr>
            <a:r>
              <a:rPr lang="ar" sz="4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None/>
            </a:pPr>
            <a:r>
              <a:rPr b="1" lang="ar" sz="1100">
                <a:solidFill>
                  <a:schemeClr val="dk1"/>
                </a:solidFill>
                <a:latin typeface="Times New Roman"/>
                <a:ea typeface="Times New Roman"/>
                <a:cs typeface="Times New Roman"/>
                <a:sym typeface="Times New Roman"/>
              </a:rPr>
              <a:t>16- Travel History</a:t>
            </a:r>
            <a:r>
              <a:rPr lang="ar" sz="1100">
                <a:solidFill>
                  <a:schemeClr val="dk1"/>
                </a:solidFill>
                <a:latin typeface="Times New Roman"/>
                <a:ea typeface="Times New Roman"/>
                <a:cs typeface="Times New Roman"/>
                <a:sym typeface="Times New Roman"/>
              </a:rPr>
              <a:t>: No </a:t>
            </a:r>
            <a:endParaRPr sz="11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Clr>
                <a:schemeClr val="dk1"/>
              </a:buClr>
              <a:buSzPts val="1100"/>
              <a:buFont typeface="Arial"/>
              <a:buNone/>
            </a:pPr>
            <a:r>
              <a:rPr lang="ar" sz="4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None/>
            </a:pPr>
            <a:r>
              <a:rPr b="1" lang="ar" sz="1100">
                <a:solidFill>
                  <a:schemeClr val="dk1"/>
                </a:solidFill>
                <a:latin typeface="Times New Roman"/>
                <a:ea typeface="Times New Roman"/>
                <a:cs typeface="Times New Roman"/>
                <a:sym typeface="Times New Roman"/>
              </a:rPr>
              <a:t>17- Physical findings</a:t>
            </a:r>
            <a:r>
              <a:rPr lang="ar" sz="1100">
                <a:solidFill>
                  <a:schemeClr val="dk1"/>
                </a:solidFill>
                <a:latin typeface="Times New Roman"/>
                <a:ea typeface="Times New Roman"/>
                <a:cs typeface="Times New Roman"/>
                <a:sym typeface="Times New Roman"/>
              </a:rPr>
              <a:t>: </a:t>
            </a:r>
            <a:endParaRPr sz="400">
              <a:solidFill>
                <a:schemeClr val="dk1"/>
              </a:solidFill>
              <a:latin typeface="Times New Roman"/>
              <a:ea typeface="Times New Roman"/>
              <a:cs typeface="Times New Roman"/>
              <a:sym typeface="Times New Roman"/>
            </a:endParaRPr>
          </a:p>
          <a:p>
            <a:pPr indent="-298450" lvl="0" marL="457200" rtl="0" algn="l">
              <a:lnSpc>
                <a:spcPct val="12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General: Vitals: BP (110/60). RR (30). HR (110). Temperature (39). O2 sat (98%).</a:t>
            </a:r>
            <a:endParaRPr sz="1100">
              <a:solidFill>
                <a:schemeClr val="dk1"/>
              </a:solidFill>
              <a:latin typeface="Times New Roman"/>
              <a:ea typeface="Times New Roman"/>
              <a:cs typeface="Times New Roman"/>
              <a:sym typeface="Times New Roman"/>
            </a:endParaRPr>
          </a:p>
          <a:p>
            <a:pPr indent="-298450" lvl="0" marL="457200" rtl="0" algn="l">
              <a:lnSpc>
                <a:spcPct val="12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Specific: Coarse crackles heard in the upper back </a:t>
            </a:r>
            <a:endParaRPr b="1" sz="8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None/>
            </a:pPr>
            <a:r>
              <a:rPr b="1" lang="ar" sz="1100">
                <a:solidFill>
                  <a:schemeClr val="dk1"/>
                </a:solidFill>
                <a:latin typeface="Times New Roman"/>
                <a:ea typeface="Times New Roman"/>
                <a:cs typeface="Times New Roman"/>
                <a:sym typeface="Times New Roman"/>
              </a:rPr>
              <a:t>18- Differential diagnosis </a:t>
            </a:r>
            <a:endParaRPr b="1" sz="200">
              <a:solidFill>
                <a:schemeClr val="dk1"/>
              </a:solidFill>
              <a:latin typeface="Times New Roman"/>
              <a:ea typeface="Times New Roman"/>
              <a:cs typeface="Times New Roman"/>
              <a:sym typeface="Times New Roman"/>
            </a:endParaRPr>
          </a:p>
          <a:p>
            <a:pPr indent="-298450" lvl="0" marL="457200" rtl="0" algn="l">
              <a:lnSpc>
                <a:spcPct val="12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Pneumonia ,   Pulmonary edema ,  Bronchiectasis ,  TB,  Lung cancer </a:t>
            </a:r>
            <a:endParaRPr sz="1100">
              <a:solidFill>
                <a:schemeClr val="dk1"/>
              </a:solidFill>
              <a:latin typeface="Times New Roman"/>
              <a:ea typeface="Times New Roman"/>
              <a:cs typeface="Times New Roman"/>
              <a:sym typeface="Times New Roman"/>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45"/>
          <p:cNvSpPr txBox="1"/>
          <p:nvPr/>
        </p:nvSpPr>
        <p:spPr>
          <a:xfrm>
            <a:off x="450000" y="297600"/>
            <a:ext cx="7110300" cy="5535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19- Investigation: </a:t>
            </a:r>
            <a:endParaRPr b="1"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b="1" lang="ar" sz="1100" u="sng">
                <a:solidFill>
                  <a:schemeClr val="dk1"/>
                </a:solidFill>
                <a:latin typeface="Times New Roman"/>
                <a:ea typeface="Times New Roman"/>
                <a:cs typeface="Times New Roman"/>
                <a:sym typeface="Times New Roman"/>
              </a:rPr>
              <a:t>Basic:</a:t>
            </a:r>
            <a:r>
              <a:rPr lang="ar" sz="1100">
                <a:solidFill>
                  <a:schemeClr val="dk1"/>
                </a:solidFill>
                <a:latin typeface="Times New Roman"/>
                <a:ea typeface="Times New Roman"/>
                <a:cs typeface="Times New Roman"/>
                <a:sym typeface="Times New Roman"/>
              </a:rPr>
              <a:t> CBC, RFT, LFT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b="1" lang="ar" sz="1100" u="sng">
                <a:solidFill>
                  <a:schemeClr val="dk1"/>
                </a:solidFill>
                <a:latin typeface="Times New Roman"/>
                <a:ea typeface="Times New Roman"/>
                <a:cs typeface="Times New Roman"/>
                <a:sym typeface="Times New Roman"/>
              </a:rPr>
              <a:t>Specific:</a:t>
            </a:r>
            <a:r>
              <a:rPr lang="ar" sz="1100">
                <a:solidFill>
                  <a:schemeClr val="dk1"/>
                </a:solidFill>
                <a:latin typeface="Times New Roman"/>
                <a:ea typeface="Times New Roman"/>
                <a:cs typeface="Times New Roman"/>
                <a:sym typeface="Times New Roman"/>
              </a:rPr>
              <a:t> CXR, CT, Sputum culture and staining , Blood culture, PCR (Specifically for COVID-19 &amp; MERS), ABG and Urine antigen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20: Treatment and management</a:t>
            </a:r>
            <a:r>
              <a:rPr lang="ar"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Depends on </a:t>
            </a:r>
            <a:r>
              <a:rPr b="1" lang="ar" sz="1100" u="sng">
                <a:solidFill>
                  <a:srgbClr val="CC0000"/>
                </a:solidFill>
                <a:latin typeface="Times New Roman"/>
                <a:ea typeface="Times New Roman"/>
                <a:cs typeface="Times New Roman"/>
                <a:sym typeface="Times New Roman"/>
              </a:rPr>
              <a:t>CURB-65</a:t>
            </a:r>
            <a:endParaRPr b="1" sz="1100" u="sng">
              <a:solidFill>
                <a:srgbClr val="CC0000"/>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u="sng">
              <a:solidFill>
                <a:srgbClr val="CC0000"/>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u="sng">
              <a:solidFill>
                <a:srgbClr val="CC0000"/>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u="sng">
              <a:solidFill>
                <a:srgbClr val="CC0000"/>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u="sng">
              <a:solidFill>
                <a:srgbClr val="CC0000"/>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u="sng">
              <a:solidFill>
                <a:srgbClr val="CC0000"/>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u="sng">
              <a:solidFill>
                <a:srgbClr val="CC0000"/>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u="sng">
              <a:solidFill>
                <a:srgbClr val="CC0000"/>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u="sng">
              <a:solidFill>
                <a:srgbClr val="CC0000"/>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u="sng">
              <a:solidFill>
                <a:srgbClr val="CC0000"/>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u="sng">
              <a:solidFill>
                <a:srgbClr val="CC0000"/>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600" u="sng">
              <a:solidFill>
                <a:srgbClr val="CC0000"/>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b="1" lang="ar" sz="1100" u="sng">
                <a:solidFill>
                  <a:schemeClr val="dk1"/>
                </a:solidFill>
                <a:latin typeface="Times New Roman"/>
                <a:ea typeface="Times New Roman"/>
                <a:cs typeface="Times New Roman"/>
                <a:sym typeface="Times New Roman"/>
              </a:rPr>
              <a:t>Score 0 or 1:</a:t>
            </a:r>
            <a:r>
              <a:rPr lang="ar" sz="1100">
                <a:solidFill>
                  <a:schemeClr val="dk1"/>
                </a:solidFill>
                <a:latin typeface="Times New Roman"/>
                <a:ea typeface="Times New Roman"/>
                <a:cs typeface="Times New Roman"/>
                <a:sym typeface="Times New Roman"/>
              </a:rPr>
              <a:t> send home with azithromycin for 3-5 days. </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b="1" lang="ar" sz="1100" u="sng">
                <a:solidFill>
                  <a:schemeClr val="dk1"/>
                </a:solidFill>
                <a:latin typeface="Times New Roman"/>
                <a:ea typeface="Times New Roman"/>
                <a:cs typeface="Times New Roman"/>
                <a:sym typeface="Times New Roman"/>
              </a:rPr>
              <a:t>Score 2:</a:t>
            </a:r>
            <a:r>
              <a:rPr lang="ar" sz="1100">
                <a:solidFill>
                  <a:schemeClr val="dk1"/>
                </a:solidFill>
                <a:latin typeface="Times New Roman"/>
                <a:ea typeface="Times New Roman"/>
                <a:cs typeface="Times New Roman"/>
                <a:sym typeface="Times New Roman"/>
              </a:rPr>
              <a:t> admit to hospital and treat with ceftriaxone + azithromycin.</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b="1" lang="ar" sz="1100" u="sng">
                <a:solidFill>
                  <a:schemeClr val="dk1"/>
                </a:solidFill>
                <a:latin typeface="Times New Roman"/>
                <a:ea typeface="Times New Roman"/>
                <a:cs typeface="Times New Roman"/>
                <a:sym typeface="Times New Roman"/>
              </a:rPr>
              <a:t>Score 3 or more:</a:t>
            </a:r>
            <a:r>
              <a:rPr lang="ar" sz="1100">
                <a:solidFill>
                  <a:schemeClr val="dk1"/>
                </a:solidFill>
                <a:latin typeface="Times New Roman"/>
                <a:ea typeface="Times New Roman"/>
                <a:cs typeface="Times New Roman"/>
                <a:sym typeface="Times New Roman"/>
              </a:rPr>
              <a:t> ICU and treat with Tazocin (Piperacillin/tazobactam) also called piptaz.</a:t>
            </a:r>
            <a:endParaRPr b="1" sz="1100" u="sng">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Questions from examiner:</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2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What are you gonna see on CXR? consolidation and pleural effusion if complicated.</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If it was a PE are you gonna use HRCT? No, I would use narrow window IV contrast CT in addition to D-Dimer</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What is CURB-65 and apply it to our patient? Confusion, blood Urea nitrogen, RR, BP, Age 65. Our patient has at least 2 points (BP &amp; RR) so I will admit her.</a:t>
            </a:r>
            <a:endParaRPr sz="1300">
              <a:solidFill>
                <a:schemeClr val="dk1"/>
              </a:solidFill>
              <a:latin typeface="Times New Roman"/>
              <a:ea typeface="Times New Roman"/>
              <a:cs typeface="Times New Roman"/>
              <a:sym typeface="Times New Roman"/>
            </a:endParaRPr>
          </a:p>
        </p:txBody>
      </p:sp>
      <p:pic>
        <p:nvPicPr>
          <p:cNvPr id="238" name="Google Shape;238;p45"/>
          <p:cNvPicPr preferRelativeResize="0"/>
          <p:nvPr/>
        </p:nvPicPr>
        <p:blipFill>
          <a:blip r:embed="rId3">
            <a:alphaModFix/>
          </a:blip>
          <a:stretch>
            <a:fillRect/>
          </a:stretch>
        </p:blipFill>
        <p:spPr>
          <a:xfrm>
            <a:off x="808070" y="1919976"/>
            <a:ext cx="2019975" cy="160565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46"/>
          <p:cNvSpPr txBox="1"/>
          <p:nvPr/>
        </p:nvSpPr>
        <p:spPr>
          <a:xfrm>
            <a:off x="450000" y="590549"/>
            <a:ext cx="6923400" cy="9492900"/>
          </a:xfrm>
          <a:prstGeom prst="rect">
            <a:avLst/>
          </a:prstGeom>
          <a:noFill/>
          <a:ln>
            <a:noFill/>
          </a:ln>
        </p:spPr>
        <p:txBody>
          <a:bodyPr anchorCtr="0" anchor="t" bIns="125250" lIns="125250" spcFirstLastPara="1" rIns="125250" wrap="square" tIns="125250">
            <a:noAutofit/>
          </a:bodyPr>
          <a:lstStyle/>
          <a:p>
            <a:pPr indent="0" lvl="0" marL="0" rtl="0" algn="l">
              <a:lnSpc>
                <a:spcPct val="115000"/>
              </a:lnSpc>
              <a:spcBef>
                <a:spcPts val="0"/>
              </a:spcBef>
              <a:spcAft>
                <a:spcPts val="0"/>
              </a:spcAft>
              <a:buNone/>
            </a:pPr>
            <a:r>
              <a:rPr b="1" lang="ar" sz="1600">
                <a:solidFill>
                  <a:schemeClr val="dk1"/>
                </a:solidFill>
                <a:highlight>
                  <a:srgbClr val="FFF2CC"/>
                </a:highlight>
                <a:latin typeface="Times New Roman"/>
                <a:ea typeface="Times New Roman"/>
                <a:cs typeface="Times New Roman"/>
                <a:sym typeface="Times New Roman"/>
              </a:rPr>
              <a:t>Case 17: </a:t>
            </a:r>
            <a:r>
              <a:rPr b="1" lang="ar" sz="1600">
                <a:solidFill>
                  <a:schemeClr val="dk1"/>
                </a:solidFill>
                <a:highlight>
                  <a:srgbClr val="FFF2CC"/>
                </a:highlight>
                <a:latin typeface="Times New Roman"/>
                <a:ea typeface="Times New Roman"/>
                <a:cs typeface="Times New Roman"/>
                <a:sym typeface="Times New Roman"/>
              </a:rPr>
              <a:t>Hospital acquired pneumonia 438</a:t>
            </a:r>
            <a:endParaRPr b="1" sz="1600">
              <a:solidFill>
                <a:schemeClr val="dk1"/>
              </a:solidFill>
              <a:highlight>
                <a:srgbClr val="FFF2CC"/>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a:solidFill>
                  <a:srgbClr val="3C78D8"/>
                </a:solidFill>
                <a:latin typeface="Times New Roman"/>
                <a:ea typeface="Times New Roman"/>
                <a:cs typeface="Times New Roman"/>
                <a:sym typeface="Times New Roman"/>
              </a:rPr>
              <a:t>Case: Female patient presented to the ER with </a:t>
            </a:r>
            <a:r>
              <a:rPr b="1" lang="ar">
                <a:solidFill>
                  <a:srgbClr val="3C78D8"/>
                </a:solidFill>
                <a:latin typeface="Times New Roman"/>
                <a:ea typeface="Times New Roman"/>
                <a:cs typeface="Times New Roman"/>
                <a:sym typeface="Times New Roman"/>
              </a:rPr>
              <a:t>SOB and cough for 5 days</a:t>
            </a:r>
            <a:endParaRPr b="1" sz="800">
              <a:solidFill>
                <a:srgbClr val="3C78D8"/>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 Biodata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Name: -  Age: 20 years old Gender: Female . Nationality: - </a:t>
            </a:r>
            <a:r>
              <a:rPr lang="ar" sz="1100">
                <a:solidFill>
                  <a:schemeClr val="dk1"/>
                </a:solidFill>
                <a:latin typeface="Times New Roman"/>
                <a:ea typeface="Times New Roman"/>
                <a:cs typeface="Times New Roman"/>
                <a:sym typeface="Times New Roman"/>
              </a:rPr>
              <a:t>Marital</a:t>
            </a:r>
            <a:r>
              <a:rPr lang="ar" sz="1100">
                <a:solidFill>
                  <a:schemeClr val="dk1"/>
                </a:solidFill>
                <a:latin typeface="Times New Roman"/>
                <a:ea typeface="Times New Roman"/>
                <a:cs typeface="Times New Roman"/>
                <a:sym typeface="Times New Roman"/>
              </a:rPr>
              <a:t> Status: - Occupation: - Residency: -  Route and date of admission: </a:t>
            </a:r>
            <a:r>
              <a:rPr lang="ar" sz="1100">
                <a:solidFill>
                  <a:schemeClr val="dk1"/>
                </a:solidFill>
                <a:latin typeface="Times New Roman"/>
                <a:ea typeface="Times New Roman"/>
                <a:cs typeface="Times New Roman"/>
                <a:sym typeface="Times New Roman"/>
              </a:rPr>
              <a:t>through ER</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2- Chief complaint: </a:t>
            </a:r>
            <a:r>
              <a:rPr lang="ar" sz="1100">
                <a:solidFill>
                  <a:schemeClr val="dk1"/>
                </a:solidFill>
                <a:latin typeface="Times New Roman"/>
                <a:ea typeface="Times New Roman"/>
                <a:cs typeface="Times New Roman"/>
                <a:sym typeface="Times New Roman"/>
              </a:rPr>
              <a:t>SOB and </a:t>
            </a:r>
            <a:r>
              <a:rPr lang="ar" sz="1100">
                <a:solidFill>
                  <a:schemeClr val="dk1"/>
                </a:solidFill>
                <a:latin typeface="Times New Roman"/>
                <a:ea typeface="Times New Roman"/>
                <a:cs typeface="Times New Roman"/>
                <a:sym typeface="Times New Roman"/>
              </a:rPr>
              <a:t>Cough for 5 days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3- History of Presenting illness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Site: - Onset: 5 days ago  Character: </a:t>
            </a:r>
            <a:r>
              <a:rPr lang="ar" sz="1100">
                <a:solidFill>
                  <a:schemeClr val="dk1"/>
                </a:solidFill>
                <a:latin typeface="Times New Roman"/>
                <a:ea typeface="Times New Roman"/>
                <a:cs typeface="Times New Roman"/>
                <a:sym typeface="Times New Roman"/>
              </a:rPr>
              <a:t>Productive cough with greenish sputum and blood </a:t>
            </a:r>
            <a:r>
              <a:rPr lang="ar" sz="1100">
                <a:solidFill>
                  <a:schemeClr val="dk1"/>
                </a:solidFill>
                <a:latin typeface="Times New Roman"/>
                <a:ea typeface="Times New Roman"/>
                <a:cs typeface="Times New Roman"/>
                <a:sym typeface="Times New Roman"/>
              </a:rPr>
              <a:t>Radiation: - . Alleviating Factor: - Timing: - Exacerbating factors: -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Severity: - </a:t>
            </a:r>
            <a:endParaRPr b="1"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rgbClr val="666666"/>
                </a:solidFill>
                <a:highlight>
                  <a:schemeClr val="lt1"/>
                </a:highlight>
                <a:latin typeface="Times New Roman"/>
                <a:ea typeface="Times New Roman"/>
                <a:cs typeface="Times New Roman"/>
                <a:sym typeface="Times New Roman"/>
              </a:rPr>
              <a:t>A- </a:t>
            </a:r>
            <a:r>
              <a:rPr b="1" lang="ar" sz="1100">
                <a:solidFill>
                  <a:srgbClr val="666666"/>
                </a:solidFill>
                <a:highlight>
                  <a:schemeClr val="lt1"/>
                </a:highlight>
                <a:latin typeface="Times New Roman"/>
                <a:ea typeface="Times New Roman"/>
                <a:cs typeface="Times New Roman"/>
                <a:sym typeface="Times New Roman"/>
              </a:rPr>
              <a:t>Cough :</a:t>
            </a:r>
            <a:r>
              <a:rPr b="1" lang="ar" sz="1100">
                <a:solidFill>
                  <a:srgbClr val="666666"/>
                </a:solidFill>
                <a:latin typeface="Times New Roman"/>
                <a:ea typeface="Times New Roman"/>
                <a:cs typeface="Times New Roman"/>
                <a:sym typeface="Times New Roman"/>
              </a:rPr>
              <a:t> </a:t>
            </a:r>
            <a:r>
              <a:rPr lang="ar" sz="1100">
                <a:solidFill>
                  <a:srgbClr val="666666"/>
                </a:solidFill>
                <a:highlight>
                  <a:schemeClr val="lt1"/>
                </a:highlight>
                <a:latin typeface="Times New Roman"/>
                <a:ea typeface="Times New Roman"/>
                <a:cs typeface="Times New Roman"/>
                <a:sym typeface="Times New Roman"/>
              </a:rPr>
              <a:t>     Onset</a:t>
            </a:r>
            <a:r>
              <a:rPr lang="ar" sz="1100">
                <a:solidFill>
                  <a:srgbClr val="666666"/>
                </a:solidFill>
                <a:latin typeface="Times New Roman"/>
                <a:ea typeface="Times New Roman"/>
                <a:cs typeface="Times New Roman"/>
                <a:sym typeface="Times New Roman"/>
              </a:rPr>
              <a:t>: </a:t>
            </a:r>
            <a:r>
              <a:rPr b="1" lang="ar" sz="1100">
                <a:solidFill>
                  <a:srgbClr val="666666"/>
                </a:solidFill>
                <a:latin typeface="Times New Roman"/>
                <a:ea typeface="Times New Roman"/>
                <a:cs typeface="Times New Roman"/>
                <a:sym typeface="Times New Roman"/>
              </a:rPr>
              <a:t>gradual</a:t>
            </a:r>
            <a:r>
              <a:rPr lang="ar" sz="1100">
                <a:solidFill>
                  <a:srgbClr val="666666"/>
                </a:solidFill>
                <a:latin typeface="Times New Roman"/>
                <a:ea typeface="Times New Roman"/>
                <a:cs typeface="Times New Roman"/>
                <a:sym typeface="Times New Roman"/>
              </a:rPr>
              <a:t>  Character:.Alleviating Factor: </a:t>
            </a:r>
            <a:r>
              <a:rPr b="1" lang="ar" sz="1100">
                <a:solidFill>
                  <a:srgbClr val="666666"/>
                </a:solidFill>
                <a:latin typeface="Times New Roman"/>
                <a:ea typeface="Times New Roman"/>
                <a:cs typeface="Times New Roman"/>
                <a:sym typeface="Times New Roman"/>
              </a:rPr>
              <a:t>rest or nothing</a:t>
            </a:r>
            <a:r>
              <a:rPr lang="ar" sz="1100">
                <a:solidFill>
                  <a:srgbClr val="666666"/>
                </a:solidFill>
                <a:latin typeface="Times New Roman"/>
                <a:ea typeface="Times New Roman"/>
                <a:cs typeface="Times New Roman"/>
                <a:sym typeface="Times New Roman"/>
              </a:rPr>
              <a:t> , bronchodilator , oxygen supplements Timing: (1- Course: continuous or </a:t>
            </a:r>
            <a:r>
              <a:rPr b="1" lang="ar" sz="1100">
                <a:solidFill>
                  <a:srgbClr val="666666"/>
                </a:solidFill>
                <a:latin typeface="Times New Roman"/>
                <a:ea typeface="Times New Roman"/>
                <a:cs typeface="Times New Roman"/>
                <a:sym typeface="Times New Roman"/>
              </a:rPr>
              <a:t>intermittent</a:t>
            </a:r>
            <a:r>
              <a:rPr lang="ar" sz="1100">
                <a:solidFill>
                  <a:srgbClr val="666666"/>
                </a:solidFill>
                <a:latin typeface="Times New Roman"/>
                <a:ea typeface="Times New Roman"/>
                <a:cs typeface="Times New Roman"/>
                <a:sym typeface="Times New Roman"/>
              </a:rPr>
              <a:t>? Intermittent If intermittent ask about how many time ? How much the time between ratchet one ? How much the time of each one ? When the last one is happened? ) 2- Pattern: is it progressive , constant , or regressive ? Does it increase or decrease at specific time throughout the day ? Happen more in the morning exacerbating factors: triggered by cold weather Severity:by scoring from 1-10 , does it interfere with your daily activity ? Does it wake up you from sleep ?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rgbClr val="666666"/>
                </a:solidFill>
                <a:latin typeface="Times New Roman"/>
                <a:ea typeface="Times New Roman"/>
                <a:cs typeface="Times New Roman"/>
                <a:sym typeface="Times New Roman"/>
              </a:rPr>
              <a:t>Special Questions: if productive ask about </a:t>
            </a:r>
            <a:r>
              <a:rPr lang="ar" sz="1100">
                <a:solidFill>
                  <a:srgbClr val="666666"/>
                </a:solidFill>
                <a:highlight>
                  <a:srgbClr val="FFF2CC"/>
                </a:highlight>
                <a:latin typeface="Times New Roman"/>
                <a:ea typeface="Times New Roman"/>
                <a:cs typeface="Times New Roman"/>
                <a:sym typeface="Times New Roman"/>
              </a:rPr>
              <a:t>ACCO</a:t>
            </a:r>
            <a:r>
              <a:rPr lang="ar" sz="1100">
                <a:solidFill>
                  <a:srgbClr val="666666"/>
                </a:solidFill>
                <a:latin typeface="Times New Roman"/>
                <a:ea typeface="Times New Roman"/>
                <a:cs typeface="Times New Roman"/>
                <a:sym typeface="Times New Roman"/>
              </a:rPr>
              <a:t>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rgbClr val="666666"/>
                </a:solidFill>
                <a:highlight>
                  <a:srgbClr val="FFF2CC"/>
                </a:highlight>
                <a:latin typeface="Times New Roman"/>
                <a:ea typeface="Times New Roman"/>
                <a:cs typeface="Times New Roman"/>
                <a:sym typeface="Times New Roman"/>
              </a:rPr>
              <a:t>A</a:t>
            </a:r>
            <a:r>
              <a:rPr lang="ar" sz="1100">
                <a:solidFill>
                  <a:srgbClr val="666666"/>
                </a:solidFill>
                <a:latin typeface="Times New Roman"/>
                <a:ea typeface="Times New Roman"/>
                <a:cs typeface="Times New Roman"/>
                <a:sym typeface="Times New Roman"/>
              </a:rPr>
              <a:t>mount : spoon like less or more small in amount </a:t>
            </a:r>
            <a:r>
              <a:rPr b="1" lang="ar" sz="1100">
                <a:solidFill>
                  <a:srgbClr val="666666"/>
                </a:solidFill>
                <a:highlight>
                  <a:srgbClr val="FFF2CC"/>
                </a:highlight>
                <a:latin typeface="Times New Roman"/>
                <a:ea typeface="Times New Roman"/>
                <a:cs typeface="Times New Roman"/>
                <a:sym typeface="Times New Roman"/>
              </a:rPr>
              <a:t>C</a:t>
            </a:r>
            <a:r>
              <a:rPr lang="ar" sz="1100">
                <a:solidFill>
                  <a:srgbClr val="666666"/>
                </a:solidFill>
                <a:latin typeface="Times New Roman"/>
                <a:ea typeface="Times New Roman"/>
                <a:cs typeface="Times New Roman"/>
                <a:sym typeface="Times New Roman"/>
              </a:rPr>
              <a:t>olor : yellow/white sputum </a:t>
            </a:r>
            <a:r>
              <a:rPr b="1" lang="ar" sz="1100">
                <a:solidFill>
                  <a:srgbClr val="666666"/>
                </a:solidFill>
                <a:highlight>
                  <a:srgbClr val="FFF2CC"/>
                </a:highlight>
                <a:latin typeface="Times New Roman"/>
                <a:ea typeface="Times New Roman"/>
                <a:cs typeface="Times New Roman"/>
                <a:sym typeface="Times New Roman"/>
              </a:rPr>
              <a:t>C</a:t>
            </a:r>
            <a:r>
              <a:rPr lang="ar" sz="1100">
                <a:solidFill>
                  <a:srgbClr val="666666"/>
                </a:solidFill>
                <a:latin typeface="Times New Roman"/>
                <a:ea typeface="Times New Roman"/>
                <a:cs typeface="Times New Roman"/>
                <a:sym typeface="Times New Roman"/>
              </a:rPr>
              <a:t>ontent : no blood , </a:t>
            </a:r>
            <a:r>
              <a:rPr b="1" lang="ar" sz="1100">
                <a:solidFill>
                  <a:srgbClr val="666666"/>
                </a:solidFill>
                <a:highlight>
                  <a:srgbClr val="FFF2CC"/>
                </a:highlight>
                <a:latin typeface="Times New Roman"/>
                <a:ea typeface="Times New Roman"/>
                <a:cs typeface="Times New Roman"/>
                <a:sym typeface="Times New Roman"/>
              </a:rPr>
              <a:t>O</a:t>
            </a:r>
            <a:r>
              <a:rPr lang="ar" sz="1100">
                <a:solidFill>
                  <a:srgbClr val="666666"/>
                </a:solidFill>
                <a:highlight>
                  <a:schemeClr val="lt1"/>
                </a:highlight>
                <a:latin typeface="Times New Roman"/>
                <a:ea typeface="Times New Roman"/>
                <a:cs typeface="Times New Roman"/>
                <a:sym typeface="Times New Roman"/>
              </a:rPr>
              <a:t>dor</a:t>
            </a:r>
            <a:r>
              <a:rPr lang="ar" sz="1100">
                <a:solidFill>
                  <a:srgbClr val="666666"/>
                </a:solidFill>
                <a:latin typeface="Times New Roman"/>
                <a:ea typeface="Times New Roman"/>
                <a:cs typeface="Times New Roman"/>
                <a:sym typeface="Times New Roman"/>
              </a:rPr>
              <a:t> : no foul smell</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1100">
              <a:solidFill>
                <a:srgbClr val="666666"/>
              </a:solidFill>
              <a:highlight>
                <a:srgbClr val="D9D2E9"/>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rgbClr val="666666"/>
                </a:solidFill>
                <a:highlight>
                  <a:schemeClr val="lt1"/>
                </a:highlight>
                <a:latin typeface="Times New Roman"/>
                <a:ea typeface="Times New Roman"/>
                <a:cs typeface="Times New Roman"/>
                <a:sym typeface="Times New Roman"/>
              </a:rPr>
              <a:t>B- SOB ( awareness of breathing ) :     </a:t>
            </a:r>
            <a:r>
              <a:rPr lang="ar" sz="1100">
                <a:solidFill>
                  <a:srgbClr val="666666"/>
                </a:solidFill>
                <a:latin typeface="Times New Roman"/>
                <a:ea typeface="Times New Roman"/>
                <a:cs typeface="Times New Roman"/>
                <a:sym typeface="Times New Roman"/>
              </a:rPr>
              <a:t>Onset: sudden , </a:t>
            </a:r>
            <a:r>
              <a:rPr b="1" lang="ar" sz="1100">
                <a:solidFill>
                  <a:srgbClr val="666666"/>
                </a:solidFill>
                <a:latin typeface="Times New Roman"/>
                <a:ea typeface="Times New Roman"/>
                <a:cs typeface="Times New Roman"/>
                <a:sym typeface="Times New Roman"/>
              </a:rPr>
              <a:t>gradual</a:t>
            </a:r>
            <a:r>
              <a:rPr lang="ar" sz="1100">
                <a:solidFill>
                  <a:srgbClr val="666666"/>
                </a:solidFill>
                <a:latin typeface="Times New Roman"/>
                <a:ea typeface="Times New Roman"/>
                <a:cs typeface="Times New Roman"/>
                <a:sym typeface="Times New Roman"/>
              </a:rPr>
              <a:t>? Alleviating Factor: rest , Bronchodilator ? Timing: (1- Course: continuous or </a:t>
            </a:r>
            <a:r>
              <a:rPr b="1" lang="ar" sz="1100">
                <a:solidFill>
                  <a:srgbClr val="666666"/>
                </a:solidFill>
                <a:latin typeface="Times New Roman"/>
                <a:ea typeface="Times New Roman"/>
                <a:cs typeface="Times New Roman"/>
                <a:sym typeface="Times New Roman"/>
              </a:rPr>
              <a:t>intermittent</a:t>
            </a:r>
            <a:r>
              <a:rPr lang="ar" sz="1100">
                <a:solidFill>
                  <a:srgbClr val="666666"/>
                </a:solidFill>
                <a:latin typeface="Times New Roman"/>
                <a:ea typeface="Times New Roman"/>
                <a:cs typeface="Times New Roman"/>
                <a:sym typeface="Times New Roman"/>
              </a:rPr>
              <a:t>? If intermittent ask about how many time ? How much the time between ratchet one ? How much the time of each one ? When the last one is happened? ) 2- Pattern: is it progressive , constant , or regressive ? Exacerbating factors: </a:t>
            </a:r>
            <a:r>
              <a:rPr b="1" lang="ar" sz="1100">
                <a:solidFill>
                  <a:srgbClr val="666666"/>
                </a:solidFill>
                <a:latin typeface="Times New Roman"/>
                <a:ea typeface="Times New Roman"/>
                <a:cs typeface="Times New Roman"/>
                <a:sym typeface="Times New Roman"/>
              </a:rPr>
              <a:t>lies down ( no orthopnea or PND) </a:t>
            </a:r>
            <a:r>
              <a:rPr lang="ar" sz="1100">
                <a:solidFill>
                  <a:srgbClr val="666666"/>
                </a:solidFill>
                <a:latin typeface="Times New Roman"/>
                <a:ea typeface="Times New Roman"/>
                <a:cs typeface="Times New Roman"/>
                <a:sym typeface="Times New Roman"/>
              </a:rPr>
              <a:t>, exertion , emotions, smoking ?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rgbClr val="666666"/>
                </a:solidFill>
                <a:latin typeface="Times New Roman"/>
                <a:ea typeface="Times New Roman"/>
                <a:cs typeface="Times New Roman"/>
                <a:sym typeface="Times New Roman"/>
              </a:rPr>
              <a:t>Severity: by scoring from 1-10 , ask the patient if interfering with daily activities, by using NYHA classification Special Questions: what was doing before the attack is happening ? Is it awake you from sleep ? (PND) does it exacerbating by lies down (orthopnea) , </a:t>
            </a:r>
            <a:endParaRPr b="1" sz="4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4- Associated Symptoms: Fever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u="sng">
                <a:solidFill>
                  <a:srgbClr val="999999"/>
                </a:solidFill>
                <a:latin typeface="Times New Roman"/>
                <a:ea typeface="Times New Roman"/>
                <a:cs typeface="Times New Roman"/>
                <a:sym typeface="Times New Roman"/>
              </a:rPr>
              <a:t>Pneumonia</a:t>
            </a:r>
            <a:r>
              <a:rPr b="1" lang="ar" sz="1100">
                <a:solidFill>
                  <a:srgbClr val="999999"/>
                </a:solidFill>
                <a:latin typeface="Times New Roman"/>
                <a:ea typeface="Times New Roman"/>
                <a:cs typeface="Times New Roman"/>
                <a:sym typeface="Times New Roman"/>
              </a:rPr>
              <a:t>:  Sputum , Hemoptysis, SOB, Fever, Wheezing ,  </a:t>
            </a:r>
            <a:r>
              <a:rPr b="1" lang="ar" sz="1100" u="sng">
                <a:solidFill>
                  <a:srgbClr val="999999"/>
                </a:solidFill>
                <a:latin typeface="Times New Roman"/>
                <a:ea typeface="Times New Roman"/>
                <a:cs typeface="Times New Roman"/>
                <a:sym typeface="Times New Roman"/>
              </a:rPr>
              <a:t>PE </a:t>
            </a:r>
            <a:r>
              <a:rPr b="1" lang="ar" sz="1100">
                <a:solidFill>
                  <a:srgbClr val="999999"/>
                </a:solidFill>
                <a:latin typeface="Times New Roman"/>
                <a:ea typeface="Times New Roman"/>
                <a:cs typeface="Times New Roman"/>
                <a:sym typeface="Times New Roman"/>
              </a:rPr>
              <a:t>: SOB , Tender leg ,</a:t>
            </a:r>
            <a:r>
              <a:rPr b="1" lang="ar" sz="1100" u="sng">
                <a:solidFill>
                  <a:srgbClr val="999999"/>
                </a:solidFill>
                <a:latin typeface="Times New Roman"/>
                <a:ea typeface="Times New Roman"/>
                <a:cs typeface="Times New Roman"/>
                <a:sym typeface="Times New Roman"/>
              </a:rPr>
              <a:t>  Bronchogenic carcinoma</a:t>
            </a:r>
            <a:r>
              <a:rPr b="1" lang="ar" sz="1100">
                <a:solidFill>
                  <a:srgbClr val="999999"/>
                </a:solidFill>
                <a:latin typeface="Times New Roman"/>
                <a:ea typeface="Times New Roman"/>
                <a:cs typeface="Times New Roman"/>
                <a:sym typeface="Times New Roman"/>
              </a:rPr>
              <a:t> : Hoarseness, Night sweat, Weight loss, Hemoptysis,   </a:t>
            </a:r>
            <a:r>
              <a:rPr b="1" lang="ar" sz="1100" u="sng">
                <a:solidFill>
                  <a:srgbClr val="999999"/>
                </a:solidFill>
                <a:latin typeface="Times New Roman"/>
                <a:ea typeface="Times New Roman"/>
                <a:cs typeface="Times New Roman"/>
                <a:sym typeface="Times New Roman"/>
              </a:rPr>
              <a:t>Esophageal atresia</a:t>
            </a:r>
            <a:r>
              <a:rPr b="1" lang="ar" sz="1100">
                <a:solidFill>
                  <a:srgbClr val="999999"/>
                </a:solidFill>
                <a:latin typeface="Times New Roman"/>
                <a:ea typeface="Times New Roman"/>
                <a:cs typeface="Times New Roman"/>
                <a:sym typeface="Times New Roman"/>
              </a:rPr>
              <a:t> : Cough after food ,  </a:t>
            </a:r>
            <a:r>
              <a:rPr b="1" lang="ar" sz="1100" u="sng">
                <a:solidFill>
                  <a:srgbClr val="999999"/>
                </a:solidFill>
                <a:latin typeface="Times New Roman"/>
                <a:ea typeface="Times New Roman"/>
                <a:cs typeface="Times New Roman"/>
                <a:sym typeface="Times New Roman"/>
              </a:rPr>
              <a:t>GERD </a:t>
            </a:r>
            <a:r>
              <a:rPr b="1" lang="ar" sz="1100">
                <a:solidFill>
                  <a:srgbClr val="999999"/>
                </a:solidFill>
                <a:latin typeface="Times New Roman"/>
                <a:ea typeface="Times New Roman"/>
                <a:cs typeface="Times New Roman"/>
                <a:sym typeface="Times New Roman"/>
              </a:rPr>
              <a:t>: SOB , Heartburn, Sweating.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5- Risk Factors: </a:t>
            </a:r>
            <a:r>
              <a:rPr lang="ar" sz="1100">
                <a:solidFill>
                  <a:schemeClr val="dk1"/>
                </a:solidFill>
                <a:latin typeface="Times New Roman"/>
                <a:ea typeface="Times New Roman"/>
                <a:cs typeface="Times New Roman"/>
                <a:sym typeface="Times New Roman"/>
              </a:rPr>
              <a:t>Hospital admission 7 days ago (2 days before her symptoms)</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6- Constitutional symptoms: NNWAFF ( </a:t>
            </a:r>
            <a:r>
              <a:rPr b="1" lang="ar" sz="1100" u="sng">
                <a:solidFill>
                  <a:schemeClr val="dk1"/>
                </a:solidFill>
                <a:latin typeface="Times New Roman"/>
                <a:ea typeface="Times New Roman"/>
                <a:cs typeface="Times New Roman"/>
                <a:sym typeface="Times New Roman"/>
              </a:rPr>
              <a:t>N</a:t>
            </a:r>
            <a:r>
              <a:rPr b="1" lang="ar" sz="1100">
                <a:solidFill>
                  <a:schemeClr val="dk1"/>
                </a:solidFill>
                <a:latin typeface="Times New Roman"/>
                <a:ea typeface="Times New Roman"/>
                <a:cs typeface="Times New Roman"/>
                <a:sym typeface="Times New Roman"/>
              </a:rPr>
              <a:t>ausea, </a:t>
            </a:r>
            <a:r>
              <a:rPr b="1" lang="ar" sz="1100" u="sng">
                <a:solidFill>
                  <a:schemeClr val="dk1"/>
                </a:solidFill>
                <a:latin typeface="Times New Roman"/>
                <a:ea typeface="Times New Roman"/>
                <a:cs typeface="Times New Roman"/>
                <a:sym typeface="Times New Roman"/>
              </a:rPr>
              <a:t>N</a:t>
            </a:r>
            <a:r>
              <a:rPr b="1" lang="ar" sz="1100">
                <a:solidFill>
                  <a:schemeClr val="dk1"/>
                </a:solidFill>
                <a:latin typeface="Times New Roman"/>
                <a:ea typeface="Times New Roman"/>
                <a:cs typeface="Times New Roman"/>
                <a:sym typeface="Times New Roman"/>
              </a:rPr>
              <a:t>ight sweat, </a:t>
            </a:r>
            <a:r>
              <a:rPr b="1" lang="ar" sz="1100" u="sng">
                <a:solidFill>
                  <a:schemeClr val="dk1"/>
                </a:solidFill>
                <a:latin typeface="Times New Roman"/>
                <a:ea typeface="Times New Roman"/>
                <a:cs typeface="Times New Roman"/>
                <a:sym typeface="Times New Roman"/>
              </a:rPr>
              <a:t>W</a:t>
            </a:r>
            <a:r>
              <a:rPr b="1" lang="ar" sz="1100">
                <a:solidFill>
                  <a:schemeClr val="dk1"/>
                </a:solidFill>
                <a:latin typeface="Times New Roman"/>
                <a:ea typeface="Times New Roman"/>
                <a:cs typeface="Times New Roman"/>
                <a:sym typeface="Times New Roman"/>
              </a:rPr>
              <a:t>eight loss, Loss of</a:t>
            </a:r>
            <a:r>
              <a:rPr b="1" lang="ar" sz="1100" u="sng">
                <a:solidFill>
                  <a:schemeClr val="dk1"/>
                </a:solidFill>
                <a:latin typeface="Times New Roman"/>
                <a:ea typeface="Times New Roman"/>
                <a:cs typeface="Times New Roman"/>
                <a:sym typeface="Times New Roman"/>
              </a:rPr>
              <a:t> a</a:t>
            </a:r>
            <a:r>
              <a:rPr b="1" lang="ar" sz="1100">
                <a:solidFill>
                  <a:schemeClr val="dk1"/>
                </a:solidFill>
                <a:latin typeface="Times New Roman"/>
                <a:ea typeface="Times New Roman"/>
                <a:cs typeface="Times New Roman"/>
                <a:sym typeface="Times New Roman"/>
              </a:rPr>
              <a:t>ppetite, </a:t>
            </a:r>
            <a:r>
              <a:rPr b="1" lang="ar" sz="1100" u="sng">
                <a:solidFill>
                  <a:schemeClr val="dk1"/>
                </a:solidFill>
                <a:latin typeface="Times New Roman"/>
                <a:ea typeface="Times New Roman"/>
                <a:cs typeface="Times New Roman"/>
                <a:sym typeface="Times New Roman"/>
              </a:rPr>
              <a:t>F</a:t>
            </a:r>
            <a:r>
              <a:rPr b="1" lang="ar" sz="1100">
                <a:solidFill>
                  <a:schemeClr val="dk1"/>
                </a:solidFill>
                <a:latin typeface="Times New Roman"/>
                <a:ea typeface="Times New Roman"/>
                <a:cs typeface="Times New Roman"/>
                <a:sym typeface="Times New Roman"/>
              </a:rPr>
              <a:t>ever and </a:t>
            </a:r>
            <a:r>
              <a:rPr b="1" lang="ar" sz="1100" u="sng">
                <a:solidFill>
                  <a:schemeClr val="dk1"/>
                </a:solidFill>
                <a:latin typeface="Times New Roman"/>
                <a:ea typeface="Times New Roman"/>
                <a:cs typeface="Times New Roman"/>
                <a:sym typeface="Times New Roman"/>
              </a:rPr>
              <a:t>F</a:t>
            </a:r>
            <a:r>
              <a:rPr b="1" lang="ar" sz="1100">
                <a:solidFill>
                  <a:schemeClr val="dk1"/>
                </a:solidFill>
                <a:latin typeface="Times New Roman"/>
                <a:ea typeface="Times New Roman"/>
                <a:cs typeface="Times New Roman"/>
                <a:sym typeface="Times New Roman"/>
              </a:rPr>
              <a:t>atigue</a:t>
            </a:r>
            <a:r>
              <a:rPr b="1" lang="ar" sz="1100">
                <a:solidFill>
                  <a:schemeClr val="dk1"/>
                </a:solidFill>
                <a:latin typeface="Times New Roman"/>
                <a:ea typeface="Times New Roman"/>
                <a:cs typeface="Times New Roman"/>
                <a:sym typeface="Times New Roman"/>
              </a:rPr>
              <a:t>)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Only fever</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7- Systematic review: </a:t>
            </a:r>
            <a:r>
              <a:rPr lang="ar" sz="1100">
                <a:solidFill>
                  <a:schemeClr val="dk1"/>
                </a:solidFill>
                <a:latin typeface="Times New Roman"/>
                <a:ea typeface="Times New Roman"/>
                <a:cs typeface="Times New Roman"/>
                <a:sym typeface="Times New Roman"/>
              </a:rPr>
              <a:t>Unremarkable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8-  Past medical  </a:t>
            </a:r>
            <a:r>
              <a:rPr lang="ar" sz="1100">
                <a:solidFill>
                  <a:schemeClr val="dk1"/>
                </a:solidFill>
                <a:latin typeface="Times New Roman"/>
                <a:ea typeface="Times New Roman"/>
                <a:cs typeface="Times New Roman"/>
                <a:sym typeface="Times New Roman"/>
              </a:rPr>
              <a:t>Any similar Attacks: Yes 5 years ago Any chronic diseases: -  Any other diseases: Yes, another </a:t>
            </a:r>
            <a:r>
              <a:rPr lang="ar" sz="1100">
                <a:solidFill>
                  <a:schemeClr val="dk1"/>
                </a:solidFill>
                <a:latin typeface="Times New Roman"/>
                <a:ea typeface="Times New Roman"/>
                <a:cs typeface="Times New Roman"/>
                <a:sym typeface="Times New Roman"/>
              </a:rPr>
              <a:t>respiratory disease </a:t>
            </a:r>
            <a:r>
              <a:rPr lang="ar" sz="1100">
                <a:solidFill>
                  <a:schemeClr val="dk1"/>
                </a:solidFill>
                <a:latin typeface="Times New Roman"/>
                <a:ea typeface="Times New Roman"/>
                <a:cs typeface="Times New Roman"/>
                <a:sym typeface="Times New Roman"/>
              </a:rPr>
              <a:t>History of Hospitalization: Yes, 7 days ago  History of Vaccine: - History of trauma: -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900">
                <a:solidFill>
                  <a:schemeClr val="dk1"/>
                </a:solidFill>
                <a:latin typeface="Times New Roman"/>
                <a:ea typeface="Times New Roman"/>
                <a:cs typeface="Times New Roman"/>
                <a:sym typeface="Times New Roman"/>
              </a:rPr>
              <a:t>9: Past surgical history:  </a:t>
            </a:r>
            <a:r>
              <a:rPr lang="ar" sz="900">
                <a:solidFill>
                  <a:schemeClr val="dk1"/>
                </a:solidFill>
                <a:latin typeface="Times New Roman"/>
                <a:ea typeface="Times New Roman"/>
                <a:cs typeface="Times New Roman"/>
                <a:sym typeface="Times New Roman"/>
              </a:rPr>
              <a:t>History of surgery: - </a:t>
            </a:r>
            <a:endParaRPr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900">
                <a:solidFill>
                  <a:schemeClr val="dk1"/>
                </a:solidFill>
                <a:latin typeface="Times New Roman"/>
                <a:ea typeface="Times New Roman"/>
                <a:cs typeface="Times New Roman"/>
                <a:sym typeface="Times New Roman"/>
              </a:rPr>
              <a:t>10- Drug history: </a:t>
            </a:r>
            <a:r>
              <a:rPr lang="ar" sz="900">
                <a:solidFill>
                  <a:schemeClr val="dk1"/>
                </a:solidFill>
                <a:latin typeface="Times New Roman"/>
                <a:ea typeface="Times New Roman"/>
                <a:cs typeface="Times New Roman"/>
                <a:sym typeface="Times New Roman"/>
              </a:rPr>
              <a:t>Any drugs: - Name and dose: - </a:t>
            </a:r>
            <a:endParaRPr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900">
                <a:solidFill>
                  <a:schemeClr val="dk1"/>
                </a:solidFill>
                <a:latin typeface="Times New Roman"/>
                <a:ea typeface="Times New Roman"/>
                <a:cs typeface="Times New Roman"/>
                <a:sym typeface="Times New Roman"/>
              </a:rPr>
              <a:t>11- Allergy: </a:t>
            </a:r>
            <a:r>
              <a:rPr lang="ar" sz="900">
                <a:solidFill>
                  <a:schemeClr val="dk1"/>
                </a:solidFill>
                <a:latin typeface="Times New Roman"/>
                <a:ea typeface="Times New Roman"/>
                <a:cs typeface="Times New Roman"/>
                <a:sym typeface="Times New Roman"/>
              </a:rPr>
              <a:t>History of allergy: - </a:t>
            </a:r>
            <a:endParaRPr sz="600">
              <a:solidFill>
                <a:schemeClr val="dk1"/>
              </a:solidFill>
              <a:latin typeface="Times New Roman"/>
              <a:ea typeface="Times New Roman"/>
              <a:cs typeface="Times New Roman"/>
              <a:sym typeface="Times New Roman"/>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47"/>
          <p:cNvSpPr txBox="1"/>
          <p:nvPr/>
        </p:nvSpPr>
        <p:spPr>
          <a:xfrm>
            <a:off x="340050" y="3553500"/>
            <a:ext cx="6531900" cy="6443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19- Investigation: </a:t>
            </a:r>
            <a:endParaRPr b="1"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SzPts val="1100"/>
              <a:buFont typeface="Times New Roman"/>
              <a:buChar char="-"/>
            </a:pPr>
            <a:r>
              <a:rPr lang="ar" sz="1100">
                <a:latin typeface="Times New Roman"/>
                <a:ea typeface="Times New Roman"/>
                <a:cs typeface="Times New Roman"/>
                <a:sym typeface="Times New Roman"/>
              </a:rPr>
              <a:t>CBC</a:t>
            </a:r>
            <a:endParaRPr sz="1100">
              <a:latin typeface="Times New Roman"/>
              <a:ea typeface="Times New Roman"/>
              <a:cs typeface="Times New Roman"/>
              <a:sym typeface="Times New Roman"/>
            </a:endParaRPr>
          </a:p>
          <a:p>
            <a:pPr indent="-298450" lvl="0" marL="457200" rtl="0" algn="l">
              <a:lnSpc>
                <a:spcPct val="115000"/>
              </a:lnSpc>
              <a:spcBef>
                <a:spcPts val="0"/>
              </a:spcBef>
              <a:spcAft>
                <a:spcPts val="0"/>
              </a:spcAft>
              <a:buSzPts val="1100"/>
              <a:buFont typeface="Times New Roman"/>
              <a:buChar char="-"/>
            </a:pPr>
            <a:r>
              <a:rPr lang="ar" sz="1100">
                <a:latin typeface="Times New Roman"/>
                <a:ea typeface="Times New Roman"/>
                <a:cs typeface="Times New Roman"/>
                <a:sym typeface="Times New Roman"/>
              </a:rPr>
              <a:t>Chest X-ray (Looking for consolidation)</a:t>
            </a:r>
            <a:endParaRPr sz="1100">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B7B7B7"/>
              </a:buClr>
              <a:buSzPts val="1100"/>
              <a:buFont typeface="Times New Roman"/>
              <a:buChar char="-"/>
            </a:pPr>
            <a:r>
              <a:rPr lang="ar" sz="1100">
                <a:solidFill>
                  <a:srgbClr val="B7B7B7"/>
                </a:solidFill>
                <a:latin typeface="Times New Roman"/>
                <a:ea typeface="Times New Roman"/>
                <a:cs typeface="Times New Roman"/>
                <a:sym typeface="Times New Roman"/>
              </a:rPr>
              <a:t>Chest CT</a:t>
            </a:r>
            <a:endParaRPr sz="1100">
              <a:solidFill>
                <a:srgbClr val="B7B7B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B7B7B7"/>
              </a:buClr>
              <a:buSzPts val="1100"/>
              <a:buFont typeface="Times New Roman"/>
              <a:buChar char="-"/>
            </a:pPr>
            <a:r>
              <a:rPr lang="ar" sz="1100">
                <a:latin typeface="Times New Roman"/>
                <a:ea typeface="Times New Roman"/>
                <a:cs typeface="Times New Roman"/>
                <a:sym typeface="Times New Roman"/>
              </a:rPr>
              <a:t>Sputum culture</a:t>
            </a:r>
            <a:r>
              <a:rPr lang="ar" sz="1100">
                <a:solidFill>
                  <a:srgbClr val="B7B7B7"/>
                </a:solidFill>
                <a:latin typeface="Times New Roman"/>
                <a:ea typeface="Times New Roman"/>
                <a:cs typeface="Times New Roman"/>
                <a:sym typeface="Times New Roman"/>
              </a:rPr>
              <a:t> </a:t>
            </a:r>
            <a:endParaRPr sz="1100">
              <a:solidFill>
                <a:srgbClr val="B7B7B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SzPts val="1100"/>
              <a:buFont typeface="Times New Roman"/>
              <a:buChar char="-"/>
            </a:pPr>
            <a:r>
              <a:rPr lang="ar" sz="1100">
                <a:latin typeface="Times New Roman"/>
                <a:ea typeface="Times New Roman"/>
                <a:cs typeface="Times New Roman"/>
                <a:sym typeface="Times New Roman"/>
              </a:rPr>
              <a:t>PFT (Not important just to exclude other DDx)</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20: Treatment and management</a:t>
            </a:r>
            <a:r>
              <a:rPr lang="ar"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Depends on </a:t>
            </a:r>
            <a:r>
              <a:rPr b="1" lang="ar" sz="1100" u="sng">
                <a:solidFill>
                  <a:srgbClr val="CC0000"/>
                </a:solidFill>
                <a:latin typeface="Times New Roman"/>
                <a:ea typeface="Times New Roman"/>
                <a:cs typeface="Times New Roman"/>
                <a:sym typeface="Times New Roman"/>
              </a:rPr>
              <a:t>CURB-65</a:t>
            </a:r>
            <a:endParaRPr b="1" sz="1100" u="sng">
              <a:solidFill>
                <a:srgbClr val="CC0000"/>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u="sng">
              <a:solidFill>
                <a:srgbClr val="CC0000"/>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u="sng">
              <a:solidFill>
                <a:srgbClr val="CC0000"/>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u="sng">
              <a:solidFill>
                <a:srgbClr val="CC0000"/>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u="sng">
              <a:solidFill>
                <a:srgbClr val="CC0000"/>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u="sng">
              <a:solidFill>
                <a:srgbClr val="CC0000"/>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u="sng">
              <a:solidFill>
                <a:srgbClr val="CC0000"/>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u="sng">
              <a:solidFill>
                <a:srgbClr val="CC0000"/>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u="sng">
              <a:solidFill>
                <a:srgbClr val="CC0000"/>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u="sng">
              <a:solidFill>
                <a:srgbClr val="CC0000"/>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u="sng">
              <a:solidFill>
                <a:srgbClr val="CC0000"/>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b="1" lang="ar" sz="1100" u="sng">
                <a:solidFill>
                  <a:schemeClr val="dk1"/>
                </a:solidFill>
                <a:latin typeface="Times New Roman"/>
                <a:ea typeface="Times New Roman"/>
                <a:cs typeface="Times New Roman"/>
                <a:sym typeface="Times New Roman"/>
              </a:rPr>
              <a:t>Score 0 or 1:</a:t>
            </a:r>
            <a:r>
              <a:rPr lang="ar" sz="1100">
                <a:solidFill>
                  <a:schemeClr val="dk1"/>
                </a:solidFill>
                <a:latin typeface="Times New Roman"/>
                <a:ea typeface="Times New Roman"/>
                <a:cs typeface="Times New Roman"/>
                <a:sym typeface="Times New Roman"/>
              </a:rPr>
              <a:t> send home with azithromycin for 3-5 days. </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b="1" lang="ar" sz="1100" u="sng">
                <a:solidFill>
                  <a:schemeClr val="dk1"/>
                </a:solidFill>
                <a:latin typeface="Times New Roman"/>
                <a:ea typeface="Times New Roman"/>
                <a:cs typeface="Times New Roman"/>
                <a:sym typeface="Times New Roman"/>
              </a:rPr>
              <a:t>Score 2:</a:t>
            </a:r>
            <a:r>
              <a:rPr lang="ar" sz="1100">
                <a:solidFill>
                  <a:schemeClr val="dk1"/>
                </a:solidFill>
                <a:latin typeface="Times New Roman"/>
                <a:ea typeface="Times New Roman"/>
                <a:cs typeface="Times New Roman"/>
                <a:sym typeface="Times New Roman"/>
              </a:rPr>
              <a:t> admit to hospital and treat with ceftriaxone + azithromycin.</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b="1" lang="ar" sz="1100" u="sng">
                <a:solidFill>
                  <a:schemeClr val="dk1"/>
                </a:solidFill>
                <a:latin typeface="Times New Roman"/>
                <a:ea typeface="Times New Roman"/>
                <a:cs typeface="Times New Roman"/>
                <a:sym typeface="Times New Roman"/>
              </a:rPr>
              <a:t>Score 3 or more:</a:t>
            </a:r>
            <a:r>
              <a:rPr lang="ar" sz="1100">
                <a:solidFill>
                  <a:schemeClr val="dk1"/>
                </a:solidFill>
                <a:latin typeface="Times New Roman"/>
                <a:ea typeface="Times New Roman"/>
                <a:cs typeface="Times New Roman"/>
                <a:sym typeface="Times New Roman"/>
              </a:rPr>
              <a:t> ICU and treat with Tazocin (Piperacillin/tazobactam) also called piptaz.</a:t>
            </a:r>
            <a:endParaRPr b="1" sz="1100" u="sng">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Questions from examiner:</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4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What will happen to tactile and vocal fremitus when there is consolidation or pleural effusion? </a:t>
            </a:r>
            <a:r>
              <a:rPr b="1" lang="ar" sz="1100" u="sng">
                <a:solidFill>
                  <a:schemeClr val="dk1"/>
                </a:solidFill>
                <a:latin typeface="Times New Roman"/>
                <a:ea typeface="Times New Roman"/>
                <a:cs typeface="Times New Roman"/>
                <a:sym typeface="Times New Roman"/>
              </a:rPr>
              <a:t>Increase</a:t>
            </a:r>
            <a:r>
              <a:rPr lang="ar" sz="1100">
                <a:solidFill>
                  <a:schemeClr val="dk1"/>
                </a:solidFill>
                <a:latin typeface="Times New Roman"/>
                <a:ea typeface="Times New Roman"/>
                <a:cs typeface="Times New Roman"/>
                <a:sym typeface="Times New Roman"/>
              </a:rPr>
              <a:t> in pneumonia and </a:t>
            </a:r>
            <a:r>
              <a:rPr b="1" lang="ar" sz="1100" u="sng">
                <a:solidFill>
                  <a:schemeClr val="dk1"/>
                </a:solidFill>
                <a:latin typeface="Times New Roman"/>
                <a:ea typeface="Times New Roman"/>
                <a:cs typeface="Times New Roman"/>
                <a:sym typeface="Times New Roman"/>
              </a:rPr>
              <a:t>decrease</a:t>
            </a:r>
            <a:r>
              <a:rPr lang="ar" sz="1100">
                <a:solidFill>
                  <a:schemeClr val="dk1"/>
                </a:solidFill>
                <a:latin typeface="Times New Roman"/>
                <a:ea typeface="Times New Roman"/>
                <a:cs typeface="Times New Roman"/>
                <a:sym typeface="Times New Roman"/>
              </a:rPr>
              <a:t> in pleural effusion.</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4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What is the most likely organism of hospital acquired pneumonia? </a:t>
            </a:r>
            <a:r>
              <a:rPr lang="ar" sz="1100">
                <a:solidFill>
                  <a:srgbClr val="B7B7B7"/>
                </a:solidFill>
                <a:latin typeface="Times New Roman"/>
                <a:ea typeface="Times New Roman"/>
                <a:cs typeface="Times New Roman"/>
                <a:sym typeface="Times New Roman"/>
              </a:rPr>
              <a:t>Pseudomonas aeruginosa</a:t>
            </a:r>
            <a:endParaRPr sz="1100">
              <a:solidFill>
                <a:srgbClr val="B7B7B7"/>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400">
              <a:solidFill>
                <a:srgbClr val="B7B7B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SzPts val="1100"/>
              <a:buFont typeface="Times New Roman"/>
              <a:buChar char="-"/>
            </a:pPr>
            <a:r>
              <a:rPr lang="ar" sz="1100">
                <a:latin typeface="Times New Roman"/>
                <a:ea typeface="Times New Roman"/>
                <a:cs typeface="Times New Roman"/>
                <a:sym typeface="Times New Roman"/>
              </a:rPr>
              <a:t>If CURB-65 score is 0/1 what should you do? Send home with azithromycin for 3-5 days</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400">
              <a:latin typeface="Times New Roman"/>
              <a:ea typeface="Times New Roman"/>
              <a:cs typeface="Times New Roman"/>
              <a:sym typeface="Times New Roman"/>
            </a:endParaRPr>
          </a:p>
          <a:p>
            <a:pPr indent="-298450" lvl="0" marL="457200" rtl="0" algn="l">
              <a:lnSpc>
                <a:spcPct val="115000"/>
              </a:lnSpc>
              <a:spcBef>
                <a:spcPts val="0"/>
              </a:spcBef>
              <a:spcAft>
                <a:spcPts val="0"/>
              </a:spcAft>
              <a:buSzPts val="1100"/>
              <a:buFont typeface="Times New Roman"/>
              <a:buChar char="-"/>
            </a:pPr>
            <a:r>
              <a:rPr lang="ar" sz="1100">
                <a:latin typeface="Times New Roman"/>
                <a:ea typeface="Times New Roman"/>
                <a:cs typeface="Times New Roman"/>
                <a:sym typeface="Times New Roman"/>
              </a:rPr>
              <a:t>Why azithromycin? </a:t>
            </a:r>
            <a:r>
              <a:rPr lang="ar" sz="1100">
                <a:solidFill>
                  <a:srgbClr val="B7B7B7"/>
                </a:solidFill>
                <a:latin typeface="Times New Roman"/>
                <a:ea typeface="Times New Roman"/>
                <a:cs typeface="Times New Roman"/>
                <a:sym typeface="Times New Roman"/>
              </a:rPr>
              <a:t>Because it is effective in eradicating atypical organisms (Pseudomonas aeruginosa)</a:t>
            </a:r>
            <a:endParaRPr sz="1100">
              <a:solidFill>
                <a:srgbClr val="B7B7B7"/>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400">
              <a:solidFill>
                <a:srgbClr val="B7B7B7"/>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SzPts val="1100"/>
              <a:buFont typeface="Times New Roman"/>
              <a:buChar char="-"/>
            </a:pPr>
            <a:r>
              <a:rPr lang="ar" sz="1100">
                <a:latin typeface="Times New Roman"/>
                <a:ea typeface="Times New Roman"/>
                <a:cs typeface="Times New Roman"/>
                <a:sym typeface="Times New Roman"/>
              </a:rPr>
              <a:t>If CXR and CBC is normal with slightly elevated CRP what does that mean? </a:t>
            </a:r>
            <a:r>
              <a:rPr lang="ar" sz="1100">
                <a:solidFill>
                  <a:srgbClr val="B7B7B7"/>
                </a:solidFill>
                <a:latin typeface="Times New Roman"/>
                <a:ea typeface="Times New Roman"/>
                <a:cs typeface="Times New Roman"/>
                <a:sym typeface="Times New Roman"/>
              </a:rPr>
              <a:t>CRP is a marker of inflammation so it might indicate an ongoing inflammation.</a:t>
            </a:r>
            <a:endParaRPr sz="1100">
              <a:solidFill>
                <a:srgbClr val="B7B7B7"/>
              </a:solidFill>
              <a:latin typeface="Times New Roman"/>
              <a:ea typeface="Times New Roman"/>
              <a:cs typeface="Times New Roman"/>
              <a:sym typeface="Times New Roman"/>
            </a:endParaRPr>
          </a:p>
        </p:txBody>
      </p:sp>
      <p:pic>
        <p:nvPicPr>
          <p:cNvPr id="249" name="Google Shape;249;p47"/>
          <p:cNvPicPr preferRelativeResize="0"/>
          <p:nvPr/>
        </p:nvPicPr>
        <p:blipFill>
          <a:blip r:embed="rId3">
            <a:alphaModFix/>
          </a:blip>
          <a:stretch>
            <a:fillRect/>
          </a:stretch>
        </p:blipFill>
        <p:spPr>
          <a:xfrm>
            <a:off x="888051" y="5435910"/>
            <a:ext cx="2019975" cy="1605650"/>
          </a:xfrm>
          <a:prstGeom prst="rect">
            <a:avLst/>
          </a:prstGeom>
          <a:noFill/>
          <a:ln>
            <a:noFill/>
          </a:ln>
        </p:spPr>
      </p:pic>
      <p:sp>
        <p:nvSpPr>
          <p:cNvPr id="250" name="Google Shape;250;p47"/>
          <p:cNvSpPr txBox="1"/>
          <p:nvPr/>
        </p:nvSpPr>
        <p:spPr>
          <a:xfrm>
            <a:off x="340050" y="700125"/>
            <a:ext cx="7353300" cy="2956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12- Blood transfusion: </a:t>
            </a:r>
            <a:r>
              <a:rPr lang="ar" sz="1100">
                <a:solidFill>
                  <a:schemeClr val="dk1"/>
                </a:solidFill>
                <a:latin typeface="Times New Roman"/>
                <a:ea typeface="Times New Roman"/>
                <a:cs typeface="Times New Roman"/>
                <a:sym typeface="Times New Roman"/>
              </a:rPr>
              <a:t>Any history of blood transfusion: -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13- Menstrual history</a:t>
            </a:r>
            <a:r>
              <a:rPr lang="ar" sz="1100">
                <a:solidFill>
                  <a:schemeClr val="dk1"/>
                </a:solidFill>
                <a:latin typeface="Times New Roman"/>
                <a:ea typeface="Times New Roman"/>
                <a:cs typeface="Times New Roman"/>
                <a:sym typeface="Times New Roman"/>
              </a:rPr>
              <a:t>: Regular or irregular - When is menopause and menarche -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14- Family History: </a:t>
            </a:r>
            <a:r>
              <a:rPr lang="ar" sz="1100">
                <a:solidFill>
                  <a:schemeClr val="dk1"/>
                </a:solidFill>
                <a:latin typeface="Times New Roman"/>
                <a:ea typeface="Times New Roman"/>
                <a:cs typeface="Times New Roman"/>
                <a:sym typeface="Times New Roman"/>
              </a:rPr>
              <a:t>same disease in Family? - parents alive? -  inherited diseases?: -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15: Social History: </a:t>
            </a:r>
            <a:r>
              <a:rPr lang="ar" sz="1100">
                <a:solidFill>
                  <a:schemeClr val="dk1"/>
                </a:solidFill>
                <a:latin typeface="Times New Roman"/>
                <a:ea typeface="Times New Roman"/>
                <a:cs typeface="Times New Roman"/>
                <a:sym typeface="Times New Roman"/>
              </a:rPr>
              <a:t>Smoking or alcohol abuse?: - . Illegal sexual contact: ? -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16- Travel History</a:t>
            </a:r>
            <a:r>
              <a:rPr lang="ar" sz="1100">
                <a:solidFill>
                  <a:schemeClr val="dk1"/>
                </a:solidFill>
                <a:latin typeface="Times New Roman"/>
                <a:ea typeface="Times New Roman"/>
                <a:cs typeface="Times New Roman"/>
                <a:sym typeface="Times New Roman"/>
              </a:rPr>
              <a:t>: -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17- Physical findings</a:t>
            </a:r>
            <a:r>
              <a:rPr lang="ar" sz="1100">
                <a:solidFill>
                  <a:schemeClr val="dk1"/>
                </a:solidFill>
                <a:latin typeface="Times New Roman"/>
                <a:ea typeface="Times New Roman"/>
                <a:cs typeface="Times New Roman"/>
                <a:sym typeface="Times New Roman"/>
              </a:rPr>
              <a:t>: Increase in tactile fremitus </a:t>
            </a:r>
            <a:r>
              <a:rPr lang="ar" sz="1100">
                <a:solidFill>
                  <a:srgbClr val="B7B7B7"/>
                </a:solidFill>
                <a:latin typeface="Times New Roman"/>
                <a:ea typeface="Times New Roman"/>
                <a:cs typeface="Times New Roman"/>
                <a:sym typeface="Times New Roman"/>
              </a:rPr>
              <a:t>(Decreased in pleural effusion) </a:t>
            </a:r>
            <a:endParaRPr sz="1100">
              <a:solidFill>
                <a:srgbClr val="B7B7B7"/>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18- Differential diagnosis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Hospital acquired pneumonia ,  Asthma ,  COPD ,   </a:t>
            </a:r>
            <a:r>
              <a:rPr lang="ar" sz="1100">
                <a:solidFill>
                  <a:srgbClr val="B7B7B7"/>
                </a:solidFill>
                <a:latin typeface="Times New Roman"/>
                <a:ea typeface="Times New Roman"/>
                <a:cs typeface="Times New Roman"/>
                <a:sym typeface="Times New Roman"/>
              </a:rPr>
              <a:t>Congestive heart failure ,  Interstitial lung disease  ,  Pulmonary embolism</a:t>
            </a:r>
            <a:r>
              <a:rPr lang="ar" sz="800">
                <a:solidFill>
                  <a:schemeClr val="dk1"/>
                </a:solidFill>
                <a:latin typeface="Times New Roman"/>
                <a:ea typeface="Times New Roman"/>
                <a:cs typeface="Times New Roman"/>
                <a:sym typeface="Times New Roman"/>
              </a:rPr>
              <a:t> ,   </a:t>
            </a:r>
            <a:r>
              <a:rPr lang="ar" sz="1100">
                <a:solidFill>
                  <a:srgbClr val="B7B7B7"/>
                </a:solidFill>
                <a:latin typeface="Times New Roman"/>
                <a:ea typeface="Times New Roman"/>
                <a:cs typeface="Times New Roman"/>
                <a:sym typeface="Times New Roman"/>
              </a:rPr>
              <a:t>Atelectasis</a:t>
            </a:r>
            <a:r>
              <a:rPr lang="ar" sz="800">
                <a:solidFill>
                  <a:schemeClr val="dk1"/>
                </a:solidFill>
                <a:latin typeface="Times New Roman"/>
                <a:ea typeface="Times New Roman"/>
                <a:cs typeface="Times New Roman"/>
                <a:sym typeface="Times New Roman"/>
              </a:rPr>
              <a:t> </a:t>
            </a:r>
            <a:endParaRPr sz="800">
              <a:solidFill>
                <a:schemeClr val="dk1"/>
              </a:solidFill>
              <a:latin typeface="Times New Roman"/>
              <a:ea typeface="Times New Roman"/>
              <a:cs typeface="Times New Roman"/>
              <a:sym typeface="Times New Roman"/>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48">
            <a:hlinkClick r:id="rId3"/>
          </p:cNvPr>
          <p:cNvSpPr txBox="1"/>
          <p:nvPr/>
        </p:nvSpPr>
        <p:spPr>
          <a:xfrm>
            <a:off x="450000" y="607650"/>
            <a:ext cx="3998100" cy="558600"/>
          </a:xfrm>
          <a:prstGeom prst="rect">
            <a:avLst/>
          </a:prstGeom>
          <a:noFill/>
          <a:ln>
            <a:noFill/>
          </a:ln>
        </p:spPr>
        <p:txBody>
          <a:bodyPr anchorCtr="0" anchor="t" bIns="119350" lIns="119350" spcFirstLastPara="1" rIns="119350" wrap="square" tIns="119350">
            <a:noAutofit/>
          </a:bodyPr>
          <a:lstStyle/>
          <a:p>
            <a:pPr indent="0" lvl="0" marL="0" rtl="0" algn="l">
              <a:lnSpc>
                <a:spcPct val="115000"/>
              </a:lnSpc>
              <a:spcBef>
                <a:spcPts val="0"/>
              </a:spcBef>
              <a:spcAft>
                <a:spcPts val="0"/>
              </a:spcAft>
              <a:buNone/>
            </a:pPr>
            <a:r>
              <a:rPr b="1" lang="ar" sz="1800">
                <a:solidFill>
                  <a:schemeClr val="dk1"/>
                </a:solidFill>
                <a:highlight>
                  <a:srgbClr val="FFF2CC"/>
                </a:highlight>
                <a:latin typeface="Times New Roman"/>
                <a:ea typeface="Times New Roman"/>
                <a:cs typeface="Times New Roman"/>
                <a:sym typeface="Times New Roman"/>
              </a:rPr>
              <a:t>Physical examination (</a:t>
            </a:r>
            <a:r>
              <a:rPr b="1" lang="ar" sz="1800">
                <a:solidFill>
                  <a:schemeClr val="dk1"/>
                </a:solidFill>
                <a:highlight>
                  <a:srgbClr val="FFF2CC"/>
                </a:highlight>
                <a:latin typeface="Times New Roman"/>
                <a:ea typeface="Times New Roman"/>
                <a:cs typeface="Times New Roman"/>
                <a:sym typeface="Times New Roman"/>
              </a:rPr>
              <a:t>Respiratory):</a:t>
            </a:r>
            <a:endParaRPr b="1" sz="800">
              <a:solidFill>
                <a:schemeClr val="dk1"/>
              </a:solidFill>
              <a:latin typeface="Times New Roman"/>
              <a:ea typeface="Times New Roman"/>
              <a:cs typeface="Times New Roman"/>
              <a:sym typeface="Times New Roman"/>
            </a:endParaRPr>
          </a:p>
        </p:txBody>
      </p:sp>
      <p:sp>
        <p:nvSpPr>
          <p:cNvPr id="256" name="Google Shape;256;p48"/>
          <p:cNvSpPr txBox="1"/>
          <p:nvPr/>
        </p:nvSpPr>
        <p:spPr>
          <a:xfrm>
            <a:off x="450000" y="1498525"/>
            <a:ext cx="5838900" cy="828300"/>
          </a:xfrm>
          <a:prstGeom prst="rect">
            <a:avLst/>
          </a:prstGeom>
          <a:noFill/>
          <a:ln cap="flat" cmpd="sng" w="19050">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ar" sz="900">
                <a:latin typeface="Times New Roman"/>
                <a:ea typeface="Times New Roman"/>
                <a:cs typeface="Times New Roman"/>
                <a:sym typeface="Times New Roman"/>
              </a:rPr>
              <a:t>Talley’s order for local chest examination:</a:t>
            </a:r>
            <a:endParaRPr b="1" sz="900">
              <a:latin typeface="Times New Roman"/>
              <a:ea typeface="Times New Roman"/>
              <a:cs typeface="Times New Roman"/>
              <a:sym typeface="Times New Roman"/>
            </a:endParaRPr>
          </a:p>
          <a:p>
            <a:pPr indent="0" lvl="0" marL="0" rtl="0" algn="l">
              <a:spcBef>
                <a:spcPts val="0"/>
              </a:spcBef>
              <a:spcAft>
                <a:spcPts val="0"/>
              </a:spcAft>
              <a:buNone/>
            </a:pPr>
            <a:r>
              <a:rPr b="1" lang="ar" sz="900">
                <a:latin typeface="Times New Roman"/>
                <a:ea typeface="Times New Roman"/>
                <a:cs typeface="Times New Roman"/>
                <a:sym typeface="Times New Roman"/>
              </a:rPr>
              <a:t>1) Finish inspection for both front and back chest then</a:t>
            </a:r>
            <a:endParaRPr b="1" sz="900">
              <a:latin typeface="Times New Roman"/>
              <a:ea typeface="Times New Roman"/>
              <a:cs typeface="Times New Roman"/>
              <a:sym typeface="Times New Roman"/>
            </a:endParaRPr>
          </a:p>
          <a:p>
            <a:pPr indent="0" lvl="0" marL="0" rtl="0" algn="l">
              <a:spcBef>
                <a:spcPts val="0"/>
              </a:spcBef>
              <a:spcAft>
                <a:spcPts val="0"/>
              </a:spcAft>
              <a:buNone/>
            </a:pPr>
            <a:r>
              <a:rPr b="1" lang="ar" sz="900">
                <a:latin typeface="Times New Roman"/>
                <a:ea typeface="Times New Roman"/>
                <a:cs typeface="Times New Roman"/>
                <a:sym typeface="Times New Roman"/>
              </a:rPr>
              <a:t>2) Finish palpation for both front and back chet then</a:t>
            </a:r>
            <a:endParaRPr b="1" sz="900">
              <a:latin typeface="Times New Roman"/>
              <a:ea typeface="Times New Roman"/>
              <a:cs typeface="Times New Roman"/>
              <a:sym typeface="Times New Roman"/>
            </a:endParaRPr>
          </a:p>
          <a:p>
            <a:pPr indent="0" lvl="0" marL="0" rtl="0" algn="l">
              <a:spcBef>
                <a:spcPts val="0"/>
              </a:spcBef>
              <a:spcAft>
                <a:spcPts val="0"/>
              </a:spcAft>
              <a:buNone/>
            </a:pPr>
            <a:r>
              <a:rPr b="1" lang="ar" sz="900">
                <a:latin typeface="Times New Roman"/>
                <a:ea typeface="Times New Roman"/>
                <a:cs typeface="Times New Roman"/>
                <a:sym typeface="Times New Roman"/>
              </a:rPr>
              <a:t>3) Finish percussion for both back and chest then</a:t>
            </a:r>
            <a:endParaRPr b="1" sz="900">
              <a:latin typeface="Times New Roman"/>
              <a:ea typeface="Times New Roman"/>
              <a:cs typeface="Times New Roman"/>
              <a:sym typeface="Times New Roman"/>
            </a:endParaRPr>
          </a:p>
          <a:p>
            <a:pPr indent="0" lvl="0" marL="0" rtl="0" algn="l">
              <a:spcBef>
                <a:spcPts val="0"/>
              </a:spcBef>
              <a:spcAft>
                <a:spcPts val="0"/>
              </a:spcAft>
              <a:buNone/>
            </a:pPr>
            <a:r>
              <a:rPr b="1" lang="ar" sz="900">
                <a:latin typeface="Times New Roman"/>
                <a:ea typeface="Times New Roman"/>
                <a:cs typeface="Times New Roman"/>
                <a:sym typeface="Times New Roman"/>
              </a:rPr>
              <a:t>4) Finish Auscultation for both back and chest pain But for exam purpose, mostly you will examine one side</a:t>
            </a:r>
            <a:endParaRPr b="1" sz="900">
              <a:latin typeface="Times New Roman"/>
              <a:ea typeface="Times New Roman"/>
              <a:cs typeface="Times New Roman"/>
              <a:sym typeface="Times New Roman"/>
            </a:endParaRPr>
          </a:p>
        </p:txBody>
      </p:sp>
      <p:sp>
        <p:nvSpPr>
          <p:cNvPr id="257" name="Google Shape;257;p48"/>
          <p:cNvSpPr txBox="1"/>
          <p:nvPr/>
        </p:nvSpPr>
        <p:spPr>
          <a:xfrm>
            <a:off x="329850" y="2659088"/>
            <a:ext cx="6900300" cy="7207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1- WIPPPER</a:t>
            </a:r>
            <a:r>
              <a:rPr lang="ar" sz="1200">
                <a:solidFill>
                  <a:schemeClr val="dk1"/>
                </a:solidFill>
                <a:latin typeface="Times New Roman"/>
                <a:ea typeface="Times New Roman"/>
                <a:cs typeface="Times New Roman"/>
                <a:sym typeface="Times New Roman"/>
              </a:rPr>
              <a:t>: Wash hand, Introduce yourself, Insure patient Privacy, Position: </a:t>
            </a:r>
            <a:r>
              <a:rPr lang="ar" sz="1200" u="sng">
                <a:solidFill>
                  <a:schemeClr val="dk1"/>
                </a:solidFill>
                <a:latin typeface="Times New Roman"/>
                <a:ea typeface="Times New Roman"/>
                <a:cs typeface="Times New Roman"/>
                <a:sym typeface="Times New Roman"/>
              </a:rPr>
              <a:t>45</a:t>
            </a:r>
            <a:endParaRPr sz="1200" u="sng">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 and Permission, Exposure:  </a:t>
            </a:r>
            <a:r>
              <a:rPr lang="ar" sz="1200" u="sng">
                <a:solidFill>
                  <a:schemeClr val="dk1"/>
                </a:solidFill>
                <a:latin typeface="Times New Roman"/>
                <a:ea typeface="Times New Roman"/>
                <a:cs typeface="Times New Roman"/>
                <a:sym typeface="Times New Roman"/>
              </a:rPr>
              <a:t>Full trunk </a:t>
            </a:r>
            <a:endParaRPr sz="1200" u="sng">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2-  ABCCDE: </a:t>
            </a:r>
            <a:r>
              <a:rPr lang="ar" sz="1200" u="sng">
                <a:solidFill>
                  <a:schemeClr val="dk1"/>
                </a:solidFill>
                <a:latin typeface="Times New Roman"/>
                <a:ea typeface="Times New Roman"/>
                <a:cs typeface="Times New Roman"/>
                <a:sym typeface="Times New Roman"/>
              </a:rPr>
              <a:t>Appearance </a:t>
            </a:r>
            <a:r>
              <a:rPr lang="ar" sz="1200">
                <a:solidFill>
                  <a:schemeClr val="dk1"/>
                </a:solidFill>
                <a:latin typeface="Times New Roman"/>
                <a:ea typeface="Times New Roman"/>
                <a:cs typeface="Times New Roman"/>
                <a:sym typeface="Times New Roman"/>
              </a:rPr>
              <a:t>(young/middle aged/old, looks well or ill) </a:t>
            </a:r>
            <a:r>
              <a:rPr lang="ar" sz="1200" u="sng">
                <a:solidFill>
                  <a:schemeClr val="dk1"/>
                </a:solidFill>
                <a:latin typeface="Times New Roman"/>
                <a:ea typeface="Times New Roman"/>
                <a:cs typeface="Times New Roman"/>
                <a:sym typeface="Times New Roman"/>
              </a:rPr>
              <a:t>Body built </a:t>
            </a:r>
            <a:r>
              <a:rPr lang="ar" sz="1200">
                <a:solidFill>
                  <a:schemeClr val="dk1"/>
                </a:solidFill>
                <a:latin typeface="Times New Roman"/>
                <a:ea typeface="Times New Roman"/>
                <a:cs typeface="Times New Roman"/>
                <a:sym typeface="Times New Roman"/>
              </a:rPr>
              <a:t>(overweight, thin or normal) </a:t>
            </a:r>
            <a:r>
              <a:rPr lang="ar" sz="1200" u="sng">
                <a:solidFill>
                  <a:schemeClr val="dk1"/>
                </a:solidFill>
                <a:latin typeface="Times New Roman"/>
                <a:ea typeface="Times New Roman"/>
                <a:cs typeface="Times New Roman"/>
                <a:sym typeface="Times New Roman"/>
              </a:rPr>
              <a:t>Color </a:t>
            </a:r>
            <a:r>
              <a:rPr lang="ar" sz="1200">
                <a:solidFill>
                  <a:schemeClr val="dk1"/>
                </a:solidFill>
                <a:latin typeface="Times New Roman"/>
                <a:ea typeface="Times New Roman"/>
                <a:cs typeface="Times New Roman"/>
                <a:sym typeface="Times New Roman"/>
              </a:rPr>
              <a:t>(pale, cyanosis, jaundice) </a:t>
            </a:r>
            <a:r>
              <a:rPr lang="ar" sz="1200" u="sng">
                <a:solidFill>
                  <a:schemeClr val="dk1"/>
                </a:solidFill>
                <a:latin typeface="Times New Roman"/>
                <a:ea typeface="Times New Roman"/>
                <a:cs typeface="Times New Roman"/>
                <a:sym typeface="Times New Roman"/>
              </a:rPr>
              <a:t>Connections </a:t>
            </a:r>
            <a:r>
              <a:rPr lang="ar" sz="1200">
                <a:solidFill>
                  <a:schemeClr val="dk1"/>
                </a:solidFill>
                <a:latin typeface="Times New Roman"/>
                <a:ea typeface="Times New Roman"/>
                <a:cs typeface="Times New Roman"/>
                <a:sym typeface="Times New Roman"/>
              </a:rPr>
              <a:t> (IV cannula, oxygen mask, nasal cannula, holter monitor, nasogastric tube) </a:t>
            </a:r>
            <a:r>
              <a:rPr lang="ar" sz="1200" u="sng">
                <a:solidFill>
                  <a:schemeClr val="dk1"/>
                </a:solidFill>
                <a:latin typeface="Times New Roman"/>
                <a:ea typeface="Times New Roman"/>
                <a:cs typeface="Times New Roman"/>
                <a:sym typeface="Times New Roman"/>
              </a:rPr>
              <a:t>Distress </a:t>
            </a:r>
            <a:r>
              <a:rPr lang="ar" sz="1200">
                <a:solidFill>
                  <a:schemeClr val="dk1"/>
                </a:solidFill>
                <a:latin typeface="Times New Roman"/>
                <a:ea typeface="Times New Roman"/>
                <a:cs typeface="Times New Roman"/>
                <a:sym typeface="Times New Roman"/>
              </a:rPr>
              <a:t>(in pain, using accessory muscles in breathing, abnormal movements) </a:t>
            </a:r>
            <a:r>
              <a:rPr lang="ar" sz="1200" u="sng">
                <a:solidFill>
                  <a:schemeClr val="dk1"/>
                </a:solidFill>
                <a:latin typeface="Times New Roman"/>
                <a:ea typeface="Times New Roman"/>
                <a:cs typeface="Times New Roman"/>
                <a:sym typeface="Times New Roman"/>
              </a:rPr>
              <a:t>Else </a:t>
            </a:r>
            <a:r>
              <a:rPr lang="ar" sz="1200">
                <a:solidFill>
                  <a:schemeClr val="dk1"/>
                </a:solidFill>
                <a:latin typeface="Times New Roman"/>
                <a:ea typeface="Times New Roman"/>
                <a:cs typeface="Times New Roman"/>
                <a:sym typeface="Times New Roman"/>
              </a:rPr>
              <a:t>(Consciousness, Alertness and orientation to person, place and time)</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3- Vital Signs:</a:t>
            </a:r>
            <a:r>
              <a:rPr lang="ar" sz="1200">
                <a:solidFill>
                  <a:schemeClr val="dk1"/>
                </a:solidFill>
                <a:latin typeface="Times New Roman"/>
                <a:ea typeface="Times New Roman"/>
                <a:cs typeface="Times New Roman"/>
                <a:sym typeface="Times New Roman"/>
              </a:rPr>
              <a:t> BP, RR, HR, O2 saturation.</a:t>
            </a:r>
            <a:endParaRPr b="1"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b="1" lang="ar" sz="1200">
                <a:solidFill>
                  <a:schemeClr val="dk1"/>
                </a:solidFill>
                <a:latin typeface="Times New Roman"/>
                <a:ea typeface="Times New Roman"/>
                <a:cs typeface="Times New Roman"/>
                <a:sym typeface="Times New Roman"/>
              </a:rPr>
              <a:t>4- Inspection”  </a:t>
            </a:r>
            <a:r>
              <a:rPr b="1" lang="ar" sz="1200">
                <a:solidFill>
                  <a:srgbClr val="980000"/>
                </a:solidFill>
                <a:latin typeface="Times New Roman"/>
                <a:ea typeface="Times New Roman"/>
                <a:cs typeface="Times New Roman"/>
                <a:sym typeface="Times New Roman"/>
              </a:rPr>
              <a:t>Don’t forget to compare!</a:t>
            </a:r>
            <a:r>
              <a:rPr b="1" lang="ar" sz="1200">
                <a:solidFill>
                  <a:schemeClr val="dk1"/>
                </a:solidFill>
                <a:latin typeface="Times New Roman"/>
                <a:ea typeface="Times New Roman"/>
                <a:cs typeface="Times New Roman"/>
                <a:sym typeface="Times New Roman"/>
              </a:rPr>
              <a:t> </a:t>
            </a:r>
            <a:endParaRPr b="1"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b="1" lang="ar" sz="1200">
                <a:solidFill>
                  <a:schemeClr val="dk1"/>
                </a:solidFill>
                <a:latin typeface="Times New Roman"/>
                <a:ea typeface="Times New Roman"/>
                <a:cs typeface="Times New Roman"/>
                <a:sym typeface="Times New Roman"/>
              </a:rPr>
              <a:t>- Hand (Dorsum):</a:t>
            </a:r>
            <a:endParaRPr b="1"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a. Tendon xanthoma → Hyperlipidemia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b. Muscle wasting → e.g. Cancer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c. Any skin pigmentation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d. Any scars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e. Tar staining → Smoking</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f. Check the temperature → Peripheral perfusion</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b="1" lang="ar" sz="1200">
                <a:solidFill>
                  <a:schemeClr val="dk1"/>
                </a:solidFill>
                <a:latin typeface="Times New Roman"/>
                <a:ea typeface="Times New Roman"/>
                <a:cs typeface="Times New Roman"/>
                <a:sym typeface="Times New Roman"/>
              </a:rPr>
              <a:t>- Hand (Nail):</a:t>
            </a:r>
            <a:endParaRPr b="1"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a. Check capillary refill → Perfusion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b. Clubbing → bronchiectasis, pulmonary fibrosis and lung cancer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c. Koilonychia → Anemia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d. Leukonychia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b="1" lang="ar" sz="1200">
                <a:solidFill>
                  <a:schemeClr val="dk1"/>
                </a:solidFill>
                <a:latin typeface="Times New Roman"/>
                <a:ea typeface="Times New Roman"/>
                <a:cs typeface="Times New Roman"/>
                <a:sym typeface="Times New Roman"/>
              </a:rPr>
              <a:t>- Hand (Palm)</a:t>
            </a:r>
            <a:endParaRPr b="1"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a. Palmar erythema → High estrogen level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b. Palmar xanthoma → Hyperlipidemia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c. Flapping tremor → CO2 retention/uremia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d. Peripheral Cyanosis  → Low O2 saturation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e. Pallor → Anemia</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b="1" lang="ar" sz="1200">
                <a:solidFill>
                  <a:schemeClr val="dk1"/>
                </a:solidFill>
                <a:latin typeface="Times New Roman"/>
                <a:ea typeface="Times New Roman"/>
                <a:cs typeface="Times New Roman"/>
                <a:sym typeface="Times New Roman"/>
              </a:rPr>
              <a:t>- Arms:</a:t>
            </a:r>
            <a:endParaRPr b="1"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a. Eczema → Asthma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b. Rash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c. Any scar that indicate IV drug abuse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d. Bruising and Petechiae → Uremia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e. Radial Pulse “Comment on Rate, Rhythm and character”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f. Respiratory rate ”If not given in the vital signs, do it while palpating the radial</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pulse to avoid making the patient aware you are observing his/her breathing”</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1200">
              <a:latin typeface="Times New Roman"/>
              <a:ea typeface="Times New Roman"/>
              <a:cs typeface="Times New Roman"/>
              <a:sym typeface="Times New Roman"/>
            </a:endParaRPr>
          </a:p>
        </p:txBody>
      </p:sp>
      <p:sp>
        <p:nvSpPr>
          <p:cNvPr id="258" name="Google Shape;258;p48">
            <a:hlinkClick r:id="rId4"/>
          </p:cNvPr>
          <p:cNvSpPr txBox="1"/>
          <p:nvPr/>
        </p:nvSpPr>
        <p:spPr>
          <a:xfrm>
            <a:off x="4723433" y="674250"/>
            <a:ext cx="14706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ar" sz="1300">
                <a:solidFill>
                  <a:srgbClr val="E06666"/>
                </a:solidFill>
                <a:latin typeface="Times New Roman"/>
                <a:ea typeface="Times New Roman"/>
                <a:cs typeface="Times New Roman"/>
                <a:sym typeface="Times New Roman"/>
              </a:rPr>
              <a:t>CLICK HERE!</a:t>
            </a:r>
            <a:endParaRPr sz="1300">
              <a:solidFill>
                <a:srgbClr val="E06666"/>
              </a:solidFill>
              <a:latin typeface="Times New Roman"/>
              <a:ea typeface="Times New Roman"/>
              <a:cs typeface="Times New Roman"/>
              <a:sym typeface="Times New Roman"/>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49"/>
          <p:cNvSpPr txBox="1"/>
          <p:nvPr/>
        </p:nvSpPr>
        <p:spPr>
          <a:xfrm>
            <a:off x="450000" y="714375"/>
            <a:ext cx="6838200" cy="8270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ar" sz="1700">
                <a:solidFill>
                  <a:schemeClr val="dk1"/>
                </a:solidFill>
                <a:highlight>
                  <a:srgbClr val="FFF2CC"/>
                </a:highlight>
                <a:latin typeface="Times New Roman"/>
                <a:ea typeface="Times New Roman"/>
                <a:cs typeface="Times New Roman"/>
                <a:sym typeface="Times New Roman"/>
              </a:rPr>
              <a:t>Physical examination (Respiratory):</a:t>
            </a:r>
            <a:endParaRPr b="1" sz="1700">
              <a:solidFill>
                <a:schemeClr val="dk1"/>
              </a:solidFill>
              <a:highlight>
                <a:srgbClr val="FFF2CC"/>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500">
              <a:solidFill>
                <a:schemeClr val="dk1"/>
              </a:solidFill>
              <a:highlight>
                <a:srgbClr val="FFF2CC"/>
              </a:highlight>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General </a:t>
            </a:r>
            <a:r>
              <a:rPr b="1" lang="ar" sz="1200">
                <a:solidFill>
                  <a:schemeClr val="dk1"/>
                </a:solidFill>
                <a:latin typeface="Times New Roman"/>
                <a:ea typeface="Times New Roman"/>
                <a:cs typeface="Times New Roman"/>
                <a:sym typeface="Times New Roman"/>
              </a:rPr>
              <a:t>“Inspection” </a:t>
            </a:r>
            <a:endParaRPr sz="1200">
              <a:latin typeface="Times New Roman"/>
              <a:ea typeface="Times New Roman"/>
              <a:cs typeface="Times New Roman"/>
              <a:sym typeface="Times New Roman"/>
            </a:endParaRPr>
          </a:p>
          <a:p>
            <a:pPr indent="0" lvl="0" marL="0" rtl="0" algn="l">
              <a:spcBef>
                <a:spcPts val="0"/>
              </a:spcBef>
              <a:spcAft>
                <a:spcPts val="0"/>
              </a:spcAft>
              <a:buNone/>
            </a:pPr>
            <a:r>
              <a:rPr b="1" lang="ar" sz="1200">
                <a:latin typeface="Times New Roman"/>
                <a:ea typeface="Times New Roman"/>
                <a:cs typeface="Times New Roman"/>
                <a:sym typeface="Times New Roman"/>
              </a:rPr>
              <a:t>- Face:</a:t>
            </a:r>
            <a:endParaRPr b="1" sz="1200">
              <a:latin typeface="Times New Roman"/>
              <a:ea typeface="Times New Roman"/>
              <a:cs typeface="Times New Roman"/>
              <a:sym typeface="Times New Roman"/>
            </a:endParaRPr>
          </a:p>
          <a:p>
            <a:pPr indent="0" lvl="0" marL="0" rtl="0" algn="l">
              <a:spcBef>
                <a:spcPts val="0"/>
              </a:spcBef>
              <a:spcAft>
                <a:spcPts val="0"/>
              </a:spcAft>
              <a:buNone/>
            </a:pPr>
            <a:r>
              <a:rPr lang="ar" sz="1200">
                <a:latin typeface="Times New Roman"/>
                <a:ea typeface="Times New Roman"/>
                <a:cs typeface="Times New Roman"/>
                <a:sym typeface="Times New Roman"/>
              </a:rPr>
              <a:t>a. Cyanosis → Low O2 in the blood </a:t>
            </a:r>
            <a:endParaRPr sz="1200">
              <a:latin typeface="Times New Roman"/>
              <a:ea typeface="Times New Roman"/>
              <a:cs typeface="Times New Roman"/>
              <a:sym typeface="Times New Roman"/>
            </a:endParaRPr>
          </a:p>
          <a:p>
            <a:pPr indent="0" lvl="0" marL="0" rtl="0" algn="l">
              <a:spcBef>
                <a:spcPts val="0"/>
              </a:spcBef>
              <a:spcAft>
                <a:spcPts val="0"/>
              </a:spcAft>
              <a:buNone/>
            </a:pPr>
            <a:r>
              <a:rPr lang="ar" sz="1200">
                <a:latin typeface="Times New Roman"/>
                <a:ea typeface="Times New Roman"/>
                <a:cs typeface="Times New Roman"/>
                <a:sym typeface="Times New Roman"/>
              </a:rPr>
              <a:t>b. Signs of horner’s syndrome (ptosis, miosis and anhidrosis)</a:t>
            </a:r>
            <a:endParaRPr b="1" sz="1200">
              <a:latin typeface="Times New Roman"/>
              <a:ea typeface="Times New Roman"/>
              <a:cs typeface="Times New Roman"/>
              <a:sym typeface="Times New Roman"/>
            </a:endParaRPr>
          </a:p>
          <a:p>
            <a:pPr indent="0" lvl="0" marL="0" rtl="0" algn="l">
              <a:spcBef>
                <a:spcPts val="0"/>
              </a:spcBef>
              <a:spcAft>
                <a:spcPts val="0"/>
              </a:spcAft>
              <a:buNone/>
            </a:pPr>
            <a:r>
              <a:rPr lang="ar" sz="1200">
                <a:latin typeface="Times New Roman"/>
                <a:ea typeface="Times New Roman"/>
                <a:cs typeface="Times New Roman"/>
                <a:sym typeface="Times New Roman"/>
              </a:rPr>
              <a:t>c</a:t>
            </a:r>
            <a:r>
              <a:rPr lang="ar" sz="1200">
                <a:latin typeface="Times New Roman"/>
                <a:ea typeface="Times New Roman"/>
                <a:cs typeface="Times New Roman"/>
                <a:sym typeface="Times New Roman"/>
              </a:rPr>
              <a:t>. </a:t>
            </a:r>
            <a:r>
              <a:rPr lang="ar" sz="1200" u="sng">
                <a:latin typeface="Times New Roman"/>
                <a:ea typeface="Times New Roman"/>
                <a:cs typeface="Times New Roman"/>
                <a:sym typeface="Times New Roman"/>
              </a:rPr>
              <a:t>E</a:t>
            </a:r>
            <a:r>
              <a:rPr lang="ar" sz="1200">
                <a:latin typeface="Times New Roman"/>
                <a:ea typeface="Times New Roman"/>
                <a:cs typeface="Times New Roman"/>
                <a:sym typeface="Times New Roman"/>
              </a:rPr>
              <a:t>ye Allergic conjunctivitis → Asthma</a:t>
            </a:r>
            <a:endParaRPr sz="1200">
              <a:latin typeface="Times New Roman"/>
              <a:ea typeface="Times New Roman"/>
              <a:cs typeface="Times New Roman"/>
              <a:sym typeface="Times New Roman"/>
            </a:endParaRPr>
          </a:p>
          <a:p>
            <a:pPr indent="0" lvl="0" marL="0" rtl="0" algn="l">
              <a:spcBef>
                <a:spcPts val="0"/>
              </a:spcBef>
              <a:spcAft>
                <a:spcPts val="0"/>
              </a:spcAft>
              <a:buNone/>
            </a:pPr>
            <a:r>
              <a:rPr lang="ar" sz="1200">
                <a:latin typeface="Times New Roman"/>
                <a:ea typeface="Times New Roman"/>
                <a:cs typeface="Times New Roman"/>
                <a:sym typeface="Times New Roman"/>
              </a:rPr>
              <a:t>d. Pallor → Anemia </a:t>
            </a:r>
            <a:endParaRPr sz="1200">
              <a:latin typeface="Times New Roman"/>
              <a:ea typeface="Times New Roman"/>
              <a:cs typeface="Times New Roman"/>
              <a:sym typeface="Times New Roman"/>
            </a:endParaRPr>
          </a:p>
          <a:p>
            <a:pPr indent="0" lvl="0" marL="0" rtl="0" algn="l">
              <a:spcBef>
                <a:spcPts val="0"/>
              </a:spcBef>
              <a:spcAft>
                <a:spcPts val="0"/>
              </a:spcAft>
              <a:buNone/>
            </a:pPr>
            <a:r>
              <a:rPr lang="ar" sz="1200">
                <a:latin typeface="Times New Roman"/>
                <a:ea typeface="Times New Roman"/>
                <a:cs typeface="Times New Roman"/>
                <a:sym typeface="Times New Roman"/>
              </a:rPr>
              <a:t>e. Xanthelasma → Hyperlipidemia </a:t>
            </a:r>
            <a:endParaRPr sz="1200">
              <a:latin typeface="Times New Roman"/>
              <a:ea typeface="Times New Roman"/>
              <a:cs typeface="Times New Roman"/>
              <a:sym typeface="Times New Roman"/>
            </a:endParaRPr>
          </a:p>
          <a:p>
            <a:pPr indent="0" lvl="0" marL="0" rtl="0" algn="l">
              <a:spcBef>
                <a:spcPts val="0"/>
              </a:spcBef>
              <a:spcAft>
                <a:spcPts val="0"/>
              </a:spcAft>
              <a:buNone/>
            </a:pPr>
            <a:r>
              <a:rPr lang="ar" sz="1200">
                <a:latin typeface="Times New Roman"/>
                <a:ea typeface="Times New Roman"/>
                <a:cs typeface="Times New Roman"/>
                <a:sym typeface="Times New Roman"/>
              </a:rPr>
              <a:t>f. Ideally l should do fundoscopy to look if there are any diabtic changes “NOT sure”</a:t>
            </a:r>
            <a:endParaRPr b="1" sz="1200">
              <a:latin typeface="Times New Roman"/>
              <a:ea typeface="Times New Roman"/>
              <a:cs typeface="Times New Roman"/>
              <a:sym typeface="Times New Roman"/>
            </a:endParaRPr>
          </a:p>
          <a:p>
            <a:pPr indent="0" lvl="0" marL="0" rtl="0" algn="l">
              <a:spcBef>
                <a:spcPts val="0"/>
              </a:spcBef>
              <a:spcAft>
                <a:spcPts val="0"/>
              </a:spcAft>
              <a:buNone/>
            </a:pPr>
            <a:r>
              <a:rPr lang="ar" sz="1200">
                <a:latin typeface="Times New Roman"/>
                <a:ea typeface="Times New Roman"/>
                <a:cs typeface="Times New Roman"/>
                <a:sym typeface="Times New Roman"/>
              </a:rPr>
              <a:t>g</a:t>
            </a:r>
            <a:r>
              <a:rPr lang="ar" sz="1200">
                <a:latin typeface="Times New Roman"/>
                <a:ea typeface="Times New Roman"/>
                <a:cs typeface="Times New Roman"/>
                <a:sym typeface="Times New Roman"/>
              </a:rPr>
              <a:t>. </a:t>
            </a:r>
            <a:r>
              <a:rPr lang="ar" sz="1200" u="sng">
                <a:latin typeface="Times New Roman"/>
                <a:ea typeface="Times New Roman"/>
                <a:cs typeface="Times New Roman"/>
                <a:sym typeface="Times New Roman"/>
              </a:rPr>
              <a:t>N</a:t>
            </a:r>
            <a:r>
              <a:rPr lang="ar" sz="1200">
                <a:latin typeface="Times New Roman"/>
                <a:ea typeface="Times New Roman"/>
                <a:cs typeface="Times New Roman"/>
                <a:sym typeface="Times New Roman"/>
              </a:rPr>
              <a:t>asal Septal deviation </a:t>
            </a:r>
            <a:endParaRPr sz="1200">
              <a:latin typeface="Times New Roman"/>
              <a:ea typeface="Times New Roman"/>
              <a:cs typeface="Times New Roman"/>
              <a:sym typeface="Times New Roman"/>
            </a:endParaRPr>
          </a:p>
          <a:p>
            <a:pPr indent="0" lvl="0" marL="0" rtl="0" algn="l">
              <a:spcBef>
                <a:spcPts val="0"/>
              </a:spcBef>
              <a:spcAft>
                <a:spcPts val="0"/>
              </a:spcAft>
              <a:buNone/>
            </a:pPr>
            <a:r>
              <a:rPr lang="ar" sz="1200">
                <a:latin typeface="Times New Roman"/>
                <a:ea typeface="Times New Roman"/>
                <a:cs typeface="Times New Roman"/>
                <a:sym typeface="Times New Roman"/>
              </a:rPr>
              <a:t>h. Nasal Polyps/ Discharge</a:t>
            </a:r>
            <a:endParaRPr sz="1200">
              <a:latin typeface="Times New Roman"/>
              <a:ea typeface="Times New Roman"/>
              <a:cs typeface="Times New Roman"/>
              <a:sym typeface="Times New Roman"/>
            </a:endParaRPr>
          </a:p>
          <a:p>
            <a:pPr indent="0" lvl="0" marL="0" rtl="0" algn="l">
              <a:spcBef>
                <a:spcPts val="0"/>
              </a:spcBef>
              <a:spcAft>
                <a:spcPts val="0"/>
              </a:spcAft>
              <a:buNone/>
            </a:pPr>
            <a:r>
              <a:rPr b="1" lang="ar" sz="1200">
                <a:latin typeface="Times New Roman"/>
                <a:ea typeface="Times New Roman"/>
                <a:cs typeface="Times New Roman"/>
                <a:sym typeface="Times New Roman"/>
              </a:rPr>
              <a:t>- Mouth:</a:t>
            </a:r>
            <a:endParaRPr b="1" sz="1200">
              <a:latin typeface="Times New Roman"/>
              <a:ea typeface="Times New Roman"/>
              <a:cs typeface="Times New Roman"/>
              <a:sym typeface="Times New Roman"/>
            </a:endParaRPr>
          </a:p>
          <a:p>
            <a:pPr indent="0" lvl="0" marL="0" rtl="0" algn="l">
              <a:spcBef>
                <a:spcPts val="0"/>
              </a:spcBef>
              <a:spcAft>
                <a:spcPts val="0"/>
              </a:spcAft>
              <a:buNone/>
            </a:pPr>
            <a:r>
              <a:rPr lang="ar" sz="1200">
                <a:latin typeface="Times New Roman"/>
                <a:ea typeface="Times New Roman"/>
                <a:cs typeface="Times New Roman"/>
                <a:sym typeface="Times New Roman"/>
              </a:rPr>
              <a:t>a. Oral hygiene → IE </a:t>
            </a:r>
            <a:endParaRPr sz="1200">
              <a:latin typeface="Times New Roman"/>
              <a:ea typeface="Times New Roman"/>
              <a:cs typeface="Times New Roman"/>
              <a:sym typeface="Times New Roman"/>
            </a:endParaRPr>
          </a:p>
          <a:p>
            <a:pPr indent="0" lvl="0" marL="0" rtl="0" algn="l">
              <a:spcBef>
                <a:spcPts val="0"/>
              </a:spcBef>
              <a:spcAft>
                <a:spcPts val="0"/>
              </a:spcAft>
              <a:buNone/>
            </a:pPr>
            <a:r>
              <a:rPr lang="ar" sz="1200">
                <a:latin typeface="Times New Roman"/>
                <a:ea typeface="Times New Roman"/>
                <a:cs typeface="Times New Roman"/>
                <a:sym typeface="Times New Roman"/>
              </a:rPr>
              <a:t>b. Central cyanosis → Poor circulation</a:t>
            </a:r>
            <a:endParaRPr sz="1200">
              <a:latin typeface="Times New Roman"/>
              <a:ea typeface="Times New Roman"/>
              <a:cs typeface="Times New Roman"/>
              <a:sym typeface="Times New Roman"/>
            </a:endParaRPr>
          </a:p>
          <a:p>
            <a:pPr indent="0" lvl="0" marL="0" rtl="0" algn="l">
              <a:spcBef>
                <a:spcPts val="0"/>
              </a:spcBef>
              <a:spcAft>
                <a:spcPts val="0"/>
              </a:spcAft>
              <a:buNone/>
            </a:pPr>
            <a:r>
              <a:rPr b="1" lang="ar" sz="1200">
                <a:latin typeface="Times New Roman"/>
                <a:ea typeface="Times New Roman"/>
                <a:cs typeface="Times New Roman"/>
                <a:sym typeface="Times New Roman"/>
              </a:rPr>
              <a:t>- Neck</a:t>
            </a:r>
            <a:endParaRPr b="1" sz="1200">
              <a:latin typeface="Times New Roman"/>
              <a:ea typeface="Times New Roman"/>
              <a:cs typeface="Times New Roman"/>
              <a:sym typeface="Times New Roman"/>
            </a:endParaRPr>
          </a:p>
          <a:p>
            <a:pPr indent="0" lvl="0" marL="0" rtl="0" algn="l">
              <a:spcBef>
                <a:spcPts val="0"/>
              </a:spcBef>
              <a:spcAft>
                <a:spcPts val="0"/>
              </a:spcAft>
              <a:buNone/>
            </a:pPr>
            <a:r>
              <a:rPr lang="ar" sz="1200">
                <a:latin typeface="Times New Roman"/>
                <a:ea typeface="Times New Roman"/>
                <a:cs typeface="Times New Roman"/>
                <a:sym typeface="Times New Roman"/>
              </a:rPr>
              <a:t>a. JVP: not greater than 4 cm → Cor pulmonale ( </a:t>
            </a:r>
            <a:r>
              <a:rPr lang="ar" sz="1200">
                <a:solidFill>
                  <a:schemeClr val="dk1"/>
                </a:solidFill>
                <a:latin typeface="Times New Roman"/>
                <a:ea typeface="Times New Roman"/>
                <a:cs typeface="Times New Roman"/>
                <a:sym typeface="Times New Roman"/>
              </a:rPr>
              <a:t>patient at 45°) </a:t>
            </a:r>
            <a:endParaRPr sz="1200">
              <a:latin typeface="Times New Roman"/>
              <a:ea typeface="Times New Roman"/>
              <a:cs typeface="Times New Roman"/>
              <a:sym typeface="Times New Roman"/>
            </a:endParaRPr>
          </a:p>
          <a:p>
            <a:pPr indent="0" lvl="0" marL="0" rtl="0" algn="l">
              <a:spcBef>
                <a:spcPts val="0"/>
              </a:spcBef>
              <a:spcAft>
                <a:spcPts val="0"/>
              </a:spcAft>
              <a:buNone/>
            </a:pPr>
            <a:r>
              <a:t/>
            </a:r>
            <a:endParaRPr sz="500">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Frontal Chest Examination “Inspection” </a:t>
            </a:r>
            <a:endParaRPr b="1" sz="12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 Shape and symmetry:</a:t>
            </a:r>
            <a:endParaRPr b="1" sz="12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a. Any asymmetry → Associated with Pneumonectomy and Thoracoplasty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b. Pectus excavatum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c. Pectus Carinatum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d. Barrel shaped → Emphysema</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E- Scars ( indicate previous surgeries like lateral Thoracotomy )  or Skin changes  ( erythema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 Devices like pacemaker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 Visible Pulsation:</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Apex beat: Ideally we should point the torch to see if the apex beat visible</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 Breathing type: Abdominothoracic or Thoracoabdominal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5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b="1" lang="ar" sz="1200">
                <a:solidFill>
                  <a:schemeClr val="dk1"/>
                </a:solidFill>
                <a:latin typeface="Times New Roman"/>
                <a:ea typeface="Times New Roman"/>
                <a:cs typeface="Times New Roman"/>
                <a:sym typeface="Times New Roman"/>
              </a:rPr>
              <a:t>Frontal Chest Examination “Palpation”</a:t>
            </a:r>
            <a:r>
              <a:rPr lang="ar" sz="1200">
                <a:solidFill>
                  <a:schemeClr val="dk1"/>
                </a:solidFill>
                <a:latin typeface="Times New Roman"/>
                <a:ea typeface="Times New Roman"/>
                <a:cs typeface="Times New Roman"/>
                <a:sym typeface="Times New Roman"/>
              </a:rPr>
              <a:t> 			</a:t>
            </a:r>
            <a:r>
              <a:rPr lang="ar" sz="900">
                <a:solidFill>
                  <a:srgbClr val="85200C"/>
                </a:solidFill>
                <a:latin typeface="Times New Roman"/>
                <a:ea typeface="Times New Roman"/>
                <a:cs typeface="Times New Roman"/>
                <a:sym typeface="Times New Roman"/>
              </a:rPr>
              <a:t>ask the patient if he has any pain before starting</a:t>
            </a:r>
            <a:endParaRPr sz="900">
              <a:solidFill>
                <a:srgbClr val="85200C"/>
              </a:solidFill>
              <a:latin typeface="Times New Roman"/>
              <a:ea typeface="Times New Roman"/>
              <a:cs typeface="Times New Roman"/>
              <a:sym typeface="Times New Roman"/>
            </a:endParaRPr>
          </a:p>
          <a:p>
            <a:pPr indent="0" lvl="0" marL="0" rtl="0" algn="l">
              <a:spcBef>
                <a:spcPts val="0"/>
              </a:spcBef>
              <a:spcAft>
                <a:spcPts val="0"/>
              </a:spcAft>
              <a:buNone/>
            </a:pPr>
            <a:r>
              <a:t/>
            </a:r>
            <a:endParaRPr sz="5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 </a:t>
            </a:r>
            <a:r>
              <a:rPr b="1" lang="ar" sz="1200">
                <a:solidFill>
                  <a:schemeClr val="dk1"/>
                </a:solidFill>
                <a:latin typeface="Times New Roman"/>
                <a:ea typeface="Times New Roman"/>
                <a:cs typeface="Times New Roman"/>
                <a:sym typeface="Times New Roman"/>
              </a:rPr>
              <a:t>Lymph nodes</a:t>
            </a:r>
            <a:r>
              <a:rPr lang="ar" sz="1200">
                <a:solidFill>
                  <a:schemeClr val="dk1"/>
                </a:solidFill>
                <a:latin typeface="Times New Roman"/>
                <a:ea typeface="Times New Roman"/>
                <a:cs typeface="Times New Roman"/>
                <a:sym typeface="Times New Roman"/>
              </a:rPr>
              <a:t>: 8 lymph nodes (Submental, Submandibular, Per-auricular, Posterior auricular, Occipital, Superior cervical,Deep cervical, Posterior cervical and Supraclavicular)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 </a:t>
            </a:r>
            <a:r>
              <a:rPr b="1" lang="ar" sz="1200">
                <a:solidFill>
                  <a:schemeClr val="dk1"/>
                </a:solidFill>
                <a:latin typeface="Times New Roman"/>
                <a:ea typeface="Times New Roman"/>
                <a:cs typeface="Times New Roman"/>
                <a:sym typeface="Times New Roman"/>
              </a:rPr>
              <a:t>Trachea</a:t>
            </a:r>
            <a:r>
              <a:rPr lang="ar" sz="1200">
                <a:solidFill>
                  <a:schemeClr val="dk1"/>
                </a:solidFill>
                <a:latin typeface="Times New Roman"/>
                <a:ea typeface="Times New Roman"/>
                <a:cs typeface="Times New Roman"/>
                <a:sym typeface="Times New Roman"/>
              </a:rPr>
              <a:t>:</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a. Tracheal deviation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b. Tracheal tug → Severe airway obstruction</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b="1" lang="ar" sz="1200">
                <a:solidFill>
                  <a:schemeClr val="dk1"/>
                </a:solidFill>
                <a:latin typeface="Times New Roman"/>
                <a:ea typeface="Times New Roman"/>
                <a:cs typeface="Times New Roman"/>
                <a:sym typeface="Times New Roman"/>
              </a:rPr>
              <a:t>- Chest expansion:</a:t>
            </a:r>
            <a:endParaRPr b="1"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1) Symmetrical → normal or pulmonary fibrosis , 2) Asymmetrical → Pneumothorax, pneumonia or pleural effusion</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 Apex beat</a:t>
            </a:r>
            <a:endParaRPr sz="1200">
              <a:latin typeface="Times New Roman"/>
              <a:ea typeface="Times New Roman"/>
              <a:cs typeface="Times New Roman"/>
              <a:sym typeface="Times New Roman"/>
            </a:endParaRPr>
          </a:p>
          <a:p>
            <a:pPr indent="0" lvl="0" marL="0" rtl="0" algn="l">
              <a:spcBef>
                <a:spcPts val="0"/>
              </a:spcBef>
              <a:spcAft>
                <a:spcPts val="0"/>
              </a:spcAft>
              <a:buNone/>
            </a:pPr>
            <a:r>
              <a:t/>
            </a:r>
            <a:endParaRPr sz="500">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Local Anterior (Front) Chest Examination “Percussion” Don’t forget to compare! </a:t>
            </a:r>
            <a:endParaRPr b="1" sz="12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 Areas to percuss:</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a. Supraclavicular b. Infraclavicular c. Chest wall (3-4 locations bilaterally) d. Axilla</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1200">
              <a:latin typeface="Times New Roman"/>
              <a:ea typeface="Times New Roman"/>
              <a:cs typeface="Times New Roman"/>
              <a:sym typeface="Times New Roman"/>
            </a:endParaRPr>
          </a:p>
        </p:txBody>
      </p:sp>
      <p:pic>
        <p:nvPicPr>
          <p:cNvPr id="264" name="Google Shape;264;p49"/>
          <p:cNvPicPr preferRelativeResize="0"/>
          <p:nvPr/>
        </p:nvPicPr>
        <p:blipFill rotWithShape="1">
          <a:blip r:embed="rId3">
            <a:alphaModFix/>
          </a:blip>
          <a:srcRect b="21654" l="22361" r="16288" t="22977"/>
          <a:stretch/>
        </p:blipFill>
        <p:spPr>
          <a:xfrm>
            <a:off x="5864402" y="6677799"/>
            <a:ext cx="1081652" cy="618350"/>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pic>
        <p:nvPicPr>
          <p:cNvPr id="269" name="Google Shape;269;p50"/>
          <p:cNvPicPr preferRelativeResize="0"/>
          <p:nvPr/>
        </p:nvPicPr>
        <p:blipFill>
          <a:blip r:embed="rId3">
            <a:alphaModFix/>
          </a:blip>
          <a:stretch>
            <a:fillRect/>
          </a:stretch>
        </p:blipFill>
        <p:spPr>
          <a:xfrm>
            <a:off x="5081091" y="6353251"/>
            <a:ext cx="1938300" cy="2214576"/>
          </a:xfrm>
          <a:prstGeom prst="rect">
            <a:avLst/>
          </a:prstGeom>
          <a:noFill/>
          <a:ln>
            <a:noFill/>
          </a:ln>
        </p:spPr>
      </p:pic>
      <p:sp>
        <p:nvSpPr>
          <p:cNvPr id="270" name="Google Shape;270;p50"/>
          <p:cNvSpPr txBox="1"/>
          <p:nvPr/>
        </p:nvSpPr>
        <p:spPr>
          <a:xfrm>
            <a:off x="541950" y="571500"/>
            <a:ext cx="6811500" cy="5567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ar" sz="1800">
                <a:solidFill>
                  <a:schemeClr val="dk1"/>
                </a:solidFill>
                <a:highlight>
                  <a:srgbClr val="FFF2CC"/>
                </a:highlight>
                <a:latin typeface="Times New Roman"/>
                <a:ea typeface="Times New Roman"/>
                <a:cs typeface="Times New Roman"/>
                <a:sym typeface="Times New Roman"/>
              </a:rPr>
              <a:t>Physical examination (Respiratory):</a:t>
            </a:r>
            <a:endParaRPr sz="6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6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b="1" lang="ar" sz="1300">
                <a:solidFill>
                  <a:schemeClr val="dk1"/>
                </a:solidFill>
                <a:latin typeface="Times New Roman"/>
                <a:ea typeface="Times New Roman"/>
                <a:cs typeface="Times New Roman"/>
                <a:sym typeface="Times New Roman"/>
              </a:rPr>
              <a:t>Local  Front Chest Examination “Auscultation” </a:t>
            </a:r>
            <a:endParaRPr b="1" sz="13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ar" sz="1300">
                <a:solidFill>
                  <a:schemeClr val="dk1"/>
                </a:solidFill>
                <a:latin typeface="Times New Roman"/>
                <a:ea typeface="Times New Roman"/>
                <a:cs typeface="Times New Roman"/>
                <a:sym typeface="Times New Roman"/>
              </a:rPr>
              <a:t>- Breathing (ask the patient to breath):</a:t>
            </a:r>
            <a:endParaRPr sz="13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ar" sz="1300">
                <a:solidFill>
                  <a:schemeClr val="dk1"/>
                </a:solidFill>
                <a:latin typeface="Times New Roman"/>
                <a:ea typeface="Times New Roman"/>
                <a:cs typeface="Times New Roman"/>
                <a:sym typeface="Times New Roman"/>
              </a:rPr>
              <a:t>a. Areas to Auscultate:</a:t>
            </a:r>
            <a:endParaRPr sz="13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ar" sz="1300">
                <a:solidFill>
                  <a:schemeClr val="dk1"/>
                </a:solidFill>
                <a:latin typeface="Times New Roman"/>
                <a:ea typeface="Times New Roman"/>
                <a:cs typeface="Times New Roman"/>
                <a:sym typeface="Times New Roman"/>
              </a:rPr>
              <a:t>- Egophony: ideally we should ask the patient to say “E” above normal tissue it will be</a:t>
            </a:r>
            <a:endParaRPr sz="13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ar" sz="1300">
                <a:solidFill>
                  <a:schemeClr val="dk1"/>
                </a:solidFill>
                <a:latin typeface="Times New Roman"/>
                <a:ea typeface="Times New Roman"/>
                <a:cs typeface="Times New Roman"/>
                <a:sym typeface="Times New Roman"/>
              </a:rPr>
              <a:t>“E”if we hear “A” then the lung tissue is consolidated</a:t>
            </a:r>
            <a:endParaRPr sz="13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b="1" sz="600">
              <a:latin typeface="Times New Roman"/>
              <a:ea typeface="Times New Roman"/>
              <a:cs typeface="Times New Roman"/>
              <a:sym typeface="Times New Roman"/>
            </a:endParaRPr>
          </a:p>
          <a:p>
            <a:pPr indent="0" lvl="0" marL="0" rtl="0" algn="l">
              <a:spcBef>
                <a:spcPts val="0"/>
              </a:spcBef>
              <a:spcAft>
                <a:spcPts val="0"/>
              </a:spcAft>
              <a:buNone/>
            </a:pPr>
            <a:r>
              <a:rPr b="1" lang="ar" sz="1300">
                <a:latin typeface="Times New Roman"/>
                <a:ea typeface="Times New Roman"/>
                <a:cs typeface="Times New Roman"/>
                <a:sym typeface="Times New Roman"/>
              </a:rPr>
              <a:t>Local Back Chest Examination “Inspection”</a:t>
            </a:r>
            <a:r>
              <a:rPr lang="ar" sz="1300">
                <a:latin typeface="Times New Roman"/>
                <a:ea typeface="Times New Roman"/>
                <a:cs typeface="Times New Roman"/>
                <a:sym typeface="Times New Roman"/>
              </a:rPr>
              <a:t> </a:t>
            </a:r>
            <a:endParaRPr sz="1300">
              <a:latin typeface="Times New Roman"/>
              <a:ea typeface="Times New Roman"/>
              <a:cs typeface="Times New Roman"/>
              <a:sym typeface="Times New Roman"/>
            </a:endParaRPr>
          </a:p>
          <a:p>
            <a:pPr indent="0" lvl="0" marL="0" rtl="0" algn="l">
              <a:spcBef>
                <a:spcPts val="0"/>
              </a:spcBef>
              <a:spcAft>
                <a:spcPts val="0"/>
              </a:spcAft>
              <a:buNone/>
            </a:pPr>
            <a:r>
              <a:rPr lang="ar" sz="1300">
                <a:latin typeface="Times New Roman"/>
                <a:ea typeface="Times New Roman"/>
                <a:cs typeface="Times New Roman"/>
                <a:sym typeface="Times New Roman"/>
              </a:rPr>
              <a:t>- Shape and symmetry:</a:t>
            </a:r>
            <a:endParaRPr sz="1300">
              <a:latin typeface="Times New Roman"/>
              <a:ea typeface="Times New Roman"/>
              <a:cs typeface="Times New Roman"/>
              <a:sym typeface="Times New Roman"/>
            </a:endParaRPr>
          </a:p>
          <a:p>
            <a:pPr indent="0" lvl="0" marL="0" rtl="0" algn="l">
              <a:spcBef>
                <a:spcPts val="0"/>
              </a:spcBef>
              <a:spcAft>
                <a:spcPts val="0"/>
              </a:spcAft>
              <a:buNone/>
            </a:pPr>
            <a:r>
              <a:rPr lang="ar" sz="1300">
                <a:latin typeface="Times New Roman"/>
                <a:ea typeface="Times New Roman"/>
                <a:cs typeface="Times New Roman"/>
                <a:sym typeface="Times New Roman"/>
              </a:rPr>
              <a:t>a. Look for Kyphoscoliosis “Talley’s inspection” </a:t>
            </a:r>
            <a:endParaRPr sz="1300">
              <a:latin typeface="Times New Roman"/>
              <a:ea typeface="Times New Roman"/>
              <a:cs typeface="Times New Roman"/>
              <a:sym typeface="Times New Roman"/>
            </a:endParaRPr>
          </a:p>
          <a:p>
            <a:pPr indent="0" lvl="0" marL="0" rtl="0" algn="l">
              <a:spcBef>
                <a:spcPts val="0"/>
              </a:spcBef>
              <a:spcAft>
                <a:spcPts val="0"/>
              </a:spcAft>
              <a:buNone/>
            </a:pPr>
            <a:r>
              <a:rPr lang="ar" sz="1300">
                <a:latin typeface="Times New Roman"/>
                <a:ea typeface="Times New Roman"/>
                <a:cs typeface="Times New Roman"/>
                <a:sym typeface="Times New Roman"/>
              </a:rPr>
              <a:t>b. Any asymmetry → Associated with Ankylosing spondylitis “Talley’s inspection”</a:t>
            </a:r>
            <a:endParaRPr sz="1300">
              <a:latin typeface="Times New Roman"/>
              <a:ea typeface="Times New Roman"/>
              <a:cs typeface="Times New Roman"/>
              <a:sym typeface="Times New Roman"/>
            </a:endParaRPr>
          </a:p>
          <a:p>
            <a:pPr indent="0" lvl="0" marL="0" rtl="0" algn="l">
              <a:spcBef>
                <a:spcPts val="0"/>
              </a:spcBef>
              <a:spcAft>
                <a:spcPts val="0"/>
              </a:spcAft>
              <a:buNone/>
            </a:pPr>
            <a:r>
              <a:rPr lang="ar" sz="1300">
                <a:latin typeface="Times New Roman"/>
                <a:ea typeface="Times New Roman"/>
                <a:cs typeface="Times New Roman"/>
                <a:sym typeface="Times New Roman"/>
              </a:rPr>
              <a:t>- Any scars that indicate previous surgeries like Thoracotomy </a:t>
            </a:r>
            <a:endParaRPr sz="1300">
              <a:latin typeface="Times New Roman"/>
              <a:ea typeface="Times New Roman"/>
              <a:cs typeface="Times New Roman"/>
              <a:sym typeface="Times New Roman"/>
            </a:endParaRPr>
          </a:p>
          <a:p>
            <a:pPr indent="0" lvl="0" marL="0" rtl="0" algn="l">
              <a:spcBef>
                <a:spcPts val="0"/>
              </a:spcBef>
              <a:spcAft>
                <a:spcPts val="0"/>
              </a:spcAft>
              <a:buNone/>
            </a:pPr>
            <a:r>
              <a:rPr lang="ar" sz="1300">
                <a:latin typeface="Times New Roman"/>
                <a:ea typeface="Times New Roman"/>
                <a:cs typeface="Times New Roman"/>
                <a:sym typeface="Times New Roman"/>
              </a:rPr>
              <a:t>- Any skin erythema or thickening → Chemotherapy” to treat lung cancer or lymphoma” </a:t>
            </a:r>
            <a:endParaRPr sz="1300">
              <a:latin typeface="Times New Roman"/>
              <a:ea typeface="Times New Roman"/>
              <a:cs typeface="Times New Roman"/>
              <a:sym typeface="Times New Roman"/>
            </a:endParaRPr>
          </a:p>
          <a:p>
            <a:pPr indent="0" lvl="0" marL="0" rtl="0" algn="l">
              <a:spcBef>
                <a:spcPts val="0"/>
              </a:spcBef>
              <a:spcAft>
                <a:spcPts val="0"/>
              </a:spcAft>
              <a:buNone/>
            </a:pPr>
            <a:r>
              <a:rPr lang="ar" sz="1300">
                <a:latin typeface="Times New Roman"/>
                <a:ea typeface="Times New Roman"/>
                <a:cs typeface="Times New Roman"/>
                <a:sym typeface="Times New Roman"/>
              </a:rPr>
              <a:t>- Any prominent veins</a:t>
            </a:r>
            <a:endParaRPr sz="1300">
              <a:latin typeface="Times New Roman"/>
              <a:ea typeface="Times New Roman"/>
              <a:cs typeface="Times New Roman"/>
              <a:sym typeface="Times New Roman"/>
            </a:endParaRPr>
          </a:p>
          <a:p>
            <a:pPr indent="0" lvl="0" marL="0" rtl="0" algn="l">
              <a:spcBef>
                <a:spcPts val="0"/>
              </a:spcBef>
              <a:spcAft>
                <a:spcPts val="0"/>
              </a:spcAft>
              <a:buNone/>
            </a:pPr>
            <a:r>
              <a:t/>
            </a:r>
            <a:endParaRPr sz="600">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b="1" lang="ar" sz="1300">
                <a:solidFill>
                  <a:schemeClr val="dk1"/>
                </a:solidFill>
                <a:latin typeface="Times New Roman"/>
                <a:ea typeface="Times New Roman"/>
                <a:cs typeface="Times New Roman"/>
                <a:sym typeface="Times New Roman"/>
              </a:rPr>
              <a:t>Local Posterior (Back)</a:t>
            </a:r>
            <a:r>
              <a:rPr lang="ar" sz="1300">
                <a:solidFill>
                  <a:schemeClr val="dk1"/>
                </a:solidFill>
                <a:latin typeface="Times New Roman"/>
                <a:ea typeface="Times New Roman"/>
                <a:cs typeface="Times New Roman"/>
                <a:sym typeface="Times New Roman"/>
              </a:rPr>
              <a:t> </a:t>
            </a:r>
            <a:endParaRPr sz="13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ar" sz="1300">
                <a:solidFill>
                  <a:schemeClr val="dk1"/>
                </a:solidFill>
                <a:latin typeface="Times New Roman"/>
                <a:ea typeface="Times New Roman"/>
                <a:cs typeface="Times New Roman"/>
                <a:sym typeface="Times New Roman"/>
              </a:rPr>
              <a:t>a. Areas to Auscultate:</a:t>
            </a:r>
            <a:endParaRPr sz="13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300">
                <a:solidFill>
                  <a:schemeClr val="dk1"/>
                </a:solidFill>
                <a:latin typeface="Times New Roman"/>
                <a:ea typeface="Times New Roman"/>
                <a:cs typeface="Times New Roman"/>
                <a:sym typeface="Times New Roman"/>
              </a:rPr>
              <a:t>- Vocal fremitus (99)</a:t>
            </a:r>
            <a:endParaRPr sz="13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6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b="1" lang="ar" sz="1300">
                <a:solidFill>
                  <a:schemeClr val="dk1"/>
                </a:solidFill>
                <a:latin typeface="Times New Roman"/>
                <a:ea typeface="Times New Roman"/>
                <a:cs typeface="Times New Roman"/>
                <a:sym typeface="Times New Roman"/>
              </a:rPr>
              <a:t>Local Back Chest Examination “Percussion”</a:t>
            </a:r>
            <a:endParaRPr sz="13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300">
                <a:solidFill>
                  <a:schemeClr val="dk1"/>
                </a:solidFill>
                <a:latin typeface="Times New Roman"/>
                <a:ea typeface="Times New Roman"/>
                <a:cs typeface="Times New Roman"/>
                <a:sym typeface="Times New Roman"/>
              </a:rPr>
              <a:t>- Areas to percuss: ASK the patient to fold his/her arms to percuss</a:t>
            </a:r>
            <a:endParaRPr sz="13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6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b="1" lang="ar" sz="1300">
                <a:solidFill>
                  <a:schemeClr val="dk1"/>
                </a:solidFill>
                <a:latin typeface="Times New Roman"/>
                <a:ea typeface="Times New Roman"/>
                <a:cs typeface="Times New Roman"/>
                <a:sym typeface="Times New Roman"/>
              </a:rPr>
              <a:t>Local Back Chest Examination “Palpation”</a:t>
            </a:r>
            <a:r>
              <a:rPr lang="ar" sz="1300">
                <a:solidFill>
                  <a:schemeClr val="dk1"/>
                </a:solidFill>
                <a:latin typeface="Times New Roman"/>
                <a:ea typeface="Times New Roman"/>
                <a:cs typeface="Times New Roman"/>
                <a:sym typeface="Times New Roman"/>
              </a:rPr>
              <a:t> </a:t>
            </a:r>
            <a:endParaRPr sz="13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ar" sz="1300">
                <a:solidFill>
                  <a:schemeClr val="dk1"/>
                </a:solidFill>
                <a:latin typeface="Times New Roman"/>
                <a:ea typeface="Times New Roman"/>
                <a:cs typeface="Times New Roman"/>
                <a:sym typeface="Times New Roman"/>
              </a:rPr>
              <a:t>- Chest expansion:</a:t>
            </a:r>
            <a:endParaRPr sz="13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ar" sz="1300">
                <a:solidFill>
                  <a:schemeClr val="dk1"/>
                </a:solidFill>
                <a:latin typeface="Times New Roman"/>
                <a:ea typeface="Times New Roman"/>
                <a:cs typeface="Times New Roman"/>
                <a:sym typeface="Times New Roman"/>
              </a:rPr>
              <a:t>Symmetrical → normal or pulmonary fibrosis OR Asymmetrical → Pneumothorax, pneumonia or pleural effusion</a:t>
            </a:r>
            <a:endParaRPr sz="13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300">
                <a:solidFill>
                  <a:schemeClr val="dk1"/>
                </a:solidFill>
                <a:latin typeface="Times New Roman"/>
                <a:ea typeface="Times New Roman"/>
                <a:cs typeface="Times New Roman"/>
                <a:sym typeface="Times New Roman"/>
              </a:rPr>
              <a:t>- Tactile fremitus (99)</a:t>
            </a:r>
            <a:endParaRPr sz="13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1300">
              <a:solidFill>
                <a:schemeClr val="dk1"/>
              </a:solidFill>
              <a:latin typeface="Times New Roman"/>
              <a:ea typeface="Times New Roman"/>
              <a:cs typeface="Times New Roman"/>
              <a:sym typeface="Times New Roman"/>
            </a:endParaRPr>
          </a:p>
        </p:txBody>
      </p:sp>
      <p:sp>
        <p:nvSpPr>
          <p:cNvPr id="271" name="Google Shape;271;p50"/>
          <p:cNvSpPr txBox="1"/>
          <p:nvPr/>
        </p:nvSpPr>
        <p:spPr>
          <a:xfrm>
            <a:off x="656250" y="6395150"/>
            <a:ext cx="4296900" cy="20319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ar" sz="1200">
                <a:latin typeface="Times New Roman"/>
                <a:ea typeface="Times New Roman"/>
                <a:cs typeface="Times New Roman"/>
                <a:sym typeface="Times New Roman"/>
              </a:rPr>
              <a:t>Other Associated Examinations “According to Talley’s order, it’s at the end ” </a:t>
            </a:r>
            <a:endParaRPr sz="1200">
              <a:latin typeface="Times New Roman"/>
              <a:ea typeface="Times New Roman"/>
              <a:cs typeface="Times New Roman"/>
              <a:sym typeface="Times New Roman"/>
            </a:endParaRPr>
          </a:p>
          <a:p>
            <a:pPr indent="0" lvl="0" marL="0" rtl="0" algn="l">
              <a:spcBef>
                <a:spcPts val="0"/>
              </a:spcBef>
              <a:spcAft>
                <a:spcPts val="0"/>
              </a:spcAft>
              <a:buNone/>
            </a:pPr>
            <a:r>
              <a:rPr lang="ar" sz="1200">
                <a:latin typeface="Times New Roman"/>
                <a:ea typeface="Times New Roman"/>
                <a:cs typeface="Times New Roman"/>
                <a:sym typeface="Times New Roman"/>
              </a:rPr>
              <a:t>- Back: looking for sacral edema and basal crackles </a:t>
            </a:r>
            <a:endParaRPr sz="1200">
              <a:latin typeface="Times New Roman"/>
              <a:ea typeface="Times New Roman"/>
              <a:cs typeface="Times New Roman"/>
              <a:sym typeface="Times New Roman"/>
            </a:endParaRPr>
          </a:p>
          <a:p>
            <a:pPr indent="0" lvl="0" marL="0" rtl="0" algn="l">
              <a:spcBef>
                <a:spcPts val="0"/>
              </a:spcBef>
              <a:spcAft>
                <a:spcPts val="0"/>
              </a:spcAft>
              <a:buNone/>
            </a:pPr>
            <a:r>
              <a:rPr lang="ar" sz="1200">
                <a:latin typeface="Times New Roman"/>
                <a:ea typeface="Times New Roman"/>
                <a:cs typeface="Times New Roman"/>
                <a:sym typeface="Times New Roman"/>
              </a:rPr>
              <a:t>- Breasts: Ideally we should examine it “Talley” </a:t>
            </a:r>
            <a:endParaRPr sz="1200">
              <a:latin typeface="Times New Roman"/>
              <a:ea typeface="Times New Roman"/>
              <a:cs typeface="Times New Roman"/>
              <a:sym typeface="Times New Roman"/>
            </a:endParaRPr>
          </a:p>
          <a:p>
            <a:pPr indent="0" lvl="0" marL="0" rtl="0" algn="l">
              <a:spcBef>
                <a:spcPts val="0"/>
              </a:spcBef>
              <a:spcAft>
                <a:spcPts val="0"/>
              </a:spcAft>
              <a:buNone/>
            </a:pPr>
            <a:r>
              <a:rPr lang="ar" sz="1200">
                <a:latin typeface="Times New Roman"/>
                <a:ea typeface="Times New Roman"/>
                <a:cs typeface="Times New Roman"/>
                <a:sym typeface="Times New Roman"/>
              </a:rPr>
              <a:t>- Abdomen: Ideally we should examine it “Talley” </a:t>
            </a:r>
            <a:endParaRPr sz="1200">
              <a:latin typeface="Times New Roman"/>
              <a:ea typeface="Times New Roman"/>
              <a:cs typeface="Times New Roman"/>
              <a:sym typeface="Times New Roman"/>
            </a:endParaRPr>
          </a:p>
          <a:p>
            <a:pPr indent="0" lvl="0" marL="0" rtl="0" algn="l">
              <a:spcBef>
                <a:spcPts val="0"/>
              </a:spcBef>
              <a:spcAft>
                <a:spcPts val="0"/>
              </a:spcAft>
              <a:buNone/>
            </a:pPr>
            <a:r>
              <a:rPr lang="ar" sz="1200">
                <a:latin typeface="Times New Roman"/>
                <a:ea typeface="Times New Roman"/>
                <a:cs typeface="Times New Roman"/>
                <a:sym typeface="Times New Roman"/>
              </a:rPr>
              <a:t>- Lower limb:</a:t>
            </a:r>
            <a:endParaRPr sz="1200">
              <a:latin typeface="Times New Roman"/>
              <a:ea typeface="Times New Roman"/>
              <a:cs typeface="Times New Roman"/>
              <a:sym typeface="Times New Roman"/>
            </a:endParaRPr>
          </a:p>
          <a:p>
            <a:pPr indent="0" lvl="0" marL="0" rtl="0" algn="l">
              <a:spcBef>
                <a:spcPts val="0"/>
              </a:spcBef>
              <a:spcAft>
                <a:spcPts val="0"/>
              </a:spcAft>
              <a:buNone/>
            </a:pPr>
            <a:r>
              <a:rPr lang="ar" sz="1200">
                <a:latin typeface="Times New Roman"/>
                <a:ea typeface="Times New Roman"/>
                <a:cs typeface="Times New Roman"/>
                <a:sym typeface="Times New Roman"/>
              </a:rPr>
              <a:t>a. Swelling leg and erythema→ DVT </a:t>
            </a:r>
            <a:endParaRPr sz="1200">
              <a:latin typeface="Times New Roman"/>
              <a:ea typeface="Times New Roman"/>
              <a:cs typeface="Times New Roman"/>
              <a:sym typeface="Times New Roman"/>
            </a:endParaRPr>
          </a:p>
          <a:p>
            <a:pPr indent="0" lvl="0" marL="0" rtl="0" algn="l">
              <a:spcBef>
                <a:spcPts val="0"/>
              </a:spcBef>
              <a:spcAft>
                <a:spcPts val="0"/>
              </a:spcAft>
              <a:buNone/>
            </a:pPr>
            <a:r>
              <a:rPr lang="ar" sz="1200">
                <a:latin typeface="Times New Roman"/>
                <a:ea typeface="Times New Roman"/>
                <a:cs typeface="Times New Roman"/>
                <a:sym typeface="Times New Roman"/>
              </a:rPr>
              <a:t>b. Lower limb edema → Cor pulmonale </a:t>
            </a:r>
            <a:endParaRPr sz="1200">
              <a:latin typeface="Times New Roman"/>
              <a:ea typeface="Times New Roman"/>
              <a:cs typeface="Times New Roman"/>
              <a:sym typeface="Times New Roman"/>
            </a:endParaRPr>
          </a:p>
          <a:p>
            <a:pPr indent="0" lvl="0" marL="0" rtl="0" algn="l">
              <a:spcBef>
                <a:spcPts val="0"/>
              </a:spcBef>
              <a:spcAft>
                <a:spcPts val="0"/>
              </a:spcAft>
              <a:buNone/>
            </a:pPr>
            <a:r>
              <a:rPr lang="ar" sz="1200">
                <a:latin typeface="Times New Roman"/>
                <a:ea typeface="Times New Roman"/>
                <a:cs typeface="Times New Roman"/>
                <a:sym typeface="Times New Roman"/>
              </a:rPr>
              <a:t>c. Ideally we should check peripheral pulses</a:t>
            </a:r>
            <a:endParaRPr sz="1200">
              <a:latin typeface="Times New Roman"/>
              <a:ea typeface="Times New Roman"/>
              <a:cs typeface="Times New Roman"/>
              <a:sym typeface="Times New Roman"/>
            </a:endParaRPr>
          </a:p>
          <a:p>
            <a:pPr indent="0" lvl="0" marL="0" rtl="0" algn="l">
              <a:spcBef>
                <a:spcPts val="0"/>
              </a:spcBef>
              <a:spcAft>
                <a:spcPts val="0"/>
              </a:spcAft>
              <a:buNone/>
            </a:pPr>
            <a:r>
              <a:t/>
            </a:r>
            <a:endParaRPr sz="1200">
              <a:latin typeface="Times New Roman"/>
              <a:ea typeface="Times New Roman"/>
              <a:cs typeface="Times New Roman"/>
              <a:sym typeface="Times New Roman"/>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51"/>
          <p:cNvSpPr txBox="1"/>
          <p:nvPr/>
        </p:nvSpPr>
        <p:spPr>
          <a:xfrm>
            <a:off x="262950" y="655024"/>
            <a:ext cx="7034100" cy="9355800"/>
          </a:xfrm>
          <a:prstGeom prst="rect">
            <a:avLst/>
          </a:prstGeom>
          <a:noFill/>
          <a:ln>
            <a:noFill/>
          </a:ln>
        </p:spPr>
        <p:txBody>
          <a:bodyPr anchorCtr="0" anchor="t" bIns="125250" lIns="125250" spcFirstLastPara="1" rIns="125250" wrap="square" tIns="125250">
            <a:noAutofit/>
          </a:bodyPr>
          <a:lstStyle/>
          <a:p>
            <a:pPr indent="0" lvl="0" marL="0" rtl="0" algn="l">
              <a:lnSpc>
                <a:spcPct val="115000"/>
              </a:lnSpc>
              <a:spcBef>
                <a:spcPts val="0"/>
              </a:spcBef>
              <a:spcAft>
                <a:spcPts val="0"/>
              </a:spcAft>
              <a:buNone/>
            </a:pPr>
            <a:r>
              <a:rPr b="1" lang="ar" sz="1700" u="sng">
                <a:solidFill>
                  <a:srgbClr val="A64D79"/>
                </a:solidFill>
                <a:latin typeface="Times New Roman"/>
                <a:ea typeface="Times New Roman"/>
                <a:cs typeface="Times New Roman"/>
                <a:sym typeface="Times New Roman"/>
              </a:rPr>
              <a:t>Nephrology</a:t>
            </a:r>
            <a:r>
              <a:rPr b="1" lang="ar" sz="1700">
                <a:solidFill>
                  <a:srgbClr val="F1C232"/>
                </a:solidFill>
                <a:latin typeface="Times New Roman"/>
                <a:ea typeface="Times New Roman"/>
                <a:cs typeface="Times New Roman"/>
                <a:sym typeface="Times New Roman"/>
              </a:rPr>
              <a:t>    </a:t>
            </a:r>
            <a:r>
              <a:rPr b="1" lang="ar" sz="1700">
                <a:solidFill>
                  <a:schemeClr val="dk1"/>
                </a:solidFill>
                <a:highlight>
                  <a:srgbClr val="FFF2CC"/>
                </a:highlight>
                <a:latin typeface="Times New Roman"/>
                <a:ea typeface="Times New Roman"/>
                <a:cs typeface="Times New Roman"/>
                <a:sym typeface="Times New Roman"/>
              </a:rPr>
              <a:t>Case 18: </a:t>
            </a:r>
            <a:r>
              <a:rPr b="1" lang="ar" sz="1700">
                <a:solidFill>
                  <a:schemeClr val="dk1"/>
                </a:solidFill>
                <a:highlight>
                  <a:srgbClr val="FFF2CC"/>
                </a:highlight>
                <a:latin typeface="Times New Roman"/>
                <a:ea typeface="Times New Roman"/>
                <a:cs typeface="Times New Roman"/>
                <a:sym typeface="Times New Roman"/>
              </a:rPr>
              <a:t>Nephritic syndrome (PSGN) 		</a:t>
            </a:r>
            <a:endParaRPr b="1" sz="1700">
              <a:solidFill>
                <a:schemeClr val="dk1"/>
              </a:solidFill>
              <a:highlight>
                <a:srgbClr val="FFF2CC"/>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7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500">
                <a:solidFill>
                  <a:srgbClr val="3C78D8"/>
                </a:solidFill>
                <a:latin typeface="Times New Roman"/>
                <a:ea typeface="Times New Roman"/>
                <a:cs typeface="Times New Roman"/>
                <a:sym typeface="Times New Roman"/>
              </a:rPr>
              <a:t>Case: 40 y/o came to ER with </a:t>
            </a:r>
            <a:r>
              <a:rPr b="1" lang="ar" sz="1500">
                <a:solidFill>
                  <a:srgbClr val="3C78D8"/>
                </a:solidFill>
                <a:latin typeface="Times New Roman"/>
                <a:ea typeface="Times New Roman"/>
                <a:cs typeface="Times New Roman"/>
                <a:sym typeface="Times New Roman"/>
              </a:rPr>
              <a:t>dark urine for 4 days</a:t>
            </a:r>
            <a:endParaRPr b="1" sz="1500">
              <a:solidFill>
                <a:srgbClr val="3C78D8"/>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 Biodata: - Name , Age , Gender, Occupation , Residency , Route and date of admission. </a:t>
            </a:r>
            <a:r>
              <a:rPr lang="ar" sz="1300">
                <a:solidFill>
                  <a:schemeClr val="dk1"/>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 </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2- Chief complaint:  Blood in urine , </a:t>
            </a:r>
            <a:r>
              <a:rPr b="1" lang="ar" sz="1200">
                <a:latin typeface="Times New Roman"/>
                <a:ea typeface="Times New Roman"/>
                <a:cs typeface="Times New Roman"/>
                <a:sym typeface="Times New Roman"/>
              </a:rPr>
              <a:t>dark urine</a:t>
            </a:r>
            <a:endParaRPr b="1"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SADSAD</a:t>
            </a:r>
            <a:endParaRPr sz="7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3- History of Presenting illness: </a:t>
            </a:r>
            <a:r>
              <a:rPr lang="ar" sz="1200">
                <a:latin typeface="Times New Roman"/>
                <a:ea typeface="Times New Roman"/>
                <a:cs typeface="Times New Roman"/>
                <a:sym typeface="Times New Roman"/>
              </a:rPr>
              <a:t>history of URTI sore throat and runny nose 2 weeks ago + history of gout attack one year ago</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700">
              <a:solidFill>
                <a:srgbClr val="0B5394"/>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solidFill>
                  <a:srgbClr val="999999"/>
                </a:solidFill>
                <a:latin typeface="Times New Roman"/>
                <a:ea typeface="Times New Roman"/>
                <a:cs typeface="Times New Roman"/>
                <a:sym typeface="Times New Roman"/>
              </a:rPr>
              <a:t>Site: - Onset: suddenly   Character:  Fresh blood ? no clusters  ? NO  droplets ? no mixed with urine ? Yes , Painful or painless ? Painless , Radiation: ( stones , UTI , Trauma )  - . Alleviating Factor: no Timing: comes and goes Exacerbating factors: does it increase with eating some food ? ( some foods changes the color of urine ) Special Questions : ACCO : </a:t>
            </a:r>
            <a:endParaRPr sz="12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solidFill>
                  <a:srgbClr val="999999"/>
                </a:solidFill>
                <a:latin typeface="Times New Roman"/>
                <a:ea typeface="Times New Roman"/>
                <a:cs typeface="Times New Roman"/>
                <a:sym typeface="Times New Roman"/>
              </a:rPr>
              <a:t>Amount : More than 3/Liters a day ? 	Color: Colorless ? Normal ?Pall ?  Dark ?  Content ? Oder or not ? </a:t>
            </a:r>
            <a:endParaRPr sz="12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12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4- Associated Symptoms: </a:t>
            </a:r>
            <a:r>
              <a:rPr b="1" lang="ar" sz="1200" u="sng">
                <a:solidFill>
                  <a:srgbClr val="999999"/>
                </a:solidFill>
                <a:latin typeface="Times New Roman"/>
                <a:ea typeface="Times New Roman"/>
                <a:cs typeface="Times New Roman"/>
                <a:sym typeface="Times New Roman"/>
              </a:rPr>
              <a:t>K</a:t>
            </a:r>
            <a:r>
              <a:rPr b="1" lang="ar" sz="1200" u="sng">
                <a:solidFill>
                  <a:srgbClr val="999999"/>
                </a:solidFill>
                <a:latin typeface="Times New Roman"/>
                <a:ea typeface="Times New Roman"/>
                <a:cs typeface="Times New Roman"/>
                <a:sym typeface="Times New Roman"/>
              </a:rPr>
              <a:t>idney stone</a:t>
            </a:r>
            <a:r>
              <a:rPr b="1" lang="ar" sz="1200">
                <a:solidFill>
                  <a:srgbClr val="999999"/>
                </a:solidFill>
                <a:latin typeface="Times New Roman"/>
                <a:ea typeface="Times New Roman"/>
                <a:cs typeface="Times New Roman"/>
                <a:sym typeface="Times New Roman"/>
              </a:rPr>
              <a:t> : </a:t>
            </a:r>
            <a:r>
              <a:rPr b="1" lang="ar" sz="1200">
                <a:solidFill>
                  <a:srgbClr val="999999"/>
                </a:solidFill>
                <a:latin typeface="Times New Roman"/>
                <a:ea typeface="Times New Roman"/>
                <a:cs typeface="Times New Roman"/>
                <a:sym typeface="Times New Roman"/>
              </a:rPr>
              <a:t>Severe</a:t>
            </a:r>
            <a:r>
              <a:rPr b="1" lang="ar" sz="1200">
                <a:solidFill>
                  <a:srgbClr val="999999"/>
                </a:solidFill>
                <a:latin typeface="Times New Roman"/>
                <a:ea typeface="Times New Roman"/>
                <a:cs typeface="Times New Roman"/>
                <a:sym typeface="Times New Roman"/>
              </a:rPr>
              <a:t> loin pain , </a:t>
            </a:r>
            <a:r>
              <a:rPr b="1" lang="ar" sz="1200" u="sng">
                <a:solidFill>
                  <a:srgbClr val="999999"/>
                </a:solidFill>
                <a:latin typeface="Times New Roman"/>
                <a:ea typeface="Times New Roman"/>
                <a:cs typeface="Times New Roman"/>
                <a:sym typeface="Times New Roman"/>
              </a:rPr>
              <a:t>UTI </a:t>
            </a:r>
            <a:r>
              <a:rPr b="1" lang="ar" sz="1200">
                <a:solidFill>
                  <a:srgbClr val="999999"/>
                </a:solidFill>
                <a:latin typeface="Times New Roman"/>
                <a:ea typeface="Times New Roman"/>
                <a:cs typeface="Times New Roman"/>
                <a:sym typeface="Times New Roman"/>
              </a:rPr>
              <a:t>: Fever , dysuria , Frequency , Suprapubic pain , </a:t>
            </a:r>
            <a:r>
              <a:rPr b="1" lang="ar" sz="1200" u="sng">
                <a:solidFill>
                  <a:srgbClr val="999999"/>
                </a:solidFill>
                <a:latin typeface="Times New Roman"/>
                <a:ea typeface="Times New Roman"/>
                <a:cs typeface="Times New Roman"/>
                <a:sym typeface="Times New Roman"/>
              </a:rPr>
              <a:t>Nephritic</a:t>
            </a:r>
            <a:r>
              <a:rPr b="1" lang="ar" sz="1200" u="sng">
                <a:solidFill>
                  <a:srgbClr val="999999"/>
                </a:solidFill>
                <a:latin typeface="Times New Roman"/>
                <a:ea typeface="Times New Roman"/>
                <a:cs typeface="Times New Roman"/>
                <a:sym typeface="Times New Roman"/>
              </a:rPr>
              <a:t> syndrome</a:t>
            </a:r>
            <a:r>
              <a:rPr b="1" lang="ar" sz="1200">
                <a:solidFill>
                  <a:srgbClr val="999999"/>
                </a:solidFill>
                <a:latin typeface="Times New Roman"/>
                <a:ea typeface="Times New Roman"/>
                <a:cs typeface="Times New Roman"/>
                <a:sym typeface="Times New Roman"/>
              </a:rPr>
              <a:t> : Oliguria , Early morning swelling around the eyes , </a:t>
            </a:r>
            <a:r>
              <a:rPr b="1" lang="ar" sz="1200" u="sng">
                <a:solidFill>
                  <a:srgbClr val="999999"/>
                </a:solidFill>
                <a:latin typeface="Times New Roman"/>
                <a:ea typeface="Times New Roman"/>
                <a:cs typeface="Times New Roman"/>
                <a:sym typeface="Times New Roman"/>
              </a:rPr>
              <a:t>Goodpasture</a:t>
            </a:r>
            <a:r>
              <a:rPr b="1" lang="ar" sz="1200" u="sng">
                <a:solidFill>
                  <a:srgbClr val="999999"/>
                </a:solidFill>
                <a:latin typeface="Times New Roman"/>
                <a:ea typeface="Times New Roman"/>
                <a:cs typeface="Times New Roman"/>
                <a:sym typeface="Times New Roman"/>
              </a:rPr>
              <a:t> syndrome</a:t>
            </a:r>
            <a:r>
              <a:rPr b="1" lang="ar" sz="1200">
                <a:solidFill>
                  <a:srgbClr val="999999"/>
                </a:solidFill>
                <a:latin typeface="Times New Roman"/>
                <a:ea typeface="Times New Roman"/>
                <a:cs typeface="Times New Roman"/>
                <a:sym typeface="Times New Roman"/>
              </a:rPr>
              <a:t> : SOB , Cough , Hemoptysis , </a:t>
            </a:r>
            <a:r>
              <a:rPr b="1" lang="ar" sz="1200" u="sng">
                <a:solidFill>
                  <a:srgbClr val="999999"/>
                </a:solidFill>
                <a:latin typeface="Times New Roman"/>
                <a:ea typeface="Times New Roman"/>
                <a:cs typeface="Times New Roman"/>
                <a:sym typeface="Times New Roman"/>
              </a:rPr>
              <a:t>SLE </a:t>
            </a:r>
            <a:r>
              <a:rPr b="1" lang="ar" sz="1200">
                <a:solidFill>
                  <a:srgbClr val="999999"/>
                </a:solidFill>
                <a:latin typeface="Times New Roman"/>
                <a:ea typeface="Times New Roman"/>
                <a:cs typeface="Times New Roman"/>
                <a:sym typeface="Times New Roman"/>
              </a:rPr>
              <a:t>: Skin malar rash, Joint pain , Photosensitivity </a:t>
            </a:r>
            <a:endParaRPr b="1" sz="12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7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5- Risk Factors: </a:t>
            </a:r>
            <a:r>
              <a:rPr b="1" lang="ar" sz="1200">
                <a:solidFill>
                  <a:srgbClr val="999999"/>
                </a:solidFill>
                <a:latin typeface="Times New Roman"/>
                <a:ea typeface="Times New Roman"/>
                <a:cs typeface="Times New Roman"/>
                <a:sym typeface="Times New Roman"/>
              </a:rPr>
              <a:t>Female Sexual contact , Indwelling urine cath. </a:t>
            </a:r>
            <a:endParaRPr b="1" sz="12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7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6- Constitutional symptoms: NNWAFF ( </a:t>
            </a:r>
            <a:r>
              <a:rPr b="1" lang="ar" sz="1200" u="sng">
                <a:solidFill>
                  <a:schemeClr val="dk1"/>
                </a:solidFill>
                <a:latin typeface="Times New Roman"/>
                <a:ea typeface="Times New Roman"/>
                <a:cs typeface="Times New Roman"/>
                <a:sym typeface="Times New Roman"/>
              </a:rPr>
              <a:t>N</a:t>
            </a:r>
            <a:r>
              <a:rPr b="1" lang="ar" sz="1200">
                <a:solidFill>
                  <a:schemeClr val="dk1"/>
                </a:solidFill>
                <a:latin typeface="Times New Roman"/>
                <a:ea typeface="Times New Roman"/>
                <a:cs typeface="Times New Roman"/>
                <a:sym typeface="Times New Roman"/>
              </a:rPr>
              <a:t>ausea, </a:t>
            </a:r>
            <a:r>
              <a:rPr b="1" lang="ar" sz="1200" u="sng">
                <a:solidFill>
                  <a:schemeClr val="dk1"/>
                </a:solidFill>
                <a:latin typeface="Times New Roman"/>
                <a:ea typeface="Times New Roman"/>
                <a:cs typeface="Times New Roman"/>
                <a:sym typeface="Times New Roman"/>
              </a:rPr>
              <a:t>N</a:t>
            </a:r>
            <a:r>
              <a:rPr b="1" lang="ar" sz="1200">
                <a:solidFill>
                  <a:schemeClr val="dk1"/>
                </a:solidFill>
                <a:latin typeface="Times New Roman"/>
                <a:ea typeface="Times New Roman"/>
                <a:cs typeface="Times New Roman"/>
                <a:sym typeface="Times New Roman"/>
              </a:rPr>
              <a:t>ight sweat, </a:t>
            </a:r>
            <a:r>
              <a:rPr b="1" lang="ar" sz="1200" u="sng">
                <a:solidFill>
                  <a:schemeClr val="dk1"/>
                </a:solidFill>
                <a:latin typeface="Times New Roman"/>
                <a:ea typeface="Times New Roman"/>
                <a:cs typeface="Times New Roman"/>
                <a:sym typeface="Times New Roman"/>
              </a:rPr>
              <a:t>W</a:t>
            </a:r>
            <a:r>
              <a:rPr b="1" lang="ar" sz="1200">
                <a:solidFill>
                  <a:schemeClr val="dk1"/>
                </a:solidFill>
                <a:latin typeface="Times New Roman"/>
                <a:ea typeface="Times New Roman"/>
                <a:cs typeface="Times New Roman"/>
                <a:sym typeface="Times New Roman"/>
              </a:rPr>
              <a:t>eight loss, Loss of</a:t>
            </a:r>
            <a:r>
              <a:rPr b="1" lang="ar" sz="1200" u="sng">
                <a:solidFill>
                  <a:schemeClr val="dk1"/>
                </a:solidFill>
                <a:latin typeface="Times New Roman"/>
                <a:ea typeface="Times New Roman"/>
                <a:cs typeface="Times New Roman"/>
                <a:sym typeface="Times New Roman"/>
              </a:rPr>
              <a:t> a</a:t>
            </a:r>
            <a:r>
              <a:rPr b="1" lang="ar" sz="1200">
                <a:solidFill>
                  <a:schemeClr val="dk1"/>
                </a:solidFill>
                <a:latin typeface="Times New Roman"/>
                <a:ea typeface="Times New Roman"/>
                <a:cs typeface="Times New Roman"/>
                <a:sym typeface="Times New Roman"/>
              </a:rPr>
              <a:t>ppetite, </a:t>
            </a:r>
            <a:r>
              <a:rPr b="1" lang="ar" sz="1200" u="sng">
                <a:solidFill>
                  <a:schemeClr val="dk1"/>
                </a:solidFill>
                <a:latin typeface="Times New Roman"/>
                <a:ea typeface="Times New Roman"/>
                <a:cs typeface="Times New Roman"/>
                <a:sym typeface="Times New Roman"/>
              </a:rPr>
              <a:t>F</a:t>
            </a:r>
            <a:r>
              <a:rPr b="1" lang="ar" sz="1200">
                <a:solidFill>
                  <a:schemeClr val="dk1"/>
                </a:solidFill>
                <a:latin typeface="Times New Roman"/>
                <a:ea typeface="Times New Roman"/>
                <a:cs typeface="Times New Roman"/>
                <a:sym typeface="Times New Roman"/>
              </a:rPr>
              <a:t>ever and </a:t>
            </a:r>
            <a:r>
              <a:rPr b="1" lang="ar" sz="1200" u="sng">
                <a:solidFill>
                  <a:schemeClr val="dk1"/>
                </a:solidFill>
                <a:latin typeface="Times New Roman"/>
                <a:ea typeface="Times New Roman"/>
                <a:cs typeface="Times New Roman"/>
                <a:sym typeface="Times New Roman"/>
              </a:rPr>
              <a:t>F</a:t>
            </a:r>
            <a:r>
              <a:rPr b="1" lang="ar" sz="1200">
                <a:solidFill>
                  <a:schemeClr val="dk1"/>
                </a:solidFill>
                <a:latin typeface="Times New Roman"/>
                <a:ea typeface="Times New Roman"/>
                <a:cs typeface="Times New Roman"/>
                <a:sym typeface="Times New Roman"/>
              </a:rPr>
              <a:t>atigue</a:t>
            </a:r>
            <a:r>
              <a:rPr b="1" lang="ar" sz="1200">
                <a:solidFill>
                  <a:schemeClr val="dk1"/>
                </a:solidFill>
                <a:latin typeface="Times New Roman"/>
                <a:ea typeface="Times New Roman"/>
                <a:cs typeface="Times New Roman"/>
                <a:sym typeface="Times New Roman"/>
              </a:rPr>
              <a:t>): </a:t>
            </a:r>
            <a:endParaRPr b="1" sz="1200">
              <a:solidFill>
                <a:srgbClr val="0B5394"/>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rgbClr val="0B5394"/>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7- Systematic review: </a:t>
            </a:r>
            <a:r>
              <a:rPr lang="ar" sz="1200">
                <a:solidFill>
                  <a:schemeClr val="dk1"/>
                </a:solidFill>
                <a:latin typeface="Times New Roman"/>
                <a:ea typeface="Times New Roman"/>
                <a:cs typeface="Times New Roman"/>
                <a:sym typeface="Times New Roman"/>
              </a:rPr>
              <a:t>Unremarkable</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700">
              <a:solidFill>
                <a:srgbClr val="0B5394"/>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8-  Past medical  </a:t>
            </a:r>
            <a:r>
              <a:rPr lang="ar" sz="1200">
                <a:solidFill>
                  <a:schemeClr val="dk1"/>
                </a:solidFill>
                <a:latin typeface="Times New Roman"/>
                <a:ea typeface="Times New Roman"/>
                <a:cs typeface="Times New Roman"/>
                <a:sym typeface="Times New Roman"/>
              </a:rPr>
              <a:t>Any similar Attacks: No  Any chronic diseases: No  Any other diseases: Chest infection</a:t>
            </a:r>
            <a:r>
              <a:rPr lang="ar" sz="1200">
                <a:solidFill>
                  <a:srgbClr val="B7B7B7"/>
                </a:solidFill>
                <a:latin typeface="Times New Roman"/>
                <a:ea typeface="Times New Roman"/>
                <a:cs typeface="Times New Roman"/>
                <a:sym typeface="Times New Roman"/>
              </a:rPr>
              <a:t> (other than pneumonia) </a:t>
            </a:r>
            <a:r>
              <a:rPr lang="ar" sz="1200">
                <a:solidFill>
                  <a:schemeClr val="dk1"/>
                </a:solidFill>
                <a:latin typeface="Times New Roman"/>
                <a:ea typeface="Times New Roman"/>
                <a:cs typeface="Times New Roman"/>
                <a:sym typeface="Times New Roman"/>
              </a:rPr>
              <a:t>History of Hospitalization: No History of Vaccine: Fully vaccinated History of trauma: No </a:t>
            </a:r>
            <a:endParaRPr sz="1200">
              <a:solidFill>
                <a:schemeClr val="dk1"/>
              </a:solidFill>
              <a:latin typeface="Times New Roman"/>
              <a:ea typeface="Times New Roman"/>
              <a:cs typeface="Times New Roman"/>
              <a:sym typeface="Times New Roman"/>
            </a:endParaRPr>
          </a:p>
          <a:p>
            <a:pPr indent="0" lvl="0" marL="0" rtl="0" algn="l">
              <a:lnSpc>
                <a:spcPct val="12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    .ggg</a:t>
            </a:r>
            <a:endParaRPr b="1" sz="800">
              <a:solidFill>
                <a:srgbClr val="FFFFFF"/>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9: Past surgical history:  No </a:t>
            </a:r>
            <a:endParaRPr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10- Drug history: Do you take medication ? </a:t>
            </a:r>
            <a:r>
              <a:rPr b="1" lang="ar" sz="1200">
                <a:solidFill>
                  <a:srgbClr val="B7B7B7"/>
                </a:solidFill>
                <a:latin typeface="Times New Roman"/>
                <a:ea typeface="Times New Roman"/>
                <a:cs typeface="Times New Roman"/>
                <a:sym typeface="Times New Roman"/>
              </a:rPr>
              <a:t>Yes </a:t>
            </a:r>
            <a:r>
              <a:rPr b="1" lang="ar" sz="1200">
                <a:solidFill>
                  <a:schemeClr val="dk1"/>
                </a:solidFill>
                <a:latin typeface="Times New Roman"/>
                <a:ea typeface="Times New Roman"/>
                <a:cs typeface="Times New Roman"/>
                <a:sym typeface="Times New Roman"/>
              </a:rPr>
              <a:t>, What are they ? </a:t>
            </a:r>
            <a:r>
              <a:rPr b="1" lang="ar" sz="1200">
                <a:solidFill>
                  <a:srgbClr val="B7B7B7"/>
                </a:solidFill>
                <a:latin typeface="Times New Roman"/>
                <a:ea typeface="Times New Roman"/>
                <a:cs typeface="Times New Roman"/>
                <a:sym typeface="Times New Roman"/>
              </a:rPr>
              <a:t>Paracetamol for </a:t>
            </a:r>
            <a:r>
              <a:rPr b="1" lang="ar" sz="1200">
                <a:solidFill>
                  <a:srgbClr val="B7B7B7"/>
                </a:solidFill>
                <a:latin typeface="Times New Roman"/>
                <a:ea typeface="Times New Roman"/>
                <a:cs typeface="Times New Roman"/>
                <a:sym typeface="Times New Roman"/>
              </a:rPr>
              <a:t>migraine</a:t>
            </a:r>
            <a:r>
              <a:rPr b="1" lang="ar" sz="1200">
                <a:solidFill>
                  <a:srgbClr val="B7B7B7"/>
                </a:solidFill>
                <a:latin typeface="Times New Roman"/>
                <a:ea typeface="Times New Roman"/>
                <a:cs typeface="Times New Roman"/>
                <a:sym typeface="Times New Roman"/>
              </a:rPr>
              <a:t>  and </a:t>
            </a:r>
            <a:r>
              <a:rPr b="1" lang="ar" sz="1200">
                <a:solidFill>
                  <a:schemeClr val="dk1"/>
                </a:solidFill>
                <a:latin typeface="Times New Roman"/>
                <a:ea typeface="Times New Roman"/>
                <a:cs typeface="Times New Roman"/>
                <a:sym typeface="Times New Roman"/>
              </a:rPr>
              <a:t>ibuprofen</a:t>
            </a:r>
            <a:r>
              <a:rPr lang="ar" sz="1200">
                <a:solidFill>
                  <a:schemeClr val="dk1"/>
                </a:solidFill>
                <a:latin typeface="Times New Roman"/>
                <a:ea typeface="Times New Roman"/>
                <a:cs typeface="Times New Roman"/>
                <a:sym typeface="Times New Roman"/>
              </a:rPr>
              <a:t>  for gout </a:t>
            </a:r>
            <a:endParaRPr sz="1200">
              <a:solidFill>
                <a:srgbClr val="B7B7B7"/>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11- Allergy: </a:t>
            </a:r>
            <a:r>
              <a:rPr lang="ar" sz="1200">
                <a:solidFill>
                  <a:schemeClr val="dk1"/>
                </a:solidFill>
                <a:latin typeface="Times New Roman"/>
                <a:ea typeface="Times New Roman"/>
                <a:cs typeface="Times New Roman"/>
                <a:sym typeface="Times New Roman"/>
              </a:rPr>
              <a:t>Do you have any allergies for drugs , food . environment ?  No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12- Blood transfusion: </a:t>
            </a:r>
            <a:r>
              <a:rPr lang="ar" sz="1200">
                <a:solidFill>
                  <a:schemeClr val="dk1"/>
                </a:solidFill>
                <a:latin typeface="Times New Roman"/>
                <a:ea typeface="Times New Roman"/>
                <a:cs typeface="Times New Roman"/>
                <a:sym typeface="Times New Roman"/>
              </a:rPr>
              <a:t>No </a:t>
            </a:r>
            <a:endParaRPr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13- Menstrual history</a:t>
            </a:r>
            <a:r>
              <a:rPr lang="ar" sz="1200">
                <a:solidFill>
                  <a:schemeClr val="dk1"/>
                </a:solidFill>
                <a:latin typeface="Times New Roman"/>
                <a:ea typeface="Times New Roman"/>
                <a:cs typeface="Times New Roman"/>
                <a:sym typeface="Times New Roman"/>
              </a:rPr>
              <a:t>: Male patient </a:t>
            </a:r>
            <a:endParaRPr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14- Family History: </a:t>
            </a:r>
            <a:r>
              <a:rPr b="1" lang="ar" sz="1100">
                <a:solidFill>
                  <a:schemeClr val="dk1"/>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Same disease in Family?: No parents alive? - inherited diseases? </a:t>
            </a:r>
            <a:r>
              <a:rPr lang="ar" sz="1100">
                <a:solidFill>
                  <a:srgbClr val="999999"/>
                </a:solidFill>
                <a:latin typeface="Times New Roman"/>
                <a:ea typeface="Times New Roman"/>
                <a:cs typeface="Times New Roman"/>
                <a:sym typeface="Times New Roman"/>
              </a:rPr>
              <a:t>Asthma </a:t>
            </a:r>
            <a:endParaRPr sz="1100">
              <a:solidFill>
                <a:srgbClr val="999999"/>
              </a:solidFill>
              <a:latin typeface="Times New Roman"/>
              <a:ea typeface="Times New Roman"/>
              <a:cs typeface="Times New Roman"/>
              <a:sym typeface="Times New Roman"/>
            </a:endParaRPr>
          </a:p>
          <a:p>
            <a:pPr indent="0" lvl="0" marL="0" rtl="0" algn="l">
              <a:lnSpc>
                <a:spcPct val="125000"/>
              </a:lnSpc>
              <a:spcBef>
                <a:spcPts val="0"/>
              </a:spcBef>
              <a:spcAft>
                <a:spcPts val="0"/>
              </a:spcAft>
              <a:buNone/>
            </a:pPr>
            <a:r>
              <a:rPr lang="ar" sz="4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15: Social History: </a:t>
            </a:r>
            <a:r>
              <a:rPr lang="ar" sz="1100">
                <a:solidFill>
                  <a:schemeClr val="dk1"/>
                </a:solidFill>
                <a:latin typeface="Times New Roman"/>
                <a:ea typeface="Times New Roman"/>
                <a:cs typeface="Times New Roman"/>
                <a:sym typeface="Times New Roman"/>
              </a:rPr>
              <a:t>Smoking or alcohol abuse? </a:t>
            </a:r>
            <a:r>
              <a:rPr lang="ar" sz="1100">
                <a:solidFill>
                  <a:srgbClr val="999999"/>
                </a:solidFill>
                <a:latin typeface="Times New Roman"/>
                <a:ea typeface="Times New Roman"/>
                <a:cs typeface="Times New Roman"/>
                <a:sym typeface="Times New Roman"/>
              </a:rPr>
              <a:t>Yes  pack/ year for 10 years</a:t>
            </a:r>
            <a:r>
              <a:rPr lang="ar" sz="1100">
                <a:solidFill>
                  <a:schemeClr val="dk1"/>
                </a:solidFill>
                <a:latin typeface="Times New Roman"/>
                <a:ea typeface="Times New Roman"/>
                <a:cs typeface="Times New Roman"/>
                <a:sym typeface="Times New Roman"/>
              </a:rPr>
              <a:t> : Illegal sexual contact: ? No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16- Travel History</a:t>
            </a:r>
            <a:r>
              <a:rPr lang="ar" sz="1200">
                <a:solidFill>
                  <a:schemeClr val="dk1"/>
                </a:solidFill>
                <a:latin typeface="Times New Roman"/>
                <a:ea typeface="Times New Roman"/>
                <a:cs typeface="Times New Roman"/>
                <a:sym typeface="Times New Roman"/>
              </a:rPr>
              <a:t>: No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17- Physical findings</a:t>
            </a:r>
            <a:r>
              <a:rPr lang="ar" sz="1200">
                <a:solidFill>
                  <a:schemeClr val="dk1"/>
                </a:solidFill>
                <a:latin typeface="Times New Roman"/>
                <a:ea typeface="Times New Roman"/>
                <a:cs typeface="Times New Roman"/>
                <a:sym typeface="Times New Roman"/>
              </a:rPr>
              <a:t>: Some doctors asked to do abdominal while others asked for respiratory </a:t>
            </a:r>
            <a:r>
              <a:rPr lang="ar" sz="1200">
                <a:solidFill>
                  <a:schemeClr val="dk1"/>
                </a:solidFill>
                <a:latin typeface="Times New Roman"/>
                <a:ea typeface="Times New Roman"/>
                <a:cs typeface="Times New Roman"/>
                <a:sym typeface="Times New Roman"/>
              </a:rPr>
              <a:t>examinations , anyhow both where </a:t>
            </a:r>
            <a:r>
              <a:rPr lang="ar" sz="1200" u="sng">
                <a:solidFill>
                  <a:schemeClr val="dk1"/>
                </a:solidFill>
                <a:latin typeface="Times New Roman"/>
                <a:ea typeface="Times New Roman"/>
                <a:cs typeface="Times New Roman"/>
                <a:sym typeface="Times New Roman"/>
              </a:rPr>
              <a:t>Unremarkable </a:t>
            </a:r>
            <a:endParaRPr b="1" sz="900" u="sng">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18- Differential diagnosis: </a:t>
            </a:r>
            <a:r>
              <a:rPr lang="ar" sz="1100">
                <a:solidFill>
                  <a:schemeClr val="dk1"/>
                </a:solidFill>
                <a:latin typeface="Times New Roman"/>
                <a:ea typeface="Times New Roman"/>
                <a:cs typeface="Times New Roman"/>
                <a:sym typeface="Times New Roman"/>
              </a:rPr>
              <a:t>PSGN , IgA nephropathy, renal stone (patient has history of gout) </a:t>
            </a:r>
            <a:r>
              <a:rPr b="1" lang="ar" sz="1100">
                <a:solidFill>
                  <a:schemeClr val="dk1"/>
                </a:solidFill>
                <a:latin typeface="Times New Roman"/>
                <a:ea typeface="Times New Roman"/>
                <a:cs typeface="Times New Roman"/>
                <a:sym typeface="Times New Roman"/>
              </a:rPr>
              <a:t>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19- Investigation: </a:t>
            </a:r>
            <a:r>
              <a:rPr lang="ar" sz="1200">
                <a:solidFill>
                  <a:schemeClr val="dk1"/>
                </a:solidFill>
                <a:latin typeface="Times New Roman"/>
                <a:ea typeface="Times New Roman"/>
                <a:cs typeface="Times New Roman"/>
                <a:sym typeface="Times New Roman"/>
              </a:rPr>
              <a:t>Urinalysis,CBC, electrolytes, US , immunology serology of GAS Anti-DNase B and Streptolysin O</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200">
              <a:solidFill>
                <a:schemeClr val="dk1"/>
              </a:solidFill>
              <a:latin typeface="Times New Roman"/>
              <a:ea typeface="Times New Roman"/>
              <a:cs typeface="Times New Roman"/>
              <a:sym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6"/>
          <p:cNvSpPr txBox="1"/>
          <p:nvPr/>
        </p:nvSpPr>
        <p:spPr>
          <a:xfrm>
            <a:off x="262952" y="-5"/>
            <a:ext cx="7034100" cy="10056000"/>
          </a:xfrm>
          <a:prstGeom prst="rect">
            <a:avLst/>
          </a:prstGeom>
          <a:noFill/>
          <a:ln>
            <a:noFill/>
          </a:ln>
        </p:spPr>
        <p:txBody>
          <a:bodyPr anchorCtr="0" anchor="t" bIns="125250" lIns="125250" spcFirstLastPara="1" rIns="125250" wrap="square" tIns="125250">
            <a:spAutoFit/>
          </a:bodyPr>
          <a:lstStyle/>
          <a:p>
            <a:pPr indent="0" lvl="0" marL="0" rtl="0" algn="l">
              <a:lnSpc>
                <a:spcPct val="115000"/>
              </a:lnSpc>
              <a:spcBef>
                <a:spcPts val="0"/>
              </a:spcBef>
              <a:spcAft>
                <a:spcPts val="0"/>
              </a:spcAft>
              <a:buNone/>
            </a:pPr>
            <a:r>
              <a:rPr b="1" lang="ar" sz="1600" u="sng">
                <a:solidFill>
                  <a:srgbClr val="FF0000"/>
                </a:solidFill>
                <a:latin typeface="Times New Roman"/>
                <a:ea typeface="Times New Roman"/>
                <a:cs typeface="Times New Roman"/>
                <a:sym typeface="Times New Roman"/>
              </a:rPr>
              <a:t>Cardiology</a:t>
            </a:r>
            <a:r>
              <a:rPr b="1" lang="ar" sz="1600">
                <a:solidFill>
                  <a:srgbClr val="FF0000"/>
                </a:solidFill>
                <a:latin typeface="Times New Roman"/>
                <a:ea typeface="Times New Roman"/>
                <a:cs typeface="Times New Roman"/>
                <a:sym typeface="Times New Roman"/>
              </a:rPr>
              <a:t>:-  </a:t>
            </a:r>
            <a:r>
              <a:rPr b="1" lang="ar" sz="1600">
                <a:solidFill>
                  <a:schemeClr val="dk1"/>
                </a:solidFill>
                <a:highlight>
                  <a:srgbClr val="FFF2CC"/>
                </a:highlight>
                <a:latin typeface="Times New Roman"/>
                <a:ea typeface="Times New Roman"/>
                <a:cs typeface="Times New Roman"/>
                <a:sym typeface="Times New Roman"/>
              </a:rPr>
              <a:t>Case 1:Heart </a:t>
            </a:r>
            <a:r>
              <a:rPr b="1" lang="ar" sz="1600">
                <a:solidFill>
                  <a:schemeClr val="dk1"/>
                </a:solidFill>
                <a:highlight>
                  <a:srgbClr val="FFF2CC"/>
                </a:highlight>
                <a:latin typeface="Times New Roman"/>
                <a:ea typeface="Times New Roman"/>
                <a:cs typeface="Times New Roman"/>
                <a:sym typeface="Times New Roman"/>
              </a:rPr>
              <a:t>Failure </a:t>
            </a:r>
            <a:endParaRPr b="1" sz="1600">
              <a:solidFill>
                <a:schemeClr val="dk1"/>
              </a:solidFill>
              <a:highlight>
                <a:srgbClr val="FFF2CC"/>
              </a:highlight>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a:solidFill>
                  <a:srgbClr val="3C78D8"/>
                </a:solidFill>
                <a:latin typeface="Times New Roman"/>
                <a:ea typeface="Times New Roman"/>
                <a:cs typeface="Times New Roman"/>
                <a:sym typeface="Times New Roman"/>
              </a:rPr>
              <a:t>Case: </a:t>
            </a:r>
            <a:r>
              <a:rPr b="1" lang="ar">
                <a:solidFill>
                  <a:srgbClr val="3C78D8"/>
                </a:solidFill>
                <a:latin typeface="Times New Roman"/>
                <a:ea typeface="Times New Roman"/>
                <a:cs typeface="Times New Roman"/>
                <a:sym typeface="Times New Roman"/>
              </a:rPr>
              <a:t> A 60-year-old female presented to the clinic with </a:t>
            </a:r>
            <a:r>
              <a:rPr b="1" lang="ar">
                <a:solidFill>
                  <a:srgbClr val="3C78D8"/>
                </a:solidFill>
                <a:latin typeface="Times New Roman"/>
                <a:ea typeface="Times New Roman"/>
                <a:cs typeface="Times New Roman"/>
                <a:sym typeface="Times New Roman"/>
              </a:rPr>
              <a:t>shortness of breath </a:t>
            </a:r>
            <a:r>
              <a:rPr b="1" lang="ar">
                <a:solidFill>
                  <a:srgbClr val="3C78D8"/>
                </a:solidFill>
                <a:latin typeface="Times New Roman"/>
                <a:ea typeface="Times New Roman"/>
                <a:cs typeface="Times New Roman"/>
                <a:sym typeface="Times New Roman"/>
              </a:rPr>
              <a:t>for two weeks.</a:t>
            </a:r>
            <a:endParaRPr b="1">
              <a:solidFill>
                <a:srgbClr val="3C78D8"/>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rgbClr val="3C78D8"/>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 Biodata:</a:t>
            </a:r>
            <a:r>
              <a:rPr lang="ar" sz="1200">
                <a:solidFill>
                  <a:schemeClr val="dk1"/>
                </a:solidFill>
                <a:latin typeface="Times New Roman"/>
                <a:ea typeface="Times New Roman"/>
                <a:cs typeface="Times New Roman"/>
                <a:sym typeface="Times New Roman"/>
              </a:rPr>
              <a:t> </a:t>
            </a:r>
            <a:r>
              <a:rPr lang="ar" sz="1200" u="sng">
                <a:solidFill>
                  <a:schemeClr val="dk1"/>
                </a:solidFill>
                <a:latin typeface="Times New Roman"/>
                <a:ea typeface="Times New Roman"/>
                <a:cs typeface="Times New Roman"/>
                <a:sym typeface="Times New Roman"/>
              </a:rPr>
              <a:t>Age</a:t>
            </a:r>
            <a:r>
              <a:rPr lang="ar" sz="1200">
                <a:solidFill>
                  <a:schemeClr val="dk1"/>
                </a:solidFill>
                <a:latin typeface="Times New Roman"/>
                <a:ea typeface="Times New Roman"/>
                <a:cs typeface="Times New Roman"/>
                <a:sym typeface="Times New Roman"/>
              </a:rPr>
              <a:t>:  60, </a:t>
            </a:r>
            <a:r>
              <a:rPr lang="ar" sz="1200" u="sng">
                <a:solidFill>
                  <a:schemeClr val="dk1"/>
                </a:solidFill>
                <a:latin typeface="Times New Roman"/>
                <a:ea typeface="Times New Roman"/>
                <a:cs typeface="Times New Roman"/>
                <a:sym typeface="Times New Roman"/>
              </a:rPr>
              <a:t>Gender</a:t>
            </a:r>
            <a:r>
              <a:rPr lang="ar" sz="1200">
                <a:solidFill>
                  <a:schemeClr val="dk1"/>
                </a:solidFill>
                <a:latin typeface="Times New Roman"/>
                <a:ea typeface="Times New Roman"/>
                <a:cs typeface="Times New Roman"/>
                <a:sym typeface="Times New Roman"/>
              </a:rPr>
              <a:t>: female,  </a:t>
            </a:r>
            <a:r>
              <a:rPr lang="ar" sz="1200" u="sng">
                <a:solidFill>
                  <a:schemeClr val="dk1"/>
                </a:solidFill>
                <a:latin typeface="Times New Roman"/>
                <a:ea typeface="Times New Roman"/>
                <a:cs typeface="Times New Roman"/>
                <a:sym typeface="Times New Roman"/>
              </a:rPr>
              <a:t>Nationality</a:t>
            </a:r>
            <a:r>
              <a:rPr lang="ar" sz="1200">
                <a:solidFill>
                  <a:schemeClr val="dk1"/>
                </a:solidFill>
                <a:latin typeface="Times New Roman"/>
                <a:ea typeface="Times New Roman"/>
                <a:cs typeface="Times New Roman"/>
                <a:sym typeface="Times New Roman"/>
              </a:rPr>
              <a:t>:Saudi, </a:t>
            </a:r>
            <a:r>
              <a:rPr lang="ar" sz="1200" u="sng">
                <a:solidFill>
                  <a:schemeClr val="dk1"/>
                </a:solidFill>
                <a:latin typeface="Times New Roman"/>
                <a:ea typeface="Times New Roman"/>
                <a:cs typeface="Times New Roman"/>
                <a:sym typeface="Times New Roman"/>
              </a:rPr>
              <a:t>Marital</a:t>
            </a:r>
            <a:r>
              <a:rPr lang="ar" sz="1200" u="sng">
                <a:solidFill>
                  <a:schemeClr val="dk1"/>
                </a:solidFill>
                <a:latin typeface="Times New Roman"/>
                <a:ea typeface="Times New Roman"/>
                <a:cs typeface="Times New Roman"/>
                <a:sym typeface="Times New Roman"/>
              </a:rPr>
              <a:t> Status</a:t>
            </a:r>
            <a:r>
              <a:rPr lang="ar" sz="1200">
                <a:solidFill>
                  <a:schemeClr val="dk1"/>
                </a:solidFill>
                <a:latin typeface="Times New Roman"/>
                <a:ea typeface="Times New Roman"/>
                <a:cs typeface="Times New Roman"/>
                <a:sym typeface="Times New Roman"/>
              </a:rPr>
              <a:t>: two kids,  </a:t>
            </a:r>
            <a:r>
              <a:rPr lang="ar" sz="1200" u="sng">
                <a:solidFill>
                  <a:schemeClr val="dk1"/>
                </a:solidFill>
                <a:latin typeface="Times New Roman"/>
                <a:ea typeface="Times New Roman"/>
                <a:cs typeface="Times New Roman"/>
                <a:sym typeface="Times New Roman"/>
              </a:rPr>
              <a:t>Occupation</a:t>
            </a:r>
            <a:r>
              <a:rPr lang="ar" sz="1200">
                <a:solidFill>
                  <a:schemeClr val="dk1"/>
                </a:solidFill>
                <a:latin typeface="Times New Roman"/>
                <a:ea typeface="Times New Roman"/>
                <a:cs typeface="Times New Roman"/>
                <a:sym typeface="Times New Roman"/>
              </a:rPr>
              <a:t>: no, </a:t>
            </a:r>
            <a:r>
              <a:rPr lang="ar" sz="1200" u="sng">
                <a:solidFill>
                  <a:schemeClr val="dk1"/>
                </a:solidFill>
                <a:latin typeface="Times New Roman"/>
                <a:ea typeface="Times New Roman"/>
                <a:cs typeface="Times New Roman"/>
                <a:sym typeface="Times New Roman"/>
              </a:rPr>
              <a:t>Residency</a:t>
            </a:r>
            <a:r>
              <a:rPr lang="ar" sz="1200">
                <a:solidFill>
                  <a:schemeClr val="dk1"/>
                </a:solidFill>
                <a:latin typeface="Times New Roman"/>
                <a:ea typeface="Times New Roman"/>
                <a:cs typeface="Times New Roman"/>
                <a:sym typeface="Times New Roman"/>
              </a:rPr>
              <a:t>: Riyadh  </a:t>
            </a:r>
            <a:r>
              <a:rPr lang="ar" sz="1200" u="sng">
                <a:solidFill>
                  <a:schemeClr val="dk1"/>
                </a:solidFill>
                <a:latin typeface="Times New Roman"/>
                <a:ea typeface="Times New Roman"/>
                <a:cs typeface="Times New Roman"/>
                <a:sym typeface="Times New Roman"/>
              </a:rPr>
              <a:t>Route and date of admission</a:t>
            </a:r>
            <a:r>
              <a:rPr lang="ar" sz="1200">
                <a:solidFill>
                  <a:schemeClr val="dk1"/>
                </a:solidFill>
                <a:latin typeface="Times New Roman"/>
                <a:ea typeface="Times New Roman"/>
                <a:cs typeface="Times New Roman"/>
                <a:sym typeface="Times New Roman"/>
              </a:rPr>
              <a:t>: Clinic, today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2- Chief complaint:  </a:t>
            </a:r>
            <a:r>
              <a:rPr lang="ar" sz="1200">
                <a:solidFill>
                  <a:schemeClr val="dk1"/>
                </a:solidFill>
                <a:latin typeface="Times New Roman"/>
                <a:ea typeface="Times New Roman"/>
                <a:cs typeface="Times New Roman"/>
                <a:sym typeface="Times New Roman"/>
              </a:rPr>
              <a:t>Chest pain, having this pain a month ago</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3- History of Presenting illness: </a:t>
            </a:r>
            <a:r>
              <a:rPr lang="ar" sz="1200" u="sng">
                <a:solidFill>
                  <a:schemeClr val="dk1"/>
                </a:solidFill>
                <a:latin typeface="Times New Roman"/>
                <a:ea typeface="Times New Roman"/>
                <a:cs typeface="Times New Roman"/>
                <a:sym typeface="Times New Roman"/>
              </a:rPr>
              <a:t>Site</a:t>
            </a:r>
            <a:r>
              <a:rPr lang="ar" sz="1200">
                <a:solidFill>
                  <a:schemeClr val="dk1"/>
                </a:solidFill>
                <a:latin typeface="Times New Roman"/>
                <a:ea typeface="Times New Roman"/>
                <a:cs typeface="Times New Roman"/>
                <a:sym typeface="Times New Roman"/>
              </a:rPr>
              <a:t>: diffused central chest, </a:t>
            </a:r>
            <a:r>
              <a:rPr lang="ar" sz="1200" u="sng">
                <a:solidFill>
                  <a:schemeClr val="dk1"/>
                </a:solidFill>
                <a:latin typeface="Times New Roman"/>
                <a:ea typeface="Times New Roman"/>
                <a:cs typeface="Times New Roman"/>
                <a:sym typeface="Times New Roman"/>
              </a:rPr>
              <a:t>Onset</a:t>
            </a:r>
            <a:r>
              <a:rPr lang="ar" sz="1200">
                <a:solidFill>
                  <a:schemeClr val="dk1"/>
                </a:solidFill>
                <a:latin typeface="Times New Roman"/>
                <a:ea typeface="Times New Roman"/>
                <a:cs typeface="Times New Roman"/>
                <a:sym typeface="Times New Roman"/>
              </a:rPr>
              <a:t>: Gradual, </a:t>
            </a:r>
            <a:r>
              <a:rPr lang="ar" sz="1200" u="sng">
                <a:solidFill>
                  <a:schemeClr val="dk1"/>
                </a:solidFill>
                <a:latin typeface="Times New Roman"/>
                <a:ea typeface="Times New Roman"/>
                <a:cs typeface="Times New Roman"/>
                <a:sym typeface="Times New Roman"/>
              </a:rPr>
              <a:t>Character</a:t>
            </a:r>
            <a:r>
              <a:rPr lang="ar" sz="1200">
                <a:solidFill>
                  <a:schemeClr val="dk1"/>
                </a:solidFill>
                <a:latin typeface="Times New Roman"/>
                <a:ea typeface="Times New Roman"/>
                <a:cs typeface="Times New Roman"/>
                <a:sym typeface="Times New Roman"/>
              </a:rPr>
              <a:t>: heaviness, </a:t>
            </a:r>
            <a:r>
              <a:rPr lang="ar" sz="1200" u="sng">
                <a:solidFill>
                  <a:schemeClr val="dk1"/>
                </a:solidFill>
                <a:latin typeface="Times New Roman"/>
                <a:ea typeface="Times New Roman"/>
                <a:cs typeface="Times New Roman"/>
                <a:sym typeface="Times New Roman"/>
              </a:rPr>
              <a:t>Radiation</a:t>
            </a:r>
            <a:r>
              <a:rPr lang="ar" sz="1200">
                <a:solidFill>
                  <a:schemeClr val="dk1"/>
                </a:solidFill>
                <a:latin typeface="Times New Roman"/>
                <a:ea typeface="Times New Roman"/>
                <a:cs typeface="Times New Roman"/>
                <a:sym typeface="Times New Roman"/>
              </a:rPr>
              <a:t>: no, </a:t>
            </a:r>
            <a:r>
              <a:rPr lang="ar" sz="1200" u="sng">
                <a:solidFill>
                  <a:schemeClr val="dk1"/>
                </a:solidFill>
                <a:latin typeface="Times New Roman"/>
                <a:ea typeface="Times New Roman"/>
                <a:cs typeface="Times New Roman"/>
                <a:sym typeface="Times New Roman"/>
              </a:rPr>
              <a:t>Alleviating Factor</a:t>
            </a:r>
            <a:r>
              <a:rPr lang="ar" sz="1200">
                <a:solidFill>
                  <a:schemeClr val="dk1"/>
                </a:solidFill>
                <a:latin typeface="Times New Roman"/>
                <a:ea typeface="Times New Roman"/>
                <a:cs typeface="Times New Roman"/>
                <a:sym typeface="Times New Roman"/>
              </a:rPr>
              <a:t>: rest, </a:t>
            </a:r>
            <a:r>
              <a:rPr lang="ar" sz="1200" u="sng">
                <a:solidFill>
                  <a:schemeClr val="dk1"/>
                </a:solidFill>
                <a:latin typeface="Times New Roman"/>
                <a:ea typeface="Times New Roman"/>
                <a:cs typeface="Times New Roman"/>
                <a:sym typeface="Times New Roman"/>
              </a:rPr>
              <a:t>Timing</a:t>
            </a:r>
            <a:r>
              <a:rPr lang="ar" sz="1200">
                <a:solidFill>
                  <a:schemeClr val="dk1"/>
                </a:solidFill>
                <a:latin typeface="Times New Roman"/>
                <a:ea typeface="Times New Roman"/>
                <a:cs typeface="Times New Roman"/>
                <a:sym typeface="Times New Roman"/>
              </a:rPr>
              <a:t>: 1- Course: continues  2- Pattern: Progressive, </a:t>
            </a:r>
            <a:r>
              <a:rPr lang="ar" sz="1200" u="sng">
                <a:solidFill>
                  <a:schemeClr val="dk1"/>
                </a:solidFill>
                <a:latin typeface="Times New Roman"/>
                <a:ea typeface="Times New Roman"/>
                <a:cs typeface="Times New Roman"/>
                <a:sym typeface="Times New Roman"/>
              </a:rPr>
              <a:t>Exacerbating factors</a:t>
            </a:r>
            <a:r>
              <a:rPr lang="ar" sz="1200">
                <a:solidFill>
                  <a:schemeClr val="dk1"/>
                </a:solidFill>
                <a:latin typeface="Times New Roman"/>
                <a:ea typeface="Times New Roman"/>
                <a:cs typeface="Times New Roman"/>
                <a:sym typeface="Times New Roman"/>
              </a:rPr>
              <a:t>: activities or exercise, </a:t>
            </a:r>
            <a:r>
              <a:rPr lang="ar" sz="1200" u="sng">
                <a:solidFill>
                  <a:schemeClr val="dk1"/>
                </a:solidFill>
                <a:latin typeface="Times New Roman"/>
                <a:ea typeface="Times New Roman"/>
                <a:cs typeface="Times New Roman"/>
                <a:sym typeface="Times New Roman"/>
              </a:rPr>
              <a:t>Severity</a:t>
            </a:r>
            <a:r>
              <a:rPr lang="ar" sz="1200">
                <a:solidFill>
                  <a:schemeClr val="dk1"/>
                </a:solidFill>
                <a:latin typeface="Times New Roman"/>
                <a:ea typeface="Times New Roman"/>
                <a:cs typeface="Times New Roman"/>
                <a:sym typeface="Times New Roman"/>
              </a:rPr>
              <a:t>: 7, and affect daily activity, </a:t>
            </a:r>
            <a:r>
              <a:rPr lang="ar" sz="1200" u="sng">
                <a:solidFill>
                  <a:schemeClr val="dk1"/>
                </a:solidFill>
                <a:latin typeface="Times New Roman"/>
                <a:ea typeface="Times New Roman"/>
                <a:cs typeface="Times New Roman"/>
                <a:sym typeface="Times New Roman"/>
              </a:rPr>
              <a:t>Special Questions</a:t>
            </a:r>
            <a:r>
              <a:rPr lang="ar" sz="1200">
                <a:solidFill>
                  <a:schemeClr val="dk1"/>
                </a:solidFill>
                <a:latin typeface="Times New Roman"/>
                <a:ea typeface="Times New Roman"/>
                <a:cs typeface="Times New Roman"/>
                <a:sym typeface="Times New Roman"/>
              </a:rPr>
              <a:t>: N/A</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4- Associated Symptoms: </a:t>
            </a:r>
            <a:r>
              <a:rPr lang="ar" sz="1200">
                <a:solidFill>
                  <a:schemeClr val="dk1"/>
                </a:solidFill>
                <a:latin typeface="Times New Roman"/>
                <a:ea typeface="Times New Roman"/>
                <a:cs typeface="Times New Roman"/>
                <a:sym typeface="Times New Roman"/>
              </a:rPr>
              <a:t>Chest pain (previous episodes),-  dry cough (orthopnea, paroxysmal nocturnal, dyspnea),  NYHA class: 3, Pulmonary edema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5- Risk Factors: </a:t>
            </a:r>
            <a:r>
              <a:rPr lang="ar" sz="1200">
                <a:solidFill>
                  <a:schemeClr val="dk1"/>
                </a:solidFill>
                <a:latin typeface="Times New Roman"/>
                <a:ea typeface="Times New Roman"/>
                <a:cs typeface="Times New Roman"/>
                <a:sym typeface="Times New Roman"/>
              </a:rPr>
              <a:t>HTN, DM type 2</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6- Constitutional symptoms: </a:t>
            </a:r>
            <a:r>
              <a:rPr lang="ar" sz="1200">
                <a:solidFill>
                  <a:schemeClr val="dk1"/>
                </a:solidFill>
                <a:latin typeface="Times New Roman"/>
                <a:ea typeface="Times New Roman"/>
                <a:cs typeface="Times New Roman"/>
                <a:sym typeface="Times New Roman"/>
              </a:rPr>
              <a:t>Unremarkable</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7- Systematic review:  </a:t>
            </a:r>
            <a:r>
              <a:rPr lang="ar" sz="1200">
                <a:solidFill>
                  <a:schemeClr val="dk1"/>
                </a:solidFill>
                <a:latin typeface="Times New Roman"/>
                <a:ea typeface="Times New Roman"/>
                <a:cs typeface="Times New Roman"/>
                <a:sym typeface="Times New Roman"/>
              </a:rPr>
              <a:t>Unremarkable</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8-  Past medical: </a:t>
            </a:r>
            <a:r>
              <a:rPr lang="ar" sz="1200" u="sng">
                <a:solidFill>
                  <a:schemeClr val="dk1"/>
                </a:solidFill>
                <a:latin typeface="Times New Roman"/>
                <a:ea typeface="Times New Roman"/>
                <a:cs typeface="Times New Roman"/>
                <a:sym typeface="Times New Roman"/>
              </a:rPr>
              <a:t>Any similar Attacks</a:t>
            </a:r>
            <a:r>
              <a:rPr lang="ar" sz="1200">
                <a:solidFill>
                  <a:schemeClr val="dk1"/>
                </a:solidFill>
                <a:latin typeface="Times New Roman"/>
                <a:ea typeface="Times New Roman"/>
                <a:cs typeface="Times New Roman"/>
                <a:sym typeface="Times New Roman"/>
              </a:rPr>
              <a:t>: no, </a:t>
            </a:r>
            <a:r>
              <a:rPr lang="ar" sz="1200" u="sng">
                <a:solidFill>
                  <a:schemeClr val="dk1"/>
                </a:solidFill>
                <a:latin typeface="Times New Roman"/>
                <a:ea typeface="Times New Roman"/>
                <a:cs typeface="Times New Roman"/>
                <a:sym typeface="Times New Roman"/>
              </a:rPr>
              <a:t>Any chronic diseases</a:t>
            </a:r>
            <a:r>
              <a:rPr lang="ar" sz="1200">
                <a:solidFill>
                  <a:schemeClr val="dk1"/>
                </a:solidFill>
                <a:latin typeface="Times New Roman"/>
                <a:ea typeface="Times New Roman"/>
                <a:cs typeface="Times New Roman"/>
                <a:sym typeface="Times New Roman"/>
              </a:rPr>
              <a:t>: yes, HTN, DM type 2, </a:t>
            </a:r>
            <a:r>
              <a:rPr lang="ar" sz="1200" u="sng">
                <a:solidFill>
                  <a:schemeClr val="dk1"/>
                </a:solidFill>
                <a:latin typeface="Times New Roman"/>
                <a:ea typeface="Times New Roman"/>
                <a:cs typeface="Times New Roman"/>
                <a:sym typeface="Times New Roman"/>
              </a:rPr>
              <a:t>Any other diseases</a:t>
            </a:r>
            <a:r>
              <a:rPr lang="ar" sz="1200">
                <a:solidFill>
                  <a:schemeClr val="dk1"/>
                </a:solidFill>
                <a:latin typeface="Times New Roman"/>
                <a:ea typeface="Times New Roman"/>
                <a:cs typeface="Times New Roman"/>
                <a:sym typeface="Times New Roman"/>
              </a:rPr>
              <a:t>: no, </a:t>
            </a:r>
            <a:r>
              <a:rPr lang="ar" sz="1200" u="sng">
                <a:solidFill>
                  <a:schemeClr val="dk1"/>
                </a:solidFill>
                <a:latin typeface="Times New Roman"/>
                <a:ea typeface="Times New Roman"/>
                <a:cs typeface="Times New Roman"/>
                <a:sym typeface="Times New Roman"/>
              </a:rPr>
              <a:t>History of Hospitalization</a:t>
            </a:r>
            <a:r>
              <a:rPr lang="ar" sz="1200">
                <a:solidFill>
                  <a:schemeClr val="dk1"/>
                </a:solidFill>
                <a:latin typeface="Times New Roman"/>
                <a:ea typeface="Times New Roman"/>
                <a:cs typeface="Times New Roman"/>
                <a:sym typeface="Times New Roman"/>
              </a:rPr>
              <a:t>: no, </a:t>
            </a:r>
            <a:r>
              <a:rPr lang="ar" sz="1200" u="sng">
                <a:solidFill>
                  <a:schemeClr val="dk1"/>
                </a:solidFill>
                <a:latin typeface="Times New Roman"/>
                <a:ea typeface="Times New Roman"/>
                <a:cs typeface="Times New Roman"/>
                <a:sym typeface="Times New Roman"/>
              </a:rPr>
              <a:t>History of Vaccine</a:t>
            </a:r>
            <a:r>
              <a:rPr lang="ar" sz="1200">
                <a:solidFill>
                  <a:schemeClr val="dk1"/>
                </a:solidFill>
                <a:latin typeface="Times New Roman"/>
                <a:ea typeface="Times New Roman"/>
                <a:cs typeface="Times New Roman"/>
                <a:sym typeface="Times New Roman"/>
              </a:rPr>
              <a:t>: yes covid, </a:t>
            </a:r>
            <a:r>
              <a:rPr lang="ar" sz="1200" u="sng">
                <a:solidFill>
                  <a:schemeClr val="dk1"/>
                </a:solidFill>
                <a:latin typeface="Times New Roman"/>
                <a:ea typeface="Times New Roman"/>
                <a:cs typeface="Times New Roman"/>
                <a:sym typeface="Times New Roman"/>
              </a:rPr>
              <a:t>History of trauma</a:t>
            </a:r>
            <a:r>
              <a:rPr lang="ar" sz="1200">
                <a:solidFill>
                  <a:schemeClr val="dk1"/>
                </a:solidFill>
                <a:latin typeface="Times New Roman"/>
                <a:ea typeface="Times New Roman"/>
                <a:cs typeface="Times New Roman"/>
                <a:sym typeface="Times New Roman"/>
              </a:rPr>
              <a:t>: no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9: Past surgical history:  </a:t>
            </a:r>
            <a:r>
              <a:rPr lang="ar" sz="1200">
                <a:solidFill>
                  <a:schemeClr val="dk1"/>
                </a:solidFill>
                <a:latin typeface="Times New Roman"/>
                <a:ea typeface="Times New Roman"/>
                <a:cs typeface="Times New Roman"/>
                <a:sym typeface="Times New Roman"/>
              </a:rPr>
              <a:t>History of surgery: no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10- Drug history: </a:t>
            </a:r>
            <a:r>
              <a:rPr lang="ar" sz="1200" u="sng">
                <a:solidFill>
                  <a:schemeClr val="dk1"/>
                </a:solidFill>
                <a:latin typeface="Times New Roman"/>
                <a:ea typeface="Times New Roman"/>
                <a:cs typeface="Times New Roman"/>
                <a:sym typeface="Times New Roman"/>
              </a:rPr>
              <a:t>Any drugs</a:t>
            </a:r>
            <a:r>
              <a:rPr lang="ar" sz="1200">
                <a:solidFill>
                  <a:schemeClr val="dk1"/>
                </a:solidFill>
                <a:latin typeface="Times New Roman"/>
                <a:ea typeface="Times New Roman"/>
                <a:cs typeface="Times New Roman"/>
                <a:sym typeface="Times New Roman"/>
              </a:rPr>
              <a:t>: yes, </a:t>
            </a:r>
            <a:r>
              <a:rPr lang="ar" sz="1200" u="sng">
                <a:solidFill>
                  <a:schemeClr val="dk1"/>
                </a:solidFill>
                <a:latin typeface="Times New Roman"/>
                <a:ea typeface="Times New Roman"/>
                <a:cs typeface="Times New Roman"/>
                <a:sym typeface="Times New Roman"/>
              </a:rPr>
              <a:t>Name and dose</a:t>
            </a:r>
            <a:r>
              <a:rPr lang="ar" sz="1200">
                <a:solidFill>
                  <a:schemeClr val="dk1"/>
                </a:solidFill>
                <a:latin typeface="Times New Roman"/>
                <a:ea typeface="Times New Roman"/>
                <a:cs typeface="Times New Roman"/>
                <a:sym typeface="Times New Roman"/>
              </a:rPr>
              <a:t>: metaformin, lisinopril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11- Allergy: </a:t>
            </a:r>
            <a:r>
              <a:rPr lang="ar" sz="1200">
                <a:solidFill>
                  <a:schemeClr val="dk1"/>
                </a:solidFill>
                <a:latin typeface="Times New Roman"/>
                <a:ea typeface="Times New Roman"/>
                <a:cs typeface="Times New Roman"/>
                <a:sym typeface="Times New Roman"/>
              </a:rPr>
              <a:t>History of allergy: no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12- Blood transfusion: </a:t>
            </a:r>
            <a:r>
              <a:rPr lang="ar" sz="1200">
                <a:solidFill>
                  <a:schemeClr val="dk1"/>
                </a:solidFill>
                <a:latin typeface="Times New Roman"/>
                <a:ea typeface="Times New Roman"/>
                <a:cs typeface="Times New Roman"/>
                <a:sym typeface="Times New Roman"/>
              </a:rPr>
              <a:t>Any history of blood transfusion: no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13- Menstrual history</a:t>
            </a:r>
            <a:r>
              <a:rPr lang="ar" sz="1200">
                <a:solidFill>
                  <a:schemeClr val="dk1"/>
                </a:solidFill>
                <a:latin typeface="Times New Roman"/>
                <a:ea typeface="Times New Roman"/>
                <a:cs typeface="Times New Roman"/>
                <a:sym typeface="Times New Roman"/>
              </a:rPr>
              <a:t>: unremarkable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14- Family History: </a:t>
            </a:r>
            <a:r>
              <a:rPr lang="ar" sz="1200">
                <a:solidFill>
                  <a:schemeClr val="dk1"/>
                </a:solidFill>
                <a:latin typeface="Times New Roman"/>
                <a:ea typeface="Times New Roman"/>
                <a:cs typeface="Times New Roman"/>
                <a:sym typeface="Times New Roman"/>
              </a:rPr>
              <a:t>The same disease in the Family: no, Are parents alive? Mother alive, father died, At what age and why: 71, due to MI, Any inherited diseases: no</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15: Social History: </a:t>
            </a:r>
            <a:r>
              <a:rPr lang="ar" sz="1200">
                <a:solidFill>
                  <a:schemeClr val="dk1"/>
                </a:solidFill>
                <a:latin typeface="Times New Roman"/>
                <a:ea typeface="Times New Roman"/>
                <a:cs typeface="Times New Roman"/>
                <a:sym typeface="Times New Roman"/>
              </a:rPr>
              <a:t>Smoking or alcohol abuse: smoker, for 20 years, one pack/day, Illegal sexual contact: no</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16- Travel History:</a:t>
            </a:r>
            <a:r>
              <a:rPr lang="ar" sz="1200">
                <a:solidFill>
                  <a:schemeClr val="dk1"/>
                </a:solidFill>
                <a:latin typeface="Times New Roman"/>
                <a:ea typeface="Times New Roman"/>
                <a:cs typeface="Times New Roman"/>
                <a:sym typeface="Times New Roman"/>
              </a:rPr>
              <a:t> makkah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500"/>
              <a:buFont typeface="Arial"/>
              <a:buNone/>
            </a:pPr>
            <a:r>
              <a:rPr b="1" lang="ar" sz="1200">
                <a:solidFill>
                  <a:schemeClr val="dk1"/>
                </a:solidFill>
                <a:latin typeface="Times New Roman"/>
                <a:ea typeface="Times New Roman"/>
                <a:cs typeface="Times New Roman"/>
                <a:sym typeface="Times New Roman"/>
              </a:rPr>
              <a:t>17- </a:t>
            </a:r>
            <a:r>
              <a:rPr b="1" lang="ar" sz="1200" u="sng">
                <a:solidFill>
                  <a:schemeClr val="accent5"/>
                </a:solidFill>
                <a:latin typeface="Times New Roman"/>
                <a:ea typeface="Times New Roman"/>
                <a:cs typeface="Times New Roman"/>
                <a:sym typeface="Times New Roman"/>
                <a:hlinkClick action="ppaction://hlinksldjump" r:id="rId3">
                  <a:extLst>
                    <a:ext uri="{A12FA001-AC4F-418D-AE19-62706E023703}">
                      <ahyp:hlinkClr val="tx"/>
                    </a:ext>
                  </a:extLst>
                </a:hlinkClick>
              </a:rPr>
              <a:t>Physical findings</a:t>
            </a:r>
            <a:r>
              <a:rPr b="1" lang="ar" sz="1200">
                <a:solidFill>
                  <a:schemeClr val="dk1"/>
                </a:solidFill>
                <a:latin typeface="Times New Roman"/>
                <a:ea typeface="Times New Roman"/>
                <a:cs typeface="Times New Roman"/>
                <a:sym typeface="Times New Roman"/>
              </a:rPr>
              <a:t>: </a:t>
            </a:r>
            <a:r>
              <a:rPr lang="ar" sz="1200">
                <a:solidFill>
                  <a:schemeClr val="dk1"/>
                </a:solidFill>
                <a:latin typeface="Times New Roman"/>
                <a:ea typeface="Times New Roman"/>
                <a:cs typeface="Times New Roman"/>
                <a:sym typeface="Times New Roman"/>
              </a:rPr>
              <a:t>General: normal, Specific: Soft s2, crescendo-decresendo systolic ejection murmur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500"/>
              <a:buFont typeface="Arial"/>
              <a:buNone/>
            </a:pPr>
            <a:r>
              <a:rPr lang="ar" sz="1200">
                <a:solidFill>
                  <a:schemeClr val="dk1"/>
                </a:solidFill>
                <a:latin typeface="Times New Roman"/>
                <a:ea typeface="Times New Roman"/>
                <a:cs typeface="Times New Roman"/>
                <a:sym typeface="Times New Roman"/>
              </a:rPr>
              <a:t>(Aortic stenosis)  heard best at 2nd intercostal space, radiating to carotid </a:t>
            </a:r>
            <a:endParaRPr sz="10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500"/>
              <a:buFont typeface="Arial"/>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500"/>
              <a:buFont typeface="Arial"/>
              <a:buNone/>
            </a:pPr>
            <a:r>
              <a:rPr b="1" lang="ar" sz="1200">
                <a:solidFill>
                  <a:schemeClr val="dk1"/>
                </a:solidFill>
                <a:latin typeface="Times New Roman"/>
                <a:ea typeface="Times New Roman"/>
                <a:cs typeface="Times New Roman"/>
                <a:sym typeface="Times New Roman"/>
              </a:rPr>
              <a:t>18- Differential diagnosis: Valvular Heart disease( Aortic stenosis), HF ( Secondary to VHD )</a:t>
            </a:r>
            <a:r>
              <a:rPr lang="ar" sz="1200">
                <a:solidFill>
                  <a:schemeClr val="dk1"/>
                </a:solidFill>
                <a:latin typeface="Times New Roman"/>
                <a:ea typeface="Times New Roman"/>
                <a:cs typeface="Times New Roman"/>
                <a:sym typeface="Times New Roman"/>
              </a:rPr>
              <a:t>,  ACS, Pneumothorax</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5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500"/>
              <a:buFont typeface="Arial"/>
              <a:buNone/>
            </a:pPr>
            <a:r>
              <a:rPr b="1" lang="ar" sz="1200">
                <a:solidFill>
                  <a:schemeClr val="dk1"/>
                </a:solidFill>
                <a:latin typeface="Times New Roman"/>
                <a:ea typeface="Times New Roman"/>
                <a:cs typeface="Times New Roman"/>
                <a:sym typeface="Times New Roman"/>
              </a:rPr>
              <a:t>19- Investigation: </a:t>
            </a:r>
            <a:r>
              <a:rPr lang="ar" sz="1200">
                <a:solidFill>
                  <a:schemeClr val="dk1"/>
                </a:solidFill>
                <a:latin typeface="Times New Roman"/>
                <a:ea typeface="Times New Roman"/>
                <a:cs typeface="Times New Roman"/>
                <a:sym typeface="Times New Roman"/>
              </a:rPr>
              <a:t>CBC, X-RAY, </a:t>
            </a:r>
            <a:r>
              <a:rPr b="1" lang="ar" sz="1200">
                <a:solidFill>
                  <a:schemeClr val="dk1"/>
                </a:solidFill>
                <a:latin typeface="Times New Roman"/>
                <a:ea typeface="Times New Roman"/>
                <a:cs typeface="Times New Roman"/>
                <a:sym typeface="Times New Roman"/>
              </a:rPr>
              <a:t>Transthoracic Echo ( best initial ),</a:t>
            </a:r>
            <a:r>
              <a:rPr lang="ar" sz="1200">
                <a:solidFill>
                  <a:schemeClr val="dk1"/>
                </a:solidFill>
                <a:latin typeface="Times New Roman"/>
                <a:ea typeface="Times New Roman"/>
                <a:cs typeface="Times New Roman"/>
                <a:sym typeface="Times New Roman"/>
              </a:rPr>
              <a:t> ECG, cardiac enzymes, </a:t>
            </a:r>
            <a:r>
              <a:rPr b="1" lang="ar" sz="1200">
                <a:solidFill>
                  <a:schemeClr val="dk1"/>
                </a:solidFill>
                <a:latin typeface="Times New Roman"/>
                <a:ea typeface="Times New Roman"/>
                <a:cs typeface="Times New Roman"/>
                <a:sym typeface="Times New Roman"/>
              </a:rPr>
              <a:t>cardiac cath ( Most accurate)  </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200">
              <a:solidFill>
                <a:schemeClr val="dk1"/>
              </a:solidFill>
              <a:latin typeface="Times New Roman"/>
              <a:ea typeface="Times New Roman"/>
              <a:cs typeface="Times New Roman"/>
              <a:sym typeface="Times New Roman"/>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52"/>
          <p:cNvSpPr txBox="1"/>
          <p:nvPr/>
        </p:nvSpPr>
        <p:spPr>
          <a:xfrm>
            <a:off x="262950" y="655035"/>
            <a:ext cx="7034100" cy="11997300"/>
          </a:xfrm>
          <a:prstGeom prst="rect">
            <a:avLst/>
          </a:prstGeom>
          <a:noFill/>
          <a:ln>
            <a:noFill/>
          </a:ln>
        </p:spPr>
        <p:txBody>
          <a:bodyPr anchorCtr="0" anchor="t" bIns="125250" lIns="125250" spcFirstLastPara="1" rIns="125250" wrap="square" tIns="125250">
            <a:noAutofit/>
          </a:bodyPr>
          <a:lstStyle/>
          <a:p>
            <a:pPr indent="0" lvl="0" marL="0" rtl="0" algn="l">
              <a:lnSpc>
                <a:spcPct val="115000"/>
              </a:lnSpc>
              <a:spcBef>
                <a:spcPts val="0"/>
              </a:spcBef>
              <a:spcAft>
                <a:spcPts val="0"/>
              </a:spcAft>
              <a:buClr>
                <a:schemeClr val="dk1"/>
              </a:buClr>
              <a:buSzPts val="1100"/>
              <a:buFont typeface="Arial"/>
              <a:buNone/>
            </a:pPr>
            <a:r>
              <a:t/>
            </a:r>
            <a:endParaRPr b="1"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latin typeface="Times New Roman"/>
                <a:ea typeface="Times New Roman"/>
                <a:cs typeface="Times New Roman"/>
                <a:sym typeface="Times New Roman"/>
              </a:rPr>
              <a:t>20: Treatment and management</a:t>
            </a:r>
            <a:r>
              <a:rPr lang="ar" sz="1200">
                <a:latin typeface="Times New Roman"/>
                <a:ea typeface="Times New Roman"/>
                <a:cs typeface="Times New Roman"/>
                <a:sym typeface="Times New Roman"/>
              </a:rPr>
              <a:t> </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latin typeface="Times New Roman"/>
                <a:ea typeface="Times New Roman"/>
                <a:cs typeface="Times New Roman"/>
                <a:sym typeface="Times New Roman"/>
              </a:rPr>
              <a:t>Supportive: </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latin typeface="Times New Roman"/>
                <a:ea typeface="Times New Roman"/>
                <a:cs typeface="Times New Roman"/>
                <a:sym typeface="Times New Roman"/>
              </a:rPr>
              <a:t>- ACEi for high BP</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latin typeface="Times New Roman"/>
                <a:ea typeface="Times New Roman"/>
                <a:cs typeface="Times New Roman"/>
                <a:sym typeface="Times New Roman"/>
              </a:rPr>
              <a:t>- Diuretics for Edema </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latin typeface="Times New Roman"/>
                <a:ea typeface="Times New Roman"/>
                <a:cs typeface="Times New Roman"/>
                <a:sym typeface="Times New Roman"/>
              </a:rPr>
              <a:t>- If severe, give IV steroids</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latin typeface="Times New Roman"/>
                <a:ea typeface="Times New Roman"/>
                <a:cs typeface="Times New Roman"/>
                <a:sym typeface="Times New Roman"/>
              </a:rPr>
              <a:t>Management for gout: </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latin typeface="Times New Roman"/>
                <a:ea typeface="Times New Roman"/>
                <a:cs typeface="Times New Roman"/>
                <a:sym typeface="Times New Roman"/>
              </a:rPr>
              <a:t>- Acute attack - pain killers</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latin typeface="Times New Roman"/>
                <a:ea typeface="Times New Roman"/>
                <a:cs typeface="Times New Roman"/>
                <a:sym typeface="Times New Roman"/>
              </a:rPr>
              <a:t>- Recurrent attacks  - Urate lowering medications</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latin typeface="Times New Roman"/>
                <a:ea typeface="Times New Roman"/>
                <a:cs typeface="Times New Roman"/>
                <a:sym typeface="Times New Roman"/>
              </a:rPr>
              <a:t>Questions from examiner:</a:t>
            </a:r>
            <a:endParaRPr b="1"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latin typeface="Times New Roman"/>
                <a:ea typeface="Times New Roman"/>
                <a:cs typeface="Times New Roman"/>
                <a:sym typeface="Times New Roman"/>
              </a:rPr>
              <a:t>- Why US?  To rule out obstruction</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latin typeface="Times New Roman"/>
                <a:ea typeface="Times New Roman"/>
                <a:cs typeface="Times New Roman"/>
                <a:sym typeface="Times New Roman"/>
              </a:rPr>
              <a:t>- Should we give the patient antibiotics?</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latin typeface="Times New Roman"/>
                <a:ea typeface="Times New Roman"/>
                <a:cs typeface="Times New Roman"/>
                <a:sym typeface="Times New Roman"/>
              </a:rPr>
              <a:t>- What are you gonna see in general inspection or appearance ? any signs of distress or autoimmune disorders </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latin typeface="Times New Roman"/>
                <a:ea typeface="Times New Roman"/>
                <a:cs typeface="Times New Roman"/>
                <a:sym typeface="Times New Roman"/>
              </a:rPr>
              <a:t>- What do you see in the vital signs? any signs of distress</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latin typeface="Times New Roman"/>
                <a:ea typeface="Times New Roman"/>
                <a:cs typeface="Times New Roman"/>
                <a:sym typeface="Times New Roman"/>
              </a:rPr>
              <a:t>- What is the normal chest expansion ? A N</a:t>
            </a:r>
            <a:r>
              <a:rPr lang="ar" sz="1100">
                <a:latin typeface="Times New Roman"/>
                <a:ea typeface="Times New Roman"/>
                <a:cs typeface="Times New Roman"/>
                <a:sym typeface="Times New Roman"/>
              </a:rPr>
              <a:t>ormal adult chest should expand about </a:t>
            </a:r>
            <a:r>
              <a:rPr b="1" lang="ar" sz="1100">
                <a:latin typeface="Times New Roman"/>
                <a:ea typeface="Times New Roman"/>
                <a:cs typeface="Times New Roman"/>
                <a:sym typeface="Times New Roman"/>
              </a:rPr>
              <a:t>2 to 5 inches</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latin typeface="Times New Roman"/>
                <a:ea typeface="Times New Roman"/>
                <a:cs typeface="Times New Roman"/>
                <a:sym typeface="Times New Roman"/>
              </a:rPr>
              <a:t>- The patient has gout and he takes </a:t>
            </a:r>
            <a:r>
              <a:rPr b="1" lang="ar" sz="1200" u="sng">
                <a:latin typeface="Times New Roman"/>
                <a:ea typeface="Times New Roman"/>
                <a:cs typeface="Times New Roman"/>
                <a:sym typeface="Times New Roman"/>
              </a:rPr>
              <a:t>ibuprofen</a:t>
            </a:r>
            <a:r>
              <a:rPr lang="ar" sz="1200">
                <a:latin typeface="Times New Roman"/>
                <a:ea typeface="Times New Roman"/>
                <a:cs typeface="Times New Roman"/>
                <a:sym typeface="Times New Roman"/>
              </a:rPr>
              <a:t> for it, do you think this is the reason for his symptoms? </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latin typeface="Times New Roman"/>
                <a:ea typeface="Times New Roman"/>
                <a:cs typeface="Times New Roman"/>
                <a:sym typeface="Times New Roman"/>
              </a:rPr>
              <a:t>- Is renal ischemia painful or painless?   </a:t>
            </a:r>
            <a:r>
              <a:rPr b="1" lang="ar" sz="1200" u="sng">
                <a:latin typeface="Times New Roman"/>
                <a:ea typeface="Times New Roman"/>
                <a:cs typeface="Times New Roman"/>
                <a:sym typeface="Times New Roman"/>
              </a:rPr>
              <a:t>Painful</a:t>
            </a:r>
            <a:r>
              <a:rPr lang="ar" sz="1200">
                <a:latin typeface="Times New Roman"/>
                <a:ea typeface="Times New Roman"/>
                <a:cs typeface="Times New Roman"/>
                <a:sym typeface="Times New Roman"/>
              </a:rPr>
              <a:t> </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latin typeface="Times New Roman"/>
                <a:ea typeface="Times New Roman"/>
                <a:cs typeface="Times New Roman"/>
                <a:sym typeface="Times New Roman"/>
              </a:rPr>
              <a:t>- How can trauma cause reduced urine output?</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latin typeface="Times New Roman"/>
                <a:ea typeface="Times New Roman"/>
                <a:cs typeface="Times New Roman"/>
                <a:sym typeface="Times New Roman"/>
              </a:rPr>
              <a:t>- What can paracetamol and ibuprofen do? </a:t>
            </a:r>
            <a:r>
              <a:rPr b="1" lang="ar" sz="1200" u="sng">
                <a:latin typeface="Times New Roman"/>
                <a:ea typeface="Times New Roman"/>
                <a:cs typeface="Times New Roman"/>
                <a:sym typeface="Times New Roman"/>
              </a:rPr>
              <a:t>AKI</a:t>
            </a:r>
            <a:endParaRPr b="1" sz="1200" u="sng">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latin typeface="Times New Roman"/>
                <a:ea typeface="Times New Roman"/>
                <a:cs typeface="Times New Roman"/>
                <a:sym typeface="Times New Roman"/>
              </a:rPr>
              <a:t>- Do you give ACEi in AKI? </a:t>
            </a:r>
            <a:r>
              <a:rPr b="1" lang="ar" sz="1200" u="sng">
                <a:latin typeface="Times New Roman"/>
                <a:ea typeface="Times New Roman"/>
                <a:cs typeface="Times New Roman"/>
                <a:sym typeface="Times New Roman"/>
              </a:rPr>
              <a:t>NO</a:t>
            </a:r>
            <a:r>
              <a:rPr lang="ar" sz="1200">
                <a:latin typeface="Times New Roman"/>
                <a:ea typeface="Times New Roman"/>
                <a:cs typeface="Times New Roman"/>
                <a:sym typeface="Times New Roman"/>
              </a:rPr>
              <a:t> </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latin typeface="Times New Roman"/>
                <a:ea typeface="Times New Roman"/>
                <a:cs typeface="Times New Roman"/>
                <a:sym typeface="Times New Roman"/>
              </a:rPr>
              <a:t>- What do you look for in serology? </a:t>
            </a:r>
            <a:endParaRPr b="1"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latin typeface="Times New Roman"/>
                <a:ea typeface="Times New Roman"/>
                <a:cs typeface="Times New Roman"/>
                <a:sym typeface="Times New Roman"/>
              </a:rPr>
              <a:t>   </a:t>
            </a:r>
            <a:endParaRPr b="1" sz="12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800" u="sng">
              <a:solidFill>
                <a:srgbClr val="A64D79"/>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300">
              <a:solidFill>
                <a:srgbClr val="0B5394"/>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300">
              <a:solidFill>
                <a:schemeClr val="dk1"/>
              </a:solidFill>
              <a:latin typeface="Times New Roman"/>
              <a:ea typeface="Times New Roman"/>
              <a:cs typeface="Times New Roman"/>
              <a:sym typeface="Times New Roman"/>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p53"/>
          <p:cNvSpPr txBox="1"/>
          <p:nvPr/>
        </p:nvSpPr>
        <p:spPr>
          <a:xfrm>
            <a:off x="339225" y="494221"/>
            <a:ext cx="7034100" cy="11646600"/>
          </a:xfrm>
          <a:prstGeom prst="rect">
            <a:avLst/>
          </a:prstGeom>
          <a:noFill/>
          <a:ln>
            <a:noFill/>
          </a:ln>
        </p:spPr>
        <p:txBody>
          <a:bodyPr anchorCtr="0" anchor="t" bIns="125250" lIns="125250" spcFirstLastPara="1" rIns="125250" wrap="square" tIns="125250">
            <a:noAutofit/>
          </a:bodyPr>
          <a:lstStyle/>
          <a:p>
            <a:pPr indent="0" lvl="0" marL="0" rtl="0" algn="l">
              <a:lnSpc>
                <a:spcPct val="115000"/>
              </a:lnSpc>
              <a:spcBef>
                <a:spcPts val="0"/>
              </a:spcBef>
              <a:spcAft>
                <a:spcPts val="0"/>
              </a:spcAft>
              <a:buNone/>
            </a:pPr>
            <a:r>
              <a:rPr b="1" lang="ar" sz="1600" u="sng">
                <a:solidFill>
                  <a:srgbClr val="6AA84F"/>
                </a:solidFill>
                <a:latin typeface="Times New Roman"/>
                <a:ea typeface="Times New Roman"/>
                <a:cs typeface="Times New Roman"/>
                <a:sym typeface="Times New Roman"/>
              </a:rPr>
              <a:t>Gastrointestinal </a:t>
            </a:r>
            <a:r>
              <a:rPr b="1" lang="ar" sz="1600">
                <a:solidFill>
                  <a:srgbClr val="F1C232"/>
                </a:solidFill>
                <a:latin typeface="Times New Roman"/>
                <a:ea typeface="Times New Roman"/>
                <a:cs typeface="Times New Roman"/>
                <a:sym typeface="Times New Roman"/>
              </a:rPr>
              <a:t>   </a:t>
            </a:r>
            <a:r>
              <a:rPr b="1" lang="ar" sz="1600">
                <a:solidFill>
                  <a:schemeClr val="dk1"/>
                </a:solidFill>
                <a:highlight>
                  <a:srgbClr val="FFF2CC"/>
                </a:highlight>
                <a:latin typeface="Times New Roman"/>
                <a:ea typeface="Times New Roman"/>
                <a:cs typeface="Times New Roman"/>
                <a:sym typeface="Times New Roman"/>
              </a:rPr>
              <a:t>Case 19: </a:t>
            </a:r>
            <a:r>
              <a:rPr b="1" lang="ar" sz="1600">
                <a:solidFill>
                  <a:schemeClr val="dk1"/>
                </a:solidFill>
                <a:highlight>
                  <a:srgbClr val="FFF2CC"/>
                </a:highlight>
                <a:latin typeface="Times New Roman"/>
                <a:ea typeface="Times New Roman"/>
                <a:cs typeface="Times New Roman"/>
                <a:sym typeface="Times New Roman"/>
              </a:rPr>
              <a:t>Hepatitis</a:t>
            </a:r>
            <a:endParaRPr b="1" sz="1600">
              <a:solidFill>
                <a:schemeClr val="dk1"/>
              </a:solidFill>
              <a:highlight>
                <a:srgbClr val="FFF2CC"/>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a:solidFill>
                  <a:srgbClr val="3C78D8"/>
                </a:solidFill>
                <a:latin typeface="Times New Roman"/>
                <a:ea typeface="Times New Roman"/>
                <a:cs typeface="Times New Roman"/>
                <a:sym typeface="Times New Roman"/>
              </a:rPr>
              <a:t>Case: 30 y/o female came to the c</a:t>
            </a:r>
            <a:r>
              <a:rPr b="1" lang="ar">
                <a:solidFill>
                  <a:srgbClr val="3C78D8"/>
                </a:solidFill>
                <a:latin typeface="Times New Roman"/>
                <a:ea typeface="Times New Roman"/>
                <a:cs typeface="Times New Roman"/>
                <a:sym typeface="Times New Roman"/>
              </a:rPr>
              <a:t>linic with abdominal distention and jaundice </a:t>
            </a:r>
            <a:endParaRPr b="1">
              <a:solidFill>
                <a:srgbClr val="3C78D8"/>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rgbClr val="3C78D8"/>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 Biodata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 Biodata: - Name , Age 30 , Gender, Occupation , Residency , Route and date of admission. </a:t>
            </a:r>
            <a:r>
              <a:rPr lang="ar" sz="1300">
                <a:solidFill>
                  <a:schemeClr val="dk1"/>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 </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2- Chief complaint:</a:t>
            </a:r>
            <a:r>
              <a:rPr lang="ar" sz="1100">
                <a:solidFill>
                  <a:schemeClr val="dk1"/>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Yellow discoloration of the skin , Abdominal distention </a:t>
            </a:r>
            <a:endParaRPr sz="11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3- History of Presenting illness</a:t>
            </a:r>
            <a:r>
              <a:rPr b="1" lang="ar" sz="1100">
                <a:solidFill>
                  <a:schemeClr val="dk1"/>
                </a:solidFill>
                <a:latin typeface="Times New Roman"/>
                <a:ea typeface="Times New Roman"/>
                <a:cs typeface="Times New Roman"/>
                <a:sym typeface="Times New Roman"/>
              </a:rPr>
              <a:t>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666666"/>
                </a:solidFill>
                <a:latin typeface="Times New Roman"/>
                <a:ea typeface="Times New Roman"/>
                <a:cs typeface="Times New Roman"/>
                <a:sym typeface="Times New Roman"/>
              </a:rPr>
              <a:t>Site : Eyes , Hands , ( Palm ) Face ( Skin )   Onset: Gradual </a:t>
            </a:r>
            <a:r>
              <a:rPr lang="ar" sz="1100">
                <a:solidFill>
                  <a:srgbClr val="666666"/>
                </a:solidFill>
                <a:highlight>
                  <a:schemeClr val="lt1"/>
                </a:highlight>
                <a:latin typeface="Times New Roman"/>
                <a:ea typeface="Times New Roman"/>
                <a:cs typeface="Times New Roman"/>
                <a:sym typeface="Times New Roman"/>
              </a:rPr>
              <a:t> Character: - Radiation: -</a:t>
            </a:r>
            <a:r>
              <a:rPr lang="ar" sz="1100">
                <a:solidFill>
                  <a:srgbClr val="666666"/>
                </a:solidFill>
                <a:highlight>
                  <a:srgbClr val="FFFFFF"/>
                </a:highlight>
                <a:latin typeface="Times New Roman"/>
                <a:ea typeface="Times New Roman"/>
                <a:cs typeface="Times New Roman"/>
                <a:sym typeface="Times New Roman"/>
              </a:rPr>
              <a:t> </a:t>
            </a:r>
            <a:r>
              <a:rPr lang="ar" sz="1100">
                <a:solidFill>
                  <a:srgbClr val="666666"/>
                </a:solidFill>
                <a:latin typeface="Times New Roman"/>
                <a:ea typeface="Times New Roman"/>
                <a:cs typeface="Times New Roman"/>
                <a:sym typeface="Times New Roman"/>
              </a:rPr>
              <a:t>Alleviating Factor: Fasting ? No  Timing: (1- Course: Continues  2- Pattern: progressive  )  Exacerbating factors: Food ? No  Severity: 7</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666666"/>
                </a:solidFill>
                <a:latin typeface="Times New Roman"/>
                <a:ea typeface="Times New Roman"/>
                <a:cs typeface="Times New Roman"/>
                <a:sym typeface="Times New Roman"/>
              </a:rPr>
              <a:t> Special Questions: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666666"/>
                </a:solidFill>
                <a:latin typeface="Times New Roman"/>
                <a:ea typeface="Times New Roman"/>
                <a:cs typeface="Times New Roman"/>
                <a:sym typeface="Times New Roman"/>
              </a:rPr>
              <a:t>When did you notice it ? and who noticed it ? Few weeks ago by my mother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666666"/>
                </a:solidFill>
                <a:latin typeface="Times New Roman"/>
                <a:ea typeface="Times New Roman"/>
                <a:cs typeface="Times New Roman"/>
                <a:sym typeface="Times New Roman"/>
              </a:rPr>
              <a:t>Do you have skin itchiness ? No 	Have you had any fever ( Cholangitis ) ? NO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666666"/>
                </a:solidFill>
                <a:latin typeface="Times New Roman"/>
                <a:ea typeface="Times New Roman"/>
                <a:cs typeface="Times New Roman"/>
                <a:sym typeface="Times New Roman"/>
              </a:rPr>
              <a:t>Have you had a change in your appetite or weight loss ( Malignancies )?  NO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666666"/>
                </a:solidFill>
                <a:latin typeface="Times New Roman"/>
                <a:ea typeface="Times New Roman"/>
                <a:cs typeface="Times New Roman"/>
                <a:sym typeface="Times New Roman"/>
              </a:rPr>
              <a:t>Have you started any new medication recently ? NO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4- Associated Symptoms: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666666"/>
                </a:solidFill>
                <a:latin typeface="Times New Roman"/>
                <a:ea typeface="Times New Roman"/>
                <a:cs typeface="Times New Roman"/>
                <a:sym typeface="Times New Roman"/>
              </a:rPr>
              <a:t>Prehepatic causes : Fatigue , </a:t>
            </a:r>
            <a:r>
              <a:rPr lang="ar" sz="1100">
                <a:solidFill>
                  <a:srgbClr val="666666"/>
                </a:solidFill>
                <a:latin typeface="Times New Roman"/>
                <a:ea typeface="Times New Roman"/>
                <a:cs typeface="Times New Roman"/>
                <a:sym typeface="Times New Roman"/>
              </a:rPr>
              <a:t>chillies</a:t>
            </a:r>
            <a:r>
              <a:rPr lang="ar" sz="1100">
                <a:solidFill>
                  <a:srgbClr val="666666"/>
                </a:solidFill>
                <a:latin typeface="Times New Roman"/>
                <a:ea typeface="Times New Roman"/>
                <a:cs typeface="Times New Roman"/>
                <a:sym typeface="Times New Roman"/>
              </a:rPr>
              <a:t> , Tea colored urine , </a:t>
            </a:r>
            <a:r>
              <a:rPr lang="ar" sz="1100">
                <a:solidFill>
                  <a:srgbClr val="666666"/>
                </a:solidFill>
                <a:latin typeface="Times New Roman"/>
                <a:ea typeface="Times New Roman"/>
                <a:cs typeface="Times New Roman"/>
                <a:sym typeface="Times New Roman"/>
              </a:rPr>
              <a:t>Exertional</a:t>
            </a:r>
            <a:r>
              <a:rPr lang="ar" sz="1100">
                <a:solidFill>
                  <a:srgbClr val="666666"/>
                </a:solidFill>
                <a:latin typeface="Times New Roman"/>
                <a:ea typeface="Times New Roman"/>
                <a:cs typeface="Times New Roman"/>
                <a:sym typeface="Times New Roman"/>
              </a:rPr>
              <a:t> dyspnea , Palpitation , fever.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666666"/>
                </a:solidFill>
                <a:latin typeface="Times New Roman"/>
                <a:ea typeface="Times New Roman"/>
                <a:cs typeface="Times New Roman"/>
                <a:sym typeface="Times New Roman"/>
              </a:rPr>
              <a:t>Hepatic causes : Bleeding </a:t>
            </a:r>
            <a:r>
              <a:rPr lang="ar" sz="1100">
                <a:solidFill>
                  <a:srgbClr val="666666"/>
                </a:solidFill>
                <a:latin typeface="Times New Roman"/>
                <a:ea typeface="Times New Roman"/>
                <a:cs typeface="Times New Roman"/>
                <a:sym typeface="Times New Roman"/>
              </a:rPr>
              <a:t>tendency</a:t>
            </a:r>
            <a:r>
              <a:rPr lang="ar" sz="1100">
                <a:solidFill>
                  <a:srgbClr val="666666"/>
                </a:solidFill>
                <a:latin typeface="Times New Roman"/>
                <a:ea typeface="Times New Roman"/>
                <a:cs typeface="Times New Roman"/>
                <a:sym typeface="Times New Roman"/>
              </a:rPr>
              <a:t> , </a:t>
            </a:r>
            <a:r>
              <a:rPr lang="ar" sz="1100">
                <a:solidFill>
                  <a:srgbClr val="666666"/>
                </a:solidFill>
                <a:latin typeface="Times New Roman"/>
                <a:ea typeface="Times New Roman"/>
                <a:cs typeface="Times New Roman"/>
                <a:sym typeface="Times New Roman"/>
              </a:rPr>
              <a:t>Ascites</a:t>
            </a:r>
            <a:r>
              <a:rPr lang="ar" sz="1100">
                <a:solidFill>
                  <a:srgbClr val="666666"/>
                </a:solidFill>
                <a:latin typeface="Times New Roman"/>
                <a:ea typeface="Times New Roman"/>
                <a:cs typeface="Times New Roman"/>
                <a:sym typeface="Times New Roman"/>
              </a:rPr>
              <a:t> , Lower limb swelling.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666666"/>
                </a:solidFill>
                <a:latin typeface="Times New Roman"/>
                <a:ea typeface="Times New Roman"/>
                <a:cs typeface="Times New Roman"/>
                <a:sym typeface="Times New Roman"/>
              </a:rPr>
              <a:t>Posthepatic causes : RUQ pain, Clay stool , </a:t>
            </a:r>
            <a:r>
              <a:rPr lang="ar" sz="1100">
                <a:solidFill>
                  <a:srgbClr val="666666"/>
                </a:solidFill>
                <a:latin typeface="Times New Roman"/>
                <a:ea typeface="Times New Roman"/>
                <a:cs typeface="Times New Roman"/>
                <a:sym typeface="Times New Roman"/>
              </a:rPr>
              <a:t>Dark urine, Pruritus.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666666"/>
                </a:solidFill>
                <a:latin typeface="Times New Roman"/>
                <a:ea typeface="Times New Roman"/>
                <a:cs typeface="Times New Roman"/>
                <a:sym typeface="Times New Roman"/>
              </a:rPr>
              <a:t>Malaria : Fever , rigors , Cold , Sweating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5- Risk Factors: </a:t>
            </a:r>
            <a:r>
              <a:rPr lang="ar" sz="1100">
                <a:solidFill>
                  <a:srgbClr val="666666"/>
                </a:solidFill>
                <a:latin typeface="Times New Roman"/>
                <a:ea typeface="Times New Roman"/>
                <a:cs typeface="Times New Roman"/>
                <a:sym typeface="Times New Roman"/>
              </a:rPr>
              <a:t>Liver disease , Hyperlipidemia , contact with Jaundice ( Hepatitis ) , Hx of Gallstone , Traveling to endemic area.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6- Constitutional symptoms: NNWAFF ( </a:t>
            </a:r>
            <a:r>
              <a:rPr b="1" lang="ar" sz="1100" u="sng">
                <a:solidFill>
                  <a:schemeClr val="dk1"/>
                </a:solidFill>
                <a:latin typeface="Times New Roman"/>
                <a:ea typeface="Times New Roman"/>
                <a:cs typeface="Times New Roman"/>
                <a:sym typeface="Times New Roman"/>
              </a:rPr>
              <a:t>N</a:t>
            </a:r>
            <a:r>
              <a:rPr b="1" lang="ar" sz="1100">
                <a:solidFill>
                  <a:schemeClr val="dk1"/>
                </a:solidFill>
                <a:latin typeface="Times New Roman"/>
                <a:ea typeface="Times New Roman"/>
                <a:cs typeface="Times New Roman"/>
                <a:sym typeface="Times New Roman"/>
              </a:rPr>
              <a:t>ausea, </a:t>
            </a:r>
            <a:r>
              <a:rPr b="1" lang="ar" sz="1100" u="sng">
                <a:solidFill>
                  <a:schemeClr val="dk1"/>
                </a:solidFill>
                <a:latin typeface="Times New Roman"/>
                <a:ea typeface="Times New Roman"/>
                <a:cs typeface="Times New Roman"/>
                <a:sym typeface="Times New Roman"/>
              </a:rPr>
              <a:t>N</a:t>
            </a:r>
            <a:r>
              <a:rPr b="1" lang="ar" sz="1100">
                <a:solidFill>
                  <a:schemeClr val="dk1"/>
                </a:solidFill>
                <a:latin typeface="Times New Roman"/>
                <a:ea typeface="Times New Roman"/>
                <a:cs typeface="Times New Roman"/>
                <a:sym typeface="Times New Roman"/>
              </a:rPr>
              <a:t>ight sweat, </a:t>
            </a:r>
            <a:r>
              <a:rPr b="1" lang="ar" sz="1100" u="sng">
                <a:solidFill>
                  <a:schemeClr val="dk1"/>
                </a:solidFill>
                <a:latin typeface="Times New Roman"/>
                <a:ea typeface="Times New Roman"/>
                <a:cs typeface="Times New Roman"/>
                <a:sym typeface="Times New Roman"/>
              </a:rPr>
              <a:t>W</a:t>
            </a:r>
            <a:r>
              <a:rPr b="1" lang="ar" sz="1100">
                <a:solidFill>
                  <a:schemeClr val="dk1"/>
                </a:solidFill>
                <a:latin typeface="Times New Roman"/>
                <a:ea typeface="Times New Roman"/>
                <a:cs typeface="Times New Roman"/>
                <a:sym typeface="Times New Roman"/>
              </a:rPr>
              <a:t>eight loss, Loss of</a:t>
            </a:r>
            <a:r>
              <a:rPr b="1" lang="ar" sz="1100" u="sng">
                <a:solidFill>
                  <a:schemeClr val="dk1"/>
                </a:solidFill>
                <a:latin typeface="Times New Roman"/>
                <a:ea typeface="Times New Roman"/>
                <a:cs typeface="Times New Roman"/>
                <a:sym typeface="Times New Roman"/>
              </a:rPr>
              <a:t> a</a:t>
            </a:r>
            <a:r>
              <a:rPr b="1" lang="ar" sz="1100">
                <a:solidFill>
                  <a:schemeClr val="dk1"/>
                </a:solidFill>
                <a:latin typeface="Times New Roman"/>
                <a:ea typeface="Times New Roman"/>
                <a:cs typeface="Times New Roman"/>
                <a:sym typeface="Times New Roman"/>
              </a:rPr>
              <a:t>ppetite, </a:t>
            </a:r>
            <a:r>
              <a:rPr b="1" lang="ar" sz="1100" u="sng">
                <a:solidFill>
                  <a:schemeClr val="dk1"/>
                </a:solidFill>
                <a:latin typeface="Times New Roman"/>
                <a:ea typeface="Times New Roman"/>
                <a:cs typeface="Times New Roman"/>
                <a:sym typeface="Times New Roman"/>
              </a:rPr>
              <a:t>F</a:t>
            </a:r>
            <a:r>
              <a:rPr b="1" lang="ar" sz="1100">
                <a:solidFill>
                  <a:schemeClr val="dk1"/>
                </a:solidFill>
                <a:latin typeface="Times New Roman"/>
                <a:ea typeface="Times New Roman"/>
                <a:cs typeface="Times New Roman"/>
                <a:sym typeface="Times New Roman"/>
              </a:rPr>
              <a:t>ever and </a:t>
            </a:r>
            <a:r>
              <a:rPr b="1" lang="ar" sz="1100" u="sng">
                <a:solidFill>
                  <a:schemeClr val="dk1"/>
                </a:solidFill>
                <a:latin typeface="Times New Roman"/>
                <a:ea typeface="Times New Roman"/>
                <a:cs typeface="Times New Roman"/>
                <a:sym typeface="Times New Roman"/>
              </a:rPr>
              <a:t>F</a:t>
            </a:r>
            <a:r>
              <a:rPr b="1" lang="ar" sz="1100">
                <a:solidFill>
                  <a:schemeClr val="dk1"/>
                </a:solidFill>
                <a:latin typeface="Times New Roman"/>
                <a:ea typeface="Times New Roman"/>
                <a:cs typeface="Times New Roman"/>
                <a:sym typeface="Times New Roman"/>
              </a:rPr>
              <a:t>atigue</a:t>
            </a:r>
            <a:r>
              <a:rPr b="1" lang="ar" sz="1100">
                <a:solidFill>
                  <a:schemeClr val="dk1"/>
                </a:solidFill>
                <a:latin typeface="Times New Roman"/>
                <a:ea typeface="Times New Roman"/>
                <a:cs typeface="Times New Roman"/>
                <a:sym typeface="Times New Roman"/>
              </a:rPr>
              <a:t>): </a:t>
            </a:r>
            <a:r>
              <a:rPr b="1" lang="ar" sz="1100">
                <a:latin typeface="Times New Roman"/>
                <a:ea typeface="Times New Roman"/>
                <a:cs typeface="Times New Roman"/>
                <a:sym typeface="Times New Roman"/>
              </a:rPr>
              <a:t>No </a:t>
            </a:r>
            <a:endParaRPr b="1"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7- Systematic review:  </a:t>
            </a:r>
            <a:r>
              <a:rPr lang="ar" sz="1100">
                <a:solidFill>
                  <a:schemeClr val="dk1"/>
                </a:solidFill>
                <a:latin typeface="Times New Roman"/>
                <a:ea typeface="Times New Roman"/>
                <a:cs typeface="Times New Roman"/>
                <a:sym typeface="Times New Roman"/>
              </a:rPr>
              <a:t>Unremarkable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8-  Past medical </a:t>
            </a:r>
            <a:r>
              <a:rPr b="1" lang="ar" sz="1100">
                <a:latin typeface="Times New Roman"/>
                <a:ea typeface="Times New Roman"/>
                <a:cs typeface="Times New Roman"/>
                <a:sym typeface="Times New Roman"/>
              </a:rPr>
              <a:t> </a:t>
            </a:r>
            <a:r>
              <a:rPr lang="ar" sz="1100">
                <a:latin typeface="Times New Roman"/>
                <a:ea typeface="Times New Roman"/>
                <a:cs typeface="Times New Roman"/>
                <a:sym typeface="Times New Roman"/>
              </a:rPr>
              <a:t>Any similar Attacks:</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No </a:t>
            </a:r>
            <a:r>
              <a:rPr lang="ar" sz="1100">
                <a:latin typeface="Times New Roman"/>
                <a:ea typeface="Times New Roman"/>
                <a:cs typeface="Times New Roman"/>
                <a:sym typeface="Times New Roman"/>
              </a:rPr>
              <a:t>Any chronic diseases:</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NO </a:t>
            </a:r>
            <a:r>
              <a:rPr lang="ar" sz="1100">
                <a:solidFill>
                  <a:srgbClr val="0B5394"/>
                </a:solidFill>
                <a:latin typeface="Times New Roman"/>
                <a:ea typeface="Times New Roman"/>
                <a:cs typeface="Times New Roman"/>
                <a:sym typeface="Times New Roman"/>
              </a:rPr>
              <a:t> </a:t>
            </a:r>
            <a:r>
              <a:rPr lang="ar" sz="1100">
                <a:latin typeface="Times New Roman"/>
                <a:ea typeface="Times New Roman"/>
                <a:cs typeface="Times New Roman"/>
                <a:sym typeface="Times New Roman"/>
              </a:rPr>
              <a:t>Any other diseases:</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No </a:t>
            </a:r>
            <a:r>
              <a:rPr lang="ar" sz="1100">
                <a:latin typeface="Times New Roman"/>
                <a:ea typeface="Times New Roman"/>
                <a:cs typeface="Times New Roman"/>
                <a:sym typeface="Times New Roman"/>
              </a:rPr>
              <a:t> History of</a:t>
            </a:r>
            <a:r>
              <a:rPr lang="ar" sz="1100">
                <a:solidFill>
                  <a:srgbClr val="0B5394"/>
                </a:solidFill>
                <a:latin typeface="Times New Roman"/>
                <a:ea typeface="Times New Roman"/>
                <a:cs typeface="Times New Roman"/>
                <a:sym typeface="Times New Roman"/>
              </a:rPr>
              <a:t> </a:t>
            </a:r>
            <a:r>
              <a:rPr lang="ar" sz="1100">
                <a:latin typeface="Times New Roman"/>
                <a:ea typeface="Times New Roman"/>
                <a:cs typeface="Times New Roman"/>
                <a:sym typeface="Times New Roman"/>
              </a:rPr>
              <a:t>Hospitalization</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No </a:t>
            </a:r>
            <a:r>
              <a:rPr lang="ar" sz="1100">
                <a:solidFill>
                  <a:srgbClr val="0B5394"/>
                </a:solidFill>
                <a:latin typeface="Times New Roman"/>
                <a:ea typeface="Times New Roman"/>
                <a:cs typeface="Times New Roman"/>
                <a:sym typeface="Times New Roman"/>
              </a:rPr>
              <a:t> </a:t>
            </a:r>
            <a:r>
              <a:rPr lang="ar" sz="1100">
                <a:latin typeface="Times New Roman"/>
                <a:ea typeface="Times New Roman"/>
                <a:cs typeface="Times New Roman"/>
                <a:sym typeface="Times New Roman"/>
              </a:rPr>
              <a:t>History of Vaccine</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Yes Covid </a:t>
            </a:r>
            <a:r>
              <a:rPr lang="ar" sz="1100">
                <a:solidFill>
                  <a:srgbClr val="0B5394"/>
                </a:solidFill>
                <a:latin typeface="Times New Roman"/>
                <a:ea typeface="Times New Roman"/>
                <a:cs typeface="Times New Roman"/>
                <a:sym typeface="Times New Roman"/>
              </a:rPr>
              <a:t> </a:t>
            </a:r>
            <a:r>
              <a:rPr lang="ar" sz="1100">
                <a:latin typeface="Times New Roman"/>
                <a:ea typeface="Times New Roman"/>
                <a:cs typeface="Times New Roman"/>
                <a:sym typeface="Times New Roman"/>
              </a:rPr>
              <a:t>History of trauma</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No </a:t>
            </a:r>
            <a:endParaRPr sz="11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9: Past surgical history:  </a:t>
            </a:r>
            <a:r>
              <a:rPr lang="ar" sz="1100">
                <a:latin typeface="Times New Roman"/>
                <a:ea typeface="Times New Roman"/>
                <a:cs typeface="Times New Roman"/>
                <a:sym typeface="Times New Roman"/>
              </a:rPr>
              <a:t>History of surgery: Dental extraction</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10- Drug history:</a:t>
            </a:r>
            <a:r>
              <a:rPr b="1" lang="ar" sz="1100">
                <a:latin typeface="Times New Roman"/>
                <a:ea typeface="Times New Roman"/>
                <a:cs typeface="Times New Roman"/>
                <a:sym typeface="Times New Roman"/>
              </a:rPr>
              <a:t> </a:t>
            </a:r>
            <a:r>
              <a:rPr lang="ar" sz="1100">
                <a:latin typeface="Times New Roman"/>
                <a:ea typeface="Times New Roman"/>
                <a:cs typeface="Times New Roman"/>
                <a:sym typeface="Times New Roman"/>
              </a:rPr>
              <a:t>Any drugs:</a:t>
            </a:r>
            <a:r>
              <a:rPr lang="ar" sz="1100">
                <a:solidFill>
                  <a:srgbClr val="0B5394"/>
                </a:solidFill>
                <a:latin typeface="Times New Roman"/>
                <a:ea typeface="Times New Roman"/>
                <a:cs typeface="Times New Roman"/>
                <a:sym typeface="Times New Roman"/>
              </a:rPr>
              <a:t> </a:t>
            </a:r>
            <a:r>
              <a:rPr lang="ar" sz="1100">
                <a:solidFill>
                  <a:srgbClr val="B7B7B7"/>
                </a:solidFill>
                <a:latin typeface="Times New Roman"/>
                <a:ea typeface="Times New Roman"/>
                <a:cs typeface="Times New Roman"/>
                <a:sym typeface="Times New Roman"/>
              </a:rPr>
              <a:t>No </a:t>
            </a:r>
            <a:r>
              <a:rPr lang="ar" sz="1100">
                <a:solidFill>
                  <a:srgbClr val="0B5394"/>
                </a:solidFill>
                <a:latin typeface="Times New Roman"/>
                <a:ea typeface="Times New Roman"/>
                <a:cs typeface="Times New Roman"/>
                <a:sym typeface="Times New Roman"/>
              </a:rPr>
              <a:t>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11- Allergy: </a:t>
            </a:r>
            <a:r>
              <a:rPr lang="ar" sz="1100">
                <a:latin typeface="Times New Roman"/>
                <a:ea typeface="Times New Roman"/>
                <a:cs typeface="Times New Roman"/>
                <a:sym typeface="Times New Roman"/>
              </a:rPr>
              <a:t>History of allergy:</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No </a:t>
            </a:r>
            <a:endParaRPr sz="11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12- Blood transfusion: </a:t>
            </a:r>
            <a:r>
              <a:rPr lang="ar" sz="1100">
                <a:solidFill>
                  <a:schemeClr val="dk1"/>
                </a:solidFill>
                <a:latin typeface="Times New Roman"/>
                <a:ea typeface="Times New Roman"/>
                <a:cs typeface="Times New Roman"/>
                <a:sym typeface="Times New Roman"/>
              </a:rPr>
              <a:t>Any history of blood transfusion: </a:t>
            </a:r>
            <a:r>
              <a:rPr lang="ar" sz="1100">
                <a:solidFill>
                  <a:srgbClr val="666666"/>
                </a:solidFill>
                <a:latin typeface="Times New Roman"/>
                <a:ea typeface="Times New Roman"/>
                <a:cs typeface="Times New Roman"/>
                <a:sym typeface="Times New Roman"/>
              </a:rPr>
              <a:t>No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13- Menstrual history</a:t>
            </a:r>
            <a:r>
              <a:rPr lang="ar" sz="1100">
                <a:solidFill>
                  <a:schemeClr val="dk1"/>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Regular or irregular ? Regular  When is menarche ? </a:t>
            </a:r>
            <a:r>
              <a:rPr lang="ar" sz="1100">
                <a:solidFill>
                  <a:srgbClr val="666666"/>
                </a:solidFill>
                <a:latin typeface="Times New Roman"/>
                <a:ea typeface="Times New Roman"/>
                <a:cs typeface="Times New Roman"/>
                <a:sym typeface="Times New Roman"/>
              </a:rPr>
              <a:t>12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14- Family History: </a:t>
            </a:r>
            <a:r>
              <a:rPr lang="ar" sz="1100">
                <a:solidFill>
                  <a:schemeClr val="dk1"/>
                </a:solidFill>
                <a:latin typeface="Times New Roman"/>
                <a:ea typeface="Times New Roman"/>
                <a:cs typeface="Times New Roman"/>
                <a:sym typeface="Times New Roman"/>
              </a:rPr>
              <a:t>S</a:t>
            </a:r>
            <a:r>
              <a:rPr lang="ar" sz="1100">
                <a:solidFill>
                  <a:schemeClr val="dk1"/>
                </a:solidFill>
                <a:latin typeface="Times New Roman"/>
                <a:ea typeface="Times New Roman"/>
                <a:cs typeface="Times New Roman"/>
                <a:sym typeface="Times New Roman"/>
              </a:rPr>
              <a:t>ame disease in family?: Husband has Hepatitis C ,  parents alive? </a:t>
            </a:r>
            <a:r>
              <a:rPr lang="ar" sz="1100">
                <a:solidFill>
                  <a:srgbClr val="666666"/>
                </a:solidFill>
                <a:latin typeface="Times New Roman"/>
                <a:ea typeface="Times New Roman"/>
                <a:cs typeface="Times New Roman"/>
                <a:sym typeface="Times New Roman"/>
              </a:rPr>
              <a:t>Yes </a:t>
            </a:r>
            <a:r>
              <a:rPr lang="ar" sz="1100">
                <a:solidFill>
                  <a:schemeClr val="dk1"/>
                </a:solidFill>
                <a:latin typeface="Times New Roman"/>
                <a:ea typeface="Times New Roman"/>
                <a:cs typeface="Times New Roman"/>
                <a:sym typeface="Times New Roman"/>
              </a:rPr>
              <a:t> inherited diseases?: </a:t>
            </a:r>
            <a:r>
              <a:rPr lang="ar" sz="1100">
                <a:solidFill>
                  <a:srgbClr val="666666"/>
                </a:solidFill>
                <a:latin typeface="Times New Roman"/>
                <a:ea typeface="Times New Roman"/>
                <a:cs typeface="Times New Roman"/>
                <a:sym typeface="Times New Roman"/>
              </a:rPr>
              <a:t>No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15: Social History: </a:t>
            </a:r>
            <a:r>
              <a:rPr lang="ar" sz="1100">
                <a:solidFill>
                  <a:schemeClr val="dk1"/>
                </a:solidFill>
                <a:latin typeface="Times New Roman"/>
                <a:ea typeface="Times New Roman"/>
                <a:cs typeface="Times New Roman"/>
                <a:sym typeface="Times New Roman"/>
              </a:rPr>
              <a:t>Smoking or alcohol abuse? </a:t>
            </a:r>
            <a:r>
              <a:rPr lang="ar" sz="1100">
                <a:solidFill>
                  <a:srgbClr val="666666"/>
                </a:solidFill>
                <a:latin typeface="Times New Roman"/>
                <a:ea typeface="Times New Roman"/>
                <a:cs typeface="Times New Roman"/>
                <a:sym typeface="Times New Roman"/>
              </a:rPr>
              <a:t>No </a:t>
            </a:r>
            <a:r>
              <a:rPr lang="ar" sz="1100">
                <a:solidFill>
                  <a:schemeClr val="dk1"/>
                </a:solidFill>
                <a:latin typeface="Times New Roman"/>
                <a:ea typeface="Times New Roman"/>
                <a:cs typeface="Times New Roman"/>
                <a:sym typeface="Times New Roman"/>
              </a:rPr>
              <a:t> Illegal sexual contact: ? </a:t>
            </a:r>
            <a:r>
              <a:rPr lang="ar" sz="1100">
                <a:solidFill>
                  <a:srgbClr val="666666"/>
                </a:solidFill>
                <a:latin typeface="Times New Roman"/>
                <a:ea typeface="Times New Roman"/>
                <a:cs typeface="Times New Roman"/>
                <a:sym typeface="Times New Roman"/>
              </a:rPr>
              <a:t>No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16- Travel History</a:t>
            </a:r>
            <a:r>
              <a:rPr lang="ar" sz="1100">
                <a:solidFill>
                  <a:schemeClr val="dk1"/>
                </a:solidFill>
                <a:latin typeface="Times New Roman"/>
                <a:ea typeface="Times New Roman"/>
                <a:cs typeface="Times New Roman"/>
                <a:sym typeface="Times New Roman"/>
              </a:rPr>
              <a:t>: </a:t>
            </a:r>
            <a:r>
              <a:rPr lang="ar" sz="1100">
                <a:solidFill>
                  <a:srgbClr val="666666"/>
                </a:solidFill>
                <a:latin typeface="Times New Roman"/>
                <a:ea typeface="Times New Roman"/>
                <a:cs typeface="Times New Roman"/>
                <a:sym typeface="Times New Roman"/>
              </a:rPr>
              <a:t>India (20 years ago)</a:t>
            </a:r>
            <a:endParaRPr b="1" sz="1200">
              <a:solidFill>
                <a:srgbClr val="666666"/>
              </a:solidFill>
              <a:latin typeface="Times New Roman"/>
              <a:ea typeface="Times New Roman"/>
              <a:cs typeface="Times New Roman"/>
              <a:sym typeface="Times New Roman"/>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p54"/>
          <p:cNvSpPr txBox="1"/>
          <p:nvPr/>
        </p:nvSpPr>
        <p:spPr>
          <a:xfrm>
            <a:off x="342350" y="714375"/>
            <a:ext cx="6776400" cy="8709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17- Physical findings</a:t>
            </a:r>
            <a:r>
              <a:rPr lang="ar" sz="1100">
                <a:solidFill>
                  <a:schemeClr val="dk1"/>
                </a:solidFill>
                <a:latin typeface="Times New Roman"/>
                <a:ea typeface="Times New Roman"/>
                <a:cs typeface="Times New Roman"/>
                <a:sym typeface="Times New Roman"/>
              </a:rPr>
              <a:t>: Remarkable: Abdominal destination (The student was asked to perform shifting dullness and to say the rest of the examination verbally) and jaundice (Rest of the examination was unremarkable).</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18- Differential diagnosis</a:t>
            </a:r>
            <a:r>
              <a:rPr b="1" lang="ar" sz="1100">
                <a:latin typeface="Times New Roman"/>
                <a:ea typeface="Times New Roman"/>
                <a:cs typeface="Times New Roman"/>
                <a:sym typeface="Times New Roman"/>
              </a:rPr>
              <a:t>: </a:t>
            </a:r>
            <a:r>
              <a:rPr lang="ar" sz="1100">
                <a:latin typeface="Times New Roman"/>
                <a:ea typeface="Times New Roman"/>
                <a:cs typeface="Times New Roman"/>
                <a:sym typeface="Times New Roman"/>
              </a:rPr>
              <a:t>viral hepatitis, autoimmune hepatitis, NASH, Liver cirrhosis </a:t>
            </a:r>
            <a:endParaRPr b="1"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19- Investigation: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20- Treatment and management:</a:t>
            </a:r>
            <a:r>
              <a:rPr lang="ar" sz="1100">
                <a:latin typeface="Times New Roman"/>
                <a:ea typeface="Times New Roman"/>
                <a:cs typeface="Times New Roman"/>
                <a:sym typeface="Times New Roman"/>
              </a:rPr>
              <a:t> </a:t>
            </a:r>
            <a:endParaRPr sz="1100">
              <a:latin typeface="Times New Roman"/>
              <a:ea typeface="Times New Roman"/>
              <a:cs typeface="Times New Roman"/>
              <a:sym typeface="Times New Roman"/>
            </a:endParaRPr>
          </a:p>
          <a:p>
            <a:pPr indent="-298450" lvl="0" marL="457200" rtl="0" algn="l">
              <a:lnSpc>
                <a:spcPct val="115000"/>
              </a:lnSpc>
              <a:spcBef>
                <a:spcPts val="0"/>
              </a:spcBef>
              <a:spcAft>
                <a:spcPts val="0"/>
              </a:spcAft>
              <a:buSzPts val="1100"/>
              <a:buFont typeface="Times New Roman"/>
              <a:buChar char="●"/>
            </a:pPr>
            <a:r>
              <a:rPr lang="ar" sz="1100">
                <a:latin typeface="Times New Roman"/>
                <a:ea typeface="Times New Roman"/>
                <a:cs typeface="Times New Roman"/>
                <a:sym typeface="Times New Roman"/>
              </a:rPr>
              <a:t>H</a:t>
            </a:r>
            <a:r>
              <a:rPr lang="ar" sz="1100" u="sng">
                <a:latin typeface="Times New Roman"/>
                <a:ea typeface="Times New Roman"/>
                <a:cs typeface="Times New Roman"/>
                <a:sym typeface="Times New Roman"/>
              </a:rPr>
              <a:t>A</a:t>
            </a:r>
            <a:r>
              <a:rPr lang="ar" sz="1100">
                <a:latin typeface="Times New Roman"/>
                <a:ea typeface="Times New Roman"/>
                <a:cs typeface="Times New Roman"/>
                <a:sym typeface="Times New Roman"/>
              </a:rPr>
              <a:t>V:  is generally self-limited. Offer supportive care: recommend rest as needed, consider symptomatic treatment, e.g., antiemetics and recommend alcohol avoidance</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800">
                <a:solidFill>
                  <a:srgbClr val="FFFFFF"/>
                </a:solidFill>
                <a:latin typeface="Times New Roman"/>
                <a:ea typeface="Times New Roman"/>
                <a:cs typeface="Times New Roman"/>
                <a:sym typeface="Times New Roman"/>
              </a:rPr>
              <a:t>SAD</a:t>
            </a:r>
            <a:endParaRPr sz="1100">
              <a:solidFill>
                <a:srgbClr val="0B5394"/>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SzPts val="1100"/>
              <a:buFont typeface="Times New Roman"/>
              <a:buChar char="●"/>
            </a:pPr>
            <a:r>
              <a:rPr lang="ar" sz="1100">
                <a:latin typeface="Times New Roman"/>
                <a:ea typeface="Times New Roman"/>
                <a:cs typeface="Times New Roman"/>
                <a:sym typeface="Times New Roman"/>
              </a:rPr>
              <a:t>H</a:t>
            </a:r>
            <a:r>
              <a:rPr lang="ar" sz="1100" u="sng">
                <a:latin typeface="Times New Roman"/>
                <a:ea typeface="Times New Roman"/>
                <a:cs typeface="Times New Roman"/>
                <a:sym typeface="Times New Roman"/>
              </a:rPr>
              <a:t>B</a:t>
            </a:r>
            <a:r>
              <a:rPr lang="ar" sz="1100">
                <a:latin typeface="Times New Roman"/>
                <a:ea typeface="Times New Roman"/>
                <a:cs typeface="Times New Roman"/>
                <a:sym typeface="Times New Roman"/>
              </a:rPr>
              <a:t>V: </a:t>
            </a:r>
            <a:endParaRPr sz="1100">
              <a:latin typeface="Times New Roman"/>
              <a:ea typeface="Times New Roman"/>
              <a:cs typeface="Times New Roman"/>
              <a:sym typeface="Times New Roman"/>
            </a:endParaRPr>
          </a:p>
          <a:p>
            <a:pPr indent="-298450" lvl="0" marL="719999" rtl="0" algn="l">
              <a:lnSpc>
                <a:spcPct val="115000"/>
              </a:lnSpc>
              <a:spcBef>
                <a:spcPts val="0"/>
              </a:spcBef>
              <a:spcAft>
                <a:spcPts val="0"/>
              </a:spcAft>
              <a:buSzPts val="1100"/>
              <a:buFont typeface="Times New Roman"/>
              <a:buChar char="○"/>
            </a:pPr>
            <a:r>
              <a:rPr lang="ar" sz="1100">
                <a:latin typeface="Times New Roman"/>
                <a:ea typeface="Times New Roman"/>
                <a:cs typeface="Times New Roman"/>
                <a:sym typeface="Times New Roman"/>
              </a:rPr>
              <a:t>Lifestyle modification (Weight loss and Cessation of alcohol)</a:t>
            </a:r>
            <a:endParaRPr sz="1100">
              <a:latin typeface="Times New Roman"/>
              <a:ea typeface="Times New Roman"/>
              <a:cs typeface="Times New Roman"/>
              <a:sym typeface="Times New Roman"/>
            </a:endParaRPr>
          </a:p>
          <a:p>
            <a:pPr indent="-298450" lvl="0" marL="719999" rtl="0" algn="l">
              <a:lnSpc>
                <a:spcPct val="115000"/>
              </a:lnSpc>
              <a:spcBef>
                <a:spcPts val="0"/>
              </a:spcBef>
              <a:spcAft>
                <a:spcPts val="0"/>
              </a:spcAft>
              <a:buSzPts val="1100"/>
              <a:buFont typeface="Times New Roman"/>
              <a:buChar char="○"/>
            </a:pPr>
            <a:r>
              <a:rPr lang="ar" sz="1100">
                <a:latin typeface="Times New Roman"/>
                <a:ea typeface="Times New Roman"/>
                <a:cs typeface="Times New Roman"/>
                <a:sym typeface="Times New Roman"/>
              </a:rPr>
              <a:t>Antiviral treatment </a:t>
            </a:r>
            <a:endParaRPr sz="1100">
              <a:latin typeface="Times New Roman"/>
              <a:ea typeface="Times New Roman"/>
              <a:cs typeface="Times New Roman"/>
              <a:sym typeface="Times New Roman"/>
            </a:endParaRPr>
          </a:p>
          <a:p>
            <a:pPr indent="-298449" lvl="0" marL="990000" rtl="0" algn="l">
              <a:lnSpc>
                <a:spcPct val="115000"/>
              </a:lnSpc>
              <a:spcBef>
                <a:spcPts val="0"/>
              </a:spcBef>
              <a:spcAft>
                <a:spcPts val="0"/>
              </a:spcAft>
              <a:buSzPts val="1100"/>
              <a:buFont typeface="Times New Roman"/>
              <a:buChar char="-"/>
            </a:pPr>
            <a:r>
              <a:rPr lang="ar" sz="1100" u="sng">
                <a:latin typeface="Times New Roman"/>
                <a:ea typeface="Times New Roman"/>
                <a:cs typeface="Times New Roman"/>
                <a:sym typeface="Times New Roman"/>
              </a:rPr>
              <a:t>Acute</a:t>
            </a:r>
            <a:r>
              <a:rPr lang="ar" sz="1100">
                <a:latin typeface="Times New Roman"/>
                <a:ea typeface="Times New Roman"/>
                <a:cs typeface="Times New Roman"/>
                <a:sym typeface="Times New Roman"/>
              </a:rPr>
              <a:t> hepatitis: Pharmacological treatment is generally not indicated, and supportive care suffices.</a:t>
            </a:r>
            <a:endParaRPr sz="1100">
              <a:latin typeface="Times New Roman"/>
              <a:ea typeface="Times New Roman"/>
              <a:cs typeface="Times New Roman"/>
              <a:sym typeface="Times New Roman"/>
            </a:endParaRPr>
          </a:p>
          <a:p>
            <a:pPr indent="-298449" lvl="0" marL="990000" rtl="0" algn="l">
              <a:lnSpc>
                <a:spcPct val="115000"/>
              </a:lnSpc>
              <a:spcBef>
                <a:spcPts val="0"/>
              </a:spcBef>
              <a:spcAft>
                <a:spcPts val="0"/>
              </a:spcAft>
              <a:buSzPts val="1100"/>
              <a:buFont typeface="Times New Roman"/>
              <a:buChar char="-"/>
            </a:pPr>
            <a:r>
              <a:rPr lang="ar" sz="1100" u="sng">
                <a:latin typeface="Times New Roman"/>
                <a:ea typeface="Times New Roman"/>
                <a:cs typeface="Times New Roman"/>
                <a:sym typeface="Times New Roman"/>
              </a:rPr>
              <a:t>Chronic</a:t>
            </a:r>
            <a:r>
              <a:rPr lang="ar" sz="1100">
                <a:latin typeface="Times New Roman"/>
                <a:ea typeface="Times New Roman"/>
                <a:cs typeface="Times New Roman"/>
                <a:sym typeface="Times New Roman"/>
              </a:rPr>
              <a:t> hepatitis: </a:t>
            </a:r>
            <a:r>
              <a:rPr b="1" lang="ar" sz="1100">
                <a:latin typeface="Times New Roman"/>
                <a:ea typeface="Times New Roman"/>
                <a:cs typeface="Times New Roman"/>
                <a:sym typeface="Times New Roman"/>
              </a:rPr>
              <a:t>Nucleoside/nucleotide analogs (NAs): </a:t>
            </a:r>
            <a:r>
              <a:rPr lang="ar" sz="1100">
                <a:latin typeface="Times New Roman"/>
                <a:ea typeface="Times New Roman"/>
                <a:cs typeface="Times New Roman"/>
                <a:sym typeface="Times New Roman"/>
              </a:rPr>
              <a:t>Indicated in patients with both decompensated and compensated liver disease and patients who do not respond to interferon treatment. </a:t>
            </a:r>
            <a:r>
              <a:rPr b="1" lang="ar" sz="1100">
                <a:latin typeface="Times New Roman"/>
                <a:ea typeface="Times New Roman"/>
                <a:cs typeface="Times New Roman"/>
                <a:sym typeface="Times New Roman"/>
              </a:rPr>
              <a:t>Pegylated interferon alfa (PEG-IFN-α)</a:t>
            </a:r>
            <a:endParaRPr b="1" sz="1100">
              <a:latin typeface="Times New Roman"/>
              <a:ea typeface="Times New Roman"/>
              <a:cs typeface="Times New Roman"/>
              <a:sym typeface="Times New Roman"/>
            </a:endParaRPr>
          </a:p>
          <a:p>
            <a:pPr indent="-298450" lvl="0" marL="719999" rtl="0" algn="l">
              <a:lnSpc>
                <a:spcPct val="115000"/>
              </a:lnSpc>
              <a:spcBef>
                <a:spcPts val="0"/>
              </a:spcBef>
              <a:spcAft>
                <a:spcPts val="0"/>
              </a:spcAft>
              <a:buSzPts val="1100"/>
              <a:buFont typeface="Times New Roman"/>
              <a:buChar char="○"/>
            </a:pPr>
            <a:r>
              <a:rPr lang="ar" sz="1100">
                <a:latin typeface="Times New Roman"/>
                <a:ea typeface="Times New Roman"/>
                <a:cs typeface="Times New Roman"/>
                <a:sym typeface="Times New Roman"/>
              </a:rPr>
              <a:t>Liver transplantation: End-stage liver disease due to HBV</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latin typeface="Times New Roman"/>
              <a:ea typeface="Times New Roman"/>
              <a:cs typeface="Times New Roman"/>
              <a:sym typeface="Times New Roman"/>
            </a:endParaRPr>
          </a:p>
          <a:p>
            <a:pPr indent="-298450" lvl="0" marL="457200" rtl="0" algn="l">
              <a:lnSpc>
                <a:spcPct val="115000"/>
              </a:lnSpc>
              <a:spcBef>
                <a:spcPts val="0"/>
              </a:spcBef>
              <a:spcAft>
                <a:spcPts val="0"/>
              </a:spcAft>
              <a:buSzPts val="1100"/>
              <a:buFont typeface="Times New Roman"/>
              <a:buChar char="●"/>
            </a:pPr>
            <a:r>
              <a:rPr lang="ar" sz="1100">
                <a:latin typeface="Times New Roman"/>
                <a:ea typeface="Times New Roman"/>
                <a:cs typeface="Times New Roman"/>
                <a:sym typeface="Times New Roman"/>
              </a:rPr>
              <a:t>H</a:t>
            </a:r>
            <a:r>
              <a:rPr lang="ar" sz="1100" u="sng">
                <a:latin typeface="Times New Roman"/>
                <a:ea typeface="Times New Roman"/>
                <a:cs typeface="Times New Roman"/>
                <a:sym typeface="Times New Roman"/>
              </a:rPr>
              <a:t>C</a:t>
            </a:r>
            <a:r>
              <a:rPr lang="ar" sz="1100">
                <a:latin typeface="Times New Roman"/>
                <a:ea typeface="Times New Roman"/>
                <a:cs typeface="Times New Roman"/>
                <a:sym typeface="Times New Roman"/>
              </a:rPr>
              <a:t>V: HCV infection is always treated with a multidrug approach (no antivirals are approved as monotherapy). </a:t>
            </a:r>
            <a:r>
              <a:rPr b="1" lang="ar" sz="1100">
                <a:latin typeface="Times New Roman"/>
                <a:ea typeface="Times New Roman"/>
                <a:cs typeface="Times New Roman"/>
                <a:sym typeface="Times New Roman"/>
              </a:rPr>
              <a:t>Direct-acting antivirals (DAAs):</a:t>
            </a:r>
            <a:r>
              <a:rPr lang="ar" sz="1100">
                <a:latin typeface="Times New Roman"/>
                <a:ea typeface="Times New Roman"/>
                <a:cs typeface="Times New Roman"/>
                <a:sym typeface="Times New Roman"/>
              </a:rPr>
              <a:t> Ledipasvir PLUS sofosbuvir or Sofosbuvir PLUS velpatasvir</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800">
                <a:solidFill>
                  <a:srgbClr val="FFFFFF"/>
                </a:solidFill>
                <a:latin typeface="Times New Roman"/>
                <a:ea typeface="Times New Roman"/>
                <a:cs typeface="Times New Roman"/>
                <a:sym typeface="Times New Roman"/>
              </a:rPr>
              <a:t>SAD</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Questions from examiner:</a:t>
            </a:r>
            <a:endParaRPr b="1" sz="1100">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000000"/>
              </a:buClr>
              <a:buSzPts val="1100"/>
              <a:buFont typeface="Times New Roman"/>
              <a:buChar char="●"/>
            </a:pPr>
            <a:r>
              <a:rPr lang="ar" sz="1100">
                <a:latin typeface="Times New Roman"/>
                <a:ea typeface="Times New Roman"/>
                <a:cs typeface="Times New Roman"/>
                <a:sym typeface="Times New Roman"/>
              </a:rPr>
              <a:t>What is the cause of ascites? Portal hypertension </a:t>
            </a:r>
            <a:endParaRPr sz="1100">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000000"/>
              </a:buClr>
              <a:buSzPts val="1100"/>
              <a:buFont typeface="Times New Roman"/>
              <a:buChar char="●"/>
            </a:pPr>
            <a:r>
              <a:rPr lang="ar" sz="1100">
                <a:latin typeface="Times New Roman"/>
                <a:ea typeface="Times New Roman"/>
                <a:cs typeface="Times New Roman"/>
                <a:sym typeface="Times New Roman"/>
              </a:rPr>
              <a:t>How to treat portal hypertension? Fix the liver problem then the portal hypertension will resolve</a:t>
            </a:r>
            <a:endParaRPr sz="1100">
              <a:latin typeface="Times New Roman"/>
              <a:ea typeface="Times New Roman"/>
              <a:cs typeface="Times New Roman"/>
              <a:sym typeface="Times New Roman"/>
            </a:endParaRPr>
          </a:p>
        </p:txBody>
      </p:sp>
      <p:pic>
        <p:nvPicPr>
          <p:cNvPr id="292" name="Google Shape;292;p54"/>
          <p:cNvPicPr preferRelativeResize="0"/>
          <p:nvPr/>
        </p:nvPicPr>
        <p:blipFill rotWithShape="1">
          <a:blip r:embed="rId3">
            <a:alphaModFix/>
          </a:blip>
          <a:srcRect b="38423" l="28381" r="28181" t="54189"/>
          <a:stretch/>
        </p:blipFill>
        <p:spPr>
          <a:xfrm>
            <a:off x="342350" y="2355175"/>
            <a:ext cx="3289650" cy="1241252"/>
          </a:xfrm>
          <a:prstGeom prst="rect">
            <a:avLst/>
          </a:prstGeom>
          <a:noFill/>
          <a:ln>
            <a:noFill/>
          </a:ln>
        </p:spPr>
      </p:pic>
      <p:pic>
        <p:nvPicPr>
          <p:cNvPr id="293" name="Google Shape;293;p54"/>
          <p:cNvPicPr preferRelativeResize="0"/>
          <p:nvPr/>
        </p:nvPicPr>
        <p:blipFill rotWithShape="1">
          <a:blip r:embed="rId4">
            <a:alphaModFix/>
          </a:blip>
          <a:srcRect b="33202" l="20667" r="21488" t="37492"/>
          <a:stretch/>
        </p:blipFill>
        <p:spPr>
          <a:xfrm>
            <a:off x="3955350" y="2344625"/>
            <a:ext cx="2839649" cy="3034472"/>
          </a:xfrm>
          <a:prstGeom prst="rect">
            <a:avLst/>
          </a:prstGeom>
          <a:noFill/>
          <a:ln>
            <a:noFill/>
          </a:ln>
        </p:spPr>
      </p:pic>
      <p:pic>
        <p:nvPicPr>
          <p:cNvPr id="294" name="Google Shape;294;p54"/>
          <p:cNvPicPr preferRelativeResize="0"/>
          <p:nvPr/>
        </p:nvPicPr>
        <p:blipFill rotWithShape="1">
          <a:blip r:embed="rId5">
            <a:alphaModFix/>
          </a:blip>
          <a:srcRect b="53570" l="27057" r="26292" t="37013"/>
          <a:stretch/>
        </p:blipFill>
        <p:spPr>
          <a:xfrm>
            <a:off x="383987" y="3955347"/>
            <a:ext cx="3289650" cy="1319453"/>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55"/>
          <p:cNvSpPr txBox="1"/>
          <p:nvPr/>
        </p:nvSpPr>
        <p:spPr>
          <a:xfrm>
            <a:off x="238125" y="800101"/>
            <a:ext cx="6795900" cy="10607700"/>
          </a:xfrm>
          <a:prstGeom prst="rect">
            <a:avLst/>
          </a:prstGeom>
          <a:noFill/>
          <a:ln>
            <a:noFill/>
          </a:ln>
        </p:spPr>
        <p:txBody>
          <a:bodyPr anchorCtr="0" anchor="t" bIns="125250" lIns="125250" spcFirstLastPara="1" rIns="125250" wrap="square" tIns="125250">
            <a:noAutofit/>
          </a:bodyPr>
          <a:lstStyle/>
          <a:p>
            <a:pPr indent="0" lvl="0" marL="0" rtl="0" algn="l">
              <a:lnSpc>
                <a:spcPct val="115000"/>
              </a:lnSpc>
              <a:spcBef>
                <a:spcPts val="0"/>
              </a:spcBef>
              <a:spcAft>
                <a:spcPts val="0"/>
              </a:spcAft>
              <a:buNone/>
            </a:pPr>
            <a:r>
              <a:rPr b="1" lang="ar" sz="1600">
                <a:solidFill>
                  <a:srgbClr val="F1C232"/>
                </a:solidFill>
                <a:latin typeface="Times New Roman"/>
                <a:ea typeface="Times New Roman"/>
                <a:cs typeface="Times New Roman"/>
                <a:sym typeface="Times New Roman"/>
              </a:rPr>
              <a:t> </a:t>
            </a:r>
            <a:r>
              <a:rPr b="1" lang="ar" sz="1600">
                <a:solidFill>
                  <a:srgbClr val="000000"/>
                </a:solidFill>
                <a:highlight>
                  <a:srgbClr val="FFF2CC"/>
                </a:highlight>
                <a:latin typeface="Times New Roman"/>
                <a:ea typeface="Times New Roman"/>
                <a:cs typeface="Times New Roman"/>
                <a:sym typeface="Times New Roman"/>
              </a:rPr>
              <a:t>Case 20: Celiac disease 		</a:t>
            </a:r>
            <a:endParaRPr b="1" sz="1600">
              <a:solidFill>
                <a:srgbClr val="000000"/>
              </a:solidFill>
              <a:highlight>
                <a:srgbClr val="FFF2CC"/>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rgbClr val="000000"/>
              </a:buClr>
              <a:buSzPts val="1100"/>
              <a:buFont typeface="Arial"/>
              <a:buNone/>
            </a:pPr>
            <a:r>
              <a:t/>
            </a:r>
            <a:endParaRPr b="1" sz="600">
              <a:solidFill>
                <a:srgbClr val="000000"/>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rgbClr val="000000"/>
              </a:buClr>
              <a:buSzPts val="1100"/>
              <a:buFont typeface="Arial"/>
              <a:buNone/>
            </a:pPr>
            <a:r>
              <a:rPr b="1" lang="ar">
                <a:latin typeface="Times New Roman"/>
                <a:ea typeface="Times New Roman"/>
                <a:cs typeface="Times New Roman"/>
                <a:sym typeface="Times New Roman"/>
              </a:rPr>
              <a:t>Case: </a:t>
            </a:r>
            <a:r>
              <a:rPr b="1" lang="ar" sz="1300">
                <a:latin typeface="Times New Roman"/>
                <a:ea typeface="Times New Roman"/>
                <a:cs typeface="Times New Roman"/>
                <a:sym typeface="Times New Roman"/>
              </a:rPr>
              <a:t>25 years old male had abdominal pain with diarrhea and scratching in his elbow for 6 months</a:t>
            </a:r>
            <a:endParaRPr b="1" sz="13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 Biodata: - Name , Age , Gender, Occupation , Residency , Route and date of admission. </a:t>
            </a:r>
            <a:r>
              <a:rPr lang="ar" sz="1300">
                <a:solidFill>
                  <a:schemeClr val="dk1"/>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 </a:t>
            </a:r>
            <a:endParaRPr b="1" sz="13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2- </a:t>
            </a:r>
            <a:r>
              <a:rPr b="1" lang="ar" sz="1100">
                <a:latin typeface="Times New Roman"/>
                <a:ea typeface="Times New Roman"/>
                <a:cs typeface="Times New Roman"/>
                <a:sym typeface="Times New Roman"/>
              </a:rPr>
              <a:t>Chief complaint: </a:t>
            </a:r>
            <a:r>
              <a:rPr lang="ar" sz="1100" u="sng">
                <a:latin typeface="Times New Roman"/>
                <a:ea typeface="Times New Roman"/>
                <a:cs typeface="Times New Roman"/>
                <a:sym typeface="Times New Roman"/>
              </a:rPr>
              <a:t>Abdominal pain with diarrhea</a:t>
            </a:r>
            <a:r>
              <a:rPr lang="ar" sz="1100">
                <a:latin typeface="Times New Roman"/>
                <a:ea typeface="Times New Roman"/>
                <a:cs typeface="Times New Roman"/>
                <a:sym typeface="Times New Roman"/>
              </a:rPr>
              <a:t> and scratching in his elbow for 6 months.</a:t>
            </a:r>
            <a:endParaRPr b="1"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3- History of Presenting illness </a:t>
            </a:r>
            <a:endParaRPr b="1"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latin typeface="Times New Roman"/>
                <a:ea typeface="Times New Roman"/>
                <a:cs typeface="Times New Roman"/>
                <a:sym typeface="Times New Roman"/>
              </a:rPr>
              <a:t>Site: Central </a:t>
            </a:r>
            <a:r>
              <a:rPr lang="ar" sz="1100">
                <a:latin typeface="Times New Roman"/>
                <a:ea typeface="Times New Roman"/>
                <a:cs typeface="Times New Roman"/>
                <a:sym typeface="Times New Roman"/>
              </a:rPr>
              <a:t>abdominal</a:t>
            </a:r>
            <a:r>
              <a:rPr lang="ar" sz="1100">
                <a:latin typeface="Times New Roman"/>
                <a:ea typeface="Times New Roman"/>
                <a:cs typeface="Times New Roman"/>
                <a:sym typeface="Times New Roman"/>
              </a:rPr>
              <a:t> pain, Onset: Sudden, Character: clicky-crampy abdominal pain., Radiation: No,  Alleviating Factor: Rest,</a:t>
            </a:r>
            <a:r>
              <a:rPr lang="ar" sz="1100">
                <a:latin typeface="Times New Roman"/>
                <a:ea typeface="Times New Roman"/>
                <a:cs typeface="Times New Roman"/>
                <a:sym typeface="Times New Roman"/>
              </a:rPr>
              <a:t> </a:t>
            </a:r>
            <a:r>
              <a:rPr lang="ar" sz="1100">
                <a:latin typeface="Times New Roman"/>
                <a:ea typeface="Times New Roman"/>
                <a:cs typeface="Times New Roman"/>
                <a:sym typeface="Times New Roman"/>
              </a:rPr>
              <a:t>Timing: Both abdominal pain and diarrhea increased over time but no factors behind</a:t>
            </a:r>
            <a:r>
              <a:rPr lang="ar" sz="1100">
                <a:latin typeface="Times New Roman"/>
                <a:ea typeface="Times New Roman"/>
                <a:cs typeface="Times New Roman"/>
                <a:sym typeface="Times New Roman"/>
              </a:rPr>
              <a:t> </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latin typeface="Times New Roman"/>
                <a:ea typeface="Times New Roman"/>
                <a:cs typeface="Times New Roman"/>
                <a:sym typeface="Times New Roman"/>
              </a:rPr>
              <a:t>- Diarrhea is yellow and green in color and goes 3 times to the toilet for it and it comes with pain</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latin typeface="Times New Roman"/>
                <a:ea typeface="Times New Roman"/>
                <a:cs typeface="Times New Roman"/>
                <a:sym typeface="Times New Roman"/>
              </a:rPr>
              <a:t>Special Questions: Its important ask about the diet </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4- Associated Symptoms: </a:t>
            </a:r>
            <a:r>
              <a:rPr lang="ar" sz="1100">
                <a:latin typeface="Times New Roman"/>
                <a:ea typeface="Times New Roman"/>
                <a:cs typeface="Times New Roman"/>
                <a:sym typeface="Times New Roman"/>
              </a:rPr>
              <a:t>Nausea , Bony pain all over his body , Skin rash in his forearm, Fatigue.</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rgbClr val="000000"/>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rgbClr val="000000"/>
                </a:solidFill>
                <a:latin typeface="Times New Roman"/>
                <a:ea typeface="Times New Roman"/>
                <a:cs typeface="Times New Roman"/>
                <a:sym typeface="Times New Roman"/>
              </a:rPr>
              <a:t>5- Risk Factors: </a:t>
            </a:r>
            <a:r>
              <a:rPr b="1" lang="ar" sz="1100">
                <a:solidFill>
                  <a:srgbClr val="CCCCCC"/>
                </a:solidFill>
                <a:latin typeface="Times New Roman"/>
                <a:ea typeface="Times New Roman"/>
                <a:cs typeface="Times New Roman"/>
                <a:sym typeface="Times New Roman"/>
              </a:rPr>
              <a:t>◄ Anemia ◄ Type 1 DM ◄ Down’s syndrome. ◄ Autoimmune thyroid disease ◄ IgA deficiency</a:t>
            </a:r>
            <a:endParaRPr b="1" sz="1100">
              <a:solidFill>
                <a:srgbClr val="CCCCCC"/>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rgbClr val="000000"/>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rgbClr val="000000"/>
                </a:solidFill>
                <a:latin typeface="Times New Roman"/>
                <a:ea typeface="Times New Roman"/>
                <a:cs typeface="Times New Roman"/>
                <a:sym typeface="Times New Roman"/>
              </a:rPr>
              <a:t>6- Constitutional symptoms: NNWAFF ( </a:t>
            </a:r>
            <a:r>
              <a:rPr b="1" lang="ar" sz="1100" u="sng">
                <a:solidFill>
                  <a:srgbClr val="000000"/>
                </a:solidFill>
                <a:latin typeface="Times New Roman"/>
                <a:ea typeface="Times New Roman"/>
                <a:cs typeface="Times New Roman"/>
                <a:sym typeface="Times New Roman"/>
              </a:rPr>
              <a:t>N</a:t>
            </a:r>
            <a:r>
              <a:rPr b="1" lang="ar" sz="1100">
                <a:solidFill>
                  <a:srgbClr val="000000"/>
                </a:solidFill>
                <a:latin typeface="Times New Roman"/>
                <a:ea typeface="Times New Roman"/>
                <a:cs typeface="Times New Roman"/>
                <a:sym typeface="Times New Roman"/>
              </a:rPr>
              <a:t>ausea, </a:t>
            </a:r>
            <a:r>
              <a:rPr b="1" lang="ar" sz="1100" u="sng">
                <a:solidFill>
                  <a:srgbClr val="000000"/>
                </a:solidFill>
                <a:latin typeface="Times New Roman"/>
                <a:ea typeface="Times New Roman"/>
                <a:cs typeface="Times New Roman"/>
                <a:sym typeface="Times New Roman"/>
              </a:rPr>
              <a:t>N</a:t>
            </a:r>
            <a:r>
              <a:rPr b="1" lang="ar" sz="1100">
                <a:solidFill>
                  <a:srgbClr val="000000"/>
                </a:solidFill>
                <a:latin typeface="Times New Roman"/>
                <a:ea typeface="Times New Roman"/>
                <a:cs typeface="Times New Roman"/>
                <a:sym typeface="Times New Roman"/>
              </a:rPr>
              <a:t>ight sweat, </a:t>
            </a:r>
            <a:r>
              <a:rPr b="1" lang="ar" sz="1100" u="sng">
                <a:solidFill>
                  <a:srgbClr val="000000"/>
                </a:solidFill>
                <a:latin typeface="Times New Roman"/>
                <a:ea typeface="Times New Roman"/>
                <a:cs typeface="Times New Roman"/>
                <a:sym typeface="Times New Roman"/>
              </a:rPr>
              <a:t>W</a:t>
            </a:r>
            <a:r>
              <a:rPr b="1" lang="ar" sz="1100">
                <a:solidFill>
                  <a:srgbClr val="000000"/>
                </a:solidFill>
                <a:latin typeface="Times New Roman"/>
                <a:ea typeface="Times New Roman"/>
                <a:cs typeface="Times New Roman"/>
                <a:sym typeface="Times New Roman"/>
              </a:rPr>
              <a:t>eight loss, Loss of</a:t>
            </a:r>
            <a:r>
              <a:rPr b="1" lang="ar" sz="1100" u="sng">
                <a:solidFill>
                  <a:srgbClr val="000000"/>
                </a:solidFill>
                <a:latin typeface="Times New Roman"/>
                <a:ea typeface="Times New Roman"/>
                <a:cs typeface="Times New Roman"/>
                <a:sym typeface="Times New Roman"/>
              </a:rPr>
              <a:t> a</a:t>
            </a:r>
            <a:r>
              <a:rPr b="1" lang="ar" sz="1100">
                <a:solidFill>
                  <a:srgbClr val="000000"/>
                </a:solidFill>
                <a:latin typeface="Times New Roman"/>
                <a:ea typeface="Times New Roman"/>
                <a:cs typeface="Times New Roman"/>
                <a:sym typeface="Times New Roman"/>
              </a:rPr>
              <a:t>ppetite, </a:t>
            </a:r>
            <a:r>
              <a:rPr b="1" lang="ar" sz="1100" u="sng">
                <a:solidFill>
                  <a:srgbClr val="000000"/>
                </a:solidFill>
                <a:latin typeface="Times New Roman"/>
                <a:ea typeface="Times New Roman"/>
                <a:cs typeface="Times New Roman"/>
                <a:sym typeface="Times New Roman"/>
              </a:rPr>
              <a:t>F</a:t>
            </a:r>
            <a:r>
              <a:rPr b="1" lang="ar" sz="1100">
                <a:solidFill>
                  <a:srgbClr val="000000"/>
                </a:solidFill>
                <a:latin typeface="Times New Roman"/>
                <a:ea typeface="Times New Roman"/>
                <a:cs typeface="Times New Roman"/>
                <a:sym typeface="Times New Roman"/>
              </a:rPr>
              <a:t>ever and </a:t>
            </a:r>
            <a:r>
              <a:rPr b="1" lang="ar" sz="1100" u="sng">
                <a:solidFill>
                  <a:srgbClr val="000000"/>
                </a:solidFill>
                <a:latin typeface="Times New Roman"/>
                <a:ea typeface="Times New Roman"/>
                <a:cs typeface="Times New Roman"/>
                <a:sym typeface="Times New Roman"/>
              </a:rPr>
              <a:t>F</a:t>
            </a:r>
            <a:r>
              <a:rPr b="1" lang="ar" sz="1100">
                <a:solidFill>
                  <a:srgbClr val="000000"/>
                </a:solidFill>
                <a:latin typeface="Times New Roman"/>
                <a:ea typeface="Times New Roman"/>
                <a:cs typeface="Times New Roman"/>
                <a:sym typeface="Times New Roman"/>
              </a:rPr>
              <a:t>atigue) </a:t>
            </a:r>
            <a:endParaRPr b="1" sz="1100">
              <a:solidFill>
                <a:srgbClr val="000000"/>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latin typeface="Times New Roman"/>
                <a:ea typeface="Times New Roman"/>
                <a:cs typeface="Times New Roman"/>
                <a:sym typeface="Times New Roman"/>
              </a:rPr>
              <a:t>The patient is Afebrile , Lost 4kg , No night sweat, No loss of appetite </a:t>
            </a:r>
            <a:r>
              <a:rPr lang="ar" sz="1100">
                <a:latin typeface="Times New Roman"/>
                <a:ea typeface="Times New Roman"/>
                <a:cs typeface="Times New Roman"/>
                <a:sym typeface="Times New Roman"/>
              </a:rPr>
              <a:t>.</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7- Systematic review: </a:t>
            </a:r>
            <a:r>
              <a:rPr lang="ar" sz="1100">
                <a:latin typeface="Times New Roman"/>
                <a:ea typeface="Times New Roman"/>
                <a:cs typeface="Times New Roman"/>
                <a:sym typeface="Times New Roman"/>
              </a:rPr>
              <a:t>Unremarkable</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8-  Past medical:  </a:t>
            </a:r>
            <a:r>
              <a:rPr lang="ar" sz="1100">
                <a:latin typeface="Times New Roman"/>
                <a:ea typeface="Times New Roman"/>
                <a:cs typeface="Times New Roman"/>
                <a:sym typeface="Times New Roman"/>
              </a:rPr>
              <a:t>-</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9: Past surgical history:  -</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10- Drug history: -</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11- Allergy: </a:t>
            </a:r>
            <a:r>
              <a:rPr lang="ar" sz="1100">
                <a:latin typeface="Times New Roman"/>
                <a:ea typeface="Times New Roman"/>
                <a:cs typeface="Times New Roman"/>
                <a:sym typeface="Times New Roman"/>
              </a:rPr>
              <a:t>-</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12- Blood transfusion: </a:t>
            </a:r>
            <a:r>
              <a:rPr lang="ar" sz="1100">
                <a:latin typeface="Times New Roman"/>
                <a:ea typeface="Times New Roman"/>
                <a:cs typeface="Times New Roman"/>
                <a:sym typeface="Times New Roman"/>
              </a:rPr>
              <a:t>-</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13- Menstrual history</a:t>
            </a:r>
            <a:r>
              <a:rPr lang="ar" sz="1100">
                <a:latin typeface="Times New Roman"/>
                <a:ea typeface="Times New Roman"/>
                <a:cs typeface="Times New Roman"/>
                <a:sym typeface="Times New Roman"/>
              </a:rPr>
              <a:t>: -</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14- Family History: </a:t>
            </a:r>
            <a:r>
              <a:rPr b="1" lang="ar" sz="1100">
                <a:solidFill>
                  <a:schemeClr val="dk1"/>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Same disease in family? yes , brother has same symptoms </a:t>
            </a:r>
            <a:r>
              <a:rPr lang="ar" sz="1100">
                <a:solidFill>
                  <a:srgbClr val="666666"/>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 parents alive? </a:t>
            </a:r>
            <a:r>
              <a:rPr lang="ar" sz="1100">
                <a:solidFill>
                  <a:srgbClr val="666666"/>
                </a:solidFill>
                <a:latin typeface="Times New Roman"/>
                <a:ea typeface="Times New Roman"/>
                <a:cs typeface="Times New Roman"/>
                <a:sym typeface="Times New Roman"/>
              </a:rPr>
              <a:t>Yes </a:t>
            </a:r>
            <a:r>
              <a:rPr lang="ar" sz="1100">
                <a:solidFill>
                  <a:schemeClr val="dk1"/>
                </a:solidFill>
                <a:latin typeface="Times New Roman"/>
                <a:ea typeface="Times New Roman"/>
                <a:cs typeface="Times New Roman"/>
                <a:sym typeface="Times New Roman"/>
              </a:rPr>
              <a:t> inherited diseases?: </a:t>
            </a:r>
            <a:r>
              <a:rPr lang="ar" sz="1100">
                <a:solidFill>
                  <a:srgbClr val="666666"/>
                </a:solidFill>
                <a:latin typeface="Times New Roman"/>
                <a:ea typeface="Times New Roman"/>
                <a:cs typeface="Times New Roman"/>
                <a:sym typeface="Times New Roman"/>
              </a:rPr>
              <a:t>No </a:t>
            </a:r>
            <a:endParaRPr b="1"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15: Social History: </a:t>
            </a:r>
            <a:r>
              <a:rPr lang="ar" sz="1100">
                <a:latin typeface="Times New Roman"/>
                <a:ea typeface="Times New Roman"/>
                <a:cs typeface="Times New Roman"/>
                <a:sym typeface="Times New Roman"/>
              </a:rPr>
              <a:t>Smoking or alcohol abuse? No. </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16- Travel History</a:t>
            </a:r>
            <a:r>
              <a:rPr lang="ar" sz="1100">
                <a:latin typeface="Times New Roman"/>
                <a:ea typeface="Times New Roman"/>
                <a:cs typeface="Times New Roman"/>
                <a:sym typeface="Times New Roman"/>
              </a:rPr>
              <a:t>: -</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17- Physical findings</a:t>
            </a:r>
            <a:r>
              <a:rPr lang="ar" sz="1100">
                <a:latin typeface="Times New Roman"/>
                <a:ea typeface="Times New Roman"/>
                <a:cs typeface="Times New Roman"/>
                <a:sym typeface="Times New Roman"/>
              </a:rPr>
              <a:t>: Exaggerated bowel sounds</a:t>
            </a:r>
            <a:r>
              <a:rPr lang="ar" sz="1100">
                <a:latin typeface="Times New Roman"/>
                <a:ea typeface="Times New Roman"/>
                <a:cs typeface="Times New Roman"/>
                <a:sym typeface="Times New Roman"/>
              </a:rPr>
              <a:t> based on </a:t>
            </a:r>
            <a:r>
              <a:rPr lang="ar" sz="1100">
                <a:latin typeface="Times New Roman"/>
                <a:ea typeface="Times New Roman"/>
                <a:cs typeface="Times New Roman"/>
                <a:sym typeface="Times New Roman"/>
              </a:rPr>
              <a:t>mannequin</a:t>
            </a:r>
            <a:r>
              <a:rPr lang="ar" sz="1100">
                <a:latin typeface="Times New Roman"/>
                <a:ea typeface="Times New Roman"/>
                <a:cs typeface="Times New Roman"/>
                <a:sym typeface="Times New Roman"/>
              </a:rPr>
              <a:t> </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18- Differential diagnosis : </a:t>
            </a:r>
            <a:r>
              <a:rPr lang="ar" sz="1100">
                <a:latin typeface="Times New Roman"/>
                <a:ea typeface="Times New Roman"/>
                <a:cs typeface="Times New Roman"/>
                <a:sym typeface="Times New Roman"/>
              </a:rPr>
              <a:t>Celiac disease , IBD , IBS , lactose intolerance , gastroenteritis.</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19- Investigation: </a:t>
            </a:r>
            <a:endParaRPr b="1"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latin typeface="Times New Roman"/>
                <a:ea typeface="Times New Roman"/>
                <a:cs typeface="Times New Roman"/>
                <a:sym typeface="Times New Roman"/>
              </a:rPr>
              <a:t>-</a:t>
            </a:r>
            <a:r>
              <a:rPr lang="ar" sz="1100">
                <a:latin typeface="Times New Roman"/>
                <a:ea typeface="Times New Roman"/>
                <a:cs typeface="Times New Roman"/>
                <a:sym typeface="Times New Roman"/>
              </a:rPr>
              <a:t>Initial: Serology (Anti-transglutaminase antibodies (IgA) and IgG antigliadin antibodies) </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latin typeface="Times New Roman"/>
                <a:ea typeface="Times New Roman"/>
                <a:cs typeface="Times New Roman"/>
                <a:sym typeface="Times New Roman"/>
              </a:rPr>
              <a:t>-CBC: Anemia </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rgbClr val="CCCCCC"/>
                </a:solidFill>
                <a:latin typeface="Times New Roman"/>
                <a:ea typeface="Times New Roman"/>
                <a:cs typeface="Times New Roman"/>
                <a:sym typeface="Times New Roman"/>
              </a:rPr>
              <a:t>-Gold standard: Endoscopy (villous atrophy and scalloping mucosa) with duodenal biopsy for confirmation -Histopathology: flattening, villous atrophy and increased cellularity of lamina propria (plasma cells and lymphocytes)</a:t>
            </a:r>
            <a:endParaRPr sz="1100">
              <a:solidFill>
                <a:srgbClr val="CCCCCC"/>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CCCCCC"/>
                </a:solidFill>
                <a:latin typeface="Times New Roman"/>
                <a:ea typeface="Times New Roman"/>
                <a:cs typeface="Times New Roman"/>
                <a:sym typeface="Times New Roman"/>
              </a:rPr>
              <a:t>-Gluten challenge</a:t>
            </a:r>
            <a:endParaRPr sz="1100">
              <a:solidFill>
                <a:srgbClr val="CCCCCC"/>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rgbClr val="000000"/>
                </a:solidFill>
                <a:latin typeface="Times New Roman"/>
                <a:ea typeface="Times New Roman"/>
                <a:cs typeface="Times New Roman"/>
                <a:sym typeface="Times New Roman"/>
              </a:rPr>
              <a:t>20: Treatment and management</a:t>
            </a:r>
            <a:r>
              <a:rPr lang="ar" sz="1100">
                <a:solidFill>
                  <a:srgbClr val="000000"/>
                </a:solidFill>
                <a:latin typeface="Times New Roman"/>
                <a:ea typeface="Times New Roman"/>
                <a:cs typeface="Times New Roman"/>
                <a:sym typeface="Times New Roman"/>
              </a:rPr>
              <a:t> </a:t>
            </a:r>
            <a:endParaRPr sz="1100">
              <a:solidFill>
                <a:srgbClr val="000000"/>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latin typeface="Times New Roman"/>
                <a:ea typeface="Times New Roman"/>
                <a:cs typeface="Times New Roman"/>
                <a:sym typeface="Times New Roman"/>
              </a:rPr>
              <a:t>Non-Pharmacological : Educate the patient , Gluten-free diet</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latin typeface="Times New Roman"/>
                <a:ea typeface="Times New Roman"/>
                <a:cs typeface="Times New Roman"/>
                <a:sym typeface="Times New Roman"/>
              </a:rPr>
              <a:t>Pharmacological: </a:t>
            </a:r>
            <a:r>
              <a:rPr lang="ar" sz="1100">
                <a:latin typeface="Times New Roman"/>
                <a:ea typeface="Times New Roman"/>
                <a:cs typeface="Times New Roman"/>
                <a:sym typeface="Times New Roman"/>
              </a:rPr>
              <a:t>P</a:t>
            </a:r>
            <a:r>
              <a:rPr lang="ar" sz="1100">
                <a:latin typeface="Times New Roman"/>
                <a:ea typeface="Times New Roman"/>
                <a:cs typeface="Times New Roman"/>
                <a:sym typeface="Times New Roman"/>
              </a:rPr>
              <a:t>ainkillers for pain and fibers for diarrhea, </a:t>
            </a:r>
            <a:r>
              <a:rPr lang="ar" sz="1100">
                <a:latin typeface="Times New Roman"/>
                <a:ea typeface="Times New Roman"/>
                <a:cs typeface="Times New Roman"/>
                <a:sym typeface="Times New Roman"/>
              </a:rPr>
              <a:t>I</a:t>
            </a:r>
            <a:r>
              <a:rPr lang="ar" sz="1100">
                <a:latin typeface="Times New Roman"/>
                <a:ea typeface="Times New Roman"/>
                <a:cs typeface="Times New Roman"/>
                <a:sym typeface="Times New Roman"/>
              </a:rPr>
              <a:t>ron supplements, and </a:t>
            </a:r>
            <a:r>
              <a:rPr lang="ar" sz="1100">
                <a:latin typeface="Times New Roman"/>
                <a:ea typeface="Times New Roman"/>
                <a:cs typeface="Times New Roman"/>
                <a:sym typeface="Times New Roman"/>
              </a:rPr>
              <a:t>A</a:t>
            </a:r>
            <a:r>
              <a:rPr lang="ar" sz="1100">
                <a:latin typeface="Times New Roman"/>
                <a:ea typeface="Times New Roman"/>
                <a:cs typeface="Times New Roman"/>
                <a:sym typeface="Times New Roman"/>
              </a:rPr>
              <a:t>ssess the risk of malignancy.</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200">
              <a:solidFill>
                <a:srgbClr val="000000"/>
              </a:solidFill>
              <a:latin typeface="Times New Roman"/>
              <a:ea typeface="Times New Roman"/>
              <a:cs typeface="Times New Roman"/>
              <a:sym typeface="Times New Roman"/>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56"/>
          <p:cNvSpPr txBox="1"/>
          <p:nvPr/>
        </p:nvSpPr>
        <p:spPr>
          <a:xfrm>
            <a:off x="238125" y="800101"/>
            <a:ext cx="6795900" cy="10607700"/>
          </a:xfrm>
          <a:prstGeom prst="rect">
            <a:avLst/>
          </a:prstGeom>
          <a:noFill/>
          <a:ln>
            <a:noFill/>
          </a:ln>
        </p:spPr>
        <p:txBody>
          <a:bodyPr anchorCtr="0" anchor="t" bIns="125250" lIns="125250" spcFirstLastPara="1" rIns="125250" wrap="square" tIns="125250">
            <a:noAutofit/>
          </a:bodyPr>
          <a:lstStyle/>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Questions from examiner:</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 How to confirm the diagnosis? Biopsy  -What would you see in the biopsy?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 Why does the patient have anemia?</a:t>
            </a:r>
            <a:r>
              <a:rPr lang="ar" sz="1100">
                <a:latin typeface="Times New Roman"/>
                <a:ea typeface="Times New Roman"/>
                <a:cs typeface="Times New Roman"/>
                <a:sym typeface="Times New Roman"/>
              </a:rPr>
              <a:t> The main cause of iron deficiency anemia is impaired iron absorption. Consumption of gluten (found in the grains wheat, rye and barley) triggers an immune reaction that damages the intestinal villi. As a result, individuals are unable to adequately absorb enough iron from their diet and/or supplements.</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 What gets absorbed in the duodenum? Iron ,Fat Soluble Vitamins(A, D, E, K), Calcium, Minerals, Carbohydrates /simple sugars, Fats, Amino Acids.</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 What's positive when palpating the aorta? If hands move outwards, it suggests the presence of an expansile mass (e.g. abdominal aortic aneurysm).</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 What cancers are associated with celiac? T cell lymphoma, Small bowel adenocarcinoma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-Your approach to diarrhea?  And examples of each and how to differentiate between them</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chemeClr val="dk1"/>
                </a:solidFill>
                <a:latin typeface="Times New Roman"/>
                <a:ea typeface="Times New Roman"/>
                <a:cs typeface="Times New Roman"/>
                <a:sym typeface="Times New Roman"/>
              </a:rPr>
              <a:t>- What are the borders of Traube's triangle?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600">
                <a:solidFill>
                  <a:srgbClr val="F1C232"/>
                </a:solidFill>
                <a:latin typeface="Times New Roman"/>
                <a:ea typeface="Times New Roman"/>
                <a:cs typeface="Times New Roman"/>
                <a:sym typeface="Times New Roman"/>
              </a:rPr>
              <a:t> </a:t>
            </a:r>
            <a:r>
              <a:rPr b="1" lang="ar" sz="1600">
                <a:solidFill>
                  <a:schemeClr val="dk1"/>
                </a:solidFill>
                <a:highlight>
                  <a:srgbClr val="FFF2CC"/>
                </a:highlight>
                <a:latin typeface="Times New Roman"/>
                <a:ea typeface="Times New Roman"/>
                <a:cs typeface="Times New Roman"/>
                <a:sym typeface="Times New Roman"/>
              </a:rPr>
              <a:t>Case 21: IBD (Crohn's Disease) </a:t>
            </a:r>
            <a:endParaRPr b="1" sz="1600">
              <a:solidFill>
                <a:schemeClr val="dk1"/>
              </a:solidFill>
              <a:highlight>
                <a:srgbClr val="FFF2CC"/>
              </a:highlight>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a:solidFill>
                  <a:srgbClr val="3C78D8"/>
                </a:solidFill>
                <a:latin typeface="Times New Roman"/>
                <a:ea typeface="Times New Roman"/>
                <a:cs typeface="Times New Roman"/>
                <a:sym typeface="Times New Roman"/>
              </a:rPr>
              <a:t>Case: </a:t>
            </a:r>
            <a:r>
              <a:rPr b="1" lang="ar" sz="1300">
                <a:solidFill>
                  <a:srgbClr val="3C78D8"/>
                </a:solidFill>
                <a:latin typeface="Times New Roman"/>
                <a:ea typeface="Times New Roman"/>
                <a:cs typeface="Times New Roman"/>
                <a:sym typeface="Times New Roman"/>
              </a:rPr>
              <a:t>52 years old female </a:t>
            </a:r>
            <a:r>
              <a:rPr b="1" lang="ar">
                <a:solidFill>
                  <a:srgbClr val="3C78D8"/>
                </a:solidFill>
                <a:latin typeface="Times New Roman"/>
                <a:ea typeface="Times New Roman"/>
                <a:cs typeface="Times New Roman"/>
                <a:sym typeface="Times New Roman"/>
              </a:rPr>
              <a:t>came to Clinic </a:t>
            </a:r>
            <a:r>
              <a:rPr b="1" lang="ar" sz="1300">
                <a:solidFill>
                  <a:srgbClr val="3C78D8"/>
                </a:solidFill>
                <a:latin typeface="Times New Roman"/>
                <a:ea typeface="Times New Roman"/>
                <a:cs typeface="Times New Roman"/>
                <a:sym typeface="Times New Roman"/>
              </a:rPr>
              <a:t>with fatigue, diarrhea and abdominal pain for six month</a:t>
            </a:r>
            <a:endParaRPr b="1" sz="1300">
              <a:solidFill>
                <a:srgbClr val="3C78D8"/>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 Biodata: - Name , Age , Gender, Occupation , Residency , Route and date of admission. </a:t>
            </a:r>
            <a:r>
              <a:rPr lang="ar" sz="1300">
                <a:solidFill>
                  <a:schemeClr val="dk1"/>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 </a:t>
            </a:r>
            <a:endParaRPr b="1" sz="13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2- Chief complaint: </a:t>
            </a:r>
            <a:r>
              <a:rPr lang="ar" sz="1100">
                <a:latin typeface="Times New Roman"/>
                <a:ea typeface="Times New Roman"/>
                <a:cs typeface="Times New Roman"/>
                <a:sym typeface="Times New Roman"/>
              </a:rPr>
              <a:t>Abdominal pain , fatigue and diarrhea for six month</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3- History of Presenting illness </a:t>
            </a:r>
            <a:endParaRPr b="1"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latin typeface="Times New Roman"/>
                <a:ea typeface="Times New Roman"/>
                <a:cs typeface="Times New Roman"/>
                <a:sym typeface="Times New Roman"/>
              </a:rPr>
              <a:t>Site: Central abdominal pain, Onset: Gradual, intermittent, progressive ( both abdomen pain &amp; diarrhea ), Character: Colicky crampy abdominal pain , Alleviating Factor: partially improved with defecation, </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latin typeface="Times New Roman"/>
                <a:ea typeface="Times New Roman"/>
                <a:cs typeface="Times New Roman"/>
                <a:sym typeface="Times New Roman"/>
              </a:rPr>
              <a:t>Exacerbating factors: worse at night / when she eat pizza </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latin typeface="Times New Roman"/>
                <a:ea typeface="Times New Roman"/>
                <a:cs typeface="Times New Roman"/>
                <a:sym typeface="Times New Roman"/>
              </a:rPr>
              <a:t>Severity: Wakes her up from sleep</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latin typeface="Times New Roman"/>
                <a:ea typeface="Times New Roman"/>
                <a:cs typeface="Times New Roman"/>
                <a:sym typeface="Times New Roman"/>
              </a:rPr>
              <a:t>Diarrhea is Yellow in color, and watery , No mucus, No blood. </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4- Associated Symptoms: </a:t>
            </a:r>
            <a:r>
              <a:rPr lang="ar" sz="1100">
                <a:latin typeface="Times New Roman"/>
                <a:ea typeface="Times New Roman"/>
                <a:cs typeface="Times New Roman"/>
                <a:sym typeface="Times New Roman"/>
              </a:rPr>
              <a:t>Nausea and vomiting and bloating (2-3 times in the past 4 months), arthralgia, Extra intestinal symptoms for crohn's (uveitis, pyoderma gangrenosum…. etc) are NOT present</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5- Risk Factors: </a:t>
            </a:r>
            <a:r>
              <a:rPr lang="ar" sz="1100">
                <a:latin typeface="Times New Roman"/>
                <a:ea typeface="Times New Roman"/>
                <a:cs typeface="Times New Roman"/>
                <a:sym typeface="Times New Roman"/>
              </a:rPr>
              <a:t>Genetic (HLA-B27 and NOD2) , Smoking</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6- Constitutional symptoms: NNWAFF ( </a:t>
            </a:r>
            <a:r>
              <a:rPr b="1" lang="ar" sz="1100" u="sng">
                <a:latin typeface="Times New Roman"/>
                <a:ea typeface="Times New Roman"/>
                <a:cs typeface="Times New Roman"/>
                <a:sym typeface="Times New Roman"/>
              </a:rPr>
              <a:t>N</a:t>
            </a:r>
            <a:r>
              <a:rPr b="1" lang="ar" sz="1100">
                <a:latin typeface="Times New Roman"/>
                <a:ea typeface="Times New Roman"/>
                <a:cs typeface="Times New Roman"/>
                <a:sym typeface="Times New Roman"/>
              </a:rPr>
              <a:t>ausea, </a:t>
            </a:r>
            <a:r>
              <a:rPr b="1" lang="ar" sz="1100" u="sng">
                <a:latin typeface="Times New Roman"/>
                <a:ea typeface="Times New Roman"/>
                <a:cs typeface="Times New Roman"/>
                <a:sym typeface="Times New Roman"/>
              </a:rPr>
              <a:t>N</a:t>
            </a:r>
            <a:r>
              <a:rPr b="1" lang="ar" sz="1100">
                <a:latin typeface="Times New Roman"/>
                <a:ea typeface="Times New Roman"/>
                <a:cs typeface="Times New Roman"/>
                <a:sym typeface="Times New Roman"/>
              </a:rPr>
              <a:t>ight sweat, </a:t>
            </a:r>
            <a:r>
              <a:rPr b="1" lang="ar" sz="1100" u="sng">
                <a:latin typeface="Times New Roman"/>
                <a:ea typeface="Times New Roman"/>
                <a:cs typeface="Times New Roman"/>
                <a:sym typeface="Times New Roman"/>
              </a:rPr>
              <a:t>W</a:t>
            </a:r>
            <a:r>
              <a:rPr b="1" lang="ar" sz="1100">
                <a:latin typeface="Times New Roman"/>
                <a:ea typeface="Times New Roman"/>
                <a:cs typeface="Times New Roman"/>
                <a:sym typeface="Times New Roman"/>
              </a:rPr>
              <a:t>eight loss, Loss of</a:t>
            </a:r>
            <a:r>
              <a:rPr b="1" lang="ar" sz="1100" u="sng">
                <a:latin typeface="Times New Roman"/>
                <a:ea typeface="Times New Roman"/>
                <a:cs typeface="Times New Roman"/>
                <a:sym typeface="Times New Roman"/>
              </a:rPr>
              <a:t> a</a:t>
            </a:r>
            <a:r>
              <a:rPr b="1" lang="ar" sz="1100">
                <a:latin typeface="Times New Roman"/>
                <a:ea typeface="Times New Roman"/>
                <a:cs typeface="Times New Roman"/>
                <a:sym typeface="Times New Roman"/>
              </a:rPr>
              <a:t>ppetite, </a:t>
            </a:r>
            <a:r>
              <a:rPr b="1" lang="ar" sz="1100" u="sng">
                <a:latin typeface="Times New Roman"/>
                <a:ea typeface="Times New Roman"/>
                <a:cs typeface="Times New Roman"/>
                <a:sym typeface="Times New Roman"/>
              </a:rPr>
              <a:t>F</a:t>
            </a:r>
            <a:r>
              <a:rPr b="1" lang="ar" sz="1100">
                <a:latin typeface="Times New Roman"/>
                <a:ea typeface="Times New Roman"/>
                <a:cs typeface="Times New Roman"/>
                <a:sym typeface="Times New Roman"/>
              </a:rPr>
              <a:t>ever and </a:t>
            </a:r>
            <a:r>
              <a:rPr b="1" lang="ar" sz="1100" u="sng">
                <a:latin typeface="Times New Roman"/>
                <a:ea typeface="Times New Roman"/>
                <a:cs typeface="Times New Roman"/>
                <a:sym typeface="Times New Roman"/>
              </a:rPr>
              <a:t>F</a:t>
            </a:r>
            <a:r>
              <a:rPr b="1" lang="ar" sz="1100">
                <a:latin typeface="Times New Roman"/>
                <a:ea typeface="Times New Roman"/>
                <a:cs typeface="Times New Roman"/>
                <a:sym typeface="Times New Roman"/>
              </a:rPr>
              <a:t>atigue) </a:t>
            </a:r>
            <a:endParaRPr b="1"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latin typeface="Times New Roman"/>
                <a:ea typeface="Times New Roman"/>
                <a:cs typeface="Times New Roman"/>
                <a:sym typeface="Times New Roman"/>
              </a:rPr>
              <a:t>Weight loss (9 Kg over 6 months), loss of appetite, the patient denied fatigue despite it being written in the case on the table </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7- Systematic review: </a:t>
            </a:r>
            <a:r>
              <a:rPr lang="ar" sz="1100">
                <a:latin typeface="Times New Roman"/>
                <a:ea typeface="Times New Roman"/>
                <a:cs typeface="Times New Roman"/>
                <a:sym typeface="Times New Roman"/>
              </a:rPr>
              <a:t>Unremarkable</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8-  Past medical:  </a:t>
            </a:r>
            <a:r>
              <a:rPr lang="ar" sz="1100">
                <a:latin typeface="Times New Roman"/>
                <a:ea typeface="Times New Roman"/>
                <a:cs typeface="Times New Roman"/>
                <a:sym typeface="Times New Roman"/>
              </a:rPr>
              <a:t>-</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9: Past surgical history:  -</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10- Drug history: -</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11- Allergy: </a:t>
            </a:r>
            <a:r>
              <a:rPr lang="ar" sz="1100">
                <a:latin typeface="Times New Roman"/>
                <a:ea typeface="Times New Roman"/>
                <a:cs typeface="Times New Roman"/>
                <a:sym typeface="Times New Roman"/>
              </a:rPr>
              <a:t>-</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12- Blood transfusion: </a:t>
            </a:r>
            <a:r>
              <a:rPr lang="ar" sz="1100">
                <a:latin typeface="Times New Roman"/>
                <a:ea typeface="Times New Roman"/>
                <a:cs typeface="Times New Roman"/>
                <a:sym typeface="Times New Roman"/>
              </a:rPr>
              <a:t>-</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13- Menstrual history</a:t>
            </a:r>
            <a:r>
              <a:rPr lang="ar" sz="1100">
                <a:latin typeface="Times New Roman"/>
                <a:ea typeface="Times New Roman"/>
                <a:cs typeface="Times New Roman"/>
                <a:sym typeface="Times New Roman"/>
              </a:rPr>
              <a:t>: -</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7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14- Family History: </a:t>
            </a:r>
            <a:r>
              <a:rPr lang="ar" sz="1100">
                <a:latin typeface="Times New Roman"/>
                <a:ea typeface="Times New Roman"/>
                <a:cs typeface="Times New Roman"/>
                <a:sym typeface="Times New Roman"/>
              </a:rPr>
              <a:t>her sister has the same symptoms but don't take medications for it</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600">
              <a:solidFill>
                <a:srgbClr val="F1C232"/>
              </a:solidFill>
              <a:latin typeface="Times New Roman"/>
              <a:ea typeface="Times New Roman"/>
              <a:cs typeface="Times New Roman"/>
              <a:sym typeface="Times New Roman"/>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p57"/>
          <p:cNvSpPr txBox="1"/>
          <p:nvPr/>
        </p:nvSpPr>
        <p:spPr>
          <a:xfrm>
            <a:off x="219075" y="657225"/>
            <a:ext cx="6957900" cy="13419600"/>
          </a:xfrm>
          <a:prstGeom prst="rect">
            <a:avLst/>
          </a:prstGeom>
          <a:noFill/>
          <a:ln>
            <a:noFill/>
          </a:ln>
        </p:spPr>
        <p:txBody>
          <a:bodyPr anchorCtr="0" anchor="t" bIns="125250" lIns="125250" spcFirstLastPara="1" rIns="125250" wrap="square" tIns="125250">
            <a:noAutofit/>
          </a:bodyPr>
          <a:lstStyle/>
          <a:p>
            <a:pPr indent="0" lvl="0" marL="0" rtl="0" algn="l">
              <a:lnSpc>
                <a:spcPct val="115000"/>
              </a:lnSpc>
              <a:spcBef>
                <a:spcPts val="0"/>
              </a:spcBef>
              <a:spcAft>
                <a:spcPts val="0"/>
              </a:spcAft>
              <a:buClr>
                <a:schemeClr val="dk1"/>
              </a:buClr>
              <a:buSzPts val="1100"/>
              <a:buFont typeface="Arial"/>
              <a:buNone/>
            </a:pPr>
            <a:r>
              <a:t/>
            </a:r>
            <a:endParaRPr sz="900">
              <a:solidFill>
                <a:srgbClr val="0B5394"/>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15: Social History: </a:t>
            </a:r>
            <a:r>
              <a:rPr lang="ar" sz="1200">
                <a:solidFill>
                  <a:schemeClr val="dk1"/>
                </a:solidFill>
                <a:latin typeface="Times New Roman"/>
                <a:ea typeface="Times New Roman"/>
                <a:cs typeface="Times New Roman"/>
                <a:sym typeface="Times New Roman"/>
              </a:rPr>
              <a:t>Smoking or alcohol abuse? </a:t>
            </a:r>
            <a:r>
              <a:rPr lang="ar" sz="1200">
                <a:solidFill>
                  <a:srgbClr val="0B5394"/>
                </a:solidFill>
                <a:latin typeface="Times New Roman"/>
                <a:ea typeface="Times New Roman"/>
                <a:cs typeface="Times New Roman"/>
                <a:sym typeface="Times New Roman"/>
              </a:rPr>
              <a:t>No</a:t>
            </a:r>
            <a:r>
              <a:rPr lang="ar"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16- Travel History</a:t>
            </a:r>
            <a:r>
              <a:rPr lang="ar"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17- Physical findings</a:t>
            </a:r>
            <a:r>
              <a:rPr lang="ar" sz="1200">
                <a:solidFill>
                  <a:schemeClr val="dk1"/>
                </a:solidFill>
                <a:latin typeface="Times New Roman"/>
                <a:ea typeface="Times New Roman"/>
                <a:cs typeface="Times New Roman"/>
                <a:sym typeface="Times New Roman"/>
              </a:rPr>
              <a:t>: Unremarkable</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18- Differential diagnosis : </a:t>
            </a:r>
            <a:r>
              <a:rPr lang="ar" sz="1200">
                <a:solidFill>
                  <a:schemeClr val="dk1"/>
                </a:solidFill>
                <a:latin typeface="Times New Roman"/>
                <a:ea typeface="Times New Roman"/>
                <a:cs typeface="Times New Roman"/>
                <a:sym typeface="Times New Roman"/>
              </a:rPr>
              <a:t>inflammatory bowel disease (ulcerative colitis/crohn's) and irritable bowel syndrome, celiac disease and lactose intolerance.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19- Investigation: </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u="sng">
                <a:solidFill>
                  <a:schemeClr val="dk1"/>
                </a:solidFill>
                <a:latin typeface="Times New Roman"/>
                <a:ea typeface="Times New Roman"/>
                <a:cs typeface="Times New Roman"/>
                <a:sym typeface="Times New Roman"/>
              </a:rPr>
              <a:t>-Gold Standard</a:t>
            </a:r>
            <a:r>
              <a:rPr lang="ar" sz="1200">
                <a:solidFill>
                  <a:schemeClr val="dk1"/>
                </a:solidFill>
                <a:latin typeface="Times New Roman"/>
                <a:ea typeface="Times New Roman"/>
                <a:cs typeface="Times New Roman"/>
                <a:sym typeface="Times New Roman"/>
              </a:rPr>
              <a:t>:  Endoscopy (cobblestone skip lesions sparing the rectum with ulcerated mucosa) + mucosal biopsy</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u="sng">
                <a:solidFill>
                  <a:schemeClr val="dk1"/>
                </a:solidFill>
                <a:latin typeface="Times New Roman"/>
                <a:ea typeface="Times New Roman"/>
                <a:cs typeface="Times New Roman"/>
                <a:sym typeface="Times New Roman"/>
              </a:rPr>
              <a:t>-To monitor the disease activity:</a:t>
            </a:r>
            <a:r>
              <a:rPr lang="ar"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Fecal Calprotectin: Indicates endoscopy (distinguish between IBS and IBD)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Inflammatory markers: CRP and ESR</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u="sng">
                <a:solidFill>
                  <a:schemeClr val="dk1"/>
                </a:solidFill>
                <a:latin typeface="Times New Roman"/>
                <a:ea typeface="Times New Roman"/>
                <a:cs typeface="Times New Roman"/>
                <a:sym typeface="Times New Roman"/>
              </a:rPr>
              <a:t>-Imagining</a:t>
            </a:r>
            <a:r>
              <a:rPr lang="ar" sz="1200">
                <a:solidFill>
                  <a:schemeClr val="dk1"/>
                </a:solidFill>
                <a:latin typeface="Times New Roman"/>
                <a:ea typeface="Times New Roman"/>
                <a:cs typeface="Times New Roman"/>
                <a:sym typeface="Times New Roman"/>
              </a:rPr>
              <a:t>: Cross section enterography (preferred), small bowel follow through, US (initial), x-ray (complications)</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u="sng">
                <a:solidFill>
                  <a:schemeClr val="dk1"/>
                </a:solidFill>
                <a:latin typeface="Times New Roman"/>
                <a:ea typeface="Times New Roman"/>
                <a:cs typeface="Times New Roman"/>
                <a:sym typeface="Times New Roman"/>
              </a:rPr>
              <a:t>-Serology</a:t>
            </a:r>
            <a:r>
              <a:rPr lang="ar" sz="1200">
                <a:solidFill>
                  <a:schemeClr val="dk1"/>
                </a:solidFill>
                <a:latin typeface="Times New Roman"/>
                <a:ea typeface="Times New Roman"/>
                <a:cs typeface="Times New Roman"/>
                <a:sym typeface="Times New Roman"/>
              </a:rPr>
              <a:t>: +ve Anti-Saccharomyces cerevisiae antibodies (ASCA) (Higher in crohn's than ulcerative colitis)</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u="sng">
                <a:solidFill>
                  <a:schemeClr val="dk1"/>
                </a:solidFill>
                <a:latin typeface="Times New Roman"/>
                <a:ea typeface="Times New Roman"/>
                <a:cs typeface="Times New Roman"/>
                <a:sym typeface="Times New Roman"/>
              </a:rPr>
              <a:t>-To identify complications:</a:t>
            </a:r>
            <a:endParaRPr sz="1200" u="sng">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CMP:  to monitor if there was malnutrition (low protein), end organ damage (high creatinine) and dehydration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CBC: to monitor iron and B12</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What will you order if the patient is in the ER : barium follow through, anti-TTG, lactose enzyme test</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latin typeface="Times New Roman"/>
                <a:ea typeface="Times New Roman"/>
                <a:cs typeface="Times New Roman"/>
                <a:sym typeface="Times New Roman"/>
              </a:rPr>
              <a:t>20: Treatment and management</a:t>
            </a:r>
            <a:r>
              <a:rPr lang="ar" sz="1200">
                <a:latin typeface="Times New Roman"/>
                <a:ea typeface="Times New Roman"/>
                <a:cs typeface="Times New Roman"/>
                <a:sym typeface="Times New Roman"/>
              </a:rPr>
              <a:t> </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latin typeface="Times New Roman"/>
                <a:ea typeface="Times New Roman"/>
                <a:cs typeface="Times New Roman"/>
                <a:sym typeface="Times New Roman"/>
              </a:rPr>
              <a:t>- First step: Rule out infection</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latin typeface="Times New Roman"/>
                <a:ea typeface="Times New Roman"/>
                <a:cs typeface="Times New Roman"/>
                <a:sym typeface="Times New Roman"/>
              </a:rPr>
              <a:t>-Anti TNF(infliximab) </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latin typeface="Times New Roman"/>
                <a:ea typeface="Times New Roman"/>
                <a:cs typeface="Times New Roman"/>
                <a:sym typeface="Times New Roman"/>
              </a:rPr>
              <a:t>- Immunomodulators (methotrexate and azathioprine)</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latin typeface="Times New Roman"/>
                <a:ea typeface="Times New Roman"/>
                <a:cs typeface="Times New Roman"/>
                <a:sym typeface="Times New Roman"/>
              </a:rPr>
              <a:t>-Corticosteroids: Systemic: Prednisolone Local: Budesonide</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9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latin typeface="Times New Roman"/>
                <a:ea typeface="Times New Roman"/>
                <a:cs typeface="Times New Roman"/>
                <a:sym typeface="Times New Roman"/>
              </a:rPr>
              <a:t>Questions from examiner:</a:t>
            </a:r>
            <a:endParaRPr b="1"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latin typeface="Times New Roman"/>
                <a:ea typeface="Times New Roman"/>
                <a:cs typeface="Times New Roman"/>
                <a:sym typeface="Times New Roman"/>
              </a:rPr>
              <a:t>-When will we have absent bowel sounds ? absence of sound indicate paralytic ileus</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latin typeface="Times New Roman"/>
                <a:ea typeface="Times New Roman"/>
                <a:cs typeface="Times New Roman"/>
                <a:sym typeface="Times New Roman"/>
              </a:rPr>
              <a:t>-For how long will you listen to the bowel sounds ? 30 sec to 2 mins</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latin typeface="Times New Roman"/>
                <a:ea typeface="Times New Roman"/>
                <a:cs typeface="Times New Roman"/>
                <a:sym typeface="Times New Roman"/>
              </a:rPr>
              <a:t>- will you palpate the liver on inspiration or expiration? expiration </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latin typeface="Times New Roman"/>
                <a:ea typeface="Times New Roman"/>
                <a:cs typeface="Times New Roman"/>
                <a:sym typeface="Times New Roman"/>
              </a:rPr>
              <a:t>- What is the exam for ascites? Shifting dullness and asked me to demonstrate it. </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latin typeface="Times New Roman"/>
                <a:ea typeface="Times New Roman"/>
                <a:cs typeface="Times New Roman"/>
                <a:sym typeface="Times New Roman"/>
              </a:rPr>
              <a:t>-What other exam? Fluid thrill and asked for demonstration</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latin typeface="Times New Roman"/>
                <a:ea typeface="Times New Roman"/>
                <a:cs typeface="Times New Roman"/>
                <a:sym typeface="Times New Roman"/>
              </a:rPr>
              <a:t>-where you  percuss exactly to assess the liver span from the top ? 2nd intercostal space</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200">
              <a:solidFill>
                <a:srgbClr val="000000"/>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900">
              <a:solidFill>
                <a:srgbClr val="000000"/>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300">
              <a:solidFill>
                <a:srgbClr val="000000"/>
              </a:solidFill>
              <a:latin typeface="Times New Roman"/>
              <a:ea typeface="Times New Roman"/>
              <a:cs typeface="Times New Roman"/>
              <a:sym typeface="Times New Roman"/>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p58"/>
          <p:cNvSpPr txBox="1"/>
          <p:nvPr/>
        </p:nvSpPr>
        <p:spPr>
          <a:xfrm>
            <a:off x="228598" y="685810"/>
            <a:ext cx="7034100" cy="11646600"/>
          </a:xfrm>
          <a:prstGeom prst="rect">
            <a:avLst/>
          </a:prstGeom>
          <a:noFill/>
          <a:ln>
            <a:noFill/>
          </a:ln>
        </p:spPr>
        <p:txBody>
          <a:bodyPr anchorCtr="0" anchor="t" bIns="125250" lIns="125250" spcFirstLastPara="1" rIns="125250" wrap="square" tIns="125250">
            <a:noAutofit/>
          </a:bodyPr>
          <a:lstStyle/>
          <a:p>
            <a:pPr indent="0" lvl="0" marL="0" rtl="0" algn="l">
              <a:lnSpc>
                <a:spcPct val="115000"/>
              </a:lnSpc>
              <a:spcBef>
                <a:spcPts val="0"/>
              </a:spcBef>
              <a:spcAft>
                <a:spcPts val="0"/>
              </a:spcAft>
              <a:buNone/>
            </a:pPr>
            <a:r>
              <a:rPr b="1" lang="ar" sz="1700">
                <a:solidFill>
                  <a:srgbClr val="F1C232"/>
                </a:solidFill>
                <a:latin typeface="Times New Roman"/>
                <a:ea typeface="Times New Roman"/>
                <a:cs typeface="Times New Roman"/>
                <a:sym typeface="Times New Roman"/>
              </a:rPr>
              <a:t> </a:t>
            </a:r>
            <a:r>
              <a:rPr b="1" lang="ar" sz="1700">
                <a:solidFill>
                  <a:schemeClr val="dk1"/>
                </a:solidFill>
                <a:highlight>
                  <a:srgbClr val="FFF2CC"/>
                </a:highlight>
                <a:latin typeface="Times New Roman"/>
                <a:ea typeface="Times New Roman"/>
                <a:cs typeface="Times New Roman"/>
                <a:sym typeface="Times New Roman"/>
              </a:rPr>
              <a:t>Case 23: Achalasia</a:t>
            </a:r>
            <a:endParaRPr b="1" sz="1700">
              <a:solidFill>
                <a:schemeClr val="dk1"/>
              </a:solidFill>
              <a:highlight>
                <a:srgbClr val="FFF2CC"/>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7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500">
                <a:solidFill>
                  <a:srgbClr val="3C78D8"/>
                </a:solidFill>
                <a:latin typeface="Times New Roman"/>
                <a:ea typeface="Times New Roman"/>
                <a:cs typeface="Times New Roman"/>
                <a:sym typeface="Times New Roman"/>
              </a:rPr>
              <a:t>Case: Lana 30 years old came to Clinic with </a:t>
            </a:r>
            <a:r>
              <a:rPr b="1" lang="ar">
                <a:solidFill>
                  <a:srgbClr val="3C78D8"/>
                </a:solidFill>
              </a:rPr>
              <a:t>Difficulty swallowing for 3 years</a:t>
            </a:r>
            <a:endParaRPr b="1">
              <a:solidFill>
                <a:srgbClr val="3C78D8"/>
              </a:solidFill>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 Biodata: - Name , Age , Gender, Occupation , Residency , Route and date of admission. </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2- Chief complaint: </a:t>
            </a:r>
            <a:r>
              <a:rPr lang="ar" sz="1200">
                <a:latin typeface="Times New Roman"/>
                <a:ea typeface="Times New Roman"/>
                <a:cs typeface="Times New Roman"/>
                <a:sym typeface="Times New Roman"/>
              </a:rPr>
              <a:t>Difficulty swallowing for 3 years</a:t>
            </a:r>
            <a:r>
              <a:rPr lang="ar" sz="1200">
                <a:solidFill>
                  <a:schemeClr val="dk1"/>
                </a:solidFill>
                <a:latin typeface="Times New Roman"/>
                <a:ea typeface="Times New Roman"/>
                <a:cs typeface="Times New Roman"/>
                <a:sym typeface="Times New Roman"/>
              </a:rPr>
              <a:t> </a:t>
            </a:r>
            <a:endParaRPr sz="9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latin typeface="Times New Roman"/>
                <a:ea typeface="Times New Roman"/>
                <a:cs typeface="Times New Roman"/>
                <a:sym typeface="Times New Roman"/>
              </a:rPr>
              <a:t>3- History of Presenting illness </a:t>
            </a:r>
            <a:endParaRPr b="1" sz="12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a:latin typeface="Times New Roman"/>
                <a:ea typeface="Times New Roman"/>
                <a:cs typeface="Times New Roman"/>
                <a:sym typeface="Times New Roman"/>
              </a:rPr>
              <a:t>Onset: 3 years, Alleviating Factor: eating slowly Special Questions: no pain, felt with solid &amp; liquid (especially spicy food), no more heartburn</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4- Associated Symptoms: </a:t>
            </a:r>
            <a:r>
              <a:rPr b="1" lang="ar" sz="1200">
                <a:solidFill>
                  <a:srgbClr val="666666"/>
                </a:solidFill>
                <a:latin typeface="Times New Roman"/>
                <a:ea typeface="Times New Roman"/>
                <a:cs typeface="Times New Roman"/>
                <a:sym typeface="Times New Roman"/>
              </a:rPr>
              <a:t>Painful  swallowing? </a:t>
            </a:r>
            <a:r>
              <a:rPr lang="ar" sz="1200" u="sng">
                <a:solidFill>
                  <a:srgbClr val="666666"/>
                </a:solidFill>
                <a:latin typeface="Times New Roman"/>
                <a:ea typeface="Times New Roman"/>
                <a:cs typeface="Times New Roman"/>
                <a:sym typeface="Times New Roman"/>
              </a:rPr>
              <a:t>GERD</a:t>
            </a:r>
            <a:r>
              <a:rPr lang="ar" sz="1200">
                <a:solidFill>
                  <a:srgbClr val="666666"/>
                </a:solidFill>
                <a:latin typeface="Times New Roman"/>
                <a:ea typeface="Times New Roman"/>
                <a:cs typeface="Times New Roman"/>
                <a:sym typeface="Times New Roman"/>
              </a:rPr>
              <a:t>, </a:t>
            </a:r>
            <a:r>
              <a:rPr lang="ar" sz="1200" u="sng">
                <a:solidFill>
                  <a:srgbClr val="666666"/>
                </a:solidFill>
                <a:latin typeface="Times New Roman"/>
                <a:ea typeface="Times New Roman"/>
                <a:cs typeface="Times New Roman"/>
                <a:sym typeface="Times New Roman"/>
              </a:rPr>
              <a:t>DES</a:t>
            </a:r>
            <a:r>
              <a:rPr lang="ar" sz="1200">
                <a:solidFill>
                  <a:srgbClr val="666666"/>
                </a:solidFill>
                <a:latin typeface="Times New Roman"/>
                <a:ea typeface="Times New Roman"/>
                <a:cs typeface="Times New Roman"/>
                <a:sym typeface="Times New Roman"/>
              </a:rPr>
              <a:t>, </a:t>
            </a:r>
            <a:r>
              <a:rPr lang="ar" sz="1200" u="sng">
                <a:solidFill>
                  <a:srgbClr val="666666"/>
                </a:solidFill>
                <a:latin typeface="Times New Roman"/>
                <a:ea typeface="Times New Roman"/>
                <a:cs typeface="Times New Roman"/>
                <a:sym typeface="Times New Roman"/>
              </a:rPr>
              <a:t>Esophagitis </a:t>
            </a:r>
            <a:r>
              <a:rPr lang="ar" sz="1200">
                <a:solidFill>
                  <a:srgbClr val="666666"/>
                </a:solidFill>
                <a:latin typeface="Times New Roman"/>
                <a:ea typeface="Times New Roman"/>
                <a:cs typeface="Times New Roman"/>
                <a:sym typeface="Times New Roman"/>
              </a:rPr>
              <a:t> </a:t>
            </a:r>
            <a:r>
              <a:rPr b="1" lang="ar" sz="1200">
                <a:solidFill>
                  <a:srgbClr val="666666"/>
                </a:solidFill>
                <a:latin typeface="Times New Roman"/>
                <a:ea typeface="Times New Roman"/>
                <a:cs typeface="Times New Roman"/>
                <a:sym typeface="Times New Roman"/>
              </a:rPr>
              <a:t>Chest pain? </a:t>
            </a:r>
            <a:r>
              <a:rPr lang="ar" sz="1200">
                <a:solidFill>
                  <a:srgbClr val="666666"/>
                </a:solidFill>
                <a:latin typeface="Times New Roman"/>
                <a:ea typeface="Times New Roman"/>
                <a:cs typeface="Times New Roman"/>
                <a:sym typeface="Times New Roman"/>
              </a:rPr>
              <a:t>Spasm (relieved by nitrates but unlike ischemic heart disease it’s unrelated to exertion).  </a:t>
            </a:r>
            <a:r>
              <a:rPr b="1" lang="ar" sz="1200">
                <a:solidFill>
                  <a:srgbClr val="666666"/>
                </a:solidFill>
                <a:latin typeface="Times New Roman"/>
                <a:ea typeface="Times New Roman"/>
                <a:cs typeface="Times New Roman"/>
                <a:sym typeface="Times New Roman"/>
              </a:rPr>
              <a:t>Long-standing heartburn/regurge? </a:t>
            </a:r>
            <a:r>
              <a:rPr lang="ar" sz="1200">
                <a:solidFill>
                  <a:srgbClr val="666666"/>
                </a:solidFill>
                <a:latin typeface="Times New Roman"/>
                <a:ea typeface="Times New Roman"/>
                <a:cs typeface="Times New Roman"/>
                <a:sym typeface="Times New Roman"/>
              </a:rPr>
              <a:t>GERD stricture (ring)  </a:t>
            </a:r>
            <a:r>
              <a:rPr b="1" lang="ar" sz="1200">
                <a:solidFill>
                  <a:srgbClr val="666666"/>
                </a:solidFill>
                <a:latin typeface="Times New Roman"/>
                <a:ea typeface="Times New Roman"/>
                <a:cs typeface="Times New Roman"/>
                <a:sym typeface="Times New Roman"/>
              </a:rPr>
              <a:t>Bad breath? Gurgling noise when you swallow? </a:t>
            </a:r>
            <a:r>
              <a:rPr lang="ar" sz="1200">
                <a:solidFill>
                  <a:srgbClr val="666666"/>
                </a:solidFill>
                <a:latin typeface="Times New Roman"/>
                <a:ea typeface="Times New Roman"/>
                <a:cs typeface="Times New Roman"/>
                <a:sym typeface="Times New Roman"/>
              </a:rPr>
              <a:t>Zenkers’s diverticulum  </a:t>
            </a:r>
            <a:r>
              <a:rPr b="1" lang="ar" sz="1200">
                <a:solidFill>
                  <a:srgbClr val="666666"/>
                </a:solidFill>
                <a:latin typeface="Times New Roman"/>
                <a:ea typeface="Times New Roman"/>
                <a:cs typeface="Times New Roman"/>
                <a:sym typeface="Times New Roman"/>
              </a:rPr>
              <a:t>Oral thrush? Oral ulcers?</a:t>
            </a:r>
            <a:r>
              <a:rPr lang="ar" sz="1200">
                <a:solidFill>
                  <a:srgbClr val="666666"/>
                </a:solidFill>
                <a:latin typeface="Times New Roman"/>
                <a:ea typeface="Times New Roman"/>
                <a:cs typeface="Times New Roman"/>
                <a:sym typeface="Times New Roman"/>
              </a:rPr>
              <a:t> esophagitis (candida, HSV)Inability to swallow (dysphagia), which may feel like food or drink is stuck in your throat</a:t>
            </a:r>
            <a:endParaRPr sz="12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u="sng">
                <a:solidFill>
                  <a:srgbClr val="666666"/>
                </a:solidFill>
                <a:latin typeface="Times New Roman"/>
                <a:ea typeface="Times New Roman"/>
                <a:cs typeface="Times New Roman"/>
                <a:sym typeface="Times New Roman"/>
              </a:rPr>
              <a:t>Achalasia symptoms: </a:t>
            </a:r>
            <a:r>
              <a:rPr lang="ar" sz="1200">
                <a:solidFill>
                  <a:srgbClr val="666666"/>
                </a:solidFill>
                <a:latin typeface="Times New Roman"/>
                <a:ea typeface="Times New Roman"/>
                <a:cs typeface="Times New Roman"/>
                <a:sym typeface="Times New Roman"/>
              </a:rPr>
              <a:t> Regurgitating food or saliva, Heartburn, Belching, Chest pain that comes and goes, Coughing at night, Pneumonia (from aspiration of food into the lungs), Weight loss, Vomiting</a:t>
            </a:r>
            <a:endParaRPr sz="12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strike="sngStrike">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5- Risk Factors: </a:t>
            </a:r>
            <a:r>
              <a:rPr b="1" lang="ar" sz="1200">
                <a:solidFill>
                  <a:srgbClr val="CCCCCC"/>
                </a:solidFill>
                <a:latin typeface="Times New Roman"/>
                <a:ea typeface="Times New Roman"/>
                <a:cs typeface="Times New Roman"/>
                <a:sym typeface="Times New Roman"/>
              </a:rPr>
              <a:t>GERD? MS? Myasthenia gravis? Any NM disorder?</a:t>
            </a:r>
            <a:endParaRPr b="1" sz="1200">
              <a:solidFill>
                <a:srgbClr val="CCCCCC"/>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200">
              <a:solidFill>
                <a:srgbClr val="CCCCCC"/>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latin typeface="Times New Roman"/>
                <a:ea typeface="Times New Roman"/>
                <a:cs typeface="Times New Roman"/>
                <a:sym typeface="Times New Roman"/>
              </a:rPr>
              <a:t>6- Constitutional symptoms: NNWAFF ( </a:t>
            </a:r>
            <a:r>
              <a:rPr b="1" lang="ar" sz="1200" u="sng">
                <a:latin typeface="Times New Roman"/>
                <a:ea typeface="Times New Roman"/>
                <a:cs typeface="Times New Roman"/>
                <a:sym typeface="Times New Roman"/>
              </a:rPr>
              <a:t>N</a:t>
            </a:r>
            <a:r>
              <a:rPr b="1" lang="ar" sz="1200">
                <a:latin typeface="Times New Roman"/>
                <a:ea typeface="Times New Roman"/>
                <a:cs typeface="Times New Roman"/>
                <a:sym typeface="Times New Roman"/>
              </a:rPr>
              <a:t>ausea, </a:t>
            </a:r>
            <a:r>
              <a:rPr b="1" lang="ar" sz="1200" u="sng">
                <a:latin typeface="Times New Roman"/>
                <a:ea typeface="Times New Roman"/>
                <a:cs typeface="Times New Roman"/>
                <a:sym typeface="Times New Roman"/>
              </a:rPr>
              <a:t>N</a:t>
            </a:r>
            <a:r>
              <a:rPr b="1" lang="ar" sz="1200">
                <a:latin typeface="Times New Roman"/>
                <a:ea typeface="Times New Roman"/>
                <a:cs typeface="Times New Roman"/>
                <a:sym typeface="Times New Roman"/>
              </a:rPr>
              <a:t>ight sweat, </a:t>
            </a:r>
            <a:r>
              <a:rPr b="1" lang="ar" sz="1200" u="sng">
                <a:latin typeface="Times New Roman"/>
                <a:ea typeface="Times New Roman"/>
                <a:cs typeface="Times New Roman"/>
                <a:sym typeface="Times New Roman"/>
              </a:rPr>
              <a:t>W</a:t>
            </a:r>
            <a:r>
              <a:rPr b="1" lang="ar" sz="1200">
                <a:latin typeface="Times New Roman"/>
                <a:ea typeface="Times New Roman"/>
                <a:cs typeface="Times New Roman"/>
                <a:sym typeface="Times New Roman"/>
              </a:rPr>
              <a:t>eight loss, Loss of</a:t>
            </a:r>
            <a:r>
              <a:rPr b="1" lang="ar" sz="1200" u="sng">
                <a:latin typeface="Times New Roman"/>
                <a:ea typeface="Times New Roman"/>
                <a:cs typeface="Times New Roman"/>
                <a:sym typeface="Times New Roman"/>
              </a:rPr>
              <a:t> a</a:t>
            </a:r>
            <a:r>
              <a:rPr b="1" lang="ar" sz="1200">
                <a:latin typeface="Times New Roman"/>
                <a:ea typeface="Times New Roman"/>
                <a:cs typeface="Times New Roman"/>
                <a:sym typeface="Times New Roman"/>
              </a:rPr>
              <a:t>ppetite, </a:t>
            </a:r>
            <a:r>
              <a:rPr b="1" lang="ar" sz="1200" u="sng">
                <a:latin typeface="Times New Roman"/>
                <a:ea typeface="Times New Roman"/>
                <a:cs typeface="Times New Roman"/>
                <a:sym typeface="Times New Roman"/>
              </a:rPr>
              <a:t>F</a:t>
            </a:r>
            <a:r>
              <a:rPr b="1" lang="ar" sz="1200">
                <a:latin typeface="Times New Roman"/>
                <a:ea typeface="Times New Roman"/>
                <a:cs typeface="Times New Roman"/>
                <a:sym typeface="Times New Roman"/>
              </a:rPr>
              <a:t>ever and </a:t>
            </a:r>
            <a:r>
              <a:rPr b="1" lang="ar" sz="1200" u="sng">
                <a:latin typeface="Times New Roman"/>
                <a:ea typeface="Times New Roman"/>
                <a:cs typeface="Times New Roman"/>
                <a:sym typeface="Times New Roman"/>
              </a:rPr>
              <a:t>F</a:t>
            </a:r>
            <a:r>
              <a:rPr b="1" lang="ar" sz="1200">
                <a:latin typeface="Times New Roman"/>
                <a:ea typeface="Times New Roman"/>
                <a:cs typeface="Times New Roman"/>
                <a:sym typeface="Times New Roman"/>
              </a:rPr>
              <a:t>atigue): NO</a:t>
            </a:r>
            <a:endParaRPr b="1"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latin typeface="Times New Roman"/>
                <a:ea typeface="Times New Roman"/>
                <a:cs typeface="Times New Roman"/>
                <a:sym typeface="Times New Roman"/>
              </a:rPr>
              <a:t>7- Systematic review: </a:t>
            </a:r>
            <a:r>
              <a:rPr lang="ar" sz="1200">
                <a:latin typeface="Times New Roman"/>
                <a:ea typeface="Times New Roman"/>
                <a:cs typeface="Times New Roman"/>
                <a:sym typeface="Times New Roman"/>
              </a:rPr>
              <a:t>Unremarkable</a:t>
            </a:r>
            <a:endParaRPr b="1" sz="12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latin typeface="Times New Roman"/>
                <a:ea typeface="Times New Roman"/>
                <a:cs typeface="Times New Roman"/>
                <a:sym typeface="Times New Roman"/>
              </a:rPr>
              <a:t>8-  Past medical  </a:t>
            </a:r>
            <a:r>
              <a:rPr lang="ar" sz="1200">
                <a:latin typeface="Times New Roman"/>
                <a:ea typeface="Times New Roman"/>
                <a:cs typeface="Times New Roman"/>
                <a:sym typeface="Times New Roman"/>
              </a:rPr>
              <a:t>Had GERD 10 years ago, experienced heartburn then</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latin typeface="Times New Roman"/>
                <a:ea typeface="Times New Roman"/>
                <a:cs typeface="Times New Roman"/>
                <a:sym typeface="Times New Roman"/>
              </a:rPr>
              <a:t>9: Past surgical history:  -</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latin typeface="Times New Roman"/>
                <a:ea typeface="Times New Roman"/>
                <a:cs typeface="Times New Roman"/>
                <a:sym typeface="Times New Roman"/>
              </a:rPr>
              <a:t>10- Drug history: -</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latin typeface="Times New Roman"/>
                <a:ea typeface="Times New Roman"/>
                <a:cs typeface="Times New Roman"/>
                <a:sym typeface="Times New Roman"/>
              </a:rPr>
              <a:t>11- Allergy: </a:t>
            </a:r>
            <a:r>
              <a:rPr lang="ar" sz="1200">
                <a:latin typeface="Times New Roman"/>
                <a:ea typeface="Times New Roman"/>
                <a:cs typeface="Times New Roman"/>
                <a:sym typeface="Times New Roman"/>
              </a:rPr>
              <a:t>-</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latin typeface="Times New Roman"/>
                <a:ea typeface="Times New Roman"/>
                <a:cs typeface="Times New Roman"/>
                <a:sym typeface="Times New Roman"/>
              </a:rPr>
              <a:t>12- Blood transfusion: </a:t>
            </a:r>
            <a:r>
              <a:rPr lang="ar" sz="1200">
                <a:latin typeface="Times New Roman"/>
                <a:ea typeface="Times New Roman"/>
                <a:cs typeface="Times New Roman"/>
                <a:sym typeface="Times New Roman"/>
              </a:rPr>
              <a:t>-</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latin typeface="Times New Roman"/>
                <a:ea typeface="Times New Roman"/>
                <a:cs typeface="Times New Roman"/>
                <a:sym typeface="Times New Roman"/>
              </a:rPr>
              <a:t>13- Menstrual history</a:t>
            </a:r>
            <a:r>
              <a:rPr lang="ar" sz="1200">
                <a:latin typeface="Times New Roman"/>
                <a:ea typeface="Times New Roman"/>
                <a:cs typeface="Times New Roman"/>
                <a:sym typeface="Times New Roman"/>
              </a:rPr>
              <a:t>: -</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latin typeface="Times New Roman"/>
                <a:ea typeface="Times New Roman"/>
                <a:cs typeface="Times New Roman"/>
                <a:sym typeface="Times New Roman"/>
              </a:rPr>
              <a:t>14- Family History: </a:t>
            </a:r>
            <a:r>
              <a:rPr lang="ar" sz="1200">
                <a:latin typeface="Times New Roman"/>
                <a:ea typeface="Times New Roman"/>
                <a:cs typeface="Times New Roman"/>
                <a:sym typeface="Times New Roman"/>
              </a:rPr>
              <a:t>-</a:t>
            </a:r>
            <a:endParaRPr b="1" sz="12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latin typeface="Times New Roman"/>
                <a:ea typeface="Times New Roman"/>
                <a:cs typeface="Times New Roman"/>
                <a:sym typeface="Times New Roman"/>
              </a:rPr>
              <a:t>15: Social History: </a:t>
            </a:r>
            <a:r>
              <a:rPr lang="ar" sz="1200">
                <a:latin typeface="Times New Roman"/>
                <a:ea typeface="Times New Roman"/>
                <a:cs typeface="Times New Roman"/>
                <a:sym typeface="Times New Roman"/>
              </a:rPr>
              <a:t>Smoking or alcohol abuse? No. </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latin typeface="Times New Roman"/>
                <a:ea typeface="Times New Roman"/>
                <a:cs typeface="Times New Roman"/>
                <a:sym typeface="Times New Roman"/>
              </a:rPr>
              <a:t>16- Travel History</a:t>
            </a:r>
            <a:r>
              <a:rPr lang="ar" sz="1200">
                <a:latin typeface="Times New Roman"/>
                <a:ea typeface="Times New Roman"/>
                <a:cs typeface="Times New Roman"/>
                <a:sym typeface="Times New Roman"/>
              </a:rPr>
              <a:t>: -</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latin typeface="Times New Roman"/>
                <a:ea typeface="Times New Roman"/>
                <a:cs typeface="Times New Roman"/>
                <a:sym typeface="Times New Roman"/>
              </a:rPr>
              <a:t>17- Physical findings</a:t>
            </a:r>
            <a:r>
              <a:rPr lang="ar" sz="1200">
                <a:latin typeface="Times New Roman"/>
                <a:ea typeface="Times New Roman"/>
                <a:cs typeface="Times New Roman"/>
                <a:sym typeface="Times New Roman"/>
              </a:rPr>
              <a:t>: Unremarkable: mentioning lymph nodes verbally</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9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latin typeface="Times New Roman"/>
                <a:ea typeface="Times New Roman"/>
                <a:cs typeface="Times New Roman"/>
                <a:sym typeface="Times New Roman"/>
              </a:rPr>
              <a:t>18- Differential diagnosis: </a:t>
            </a:r>
            <a:r>
              <a:rPr lang="ar" sz="1200">
                <a:latin typeface="Times New Roman"/>
                <a:ea typeface="Times New Roman"/>
                <a:cs typeface="Times New Roman"/>
                <a:sym typeface="Times New Roman"/>
              </a:rPr>
              <a:t>Achalasia, Esophageal cancer, Stricture (Didn’t accept GERD,</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a:latin typeface="Times New Roman"/>
                <a:ea typeface="Times New Roman"/>
                <a:cs typeface="Times New Roman"/>
                <a:sym typeface="Times New Roman"/>
              </a:rPr>
              <a:t>esophageal spasm or esophagitis because they come with pain)</a:t>
            </a:r>
            <a:endParaRPr sz="12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300">
              <a:solidFill>
                <a:schemeClr val="dk1"/>
              </a:solidFill>
              <a:latin typeface="Times New Roman"/>
              <a:ea typeface="Times New Roman"/>
              <a:cs typeface="Times New Roman"/>
              <a:sym typeface="Times New Roman"/>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59"/>
          <p:cNvSpPr txBox="1"/>
          <p:nvPr/>
        </p:nvSpPr>
        <p:spPr>
          <a:xfrm>
            <a:off x="266700" y="1162050"/>
            <a:ext cx="6819900" cy="634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19- Investigation: </a:t>
            </a:r>
            <a:endParaRPr b="1" sz="1200">
              <a:solidFill>
                <a:schemeClr val="dk1"/>
              </a:solidFill>
              <a:latin typeface="Times New Roman"/>
              <a:ea typeface="Times New Roman"/>
              <a:cs typeface="Times New Roman"/>
              <a:sym typeface="Times New Roman"/>
            </a:endParaRPr>
          </a:p>
          <a:p>
            <a:pPr indent="-304800" lvl="0" marL="457200" rtl="0" algn="l">
              <a:lnSpc>
                <a:spcPct val="115000"/>
              </a:lnSpc>
              <a:spcBef>
                <a:spcPts val="0"/>
              </a:spcBef>
              <a:spcAft>
                <a:spcPts val="0"/>
              </a:spcAft>
              <a:buClr>
                <a:srgbClr val="CCCCCC"/>
              </a:buClr>
              <a:buSzPts val="1200"/>
              <a:buFont typeface="Times New Roman"/>
              <a:buChar char="-"/>
            </a:pPr>
            <a:r>
              <a:rPr lang="ar" sz="1200">
                <a:solidFill>
                  <a:srgbClr val="CCCCCC"/>
                </a:solidFill>
                <a:latin typeface="Times New Roman"/>
                <a:ea typeface="Times New Roman"/>
                <a:cs typeface="Times New Roman"/>
                <a:sym typeface="Times New Roman"/>
              </a:rPr>
              <a:t>Barium swallow (initial): dilated esophagus and tight LES → bird beak appearance</a:t>
            </a:r>
            <a:endParaRPr sz="1200">
              <a:solidFill>
                <a:srgbClr val="CCCCCC"/>
              </a:solidFill>
              <a:latin typeface="Times New Roman"/>
              <a:ea typeface="Times New Roman"/>
              <a:cs typeface="Times New Roman"/>
              <a:sym typeface="Times New Roman"/>
            </a:endParaRPr>
          </a:p>
          <a:p>
            <a:pPr indent="-304800" lvl="0" marL="457200" rtl="0" algn="l">
              <a:lnSpc>
                <a:spcPct val="115000"/>
              </a:lnSpc>
              <a:spcBef>
                <a:spcPts val="0"/>
              </a:spcBef>
              <a:spcAft>
                <a:spcPts val="0"/>
              </a:spcAft>
              <a:buClr>
                <a:srgbClr val="CCCCCC"/>
              </a:buClr>
              <a:buSzPts val="1200"/>
              <a:buFont typeface="Times New Roman"/>
              <a:buChar char="-"/>
            </a:pPr>
            <a:r>
              <a:rPr lang="ar" sz="1200">
                <a:solidFill>
                  <a:srgbClr val="CCCCCC"/>
                </a:solidFill>
                <a:latin typeface="Times New Roman"/>
                <a:ea typeface="Times New Roman"/>
                <a:cs typeface="Times New Roman"/>
                <a:sym typeface="Times New Roman"/>
              </a:rPr>
              <a:t>Manometry (confirmatory): failure of LES to relax, Aperistalsis of esophagus, LES incomplete/absent relaxation</a:t>
            </a:r>
            <a:endParaRPr sz="1200">
              <a:solidFill>
                <a:srgbClr val="CCCCCC"/>
              </a:solidFill>
              <a:latin typeface="Times New Roman"/>
              <a:ea typeface="Times New Roman"/>
              <a:cs typeface="Times New Roman"/>
              <a:sym typeface="Times New Roman"/>
            </a:endParaRPr>
          </a:p>
          <a:p>
            <a:pPr indent="-304800" lvl="0" marL="457200" rtl="0" algn="l">
              <a:lnSpc>
                <a:spcPct val="115000"/>
              </a:lnSpc>
              <a:spcBef>
                <a:spcPts val="0"/>
              </a:spcBef>
              <a:spcAft>
                <a:spcPts val="0"/>
              </a:spcAft>
              <a:buClr>
                <a:srgbClr val="CCCCCC"/>
              </a:buClr>
              <a:buSzPts val="1200"/>
              <a:buFont typeface="Times New Roman"/>
              <a:buChar char="-"/>
            </a:pPr>
            <a:r>
              <a:rPr lang="ar" sz="1200">
                <a:solidFill>
                  <a:srgbClr val="CCCCCC"/>
                </a:solidFill>
                <a:latin typeface="Times New Roman"/>
                <a:ea typeface="Times New Roman"/>
                <a:cs typeface="Times New Roman"/>
                <a:sym typeface="Times New Roman"/>
              </a:rPr>
              <a:t>Endoscopy: Retained liquid and food in the esophagus without mechanical obstruction, Rule out adenocarcinoma (achalasia carries a higher risk for squamous cell cancer of esophagus)</a:t>
            </a:r>
            <a:endParaRPr sz="1200">
              <a:solidFill>
                <a:srgbClr val="CCCCCC"/>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300">
                <a:solidFill>
                  <a:schemeClr val="dk1"/>
                </a:solidFill>
                <a:latin typeface="Times New Roman"/>
                <a:ea typeface="Times New Roman"/>
                <a:cs typeface="Times New Roman"/>
                <a:sym typeface="Times New Roman"/>
              </a:rPr>
              <a:t>20: Treatment and management</a:t>
            </a:r>
            <a:r>
              <a:rPr lang="ar" sz="1300">
                <a:solidFill>
                  <a:schemeClr val="dk1"/>
                </a:solidFill>
                <a:latin typeface="Times New Roman"/>
                <a:ea typeface="Times New Roman"/>
                <a:cs typeface="Times New Roman"/>
                <a:sym typeface="Times New Roman"/>
              </a:rPr>
              <a:t> </a:t>
            </a:r>
            <a:endParaRPr sz="1300">
              <a:solidFill>
                <a:schemeClr val="dk1"/>
              </a:solidFill>
              <a:latin typeface="Times New Roman"/>
              <a:ea typeface="Times New Roman"/>
              <a:cs typeface="Times New Roman"/>
              <a:sym typeface="Times New Roman"/>
            </a:endParaRPr>
          </a:p>
          <a:p>
            <a:pPr indent="-311150" lvl="0" marL="457200" rtl="0" algn="l">
              <a:lnSpc>
                <a:spcPct val="115000"/>
              </a:lnSpc>
              <a:spcBef>
                <a:spcPts val="0"/>
              </a:spcBef>
              <a:spcAft>
                <a:spcPts val="0"/>
              </a:spcAft>
              <a:buClr>
                <a:schemeClr val="dk1"/>
              </a:buClr>
              <a:buSzPts val="1300"/>
              <a:buFont typeface="Times New Roman"/>
              <a:buAutoNum type="arabicPeriod"/>
            </a:pPr>
            <a:r>
              <a:rPr lang="ar" sz="1300">
                <a:solidFill>
                  <a:schemeClr val="dk1"/>
                </a:solidFill>
                <a:latin typeface="Times New Roman"/>
                <a:ea typeface="Times New Roman"/>
                <a:cs typeface="Times New Roman"/>
                <a:sym typeface="Times New Roman"/>
              </a:rPr>
              <a:t>Surgical: </a:t>
            </a:r>
            <a:r>
              <a:rPr lang="ar" sz="1300">
                <a:solidFill>
                  <a:srgbClr val="CCCCCC"/>
                </a:solidFill>
                <a:latin typeface="Times New Roman"/>
                <a:ea typeface="Times New Roman"/>
                <a:cs typeface="Times New Roman"/>
                <a:sym typeface="Times New Roman"/>
              </a:rPr>
              <a:t>Heller’s myotomy, (or pneumatic dilation which is less invasive but risk of perforation)</a:t>
            </a:r>
            <a:endParaRPr sz="1300">
              <a:solidFill>
                <a:srgbClr val="CCCCCC"/>
              </a:solidFill>
              <a:latin typeface="Times New Roman"/>
              <a:ea typeface="Times New Roman"/>
              <a:cs typeface="Times New Roman"/>
              <a:sym typeface="Times New Roman"/>
            </a:endParaRPr>
          </a:p>
          <a:p>
            <a:pPr indent="-311150" lvl="0" marL="457200" rtl="0" algn="l">
              <a:lnSpc>
                <a:spcPct val="115000"/>
              </a:lnSpc>
              <a:spcBef>
                <a:spcPts val="0"/>
              </a:spcBef>
              <a:spcAft>
                <a:spcPts val="0"/>
              </a:spcAft>
              <a:buClr>
                <a:schemeClr val="dk1"/>
              </a:buClr>
              <a:buSzPts val="1300"/>
              <a:buFont typeface="Times New Roman"/>
              <a:buAutoNum type="arabicPeriod"/>
            </a:pPr>
            <a:r>
              <a:rPr lang="ar" sz="1300">
                <a:solidFill>
                  <a:schemeClr val="dk1"/>
                </a:solidFill>
                <a:latin typeface="Times New Roman"/>
                <a:ea typeface="Times New Roman"/>
                <a:cs typeface="Times New Roman"/>
                <a:sym typeface="Times New Roman"/>
              </a:rPr>
              <a:t>Endoscopic therapy: </a:t>
            </a:r>
            <a:r>
              <a:rPr lang="ar" sz="1300">
                <a:solidFill>
                  <a:srgbClr val="CCCCCC"/>
                </a:solidFill>
                <a:latin typeface="Times New Roman"/>
                <a:ea typeface="Times New Roman"/>
                <a:cs typeface="Times New Roman"/>
                <a:sym typeface="Times New Roman"/>
              </a:rPr>
              <a:t>Pneumatic dilatation, Botox injection at LES, Peroral endoscopic myotomy</a:t>
            </a:r>
            <a:endParaRPr sz="1300">
              <a:solidFill>
                <a:srgbClr val="CCCCCC"/>
              </a:solidFill>
              <a:latin typeface="Times New Roman"/>
              <a:ea typeface="Times New Roman"/>
              <a:cs typeface="Times New Roman"/>
              <a:sym typeface="Times New Roman"/>
            </a:endParaRPr>
          </a:p>
          <a:p>
            <a:pPr indent="-311150" lvl="0" marL="457200" rtl="0" algn="l">
              <a:lnSpc>
                <a:spcPct val="115000"/>
              </a:lnSpc>
              <a:spcBef>
                <a:spcPts val="0"/>
              </a:spcBef>
              <a:spcAft>
                <a:spcPts val="0"/>
              </a:spcAft>
              <a:buClr>
                <a:schemeClr val="dk1"/>
              </a:buClr>
              <a:buSzPts val="1300"/>
              <a:buFont typeface="Times New Roman"/>
              <a:buAutoNum type="arabicPeriod"/>
            </a:pPr>
            <a:r>
              <a:rPr lang="ar" sz="1300">
                <a:solidFill>
                  <a:schemeClr val="dk1"/>
                </a:solidFill>
                <a:latin typeface="Times New Roman"/>
                <a:ea typeface="Times New Roman"/>
                <a:cs typeface="Times New Roman"/>
                <a:sym typeface="Times New Roman"/>
              </a:rPr>
              <a:t>Pharmacological: </a:t>
            </a:r>
            <a:r>
              <a:rPr lang="ar" sz="1300">
                <a:solidFill>
                  <a:srgbClr val="CCCCCC"/>
                </a:solidFill>
                <a:latin typeface="Times New Roman"/>
                <a:ea typeface="Times New Roman"/>
                <a:cs typeface="Times New Roman"/>
                <a:sym typeface="Times New Roman"/>
              </a:rPr>
              <a:t>CCB, Nitrate, Antimuscarinic agents.</a:t>
            </a:r>
            <a:endParaRPr sz="13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0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300">
                <a:solidFill>
                  <a:schemeClr val="dk1"/>
                </a:solidFill>
                <a:latin typeface="Times New Roman"/>
                <a:ea typeface="Times New Roman"/>
                <a:cs typeface="Times New Roman"/>
                <a:sym typeface="Times New Roman"/>
              </a:rPr>
              <a:t>Questions from examiner: </a:t>
            </a:r>
            <a:endParaRPr b="1" sz="13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300">
                <a:solidFill>
                  <a:schemeClr val="dk1"/>
                </a:solidFill>
                <a:latin typeface="Times New Roman"/>
                <a:ea typeface="Times New Roman"/>
                <a:cs typeface="Times New Roman"/>
                <a:sym typeface="Times New Roman"/>
              </a:rPr>
              <a:t>“What are you looking for in deep palpation?” “Organomegaly” “For what</a:t>
            </a:r>
            <a:endParaRPr sz="13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300">
                <a:solidFill>
                  <a:schemeClr val="dk1"/>
                </a:solidFill>
                <a:latin typeface="Times New Roman"/>
                <a:ea typeface="Times New Roman"/>
                <a:cs typeface="Times New Roman"/>
                <a:sym typeface="Times New Roman"/>
              </a:rPr>
              <a:t>organs?” “Liver, spleen..” </a:t>
            </a:r>
            <a:endParaRPr sz="13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300">
                <a:solidFill>
                  <a:schemeClr val="dk1"/>
                </a:solidFill>
                <a:latin typeface="Times New Roman"/>
                <a:ea typeface="Times New Roman"/>
                <a:cs typeface="Times New Roman"/>
                <a:sym typeface="Times New Roman"/>
              </a:rPr>
              <a:t>“Explain what you are doing in shifting dullness? When will you stop</a:t>
            </a:r>
            <a:endParaRPr sz="13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300">
                <a:solidFill>
                  <a:schemeClr val="dk1"/>
                </a:solidFill>
                <a:latin typeface="Times New Roman"/>
                <a:ea typeface="Times New Roman"/>
                <a:cs typeface="Times New Roman"/>
                <a:sym typeface="Times New Roman"/>
              </a:rPr>
              <a:t>percussing?”</a:t>
            </a:r>
            <a:endParaRPr sz="13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300">
                <a:solidFill>
                  <a:schemeClr val="dk1"/>
                </a:solidFill>
                <a:latin typeface="Times New Roman"/>
                <a:ea typeface="Times New Roman"/>
                <a:cs typeface="Times New Roman"/>
                <a:sym typeface="Times New Roman"/>
              </a:rPr>
              <a:t>How would you differentiate between a splenomegaly and renal mass? spleen enlarges diagonally, towards the umbilicus and the RLQ, whereas the kidney enlarges inferiorly, to the ipsilateral pelvis.</a:t>
            </a:r>
            <a:endParaRPr sz="13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300">
                <a:solidFill>
                  <a:schemeClr val="dk1"/>
                </a:solidFill>
                <a:latin typeface="Times New Roman"/>
                <a:ea typeface="Times New Roman"/>
                <a:cs typeface="Times New Roman"/>
                <a:sym typeface="Times New Roman"/>
              </a:rPr>
              <a:t>How would you know if a mass is attached to the kidney vs attached to the spleen?</a:t>
            </a:r>
            <a:endParaRPr sz="13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300">
                <a:solidFill>
                  <a:schemeClr val="dk1"/>
                </a:solidFill>
                <a:latin typeface="Times New Roman"/>
                <a:ea typeface="Times New Roman"/>
                <a:cs typeface="Times New Roman"/>
                <a:sym typeface="Times New Roman"/>
              </a:rPr>
              <a:t>How do you figure out if a mass is attached to the liver?</a:t>
            </a:r>
            <a:endParaRPr sz="13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a:solidFill>
                <a:schemeClr val="dk1"/>
              </a:solidFill>
              <a:latin typeface="Times New Roman"/>
              <a:ea typeface="Times New Roman"/>
              <a:cs typeface="Times New Roman"/>
              <a:sym typeface="Times New Roman"/>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60"/>
          <p:cNvSpPr txBox="1"/>
          <p:nvPr/>
        </p:nvSpPr>
        <p:spPr>
          <a:xfrm>
            <a:off x="246206" y="838196"/>
            <a:ext cx="7034100" cy="11646600"/>
          </a:xfrm>
          <a:prstGeom prst="rect">
            <a:avLst/>
          </a:prstGeom>
          <a:noFill/>
          <a:ln>
            <a:noFill/>
          </a:ln>
        </p:spPr>
        <p:txBody>
          <a:bodyPr anchorCtr="0" anchor="t" bIns="125250" lIns="125250" spcFirstLastPara="1" rIns="125250" wrap="square" tIns="125250">
            <a:noAutofit/>
          </a:bodyPr>
          <a:lstStyle/>
          <a:p>
            <a:pPr indent="0" lvl="0" marL="0" rtl="0" algn="l">
              <a:lnSpc>
                <a:spcPct val="115000"/>
              </a:lnSpc>
              <a:spcBef>
                <a:spcPts val="0"/>
              </a:spcBef>
              <a:spcAft>
                <a:spcPts val="0"/>
              </a:spcAft>
              <a:buNone/>
            </a:pPr>
            <a:r>
              <a:rPr b="1" lang="ar" sz="1600">
                <a:solidFill>
                  <a:srgbClr val="F1C232"/>
                </a:solidFill>
                <a:latin typeface="Times New Roman"/>
                <a:ea typeface="Times New Roman"/>
                <a:cs typeface="Times New Roman"/>
                <a:sym typeface="Times New Roman"/>
              </a:rPr>
              <a:t> </a:t>
            </a:r>
            <a:r>
              <a:rPr b="1" lang="ar" sz="1600">
                <a:solidFill>
                  <a:schemeClr val="dk1"/>
                </a:solidFill>
                <a:highlight>
                  <a:srgbClr val="FFF2CC"/>
                </a:highlight>
                <a:latin typeface="Times New Roman"/>
                <a:ea typeface="Times New Roman"/>
                <a:cs typeface="Times New Roman"/>
                <a:sym typeface="Times New Roman"/>
              </a:rPr>
              <a:t>Case 24: PUD 		</a:t>
            </a:r>
            <a:endParaRPr b="1" sz="1600">
              <a:solidFill>
                <a:schemeClr val="dk1"/>
              </a:solidFill>
              <a:highlight>
                <a:srgbClr val="FFF2CC"/>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a:solidFill>
                  <a:srgbClr val="3C78D8"/>
                </a:solidFill>
                <a:latin typeface="Times New Roman"/>
                <a:ea typeface="Times New Roman"/>
                <a:cs typeface="Times New Roman"/>
                <a:sym typeface="Times New Roman"/>
              </a:rPr>
              <a:t>Case: </a:t>
            </a:r>
            <a:r>
              <a:rPr b="1" lang="ar" sz="1300">
                <a:solidFill>
                  <a:srgbClr val="3C78D8"/>
                </a:solidFill>
                <a:latin typeface="Times New Roman"/>
                <a:ea typeface="Times New Roman"/>
                <a:cs typeface="Times New Roman"/>
                <a:sym typeface="Times New Roman"/>
              </a:rPr>
              <a:t>71 yo male came to the ER complaining of intermittent melena 2 months  ago. With weight loss.</a:t>
            </a:r>
            <a:endParaRPr b="1" sz="1300">
              <a:solidFill>
                <a:srgbClr val="3C78D8"/>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 Biodata: - Name , Age , Gender, </a:t>
            </a:r>
            <a:r>
              <a:rPr b="1" lang="ar" sz="1100">
                <a:solidFill>
                  <a:schemeClr val="dk1"/>
                </a:solidFill>
                <a:latin typeface="Times New Roman"/>
                <a:ea typeface="Times New Roman"/>
                <a:cs typeface="Times New Roman"/>
                <a:sym typeface="Times New Roman"/>
              </a:rPr>
              <a:t>Occupation</a:t>
            </a:r>
            <a:r>
              <a:rPr b="1" lang="ar" sz="1100">
                <a:solidFill>
                  <a:schemeClr val="dk1"/>
                </a:solidFill>
                <a:latin typeface="Times New Roman"/>
                <a:ea typeface="Times New Roman"/>
                <a:cs typeface="Times New Roman"/>
                <a:sym typeface="Times New Roman"/>
              </a:rPr>
              <a:t> , Re</a:t>
            </a:r>
            <a:r>
              <a:rPr b="1" lang="ar" sz="1100">
                <a:solidFill>
                  <a:schemeClr val="dk1"/>
                </a:solidFill>
                <a:latin typeface="Times New Roman"/>
                <a:ea typeface="Times New Roman"/>
                <a:cs typeface="Times New Roman"/>
                <a:sym typeface="Times New Roman"/>
              </a:rPr>
              <a:t>sidency</a:t>
            </a:r>
            <a:r>
              <a:rPr b="1" lang="ar" sz="1100">
                <a:solidFill>
                  <a:schemeClr val="dk1"/>
                </a:solidFill>
                <a:latin typeface="Times New Roman"/>
                <a:ea typeface="Times New Roman"/>
                <a:cs typeface="Times New Roman"/>
                <a:sym typeface="Times New Roman"/>
              </a:rPr>
              <a:t> , Route and date of admission. </a:t>
            </a:r>
            <a:endParaRPr b="1" sz="1300">
              <a:solidFill>
                <a:srgbClr val="3C78D8"/>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2- Chief complaint: </a:t>
            </a:r>
            <a:r>
              <a:rPr lang="ar" sz="1100">
                <a:solidFill>
                  <a:schemeClr val="dk1"/>
                </a:solidFill>
                <a:latin typeface="Times New Roman"/>
                <a:ea typeface="Times New Roman"/>
                <a:cs typeface="Times New Roman"/>
                <a:sym typeface="Times New Roman"/>
              </a:rPr>
              <a:t>dark stool</a:t>
            </a:r>
            <a:r>
              <a:rPr lang="ar" sz="1100">
                <a:solidFill>
                  <a:schemeClr val="dk1"/>
                </a:solidFill>
                <a:latin typeface="Times New Roman"/>
                <a:ea typeface="Times New Roman"/>
                <a:cs typeface="Times New Roman"/>
                <a:sym typeface="Times New Roman"/>
              </a:rPr>
              <a:t>, abdominal pain, palpitation, weight loss.</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3- History of Presenting illness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666666"/>
                </a:solidFill>
                <a:latin typeface="Times New Roman"/>
                <a:ea typeface="Times New Roman"/>
                <a:cs typeface="Times New Roman"/>
                <a:sym typeface="Times New Roman"/>
              </a:rPr>
              <a:t>A- Abdominal pain :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u="sng">
                <a:solidFill>
                  <a:srgbClr val="666666"/>
                </a:solidFill>
                <a:latin typeface="Times New Roman"/>
                <a:ea typeface="Times New Roman"/>
                <a:cs typeface="Times New Roman"/>
                <a:sym typeface="Times New Roman"/>
              </a:rPr>
              <a:t>Site</a:t>
            </a:r>
            <a:r>
              <a:rPr lang="ar" sz="1100">
                <a:solidFill>
                  <a:srgbClr val="666666"/>
                </a:solidFill>
                <a:latin typeface="Times New Roman"/>
                <a:ea typeface="Times New Roman"/>
                <a:cs typeface="Times New Roman"/>
                <a:sym typeface="Times New Roman"/>
              </a:rPr>
              <a:t>: Generalized or localized ? in which quadrant ?   Epigastric region , </a:t>
            </a:r>
            <a:r>
              <a:rPr lang="ar" sz="1100" u="sng">
                <a:solidFill>
                  <a:srgbClr val="666666"/>
                </a:solidFill>
                <a:latin typeface="Times New Roman"/>
                <a:ea typeface="Times New Roman"/>
                <a:cs typeface="Times New Roman"/>
                <a:sym typeface="Times New Roman"/>
              </a:rPr>
              <a:t>Onset</a:t>
            </a:r>
            <a:r>
              <a:rPr lang="ar" sz="1100">
                <a:solidFill>
                  <a:srgbClr val="666666"/>
                </a:solidFill>
                <a:latin typeface="Times New Roman"/>
                <a:ea typeface="Times New Roman"/>
                <a:cs typeface="Times New Roman"/>
                <a:sym typeface="Times New Roman"/>
              </a:rPr>
              <a:t>: Gradual, intermittent, progressive ( both abdomen pain &amp; diarrhea ), </a:t>
            </a:r>
            <a:r>
              <a:rPr lang="ar" sz="1100" u="sng">
                <a:solidFill>
                  <a:srgbClr val="666666"/>
                </a:solidFill>
                <a:latin typeface="Times New Roman"/>
                <a:ea typeface="Times New Roman"/>
                <a:cs typeface="Times New Roman"/>
                <a:sym typeface="Times New Roman"/>
              </a:rPr>
              <a:t>Character</a:t>
            </a:r>
            <a:r>
              <a:rPr lang="ar" sz="1100">
                <a:solidFill>
                  <a:srgbClr val="666666"/>
                </a:solidFill>
                <a:latin typeface="Times New Roman"/>
                <a:ea typeface="Times New Roman"/>
                <a:cs typeface="Times New Roman"/>
                <a:sym typeface="Times New Roman"/>
              </a:rPr>
              <a:t>: Colicky ? ( IBS ) Heartburn ? ( GERD)  Burning ? ( PUD ), Steady ? Sharp ? dull ? </a:t>
            </a:r>
            <a:r>
              <a:rPr lang="ar" sz="1100" u="sng">
                <a:solidFill>
                  <a:srgbClr val="666666"/>
                </a:solidFill>
                <a:latin typeface="Times New Roman"/>
                <a:ea typeface="Times New Roman"/>
                <a:cs typeface="Times New Roman"/>
                <a:sym typeface="Times New Roman"/>
              </a:rPr>
              <a:t>Radiation</a:t>
            </a:r>
            <a:r>
              <a:rPr lang="ar" sz="1100">
                <a:solidFill>
                  <a:srgbClr val="666666"/>
                </a:solidFill>
                <a:latin typeface="Times New Roman"/>
                <a:ea typeface="Times New Roman"/>
                <a:cs typeface="Times New Roman"/>
                <a:sym typeface="Times New Roman"/>
              </a:rPr>
              <a:t> : To the </a:t>
            </a:r>
            <a:r>
              <a:rPr lang="ar" sz="1100" u="sng">
                <a:solidFill>
                  <a:srgbClr val="666666"/>
                </a:solidFill>
                <a:latin typeface="Times New Roman"/>
                <a:ea typeface="Times New Roman"/>
                <a:cs typeface="Times New Roman"/>
                <a:sym typeface="Times New Roman"/>
              </a:rPr>
              <a:t>Back</a:t>
            </a:r>
            <a:r>
              <a:rPr lang="ar" sz="1100">
                <a:solidFill>
                  <a:srgbClr val="666666"/>
                </a:solidFill>
                <a:latin typeface="Times New Roman"/>
                <a:ea typeface="Times New Roman"/>
                <a:cs typeface="Times New Roman"/>
                <a:sym typeface="Times New Roman"/>
              </a:rPr>
              <a:t> : Pancreatic disease, Penetrating peptic ulcer, To the </a:t>
            </a:r>
            <a:r>
              <a:rPr lang="ar" sz="1100" u="sng">
                <a:solidFill>
                  <a:srgbClr val="666666"/>
                </a:solidFill>
                <a:latin typeface="Times New Roman"/>
                <a:ea typeface="Times New Roman"/>
                <a:cs typeface="Times New Roman"/>
                <a:sym typeface="Times New Roman"/>
              </a:rPr>
              <a:t>Shoulder</a:t>
            </a:r>
            <a:r>
              <a:rPr lang="ar" sz="1100">
                <a:solidFill>
                  <a:srgbClr val="666666"/>
                </a:solidFill>
                <a:latin typeface="Times New Roman"/>
                <a:ea typeface="Times New Roman"/>
                <a:cs typeface="Times New Roman"/>
                <a:sym typeface="Times New Roman"/>
              </a:rPr>
              <a:t> : Diaphragmatic irritation , To the </a:t>
            </a:r>
            <a:r>
              <a:rPr lang="ar" sz="1100" u="sng">
                <a:solidFill>
                  <a:srgbClr val="666666"/>
                </a:solidFill>
                <a:latin typeface="Times New Roman"/>
                <a:ea typeface="Times New Roman"/>
                <a:cs typeface="Times New Roman"/>
                <a:sym typeface="Times New Roman"/>
              </a:rPr>
              <a:t>Neck</a:t>
            </a:r>
            <a:r>
              <a:rPr lang="ar" sz="1100">
                <a:solidFill>
                  <a:srgbClr val="666666"/>
                </a:solidFill>
                <a:latin typeface="Times New Roman"/>
                <a:ea typeface="Times New Roman"/>
                <a:cs typeface="Times New Roman"/>
                <a:sym typeface="Times New Roman"/>
              </a:rPr>
              <a:t> : GERD, Shifting from </a:t>
            </a:r>
            <a:r>
              <a:rPr lang="ar" sz="1100" u="sng">
                <a:solidFill>
                  <a:srgbClr val="666666"/>
                </a:solidFill>
                <a:latin typeface="Times New Roman"/>
                <a:ea typeface="Times New Roman"/>
                <a:cs typeface="Times New Roman"/>
                <a:sym typeface="Times New Roman"/>
              </a:rPr>
              <a:t>Umbilical to RLQ</a:t>
            </a:r>
            <a:r>
              <a:rPr lang="ar" sz="1100">
                <a:solidFill>
                  <a:srgbClr val="666666"/>
                </a:solidFill>
                <a:latin typeface="Times New Roman"/>
                <a:ea typeface="Times New Roman"/>
                <a:cs typeface="Times New Roman"/>
                <a:sym typeface="Times New Roman"/>
              </a:rPr>
              <a:t> : Appendicitis  ,  </a:t>
            </a:r>
            <a:r>
              <a:rPr lang="ar" sz="1100" u="sng">
                <a:solidFill>
                  <a:srgbClr val="666666"/>
                </a:solidFill>
                <a:latin typeface="Times New Roman"/>
                <a:ea typeface="Times New Roman"/>
                <a:cs typeface="Times New Roman"/>
                <a:sym typeface="Times New Roman"/>
              </a:rPr>
              <a:t>Alleviating Factor</a:t>
            </a:r>
            <a:r>
              <a:rPr lang="ar" sz="1100">
                <a:solidFill>
                  <a:srgbClr val="666666"/>
                </a:solidFill>
                <a:latin typeface="Times New Roman"/>
                <a:ea typeface="Times New Roman"/>
                <a:cs typeface="Times New Roman"/>
                <a:sym typeface="Times New Roman"/>
              </a:rPr>
              <a:t>: Eating foods ? ( PU -&gt; Duodenal ) Antacid drugs ? ( GERD )  </a:t>
            </a:r>
            <a:r>
              <a:rPr lang="ar" sz="1100" u="sng">
                <a:solidFill>
                  <a:srgbClr val="666666"/>
                </a:solidFill>
                <a:latin typeface="Times New Roman"/>
                <a:ea typeface="Times New Roman"/>
                <a:cs typeface="Times New Roman"/>
                <a:sym typeface="Times New Roman"/>
              </a:rPr>
              <a:t>Exacerbating factors</a:t>
            </a:r>
            <a:r>
              <a:rPr lang="ar" sz="1100">
                <a:solidFill>
                  <a:srgbClr val="666666"/>
                </a:solidFill>
                <a:latin typeface="Times New Roman"/>
                <a:ea typeface="Times New Roman"/>
                <a:cs typeface="Times New Roman"/>
                <a:sym typeface="Times New Roman"/>
              </a:rPr>
              <a:t>: Eating ? ( PU -&gt; Gastric ), After fatty meal ? ( GB disease )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rgbClr val="666666"/>
                </a:solidFill>
                <a:latin typeface="Times New Roman"/>
                <a:ea typeface="Times New Roman"/>
                <a:cs typeface="Times New Roman"/>
                <a:sym typeface="Times New Roman"/>
              </a:rPr>
              <a:t>Special Questions : Did you change your diet recently ? Is it related to any type of food ? IF` yes : Can you tell which time you feel the pain after eating ?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666666"/>
                </a:solidFill>
                <a:latin typeface="Times New Roman"/>
                <a:ea typeface="Times New Roman"/>
                <a:cs typeface="Times New Roman"/>
                <a:sym typeface="Times New Roman"/>
              </a:rPr>
              <a:t>B- Dark stool: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u="sng">
                <a:solidFill>
                  <a:srgbClr val="666666"/>
                </a:solidFill>
                <a:highlight>
                  <a:srgbClr val="D9D9D9"/>
                </a:highlight>
                <a:latin typeface="Times New Roman"/>
                <a:ea typeface="Times New Roman"/>
                <a:cs typeface="Times New Roman"/>
                <a:sym typeface="Times New Roman"/>
              </a:rPr>
              <a:t>Site</a:t>
            </a:r>
            <a:r>
              <a:rPr lang="ar" sz="1100">
                <a:solidFill>
                  <a:srgbClr val="666666"/>
                </a:solidFill>
                <a:latin typeface="Times New Roman"/>
                <a:ea typeface="Times New Roman"/>
                <a:cs typeface="Times New Roman"/>
                <a:sym typeface="Times New Roman"/>
              </a:rPr>
              <a:t>: </a:t>
            </a:r>
            <a:r>
              <a:rPr lang="ar" sz="1100" u="sng">
                <a:solidFill>
                  <a:srgbClr val="666666"/>
                </a:solidFill>
                <a:latin typeface="Times New Roman"/>
                <a:ea typeface="Times New Roman"/>
                <a:cs typeface="Times New Roman"/>
                <a:sym typeface="Times New Roman"/>
              </a:rPr>
              <a:t>Onset</a:t>
            </a:r>
            <a:r>
              <a:rPr lang="ar" sz="1100">
                <a:solidFill>
                  <a:srgbClr val="666666"/>
                </a:solidFill>
                <a:latin typeface="Times New Roman"/>
                <a:ea typeface="Times New Roman"/>
                <a:cs typeface="Times New Roman"/>
                <a:sym typeface="Times New Roman"/>
              </a:rPr>
              <a:t>: Sudden,  </a:t>
            </a:r>
            <a:r>
              <a:rPr lang="ar" sz="1100" u="sng">
                <a:solidFill>
                  <a:srgbClr val="666666"/>
                </a:solidFill>
                <a:latin typeface="Times New Roman"/>
                <a:ea typeface="Times New Roman"/>
                <a:cs typeface="Times New Roman"/>
                <a:sym typeface="Times New Roman"/>
              </a:rPr>
              <a:t>Character</a:t>
            </a:r>
            <a:r>
              <a:rPr lang="ar" sz="1100">
                <a:solidFill>
                  <a:srgbClr val="666666"/>
                </a:solidFill>
                <a:latin typeface="Times New Roman"/>
                <a:ea typeface="Times New Roman"/>
                <a:cs typeface="Times New Roman"/>
                <a:sym typeface="Times New Roman"/>
              </a:rPr>
              <a:t>: Is it Fresh ( Hemorrhoids or high Upper gi bleeding but rare  )  ? Mixed with stool ? Streaked on the stool surface  ? or clotting blood ( Upper gi bleeding ) ? </a:t>
            </a:r>
            <a:r>
              <a:rPr lang="ar" sz="1100" u="sng">
                <a:solidFill>
                  <a:srgbClr val="666666"/>
                </a:solidFill>
                <a:highlight>
                  <a:srgbClr val="D9D9D9"/>
                </a:highlight>
                <a:latin typeface="Times New Roman"/>
                <a:ea typeface="Times New Roman"/>
                <a:cs typeface="Times New Roman"/>
                <a:sym typeface="Times New Roman"/>
              </a:rPr>
              <a:t>Radiation</a:t>
            </a:r>
            <a:r>
              <a:rPr lang="ar" sz="1100">
                <a:solidFill>
                  <a:srgbClr val="666666"/>
                </a:solidFill>
                <a:highlight>
                  <a:srgbClr val="D9D9D9"/>
                </a:highlight>
                <a:latin typeface="Times New Roman"/>
                <a:ea typeface="Times New Roman"/>
                <a:cs typeface="Times New Roman"/>
                <a:sym typeface="Times New Roman"/>
              </a:rPr>
              <a:t> </a:t>
            </a:r>
            <a:r>
              <a:rPr lang="ar" sz="1100">
                <a:solidFill>
                  <a:srgbClr val="666666"/>
                </a:solidFill>
                <a:latin typeface="Times New Roman"/>
                <a:ea typeface="Times New Roman"/>
                <a:cs typeface="Times New Roman"/>
                <a:sym typeface="Times New Roman"/>
              </a:rPr>
              <a:t> ,  </a:t>
            </a:r>
            <a:r>
              <a:rPr lang="ar" sz="1100" u="sng">
                <a:solidFill>
                  <a:srgbClr val="666666"/>
                </a:solidFill>
                <a:latin typeface="Times New Roman"/>
                <a:ea typeface="Times New Roman"/>
                <a:cs typeface="Times New Roman"/>
                <a:sym typeface="Times New Roman"/>
              </a:rPr>
              <a:t>Alleviating Factor</a:t>
            </a:r>
            <a:r>
              <a:rPr lang="ar" sz="1100">
                <a:solidFill>
                  <a:srgbClr val="666666"/>
                </a:solidFill>
                <a:latin typeface="Times New Roman"/>
                <a:ea typeface="Times New Roman"/>
                <a:cs typeface="Times New Roman"/>
                <a:sym typeface="Times New Roman"/>
              </a:rPr>
              <a:t>  </a:t>
            </a:r>
            <a:r>
              <a:rPr lang="ar" sz="1100" u="sng">
                <a:solidFill>
                  <a:srgbClr val="666666"/>
                </a:solidFill>
                <a:latin typeface="Times New Roman"/>
                <a:ea typeface="Times New Roman"/>
                <a:cs typeface="Times New Roman"/>
                <a:sym typeface="Times New Roman"/>
              </a:rPr>
              <a:t>Exacerbating factors</a:t>
            </a:r>
            <a:r>
              <a:rPr lang="ar" sz="1100">
                <a:solidFill>
                  <a:srgbClr val="666666"/>
                </a:solidFill>
                <a:latin typeface="Times New Roman"/>
                <a:ea typeface="Times New Roman"/>
                <a:cs typeface="Times New Roman"/>
                <a:sym typeface="Times New Roman"/>
              </a:rPr>
              <a:t>: Special Questions : ACCO ? Amount ? Color ? Frank, Bright or Dark tarry ( Melena ) , Content : Mucus ? Oder or not ?  Is defecation painful or painless ( Anal fissure )  ? Did you feel any mass of prolapse from anus ( Hemorrhoids )  ? Is bleeding related to defecation ? is it appear after or before defecation ? Did you have any itching at the anal area ? Recent history of Epistaxis or hemoptysis ( Bleeding disorders )  ?  IS there any spontaneous bruins or bleeding from other sites ( Bleeding disorders ) ?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4- Associated Symptoms: </a:t>
            </a:r>
            <a:r>
              <a:rPr lang="ar" sz="1100">
                <a:solidFill>
                  <a:schemeClr val="dk1"/>
                </a:solidFill>
                <a:latin typeface="Times New Roman"/>
                <a:ea typeface="Times New Roman"/>
                <a:cs typeface="Times New Roman"/>
                <a:sym typeface="Times New Roman"/>
              </a:rPr>
              <a:t>Jaundice , Hematemesis, Dysphagia, </a:t>
            </a:r>
            <a:r>
              <a:rPr lang="ar" sz="1100">
                <a:solidFill>
                  <a:schemeClr val="dk1"/>
                </a:solidFill>
                <a:latin typeface="Times New Roman"/>
                <a:ea typeface="Times New Roman"/>
                <a:cs typeface="Times New Roman"/>
                <a:sym typeface="Times New Roman"/>
              </a:rPr>
              <a:t>Odynophagia, Heartburn, and acid regurgitation, Nausea/ Vomiting, Abdominal distention, Constipation, Diarrhea, Melena and rectal bleeding, Anal prolapse, pain, Perianal, itching, Bleeding Discharge.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u="sng">
                <a:solidFill>
                  <a:schemeClr val="dk1"/>
                </a:solidFill>
                <a:latin typeface="Times New Roman"/>
                <a:ea typeface="Times New Roman"/>
                <a:cs typeface="Times New Roman"/>
                <a:sym typeface="Times New Roman"/>
              </a:rPr>
              <a:t>Internal Hemorrhoids</a:t>
            </a:r>
            <a:r>
              <a:rPr lang="ar" sz="1100">
                <a:solidFill>
                  <a:schemeClr val="dk1"/>
                </a:solidFill>
                <a:latin typeface="Times New Roman"/>
                <a:ea typeface="Times New Roman"/>
                <a:cs typeface="Times New Roman"/>
                <a:sym typeface="Times New Roman"/>
              </a:rPr>
              <a:t> : Bright red Painless bleeding, Prolapse, Itching  </a:t>
            </a:r>
            <a:r>
              <a:rPr lang="ar" sz="1100" u="sng">
                <a:solidFill>
                  <a:schemeClr val="dk1"/>
                </a:solidFill>
                <a:latin typeface="Times New Roman"/>
                <a:ea typeface="Times New Roman"/>
                <a:cs typeface="Times New Roman"/>
                <a:sym typeface="Times New Roman"/>
              </a:rPr>
              <a:t>External hemorrhoids</a:t>
            </a:r>
            <a:r>
              <a:rPr lang="ar" sz="1100">
                <a:solidFill>
                  <a:schemeClr val="dk1"/>
                </a:solidFill>
                <a:latin typeface="Times New Roman"/>
                <a:ea typeface="Times New Roman"/>
                <a:cs typeface="Times New Roman"/>
                <a:sym typeface="Times New Roman"/>
              </a:rPr>
              <a:t> : Bright red painful Bleeding,  Prolapse, Itching,  </a:t>
            </a:r>
            <a:r>
              <a:rPr lang="ar" sz="1100" u="sng">
                <a:solidFill>
                  <a:schemeClr val="dk1"/>
                </a:solidFill>
                <a:latin typeface="Times New Roman"/>
                <a:ea typeface="Times New Roman"/>
                <a:cs typeface="Times New Roman"/>
                <a:sym typeface="Times New Roman"/>
              </a:rPr>
              <a:t>Anal FIssure</a:t>
            </a:r>
            <a:r>
              <a:rPr lang="ar" sz="1100">
                <a:solidFill>
                  <a:schemeClr val="dk1"/>
                </a:solidFill>
                <a:latin typeface="Times New Roman"/>
                <a:ea typeface="Times New Roman"/>
                <a:cs typeface="Times New Roman"/>
                <a:sym typeface="Times New Roman"/>
              </a:rPr>
              <a:t> : Continous pain start with defecation, and relived with time, Blood is streaks on stool, Puritic ani, </a:t>
            </a:r>
            <a:r>
              <a:rPr lang="ar" sz="1100" u="sng">
                <a:solidFill>
                  <a:schemeClr val="dk1"/>
                </a:solidFill>
                <a:latin typeface="Times New Roman"/>
                <a:ea typeface="Times New Roman"/>
                <a:cs typeface="Times New Roman"/>
                <a:sym typeface="Times New Roman"/>
              </a:rPr>
              <a:t>Colon cancer</a:t>
            </a:r>
            <a:r>
              <a:rPr lang="ar" sz="1100">
                <a:solidFill>
                  <a:schemeClr val="dk1"/>
                </a:solidFill>
                <a:latin typeface="Times New Roman"/>
                <a:ea typeface="Times New Roman"/>
                <a:cs typeface="Times New Roman"/>
                <a:sym typeface="Times New Roman"/>
              </a:rPr>
              <a:t>  : Changes in bowel habits ( Diarrhea/Constipation ), Persistent abdominal discomfort NNWAFF, </a:t>
            </a:r>
            <a:r>
              <a:rPr lang="ar" sz="1100" u="sng">
                <a:solidFill>
                  <a:schemeClr val="dk1"/>
                </a:solidFill>
                <a:latin typeface="Times New Roman"/>
                <a:ea typeface="Times New Roman"/>
                <a:cs typeface="Times New Roman"/>
                <a:sym typeface="Times New Roman"/>
              </a:rPr>
              <a:t>Ulcerative colitis</a:t>
            </a:r>
            <a:r>
              <a:rPr lang="ar" sz="1100">
                <a:solidFill>
                  <a:schemeClr val="dk1"/>
                </a:solidFill>
                <a:latin typeface="Times New Roman"/>
                <a:ea typeface="Times New Roman"/>
                <a:cs typeface="Times New Roman"/>
                <a:sym typeface="Times New Roman"/>
              </a:rPr>
              <a:t> : Blood mixed with mucus, Intermitent diarrhea. </a:t>
            </a:r>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5- Risk Factors: </a:t>
            </a:r>
            <a:r>
              <a:rPr lang="ar" sz="1100">
                <a:solidFill>
                  <a:schemeClr val="dk1"/>
                </a:solidFill>
                <a:latin typeface="Times New Roman"/>
                <a:ea typeface="Times New Roman"/>
                <a:cs typeface="Times New Roman"/>
                <a:sym typeface="Times New Roman"/>
              </a:rPr>
              <a:t>HTN , Portal HTN, Liver disease , Smoking , </a:t>
            </a:r>
            <a:r>
              <a:rPr lang="ar" sz="1100">
                <a:solidFill>
                  <a:schemeClr val="dk1"/>
                </a:solidFill>
                <a:latin typeface="Times New Roman"/>
                <a:ea typeface="Times New Roman"/>
                <a:cs typeface="Times New Roman"/>
                <a:sym typeface="Times New Roman"/>
              </a:rPr>
              <a:t>Alcohol</a:t>
            </a:r>
            <a:r>
              <a:rPr lang="ar" sz="1100">
                <a:solidFill>
                  <a:schemeClr val="dk1"/>
                </a:solidFill>
                <a:latin typeface="Times New Roman"/>
                <a:ea typeface="Times New Roman"/>
                <a:cs typeface="Times New Roman"/>
                <a:sym typeface="Times New Roman"/>
              </a:rPr>
              <a:t>, Excess </a:t>
            </a:r>
            <a:r>
              <a:rPr lang="ar" sz="1100">
                <a:solidFill>
                  <a:schemeClr val="dk1"/>
                </a:solidFill>
                <a:latin typeface="Times New Roman"/>
                <a:ea typeface="Times New Roman"/>
                <a:cs typeface="Times New Roman"/>
                <a:sym typeface="Times New Roman"/>
              </a:rPr>
              <a:t>Coffees, stress in PU, any condition that causes immune suppression ( DM, SCD, AIDS, Chemotherapy )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6- Constitutional symptoms: NNWAFF ( </a:t>
            </a:r>
            <a:r>
              <a:rPr b="1" lang="ar" sz="1100" u="sng">
                <a:solidFill>
                  <a:schemeClr val="dk1"/>
                </a:solidFill>
                <a:latin typeface="Times New Roman"/>
                <a:ea typeface="Times New Roman"/>
                <a:cs typeface="Times New Roman"/>
                <a:sym typeface="Times New Roman"/>
              </a:rPr>
              <a:t>N</a:t>
            </a:r>
            <a:r>
              <a:rPr b="1" lang="ar" sz="1100">
                <a:solidFill>
                  <a:schemeClr val="dk1"/>
                </a:solidFill>
                <a:latin typeface="Times New Roman"/>
                <a:ea typeface="Times New Roman"/>
                <a:cs typeface="Times New Roman"/>
                <a:sym typeface="Times New Roman"/>
              </a:rPr>
              <a:t>ausea, </a:t>
            </a:r>
            <a:r>
              <a:rPr b="1" lang="ar" sz="1100" u="sng">
                <a:solidFill>
                  <a:schemeClr val="dk1"/>
                </a:solidFill>
                <a:latin typeface="Times New Roman"/>
                <a:ea typeface="Times New Roman"/>
                <a:cs typeface="Times New Roman"/>
                <a:sym typeface="Times New Roman"/>
              </a:rPr>
              <a:t>N</a:t>
            </a:r>
            <a:r>
              <a:rPr b="1" lang="ar" sz="1100">
                <a:solidFill>
                  <a:schemeClr val="dk1"/>
                </a:solidFill>
                <a:latin typeface="Times New Roman"/>
                <a:ea typeface="Times New Roman"/>
                <a:cs typeface="Times New Roman"/>
                <a:sym typeface="Times New Roman"/>
              </a:rPr>
              <a:t>ight sweat, </a:t>
            </a:r>
            <a:r>
              <a:rPr b="1" lang="ar" sz="1100" u="sng">
                <a:solidFill>
                  <a:schemeClr val="dk1"/>
                </a:solidFill>
                <a:latin typeface="Times New Roman"/>
                <a:ea typeface="Times New Roman"/>
                <a:cs typeface="Times New Roman"/>
                <a:sym typeface="Times New Roman"/>
              </a:rPr>
              <a:t>W</a:t>
            </a:r>
            <a:r>
              <a:rPr b="1" lang="ar" sz="1100">
                <a:solidFill>
                  <a:schemeClr val="dk1"/>
                </a:solidFill>
                <a:latin typeface="Times New Roman"/>
                <a:ea typeface="Times New Roman"/>
                <a:cs typeface="Times New Roman"/>
                <a:sym typeface="Times New Roman"/>
              </a:rPr>
              <a:t>eight loss, Loss of</a:t>
            </a:r>
            <a:r>
              <a:rPr b="1" lang="ar" sz="1100" u="sng">
                <a:solidFill>
                  <a:schemeClr val="dk1"/>
                </a:solidFill>
                <a:latin typeface="Times New Roman"/>
                <a:ea typeface="Times New Roman"/>
                <a:cs typeface="Times New Roman"/>
                <a:sym typeface="Times New Roman"/>
              </a:rPr>
              <a:t> a</a:t>
            </a:r>
            <a:r>
              <a:rPr b="1" lang="ar" sz="1100">
                <a:solidFill>
                  <a:schemeClr val="dk1"/>
                </a:solidFill>
                <a:latin typeface="Times New Roman"/>
                <a:ea typeface="Times New Roman"/>
                <a:cs typeface="Times New Roman"/>
                <a:sym typeface="Times New Roman"/>
              </a:rPr>
              <a:t>ppetite, </a:t>
            </a:r>
            <a:r>
              <a:rPr b="1" lang="ar" sz="1100" u="sng">
                <a:solidFill>
                  <a:schemeClr val="dk1"/>
                </a:solidFill>
                <a:latin typeface="Times New Roman"/>
                <a:ea typeface="Times New Roman"/>
                <a:cs typeface="Times New Roman"/>
                <a:sym typeface="Times New Roman"/>
              </a:rPr>
              <a:t>F</a:t>
            </a:r>
            <a:r>
              <a:rPr b="1" lang="ar" sz="1100">
                <a:solidFill>
                  <a:schemeClr val="dk1"/>
                </a:solidFill>
                <a:latin typeface="Times New Roman"/>
                <a:ea typeface="Times New Roman"/>
                <a:cs typeface="Times New Roman"/>
                <a:sym typeface="Times New Roman"/>
              </a:rPr>
              <a:t>ever and </a:t>
            </a:r>
            <a:r>
              <a:rPr b="1" lang="ar" sz="1100" u="sng">
                <a:solidFill>
                  <a:schemeClr val="dk1"/>
                </a:solidFill>
                <a:latin typeface="Times New Roman"/>
                <a:ea typeface="Times New Roman"/>
                <a:cs typeface="Times New Roman"/>
                <a:sym typeface="Times New Roman"/>
              </a:rPr>
              <a:t>F</a:t>
            </a:r>
            <a:r>
              <a:rPr b="1" lang="ar" sz="1100">
                <a:solidFill>
                  <a:schemeClr val="dk1"/>
                </a:solidFill>
                <a:latin typeface="Times New Roman"/>
                <a:ea typeface="Times New Roman"/>
                <a:cs typeface="Times New Roman"/>
                <a:sym typeface="Times New Roman"/>
              </a:rPr>
              <a:t>atigue): </a:t>
            </a:r>
            <a:endParaRPr b="1"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rgbClr val="666666"/>
                </a:solidFill>
                <a:latin typeface="Times New Roman"/>
                <a:ea typeface="Times New Roman"/>
                <a:cs typeface="Times New Roman"/>
                <a:sym typeface="Times New Roman"/>
              </a:rPr>
              <a:t>Positives : Nausea , Weight loss, loss of appetite ( </a:t>
            </a:r>
            <a:r>
              <a:rPr b="1" lang="ar" sz="1100">
                <a:solidFill>
                  <a:srgbClr val="666666"/>
                </a:solidFill>
                <a:latin typeface="Times New Roman"/>
                <a:ea typeface="Times New Roman"/>
                <a:cs typeface="Times New Roman"/>
                <a:sym typeface="Times New Roman"/>
              </a:rPr>
              <a:t>Pancreatitis</a:t>
            </a:r>
            <a:r>
              <a:rPr b="1" lang="ar" sz="1100">
                <a:solidFill>
                  <a:srgbClr val="666666"/>
                </a:solidFill>
                <a:latin typeface="Times New Roman"/>
                <a:ea typeface="Times New Roman"/>
                <a:cs typeface="Times New Roman"/>
                <a:sym typeface="Times New Roman"/>
              </a:rPr>
              <a:t> ) , Fatigue, Fever ( IBD, or Cholangitis ) </a:t>
            </a:r>
            <a:endParaRPr b="1"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7- Systematic review: </a:t>
            </a:r>
            <a:r>
              <a:rPr lang="ar" sz="1100">
                <a:latin typeface="Times New Roman"/>
                <a:ea typeface="Times New Roman"/>
                <a:cs typeface="Times New Roman"/>
                <a:sym typeface="Times New Roman"/>
              </a:rPr>
              <a:t>Unremarkable</a:t>
            </a:r>
            <a:endParaRPr b="1" sz="1200">
              <a:solidFill>
                <a:schemeClr val="dk1"/>
              </a:solidFill>
              <a:latin typeface="Times New Roman"/>
              <a:ea typeface="Times New Roman"/>
              <a:cs typeface="Times New Roman"/>
              <a:sym typeface="Times New Roman"/>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61"/>
          <p:cNvSpPr txBox="1"/>
          <p:nvPr/>
        </p:nvSpPr>
        <p:spPr>
          <a:xfrm>
            <a:off x="322406" y="685796"/>
            <a:ext cx="7034100" cy="11646600"/>
          </a:xfrm>
          <a:prstGeom prst="rect">
            <a:avLst/>
          </a:prstGeom>
          <a:noFill/>
          <a:ln>
            <a:noFill/>
          </a:ln>
        </p:spPr>
        <p:txBody>
          <a:bodyPr anchorCtr="0" anchor="t" bIns="125250" lIns="125250" spcFirstLastPara="1" rIns="125250" wrap="square" tIns="125250">
            <a:noAutofit/>
          </a:bodyPr>
          <a:lstStyle/>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8-  Past medical  </a:t>
            </a:r>
            <a:r>
              <a:rPr lang="ar" sz="1100">
                <a:solidFill>
                  <a:schemeClr val="dk1"/>
                </a:solidFill>
                <a:latin typeface="Times New Roman"/>
                <a:ea typeface="Times New Roman"/>
                <a:cs typeface="Times New Roman"/>
                <a:sym typeface="Times New Roman"/>
              </a:rPr>
              <a:t>Any similar Attacks:</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No </a:t>
            </a:r>
            <a:r>
              <a:rPr lang="ar" sz="1100">
                <a:solidFill>
                  <a:schemeClr val="dk1"/>
                </a:solidFill>
                <a:latin typeface="Times New Roman"/>
                <a:ea typeface="Times New Roman"/>
                <a:cs typeface="Times New Roman"/>
                <a:sym typeface="Times New Roman"/>
              </a:rPr>
              <a:t>Any chronic diseases:</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NO </a:t>
            </a:r>
            <a:r>
              <a:rPr lang="ar" sz="1100">
                <a:solidFill>
                  <a:srgbClr val="0B5394"/>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Any other diseases:</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No </a:t>
            </a:r>
            <a:r>
              <a:rPr lang="ar" sz="1100">
                <a:solidFill>
                  <a:schemeClr val="dk1"/>
                </a:solidFill>
                <a:latin typeface="Times New Roman"/>
                <a:ea typeface="Times New Roman"/>
                <a:cs typeface="Times New Roman"/>
                <a:sym typeface="Times New Roman"/>
              </a:rPr>
              <a:t> History of</a:t>
            </a:r>
            <a:r>
              <a:rPr lang="ar" sz="1100">
                <a:solidFill>
                  <a:srgbClr val="0B5394"/>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Hospitalization</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No </a:t>
            </a:r>
            <a:r>
              <a:rPr lang="ar" sz="1100">
                <a:solidFill>
                  <a:srgbClr val="0B5394"/>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History of Vaccine</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Yes Covid </a:t>
            </a:r>
            <a:r>
              <a:rPr lang="ar" sz="1100">
                <a:solidFill>
                  <a:srgbClr val="0B5394"/>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History of trauma</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No </a:t>
            </a:r>
            <a:endParaRPr sz="11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9: Past surgical history:  </a:t>
            </a:r>
            <a:r>
              <a:rPr lang="ar" sz="1100">
                <a:solidFill>
                  <a:schemeClr val="dk1"/>
                </a:solidFill>
                <a:latin typeface="Times New Roman"/>
                <a:ea typeface="Times New Roman"/>
                <a:cs typeface="Times New Roman"/>
                <a:sym typeface="Times New Roman"/>
              </a:rPr>
              <a:t>History of surgery: Dental extraction</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10- Drug history: </a:t>
            </a:r>
            <a:r>
              <a:rPr lang="ar" sz="1100">
                <a:solidFill>
                  <a:schemeClr val="dk1"/>
                </a:solidFill>
                <a:latin typeface="Times New Roman"/>
                <a:ea typeface="Times New Roman"/>
                <a:cs typeface="Times New Roman"/>
                <a:sym typeface="Times New Roman"/>
              </a:rPr>
              <a:t>Any drugs:</a:t>
            </a:r>
            <a:r>
              <a:rPr lang="ar" sz="1100">
                <a:solidFill>
                  <a:srgbClr val="0B5394"/>
                </a:solidFill>
                <a:latin typeface="Times New Roman"/>
                <a:ea typeface="Times New Roman"/>
                <a:cs typeface="Times New Roman"/>
                <a:sym typeface="Times New Roman"/>
              </a:rPr>
              <a:t> </a:t>
            </a:r>
            <a:r>
              <a:rPr lang="ar" sz="1100">
                <a:solidFill>
                  <a:srgbClr val="666666"/>
                </a:solidFill>
                <a:latin typeface="Times New Roman"/>
                <a:ea typeface="Times New Roman"/>
                <a:cs typeface="Times New Roman"/>
                <a:sym typeface="Times New Roman"/>
              </a:rPr>
              <a:t>No Nsaids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rgbClr val="0B5394"/>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11- Allergy: </a:t>
            </a:r>
            <a:r>
              <a:rPr lang="ar" sz="1100">
                <a:solidFill>
                  <a:schemeClr val="dk1"/>
                </a:solidFill>
                <a:latin typeface="Times New Roman"/>
                <a:ea typeface="Times New Roman"/>
                <a:cs typeface="Times New Roman"/>
                <a:sym typeface="Times New Roman"/>
              </a:rPr>
              <a:t>History of allergy:</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No </a:t>
            </a:r>
            <a:endParaRPr sz="11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12- Blood transfusion: </a:t>
            </a:r>
            <a:r>
              <a:rPr lang="ar" sz="1100">
                <a:solidFill>
                  <a:schemeClr val="dk1"/>
                </a:solidFill>
                <a:latin typeface="Times New Roman"/>
                <a:ea typeface="Times New Roman"/>
                <a:cs typeface="Times New Roman"/>
                <a:sym typeface="Times New Roman"/>
              </a:rPr>
              <a:t>Any history of blood transfusion: </a:t>
            </a:r>
            <a:r>
              <a:rPr lang="ar" sz="1100">
                <a:solidFill>
                  <a:srgbClr val="666666"/>
                </a:solidFill>
                <a:latin typeface="Times New Roman"/>
                <a:ea typeface="Times New Roman"/>
                <a:cs typeface="Times New Roman"/>
                <a:sym typeface="Times New Roman"/>
              </a:rPr>
              <a:t>No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13- Menstrual history</a:t>
            </a:r>
            <a:r>
              <a:rPr lang="ar" sz="1100">
                <a:solidFill>
                  <a:schemeClr val="dk1"/>
                </a:solidFill>
                <a:latin typeface="Times New Roman"/>
                <a:ea typeface="Times New Roman"/>
                <a:cs typeface="Times New Roman"/>
                <a:sym typeface="Times New Roman"/>
              </a:rPr>
              <a:t>: Regular or irregular ? Regular  When is menarche ? </a:t>
            </a:r>
            <a:r>
              <a:rPr lang="ar" sz="1100">
                <a:solidFill>
                  <a:srgbClr val="666666"/>
                </a:solidFill>
                <a:latin typeface="Times New Roman"/>
                <a:ea typeface="Times New Roman"/>
                <a:cs typeface="Times New Roman"/>
                <a:sym typeface="Times New Roman"/>
              </a:rPr>
              <a:t>12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14- Family History: </a:t>
            </a:r>
            <a:r>
              <a:rPr lang="ar" sz="1100">
                <a:solidFill>
                  <a:schemeClr val="dk1"/>
                </a:solidFill>
                <a:latin typeface="Times New Roman"/>
                <a:ea typeface="Times New Roman"/>
                <a:cs typeface="Times New Roman"/>
                <a:sym typeface="Times New Roman"/>
              </a:rPr>
              <a:t>Same disease in family?: no,  parents alive? </a:t>
            </a:r>
            <a:r>
              <a:rPr lang="ar" sz="1100">
                <a:solidFill>
                  <a:srgbClr val="666666"/>
                </a:solidFill>
                <a:latin typeface="Times New Roman"/>
                <a:ea typeface="Times New Roman"/>
                <a:cs typeface="Times New Roman"/>
                <a:sym typeface="Times New Roman"/>
              </a:rPr>
              <a:t>no </a:t>
            </a:r>
            <a:r>
              <a:rPr lang="ar" sz="1100">
                <a:solidFill>
                  <a:schemeClr val="dk1"/>
                </a:solidFill>
                <a:latin typeface="Times New Roman"/>
                <a:ea typeface="Times New Roman"/>
                <a:cs typeface="Times New Roman"/>
                <a:sym typeface="Times New Roman"/>
              </a:rPr>
              <a:t> inherited diseases?: </a:t>
            </a:r>
            <a:r>
              <a:rPr lang="ar" sz="1100">
                <a:solidFill>
                  <a:srgbClr val="666666"/>
                </a:solidFill>
                <a:latin typeface="Times New Roman"/>
                <a:ea typeface="Times New Roman"/>
                <a:cs typeface="Times New Roman"/>
                <a:sym typeface="Times New Roman"/>
              </a:rPr>
              <a:t>No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15: Social History: </a:t>
            </a:r>
            <a:r>
              <a:rPr lang="ar" sz="1100">
                <a:solidFill>
                  <a:schemeClr val="dk1"/>
                </a:solidFill>
                <a:latin typeface="Times New Roman"/>
                <a:ea typeface="Times New Roman"/>
                <a:cs typeface="Times New Roman"/>
                <a:sym typeface="Times New Roman"/>
              </a:rPr>
              <a:t>Smoking or alcohol abuse? </a:t>
            </a:r>
            <a:r>
              <a:rPr lang="ar" sz="1100">
                <a:solidFill>
                  <a:srgbClr val="666666"/>
                </a:solidFill>
                <a:latin typeface="Times New Roman"/>
                <a:ea typeface="Times New Roman"/>
                <a:cs typeface="Times New Roman"/>
                <a:sym typeface="Times New Roman"/>
              </a:rPr>
              <a:t>Yes , smoke 2 packs a year with occisional alcohol </a:t>
            </a:r>
            <a:r>
              <a:rPr lang="ar" sz="1100">
                <a:solidFill>
                  <a:schemeClr val="dk1"/>
                </a:solidFill>
                <a:latin typeface="Times New Roman"/>
                <a:ea typeface="Times New Roman"/>
                <a:cs typeface="Times New Roman"/>
                <a:sym typeface="Times New Roman"/>
              </a:rPr>
              <a:t> Illegal sexual contact: ? </a:t>
            </a:r>
            <a:r>
              <a:rPr lang="ar" sz="1100">
                <a:solidFill>
                  <a:srgbClr val="666666"/>
                </a:solidFill>
                <a:latin typeface="Times New Roman"/>
                <a:ea typeface="Times New Roman"/>
                <a:cs typeface="Times New Roman"/>
                <a:sym typeface="Times New Roman"/>
              </a:rPr>
              <a:t>No</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16- Travel History</a:t>
            </a:r>
            <a:r>
              <a:rPr lang="ar" sz="1100">
                <a:solidFill>
                  <a:schemeClr val="dk1"/>
                </a:solidFill>
                <a:latin typeface="Times New Roman"/>
                <a:ea typeface="Times New Roman"/>
                <a:cs typeface="Times New Roman"/>
                <a:sym typeface="Times New Roman"/>
              </a:rPr>
              <a:t>: Moroco 3 years ago </a:t>
            </a:r>
            <a:endParaRPr sz="1000">
              <a:solidFill>
                <a:srgbClr val="0B5394"/>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17- Physical findings</a:t>
            </a:r>
            <a:r>
              <a:rPr lang="ar" sz="1100">
                <a:solidFill>
                  <a:schemeClr val="dk1"/>
                </a:solidFill>
                <a:latin typeface="Times New Roman"/>
                <a:ea typeface="Times New Roman"/>
                <a:cs typeface="Times New Roman"/>
                <a:sym typeface="Times New Roman"/>
              </a:rPr>
              <a:t>: Unremarkable </a:t>
            </a:r>
            <a:endParaRPr sz="1100">
              <a:solidFill>
                <a:srgbClr val="0B5394"/>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18- Differential diagnosis: </a:t>
            </a:r>
            <a:r>
              <a:rPr lang="ar" sz="1100">
                <a:solidFill>
                  <a:schemeClr val="dk1"/>
                </a:solidFill>
                <a:latin typeface="Times New Roman"/>
                <a:ea typeface="Times New Roman"/>
                <a:cs typeface="Times New Roman"/>
                <a:sym typeface="Times New Roman"/>
              </a:rPr>
              <a:t>PUD, Gastric Cancer, Esophageal cancer</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19- Investigation (for cancer &amp; ulcer):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Invasive:</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Endoscopy with biopsy (gold standard):</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Rapid urease test: If tissue changes color → test is +ve</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Histology: confirms diagnosis.</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Culture: in refractory cases for antibiotic susceptibility.</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Non invasive: (for H. pylori. used to measure the effect of treatment)</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Urea breath test: best to confirm diagnosis BUT, patient has to be off PPIs.</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Stool antigen: best to confirm eradication.</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CBC, Electrolytes (bleeding)</a:t>
            </a:r>
            <a:endParaRPr sz="1100">
              <a:solidFill>
                <a:schemeClr val="dk1"/>
              </a:solidFill>
              <a:latin typeface="Times New Roman"/>
              <a:ea typeface="Times New Roman"/>
              <a:cs typeface="Times New Roman"/>
              <a:sym typeface="Times New Roman"/>
            </a:endParaRPr>
          </a:p>
          <a:p>
            <a:pPr indent="0" lvl="0" marL="457200" rtl="0" algn="l">
              <a:lnSpc>
                <a:spcPct val="115000"/>
              </a:lnSpc>
              <a:spcBef>
                <a:spcPts val="0"/>
              </a:spcBef>
              <a:spcAft>
                <a:spcPts val="0"/>
              </a:spcAft>
              <a:buClr>
                <a:schemeClr val="dk1"/>
              </a:buClr>
              <a:buSzPts val="1100"/>
              <a:buFont typeface="Arial"/>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CXR: If perforation is suspected (air under the diaphragm)</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Barium meal</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Serum gastrin levels (screen for Zollinger-Ellison syndrome)</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LFT to rule out liver disease</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20: Treatment and management</a:t>
            </a:r>
            <a:r>
              <a:rPr lang="ar"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Pt was tachycardic and hypotensive so first stabilize</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Endoscopic treatment if there is GI bleeding</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PPI</a:t>
            </a:r>
            <a:endParaRPr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chemeClr val="dk1"/>
              </a:buClr>
              <a:buSzPts val="1100"/>
              <a:buFont typeface="Times New Roman"/>
              <a:buChar char="-"/>
            </a:pPr>
            <a:r>
              <a:rPr lang="ar" sz="1100">
                <a:solidFill>
                  <a:schemeClr val="dk1"/>
                </a:solidFill>
                <a:latin typeface="Times New Roman"/>
                <a:ea typeface="Times New Roman"/>
                <a:cs typeface="Times New Roman"/>
                <a:sym typeface="Times New Roman"/>
              </a:rPr>
              <a:t>Triple / Quadruple therapy if H. Pylori is positive</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Questions from examiner:</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 If the patient has a huge ascites what maneuver to use? Thrill</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 What treatments can you give while performing the endoscopy? Epinephrine and PPI</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600">
              <a:solidFill>
                <a:srgbClr val="F1C232"/>
              </a:solidFill>
              <a:latin typeface="Times New Roman"/>
              <a:ea typeface="Times New Roman"/>
              <a:cs typeface="Times New Roman"/>
              <a:sym typeface="Times New Roman"/>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7"/>
          <p:cNvSpPr txBox="1"/>
          <p:nvPr/>
        </p:nvSpPr>
        <p:spPr>
          <a:xfrm>
            <a:off x="339225" y="646621"/>
            <a:ext cx="7034100" cy="11646600"/>
          </a:xfrm>
          <a:prstGeom prst="rect">
            <a:avLst/>
          </a:prstGeom>
          <a:noFill/>
          <a:ln>
            <a:noFill/>
          </a:ln>
        </p:spPr>
        <p:txBody>
          <a:bodyPr anchorCtr="0" anchor="t" bIns="125250" lIns="125250" spcFirstLastPara="1" rIns="125250" wrap="square" tIns="125250">
            <a:noAutofit/>
          </a:bodyPr>
          <a:lstStyle/>
          <a:p>
            <a:pPr indent="0" lvl="0" marL="0" rtl="0" algn="l">
              <a:lnSpc>
                <a:spcPct val="115000"/>
              </a:lnSpc>
              <a:spcBef>
                <a:spcPts val="0"/>
              </a:spcBef>
              <a:spcAft>
                <a:spcPts val="0"/>
              </a:spcAft>
              <a:buClr>
                <a:schemeClr val="dk1"/>
              </a:buClr>
              <a:buSzPts val="1500"/>
              <a:buFont typeface="Arial"/>
              <a:buNone/>
            </a:pPr>
            <a:r>
              <a:rPr b="1" lang="ar" sz="1200">
                <a:solidFill>
                  <a:schemeClr val="dk1"/>
                </a:solidFill>
                <a:latin typeface="Times New Roman"/>
                <a:ea typeface="Times New Roman"/>
                <a:cs typeface="Times New Roman"/>
                <a:sym typeface="Times New Roman"/>
              </a:rPr>
              <a:t>20: Treatment and management: </a:t>
            </a:r>
            <a:r>
              <a:rPr lang="ar" sz="1200">
                <a:solidFill>
                  <a:schemeClr val="dk1"/>
                </a:solidFill>
                <a:latin typeface="Times New Roman"/>
                <a:ea typeface="Times New Roman"/>
                <a:cs typeface="Times New Roman"/>
                <a:sym typeface="Times New Roman"/>
              </a:rPr>
              <a:t>Treat symptoms, </a:t>
            </a:r>
            <a:r>
              <a:rPr b="1" lang="ar" sz="1200">
                <a:solidFill>
                  <a:schemeClr val="dk1"/>
                </a:solidFill>
                <a:latin typeface="Times New Roman"/>
                <a:ea typeface="Times New Roman"/>
                <a:cs typeface="Times New Roman"/>
                <a:sym typeface="Times New Roman"/>
              </a:rPr>
              <a:t>Surgical: valve replacement ( Best) </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5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500"/>
              <a:buFont typeface="Arial"/>
              <a:buNone/>
            </a:pPr>
            <a:r>
              <a:rPr b="1" lang="ar" sz="1200">
                <a:solidFill>
                  <a:schemeClr val="dk1"/>
                </a:solidFill>
                <a:latin typeface="Times New Roman"/>
                <a:ea typeface="Times New Roman"/>
                <a:cs typeface="Times New Roman"/>
                <a:sym typeface="Times New Roman"/>
              </a:rPr>
              <a:t>21: Questions from examiner:</a:t>
            </a:r>
            <a:endParaRPr b="1" sz="1200">
              <a:solidFill>
                <a:schemeClr val="dk1"/>
              </a:solidFill>
              <a:latin typeface="Times New Roman"/>
              <a:ea typeface="Times New Roman"/>
              <a:cs typeface="Times New Roman"/>
              <a:sym typeface="Times New Roman"/>
            </a:endParaRPr>
          </a:p>
          <a:p>
            <a:pPr indent="-381000" lvl="0" marL="622300" rtl="0" algn="l">
              <a:lnSpc>
                <a:spcPct val="115000"/>
              </a:lnSpc>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What maneuvers do we use in the physical examination? </a:t>
            </a:r>
            <a:endParaRPr sz="1200">
              <a:solidFill>
                <a:schemeClr val="dk1"/>
              </a:solidFill>
              <a:latin typeface="Times New Roman"/>
              <a:ea typeface="Times New Roman"/>
              <a:cs typeface="Times New Roman"/>
              <a:sym typeface="Times New Roman"/>
            </a:endParaRPr>
          </a:p>
          <a:p>
            <a:pPr indent="-381000" lvl="0" marL="622300" rtl="0" algn="l">
              <a:lnSpc>
                <a:spcPct val="115000"/>
              </a:lnSpc>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Describe the murmur you heard in detail?</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500"/>
              <a:buFont typeface="Arial"/>
              <a:buNone/>
            </a:pPr>
            <a:r>
              <a:rPr lang="ar" sz="1200">
                <a:solidFill>
                  <a:schemeClr val="dk1"/>
                </a:solidFill>
                <a:latin typeface="Times New Roman"/>
                <a:ea typeface="Times New Roman"/>
                <a:cs typeface="Times New Roman"/>
                <a:sym typeface="Times New Roman"/>
              </a:rPr>
              <a:t> Soft s2, crescendo-decrescendo systolic ejection murmur ( Aortic stenosis)  heard best at 2nd intercostal space, radiating to carotid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500"/>
              <a:buFont typeface="Arial"/>
              <a:buNone/>
            </a:pPr>
            <a:r>
              <a:t/>
            </a:r>
            <a:endParaRPr sz="800">
              <a:solidFill>
                <a:schemeClr val="dk1"/>
              </a:solidFill>
              <a:latin typeface="Times New Roman"/>
              <a:ea typeface="Times New Roman"/>
              <a:cs typeface="Times New Roman"/>
              <a:sym typeface="Times New Roman"/>
            </a:endParaRPr>
          </a:p>
          <a:p>
            <a:pPr indent="-381000" lvl="0" marL="622300" rtl="0" algn="l">
              <a:lnSpc>
                <a:spcPct val="115000"/>
              </a:lnSpc>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investigations of MI and AS and why for each? </a:t>
            </a:r>
            <a:endParaRPr sz="1200">
              <a:solidFill>
                <a:schemeClr val="dk1"/>
              </a:solidFill>
              <a:latin typeface="Times New Roman"/>
              <a:ea typeface="Times New Roman"/>
              <a:cs typeface="Times New Roman"/>
              <a:sym typeface="Times New Roman"/>
            </a:endParaRPr>
          </a:p>
          <a:p>
            <a:pPr indent="-381000" lvl="0" marL="622300" rtl="0" algn="l">
              <a:lnSpc>
                <a:spcPct val="115000"/>
              </a:lnSpc>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Why did you order cardiac enzymes? what are they? their levels? which is better?</a:t>
            </a:r>
            <a:endParaRPr sz="1200">
              <a:solidFill>
                <a:schemeClr val="dk1"/>
              </a:solidFill>
              <a:latin typeface="Times New Roman"/>
              <a:ea typeface="Times New Roman"/>
              <a:cs typeface="Times New Roman"/>
              <a:sym typeface="Times New Roman"/>
            </a:endParaRPr>
          </a:p>
          <a:p>
            <a:pPr indent="-381000" lvl="0" marL="622300" rtl="0" algn="l">
              <a:lnSpc>
                <a:spcPct val="115000"/>
              </a:lnSpc>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What would you do to an unstable patient?</a:t>
            </a:r>
            <a:endParaRPr sz="1200">
              <a:solidFill>
                <a:schemeClr val="dk1"/>
              </a:solidFill>
              <a:latin typeface="Times New Roman"/>
              <a:ea typeface="Times New Roman"/>
              <a:cs typeface="Times New Roman"/>
              <a:sym typeface="Times New Roman"/>
            </a:endParaRPr>
          </a:p>
          <a:p>
            <a:pPr indent="-381000" lvl="0" marL="622300" rtl="0" algn="l">
              <a:lnSpc>
                <a:spcPct val="115000"/>
              </a:lnSpc>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What are the extra heart sounds and bowel sounds?</a:t>
            </a:r>
            <a:endParaRPr sz="1200">
              <a:solidFill>
                <a:schemeClr val="dk1"/>
              </a:solidFill>
              <a:latin typeface="Times New Roman"/>
              <a:ea typeface="Times New Roman"/>
              <a:cs typeface="Times New Roman"/>
              <a:sym typeface="Times New Roman"/>
            </a:endParaRPr>
          </a:p>
          <a:p>
            <a:pPr indent="-381000" lvl="0" marL="622300" rtl="0" algn="l">
              <a:lnSpc>
                <a:spcPct val="115000"/>
              </a:lnSpc>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what causes Cardiac displacement?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600">
                <a:solidFill>
                  <a:schemeClr val="dk1"/>
                </a:solidFill>
                <a:highlight>
                  <a:srgbClr val="FFF2CC"/>
                </a:highlight>
                <a:latin typeface="Times New Roman"/>
                <a:ea typeface="Times New Roman"/>
                <a:cs typeface="Times New Roman"/>
                <a:sym typeface="Times New Roman"/>
              </a:rPr>
              <a:t>Case 2: ACS</a:t>
            </a:r>
            <a:endParaRPr b="1" sz="1600">
              <a:solidFill>
                <a:schemeClr val="dk1"/>
              </a:solidFill>
              <a:highlight>
                <a:srgbClr val="FFF2CC"/>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a:solidFill>
                  <a:srgbClr val="3C78D8"/>
                </a:solidFill>
                <a:latin typeface="Times New Roman"/>
                <a:ea typeface="Times New Roman"/>
                <a:cs typeface="Times New Roman"/>
                <a:sym typeface="Times New Roman"/>
              </a:rPr>
              <a:t>Case: </a:t>
            </a:r>
            <a:r>
              <a:rPr lang="ar">
                <a:solidFill>
                  <a:srgbClr val="3C78D8"/>
                </a:solidFill>
                <a:latin typeface="Times New Roman"/>
                <a:ea typeface="Times New Roman"/>
                <a:cs typeface="Times New Roman"/>
                <a:sym typeface="Times New Roman"/>
              </a:rPr>
              <a:t>60 yo male came to the clinic complaining of chest pain 2 weeks ago</a:t>
            </a:r>
            <a:endParaRPr>
              <a:solidFill>
                <a:srgbClr val="3C78D8"/>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1- Biodata: </a:t>
            </a:r>
            <a:r>
              <a:rPr lang="ar" sz="1200" u="sng">
                <a:solidFill>
                  <a:schemeClr val="dk1"/>
                </a:solidFill>
                <a:latin typeface="Times New Roman"/>
                <a:ea typeface="Times New Roman"/>
                <a:cs typeface="Times New Roman"/>
                <a:sym typeface="Times New Roman"/>
              </a:rPr>
              <a:t>Age</a:t>
            </a:r>
            <a:r>
              <a:rPr lang="ar" sz="1200">
                <a:solidFill>
                  <a:schemeClr val="dk1"/>
                </a:solidFill>
                <a:latin typeface="Times New Roman"/>
                <a:ea typeface="Times New Roman"/>
                <a:cs typeface="Times New Roman"/>
                <a:sym typeface="Times New Roman"/>
              </a:rPr>
              <a:t>: 60, </a:t>
            </a:r>
            <a:r>
              <a:rPr b="1" lang="ar" sz="1200">
                <a:solidFill>
                  <a:schemeClr val="dk1"/>
                </a:solidFill>
                <a:latin typeface="Times New Roman"/>
                <a:ea typeface="Times New Roman"/>
                <a:cs typeface="Times New Roman"/>
                <a:sym typeface="Times New Roman"/>
              </a:rPr>
              <a:t>Gender</a:t>
            </a:r>
            <a:r>
              <a:rPr lang="ar" sz="1200">
                <a:solidFill>
                  <a:schemeClr val="dk1"/>
                </a:solidFill>
                <a:latin typeface="Times New Roman"/>
                <a:ea typeface="Times New Roman"/>
                <a:cs typeface="Times New Roman"/>
                <a:sym typeface="Times New Roman"/>
              </a:rPr>
              <a:t>: male,  </a:t>
            </a:r>
            <a:r>
              <a:rPr lang="ar" sz="1200" u="sng">
                <a:solidFill>
                  <a:schemeClr val="dk1"/>
                </a:solidFill>
                <a:latin typeface="Times New Roman"/>
                <a:ea typeface="Times New Roman"/>
                <a:cs typeface="Times New Roman"/>
                <a:sym typeface="Times New Roman"/>
              </a:rPr>
              <a:t>Nationality</a:t>
            </a:r>
            <a:r>
              <a:rPr lang="ar" sz="1200">
                <a:solidFill>
                  <a:schemeClr val="dk1"/>
                </a:solidFill>
                <a:latin typeface="Times New Roman"/>
                <a:ea typeface="Times New Roman"/>
                <a:cs typeface="Times New Roman"/>
                <a:sym typeface="Times New Roman"/>
              </a:rPr>
              <a:t>: Saudi, </a:t>
            </a:r>
            <a:r>
              <a:rPr lang="ar" sz="1200" u="sng">
                <a:solidFill>
                  <a:schemeClr val="dk1"/>
                </a:solidFill>
                <a:latin typeface="Times New Roman"/>
                <a:ea typeface="Times New Roman"/>
                <a:cs typeface="Times New Roman"/>
                <a:sym typeface="Times New Roman"/>
              </a:rPr>
              <a:t>Martial Status</a:t>
            </a:r>
            <a:r>
              <a:rPr lang="ar" sz="1200">
                <a:solidFill>
                  <a:schemeClr val="dk1"/>
                </a:solidFill>
                <a:latin typeface="Times New Roman"/>
                <a:ea typeface="Times New Roman"/>
                <a:cs typeface="Times New Roman"/>
                <a:sym typeface="Times New Roman"/>
              </a:rPr>
              <a:t>: unmarried,  </a:t>
            </a:r>
            <a:r>
              <a:rPr lang="ar" sz="1200" u="sng">
                <a:solidFill>
                  <a:schemeClr val="dk1"/>
                </a:solidFill>
                <a:latin typeface="Times New Roman"/>
                <a:ea typeface="Times New Roman"/>
                <a:cs typeface="Times New Roman"/>
                <a:sym typeface="Times New Roman"/>
              </a:rPr>
              <a:t>occupation</a:t>
            </a:r>
            <a:r>
              <a:rPr lang="ar" sz="1200">
                <a:solidFill>
                  <a:schemeClr val="dk1"/>
                </a:solidFill>
                <a:latin typeface="Times New Roman"/>
                <a:ea typeface="Times New Roman"/>
                <a:cs typeface="Times New Roman"/>
                <a:sym typeface="Times New Roman"/>
              </a:rPr>
              <a:t>: no, </a:t>
            </a:r>
            <a:r>
              <a:rPr lang="ar" sz="1200" u="sng">
                <a:solidFill>
                  <a:schemeClr val="dk1"/>
                </a:solidFill>
                <a:latin typeface="Times New Roman"/>
                <a:ea typeface="Times New Roman"/>
                <a:cs typeface="Times New Roman"/>
                <a:sym typeface="Times New Roman"/>
              </a:rPr>
              <a:t>Residency</a:t>
            </a:r>
            <a:r>
              <a:rPr lang="ar" sz="1200">
                <a:solidFill>
                  <a:schemeClr val="dk1"/>
                </a:solidFill>
                <a:latin typeface="Times New Roman"/>
                <a:ea typeface="Times New Roman"/>
                <a:cs typeface="Times New Roman"/>
                <a:sym typeface="Times New Roman"/>
              </a:rPr>
              <a:t>: Riyadh, </a:t>
            </a:r>
            <a:r>
              <a:rPr lang="ar" sz="1200" u="sng">
                <a:solidFill>
                  <a:schemeClr val="dk1"/>
                </a:solidFill>
                <a:latin typeface="Times New Roman"/>
                <a:ea typeface="Times New Roman"/>
                <a:cs typeface="Times New Roman"/>
                <a:sym typeface="Times New Roman"/>
              </a:rPr>
              <a:t>Route and date of admission</a:t>
            </a:r>
            <a:r>
              <a:rPr lang="ar" sz="1200">
                <a:solidFill>
                  <a:schemeClr val="dk1"/>
                </a:solidFill>
                <a:latin typeface="Times New Roman"/>
                <a:ea typeface="Times New Roman"/>
                <a:cs typeface="Times New Roman"/>
                <a:sym typeface="Times New Roman"/>
              </a:rPr>
              <a:t>: emergency, today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2- Chief complaint: </a:t>
            </a:r>
            <a:r>
              <a:rPr lang="ar" sz="1200">
                <a:solidFill>
                  <a:schemeClr val="dk1"/>
                </a:solidFill>
                <a:latin typeface="Times New Roman"/>
                <a:ea typeface="Times New Roman"/>
                <a:cs typeface="Times New Roman"/>
                <a:sym typeface="Times New Roman"/>
              </a:rPr>
              <a:t>Shortness of breath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3- History of Presenting illness: </a:t>
            </a:r>
            <a:r>
              <a:rPr lang="ar" sz="1200" u="sng">
                <a:solidFill>
                  <a:schemeClr val="dk1"/>
                </a:solidFill>
                <a:latin typeface="Times New Roman"/>
                <a:ea typeface="Times New Roman"/>
                <a:cs typeface="Times New Roman"/>
                <a:sym typeface="Times New Roman"/>
              </a:rPr>
              <a:t>Site</a:t>
            </a:r>
            <a:r>
              <a:rPr lang="ar" sz="1200">
                <a:solidFill>
                  <a:schemeClr val="dk1"/>
                </a:solidFill>
                <a:latin typeface="Times New Roman"/>
                <a:ea typeface="Times New Roman"/>
                <a:cs typeface="Times New Roman"/>
                <a:sym typeface="Times New Roman"/>
              </a:rPr>
              <a:t>: central, </a:t>
            </a:r>
            <a:r>
              <a:rPr lang="ar" sz="1200" u="sng">
                <a:solidFill>
                  <a:schemeClr val="dk1"/>
                </a:solidFill>
                <a:latin typeface="Times New Roman"/>
                <a:ea typeface="Times New Roman"/>
                <a:cs typeface="Times New Roman"/>
                <a:sym typeface="Times New Roman"/>
              </a:rPr>
              <a:t>Onset</a:t>
            </a:r>
            <a:r>
              <a:rPr lang="ar" sz="1200">
                <a:solidFill>
                  <a:schemeClr val="dk1"/>
                </a:solidFill>
                <a:latin typeface="Times New Roman"/>
                <a:ea typeface="Times New Roman"/>
                <a:cs typeface="Times New Roman"/>
                <a:sym typeface="Times New Roman"/>
              </a:rPr>
              <a:t>: gradual, </a:t>
            </a:r>
            <a:r>
              <a:rPr lang="ar" sz="1200" u="sng">
                <a:solidFill>
                  <a:schemeClr val="dk1"/>
                </a:solidFill>
                <a:latin typeface="Times New Roman"/>
                <a:ea typeface="Times New Roman"/>
                <a:cs typeface="Times New Roman"/>
                <a:sym typeface="Times New Roman"/>
              </a:rPr>
              <a:t>Character</a:t>
            </a:r>
            <a:r>
              <a:rPr lang="ar" sz="1200">
                <a:solidFill>
                  <a:schemeClr val="dk1"/>
                </a:solidFill>
                <a:latin typeface="Times New Roman"/>
                <a:ea typeface="Times New Roman"/>
                <a:cs typeface="Times New Roman"/>
                <a:sym typeface="Times New Roman"/>
              </a:rPr>
              <a:t>: increasing in nature, </a:t>
            </a:r>
            <a:r>
              <a:rPr lang="ar" sz="1200" u="sng">
                <a:solidFill>
                  <a:schemeClr val="dk1"/>
                </a:solidFill>
                <a:latin typeface="Times New Roman"/>
                <a:ea typeface="Times New Roman"/>
                <a:cs typeface="Times New Roman"/>
                <a:sym typeface="Times New Roman"/>
              </a:rPr>
              <a:t>Radiation</a:t>
            </a:r>
            <a:r>
              <a:rPr lang="ar" sz="1200">
                <a:solidFill>
                  <a:schemeClr val="dk1"/>
                </a:solidFill>
                <a:latin typeface="Times New Roman"/>
                <a:ea typeface="Times New Roman"/>
                <a:cs typeface="Times New Roman"/>
                <a:sym typeface="Times New Roman"/>
              </a:rPr>
              <a:t>: right shoulder,  </a:t>
            </a:r>
            <a:r>
              <a:rPr lang="ar" sz="1200" u="sng">
                <a:solidFill>
                  <a:schemeClr val="dk1"/>
                </a:solidFill>
                <a:latin typeface="Times New Roman"/>
                <a:ea typeface="Times New Roman"/>
                <a:cs typeface="Times New Roman"/>
                <a:sym typeface="Times New Roman"/>
              </a:rPr>
              <a:t>Alleviating Factor</a:t>
            </a:r>
            <a:r>
              <a:rPr lang="ar" sz="1200">
                <a:solidFill>
                  <a:schemeClr val="dk1"/>
                </a:solidFill>
                <a:latin typeface="Times New Roman"/>
                <a:ea typeface="Times New Roman"/>
                <a:cs typeface="Times New Roman"/>
                <a:sym typeface="Times New Roman"/>
              </a:rPr>
              <a:t>: change in position, </a:t>
            </a:r>
            <a:r>
              <a:rPr lang="ar" sz="1200" u="sng">
                <a:solidFill>
                  <a:schemeClr val="dk1"/>
                </a:solidFill>
                <a:latin typeface="Times New Roman"/>
                <a:ea typeface="Times New Roman"/>
                <a:cs typeface="Times New Roman"/>
                <a:sym typeface="Times New Roman"/>
              </a:rPr>
              <a:t>Timing</a:t>
            </a:r>
            <a:r>
              <a:rPr lang="ar" sz="1200">
                <a:solidFill>
                  <a:schemeClr val="dk1"/>
                </a:solidFill>
                <a:latin typeface="Times New Roman"/>
                <a:ea typeface="Times New Roman"/>
                <a:cs typeface="Times New Roman"/>
                <a:sym typeface="Times New Roman"/>
              </a:rPr>
              <a:t>: 1- Course:  intermittent  2- </a:t>
            </a:r>
            <a:r>
              <a:rPr lang="ar" sz="1200" u="sng">
                <a:solidFill>
                  <a:schemeClr val="dk1"/>
                </a:solidFill>
                <a:latin typeface="Times New Roman"/>
                <a:ea typeface="Times New Roman"/>
                <a:cs typeface="Times New Roman"/>
                <a:sym typeface="Times New Roman"/>
              </a:rPr>
              <a:t>Pattern</a:t>
            </a:r>
            <a:r>
              <a:rPr lang="ar" sz="1200">
                <a:solidFill>
                  <a:schemeClr val="dk1"/>
                </a:solidFill>
                <a:latin typeface="Times New Roman"/>
                <a:ea typeface="Times New Roman"/>
                <a:cs typeface="Times New Roman"/>
                <a:sym typeface="Times New Roman"/>
              </a:rPr>
              <a:t>: occurs at night, </a:t>
            </a:r>
            <a:r>
              <a:rPr lang="ar" sz="1200" u="sng">
                <a:solidFill>
                  <a:schemeClr val="dk1"/>
                </a:solidFill>
                <a:latin typeface="Times New Roman"/>
                <a:ea typeface="Times New Roman"/>
                <a:cs typeface="Times New Roman"/>
                <a:sym typeface="Times New Roman"/>
              </a:rPr>
              <a:t>Exacerbating factors</a:t>
            </a:r>
            <a:r>
              <a:rPr lang="ar" sz="1200">
                <a:solidFill>
                  <a:schemeClr val="dk1"/>
                </a:solidFill>
                <a:latin typeface="Times New Roman"/>
                <a:ea typeface="Times New Roman"/>
                <a:cs typeface="Times New Roman"/>
                <a:sym typeface="Times New Roman"/>
              </a:rPr>
              <a:t>: laying flat, </a:t>
            </a:r>
            <a:r>
              <a:rPr lang="ar" sz="1200" u="sng">
                <a:solidFill>
                  <a:schemeClr val="dk1"/>
                </a:solidFill>
                <a:latin typeface="Times New Roman"/>
                <a:ea typeface="Times New Roman"/>
                <a:cs typeface="Times New Roman"/>
                <a:sym typeface="Times New Roman"/>
              </a:rPr>
              <a:t>Severity</a:t>
            </a:r>
            <a:r>
              <a:rPr lang="ar" sz="1200">
                <a:solidFill>
                  <a:schemeClr val="dk1"/>
                </a:solidFill>
                <a:latin typeface="Times New Roman"/>
                <a:ea typeface="Times New Roman"/>
                <a:cs typeface="Times New Roman"/>
                <a:sym typeface="Times New Roman"/>
              </a:rPr>
              <a:t>: 7, Special Questions: None</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4- Associated Symptoms: </a:t>
            </a:r>
            <a:r>
              <a:rPr lang="ar" sz="1200">
                <a:solidFill>
                  <a:schemeClr val="dk1"/>
                </a:solidFill>
                <a:latin typeface="Times New Roman"/>
                <a:ea typeface="Times New Roman"/>
                <a:cs typeface="Times New Roman"/>
                <a:sym typeface="Times New Roman"/>
              </a:rPr>
              <a:t> </a:t>
            </a:r>
            <a:r>
              <a:rPr b="1" lang="ar" sz="1200">
                <a:solidFill>
                  <a:schemeClr val="dk1"/>
                </a:solidFill>
                <a:latin typeface="Times New Roman"/>
                <a:ea typeface="Times New Roman"/>
                <a:cs typeface="Times New Roman"/>
                <a:sym typeface="Times New Roman"/>
              </a:rPr>
              <a:t>Cardiogenic Causes </a:t>
            </a:r>
            <a:r>
              <a:rPr lang="ar" sz="1200">
                <a:solidFill>
                  <a:schemeClr val="dk1"/>
                </a:solidFill>
                <a:latin typeface="Times New Roman"/>
                <a:ea typeface="Times New Roman"/>
                <a:cs typeface="Times New Roman"/>
                <a:sym typeface="Times New Roman"/>
              </a:rPr>
              <a:t>: </a:t>
            </a:r>
            <a:r>
              <a:rPr lang="ar" sz="1200" u="sng">
                <a:solidFill>
                  <a:srgbClr val="666666"/>
                </a:solidFill>
                <a:latin typeface="Times New Roman"/>
                <a:ea typeface="Times New Roman"/>
                <a:cs typeface="Times New Roman"/>
                <a:sym typeface="Times New Roman"/>
              </a:rPr>
              <a:t>ACS</a:t>
            </a:r>
            <a:r>
              <a:rPr lang="ar" sz="1200">
                <a:solidFill>
                  <a:srgbClr val="666666"/>
                </a:solidFill>
                <a:latin typeface="Times New Roman"/>
                <a:ea typeface="Times New Roman"/>
                <a:cs typeface="Times New Roman"/>
                <a:sym typeface="Times New Roman"/>
              </a:rPr>
              <a:t>: SOB , Orthopnea , PND, Palpation , Ankle swelling , Intermittent Claudication , Syncope , Fatigue, Nausea, Anxiety  </a:t>
            </a:r>
            <a:r>
              <a:rPr b="1" lang="ar" sz="1200">
                <a:solidFill>
                  <a:srgbClr val="666666"/>
                </a:solidFill>
                <a:latin typeface="Times New Roman"/>
                <a:ea typeface="Times New Roman"/>
                <a:cs typeface="Times New Roman"/>
                <a:sym typeface="Times New Roman"/>
              </a:rPr>
              <a:t>Respiratory Causes</a:t>
            </a:r>
            <a:r>
              <a:rPr lang="ar" sz="1200">
                <a:solidFill>
                  <a:srgbClr val="666666"/>
                </a:solidFill>
                <a:latin typeface="Times New Roman"/>
                <a:ea typeface="Times New Roman"/>
                <a:cs typeface="Times New Roman"/>
                <a:sym typeface="Times New Roman"/>
              </a:rPr>
              <a:t>: </a:t>
            </a:r>
            <a:r>
              <a:rPr lang="ar" sz="1200" u="sng">
                <a:solidFill>
                  <a:srgbClr val="666666"/>
                </a:solidFill>
                <a:latin typeface="Times New Roman"/>
                <a:ea typeface="Times New Roman"/>
                <a:cs typeface="Times New Roman"/>
                <a:sym typeface="Times New Roman"/>
              </a:rPr>
              <a:t>Pneumonia </a:t>
            </a:r>
            <a:r>
              <a:rPr lang="ar" sz="1200">
                <a:solidFill>
                  <a:srgbClr val="666666"/>
                </a:solidFill>
                <a:latin typeface="Times New Roman"/>
                <a:ea typeface="Times New Roman"/>
                <a:cs typeface="Times New Roman"/>
                <a:sym typeface="Times New Roman"/>
              </a:rPr>
              <a:t>: Cough , hemoptysis , wheezing fever , </a:t>
            </a:r>
            <a:r>
              <a:rPr lang="ar" sz="1200" u="sng">
                <a:solidFill>
                  <a:srgbClr val="666666"/>
                </a:solidFill>
                <a:latin typeface="Times New Roman"/>
                <a:ea typeface="Times New Roman"/>
                <a:cs typeface="Times New Roman"/>
                <a:sym typeface="Times New Roman"/>
              </a:rPr>
              <a:t>PE</a:t>
            </a:r>
            <a:r>
              <a:rPr lang="ar" sz="1200">
                <a:solidFill>
                  <a:srgbClr val="666666"/>
                </a:solidFill>
                <a:latin typeface="Times New Roman"/>
                <a:ea typeface="Times New Roman"/>
                <a:cs typeface="Times New Roman"/>
                <a:sym typeface="Times New Roman"/>
              </a:rPr>
              <a:t>: SOB , hemoptysis , Tender leg swelling , cyanosis , </a:t>
            </a:r>
            <a:endParaRPr sz="12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rgbClr val="666666"/>
                </a:solidFill>
                <a:latin typeface="Times New Roman"/>
                <a:ea typeface="Times New Roman"/>
                <a:cs typeface="Times New Roman"/>
                <a:sym typeface="Times New Roman"/>
              </a:rPr>
              <a:t>GIT causes : </a:t>
            </a:r>
            <a:r>
              <a:rPr lang="ar" sz="1200">
                <a:solidFill>
                  <a:srgbClr val="666666"/>
                </a:solidFill>
                <a:latin typeface="Times New Roman"/>
                <a:ea typeface="Times New Roman"/>
                <a:cs typeface="Times New Roman"/>
                <a:sym typeface="Times New Roman"/>
              </a:rPr>
              <a:t>  </a:t>
            </a:r>
            <a:r>
              <a:rPr lang="ar" sz="1200" u="sng">
                <a:solidFill>
                  <a:srgbClr val="666666"/>
                </a:solidFill>
                <a:latin typeface="Times New Roman"/>
                <a:ea typeface="Times New Roman"/>
                <a:cs typeface="Times New Roman"/>
                <a:sym typeface="Times New Roman"/>
              </a:rPr>
              <a:t>Esophageal</a:t>
            </a:r>
            <a:r>
              <a:rPr lang="ar" sz="1200">
                <a:solidFill>
                  <a:srgbClr val="666666"/>
                </a:solidFill>
                <a:latin typeface="Times New Roman"/>
                <a:ea typeface="Times New Roman"/>
                <a:cs typeface="Times New Roman"/>
                <a:sym typeface="Times New Roman"/>
              </a:rPr>
              <a:t> spasm or </a:t>
            </a:r>
            <a:r>
              <a:rPr lang="ar" sz="1200" u="sng">
                <a:solidFill>
                  <a:srgbClr val="666666"/>
                </a:solidFill>
                <a:latin typeface="Times New Roman"/>
                <a:ea typeface="Times New Roman"/>
                <a:cs typeface="Times New Roman"/>
                <a:sym typeface="Times New Roman"/>
              </a:rPr>
              <a:t>GERD </a:t>
            </a:r>
            <a:r>
              <a:rPr lang="ar" sz="1200">
                <a:solidFill>
                  <a:srgbClr val="666666"/>
                </a:solidFill>
                <a:latin typeface="Times New Roman"/>
                <a:ea typeface="Times New Roman"/>
                <a:cs typeface="Times New Roman"/>
                <a:sym typeface="Times New Roman"/>
              </a:rPr>
              <a:t>: Heartburn , Dysphagia , SOB, Sweating. </a:t>
            </a:r>
            <a:endParaRPr sz="12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5- Risk Factors: </a:t>
            </a:r>
            <a:r>
              <a:rPr lang="ar" sz="1200">
                <a:solidFill>
                  <a:srgbClr val="666666"/>
                </a:solidFill>
                <a:latin typeface="Times New Roman"/>
                <a:ea typeface="Times New Roman"/>
                <a:cs typeface="Times New Roman"/>
                <a:sym typeface="Times New Roman"/>
              </a:rPr>
              <a:t>Aging, Gender ,  High blood pressure,  High blood cholesterol. , Cigarette smoking. , Lack of physical activity, Unhealthy diet, Obesity or overweight., Diabetes.</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6- Constitutional symptoms: </a:t>
            </a:r>
            <a:r>
              <a:rPr lang="ar" sz="1200">
                <a:solidFill>
                  <a:schemeClr val="dk1"/>
                </a:solidFill>
                <a:highlight>
                  <a:schemeClr val="lt1"/>
                </a:highlight>
                <a:latin typeface="Times New Roman"/>
                <a:ea typeface="Times New Roman"/>
                <a:cs typeface="Times New Roman"/>
                <a:sym typeface="Times New Roman"/>
              </a:rPr>
              <a:t>NNWAFF ( </a:t>
            </a:r>
            <a:r>
              <a:rPr lang="ar" sz="1200" u="sng">
                <a:solidFill>
                  <a:schemeClr val="dk1"/>
                </a:solidFill>
                <a:highlight>
                  <a:schemeClr val="lt1"/>
                </a:highlight>
                <a:latin typeface="Times New Roman"/>
                <a:ea typeface="Times New Roman"/>
                <a:cs typeface="Times New Roman"/>
                <a:sym typeface="Times New Roman"/>
              </a:rPr>
              <a:t>N</a:t>
            </a:r>
            <a:r>
              <a:rPr lang="ar" sz="1200">
                <a:solidFill>
                  <a:schemeClr val="dk1"/>
                </a:solidFill>
                <a:highlight>
                  <a:schemeClr val="lt1"/>
                </a:highlight>
                <a:latin typeface="Times New Roman"/>
                <a:ea typeface="Times New Roman"/>
                <a:cs typeface="Times New Roman"/>
                <a:sym typeface="Times New Roman"/>
              </a:rPr>
              <a:t>ausea, </a:t>
            </a:r>
            <a:r>
              <a:rPr lang="ar" sz="1200" u="sng">
                <a:solidFill>
                  <a:schemeClr val="dk1"/>
                </a:solidFill>
                <a:highlight>
                  <a:schemeClr val="lt1"/>
                </a:highlight>
                <a:latin typeface="Times New Roman"/>
                <a:ea typeface="Times New Roman"/>
                <a:cs typeface="Times New Roman"/>
                <a:sym typeface="Times New Roman"/>
              </a:rPr>
              <a:t>N</a:t>
            </a:r>
            <a:r>
              <a:rPr lang="ar" sz="1200">
                <a:solidFill>
                  <a:schemeClr val="dk1"/>
                </a:solidFill>
                <a:highlight>
                  <a:schemeClr val="lt1"/>
                </a:highlight>
                <a:latin typeface="Times New Roman"/>
                <a:ea typeface="Times New Roman"/>
                <a:cs typeface="Times New Roman"/>
                <a:sym typeface="Times New Roman"/>
              </a:rPr>
              <a:t>ight sweat, </a:t>
            </a:r>
            <a:r>
              <a:rPr lang="ar" sz="1200" u="sng">
                <a:solidFill>
                  <a:schemeClr val="dk1"/>
                </a:solidFill>
                <a:highlight>
                  <a:schemeClr val="lt1"/>
                </a:highlight>
                <a:latin typeface="Times New Roman"/>
                <a:ea typeface="Times New Roman"/>
                <a:cs typeface="Times New Roman"/>
                <a:sym typeface="Times New Roman"/>
              </a:rPr>
              <a:t>W</a:t>
            </a:r>
            <a:r>
              <a:rPr lang="ar" sz="1200">
                <a:solidFill>
                  <a:schemeClr val="dk1"/>
                </a:solidFill>
                <a:highlight>
                  <a:schemeClr val="lt1"/>
                </a:highlight>
                <a:latin typeface="Times New Roman"/>
                <a:ea typeface="Times New Roman"/>
                <a:cs typeface="Times New Roman"/>
                <a:sym typeface="Times New Roman"/>
              </a:rPr>
              <a:t>eight loss, Loss of</a:t>
            </a:r>
            <a:r>
              <a:rPr lang="ar" sz="1200" u="sng">
                <a:solidFill>
                  <a:schemeClr val="dk1"/>
                </a:solidFill>
                <a:highlight>
                  <a:schemeClr val="lt1"/>
                </a:highlight>
                <a:latin typeface="Times New Roman"/>
                <a:ea typeface="Times New Roman"/>
                <a:cs typeface="Times New Roman"/>
                <a:sym typeface="Times New Roman"/>
              </a:rPr>
              <a:t> a</a:t>
            </a:r>
            <a:r>
              <a:rPr lang="ar" sz="1200">
                <a:solidFill>
                  <a:schemeClr val="dk1"/>
                </a:solidFill>
                <a:highlight>
                  <a:schemeClr val="lt1"/>
                </a:highlight>
                <a:latin typeface="Times New Roman"/>
                <a:ea typeface="Times New Roman"/>
                <a:cs typeface="Times New Roman"/>
                <a:sym typeface="Times New Roman"/>
              </a:rPr>
              <a:t>ppetite, </a:t>
            </a:r>
            <a:r>
              <a:rPr lang="ar" sz="1200" u="sng">
                <a:solidFill>
                  <a:schemeClr val="dk1"/>
                </a:solidFill>
                <a:highlight>
                  <a:schemeClr val="lt1"/>
                </a:highlight>
                <a:latin typeface="Times New Roman"/>
                <a:ea typeface="Times New Roman"/>
                <a:cs typeface="Times New Roman"/>
                <a:sym typeface="Times New Roman"/>
              </a:rPr>
              <a:t>F</a:t>
            </a:r>
            <a:r>
              <a:rPr lang="ar" sz="1200">
                <a:solidFill>
                  <a:schemeClr val="dk1"/>
                </a:solidFill>
                <a:highlight>
                  <a:schemeClr val="lt1"/>
                </a:highlight>
                <a:latin typeface="Times New Roman"/>
                <a:ea typeface="Times New Roman"/>
                <a:cs typeface="Times New Roman"/>
                <a:sym typeface="Times New Roman"/>
              </a:rPr>
              <a:t>ever and </a:t>
            </a:r>
            <a:r>
              <a:rPr lang="ar" sz="1200" u="sng">
                <a:solidFill>
                  <a:schemeClr val="dk1"/>
                </a:solidFill>
                <a:highlight>
                  <a:schemeClr val="lt1"/>
                </a:highlight>
                <a:latin typeface="Times New Roman"/>
                <a:ea typeface="Times New Roman"/>
                <a:cs typeface="Times New Roman"/>
                <a:sym typeface="Times New Roman"/>
              </a:rPr>
              <a:t>F</a:t>
            </a:r>
            <a:r>
              <a:rPr lang="ar" sz="1200">
                <a:solidFill>
                  <a:schemeClr val="dk1"/>
                </a:solidFill>
                <a:highlight>
                  <a:schemeClr val="lt1"/>
                </a:highlight>
                <a:latin typeface="Times New Roman"/>
                <a:ea typeface="Times New Roman"/>
                <a:cs typeface="Times New Roman"/>
                <a:sym typeface="Times New Roman"/>
              </a:rPr>
              <a:t>atigue)  Positives : Fever And fatigue </a:t>
            </a:r>
            <a:endParaRPr sz="1200">
              <a:solidFill>
                <a:schemeClr val="dk1"/>
              </a:solidFill>
              <a:highlight>
                <a:schemeClr val="lt1"/>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7- Systematic review:</a:t>
            </a:r>
            <a:r>
              <a:rPr lang="ar" sz="1200">
                <a:solidFill>
                  <a:schemeClr val="dk1"/>
                </a:solidFill>
                <a:latin typeface="Times New Roman"/>
                <a:ea typeface="Times New Roman"/>
                <a:cs typeface="Times New Roman"/>
                <a:sym typeface="Times New Roman"/>
              </a:rPr>
              <a:t> Unremarkable: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8-  Past medical: </a:t>
            </a:r>
            <a:r>
              <a:rPr lang="ar" sz="1200" u="sng">
                <a:solidFill>
                  <a:schemeClr val="dk1"/>
                </a:solidFill>
                <a:latin typeface="Times New Roman"/>
                <a:ea typeface="Times New Roman"/>
                <a:cs typeface="Times New Roman"/>
                <a:sym typeface="Times New Roman"/>
              </a:rPr>
              <a:t>Any similar Attacks</a:t>
            </a:r>
            <a:r>
              <a:rPr lang="ar" sz="1200">
                <a:solidFill>
                  <a:schemeClr val="dk1"/>
                </a:solidFill>
                <a:latin typeface="Times New Roman"/>
                <a:ea typeface="Times New Roman"/>
                <a:cs typeface="Times New Roman"/>
                <a:sym typeface="Times New Roman"/>
              </a:rPr>
              <a:t>:  Has CAD, </a:t>
            </a:r>
            <a:r>
              <a:rPr lang="ar" sz="1200" u="sng">
                <a:solidFill>
                  <a:schemeClr val="dk1"/>
                </a:solidFill>
                <a:latin typeface="Times New Roman"/>
                <a:ea typeface="Times New Roman"/>
                <a:cs typeface="Times New Roman"/>
                <a:sym typeface="Times New Roman"/>
              </a:rPr>
              <a:t>Any chronic diseases:</a:t>
            </a:r>
            <a:r>
              <a:rPr lang="ar" sz="1200">
                <a:solidFill>
                  <a:schemeClr val="dk1"/>
                </a:solidFill>
                <a:latin typeface="Times New Roman"/>
                <a:ea typeface="Times New Roman"/>
                <a:cs typeface="Times New Roman"/>
                <a:sym typeface="Times New Roman"/>
              </a:rPr>
              <a:t> HTN, Hyperlipidemia, </a:t>
            </a:r>
            <a:r>
              <a:rPr lang="ar" sz="1200" u="sng">
                <a:solidFill>
                  <a:schemeClr val="dk1"/>
                </a:solidFill>
                <a:latin typeface="Times New Roman"/>
                <a:ea typeface="Times New Roman"/>
                <a:cs typeface="Times New Roman"/>
                <a:sym typeface="Times New Roman"/>
              </a:rPr>
              <a:t>Any other diseases:</a:t>
            </a:r>
            <a:r>
              <a:rPr lang="ar" sz="1200">
                <a:solidFill>
                  <a:schemeClr val="dk1"/>
                </a:solidFill>
                <a:latin typeface="Times New Roman"/>
                <a:ea typeface="Times New Roman"/>
                <a:cs typeface="Times New Roman"/>
                <a:sym typeface="Times New Roman"/>
              </a:rPr>
              <a:t> no, </a:t>
            </a:r>
            <a:r>
              <a:rPr lang="ar" sz="1200" u="sng">
                <a:solidFill>
                  <a:schemeClr val="dk1"/>
                </a:solidFill>
                <a:latin typeface="Times New Roman"/>
                <a:ea typeface="Times New Roman"/>
                <a:cs typeface="Times New Roman"/>
                <a:sym typeface="Times New Roman"/>
              </a:rPr>
              <a:t>History of Hospitalization:</a:t>
            </a:r>
            <a:r>
              <a:rPr lang="ar" sz="1200">
                <a:solidFill>
                  <a:schemeClr val="dk1"/>
                </a:solidFill>
                <a:latin typeface="Times New Roman"/>
                <a:ea typeface="Times New Roman"/>
                <a:cs typeface="Times New Roman"/>
                <a:sym typeface="Times New Roman"/>
              </a:rPr>
              <a:t> No,</a:t>
            </a:r>
            <a:r>
              <a:rPr lang="ar" sz="1200" u="sng">
                <a:solidFill>
                  <a:schemeClr val="dk1"/>
                </a:solidFill>
                <a:latin typeface="Times New Roman"/>
                <a:ea typeface="Times New Roman"/>
                <a:cs typeface="Times New Roman"/>
                <a:sym typeface="Times New Roman"/>
              </a:rPr>
              <a:t> History of Vaccine:</a:t>
            </a:r>
            <a:r>
              <a:rPr lang="ar" sz="1200">
                <a:solidFill>
                  <a:schemeClr val="dk1"/>
                </a:solidFill>
                <a:latin typeface="Times New Roman"/>
                <a:ea typeface="Times New Roman"/>
                <a:cs typeface="Times New Roman"/>
                <a:sym typeface="Times New Roman"/>
              </a:rPr>
              <a:t> Covid, </a:t>
            </a:r>
            <a:r>
              <a:rPr lang="ar" sz="1200" u="sng">
                <a:solidFill>
                  <a:schemeClr val="dk1"/>
                </a:solidFill>
                <a:latin typeface="Times New Roman"/>
                <a:ea typeface="Times New Roman"/>
                <a:cs typeface="Times New Roman"/>
                <a:sym typeface="Times New Roman"/>
              </a:rPr>
              <a:t>History of trauma</a:t>
            </a:r>
            <a:r>
              <a:rPr lang="ar" sz="1200">
                <a:solidFill>
                  <a:schemeClr val="dk1"/>
                </a:solidFill>
                <a:latin typeface="Times New Roman"/>
                <a:ea typeface="Times New Roman"/>
                <a:cs typeface="Times New Roman"/>
                <a:sym typeface="Times New Roman"/>
              </a:rPr>
              <a:t>: No</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200">
              <a:solidFill>
                <a:schemeClr val="dk1"/>
              </a:solidFill>
              <a:latin typeface="Times New Roman"/>
              <a:ea typeface="Times New Roman"/>
              <a:cs typeface="Times New Roman"/>
              <a:sym typeface="Times New Roman"/>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p62"/>
          <p:cNvSpPr txBox="1"/>
          <p:nvPr/>
        </p:nvSpPr>
        <p:spPr>
          <a:xfrm>
            <a:off x="152400" y="657225"/>
            <a:ext cx="7137600" cy="11675100"/>
          </a:xfrm>
          <a:prstGeom prst="rect">
            <a:avLst/>
          </a:prstGeom>
          <a:noFill/>
          <a:ln>
            <a:noFill/>
          </a:ln>
        </p:spPr>
        <p:txBody>
          <a:bodyPr anchorCtr="0" anchor="t" bIns="125250" lIns="125250" spcFirstLastPara="1" rIns="125250" wrap="square" tIns="125250">
            <a:noAutofit/>
          </a:bodyPr>
          <a:lstStyle/>
          <a:p>
            <a:pPr indent="0" lvl="0" marL="0" rtl="0" algn="l">
              <a:lnSpc>
                <a:spcPct val="115000"/>
              </a:lnSpc>
              <a:spcBef>
                <a:spcPts val="0"/>
              </a:spcBef>
              <a:spcAft>
                <a:spcPts val="0"/>
              </a:spcAft>
              <a:buNone/>
            </a:pPr>
            <a:r>
              <a:rPr b="1" lang="ar" sz="1600">
                <a:solidFill>
                  <a:srgbClr val="F1C232"/>
                </a:solidFill>
                <a:latin typeface="Times New Roman"/>
                <a:ea typeface="Times New Roman"/>
                <a:cs typeface="Times New Roman"/>
                <a:sym typeface="Times New Roman"/>
              </a:rPr>
              <a:t> </a:t>
            </a:r>
            <a:r>
              <a:rPr b="1" lang="ar" sz="1600">
                <a:solidFill>
                  <a:schemeClr val="dk1"/>
                </a:solidFill>
                <a:highlight>
                  <a:srgbClr val="FFF2CC"/>
                </a:highlight>
                <a:latin typeface="Times New Roman"/>
                <a:ea typeface="Times New Roman"/>
                <a:cs typeface="Times New Roman"/>
                <a:sym typeface="Times New Roman"/>
              </a:rPr>
              <a:t>Case 25: </a:t>
            </a:r>
            <a:r>
              <a:rPr b="1" lang="ar" sz="1600">
                <a:solidFill>
                  <a:schemeClr val="dk1"/>
                </a:solidFill>
                <a:highlight>
                  <a:srgbClr val="FFF2CC"/>
                </a:highlight>
                <a:latin typeface="Times New Roman"/>
                <a:ea typeface="Times New Roman"/>
                <a:cs typeface="Times New Roman"/>
                <a:sym typeface="Times New Roman"/>
              </a:rPr>
              <a:t>UGI Cancer</a:t>
            </a:r>
            <a:r>
              <a:rPr b="1" lang="ar" sz="1600">
                <a:solidFill>
                  <a:schemeClr val="dk1"/>
                </a:solidFill>
                <a:highlight>
                  <a:srgbClr val="FFF2CC"/>
                </a:highlight>
                <a:latin typeface="Times New Roman"/>
                <a:ea typeface="Times New Roman"/>
                <a:cs typeface="Times New Roman"/>
                <a:sym typeface="Times New Roman"/>
              </a:rPr>
              <a:t> 		</a:t>
            </a:r>
            <a:endParaRPr b="1" sz="1600">
              <a:solidFill>
                <a:schemeClr val="dk1"/>
              </a:solidFill>
              <a:highlight>
                <a:srgbClr val="FFF2CC"/>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a:solidFill>
                  <a:srgbClr val="3C78D8"/>
                </a:solidFill>
                <a:latin typeface="Times New Roman"/>
                <a:ea typeface="Times New Roman"/>
                <a:cs typeface="Times New Roman"/>
                <a:sym typeface="Times New Roman"/>
              </a:rPr>
              <a:t>Case: </a:t>
            </a:r>
            <a:r>
              <a:rPr b="1" lang="ar" sz="1300">
                <a:solidFill>
                  <a:srgbClr val="3C78D8"/>
                </a:solidFill>
                <a:latin typeface="Times New Roman"/>
                <a:ea typeface="Times New Roman"/>
                <a:cs typeface="Times New Roman"/>
                <a:sym typeface="Times New Roman"/>
              </a:rPr>
              <a:t>71 yo male came to the ER complaining of intermittent melena 2 months (or weeks not sure) ago. With weight loss.</a:t>
            </a:r>
            <a:endParaRPr b="1" sz="1300">
              <a:solidFill>
                <a:srgbClr val="3C78D8"/>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 Biodata: - Name , Age , Gender, Occupation , Residency , Route and date of admission. </a:t>
            </a:r>
            <a:r>
              <a:rPr lang="ar" sz="1300">
                <a:solidFill>
                  <a:schemeClr val="dk1"/>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 </a:t>
            </a:r>
            <a:endParaRPr b="1" sz="1300">
              <a:solidFill>
                <a:srgbClr val="3C78D8"/>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2- Chief complaint: </a:t>
            </a:r>
            <a:r>
              <a:rPr lang="ar" sz="1100">
                <a:latin typeface="Times New Roman"/>
                <a:ea typeface="Times New Roman"/>
                <a:cs typeface="Times New Roman"/>
                <a:sym typeface="Times New Roman"/>
              </a:rPr>
              <a:t>Melena with blood, abdominal pain, palpitation, weight lost.</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3- History of Presenting illness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rgbClr val="666666"/>
                </a:solidFill>
                <a:latin typeface="Times New Roman"/>
                <a:ea typeface="Times New Roman"/>
                <a:cs typeface="Times New Roman"/>
                <a:sym typeface="Times New Roman"/>
              </a:rPr>
              <a:t>A- Abdominal pain :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u="sng">
                <a:solidFill>
                  <a:srgbClr val="666666"/>
                </a:solidFill>
                <a:latin typeface="Times New Roman"/>
                <a:ea typeface="Times New Roman"/>
                <a:cs typeface="Times New Roman"/>
                <a:sym typeface="Times New Roman"/>
              </a:rPr>
              <a:t>Site</a:t>
            </a:r>
            <a:r>
              <a:rPr lang="ar" sz="1100">
                <a:solidFill>
                  <a:srgbClr val="666666"/>
                </a:solidFill>
                <a:latin typeface="Times New Roman"/>
                <a:ea typeface="Times New Roman"/>
                <a:cs typeface="Times New Roman"/>
                <a:sym typeface="Times New Roman"/>
              </a:rPr>
              <a:t>: Generalized or localized ? in which quadrant ?   Epigastric region , </a:t>
            </a:r>
            <a:r>
              <a:rPr lang="ar" sz="1100" u="sng">
                <a:solidFill>
                  <a:srgbClr val="666666"/>
                </a:solidFill>
                <a:latin typeface="Times New Roman"/>
                <a:ea typeface="Times New Roman"/>
                <a:cs typeface="Times New Roman"/>
                <a:sym typeface="Times New Roman"/>
              </a:rPr>
              <a:t>Onset</a:t>
            </a:r>
            <a:r>
              <a:rPr lang="ar" sz="1100">
                <a:solidFill>
                  <a:srgbClr val="666666"/>
                </a:solidFill>
                <a:latin typeface="Times New Roman"/>
                <a:ea typeface="Times New Roman"/>
                <a:cs typeface="Times New Roman"/>
                <a:sym typeface="Times New Roman"/>
              </a:rPr>
              <a:t>: Gradual, intermittent, progressive ( both abdomen pain &amp; diarrhea ), </a:t>
            </a:r>
            <a:r>
              <a:rPr lang="ar" sz="1100" u="sng">
                <a:solidFill>
                  <a:srgbClr val="666666"/>
                </a:solidFill>
                <a:latin typeface="Times New Roman"/>
                <a:ea typeface="Times New Roman"/>
                <a:cs typeface="Times New Roman"/>
                <a:sym typeface="Times New Roman"/>
              </a:rPr>
              <a:t>Character</a:t>
            </a:r>
            <a:r>
              <a:rPr lang="ar" sz="1100">
                <a:solidFill>
                  <a:srgbClr val="666666"/>
                </a:solidFill>
                <a:latin typeface="Times New Roman"/>
                <a:ea typeface="Times New Roman"/>
                <a:cs typeface="Times New Roman"/>
                <a:sym typeface="Times New Roman"/>
              </a:rPr>
              <a:t>: Colicky ? ( IBS ) Heartburn ? ( GERD)  Burning ? ( PUD ), Steady ? Sharp ? dull ? </a:t>
            </a:r>
            <a:r>
              <a:rPr lang="ar" sz="1100" u="sng">
                <a:solidFill>
                  <a:srgbClr val="666666"/>
                </a:solidFill>
                <a:latin typeface="Times New Roman"/>
                <a:ea typeface="Times New Roman"/>
                <a:cs typeface="Times New Roman"/>
                <a:sym typeface="Times New Roman"/>
              </a:rPr>
              <a:t>Radiation</a:t>
            </a:r>
            <a:r>
              <a:rPr lang="ar" sz="1100">
                <a:solidFill>
                  <a:srgbClr val="666666"/>
                </a:solidFill>
                <a:latin typeface="Times New Roman"/>
                <a:ea typeface="Times New Roman"/>
                <a:cs typeface="Times New Roman"/>
                <a:sym typeface="Times New Roman"/>
              </a:rPr>
              <a:t> : To the </a:t>
            </a:r>
            <a:r>
              <a:rPr lang="ar" sz="1100" u="sng">
                <a:solidFill>
                  <a:srgbClr val="666666"/>
                </a:solidFill>
                <a:latin typeface="Times New Roman"/>
                <a:ea typeface="Times New Roman"/>
                <a:cs typeface="Times New Roman"/>
                <a:sym typeface="Times New Roman"/>
              </a:rPr>
              <a:t>Back</a:t>
            </a:r>
            <a:r>
              <a:rPr lang="ar" sz="1100">
                <a:solidFill>
                  <a:srgbClr val="666666"/>
                </a:solidFill>
                <a:latin typeface="Times New Roman"/>
                <a:ea typeface="Times New Roman"/>
                <a:cs typeface="Times New Roman"/>
                <a:sym typeface="Times New Roman"/>
              </a:rPr>
              <a:t> : Pancreatic disease, Penetrating peptic ulcer, To the </a:t>
            </a:r>
            <a:r>
              <a:rPr lang="ar" sz="1100" u="sng">
                <a:solidFill>
                  <a:srgbClr val="666666"/>
                </a:solidFill>
                <a:latin typeface="Times New Roman"/>
                <a:ea typeface="Times New Roman"/>
                <a:cs typeface="Times New Roman"/>
                <a:sym typeface="Times New Roman"/>
              </a:rPr>
              <a:t>Shoulder</a:t>
            </a:r>
            <a:r>
              <a:rPr lang="ar" sz="1100">
                <a:solidFill>
                  <a:srgbClr val="666666"/>
                </a:solidFill>
                <a:latin typeface="Times New Roman"/>
                <a:ea typeface="Times New Roman"/>
                <a:cs typeface="Times New Roman"/>
                <a:sym typeface="Times New Roman"/>
              </a:rPr>
              <a:t> : Diaphragmatic irritation , To the </a:t>
            </a:r>
            <a:r>
              <a:rPr lang="ar" sz="1100" u="sng">
                <a:solidFill>
                  <a:srgbClr val="666666"/>
                </a:solidFill>
                <a:latin typeface="Times New Roman"/>
                <a:ea typeface="Times New Roman"/>
                <a:cs typeface="Times New Roman"/>
                <a:sym typeface="Times New Roman"/>
              </a:rPr>
              <a:t>Neck</a:t>
            </a:r>
            <a:r>
              <a:rPr lang="ar" sz="1100">
                <a:solidFill>
                  <a:srgbClr val="666666"/>
                </a:solidFill>
                <a:latin typeface="Times New Roman"/>
                <a:ea typeface="Times New Roman"/>
                <a:cs typeface="Times New Roman"/>
                <a:sym typeface="Times New Roman"/>
              </a:rPr>
              <a:t> : GERD, Shifting from </a:t>
            </a:r>
            <a:r>
              <a:rPr lang="ar" sz="1100" u="sng">
                <a:solidFill>
                  <a:srgbClr val="666666"/>
                </a:solidFill>
                <a:latin typeface="Times New Roman"/>
                <a:ea typeface="Times New Roman"/>
                <a:cs typeface="Times New Roman"/>
                <a:sym typeface="Times New Roman"/>
              </a:rPr>
              <a:t>Umbilical to RLQ</a:t>
            </a:r>
            <a:r>
              <a:rPr lang="ar" sz="1100">
                <a:solidFill>
                  <a:srgbClr val="666666"/>
                </a:solidFill>
                <a:latin typeface="Times New Roman"/>
                <a:ea typeface="Times New Roman"/>
                <a:cs typeface="Times New Roman"/>
                <a:sym typeface="Times New Roman"/>
              </a:rPr>
              <a:t> : Appendicitis  ,  </a:t>
            </a:r>
            <a:r>
              <a:rPr lang="ar" sz="1100" u="sng">
                <a:solidFill>
                  <a:srgbClr val="666666"/>
                </a:solidFill>
                <a:latin typeface="Times New Roman"/>
                <a:ea typeface="Times New Roman"/>
                <a:cs typeface="Times New Roman"/>
                <a:sym typeface="Times New Roman"/>
              </a:rPr>
              <a:t>Alleviating Factor</a:t>
            </a:r>
            <a:r>
              <a:rPr lang="ar" sz="1100">
                <a:solidFill>
                  <a:srgbClr val="666666"/>
                </a:solidFill>
                <a:latin typeface="Times New Roman"/>
                <a:ea typeface="Times New Roman"/>
                <a:cs typeface="Times New Roman"/>
                <a:sym typeface="Times New Roman"/>
              </a:rPr>
              <a:t>: Eating foods ? ( PU -&gt; Duodenal ) Antacid drugs ? ( GERD )  </a:t>
            </a:r>
            <a:r>
              <a:rPr lang="ar" sz="1100" u="sng">
                <a:solidFill>
                  <a:srgbClr val="666666"/>
                </a:solidFill>
                <a:latin typeface="Times New Roman"/>
                <a:ea typeface="Times New Roman"/>
                <a:cs typeface="Times New Roman"/>
                <a:sym typeface="Times New Roman"/>
              </a:rPr>
              <a:t>Exacerbating factors</a:t>
            </a:r>
            <a:r>
              <a:rPr lang="ar" sz="1100">
                <a:solidFill>
                  <a:srgbClr val="666666"/>
                </a:solidFill>
                <a:latin typeface="Times New Roman"/>
                <a:ea typeface="Times New Roman"/>
                <a:cs typeface="Times New Roman"/>
                <a:sym typeface="Times New Roman"/>
              </a:rPr>
              <a:t>: Eating ? ( PU -&gt; Gastric ), After fatty meal ? ( GB disease )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rgbClr val="666666"/>
                </a:solidFill>
                <a:latin typeface="Times New Roman"/>
                <a:ea typeface="Times New Roman"/>
                <a:cs typeface="Times New Roman"/>
                <a:sym typeface="Times New Roman"/>
              </a:rPr>
              <a:t>Special Questions : Did you change your diet recently ? Is it related to any type of food ? IF` yes : Can you tell which time you feel the pain after eating ?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rgbClr val="666666"/>
                </a:solidFill>
                <a:latin typeface="Times New Roman"/>
                <a:ea typeface="Times New Roman"/>
                <a:cs typeface="Times New Roman"/>
                <a:sym typeface="Times New Roman"/>
              </a:rPr>
              <a:t>B- Melen + Hematocezia :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u="sng">
                <a:solidFill>
                  <a:srgbClr val="666666"/>
                </a:solidFill>
                <a:highlight>
                  <a:srgbClr val="D9D9D9"/>
                </a:highlight>
                <a:latin typeface="Times New Roman"/>
                <a:ea typeface="Times New Roman"/>
                <a:cs typeface="Times New Roman"/>
                <a:sym typeface="Times New Roman"/>
              </a:rPr>
              <a:t>Site</a:t>
            </a:r>
            <a:r>
              <a:rPr lang="ar" sz="1100">
                <a:solidFill>
                  <a:srgbClr val="666666"/>
                </a:solidFill>
                <a:latin typeface="Times New Roman"/>
                <a:ea typeface="Times New Roman"/>
                <a:cs typeface="Times New Roman"/>
                <a:sym typeface="Times New Roman"/>
              </a:rPr>
              <a:t>: </a:t>
            </a:r>
            <a:r>
              <a:rPr lang="ar" sz="1100" u="sng">
                <a:solidFill>
                  <a:srgbClr val="666666"/>
                </a:solidFill>
                <a:latin typeface="Times New Roman"/>
                <a:ea typeface="Times New Roman"/>
                <a:cs typeface="Times New Roman"/>
                <a:sym typeface="Times New Roman"/>
              </a:rPr>
              <a:t>Onset</a:t>
            </a:r>
            <a:r>
              <a:rPr lang="ar" sz="1100">
                <a:solidFill>
                  <a:srgbClr val="666666"/>
                </a:solidFill>
                <a:latin typeface="Times New Roman"/>
                <a:ea typeface="Times New Roman"/>
                <a:cs typeface="Times New Roman"/>
                <a:sym typeface="Times New Roman"/>
              </a:rPr>
              <a:t>: Sudden,  </a:t>
            </a:r>
            <a:r>
              <a:rPr lang="ar" sz="1100" u="sng">
                <a:solidFill>
                  <a:srgbClr val="666666"/>
                </a:solidFill>
                <a:latin typeface="Times New Roman"/>
                <a:ea typeface="Times New Roman"/>
                <a:cs typeface="Times New Roman"/>
                <a:sym typeface="Times New Roman"/>
              </a:rPr>
              <a:t>Character</a:t>
            </a:r>
            <a:r>
              <a:rPr lang="ar" sz="1100">
                <a:solidFill>
                  <a:srgbClr val="666666"/>
                </a:solidFill>
                <a:latin typeface="Times New Roman"/>
                <a:ea typeface="Times New Roman"/>
                <a:cs typeface="Times New Roman"/>
                <a:sym typeface="Times New Roman"/>
              </a:rPr>
              <a:t>: Is it Fresh ( Hemorrhoids or high Upper gi bleeding but rare  )  ? Mixed with stool ? Streaked on the stool surface  ? or clotting blood ( Upper gi bleeding ) ? </a:t>
            </a:r>
            <a:r>
              <a:rPr lang="ar" sz="1100" u="sng">
                <a:solidFill>
                  <a:srgbClr val="666666"/>
                </a:solidFill>
                <a:highlight>
                  <a:srgbClr val="D9D9D9"/>
                </a:highlight>
                <a:latin typeface="Times New Roman"/>
                <a:ea typeface="Times New Roman"/>
                <a:cs typeface="Times New Roman"/>
                <a:sym typeface="Times New Roman"/>
              </a:rPr>
              <a:t>Radiation</a:t>
            </a:r>
            <a:r>
              <a:rPr lang="ar" sz="1100">
                <a:solidFill>
                  <a:srgbClr val="666666"/>
                </a:solidFill>
                <a:highlight>
                  <a:srgbClr val="D9D9D9"/>
                </a:highlight>
                <a:latin typeface="Times New Roman"/>
                <a:ea typeface="Times New Roman"/>
                <a:cs typeface="Times New Roman"/>
                <a:sym typeface="Times New Roman"/>
              </a:rPr>
              <a:t> </a:t>
            </a:r>
            <a:r>
              <a:rPr lang="ar" sz="1100">
                <a:solidFill>
                  <a:srgbClr val="666666"/>
                </a:solidFill>
                <a:latin typeface="Times New Roman"/>
                <a:ea typeface="Times New Roman"/>
                <a:cs typeface="Times New Roman"/>
                <a:sym typeface="Times New Roman"/>
              </a:rPr>
              <a:t> ,  </a:t>
            </a:r>
            <a:r>
              <a:rPr lang="ar" sz="1100" u="sng">
                <a:solidFill>
                  <a:srgbClr val="666666"/>
                </a:solidFill>
                <a:latin typeface="Times New Roman"/>
                <a:ea typeface="Times New Roman"/>
                <a:cs typeface="Times New Roman"/>
                <a:sym typeface="Times New Roman"/>
              </a:rPr>
              <a:t>Alleviating Factor</a:t>
            </a:r>
            <a:r>
              <a:rPr lang="ar" sz="1100">
                <a:solidFill>
                  <a:srgbClr val="666666"/>
                </a:solidFill>
                <a:latin typeface="Times New Roman"/>
                <a:ea typeface="Times New Roman"/>
                <a:cs typeface="Times New Roman"/>
                <a:sym typeface="Times New Roman"/>
              </a:rPr>
              <a:t>  </a:t>
            </a:r>
            <a:r>
              <a:rPr lang="ar" sz="1100" u="sng">
                <a:solidFill>
                  <a:srgbClr val="666666"/>
                </a:solidFill>
                <a:latin typeface="Times New Roman"/>
                <a:ea typeface="Times New Roman"/>
                <a:cs typeface="Times New Roman"/>
                <a:sym typeface="Times New Roman"/>
              </a:rPr>
              <a:t>Exacerbating factors</a:t>
            </a:r>
            <a:r>
              <a:rPr lang="ar" sz="1100">
                <a:solidFill>
                  <a:srgbClr val="666666"/>
                </a:solidFill>
                <a:latin typeface="Times New Roman"/>
                <a:ea typeface="Times New Roman"/>
                <a:cs typeface="Times New Roman"/>
                <a:sym typeface="Times New Roman"/>
              </a:rPr>
              <a:t>: Special Questions : ACCO ? Amount ? Color ? Frank, Bright or Dark tarry ( Melena ) , Content : Mucus ? Oder or not ?  Is defecation painful or painless ( Anal fissure )  ? Did you feel any mass of prolapse from anus ( Hemorrhoids )  ? Is bleeding related to defecation ? is it appear after or before defecation ? Did you have any itching at the anal area ? Recent history of Epistaxis or hemoptysis ( Bleeding disorders )  ?  IS there any spontaneous bruins or bleeding from other sites ( Bleeding disorders ) ?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666666"/>
                </a:solidFill>
                <a:latin typeface="Times New Roman"/>
                <a:ea typeface="Times New Roman"/>
                <a:cs typeface="Times New Roman"/>
                <a:sym typeface="Times New Roman"/>
              </a:rPr>
              <a:t>C- Weight loss :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666666"/>
                </a:solidFill>
                <a:latin typeface="Times New Roman"/>
                <a:ea typeface="Times New Roman"/>
                <a:cs typeface="Times New Roman"/>
                <a:sym typeface="Times New Roman"/>
              </a:rPr>
              <a:t>Special questions : </a:t>
            </a:r>
            <a:r>
              <a:rPr lang="ar" sz="1100" u="sng">
                <a:solidFill>
                  <a:srgbClr val="666666"/>
                </a:solidFill>
                <a:latin typeface="Times New Roman"/>
                <a:ea typeface="Times New Roman"/>
                <a:cs typeface="Times New Roman"/>
                <a:sym typeface="Times New Roman"/>
              </a:rPr>
              <a:t>Onset </a:t>
            </a:r>
            <a:r>
              <a:rPr lang="ar" sz="1100">
                <a:solidFill>
                  <a:srgbClr val="666666"/>
                </a:solidFill>
                <a:latin typeface="Times New Roman"/>
                <a:ea typeface="Times New Roman"/>
                <a:cs typeface="Times New Roman"/>
                <a:sym typeface="Times New Roman"/>
              </a:rPr>
              <a:t>: When did you notice it ? Did you notice it or someone else did ? </a:t>
            </a:r>
            <a:r>
              <a:rPr lang="ar" sz="1100" u="sng">
                <a:solidFill>
                  <a:srgbClr val="666666"/>
                </a:solidFill>
                <a:latin typeface="Times New Roman"/>
                <a:ea typeface="Times New Roman"/>
                <a:cs typeface="Times New Roman"/>
                <a:sym typeface="Times New Roman"/>
              </a:rPr>
              <a:t>Character </a:t>
            </a:r>
            <a:r>
              <a:rPr lang="ar" sz="1100">
                <a:solidFill>
                  <a:srgbClr val="666666"/>
                </a:solidFill>
                <a:latin typeface="Times New Roman"/>
                <a:ea typeface="Times New Roman"/>
                <a:cs typeface="Times New Roman"/>
                <a:sym typeface="Times New Roman"/>
              </a:rPr>
              <a:t>: Was is sudden or gradual  Have you being losing more weight or is it fixed now ? Was intentional or not ? : was it associated with certain diet ? did your food intake change ? Have you lost your appetite ?  Special questions : How much weight have you Lost ? Have your spouse lost weight too ?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4- Associated Symptoms: </a:t>
            </a:r>
            <a:r>
              <a:rPr b="1" lang="ar" sz="1100">
                <a:solidFill>
                  <a:schemeClr val="dk1"/>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Jaundice , Hematemesis, Dysphagia, Odynophagia, Heartburn, and acid regurgitation, Nausea/ Vomiting, Abdominal distention, Constipation, Diarrhea, Melena and rectal bleeding, Anal prolapse, pain, Perianal, itching, Bleeding Discharge.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u="sng">
                <a:solidFill>
                  <a:schemeClr val="dk1"/>
                </a:solidFill>
                <a:latin typeface="Times New Roman"/>
                <a:ea typeface="Times New Roman"/>
                <a:cs typeface="Times New Roman"/>
                <a:sym typeface="Times New Roman"/>
              </a:rPr>
              <a:t>Internal Hemorrhoids</a:t>
            </a:r>
            <a:r>
              <a:rPr lang="ar" sz="1100">
                <a:solidFill>
                  <a:schemeClr val="dk1"/>
                </a:solidFill>
                <a:latin typeface="Times New Roman"/>
                <a:ea typeface="Times New Roman"/>
                <a:cs typeface="Times New Roman"/>
                <a:sym typeface="Times New Roman"/>
              </a:rPr>
              <a:t> : Bright red Painless bleeding, Prolapse, Itching  </a:t>
            </a:r>
            <a:r>
              <a:rPr lang="ar" sz="1100" u="sng">
                <a:solidFill>
                  <a:schemeClr val="dk1"/>
                </a:solidFill>
                <a:latin typeface="Times New Roman"/>
                <a:ea typeface="Times New Roman"/>
                <a:cs typeface="Times New Roman"/>
                <a:sym typeface="Times New Roman"/>
              </a:rPr>
              <a:t>External hemorrhoids</a:t>
            </a:r>
            <a:r>
              <a:rPr lang="ar" sz="1100">
                <a:solidFill>
                  <a:schemeClr val="dk1"/>
                </a:solidFill>
                <a:latin typeface="Times New Roman"/>
                <a:ea typeface="Times New Roman"/>
                <a:cs typeface="Times New Roman"/>
                <a:sym typeface="Times New Roman"/>
              </a:rPr>
              <a:t> : Bright red painful Bleeding,  Prolapse, Itching,  </a:t>
            </a:r>
            <a:r>
              <a:rPr lang="ar" sz="1100" u="sng">
                <a:solidFill>
                  <a:schemeClr val="dk1"/>
                </a:solidFill>
                <a:latin typeface="Times New Roman"/>
                <a:ea typeface="Times New Roman"/>
                <a:cs typeface="Times New Roman"/>
                <a:sym typeface="Times New Roman"/>
              </a:rPr>
              <a:t>Anal FIssure</a:t>
            </a:r>
            <a:r>
              <a:rPr lang="ar" sz="1100">
                <a:solidFill>
                  <a:schemeClr val="dk1"/>
                </a:solidFill>
                <a:latin typeface="Times New Roman"/>
                <a:ea typeface="Times New Roman"/>
                <a:cs typeface="Times New Roman"/>
                <a:sym typeface="Times New Roman"/>
              </a:rPr>
              <a:t> : Continous pain start with defecation, and relived with time, Blood is streaks on stool, Puritic ani, </a:t>
            </a:r>
            <a:r>
              <a:rPr lang="ar" sz="1100" u="sng">
                <a:solidFill>
                  <a:schemeClr val="dk1"/>
                </a:solidFill>
                <a:latin typeface="Times New Roman"/>
                <a:ea typeface="Times New Roman"/>
                <a:cs typeface="Times New Roman"/>
                <a:sym typeface="Times New Roman"/>
              </a:rPr>
              <a:t>Colon cancer</a:t>
            </a:r>
            <a:r>
              <a:rPr lang="ar" sz="1100">
                <a:solidFill>
                  <a:schemeClr val="dk1"/>
                </a:solidFill>
                <a:latin typeface="Times New Roman"/>
                <a:ea typeface="Times New Roman"/>
                <a:cs typeface="Times New Roman"/>
                <a:sym typeface="Times New Roman"/>
              </a:rPr>
              <a:t>  : Changes in bowel habits ( Diarrhea/Constipation ), Persistent abdominal discomfort NNWAFF, </a:t>
            </a:r>
            <a:r>
              <a:rPr lang="ar" sz="1100" u="sng">
                <a:solidFill>
                  <a:schemeClr val="dk1"/>
                </a:solidFill>
                <a:latin typeface="Times New Roman"/>
                <a:ea typeface="Times New Roman"/>
                <a:cs typeface="Times New Roman"/>
                <a:sym typeface="Times New Roman"/>
              </a:rPr>
              <a:t>Ulcerative colitis</a:t>
            </a:r>
            <a:r>
              <a:rPr lang="ar" sz="1100">
                <a:solidFill>
                  <a:schemeClr val="dk1"/>
                </a:solidFill>
                <a:latin typeface="Times New Roman"/>
                <a:ea typeface="Times New Roman"/>
                <a:cs typeface="Times New Roman"/>
                <a:sym typeface="Times New Roman"/>
              </a:rPr>
              <a:t> : Blood mixed with mucus, Intermitent diarrhea. </a:t>
            </a:r>
            <a:endParaRPr>
              <a:solidFill>
                <a:schemeClr val="dk1"/>
              </a:solidFill>
            </a:endParaRPr>
          </a:p>
          <a:p>
            <a:pPr indent="0" lvl="0" marL="0" rtl="0" algn="l">
              <a:lnSpc>
                <a:spcPct val="115000"/>
              </a:lnSpc>
              <a:spcBef>
                <a:spcPts val="0"/>
              </a:spcBef>
              <a:spcAft>
                <a:spcPts val="0"/>
              </a:spcAft>
              <a:buNone/>
            </a:pPr>
            <a:r>
              <a:t/>
            </a:r>
            <a:endParaRPr sz="1100">
              <a:solidFill>
                <a:srgbClr val="0B5394"/>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rgbClr val="0B5394"/>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5- Risk Factors:  </a:t>
            </a:r>
            <a:r>
              <a:rPr lang="ar" sz="1100">
                <a:solidFill>
                  <a:schemeClr val="dk1"/>
                </a:solidFill>
                <a:latin typeface="Times New Roman"/>
                <a:ea typeface="Times New Roman"/>
                <a:cs typeface="Times New Roman"/>
                <a:sym typeface="Times New Roman"/>
              </a:rPr>
              <a:t>HTN , Portal HTN, Liver disease , Smoking , Alcohol, Excess Coffees, stress in PU, any condition that causes immune suppression ( DM, SCD, AIDS, Chemotherapy ) </a:t>
            </a:r>
            <a:endParaRPr b="1" sz="1100">
              <a:solidFill>
                <a:srgbClr val="0B5394"/>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rgbClr val="0B5394"/>
              </a:solidFill>
              <a:latin typeface="Times New Roman"/>
              <a:ea typeface="Times New Roman"/>
              <a:cs typeface="Times New Roman"/>
              <a:sym typeface="Times New Roman"/>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8" name="Shape 338"/>
        <p:cNvGrpSpPr/>
        <p:nvPr/>
      </p:nvGrpSpPr>
      <p:grpSpPr>
        <a:xfrm>
          <a:off x="0" y="0"/>
          <a:ext cx="0" cy="0"/>
          <a:chOff x="0" y="0"/>
          <a:chExt cx="0" cy="0"/>
        </a:xfrm>
      </p:grpSpPr>
      <p:sp>
        <p:nvSpPr>
          <p:cNvPr id="339" name="Google Shape;339;p63"/>
          <p:cNvSpPr txBox="1"/>
          <p:nvPr/>
        </p:nvSpPr>
        <p:spPr>
          <a:xfrm>
            <a:off x="152400" y="657225"/>
            <a:ext cx="7137600" cy="11675100"/>
          </a:xfrm>
          <a:prstGeom prst="rect">
            <a:avLst/>
          </a:prstGeom>
          <a:noFill/>
          <a:ln>
            <a:noFill/>
          </a:ln>
        </p:spPr>
        <p:txBody>
          <a:bodyPr anchorCtr="0" anchor="t" bIns="125250" lIns="125250" spcFirstLastPara="1" rIns="125250" wrap="square" tIns="125250">
            <a:noAutofit/>
          </a:bodyPr>
          <a:lstStyle/>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6- Constitutional symptoms: NNWAFF ( </a:t>
            </a:r>
            <a:r>
              <a:rPr b="1" lang="ar" sz="1100" u="sng">
                <a:solidFill>
                  <a:schemeClr val="dk1"/>
                </a:solidFill>
                <a:latin typeface="Times New Roman"/>
                <a:ea typeface="Times New Roman"/>
                <a:cs typeface="Times New Roman"/>
                <a:sym typeface="Times New Roman"/>
              </a:rPr>
              <a:t>N</a:t>
            </a:r>
            <a:r>
              <a:rPr b="1" lang="ar" sz="1100">
                <a:solidFill>
                  <a:schemeClr val="dk1"/>
                </a:solidFill>
                <a:latin typeface="Times New Roman"/>
                <a:ea typeface="Times New Roman"/>
                <a:cs typeface="Times New Roman"/>
                <a:sym typeface="Times New Roman"/>
              </a:rPr>
              <a:t>ausea, </a:t>
            </a:r>
            <a:r>
              <a:rPr b="1" lang="ar" sz="1100" u="sng">
                <a:solidFill>
                  <a:schemeClr val="dk1"/>
                </a:solidFill>
                <a:latin typeface="Times New Roman"/>
                <a:ea typeface="Times New Roman"/>
                <a:cs typeface="Times New Roman"/>
                <a:sym typeface="Times New Roman"/>
              </a:rPr>
              <a:t>N</a:t>
            </a:r>
            <a:r>
              <a:rPr b="1" lang="ar" sz="1100">
                <a:solidFill>
                  <a:schemeClr val="dk1"/>
                </a:solidFill>
                <a:latin typeface="Times New Roman"/>
                <a:ea typeface="Times New Roman"/>
                <a:cs typeface="Times New Roman"/>
                <a:sym typeface="Times New Roman"/>
              </a:rPr>
              <a:t>ight sweat, </a:t>
            </a:r>
            <a:r>
              <a:rPr b="1" lang="ar" sz="1100" u="sng">
                <a:solidFill>
                  <a:schemeClr val="dk1"/>
                </a:solidFill>
                <a:latin typeface="Times New Roman"/>
                <a:ea typeface="Times New Roman"/>
                <a:cs typeface="Times New Roman"/>
                <a:sym typeface="Times New Roman"/>
              </a:rPr>
              <a:t>W</a:t>
            </a:r>
            <a:r>
              <a:rPr b="1" lang="ar" sz="1100">
                <a:solidFill>
                  <a:schemeClr val="dk1"/>
                </a:solidFill>
                <a:latin typeface="Times New Roman"/>
                <a:ea typeface="Times New Roman"/>
                <a:cs typeface="Times New Roman"/>
                <a:sym typeface="Times New Roman"/>
              </a:rPr>
              <a:t>eight loss, Loss of</a:t>
            </a:r>
            <a:r>
              <a:rPr b="1" lang="ar" sz="1100" u="sng">
                <a:solidFill>
                  <a:schemeClr val="dk1"/>
                </a:solidFill>
                <a:latin typeface="Times New Roman"/>
                <a:ea typeface="Times New Roman"/>
                <a:cs typeface="Times New Roman"/>
                <a:sym typeface="Times New Roman"/>
              </a:rPr>
              <a:t> a</a:t>
            </a:r>
            <a:r>
              <a:rPr b="1" lang="ar" sz="1100">
                <a:solidFill>
                  <a:schemeClr val="dk1"/>
                </a:solidFill>
                <a:latin typeface="Times New Roman"/>
                <a:ea typeface="Times New Roman"/>
                <a:cs typeface="Times New Roman"/>
                <a:sym typeface="Times New Roman"/>
              </a:rPr>
              <a:t>ppetite, </a:t>
            </a:r>
            <a:r>
              <a:rPr b="1" lang="ar" sz="1100" u="sng">
                <a:solidFill>
                  <a:schemeClr val="dk1"/>
                </a:solidFill>
                <a:latin typeface="Times New Roman"/>
                <a:ea typeface="Times New Roman"/>
                <a:cs typeface="Times New Roman"/>
                <a:sym typeface="Times New Roman"/>
              </a:rPr>
              <a:t>F</a:t>
            </a:r>
            <a:r>
              <a:rPr b="1" lang="ar" sz="1100">
                <a:solidFill>
                  <a:schemeClr val="dk1"/>
                </a:solidFill>
                <a:latin typeface="Times New Roman"/>
                <a:ea typeface="Times New Roman"/>
                <a:cs typeface="Times New Roman"/>
                <a:sym typeface="Times New Roman"/>
              </a:rPr>
              <a:t>ever and </a:t>
            </a:r>
            <a:r>
              <a:rPr b="1" lang="ar" sz="1100" u="sng">
                <a:solidFill>
                  <a:schemeClr val="dk1"/>
                </a:solidFill>
                <a:latin typeface="Times New Roman"/>
                <a:ea typeface="Times New Roman"/>
                <a:cs typeface="Times New Roman"/>
                <a:sym typeface="Times New Roman"/>
              </a:rPr>
              <a:t>F</a:t>
            </a:r>
            <a:r>
              <a:rPr b="1" lang="ar" sz="1100">
                <a:solidFill>
                  <a:schemeClr val="dk1"/>
                </a:solidFill>
                <a:latin typeface="Times New Roman"/>
                <a:ea typeface="Times New Roman"/>
                <a:cs typeface="Times New Roman"/>
                <a:sym typeface="Times New Roman"/>
              </a:rPr>
              <a:t>atigue): </a:t>
            </a:r>
            <a:endParaRPr b="1"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rgbClr val="666666"/>
                </a:solidFill>
                <a:latin typeface="Times New Roman"/>
                <a:ea typeface="Times New Roman"/>
                <a:cs typeface="Times New Roman"/>
                <a:sym typeface="Times New Roman"/>
              </a:rPr>
              <a:t>Positives : Nausea , Weight loss, loss of appetite ( Pancreatitis ) , Fatigue, Fever ( IBD, or Cholangitis )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7- Systematic review: </a:t>
            </a:r>
            <a:r>
              <a:rPr lang="ar" sz="1100">
                <a:solidFill>
                  <a:srgbClr val="0B5394"/>
                </a:solidFill>
                <a:latin typeface="Times New Roman"/>
                <a:ea typeface="Times New Roman"/>
                <a:cs typeface="Times New Roman"/>
                <a:sym typeface="Times New Roman"/>
              </a:rPr>
              <a:t>Unremarkable</a:t>
            </a:r>
            <a:endParaRPr sz="1100">
              <a:solidFill>
                <a:srgbClr val="0B5394"/>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8-  Past medical  </a:t>
            </a:r>
            <a:r>
              <a:rPr lang="ar" sz="1100">
                <a:solidFill>
                  <a:schemeClr val="dk1"/>
                </a:solidFill>
                <a:latin typeface="Times New Roman"/>
                <a:ea typeface="Times New Roman"/>
                <a:cs typeface="Times New Roman"/>
                <a:sym typeface="Times New Roman"/>
              </a:rPr>
              <a:t>Any similar Attacks:</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No </a:t>
            </a:r>
            <a:r>
              <a:rPr lang="ar" sz="1100">
                <a:solidFill>
                  <a:schemeClr val="dk1"/>
                </a:solidFill>
                <a:latin typeface="Times New Roman"/>
                <a:ea typeface="Times New Roman"/>
                <a:cs typeface="Times New Roman"/>
                <a:sym typeface="Times New Roman"/>
              </a:rPr>
              <a:t>Any chronic diseases:</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NO </a:t>
            </a:r>
            <a:r>
              <a:rPr lang="ar" sz="1100">
                <a:solidFill>
                  <a:srgbClr val="0B5394"/>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Any other diseases:</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No </a:t>
            </a:r>
            <a:r>
              <a:rPr lang="ar" sz="1100">
                <a:solidFill>
                  <a:schemeClr val="dk1"/>
                </a:solidFill>
                <a:latin typeface="Times New Roman"/>
                <a:ea typeface="Times New Roman"/>
                <a:cs typeface="Times New Roman"/>
                <a:sym typeface="Times New Roman"/>
              </a:rPr>
              <a:t> History of</a:t>
            </a:r>
            <a:r>
              <a:rPr lang="ar" sz="1100">
                <a:solidFill>
                  <a:srgbClr val="0B5394"/>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Hospitalization</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No </a:t>
            </a:r>
            <a:r>
              <a:rPr lang="ar" sz="1100">
                <a:solidFill>
                  <a:srgbClr val="0B5394"/>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History of Vaccine</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Yes Covid </a:t>
            </a:r>
            <a:r>
              <a:rPr lang="ar" sz="1100">
                <a:solidFill>
                  <a:srgbClr val="0B5394"/>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History of trauma</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No </a:t>
            </a:r>
            <a:endParaRPr sz="11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9: Past surgical history:  </a:t>
            </a:r>
            <a:r>
              <a:rPr lang="ar" sz="1100">
                <a:solidFill>
                  <a:schemeClr val="dk1"/>
                </a:solidFill>
                <a:latin typeface="Times New Roman"/>
                <a:ea typeface="Times New Roman"/>
                <a:cs typeface="Times New Roman"/>
                <a:sym typeface="Times New Roman"/>
              </a:rPr>
              <a:t>History of surgery: Dental extraction</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10- Drug history: </a:t>
            </a:r>
            <a:r>
              <a:rPr lang="ar" sz="1100">
                <a:solidFill>
                  <a:schemeClr val="dk1"/>
                </a:solidFill>
                <a:latin typeface="Times New Roman"/>
                <a:ea typeface="Times New Roman"/>
                <a:cs typeface="Times New Roman"/>
                <a:sym typeface="Times New Roman"/>
              </a:rPr>
              <a:t>Any drugs:</a:t>
            </a:r>
            <a:r>
              <a:rPr lang="ar" sz="1100">
                <a:solidFill>
                  <a:srgbClr val="0B5394"/>
                </a:solidFill>
                <a:latin typeface="Times New Roman"/>
                <a:ea typeface="Times New Roman"/>
                <a:cs typeface="Times New Roman"/>
                <a:sym typeface="Times New Roman"/>
              </a:rPr>
              <a:t> </a:t>
            </a:r>
            <a:r>
              <a:rPr lang="ar" sz="1100">
                <a:solidFill>
                  <a:srgbClr val="666666"/>
                </a:solidFill>
                <a:latin typeface="Times New Roman"/>
                <a:ea typeface="Times New Roman"/>
                <a:cs typeface="Times New Roman"/>
                <a:sym typeface="Times New Roman"/>
              </a:rPr>
              <a:t>No Nsaids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rgbClr val="0B5394"/>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11- Allergy: </a:t>
            </a:r>
            <a:r>
              <a:rPr lang="ar" sz="1100">
                <a:solidFill>
                  <a:schemeClr val="dk1"/>
                </a:solidFill>
                <a:latin typeface="Times New Roman"/>
                <a:ea typeface="Times New Roman"/>
                <a:cs typeface="Times New Roman"/>
                <a:sym typeface="Times New Roman"/>
              </a:rPr>
              <a:t>History of allergy:</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No </a:t>
            </a:r>
            <a:endParaRPr sz="11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12- Blood transfusion: </a:t>
            </a:r>
            <a:r>
              <a:rPr lang="ar" sz="1100">
                <a:solidFill>
                  <a:schemeClr val="dk1"/>
                </a:solidFill>
                <a:latin typeface="Times New Roman"/>
                <a:ea typeface="Times New Roman"/>
                <a:cs typeface="Times New Roman"/>
                <a:sym typeface="Times New Roman"/>
              </a:rPr>
              <a:t>Any history of blood transfusion: </a:t>
            </a:r>
            <a:r>
              <a:rPr lang="ar" sz="1100">
                <a:solidFill>
                  <a:srgbClr val="666666"/>
                </a:solidFill>
                <a:latin typeface="Times New Roman"/>
                <a:ea typeface="Times New Roman"/>
                <a:cs typeface="Times New Roman"/>
                <a:sym typeface="Times New Roman"/>
              </a:rPr>
              <a:t>No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13- Menstrual history</a:t>
            </a:r>
            <a:r>
              <a:rPr lang="ar" sz="1100">
                <a:solidFill>
                  <a:schemeClr val="dk1"/>
                </a:solidFill>
                <a:latin typeface="Times New Roman"/>
                <a:ea typeface="Times New Roman"/>
                <a:cs typeface="Times New Roman"/>
                <a:sym typeface="Times New Roman"/>
              </a:rPr>
              <a:t>: Regular or irregular ? Regular  When is menarche ? </a:t>
            </a:r>
            <a:r>
              <a:rPr lang="ar" sz="1100">
                <a:solidFill>
                  <a:srgbClr val="666666"/>
                </a:solidFill>
                <a:latin typeface="Times New Roman"/>
                <a:ea typeface="Times New Roman"/>
                <a:cs typeface="Times New Roman"/>
                <a:sym typeface="Times New Roman"/>
              </a:rPr>
              <a:t>12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14- Family History: </a:t>
            </a:r>
            <a:r>
              <a:rPr lang="ar" sz="1100">
                <a:solidFill>
                  <a:schemeClr val="dk1"/>
                </a:solidFill>
                <a:latin typeface="Times New Roman"/>
                <a:ea typeface="Times New Roman"/>
                <a:cs typeface="Times New Roman"/>
                <a:sym typeface="Times New Roman"/>
              </a:rPr>
              <a:t>Same disease in family?: no,  parents alive? </a:t>
            </a:r>
            <a:r>
              <a:rPr lang="ar" sz="1100">
                <a:solidFill>
                  <a:srgbClr val="666666"/>
                </a:solidFill>
                <a:latin typeface="Times New Roman"/>
                <a:ea typeface="Times New Roman"/>
                <a:cs typeface="Times New Roman"/>
                <a:sym typeface="Times New Roman"/>
              </a:rPr>
              <a:t>no </a:t>
            </a:r>
            <a:r>
              <a:rPr lang="ar" sz="1100">
                <a:solidFill>
                  <a:schemeClr val="dk1"/>
                </a:solidFill>
                <a:latin typeface="Times New Roman"/>
                <a:ea typeface="Times New Roman"/>
                <a:cs typeface="Times New Roman"/>
                <a:sym typeface="Times New Roman"/>
              </a:rPr>
              <a:t> inherited diseases?: </a:t>
            </a:r>
            <a:r>
              <a:rPr lang="ar" sz="1100">
                <a:solidFill>
                  <a:srgbClr val="666666"/>
                </a:solidFill>
                <a:latin typeface="Times New Roman"/>
                <a:ea typeface="Times New Roman"/>
                <a:cs typeface="Times New Roman"/>
                <a:sym typeface="Times New Roman"/>
              </a:rPr>
              <a:t>No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15: Social History: </a:t>
            </a:r>
            <a:r>
              <a:rPr lang="ar" sz="1100">
                <a:solidFill>
                  <a:schemeClr val="dk1"/>
                </a:solidFill>
                <a:latin typeface="Times New Roman"/>
                <a:ea typeface="Times New Roman"/>
                <a:cs typeface="Times New Roman"/>
                <a:sym typeface="Times New Roman"/>
              </a:rPr>
              <a:t>Smoking or alcohol abuse? </a:t>
            </a:r>
            <a:r>
              <a:rPr lang="ar" sz="1100">
                <a:solidFill>
                  <a:srgbClr val="666666"/>
                </a:solidFill>
                <a:latin typeface="Times New Roman"/>
                <a:ea typeface="Times New Roman"/>
                <a:cs typeface="Times New Roman"/>
                <a:sym typeface="Times New Roman"/>
              </a:rPr>
              <a:t>Yes , smoke 2 packs a year with occisional alcohol </a:t>
            </a:r>
            <a:r>
              <a:rPr lang="ar" sz="1100">
                <a:solidFill>
                  <a:schemeClr val="dk1"/>
                </a:solidFill>
                <a:latin typeface="Times New Roman"/>
                <a:ea typeface="Times New Roman"/>
                <a:cs typeface="Times New Roman"/>
                <a:sym typeface="Times New Roman"/>
              </a:rPr>
              <a:t> Illegal sexual contact: ? </a:t>
            </a:r>
            <a:r>
              <a:rPr lang="ar" sz="1100">
                <a:solidFill>
                  <a:srgbClr val="666666"/>
                </a:solidFill>
                <a:latin typeface="Times New Roman"/>
                <a:ea typeface="Times New Roman"/>
                <a:cs typeface="Times New Roman"/>
                <a:sym typeface="Times New Roman"/>
              </a:rPr>
              <a:t>No</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16- Travel History</a:t>
            </a:r>
            <a:r>
              <a:rPr lang="ar" sz="1100">
                <a:solidFill>
                  <a:schemeClr val="dk1"/>
                </a:solidFill>
                <a:latin typeface="Times New Roman"/>
                <a:ea typeface="Times New Roman"/>
                <a:cs typeface="Times New Roman"/>
                <a:sym typeface="Times New Roman"/>
              </a:rPr>
              <a:t>: No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17- Physical findings</a:t>
            </a:r>
            <a:r>
              <a:rPr lang="ar" sz="1100">
                <a:solidFill>
                  <a:schemeClr val="dk1"/>
                </a:solidFill>
                <a:latin typeface="Times New Roman"/>
                <a:ea typeface="Times New Roman"/>
                <a:cs typeface="Times New Roman"/>
                <a:sym typeface="Times New Roman"/>
              </a:rPr>
              <a:t>: Unremarkable</a:t>
            </a:r>
            <a:endParaRPr sz="1100">
              <a:solidFill>
                <a:srgbClr val="0B5394"/>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18- Differential diagnosis: UGI cancer , GI ulcer, </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19- Investigation: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latin typeface="Times New Roman"/>
                <a:ea typeface="Times New Roman"/>
                <a:cs typeface="Times New Roman"/>
                <a:sym typeface="Times New Roman"/>
              </a:rPr>
              <a:t>CBC</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latin typeface="Times New Roman"/>
                <a:ea typeface="Times New Roman"/>
                <a:cs typeface="Times New Roman"/>
                <a:sym typeface="Times New Roman"/>
              </a:rPr>
              <a:t>LFT to rule out liver disease</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latin typeface="Times New Roman"/>
                <a:ea typeface="Times New Roman"/>
                <a:cs typeface="Times New Roman"/>
                <a:sym typeface="Times New Roman"/>
              </a:rPr>
              <a:t>Endoscopy (best initial and confirmatory test)</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latin typeface="Times New Roman"/>
                <a:ea typeface="Times New Roman"/>
                <a:cs typeface="Times New Roman"/>
                <a:sym typeface="Times New Roman"/>
              </a:rPr>
              <a:t>Radiological:</a:t>
            </a:r>
            <a:endParaRPr sz="1100">
              <a:latin typeface="Times New Roman"/>
              <a:ea typeface="Times New Roman"/>
              <a:cs typeface="Times New Roman"/>
              <a:sym typeface="Times New Roman"/>
            </a:endParaRPr>
          </a:p>
          <a:p>
            <a:pPr indent="0" lvl="0" marL="457200" rtl="0" algn="l">
              <a:lnSpc>
                <a:spcPct val="115000"/>
              </a:lnSpc>
              <a:spcBef>
                <a:spcPts val="0"/>
              </a:spcBef>
              <a:spcAft>
                <a:spcPts val="0"/>
              </a:spcAft>
              <a:buClr>
                <a:schemeClr val="dk1"/>
              </a:buClr>
              <a:buSzPts val="1100"/>
              <a:buFont typeface="Arial"/>
              <a:buNone/>
            </a:pPr>
            <a:r>
              <a:rPr lang="ar" sz="1100">
                <a:latin typeface="Times New Roman"/>
                <a:ea typeface="Times New Roman"/>
                <a:cs typeface="Times New Roman"/>
                <a:sym typeface="Times New Roman"/>
              </a:rPr>
              <a:t>Barium swallow</a:t>
            </a:r>
            <a:endParaRPr sz="1100">
              <a:latin typeface="Times New Roman"/>
              <a:ea typeface="Times New Roman"/>
              <a:cs typeface="Times New Roman"/>
              <a:sym typeface="Times New Roman"/>
            </a:endParaRPr>
          </a:p>
          <a:p>
            <a:pPr indent="-298450" lvl="0" marL="914400" rtl="0" algn="l">
              <a:lnSpc>
                <a:spcPct val="115000"/>
              </a:lnSpc>
              <a:spcBef>
                <a:spcPts val="0"/>
              </a:spcBef>
              <a:spcAft>
                <a:spcPts val="0"/>
              </a:spcAft>
              <a:buClr>
                <a:srgbClr val="000000"/>
              </a:buClr>
              <a:buSzPts val="1100"/>
              <a:buFont typeface="Times New Roman"/>
              <a:buChar char="●"/>
            </a:pPr>
            <a:r>
              <a:rPr lang="ar" sz="1100">
                <a:latin typeface="Times New Roman"/>
                <a:ea typeface="Times New Roman"/>
                <a:cs typeface="Times New Roman"/>
                <a:sym typeface="Times New Roman"/>
              </a:rPr>
              <a:t>Proximal dilatation (apple core lesion)</a:t>
            </a:r>
            <a:endParaRPr sz="1100">
              <a:latin typeface="Times New Roman"/>
              <a:ea typeface="Times New Roman"/>
              <a:cs typeface="Times New Roman"/>
              <a:sym typeface="Times New Roman"/>
            </a:endParaRPr>
          </a:p>
          <a:p>
            <a:pPr indent="-298450" lvl="0" marL="914400" rtl="0" algn="l">
              <a:lnSpc>
                <a:spcPct val="115000"/>
              </a:lnSpc>
              <a:spcBef>
                <a:spcPts val="0"/>
              </a:spcBef>
              <a:spcAft>
                <a:spcPts val="0"/>
              </a:spcAft>
              <a:buClr>
                <a:srgbClr val="000000"/>
              </a:buClr>
              <a:buSzPts val="1100"/>
              <a:buFont typeface="Times New Roman"/>
              <a:buChar char="●"/>
            </a:pPr>
            <a:r>
              <a:rPr lang="ar" sz="1100">
                <a:latin typeface="Times New Roman"/>
                <a:ea typeface="Times New Roman"/>
                <a:cs typeface="Times New Roman"/>
                <a:sym typeface="Times New Roman"/>
              </a:rPr>
              <a:t>Irregular borders of the esophagus</a:t>
            </a:r>
            <a:endParaRPr sz="1100">
              <a:latin typeface="Times New Roman"/>
              <a:ea typeface="Times New Roman"/>
              <a:cs typeface="Times New Roman"/>
              <a:sym typeface="Times New Roman"/>
            </a:endParaRPr>
          </a:p>
          <a:p>
            <a:pPr indent="-298450" lvl="0" marL="914400" rtl="0" algn="l">
              <a:lnSpc>
                <a:spcPct val="115000"/>
              </a:lnSpc>
              <a:spcBef>
                <a:spcPts val="0"/>
              </a:spcBef>
              <a:spcAft>
                <a:spcPts val="0"/>
              </a:spcAft>
              <a:buClr>
                <a:srgbClr val="000000"/>
              </a:buClr>
              <a:buSzPts val="1100"/>
              <a:buFont typeface="Times New Roman"/>
              <a:buChar char="●"/>
            </a:pPr>
            <a:r>
              <a:rPr lang="ar" sz="1100">
                <a:latin typeface="Times New Roman"/>
                <a:ea typeface="Times New Roman"/>
                <a:cs typeface="Times New Roman"/>
                <a:sym typeface="Times New Roman"/>
              </a:rPr>
              <a:t>Stenosis</a:t>
            </a:r>
            <a:endParaRPr sz="1100">
              <a:latin typeface="Times New Roman"/>
              <a:ea typeface="Times New Roman"/>
              <a:cs typeface="Times New Roman"/>
              <a:sym typeface="Times New Roman"/>
            </a:endParaRPr>
          </a:p>
          <a:p>
            <a:pPr indent="0" lvl="0" marL="457200" rtl="0" algn="l">
              <a:lnSpc>
                <a:spcPct val="115000"/>
              </a:lnSpc>
              <a:spcBef>
                <a:spcPts val="0"/>
              </a:spcBef>
              <a:spcAft>
                <a:spcPts val="0"/>
              </a:spcAft>
              <a:buClr>
                <a:schemeClr val="dk1"/>
              </a:buClr>
              <a:buSzPts val="1100"/>
              <a:buFont typeface="Arial"/>
              <a:buNone/>
            </a:pPr>
            <a:r>
              <a:rPr lang="ar" sz="1100">
                <a:latin typeface="Times New Roman"/>
                <a:ea typeface="Times New Roman"/>
                <a:cs typeface="Times New Roman"/>
                <a:sym typeface="Times New Roman"/>
              </a:rPr>
              <a:t>Chest and abdominal CT: used for staging only</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latin typeface="Times New Roman"/>
                <a:ea typeface="Times New Roman"/>
                <a:cs typeface="Times New Roman"/>
                <a:sym typeface="Times New Roman"/>
              </a:rPr>
              <a:t>Other PUD investigations</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20: Treatment and management</a:t>
            </a:r>
            <a:r>
              <a:rPr lang="ar"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rgbClr val="0B5394"/>
                </a:solidFill>
                <a:latin typeface="Times New Roman"/>
                <a:ea typeface="Times New Roman"/>
                <a:cs typeface="Times New Roman"/>
                <a:sym typeface="Times New Roman"/>
              </a:rPr>
              <a:t>ABC (important)</a:t>
            </a:r>
            <a:endParaRPr sz="1100">
              <a:solidFill>
                <a:srgbClr val="0B5394"/>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rgbClr val="0B5394"/>
                </a:solidFill>
                <a:latin typeface="Times New Roman"/>
                <a:ea typeface="Times New Roman"/>
                <a:cs typeface="Times New Roman"/>
                <a:sym typeface="Times New Roman"/>
              </a:rPr>
              <a:t>Dr</a:t>
            </a:r>
            <a:r>
              <a:rPr lang="ar" sz="1100">
                <a:solidFill>
                  <a:srgbClr val="0B5394"/>
                </a:solidFill>
                <a:latin typeface="Times New Roman"/>
                <a:ea typeface="Times New Roman"/>
                <a:cs typeface="Times New Roman"/>
                <a:sym typeface="Times New Roman"/>
              </a:rPr>
              <a:t>: If we did an endoscopy and there was cancer (not sure where’s the location but I think he said esophagus) how would you manage the patient? </a:t>
            </a:r>
            <a:endParaRPr sz="1100">
              <a:solidFill>
                <a:srgbClr val="0B5394"/>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rgbClr val="0B5394"/>
                </a:solidFill>
                <a:latin typeface="Times New Roman"/>
                <a:ea typeface="Times New Roman"/>
                <a:cs typeface="Times New Roman"/>
                <a:sym typeface="Times New Roman"/>
              </a:rPr>
              <a:t>Answer</a:t>
            </a:r>
            <a:r>
              <a:rPr lang="ar" sz="1100">
                <a:solidFill>
                  <a:srgbClr val="0B5394"/>
                </a:solidFill>
                <a:latin typeface="Times New Roman"/>
                <a:ea typeface="Times New Roman"/>
                <a:cs typeface="Times New Roman"/>
                <a:sym typeface="Times New Roman"/>
              </a:rPr>
              <a:t>: Neoadjuvant chemotherapy followed by resection, but if there’s metastasis chemo only.</a:t>
            </a:r>
            <a:endParaRPr sz="1100">
              <a:solidFill>
                <a:srgbClr val="0B5394"/>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rgbClr val="0B5394"/>
                </a:solidFill>
                <a:latin typeface="Times New Roman"/>
                <a:ea typeface="Times New Roman"/>
                <a:cs typeface="Times New Roman"/>
                <a:sym typeface="Times New Roman"/>
              </a:rPr>
              <a:t>Ulcer management? PPI. (Don’t say triple or quadruple therapy unless H.pylori is confirmed)</a:t>
            </a:r>
            <a:endParaRPr sz="1100">
              <a:solidFill>
                <a:srgbClr val="0B5394"/>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Questions from examiner:</a:t>
            </a:r>
            <a:endParaRPr b="1" sz="1100">
              <a:solidFill>
                <a:schemeClr val="dk1"/>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0B5394"/>
              </a:buClr>
              <a:buSzPts val="1100"/>
              <a:buFont typeface="Times New Roman"/>
              <a:buChar char="-"/>
            </a:pPr>
            <a:r>
              <a:rPr lang="ar" sz="1100">
                <a:solidFill>
                  <a:srgbClr val="0B5394"/>
                </a:solidFill>
                <a:latin typeface="Times New Roman"/>
                <a:ea typeface="Times New Roman"/>
                <a:cs typeface="Times New Roman"/>
                <a:sym typeface="Times New Roman"/>
              </a:rPr>
              <a:t>PPI route? IV since it’s in the ER</a:t>
            </a:r>
            <a:endParaRPr sz="1100">
              <a:solidFill>
                <a:srgbClr val="0B5394"/>
              </a:solidFill>
              <a:latin typeface="Times New Roman"/>
              <a:ea typeface="Times New Roman"/>
              <a:cs typeface="Times New Roman"/>
              <a:sym typeface="Times New Roman"/>
            </a:endParaRPr>
          </a:p>
          <a:p>
            <a:pPr indent="-298450" lvl="0" marL="457200" rtl="0" algn="l">
              <a:lnSpc>
                <a:spcPct val="115000"/>
              </a:lnSpc>
              <a:spcBef>
                <a:spcPts val="0"/>
              </a:spcBef>
              <a:spcAft>
                <a:spcPts val="0"/>
              </a:spcAft>
              <a:buClr>
                <a:srgbClr val="0B5394"/>
              </a:buClr>
              <a:buSzPts val="1100"/>
              <a:buFont typeface="Times New Roman"/>
              <a:buChar char="-"/>
            </a:pPr>
            <a:r>
              <a:rPr lang="ar" sz="1100">
                <a:solidFill>
                  <a:srgbClr val="0B5394"/>
                </a:solidFill>
                <a:latin typeface="Times New Roman"/>
                <a:ea typeface="Times New Roman"/>
                <a:cs typeface="Times New Roman"/>
                <a:sym typeface="Times New Roman"/>
              </a:rPr>
              <a:t>CBC looking for what? Anemia</a:t>
            </a:r>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 name="Shape 343"/>
        <p:cNvGrpSpPr/>
        <p:nvPr/>
      </p:nvGrpSpPr>
      <p:grpSpPr>
        <a:xfrm>
          <a:off x="0" y="0"/>
          <a:ext cx="0" cy="0"/>
          <a:chOff x="0" y="0"/>
          <a:chExt cx="0" cy="0"/>
        </a:xfrm>
      </p:grpSpPr>
      <p:sp>
        <p:nvSpPr>
          <p:cNvPr id="344" name="Google Shape;344;p64"/>
          <p:cNvSpPr txBox="1"/>
          <p:nvPr/>
        </p:nvSpPr>
        <p:spPr>
          <a:xfrm>
            <a:off x="211035" y="609599"/>
            <a:ext cx="7034100" cy="9640500"/>
          </a:xfrm>
          <a:prstGeom prst="rect">
            <a:avLst/>
          </a:prstGeom>
          <a:noFill/>
          <a:ln>
            <a:noFill/>
          </a:ln>
        </p:spPr>
        <p:txBody>
          <a:bodyPr anchorCtr="0" anchor="t" bIns="125250" lIns="125250" spcFirstLastPara="1" rIns="125250" wrap="square" tIns="125250">
            <a:noAutofit/>
          </a:bodyPr>
          <a:lstStyle/>
          <a:p>
            <a:pPr indent="0" lvl="0" marL="0" rtl="0" algn="l">
              <a:lnSpc>
                <a:spcPct val="115000"/>
              </a:lnSpc>
              <a:spcBef>
                <a:spcPts val="0"/>
              </a:spcBef>
              <a:spcAft>
                <a:spcPts val="0"/>
              </a:spcAft>
              <a:buNone/>
            </a:pPr>
            <a:r>
              <a:rPr b="1" lang="ar" sz="1600">
                <a:solidFill>
                  <a:srgbClr val="F1C232"/>
                </a:solidFill>
                <a:latin typeface="Times New Roman"/>
                <a:ea typeface="Times New Roman"/>
                <a:cs typeface="Times New Roman"/>
                <a:sym typeface="Times New Roman"/>
              </a:rPr>
              <a:t> </a:t>
            </a:r>
            <a:r>
              <a:rPr b="1" lang="ar" sz="1600">
                <a:solidFill>
                  <a:schemeClr val="dk1"/>
                </a:solidFill>
                <a:highlight>
                  <a:srgbClr val="FFF2CC"/>
                </a:highlight>
                <a:latin typeface="Times New Roman"/>
                <a:ea typeface="Times New Roman"/>
                <a:cs typeface="Times New Roman"/>
                <a:sym typeface="Times New Roman"/>
              </a:rPr>
              <a:t>Case 26: Liver cirrhosis 		</a:t>
            </a:r>
            <a:endParaRPr b="1" sz="1600">
              <a:solidFill>
                <a:schemeClr val="dk1"/>
              </a:solidFill>
              <a:highlight>
                <a:srgbClr val="FFF2CC"/>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a:solidFill>
                  <a:srgbClr val="3D85C6"/>
                </a:solidFill>
                <a:latin typeface="Times New Roman"/>
                <a:ea typeface="Times New Roman"/>
                <a:cs typeface="Times New Roman"/>
                <a:sym typeface="Times New Roman"/>
              </a:rPr>
              <a:t>Case: </a:t>
            </a:r>
            <a:r>
              <a:rPr b="1" lang="ar" sz="1300">
                <a:solidFill>
                  <a:srgbClr val="3D85C6"/>
                </a:solidFill>
                <a:latin typeface="Times New Roman"/>
                <a:ea typeface="Times New Roman"/>
                <a:cs typeface="Times New Roman"/>
                <a:sym typeface="Times New Roman"/>
              </a:rPr>
              <a:t>Lana 71 came to ER complaining of Swelling And Jaundice for 7 months</a:t>
            </a:r>
            <a:endParaRPr b="1" sz="1300">
              <a:solidFill>
                <a:srgbClr val="3D85C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rgbClr val="3D85C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 Biodata: - Name , Age , Gender, Occupation , Residency , Route and date of admission. </a:t>
            </a:r>
            <a:r>
              <a:rPr lang="ar"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2- Chief complaint: </a:t>
            </a:r>
            <a:r>
              <a:rPr lang="ar" sz="1300">
                <a:latin typeface="Times New Roman"/>
                <a:ea typeface="Times New Roman"/>
                <a:cs typeface="Times New Roman"/>
                <a:sym typeface="Times New Roman"/>
              </a:rPr>
              <a:t> Jaundice and Edema </a:t>
            </a:r>
            <a:endParaRPr sz="13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rgbClr val="0B5394"/>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3- History of Presenting illness: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rgbClr val="666666"/>
                </a:solidFill>
                <a:latin typeface="Times New Roman"/>
                <a:ea typeface="Times New Roman"/>
                <a:cs typeface="Times New Roman"/>
                <a:sym typeface="Times New Roman"/>
              </a:rPr>
              <a:t>A- Jaundice : </a:t>
            </a:r>
            <a:endParaRPr b="1"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rgbClr val="666666"/>
                </a:solidFill>
                <a:latin typeface="Times New Roman"/>
                <a:ea typeface="Times New Roman"/>
                <a:cs typeface="Times New Roman"/>
                <a:sym typeface="Times New Roman"/>
              </a:rPr>
              <a:t>Site : Eyes , Hands , ( Palm ) Face ( Skin )   Onset: Gradual  </a:t>
            </a:r>
            <a:r>
              <a:rPr lang="ar" sz="1100">
                <a:solidFill>
                  <a:srgbClr val="666666"/>
                </a:solidFill>
                <a:highlight>
                  <a:schemeClr val="lt1"/>
                </a:highlight>
                <a:latin typeface="Times New Roman"/>
                <a:ea typeface="Times New Roman"/>
                <a:cs typeface="Times New Roman"/>
                <a:sym typeface="Times New Roman"/>
              </a:rPr>
              <a:t>Character: - Radiation: - </a:t>
            </a:r>
            <a:r>
              <a:rPr lang="ar" sz="1100">
                <a:solidFill>
                  <a:srgbClr val="666666"/>
                </a:solidFill>
                <a:latin typeface="Times New Roman"/>
                <a:ea typeface="Times New Roman"/>
                <a:cs typeface="Times New Roman"/>
                <a:sym typeface="Times New Roman"/>
              </a:rPr>
              <a:t>Alleviating Factor: Fasting ? No  Timing: (1- Course: Continues  2- Pattern: progressive  )  Exacerbating factors: Food ? No  Severity: 7</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rgbClr val="666666"/>
                </a:solidFill>
                <a:latin typeface="Times New Roman"/>
                <a:ea typeface="Times New Roman"/>
                <a:cs typeface="Times New Roman"/>
                <a:sym typeface="Times New Roman"/>
              </a:rPr>
              <a:t> Special Questions: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rgbClr val="666666"/>
                </a:solidFill>
                <a:latin typeface="Times New Roman"/>
                <a:ea typeface="Times New Roman"/>
                <a:cs typeface="Times New Roman"/>
                <a:sym typeface="Times New Roman"/>
              </a:rPr>
              <a:t>When did you notice it ? and who noticed it ? Few weeks ago by my mother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rgbClr val="666666"/>
                </a:solidFill>
                <a:latin typeface="Times New Roman"/>
                <a:ea typeface="Times New Roman"/>
                <a:cs typeface="Times New Roman"/>
                <a:sym typeface="Times New Roman"/>
              </a:rPr>
              <a:t>Do you have skin itchiness ? No 	Have you had any fever ( Cholangitis ) ? NO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rgbClr val="666666"/>
                </a:solidFill>
                <a:latin typeface="Times New Roman"/>
                <a:ea typeface="Times New Roman"/>
                <a:cs typeface="Times New Roman"/>
                <a:sym typeface="Times New Roman"/>
              </a:rPr>
              <a:t>Have you had a change in your appetite or weight loss ( Malignancies )?  NO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rgbClr val="666666"/>
                </a:solidFill>
                <a:latin typeface="Times New Roman"/>
                <a:ea typeface="Times New Roman"/>
                <a:cs typeface="Times New Roman"/>
                <a:sym typeface="Times New Roman"/>
              </a:rPr>
              <a:t>Have you started any new medication recently ? NO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rgbClr val="666666"/>
                </a:solidFill>
                <a:latin typeface="Times New Roman"/>
                <a:ea typeface="Times New Roman"/>
                <a:cs typeface="Times New Roman"/>
                <a:sym typeface="Times New Roman"/>
              </a:rPr>
              <a:t>B- Edema : </a:t>
            </a:r>
            <a:endParaRPr b="1"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u="sng">
                <a:solidFill>
                  <a:srgbClr val="666666"/>
                </a:solidFill>
                <a:latin typeface="Times New Roman"/>
                <a:ea typeface="Times New Roman"/>
                <a:cs typeface="Times New Roman"/>
                <a:sym typeface="Times New Roman"/>
              </a:rPr>
              <a:t>Site </a:t>
            </a:r>
            <a:r>
              <a:rPr b="1" lang="ar" sz="1100">
                <a:solidFill>
                  <a:srgbClr val="666666"/>
                </a:solidFill>
                <a:latin typeface="Times New Roman"/>
                <a:ea typeface="Times New Roman"/>
                <a:cs typeface="Times New Roman"/>
                <a:sym typeface="Times New Roman"/>
              </a:rPr>
              <a:t>: </a:t>
            </a:r>
            <a:r>
              <a:rPr lang="ar" sz="1100">
                <a:solidFill>
                  <a:srgbClr val="666666"/>
                </a:solidFill>
                <a:latin typeface="Times New Roman"/>
                <a:ea typeface="Times New Roman"/>
                <a:cs typeface="Times New Roman"/>
                <a:sym typeface="Times New Roman"/>
              </a:rPr>
              <a:t> Generalized or localized ? one side or both ( if </a:t>
            </a:r>
            <a:r>
              <a:rPr lang="ar" sz="1100">
                <a:solidFill>
                  <a:srgbClr val="666666"/>
                </a:solidFill>
                <a:latin typeface="Times New Roman"/>
                <a:ea typeface="Times New Roman"/>
                <a:cs typeface="Times New Roman"/>
                <a:sym typeface="Times New Roman"/>
              </a:rPr>
              <a:t>the</a:t>
            </a:r>
            <a:r>
              <a:rPr lang="ar" sz="1100">
                <a:solidFill>
                  <a:srgbClr val="666666"/>
                </a:solidFill>
                <a:latin typeface="Times New Roman"/>
                <a:ea typeface="Times New Roman"/>
                <a:cs typeface="Times New Roman"/>
                <a:sym typeface="Times New Roman"/>
              </a:rPr>
              <a:t> peripherals </a:t>
            </a:r>
            <a:r>
              <a:rPr lang="ar" sz="1100">
                <a:solidFill>
                  <a:srgbClr val="666666"/>
                </a:solidFill>
                <a:latin typeface="Times New Roman"/>
                <a:ea typeface="Times New Roman"/>
                <a:cs typeface="Times New Roman"/>
                <a:sym typeface="Times New Roman"/>
              </a:rPr>
              <a:t>were</a:t>
            </a:r>
            <a:r>
              <a:rPr lang="ar" sz="1100">
                <a:solidFill>
                  <a:srgbClr val="666666"/>
                </a:solidFill>
                <a:latin typeface="Times New Roman"/>
                <a:ea typeface="Times New Roman"/>
                <a:cs typeface="Times New Roman"/>
                <a:sym typeface="Times New Roman"/>
              </a:rPr>
              <a:t> involved or specified there )  ? if so are the on the same level ?  </a:t>
            </a:r>
            <a:r>
              <a:rPr lang="ar" sz="1100" u="sng">
                <a:solidFill>
                  <a:srgbClr val="666666"/>
                </a:solidFill>
                <a:latin typeface="Times New Roman"/>
                <a:ea typeface="Times New Roman"/>
                <a:cs typeface="Times New Roman"/>
                <a:sym typeface="Times New Roman"/>
              </a:rPr>
              <a:t>Onset </a:t>
            </a:r>
            <a:r>
              <a:rPr lang="ar" sz="1100">
                <a:solidFill>
                  <a:srgbClr val="666666"/>
                </a:solidFill>
                <a:latin typeface="Times New Roman"/>
                <a:ea typeface="Times New Roman"/>
                <a:cs typeface="Times New Roman"/>
                <a:sym typeface="Times New Roman"/>
              </a:rPr>
              <a:t>: </a:t>
            </a:r>
            <a:r>
              <a:rPr lang="ar" sz="1100">
                <a:solidFill>
                  <a:srgbClr val="666666"/>
                </a:solidFill>
                <a:latin typeface="Times New Roman"/>
                <a:ea typeface="Times New Roman"/>
                <a:cs typeface="Times New Roman"/>
                <a:sym typeface="Times New Roman"/>
              </a:rPr>
              <a:t>Sudden</a:t>
            </a:r>
            <a:r>
              <a:rPr lang="ar" sz="1100">
                <a:solidFill>
                  <a:srgbClr val="666666"/>
                </a:solidFill>
                <a:latin typeface="Times New Roman"/>
                <a:ea typeface="Times New Roman"/>
                <a:cs typeface="Times New Roman"/>
                <a:sym typeface="Times New Roman"/>
              </a:rPr>
              <a:t> or </a:t>
            </a:r>
            <a:r>
              <a:rPr lang="ar" sz="1100">
                <a:solidFill>
                  <a:srgbClr val="666666"/>
                </a:solidFill>
                <a:latin typeface="Times New Roman"/>
                <a:ea typeface="Times New Roman"/>
                <a:cs typeface="Times New Roman"/>
                <a:sym typeface="Times New Roman"/>
              </a:rPr>
              <a:t>gradual</a:t>
            </a:r>
            <a:r>
              <a:rPr lang="ar" sz="1100">
                <a:solidFill>
                  <a:srgbClr val="666666"/>
                </a:solidFill>
                <a:latin typeface="Times New Roman"/>
                <a:ea typeface="Times New Roman"/>
                <a:cs typeface="Times New Roman"/>
                <a:sym typeface="Times New Roman"/>
              </a:rPr>
              <a:t> ? </a:t>
            </a:r>
            <a:r>
              <a:rPr lang="ar" sz="1100" u="sng">
                <a:solidFill>
                  <a:srgbClr val="666666"/>
                </a:solidFill>
                <a:latin typeface="Times New Roman"/>
                <a:ea typeface="Times New Roman"/>
                <a:cs typeface="Times New Roman"/>
                <a:sym typeface="Times New Roman"/>
              </a:rPr>
              <a:t>Character</a:t>
            </a:r>
            <a:r>
              <a:rPr lang="ar" sz="1100" u="sng">
                <a:solidFill>
                  <a:srgbClr val="666666"/>
                </a:solidFill>
                <a:latin typeface="Times New Roman"/>
                <a:ea typeface="Times New Roman"/>
                <a:cs typeface="Times New Roman"/>
                <a:sym typeface="Times New Roman"/>
              </a:rPr>
              <a:t> </a:t>
            </a:r>
            <a:r>
              <a:rPr lang="ar" sz="1100">
                <a:solidFill>
                  <a:srgbClr val="666666"/>
                </a:solidFill>
                <a:latin typeface="Times New Roman"/>
                <a:ea typeface="Times New Roman"/>
                <a:cs typeface="Times New Roman"/>
                <a:sym typeface="Times New Roman"/>
              </a:rPr>
              <a:t>: Pitting or non pitting ? Alleviating factors : bed rest ? Elevation of leg ? Walking ( Due to muscle action ), Medication ( Diuretics ) ? , </a:t>
            </a:r>
            <a:r>
              <a:rPr lang="ar" sz="1100">
                <a:solidFill>
                  <a:srgbClr val="666666"/>
                </a:solidFill>
                <a:latin typeface="Times New Roman"/>
                <a:ea typeface="Times New Roman"/>
                <a:cs typeface="Times New Roman"/>
                <a:sym typeface="Times New Roman"/>
              </a:rPr>
              <a:t>Exacerbating</a:t>
            </a:r>
            <a:r>
              <a:rPr lang="ar" sz="1100">
                <a:solidFill>
                  <a:srgbClr val="666666"/>
                </a:solidFill>
                <a:latin typeface="Times New Roman"/>
                <a:ea typeface="Times New Roman"/>
                <a:cs typeface="Times New Roman"/>
                <a:sym typeface="Times New Roman"/>
              </a:rPr>
              <a:t> factors : Standing ? ,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666666"/>
                </a:solidFill>
                <a:latin typeface="Times New Roman"/>
                <a:ea typeface="Times New Roman"/>
                <a:cs typeface="Times New Roman"/>
                <a:sym typeface="Times New Roman"/>
              </a:rPr>
              <a:t>Special Questions :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666666"/>
                </a:solidFill>
                <a:latin typeface="Times New Roman"/>
                <a:ea typeface="Times New Roman"/>
                <a:cs typeface="Times New Roman"/>
                <a:sym typeface="Times New Roman"/>
              </a:rPr>
              <a:t>Does it </a:t>
            </a:r>
            <a:r>
              <a:rPr lang="ar" sz="1100">
                <a:solidFill>
                  <a:srgbClr val="666666"/>
                </a:solidFill>
                <a:latin typeface="Times New Roman"/>
                <a:ea typeface="Times New Roman"/>
                <a:cs typeface="Times New Roman"/>
                <a:sym typeface="Times New Roman"/>
              </a:rPr>
              <a:t>disappear</a:t>
            </a:r>
            <a:r>
              <a:rPr lang="ar" sz="1100">
                <a:solidFill>
                  <a:srgbClr val="666666"/>
                </a:solidFill>
                <a:latin typeface="Times New Roman"/>
                <a:ea typeface="Times New Roman"/>
                <a:cs typeface="Times New Roman"/>
                <a:sym typeface="Times New Roman"/>
              </a:rPr>
              <a:t> after night sleep ? Is it </a:t>
            </a:r>
            <a:r>
              <a:rPr lang="ar" sz="1100">
                <a:solidFill>
                  <a:srgbClr val="666666"/>
                </a:solidFill>
                <a:latin typeface="Times New Roman"/>
                <a:ea typeface="Times New Roman"/>
                <a:cs typeface="Times New Roman"/>
                <a:sym typeface="Times New Roman"/>
              </a:rPr>
              <a:t>associated</a:t>
            </a:r>
            <a:r>
              <a:rPr lang="ar" sz="1100">
                <a:solidFill>
                  <a:srgbClr val="666666"/>
                </a:solidFill>
                <a:latin typeface="Times New Roman"/>
                <a:ea typeface="Times New Roman"/>
                <a:cs typeface="Times New Roman"/>
                <a:sym typeface="Times New Roman"/>
              </a:rPr>
              <a:t> with pain or ulcer ? Are there any part of the body </a:t>
            </a:r>
            <a:r>
              <a:rPr lang="ar" sz="1100">
                <a:solidFill>
                  <a:srgbClr val="666666"/>
                </a:solidFill>
                <a:latin typeface="Times New Roman"/>
                <a:ea typeface="Times New Roman"/>
                <a:cs typeface="Times New Roman"/>
                <a:sym typeface="Times New Roman"/>
              </a:rPr>
              <a:t>swelling</a:t>
            </a:r>
            <a:r>
              <a:rPr lang="ar" sz="1100">
                <a:solidFill>
                  <a:srgbClr val="666666"/>
                </a:solidFill>
                <a:latin typeface="Times New Roman"/>
                <a:ea typeface="Times New Roman"/>
                <a:cs typeface="Times New Roman"/>
                <a:sym typeface="Times New Roman"/>
              </a:rPr>
              <a:t>  ?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4- Associated Symptoms:</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rgbClr val="666666"/>
                </a:solidFill>
                <a:latin typeface="Times New Roman"/>
                <a:ea typeface="Times New Roman"/>
                <a:cs typeface="Times New Roman"/>
                <a:sym typeface="Times New Roman"/>
              </a:rPr>
              <a:t>a- Jaundice :  </a:t>
            </a:r>
            <a:endParaRPr sz="10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666666"/>
                </a:solidFill>
                <a:latin typeface="Times New Roman"/>
                <a:ea typeface="Times New Roman"/>
                <a:cs typeface="Times New Roman"/>
                <a:sym typeface="Times New Roman"/>
              </a:rPr>
              <a:t>Prehepatic causes : Fatigue , chillies , Tea colored urine , Exertional dyspnea , Palpitation , fever.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666666"/>
                </a:solidFill>
                <a:latin typeface="Times New Roman"/>
                <a:ea typeface="Times New Roman"/>
                <a:cs typeface="Times New Roman"/>
                <a:sym typeface="Times New Roman"/>
              </a:rPr>
              <a:t>Hepatic causes : Bleeding tendency , Ascites , Lower limb swelling.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666666"/>
                </a:solidFill>
                <a:latin typeface="Times New Roman"/>
                <a:ea typeface="Times New Roman"/>
                <a:cs typeface="Times New Roman"/>
                <a:sym typeface="Times New Roman"/>
              </a:rPr>
              <a:t>Posthepatic causes : RUQ pain, Clay stool , Dark urine, Pruritus.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666666"/>
                </a:solidFill>
                <a:latin typeface="Times New Roman"/>
                <a:ea typeface="Times New Roman"/>
                <a:cs typeface="Times New Roman"/>
                <a:sym typeface="Times New Roman"/>
              </a:rPr>
              <a:t>Malaria : Fever , rigors , Cold , Sweating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666666"/>
                </a:solidFill>
                <a:latin typeface="Times New Roman"/>
                <a:ea typeface="Times New Roman"/>
                <a:cs typeface="Times New Roman"/>
                <a:sym typeface="Times New Roman"/>
              </a:rPr>
              <a:t>B- Edema :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u="sng">
                <a:solidFill>
                  <a:srgbClr val="666666"/>
                </a:solidFill>
                <a:latin typeface="Times New Roman"/>
                <a:ea typeface="Times New Roman"/>
                <a:cs typeface="Times New Roman"/>
                <a:sym typeface="Times New Roman"/>
              </a:rPr>
              <a:t>Endocrine </a:t>
            </a:r>
            <a:r>
              <a:rPr lang="ar" sz="1100">
                <a:solidFill>
                  <a:srgbClr val="666666"/>
                </a:solidFill>
                <a:latin typeface="Times New Roman"/>
                <a:ea typeface="Times New Roman"/>
                <a:cs typeface="Times New Roman"/>
                <a:sym typeface="Times New Roman"/>
              </a:rPr>
              <a:t>: ( </a:t>
            </a:r>
            <a:r>
              <a:rPr lang="ar" sz="1100">
                <a:solidFill>
                  <a:srgbClr val="666666"/>
                </a:solidFill>
                <a:latin typeface="Times New Roman"/>
                <a:ea typeface="Times New Roman"/>
                <a:cs typeface="Times New Roman"/>
                <a:sym typeface="Times New Roman"/>
              </a:rPr>
              <a:t>Hypothyroidism</a:t>
            </a:r>
            <a:r>
              <a:rPr lang="ar" sz="1100">
                <a:solidFill>
                  <a:srgbClr val="666666"/>
                </a:solidFill>
                <a:latin typeface="Times New Roman"/>
                <a:ea typeface="Times New Roman"/>
                <a:cs typeface="Times New Roman"/>
                <a:sym typeface="Times New Roman"/>
              </a:rPr>
              <a:t> ) Constipation , Cold intolerance, Weight gain, Sleepy ,  Infectious : Fever , Rigor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u="sng">
                <a:solidFill>
                  <a:srgbClr val="666666"/>
                </a:solidFill>
                <a:latin typeface="Times New Roman"/>
                <a:ea typeface="Times New Roman"/>
                <a:cs typeface="Times New Roman"/>
                <a:sym typeface="Times New Roman"/>
              </a:rPr>
              <a:t>Renal</a:t>
            </a:r>
            <a:r>
              <a:rPr lang="ar" sz="1100">
                <a:solidFill>
                  <a:srgbClr val="666666"/>
                </a:solidFill>
                <a:latin typeface="Times New Roman"/>
                <a:ea typeface="Times New Roman"/>
                <a:cs typeface="Times New Roman"/>
                <a:sym typeface="Times New Roman"/>
              </a:rPr>
              <a:t> : ( Nephrotic syndrome ) Oliguria , Frothy urine ,  CVS : (HF) : Orthopnea, PND , Dyspnea, Fatigue, Weight gain , Intermittent claudication, ( DVT) :  Tender leg swelling  </a:t>
            </a:r>
            <a:r>
              <a:rPr lang="ar" sz="1100" u="sng">
                <a:solidFill>
                  <a:srgbClr val="666666"/>
                </a:solidFill>
                <a:latin typeface="Times New Roman"/>
                <a:ea typeface="Times New Roman"/>
                <a:cs typeface="Times New Roman"/>
                <a:sym typeface="Times New Roman"/>
              </a:rPr>
              <a:t>GIT</a:t>
            </a:r>
            <a:r>
              <a:rPr lang="ar" sz="1100">
                <a:solidFill>
                  <a:srgbClr val="666666"/>
                </a:solidFill>
                <a:latin typeface="Times New Roman"/>
                <a:ea typeface="Times New Roman"/>
                <a:cs typeface="Times New Roman"/>
                <a:sym typeface="Times New Roman"/>
              </a:rPr>
              <a:t> : Jaundice, Purities, Ecchymosis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5- Risk Factors: </a:t>
            </a:r>
            <a:r>
              <a:rPr lang="ar" sz="1100">
                <a:solidFill>
                  <a:srgbClr val="666666"/>
                </a:solidFill>
                <a:latin typeface="Times New Roman"/>
                <a:ea typeface="Times New Roman"/>
                <a:cs typeface="Times New Roman"/>
                <a:sym typeface="Times New Roman"/>
              </a:rPr>
              <a:t>Liver disease , Hyperlipidemia , contact with Jaundice ( Hepatitis ) , Hx of Gallstone , Traveling to endemic area., HTN, DVT, history of immobilization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6- Constitutional symptoms: NNWAFF ( </a:t>
            </a:r>
            <a:r>
              <a:rPr b="1" lang="ar" sz="1100" u="sng">
                <a:solidFill>
                  <a:schemeClr val="dk1"/>
                </a:solidFill>
                <a:latin typeface="Times New Roman"/>
                <a:ea typeface="Times New Roman"/>
                <a:cs typeface="Times New Roman"/>
                <a:sym typeface="Times New Roman"/>
              </a:rPr>
              <a:t>N</a:t>
            </a:r>
            <a:r>
              <a:rPr b="1" lang="ar" sz="1100">
                <a:solidFill>
                  <a:schemeClr val="dk1"/>
                </a:solidFill>
                <a:latin typeface="Times New Roman"/>
                <a:ea typeface="Times New Roman"/>
                <a:cs typeface="Times New Roman"/>
                <a:sym typeface="Times New Roman"/>
              </a:rPr>
              <a:t>ausea, </a:t>
            </a:r>
            <a:r>
              <a:rPr b="1" lang="ar" sz="1100" u="sng">
                <a:solidFill>
                  <a:schemeClr val="dk1"/>
                </a:solidFill>
                <a:latin typeface="Times New Roman"/>
                <a:ea typeface="Times New Roman"/>
                <a:cs typeface="Times New Roman"/>
                <a:sym typeface="Times New Roman"/>
              </a:rPr>
              <a:t>N</a:t>
            </a:r>
            <a:r>
              <a:rPr b="1" lang="ar" sz="1100">
                <a:solidFill>
                  <a:schemeClr val="dk1"/>
                </a:solidFill>
                <a:latin typeface="Times New Roman"/>
                <a:ea typeface="Times New Roman"/>
                <a:cs typeface="Times New Roman"/>
                <a:sym typeface="Times New Roman"/>
              </a:rPr>
              <a:t>ight sweat, </a:t>
            </a:r>
            <a:r>
              <a:rPr b="1" lang="ar" sz="1100" u="sng">
                <a:solidFill>
                  <a:schemeClr val="dk1"/>
                </a:solidFill>
                <a:latin typeface="Times New Roman"/>
                <a:ea typeface="Times New Roman"/>
                <a:cs typeface="Times New Roman"/>
                <a:sym typeface="Times New Roman"/>
              </a:rPr>
              <a:t>W</a:t>
            </a:r>
            <a:r>
              <a:rPr b="1" lang="ar" sz="1100">
                <a:solidFill>
                  <a:schemeClr val="dk1"/>
                </a:solidFill>
                <a:latin typeface="Times New Roman"/>
                <a:ea typeface="Times New Roman"/>
                <a:cs typeface="Times New Roman"/>
                <a:sym typeface="Times New Roman"/>
              </a:rPr>
              <a:t>eight loss, Loss of</a:t>
            </a:r>
            <a:r>
              <a:rPr b="1" lang="ar" sz="1100" u="sng">
                <a:solidFill>
                  <a:schemeClr val="dk1"/>
                </a:solidFill>
                <a:latin typeface="Times New Roman"/>
                <a:ea typeface="Times New Roman"/>
                <a:cs typeface="Times New Roman"/>
                <a:sym typeface="Times New Roman"/>
              </a:rPr>
              <a:t> a</a:t>
            </a:r>
            <a:r>
              <a:rPr b="1" lang="ar" sz="1100">
                <a:solidFill>
                  <a:schemeClr val="dk1"/>
                </a:solidFill>
                <a:latin typeface="Times New Roman"/>
                <a:ea typeface="Times New Roman"/>
                <a:cs typeface="Times New Roman"/>
                <a:sym typeface="Times New Roman"/>
              </a:rPr>
              <a:t>ppetite, </a:t>
            </a:r>
            <a:r>
              <a:rPr b="1" lang="ar" sz="1100" u="sng">
                <a:solidFill>
                  <a:schemeClr val="dk1"/>
                </a:solidFill>
                <a:latin typeface="Times New Roman"/>
                <a:ea typeface="Times New Roman"/>
                <a:cs typeface="Times New Roman"/>
                <a:sym typeface="Times New Roman"/>
              </a:rPr>
              <a:t>F</a:t>
            </a:r>
            <a:r>
              <a:rPr b="1" lang="ar" sz="1100">
                <a:solidFill>
                  <a:schemeClr val="dk1"/>
                </a:solidFill>
                <a:latin typeface="Times New Roman"/>
                <a:ea typeface="Times New Roman"/>
                <a:cs typeface="Times New Roman"/>
                <a:sym typeface="Times New Roman"/>
              </a:rPr>
              <a:t>ever and </a:t>
            </a:r>
            <a:r>
              <a:rPr b="1" lang="ar" sz="1100" u="sng">
                <a:solidFill>
                  <a:schemeClr val="dk1"/>
                </a:solidFill>
                <a:latin typeface="Times New Roman"/>
                <a:ea typeface="Times New Roman"/>
                <a:cs typeface="Times New Roman"/>
                <a:sym typeface="Times New Roman"/>
              </a:rPr>
              <a:t>F</a:t>
            </a:r>
            <a:r>
              <a:rPr b="1" lang="ar" sz="1100">
                <a:solidFill>
                  <a:schemeClr val="dk1"/>
                </a:solidFill>
                <a:latin typeface="Times New Roman"/>
                <a:ea typeface="Times New Roman"/>
                <a:cs typeface="Times New Roman"/>
                <a:sym typeface="Times New Roman"/>
              </a:rPr>
              <a:t>atigue): No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7- Systematic review:  </a:t>
            </a:r>
            <a:r>
              <a:rPr lang="ar" sz="1100">
                <a:solidFill>
                  <a:schemeClr val="dk1"/>
                </a:solidFill>
                <a:latin typeface="Times New Roman"/>
                <a:ea typeface="Times New Roman"/>
                <a:cs typeface="Times New Roman"/>
                <a:sym typeface="Times New Roman"/>
              </a:rPr>
              <a:t>Unremarkable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100">
              <a:solidFill>
                <a:schemeClr val="dk1"/>
              </a:solidFill>
              <a:latin typeface="Times New Roman"/>
              <a:ea typeface="Times New Roman"/>
              <a:cs typeface="Times New Roman"/>
              <a:sym typeface="Times New Roman"/>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8" name="Shape 348"/>
        <p:cNvGrpSpPr/>
        <p:nvPr/>
      </p:nvGrpSpPr>
      <p:grpSpPr>
        <a:xfrm>
          <a:off x="0" y="0"/>
          <a:ext cx="0" cy="0"/>
          <a:chOff x="0" y="0"/>
          <a:chExt cx="0" cy="0"/>
        </a:xfrm>
      </p:grpSpPr>
      <p:sp>
        <p:nvSpPr>
          <p:cNvPr id="349" name="Google Shape;349;p65"/>
          <p:cNvSpPr txBox="1"/>
          <p:nvPr/>
        </p:nvSpPr>
        <p:spPr>
          <a:xfrm>
            <a:off x="211035" y="609599"/>
            <a:ext cx="7034100" cy="9640500"/>
          </a:xfrm>
          <a:prstGeom prst="rect">
            <a:avLst/>
          </a:prstGeom>
          <a:noFill/>
          <a:ln>
            <a:noFill/>
          </a:ln>
        </p:spPr>
        <p:txBody>
          <a:bodyPr anchorCtr="0" anchor="t" bIns="125250" lIns="125250" spcFirstLastPara="1" rIns="125250" wrap="square" tIns="125250">
            <a:noAutofit/>
          </a:bodyPr>
          <a:lstStyle/>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8-  Past medical  </a:t>
            </a:r>
            <a:r>
              <a:rPr lang="ar" sz="1100">
                <a:solidFill>
                  <a:schemeClr val="dk1"/>
                </a:solidFill>
                <a:latin typeface="Times New Roman"/>
                <a:ea typeface="Times New Roman"/>
                <a:cs typeface="Times New Roman"/>
                <a:sym typeface="Times New Roman"/>
              </a:rPr>
              <a:t>Any similar Attacks:</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No </a:t>
            </a:r>
            <a:r>
              <a:rPr lang="ar" sz="1100">
                <a:solidFill>
                  <a:schemeClr val="dk1"/>
                </a:solidFill>
                <a:latin typeface="Times New Roman"/>
                <a:ea typeface="Times New Roman"/>
                <a:cs typeface="Times New Roman"/>
                <a:sym typeface="Times New Roman"/>
              </a:rPr>
              <a:t>Any chronic diseases:</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NO </a:t>
            </a:r>
            <a:r>
              <a:rPr lang="ar" sz="1100">
                <a:solidFill>
                  <a:srgbClr val="0B5394"/>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Any other diseases:</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No </a:t>
            </a:r>
            <a:r>
              <a:rPr lang="ar" sz="1100">
                <a:solidFill>
                  <a:schemeClr val="dk1"/>
                </a:solidFill>
                <a:latin typeface="Times New Roman"/>
                <a:ea typeface="Times New Roman"/>
                <a:cs typeface="Times New Roman"/>
                <a:sym typeface="Times New Roman"/>
              </a:rPr>
              <a:t> History of</a:t>
            </a:r>
            <a:r>
              <a:rPr lang="ar" sz="1100">
                <a:solidFill>
                  <a:srgbClr val="0B5394"/>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Hospitalization</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No </a:t>
            </a:r>
            <a:r>
              <a:rPr lang="ar" sz="1100">
                <a:solidFill>
                  <a:srgbClr val="0B5394"/>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History of Vaccine</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Yes Covid </a:t>
            </a:r>
            <a:r>
              <a:rPr lang="ar" sz="1100">
                <a:solidFill>
                  <a:srgbClr val="0B5394"/>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History of trauma</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No </a:t>
            </a:r>
            <a:endParaRPr sz="11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9: Past surgical history:  </a:t>
            </a:r>
            <a:r>
              <a:rPr lang="ar" sz="1100">
                <a:solidFill>
                  <a:schemeClr val="dk1"/>
                </a:solidFill>
                <a:latin typeface="Times New Roman"/>
                <a:ea typeface="Times New Roman"/>
                <a:cs typeface="Times New Roman"/>
                <a:sym typeface="Times New Roman"/>
              </a:rPr>
              <a:t>History of surgery: Dental extraction</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10- Drug history: </a:t>
            </a:r>
            <a:r>
              <a:rPr lang="ar" sz="1100">
                <a:solidFill>
                  <a:schemeClr val="dk1"/>
                </a:solidFill>
                <a:latin typeface="Times New Roman"/>
                <a:ea typeface="Times New Roman"/>
                <a:cs typeface="Times New Roman"/>
                <a:sym typeface="Times New Roman"/>
              </a:rPr>
              <a:t>Any drugs:</a:t>
            </a:r>
            <a:r>
              <a:rPr lang="ar" sz="1100">
                <a:solidFill>
                  <a:srgbClr val="0B5394"/>
                </a:solidFill>
                <a:latin typeface="Times New Roman"/>
                <a:ea typeface="Times New Roman"/>
                <a:cs typeface="Times New Roman"/>
                <a:sym typeface="Times New Roman"/>
              </a:rPr>
              <a:t> </a:t>
            </a:r>
            <a:r>
              <a:rPr lang="ar" sz="1100">
                <a:solidFill>
                  <a:srgbClr val="B7B7B7"/>
                </a:solidFill>
                <a:latin typeface="Times New Roman"/>
                <a:ea typeface="Times New Roman"/>
                <a:cs typeface="Times New Roman"/>
                <a:sym typeface="Times New Roman"/>
              </a:rPr>
              <a:t>No </a:t>
            </a:r>
            <a:r>
              <a:rPr lang="ar" sz="1100">
                <a:solidFill>
                  <a:srgbClr val="0B5394"/>
                </a:solidFill>
                <a:latin typeface="Times New Roman"/>
                <a:ea typeface="Times New Roman"/>
                <a:cs typeface="Times New Roman"/>
                <a:sym typeface="Times New Roman"/>
              </a:rPr>
              <a:t>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11- Allergy: </a:t>
            </a:r>
            <a:r>
              <a:rPr lang="ar" sz="1100">
                <a:solidFill>
                  <a:schemeClr val="dk1"/>
                </a:solidFill>
                <a:latin typeface="Times New Roman"/>
                <a:ea typeface="Times New Roman"/>
                <a:cs typeface="Times New Roman"/>
                <a:sym typeface="Times New Roman"/>
              </a:rPr>
              <a:t>History of allergy:</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No </a:t>
            </a:r>
            <a:endParaRPr sz="11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12- Blood transfusion: </a:t>
            </a:r>
            <a:r>
              <a:rPr lang="ar" sz="1100">
                <a:solidFill>
                  <a:schemeClr val="dk1"/>
                </a:solidFill>
                <a:latin typeface="Times New Roman"/>
                <a:ea typeface="Times New Roman"/>
                <a:cs typeface="Times New Roman"/>
                <a:sym typeface="Times New Roman"/>
              </a:rPr>
              <a:t>Any history of blood transfusion: </a:t>
            </a:r>
            <a:r>
              <a:rPr lang="ar" sz="1100">
                <a:solidFill>
                  <a:srgbClr val="666666"/>
                </a:solidFill>
                <a:latin typeface="Times New Roman"/>
                <a:ea typeface="Times New Roman"/>
                <a:cs typeface="Times New Roman"/>
                <a:sym typeface="Times New Roman"/>
              </a:rPr>
              <a:t>No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13- Menstrual history</a:t>
            </a:r>
            <a:r>
              <a:rPr lang="ar" sz="1100">
                <a:solidFill>
                  <a:schemeClr val="dk1"/>
                </a:solidFill>
                <a:latin typeface="Times New Roman"/>
                <a:ea typeface="Times New Roman"/>
                <a:cs typeface="Times New Roman"/>
                <a:sym typeface="Times New Roman"/>
              </a:rPr>
              <a:t>: Regular or irregular ? Regular  When is menarche ? </a:t>
            </a:r>
            <a:r>
              <a:rPr lang="ar" sz="1100">
                <a:solidFill>
                  <a:srgbClr val="666666"/>
                </a:solidFill>
                <a:latin typeface="Times New Roman"/>
                <a:ea typeface="Times New Roman"/>
                <a:cs typeface="Times New Roman"/>
                <a:sym typeface="Times New Roman"/>
              </a:rPr>
              <a:t>12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14- Family History: </a:t>
            </a:r>
            <a:r>
              <a:rPr lang="ar" sz="1100">
                <a:solidFill>
                  <a:schemeClr val="dk1"/>
                </a:solidFill>
                <a:latin typeface="Times New Roman"/>
                <a:ea typeface="Times New Roman"/>
                <a:cs typeface="Times New Roman"/>
                <a:sym typeface="Times New Roman"/>
              </a:rPr>
              <a:t>Same disease in family?: Husband has Hepatitis C ,  parents alive? </a:t>
            </a:r>
            <a:r>
              <a:rPr lang="ar" sz="1100">
                <a:solidFill>
                  <a:srgbClr val="666666"/>
                </a:solidFill>
                <a:latin typeface="Times New Roman"/>
                <a:ea typeface="Times New Roman"/>
                <a:cs typeface="Times New Roman"/>
                <a:sym typeface="Times New Roman"/>
              </a:rPr>
              <a:t>Yes </a:t>
            </a:r>
            <a:r>
              <a:rPr lang="ar" sz="1100">
                <a:solidFill>
                  <a:schemeClr val="dk1"/>
                </a:solidFill>
                <a:latin typeface="Times New Roman"/>
                <a:ea typeface="Times New Roman"/>
                <a:cs typeface="Times New Roman"/>
                <a:sym typeface="Times New Roman"/>
              </a:rPr>
              <a:t> inherited diseases?: </a:t>
            </a:r>
            <a:r>
              <a:rPr lang="ar" sz="1100">
                <a:solidFill>
                  <a:srgbClr val="666666"/>
                </a:solidFill>
                <a:latin typeface="Times New Roman"/>
                <a:ea typeface="Times New Roman"/>
                <a:cs typeface="Times New Roman"/>
                <a:sym typeface="Times New Roman"/>
              </a:rPr>
              <a:t>No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15: Social History: </a:t>
            </a:r>
            <a:r>
              <a:rPr lang="ar" sz="1100">
                <a:solidFill>
                  <a:schemeClr val="dk1"/>
                </a:solidFill>
                <a:latin typeface="Times New Roman"/>
                <a:ea typeface="Times New Roman"/>
                <a:cs typeface="Times New Roman"/>
                <a:sym typeface="Times New Roman"/>
              </a:rPr>
              <a:t>Smoking or alcohol abuse? </a:t>
            </a:r>
            <a:r>
              <a:rPr lang="ar" sz="1100">
                <a:solidFill>
                  <a:srgbClr val="666666"/>
                </a:solidFill>
                <a:latin typeface="Times New Roman"/>
                <a:ea typeface="Times New Roman"/>
                <a:cs typeface="Times New Roman"/>
                <a:sym typeface="Times New Roman"/>
              </a:rPr>
              <a:t>No </a:t>
            </a:r>
            <a:r>
              <a:rPr lang="ar" sz="1100">
                <a:solidFill>
                  <a:schemeClr val="dk1"/>
                </a:solidFill>
                <a:latin typeface="Times New Roman"/>
                <a:ea typeface="Times New Roman"/>
                <a:cs typeface="Times New Roman"/>
                <a:sym typeface="Times New Roman"/>
              </a:rPr>
              <a:t> Illegal sexual contact: ? </a:t>
            </a:r>
            <a:r>
              <a:rPr lang="ar" sz="1100">
                <a:solidFill>
                  <a:srgbClr val="666666"/>
                </a:solidFill>
                <a:latin typeface="Times New Roman"/>
                <a:ea typeface="Times New Roman"/>
                <a:cs typeface="Times New Roman"/>
                <a:sym typeface="Times New Roman"/>
              </a:rPr>
              <a:t>No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16- Travel History</a:t>
            </a:r>
            <a:r>
              <a:rPr lang="ar" sz="1100">
                <a:solidFill>
                  <a:schemeClr val="dk1"/>
                </a:solidFill>
                <a:latin typeface="Times New Roman"/>
                <a:ea typeface="Times New Roman"/>
                <a:cs typeface="Times New Roman"/>
                <a:sym typeface="Times New Roman"/>
              </a:rPr>
              <a:t>: No</a:t>
            </a:r>
            <a:endParaRPr sz="1000">
              <a:solidFill>
                <a:srgbClr val="1155CC"/>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1000">
              <a:solidFill>
                <a:srgbClr val="1155CC"/>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17- Physical findings</a:t>
            </a:r>
            <a:r>
              <a:rPr lang="ar" sz="1100">
                <a:solidFill>
                  <a:schemeClr val="dk1"/>
                </a:solidFill>
                <a:latin typeface="Times New Roman"/>
                <a:ea typeface="Times New Roman"/>
                <a:cs typeface="Times New Roman"/>
                <a:sym typeface="Times New Roman"/>
              </a:rPr>
              <a:t>: Unremarkable </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18- Differential diagnosis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latin typeface="Times New Roman"/>
                <a:ea typeface="Times New Roman"/>
                <a:cs typeface="Times New Roman"/>
                <a:sym typeface="Times New Roman"/>
              </a:rPr>
              <a:t>Liver cirrhosis due to viral hepatitis. Autoimmune hepatitis. NASH</a:t>
            </a:r>
            <a:endParaRPr b="1" sz="11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19- Investigation: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latin typeface="Times New Roman"/>
                <a:ea typeface="Times New Roman"/>
                <a:cs typeface="Times New Roman"/>
                <a:sym typeface="Times New Roman"/>
              </a:rPr>
              <a:t>CBC LFT US Anti Hep b&amp;c</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20: Treatment and management</a:t>
            </a:r>
            <a:r>
              <a:rPr lang="ar"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latin typeface="Times New Roman"/>
                <a:ea typeface="Times New Roman"/>
                <a:cs typeface="Times New Roman"/>
                <a:sym typeface="Times New Roman"/>
              </a:rPr>
              <a:t>For portal hypertension: BB and Octreotide. For increased ammonia: lactulose</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latin typeface="Times New Roman"/>
                <a:ea typeface="Times New Roman"/>
                <a:cs typeface="Times New Roman"/>
                <a:sym typeface="Times New Roman"/>
              </a:rPr>
              <a:t>For the viral hepatitis: antiviral</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latin typeface="Times New Roman"/>
                <a:ea typeface="Times New Roman"/>
                <a:cs typeface="Times New Roman"/>
                <a:sym typeface="Times New Roman"/>
              </a:rPr>
              <a:t>Diuretics. Salt restriction. </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latin typeface="Times New Roman"/>
                <a:ea typeface="Times New Roman"/>
                <a:cs typeface="Times New Roman"/>
                <a:sym typeface="Times New Roman"/>
              </a:rPr>
              <a:t>Ascites Aspiration(Paracentesis).</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Questions from examiner:</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latin typeface="Times New Roman"/>
                <a:ea typeface="Times New Roman"/>
                <a:cs typeface="Times New Roman"/>
                <a:sym typeface="Times New Roman"/>
              </a:rPr>
              <a:t>- </a:t>
            </a:r>
            <a:r>
              <a:rPr lang="ar" sz="1100">
                <a:latin typeface="Times New Roman"/>
                <a:ea typeface="Times New Roman"/>
                <a:cs typeface="Times New Roman"/>
                <a:sym typeface="Times New Roman"/>
              </a:rPr>
              <a:t>Asked about Investigation for autoimmune ANA &amp; ASMA</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latin typeface="Times New Roman"/>
                <a:ea typeface="Times New Roman"/>
                <a:cs typeface="Times New Roman"/>
                <a:sym typeface="Times New Roman"/>
              </a:rPr>
              <a:t>- He told me explain the shifting dullness and fluid thrill</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latin typeface="Times New Roman"/>
                <a:ea typeface="Times New Roman"/>
                <a:cs typeface="Times New Roman"/>
                <a:sym typeface="Times New Roman"/>
              </a:rPr>
              <a:t>- Why do you palpate the abdomen: to check for any masses or pulses</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Times New Roman"/>
              <a:ea typeface="Times New Roman"/>
              <a:cs typeface="Times New Roman"/>
              <a:sym typeface="Times New Roman"/>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3" name="Shape 353"/>
        <p:cNvGrpSpPr/>
        <p:nvPr/>
      </p:nvGrpSpPr>
      <p:grpSpPr>
        <a:xfrm>
          <a:off x="0" y="0"/>
          <a:ext cx="0" cy="0"/>
          <a:chOff x="0" y="0"/>
          <a:chExt cx="0" cy="0"/>
        </a:xfrm>
      </p:grpSpPr>
      <p:sp>
        <p:nvSpPr>
          <p:cNvPr id="354" name="Google Shape;354;p66"/>
          <p:cNvSpPr txBox="1"/>
          <p:nvPr/>
        </p:nvSpPr>
        <p:spPr>
          <a:xfrm>
            <a:off x="262938" y="210291"/>
            <a:ext cx="7034100" cy="10633200"/>
          </a:xfrm>
          <a:prstGeom prst="rect">
            <a:avLst/>
          </a:prstGeom>
          <a:noFill/>
          <a:ln>
            <a:noFill/>
          </a:ln>
        </p:spPr>
        <p:txBody>
          <a:bodyPr anchorCtr="0" anchor="t" bIns="125250" lIns="125250" spcFirstLastPara="1" rIns="125250" wrap="square" tIns="125250">
            <a:spAutoFit/>
          </a:bodyPr>
          <a:lstStyle/>
          <a:p>
            <a:pPr indent="0" lvl="0" marL="0" rtl="0" algn="l">
              <a:lnSpc>
                <a:spcPct val="115000"/>
              </a:lnSpc>
              <a:spcBef>
                <a:spcPts val="0"/>
              </a:spcBef>
              <a:spcAft>
                <a:spcPts val="0"/>
              </a:spcAft>
              <a:buNone/>
            </a:pPr>
            <a:r>
              <a:rPr b="1" lang="ar" sz="1600">
                <a:solidFill>
                  <a:srgbClr val="F1C232"/>
                </a:solidFill>
                <a:latin typeface="Times New Roman"/>
                <a:ea typeface="Times New Roman"/>
                <a:cs typeface="Times New Roman"/>
                <a:sym typeface="Times New Roman"/>
              </a:rPr>
              <a:t> </a:t>
            </a:r>
            <a:r>
              <a:rPr b="1" lang="ar" sz="1600">
                <a:solidFill>
                  <a:schemeClr val="dk1"/>
                </a:solidFill>
                <a:highlight>
                  <a:srgbClr val="FFF2CC"/>
                </a:highlight>
                <a:latin typeface="Times New Roman"/>
                <a:ea typeface="Times New Roman"/>
                <a:cs typeface="Times New Roman"/>
                <a:sym typeface="Times New Roman"/>
              </a:rPr>
              <a:t>Case 27: </a:t>
            </a:r>
            <a:r>
              <a:rPr b="1" lang="ar" sz="1600">
                <a:solidFill>
                  <a:schemeClr val="dk1"/>
                </a:solidFill>
                <a:highlight>
                  <a:srgbClr val="FFF2CC"/>
                </a:highlight>
                <a:latin typeface="Times New Roman"/>
                <a:ea typeface="Times New Roman"/>
                <a:cs typeface="Times New Roman"/>
                <a:sym typeface="Times New Roman"/>
              </a:rPr>
              <a:t>Acute Bacterial Peritonitis secondary to liver cirrhosis  		</a:t>
            </a:r>
            <a:r>
              <a:rPr b="1" lang="ar" sz="1600">
                <a:solidFill>
                  <a:schemeClr val="dk1"/>
                </a:solidFill>
                <a:highlight>
                  <a:srgbClr val="FFF2CC"/>
                </a:highlight>
                <a:latin typeface="Times New Roman"/>
                <a:ea typeface="Times New Roman"/>
                <a:cs typeface="Times New Roman"/>
                <a:sym typeface="Times New Roman"/>
              </a:rPr>
              <a:t> </a:t>
            </a:r>
            <a:endParaRPr b="1" sz="1600">
              <a:solidFill>
                <a:schemeClr val="dk1"/>
              </a:solidFill>
              <a:highlight>
                <a:srgbClr val="FFF2CC"/>
              </a:highlight>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highlight>
                <a:srgbClr val="FFF2CC"/>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a:solidFill>
                  <a:srgbClr val="3C78D8"/>
                </a:solidFill>
                <a:latin typeface="Times New Roman"/>
                <a:ea typeface="Times New Roman"/>
                <a:cs typeface="Times New Roman"/>
                <a:sym typeface="Times New Roman"/>
              </a:rPr>
              <a:t>Case: </a:t>
            </a:r>
            <a:r>
              <a:rPr b="1" lang="ar" sz="1300">
                <a:solidFill>
                  <a:srgbClr val="3C78D8"/>
                </a:solidFill>
              </a:rPr>
              <a:t>A 46 years old female came to the ER (vitals: all normal except fever) </a:t>
            </a:r>
            <a:endParaRPr b="1">
              <a:solidFill>
                <a:srgbClr val="3C78D8"/>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 Biodata  </a:t>
            </a:r>
            <a:endParaRPr b="1"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latin typeface="Times New Roman"/>
                <a:ea typeface="Times New Roman"/>
                <a:cs typeface="Times New Roman"/>
                <a:sym typeface="Times New Roman"/>
              </a:rPr>
              <a:t>Age: 46 yo  Gender: Female Route and date of admission: </a:t>
            </a:r>
            <a:r>
              <a:rPr lang="ar" sz="1100">
                <a:latin typeface="Times New Roman"/>
                <a:ea typeface="Times New Roman"/>
                <a:cs typeface="Times New Roman"/>
                <a:sym typeface="Times New Roman"/>
              </a:rPr>
              <a:t>Emergency</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2- Chief complaint: </a:t>
            </a:r>
            <a:r>
              <a:rPr lang="ar" sz="1100">
                <a:latin typeface="Times New Roman"/>
                <a:ea typeface="Times New Roman"/>
                <a:cs typeface="Times New Roman"/>
                <a:sym typeface="Times New Roman"/>
              </a:rPr>
              <a:t>Abdominal pain and fever for 3 days</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latin typeface="Times New Roman"/>
                <a:ea typeface="Times New Roman"/>
                <a:cs typeface="Times New Roman"/>
                <a:sym typeface="Times New Roman"/>
              </a:rPr>
              <a:t>3- History of Presenting illness </a:t>
            </a:r>
            <a:endParaRPr b="1" sz="11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latin typeface="Times New Roman"/>
                <a:ea typeface="Times New Roman"/>
                <a:cs typeface="Times New Roman"/>
                <a:sym typeface="Times New Roman"/>
              </a:rPr>
              <a:t>Site: All over her abdomen  Onset: 3 days ago. Character: </a:t>
            </a:r>
            <a:r>
              <a:rPr lang="ar" sz="1100">
                <a:latin typeface="Times New Roman"/>
                <a:ea typeface="Times New Roman"/>
                <a:cs typeface="Times New Roman"/>
                <a:sym typeface="Times New Roman"/>
              </a:rPr>
              <a:t>Progressive and constant</a:t>
            </a:r>
            <a:r>
              <a:rPr lang="ar" sz="1100">
                <a:latin typeface="Times New Roman"/>
                <a:ea typeface="Times New Roman"/>
                <a:cs typeface="Times New Roman"/>
                <a:sym typeface="Times New Roman"/>
              </a:rPr>
              <a:t>. Exacerbating fac</a:t>
            </a:r>
            <a:r>
              <a:rPr lang="ar" sz="1100">
                <a:latin typeface="Times New Roman"/>
                <a:ea typeface="Times New Roman"/>
                <a:cs typeface="Times New Roman"/>
                <a:sym typeface="Times New Roman"/>
              </a:rPr>
              <a:t>tors: Physical activity. : </a:t>
            </a:r>
            <a:endParaRPr sz="1100">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rgbClr val="666666"/>
                </a:solidFill>
                <a:latin typeface="Times New Roman"/>
                <a:ea typeface="Times New Roman"/>
                <a:cs typeface="Times New Roman"/>
                <a:sym typeface="Times New Roman"/>
              </a:rPr>
              <a:t>A- Jaundice : </a:t>
            </a:r>
            <a:endParaRPr b="1"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rgbClr val="666666"/>
                </a:solidFill>
                <a:latin typeface="Times New Roman"/>
                <a:ea typeface="Times New Roman"/>
                <a:cs typeface="Times New Roman"/>
                <a:sym typeface="Times New Roman"/>
              </a:rPr>
              <a:t>Site : Eyes , Hands , ( Palm ) Face ( Skin )   Onset: Gradual  </a:t>
            </a:r>
            <a:r>
              <a:rPr lang="ar" sz="1100">
                <a:solidFill>
                  <a:srgbClr val="666666"/>
                </a:solidFill>
                <a:highlight>
                  <a:schemeClr val="lt1"/>
                </a:highlight>
                <a:latin typeface="Times New Roman"/>
                <a:ea typeface="Times New Roman"/>
                <a:cs typeface="Times New Roman"/>
                <a:sym typeface="Times New Roman"/>
              </a:rPr>
              <a:t>Character: - Radiation: - </a:t>
            </a:r>
            <a:r>
              <a:rPr lang="ar" sz="1100">
                <a:solidFill>
                  <a:srgbClr val="666666"/>
                </a:solidFill>
                <a:latin typeface="Times New Roman"/>
                <a:ea typeface="Times New Roman"/>
                <a:cs typeface="Times New Roman"/>
                <a:sym typeface="Times New Roman"/>
              </a:rPr>
              <a:t>Alleviating Factor: Fasting ? No  Timing: (1- Course: Continues  2- Pattern: progressive  )  Exacerbating factors: Food ? No  Severity: 7</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rgbClr val="666666"/>
                </a:solidFill>
                <a:latin typeface="Times New Roman"/>
                <a:ea typeface="Times New Roman"/>
                <a:cs typeface="Times New Roman"/>
                <a:sym typeface="Times New Roman"/>
              </a:rPr>
              <a:t> Special Questions: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rgbClr val="666666"/>
                </a:solidFill>
                <a:latin typeface="Times New Roman"/>
                <a:ea typeface="Times New Roman"/>
                <a:cs typeface="Times New Roman"/>
                <a:sym typeface="Times New Roman"/>
              </a:rPr>
              <a:t>When did you notice it ? and who noticed it ? Few weeks ago by my mother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rgbClr val="666666"/>
                </a:solidFill>
                <a:latin typeface="Times New Roman"/>
                <a:ea typeface="Times New Roman"/>
                <a:cs typeface="Times New Roman"/>
                <a:sym typeface="Times New Roman"/>
              </a:rPr>
              <a:t>Do you have skin itchiness ? No 	Have you had any fever ( Cholangitis ) ? NO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rgbClr val="666666"/>
                </a:solidFill>
                <a:latin typeface="Times New Roman"/>
                <a:ea typeface="Times New Roman"/>
                <a:cs typeface="Times New Roman"/>
                <a:sym typeface="Times New Roman"/>
              </a:rPr>
              <a:t>Have you had a change in your appetite or weight loss ( Malignancies )?  NO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rgbClr val="666666"/>
                </a:solidFill>
                <a:latin typeface="Times New Roman"/>
                <a:ea typeface="Times New Roman"/>
                <a:cs typeface="Times New Roman"/>
                <a:sym typeface="Times New Roman"/>
              </a:rPr>
              <a:t>Have you started any new medication recently ? NO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rgbClr val="666666"/>
                </a:solidFill>
                <a:latin typeface="Times New Roman"/>
                <a:ea typeface="Times New Roman"/>
                <a:cs typeface="Times New Roman"/>
                <a:sym typeface="Times New Roman"/>
              </a:rPr>
              <a:t>B- Edema : </a:t>
            </a:r>
            <a:endParaRPr b="1"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u="sng">
                <a:solidFill>
                  <a:srgbClr val="666666"/>
                </a:solidFill>
                <a:latin typeface="Times New Roman"/>
                <a:ea typeface="Times New Roman"/>
                <a:cs typeface="Times New Roman"/>
                <a:sym typeface="Times New Roman"/>
              </a:rPr>
              <a:t>Site </a:t>
            </a:r>
            <a:r>
              <a:rPr b="1" lang="ar" sz="1100">
                <a:solidFill>
                  <a:srgbClr val="666666"/>
                </a:solidFill>
                <a:latin typeface="Times New Roman"/>
                <a:ea typeface="Times New Roman"/>
                <a:cs typeface="Times New Roman"/>
                <a:sym typeface="Times New Roman"/>
              </a:rPr>
              <a:t>: </a:t>
            </a:r>
            <a:r>
              <a:rPr lang="ar" sz="1100">
                <a:solidFill>
                  <a:srgbClr val="666666"/>
                </a:solidFill>
                <a:latin typeface="Times New Roman"/>
                <a:ea typeface="Times New Roman"/>
                <a:cs typeface="Times New Roman"/>
                <a:sym typeface="Times New Roman"/>
              </a:rPr>
              <a:t> Generalized or localized ? one side or both ( if the peripherals were involved or specified there )  ? if so are the on the same level ?  </a:t>
            </a:r>
            <a:r>
              <a:rPr lang="ar" sz="1100" u="sng">
                <a:solidFill>
                  <a:srgbClr val="666666"/>
                </a:solidFill>
                <a:latin typeface="Times New Roman"/>
                <a:ea typeface="Times New Roman"/>
                <a:cs typeface="Times New Roman"/>
                <a:sym typeface="Times New Roman"/>
              </a:rPr>
              <a:t>Onset </a:t>
            </a:r>
            <a:r>
              <a:rPr lang="ar" sz="1100">
                <a:solidFill>
                  <a:srgbClr val="666666"/>
                </a:solidFill>
                <a:latin typeface="Times New Roman"/>
                <a:ea typeface="Times New Roman"/>
                <a:cs typeface="Times New Roman"/>
                <a:sym typeface="Times New Roman"/>
              </a:rPr>
              <a:t>: Sudden or gradual ? </a:t>
            </a:r>
            <a:r>
              <a:rPr lang="ar" sz="1100" u="sng">
                <a:solidFill>
                  <a:srgbClr val="666666"/>
                </a:solidFill>
                <a:latin typeface="Times New Roman"/>
                <a:ea typeface="Times New Roman"/>
                <a:cs typeface="Times New Roman"/>
                <a:sym typeface="Times New Roman"/>
              </a:rPr>
              <a:t>Character </a:t>
            </a:r>
            <a:r>
              <a:rPr lang="ar" sz="1100">
                <a:solidFill>
                  <a:srgbClr val="666666"/>
                </a:solidFill>
                <a:latin typeface="Times New Roman"/>
                <a:ea typeface="Times New Roman"/>
                <a:cs typeface="Times New Roman"/>
                <a:sym typeface="Times New Roman"/>
              </a:rPr>
              <a:t>: Pitting or non pitting ? Alleviating factors : bed rest ? Elevation of leg ? Walking ( Due to muscle action ), Medication ( Diuretics ) ? , Exacerbating factors : Standing ? ,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rgbClr val="666666"/>
                </a:solidFill>
                <a:latin typeface="Times New Roman"/>
                <a:ea typeface="Times New Roman"/>
                <a:cs typeface="Times New Roman"/>
                <a:sym typeface="Times New Roman"/>
              </a:rPr>
              <a:t>Special Questions :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666666"/>
                </a:solidFill>
                <a:latin typeface="Times New Roman"/>
                <a:ea typeface="Times New Roman"/>
                <a:cs typeface="Times New Roman"/>
                <a:sym typeface="Times New Roman"/>
              </a:rPr>
              <a:t>Does it disappear after night sleep ? Is it associated with pain or ulcer ? Are there any part of the body swelling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rgbClr val="666666"/>
                </a:solidFill>
                <a:latin typeface="Times New Roman"/>
                <a:ea typeface="Times New Roman"/>
                <a:cs typeface="Times New Roman"/>
                <a:sym typeface="Times New Roman"/>
              </a:rPr>
              <a:t>C- Abdominal pain : </a:t>
            </a:r>
            <a:endParaRPr b="1"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u="sng">
                <a:solidFill>
                  <a:srgbClr val="666666"/>
                </a:solidFill>
                <a:latin typeface="Times New Roman"/>
                <a:ea typeface="Times New Roman"/>
                <a:cs typeface="Times New Roman"/>
                <a:sym typeface="Times New Roman"/>
              </a:rPr>
              <a:t>Site</a:t>
            </a:r>
            <a:r>
              <a:rPr lang="ar" sz="1100">
                <a:solidFill>
                  <a:srgbClr val="666666"/>
                </a:solidFill>
                <a:latin typeface="Times New Roman"/>
                <a:ea typeface="Times New Roman"/>
                <a:cs typeface="Times New Roman"/>
                <a:sym typeface="Times New Roman"/>
              </a:rPr>
              <a:t>: Generalized or localized ? in which quadrant ?   Epigastric region , </a:t>
            </a:r>
            <a:r>
              <a:rPr lang="ar" sz="1100" u="sng">
                <a:solidFill>
                  <a:srgbClr val="666666"/>
                </a:solidFill>
                <a:latin typeface="Times New Roman"/>
                <a:ea typeface="Times New Roman"/>
                <a:cs typeface="Times New Roman"/>
                <a:sym typeface="Times New Roman"/>
              </a:rPr>
              <a:t>Onset</a:t>
            </a:r>
            <a:r>
              <a:rPr lang="ar" sz="1100">
                <a:solidFill>
                  <a:srgbClr val="666666"/>
                </a:solidFill>
                <a:latin typeface="Times New Roman"/>
                <a:ea typeface="Times New Roman"/>
                <a:cs typeface="Times New Roman"/>
                <a:sym typeface="Times New Roman"/>
              </a:rPr>
              <a:t>: Gradual, intermittent, progressive ( both abdomen pain &amp; diarrhea ), </a:t>
            </a:r>
            <a:r>
              <a:rPr lang="ar" sz="1100" u="sng">
                <a:solidFill>
                  <a:srgbClr val="666666"/>
                </a:solidFill>
                <a:latin typeface="Times New Roman"/>
                <a:ea typeface="Times New Roman"/>
                <a:cs typeface="Times New Roman"/>
                <a:sym typeface="Times New Roman"/>
              </a:rPr>
              <a:t>Character</a:t>
            </a:r>
            <a:r>
              <a:rPr lang="ar" sz="1100">
                <a:solidFill>
                  <a:srgbClr val="666666"/>
                </a:solidFill>
                <a:latin typeface="Times New Roman"/>
                <a:ea typeface="Times New Roman"/>
                <a:cs typeface="Times New Roman"/>
                <a:sym typeface="Times New Roman"/>
              </a:rPr>
              <a:t>: Colicky ? ( IBS ) Heartburn ? ( GERD)  Burning ? ( PUD ), Steady ? Sharp ? dull ? </a:t>
            </a:r>
            <a:r>
              <a:rPr lang="ar" sz="1100" u="sng">
                <a:solidFill>
                  <a:srgbClr val="666666"/>
                </a:solidFill>
                <a:latin typeface="Times New Roman"/>
                <a:ea typeface="Times New Roman"/>
                <a:cs typeface="Times New Roman"/>
                <a:sym typeface="Times New Roman"/>
              </a:rPr>
              <a:t>Radiation</a:t>
            </a:r>
            <a:r>
              <a:rPr lang="ar" sz="1100">
                <a:solidFill>
                  <a:srgbClr val="666666"/>
                </a:solidFill>
                <a:latin typeface="Times New Roman"/>
                <a:ea typeface="Times New Roman"/>
                <a:cs typeface="Times New Roman"/>
                <a:sym typeface="Times New Roman"/>
              </a:rPr>
              <a:t> : To the </a:t>
            </a:r>
            <a:r>
              <a:rPr lang="ar" sz="1100" u="sng">
                <a:solidFill>
                  <a:srgbClr val="666666"/>
                </a:solidFill>
                <a:latin typeface="Times New Roman"/>
                <a:ea typeface="Times New Roman"/>
                <a:cs typeface="Times New Roman"/>
                <a:sym typeface="Times New Roman"/>
              </a:rPr>
              <a:t>Back</a:t>
            </a:r>
            <a:r>
              <a:rPr lang="ar" sz="1100">
                <a:solidFill>
                  <a:srgbClr val="666666"/>
                </a:solidFill>
                <a:latin typeface="Times New Roman"/>
                <a:ea typeface="Times New Roman"/>
                <a:cs typeface="Times New Roman"/>
                <a:sym typeface="Times New Roman"/>
              </a:rPr>
              <a:t> : Pancreatic disease, Penetrating peptic ulcer, To the </a:t>
            </a:r>
            <a:r>
              <a:rPr lang="ar" sz="1100" u="sng">
                <a:solidFill>
                  <a:srgbClr val="666666"/>
                </a:solidFill>
                <a:latin typeface="Times New Roman"/>
                <a:ea typeface="Times New Roman"/>
                <a:cs typeface="Times New Roman"/>
                <a:sym typeface="Times New Roman"/>
              </a:rPr>
              <a:t>Shoulder</a:t>
            </a:r>
            <a:r>
              <a:rPr lang="ar" sz="1100">
                <a:solidFill>
                  <a:srgbClr val="666666"/>
                </a:solidFill>
                <a:latin typeface="Times New Roman"/>
                <a:ea typeface="Times New Roman"/>
                <a:cs typeface="Times New Roman"/>
                <a:sym typeface="Times New Roman"/>
              </a:rPr>
              <a:t> : Diaphragmatic irritation , To the </a:t>
            </a:r>
            <a:r>
              <a:rPr lang="ar" sz="1100" u="sng">
                <a:solidFill>
                  <a:srgbClr val="666666"/>
                </a:solidFill>
                <a:latin typeface="Times New Roman"/>
                <a:ea typeface="Times New Roman"/>
                <a:cs typeface="Times New Roman"/>
                <a:sym typeface="Times New Roman"/>
              </a:rPr>
              <a:t>Neck</a:t>
            </a:r>
            <a:r>
              <a:rPr lang="ar" sz="1100">
                <a:solidFill>
                  <a:srgbClr val="666666"/>
                </a:solidFill>
                <a:latin typeface="Times New Roman"/>
                <a:ea typeface="Times New Roman"/>
                <a:cs typeface="Times New Roman"/>
                <a:sym typeface="Times New Roman"/>
              </a:rPr>
              <a:t> : GERD, Shifting from </a:t>
            </a:r>
            <a:r>
              <a:rPr lang="ar" sz="1100" u="sng">
                <a:solidFill>
                  <a:srgbClr val="666666"/>
                </a:solidFill>
                <a:latin typeface="Times New Roman"/>
                <a:ea typeface="Times New Roman"/>
                <a:cs typeface="Times New Roman"/>
                <a:sym typeface="Times New Roman"/>
              </a:rPr>
              <a:t>Umbilical to RLQ</a:t>
            </a:r>
            <a:r>
              <a:rPr lang="ar" sz="1100">
                <a:solidFill>
                  <a:srgbClr val="666666"/>
                </a:solidFill>
                <a:latin typeface="Times New Roman"/>
                <a:ea typeface="Times New Roman"/>
                <a:cs typeface="Times New Roman"/>
                <a:sym typeface="Times New Roman"/>
              </a:rPr>
              <a:t> : Appendicitis  ,  </a:t>
            </a:r>
            <a:r>
              <a:rPr lang="ar" sz="1100" u="sng">
                <a:solidFill>
                  <a:srgbClr val="666666"/>
                </a:solidFill>
                <a:latin typeface="Times New Roman"/>
                <a:ea typeface="Times New Roman"/>
                <a:cs typeface="Times New Roman"/>
                <a:sym typeface="Times New Roman"/>
              </a:rPr>
              <a:t>Alleviating Factor</a:t>
            </a:r>
            <a:r>
              <a:rPr lang="ar" sz="1100">
                <a:solidFill>
                  <a:srgbClr val="666666"/>
                </a:solidFill>
                <a:latin typeface="Times New Roman"/>
                <a:ea typeface="Times New Roman"/>
                <a:cs typeface="Times New Roman"/>
                <a:sym typeface="Times New Roman"/>
              </a:rPr>
              <a:t>: Eating foods ? ( PU -&gt; Duodenal ) Antacid drugs ? ( GERD )  </a:t>
            </a:r>
            <a:r>
              <a:rPr lang="ar" sz="1100" u="sng">
                <a:solidFill>
                  <a:srgbClr val="666666"/>
                </a:solidFill>
                <a:latin typeface="Times New Roman"/>
                <a:ea typeface="Times New Roman"/>
                <a:cs typeface="Times New Roman"/>
                <a:sym typeface="Times New Roman"/>
              </a:rPr>
              <a:t>Exacerbating factors</a:t>
            </a:r>
            <a:r>
              <a:rPr lang="ar" sz="1100">
                <a:solidFill>
                  <a:srgbClr val="666666"/>
                </a:solidFill>
                <a:latin typeface="Times New Roman"/>
                <a:ea typeface="Times New Roman"/>
                <a:cs typeface="Times New Roman"/>
                <a:sym typeface="Times New Roman"/>
              </a:rPr>
              <a:t>: Eating ? ( PU -&gt; Gastric ), After fatty meal ? ( GB disease )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666666"/>
                </a:solidFill>
                <a:latin typeface="Times New Roman"/>
                <a:ea typeface="Times New Roman"/>
                <a:cs typeface="Times New Roman"/>
                <a:sym typeface="Times New Roman"/>
              </a:rPr>
              <a:t>Special Questions : Did you change your diet recently ? Is it related to any type of food ? IF` yes : Can you tell which time you feel the pain after eating ?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rgbClr val="666666"/>
                </a:solidFill>
                <a:latin typeface="Times New Roman"/>
                <a:ea typeface="Times New Roman"/>
                <a:cs typeface="Times New Roman"/>
                <a:sym typeface="Times New Roman"/>
              </a:rPr>
              <a:t> </a:t>
            </a:r>
            <a:endParaRPr sz="8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4- Associated Symptoms:</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rgbClr val="666666"/>
                </a:solidFill>
                <a:latin typeface="Times New Roman"/>
                <a:ea typeface="Times New Roman"/>
                <a:cs typeface="Times New Roman"/>
                <a:sym typeface="Times New Roman"/>
              </a:rPr>
              <a:t>a- Jaundice :  </a:t>
            </a:r>
            <a:endParaRPr sz="10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rgbClr val="666666"/>
                </a:solidFill>
                <a:latin typeface="Times New Roman"/>
                <a:ea typeface="Times New Roman"/>
                <a:cs typeface="Times New Roman"/>
                <a:sym typeface="Times New Roman"/>
              </a:rPr>
              <a:t>Prehepatic causes : Fatigue , chillies , Tea colored urine , Exertional dyspnea , Palpitation , fever.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rgbClr val="666666"/>
                </a:solidFill>
                <a:latin typeface="Times New Roman"/>
                <a:ea typeface="Times New Roman"/>
                <a:cs typeface="Times New Roman"/>
                <a:sym typeface="Times New Roman"/>
              </a:rPr>
              <a:t>Hepatic causes : Bleeding tendency , Ascites , Lower limb swelling.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rgbClr val="666666"/>
                </a:solidFill>
                <a:latin typeface="Times New Roman"/>
                <a:ea typeface="Times New Roman"/>
                <a:cs typeface="Times New Roman"/>
                <a:sym typeface="Times New Roman"/>
              </a:rPr>
              <a:t>Posthepatic causes : RUQ pain, Clay stool , Dark urine, Pruritus.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rgbClr val="666666"/>
                </a:solidFill>
                <a:latin typeface="Times New Roman"/>
                <a:ea typeface="Times New Roman"/>
                <a:cs typeface="Times New Roman"/>
                <a:sym typeface="Times New Roman"/>
              </a:rPr>
              <a:t>Malaria : Fever , rigors , Cold , Sweating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rgbClr val="666666"/>
                </a:solidFill>
                <a:latin typeface="Times New Roman"/>
                <a:ea typeface="Times New Roman"/>
                <a:cs typeface="Times New Roman"/>
                <a:sym typeface="Times New Roman"/>
              </a:rPr>
              <a:t>B- Edema :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u="sng">
                <a:solidFill>
                  <a:srgbClr val="666666"/>
                </a:solidFill>
                <a:latin typeface="Times New Roman"/>
                <a:ea typeface="Times New Roman"/>
                <a:cs typeface="Times New Roman"/>
                <a:sym typeface="Times New Roman"/>
              </a:rPr>
              <a:t>Endocrine </a:t>
            </a:r>
            <a:r>
              <a:rPr lang="ar" sz="1100">
                <a:solidFill>
                  <a:srgbClr val="666666"/>
                </a:solidFill>
                <a:latin typeface="Times New Roman"/>
                <a:ea typeface="Times New Roman"/>
                <a:cs typeface="Times New Roman"/>
                <a:sym typeface="Times New Roman"/>
              </a:rPr>
              <a:t>: ( Hypothyroidism ) Constipation , Cold intolerance, Weight gain, Sleepy ,  Infectious : Fever , Rigor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u="sng">
                <a:solidFill>
                  <a:srgbClr val="666666"/>
                </a:solidFill>
                <a:latin typeface="Times New Roman"/>
                <a:ea typeface="Times New Roman"/>
                <a:cs typeface="Times New Roman"/>
                <a:sym typeface="Times New Roman"/>
              </a:rPr>
              <a:t>Renal</a:t>
            </a:r>
            <a:r>
              <a:rPr lang="ar" sz="1100">
                <a:solidFill>
                  <a:srgbClr val="666666"/>
                </a:solidFill>
                <a:latin typeface="Times New Roman"/>
                <a:ea typeface="Times New Roman"/>
                <a:cs typeface="Times New Roman"/>
                <a:sym typeface="Times New Roman"/>
              </a:rPr>
              <a:t> : ( Nephrotic syndrome ) Oliguria , Frothy urine ,  CVS : (HF) : Orthopnea, PND , Dyspnea, Fatigue, Weight gain , Intermittent claudication, ( DVT) :  Tender leg swelling  </a:t>
            </a:r>
            <a:r>
              <a:rPr lang="ar" sz="1100" u="sng">
                <a:solidFill>
                  <a:srgbClr val="666666"/>
                </a:solidFill>
                <a:latin typeface="Times New Roman"/>
                <a:ea typeface="Times New Roman"/>
                <a:cs typeface="Times New Roman"/>
                <a:sym typeface="Times New Roman"/>
              </a:rPr>
              <a:t>GIT</a:t>
            </a:r>
            <a:r>
              <a:rPr lang="ar" sz="1100">
                <a:solidFill>
                  <a:srgbClr val="666666"/>
                </a:solidFill>
                <a:latin typeface="Times New Roman"/>
                <a:ea typeface="Times New Roman"/>
                <a:cs typeface="Times New Roman"/>
                <a:sym typeface="Times New Roman"/>
              </a:rPr>
              <a:t> : Jaundice, Purities, Ecchymosis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100">
                <a:solidFill>
                  <a:srgbClr val="666666"/>
                </a:solidFill>
                <a:latin typeface="Times New Roman"/>
                <a:ea typeface="Times New Roman"/>
                <a:cs typeface="Times New Roman"/>
                <a:sym typeface="Times New Roman"/>
              </a:rPr>
              <a:t> </a:t>
            </a:r>
            <a:endParaRPr b="1" sz="1200">
              <a:latin typeface="Times New Roman"/>
              <a:ea typeface="Times New Roman"/>
              <a:cs typeface="Times New Roman"/>
              <a:sym typeface="Times New Roman"/>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 name="Shape 358"/>
        <p:cNvGrpSpPr/>
        <p:nvPr/>
      </p:nvGrpSpPr>
      <p:grpSpPr>
        <a:xfrm>
          <a:off x="0" y="0"/>
          <a:ext cx="0" cy="0"/>
          <a:chOff x="0" y="0"/>
          <a:chExt cx="0" cy="0"/>
        </a:xfrm>
      </p:grpSpPr>
      <p:sp>
        <p:nvSpPr>
          <p:cNvPr id="359" name="Google Shape;359;p67"/>
          <p:cNvSpPr txBox="1"/>
          <p:nvPr/>
        </p:nvSpPr>
        <p:spPr>
          <a:xfrm>
            <a:off x="339788" y="838188"/>
            <a:ext cx="7034100" cy="10113900"/>
          </a:xfrm>
          <a:prstGeom prst="rect">
            <a:avLst/>
          </a:prstGeom>
          <a:noFill/>
          <a:ln>
            <a:noFill/>
          </a:ln>
        </p:spPr>
        <p:txBody>
          <a:bodyPr anchorCtr="0" anchor="t" bIns="125250" lIns="125250" spcFirstLastPara="1" rIns="125250" wrap="square" tIns="125250">
            <a:spAutoFit/>
          </a:bodyPr>
          <a:lstStyle/>
          <a:p>
            <a:pPr indent="0" lvl="0" marL="0" rtl="0" algn="l">
              <a:lnSpc>
                <a:spcPct val="115000"/>
              </a:lnSpc>
              <a:spcBef>
                <a:spcPts val="0"/>
              </a:spcBef>
              <a:spcAft>
                <a:spcPts val="0"/>
              </a:spcAft>
              <a:buClr>
                <a:schemeClr val="dk1"/>
              </a:buClr>
              <a:buSzPts val="1100"/>
              <a:buFont typeface="Arial"/>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5- Risk Factors: Liver disease , Hyperlipidemia , contact with Jaundice ( Hepatitis ) , Hx of Gallstone , Traveling to endemic area., HTN, DVT, history of immobilization</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6- Constitutional symptoms: NNWAFF :  </a:t>
            </a:r>
            <a:r>
              <a:rPr b="1" lang="ar" sz="1100" u="sng">
                <a:solidFill>
                  <a:schemeClr val="dk1"/>
                </a:solidFill>
                <a:latin typeface="Times New Roman"/>
                <a:ea typeface="Times New Roman"/>
                <a:cs typeface="Times New Roman"/>
                <a:sym typeface="Times New Roman"/>
              </a:rPr>
              <a:t>F</a:t>
            </a:r>
            <a:r>
              <a:rPr b="1" lang="ar" sz="1100">
                <a:solidFill>
                  <a:schemeClr val="dk1"/>
                </a:solidFill>
                <a:latin typeface="Times New Roman"/>
                <a:ea typeface="Times New Roman"/>
                <a:cs typeface="Times New Roman"/>
                <a:sym typeface="Times New Roman"/>
              </a:rPr>
              <a:t>ever and </a:t>
            </a:r>
            <a:r>
              <a:rPr b="1" lang="ar" sz="1100" u="sng">
                <a:solidFill>
                  <a:schemeClr val="dk1"/>
                </a:solidFill>
                <a:latin typeface="Times New Roman"/>
                <a:ea typeface="Times New Roman"/>
                <a:cs typeface="Times New Roman"/>
                <a:sym typeface="Times New Roman"/>
              </a:rPr>
              <a:t>F</a:t>
            </a:r>
            <a:r>
              <a:rPr b="1" lang="ar" sz="1100">
                <a:solidFill>
                  <a:schemeClr val="dk1"/>
                </a:solidFill>
                <a:latin typeface="Times New Roman"/>
                <a:ea typeface="Times New Roman"/>
                <a:cs typeface="Times New Roman"/>
                <a:sym typeface="Times New Roman"/>
              </a:rPr>
              <a:t>atigue</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7- Systematic review: </a:t>
            </a:r>
            <a:r>
              <a:rPr lang="ar" sz="1100">
                <a:solidFill>
                  <a:schemeClr val="dk1"/>
                </a:solidFill>
                <a:latin typeface="Times New Roman"/>
                <a:ea typeface="Times New Roman"/>
                <a:cs typeface="Times New Roman"/>
                <a:sym typeface="Times New Roman"/>
              </a:rPr>
              <a:t>Unremarkable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8-  Past medical  </a:t>
            </a:r>
            <a:r>
              <a:rPr lang="ar" sz="1100">
                <a:solidFill>
                  <a:schemeClr val="dk1"/>
                </a:solidFill>
                <a:latin typeface="Times New Roman"/>
                <a:ea typeface="Times New Roman"/>
                <a:cs typeface="Times New Roman"/>
                <a:sym typeface="Times New Roman"/>
              </a:rPr>
              <a:t>Any similar Attacks:</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No </a:t>
            </a:r>
            <a:r>
              <a:rPr lang="ar" sz="1100">
                <a:solidFill>
                  <a:schemeClr val="dk1"/>
                </a:solidFill>
                <a:latin typeface="Times New Roman"/>
                <a:ea typeface="Times New Roman"/>
                <a:cs typeface="Times New Roman"/>
                <a:sym typeface="Times New Roman"/>
              </a:rPr>
              <a:t>Any chronic diseases:</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NO </a:t>
            </a:r>
            <a:r>
              <a:rPr lang="ar" sz="1100">
                <a:solidFill>
                  <a:srgbClr val="0B5394"/>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Any other diseases:</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No </a:t>
            </a:r>
            <a:r>
              <a:rPr lang="ar" sz="1100">
                <a:solidFill>
                  <a:schemeClr val="dk1"/>
                </a:solidFill>
                <a:latin typeface="Times New Roman"/>
                <a:ea typeface="Times New Roman"/>
                <a:cs typeface="Times New Roman"/>
                <a:sym typeface="Times New Roman"/>
              </a:rPr>
              <a:t> History of</a:t>
            </a:r>
            <a:r>
              <a:rPr lang="ar" sz="1100">
                <a:solidFill>
                  <a:srgbClr val="0B5394"/>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Hospitalization</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No </a:t>
            </a:r>
            <a:r>
              <a:rPr lang="ar" sz="1100">
                <a:solidFill>
                  <a:srgbClr val="0B5394"/>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History of Vaccine</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Yes Covid </a:t>
            </a:r>
            <a:r>
              <a:rPr lang="ar" sz="1100">
                <a:solidFill>
                  <a:srgbClr val="0B5394"/>
                </a:solidFill>
                <a:latin typeface="Times New Roman"/>
                <a:ea typeface="Times New Roman"/>
                <a:cs typeface="Times New Roman"/>
                <a:sym typeface="Times New Roman"/>
              </a:rPr>
              <a:t> </a:t>
            </a:r>
            <a:r>
              <a:rPr lang="ar" sz="1100">
                <a:solidFill>
                  <a:schemeClr val="dk1"/>
                </a:solidFill>
                <a:latin typeface="Times New Roman"/>
                <a:ea typeface="Times New Roman"/>
                <a:cs typeface="Times New Roman"/>
                <a:sym typeface="Times New Roman"/>
              </a:rPr>
              <a:t>History of trauma</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No </a:t>
            </a:r>
            <a:endParaRPr sz="11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9: Past surgical history:  </a:t>
            </a:r>
            <a:r>
              <a:rPr lang="ar" sz="1100">
                <a:solidFill>
                  <a:schemeClr val="dk1"/>
                </a:solidFill>
                <a:latin typeface="Times New Roman"/>
                <a:ea typeface="Times New Roman"/>
                <a:cs typeface="Times New Roman"/>
                <a:sym typeface="Times New Roman"/>
              </a:rPr>
              <a:t>History of surgery: Dental extraction</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10- Drug history: </a:t>
            </a:r>
            <a:r>
              <a:rPr lang="ar" sz="1100">
                <a:solidFill>
                  <a:schemeClr val="dk1"/>
                </a:solidFill>
                <a:latin typeface="Times New Roman"/>
                <a:ea typeface="Times New Roman"/>
                <a:cs typeface="Times New Roman"/>
                <a:sym typeface="Times New Roman"/>
              </a:rPr>
              <a:t>Any drugs:</a:t>
            </a:r>
            <a:r>
              <a:rPr lang="ar" sz="1100">
                <a:solidFill>
                  <a:srgbClr val="0B5394"/>
                </a:solidFill>
                <a:latin typeface="Times New Roman"/>
                <a:ea typeface="Times New Roman"/>
                <a:cs typeface="Times New Roman"/>
                <a:sym typeface="Times New Roman"/>
              </a:rPr>
              <a:t> </a:t>
            </a:r>
            <a:r>
              <a:rPr lang="ar" sz="1100">
                <a:solidFill>
                  <a:srgbClr val="B7B7B7"/>
                </a:solidFill>
                <a:latin typeface="Times New Roman"/>
                <a:ea typeface="Times New Roman"/>
                <a:cs typeface="Times New Roman"/>
                <a:sym typeface="Times New Roman"/>
              </a:rPr>
              <a:t>No </a:t>
            </a:r>
            <a:r>
              <a:rPr lang="ar" sz="1100">
                <a:solidFill>
                  <a:srgbClr val="0B5394"/>
                </a:solidFill>
                <a:latin typeface="Times New Roman"/>
                <a:ea typeface="Times New Roman"/>
                <a:cs typeface="Times New Roman"/>
                <a:sym typeface="Times New Roman"/>
              </a:rPr>
              <a:t> </a:t>
            </a:r>
            <a:endParaRPr sz="1100">
              <a:solidFill>
                <a:srgbClr val="0B5394"/>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600">
              <a:solidFill>
                <a:srgbClr val="0B5394"/>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11- Allergy: </a:t>
            </a:r>
            <a:r>
              <a:rPr lang="ar" sz="1100">
                <a:solidFill>
                  <a:schemeClr val="dk1"/>
                </a:solidFill>
                <a:latin typeface="Times New Roman"/>
                <a:ea typeface="Times New Roman"/>
                <a:cs typeface="Times New Roman"/>
                <a:sym typeface="Times New Roman"/>
              </a:rPr>
              <a:t>History of allergy:</a:t>
            </a:r>
            <a:r>
              <a:rPr lang="ar" sz="1100">
                <a:solidFill>
                  <a:srgbClr val="0B5394"/>
                </a:solidFill>
                <a:latin typeface="Times New Roman"/>
                <a:ea typeface="Times New Roman"/>
                <a:cs typeface="Times New Roman"/>
                <a:sym typeface="Times New Roman"/>
              </a:rPr>
              <a:t> </a:t>
            </a:r>
            <a:r>
              <a:rPr lang="ar" sz="1100">
                <a:solidFill>
                  <a:srgbClr val="999999"/>
                </a:solidFill>
                <a:latin typeface="Times New Roman"/>
                <a:ea typeface="Times New Roman"/>
                <a:cs typeface="Times New Roman"/>
                <a:sym typeface="Times New Roman"/>
              </a:rPr>
              <a:t>No </a:t>
            </a:r>
            <a:endParaRPr sz="1100">
              <a:solidFill>
                <a:srgbClr val="999999"/>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12- Blood transfusion: </a:t>
            </a:r>
            <a:r>
              <a:rPr lang="ar" sz="1100">
                <a:solidFill>
                  <a:schemeClr val="dk1"/>
                </a:solidFill>
                <a:latin typeface="Times New Roman"/>
                <a:ea typeface="Times New Roman"/>
                <a:cs typeface="Times New Roman"/>
                <a:sym typeface="Times New Roman"/>
              </a:rPr>
              <a:t>Any history of blood transfusion: </a:t>
            </a:r>
            <a:r>
              <a:rPr lang="ar" sz="1100">
                <a:solidFill>
                  <a:srgbClr val="666666"/>
                </a:solidFill>
                <a:latin typeface="Times New Roman"/>
                <a:ea typeface="Times New Roman"/>
                <a:cs typeface="Times New Roman"/>
                <a:sym typeface="Times New Roman"/>
              </a:rPr>
              <a:t>No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13- Menstrual history</a:t>
            </a:r>
            <a:r>
              <a:rPr lang="ar" sz="1100">
                <a:solidFill>
                  <a:schemeClr val="dk1"/>
                </a:solidFill>
                <a:latin typeface="Times New Roman"/>
                <a:ea typeface="Times New Roman"/>
                <a:cs typeface="Times New Roman"/>
                <a:sym typeface="Times New Roman"/>
              </a:rPr>
              <a:t>: Regular or irregular ? Regular  When is menarche ?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14- Family History: </a:t>
            </a:r>
            <a:r>
              <a:rPr lang="ar" sz="1100">
                <a:solidFill>
                  <a:schemeClr val="dk1"/>
                </a:solidFill>
                <a:latin typeface="Times New Roman"/>
                <a:ea typeface="Times New Roman"/>
                <a:cs typeface="Times New Roman"/>
                <a:sym typeface="Times New Roman"/>
              </a:rPr>
              <a:t>Same disease in family?: Husband has Hepatitis C ,  parents alive? </a:t>
            </a:r>
            <a:r>
              <a:rPr lang="ar" sz="1100">
                <a:solidFill>
                  <a:srgbClr val="666666"/>
                </a:solidFill>
                <a:latin typeface="Times New Roman"/>
                <a:ea typeface="Times New Roman"/>
                <a:cs typeface="Times New Roman"/>
                <a:sym typeface="Times New Roman"/>
              </a:rPr>
              <a:t>Yes </a:t>
            </a:r>
            <a:r>
              <a:rPr lang="ar" sz="1100">
                <a:solidFill>
                  <a:schemeClr val="dk1"/>
                </a:solidFill>
                <a:latin typeface="Times New Roman"/>
                <a:ea typeface="Times New Roman"/>
                <a:cs typeface="Times New Roman"/>
                <a:sym typeface="Times New Roman"/>
              </a:rPr>
              <a:t> inherited diseases?: </a:t>
            </a:r>
            <a:r>
              <a:rPr lang="ar" sz="1100">
                <a:solidFill>
                  <a:srgbClr val="666666"/>
                </a:solidFill>
                <a:latin typeface="Times New Roman"/>
                <a:ea typeface="Times New Roman"/>
                <a:cs typeface="Times New Roman"/>
                <a:sym typeface="Times New Roman"/>
              </a:rPr>
              <a:t>No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100">
                <a:solidFill>
                  <a:schemeClr val="dk1"/>
                </a:solidFill>
                <a:latin typeface="Times New Roman"/>
                <a:ea typeface="Times New Roman"/>
                <a:cs typeface="Times New Roman"/>
                <a:sym typeface="Times New Roman"/>
              </a:rPr>
              <a:t>15: Social History: </a:t>
            </a:r>
            <a:r>
              <a:rPr lang="ar" sz="1100">
                <a:solidFill>
                  <a:schemeClr val="dk1"/>
                </a:solidFill>
                <a:latin typeface="Times New Roman"/>
                <a:ea typeface="Times New Roman"/>
                <a:cs typeface="Times New Roman"/>
                <a:sym typeface="Times New Roman"/>
              </a:rPr>
              <a:t>Smoking or alcohol abuse? </a:t>
            </a:r>
            <a:r>
              <a:rPr lang="ar" sz="1100">
                <a:solidFill>
                  <a:srgbClr val="666666"/>
                </a:solidFill>
                <a:latin typeface="Times New Roman"/>
                <a:ea typeface="Times New Roman"/>
                <a:cs typeface="Times New Roman"/>
                <a:sym typeface="Times New Roman"/>
              </a:rPr>
              <a:t>No </a:t>
            </a:r>
            <a:r>
              <a:rPr lang="ar" sz="1100">
                <a:solidFill>
                  <a:schemeClr val="dk1"/>
                </a:solidFill>
                <a:latin typeface="Times New Roman"/>
                <a:ea typeface="Times New Roman"/>
                <a:cs typeface="Times New Roman"/>
                <a:sym typeface="Times New Roman"/>
              </a:rPr>
              <a:t> Illegal sexual contact: ? </a:t>
            </a:r>
            <a:r>
              <a:rPr lang="ar" sz="1100">
                <a:solidFill>
                  <a:srgbClr val="666666"/>
                </a:solidFill>
                <a:latin typeface="Times New Roman"/>
                <a:ea typeface="Times New Roman"/>
                <a:cs typeface="Times New Roman"/>
                <a:sym typeface="Times New Roman"/>
              </a:rPr>
              <a:t>No </a:t>
            </a:r>
            <a:endParaRPr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16- Travel History</a:t>
            </a:r>
            <a:r>
              <a:rPr lang="ar" sz="1100">
                <a:solidFill>
                  <a:schemeClr val="dk1"/>
                </a:solidFill>
                <a:latin typeface="Times New Roman"/>
                <a:ea typeface="Times New Roman"/>
                <a:cs typeface="Times New Roman"/>
                <a:sym typeface="Times New Roman"/>
              </a:rPr>
              <a:t>: No</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17- Physical findings</a:t>
            </a:r>
            <a:r>
              <a:rPr lang="ar" sz="1100">
                <a:solidFill>
                  <a:schemeClr val="dk1"/>
                </a:solidFill>
                <a:latin typeface="Times New Roman"/>
                <a:ea typeface="Times New Roman"/>
                <a:cs typeface="Times New Roman"/>
                <a:sym typeface="Times New Roman"/>
              </a:rPr>
              <a:t>: : After stabilizing the patient -&gt; JVP high = caput medusa, spider nevi and ascites were positive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18- Differential diagnosis   </a:t>
            </a:r>
            <a:r>
              <a:rPr lang="ar" sz="1100">
                <a:solidFill>
                  <a:schemeClr val="dk1"/>
                </a:solidFill>
                <a:latin typeface="Times New Roman"/>
                <a:ea typeface="Times New Roman"/>
                <a:cs typeface="Times New Roman"/>
                <a:sym typeface="Times New Roman"/>
              </a:rPr>
              <a:t>Acute bacterial peritonitis, liver cirrhosis, hepatitis.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19- Investigation: </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Ascites tapping (paracentesis) and send the fluid for culture, chemistry (protein), ultrasound, CBC, blood chemistry, blood culture, LFT, fibroscan, Triphasic CT to rule out HCC.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20: Treatment and management</a:t>
            </a:r>
            <a:r>
              <a:rPr lang="ar" sz="1100">
                <a:solidFill>
                  <a:schemeClr val="dk1"/>
                </a:solidFill>
                <a:latin typeface="Times New Roman"/>
                <a:ea typeface="Times New Roman"/>
                <a:cs typeface="Times New Roman"/>
                <a:sym typeface="Times New Roman"/>
              </a:rPr>
              <a:t>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-Ensure ABCs first, Abx</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-octreotide for PHTN</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-lactolouse for encephalopathy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-paracentesis for symptomatic relief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-Diuretics and salt restriction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-Pneumococcal/influenza/HepA&amp;B vaccines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100">
                <a:solidFill>
                  <a:schemeClr val="dk1"/>
                </a:solidFill>
                <a:latin typeface="Times New Roman"/>
                <a:ea typeface="Times New Roman"/>
                <a:cs typeface="Times New Roman"/>
                <a:sym typeface="Times New Roman"/>
              </a:rPr>
              <a:t>Questions from examiner:</a:t>
            </a:r>
            <a:endParaRPr b="1"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What are the borders of traube's triangle?</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how to determine if the patient stable or not? (chest pain, SOB, hypotension, confusion)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-he asked me how will i (paplate) the spleen? and if there was a special test for its palpation. i said the </a:t>
            </a:r>
            <a:r>
              <a:rPr b="1" lang="ar" sz="1100" u="sng">
                <a:solidFill>
                  <a:schemeClr val="dk1"/>
                </a:solidFill>
                <a:latin typeface="Times New Roman"/>
                <a:ea typeface="Times New Roman"/>
                <a:cs typeface="Times New Roman"/>
                <a:sym typeface="Times New Roman"/>
              </a:rPr>
              <a:t>bimanual maneuver</a:t>
            </a:r>
            <a:r>
              <a:rPr lang="ar" sz="1100">
                <a:solidFill>
                  <a:schemeClr val="dk1"/>
                </a:solidFill>
                <a:latin typeface="Times New Roman"/>
                <a:ea typeface="Times New Roman"/>
                <a:cs typeface="Times New Roman"/>
                <a:sym typeface="Times New Roman"/>
              </a:rPr>
              <a:t>. but he said cant u think of something else?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-he asked me about the borders of Traub's triangle?</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 What do we call the cyanosis under the tongue? </a:t>
            </a:r>
            <a:r>
              <a:rPr b="1" lang="ar" sz="1100" u="sng">
                <a:solidFill>
                  <a:schemeClr val="dk1"/>
                </a:solidFill>
                <a:latin typeface="Times New Roman"/>
                <a:ea typeface="Times New Roman"/>
                <a:cs typeface="Times New Roman"/>
                <a:sym typeface="Times New Roman"/>
              </a:rPr>
              <a:t>Centeral cyanosis </a:t>
            </a:r>
            <a:endParaRPr b="1" sz="1100" u="sng">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 What are you looking for in </a:t>
            </a:r>
            <a:r>
              <a:rPr b="1" lang="ar" sz="1100" u="sng">
                <a:solidFill>
                  <a:schemeClr val="dk1"/>
                </a:solidFill>
                <a:latin typeface="Times New Roman"/>
                <a:ea typeface="Times New Roman"/>
                <a:cs typeface="Times New Roman"/>
                <a:sym typeface="Times New Roman"/>
              </a:rPr>
              <a:t>superficial palpation</a:t>
            </a:r>
            <a:r>
              <a:rPr lang="ar" sz="1100">
                <a:solidFill>
                  <a:schemeClr val="dk1"/>
                </a:solidFill>
                <a:latin typeface="Times New Roman"/>
                <a:ea typeface="Times New Roman"/>
                <a:cs typeface="Times New Roman"/>
                <a:sym typeface="Times New Roman"/>
              </a:rPr>
              <a:t>? Tenderness, Guarding.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100">
                <a:solidFill>
                  <a:schemeClr val="dk1"/>
                </a:solidFill>
                <a:latin typeface="Times New Roman"/>
                <a:ea typeface="Times New Roman"/>
                <a:cs typeface="Times New Roman"/>
                <a:sym typeface="Times New Roman"/>
              </a:rPr>
              <a:t>- What will you do after the </a:t>
            </a:r>
            <a:r>
              <a:rPr b="1" lang="ar" sz="1100" u="sng">
                <a:solidFill>
                  <a:schemeClr val="dk1"/>
                </a:solidFill>
                <a:latin typeface="Times New Roman"/>
                <a:ea typeface="Times New Roman"/>
                <a:cs typeface="Times New Roman"/>
                <a:sym typeface="Times New Roman"/>
              </a:rPr>
              <a:t>GI examination</a:t>
            </a:r>
            <a:r>
              <a:rPr lang="ar" sz="1100">
                <a:solidFill>
                  <a:schemeClr val="dk1"/>
                </a:solidFill>
                <a:latin typeface="Times New Roman"/>
                <a:ea typeface="Times New Roman"/>
                <a:cs typeface="Times New Roman"/>
                <a:sym typeface="Times New Roman"/>
              </a:rPr>
              <a:t>? DRE (Digital rectal examination) The </a:t>
            </a:r>
            <a:r>
              <a:rPr b="1" lang="ar" sz="1100" u="sng">
                <a:solidFill>
                  <a:schemeClr val="dk1"/>
                </a:solidFill>
                <a:latin typeface="Times New Roman"/>
                <a:ea typeface="Times New Roman"/>
                <a:cs typeface="Times New Roman"/>
                <a:sym typeface="Times New Roman"/>
              </a:rPr>
              <a:t>MOST important</a:t>
            </a:r>
            <a:r>
              <a:rPr lang="ar" sz="1100">
                <a:solidFill>
                  <a:schemeClr val="dk1"/>
                </a:solidFill>
                <a:latin typeface="Times New Roman"/>
                <a:ea typeface="Times New Roman"/>
                <a:cs typeface="Times New Roman"/>
                <a:sym typeface="Times New Roman"/>
              </a:rPr>
              <a:t> one, Genitourinary examination, and other systems like CVS.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1100">
              <a:solidFill>
                <a:schemeClr val="dk1"/>
              </a:solidFill>
              <a:latin typeface="Times New Roman"/>
              <a:ea typeface="Times New Roman"/>
              <a:cs typeface="Times New Roman"/>
              <a:sym typeface="Times New Roman"/>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sp>
        <p:nvSpPr>
          <p:cNvPr id="364" name="Google Shape;364;p68"/>
          <p:cNvSpPr txBox="1"/>
          <p:nvPr/>
        </p:nvSpPr>
        <p:spPr>
          <a:xfrm>
            <a:off x="432225" y="418950"/>
            <a:ext cx="5378400" cy="483300"/>
          </a:xfrm>
          <a:prstGeom prst="rect">
            <a:avLst/>
          </a:prstGeom>
          <a:noFill/>
          <a:ln>
            <a:noFill/>
          </a:ln>
        </p:spPr>
        <p:txBody>
          <a:bodyPr anchorCtr="0" anchor="t" bIns="119350" lIns="119350" spcFirstLastPara="1" rIns="119350" wrap="square" tIns="119350">
            <a:noAutofit/>
          </a:bodyPr>
          <a:lstStyle/>
          <a:p>
            <a:pPr indent="0" lvl="0" marL="0" rtl="0" algn="l">
              <a:lnSpc>
                <a:spcPct val="115000"/>
              </a:lnSpc>
              <a:spcBef>
                <a:spcPts val="0"/>
              </a:spcBef>
              <a:spcAft>
                <a:spcPts val="0"/>
              </a:spcAft>
              <a:buNone/>
            </a:pPr>
            <a:r>
              <a:rPr b="1" lang="ar" sz="1800">
                <a:solidFill>
                  <a:schemeClr val="dk1"/>
                </a:solidFill>
                <a:highlight>
                  <a:srgbClr val="FFF2CC"/>
                </a:highlight>
                <a:latin typeface="Times New Roman"/>
                <a:ea typeface="Times New Roman"/>
                <a:cs typeface="Times New Roman"/>
                <a:sym typeface="Times New Roman"/>
              </a:rPr>
              <a:t>Physical examination (Abdominal Examination):</a:t>
            </a:r>
            <a:endParaRPr b="1" sz="1800">
              <a:solidFill>
                <a:schemeClr val="dk1"/>
              </a:solidFill>
              <a:highlight>
                <a:srgbClr val="FFF2CC"/>
              </a:highlight>
              <a:latin typeface="Times New Roman"/>
              <a:ea typeface="Times New Roman"/>
              <a:cs typeface="Times New Roman"/>
              <a:sym typeface="Times New Roman"/>
            </a:endParaRPr>
          </a:p>
        </p:txBody>
      </p:sp>
      <p:sp>
        <p:nvSpPr>
          <p:cNvPr id="365" name="Google Shape;365;p68"/>
          <p:cNvSpPr txBox="1"/>
          <p:nvPr/>
        </p:nvSpPr>
        <p:spPr>
          <a:xfrm>
            <a:off x="450000" y="1152739"/>
            <a:ext cx="6930600" cy="9718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1- </a:t>
            </a:r>
            <a:r>
              <a:rPr b="1" lang="ar" sz="1300">
                <a:solidFill>
                  <a:schemeClr val="dk1"/>
                </a:solidFill>
                <a:latin typeface="Times New Roman"/>
                <a:ea typeface="Times New Roman"/>
                <a:cs typeface="Times New Roman"/>
                <a:sym typeface="Times New Roman"/>
              </a:rPr>
              <a:t>WIPPPER</a:t>
            </a:r>
            <a:r>
              <a:rPr lang="ar" sz="1200">
                <a:solidFill>
                  <a:schemeClr val="dk1"/>
                </a:solidFill>
                <a:latin typeface="Times New Roman"/>
                <a:ea typeface="Times New Roman"/>
                <a:cs typeface="Times New Roman"/>
                <a:sym typeface="Times New Roman"/>
              </a:rPr>
              <a:t>: Wash hand, Introduce yourself, Insure patient Privacy, Position: </a:t>
            </a:r>
            <a:r>
              <a:rPr lang="ar" sz="1200" u="sng">
                <a:solidFill>
                  <a:schemeClr val="dk1"/>
                </a:solidFill>
                <a:latin typeface="Times New Roman"/>
                <a:ea typeface="Times New Roman"/>
                <a:cs typeface="Times New Roman"/>
                <a:sym typeface="Times New Roman"/>
              </a:rPr>
              <a:t>Laying flat</a:t>
            </a:r>
            <a:endParaRPr sz="1200" u="sng">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 and Permission, Exposure:  </a:t>
            </a:r>
            <a:r>
              <a:rPr lang="ar" sz="1200" u="sng">
                <a:solidFill>
                  <a:schemeClr val="dk1"/>
                </a:solidFill>
                <a:latin typeface="Times New Roman"/>
                <a:ea typeface="Times New Roman"/>
                <a:cs typeface="Times New Roman"/>
                <a:sym typeface="Times New Roman"/>
              </a:rPr>
              <a:t>Nipple to mid-thigh  </a:t>
            </a:r>
            <a:endParaRPr sz="1200" u="sng">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2-  </a:t>
            </a:r>
            <a:r>
              <a:rPr b="1" lang="ar" sz="1300">
                <a:solidFill>
                  <a:schemeClr val="dk1"/>
                </a:solidFill>
                <a:latin typeface="Times New Roman"/>
                <a:ea typeface="Times New Roman"/>
                <a:cs typeface="Times New Roman"/>
                <a:sym typeface="Times New Roman"/>
              </a:rPr>
              <a:t>ABCCDE</a:t>
            </a:r>
            <a:r>
              <a:rPr b="1" lang="ar" sz="1200">
                <a:solidFill>
                  <a:schemeClr val="dk1"/>
                </a:solidFill>
                <a:latin typeface="Times New Roman"/>
                <a:ea typeface="Times New Roman"/>
                <a:cs typeface="Times New Roman"/>
                <a:sym typeface="Times New Roman"/>
              </a:rPr>
              <a:t>: </a:t>
            </a:r>
            <a:r>
              <a:rPr lang="ar" sz="1200" u="sng">
                <a:solidFill>
                  <a:schemeClr val="dk1"/>
                </a:solidFill>
                <a:latin typeface="Times New Roman"/>
                <a:ea typeface="Times New Roman"/>
                <a:cs typeface="Times New Roman"/>
                <a:sym typeface="Times New Roman"/>
              </a:rPr>
              <a:t>Appearance </a:t>
            </a:r>
            <a:r>
              <a:rPr lang="ar" sz="1200">
                <a:solidFill>
                  <a:schemeClr val="dk1"/>
                </a:solidFill>
                <a:latin typeface="Times New Roman"/>
                <a:ea typeface="Times New Roman"/>
                <a:cs typeface="Times New Roman"/>
                <a:sym typeface="Times New Roman"/>
              </a:rPr>
              <a:t>(young/middle aged/old, looks well or ill) </a:t>
            </a:r>
            <a:r>
              <a:rPr lang="ar" sz="1200" u="sng">
                <a:solidFill>
                  <a:schemeClr val="dk1"/>
                </a:solidFill>
                <a:latin typeface="Times New Roman"/>
                <a:ea typeface="Times New Roman"/>
                <a:cs typeface="Times New Roman"/>
                <a:sym typeface="Times New Roman"/>
              </a:rPr>
              <a:t>Body built </a:t>
            </a:r>
            <a:r>
              <a:rPr lang="ar" sz="1200">
                <a:solidFill>
                  <a:schemeClr val="dk1"/>
                </a:solidFill>
                <a:latin typeface="Times New Roman"/>
                <a:ea typeface="Times New Roman"/>
                <a:cs typeface="Times New Roman"/>
                <a:sym typeface="Times New Roman"/>
              </a:rPr>
              <a:t>(overweight, thin or normal) </a:t>
            </a:r>
            <a:r>
              <a:rPr lang="ar" sz="1200" u="sng">
                <a:solidFill>
                  <a:schemeClr val="dk1"/>
                </a:solidFill>
                <a:latin typeface="Times New Roman"/>
                <a:ea typeface="Times New Roman"/>
                <a:cs typeface="Times New Roman"/>
                <a:sym typeface="Times New Roman"/>
              </a:rPr>
              <a:t>Color </a:t>
            </a:r>
            <a:r>
              <a:rPr lang="ar" sz="1200">
                <a:solidFill>
                  <a:schemeClr val="dk1"/>
                </a:solidFill>
                <a:latin typeface="Times New Roman"/>
                <a:ea typeface="Times New Roman"/>
                <a:cs typeface="Times New Roman"/>
                <a:sym typeface="Times New Roman"/>
              </a:rPr>
              <a:t>(pale, cyanosis, jaundice) </a:t>
            </a:r>
            <a:r>
              <a:rPr lang="ar" sz="1200" u="sng">
                <a:solidFill>
                  <a:schemeClr val="dk1"/>
                </a:solidFill>
                <a:latin typeface="Times New Roman"/>
                <a:ea typeface="Times New Roman"/>
                <a:cs typeface="Times New Roman"/>
                <a:sym typeface="Times New Roman"/>
              </a:rPr>
              <a:t>Connections </a:t>
            </a:r>
            <a:r>
              <a:rPr lang="ar" sz="1200">
                <a:solidFill>
                  <a:schemeClr val="dk1"/>
                </a:solidFill>
                <a:latin typeface="Times New Roman"/>
                <a:ea typeface="Times New Roman"/>
                <a:cs typeface="Times New Roman"/>
                <a:sym typeface="Times New Roman"/>
              </a:rPr>
              <a:t> (IV cannula, oxygen mask, nasal cannula, holter monitor, nasogastric tube) </a:t>
            </a:r>
            <a:r>
              <a:rPr lang="ar" sz="1200" u="sng">
                <a:solidFill>
                  <a:schemeClr val="dk1"/>
                </a:solidFill>
                <a:latin typeface="Times New Roman"/>
                <a:ea typeface="Times New Roman"/>
                <a:cs typeface="Times New Roman"/>
                <a:sym typeface="Times New Roman"/>
              </a:rPr>
              <a:t>Distress </a:t>
            </a:r>
            <a:r>
              <a:rPr lang="ar" sz="1200">
                <a:solidFill>
                  <a:schemeClr val="dk1"/>
                </a:solidFill>
                <a:latin typeface="Times New Roman"/>
                <a:ea typeface="Times New Roman"/>
                <a:cs typeface="Times New Roman"/>
                <a:sym typeface="Times New Roman"/>
              </a:rPr>
              <a:t>(in pain, using accessory muscles in breathing, abnormal movements) </a:t>
            </a:r>
            <a:r>
              <a:rPr lang="ar" sz="1200" u="sng">
                <a:solidFill>
                  <a:schemeClr val="dk1"/>
                </a:solidFill>
                <a:latin typeface="Times New Roman"/>
                <a:ea typeface="Times New Roman"/>
                <a:cs typeface="Times New Roman"/>
                <a:sym typeface="Times New Roman"/>
              </a:rPr>
              <a:t>Else </a:t>
            </a:r>
            <a:r>
              <a:rPr lang="ar" sz="1200">
                <a:solidFill>
                  <a:schemeClr val="dk1"/>
                </a:solidFill>
                <a:latin typeface="Times New Roman"/>
                <a:ea typeface="Times New Roman"/>
                <a:cs typeface="Times New Roman"/>
                <a:sym typeface="Times New Roman"/>
              </a:rPr>
              <a:t>(Consciousness, Alertness and orientation to person, place and time)</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300">
                <a:solidFill>
                  <a:schemeClr val="dk1"/>
                </a:solidFill>
                <a:latin typeface="Times New Roman"/>
                <a:ea typeface="Times New Roman"/>
                <a:cs typeface="Times New Roman"/>
                <a:sym typeface="Times New Roman"/>
              </a:rPr>
              <a:t>3- Vital Signs:</a:t>
            </a:r>
            <a:r>
              <a:rPr lang="ar" sz="1200">
                <a:solidFill>
                  <a:schemeClr val="dk1"/>
                </a:solidFill>
                <a:latin typeface="Times New Roman"/>
                <a:ea typeface="Times New Roman"/>
                <a:cs typeface="Times New Roman"/>
                <a:sym typeface="Times New Roman"/>
              </a:rPr>
              <a:t> BP, RR, HR, O2 saturation.</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4- </a:t>
            </a:r>
            <a:r>
              <a:rPr b="1" lang="ar" sz="1300">
                <a:solidFill>
                  <a:schemeClr val="dk1"/>
                </a:solidFill>
                <a:latin typeface="Times New Roman"/>
                <a:ea typeface="Times New Roman"/>
                <a:cs typeface="Times New Roman"/>
                <a:sym typeface="Times New Roman"/>
              </a:rPr>
              <a:t>Inspection </a:t>
            </a:r>
            <a:r>
              <a:rPr b="1" lang="ar" sz="1200">
                <a:solidFill>
                  <a:schemeClr val="dk1"/>
                </a:solidFill>
                <a:latin typeface="Times New Roman"/>
                <a:ea typeface="Times New Roman"/>
                <a:cs typeface="Times New Roman"/>
                <a:sym typeface="Times New Roman"/>
              </a:rPr>
              <a:t>  </a:t>
            </a:r>
            <a:r>
              <a:rPr b="1" lang="ar" sz="1200">
                <a:solidFill>
                  <a:srgbClr val="980000"/>
                </a:solidFill>
                <a:latin typeface="Times New Roman"/>
                <a:ea typeface="Times New Roman"/>
                <a:cs typeface="Times New Roman"/>
                <a:sym typeface="Times New Roman"/>
              </a:rPr>
              <a:t>compare!</a:t>
            </a:r>
            <a:r>
              <a:rPr b="1" lang="ar"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A- Hands : </a:t>
            </a:r>
            <a:endParaRPr b="1" sz="1200">
              <a:solidFill>
                <a:schemeClr val="dk1"/>
              </a:solidFill>
              <a:latin typeface="Times New Roman"/>
              <a:ea typeface="Times New Roman"/>
              <a:cs typeface="Times New Roman"/>
              <a:sym typeface="Times New Roman"/>
            </a:endParaRPr>
          </a:p>
          <a:p>
            <a:pPr indent="-304800" lvl="0" marL="457200" rtl="0" algn="l">
              <a:lnSpc>
                <a:spcPct val="115000"/>
              </a:lnSpc>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Dorsum: Tendon xanthoma → Hyperlipidemia , Muscle wasting → e.g. Cancer , Any skin pigmentation or scars   Tar staining → Smoking , and Check the temperature → Peripheral perfusion</a:t>
            </a:r>
            <a:endParaRPr sz="1200">
              <a:solidFill>
                <a:schemeClr val="dk1"/>
              </a:solidFill>
              <a:latin typeface="Times New Roman"/>
              <a:ea typeface="Times New Roman"/>
              <a:cs typeface="Times New Roman"/>
              <a:sym typeface="Times New Roman"/>
            </a:endParaRPr>
          </a:p>
          <a:p>
            <a:pPr indent="-304800" lvl="0" marL="457200" rtl="0" algn="l">
              <a:lnSpc>
                <a:spcPct val="115000"/>
              </a:lnSpc>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Palm:  Palmar erythema → High estrogen level &gt; liver diseases ,  Palmar xanthoma → Hyperlipidemia    Flapping tremor → Ammonia , Dupuytren’s contracture → Alcoholic ,  Peripheral Cyanosis  → Low O2 saturation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  	 Pallor → Anemia</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7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B- Nails </a:t>
            </a:r>
            <a:endParaRPr b="1" sz="1200">
              <a:solidFill>
                <a:schemeClr val="dk1"/>
              </a:solidFill>
              <a:latin typeface="Times New Roman"/>
              <a:ea typeface="Times New Roman"/>
              <a:cs typeface="Times New Roman"/>
              <a:sym typeface="Times New Roman"/>
            </a:endParaRPr>
          </a:p>
          <a:p>
            <a:pPr indent="-304800" lvl="0" marL="457200" rtl="0" algn="l">
              <a:lnSpc>
                <a:spcPct val="115000"/>
              </a:lnSpc>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Clubbing → IBD, Cirrhosis ,  Koilonychia → Anemia ,   Leukonychia → Hypoalbuminemia,  </a:t>
            </a:r>
            <a:endParaRPr sz="1200">
              <a:solidFill>
                <a:schemeClr val="dk1"/>
              </a:solidFill>
              <a:latin typeface="Times New Roman"/>
              <a:ea typeface="Times New Roman"/>
              <a:cs typeface="Times New Roman"/>
              <a:sym typeface="Times New Roman"/>
            </a:endParaRPr>
          </a:p>
          <a:p>
            <a:pPr indent="-304800" lvl="0" marL="457200" rtl="0" algn="l">
              <a:lnSpc>
                <a:spcPct val="115000"/>
              </a:lnSpc>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Half and half sign → CKD</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C- Arms : </a:t>
            </a:r>
            <a:endParaRPr b="1" sz="1200">
              <a:solidFill>
                <a:schemeClr val="dk1"/>
              </a:solidFill>
              <a:latin typeface="Times New Roman"/>
              <a:ea typeface="Times New Roman"/>
              <a:cs typeface="Times New Roman"/>
              <a:sym typeface="Times New Roman"/>
            </a:endParaRPr>
          </a:p>
          <a:p>
            <a:pPr indent="-304800" lvl="0" marL="457200" rtl="0" algn="l">
              <a:lnSpc>
                <a:spcPct val="115000"/>
              </a:lnSpc>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Rash ,  Any scar that indicate IV drug abuse ,  Bruising and Petechiae → Uremia ,   Eczema ,   Scratch mark (uremic pruritus) ,  Acanthosis Nigricans ,   Spider naevi ,  Subcutaneous nodules, Radial Pulse “Comment on Rate, Rhythm and character”,  AV fistula → Dialysis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D-Face : </a:t>
            </a:r>
            <a:endParaRPr sz="1200">
              <a:solidFill>
                <a:schemeClr val="dk1"/>
              </a:solidFill>
              <a:latin typeface="Times New Roman"/>
              <a:ea typeface="Times New Roman"/>
              <a:cs typeface="Times New Roman"/>
              <a:sym typeface="Times New Roman"/>
            </a:endParaRPr>
          </a:p>
          <a:p>
            <a:pPr indent="-304800" lvl="0" marL="457200" rtl="0" algn="l">
              <a:lnSpc>
                <a:spcPct val="115000"/>
              </a:lnSpc>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Cyanosis → Low O2 in the blood </a:t>
            </a:r>
            <a:endParaRPr sz="1200">
              <a:solidFill>
                <a:schemeClr val="dk1"/>
              </a:solidFill>
              <a:latin typeface="Times New Roman"/>
              <a:ea typeface="Times New Roman"/>
              <a:cs typeface="Times New Roman"/>
              <a:sym typeface="Times New Roman"/>
            </a:endParaRPr>
          </a:p>
          <a:p>
            <a:pPr indent="-304800" lvl="0" marL="457200" rtl="0" algn="l">
              <a:lnSpc>
                <a:spcPct val="115000"/>
              </a:lnSpc>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Eyes::  Pallor → Anemia,   Xanthelasma → Hyperlipidemia,   Ideally l should do fundoscopy to look if there are any diabtic or hypertensive changes,  Jaundice,  Kayser-Fleisher Ring</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E- Mouth : </a:t>
            </a:r>
            <a:endParaRPr sz="1200">
              <a:solidFill>
                <a:schemeClr val="dk1"/>
              </a:solidFill>
              <a:latin typeface="Times New Roman"/>
              <a:ea typeface="Times New Roman"/>
              <a:cs typeface="Times New Roman"/>
              <a:sym typeface="Times New Roman"/>
            </a:endParaRPr>
          </a:p>
          <a:p>
            <a:pPr indent="-304800" lvl="0" marL="457200" rtl="0" algn="l">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Oral hygiene → IE ,   Central cyanosis → Poor circulation,   Angular Stomatitis → Anemia </a:t>
            </a:r>
            <a:endParaRPr sz="1200">
              <a:solidFill>
                <a:schemeClr val="dk1"/>
              </a:solidFill>
              <a:latin typeface="Times New Roman"/>
              <a:ea typeface="Times New Roman"/>
              <a:cs typeface="Times New Roman"/>
              <a:sym typeface="Times New Roman"/>
            </a:endParaRPr>
          </a:p>
          <a:p>
            <a:pPr indent="457200" lvl="0" marL="0" rtl="0" algn="l">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Uremic Fetor ,   Gum Hypertrophy → Drugs ADR,   Glossitis ,  if. Mouth Ulcer → IBD 			Fetor hepaticus</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F- Neck : </a:t>
            </a:r>
            <a:endParaRPr b="1" sz="1200">
              <a:solidFill>
                <a:schemeClr val="dk1"/>
              </a:solidFill>
              <a:latin typeface="Times New Roman"/>
              <a:ea typeface="Times New Roman"/>
              <a:cs typeface="Times New Roman"/>
              <a:sym typeface="Times New Roman"/>
            </a:endParaRPr>
          </a:p>
          <a:p>
            <a:pPr indent="-304800" lvl="0" marL="457200" rtl="0" algn="l">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Carotid artery (character,volume,bruit) ,   JVP ,  Lymph nodes</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b="1" lang="ar" sz="1200">
                <a:solidFill>
                  <a:schemeClr val="dk1"/>
                </a:solidFill>
                <a:latin typeface="Times New Roman"/>
                <a:ea typeface="Times New Roman"/>
                <a:cs typeface="Times New Roman"/>
                <a:sym typeface="Times New Roman"/>
              </a:rPr>
              <a:t>G- Chest : </a:t>
            </a:r>
            <a:endParaRPr b="1"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 Spider naevi and  Gynecomastia</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b="1" lang="ar" sz="1200">
                <a:solidFill>
                  <a:schemeClr val="dk1"/>
                </a:solidFill>
                <a:latin typeface="Times New Roman"/>
                <a:ea typeface="Times New Roman"/>
                <a:cs typeface="Times New Roman"/>
                <a:sym typeface="Times New Roman"/>
              </a:rPr>
              <a:t>H- Abdomen </a:t>
            </a:r>
            <a:endParaRPr b="1" sz="1200">
              <a:solidFill>
                <a:schemeClr val="dk1"/>
              </a:solidFill>
              <a:latin typeface="Times New Roman"/>
              <a:ea typeface="Times New Roman"/>
              <a:cs typeface="Times New Roman"/>
              <a:sym typeface="Times New Roman"/>
            </a:endParaRPr>
          </a:p>
          <a:p>
            <a:pPr indent="-304800" lvl="0" marL="457200" rtl="0" algn="l">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Abdomen Contour, Distension, Umbilicus: ( Inverted or everted ),  Visible mass:</a:t>
            </a:r>
            <a:endParaRPr sz="1200">
              <a:solidFill>
                <a:schemeClr val="dk1"/>
              </a:solidFill>
              <a:latin typeface="Times New Roman"/>
              <a:ea typeface="Times New Roman"/>
              <a:cs typeface="Times New Roman"/>
              <a:sym typeface="Times New Roman"/>
            </a:endParaRPr>
          </a:p>
          <a:p>
            <a:pPr indent="-304800" lvl="0" marL="457200" rtl="0" algn="l">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3Ps:  </a:t>
            </a:r>
            <a:r>
              <a:rPr lang="ar" sz="1200" u="sng">
                <a:solidFill>
                  <a:schemeClr val="dk1"/>
                </a:solidFill>
                <a:latin typeface="Times New Roman"/>
                <a:ea typeface="Times New Roman"/>
                <a:cs typeface="Times New Roman"/>
                <a:sym typeface="Times New Roman"/>
              </a:rPr>
              <a:t>P</a:t>
            </a:r>
            <a:r>
              <a:rPr lang="ar" sz="1200">
                <a:solidFill>
                  <a:schemeClr val="dk1"/>
                </a:solidFill>
                <a:latin typeface="Times New Roman"/>
                <a:ea typeface="Times New Roman"/>
                <a:cs typeface="Times New Roman"/>
                <a:sym typeface="Times New Roman"/>
              </a:rPr>
              <a:t>rominent veins . </a:t>
            </a:r>
            <a:r>
              <a:rPr lang="ar" sz="1200" u="sng">
                <a:solidFill>
                  <a:schemeClr val="dk1"/>
                </a:solidFill>
                <a:latin typeface="Times New Roman"/>
                <a:ea typeface="Times New Roman"/>
                <a:cs typeface="Times New Roman"/>
                <a:sym typeface="Times New Roman"/>
              </a:rPr>
              <a:t>P</a:t>
            </a:r>
            <a:r>
              <a:rPr lang="ar" sz="1200">
                <a:solidFill>
                  <a:schemeClr val="dk1"/>
                </a:solidFill>
                <a:latin typeface="Times New Roman"/>
                <a:ea typeface="Times New Roman"/>
                <a:cs typeface="Times New Roman"/>
                <a:sym typeface="Times New Roman"/>
              </a:rPr>
              <a:t>eristalsis . Visible </a:t>
            </a:r>
            <a:r>
              <a:rPr lang="ar" sz="1200" u="sng">
                <a:solidFill>
                  <a:schemeClr val="dk1"/>
                </a:solidFill>
                <a:latin typeface="Times New Roman"/>
                <a:ea typeface="Times New Roman"/>
                <a:cs typeface="Times New Roman"/>
                <a:sym typeface="Times New Roman"/>
              </a:rPr>
              <a:t>p</a:t>
            </a:r>
            <a:r>
              <a:rPr lang="ar" sz="1200">
                <a:solidFill>
                  <a:schemeClr val="dk1"/>
                </a:solidFill>
                <a:latin typeface="Times New Roman"/>
                <a:ea typeface="Times New Roman"/>
                <a:cs typeface="Times New Roman"/>
                <a:sym typeface="Times New Roman"/>
              </a:rPr>
              <a:t>ulses</a:t>
            </a:r>
            <a:endParaRPr sz="1200">
              <a:solidFill>
                <a:schemeClr val="dk1"/>
              </a:solidFill>
              <a:latin typeface="Times New Roman"/>
              <a:ea typeface="Times New Roman"/>
              <a:cs typeface="Times New Roman"/>
              <a:sym typeface="Times New Roman"/>
            </a:endParaRPr>
          </a:p>
          <a:p>
            <a:pPr indent="-304800" lvl="0" marL="457200" rtl="0" algn="l">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5Ss: </a:t>
            </a:r>
            <a:r>
              <a:rPr lang="ar" sz="1200" u="sng">
                <a:solidFill>
                  <a:schemeClr val="dk1"/>
                </a:solidFill>
                <a:latin typeface="Times New Roman"/>
                <a:ea typeface="Times New Roman"/>
                <a:cs typeface="Times New Roman"/>
                <a:sym typeface="Times New Roman"/>
              </a:rPr>
              <a:t>S</a:t>
            </a:r>
            <a:r>
              <a:rPr lang="ar" sz="1200">
                <a:solidFill>
                  <a:schemeClr val="dk1"/>
                </a:solidFill>
                <a:latin typeface="Times New Roman"/>
                <a:ea typeface="Times New Roman"/>
                <a:cs typeface="Times New Roman"/>
                <a:sym typeface="Times New Roman"/>
              </a:rPr>
              <a:t>cars   </a:t>
            </a:r>
            <a:r>
              <a:rPr lang="ar" sz="1200" u="sng">
                <a:solidFill>
                  <a:schemeClr val="dk1"/>
                </a:solidFill>
                <a:latin typeface="Times New Roman"/>
                <a:ea typeface="Times New Roman"/>
                <a:cs typeface="Times New Roman"/>
                <a:sym typeface="Times New Roman"/>
              </a:rPr>
              <a:t>S</a:t>
            </a:r>
            <a:r>
              <a:rPr lang="ar" sz="1200">
                <a:solidFill>
                  <a:schemeClr val="dk1"/>
                </a:solidFill>
                <a:latin typeface="Times New Roman"/>
                <a:ea typeface="Times New Roman"/>
                <a:cs typeface="Times New Roman"/>
                <a:sym typeface="Times New Roman"/>
              </a:rPr>
              <a:t>kin lesions . </a:t>
            </a:r>
            <a:r>
              <a:rPr lang="ar" sz="1200" u="sng">
                <a:solidFill>
                  <a:schemeClr val="dk1"/>
                </a:solidFill>
                <a:latin typeface="Times New Roman"/>
                <a:ea typeface="Times New Roman"/>
                <a:cs typeface="Times New Roman"/>
                <a:sym typeface="Times New Roman"/>
              </a:rPr>
              <a:t>S</a:t>
            </a:r>
            <a:r>
              <a:rPr lang="ar" sz="1200">
                <a:solidFill>
                  <a:schemeClr val="dk1"/>
                </a:solidFill>
                <a:latin typeface="Times New Roman"/>
                <a:ea typeface="Times New Roman"/>
                <a:cs typeface="Times New Roman"/>
                <a:sym typeface="Times New Roman"/>
              </a:rPr>
              <a:t>kin discoloration  </a:t>
            </a:r>
            <a:r>
              <a:rPr lang="ar" sz="1200" u="sng">
                <a:solidFill>
                  <a:schemeClr val="dk1"/>
                </a:solidFill>
                <a:latin typeface="Times New Roman"/>
                <a:ea typeface="Times New Roman"/>
                <a:cs typeface="Times New Roman"/>
                <a:sym typeface="Times New Roman"/>
              </a:rPr>
              <a:t>S</a:t>
            </a:r>
            <a:r>
              <a:rPr lang="ar" sz="1200">
                <a:solidFill>
                  <a:schemeClr val="dk1"/>
                </a:solidFill>
                <a:latin typeface="Times New Roman"/>
                <a:ea typeface="Times New Roman"/>
                <a:cs typeface="Times New Roman"/>
                <a:sym typeface="Times New Roman"/>
              </a:rPr>
              <a:t>triae  </a:t>
            </a:r>
            <a:r>
              <a:rPr lang="ar" sz="1200" u="sng">
                <a:solidFill>
                  <a:schemeClr val="dk1"/>
                </a:solidFill>
                <a:latin typeface="Times New Roman"/>
                <a:ea typeface="Times New Roman"/>
                <a:cs typeface="Times New Roman"/>
                <a:sym typeface="Times New Roman"/>
              </a:rPr>
              <a:t>S</a:t>
            </a:r>
            <a:r>
              <a:rPr lang="ar" sz="1200">
                <a:solidFill>
                  <a:schemeClr val="dk1"/>
                </a:solidFill>
                <a:latin typeface="Times New Roman"/>
                <a:ea typeface="Times New Roman"/>
                <a:cs typeface="Times New Roman"/>
                <a:sym typeface="Times New Roman"/>
              </a:rPr>
              <a:t>toma bag</a:t>
            </a:r>
            <a:endParaRPr sz="1200">
              <a:solidFill>
                <a:schemeClr val="dk1"/>
              </a:solidFill>
              <a:latin typeface="Times New Roman"/>
              <a:ea typeface="Times New Roman"/>
              <a:cs typeface="Times New Roman"/>
              <a:sym typeface="Times New Roman"/>
            </a:endParaRPr>
          </a:p>
          <a:p>
            <a:pPr indent="-304800" lvl="0" marL="457200" rtl="0" algn="l">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Hernia:  Ask the patient to cough</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1200">
              <a:solidFill>
                <a:schemeClr val="dk1"/>
              </a:solidFill>
              <a:latin typeface="Times New Roman"/>
              <a:ea typeface="Times New Roman"/>
              <a:cs typeface="Times New Roman"/>
              <a:sym typeface="Times New Roman"/>
            </a:endParaRPr>
          </a:p>
        </p:txBody>
      </p:sp>
      <p:sp>
        <p:nvSpPr>
          <p:cNvPr id="366" name="Google Shape;366;p68">
            <a:hlinkClick r:id="rId3"/>
          </p:cNvPr>
          <p:cNvSpPr txBox="1"/>
          <p:nvPr/>
        </p:nvSpPr>
        <p:spPr>
          <a:xfrm>
            <a:off x="5453151" y="586436"/>
            <a:ext cx="1470600" cy="35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ar" sz="1100">
                <a:solidFill>
                  <a:srgbClr val="990000"/>
                </a:solidFill>
                <a:latin typeface="Times New Roman"/>
                <a:ea typeface="Times New Roman"/>
                <a:cs typeface="Times New Roman"/>
                <a:sym typeface="Times New Roman"/>
              </a:rPr>
              <a:t>CLICK HERE!</a:t>
            </a:r>
            <a:endParaRPr b="1" sz="1100">
              <a:solidFill>
                <a:srgbClr val="990000"/>
              </a:solidFill>
              <a:latin typeface="Times New Roman"/>
              <a:ea typeface="Times New Roman"/>
              <a:cs typeface="Times New Roman"/>
              <a:sym typeface="Times New Roman"/>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0" name="Shape 370"/>
        <p:cNvGrpSpPr/>
        <p:nvPr/>
      </p:nvGrpSpPr>
      <p:grpSpPr>
        <a:xfrm>
          <a:off x="0" y="0"/>
          <a:ext cx="0" cy="0"/>
          <a:chOff x="0" y="0"/>
          <a:chExt cx="0" cy="0"/>
        </a:xfrm>
      </p:grpSpPr>
      <p:sp>
        <p:nvSpPr>
          <p:cNvPr id="371" name="Google Shape;371;p69"/>
          <p:cNvSpPr txBox="1"/>
          <p:nvPr/>
        </p:nvSpPr>
        <p:spPr>
          <a:xfrm>
            <a:off x="270300" y="817475"/>
            <a:ext cx="7019400" cy="7511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ar">
                <a:solidFill>
                  <a:schemeClr val="dk1"/>
                </a:solidFill>
                <a:latin typeface="Times New Roman"/>
                <a:ea typeface="Times New Roman"/>
                <a:cs typeface="Times New Roman"/>
                <a:sym typeface="Times New Roman"/>
              </a:rPr>
              <a:t>5- </a:t>
            </a:r>
            <a:r>
              <a:rPr b="1" lang="ar">
                <a:solidFill>
                  <a:schemeClr val="dk1"/>
                </a:solidFill>
                <a:latin typeface="Times New Roman"/>
                <a:ea typeface="Times New Roman"/>
                <a:cs typeface="Times New Roman"/>
                <a:sym typeface="Times New Roman"/>
              </a:rPr>
              <a:t>Palpation:</a:t>
            </a:r>
            <a:r>
              <a:rPr lang="ar" sz="1300">
                <a:solidFill>
                  <a:schemeClr val="dk1"/>
                </a:solidFill>
                <a:latin typeface="Times New Roman"/>
                <a:ea typeface="Times New Roman"/>
                <a:cs typeface="Times New Roman"/>
                <a:sym typeface="Times New Roman"/>
              </a:rPr>
              <a:t> 		</a:t>
            </a:r>
            <a:r>
              <a:rPr lang="ar" sz="1200" u="sng">
                <a:solidFill>
                  <a:srgbClr val="E06666"/>
                </a:solidFill>
                <a:latin typeface="Times New Roman"/>
                <a:ea typeface="Times New Roman"/>
                <a:cs typeface="Times New Roman"/>
                <a:sym typeface="Times New Roman"/>
              </a:rPr>
              <a:t>ask if the patient in pain or not before the palpation”</a:t>
            </a:r>
            <a:endParaRPr sz="1200" u="sng">
              <a:solidFill>
                <a:srgbClr val="E06666"/>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13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b="1" lang="ar" sz="1300">
                <a:solidFill>
                  <a:schemeClr val="dk1"/>
                </a:solidFill>
                <a:latin typeface="Times New Roman"/>
                <a:ea typeface="Times New Roman"/>
                <a:cs typeface="Times New Roman"/>
                <a:sym typeface="Times New Roman"/>
              </a:rPr>
              <a:t>A- Superficial palpation:</a:t>
            </a:r>
            <a:endParaRPr b="1" sz="1300">
              <a:solidFill>
                <a:schemeClr val="dk1"/>
              </a:solidFill>
              <a:latin typeface="Times New Roman"/>
              <a:ea typeface="Times New Roman"/>
              <a:cs typeface="Times New Roman"/>
              <a:sym typeface="Times New Roman"/>
            </a:endParaRPr>
          </a:p>
          <a:p>
            <a:pPr indent="-311150" lvl="0" marL="457200" rtl="0" algn="l">
              <a:spcBef>
                <a:spcPts val="0"/>
              </a:spcBef>
              <a:spcAft>
                <a:spcPts val="0"/>
              </a:spcAft>
              <a:buClr>
                <a:schemeClr val="dk1"/>
              </a:buClr>
              <a:buSzPts val="1300"/>
              <a:buFont typeface="Times New Roman"/>
              <a:buChar char="-"/>
            </a:pPr>
            <a:r>
              <a:rPr lang="ar" sz="1300">
                <a:solidFill>
                  <a:schemeClr val="dk1"/>
                </a:solidFill>
                <a:latin typeface="Times New Roman"/>
                <a:ea typeface="Times New Roman"/>
                <a:cs typeface="Times New Roman"/>
                <a:sym typeface="Times New Roman"/>
              </a:rPr>
              <a:t>Superficial masses , Tenderness ,  Guarding or rigidity ,  Rebound tenderness → Acute appendicitis </a:t>
            </a:r>
            <a:endParaRPr sz="1300">
              <a:solidFill>
                <a:schemeClr val="dk1"/>
              </a:solidFill>
              <a:latin typeface="Times New Roman"/>
              <a:ea typeface="Times New Roman"/>
              <a:cs typeface="Times New Roman"/>
              <a:sym typeface="Times New Roman"/>
            </a:endParaRPr>
          </a:p>
          <a:p>
            <a:pPr indent="-311150" lvl="0" marL="457200" rtl="0" algn="l">
              <a:spcBef>
                <a:spcPts val="0"/>
              </a:spcBef>
              <a:spcAft>
                <a:spcPts val="0"/>
              </a:spcAft>
              <a:buClr>
                <a:schemeClr val="dk1"/>
              </a:buClr>
              <a:buSzPts val="1300"/>
              <a:buFont typeface="Times New Roman"/>
              <a:buChar char="-"/>
            </a:pPr>
            <a:r>
              <a:rPr lang="ar" sz="1300">
                <a:solidFill>
                  <a:schemeClr val="dk1"/>
                </a:solidFill>
                <a:latin typeface="Times New Roman"/>
                <a:ea typeface="Times New Roman"/>
                <a:cs typeface="Times New Roman"/>
                <a:sym typeface="Times New Roman"/>
              </a:rPr>
              <a:t>Hernia: ask the patient to cough (palpate the umbilicus, right groin and left groin when you asking the patient to cough)</a:t>
            </a:r>
            <a:endParaRPr sz="13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b="1" lang="ar" sz="1300">
                <a:solidFill>
                  <a:schemeClr val="dk1"/>
                </a:solidFill>
                <a:latin typeface="Times New Roman"/>
                <a:ea typeface="Times New Roman"/>
                <a:cs typeface="Times New Roman"/>
                <a:sym typeface="Times New Roman"/>
              </a:rPr>
              <a:t>B- Deep palpation:</a:t>
            </a:r>
            <a:endParaRPr b="1" sz="13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ar" sz="1300">
                <a:solidFill>
                  <a:schemeClr val="dk1"/>
                </a:solidFill>
                <a:latin typeface="Times New Roman"/>
                <a:ea typeface="Times New Roman"/>
                <a:cs typeface="Times New Roman"/>
                <a:sym typeface="Times New Roman"/>
              </a:rPr>
              <a:t>a. Deep masses , Tumors or organomegaly</a:t>
            </a:r>
            <a:endParaRPr sz="13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b="1" lang="ar" sz="1300">
                <a:solidFill>
                  <a:schemeClr val="dk1"/>
                </a:solidFill>
                <a:latin typeface="Times New Roman"/>
                <a:ea typeface="Times New Roman"/>
                <a:cs typeface="Times New Roman"/>
                <a:sym typeface="Times New Roman"/>
              </a:rPr>
              <a:t>C- Organ palpation:</a:t>
            </a:r>
            <a:endParaRPr b="1" sz="1300">
              <a:solidFill>
                <a:schemeClr val="dk1"/>
              </a:solidFill>
              <a:latin typeface="Times New Roman"/>
              <a:ea typeface="Times New Roman"/>
              <a:cs typeface="Times New Roman"/>
              <a:sym typeface="Times New Roman"/>
            </a:endParaRPr>
          </a:p>
          <a:p>
            <a:pPr indent="-311150" lvl="0" marL="457200" rtl="0" algn="l">
              <a:spcBef>
                <a:spcPts val="0"/>
              </a:spcBef>
              <a:spcAft>
                <a:spcPts val="0"/>
              </a:spcAft>
              <a:buClr>
                <a:schemeClr val="dk1"/>
              </a:buClr>
              <a:buSzPts val="1300"/>
              <a:buFont typeface="Times New Roman"/>
              <a:buChar char="-"/>
            </a:pPr>
            <a:r>
              <a:rPr lang="ar" sz="1300">
                <a:solidFill>
                  <a:schemeClr val="dk1"/>
                </a:solidFill>
                <a:latin typeface="Times New Roman"/>
                <a:ea typeface="Times New Roman"/>
                <a:cs typeface="Times New Roman"/>
                <a:sym typeface="Times New Roman"/>
              </a:rPr>
              <a:t>Liver , Spleen , Gallbladder , Kidneys , Urinary bladder ,  Abdominal Aortic aneurysm</a:t>
            </a:r>
            <a:endParaRPr sz="13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13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b="1" lang="ar" sz="1300">
                <a:solidFill>
                  <a:schemeClr val="dk1"/>
                </a:solidFill>
                <a:latin typeface="Times New Roman"/>
                <a:ea typeface="Times New Roman"/>
                <a:cs typeface="Times New Roman"/>
                <a:sym typeface="Times New Roman"/>
              </a:rPr>
              <a:t>6- Percussion: </a:t>
            </a:r>
            <a:endParaRPr b="1" sz="1300">
              <a:solidFill>
                <a:schemeClr val="dk1"/>
              </a:solidFill>
              <a:latin typeface="Times New Roman"/>
              <a:ea typeface="Times New Roman"/>
              <a:cs typeface="Times New Roman"/>
              <a:sym typeface="Times New Roman"/>
            </a:endParaRPr>
          </a:p>
          <a:p>
            <a:pPr indent="-304800" lvl="0" marL="457200" rtl="0" algn="l">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Liver , Urinary bladder ,and Spleen </a:t>
            </a:r>
            <a:endParaRPr sz="1200">
              <a:solidFill>
                <a:schemeClr val="dk1"/>
              </a:solidFill>
              <a:latin typeface="Times New Roman"/>
              <a:ea typeface="Times New Roman"/>
              <a:cs typeface="Times New Roman"/>
              <a:sym typeface="Times New Roman"/>
            </a:endParaRPr>
          </a:p>
          <a:p>
            <a:pPr indent="-304800" lvl="0" marL="457200" rtl="0" algn="l">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Ascites: , Shifting dullness and Fluid thrill</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b="1" lang="ar" sz="1300">
                <a:solidFill>
                  <a:schemeClr val="dk1"/>
                </a:solidFill>
                <a:latin typeface="Times New Roman"/>
                <a:ea typeface="Times New Roman"/>
                <a:cs typeface="Times New Roman"/>
                <a:sym typeface="Times New Roman"/>
              </a:rPr>
              <a:t>7- Auscultation: </a:t>
            </a:r>
            <a:endParaRPr b="1" sz="1300">
              <a:solidFill>
                <a:schemeClr val="dk1"/>
              </a:solidFill>
              <a:latin typeface="Times New Roman"/>
              <a:ea typeface="Times New Roman"/>
              <a:cs typeface="Times New Roman"/>
              <a:sym typeface="Times New Roman"/>
            </a:endParaRPr>
          </a:p>
          <a:p>
            <a:pPr indent="-304800" lvl="0" marL="457200" rtl="0" algn="l">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Bowel Sounds</a:t>
            </a:r>
            <a:endParaRPr sz="1200">
              <a:solidFill>
                <a:schemeClr val="dk1"/>
              </a:solidFill>
              <a:latin typeface="Times New Roman"/>
              <a:ea typeface="Times New Roman"/>
              <a:cs typeface="Times New Roman"/>
              <a:sym typeface="Times New Roman"/>
            </a:endParaRPr>
          </a:p>
          <a:p>
            <a:pPr indent="-304800" lvl="0" marL="457200" rtl="0" algn="l">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Friction rub: Auscultation over the liver and spleen → Peritoneal abnormality </a:t>
            </a:r>
            <a:endParaRPr sz="1200">
              <a:solidFill>
                <a:schemeClr val="dk1"/>
              </a:solidFill>
              <a:latin typeface="Times New Roman"/>
              <a:ea typeface="Times New Roman"/>
              <a:cs typeface="Times New Roman"/>
              <a:sym typeface="Times New Roman"/>
            </a:endParaRPr>
          </a:p>
          <a:p>
            <a:pPr indent="-304800" lvl="0" marL="457200" rtl="0" algn="l">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Bruits:,  Aortic bruits: Auscultation above the umbilicus ,  Renal bruits: Auscultation 2.5 cm above and lateral to the umbilicus</a:t>
            </a:r>
            <a:endParaRPr sz="1200">
              <a:solidFill>
                <a:schemeClr val="dk1"/>
              </a:solidFill>
              <a:latin typeface="Times New Roman"/>
              <a:ea typeface="Times New Roman"/>
              <a:cs typeface="Times New Roman"/>
              <a:sym typeface="Times New Roman"/>
            </a:endParaRPr>
          </a:p>
          <a:p>
            <a:pPr indent="0" lvl="0" marL="457200" rtl="0" algn="l">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b="1" lang="ar" sz="1200">
                <a:solidFill>
                  <a:schemeClr val="dk1"/>
                </a:solidFill>
                <a:latin typeface="Times New Roman"/>
                <a:ea typeface="Times New Roman"/>
                <a:cs typeface="Times New Roman"/>
                <a:sym typeface="Times New Roman"/>
              </a:rPr>
              <a:t>8- Associated Examinations: </a:t>
            </a:r>
            <a:endParaRPr b="1"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 Ideally I should check Murphy punch → Costovertebral angle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tenderness: pyelonephritis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 Chest: check if there are any</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a. Signs of HF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b. Signs of pleural effusion and pulmonary edema</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 Back:</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a. Basal Crackles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b. Sacral edema</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 Lower limb:</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a. Livedo reticularis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b. Lower limb edema “ pitting edema”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c. Peripheral pulses</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 Ideally I should end the examination with per rectal and external genitalia</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ar" sz="1200">
                <a:solidFill>
                  <a:schemeClr val="dk1"/>
                </a:solidFill>
                <a:latin typeface="Times New Roman"/>
                <a:ea typeface="Times New Roman"/>
                <a:cs typeface="Times New Roman"/>
                <a:sym typeface="Times New Roman"/>
              </a:rPr>
              <a:t>examination</a:t>
            </a:r>
            <a:endParaRPr sz="13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1300">
              <a:solidFill>
                <a:schemeClr val="dk1"/>
              </a:solidFill>
              <a:latin typeface="Times New Roman"/>
              <a:ea typeface="Times New Roman"/>
              <a:cs typeface="Times New Roman"/>
              <a:sym typeface="Times New Roman"/>
            </a:endParaRPr>
          </a:p>
        </p:txBody>
      </p:sp>
      <p:pic>
        <p:nvPicPr>
          <p:cNvPr id="372" name="Google Shape;372;p69"/>
          <p:cNvPicPr preferRelativeResize="0"/>
          <p:nvPr/>
        </p:nvPicPr>
        <p:blipFill>
          <a:blip r:embed="rId3">
            <a:alphaModFix/>
          </a:blip>
          <a:stretch>
            <a:fillRect/>
          </a:stretch>
        </p:blipFill>
        <p:spPr>
          <a:xfrm>
            <a:off x="4984524" y="3233228"/>
            <a:ext cx="2261150" cy="1167325"/>
          </a:xfrm>
          <a:prstGeom prst="rect">
            <a:avLst/>
          </a:prstGeom>
          <a:noFill/>
          <a:ln>
            <a:noFill/>
          </a:ln>
        </p:spPr>
      </p:pic>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6" name="Shape 376"/>
        <p:cNvGrpSpPr/>
        <p:nvPr/>
      </p:nvGrpSpPr>
      <p:grpSpPr>
        <a:xfrm>
          <a:off x="0" y="0"/>
          <a:ext cx="0" cy="0"/>
          <a:chOff x="0" y="0"/>
          <a:chExt cx="0" cy="0"/>
        </a:xfrm>
      </p:grpSpPr>
      <p:sp>
        <p:nvSpPr>
          <p:cNvPr id="377" name="Google Shape;377;p70"/>
          <p:cNvSpPr txBox="1"/>
          <p:nvPr/>
        </p:nvSpPr>
        <p:spPr>
          <a:xfrm>
            <a:off x="760500" y="6172200"/>
            <a:ext cx="6039000" cy="1200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ar" sz="2200">
                <a:latin typeface="Cambria"/>
                <a:ea typeface="Cambria"/>
                <a:cs typeface="Cambria"/>
                <a:sym typeface="Cambria"/>
              </a:rPr>
              <a:t>في الختام نود شكر كل من قام  بهذا العمل </a:t>
            </a:r>
            <a:r>
              <a:rPr lang="ar" sz="2200">
                <a:latin typeface="Cambria"/>
                <a:ea typeface="Cambria"/>
                <a:cs typeface="Cambria"/>
                <a:sym typeface="Cambria"/>
              </a:rPr>
              <a:t>أو</a:t>
            </a:r>
            <a:r>
              <a:rPr lang="ar" sz="2200">
                <a:latin typeface="Cambria"/>
                <a:ea typeface="Cambria"/>
                <a:cs typeface="Cambria"/>
                <a:sym typeface="Cambria"/>
              </a:rPr>
              <a:t> ساعد على تطويره </a:t>
            </a:r>
            <a:endParaRPr sz="2200">
              <a:latin typeface="Cambria"/>
              <a:ea typeface="Cambria"/>
              <a:cs typeface="Cambria"/>
              <a:sym typeface="Cambria"/>
            </a:endParaRPr>
          </a:p>
          <a:p>
            <a:pPr indent="0" lvl="0" marL="0" rtl="0" algn="ctr">
              <a:spcBef>
                <a:spcPts val="0"/>
              </a:spcBef>
              <a:spcAft>
                <a:spcPts val="0"/>
              </a:spcAft>
              <a:buNone/>
            </a:pPr>
            <a:r>
              <a:rPr lang="ar" sz="2200" u="sng">
                <a:latin typeface="Cambria"/>
                <a:ea typeface="Cambria"/>
                <a:cs typeface="Cambria"/>
                <a:sym typeface="Cambria"/>
              </a:rPr>
              <a:t>لا تنسونا من دعائكم </a:t>
            </a:r>
            <a:r>
              <a:rPr lang="ar" sz="2200">
                <a:latin typeface="Cambria"/>
                <a:ea typeface="Cambria"/>
                <a:cs typeface="Cambria"/>
                <a:sym typeface="Cambria"/>
              </a:rPr>
              <a:t> </a:t>
            </a:r>
            <a:endParaRPr sz="2200">
              <a:latin typeface="Cambria"/>
              <a:ea typeface="Cambria"/>
              <a:cs typeface="Cambria"/>
              <a:sym typeface="Cambria"/>
            </a:endParaRPr>
          </a:p>
          <a:p>
            <a:pPr indent="0" lvl="0" marL="0" rtl="0" algn="r">
              <a:spcBef>
                <a:spcPts val="0"/>
              </a:spcBef>
              <a:spcAft>
                <a:spcPts val="0"/>
              </a:spcAft>
              <a:buNone/>
            </a:pPr>
            <a:r>
              <a:t/>
            </a:r>
            <a:endParaRPr sz="2200">
              <a:latin typeface="Cambria"/>
              <a:ea typeface="Cambria"/>
              <a:cs typeface="Cambria"/>
              <a:sym typeface="Cambria"/>
            </a:endParaRPr>
          </a:p>
        </p:txBody>
      </p:sp>
      <p:pic>
        <p:nvPicPr>
          <p:cNvPr id="378" name="Google Shape;378;p70"/>
          <p:cNvPicPr preferRelativeResize="0"/>
          <p:nvPr/>
        </p:nvPicPr>
        <p:blipFill>
          <a:blip r:embed="rId3">
            <a:alphaModFix/>
          </a:blip>
          <a:stretch>
            <a:fillRect/>
          </a:stretch>
        </p:blipFill>
        <p:spPr>
          <a:xfrm>
            <a:off x="1571625" y="3610425"/>
            <a:ext cx="4200525" cy="21145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8"/>
          <p:cNvSpPr txBox="1"/>
          <p:nvPr/>
        </p:nvSpPr>
        <p:spPr>
          <a:xfrm>
            <a:off x="466725" y="693625"/>
            <a:ext cx="6801600" cy="9438300"/>
          </a:xfrm>
          <a:prstGeom prst="rect">
            <a:avLst/>
          </a:prstGeom>
          <a:noFill/>
          <a:ln>
            <a:noFill/>
          </a:ln>
        </p:spPr>
        <p:txBody>
          <a:bodyPr anchorCtr="0" anchor="t" bIns="125250" lIns="125250" spcFirstLastPara="1" rIns="125250" wrap="square" tIns="125250">
            <a:noAutofit/>
          </a:bodyPr>
          <a:lstStyle/>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9: Past surgical history: </a:t>
            </a:r>
            <a:r>
              <a:rPr lang="ar" sz="1200">
                <a:solidFill>
                  <a:schemeClr val="dk1"/>
                </a:solidFill>
                <a:latin typeface="Times New Roman"/>
                <a:ea typeface="Times New Roman"/>
                <a:cs typeface="Times New Roman"/>
                <a:sym typeface="Times New Roman"/>
              </a:rPr>
              <a:t>Unremarkable</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10- Drug history: </a:t>
            </a:r>
            <a:r>
              <a:rPr lang="ar" sz="1200">
                <a:solidFill>
                  <a:schemeClr val="dk1"/>
                </a:solidFill>
                <a:latin typeface="Times New Roman"/>
                <a:ea typeface="Times New Roman"/>
                <a:cs typeface="Times New Roman"/>
                <a:sym typeface="Times New Roman"/>
              </a:rPr>
              <a:t>Any drugs: For HTN and hyperlipidemia, Name and dose: Atrovatatin, Lisinopril.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11- Allergy: </a:t>
            </a:r>
            <a:r>
              <a:rPr lang="ar" sz="1200">
                <a:solidFill>
                  <a:schemeClr val="dk1"/>
                </a:solidFill>
                <a:latin typeface="Times New Roman"/>
                <a:ea typeface="Times New Roman"/>
                <a:cs typeface="Times New Roman"/>
                <a:sym typeface="Times New Roman"/>
              </a:rPr>
              <a:t>History of allergy: no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12- Blood transfusion:</a:t>
            </a:r>
            <a:r>
              <a:rPr lang="ar" sz="1200">
                <a:solidFill>
                  <a:schemeClr val="dk1"/>
                </a:solidFill>
                <a:latin typeface="Times New Roman"/>
                <a:ea typeface="Times New Roman"/>
                <a:cs typeface="Times New Roman"/>
                <a:sym typeface="Times New Roman"/>
              </a:rPr>
              <a:t> Any history of blood transfusion: no</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13- Menstrual history: </a:t>
            </a:r>
            <a:r>
              <a:rPr b="1" lang="ar" sz="1200">
                <a:solidFill>
                  <a:srgbClr val="B7B7B7"/>
                </a:solidFill>
                <a:latin typeface="Times New Roman"/>
                <a:ea typeface="Times New Roman"/>
                <a:cs typeface="Times New Roman"/>
                <a:sym typeface="Times New Roman"/>
              </a:rPr>
              <a:t>Male patient </a:t>
            </a:r>
            <a:endParaRPr sz="1200">
              <a:solidFill>
                <a:srgbClr val="B7B7B7"/>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14- Family History: </a:t>
            </a:r>
            <a:r>
              <a:rPr lang="ar" sz="1200" u="sng">
                <a:solidFill>
                  <a:schemeClr val="dk1"/>
                </a:solidFill>
                <a:latin typeface="Times New Roman"/>
                <a:ea typeface="Times New Roman"/>
                <a:cs typeface="Times New Roman"/>
                <a:sym typeface="Times New Roman"/>
              </a:rPr>
              <a:t>same disease in the Family:?</a:t>
            </a:r>
            <a:r>
              <a:rPr lang="ar" sz="1200">
                <a:solidFill>
                  <a:schemeClr val="dk1"/>
                </a:solidFill>
                <a:latin typeface="Times New Roman"/>
                <a:ea typeface="Times New Roman"/>
                <a:cs typeface="Times New Roman"/>
                <a:sym typeface="Times New Roman"/>
              </a:rPr>
              <a:t>  no,</a:t>
            </a:r>
            <a:r>
              <a:rPr lang="ar" sz="1200" u="sng">
                <a:solidFill>
                  <a:schemeClr val="dk1"/>
                </a:solidFill>
                <a:latin typeface="Times New Roman"/>
                <a:ea typeface="Times New Roman"/>
                <a:cs typeface="Times New Roman"/>
                <a:sym typeface="Times New Roman"/>
              </a:rPr>
              <a:t> Are parents alive</a:t>
            </a:r>
            <a:r>
              <a:rPr lang="ar" sz="1200">
                <a:solidFill>
                  <a:schemeClr val="dk1"/>
                </a:solidFill>
                <a:latin typeface="Times New Roman"/>
                <a:ea typeface="Times New Roman"/>
                <a:cs typeface="Times New Roman"/>
                <a:sym typeface="Times New Roman"/>
              </a:rPr>
              <a:t>? Mother  alive, father died,</a:t>
            </a:r>
            <a:r>
              <a:rPr lang="ar" sz="1200" u="sng">
                <a:solidFill>
                  <a:schemeClr val="dk1"/>
                </a:solidFill>
                <a:latin typeface="Times New Roman"/>
                <a:ea typeface="Times New Roman"/>
                <a:cs typeface="Times New Roman"/>
                <a:sym typeface="Times New Roman"/>
              </a:rPr>
              <a:t> At what age and why</a:t>
            </a:r>
            <a:r>
              <a:rPr lang="ar" sz="1200">
                <a:solidFill>
                  <a:schemeClr val="dk1"/>
                </a:solidFill>
                <a:latin typeface="Times New Roman"/>
                <a:ea typeface="Times New Roman"/>
                <a:cs typeface="Times New Roman"/>
                <a:sym typeface="Times New Roman"/>
              </a:rPr>
              <a:t>:?  78, due to MI, Any inherited diseases: no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15: Social History: </a:t>
            </a:r>
            <a:r>
              <a:rPr lang="ar" sz="1200">
                <a:solidFill>
                  <a:schemeClr val="dk1"/>
                </a:solidFill>
                <a:latin typeface="Times New Roman"/>
                <a:ea typeface="Times New Roman"/>
                <a:cs typeface="Times New Roman"/>
                <a:sym typeface="Times New Roman"/>
              </a:rPr>
              <a:t>Smoking or alcohol abuse: smoker, for 20 years, one pack/day, Illegal sexual contact: no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16- Travel History: </a:t>
            </a:r>
            <a:r>
              <a:rPr lang="ar" sz="1200">
                <a:solidFill>
                  <a:schemeClr val="dk1"/>
                </a:solidFill>
                <a:latin typeface="Times New Roman"/>
                <a:ea typeface="Times New Roman"/>
                <a:cs typeface="Times New Roman"/>
                <a:sym typeface="Times New Roman"/>
              </a:rPr>
              <a:t>Unremarkable</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17- </a:t>
            </a:r>
            <a:r>
              <a:rPr b="1" lang="ar" sz="1200" u="sng">
                <a:solidFill>
                  <a:schemeClr val="hlink"/>
                </a:solidFill>
                <a:latin typeface="Times New Roman"/>
                <a:ea typeface="Times New Roman"/>
                <a:cs typeface="Times New Roman"/>
                <a:sym typeface="Times New Roman"/>
                <a:hlinkClick action="ppaction://hlinksldjump" r:id="rId3"/>
              </a:rPr>
              <a:t>Physical findings</a:t>
            </a:r>
            <a:r>
              <a:rPr lang="ar" sz="1200">
                <a:solidFill>
                  <a:schemeClr val="dk1"/>
                </a:solidFill>
                <a:latin typeface="Times New Roman"/>
                <a:ea typeface="Times New Roman"/>
                <a:cs typeface="Times New Roman"/>
                <a:sym typeface="Times New Roman"/>
              </a:rPr>
              <a:t>: on mannequin</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18- Investigation: </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1- ECG: -NSTMI: ST depression -STMI ST: elevation  Antiplatelets are also given before and after PCI</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2- Cardiac markers: CK-MB ( used for reinfarction due to its short half life). and </a:t>
            </a:r>
            <a:r>
              <a:rPr lang="ar" sz="1200">
                <a:solidFill>
                  <a:schemeClr val="dk1"/>
                </a:solidFill>
                <a:latin typeface="Times New Roman"/>
                <a:ea typeface="Times New Roman"/>
                <a:cs typeface="Times New Roman"/>
                <a:sym typeface="Times New Roman"/>
              </a:rPr>
              <a:t>Troponin </a:t>
            </a:r>
            <a:r>
              <a:rPr lang="ar"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3- BNP: rule in/out HF</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19- Differential diagnosis: ACS, </a:t>
            </a:r>
            <a:r>
              <a:rPr lang="ar" sz="1200">
                <a:solidFill>
                  <a:schemeClr val="dk1"/>
                </a:solidFill>
                <a:latin typeface="Times New Roman"/>
                <a:ea typeface="Times New Roman"/>
                <a:cs typeface="Times New Roman"/>
                <a:sym typeface="Times New Roman"/>
              </a:rPr>
              <a:t>Arrhythmia (if palpitation), PE, Pneumothorax, Thyrotoxicosis, Esophageal spasm</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20: Treatment and management: </a:t>
            </a:r>
            <a:endParaRPr b="1" sz="1200">
              <a:solidFill>
                <a:schemeClr val="dk1"/>
              </a:solidFill>
              <a:latin typeface="Times New Roman"/>
              <a:ea typeface="Times New Roman"/>
              <a:cs typeface="Times New Roman"/>
              <a:sym typeface="Times New Roman"/>
            </a:endParaRPr>
          </a:p>
          <a:p>
            <a:pPr indent="-381000" lvl="0" marL="622300" rtl="0" algn="l">
              <a:lnSpc>
                <a:spcPct val="115000"/>
              </a:lnSpc>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Pharmacological: Morphine, Oxygen: &gt;90%, Nitroglycerin: symptomatic relief, </a:t>
            </a:r>
            <a:r>
              <a:rPr b="1" lang="ar" sz="1200">
                <a:solidFill>
                  <a:schemeClr val="dk1"/>
                </a:solidFill>
                <a:latin typeface="Times New Roman"/>
                <a:ea typeface="Times New Roman"/>
                <a:cs typeface="Times New Roman"/>
                <a:sym typeface="Times New Roman"/>
              </a:rPr>
              <a:t>Aspirin ( Best initial ),</a:t>
            </a:r>
            <a:r>
              <a:rPr lang="ar" sz="1200">
                <a:solidFill>
                  <a:schemeClr val="dk1"/>
                </a:solidFill>
                <a:latin typeface="Times New Roman"/>
                <a:ea typeface="Times New Roman"/>
                <a:cs typeface="Times New Roman"/>
                <a:sym typeface="Times New Roman"/>
              </a:rPr>
              <a:t> Beta blockers: ​Reduces mortality​, ACEI (most imp side effect is cough): reduces heart load reduces possibility of HF, Statins: reduces cholesterol, and improves lipid profile ​reduce mortality, Heparin</a:t>
            </a:r>
            <a:endParaRPr sz="1200">
              <a:solidFill>
                <a:schemeClr val="dk1"/>
              </a:solidFill>
              <a:latin typeface="Times New Roman"/>
              <a:ea typeface="Times New Roman"/>
              <a:cs typeface="Times New Roman"/>
              <a:sym typeface="Times New Roman"/>
            </a:endParaRPr>
          </a:p>
          <a:p>
            <a:pPr indent="-381000" lvl="0" marL="622300" rtl="0" algn="l">
              <a:lnSpc>
                <a:spcPct val="115000"/>
              </a:lnSpc>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Interventional: Within 90 mins: </a:t>
            </a:r>
            <a:r>
              <a:rPr b="1" lang="ar" sz="1200">
                <a:solidFill>
                  <a:schemeClr val="dk1"/>
                </a:solidFill>
                <a:latin typeface="Times New Roman"/>
                <a:ea typeface="Times New Roman"/>
                <a:cs typeface="Times New Roman"/>
                <a:sym typeface="Times New Roman"/>
              </a:rPr>
              <a:t>PCI ( Best treatment if available ),</a:t>
            </a:r>
            <a:r>
              <a:rPr lang="ar" sz="1200">
                <a:solidFill>
                  <a:schemeClr val="dk1"/>
                </a:solidFill>
                <a:latin typeface="Times New Roman"/>
                <a:ea typeface="Times New Roman"/>
                <a:cs typeface="Times New Roman"/>
                <a:sym typeface="Times New Roman"/>
              </a:rPr>
              <a:t> more than 90 mins: fibrinolytics (only with STEMI) given within 12 hours of admission</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21: Quastions from examiner:</a:t>
            </a:r>
            <a:endParaRPr b="1" sz="1200">
              <a:solidFill>
                <a:schemeClr val="dk1"/>
              </a:solidFill>
              <a:latin typeface="Times New Roman"/>
              <a:ea typeface="Times New Roman"/>
              <a:cs typeface="Times New Roman"/>
              <a:sym typeface="Times New Roman"/>
            </a:endParaRPr>
          </a:p>
          <a:p>
            <a:pPr indent="-381000" lvl="0" marL="622300" rtl="0" algn="l">
              <a:lnSpc>
                <a:spcPct val="115000"/>
              </a:lnSpc>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Causes of flapping tremors?: Hypomagnesemia, hypokalemia, cardiac failure, hepatic failure, renal failure, and intoxications e.g. barbiturates) </a:t>
            </a:r>
            <a:endParaRPr sz="1200">
              <a:solidFill>
                <a:schemeClr val="dk1"/>
              </a:solidFill>
              <a:latin typeface="Times New Roman"/>
              <a:ea typeface="Times New Roman"/>
              <a:cs typeface="Times New Roman"/>
              <a:sym typeface="Times New Roman"/>
            </a:endParaRPr>
          </a:p>
          <a:p>
            <a:pPr indent="-381000" lvl="0" marL="622300" rtl="0" algn="l">
              <a:lnSpc>
                <a:spcPct val="115000"/>
              </a:lnSpc>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Describe the character and possible abnormalities of the radial pulse ?: (in character, rhythm, and volume), </a:t>
            </a:r>
            <a:endParaRPr sz="1200">
              <a:solidFill>
                <a:schemeClr val="dk1"/>
              </a:solidFill>
              <a:latin typeface="Times New Roman"/>
              <a:ea typeface="Times New Roman"/>
              <a:cs typeface="Times New Roman"/>
              <a:sym typeface="Times New Roman"/>
            </a:endParaRPr>
          </a:p>
          <a:p>
            <a:pPr indent="-381000" lvl="0" marL="622300" rtl="0" algn="l">
              <a:lnSpc>
                <a:spcPct val="115000"/>
              </a:lnSpc>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Characterization of JVP? (report the actual length of JVP from the right atrium, meaning one had to add 5 to the distance measured from the sternal angle). </a:t>
            </a:r>
            <a:endParaRPr sz="1200">
              <a:solidFill>
                <a:schemeClr val="dk1"/>
              </a:solidFill>
              <a:latin typeface="Times New Roman"/>
              <a:ea typeface="Times New Roman"/>
              <a:cs typeface="Times New Roman"/>
              <a:sym typeface="Times New Roman"/>
            </a:endParaRPr>
          </a:p>
          <a:p>
            <a:pPr indent="-381000" lvl="0" marL="622300" rtl="0" algn="l">
              <a:lnSpc>
                <a:spcPct val="115000"/>
              </a:lnSpc>
              <a:spcBef>
                <a:spcPts val="0"/>
              </a:spcBef>
              <a:spcAft>
                <a:spcPts val="0"/>
              </a:spcAft>
              <a:buClr>
                <a:schemeClr val="dk1"/>
              </a:buClr>
              <a:buSzPts val="1200"/>
              <a:buFont typeface="Times New Roman"/>
              <a:buChar char="-"/>
            </a:pPr>
            <a:r>
              <a:rPr lang="ar" sz="1200">
                <a:solidFill>
                  <a:schemeClr val="dk1"/>
                </a:solidFill>
                <a:latin typeface="Times New Roman"/>
                <a:ea typeface="Times New Roman"/>
                <a:cs typeface="Times New Roman"/>
                <a:sym typeface="Times New Roman"/>
              </a:rPr>
              <a:t>what are the Accentuation maneuvers for the apex beat? as well as its abnormalities with examples?  heaving, thrusting, double impulse, dyskinetic, tapping, etc...</a:t>
            </a:r>
            <a:endParaRPr sz="1200">
              <a:solidFill>
                <a:schemeClr val="dk1"/>
              </a:solidFill>
              <a:latin typeface="Times New Roman"/>
              <a:ea typeface="Times New Roman"/>
              <a:cs typeface="Times New Roman"/>
              <a:sym typeface="Times New Roman"/>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9"/>
          <p:cNvSpPr txBox="1"/>
          <p:nvPr/>
        </p:nvSpPr>
        <p:spPr>
          <a:xfrm>
            <a:off x="0" y="7"/>
            <a:ext cx="7034100" cy="10748700"/>
          </a:xfrm>
          <a:prstGeom prst="rect">
            <a:avLst/>
          </a:prstGeom>
          <a:noFill/>
          <a:ln cap="flat" cmpd="sng" w="9525">
            <a:solidFill>
              <a:schemeClr val="lt1"/>
            </a:solidFill>
            <a:prstDash val="solid"/>
            <a:round/>
            <a:headEnd len="sm" w="sm" type="none"/>
            <a:tailEnd len="sm" w="sm" type="none"/>
          </a:ln>
        </p:spPr>
        <p:txBody>
          <a:bodyPr anchorCtr="0" anchor="t" bIns="125250" lIns="125250" spcFirstLastPara="1" rIns="125250" wrap="square" tIns="125250">
            <a:spAutoFit/>
          </a:bodyPr>
          <a:lstStyle/>
          <a:p>
            <a:pPr indent="0" lvl="0" marL="0" rtl="0" algn="l">
              <a:lnSpc>
                <a:spcPct val="115000"/>
              </a:lnSpc>
              <a:spcBef>
                <a:spcPts val="0"/>
              </a:spcBef>
              <a:spcAft>
                <a:spcPts val="0"/>
              </a:spcAft>
              <a:buNone/>
            </a:pPr>
            <a:r>
              <a:rPr b="1" lang="ar" sz="1600">
                <a:solidFill>
                  <a:schemeClr val="dk1"/>
                </a:solidFill>
                <a:highlight>
                  <a:srgbClr val="FFF2CC"/>
                </a:highlight>
                <a:latin typeface="Times New Roman"/>
                <a:ea typeface="Times New Roman"/>
                <a:cs typeface="Times New Roman"/>
                <a:sym typeface="Times New Roman"/>
              </a:rPr>
              <a:t>Case 3: </a:t>
            </a:r>
            <a:r>
              <a:rPr b="1" lang="ar" sz="1600">
                <a:solidFill>
                  <a:schemeClr val="dk1"/>
                </a:solidFill>
                <a:highlight>
                  <a:srgbClr val="FFF2CC"/>
                </a:highlight>
                <a:latin typeface="Times New Roman"/>
                <a:ea typeface="Times New Roman"/>
                <a:cs typeface="Times New Roman"/>
                <a:sym typeface="Times New Roman"/>
              </a:rPr>
              <a:t>MR secondary to rheumatic fever (VHD)</a:t>
            </a:r>
            <a:endParaRPr b="1" sz="1600">
              <a:solidFill>
                <a:schemeClr val="dk1"/>
              </a:solidFill>
              <a:highlight>
                <a:srgbClr val="FFF2CC"/>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a:solidFill>
                  <a:srgbClr val="3C78D8"/>
                </a:solidFill>
                <a:latin typeface="Times New Roman"/>
                <a:ea typeface="Times New Roman"/>
                <a:cs typeface="Times New Roman"/>
                <a:sym typeface="Times New Roman"/>
              </a:rPr>
              <a:t>Case: </a:t>
            </a:r>
            <a:r>
              <a:rPr b="1" lang="ar">
                <a:solidFill>
                  <a:srgbClr val="3C78D8"/>
                </a:solidFill>
                <a:latin typeface="Times New Roman"/>
                <a:ea typeface="Times New Roman"/>
                <a:cs typeface="Times New Roman"/>
                <a:sym typeface="Times New Roman"/>
              </a:rPr>
              <a:t>46 years old female presented to ER with 3 weeks of fever and palpitations </a:t>
            </a:r>
            <a:endParaRPr b="1">
              <a:solidFill>
                <a:srgbClr val="3C78D8"/>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1- Biodata  </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Age: 46 Gender: female  Nationality: Varies Marital Status: Varies  Occupation: Varies  Residency: Riyadh  Route and date of admission: Emergency,Today</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2- Chief complaint: Fever for 3 weeks associated with palpitation</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3- History of Presenting illness </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Site:........ Onset: 3 weeks. </a:t>
            </a:r>
            <a:r>
              <a:rPr lang="ar" sz="1200">
                <a:solidFill>
                  <a:srgbClr val="B7B7B7"/>
                </a:solidFill>
                <a:latin typeface="Times New Roman"/>
                <a:ea typeface="Times New Roman"/>
                <a:cs typeface="Times New Roman"/>
                <a:sym typeface="Times New Roman"/>
              </a:rPr>
              <a:t>Character: Radiation:...... Alleviating Factor: Exacerbating factors:........</a:t>
            </a:r>
            <a:endParaRPr sz="1200">
              <a:solidFill>
                <a:srgbClr val="B7B7B7"/>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solidFill>
                  <a:srgbClr val="B7B7B7"/>
                </a:solidFill>
                <a:latin typeface="Times New Roman"/>
                <a:ea typeface="Times New Roman"/>
                <a:cs typeface="Times New Roman"/>
                <a:sym typeface="Times New Roman"/>
              </a:rPr>
              <a:t>Severity:........ </a:t>
            </a:r>
            <a:r>
              <a:rPr lang="ar" sz="1200">
                <a:solidFill>
                  <a:schemeClr val="dk1"/>
                </a:solidFill>
                <a:latin typeface="Times New Roman"/>
                <a:ea typeface="Times New Roman"/>
                <a:cs typeface="Times New Roman"/>
                <a:sym typeface="Times New Roman"/>
              </a:rPr>
              <a:t>Special Questions: is the fever worse at night ? </a:t>
            </a:r>
            <a:r>
              <a:rPr lang="ar" sz="1200">
                <a:solidFill>
                  <a:srgbClr val="B7B7B7"/>
                </a:solidFill>
                <a:latin typeface="Times New Roman"/>
                <a:ea typeface="Times New Roman"/>
                <a:cs typeface="Times New Roman"/>
                <a:sym typeface="Times New Roman"/>
              </a:rPr>
              <a:t>No</a:t>
            </a:r>
            <a:r>
              <a:rPr lang="ar" sz="1200">
                <a:solidFill>
                  <a:schemeClr val="dk1"/>
                </a:solidFill>
                <a:latin typeface="Times New Roman"/>
                <a:ea typeface="Times New Roman"/>
                <a:cs typeface="Times New Roman"/>
                <a:sym typeface="Times New Roman"/>
              </a:rPr>
              <a:t> , did you measure it ? </a:t>
            </a:r>
            <a:r>
              <a:rPr lang="ar" sz="1200">
                <a:solidFill>
                  <a:srgbClr val="B7B7B7"/>
                </a:solidFill>
                <a:latin typeface="Times New Roman"/>
                <a:ea typeface="Times New Roman"/>
                <a:cs typeface="Times New Roman"/>
                <a:sym typeface="Times New Roman"/>
              </a:rPr>
              <a:t>yes </a:t>
            </a:r>
            <a:r>
              <a:rPr lang="ar" sz="1200">
                <a:solidFill>
                  <a:schemeClr val="dk1"/>
                </a:solidFill>
                <a:latin typeface="Times New Roman"/>
                <a:ea typeface="Times New Roman"/>
                <a:cs typeface="Times New Roman"/>
                <a:sym typeface="Times New Roman"/>
              </a:rPr>
              <a:t> is it high grade fever ( &gt;38.3)  , or low grade fever ( 37.2-37.8 ) ?  </a:t>
            </a:r>
            <a:r>
              <a:rPr lang="ar" sz="1200">
                <a:solidFill>
                  <a:srgbClr val="B7B7B7"/>
                </a:solidFill>
                <a:latin typeface="Times New Roman"/>
                <a:ea typeface="Times New Roman"/>
                <a:cs typeface="Times New Roman"/>
                <a:sym typeface="Times New Roman"/>
              </a:rPr>
              <a:t>high grade</a:t>
            </a:r>
            <a:r>
              <a:rPr lang="ar" sz="1200">
                <a:solidFill>
                  <a:schemeClr val="dk1"/>
                </a:solidFill>
                <a:latin typeface="Times New Roman"/>
                <a:ea typeface="Times New Roman"/>
                <a:cs typeface="Times New Roman"/>
                <a:sym typeface="Times New Roman"/>
              </a:rPr>
              <a:t>  How does ends or reversed ? </a:t>
            </a:r>
            <a:r>
              <a:rPr lang="ar" sz="1200">
                <a:solidFill>
                  <a:srgbClr val="B7B7B7"/>
                </a:solidFill>
                <a:latin typeface="Times New Roman"/>
                <a:ea typeface="Times New Roman"/>
                <a:cs typeface="Times New Roman"/>
                <a:sym typeface="Times New Roman"/>
              </a:rPr>
              <a:t>Paracetamol or NSAIDS</a:t>
            </a:r>
            <a:r>
              <a:rPr lang="ar" sz="1200">
                <a:solidFill>
                  <a:schemeClr val="dk1"/>
                </a:solidFill>
                <a:latin typeface="Times New Roman"/>
                <a:ea typeface="Times New Roman"/>
                <a:cs typeface="Times New Roman"/>
                <a:sym typeface="Times New Roman"/>
              </a:rPr>
              <a:t> , Is it documented or not  ( Documented in a hospital by the nurse ) ? </a:t>
            </a:r>
            <a:r>
              <a:rPr lang="ar" sz="1200">
                <a:solidFill>
                  <a:srgbClr val="B7B7B7"/>
                </a:solidFill>
                <a:latin typeface="Times New Roman"/>
                <a:ea typeface="Times New Roman"/>
                <a:cs typeface="Times New Roman"/>
                <a:sym typeface="Times New Roman"/>
              </a:rPr>
              <a:t>No it was not</a:t>
            </a:r>
            <a:r>
              <a:rPr lang="ar"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Does the Fever change according time of the day ? </a:t>
            </a:r>
            <a:r>
              <a:rPr lang="ar" sz="1200">
                <a:solidFill>
                  <a:srgbClr val="B7B7B7"/>
                </a:solidFill>
                <a:latin typeface="Times New Roman"/>
                <a:ea typeface="Times New Roman"/>
                <a:cs typeface="Times New Roman"/>
                <a:sym typeface="Times New Roman"/>
              </a:rPr>
              <a:t>No it is the same</a:t>
            </a:r>
            <a:r>
              <a:rPr lang="ar" sz="1200">
                <a:solidFill>
                  <a:schemeClr val="dk1"/>
                </a:solidFill>
                <a:latin typeface="Times New Roman"/>
                <a:ea typeface="Times New Roman"/>
                <a:cs typeface="Times New Roman"/>
                <a:sym typeface="Times New Roman"/>
              </a:rPr>
              <a:t> .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4- Associated Symptoms: left sided weakness in her arm, problem with speech , </a:t>
            </a:r>
            <a:r>
              <a:rPr b="1" lang="ar" sz="1100">
                <a:solidFill>
                  <a:srgbClr val="B7B7B7"/>
                </a:solidFill>
                <a:latin typeface="Times New Roman"/>
                <a:ea typeface="Times New Roman"/>
                <a:cs typeface="Times New Roman"/>
                <a:sym typeface="Times New Roman"/>
              </a:rPr>
              <a:t>shortness of breath, dizziness or weakness, pain in your chest, palpitations, abdomen/feet/ankle swelling and unexplained weight gain ( Due to edema ) .  rigors , sweating , chills , neck stiffness, dysuria, diarrhea , vomiting, joint pain or swelling </a:t>
            </a:r>
            <a:endParaRPr b="1" sz="1200">
              <a:solidFill>
                <a:srgbClr val="B7B7B7"/>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5- Risk Factors: Recent respiratory tract infection ,</a:t>
            </a:r>
            <a:r>
              <a:rPr b="1" lang="ar" sz="1200">
                <a:solidFill>
                  <a:srgbClr val="B7B7B7"/>
                </a:solidFill>
                <a:latin typeface="Times New Roman"/>
                <a:ea typeface="Times New Roman"/>
                <a:cs typeface="Times New Roman"/>
                <a:sym typeface="Times New Roman"/>
              </a:rPr>
              <a:t> </a:t>
            </a:r>
            <a:r>
              <a:rPr lang="ar" sz="1200">
                <a:solidFill>
                  <a:srgbClr val="B7B7B7"/>
                </a:solidFill>
                <a:latin typeface="Times New Roman"/>
                <a:ea typeface="Times New Roman"/>
                <a:cs typeface="Times New Roman"/>
                <a:sym typeface="Times New Roman"/>
              </a:rPr>
              <a:t>History of Heart infections ( IE or RHD ) . History of heart attack.  diabetes , congenital heart disease</a:t>
            </a:r>
            <a:endParaRPr b="1" sz="1200">
              <a:solidFill>
                <a:srgbClr val="B7B7B7"/>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sadsad</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6- Constitutional symptoms: </a:t>
            </a:r>
            <a:r>
              <a:rPr b="1" lang="ar" sz="1200">
                <a:solidFill>
                  <a:schemeClr val="dk1"/>
                </a:solidFill>
                <a:latin typeface="Times New Roman"/>
                <a:ea typeface="Times New Roman"/>
                <a:cs typeface="Times New Roman"/>
                <a:sym typeface="Times New Roman"/>
              </a:rPr>
              <a:t>NNWAFF ( </a:t>
            </a:r>
            <a:r>
              <a:rPr b="1" lang="ar" sz="1200" u="sng">
                <a:solidFill>
                  <a:schemeClr val="dk1"/>
                </a:solidFill>
                <a:latin typeface="Times New Roman"/>
                <a:ea typeface="Times New Roman"/>
                <a:cs typeface="Times New Roman"/>
                <a:sym typeface="Times New Roman"/>
              </a:rPr>
              <a:t>N</a:t>
            </a:r>
            <a:r>
              <a:rPr b="1" lang="ar" sz="1200">
                <a:solidFill>
                  <a:schemeClr val="dk1"/>
                </a:solidFill>
                <a:latin typeface="Times New Roman"/>
                <a:ea typeface="Times New Roman"/>
                <a:cs typeface="Times New Roman"/>
                <a:sym typeface="Times New Roman"/>
              </a:rPr>
              <a:t>ausea, </a:t>
            </a:r>
            <a:r>
              <a:rPr b="1" lang="ar" sz="1200" u="sng">
                <a:solidFill>
                  <a:schemeClr val="dk1"/>
                </a:solidFill>
                <a:latin typeface="Times New Roman"/>
                <a:ea typeface="Times New Roman"/>
                <a:cs typeface="Times New Roman"/>
                <a:sym typeface="Times New Roman"/>
              </a:rPr>
              <a:t>N</a:t>
            </a:r>
            <a:r>
              <a:rPr b="1" lang="ar" sz="1200">
                <a:solidFill>
                  <a:schemeClr val="dk1"/>
                </a:solidFill>
                <a:latin typeface="Times New Roman"/>
                <a:ea typeface="Times New Roman"/>
                <a:cs typeface="Times New Roman"/>
                <a:sym typeface="Times New Roman"/>
              </a:rPr>
              <a:t>ight sweat, </a:t>
            </a:r>
            <a:r>
              <a:rPr b="1" lang="ar" sz="1200" u="sng">
                <a:solidFill>
                  <a:schemeClr val="dk1"/>
                </a:solidFill>
                <a:latin typeface="Times New Roman"/>
                <a:ea typeface="Times New Roman"/>
                <a:cs typeface="Times New Roman"/>
                <a:sym typeface="Times New Roman"/>
              </a:rPr>
              <a:t>W</a:t>
            </a:r>
            <a:r>
              <a:rPr b="1" lang="ar" sz="1200">
                <a:solidFill>
                  <a:schemeClr val="dk1"/>
                </a:solidFill>
                <a:latin typeface="Times New Roman"/>
                <a:ea typeface="Times New Roman"/>
                <a:cs typeface="Times New Roman"/>
                <a:sym typeface="Times New Roman"/>
              </a:rPr>
              <a:t>eight loss, Loss of</a:t>
            </a:r>
            <a:r>
              <a:rPr b="1" lang="ar" sz="1200" u="sng">
                <a:solidFill>
                  <a:schemeClr val="dk1"/>
                </a:solidFill>
                <a:latin typeface="Times New Roman"/>
                <a:ea typeface="Times New Roman"/>
                <a:cs typeface="Times New Roman"/>
                <a:sym typeface="Times New Roman"/>
              </a:rPr>
              <a:t> a</a:t>
            </a:r>
            <a:r>
              <a:rPr b="1" lang="ar" sz="1200">
                <a:solidFill>
                  <a:schemeClr val="dk1"/>
                </a:solidFill>
                <a:latin typeface="Times New Roman"/>
                <a:ea typeface="Times New Roman"/>
                <a:cs typeface="Times New Roman"/>
                <a:sym typeface="Times New Roman"/>
              </a:rPr>
              <a:t>ppetite, </a:t>
            </a:r>
            <a:r>
              <a:rPr b="1" lang="ar" sz="1200" u="sng">
                <a:solidFill>
                  <a:schemeClr val="dk1"/>
                </a:solidFill>
                <a:latin typeface="Times New Roman"/>
                <a:ea typeface="Times New Roman"/>
                <a:cs typeface="Times New Roman"/>
                <a:sym typeface="Times New Roman"/>
              </a:rPr>
              <a:t>F</a:t>
            </a:r>
            <a:r>
              <a:rPr b="1" lang="ar" sz="1200">
                <a:solidFill>
                  <a:schemeClr val="dk1"/>
                </a:solidFill>
                <a:latin typeface="Times New Roman"/>
                <a:ea typeface="Times New Roman"/>
                <a:cs typeface="Times New Roman"/>
                <a:sym typeface="Times New Roman"/>
              </a:rPr>
              <a:t>ever and </a:t>
            </a:r>
            <a:r>
              <a:rPr b="1" lang="ar" sz="1200" u="sng">
                <a:solidFill>
                  <a:schemeClr val="dk1"/>
                </a:solidFill>
                <a:latin typeface="Times New Roman"/>
                <a:ea typeface="Times New Roman"/>
                <a:cs typeface="Times New Roman"/>
                <a:sym typeface="Times New Roman"/>
              </a:rPr>
              <a:t>F</a:t>
            </a:r>
            <a:r>
              <a:rPr b="1" lang="ar" sz="1200">
                <a:solidFill>
                  <a:schemeClr val="dk1"/>
                </a:solidFill>
                <a:latin typeface="Times New Roman"/>
                <a:ea typeface="Times New Roman"/>
                <a:cs typeface="Times New Roman"/>
                <a:sym typeface="Times New Roman"/>
              </a:rPr>
              <a:t>atigue) </a:t>
            </a:r>
            <a:r>
              <a:rPr b="1" lang="ar" sz="1200">
                <a:solidFill>
                  <a:srgbClr val="B7B7B7"/>
                </a:solidFill>
                <a:latin typeface="Times New Roman"/>
                <a:ea typeface="Times New Roman"/>
                <a:cs typeface="Times New Roman"/>
                <a:sym typeface="Times New Roman"/>
              </a:rPr>
              <a:t>Fever And fatigue </a:t>
            </a:r>
            <a:endParaRPr b="1" sz="1200">
              <a:solidFill>
                <a:srgbClr val="B7B7B7"/>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7- Systematic review:  </a:t>
            </a:r>
            <a:r>
              <a:rPr lang="ar" sz="1200">
                <a:solidFill>
                  <a:schemeClr val="dk1"/>
                </a:solidFill>
                <a:latin typeface="Times New Roman"/>
                <a:ea typeface="Times New Roman"/>
                <a:cs typeface="Times New Roman"/>
                <a:sym typeface="Times New Roman"/>
              </a:rPr>
              <a:t>Unremarkable</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8-  Past medical  </a:t>
            </a:r>
            <a:r>
              <a:rPr lang="ar" sz="1200">
                <a:solidFill>
                  <a:schemeClr val="dk1"/>
                </a:solidFill>
                <a:latin typeface="Times New Roman"/>
                <a:ea typeface="Times New Roman"/>
                <a:cs typeface="Times New Roman"/>
                <a:sym typeface="Times New Roman"/>
              </a:rPr>
              <a:t>Any similar Attacks:No. Any chronic diseases: No   Any other diseases: Yes :  Rheumatic Heart Disease, 1 year ago History of Hospitalization: No History of Vaccine: No  History of trauma: No</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9: Past surgical history:  </a:t>
            </a:r>
            <a:r>
              <a:rPr lang="ar" sz="1200">
                <a:solidFill>
                  <a:schemeClr val="dk1"/>
                </a:solidFill>
                <a:latin typeface="Times New Roman"/>
                <a:ea typeface="Times New Roman"/>
                <a:cs typeface="Times New Roman"/>
                <a:sym typeface="Times New Roman"/>
              </a:rPr>
              <a:t>History of surgery: No</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 sad sad</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10- Drug history: </a:t>
            </a:r>
            <a:r>
              <a:rPr lang="ar" sz="1200">
                <a:solidFill>
                  <a:schemeClr val="dk1"/>
                </a:solidFill>
                <a:latin typeface="Times New Roman"/>
                <a:ea typeface="Times New Roman"/>
                <a:cs typeface="Times New Roman"/>
                <a:sym typeface="Times New Roman"/>
              </a:rPr>
              <a:t>Any drugs: yes Name and dose: penicillin</a:t>
            </a:r>
            <a:r>
              <a:rPr lang="ar" sz="800">
                <a:solidFill>
                  <a:srgbClr val="FFFFFF"/>
                </a:solidFill>
                <a:latin typeface="Times New Roman"/>
                <a:ea typeface="Times New Roman"/>
                <a:cs typeface="Times New Roman"/>
                <a:sym typeface="Times New Roman"/>
              </a:rPr>
              <a:t>ad</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900">
                <a:solidFill>
                  <a:schemeClr val="dk1"/>
                </a:solidFill>
                <a:latin typeface="Times New Roman"/>
                <a:ea typeface="Times New Roman"/>
                <a:cs typeface="Times New Roman"/>
                <a:sym typeface="Times New Roman"/>
              </a:rPr>
              <a:t>11- Allergy: </a:t>
            </a:r>
            <a:r>
              <a:rPr lang="ar" sz="900">
                <a:solidFill>
                  <a:schemeClr val="dk1"/>
                </a:solidFill>
                <a:latin typeface="Times New Roman"/>
                <a:ea typeface="Times New Roman"/>
                <a:cs typeface="Times New Roman"/>
                <a:sym typeface="Times New Roman"/>
              </a:rPr>
              <a:t>History of allergy: No</a:t>
            </a:r>
            <a:endParaRPr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500">
                <a:solidFill>
                  <a:srgbClr val="FFFFFF"/>
                </a:solidFill>
                <a:latin typeface="Times New Roman"/>
                <a:ea typeface="Times New Roman"/>
                <a:cs typeface="Times New Roman"/>
                <a:sym typeface="Times New Roman"/>
              </a:rPr>
              <a:t>sad</a:t>
            </a:r>
            <a:endParaRPr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900">
                <a:solidFill>
                  <a:schemeClr val="dk1"/>
                </a:solidFill>
                <a:latin typeface="Times New Roman"/>
                <a:ea typeface="Times New Roman"/>
                <a:cs typeface="Times New Roman"/>
                <a:sym typeface="Times New Roman"/>
              </a:rPr>
              <a:t>12- Blood transfusion: </a:t>
            </a:r>
            <a:r>
              <a:rPr lang="ar" sz="900">
                <a:solidFill>
                  <a:schemeClr val="dk1"/>
                </a:solidFill>
                <a:latin typeface="Times New Roman"/>
                <a:ea typeface="Times New Roman"/>
                <a:cs typeface="Times New Roman"/>
                <a:sym typeface="Times New Roman"/>
              </a:rPr>
              <a:t>Any history of blood transfusion: No.</a:t>
            </a:r>
            <a:endParaRPr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500">
                <a:solidFill>
                  <a:srgbClr val="FFFFFF"/>
                </a:solidFill>
                <a:latin typeface="Times New Roman"/>
                <a:ea typeface="Times New Roman"/>
                <a:cs typeface="Times New Roman"/>
                <a:sym typeface="Times New Roman"/>
              </a:rPr>
              <a:t>sad</a:t>
            </a:r>
            <a:endParaRPr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900">
                <a:solidFill>
                  <a:schemeClr val="dk1"/>
                </a:solidFill>
                <a:latin typeface="Times New Roman"/>
                <a:ea typeface="Times New Roman"/>
                <a:cs typeface="Times New Roman"/>
                <a:sym typeface="Times New Roman"/>
              </a:rPr>
              <a:t>13- Menstrual history</a:t>
            </a:r>
            <a:r>
              <a:rPr lang="ar" sz="900">
                <a:solidFill>
                  <a:schemeClr val="dk1"/>
                </a:solidFill>
                <a:latin typeface="Times New Roman"/>
                <a:ea typeface="Times New Roman"/>
                <a:cs typeface="Times New Roman"/>
                <a:sym typeface="Times New Roman"/>
              </a:rPr>
              <a:t>: unremarkable</a:t>
            </a:r>
            <a:endParaRPr sz="9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14- Family History: </a:t>
            </a:r>
            <a:r>
              <a:rPr lang="ar" sz="1200">
                <a:solidFill>
                  <a:schemeClr val="dk1"/>
                </a:solidFill>
                <a:latin typeface="Times New Roman"/>
                <a:ea typeface="Times New Roman"/>
                <a:cs typeface="Times New Roman"/>
                <a:sym typeface="Times New Roman"/>
              </a:rPr>
              <a:t>same disease in Family?  No  parents alive? unspecified inherited diseases? No </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15: Social History: </a:t>
            </a:r>
            <a:r>
              <a:rPr lang="ar" sz="1200">
                <a:solidFill>
                  <a:schemeClr val="dk1"/>
                </a:solidFill>
                <a:latin typeface="Times New Roman"/>
                <a:ea typeface="Times New Roman"/>
                <a:cs typeface="Times New Roman"/>
                <a:sym typeface="Times New Roman"/>
              </a:rPr>
              <a:t>Smoking or alcohol abuse?: No Illegal sexual contact: ? No</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16- Travel History:</a:t>
            </a:r>
            <a:r>
              <a:rPr b="1" lang="ar" sz="1200">
                <a:solidFill>
                  <a:srgbClr val="D9D9D9"/>
                </a:solidFill>
                <a:latin typeface="Times New Roman"/>
                <a:ea typeface="Times New Roman"/>
                <a:cs typeface="Times New Roman"/>
                <a:sym typeface="Times New Roman"/>
              </a:rPr>
              <a:t> india , few months ago</a:t>
            </a:r>
            <a:r>
              <a:rPr lang="ar" sz="1200">
                <a:solidFill>
                  <a:schemeClr val="dk1"/>
                </a:solidFill>
                <a:latin typeface="Times New Roman"/>
                <a:ea typeface="Times New Roman"/>
                <a:cs typeface="Times New Roman"/>
                <a:sym typeface="Times New Roman"/>
              </a:rPr>
              <a:t>.</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sadsad</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u="sng">
                <a:solidFill>
                  <a:schemeClr val="hlink"/>
                </a:solidFill>
                <a:latin typeface="Times New Roman"/>
                <a:ea typeface="Times New Roman"/>
                <a:cs typeface="Times New Roman"/>
                <a:sym typeface="Times New Roman"/>
                <a:hlinkClick action="ppaction://hlinksldjump" r:id="rId3"/>
              </a:rPr>
              <a:t>17- Physical findings</a:t>
            </a:r>
            <a:r>
              <a:rPr lang="ar" sz="1200">
                <a:solidFill>
                  <a:schemeClr val="dk1"/>
                </a:solidFill>
                <a:latin typeface="Times New Roman"/>
                <a:ea typeface="Times New Roman"/>
                <a:cs typeface="Times New Roman"/>
                <a:sym typeface="Times New Roman"/>
              </a:rPr>
              <a:t>: General: normal Specific: Apex beat displaced, while auscultation MR at apex of the heart, radiating to the axilla.</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18- Differential diagnosis: </a:t>
            </a:r>
            <a:r>
              <a:rPr lang="ar" sz="1200">
                <a:solidFill>
                  <a:schemeClr val="dk1"/>
                </a:solidFill>
                <a:latin typeface="Times New Roman"/>
                <a:ea typeface="Times New Roman"/>
                <a:cs typeface="Times New Roman"/>
                <a:sym typeface="Times New Roman"/>
              </a:rPr>
              <a:t>MR, IE, Pneumonia</a:t>
            </a:r>
            <a:endParaRPr b="1" sz="1200">
              <a:solidFill>
                <a:schemeClr val="dk1"/>
              </a:solidFill>
              <a:latin typeface="Times New Roman"/>
              <a:ea typeface="Times New Roman"/>
              <a:cs typeface="Times New Roman"/>
              <a:sym typeface="Times New Roman"/>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5"/>
                                        </p:tgtEl>
                                        <p:attrNameLst>
                                          <p:attrName>style.visibility</p:attrName>
                                        </p:attrNameLst>
                                      </p:cBhvr>
                                      <p:to>
                                        <p:strVal val="visible"/>
                                      </p:to>
                                    </p:set>
                                    <p:animEffect filter="fade" transition="in">
                                      <p:cBhvr>
                                        <p:cTn dur="1000"/>
                                        <p:tgtEl>
                                          <p:spTgt spid="9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20"/>
          <p:cNvSpPr txBox="1"/>
          <p:nvPr/>
        </p:nvSpPr>
        <p:spPr>
          <a:xfrm>
            <a:off x="339225" y="646624"/>
            <a:ext cx="7034100" cy="10045500"/>
          </a:xfrm>
          <a:prstGeom prst="rect">
            <a:avLst/>
          </a:prstGeom>
          <a:noFill/>
          <a:ln cap="flat" cmpd="sng" w="9525">
            <a:solidFill>
              <a:schemeClr val="lt1"/>
            </a:solidFill>
            <a:prstDash val="solid"/>
            <a:round/>
            <a:headEnd len="sm" w="sm" type="none"/>
            <a:tailEnd len="sm" w="sm" type="none"/>
          </a:ln>
        </p:spPr>
        <p:txBody>
          <a:bodyPr anchorCtr="0" anchor="t" bIns="125250" lIns="125250" spcFirstLastPara="1" rIns="125250" wrap="square" tIns="125250">
            <a:noAutofit/>
          </a:bodyPr>
          <a:lstStyle/>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20: Treatment and management</a:t>
            </a:r>
            <a:r>
              <a:rPr lang="ar"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Prevention : RHD : </a:t>
            </a:r>
            <a:r>
              <a:rPr lang="ar"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Primary intervention</a:t>
            </a:r>
            <a:r>
              <a:rPr lang="ar" sz="1200">
                <a:solidFill>
                  <a:schemeClr val="dk1"/>
                </a:solidFill>
                <a:latin typeface="Times New Roman"/>
                <a:ea typeface="Times New Roman"/>
                <a:cs typeface="Times New Roman"/>
                <a:sym typeface="Times New Roman"/>
              </a:rPr>
              <a:t> Treating GAS infection as soon as feasibly possible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Pharmacological:</a:t>
            </a:r>
            <a:r>
              <a:rPr lang="ar" sz="1200">
                <a:solidFill>
                  <a:schemeClr val="dk1"/>
                </a:solidFill>
                <a:latin typeface="Times New Roman"/>
                <a:ea typeface="Times New Roman"/>
                <a:cs typeface="Times New Roman"/>
                <a:sym typeface="Times New Roman"/>
              </a:rPr>
              <a:t> Secondary intervention : Antibiotic prophylaxis :Intramuscular penicillin G benzathine  in high risk situation ( low risk we use oral penicillin as it is sufficient ) if the patient is allergic to penicillin we use Sulfasalazine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Mitral valve regurgitation  treatment </a:t>
            </a:r>
            <a:r>
              <a:rPr lang="ar"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Medical : </a:t>
            </a:r>
            <a:r>
              <a:rPr lang="ar" sz="1200">
                <a:solidFill>
                  <a:schemeClr val="dk1"/>
                </a:solidFill>
                <a:latin typeface="Times New Roman"/>
                <a:ea typeface="Times New Roman"/>
                <a:cs typeface="Times New Roman"/>
                <a:sym typeface="Times New Roman"/>
              </a:rPr>
              <a:t>in acute phase of the disease treatment is Temporarily , in Chronic phase we treat the cause , overall for HF : Treated with diuretics , Hypotension : inotropes , Atrial fibrillation :  Digoxen and anticoagulant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Surgical :</a:t>
            </a:r>
            <a:r>
              <a:rPr lang="ar"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Acute mitral regurgitation : </a:t>
            </a:r>
            <a:r>
              <a:rPr lang="ar" sz="1200">
                <a:solidFill>
                  <a:schemeClr val="dk1"/>
                </a:solidFill>
                <a:latin typeface="Times New Roman"/>
                <a:ea typeface="Times New Roman"/>
                <a:cs typeface="Times New Roman"/>
                <a:sym typeface="Times New Roman"/>
              </a:rPr>
              <a:t>Mitral valve repair is the treatment of choice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Chronic MR</a:t>
            </a:r>
            <a:r>
              <a:rPr lang="ar" sz="1200">
                <a:solidFill>
                  <a:schemeClr val="dk1"/>
                </a:solidFill>
                <a:latin typeface="Times New Roman"/>
                <a:ea typeface="Times New Roman"/>
                <a:cs typeface="Times New Roman"/>
                <a:sym typeface="Times New Roman"/>
              </a:rPr>
              <a:t> : Repair or replacement ,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Surgery is </a:t>
            </a:r>
            <a:r>
              <a:rPr b="1" lang="ar" sz="1200">
                <a:solidFill>
                  <a:schemeClr val="dk1"/>
                </a:solidFill>
                <a:latin typeface="Times New Roman"/>
                <a:ea typeface="Times New Roman"/>
                <a:cs typeface="Times New Roman"/>
                <a:sym typeface="Times New Roman"/>
              </a:rPr>
              <a:t>indicated </a:t>
            </a:r>
            <a:r>
              <a:rPr lang="ar" sz="1200">
                <a:solidFill>
                  <a:schemeClr val="dk1"/>
                </a:solidFill>
                <a:latin typeface="Times New Roman"/>
                <a:ea typeface="Times New Roman"/>
                <a:cs typeface="Times New Roman"/>
                <a:sym typeface="Times New Roman"/>
              </a:rPr>
              <a:t>in patients with symptomatic severe mitral regurgitation, left ventricular ejection fraction &gt;30% and end-diastolic dimension of &lt;55 mm, and in asymptomatic patients with left ventricular dysfunction (end-systolic dimension &gt;45mm and/or ejection fraction of &lt;60%).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Surgery should also be considered in patients with asymptomatic severe mitral regurgitation with preserved left ventricular function and atrial fibrillation and/or pulmonary hypertension.</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600">
                <a:solidFill>
                  <a:schemeClr val="dk1"/>
                </a:solidFill>
                <a:highlight>
                  <a:srgbClr val="FFF2CC"/>
                </a:highlight>
                <a:latin typeface="Times New Roman"/>
                <a:ea typeface="Times New Roman"/>
                <a:cs typeface="Times New Roman"/>
                <a:sym typeface="Times New Roman"/>
              </a:rPr>
              <a:t>Case 4: MR secondary to IE  </a:t>
            </a:r>
            <a:endParaRPr b="1" sz="1600">
              <a:solidFill>
                <a:schemeClr val="dk1"/>
              </a:solidFill>
              <a:highlight>
                <a:srgbClr val="FFF2CC"/>
              </a:highlight>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a:solidFill>
                  <a:srgbClr val="3C78D8"/>
                </a:solidFill>
                <a:latin typeface="Times New Roman"/>
                <a:ea typeface="Times New Roman"/>
                <a:cs typeface="Times New Roman"/>
                <a:sym typeface="Times New Roman"/>
              </a:rPr>
              <a:t>Case: 60 year old male came to the hospital with a chest pain that persist for a month and increased in the last 2 weeks </a:t>
            </a:r>
            <a:endParaRPr sz="600">
              <a:solidFill>
                <a:schemeClr val="dk1"/>
              </a:solidFill>
              <a:latin typeface="Times New Roman"/>
              <a:ea typeface="Times New Roman"/>
              <a:cs typeface="Times New Roman"/>
              <a:sym typeface="Times New Roman"/>
            </a:endParaRPr>
          </a:p>
          <a:p>
            <a:pPr indent="0" lvl="0" marL="0" rtl="0" algn="ctr">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 Biodata  </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000">
                <a:solidFill>
                  <a:schemeClr val="dk1"/>
                </a:solidFill>
                <a:latin typeface="Times New Roman"/>
                <a:ea typeface="Times New Roman"/>
                <a:cs typeface="Times New Roman"/>
                <a:sym typeface="Times New Roman"/>
              </a:rPr>
              <a:t>Name:.......... </a:t>
            </a:r>
            <a:r>
              <a:rPr lang="ar" sz="1200">
                <a:solidFill>
                  <a:schemeClr val="dk1"/>
                </a:solidFill>
                <a:latin typeface="Times New Roman"/>
                <a:ea typeface="Times New Roman"/>
                <a:cs typeface="Times New Roman"/>
                <a:sym typeface="Times New Roman"/>
              </a:rPr>
              <a:t>Age: 60 years  Gender: Male</a:t>
            </a:r>
            <a:r>
              <a:rPr lang="ar" sz="1000">
                <a:solidFill>
                  <a:schemeClr val="dk1"/>
                </a:solidFill>
                <a:latin typeface="Times New Roman"/>
                <a:ea typeface="Times New Roman"/>
                <a:cs typeface="Times New Roman"/>
                <a:sym typeface="Times New Roman"/>
              </a:rPr>
              <a:t>  </a:t>
            </a:r>
            <a:r>
              <a:rPr lang="ar" sz="1000">
                <a:solidFill>
                  <a:schemeClr val="dk1"/>
                </a:solidFill>
                <a:highlight>
                  <a:srgbClr val="CCCCCC"/>
                </a:highlight>
                <a:latin typeface="Times New Roman"/>
                <a:ea typeface="Times New Roman"/>
                <a:cs typeface="Times New Roman"/>
                <a:sym typeface="Times New Roman"/>
              </a:rPr>
              <a:t>Nationality:.......... Marital Status:........... Occupation:........... Residency:......... Route and date of admission:........</a:t>
            </a:r>
            <a:endParaRPr sz="1000">
              <a:solidFill>
                <a:schemeClr val="dk1"/>
              </a:solidFill>
              <a:highlight>
                <a:srgbClr val="CCCCCC"/>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highlight>
                  <a:srgbClr val="CCCCCC"/>
                </a:highlight>
                <a:latin typeface="Times New Roman"/>
                <a:ea typeface="Times New Roman"/>
                <a:cs typeface="Times New Roman"/>
                <a:sym typeface="Times New Roman"/>
              </a:rPr>
              <a:t>sad</a:t>
            </a:r>
            <a:endParaRPr b="1" sz="1200">
              <a:solidFill>
                <a:schemeClr val="dk1"/>
              </a:solidFill>
              <a:highlight>
                <a:srgbClr val="CCCCCC"/>
              </a:highlight>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2- Chief complaint: Chest pain</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3- History of Presenting illness </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a:solidFill>
                  <a:srgbClr val="666666"/>
                </a:solidFill>
                <a:latin typeface="Times New Roman"/>
                <a:ea typeface="Times New Roman"/>
                <a:cs typeface="Times New Roman"/>
                <a:sym typeface="Times New Roman"/>
              </a:rPr>
              <a:t>Site: Chest  Onset gradually : Character: it is a pressure  squeezing pain  Radiation: No radiation  Alleviating Factor: if i rest  Timing: (1- Course: intermittent  2- Pattern: variable  Exacerbating factors: movement or activity  Severity: 9  Special Questions:  </a:t>
            </a:r>
            <a:endParaRPr sz="12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4- Associated Symptoms: vomiting , </a:t>
            </a:r>
            <a:r>
              <a:rPr b="1" lang="ar" sz="1200">
                <a:solidFill>
                  <a:srgbClr val="666666"/>
                </a:solidFill>
                <a:latin typeface="Times New Roman"/>
                <a:ea typeface="Times New Roman"/>
                <a:cs typeface="Times New Roman"/>
                <a:sym typeface="Times New Roman"/>
              </a:rPr>
              <a:t>peripheral weakness, speech disorders  , </a:t>
            </a:r>
            <a:r>
              <a:rPr b="1" lang="ar" sz="1100">
                <a:solidFill>
                  <a:srgbClr val="666666"/>
                </a:solidFill>
                <a:latin typeface="Times New Roman"/>
                <a:ea typeface="Times New Roman"/>
                <a:cs typeface="Times New Roman"/>
                <a:sym typeface="Times New Roman"/>
              </a:rPr>
              <a:t>shortness of breath, dizziness or weakness, pain in your chest, palpitations, abdomen/feet/ankle swelling and unexplained weight gain ( Due to edema ) .  vomiting, PND , orthopnea, dyspnea. </a:t>
            </a:r>
            <a:endParaRPr b="1" sz="11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800">
                <a:solidFill>
                  <a:srgbClr val="FFFFFF"/>
                </a:solidFill>
                <a:latin typeface="Times New Roman"/>
                <a:ea typeface="Times New Roman"/>
                <a:cs typeface="Times New Roman"/>
                <a:sym typeface="Times New Roman"/>
              </a:rPr>
              <a:t>sadsad</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5- Risk Factors: </a:t>
            </a:r>
            <a:r>
              <a:rPr lang="ar" sz="1200">
                <a:solidFill>
                  <a:srgbClr val="666666"/>
                </a:solidFill>
                <a:latin typeface="Times New Roman"/>
                <a:ea typeface="Times New Roman"/>
                <a:cs typeface="Times New Roman"/>
                <a:sym typeface="Times New Roman"/>
              </a:rPr>
              <a:t>Older age. History of Heart infections ( IE or RHD ) . History of heart attack. , High blood pressure, cholesterol, or  diabetes , congenital heart disease, IV drug abuser (IVDU), Poor dentition or dental procedure /infection, Valvular heart disease (VHD), Congenital heart disease</a:t>
            </a:r>
            <a:endParaRPr sz="12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666666"/>
                </a:solidFill>
                <a:latin typeface="Times New Roman"/>
                <a:ea typeface="Times New Roman"/>
                <a:cs typeface="Times New Roman"/>
                <a:sym typeface="Times New Roman"/>
              </a:rPr>
              <a:t>sad</a:t>
            </a:r>
            <a:endParaRPr b="1" sz="1200">
              <a:solidFill>
                <a:srgbClr val="666666"/>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6- Constitutional symptoms: NNWAFF ( </a:t>
            </a:r>
            <a:r>
              <a:rPr b="1" lang="ar" sz="1200" u="sng">
                <a:solidFill>
                  <a:schemeClr val="dk1"/>
                </a:solidFill>
                <a:latin typeface="Times New Roman"/>
                <a:ea typeface="Times New Roman"/>
                <a:cs typeface="Times New Roman"/>
                <a:sym typeface="Times New Roman"/>
              </a:rPr>
              <a:t>N</a:t>
            </a:r>
            <a:r>
              <a:rPr b="1" lang="ar" sz="1200">
                <a:solidFill>
                  <a:schemeClr val="dk1"/>
                </a:solidFill>
                <a:latin typeface="Times New Roman"/>
                <a:ea typeface="Times New Roman"/>
                <a:cs typeface="Times New Roman"/>
                <a:sym typeface="Times New Roman"/>
              </a:rPr>
              <a:t>ausea, </a:t>
            </a:r>
            <a:r>
              <a:rPr b="1" lang="ar" sz="1200" u="sng">
                <a:solidFill>
                  <a:schemeClr val="dk1"/>
                </a:solidFill>
                <a:latin typeface="Times New Roman"/>
                <a:ea typeface="Times New Roman"/>
                <a:cs typeface="Times New Roman"/>
                <a:sym typeface="Times New Roman"/>
              </a:rPr>
              <a:t>N</a:t>
            </a:r>
            <a:r>
              <a:rPr b="1" lang="ar" sz="1200">
                <a:solidFill>
                  <a:schemeClr val="dk1"/>
                </a:solidFill>
                <a:latin typeface="Times New Roman"/>
                <a:ea typeface="Times New Roman"/>
                <a:cs typeface="Times New Roman"/>
                <a:sym typeface="Times New Roman"/>
              </a:rPr>
              <a:t>ight sweat, </a:t>
            </a:r>
            <a:r>
              <a:rPr b="1" lang="ar" sz="1200" u="sng">
                <a:solidFill>
                  <a:schemeClr val="dk1"/>
                </a:solidFill>
                <a:latin typeface="Times New Roman"/>
                <a:ea typeface="Times New Roman"/>
                <a:cs typeface="Times New Roman"/>
                <a:sym typeface="Times New Roman"/>
              </a:rPr>
              <a:t>W</a:t>
            </a:r>
            <a:r>
              <a:rPr b="1" lang="ar" sz="1200">
                <a:solidFill>
                  <a:schemeClr val="dk1"/>
                </a:solidFill>
                <a:latin typeface="Times New Roman"/>
                <a:ea typeface="Times New Roman"/>
                <a:cs typeface="Times New Roman"/>
                <a:sym typeface="Times New Roman"/>
              </a:rPr>
              <a:t>eight loss, Loss of</a:t>
            </a:r>
            <a:r>
              <a:rPr b="1" lang="ar" sz="1200" u="sng">
                <a:solidFill>
                  <a:schemeClr val="dk1"/>
                </a:solidFill>
                <a:latin typeface="Times New Roman"/>
                <a:ea typeface="Times New Roman"/>
                <a:cs typeface="Times New Roman"/>
                <a:sym typeface="Times New Roman"/>
              </a:rPr>
              <a:t> a</a:t>
            </a:r>
            <a:r>
              <a:rPr b="1" lang="ar" sz="1200">
                <a:solidFill>
                  <a:schemeClr val="dk1"/>
                </a:solidFill>
                <a:latin typeface="Times New Roman"/>
                <a:ea typeface="Times New Roman"/>
                <a:cs typeface="Times New Roman"/>
                <a:sym typeface="Times New Roman"/>
              </a:rPr>
              <a:t>ppetite, </a:t>
            </a:r>
            <a:r>
              <a:rPr b="1" lang="ar" sz="1200" u="sng">
                <a:solidFill>
                  <a:schemeClr val="dk1"/>
                </a:solidFill>
                <a:latin typeface="Times New Roman"/>
                <a:ea typeface="Times New Roman"/>
                <a:cs typeface="Times New Roman"/>
                <a:sym typeface="Times New Roman"/>
              </a:rPr>
              <a:t>F</a:t>
            </a:r>
            <a:r>
              <a:rPr b="1" lang="ar" sz="1200">
                <a:solidFill>
                  <a:schemeClr val="dk1"/>
                </a:solidFill>
                <a:latin typeface="Times New Roman"/>
                <a:ea typeface="Times New Roman"/>
                <a:cs typeface="Times New Roman"/>
                <a:sym typeface="Times New Roman"/>
              </a:rPr>
              <a:t>ever and </a:t>
            </a:r>
            <a:r>
              <a:rPr b="1" lang="ar" sz="1200" u="sng">
                <a:solidFill>
                  <a:schemeClr val="dk1"/>
                </a:solidFill>
                <a:latin typeface="Times New Roman"/>
                <a:ea typeface="Times New Roman"/>
                <a:cs typeface="Times New Roman"/>
                <a:sym typeface="Times New Roman"/>
              </a:rPr>
              <a:t>F</a:t>
            </a:r>
            <a:r>
              <a:rPr b="1" lang="ar" sz="1200">
                <a:solidFill>
                  <a:schemeClr val="dk1"/>
                </a:solidFill>
                <a:latin typeface="Times New Roman"/>
                <a:ea typeface="Times New Roman"/>
                <a:cs typeface="Times New Roman"/>
                <a:sym typeface="Times New Roman"/>
              </a:rPr>
              <a:t>atigue) </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800">
                <a:solidFill>
                  <a:srgbClr val="FFFFFF"/>
                </a:solidFill>
                <a:latin typeface="Times New Roman"/>
                <a:ea typeface="Times New Roman"/>
                <a:cs typeface="Times New Roman"/>
                <a:sym typeface="Times New Roman"/>
              </a:rPr>
              <a:t>sad</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7- Systematic review: </a:t>
            </a:r>
            <a:r>
              <a:rPr lang="ar" sz="1200">
                <a:solidFill>
                  <a:schemeClr val="dk1"/>
                </a:solidFill>
                <a:latin typeface="Times New Roman"/>
                <a:ea typeface="Times New Roman"/>
                <a:cs typeface="Times New Roman"/>
                <a:sym typeface="Times New Roman"/>
              </a:rPr>
              <a:t>Unremarkable.</a:t>
            </a:r>
            <a:endParaRPr b="1" sz="1600">
              <a:solidFill>
                <a:schemeClr val="dk1"/>
              </a:solidFill>
              <a:highlight>
                <a:srgbClr val="FFF2CC"/>
              </a:highlight>
              <a:latin typeface="Times New Roman"/>
              <a:ea typeface="Times New Roman"/>
              <a:cs typeface="Times New Roman"/>
              <a:sym typeface="Times New Roman"/>
            </a:endParaRPr>
          </a:p>
        </p:txBody>
      </p:sp>
      <p:sp>
        <p:nvSpPr>
          <p:cNvPr id="101" name="Google Shape;101;p20"/>
          <p:cNvSpPr txBox="1"/>
          <p:nvPr/>
        </p:nvSpPr>
        <p:spPr>
          <a:xfrm>
            <a:off x="383044" y="352736"/>
            <a:ext cx="4734900" cy="396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19- Investigation: </a:t>
            </a:r>
            <a:r>
              <a:rPr lang="ar" sz="1200">
                <a:solidFill>
                  <a:schemeClr val="dk1"/>
                </a:solidFill>
                <a:latin typeface="Times New Roman"/>
                <a:ea typeface="Times New Roman"/>
                <a:cs typeface="Times New Roman"/>
                <a:sym typeface="Times New Roman"/>
              </a:rPr>
              <a:t>cbc, blood culture (3), ECG, Echo, x-ray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0"/>
                                        </p:tgtEl>
                                        <p:attrNameLst>
                                          <p:attrName>style.visibility</p:attrName>
                                        </p:attrNameLst>
                                      </p:cBhvr>
                                      <p:to>
                                        <p:strVal val="visible"/>
                                      </p:to>
                                    </p:set>
                                    <p:animEffect filter="fade" transition="in">
                                      <p:cBhvr>
                                        <p:cTn dur="1000"/>
                                        <p:tgtEl>
                                          <p:spTgt spid="10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21"/>
          <p:cNvSpPr txBox="1"/>
          <p:nvPr/>
        </p:nvSpPr>
        <p:spPr>
          <a:xfrm>
            <a:off x="339225" y="799024"/>
            <a:ext cx="7034100" cy="9440400"/>
          </a:xfrm>
          <a:prstGeom prst="rect">
            <a:avLst/>
          </a:prstGeom>
          <a:noFill/>
          <a:ln>
            <a:noFill/>
          </a:ln>
        </p:spPr>
        <p:txBody>
          <a:bodyPr anchorCtr="0" anchor="t" bIns="125250" lIns="125250" spcFirstLastPara="1" rIns="125250" wrap="square" tIns="125250">
            <a:noAutofit/>
          </a:bodyPr>
          <a:lstStyle/>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8-  Past medical  </a:t>
            </a:r>
            <a:r>
              <a:rPr lang="ar" sz="1200">
                <a:solidFill>
                  <a:schemeClr val="dk1"/>
                </a:solidFill>
                <a:latin typeface="Times New Roman"/>
                <a:ea typeface="Times New Roman"/>
                <a:cs typeface="Times New Roman"/>
                <a:sym typeface="Times New Roman"/>
              </a:rPr>
              <a:t>Any similar Attacks: </a:t>
            </a:r>
            <a:r>
              <a:rPr lang="ar" sz="1200">
                <a:solidFill>
                  <a:srgbClr val="B7B7B7"/>
                </a:solidFill>
                <a:latin typeface="Times New Roman"/>
                <a:ea typeface="Times New Roman"/>
                <a:cs typeface="Times New Roman"/>
                <a:sym typeface="Times New Roman"/>
              </a:rPr>
              <a:t>No </a:t>
            </a:r>
            <a:r>
              <a:rPr lang="ar" sz="1200">
                <a:solidFill>
                  <a:schemeClr val="dk1"/>
                </a:solidFill>
                <a:latin typeface="Times New Roman"/>
                <a:ea typeface="Times New Roman"/>
                <a:cs typeface="Times New Roman"/>
                <a:sym typeface="Times New Roman"/>
              </a:rPr>
              <a:t>Any chronic diseases: Diabetes, hypertension  Any other diseases: no History of Hospitalization: no History of Vaccine: no History of trauma: no</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800">
                <a:solidFill>
                  <a:srgbClr val="FFFFFF"/>
                </a:solidFill>
                <a:latin typeface="Times New Roman"/>
                <a:ea typeface="Times New Roman"/>
                <a:cs typeface="Times New Roman"/>
                <a:sym typeface="Times New Roman"/>
              </a:rPr>
              <a:t>sad</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9: Past surgical history:  </a:t>
            </a:r>
            <a:r>
              <a:rPr lang="ar" sz="1200">
                <a:solidFill>
                  <a:schemeClr val="dk1"/>
                </a:solidFill>
                <a:latin typeface="Times New Roman"/>
                <a:ea typeface="Times New Roman"/>
                <a:cs typeface="Times New Roman"/>
                <a:sym typeface="Times New Roman"/>
              </a:rPr>
              <a:t>History of surgery: no</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800">
                <a:solidFill>
                  <a:srgbClr val="FFFFFF"/>
                </a:solidFill>
                <a:latin typeface="Times New Roman"/>
                <a:ea typeface="Times New Roman"/>
                <a:cs typeface="Times New Roman"/>
                <a:sym typeface="Times New Roman"/>
              </a:rPr>
              <a:t>sad</a:t>
            </a:r>
            <a:endParaRPr sz="800">
              <a:solidFill>
                <a:srgbClr val="FFFFFF"/>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10- Drug history: </a:t>
            </a:r>
            <a:r>
              <a:rPr lang="ar" sz="1200">
                <a:solidFill>
                  <a:schemeClr val="dk1"/>
                </a:solidFill>
                <a:latin typeface="Times New Roman"/>
                <a:ea typeface="Times New Roman"/>
                <a:cs typeface="Times New Roman"/>
                <a:sym typeface="Times New Roman"/>
              </a:rPr>
              <a:t>Any drugs: yes  Name and dose: Insulin</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11- Allergy: </a:t>
            </a:r>
            <a:r>
              <a:rPr lang="ar" sz="1200">
                <a:solidFill>
                  <a:schemeClr val="dk1"/>
                </a:solidFill>
                <a:latin typeface="Times New Roman"/>
                <a:ea typeface="Times New Roman"/>
                <a:cs typeface="Times New Roman"/>
                <a:sym typeface="Times New Roman"/>
              </a:rPr>
              <a:t>History of allergy: No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12- Blood transfusion: </a:t>
            </a:r>
            <a:r>
              <a:rPr lang="ar" sz="1200">
                <a:solidFill>
                  <a:schemeClr val="dk1"/>
                </a:solidFill>
                <a:latin typeface="Times New Roman"/>
                <a:ea typeface="Times New Roman"/>
                <a:cs typeface="Times New Roman"/>
                <a:sym typeface="Times New Roman"/>
              </a:rPr>
              <a:t>Any history of blood transfusion: No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13- Menstrual history</a:t>
            </a:r>
            <a:r>
              <a:rPr lang="ar" sz="1200">
                <a:solidFill>
                  <a:schemeClr val="dk1"/>
                </a:solidFill>
                <a:latin typeface="Times New Roman"/>
                <a:ea typeface="Times New Roman"/>
                <a:cs typeface="Times New Roman"/>
                <a:sym typeface="Times New Roman"/>
              </a:rPr>
              <a:t>: Male patient</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14- Family History: </a:t>
            </a:r>
            <a:r>
              <a:rPr lang="ar" sz="1200">
                <a:solidFill>
                  <a:schemeClr val="dk1"/>
                </a:solidFill>
                <a:latin typeface="Times New Roman"/>
                <a:ea typeface="Times New Roman"/>
                <a:cs typeface="Times New Roman"/>
                <a:sym typeface="Times New Roman"/>
              </a:rPr>
              <a:t>same disease in Family? No  parents alive? No  inherited diseases? </a:t>
            </a:r>
            <a:r>
              <a:rPr lang="ar" sz="1200">
                <a:solidFill>
                  <a:srgbClr val="B7B7B7"/>
                </a:solidFill>
                <a:latin typeface="Times New Roman"/>
                <a:ea typeface="Times New Roman"/>
                <a:cs typeface="Times New Roman"/>
                <a:sym typeface="Times New Roman"/>
              </a:rPr>
              <a:t>father had diabetes </a:t>
            </a:r>
            <a:endParaRPr sz="1200">
              <a:solidFill>
                <a:srgbClr val="B7B7B7"/>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15: Social History: </a:t>
            </a:r>
            <a:r>
              <a:rPr lang="ar" sz="1200">
                <a:solidFill>
                  <a:schemeClr val="dk1"/>
                </a:solidFill>
                <a:latin typeface="Times New Roman"/>
                <a:ea typeface="Times New Roman"/>
                <a:cs typeface="Times New Roman"/>
                <a:sym typeface="Times New Roman"/>
              </a:rPr>
              <a:t>Smoking or alcohol abuse? NO  Illegal sexual contact: ? NO</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16- Travel History</a:t>
            </a:r>
            <a:r>
              <a:rPr lang="ar" sz="1200">
                <a:solidFill>
                  <a:schemeClr val="dk1"/>
                </a:solidFill>
                <a:latin typeface="Times New Roman"/>
                <a:ea typeface="Times New Roman"/>
                <a:cs typeface="Times New Roman"/>
                <a:sym typeface="Times New Roman"/>
              </a:rPr>
              <a:t>: NO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u="sng">
                <a:solidFill>
                  <a:schemeClr val="hlink"/>
                </a:solidFill>
                <a:latin typeface="Times New Roman"/>
                <a:ea typeface="Times New Roman"/>
                <a:cs typeface="Times New Roman"/>
                <a:sym typeface="Times New Roman"/>
                <a:hlinkClick action="ppaction://hlinksldjump" r:id="rId3"/>
              </a:rPr>
              <a:t>17- Physical findings</a:t>
            </a:r>
            <a:r>
              <a:rPr lang="ar" sz="1200">
                <a:solidFill>
                  <a:schemeClr val="dk1"/>
                </a:solidFill>
                <a:latin typeface="Times New Roman"/>
                <a:ea typeface="Times New Roman"/>
                <a:cs typeface="Times New Roman"/>
                <a:sym typeface="Times New Roman"/>
              </a:rPr>
              <a:t>: Performed on </a:t>
            </a:r>
            <a:r>
              <a:rPr lang="ar" sz="1200">
                <a:solidFill>
                  <a:schemeClr val="dk1"/>
                </a:solidFill>
                <a:latin typeface="Times New Roman"/>
                <a:ea typeface="Times New Roman"/>
                <a:cs typeface="Times New Roman"/>
                <a:sym typeface="Times New Roman"/>
              </a:rPr>
              <a:t>mannequin</a:t>
            </a:r>
            <a:r>
              <a:rPr lang="ar"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18- Differential diagnosis: </a:t>
            </a:r>
            <a:r>
              <a:rPr lang="ar" sz="1200">
                <a:solidFill>
                  <a:schemeClr val="dk1"/>
                </a:solidFill>
                <a:latin typeface="Times New Roman"/>
                <a:ea typeface="Times New Roman"/>
                <a:cs typeface="Times New Roman"/>
                <a:sym typeface="Times New Roman"/>
              </a:rPr>
              <a:t>MR, ACS, PE</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19- Investigation: </a:t>
            </a:r>
            <a:r>
              <a:rPr lang="ar" sz="1200">
                <a:solidFill>
                  <a:schemeClr val="dk1"/>
                </a:solidFill>
                <a:latin typeface="Times New Roman"/>
                <a:ea typeface="Times New Roman"/>
                <a:cs typeface="Times New Roman"/>
                <a:sym typeface="Times New Roman"/>
              </a:rPr>
              <a:t>Echo, ECG, x-ray, cbc, Thyroid function test</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20</a:t>
            </a:r>
            <a:r>
              <a:rPr b="1" lang="ar" sz="1200">
                <a:solidFill>
                  <a:schemeClr val="dk1"/>
                </a:solidFill>
                <a:latin typeface="Times New Roman"/>
                <a:ea typeface="Times New Roman"/>
                <a:cs typeface="Times New Roman"/>
                <a:sym typeface="Times New Roman"/>
              </a:rPr>
              <a:t>: Treatment and management</a:t>
            </a:r>
            <a:r>
              <a:rPr lang="ar"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Pharmacological:</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IE : </a:t>
            </a:r>
            <a:r>
              <a:rPr lang="ar" sz="1200">
                <a:solidFill>
                  <a:schemeClr val="dk1"/>
                </a:solidFill>
                <a:latin typeface="Times New Roman"/>
                <a:ea typeface="Times New Roman"/>
                <a:cs typeface="Times New Roman"/>
                <a:sym typeface="Times New Roman"/>
              </a:rPr>
              <a:t> </a:t>
            </a:r>
            <a:r>
              <a:rPr b="1" lang="ar" sz="1200">
                <a:solidFill>
                  <a:schemeClr val="dk1"/>
                </a:solidFill>
                <a:latin typeface="Times New Roman"/>
                <a:ea typeface="Times New Roman"/>
                <a:cs typeface="Times New Roman"/>
                <a:sym typeface="Times New Roman"/>
              </a:rPr>
              <a:t>acute phase: </a:t>
            </a:r>
            <a:r>
              <a:rPr lang="ar" sz="1200">
                <a:solidFill>
                  <a:schemeClr val="dk1"/>
                </a:solidFill>
                <a:latin typeface="Times New Roman"/>
                <a:ea typeface="Times New Roman"/>
                <a:cs typeface="Times New Roman"/>
                <a:sym typeface="Times New Roman"/>
              </a:rPr>
              <a:t>Vancomycin and Gentamicin ,</a:t>
            </a:r>
            <a:r>
              <a:rPr lang="ar" sz="1200">
                <a:solidFill>
                  <a:schemeClr val="dk1"/>
                </a:solidFill>
                <a:latin typeface="Times New Roman"/>
                <a:ea typeface="Times New Roman"/>
                <a:cs typeface="Times New Roman"/>
                <a:sym typeface="Times New Roman"/>
              </a:rPr>
              <a:t> </a:t>
            </a:r>
            <a:r>
              <a:rPr b="1" lang="ar" sz="1200">
                <a:solidFill>
                  <a:schemeClr val="dk1"/>
                </a:solidFill>
                <a:latin typeface="Times New Roman"/>
                <a:ea typeface="Times New Roman"/>
                <a:cs typeface="Times New Roman"/>
                <a:sym typeface="Times New Roman"/>
              </a:rPr>
              <a:t>subacute phase</a:t>
            </a:r>
            <a:r>
              <a:rPr lang="ar" sz="1200">
                <a:solidFill>
                  <a:schemeClr val="dk1"/>
                </a:solidFill>
                <a:latin typeface="Times New Roman"/>
                <a:ea typeface="Times New Roman"/>
                <a:cs typeface="Times New Roman"/>
                <a:sym typeface="Times New Roman"/>
              </a:rPr>
              <a:t> : Amoxicillin with/without</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gentamicin ,</a:t>
            </a:r>
            <a:r>
              <a:rPr lang="ar" sz="1200">
                <a:solidFill>
                  <a:schemeClr val="dk1"/>
                </a:solidFill>
                <a:latin typeface="Times New Roman"/>
                <a:ea typeface="Times New Roman"/>
                <a:cs typeface="Times New Roman"/>
                <a:sym typeface="Times New Roman"/>
              </a:rPr>
              <a:t> </a:t>
            </a:r>
            <a:r>
              <a:rPr b="1" lang="ar" sz="1200">
                <a:solidFill>
                  <a:schemeClr val="dk1"/>
                </a:solidFill>
                <a:latin typeface="Times New Roman"/>
                <a:ea typeface="Times New Roman"/>
                <a:cs typeface="Times New Roman"/>
                <a:sym typeface="Times New Roman"/>
              </a:rPr>
              <a:t>prosthetic valve</a:t>
            </a:r>
            <a:r>
              <a:rPr lang="ar" sz="1200">
                <a:solidFill>
                  <a:schemeClr val="dk1"/>
                </a:solidFill>
                <a:latin typeface="Times New Roman"/>
                <a:ea typeface="Times New Roman"/>
                <a:cs typeface="Times New Roman"/>
                <a:sym typeface="Times New Roman"/>
              </a:rPr>
              <a:t> </a:t>
            </a:r>
            <a:r>
              <a:rPr lang="ar" sz="1200">
                <a:solidFill>
                  <a:schemeClr val="dk1"/>
                </a:solidFill>
                <a:latin typeface="Times New Roman"/>
                <a:ea typeface="Times New Roman"/>
                <a:cs typeface="Times New Roman"/>
                <a:sym typeface="Times New Roman"/>
              </a:rPr>
              <a:t>: Vancomycin, ,gentamicin and rifampicin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ar" sz="1200">
                <a:solidFill>
                  <a:schemeClr val="dk1"/>
                </a:solidFill>
                <a:latin typeface="Times New Roman"/>
                <a:ea typeface="Times New Roman"/>
                <a:cs typeface="Times New Roman"/>
                <a:sym typeface="Times New Roman"/>
              </a:rPr>
              <a:t> </a:t>
            </a:r>
            <a:r>
              <a:rPr b="1" lang="ar" sz="1200">
                <a:solidFill>
                  <a:schemeClr val="dk1"/>
                </a:solidFill>
                <a:latin typeface="Times New Roman"/>
                <a:ea typeface="Times New Roman"/>
                <a:cs typeface="Times New Roman"/>
                <a:sym typeface="Times New Roman"/>
              </a:rPr>
              <a:t>Mitral valve regurgitation  treatment </a:t>
            </a:r>
            <a:r>
              <a:rPr lang="ar"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Medical : </a:t>
            </a:r>
            <a:r>
              <a:rPr lang="ar" sz="1200">
                <a:solidFill>
                  <a:schemeClr val="dk1"/>
                </a:solidFill>
                <a:latin typeface="Times New Roman"/>
                <a:ea typeface="Times New Roman"/>
                <a:cs typeface="Times New Roman"/>
                <a:sym typeface="Times New Roman"/>
              </a:rPr>
              <a:t>in acute phase of the disease treatment is Temporarily , in Chronic phase we treat the cause , overall for HF : Treated with diuretics , Hypotension : inotropes , Atrial fibrillation :  Digoxen and anticoagulant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Surgical :</a:t>
            </a:r>
            <a:r>
              <a:rPr lang="ar"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Acute mitral regurgitation : </a:t>
            </a:r>
            <a:r>
              <a:rPr lang="ar" sz="1200">
                <a:solidFill>
                  <a:schemeClr val="dk1"/>
                </a:solidFill>
                <a:latin typeface="Times New Roman"/>
                <a:ea typeface="Times New Roman"/>
                <a:cs typeface="Times New Roman"/>
                <a:sym typeface="Times New Roman"/>
              </a:rPr>
              <a:t>Mitral valve repair is the treatment of choice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b="1" lang="ar" sz="1200">
                <a:solidFill>
                  <a:schemeClr val="dk1"/>
                </a:solidFill>
                <a:latin typeface="Times New Roman"/>
                <a:ea typeface="Times New Roman"/>
                <a:cs typeface="Times New Roman"/>
                <a:sym typeface="Times New Roman"/>
              </a:rPr>
              <a:t>Chronic MR</a:t>
            </a:r>
            <a:r>
              <a:rPr lang="ar" sz="1200">
                <a:solidFill>
                  <a:schemeClr val="dk1"/>
                </a:solidFill>
                <a:latin typeface="Times New Roman"/>
                <a:ea typeface="Times New Roman"/>
                <a:cs typeface="Times New Roman"/>
                <a:sym typeface="Times New Roman"/>
              </a:rPr>
              <a:t> : Repair or replacement ,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Surgery is </a:t>
            </a:r>
            <a:r>
              <a:rPr b="1" lang="ar" sz="1200">
                <a:solidFill>
                  <a:schemeClr val="dk1"/>
                </a:solidFill>
                <a:latin typeface="Times New Roman"/>
                <a:ea typeface="Times New Roman"/>
                <a:cs typeface="Times New Roman"/>
                <a:sym typeface="Times New Roman"/>
              </a:rPr>
              <a:t>indicated </a:t>
            </a:r>
            <a:r>
              <a:rPr lang="ar" sz="1200">
                <a:solidFill>
                  <a:schemeClr val="dk1"/>
                </a:solidFill>
                <a:latin typeface="Times New Roman"/>
                <a:ea typeface="Times New Roman"/>
                <a:cs typeface="Times New Roman"/>
                <a:sym typeface="Times New Roman"/>
              </a:rPr>
              <a:t>in patients with symptomatic severe mitral regurgitation, left ventricular ejection fraction &gt;30% and end-diastolic dimension of &lt;55 mm, and in asymptomatic patients with left ventricular dysfunction (end-systolic dimension &gt;45mm and/or ejection fraction of &lt;60%).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ar" sz="1200">
                <a:solidFill>
                  <a:schemeClr val="dk1"/>
                </a:solidFill>
                <a:latin typeface="Times New Roman"/>
                <a:ea typeface="Times New Roman"/>
                <a:cs typeface="Times New Roman"/>
                <a:sym typeface="Times New Roman"/>
              </a:rPr>
              <a:t>Surgery should also be considered in patients with asymptomatic severe mitral regurgitation with preserved left ventricular function and atrial fibrillation and/or pulmonary hypertension.</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ar" sz="1200">
                <a:solidFill>
                  <a:schemeClr val="dk1"/>
                </a:solidFill>
                <a:latin typeface="Times New Roman"/>
                <a:ea typeface="Times New Roman"/>
                <a:cs typeface="Times New Roman"/>
                <a:sym typeface="Times New Roman"/>
              </a:rPr>
              <a:t>Questions from examiner:</a:t>
            </a:r>
            <a:endParaRPr b="1"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b="1" sz="1200">
              <a:solidFill>
                <a:schemeClr val="dk1"/>
              </a:solidFill>
              <a:latin typeface="Times New Roman"/>
              <a:ea typeface="Times New Roman"/>
              <a:cs typeface="Times New Roman"/>
              <a:sym typeface="Times New Roman"/>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