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67"/>
  </p:notesMasterIdLst>
  <p:sldIdLst>
    <p:sldId id="256" r:id="rId2"/>
    <p:sldId id="258" r:id="rId3"/>
    <p:sldId id="257" r:id="rId4"/>
    <p:sldId id="383" r:id="rId5"/>
    <p:sldId id="263" r:id="rId6"/>
    <p:sldId id="384" r:id="rId7"/>
    <p:sldId id="385" r:id="rId8"/>
    <p:sldId id="265" r:id="rId9"/>
    <p:sldId id="386" r:id="rId10"/>
    <p:sldId id="387" r:id="rId11"/>
    <p:sldId id="267" r:id="rId12"/>
    <p:sldId id="388" r:id="rId13"/>
    <p:sldId id="389" r:id="rId14"/>
    <p:sldId id="390" r:id="rId15"/>
    <p:sldId id="391" r:id="rId16"/>
    <p:sldId id="392" r:id="rId17"/>
    <p:sldId id="273" r:id="rId18"/>
    <p:sldId id="393" r:id="rId19"/>
    <p:sldId id="394" r:id="rId20"/>
    <p:sldId id="274" r:id="rId21"/>
    <p:sldId id="396" r:id="rId22"/>
    <p:sldId id="276" r:id="rId23"/>
    <p:sldId id="397" r:id="rId24"/>
    <p:sldId id="278" r:id="rId25"/>
    <p:sldId id="398" r:id="rId26"/>
    <p:sldId id="280" r:id="rId27"/>
    <p:sldId id="399" r:id="rId28"/>
    <p:sldId id="282" r:id="rId29"/>
    <p:sldId id="401" r:id="rId30"/>
    <p:sldId id="283" r:id="rId31"/>
    <p:sldId id="284" r:id="rId32"/>
    <p:sldId id="404" r:id="rId33"/>
    <p:sldId id="285" r:id="rId34"/>
    <p:sldId id="405" r:id="rId35"/>
    <p:sldId id="287" r:id="rId36"/>
    <p:sldId id="406" r:id="rId37"/>
    <p:sldId id="407" r:id="rId38"/>
    <p:sldId id="408" r:id="rId39"/>
    <p:sldId id="294" r:id="rId40"/>
    <p:sldId id="296" r:id="rId41"/>
    <p:sldId id="416" r:id="rId42"/>
    <p:sldId id="302" r:id="rId43"/>
    <p:sldId id="417" r:id="rId44"/>
    <p:sldId id="304" r:id="rId45"/>
    <p:sldId id="418" r:id="rId46"/>
    <p:sldId id="419" r:id="rId47"/>
    <p:sldId id="420" r:id="rId48"/>
    <p:sldId id="309" r:id="rId49"/>
    <p:sldId id="421" r:id="rId50"/>
    <p:sldId id="422" r:id="rId51"/>
    <p:sldId id="424" r:id="rId52"/>
    <p:sldId id="315" r:id="rId53"/>
    <p:sldId id="316" r:id="rId54"/>
    <p:sldId id="317" r:id="rId55"/>
    <p:sldId id="427" r:id="rId56"/>
    <p:sldId id="318" r:id="rId57"/>
    <p:sldId id="428" r:id="rId58"/>
    <p:sldId id="431" r:id="rId59"/>
    <p:sldId id="432" r:id="rId60"/>
    <p:sldId id="433" r:id="rId61"/>
    <p:sldId id="434" r:id="rId62"/>
    <p:sldId id="435" r:id="rId63"/>
    <p:sldId id="436" r:id="rId64"/>
    <p:sldId id="437" r:id="rId65"/>
    <p:sldId id="261" r:id="rId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1C1C1C"/>
    <a:srgbClr val="292929"/>
    <a:srgbClr val="00FF00"/>
    <a:srgbClr val="FF66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47" autoAdjust="0"/>
    <p:restoredTop sz="94659" autoAdjust="0"/>
  </p:normalViewPr>
  <p:slideViewPr>
    <p:cSldViewPr snapToGrid="0">
      <p:cViewPr varScale="1">
        <p:scale>
          <a:sx n="70" d="100"/>
          <a:sy n="70" d="100"/>
        </p:scale>
        <p:origin x="-546" y="-102"/>
      </p:cViewPr>
      <p:guideLst>
        <p:guide orient="horz" pos="215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6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DC0A3B3-7948-44BF-9814-538823FD31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CED2E1-704D-49B8-8529-D2B82402BDAD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3897AC-653C-4AAB-90B5-D1DF891F56C3}" type="slidenum">
              <a:rPr lang="en-US"/>
              <a:pPr/>
              <a:t>10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63408-81D5-4D2B-B600-8F0AC0A7FCE7}" type="slidenum">
              <a:rPr lang="en-US"/>
              <a:pPr/>
              <a:t>11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876B2D-8BC9-41E9-988C-FCCD2E16E446}" type="slidenum">
              <a:rPr lang="en-US"/>
              <a:pPr/>
              <a:t>12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E11BBC-395E-4CCF-92F7-FFA56E60304B}" type="slidenum">
              <a:rPr lang="en-US"/>
              <a:pPr/>
              <a:t>13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70C95D-0C47-46EA-A36C-C4763660B986}" type="slidenum">
              <a:rPr lang="en-US"/>
              <a:pPr/>
              <a:t>14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1BDDDC-8D0C-4C8E-8F80-AA2A718DC71C}" type="slidenum">
              <a:rPr lang="en-US"/>
              <a:pPr/>
              <a:t>15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002586-93DB-4285-BA5E-8D9775225673}" type="slidenum">
              <a:rPr lang="en-US"/>
              <a:pPr/>
              <a:t>16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D8EC3-E1DB-48F1-BF44-9BE45C55237C}" type="slidenum">
              <a:rPr lang="en-US"/>
              <a:pPr/>
              <a:t>17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CA4CE8-5DA2-4546-959E-53B4D183191A}" type="slidenum">
              <a:rPr lang="en-US"/>
              <a:pPr/>
              <a:t>18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A450E4-DC42-4BF9-A046-C1E37773D99C}" type="slidenum">
              <a:rPr lang="en-US"/>
              <a:pPr/>
              <a:t>19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0CAB6C-4DC6-46FB-9781-F80E1B1F5FD9}" type="slidenum">
              <a:rPr lang="en-US"/>
              <a:pPr/>
              <a:t>2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93201-550D-4A18-BEBC-7BA776446A3F}" type="slidenum">
              <a:rPr lang="en-US"/>
              <a:pPr/>
              <a:t>20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2134E7-D0C3-4846-82CF-006A21D4B7AC}" type="slidenum">
              <a:rPr lang="en-US"/>
              <a:pPr/>
              <a:t>21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7BEDA6-E72B-4393-A533-99D329BBCFDB}" type="slidenum">
              <a:rPr lang="en-US"/>
              <a:pPr/>
              <a:t>22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658E7-90DE-456E-B3AF-7865975D357A}" type="slidenum">
              <a:rPr lang="en-US"/>
              <a:pPr/>
              <a:t>23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6361E6-CD62-4D8C-B83A-62847E69389F}" type="slidenum">
              <a:rPr lang="en-US"/>
              <a:pPr/>
              <a:t>24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280CC-C372-4DB2-885B-8FA0E8467F3B}" type="slidenum">
              <a:rPr lang="en-US"/>
              <a:pPr/>
              <a:t>25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0BBACE-FCC1-466E-9E25-B6C216F9ADC6}" type="slidenum">
              <a:rPr lang="en-US"/>
              <a:pPr/>
              <a:t>26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9B1E4-30A0-4AF1-9825-6C8BEDA3C255}" type="slidenum">
              <a:rPr lang="en-US"/>
              <a:pPr/>
              <a:t>27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1E878F-C2BB-4CB7-B6DE-9C9E51E61027}" type="slidenum">
              <a:rPr lang="en-US"/>
              <a:pPr/>
              <a:t>28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A44ACA-3CED-45E4-9E52-A25B68550F00}" type="slidenum">
              <a:rPr lang="en-US"/>
              <a:pPr/>
              <a:t>29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0ECF21-9EB6-443F-9B4B-5AC582C44BA4}" type="slidenum">
              <a:rPr lang="en-US"/>
              <a:pPr/>
              <a:t>3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FBF1B5-032A-42DD-B4BE-BB42428CFA9C}" type="slidenum">
              <a:rPr lang="en-US"/>
              <a:pPr/>
              <a:t>30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FF14F6-1F8F-42BE-9921-01CEB26428EE}" type="slidenum">
              <a:rPr lang="en-US"/>
              <a:pPr/>
              <a:t>31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CADFD4-98B4-4043-9AB9-634A3072E272}" type="slidenum">
              <a:rPr lang="en-US"/>
              <a:pPr/>
              <a:t>32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CFF7AC-1EC2-4D5F-A0A8-72A1443161BB}" type="slidenum">
              <a:rPr lang="en-US"/>
              <a:pPr/>
              <a:t>33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CECAA-D5DA-4600-B721-00943C70636C}" type="slidenum">
              <a:rPr lang="en-US"/>
              <a:pPr/>
              <a:t>34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ECC5B-222E-41D7-B9B8-A5F28CC14D6A}" type="slidenum">
              <a:rPr lang="en-US"/>
              <a:pPr/>
              <a:t>35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D6344E-6127-4942-A7BF-C8D590327348}" type="slidenum">
              <a:rPr lang="en-US"/>
              <a:pPr/>
              <a:t>36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5E5D94-3A9F-412A-AD93-B4906EDEADC9}" type="slidenum">
              <a:rPr lang="en-US"/>
              <a:pPr/>
              <a:t>37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68B863-833C-4D02-B87E-18CC1C7538E8}" type="slidenum">
              <a:rPr lang="en-US"/>
              <a:pPr/>
              <a:t>38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F3024-A474-4831-9DD8-0EB46D10FA1E}" type="slidenum">
              <a:rPr lang="en-US"/>
              <a:pPr/>
              <a:t>39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8753E6-331E-4110-B552-BB199F50BDA6}" type="slidenum">
              <a:rPr lang="en-US"/>
              <a:pPr/>
              <a:t>4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2DC41-5816-444C-BD7A-875D248339C4}" type="slidenum">
              <a:rPr lang="en-US"/>
              <a:pPr/>
              <a:t>40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F4B4AB-AA31-41BB-9E45-77D1CE4D5903}" type="slidenum">
              <a:rPr lang="en-US"/>
              <a:pPr/>
              <a:t>41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F4336-0A9E-44BF-9C69-2EB09CC9C275}" type="slidenum">
              <a:rPr lang="en-US"/>
              <a:pPr/>
              <a:t>42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E78DC6-C814-48CB-86D3-28166FCC2076}" type="slidenum">
              <a:rPr lang="en-US"/>
              <a:pPr/>
              <a:t>43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40FEF0-B4E7-4741-9B50-305967AAEAD1}" type="slidenum">
              <a:rPr lang="en-US"/>
              <a:pPr/>
              <a:t>44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283C3F-709C-4CB1-A8B0-2895889B4ED5}" type="slidenum">
              <a:rPr lang="en-US"/>
              <a:pPr/>
              <a:t>45</a:t>
            </a:fld>
            <a:endParaRPr lang="en-US"/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0939E2-0834-429C-B3B4-200D43C124EE}" type="slidenum">
              <a:rPr lang="en-US"/>
              <a:pPr/>
              <a:t>46</a:t>
            </a:fld>
            <a:endParaRPr lang="en-US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AAF5BE-50EB-42DF-A0DB-B0CBAEFB0A11}" type="slidenum">
              <a:rPr lang="en-US"/>
              <a:pPr/>
              <a:t>47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F93983-9F29-4B40-A55B-CAE66960CA0F}" type="slidenum">
              <a:rPr lang="en-US"/>
              <a:pPr/>
              <a:t>48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578E47-3098-4528-B48E-C497E7F75824}" type="slidenum">
              <a:rPr lang="en-US"/>
              <a:pPr/>
              <a:t>49</a:t>
            </a:fld>
            <a:endParaRPr lang="en-US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6E21F5-4719-4A4F-ABE7-7D25E616B430}" type="slidenum">
              <a:rPr lang="en-US"/>
              <a:pPr/>
              <a:t>5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35856-C604-4369-9340-5B93F77334B5}" type="slidenum">
              <a:rPr lang="en-US"/>
              <a:pPr/>
              <a:t>50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C9B974-C41B-492D-A281-CDDDF74078CD}" type="slidenum">
              <a:rPr lang="en-US"/>
              <a:pPr/>
              <a:t>51</a:t>
            </a:fld>
            <a:endParaRPr lang="en-US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3764E4-FF14-464C-9EBA-A4E3581F015E}" type="slidenum">
              <a:rPr lang="en-US"/>
              <a:pPr/>
              <a:t>52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30F04C-96B0-43ED-8752-A7D407007F56}" type="slidenum">
              <a:rPr lang="en-US"/>
              <a:pPr/>
              <a:t>53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4153AA-993C-414C-807E-5D3DB43DE1D6}" type="slidenum">
              <a:rPr lang="en-US"/>
              <a:pPr/>
              <a:t>54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0F513-B6FD-4080-982F-10AD1BA16ADE}" type="slidenum">
              <a:rPr lang="en-US"/>
              <a:pPr/>
              <a:t>55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00A87C-59A5-4B14-88DE-A3F45F9C8C55}" type="slidenum">
              <a:rPr lang="en-US"/>
              <a:pPr/>
              <a:t>56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20EF7-5CED-40FC-8434-77BD59ABDA97}" type="slidenum">
              <a:rPr lang="en-US"/>
              <a:pPr/>
              <a:t>57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D66AE7-4299-4F2E-9ABB-183345023EF7}" type="slidenum">
              <a:rPr lang="en-US"/>
              <a:pPr/>
              <a:t>58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5046D4-1A25-4076-9FFB-133DC4E84E1D}" type="slidenum">
              <a:rPr lang="en-US"/>
              <a:pPr/>
              <a:t>59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51D0F8-4BBC-4D77-AF1F-58797A1FBADD}" type="slidenum">
              <a:rPr lang="en-US"/>
              <a:pPr/>
              <a:t>6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C08C42-DFF4-4C40-943B-957EB6D75799}" type="slidenum">
              <a:rPr lang="en-US"/>
              <a:pPr/>
              <a:t>60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C08C42-DFF4-4C40-943B-957EB6D75799}" type="slidenum">
              <a:rPr lang="en-US"/>
              <a:pPr/>
              <a:t>61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C08C42-DFF4-4C40-943B-957EB6D75799}" type="slidenum">
              <a:rPr lang="en-US"/>
              <a:pPr/>
              <a:t>62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C08C42-DFF4-4C40-943B-957EB6D75799}" type="slidenum">
              <a:rPr lang="en-US"/>
              <a:pPr/>
              <a:t>63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C08C42-DFF4-4C40-943B-957EB6D75799}" type="slidenum">
              <a:rPr lang="en-US"/>
              <a:pPr/>
              <a:t>64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C08C42-DFF4-4C40-943B-957EB6D75799}" type="slidenum">
              <a:rPr lang="en-US"/>
              <a:pPr/>
              <a:t>65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F5FA31-3B37-4011-A8DF-5C82B6C77842}" type="slidenum">
              <a:rPr lang="en-US"/>
              <a:pPr/>
              <a:t>7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E64943-1755-4C45-802D-0EF15B9C6718}" type="slidenum">
              <a:rPr lang="en-US"/>
              <a:pPr/>
              <a:t>8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71707D-AA29-4818-92F5-4E19A24AD998}" type="slidenum">
              <a:rPr lang="en-US"/>
              <a:pPr/>
              <a:t>9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043a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D41945-7FDE-4BD4-9A55-807291115B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C23CAC-F6E6-4D15-A99E-119B3C952A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274638"/>
            <a:ext cx="2095500" cy="21256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35688" cy="2125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6490C2-C08D-4D88-994E-9ADBBA6583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9338" y="333375"/>
            <a:ext cx="1914525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6263" y="333375"/>
            <a:ext cx="1914525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554663" y="6437313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21700" y="6437313"/>
            <a:ext cx="442913" cy="304800"/>
          </a:xfrm>
        </p:spPr>
        <p:txBody>
          <a:bodyPr/>
          <a:lstStyle>
            <a:lvl1pPr>
              <a:defRPr/>
            </a:lvl1pPr>
          </a:lstStyle>
          <a:p>
            <a:fld id="{BCB9620F-8B35-4060-908A-2F4F06163B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5A02AC-CF2A-46B1-8AD7-F6EAF0F1F9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CF4220-87E1-4A03-8608-E9FFB9D611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9338" y="333375"/>
            <a:ext cx="1914525" cy="206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6263" y="333375"/>
            <a:ext cx="1914525" cy="206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5C2D6D-8E4F-4978-B15F-F3EF8C04FA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E919C7-51AB-46CF-8370-DE32565733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3201FE-201E-44E4-BD80-3A429D8860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27BE13-33EB-472D-ADD4-D95A1B1A01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B23C9E-94A1-42ED-A8B3-6E28E04C20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59C3B6-A0D6-4E28-AF06-5DCBAF2B8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43b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338" y="333375"/>
            <a:ext cx="39814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54663" y="6437313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/>
            </a:lvl1pPr>
          </a:lstStyle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437313"/>
            <a:ext cx="442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/>
            </a:lvl1pPr>
          </a:lstStyle>
          <a:p>
            <a:fld id="{FAA94F79-B560-445A-BBFF-B47A55CFD03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>
    <p:cut thruBlk="1"/>
  </p:transition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4914" y="2531620"/>
            <a:ext cx="7772400" cy="1754326"/>
          </a:xfr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PELVIC </a:t>
            </a:r>
            <a:r>
              <a:rPr lang="en-US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WALLS, FLOOR; &amp; JOINTS</a:t>
            </a:r>
            <a:endParaRPr lang="en-US" sz="54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47925"/>
            <a:ext cx="7772400" cy="1920875"/>
          </a:xfr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ORIENTATION OF </a:t>
            </a:r>
            <a:br>
              <a:rPr lang="en-US" sz="6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6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PELVIS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922338" y="4570413"/>
            <a:ext cx="7192962" cy="1815882"/>
          </a:xfrm>
          <a:noFill/>
        </p:spPr>
        <p:txBody>
          <a:bodyPr/>
          <a:lstStyle/>
          <a:p>
            <a:r>
              <a:rPr lang="en-US" sz="2800" dirty="0"/>
              <a:t>In the standard anatomic position, the front of the symphysis pubis and the anterior superior iliac spines lie in the same vertical plane. </a:t>
            </a:r>
          </a:p>
        </p:txBody>
      </p:sp>
      <p:pic>
        <p:nvPicPr>
          <p:cNvPr id="81924" name="Picture 4" descr="F66122-005-f02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20838" y="188913"/>
            <a:ext cx="5903912" cy="4395787"/>
          </a:xfrm>
          <a:noFill/>
          <a:ln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52725"/>
            <a:ext cx="7772400" cy="1311275"/>
          </a:xfr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FALSE PELVIS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988690" y="404813"/>
            <a:ext cx="3912242" cy="5816977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false pelvis is bounded behind by the lumbar vertebrae, laterally by the iliac fossae and the </a:t>
            </a:r>
            <a:r>
              <a:rPr lang="en-US" dirty="0" err="1"/>
              <a:t>iliacus</a:t>
            </a:r>
            <a:r>
              <a:rPr lang="en-US" dirty="0"/>
              <a:t> muscles, and in front by the lower part of the anterior abdominal wall. </a:t>
            </a:r>
          </a:p>
          <a:p>
            <a:pPr>
              <a:lnSpc>
                <a:spcPct val="90000"/>
              </a:lnSpc>
            </a:pPr>
            <a:r>
              <a:rPr lang="en-US" dirty="0"/>
              <a:t>The false pelvis </a:t>
            </a:r>
            <a:r>
              <a:rPr lang="en-US" dirty="0" smtClean="0"/>
              <a:t>supports </a:t>
            </a:r>
            <a:r>
              <a:rPr lang="en-US" dirty="0"/>
              <a:t>the abdominal contents and after the </a:t>
            </a:r>
            <a:r>
              <a:rPr lang="en-US" dirty="0" smtClean="0"/>
              <a:t>3rd </a:t>
            </a:r>
            <a:r>
              <a:rPr lang="en-US" dirty="0"/>
              <a:t>month of pregnancy helps support the gravid uterus. </a:t>
            </a:r>
          </a:p>
        </p:txBody>
      </p:sp>
      <p:pic>
        <p:nvPicPr>
          <p:cNvPr id="336901" name="Picture 5" descr="F66122-004-f0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298013"/>
            <a:ext cx="4681538" cy="4248150"/>
          </a:xfrm>
          <a:noFill/>
          <a:ln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6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6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52725"/>
            <a:ext cx="7772400" cy="1311275"/>
          </a:xfr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TRUE PELVIS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664201" y="620713"/>
            <a:ext cx="3071812" cy="1791260"/>
          </a:xfrm>
          <a:noFill/>
        </p:spPr>
        <p:txBody>
          <a:bodyPr/>
          <a:lstStyle/>
          <a:p>
            <a:pPr marL="354013" indent="-354013">
              <a:buFontTx/>
              <a:buNone/>
            </a:pPr>
            <a:r>
              <a:rPr lang="en-US" b="1" dirty="0">
                <a:solidFill>
                  <a:srgbClr val="FF0000"/>
                </a:solidFill>
              </a:rPr>
              <a:t>The true pelvis has:</a:t>
            </a:r>
            <a:r>
              <a:rPr lang="en-US" sz="2000" b="1" dirty="0"/>
              <a:t> </a:t>
            </a:r>
          </a:p>
          <a:p>
            <a:pPr marL="354013" indent="-354013"/>
            <a:r>
              <a:rPr lang="en-US" dirty="0"/>
              <a:t>an </a:t>
            </a:r>
            <a:r>
              <a:rPr lang="en-US" dirty="0" smtClean="0"/>
              <a:t>inlet</a:t>
            </a:r>
            <a:endParaRPr lang="en-US" dirty="0"/>
          </a:p>
          <a:p>
            <a:pPr marL="354013" indent="-354013"/>
            <a:r>
              <a:rPr lang="en-US" dirty="0"/>
              <a:t>an </a:t>
            </a:r>
            <a:r>
              <a:rPr lang="en-US" dirty="0" smtClean="0"/>
              <a:t>outlet </a:t>
            </a:r>
            <a:endParaRPr lang="en-US" dirty="0"/>
          </a:p>
          <a:p>
            <a:pPr marL="354013" indent="-354013"/>
            <a:r>
              <a:rPr lang="en-US" dirty="0"/>
              <a:t>and a </a:t>
            </a:r>
            <a:r>
              <a:rPr lang="en-US" dirty="0" smtClean="0"/>
              <a:t>cavity </a:t>
            </a:r>
            <a:endParaRPr lang="en-US" dirty="0"/>
          </a:p>
        </p:txBody>
      </p:sp>
      <p:pic>
        <p:nvPicPr>
          <p:cNvPr id="340997" name="Picture 5" descr="F71683-111-f012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87" r="5466" b="4991"/>
          <a:stretch>
            <a:fillRect/>
          </a:stretch>
        </p:blipFill>
        <p:spPr bwMode="auto">
          <a:xfrm>
            <a:off x="3522663" y="3225800"/>
            <a:ext cx="5214937" cy="3421063"/>
          </a:xfrm>
          <a:prstGeom prst="rect">
            <a:avLst/>
          </a:prstGeom>
          <a:noFill/>
        </p:spPr>
      </p:pic>
      <p:pic>
        <p:nvPicPr>
          <p:cNvPr id="340998" name="Picture 6" descr="F71683-111-f012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6" r="6366" b="3725"/>
          <a:stretch>
            <a:fillRect/>
          </a:stretch>
        </p:blipFill>
        <p:spPr bwMode="auto">
          <a:xfrm>
            <a:off x="255588" y="309563"/>
            <a:ext cx="4746625" cy="3417887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40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0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40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195388" y="5549900"/>
            <a:ext cx="6681787" cy="1006475"/>
          </a:xfrm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US" sz="2000" dirty="0"/>
              <a:t>The </a:t>
            </a:r>
            <a:r>
              <a:rPr lang="en-US" sz="2000" b="1" dirty="0">
                <a:solidFill>
                  <a:schemeClr val="hlink"/>
                </a:solidFill>
              </a:rPr>
              <a:t>pelvic inlet, or pelvic brim,</a:t>
            </a:r>
            <a:r>
              <a:rPr lang="en-US" sz="2000" b="1" dirty="0"/>
              <a:t> </a:t>
            </a:r>
            <a:r>
              <a:rPr lang="en-US" sz="2000" dirty="0"/>
              <a:t>is bounded </a:t>
            </a:r>
            <a:r>
              <a:rPr lang="en-US" sz="2000" dirty="0" err="1"/>
              <a:t>posteriorly</a:t>
            </a:r>
            <a:r>
              <a:rPr lang="en-US" sz="2000" dirty="0"/>
              <a:t> by the sacral promontory, laterally by the </a:t>
            </a:r>
            <a:r>
              <a:rPr lang="en-US" sz="2000" dirty="0" err="1"/>
              <a:t>iliopectineal</a:t>
            </a:r>
            <a:r>
              <a:rPr lang="en-US" sz="2000" dirty="0"/>
              <a:t> lines, and </a:t>
            </a:r>
            <a:r>
              <a:rPr lang="en-US" sz="2000" dirty="0" err="1"/>
              <a:t>anteriorly</a:t>
            </a:r>
            <a:r>
              <a:rPr lang="en-US" sz="2000" dirty="0"/>
              <a:t> by the symphysis pubis.</a:t>
            </a:r>
          </a:p>
        </p:txBody>
      </p:sp>
      <p:pic>
        <p:nvPicPr>
          <p:cNvPr id="343043" name="Picture 3" descr="F66122-005-f02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b="4617"/>
          <a:stretch>
            <a:fillRect/>
          </a:stretch>
        </p:blipFill>
        <p:spPr>
          <a:xfrm>
            <a:off x="1500188" y="382588"/>
            <a:ext cx="6153150" cy="4951412"/>
          </a:xfrm>
          <a:noFill/>
          <a:ln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3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3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3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965325" y="5062538"/>
            <a:ext cx="5256213" cy="1492250"/>
          </a:xfrm>
          <a:noFill/>
        </p:spPr>
        <p:txBody>
          <a:bodyPr/>
          <a:lstStyle/>
          <a:p>
            <a:pPr marL="361950" indent="-361950" algn="ctr">
              <a:buFontTx/>
              <a:buNone/>
            </a:pPr>
            <a:r>
              <a:rPr lang="en-US" sz="2000"/>
              <a:t>The </a:t>
            </a:r>
            <a:r>
              <a:rPr lang="en-US" sz="2000" b="1">
                <a:solidFill>
                  <a:schemeClr val="hlink"/>
                </a:solidFill>
              </a:rPr>
              <a:t>pelvic outlet</a:t>
            </a:r>
            <a:r>
              <a:rPr lang="en-US" sz="2000"/>
              <a:t> is bounded:</a:t>
            </a:r>
          </a:p>
          <a:p>
            <a:pPr marL="361950" indent="-361950"/>
            <a:r>
              <a:rPr lang="en-US" sz="2000"/>
              <a:t>posteriorly by the </a:t>
            </a: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coccyx,</a:t>
            </a:r>
            <a:r>
              <a:rPr lang="en-US" sz="2000" b="1">
                <a:solidFill>
                  <a:schemeClr val="accent1"/>
                </a:solidFill>
              </a:rPr>
              <a:t> </a:t>
            </a:r>
          </a:p>
          <a:p>
            <a:pPr marL="361950" indent="-361950"/>
            <a:r>
              <a:rPr lang="en-US" sz="2000"/>
              <a:t>laterally by the </a:t>
            </a: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ischial tuberosities,</a:t>
            </a:r>
            <a:r>
              <a:rPr lang="en-US" sz="2000"/>
              <a:t> and </a:t>
            </a:r>
          </a:p>
          <a:p>
            <a:pPr marL="361950" indent="-361950"/>
            <a:r>
              <a:rPr lang="en-US" sz="2000"/>
              <a:t>anteriorly by the </a:t>
            </a: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pubic arch</a:t>
            </a: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2000"/>
              <a:t> </a:t>
            </a:r>
          </a:p>
        </p:txBody>
      </p:sp>
      <p:pic>
        <p:nvPicPr>
          <p:cNvPr id="94216" name="Picture 8" descr="F71683-111-f012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87" r="5466" b="4991"/>
          <a:stretch>
            <a:fillRect/>
          </a:stretch>
        </p:blipFill>
        <p:spPr bwMode="auto">
          <a:xfrm>
            <a:off x="939800" y="223838"/>
            <a:ext cx="7215188" cy="4733925"/>
          </a:xfrm>
          <a:prstGeom prst="rect">
            <a:avLst/>
          </a:prstGeom>
          <a:noFill/>
        </p:spPr>
      </p:pic>
      <p:sp>
        <p:nvSpPr>
          <p:cNvPr id="94217" name="Line 9"/>
          <p:cNvSpPr>
            <a:spLocks noChangeShapeType="1"/>
          </p:cNvSpPr>
          <p:nvPr/>
        </p:nvSpPr>
        <p:spPr bwMode="auto">
          <a:xfrm flipV="1">
            <a:off x="3989388" y="1701800"/>
            <a:ext cx="288925" cy="36036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sm" len="med"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>
            <a:off x="1957388" y="2562225"/>
            <a:ext cx="423862" cy="36036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sm" len="med"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4219" name="Line 11"/>
          <p:cNvSpPr>
            <a:spLocks noChangeShapeType="1"/>
          </p:cNvSpPr>
          <p:nvPr/>
        </p:nvSpPr>
        <p:spPr bwMode="auto">
          <a:xfrm flipH="1">
            <a:off x="6502400" y="2460625"/>
            <a:ext cx="557213" cy="36036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sm" len="med"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4220" name="Line 12"/>
          <p:cNvSpPr>
            <a:spLocks noChangeShapeType="1"/>
          </p:cNvSpPr>
          <p:nvPr/>
        </p:nvSpPr>
        <p:spPr bwMode="auto">
          <a:xfrm flipV="1">
            <a:off x="3595688" y="4362450"/>
            <a:ext cx="411162" cy="36036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sm" len="med"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4221" name="Line 13"/>
          <p:cNvSpPr>
            <a:spLocks noChangeShapeType="1"/>
          </p:cNvSpPr>
          <p:nvPr/>
        </p:nvSpPr>
        <p:spPr bwMode="auto">
          <a:xfrm flipH="1" flipV="1">
            <a:off x="5087938" y="4359275"/>
            <a:ext cx="388937" cy="36036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sm" len="med"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uiExpand="1" build="p"/>
      <p:bldP spid="94217" grpId="0" animBg="1"/>
      <p:bldP spid="94217" grpId="1" animBg="1"/>
      <p:bldP spid="94218" grpId="0" animBg="1"/>
      <p:bldP spid="94218" grpId="1" animBg="1"/>
      <p:bldP spid="94219" grpId="0" animBg="1"/>
      <p:bldP spid="94219" grpId="1" animBg="1"/>
      <p:bldP spid="94220" grpId="0" animBg="1"/>
      <p:bldP spid="942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25463" y="5203825"/>
            <a:ext cx="8093075" cy="1431925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sz="2000"/>
              <a:t>The pelvic outlet does not present a smooth outline but has </a:t>
            </a:r>
            <a:r>
              <a:rPr lang="en-US" sz="2000" i="1">
                <a:solidFill>
                  <a:srgbClr val="D60093"/>
                </a:solidFill>
              </a:rPr>
              <a:t>three wide notches: </a:t>
            </a:r>
          </a:p>
          <a:p>
            <a:r>
              <a:rPr lang="en-US" sz="2000"/>
              <a:t>Anteriorly, the </a:t>
            </a:r>
            <a:r>
              <a:rPr lang="en-US" sz="2000" b="1">
                <a:solidFill>
                  <a:schemeClr val="hlink"/>
                </a:solidFill>
              </a:rPr>
              <a:t>pubic arch</a:t>
            </a:r>
            <a:r>
              <a:rPr lang="en-US" sz="2000"/>
              <a:t> is between the ischiopubic rami, and, </a:t>
            </a:r>
          </a:p>
          <a:p>
            <a:r>
              <a:rPr lang="en-US" sz="2000"/>
              <a:t>laterally, are the </a:t>
            </a:r>
            <a:r>
              <a:rPr lang="en-US" sz="2000" b="1">
                <a:solidFill>
                  <a:schemeClr val="hlink"/>
                </a:solidFill>
              </a:rPr>
              <a:t>sciatic notches.</a:t>
            </a:r>
            <a:r>
              <a:rPr lang="en-US" sz="2000"/>
              <a:t> </a:t>
            </a:r>
          </a:p>
        </p:txBody>
      </p:sp>
      <p:pic>
        <p:nvPicPr>
          <p:cNvPr id="345093" name="Picture 5" descr="Untitled-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1713" y="149225"/>
            <a:ext cx="4102100" cy="5083175"/>
          </a:xfrm>
          <a:prstGeom prst="rect">
            <a:avLst/>
          </a:prstGeom>
          <a:noFill/>
        </p:spPr>
      </p:pic>
      <p:sp>
        <p:nvSpPr>
          <p:cNvPr id="345097" name="Line 9"/>
          <p:cNvSpPr>
            <a:spLocks noChangeShapeType="1"/>
          </p:cNvSpPr>
          <p:nvPr/>
        </p:nvSpPr>
        <p:spPr bwMode="auto">
          <a:xfrm flipV="1">
            <a:off x="5975350" y="3073400"/>
            <a:ext cx="336550" cy="19685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sm" len="med"/>
          </a:ln>
          <a:effectLst>
            <a:outerShdw dist="40161" dir="4293903" algn="ctr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45098" name="Line 10"/>
          <p:cNvSpPr>
            <a:spLocks noChangeShapeType="1"/>
          </p:cNvSpPr>
          <p:nvPr/>
        </p:nvSpPr>
        <p:spPr bwMode="auto">
          <a:xfrm flipV="1">
            <a:off x="5988050" y="3670300"/>
            <a:ext cx="368300" cy="1905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sm" len="med"/>
          </a:ln>
          <a:effectLst>
            <a:outerShdw dist="40161" dir="4293903" algn="ctr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45099" name="Picture 11" descr="Untitled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8" y="149225"/>
            <a:ext cx="4564062" cy="5084763"/>
          </a:xfrm>
          <a:prstGeom prst="rect">
            <a:avLst/>
          </a:prstGeom>
          <a:noFill/>
        </p:spPr>
      </p:pic>
      <p:sp>
        <p:nvSpPr>
          <p:cNvPr id="345096" name="Freeform 8"/>
          <p:cNvSpPr>
            <a:spLocks/>
          </p:cNvSpPr>
          <p:nvPr/>
        </p:nvSpPr>
        <p:spPr bwMode="auto">
          <a:xfrm>
            <a:off x="2063750" y="3589338"/>
            <a:ext cx="1022350" cy="482600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80" y="240"/>
              </a:cxn>
              <a:cxn ang="0">
                <a:pos x="116" y="184"/>
              </a:cxn>
              <a:cxn ang="0">
                <a:pos x="140" y="152"/>
              </a:cxn>
              <a:cxn ang="0">
                <a:pos x="200" y="72"/>
              </a:cxn>
              <a:cxn ang="0">
                <a:pos x="256" y="12"/>
              </a:cxn>
              <a:cxn ang="0">
                <a:pos x="280" y="4"/>
              </a:cxn>
              <a:cxn ang="0">
                <a:pos x="292" y="0"/>
              </a:cxn>
              <a:cxn ang="0">
                <a:pos x="380" y="20"/>
              </a:cxn>
              <a:cxn ang="0">
                <a:pos x="436" y="76"/>
              </a:cxn>
              <a:cxn ang="0">
                <a:pos x="476" y="124"/>
              </a:cxn>
              <a:cxn ang="0">
                <a:pos x="512" y="168"/>
              </a:cxn>
              <a:cxn ang="0">
                <a:pos x="592" y="276"/>
              </a:cxn>
              <a:cxn ang="0">
                <a:pos x="620" y="288"/>
              </a:cxn>
              <a:cxn ang="0">
                <a:pos x="644" y="304"/>
              </a:cxn>
            </a:cxnLst>
            <a:rect l="0" t="0" r="r" b="b"/>
            <a:pathLst>
              <a:path w="644" h="304">
                <a:moveTo>
                  <a:pt x="0" y="300"/>
                </a:moveTo>
                <a:cubicBezTo>
                  <a:pt x="27" y="282"/>
                  <a:pt x="58" y="265"/>
                  <a:pt x="80" y="240"/>
                </a:cubicBezTo>
                <a:cubicBezTo>
                  <a:pt x="96" y="222"/>
                  <a:pt x="100" y="200"/>
                  <a:pt x="116" y="184"/>
                </a:cubicBezTo>
                <a:cubicBezTo>
                  <a:pt x="121" y="168"/>
                  <a:pt x="132" y="167"/>
                  <a:pt x="140" y="152"/>
                </a:cubicBezTo>
                <a:cubicBezTo>
                  <a:pt x="153" y="125"/>
                  <a:pt x="174" y="89"/>
                  <a:pt x="200" y="72"/>
                </a:cubicBezTo>
                <a:cubicBezTo>
                  <a:pt x="218" y="45"/>
                  <a:pt x="226" y="25"/>
                  <a:pt x="256" y="12"/>
                </a:cubicBezTo>
                <a:cubicBezTo>
                  <a:pt x="264" y="9"/>
                  <a:pt x="272" y="7"/>
                  <a:pt x="280" y="4"/>
                </a:cubicBezTo>
                <a:cubicBezTo>
                  <a:pt x="284" y="3"/>
                  <a:pt x="292" y="0"/>
                  <a:pt x="292" y="0"/>
                </a:cubicBezTo>
                <a:cubicBezTo>
                  <a:pt x="323" y="5"/>
                  <a:pt x="350" y="13"/>
                  <a:pt x="380" y="20"/>
                </a:cubicBezTo>
                <a:cubicBezTo>
                  <a:pt x="395" y="42"/>
                  <a:pt x="414" y="61"/>
                  <a:pt x="436" y="76"/>
                </a:cubicBezTo>
                <a:cubicBezTo>
                  <a:pt x="444" y="100"/>
                  <a:pt x="460" y="106"/>
                  <a:pt x="476" y="124"/>
                </a:cubicBezTo>
                <a:cubicBezTo>
                  <a:pt x="492" y="142"/>
                  <a:pt x="493" y="156"/>
                  <a:pt x="512" y="168"/>
                </a:cubicBezTo>
                <a:cubicBezTo>
                  <a:pt x="541" y="212"/>
                  <a:pt x="546" y="242"/>
                  <a:pt x="592" y="276"/>
                </a:cubicBezTo>
                <a:cubicBezTo>
                  <a:pt x="615" y="293"/>
                  <a:pt x="600" y="277"/>
                  <a:pt x="620" y="288"/>
                </a:cubicBezTo>
                <a:cubicBezTo>
                  <a:pt x="628" y="293"/>
                  <a:pt x="644" y="304"/>
                  <a:pt x="644" y="304"/>
                </a:cubicBezTo>
              </a:path>
            </a:pathLst>
          </a:custGeom>
          <a:noFill/>
          <a:ln w="50800" cap="flat">
            <a:solidFill>
              <a:srgbClr val="00FF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5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5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5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5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5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5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5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5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5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0" grpId="0" uiExpand="1" build="p"/>
      <p:bldP spid="345097" grpId="0" animBg="1"/>
      <p:bldP spid="345098" grpId="0" animBg="1"/>
      <p:bldP spid="34509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822950" y="2295525"/>
            <a:ext cx="2897188" cy="2246769"/>
          </a:xfrm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US" sz="2000" dirty="0"/>
              <a:t>The sciatic notches are </a:t>
            </a:r>
            <a:r>
              <a:rPr lang="en-US" sz="2000" dirty="0" smtClean="0"/>
              <a:t>converted </a:t>
            </a:r>
            <a:r>
              <a:rPr lang="en-US" sz="2000" dirty="0"/>
              <a:t>by the </a:t>
            </a:r>
            <a:r>
              <a:rPr lang="en-US" sz="2000" b="1" dirty="0" err="1">
                <a:solidFill>
                  <a:schemeClr val="hlink"/>
                </a:solidFill>
              </a:rPr>
              <a:t>sacrotuberous</a:t>
            </a:r>
            <a:r>
              <a:rPr lang="en-US" sz="2000" b="1" dirty="0">
                <a:solidFill>
                  <a:schemeClr val="hlink"/>
                </a:solidFill>
              </a:rPr>
              <a:t> and </a:t>
            </a:r>
            <a:r>
              <a:rPr lang="en-US" sz="2000" b="1" dirty="0" err="1">
                <a:solidFill>
                  <a:schemeClr val="hlink"/>
                </a:solidFill>
              </a:rPr>
              <a:t>sacrospinous</a:t>
            </a:r>
            <a:r>
              <a:rPr lang="en-US" sz="2000" b="1" dirty="0">
                <a:solidFill>
                  <a:schemeClr val="hlink"/>
                </a:solidFill>
              </a:rPr>
              <a:t> ligaments</a:t>
            </a:r>
            <a:r>
              <a:rPr lang="en-US" sz="2000" dirty="0"/>
              <a:t> into the </a:t>
            </a:r>
            <a:r>
              <a:rPr lang="en-US" sz="2000" b="1" dirty="0">
                <a:solidFill>
                  <a:schemeClr val="hlink"/>
                </a:solidFill>
              </a:rPr>
              <a:t>greater and lesser sciatic foramina</a:t>
            </a:r>
            <a:r>
              <a:rPr lang="en-US" sz="2000" dirty="0">
                <a:solidFill>
                  <a:schemeClr val="hlink"/>
                </a:solidFill>
              </a:rPr>
              <a:t>. </a:t>
            </a:r>
          </a:p>
        </p:txBody>
      </p:sp>
      <p:pic>
        <p:nvPicPr>
          <p:cNvPr id="347140" name="Picture 4" descr="F66122-005-f029b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33375" y="625475"/>
            <a:ext cx="5156200" cy="5532438"/>
          </a:xfrm>
          <a:noFill/>
          <a:ln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7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7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7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4914" y="2752725"/>
            <a:ext cx="7772400" cy="1311275"/>
          </a:xfr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PELVIC WALL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414963" y="2286000"/>
            <a:ext cx="3451225" cy="3231654"/>
          </a:xfrm>
          <a:noFill/>
        </p:spPr>
        <p:txBody>
          <a:bodyPr/>
          <a:lstStyle/>
          <a:p>
            <a:pPr marL="361950" indent="-361950"/>
            <a:r>
              <a:rPr lang="en-US" sz="2000" b="1" dirty="0">
                <a:solidFill>
                  <a:schemeClr val="hlink"/>
                </a:solidFill>
              </a:rPr>
              <a:t>The pelvic cavity</a:t>
            </a:r>
            <a:r>
              <a:rPr lang="en-US" sz="2000" b="1" dirty="0"/>
              <a:t> </a:t>
            </a:r>
            <a:r>
              <a:rPr lang="en-US" sz="2000" dirty="0" smtClean="0"/>
              <a:t>is continuous above with the abdominal cavity at the pelvic brim &amp; limited below by the pelvic diaphragm. </a:t>
            </a:r>
            <a:endParaRPr lang="en-US" sz="2000" dirty="0"/>
          </a:p>
          <a:p>
            <a:pPr marL="361950" indent="-361950"/>
            <a:r>
              <a:rPr lang="en-US" sz="2000" dirty="0"/>
              <a:t>It is a short, curved canal, with a shallow anterior wall and a much deeper posterior wall.</a:t>
            </a:r>
          </a:p>
        </p:txBody>
      </p:sp>
      <p:pic>
        <p:nvPicPr>
          <p:cNvPr id="96260" name="Picture 4" descr="F66122-004-f0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2250" y="227013"/>
            <a:ext cx="5092700" cy="6442075"/>
          </a:xfrm>
          <a:noFill/>
          <a:ln/>
        </p:spPr>
      </p:pic>
      <p:sp>
        <p:nvSpPr>
          <p:cNvPr id="96261" name="AutoShape 5"/>
          <p:cNvSpPr>
            <a:spLocks noChangeArrowheads="1"/>
          </p:cNvSpPr>
          <p:nvPr/>
        </p:nvSpPr>
        <p:spPr bwMode="auto">
          <a:xfrm>
            <a:off x="3949700" y="4764088"/>
            <a:ext cx="1074738" cy="25558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uiExpand="1" build="p"/>
      <p:bldP spid="9626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47925"/>
            <a:ext cx="7772400" cy="1938992"/>
          </a:xfr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Pelvic Walls &amp; its Structures</a:t>
            </a:r>
            <a:endParaRPr lang="en-US" sz="6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837238" y="1222375"/>
            <a:ext cx="2863850" cy="4419600"/>
          </a:xfrm>
          <a:noFill/>
        </p:spPr>
        <p:txBody>
          <a:bodyPr/>
          <a:lstStyle/>
          <a:p>
            <a:r>
              <a:rPr lang="en-US" sz="2000"/>
              <a:t>The walls of the pelvis are formed by bones and ligaments that are partly lined with muscles covered with fascia and parietal peritoneum. </a:t>
            </a:r>
          </a:p>
          <a:p>
            <a:r>
              <a:rPr lang="en-US" sz="2000"/>
              <a:t>The pelvis has anterior, posterior, and lateral walls and an inferior wall or floor.</a:t>
            </a:r>
          </a:p>
        </p:txBody>
      </p:sp>
      <p:pic>
        <p:nvPicPr>
          <p:cNvPr id="100356" name="Picture 4" descr="F66122-005-f076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98450" y="328613"/>
            <a:ext cx="5087938" cy="6197600"/>
          </a:xfrm>
          <a:noFill/>
          <a:ln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47925"/>
            <a:ext cx="7772400" cy="1920875"/>
          </a:xfr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ANTERIOR PELVIC WALL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340475" y="1714500"/>
            <a:ext cx="2141538" cy="3170099"/>
          </a:xfrm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US" sz="2000" dirty="0"/>
              <a:t>The anterior pelvic wall </a:t>
            </a:r>
            <a:r>
              <a:rPr lang="en-US" sz="2000" dirty="0" smtClean="0"/>
              <a:t>is </a:t>
            </a:r>
            <a:r>
              <a:rPr lang="en-US" sz="2000" dirty="0"/>
              <a:t>formed by the posterior surfaces of the bodies of the pubic bones, the pubic </a:t>
            </a:r>
            <a:r>
              <a:rPr lang="en-US" sz="2000" dirty="0" err="1"/>
              <a:t>rami</a:t>
            </a:r>
            <a:r>
              <a:rPr lang="en-US" sz="2000" dirty="0"/>
              <a:t>, and the symphysis pubis.</a:t>
            </a:r>
          </a:p>
        </p:txBody>
      </p:sp>
      <p:pic>
        <p:nvPicPr>
          <p:cNvPr id="104452" name="Picture 4" descr="F66122-005-f0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17555" t="-26" r="18086" b="4045"/>
          <a:stretch>
            <a:fillRect/>
          </a:stretch>
        </p:blipFill>
        <p:spPr>
          <a:xfrm>
            <a:off x="377825" y="490538"/>
            <a:ext cx="5383213" cy="5875337"/>
          </a:xfrm>
          <a:noFill/>
          <a:ln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47925"/>
            <a:ext cx="7772400" cy="1920875"/>
          </a:xfr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POSTERIOR PELVIC WALL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365250" y="5607050"/>
            <a:ext cx="6408738" cy="1006475"/>
          </a:xfrm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US" sz="2000"/>
              <a:t>The </a:t>
            </a:r>
            <a:r>
              <a:rPr lang="en-US" sz="2000" b="1">
                <a:solidFill>
                  <a:schemeClr val="hlink"/>
                </a:solidFill>
              </a:rPr>
              <a:t>posterior pelvic wall</a:t>
            </a:r>
            <a:r>
              <a:rPr lang="en-US" sz="2000"/>
              <a:t> is extensive and is formed by the sacrum and coccyx and by the piriformis muscles and their covering of parietal pelvic fascia.</a:t>
            </a:r>
          </a:p>
        </p:txBody>
      </p:sp>
      <p:pic>
        <p:nvPicPr>
          <p:cNvPr id="108548" name="Picture 4" descr="F71683-108-f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b="3230"/>
          <a:stretch>
            <a:fillRect/>
          </a:stretch>
        </p:blipFill>
        <p:spPr>
          <a:xfrm>
            <a:off x="254000" y="317500"/>
            <a:ext cx="8689975" cy="5089525"/>
          </a:xfrm>
          <a:noFill/>
          <a:ln/>
        </p:spPr>
      </p:pic>
      <p:sp>
        <p:nvSpPr>
          <p:cNvPr id="108549" name="AutoShape 5"/>
          <p:cNvSpPr>
            <a:spLocks noChangeArrowheads="1"/>
          </p:cNvSpPr>
          <p:nvPr/>
        </p:nvSpPr>
        <p:spPr bwMode="auto">
          <a:xfrm>
            <a:off x="1216025" y="530225"/>
            <a:ext cx="601663" cy="233363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0" name="AutoShape 6"/>
          <p:cNvSpPr>
            <a:spLocks noChangeArrowheads="1"/>
          </p:cNvSpPr>
          <p:nvPr/>
        </p:nvSpPr>
        <p:spPr bwMode="auto">
          <a:xfrm>
            <a:off x="1154113" y="1046163"/>
            <a:ext cx="601662" cy="23336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  <p:bldP spid="108549" grpId="0" animBg="1"/>
      <p:bldP spid="10855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52725"/>
            <a:ext cx="7772400" cy="1311275"/>
          </a:xfr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Sacrum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7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54613" y="1331913"/>
            <a:ext cx="3598862" cy="4175125"/>
          </a:xfrm>
          <a:noFill/>
        </p:spPr>
        <p:txBody>
          <a:bodyPr/>
          <a:lstStyle/>
          <a:p>
            <a:r>
              <a:rPr lang="en-US" sz="2000"/>
              <a:t>The sacrum consists of five rudimentary vertebrae fused together to form a single wedge-shaped bone with a forward concavity. </a:t>
            </a:r>
          </a:p>
          <a:p>
            <a:r>
              <a:rPr lang="en-US" sz="2000"/>
              <a:t>The upper border or base of the bone articulates with the fifth lumbar vertebra. </a:t>
            </a:r>
          </a:p>
          <a:p>
            <a:r>
              <a:rPr lang="en-US" sz="2000"/>
              <a:t>The narrow inferior border articulates with the coccyx. </a:t>
            </a:r>
          </a:p>
        </p:txBody>
      </p:sp>
      <p:pic>
        <p:nvPicPr>
          <p:cNvPr id="112646" name="Picture 6" descr="F66122-005-f022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9563" y="890588"/>
            <a:ext cx="4687887" cy="5002212"/>
          </a:xfrm>
          <a:noFill/>
          <a:ln/>
        </p:spPr>
      </p:pic>
      <p:sp>
        <p:nvSpPr>
          <p:cNvPr id="112647" name="AutoShape 7"/>
          <p:cNvSpPr>
            <a:spLocks noChangeArrowheads="1"/>
          </p:cNvSpPr>
          <p:nvPr/>
        </p:nvSpPr>
        <p:spPr bwMode="auto">
          <a:xfrm>
            <a:off x="955675" y="1331913"/>
            <a:ext cx="534988" cy="2444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8" name="AutoShape 8"/>
          <p:cNvSpPr>
            <a:spLocks noChangeArrowheads="1"/>
          </p:cNvSpPr>
          <p:nvPr/>
        </p:nvSpPr>
        <p:spPr bwMode="auto">
          <a:xfrm>
            <a:off x="1420813" y="5294313"/>
            <a:ext cx="647700" cy="26828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uiExpand="1" build="p"/>
      <p:bldP spid="112647" grpId="0" animBg="1"/>
      <p:bldP spid="1126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Dr. Vohra</a:t>
            </a:r>
            <a:endParaRPr lang="en-US" dirty="0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4592638"/>
            <a:ext cx="7991475" cy="707886"/>
          </a:xfrm>
          <a:noFill/>
        </p:spPr>
        <p:txBody>
          <a:bodyPr/>
          <a:lstStyle/>
          <a:p>
            <a:r>
              <a:rPr lang="en-US" sz="2000" dirty="0"/>
              <a:t>Laterally, the sacrum articulates with the two iliac bones to form the </a:t>
            </a:r>
            <a:r>
              <a:rPr lang="en-US" sz="2000" b="1" dirty="0">
                <a:solidFill>
                  <a:schemeClr val="hlink"/>
                </a:solidFill>
              </a:rPr>
              <a:t>sacroiliac joints</a:t>
            </a:r>
            <a:r>
              <a:rPr lang="en-US" sz="2000" dirty="0">
                <a:solidFill>
                  <a:schemeClr val="hlink"/>
                </a:solidFill>
              </a:rPr>
              <a:t>.</a:t>
            </a:r>
            <a:r>
              <a:rPr lang="en-US" sz="2000" dirty="0"/>
              <a:t> </a:t>
            </a:r>
          </a:p>
        </p:txBody>
      </p:sp>
      <p:pic>
        <p:nvPicPr>
          <p:cNvPr id="361475" name="Picture 3" descr="F66122-005-f02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b="4617"/>
          <a:stretch>
            <a:fillRect/>
          </a:stretch>
        </p:blipFill>
        <p:spPr>
          <a:xfrm>
            <a:off x="1836738" y="188913"/>
            <a:ext cx="5472112" cy="4198937"/>
          </a:xfrm>
          <a:noFill/>
          <a:ln/>
        </p:spPr>
      </p:pic>
      <p:sp>
        <p:nvSpPr>
          <p:cNvPr id="361476" name="AutoShape 4"/>
          <p:cNvSpPr>
            <a:spLocks noChangeArrowheads="1"/>
          </p:cNvSpPr>
          <p:nvPr/>
        </p:nvSpPr>
        <p:spPr bwMode="auto">
          <a:xfrm>
            <a:off x="3779838" y="317500"/>
            <a:ext cx="936625" cy="2667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61478" name="AutoShape 6"/>
          <p:cNvSpPr>
            <a:spLocks noChangeArrowheads="1"/>
          </p:cNvSpPr>
          <p:nvPr/>
        </p:nvSpPr>
        <p:spPr bwMode="auto">
          <a:xfrm>
            <a:off x="2662238" y="125413"/>
            <a:ext cx="1065212" cy="2286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61479" name="Line 7"/>
          <p:cNvSpPr>
            <a:spLocks noChangeShapeType="1"/>
          </p:cNvSpPr>
          <p:nvPr/>
        </p:nvSpPr>
        <p:spPr bwMode="auto">
          <a:xfrm>
            <a:off x="4572000" y="1577975"/>
            <a:ext cx="0" cy="12334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1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1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1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4" grpId="0" uiExpand="1" build="p"/>
      <p:bldP spid="361476" grpId="0" animBg="1"/>
      <p:bldP spid="361478" grpId="0" animBg="1"/>
      <p:bldP spid="3614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464620" y="163287"/>
            <a:ext cx="3592292" cy="6592574"/>
          </a:xfrm>
          <a:noFill/>
        </p:spPr>
        <p:txBody>
          <a:bodyPr/>
          <a:lstStyle/>
          <a:p>
            <a:r>
              <a:rPr lang="en-US" sz="3200" dirty="0"/>
              <a:t>The pelvis is the region of the trunk that lies below the abdomen. </a:t>
            </a:r>
          </a:p>
          <a:p>
            <a:r>
              <a:rPr lang="en-US" sz="3200" dirty="0"/>
              <a:t>Although the abdominal and pelvic cavities are continuous, </a:t>
            </a:r>
            <a:r>
              <a:rPr lang="en-US" sz="3200" dirty="0" smtClean="0"/>
              <a:t>even the two </a:t>
            </a:r>
            <a:r>
              <a:rPr lang="en-US" sz="3200" dirty="0"/>
              <a:t>regions are described separately. </a:t>
            </a:r>
          </a:p>
        </p:txBody>
      </p:sp>
      <p:pic>
        <p:nvPicPr>
          <p:cNvPr id="6151" name="Picture 7" descr="F66122-004-f001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1079" y="404813"/>
            <a:ext cx="5483225" cy="6048375"/>
          </a:xfrm>
          <a:noFill/>
          <a:ln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9900" y="5335588"/>
            <a:ext cx="8170863" cy="1066800"/>
          </a:xfrm>
          <a:noFill/>
        </p:spPr>
        <p:txBody>
          <a:bodyPr/>
          <a:lstStyle/>
          <a:p>
            <a:r>
              <a:rPr lang="en-US" sz="2000"/>
              <a:t>The vertebral foramina together form the </a:t>
            </a:r>
            <a:r>
              <a:rPr lang="en-US" sz="2000" b="1">
                <a:solidFill>
                  <a:schemeClr val="hlink"/>
                </a:solidFill>
              </a:rPr>
              <a:t>sacral canal.</a:t>
            </a:r>
            <a:endParaRPr lang="en-US" sz="2000">
              <a:solidFill>
                <a:schemeClr val="hlink"/>
              </a:solidFill>
            </a:endParaRPr>
          </a:p>
          <a:p>
            <a:r>
              <a:rPr lang="en-US" sz="2000"/>
              <a:t>The laminae of the fifth sacral vertebra, and sometimes those of the fourth, fail to meet in the midline, forming the 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sacral hiatus.</a:t>
            </a:r>
            <a:r>
              <a:rPr lang="en-US" sz="2000"/>
              <a:t> </a:t>
            </a:r>
          </a:p>
        </p:txBody>
      </p:sp>
      <p:pic>
        <p:nvPicPr>
          <p:cNvPr id="114692" name="Picture 4" descr="F66122-005-f022b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7338" y="250825"/>
            <a:ext cx="8497887" cy="4865688"/>
          </a:xfrm>
          <a:noFill/>
          <a:ln/>
        </p:spPr>
      </p:pic>
      <p:sp>
        <p:nvSpPr>
          <p:cNvPr id="114693" name="AutoShape 5"/>
          <p:cNvSpPr>
            <a:spLocks noChangeArrowheads="1"/>
          </p:cNvSpPr>
          <p:nvPr/>
        </p:nvSpPr>
        <p:spPr bwMode="auto">
          <a:xfrm>
            <a:off x="1352550" y="412750"/>
            <a:ext cx="1660525" cy="3460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4" name="AutoShape 6"/>
          <p:cNvSpPr>
            <a:spLocks noChangeArrowheads="1"/>
          </p:cNvSpPr>
          <p:nvPr/>
        </p:nvSpPr>
        <p:spPr bwMode="auto">
          <a:xfrm>
            <a:off x="620713" y="3660775"/>
            <a:ext cx="1660525" cy="3460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uiExpand="1" build="p"/>
      <p:bldP spid="114693" grpId="0" animBg="1"/>
      <p:bldP spid="114693" grpId="1" animBg="1"/>
      <p:bldP spid="11469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108075" y="5059363"/>
            <a:ext cx="6940550" cy="1006475"/>
          </a:xfrm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US" sz="2000" dirty="0"/>
              <a:t>The anterior and posterior surfaces of the sacrum possess on each side four </a:t>
            </a:r>
            <a:r>
              <a:rPr lang="en-US" sz="2000" b="1" dirty="0">
                <a:solidFill>
                  <a:schemeClr val="hlink"/>
                </a:solidFill>
              </a:rPr>
              <a:t>foramina</a:t>
            </a:r>
            <a:r>
              <a:rPr lang="en-US" sz="2000" dirty="0"/>
              <a:t> for the </a:t>
            </a:r>
            <a:r>
              <a:rPr lang="en-US" sz="2000" dirty="0" smtClean="0"/>
              <a:t>passage upper </a:t>
            </a:r>
            <a:r>
              <a:rPr lang="en-US" sz="2000" dirty="0"/>
              <a:t>four sacral nerves.</a:t>
            </a:r>
          </a:p>
        </p:txBody>
      </p:sp>
      <p:pic>
        <p:nvPicPr>
          <p:cNvPr id="116740" name="Picture 4" descr="F66122-005-f022ab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8925" y="1328738"/>
            <a:ext cx="8578850" cy="2859087"/>
          </a:xfrm>
          <a:noFill/>
          <a:ln/>
        </p:spPr>
      </p:pic>
      <p:sp>
        <p:nvSpPr>
          <p:cNvPr id="116741" name="AutoShape 5"/>
          <p:cNvSpPr>
            <a:spLocks noChangeArrowheads="1"/>
          </p:cNvSpPr>
          <p:nvPr/>
        </p:nvSpPr>
        <p:spPr bwMode="auto">
          <a:xfrm>
            <a:off x="312738" y="2879725"/>
            <a:ext cx="1106487" cy="5492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2" name="AutoShape 6"/>
          <p:cNvSpPr>
            <a:spLocks noChangeArrowheads="1"/>
          </p:cNvSpPr>
          <p:nvPr/>
        </p:nvSpPr>
        <p:spPr bwMode="auto">
          <a:xfrm>
            <a:off x="7640638" y="2979738"/>
            <a:ext cx="1106487" cy="5492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1" build="p"/>
      <p:bldP spid="116741" grpId="0" animBg="1"/>
      <p:bldP spid="11674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874838" y="5005388"/>
            <a:ext cx="5349875" cy="701675"/>
          </a:xfrm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US" sz="2000"/>
              <a:t>The sacrum is usually wider in proportion to its length in the female than in the male. </a:t>
            </a:r>
          </a:p>
        </p:txBody>
      </p:sp>
      <p:pic>
        <p:nvPicPr>
          <p:cNvPr id="367619" name="Picture 3" descr="F66122-005-f02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b="5017"/>
          <a:stretch>
            <a:fillRect/>
          </a:stretch>
        </p:blipFill>
        <p:spPr>
          <a:xfrm>
            <a:off x="598488" y="1323975"/>
            <a:ext cx="7947025" cy="3216275"/>
          </a:xfrm>
          <a:noFill/>
          <a:ln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7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7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7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7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7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27738" y="2476500"/>
            <a:ext cx="2741612" cy="1920875"/>
          </a:xfrm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US" sz="2000"/>
              <a:t>The sacrum is tilted forward so that it forms an angle with the fifth lumbar vertebra, called the </a:t>
            </a:r>
            <a:r>
              <a:rPr lang="en-US" sz="2000" b="1">
                <a:solidFill>
                  <a:schemeClr val="hlink"/>
                </a:solidFill>
              </a:rPr>
              <a:t>lumbosacral angle.</a:t>
            </a:r>
          </a:p>
        </p:txBody>
      </p:sp>
      <p:pic>
        <p:nvPicPr>
          <p:cNvPr id="118790" name="Picture 6" descr="F71683-045-f007b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38138" y="366713"/>
            <a:ext cx="2263775" cy="6081712"/>
          </a:xfrm>
          <a:noFill/>
          <a:ln/>
        </p:spPr>
      </p:pic>
      <p:sp>
        <p:nvSpPr>
          <p:cNvPr id="118791" name="Line 7"/>
          <p:cNvSpPr>
            <a:spLocks noChangeShapeType="1"/>
          </p:cNvSpPr>
          <p:nvPr/>
        </p:nvSpPr>
        <p:spPr bwMode="auto">
          <a:xfrm flipH="1">
            <a:off x="1003300" y="3495675"/>
            <a:ext cx="6350" cy="142875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792" name="Line 8"/>
          <p:cNvSpPr>
            <a:spLocks noChangeShapeType="1"/>
          </p:cNvSpPr>
          <p:nvPr/>
        </p:nvSpPr>
        <p:spPr bwMode="auto">
          <a:xfrm>
            <a:off x="1022350" y="4956175"/>
            <a:ext cx="977900" cy="89535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795" name="AutoShape 11"/>
          <p:cNvSpPr>
            <a:spLocks noChangeArrowheads="1"/>
          </p:cNvSpPr>
          <p:nvPr/>
        </p:nvSpPr>
        <p:spPr bwMode="auto">
          <a:xfrm rot="13299618" flipH="1">
            <a:off x="477838" y="4465638"/>
            <a:ext cx="1058862" cy="982662"/>
          </a:xfrm>
          <a:custGeom>
            <a:avLst/>
            <a:gdLst>
              <a:gd name="G0" fmla="+- -1199792 0 0"/>
              <a:gd name="G1" fmla="+- 8623926 0 0"/>
              <a:gd name="G2" fmla="+- -1199792 0 8623926"/>
              <a:gd name="G3" fmla="+- 10800 0 0"/>
              <a:gd name="G4" fmla="+- 0 0 -119979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089 0 0"/>
              <a:gd name="G9" fmla="+- 0 0 8623926"/>
              <a:gd name="G10" fmla="+- 9089 0 2700"/>
              <a:gd name="G11" fmla="cos G10 -1199792"/>
              <a:gd name="G12" fmla="sin G10 -1199792"/>
              <a:gd name="G13" fmla="cos 13500 -1199792"/>
              <a:gd name="G14" fmla="sin 13500 -1199792"/>
              <a:gd name="G15" fmla="+- G11 10800 0"/>
              <a:gd name="G16" fmla="+- G12 10800 0"/>
              <a:gd name="G17" fmla="+- G13 10800 0"/>
              <a:gd name="G18" fmla="+- G14 10800 0"/>
              <a:gd name="G19" fmla="*/ 9089 1 2"/>
              <a:gd name="G20" fmla="+- G19 5400 0"/>
              <a:gd name="G21" fmla="cos G20 -1199792"/>
              <a:gd name="G22" fmla="sin G20 -1199792"/>
              <a:gd name="G23" fmla="+- G21 10800 0"/>
              <a:gd name="G24" fmla="+- G12 G23 G22"/>
              <a:gd name="G25" fmla="+- G22 G23 G11"/>
              <a:gd name="G26" fmla="cos 10800 -1199792"/>
              <a:gd name="G27" fmla="sin 10800 -1199792"/>
              <a:gd name="G28" fmla="cos 9089 -1199792"/>
              <a:gd name="G29" fmla="sin 9089 -119979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8623926"/>
              <a:gd name="G36" fmla="sin G34 8623926"/>
              <a:gd name="G37" fmla="+/ 8623926 -119979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089 G39"/>
              <a:gd name="G43" fmla="sin 908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4861 w 21600"/>
              <a:gd name="T5" fmla="*/ 1779 h 21600"/>
              <a:gd name="T6" fmla="*/ 4198 w 21600"/>
              <a:gd name="T7" fmla="*/ 18237 h 21600"/>
              <a:gd name="T8" fmla="*/ 5802 w 21600"/>
              <a:gd name="T9" fmla="*/ 3208 h 21600"/>
              <a:gd name="T10" fmla="*/ 23616 w 21600"/>
              <a:gd name="T11" fmla="*/ 6559 h 21600"/>
              <a:gd name="T12" fmla="*/ 21358 w 21600"/>
              <a:gd name="T13" fmla="*/ 11052 h 21600"/>
              <a:gd name="T14" fmla="*/ 16865 w 21600"/>
              <a:gd name="T15" fmla="*/ 879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428" y="7945"/>
                </a:moveTo>
                <a:cubicBezTo>
                  <a:pt x="18197" y="4223"/>
                  <a:pt x="14719" y="1711"/>
                  <a:pt x="10800" y="1711"/>
                </a:cubicBezTo>
                <a:cubicBezTo>
                  <a:pt x="5780" y="1711"/>
                  <a:pt x="1711" y="5780"/>
                  <a:pt x="1711" y="10800"/>
                </a:cubicBezTo>
                <a:cubicBezTo>
                  <a:pt x="1710" y="13398"/>
                  <a:pt x="2823" y="15872"/>
                  <a:pt x="4766" y="17597"/>
                </a:cubicBezTo>
                <a:lnTo>
                  <a:pt x="3630" y="18877"/>
                </a:lnTo>
                <a:cubicBezTo>
                  <a:pt x="1321" y="16827"/>
                  <a:pt x="0" y="13887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5457" y="-1"/>
                  <a:pt x="19590" y="2985"/>
                  <a:pt x="21053" y="7407"/>
                </a:cubicBezTo>
                <a:lnTo>
                  <a:pt x="23616" y="6559"/>
                </a:lnTo>
                <a:lnTo>
                  <a:pt x="21358" y="11052"/>
                </a:lnTo>
                <a:lnTo>
                  <a:pt x="16865" y="8793"/>
                </a:lnTo>
                <a:lnTo>
                  <a:pt x="19428" y="7945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8796" name="Picture 12" descr="F71683-045-f0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3825" y="366713"/>
            <a:ext cx="2940050" cy="6091237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1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1" build="p"/>
      <p:bldP spid="118791" grpId="0" animBg="1"/>
      <p:bldP spid="118792" grpId="0" animBg="1"/>
      <p:bldP spid="11879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52725"/>
            <a:ext cx="7772400" cy="1311275"/>
          </a:xfr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Coccyx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9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9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98550" y="3665538"/>
            <a:ext cx="6910388" cy="1015663"/>
          </a:xfrm>
          <a:noFill/>
        </p:spPr>
        <p:txBody>
          <a:bodyPr/>
          <a:lstStyle/>
          <a:p>
            <a:r>
              <a:rPr lang="en-US" sz="2000" b="1" dirty="0">
                <a:solidFill>
                  <a:schemeClr val="hlink"/>
                </a:solidFill>
              </a:rPr>
              <a:t>The coccyx</a:t>
            </a:r>
            <a:r>
              <a:rPr lang="en-US" sz="2000" dirty="0"/>
              <a:t> consists of four vertebrae fused together to form a small triangular bone, which articulates at its base with the lower end of the sacrum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22884" name="Picture 4" descr="F66122-005-f0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9938" y="914400"/>
            <a:ext cx="7585075" cy="2127250"/>
          </a:xfrm>
          <a:noFill/>
          <a:ln/>
        </p:spPr>
      </p:pic>
      <p:sp>
        <p:nvSpPr>
          <p:cNvPr id="122885" name="AutoShape 5"/>
          <p:cNvSpPr>
            <a:spLocks noChangeArrowheads="1"/>
          </p:cNvSpPr>
          <p:nvPr/>
        </p:nvSpPr>
        <p:spPr bwMode="auto">
          <a:xfrm>
            <a:off x="4840288" y="1863725"/>
            <a:ext cx="2370137" cy="4476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6" name="AutoShape 6"/>
          <p:cNvSpPr>
            <a:spLocks noChangeArrowheads="1"/>
          </p:cNvSpPr>
          <p:nvPr/>
        </p:nvSpPr>
        <p:spPr bwMode="auto">
          <a:xfrm>
            <a:off x="4864100" y="1050925"/>
            <a:ext cx="1014413" cy="4476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uiExpand="1" build="p"/>
      <p:bldP spid="122885" grpId="0" animBg="1"/>
      <p:bldP spid="12288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05125"/>
            <a:ext cx="7772400" cy="1006475"/>
          </a:xfr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Piriformis</a:t>
            </a:r>
            <a:r>
              <a:rPr lang="en-US" sz="6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Muscle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1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1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295775"/>
            <a:ext cx="7910513" cy="1676400"/>
          </a:xfrm>
          <a:noFill/>
        </p:spPr>
        <p:txBody>
          <a:bodyPr/>
          <a:lstStyle/>
          <a:p>
            <a:r>
              <a:rPr lang="en-US" sz="2000" dirty="0"/>
              <a:t>The </a:t>
            </a:r>
            <a:r>
              <a:rPr lang="en-US" sz="2000" b="1" dirty="0" err="1">
                <a:solidFill>
                  <a:schemeClr val="hlink"/>
                </a:solidFill>
              </a:rPr>
              <a:t>piriformis</a:t>
            </a:r>
            <a:r>
              <a:rPr lang="en-US" sz="2000" b="1" dirty="0">
                <a:solidFill>
                  <a:schemeClr val="hlink"/>
                </a:solidFill>
              </a:rPr>
              <a:t> muscle</a:t>
            </a:r>
            <a:r>
              <a:rPr lang="en-US" sz="2000" dirty="0"/>
              <a:t> arises from the front of the lateral masses of the sacrum and leaves the pelvis to enter the </a:t>
            </a:r>
            <a:r>
              <a:rPr lang="en-US" sz="2000" dirty="0" err="1"/>
              <a:t>gluteal</a:t>
            </a:r>
            <a:r>
              <a:rPr lang="en-US" sz="2000" dirty="0"/>
              <a:t> region by passing laterally through the greater sciatic foramen. </a:t>
            </a:r>
          </a:p>
          <a:p>
            <a:r>
              <a:rPr lang="en-US" sz="2000" dirty="0"/>
              <a:t>It is inserted into the upper border of the greater </a:t>
            </a:r>
            <a:r>
              <a:rPr lang="en-US" sz="2000" dirty="0" err="1"/>
              <a:t>trochanter</a:t>
            </a:r>
            <a:r>
              <a:rPr lang="en-US" sz="2000" dirty="0"/>
              <a:t> of the femur.</a:t>
            </a:r>
          </a:p>
        </p:txBody>
      </p:sp>
      <p:pic>
        <p:nvPicPr>
          <p:cNvPr id="373764" name="Picture 4" descr="F66122-006-f044a"/>
          <p:cNvPicPr>
            <a:picLocks noChangeAspect="1" noChangeArrowheads="1"/>
          </p:cNvPicPr>
          <p:nvPr/>
        </p:nvPicPr>
        <p:blipFill>
          <a:blip r:embed="rId3"/>
          <a:srcRect l="9470" r="12756" b="2861"/>
          <a:stretch>
            <a:fillRect/>
          </a:stretch>
        </p:blipFill>
        <p:spPr bwMode="auto">
          <a:xfrm>
            <a:off x="5538788" y="174625"/>
            <a:ext cx="3343275" cy="413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sp>
        <p:nvSpPr>
          <p:cNvPr id="373766" name="AutoShape 6"/>
          <p:cNvSpPr>
            <a:spLocks noChangeArrowheads="1"/>
          </p:cNvSpPr>
          <p:nvPr/>
        </p:nvSpPr>
        <p:spPr bwMode="auto">
          <a:xfrm>
            <a:off x="7969250" y="1966913"/>
            <a:ext cx="958850" cy="2667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3238" y="5911850"/>
            <a:ext cx="7821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Action: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It is a lateral rotator of the femur at the hip joint.</a:t>
            </a:r>
            <a:endParaRPr kumimoji="0" lang="en-US" sz="20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Nerve supply: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receives branches from the sacral plexus.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C6FF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258" y="368980"/>
            <a:ext cx="5029199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3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3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3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7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3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3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3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3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3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2" grpId="0" uiExpand="1" build="p"/>
      <p:bldP spid="373766" grpId="0" animBg="1"/>
      <p:bldP spid="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47925"/>
            <a:ext cx="7772400" cy="1920875"/>
          </a:xfr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LATERAL PELVIC WALL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90550" y="5076825"/>
            <a:ext cx="7370763" cy="1371600"/>
          </a:xfrm>
          <a:noFill/>
        </p:spPr>
        <p:txBody>
          <a:bodyPr/>
          <a:lstStyle/>
          <a:p>
            <a:pPr marL="357188" indent="-357188"/>
            <a:r>
              <a:rPr lang="en-US" sz="2000"/>
              <a:t>The lateral pelvic wall is formed by part of the </a:t>
            </a:r>
            <a:r>
              <a:rPr lang="en-US" sz="2000" b="1">
                <a:solidFill>
                  <a:srgbClr val="FF6600"/>
                </a:solidFill>
              </a:rPr>
              <a:t>hip bone</a:t>
            </a:r>
            <a:r>
              <a:rPr lang="en-US" sz="2000"/>
              <a:t> below the pelvic inlet, the </a:t>
            </a:r>
            <a:r>
              <a:rPr lang="en-US" sz="2000" b="1">
                <a:solidFill>
                  <a:schemeClr val="hlink"/>
                </a:solidFill>
              </a:rPr>
              <a:t>obturator membrane,</a:t>
            </a:r>
            <a:r>
              <a:rPr lang="en-US" sz="2000"/>
              <a:t> the </a:t>
            </a:r>
            <a:r>
              <a:rPr lang="en-US" sz="2000" b="1">
                <a:solidFill>
                  <a:schemeClr val="hlink"/>
                </a:solidFill>
              </a:rPr>
              <a:t>sacrotuberous</a:t>
            </a:r>
            <a:r>
              <a:rPr lang="en-US" sz="2000"/>
              <a:t> and </a:t>
            </a:r>
            <a:r>
              <a:rPr lang="en-US" sz="2000" b="1">
                <a:solidFill>
                  <a:schemeClr val="hlink"/>
                </a:solidFill>
              </a:rPr>
              <a:t>sacrospinous ligaments,</a:t>
            </a:r>
            <a:r>
              <a:rPr lang="en-US" sz="2000"/>
              <a:t> </a:t>
            </a:r>
          </a:p>
          <a:p>
            <a:pPr marL="357188" indent="-357188"/>
            <a:r>
              <a:rPr lang="en-US" sz="2000"/>
              <a:t>and the </a:t>
            </a:r>
            <a:r>
              <a:rPr lang="en-US" sz="2000" b="1">
                <a:solidFill>
                  <a:schemeClr val="hlink"/>
                </a:solidFill>
              </a:rPr>
              <a:t>obturator internus muscle</a:t>
            </a:r>
            <a:r>
              <a:rPr lang="en-US" sz="2000"/>
              <a:t> and its covering fascia.</a:t>
            </a:r>
          </a:p>
        </p:txBody>
      </p:sp>
      <p:pic>
        <p:nvPicPr>
          <p:cNvPr id="137224" name="Picture 8" descr="F66122-005-f029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0675" y="522288"/>
            <a:ext cx="4595813" cy="3929062"/>
          </a:xfrm>
          <a:noFill/>
          <a:ln/>
        </p:spPr>
      </p:pic>
      <p:pic>
        <p:nvPicPr>
          <p:cNvPr id="137221" name="Picture 5" descr="F66122-005-f034"/>
          <p:cNvPicPr>
            <a:picLocks noChangeAspect="1" noChangeArrowheads="1"/>
          </p:cNvPicPr>
          <p:nvPr/>
        </p:nvPicPr>
        <p:blipFill>
          <a:blip r:embed="rId4"/>
          <a:srcRect b="2390"/>
          <a:stretch>
            <a:fillRect/>
          </a:stretch>
        </p:blipFill>
        <p:spPr bwMode="auto">
          <a:xfrm>
            <a:off x="4040188" y="369888"/>
            <a:ext cx="4732337" cy="4500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1679575" y="4132263"/>
            <a:ext cx="1173163" cy="2667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>
            <a:off x="2820988" y="3327400"/>
            <a:ext cx="923925" cy="3905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7" name="AutoShape 11"/>
          <p:cNvSpPr>
            <a:spLocks noChangeArrowheads="1"/>
          </p:cNvSpPr>
          <p:nvPr/>
        </p:nvSpPr>
        <p:spPr bwMode="auto">
          <a:xfrm>
            <a:off x="2787650" y="3783013"/>
            <a:ext cx="923925" cy="415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>
            <a:off x="4087813" y="3079750"/>
            <a:ext cx="1038225" cy="20478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9" name="Line 13"/>
          <p:cNvSpPr>
            <a:spLocks noChangeShapeType="1"/>
          </p:cNvSpPr>
          <p:nvPr/>
        </p:nvSpPr>
        <p:spPr bwMode="auto">
          <a:xfrm flipH="1">
            <a:off x="1874838" y="2443163"/>
            <a:ext cx="269875" cy="2476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sm" len="med"/>
          </a:ln>
          <a:effectLst>
            <a:outerShdw dist="64758" dir="4721404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3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uiExpand="1" build="p"/>
      <p:bldP spid="137225" grpId="0" animBg="1"/>
      <p:bldP spid="137226" grpId="0" animBg="1"/>
      <p:bldP spid="137227" grpId="0" animBg="1"/>
      <p:bldP spid="137228" grpId="0" animBg="1"/>
      <p:bldP spid="1372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52725"/>
            <a:ext cx="7772400" cy="1311275"/>
          </a:xfr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Pelvis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483225" y="854075"/>
            <a:ext cx="3384550" cy="2985433"/>
          </a:xfrm>
          <a:noFill/>
        </p:spPr>
        <p:txBody>
          <a:bodyPr/>
          <a:lstStyle/>
          <a:p>
            <a:r>
              <a:rPr lang="en-US" sz="2000" dirty="0" smtClean="0"/>
              <a:t>In children each hip bone consists of </a:t>
            </a:r>
            <a:r>
              <a:rPr lang="en-US" sz="2000" b="1" dirty="0" err="1" smtClean="0">
                <a:solidFill>
                  <a:schemeClr val="hlink"/>
                </a:solidFill>
              </a:rPr>
              <a:t>ilium</a:t>
            </a:r>
            <a:r>
              <a:rPr lang="en-US" sz="2000" b="1" dirty="0" smtClean="0">
                <a:solidFill>
                  <a:schemeClr val="hlink"/>
                </a:solidFill>
              </a:rPr>
              <a:t>,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chemeClr val="hlink"/>
                </a:solidFill>
              </a:rPr>
              <a:t>ischium</a:t>
            </a:r>
            <a:r>
              <a:rPr lang="en-US" sz="2000" b="1" dirty="0" smtClean="0">
                <a:solidFill>
                  <a:schemeClr val="hlink"/>
                </a:solidFill>
              </a:rPr>
              <a:t>, &amp;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chemeClr val="hlink"/>
                </a:solidFill>
              </a:rPr>
              <a:t>pubis.</a:t>
            </a:r>
            <a:endParaRPr lang="en-US" sz="2000" dirty="0" smtClean="0"/>
          </a:p>
          <a:p>
            <a:r>
              <a:rPr lang="en-US" sz="2000" dirty="0" smtClean="0"/>
              <a:t>The three bones join </a:t>
            </a:r>
            <a:r>
              <a:rPr lang="en-US" sz="2000" b="1" dirty="0" err="1" smtClean="0">
                <a:solidFill>
                  <a:srgbClr val="FF6600"/>
                </a:solidFill>
              </a:rPr>
              <a:t>acetabulum</a:t>
            </a:r>
            <a:r>
              <a:rPr lang="en-US" sz="2000" b="1" dirty="0" smtClean="0">
                <a:solidFill>
                  <a:srgbClr val="FF6600"/>
                </a:solidFill>
              </a:rPr>
              <a:t>. </a:t>
            </a:r>
          </a:p>
          <a:p>
            <a:r>
              <a:rPr lang="en-US" sz="2000" dirty="0" smtClean="0"/>
              <a:t>At puberty, these three bones fuse together to form one large, irregular bone. </a:t>
            </a:r>
            <a:endParaRPr lang="en-US" sz="2000" dirty="0"/>
          </a:p>
        </p:txBody>
      </p:sp>
      <p:pic>
        <p:nvPicPr>
          <p:cNvPr id="141316" name="Picture 4" descr="F66122-005-f0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1775" y="703263"/>
            <a:ext cx="5029200" cy="5367337"/>
          </a:xfrm>
          <a:noFill/>
          <a:ln/>
        </p:spPr>
      </p:pic>
      <p:sp>
        <p:nvSpPr>
          <p:cNvPr id="141317" name="AutoShape 5"/>
          <p:cNvSpPr>
            <a:spLocks noChangeArrowheads="1"/>
          </p:cNvSpPr>
          <p:nvPr/>
        </p:nvSpPr>
        <p:spPr bwMode="auto">
          <a:xfrm>
            <a:off x="4489450" y="2697163"/>
            <a:ext cx="517525" cy="28098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18" name="AutoShape 6"/>
          <p:cNvSpPr>
            <a:spLocks noChangeArrowheads="1"/>
          </p:cNvSpPr>
          <p:nvPr/>
        </p:nvSpPr>
        <p:spPr bwMode="auto">
          <a:xfrm>
            <a:off x="352425" y="4365625"/>
            <a:ext cx="765175" cy="28098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19" name="AutoShape 7"/>
          <p:cNvSpPr>
            <a:spLocks noChangeArrowheads="1"/>
          </p:cNvSpPr>
          <p:nvPr/>
        </p:nvSpPr>
        <p:spPr bwMode="auto">
          <a:xfrm>
            <a:off x="4462463" y="4397375"/>
            <a:ext cx="596900" cy="28098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0" name="Line 8"/>
          <p:cNvSpPr>
            <a:spLocks noChangeShapeType="1"/>
          </p:cNvSpPr>
          <p:nvPr/>
        </p:nvSpPr>
        <p:spPr bwMode="auto">
          <a:xfrm>
            <a:off x="2765425" y="3429000"/>
            <a:ext cx="147638" cy="533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sm" len="med"/>
          </a:ln>
          <a:effectLst>
            <a:outerShdw dist="56796" dir="1593903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uiExpand="1" build="p"/>
      <p:bldP spid="141317" grpId="0" animBg="1"/>
      <p:bldP spid="141317" grpId="1" animBg="1"/>
      <p:bldP spid="141318" grpId="0" animBg="1"/>
      <p:bldP spid="141318" grpId="1" animBg="1"/>
      <p:bldP spid="141319" grpId="0" animBg="1"/>
      <p:bldP spid="141319" grpId="1" animBg="1"/>
      <p:bldP spid="141320" grpId="0" animBg="1"/>
      <p:bldP spid="141320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05125"/>
            <a:ext cx="7772400" cy="1006475"/>
          </a:xfr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Obturator</a:t>
            </a:r>
            <a:r>
              <a:rPr lang="en-US" sz="6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Membrane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2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2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906463" y="5216525"/>
            <a:ext cx="7302500" cy="1311275"/>
          </a:xfrm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US" sz="2000"/>
              <a:t>The </a:t>
            </a:r>
            <a:r>
              <a:rPr lang="en-US" sz="2000" b="1">
                <a:solidFill>
                  <a:schemeClr val="hlink"/>
                </a:solidFill>
              </a:rPr>
              <a:t>obturator membrane</a:t>
            </a:r>
            <a:r>
              <a:rPr lang="en-US" sz="2000"/>
              <a:t> is a fibrous sheet that almost completely closes the obturator foramen, leaving a small gap, the </a:t>
            </a:r>
            <a:r>
              <a:rPr lang="en-US" sz="2000" b="1">
                <a:solidFill>
                  <a:schemeClr val="hlink"/>
                </a:solidFill>
              </a:rPr>
              <a:t>obturator canal,</a:t>
            </a:r>
            <a:r>
              <a:rPr lang="en-US" sz="2000"/>
              <a:t> for the passage of the obturator nerve and vessels as they leave the pelvis to enter the thigh.</a:t>
            </a:r>
          </a:p>
        </p:txBody>
      </p:sp>
      <p:pic>
        <p:nvPicPr>
          <p:cNvPr id="153604" name="Picture 4" descr="F66122-005-f029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66888" y="298450"/>
            <a:ext cx="5597525" cy="4783138"/>
          </a:xfrm>
          <a:noFill/>
          <a:ln/>
        </p:spPr>
      </p:pic>
      <p:sp>
        <p:nvSpPr>
          <p:cNvPr id="153605" name="AutoShape 5"/>
          <p:cNvSpPr>
            <a:spLocks noChangeArrowheads="1"/>
          </p:cNvSpPr>
          <p:nvPr/>
        </p:nvSpPr>
        <p:spPr bwMode="auto">
          <a:xfrm>
            <a:off x="3454400" y="4732338"/>
            <a:ext cx="1400175" cy="24765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6" name="AutoShape 6"/>
          <p:cNvSpPr>
            <a:spLocks noChangeArrowheads="1"/>
          </p:cNvSpPr>
          <p:nvPr/>
        </p:nvSpPr>
        <p:spPr bwMode="auto">
          <a:xfrm>
            <a:off x="1833563" y="4460875"/>
            <a:ext cx="1117600" cy="24765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  <p:bldP spid="153605" grpId="0" animBg="1"/>
      <p:bldP spid="15360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49513"/>
            <a:ext cx="7772400" cy="1920875"/>
          </a:xfr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Sacrotuberous</a:t>
            </a:r>
            <a:r>
              <a:rPr lang="en-US" sz="6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Ligament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66122-005-f02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6888" y="298450"/>
            <a:ext cx="5597525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182688" y="5475288"/>
            <a:ext cx="6724650" cy="1006475"/>
          </a:xfrm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US" sz="2000" dirty="0"/>
              <a:t>The </a:t>
            </a:r>
            <a:r>
              <a:rPr lang="en-US" sz="2000" b="1" dirty="0" err="1">
                <a:solidFill>
                  <a:schemeClr val="hlink"/>
                </a:solidFill>
              </a:rPr>
              <a:t>sacrotuberous</a:t>
            </a:r>
            <a:r>
              <a:rPr lang="en-US" sz="2000" b="1" dirty="0">
                <a:solidFill>
                  <a:schemeClr val="hlink"/>
                </a:solidFill>
              </a:rPr>
              <a:t> ligament</a:t>
            </a:r>
            <a:r>
              <a:rPr lang="en-US" sz="2000" dirty="0"/>
              <a:t> is strong and extends from the lateral part of the sacrum and coccyx and the posterior inferior iliac spine to the </a:t>
            </a:r>
            <a:r>
              <a:rPr lang="en-US" sz="2000" dirty="0" err="1"/>
              <a:t>ischial</a:t>
            </a:r>
            <a:r>
              <a:rPr lang="en-US" sz="2000" dirty="0"/>
              <a:t> </a:t>
            </a:r>
            <a:r>
              <a:rPr lang="en-US" sz="2000" dirty="0" err="1"/>
              <a:t>tuberosity</a:t>
            </a:r>
            <a:r>
              <a:rPr lang="en-US" sz="2000" dirty="0"/>
              <a:t>.</a:t>
            </a:r>
          </a:p>
        </p:txBody>
      </p:sp>
      <p:sp>
        <p:nvSpPr>
          <p:cNvPr id="157703" name="AutoShape 7"/>
          <p:cNvSpPr>
            <a:spLocks noChangeArrowheads="1"/>
          </p:cNvSpPr>
          <p:nvPr/>
        </p:nvSpPr>
        <p:spPr bwMode="auto">
          <a:xfrm>
            <a:off x="4700588" y="4281488"/>
            <a:ext cx="1281112" cy="40481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/>
      <p:bldP spid="15770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49513"/>
            <a:ext cx="7772400" cy="1920875"/>
          </a:xfr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Sacrospinous</a:t>
            </a:r>
            <a:r>
              <a:rPr lang="en-US" sz="6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Ligament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6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6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6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702300" y="187325"/>
            <a:ext cx="3251200" cy="4832092"/>
          </a:xfrm>
          <a:noFill/>
        </p:spPr>
        <p:txBody>
          <a:bodyPr/>
          <a:lstStyle/>
          <a:p>
            <a:pPr marL="361950" indent="-361950"/>
            <a:r>
              <a:rPr lang="en-US" sz="2000" dirty="0"/>
              <a:t>The </a:t>
            </a:r>
            <a:r>
              <a:rPr lang="en-US" sz="2000" b="1" dirty="0" err="1">
                <a:solidFill>
                  <a:schemeClr val="hlink"/>
                </a:solidFill>
              </a:rPr>
              <a:t>sacrospinous</a:t>
            </a:r>
            <a:r>
              <a:rPr lang="en-US" sz="2000" b="1" dirty="0">
                <a:solidFill>
                  <a:schemeClr val="hlink"/>
                </a:solidFill>
              </a:rPr>
              <a:t> ligament</a:t>
            </a:r>
            <a:r>
              <a:rPr lang="en-US" sz="2000" dirty="0"/>
              <a:t> is strong and triangle shaped. </a:t>
            </a:r>
          </a:p>
          <a:p>
            <a:pPr marL="361950" indent="-361950"/>
            <a:r>
              <a:rPr lang="en-US" sz="2000" dirty="0"/>
              <a:t>It is attached by its base to the lateral part of the sacrum and coccyx and by its apex to the spine of the </a:t>
            </a:r>
            <a:r>
              <a:rPr lang="en-US" sz="2000" dirty="0" err="1"/>
              <a:t>ischium</a:t>
            </a:r>
            <a:r>
              <a:rPr lang="en-US" sz="2000" dirty="0" smtClean="0"/>
              <a:t>.</a:t>
            </a:r>
          </a:p>
          <a:p>
            <a:pPr marL="361950" indent="-361950"/>
            <a:r>
              <a:rPr lang="en-US" sz="2000" dirty="0" smtClean="0"/>
              <a:t>The two ligaments also convert the greater and lesser sciatic notches into the </a:t>
            </a:r>
            <a:r>
              <a:rPr lang="en-US" sz="2000" b="1" dirty="0" smtClean="0">
                <a:solidFill>
                  <a:schemeClr val="hlink"/>
                </a:solidFill>
              </a:rPr>
              <a:t>greater</a:t>
            </a:r>
            <a:r>
              <a:rPr lang="en-US" sz="2000" b="1" dirty="0" smtClean="0"/>
              <a:t> </a:t>
            </a:r>
            <a:r>
              <a:rPr lang="en-US" sz="2000" dirty="0" smtClean="0"/>
              <a:t>and </a:t>
            </a:r>
            <a:r>
              <a:rPr lang="en-US" sz="2000" b="1" dirty="0" smtClean="0">
                <a:solidFill>
                  <a:schemeClr val="hlink"/>
                </a:solidFill>
              </a:rPr>
              <a:t>lesser sciatic foramina.</a:t>
            </a:r>
          </a:p>
        </p:txBody>
      </p:sp>
      <p:pic>
        <p:nvPicPr>
          <p:cNvPr id="398339" name="Picture 3" descr="F66122-005-f029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273050"/>
            <a:ext cx="5597525" cy="4783138"/>
          </a:xfrm>
          <a:noFill/>
          <a:ln/>
        </p:spPr>
      </p:pic>
      <p:sp>
        <p:nvSpPr>
          <p:cNvPr id="398340" name="AutoShape 4"/>
          <p:cNvSpPr>
            <a:spLocks noChangeArrowheads="1"/>
          </p:cNvSpPr>
          <p:nvPr/>
        </p:nvSpPr>
        <p:spPr bwMode="auto">
          <a:xfrm>
            <a:off x="3262313" y="3713163"/>
            <a:ext cx="1004887" cy="4286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8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8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8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8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8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8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8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8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8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8" grpId="0" uiExpand="1" build="p"/>
      <p:bldP spid="39834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49513"/>
            <a:ext cx="7772400" cy="1920875"/>
          </a:xfr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Obturator</a:t>
            </a:r>
            <a:r>
              <a:rPr lang="en-US" sz="6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Internus</a:t>
            </a:r>
            <a:r>
              <a:rPr lang="en-US" sz="6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Muscle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5588" y="4856163"/>
            <a:ext cx="8283575" cy="1676400"/>
          </a:xfrm>
          <a:noFill/>
        </p:spPr>
        <p:txBody>
          <a:bodyPr/>
          <a:lstStyle/>
          <a:p>
            <a:r>
              <a:rPr lang="en-US" sz="2000"/>
              <a:t>The </a:t>
            </a:r>
            <a:r>
              <a:rPr lang="en-US" sz="2000" b="1">
                <a:solidFill>
                  <a:schemeClr val="hlink"/>
                </a:solidFill>
              </a:rPr>
              <a:t>obturator internus muscle</a:t>
            </a:r>
            <a:r>
              <a:rPr lang="en-US" sz="2000"/>
              <a:t> arises from the pelvic surface of the obturator membrane and the adjoining part of the hip bone. </a:t>
            </a:r>
          </a:p>
          <a:p>
            <a:r>
              <a:rPr lang="en-US" sz="2000"/>
              <a:t>The muscle fibers converge to a tendon, which leaves the pelvis through the lesser sciatic foramen and is inserted into the greater trochanter of the femur.</a:t>
            </a:r>
            <a:endParaRPr lang="en-US" sz="2000" b="1"/>
          </a:p>
        </p:txBody>
      </p:sp>
      <p:pic>
        <p:nvPicPr>
          <p:cNvPr id="167940" name="Picture 4" descr="F66122-005-f005b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38538" y="604838"/>
            <a:ext cx="5434012" cy="3683000"/>
          </a:xfrm>
          <a:noFill/>
          <a:ln/>
        </p:spPr>
      </p:pic>
      <p:pic>
        <p:nvPicPr>
          <p:cNvPr id="167941" name="Picture 5" descr="F66122-006-f044a"/>
          <p:cNvPicPr>
            <a:picLocks noChangeAspect="1" noChangeArrowheads="1"/>
          </p:cNvPicPr>
          <p:nvPr/>
        </p:nvPicPr>
        <p:blipFill>
          <a:blip r:embed="rId4"/>
          <a:srcRect l="10307" r="10565" b="3250"/>
          <a:stretch>
            <a:fillRect/>
          </a:stretch>
        </p:blipFill>
        <p:spPr bwMode="auto">
          <a:xfrm>
            <a:off x="196850" y="152400"/>
            <a:ext cx="3817938" cy="4627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sp>
        <p:nvSpPr>
          <p:cNvPr id="167942" name="AutoShape 6"/>
          <p:cNvSpPr>
            <a:spLocks noChangeArrowheads="1"/>
          </p:cNvSpPr>
          <p:nvPr/>
        </p:nvSpPr>
        <p:spPr bwMode="auto">
          <a:xfrm>
            <a:off x="7326313" y="3603625"/>
            <a:ext cx="1433512" cy="258763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3" name="AutoShape 7"/>
          <p:cNvSpPr>
            <a:spLocks noChangeArrowheads="1"/>
          </p:cNvSpPr>
          <p:nvPr/>
        </p:nvSpPr>
        <p:spPr bwMode="auto">
          <a:xfrm>
            <a:off x="1300163" y="3594100"/>
            <a:ext cx="620712" cy="360363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uiExpand="1" build="p"/>
      <p:bldP spid="167942" grpId="0" animBg="1"/>
      <p:bldP spid="16794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114425" y="2249488"/>
            <a:ext cx="7212013" cy="1371600"/>
          </a:xfrm>
          <a:noFill/>
        </p:spPr>
        <p:txBody>
          <a:bodyPr/>
          <a:lstStyle/>
          <a:p>
            <a:r>
              <a:rPr lang="en-US" sz="2000" b="1" dirty="0">
                <a:solidFill>
                  <a:schemeClr val="hlink"/>
                </a:solidFill>
              </a:rPr>
              <a:t>Action:</a:t>
            </a:r>
            <a:r>
              <a:rPr lang="en-US" sz="2000" b="1" dirty="0"/>
              <a:t> </a:t>
            </a:r>
            <a:r>
              <a:rPr lang="en-US" sz="2000" dirty="0"/>
              <a:t>The </a:t>
            </a:r>
            <a:r>
              <a:rPr lang="en-US" sz="2000" dirty="0" err="1"/>
              <a:t>obturator</a:t>
            </a:r>
            <a:r>
              <a:rPr lang="en-US" sz="2000" dirty="0"/>
              <a:t> </a:t>
            </a:r>
            <a:r>
              <a:rPr lang="en-US" sz="2000" dirty="0" err="1"/>
              <a:t>internus</a:t>
            </a:r>
            <a:r>
              <a:rPr lang="en-US" sz="2000" dirty="0"/>
              <a:t> is a lateral rotator of the femur at the hip joint.</a:t>
            </a:r>
            <a:endParaRPr lang="en-US" sz="2000" b="1" dirty="0"/>
          </a:p>
          <a:p>
            <a:r>
              <a:rPr lang="en-US" sz="2000" b="1" dirty="0">
                <a:solidFill>
                  <a:schemeClr val="hlink"/>
                </a:solidFill>
              </a:rPr>
              <a:t>Nerve supply:</a:t>
            </a:r>
            <a:r>
              <a:rPr lang="en-US" sz="2000" b="1" dirty="0"/>
              <a:t> </a:t>
            </a:r>
            <a:r>
              <a:rPr lang="en-US" sz="2000" dirty="0"/>
              <a:t>The muscle is supplied by the nerve to the </a:t>
            </a:r>
            <a:r>
              <a:rPr lang="en-US" sz="2000" dirty="0" err="1"/>
              <a:t>obturator</a:t>
            </a:r>
            <a:r>
              <a:rPr lang="en-US" sz="2000" dirty="0"/>
              <a:t> </a:t>
            </a:r>
            <a:r>
              <a:rPr lang="en-US" sz="2000" dirty="0" err="1"/>
              <a:t>internus</a:t>
            </a:r>
            <a:r>
              <a:rPr lang="en-US" sz="2000" dirty="0"/>
              <a:t>, a branch from the sacral plexus. 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</a:t>
            </a:r>
            <a:endParaRPr lang="en-US"/>
          </a:p>
        </p:txBody>
      </p:sp>
      <p:pic>
        <p:nvPicPr>
          <p:cNvPr id="7373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007" y="607671"/>
            <a:ext cx="8463988" cy="564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7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05064" y="109156"/>
            <a:ext cx="4494272" cy="1569660"/>
          </a:xfrm>
          <a:solidFill>
            <a:schemeClr val="accent1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The bony pelvis provides a strong, stable connection between the trunk and the lower extremities. 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uiExpand="1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35363"/>
            <a:ext cx="7772400" cy="4339650"/>
          </a:xfr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INFERIOR PELVIC WALL, </a:t>
            </a:r>
            <a:br>
              <a:rPr lang="en-US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 PELVIC </a:t>
            </a:r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FLOOR PELVIC DIAPHRAGM</a:t>
            </a:r>
            <a:b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3770313"/>
            <a:ext cx="7772400" cy="1006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370" y="5207000"/>
            <a:ext cx="8308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pelvic diaphragm is consists of </a:t>
            </a:r>
            <a:r>
              <a:rPr lang="en-US" sz="2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levator</a:t>
            </a: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ani</a:t>
            </a: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&amp; </a:t>
            </a:r>
            <a:r>
              <a:rPr lang="en-US" sz="2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coccygeus</a:t>
            </a: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muscles</a:t>
            </a:r>
            <a:endParaRPr lang="en-US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2" grpId="0" animBg="1"/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06713"/>
            <a:ext cx="7772400" cy="1006475"/>
          </a:xfr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Levator</a:t>
            </a:r>
            <a:r>
              <a:rPr lang="en-US" sz="6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Ani</a:t>
            </a:r>
            <a:r>
              <a:rPr lang="en-US" sz="6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Muscle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8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554663" y="6450013"/>
            <a:ext cx="2895600" cy="304800"/>
          </a:xfrm>
        </p:spPr>
        <p:txBody>
          <a:bodyPr/>
          <a:lstStyle/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446713" y="1125538"/>
            <a:ext cx="3468687" cy="3108543"/>
          </a:xfrm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US" sz="2000" dirty="0"/>
              <a:t>The </a:t>
            </a:r>
            <a:r>
              <a:rPr lang="en-US" sz="2000" b="1" dirty="0" err="1">
                <a:solidFill>
                  <a:schemeClr val="hlink"/>
                </a:solidFill>
              </a:rPr>
              <a:t>levator</a:t>
            </a:r>
            <a:r>
              <a:rPr lang="en-US" sz="2000" b="1" dirty="0">
                <a:solidFill>
                  <a:schemeClr val="hlink"/>
                </a:solidFill>
              </a:rPr>
              <a:t> </a:t>
            </a:r>
            <a:r>
              <a:rPr lang="en-US" sz="2000" b="1" dirty="0" err="1">
                <a:solidFill>
                  <a:schemeClr val="hlink"/>
                </a:solidFill>
              </a:rPr>
              <a:t>ani</a:t>
            </a:r>
            <a:r>
              <a:rPr lang="en-US" sz="2000" b="1" dirty="0">
                <a:solidFill>
                  <a:schemeClr val="hlink"/>
                </a:solidFill>
              </a:rPr>
              <a:t> muscle</a:t>
            </a:r>
            <a:r>
              <a:rPr lang="en-US" sz="2000" dirty="0"/>
              <a:t> is a wide thin </a:t>
            </a:r>
            <a:r>
              <a:rPr lang="en-US" sz="2000" dirty="0" smtClean="0"/>
              <a:t>sheet originating from </a:t>
            </a:r>
            <a:r>
              <a:rPr lang="en-US" sz="2000" dirty="0"/>
              <a:t>the back of the body of the </a:t>
            </a:r>
            <a:r>
              <a:rPr lang="en-US" sz="2000" dirty="0" smtClean="0"/>
              <a:t>pubis. </a:t>
            </a:r>
          </a:p>
          <a:p>
            <a:pPr marL="0" indent="0">
              <a:buFontTx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It is divided into 3 fiber types: </a:t>
            </a:r>
          </a:p>
          <a:p>
            <a:pPr marL="0" indent="0">
              <a:buFontTx/>
              <a:buNone/>
            </a:pPr>
            <a:r>
              <a:rPr lang="en-US" sz="2000" dirty="0" smtClean="0"/>
              <a:t>Anterior fibers </a:t>
            </a:r>
          </a:p>
          <a:p>
            <a:pPr marL="0" indent="0">
              <a:buFontTx/>
              <a:buNone/>
            </a:pPr>
            <a:r>
              <a:rPr lang="en-US" sz="2000" dirty="0" smtClean="0"/>
              <a:t>Intermediate fibers </a:t>
            </a:r>
          </a:p>
          <a:p>
            <a:pPr marL="0" indent="0">
              <a:buFontTx/>
              <a:buNone/>
            </a:pPr>
            <a:r>
              <a:rPr lang="en-US" sz="2000" dirty="0" smtClean="0"/>
              <a:t>Posterior fibers</a:t>
            </a:r>
          </a:p>
        </p:txBody>
      </p:sp>
      <p:sp>
        <p:nvSpPr>
          <p:cNvPr id="180229" name="AutoShape 5"/>
          <p:cNvSpPr>
            <a:spLocks noChangeArrowheads="1"/>
          </p:cNvSpPr>
          <p:nvPr/>
        </p:nvSpPr>
        <p:spPr bwMode="auto">
          <a:xfrm>
            <a:off x="1857375" y="4349750"/>
            <a:ext cx="585788" cy="28575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3" name="AutoShape 9"/>
          <p:cNvSpPr>
            <a:spLocks noChangeArrowheads="1"/>
          </p:cNvSpPr>
          <p:nvPr/>
        </p:nvSpPr>
        <p:spPr bwMode="auto">
          <a:xfrm>
            <a:off x="2365375" y="3516313"/>
            <a:ext cx="788988" cy="20955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FF00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C6FF1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225" y="287337"/>
            <a:ext cx="52387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/>
      <p:bldP spid="180229" grpId="0" animBg="1"/>
      <p:bldP spid="18023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554663" y="6450013"/>
            <a:ext cx="2895600" cy="304800"/>
          </a:xfrm>
        </p:spPr>
        <p:txBody>
          <a:bodyPr/>
          <a:lstStyle/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637212" y="266700"/>
            <a:ext cx="3138487" cy="3170099"/>
          </a:xfrm>
          <a:noFill/>
        </p:spPr>
        <p:txBody>
          <a:bodyPr/>
          <a:lstStyle/>
          <a:p>
            <a:pPr marL="381000" indent="-381000">
              <a:buFontTx/>
              <a:buNone/>
            </a:pPr>
            <a:r>
              <a:rPr lang="en-US" sz="2000" dirty="0"/>
              <a:t>	</a:t>
            </a:r>
            <a:r>
              <a:rPr lang="en-US" sz="2000" dirty="0" smtClean="0">
                <a:solidFill>
                  <a:srgbClr val="0070C0"/>
                </a:solidFill>
              </a:rPr>
              <a:t>1. </a:t>
            </a:r>
            <a:r>
              <a:rPr lang="en-US" sz="2000" b="1" dirty="0" smtClean="0">
                <a:solidFill>
                  <a:schemeClr val="hlink"/>
                </a:solidFill>
              </a:rPr>
              <a:t>Anterior fibers: The </a:t>
            </a:r>
            <a:r>
              <a:rPr lang="en-US" sz="2000" b="1" dirty="0" err="1">
                <a:solidFill>
                  <a:schemeClr val="hlink"/>
                </a:solidFill>
              </a:rPr>
              <a:t>levator</a:t>
            </a:r>
            <a:r>
              <a:rPr lang="en-US" sz="2000" b="1" dirty="0">
                <a:solidFill>
                  <a:schemeClr val="hlink"/>
                </a:solidFill>
              </a:rPr>
              <a:t> </a:t>
            </a:r>
            <a:r>
              <a:rPr lang="en-US" sz="2000" b="1" dirty="0" err="1">
                <a:solidFill>
                  <a:schemeClr val="hlink"/>
                </a:solidFill>
              </a:rPr>
              <a:t>prostatae</a:t>
            </a:r>
            <a:r>
              <a:rPr lang="en-US" sz="2000" b="1" dirty="0">
                <a:solidFill>
                  <a:schemeClr val="hlink"/>
                </a:solidFill>
              </a:rPr>
              <a:t> or sphincter </a:t>
            </a:r>
            <a:r>
              <a:rPr lang="en-US" sz="2000" b="1" dirty="0" err="1">
                <a:solidFill>
                  <a:schemeClr val="hlink"/>
                </a:solidFill>
              </a:rPr>
              <a:t>vaginae</a:t>
            </a:r>
            <a:r>
              <a:rPr lang="en-US" sz="2000" b="1" dirty="0"/>
              <a:t> </a:t>
            </a:r>
            <a:r>
              <a:rPr lang="en-US" sz="2000" dirty="0"/>
              <a:t>form a sling around the prostate or </a:t>
            </a:r>
            <a:r>
              <a:rPr lang="en-US" sz="2000" dirty="0" smtClean="0"/>
              <a:t>vagina &amp; are inserted into a mass of fibrous tissue </a:t>
            </a:r>
            <a:r>
              <a:rPr lang="en-US" sz="2000" b="1" dirty="0" smtClean="0">
                <a:solidFill>
                  <a:srgbClr val="FF0000"/>
                </a:solidFill>
              </a:rPr>
              <a:t>perineal body,</a:t>
            </a:r>
            <a:r>
              <a:rPr lang="en-US" sz="2000" b="1" dirty="0" smtClean="0"/>
              <a:t> in front of the anal canal. </a:t>
            </a:r>
            <a:endParaRPr lang="en-US" sz="2000" b="1" dirty="0"/>
          </a:p>
        </p:txBody>
      </p:sp>
      <p:pic>
        <p:nvPicPr>
          <p:cNvPr id="9" name="Picture 8" descr="C6FF1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324" y="325437"/>
            <a:ext cx="5832475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759200" y="609600"/>
            <a:ext cx="11811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71625" y="5464175"/>
            <a:ext cx="5959475" cy="1138773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b="1" dirty="0">
                <a:solidFill>
                  <a:schemeClr val="hlink"/>
                </a:solidFill>
              </a:rPr>
              <a:t>2. Intermediate </a:t>
            </a:r>
            <a:r>
              <a:rPr lang="en-US" sz="2000" b="1" dirty="0" smtClean="0">
                <a:solidFill>
                  <a:schemeClr val="hlink"/>
                </a:solidFill>
              </a:rPr>
              <a:t>fibers: </a:t>
            </a:r>
            <a:r>
              <a:rPr lang="en-US" sz="2000" b="1" dirty="0" smtClean="0"/>
              <a:t>the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sz="2000" b="1" dirty="0" err="1" smtClean="0">
                <a:solidFill>
                  <a:schemeClr val="hlink"/>
                </a:solidFill>
              </a:rPr>
              <a:t>puborectalis</a:t>
            </a:r>
            <a:r>
              <a:rPr lang="en-US" sz="2000" b="1" dirty="0" smtClean="0"/>
              <a:t> </a:t>
            </a:r>
            <a:r>
              <a:rPr lang="en-US" sz="2000" dirty="0"/>
              <a:t>forms a </a:t>
            </a:r>
            <a:endParaRPr lang="en-US" sz="2000" dirty="0" smtClean="0"/>
          </a:p>
          <a:p>
            <a:pPr algn="ctr">
              <a:buFontTx/>
              <a:buNone/>
            </a:pPr>
            <a:r>
              <a:rPr lang="en-US" sz="2000" dirty="0" smtClean="0"/>
              <a:t>sling </a:t>
            </a:r>
            <a:r>
              <a:rPr lang="en-US" sz="2000" dirty="0"/>
              <a:t>around the junction of the rectum and </a:t>
            </a:r>
            <a:r>
              <a:rPr lang="en-US" sz="2000" dirty="0" smtClean="0"/>
              <a:t>anal </a:t>
            </a:r>
          </a:p>
          <a:p>
            <a:pPr>
              <a:buFontTx/>
              <a:buNone/>
            </a:pPr>
            <a:r>
              <a:rPr lang="en-US" sz="2000" dirty="0" smtClean="0"/>
              <a:t>canal. </a:t>
            </a:r>
            <a:endParaRPr lang="en-US" sz="2000" dirty="0"/>
          </a:p>
        </p:txBody>
      </p:sp>
      <p:pic>
        <p:nvPicPr>
          <p:cNvPr id="184324" name="Picture 4" descr="File047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b="11377"/>
          <a:stretch>
            <a:fillRect/>
          </a:stretch>
        </p:blipFill>
        <p:spPr>
          <a:xfrm>
            <a:off x="1298575" y="315913"/>
            <a:ext cx="6526213" cy="5089525"/>
          </a:xfrm>
          <a:noFill/>
          <a:ln/>
        </p:spPr>
      </p:pic>
      <p:sp>
        <p:nvSpPr>
          <p:cNvPr id="184325" name="AutoShape 5"/>
          <p:cNvSpPr>
            <a:spLocks noChangeArrowheads="1"/>
          </p:cNvSpPr>
          <p:nvPr/>
        </p:nvSpPr>
        <p:spPr bwMode="auto">
          <a:xfrm>
            <a:off x="6203950" y="4451350"/>
            <a:ext cx="1239838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/>
      <p:bldP spid="18432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008063" y="5499100"/>
            <a:ext cx="7121525" cy="1006475"/>
          </a:xfrm>
          <a:noFill/>
        </p:spPr>
        <p:txBody>
          <a:bodyPr/>
          <a:lstStyle/>
          <a:p>
            <a:pPr marL="361950" indent="-361950"/>
            <a:r>
              <a:rPr lang="en-US" sz="2000" dirty="0"/>
              <a:t>The </a:t>
            </a:r>
            <a:r>
              <a:rPr lang="en-US" sz="2000" b="1" dirty="0">
                <a:solidFill>
                  <a:schemeClr val="hlink"/>
                </a:solidFill>
              </a:rPr>
              <a:t>pubococcygeus </a:t>
            </a:r>
            <a:r>
              <a:rPr lang="en-US" sz="2000" dirty="0"/>
              <a:t>passes </a:t>
            </a:r>
            <a:r>
              <a:rPr lang="en-US" sz="2000" dirty="0" err="1"/>
              <a:t>posteriorly</a:t>
            </a:r>
            <a:r>
              <a:rPr lang="en-US" sz="2000" dirty="0"/>
              <a:t> to be inserted into a small fibrous mass, called the </a:t>
            </a:r>
            <a:r>
              <a:rPr lang="en-US" sz="20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anococcygeal</a:t>
            </a:r>
            <a:r>
              <a:rPr 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body,</a:t>
            </a:r>
            <a:r>
              <a:rPr lang="en-US" sz="2000" b="1" dirty="0"/>
              <a:t> </a:t>
            </a:r>
            <a:r>
              <a:rPr lang="en-US" sz="2000" dirty="0"/>
              <a:t>between the tip of the coccyx and the anal canal.</a:t>
            </a:r>
          </a:p>
        </p:txBody>
      </p:sp>
      <p:pic>
        <p:nvPicPr>
          <p:cNvPr id="10" name="Picture 9" descr="C6FF1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5524" y="211137"/>
            <a:ext cx="7077075" cy="527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6772" name="AutoShape 4"/>
          <p:cNvSpPr>
            <a:spLocks noChangeArrowheads="1"/>
          </p:cNvSpPr>
          <p:nvPr/>
        </p:nvSpPr>
        <p:spPr bwMode="auto">
          <a:xfrm>
            <a:off x="6800850" y="1558925"/>
            <a:ext cx="1111250" cy="2825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6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6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6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0" grpId="0" build="p"/>
      <p:bldP spid="41677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082800" y="5429250"/>
            <a:ext cx="4954588" cy="10668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b="1">
                <a:solidFill>
                  <a:schemeClr val="hlink"/>
                </a:solidFill>
              </a:rPr>
              <a:t>3. Posterior fibers: </a:t>
            </a:r>
          </a:p>
          <a:p>
            <a:r>
              <a:rPr lang="en-US" sz="2000" b="1">
                <a:solidFill>
                  <a:schemeClr val="hlink"/>
                </a:solidFill>
              </a:rPr>
              <a:t>The iliococcygeus</a:t>
            </a:r>
            <a:r>
              <a:rPr lang="en-US" sz="2000" b="1"/>
              <a:t> </a:t>
            </a:r>
            <a:r>
              <a:rPr lang="en-US" sz="2000"/>
              <a:t>is inserted into the </a:t>
            </a:r>
            <a:r>
              <a:rPr lang="en-US" sz="2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anococcygeal body</a:t>
            </a:r>
            <a:r>
              <a:rPr lang="en-US" sz="2000"/>
              <a:t> and the coccyx.</a:t>
            </a:r>
          </a:p>
        </p:txBody>
      </p:sp>
      <p:pic>
        <p:nvPicPr>
          <p:cNvPr id="186372" name="Picture 4" descr="F71683-108-f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b="3885"/>
          <a:stretch>
            <a:fillRect/>
          </a:stretch>
        </p:blipFill>
        <p:spPr>
          <a:xfrm>
            <a:off x="422275" y="282575"/>
            <a:ext cx="8243888" cy="4989513"/>
          </a:xfrm>
          <a:noFill/>
          <a:ln/>
        </p:spPr>
      </p:pic>
      <p:sp>
        <p:nvSpPr>
          <p:cNvPr id="186373" name="AutoShape 5"/>
          <p:cNvSpPr>
            <a:spLocks noChangeArrowheads="1"/>
          </p:cNvSpPr>
          <p:nvPr/>
        </p:nvSpPr>
        <p:spPr bwMode="auto">
          <a:xfrm>
            <a:off x="1055688" y="2630488"/>
            <a:ext cx="833437" cy="28575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4" name="AutoShape 6"/>
          <p:cNvSpPr>
            <a:spLocks noChangeArrowheads="1"/>
          </p:cNvSpPr>
          <p:nvPr/>
        </p:nvSpPr>
        <p:spPr bwMode="auto">
          <a:xfrm>
            <a:off x="758825" y="1408113"/>
            <a:ext cx="1057275" cy="28575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FF00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uiExpand="1" build="p"/>
      <p:bldP spid="186373" grpId="0" animBg="1"/>
      <p:bldP spid="18637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961063" y="6424613"/>
            <a:ext cx="2895600" cy="304800"/>
          </a:xfrm>
        </p:spPr>
        <p:txBody>
          <a:bodyPr/>
          <a:lstStyle/>
          <a:p>
            <a:r>
              <a:rPr lang="en-US" dirty="0" smtClean="0"/>
              <a:t>Dr. Vohra</a:t>
            </a:r>
            <a:endParaRPr lang="en-US" dirty="0"/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65100" y="686525"/>
            <a:ext cx="8807450" cy="1754326"/>
          </a:xfrm>
          <a:noFill/>
        </p:spPr>
        <p:txBody>
          <a:bodyPr/>
          <a:lstStyle/>
          <a:p>
            <a:pPr marL="381000" indent="-381000" algn="ctr">
              <a:buFontTx/>
              <a:buNone/>
            </a:pPr>
            <a:r>
              <a:rPr lang="en-US" sz="2000" b="1" dirty="0">
                <a:solidFill>
                  <a:schemeClr val="hlink"/>
                </a:solidFill>
              </a:rPr>
              <a:t>Action:</a:t>
            </a:r>
            <a:r>
              <a:rPr lang="en-US" sz="2000" b="1" dirty="0"/>
              <a:t> </a:t>
            </a:r>
          </a:p>
          <a:p>
            <a:pPr marL="381000" indent="-381000">
              <a:buFontTx/>
              <a:buAutoNum type="arabicPeriod"/>
            </a:pPr>
            <a:r>
              <a:rPr lang="en-US" sz="2000" dirty="0"/>
              <a:t>The </a:t>
            </a:r>
            <a:r>
              <a:rPr lang="en-US" sz="2000" dirty="0" err="1"/>
              <a:t>levatores</a:t>
            </a:r>
            <a:r>
              <a:rPr lang="en-US" sz="2000" dirty="0"/>
              <a:t> </a:t>
            </a:r>
            <a:r>
              <a:rPr lang="en-US" sz="2000" dirty="0" err="1"/>
              <a:t>ani</a:t>
            </a:r>
            <a:r>
              <a:rPr lang="en-US" sz="2000" dirty="0"/>
              <a:t> muscles of the two sides form an efficient muscular sling that supports and maintains the pelvic viscera in position. </a:t>
            </a:r>
            <a:endParaRPr lang="en-US" sz="2000" dirty="0" smtClean="0"/>
          </a:p>
          <a:p>
            <a:pPr marL="381000" indent="-381000">
              <a:buFontTx/>
              <a:buAutoNum type="arabicPeriod"/>
            </a:pPr>
            <a:r>
              <a:rPr lang="en-US" sz="2000" dirty="0" smtClean="0"/>
              <a:t>They also have an important sphincter action on the </a:t>
            </a:r>
            <a:r>
              <a:rPr lang="en-US" sz="2000" dirty="0" err="1" smtClean="0"/>
              <a:t>anorectal</a:t>
            </a:r>
            <a:r>
              <a:rPr lang="en-US" sz="2000" dirty="0" smtClean="0"/>
              <a:t> junction, and in the female they serve also as a sphincter of the vagina.</a:t>
            </a:r>
            <a:endParaRPr lang="en-US" sz="20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1950" y="2716213"/>
            <a:ext cx="7808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Nerve supply: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from the perineal branch of the fourth sacral nerve and from the perineal branch of the pudendal nerve.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 build="p"/>
      <p:bldP spid="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06713"/>
            <a:ext cx="7772400" cy="1006475"/>
          </a:xfr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Coccygeus</a:t>
            </a:r>
            <a:r>
              <a:rPr lang="en-US" sz="6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Muscle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4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4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4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15168" y="4344988"/>
            <a:ext cx="7713663" cy="2335211"/>
          </a:xfrm>
          <a:noFill/>
        </p:spPr>
        <p:txBody>
          <a:bodyPr/>
          <a:lstStyle/>
          <a:p>
            <a:pPr marL="361950" indent="-361950"/>
            <a:r>
              <a:rPr lang="en-US" sz="2000" dirty="0"/>
              <a:t>This small triangular muscle arises from the spine of the </a:t>
            </a:r>
            <a:r>
              <a:rPr lang="en-US" sz="2000" dirty="0" err="1"/>
              <a:t>ischium</a:t>
            </a:r>
            <a:r>
              <a:rPr lang="en-US" sz="2000" dirty="0"/>
              <a:t> and is inserted into the lower end of the sacrum and into the coccyx.</a:t>
            </a:r>
            <a:endParaRPr lang="en-US" sz="2000" b="1" dirty="0"/>
          </a:p>
          <a:p>
            <a:pPr marL="361950" indent="-361950"/>
            <a:r>
              <a:rPr lang="en-US" sz="2000" b="1" dirty="0">
                <a:solidFill>
                  <a:schemeClr val="hlink"/>
                </a:solidFill>
              </a:rPr>
              <a:t>Action:</a:t>
            </a:r>
            <a:r>
              <a:rPr lang="en-US" sz="2000" b="1" dirty="0"/>
              <a:t> </a:t>
            </a:r>
            <a:r>
              <a:rPr lang="en-US" sz="2000" dirty="0"/>
              <a:t>The two muscles assist the </a:t>
            </a:r>
            <a:r>
              <a:rPr lang="en-US" sz="2000" dirty="0" err="1"/>
              <a:t>levatores</a:t>
            </a:r>
            <a:r>
              <a:rPr lang="en-US" sz="2000" dirty="0"/>
              <a:t> </a:t>
            </a:r>
            <a:r>
              <a:rPr lang="en-US" sz="2000" dirty="0" err="1"/>
              <a:t>ani</a:t>
            </a:r>
            <a:r>
              <a:rPr lang="en-US" sz="2000" dirty="0"/>
              <a:t> in supporting the pelvic viscera.</a:t>
            </a:r>
            <a:endParaRPr lang="en-US" sz="2000" b="1" dirty="0"/>
          </a:p>
          <a:p>
            <a:pPr marL="361950" indent="-361950"/>
            <a:r>
              <a:rPr lang="en-US" sz="2000" b="1" dirty="0">
                <a:solidFill>
                  <a:schemeClr val="hlink"/>
                </a:solidFill>
              </a:rPr>
              <a:t>Nerve supply:</a:t>
            </a:r>
            <a:r>
              <a:rPr lang="en-US" sz="2000" b="1" dirty="0"/>
              <a:t> </a:t>
            </a:r>
            <a:r>
              <a:rPr lang="en-US" sz="2000" dirty="0"/>
              <a:t>From a branch of the fourth and fifth sacral nerves.</a:t>
            </a:r>
          </a:p>
        </p:txBody>
      </p:sp>
      <p:pic>
        <p:nvPicPr>
          <p:cNvPr id="8" name="Picture 7" descr="C6FF1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9723" y="363537"/>
            <a:ext cx="5908678" cy="392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7012" name="AutoShape 4"/>
          <p:cNvSpPr>
            <a:spLocks noChangeArrowheads="1"/>
          </p:cNvSpPr>
          <p:nvPr/>
        </p:nvSpPr>
        <p:spPr bwMode="auto">
          <a:xfrm>
            <a:off x="5492750" y="3913188"/>
            <a:ext cx="652463" cy="28575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7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7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7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7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7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27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7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7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27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0" grpId="0" uiExpand="1" build="p"/>
      <p:bldP spid="4270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323850" y="260350"/>
            <a:ext cx="4535488" cy="560768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L="381000" indent="-381000">
              <a:spcBef>
                <a:spcPct val="20000"/>
              </a:spcBef>
            </a:pPr>
            <a:r>
              <a:rPr lang="en-US" sz="2800" dirty="0">
                <a:solidFill>
                  <a:srgbClr val="0070C0"/>
                </a:solidFill>
              </a:rPr>
              <a:t>The main functions of the 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381000" indent="-381000">
              <a:spcBef>
                <a:spcPct val="200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pelvis </a:t>
            </a:r>
            <a:r>
              <a:rPr lang="en-US" sz="2800" dirty="0">
                <a:solidFill>
                  <a:srgbClr val="0070C0"/>
                </a:solidFill>
              </a:rPr>
              <a:t>are: </a:t>
            </a:r>
          </a:p>
          <a:p>
            <a:pPr marL="381000" indent="-381000">
              <a:spcBef>
                <a:spcPct val="20000"/>
              </a:spcBef>
              <a:buFontTx/>
              <a:buAutoNum type="arabicPeriod"/>
            </a:pPr>
            <a:r>
              <a:rPr lang="en-US" sz="2800" dirty="0"/>
              <a:t>to transmit the weight of the body from the vertebral column to the femurs; </a:t>
            </a:r>
          </a:p>
          <a:p>
            <a:pPr marL="381000" indent="-381000">
              <a:spcBef>
                <a:spcPct val="20000"/>
              </a:spcBef>
              <a:buFontTx/>
              <a:buAutoNum type="arabicPeriod"/>
            </a:pPr>
            <a:r>
              <a:rPr lang="en-US" sz="2800" dirty="0"/>
              <a:t>to contain, support, and protect the pelvic viscera; and </a:t>
            </a:r>
          </a:p>
          <a:p>
            <a:pPr marL="381000" indent="-381000">
              <a:spcBef>
                <a:spcPct val="20000"/>
              </a:spcBef>
              <a:buFontTx/>
              <a:buAutoNum type="arabicPeriod"/>
            </a:pPr>
            <a:r>
              <a:rPr lang="en-US" sz="2800" dirty="0"/>
              <a:t>to provide attachment for trunk and lower limb muscles.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23824"/>
            <a:ext cx="3884740" cy="665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46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46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4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4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4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4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4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4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4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4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4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4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3" grpId="0" build="p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06713"/>
            <a:ext cx="7772400" cy="1006475"/>
          </a:xfr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Pelvic Joints</a:t>
            </a:r>
            <a:endParaRPr lang="en-US" sz="6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34169" y="471488"/>
            <a:ext cx="3132931" cy="5472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Sacroiliac Joints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Synovial joints formed between the sacrum and the iliac bones. The strong </a:t>
            </a:r>
            <a:r>
              <a:rPr lang="en-US" sz="2000" b="1" dirty="0" smtClean="0">
                <a:solidFill>
                  <a:srgbClr val="0070C0"/>
                </a:solidFill>
              </a:rPr>
              <a:t>posterior</a:t>
            </a:r>
            <a:r>
              <a:rPr lang="en-US" sz="2000" dirty="0" smtClean="0"/>
              <a:t> and </a:t>
            </a:r>
            <a:r>
              <a:rPr lang="en-US" sz="2000" b="1" dirty="0" err="1" smtClean="0">
                <a:solidFill>
                  <a:srgbClr val="0070C0"/>
                </a:solidFill>
              </a:rPr>
              <a:t>interosseous</a:t>
            </a:r>
            <a:r>
              <a:rPr lang="en-US" sz="2000" b="1" dirty="0" smtClean="0">
                <a:solidFill>
                  <a:srgbClr val="0070C0"/>
                </a:solidFill>
              </a:rPr>
              <a:t> sacroiliac ligaments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suspend the sacrum between the two iliac bones.</a:t>
            </a:r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Movements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A small but limited amount of movement is possible at these joints. </a:t>
            </a:r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Nerve Supply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The nerve supply is from branches of the sacral spinal nerves.</a:t>
            </a:r>
          </a:p>
          <a:p>
            <a:endParaRPr lang="en-US" sz="2000" dirty="0"/>
          </a:p>
        </p:txBody>
      </p:sp>
      <p:pic>
        <p:nvPicPr>
          <p:cNvPr id="3" name="Picture 2" descr="C6FF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330200"/>
            <a:ext cx="5667375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251200" y="660400"/>
            <a:ext cx="1168400" cy="33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61169" y="471488"/>
            <a:ext cx="8200231" cy="5218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Symphysis Pubis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/>
              <a:t>The symphysis pubis is a cartilaginous joint between the two pubic bones. The joint is surrounded by ligaments that extend from one pubic bone to the other.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Movements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Almost no movement is possible at this joint.</a:t>
            </a:r>
          </a:p>
          <a:p>
            <a:endParaRPr lang="en-US" sz="2400" dirty="0" smtClean="0"/>
          </a:p>
          <a:p>
            <a:r>
              <a:rPr lang="en-US" sz="2400" b="1" dirty="0" err="1" smtClean="0">
                <a:solidFill>
                  <a:srgbClr val="0070C0"/>
                </a:solidFill>
              </a:rPr>
              <a:t>Sacrococcygeal</a:t>
            </a:r>
            <a:r>
              <a:rPr lang="en-US" sz="2400" b="1" dirty="0" smtClean="0">
                <a:solidFill>
                  <a:srgbClr val="0070C0"/>
                </a:solidFill>
              </a:rPr>
              <a:t> Joint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/>
              <a:t>The </a:t>
            </a:r>
            <a:r>
              <a:rPr lang="en-US" sz="2400" dirty="0" err="1" smtClean="0"/>
              <a:t>sacrococcygeal</a:t>
            </a:r>
            <a:r>
              <a:rPr lang="en-US" sz="2400" dirty="0" smtClean="0"/>
              <a:t> joint is a cartilaginous joint between the bodies of the last sacral vertebra and the first </a:t>
            </a:r>
            <a:r>
              <a:rPr lang="en-US" sz="2400" dirty="0" err="1" smtClean="0"/>
              <a:t>coccygeal</a:t>
            </a:r>
            <a:r>
              <a:rPr lang="en-US" sz="2400" dirty="0" smtClean="0"/>
              <a:t> vertebra. The sacrum and coccyx are joined by ligaments.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Movements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Extensive flexion and extension are possible at this joint.</a:t>
            </a:r>
            <a:endParaRPr lang="en-US" sz="24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61169" y="798068"/>
            <a:ext cx="8200231" cy="5218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 Female Pelvis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Deformities of the pelvis may be responsible for </a:t>
            </a:r>
            <a:r>
              <a:rPr lang="en-US" sz="2400" b="1" dirty="0" err="1" smtClean="0"/>
              <a:t>dystocia</a:t>
            </a:r>
            <a:r>
              <a:rPr lang="en-US" sz="2400" dirty="0" smtClean="0"/>
              <a:t> (difficult labor).</a:t>
            </a:r>
          </a:p>
          <a:p>
            <a:r>
              <a:rPr lang="en-US" sz="2400" dirty="0" smtClean="0"/>
              <a:t>The </a:t>
            </a:r>
            <a:r>
              <a:rPr lang="en-US" sz="2400" b="1" dirty="0" err="1" smtClean="0"/>
              <a:t>gynecoid</a:t>
            </a:r>
            <a:r>
              <a:rPr lang="en-US" sz="2400" dirty="0" smtClean="0"/>
              <a:t> type, present in about 41% of women, the </a:t>
            </a:r>
            <a:r>
              <a:rPr lang="en-US" sz="2400" b="1" dirty="0" smtClean="0"/>
              <a:t>android</a:t>
            </a:r>
            <a:r>
              <a:rPr lang="en-US" sz="2400" dirty="0" smtClean="0"/>
              <a:t> type, present in about 33% of white females and 16% of black females, is the male or funnel-shaped pelvis with a contracted outlet.</a:t>
            </a:r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anthropoid</a:t>
            </a:r>
            <a:r>
              <a:rPr lang="en-US" sz="2400" dirty="0" smtClean="0"/>
              <a:t> type, present in about 24% of white females and 41% of black females, is long, narrow, and oval shaped.</a:t>
            </a:r>
          </a:p>
          <a:p>
            <a:r>
              <a:rPr lang="en-US" sz="2400" dirty="0" smtClean="0"/>
              <a:t>The </a:t>
            </a:r>
            <a:r>
              <a:rPr lang="en-US" sz="2400" b="1" dirty="0" err="1" smtClean="0"/>
              <a:t>platypelloid</a:t>
            </a:r>
            <a:r>
              <a:rPr lang="en-US" sz="2400" dirty="0" smtClean="0"/>
              <a:t> type, present in only about 2% of women, is a wide pelvis flattened at the brim, with the promontory of the sacrum pushed forward.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1" y="725693"/>
            <a:ext cx="8360228" cy="540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54313"/>
            <a:ext cx="7772400" cy="1311275"/>
          </a:xfr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en-US" sz="8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222375" y="4868863"/>
            <a:ext cx="6697663" cy="1754326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The bony pelvis is composed of four bones: </a:t>
            </a:r>
          </a:p>
          <a:p>
            <a:r>
              <a:rPr lang="en-US" sz="2000" dirty="0" smtClean="0"/>
              <a:t>the </a:t>
            </a:r>
            <a:r>
              <a:rPr lang="en-US" sz="2000" dirty="0">
                <a:solidFill>
                  <a:srgbClr val="D60093"/>
                </a:solidFill>
              </a:rPr>
              <a:t>two </a:t>
            </a:r>
            <a:r>
              <a:rPr lang="en-US" sz="2000" b="1" dirty="0">
                <a:solidFill>
                  <a:srgbClr val="D60093"/>
                </a:solidFill>
              </a:rPr>
              <a:t>hip bones, </a:t>
            </a:r>
            <a:r>
              <a:rPr lang="en-US" sz="2000" dirty="0"/>
              <a:t>which form the lateral and anterior walls, and </a:t>
            </a:r>
          </a:p>
          <a:p>
            <a:r>
              <a:rPr lang="en-US" sz="2000" b="1" dirty="0" smtClean="0">
                <a:solidFill>
                  <a:schemeClr val="hlink"/>
                </a:solidFill>
              </a:rPr>
              <a:t>a sacrum</a:t>
            </a:r>
            <a:r>
              <a:rPr lang="en-US" sz="2000" b="1" dirty="0" smtClean="0"/>
              <a:t> </a:t>
            </a:r>
            <a:r>
              <a:rPr lang="en-US" sz="2000" dirty="0" smtClean="0"/>
              <a:t>and </a:t>
            </a:r>
            <a:r>
              <a:rPr lang="en-US" sz="2000" b="1" dirty="0" smtClean="0">
                <a:solidFill>
                  <a:schemeClr val="hlink"/>
                </a:solidFill>
              </a:rPr>
              <a:t>a coccyx</a:t>
            </a:r>
            <a:r>
              <a:rPr lang="en-US" sz="2000" b="1" dirty="0">
                <a:solidFill>
                  <a:schemeClr val="hlink"/>
                </a:solidFill>
              </a:rPr>
              <a:t>,</a:t>
            </a:r>
            <a:r>
              <a:rPr lang="en-US" sz="2000" b="1" dirty="0"/>
              <a:t> </a:t>
            </a:r>
            <a:r>
              <a:rPr lang="en-US" sz="2000" dirty="0"/>
              <a:t>which are part of the vertebral column and form the back wall.</a:t>
            </a:r>
          </a:p>
        </p:txBody>
      </p:sp>
      <p:pic>
        <p:nvPicPr>
          <p:cNvPr id="326660" name="Picture 4" descr="F71683-111-f014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333375"/>
            <a:ext cx="7488237" cy="4319588"/>
          </a:xfrm>
          <a:noFill/>
          <a:ln/>
        </p:spPr>
      </p:pic>
      <p:sp>
        <p:nvSpPr>
          <p:cNvPr id="326661" name="Line 5"/>
          <p:cNvSpPr>
            <a:spLocks noChangeShapeType="1"/>
          </p:cNvSpPr>
          <p:nvPr/>
        </p:nvSpPr>
        <p:spPr bwMode="auto">
          <a:xfrm flipV="1">
            <a:off x="1652588" y="1971675"/>
            <a:ext cx="288925" cy="360363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sm" len="med"/>
          </a:ln>
          <a:effectLst>
            <a:outerShdw dist="56796" dir="3806097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26662" name="Line 6"/>
          <p:cNvSpPr>
            <a:spLocks noChangeShapeType="1"/>
          </p:cNvSpPr>
          <p:nvPr/>
        </p:nvSpPr>
        <p:spPr bwMode="auto">
          <a:xfrm flipH="1" flipV="1">
            <a:off x="7191375" y="2016125"/>
            <a:ext cx="358775" cy="360363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sm" len="med"/>
          </a:ln>
          <a:effectLst>
            <a:outerShdw dist="56796" dir="3806097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26665" name="Line 9"/>
          <p:cNvSpPr>
            <a:spLocks noChangeShapeType="1"/>
          </p:cNvSpPr>
          <p:nvPr/>
        </p:nvSpPr>
        <p:spPr bwMode="auto">
          <a:xfrm flipV="1">
            <a:off x="3525838" y="2305050"/>
            <a:ext cx="288925" cy="360363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sm" len="med"/>
          </a:ln>
          <a:effectLst>
            <a:outerShdw dist="56796" dir="3806097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26666" name="Line 10"/>
          <p:cNvSpPr>
            <a:spLocks noChangeShapeType="1"/>
          </p:cNvSpPr>
          <p:nvPr/>
        </p:nvSpPr>
        <p:spPr bwMode="auto">
          <a:xfrm>
            <a:off x="3929063" y="3213100"/>
            <a:ext cx="433387" cy="34925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sm" len="med"/>
          </a:ln>
          <a:effectLst>
            <a:outerShdw dist="56796" dir="3806097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 uiExpand="1" build="p"/>
      <p:bldP spid="326661" grpId="0" animBg="1"/>
      <p:bldP spid="326661" grpId="1" animBg="1"/>
      <p:bldP spid="326662" grpId="0" animBg="1"/>
      <p:bldP spid="326662" grpId="1" animBg="1"/>
      <p:bldP spid="326665" grpId="0" animBg="1"/>
      <p:bldP spid="3266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1800" y="5300663"/>
            <a:ext cx="8278813" cy="1431925"/>
          </a:xfrm>
          <a:noFill/>
        </p:spPr>
        <p:txBody>
          <a:bodyPr/>
          <a:lstStyle/>
          <a:p>
            <a:r>
              <a:rPr lang="en-US" sz="2000"/>
              <a:t>The pelvis is divided into two parts by the </a:t>
            </a:r>
            <a:r>
              <a:rPr lang="en-US" sz="2000" b="1">
                <a:solidFill>
                  <a:schemeClr val="hlink"/>
                </a:solidFill>
              </a:rPr>
              <a:t>pelvic brim.</a:t>
            </a:r>
            <a:r>
              <a:rPr lang="en-US" sz="2000" b="1"/>
              <a:t> </a:t>
            </a:r>
          </a:p>
          <a:p>
            <a:r>
              <a:rPr lang="en-US" sz="2000"/>
              <a:t>Above the brim is the </a:t>
            </a:r>
            <a:r>
              <a:rPr lang="en-US" sz="2000" b="1">
                <a:solidFill>
                  <a:schemeClr val="hlink"/>
                </a:solidFill>
              </a:rPr>
              <a:t>false pelvis,</a:t>
            </a:r>
            <a:r>
              <a:rPr lang="en-US" sz="2000" b="1"/>
              <a:t> </a:t>
            </a:r>
            <a:r>
              <a:rPr lang="en-US" sz="2000"/>
              <a:t>which forms part of the abdominal cavity. </a:t>
            </a:r>
          </a:p>
          <a:p>
            <a:r>
              <a:rPr lang="en-US" sz="2000"/>
              <a:t>Below the brim is the </a:t>
            </a:r>
            <a:r>
              <a:rPr lang="en-US" sz="2000" b="1">
                <a:solidFill>
                  <a:schemeClr val="hlink"/>
                </a:solidFill>
              </a:rPr>
              <a:t>true pelvis.</a:t>
            </a:r>
          </a:p>
        </p:txBody>
      </p:sp>
      <p:pic>
        <p:nvPicPr>
          <p:cNvPr id="77828" name="Picture 4" descr="F66122-004-f0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466725"/>
            <a:ext cx="5111750" cy="4618038"/>
          </a:xfrm>
          <a:noFill/>
          <a:ln/>
        </p:spPr>
      </p:pic>
      <p:sp>
        <p:nvSpPr>
          <p:cNvPr id="77829" name="AutoShape 5"/>
          <p:cNvSpPr>
            <a:spLocks noChangeArrowheads="1"/>
          </p:cNvSpPr>
          <p:nvPr/>
        </p:nvSpPr>
        <p:spPr bwMode="auto">
          <a:xfrm>
            <a:off x="4140200" y="4005263"/>
            <a:ext cx="936625" cy="2667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AutoShape 6"/>
          <p:cNvSpPr>
            <a:spLocks noChangeArrowheads="1"/>
          </p:cNvSpPr>
          <p:nvPr/>
        </p:nvSpPr>
        <p:spPr bwMode="auto">
          <a:xfrm>
            <a:off x="927100" y="506413"/>
            <a:ext cx="996950" cy="2667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73700" y="373063"/>
            <a:ext cx="34925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two hip bones articulate with each other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anteriorly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the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symphysis pubis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posteriorly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the sacrum at the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sacroiliac joints.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bony pelvis contains the lower parts of the intestinal and urinary tracts and the internal organs of reproduction.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uiExpand="1" build="p"/>
      <p:bldP spid="77829" grpId="0" animBg="1"/>
      <p:bldP spid="77830" grpId="0" animBg="1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</a:t>
            </a:r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4437063"/>
            <a:ext cx="8713788" cy="2185214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The pelvic brim is formed by: </a:t>
            </a:r>
          </a:p>
          <a:p>
            <a:r>
              <a:rPr lang="en-US" sz="2000" dirty="0"/>
              <a:t>the </a:t>
            </a:r>
            <a:r>
              <a:rPr lang="en-US" sz="2000" b="1" dirty="0">
                <a:solidFill>
                  <a:schemeClr val="hlink"/>
                </a:solidFill>
              </a:rPr>
              <a:t>sacral promontory</a:t>
            </a:r>
            <a:r>
              <a:rPr lang="en-US" sz="2000" b="1" dirty="0"/>
              <a:t> </a:t>
            </a:r>
            <a:r>
              <a:rPr lang="en-US" sz="2000" dirty="0"/>
              <a:t>(anterior and upper margin of the first sacral vertebra) behind, </a:t>
            </a:r>
          </a:p>
          <a:p>
            <a:r>
              <a:rPr lang="en-US" sz="2000" dirty="0"/>
              <a:t>the </a:t>
            </a:r>
            <a:r>
              <a:rPr lang="en-US" sz="2000" b="1" dirty="0" err="1">
                <a:solidFill>
                  <a:schemeClr val="hlink"/>
                </a:solidFill>
              </a:rPr>
              <a:t>ileopectineal</a:t>
            </a:r>
            <a:r>
              <a:rPr lang="en-US" sz="2000" b="1" dirty="0">
                <a:solidFill>
                  <a:schemeClr val="hlink"/>
                </a:solidFill>
              </a:rPr>
              <a:t> lines</a:t>
            </a:r>
            <a:r>
              <a:rPr lang="en-US" sz="2000" b="1" dirty="0"/>
              <a:t> </a:t>
            </a:r>
            <a:r>
              <a:rPr lang="en-US" sz="2000" dirty="0"/>
              <a:t>(a line that runs downward and forward around the inner surface of the ileum) laterally, and </a:t>
            </a:r>
          </a:p>
          <a:p>
            <a:r>
              <a:rPr lang="en-US" sz="2000" dirty="0"/>
              <a:t>the </a:t>
            </a:r>
            <a:r>
              <a:rPr lang="en-US" sz="2000" b="1" dirty="0">
                <a:solidFill>
                  <a:schemeClr val="hlink"/>
                </a:solidFill>
              </a:rPr>
              <a:t>symphysis pubis</a:t>
            </a:r>
            <a:r>
              <a:rPr lang="en-US" sz="2000" b="1" dirty="0"/>
              <a:t> </a:t>
            </a:r>
            <a:r>
              <a:rPr lang="en-US" sz="2000" dirty="0"/>
              <a:t>(joint between bodies of pubic bones) </a:t>
            </a:r>
            <a:r>
              <a:rPr lang="en-US" sz="2000" dirty="0" err="1"/>
              <a:t>anteriorly</a:t>
            </a:r>
            <a:r>
              <a:rPr lang="en-US" sz="2000" dirty="0"/>
              <a:t>. </a:t>
            </a:r>
          </a:p>
        </p:txBody>
      </p:sp>
      <p:pic>
        <p:nvPicPr>
          <p:cNvPr id="328708" name="Picture 4" descr="F66122-005-f02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b="4617"/>
          <a:stretch>
            <a:fillRect/>
          </a:stretch>
        </p:blipFill>
        <p:spPr>
          <a:xfrm>
            <a:off x="1836738" y="188913"/>
            <a:ext cx="5472112" cy="4198937"/>
          </a:xfrm>
          <a:noFill/>
          <a:ln/>
        </p:spPr>
      </p:pic>
      <p:sp>
        <p:nvSpPr>
          <p:cNvPr id="328709" name="AutoShape 5"/>
          <p:cNvSpPr>
            <a:spLocks noChangeArrowheads="1"/>
          </p:cNvSpPr>
          <p:nvPr/>
        </p:nvSpPr>
        <p:spPr bwMode="auto">
          <a:xfrm>
            <a:off x="3779838" y="317500"/>
            <a:ext cx="936625" cy="2667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0" name="AutoShape 6"/>
          <p:cNvSpPr>
            <a:spLocks noChangeArrowheads="1"/>
          </p:cNvSpPr>
          <p:nvPr/>
        </p:nvSpPr>
        <p:spPr bwMode="auto">
          <a:xfrm>
            <a:off x="4859338" y="4149725"/>
            <a:ext cx="1152525" cy="2667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1" name="AutoShape 7"/>
          <p:cNvSpPr>
            <a:spLocks noChangeArrowheads="1"/>
          </p:cNvSpPr>
          <p:nvPr/>
        </p:nvSpPr>
        <p:spPr bwMode="auto">
          <a:xfrm>
            <a:off x="2905125" y="3540125"/>
            <a:ext cx="1223963" cy="2667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8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8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7" grpId="0" uiExpand="1" build="p"/>
      <p:bldP spid="328709" grpId="0" animBg="1"/>
      <p:bldP spid="328710" grpId="0" animBg="1"/>
      <p:bldP spid="328711" grpId="0" animBg="1"/>
    </p:bldLst>
  </p:timing>
</p:sld>
</file>

<file path=ppt/theme/theme1.xml><?xml version="1.0" encoding="utf-8"?>
<a:theme xmlns:a="http://schemas.openxmlformats.org/drawingml/2006/main" name="043origami07">
  <a:themeElements>
    <a:clrScheme name="043origami07 12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99CC00"/>
      </a:accent1>
      <a:accent2>
        <a:srgbClr val="57ABFF"/>
      </a:accent2>
      <a:accent3>
        <a:srgbClr val="ECFAF7"/>
      </a:accent3>
      <a:accent4>
        <a:srgbClr val="000000"/>
      </a:accent4>
      <a:accent5>
        <a:srgbClr val="CAE2AA"/>
      </a:accent5>
      <a:accent6>
        <a:srgbClr val="4E9BE7"/>
      </a:accent6>
      <a:hlink>
        <a:srgbClr val="0066CC"/>
      </a:hlink>
      <a:folHlink>
        <a:srgbClr val="29627F"/>
      </a:folHlink>
    </a:clrScheme>
    <a:fontScheme name="043origami07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43origami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3origami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3origami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3origami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3origami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3origami07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B81414"/>
        </a:accent1>
        <a:accent2>
          <a:srgbClr val="B86214"/>
        </a:accent2>
        <a:accent3>
          <a:srgbClr val="FFFFFF"/>
        </a:accent3>
        <a:accent4>
          <a:srgbClr val="000000"/>
        </a:accent4>
        <a:accent5>
          <a:srgbClr val="D8AAAA"/>
        </a:accent5>
        <a:accent6>
          <a:srgbClr val="A65811"/>
        </a:accent6>
        <a:hlink>
          <a:srgbClr val="908A10"/>
        </a:hlink>
        <a:folHlink>
          <a:srgbClr val="52800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3origami07 7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B81414"/>
        </a:accent1>
        <a:accent2>
          <a:srgbClr val="B86214"/>
        </a:accent2>
        <a:accent3>
          <a:srgbClr val="FFFFFF"/>
        </a:accent3>
        <a:accent4>
          <a:srgbClr val="000000"/>
        </a:accent4>
        <a:accent5>
          <a:srgbClr val="D8AAAA"/>
        </a:accent5>
        <a:accent6>
          <a:srgbClr val="A65811"/>
        </a:accent6>
        <a:hlink>
          <a:srgbClr val="FD6E0D"/>
        </a:hlink>
        <a:folHlink>
          <a:srgbClr val="52800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3origami07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FA7FF"/>
        </a:accent1>
        <a:accent2>
          <a:srgbClr val="9191FF"/>
        </a:accent2>
        <a:accent3>
          <a:srgbClr val="FFFFFF"/>
        </a:accent3>
        <a:accent4>
          <a:srgbClr val="000000"/>
        </a:accent4>
        <a:accent5>
          <a:srgbClr val="B2D0FF"/>
        </a:accent5>
        <a:accent6>
          <a:srgbClr val="8383E7"/>
        </a:accent6>
        <a:hlink>
          <a:srgbClr val="3333CC"/>
        </a:hlink>
        <a:folHlink>
          <a:srgbClr val="A71FF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3origami07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8B5A8"/>
        </a:accent1>
        <a:accent2>
          <a:srgbClr val="E89BFD"/>
        </a:accent2>
        <a:accent3>
          <a:srgbClr val="FFFFFF"/>
        </a:accent3>
        <a:accent4>
          <a:srgbClr val="000000"/>
        </a:accent4>
        <a:accent5>
          <a:srgbClr val="FBD7D1"/>
        </a:accent5>
        <a:accent6>
          <a:srgbClr val="D28CE5"/>
        </a:accent6>
        <a:hlink>
          <a:srgbClr val="DABAFE"/>
        </a:hlink>
        <a:folHlink>
          <a:srgbClr val="A71FF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3origami07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CCCC"/>
        </a:accent1>
        <a:accent2>
          <a:srgbClr val="FF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E7B9B9"/>
        </a:accent6>
        <a:hlink>
          <a:srgbClr val="00CCFF"/>
        </a:hlink>
        <a:folHlink>
          <a:srgbClr val="FFBA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3origami07 11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CC66"/>
        </a:accent1>
        <a:accent2>
          <a:srgbClr val="CCCC00"/>
        </a:accent2>
        <a:accent3>
          <a:srgbClr val="FFFFE9"/>
        </a:accent3>
        <a:accent4>
          <a:srgbClr val="000000"/>
        </a:accent4>
        <a:accent5>
          <a:srgbClr val="FFE2B8"/>
        </a:accent5>
        <a:accent6>
          <a:srgbClr val="B9B900"/>
        </a:accent6>
        <a:hlink>
          <a:srgbClr val="CC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3origami07 12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99CC00"/>
        </a:accent1>
        <a:accent2>
          <a:srgbClr val="57ABFF"/>
        </a:accent2>
        <a:accent3>
          <a:srgbClr val="ECFAF7"/>
        </a:accent3>
        <a:accent4>
          <a:srgbClr val="000000"/>
        </a:accent4>
        <a:accent5>
          <a:srgbClr val="CAE2AA"/>
        </a:accent5>
        <a:accent6>
          <a:srgbClr val="4E9BE7"/>
        </a:accent6>
        <a:hlink>
          <a:srgbClr val="0066CC"/>
        </a:hlink>
        <a:folHlink>
          <a:srgbClr val="2962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Presentation4</Template>
  <TotalTime>2086</TotalTime>
  <Words>1890</Words>
  <Application>Microsoft Office PowerPoint</Application>
  <PresentationFormat>On-screen Show (4:3)</PresentationFormat>
  <Paragraphs>236</Paragraphs>
  <Slides>65</Slides>
  <Notes>65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043origami07</vt:lpstr>
      <vt:lpstr>PELVIC WALLS, FLOOR; &amp; JOINTS</vt:lpstr>
      <vt:lpstr>PELVIC WALL</vt:lpstr>
      <vt:lpstr>Slide 3</vt:lpstr>
      <vt:lpstr>The Pelvis</vt:lpstr>
      <vt:lpstr>Slide 5</vt:lpstr>
      <vt:lpstr>Slide 6</vt:lpstr>
      <vt:lpstr>Slide 7</vt:lpstr>
      <vt:lpstr>Slide 8</vt:lpstr>
      <vt:lpstr>Slide 9</vt:lpstr>
      <vt:lpstr>ORIENTATION OF  THE PELVIS</vt:lpstr>
      <vt:lpstr>Slide 11</vt:lpstr>
      <vt:lpstr>FALSE PELVIS</vt:lpstr>
      <vt:lpstr>Slide 13</vt:lpstr>
      <vt:lpstr>TRUE PELVIS</vt:lpstr>
      <vt:lpstr>Slide 15</vt:lpstr>
      <vt:lpstr>Slide 16</vt:lpstr>
      <vt:lpstr>Slide 17</vt:lpstr>
      <vt:lpstr>Slide 18</vt:lpstr>
      <vt:lpstr>Slide 19</vt:lpstr>
      <vt:lpstr>Slide 20</vt:lpstr>
      <vt:lpstr>Pelvic Walls &amp; its Structures</vt:lpstr>
      <vt:lpstr>Slide 22</vt:lpstr>
      <vt:lpstr>ANTERIOR PELVIC WALL</vt:lpstr>
      <vt:lpstr>Slide 24</vt:lpstr>
      <vt:lpstr>POSTERIOR PELVIC WALL</vt:lpstr>
      <vt:lpstr>Slide 26</vt:lpstr>
      <vt:lpstr>Sacrum</vt:lpstr>
      <vt:lpstr>Slide 28</vt:lpstr>
      <vt:lpstr>Slide 29</vt:lpstr>
      <vt:lpstr>Slide 30</vt:lpstr>
      <vt:lpstr>Slide 31</vt:lpstr>
      <vt:lpstr>Slide 32</vt:lpstr>
      <vt:lpstr>Slide 33</vt:lpstr>
      <vt:lpstr>Coccyx</vt:lpstr>
      <vt:lpstr>Slide 35</vt:lpstr>
      <vt:lpstr>Piriformis Muscle</vt:lpstr>
      <vt:lpstr>Slide 37</vt:lpstr>
      <vt:lpstr>LATERAL PELVIC WALL</vt:lpstr>
      <vt:lpstr>Slide 39</vt:lpstr>
      <vt:lpstr>Slide 40</vt:lpstr>
      <vt:lpstr>Obturator Membrane</vt:lpstr>
      <vt:lpstr>Slide 42</vt:lpstr>
      <vt:lpstr>Sacrotuberous Ligament</vt:lpstr>
      <vt:lpstr>Slide 44</vt:lpstr>
      <vt:lpstr>Sacrospinous Ligament</vt:lpstr>
      <vt:lpstr>Slide 46</vt:lpstr>
      <vt:lpstr>Obturator Internus Muscle</vt:lpstr>
      <vt:lpstr>Slide 48</vt:lpstr>
      <vt:lpstr>Slide 49</vt:lpstr>
      <vt:lpstr>INFERIOR PELVIC WALL,  OR PELVIC FLOOR PELVIC DIAPHRAGM </vt:lpstr>
      <vt:lpstr>Levator Ani Muscle</vt:lpstr>
      <vt:lpstr>Slide 52</vt:lpstr>
      <vt:lpstr>Slide 53</vt:lpstr>
      <vt:lpstr>Slide 54</vt:lpstr>
      <vt:lpstr>Slide 55</vt:lpstr>
      <vt:lpstr>Slide 56</vt:lpstr>
      <vt:lpstr>Slide 57</vt:lpstr>
      <vt:lpstr>Coccygeus Muscle</vt:lpstr>
      <vt:lpstr>Slide 59</vt:lpstr>
      <vt:lpstr>Pelvic Joints</vt:lpstr>
      <vt:lpstr>Slide 61</vt:lpstr>
      <vt:lpstr>Slide 62</vt:lpstr>
      <vt:lpstr>Slide 63</vt:lpstr>
      <vt:lpstr>Slide 64</vt:lpstr>
      <vt:lpstr>Thank you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PELVIC WALL JOINTS OF THE PELVIS PELVIC FLOOR</dc:title>
  <dc:creator> </dc:creator>
  <cp:lastModifiedBy> </cp:lastModifiedBy>
  <cp:revision>65</cp:revision>
  <dcterms:created xsi:type="dcterms:W3CDTF">2007-03-07T18:02:55Z</dcterms:created>
  <dcterms:modified xsi:type="dcterms:W3CDTF">2009-03-28T07:52:13Z</dcterms:modified>
</cp:coreProperties>
</file>