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7" r:id="rId1"/>
  </p:sldMasterIdLst>
  <p:notesMasterIdLst>
    <p:notesMasterId r:id="rId72"/>
  </p:notesMasterIdLst>
  <p:sldIdLst>
    <p:sldId id="258" r:id="rId2"/>
    <p:sldId id="261" r:id="rId3"/>
    <p:sldId id="262" r:id="rId4"/>
    <p:sldId id="293" r:id="rId5"/>
    <p:sldId id="294" r:id="rId6"/>
    <p:sldId id="389" r:id="rId7"/>
    <p:sldId id="388" r:id="rId8"/>
    <p:sldId id="263" r:id="rId9"/>
    <p:sldId id="394" r:id="rId10"/>
    <p:sldId id="297" r:id="rId11"/>
    <p:sldId id="387" r:id="rId12"/>
    <p:sldId id="295" r:id="rId13"/>
    <p:sldId id="390" r:id="rId14"/>
    <p:sldId id="264" r:id="rId15"/>
    <p:sldId id="296" r:id="rId16"/>
    <p:sldId id="301" r:id="rId17"/>
    <p:sldId id="300" r:id="rId18"/>
    <p:sldId id="265" r:id="rId19"/>
    <p:sldId id="266" r:id="rId20"/>
    <p:sldId id="267" r:id="rId21"/>
    <p:sldId id="302" r:id="rId22"/>
    <p:sldId id="304" r:id="rId23"/>
    <p:sldId id="307" r:id="rId24"/>
    <p:sldId id="308" r:id="rId25"/>
    <p:sldId id="309" r:id="rId26"/>
    <p:sldId id="260" r:id="rId27"/>
    <p:sldId id="310" r:id="rId28"/>
    <p:sldId id="269" r:id="rId29"/>
    <p:sldId id="270" r:id="rId30"/>
    <p:sldId id="271" r:id="rId31"/>
    <p:sldId id="312" r:id="rId32"/>
    <p:sldId id="272" r:id="rId33"/>
    <p:sldId id="315" r:id="rId34"/>
    <p:sldId id="317" r:id="rId35"/>
    <p:sldId id="329" r:id="rId36"/>
    <p:sldId id="360" r:id="rId37"/>
    <p:sldId id="332" r:id="rId38"/>
    <p:sldId id="364" r:id="rId39"/>
    <p:sldId id="333" r:id="rId40"/>
    <p:sldId id="334" r:id="rId41"/>
    <p:sldId id="335" r:id="rId42"/>
    <p:sldId id="342" r:id="rId43"/>
    <p:sldId id="370" r:id="rId44"/>
    <p:sldId id="348" r:id="rId45"/>
    <p:sldId id="349" r:id="rId46"/>
    <p:sldId id="350" r:id="rId47"/>
    <p:sldId id="371" r:id="rId48"/>
    <p:sldId id="361" r:id="rId49"/>
    <p:sldId id="351" r:id="rId50"/>
    <p:sldId id="352" r:id="rId51"/>
    <p:sldId id="372" r:id="rId52"/>
    <p:sldId id="374" r:id="rId53"/>
    <p:sldId id="353" r:id="rId54"/>
    <p:sldId id="375" r:id="rId55"/>
    <p:sldId id="377" r:id="rId56"/>
    <p:sldId id="378" r:id="rId57"/>
    <p:sldId id="354" r:id="rId58"/>
    <p:sldId id="362" r:id="rId59"/>
    <p:sldId id="356" r:id="rId60"/>
    <p:sldId id="357" r:id="rId61"/>
    <p:sldId id="358" r:id="rId62"/>
    <p:sldId id="380" r:id="rId63"/>
    <p:sldId id="381" r:id="rId64"/>
    <p:sldId id="393" r:id="rId65"/>
    <p:sldId id="382" r:id="rId66"/>
    <p:sldId id="359" r:id="rId67"/>
    <p:sldId id="383" r:id="rId68"/>
    <p:sldId id="384" r:id="rId69"/>
    <p:sldId id="385" r:id="rId70"/>
    <p:sldId id="291" r:id="rId71"/>
  </p:sldIdLst>
  <p:sldSz cx="9144000" cy="6858000" type="screen4x3"/>
  <p:notesSz cx="6858000" cy="9144000"/>
  <p:defaultTextStyle>
    <a:defPPr>
      <a:defRPr lang="en-US"/>
    </a:defPPr>
    <a:lvl1pPr algn="l" rtl="0" fontAlgn="base">
      <a:spcBef>
        <a:spcPct val="0"/>
      </a:spcBef>
      <a:spcAft>
        <a:spcPct val="0"/>
      </a:spcAft>
      <a:defRPr sz="2000" b="1" kern="1200">
        <a:solidFill>
          <a:srgbClr val="FFFFFF"/>
        </a:solidFill>
        <a:latin typeface="Tahoma" pitchFamily="34" charset="0"/>
        <a:ea typeface="+mn-ea"/>
        <a:cs typeface="Arial" charset="0"/>
      </a:defRPr>
    </a:lvl1pPr>
    <a:lvl2pPr marL="457200" algn="l" rtl="0" fontAlgn="base">
      <a:spcBef>
        <a:spcPct val="0"/>
      </a:spcBef>
      <a:spcAft>
        <a:spcPct val="0"/>
      </a:spcAft>
      <a:defRPr sz="2000" b="1" kern="1200">
        <a:solidFill>
          <a:srgbClr val="FFFFFF"/>
        </a:solidFill>
        <a:latin typeface="Tahoma" pitchFamily="34" charset="0"/>
        <a:ea typeface="+mn-ea"/>
        <a:cs typeface="Arial" charset="0"/>
      </a:defRPr>
    </a:lvl2pPr>
    <a:lvl3pPr marL="914400" algn="l" rtl="0" fontAlgn="base">
      <a:spcBef>
        <a:spcPct val="0"/>
      </a:spcBef>
      <a:spcAft>
        <a:spcPct val="0"/>
      </a:spcAft>
      <a:defRPr sz="2000" b="1" kern="1200">
        <a:solidFill>
          <a:srgbClr val="FFFFFF"/>
        </a:solidFill>
        <a:latin typeface="Tahoma" pitchFamily="34" charset="0"/>
        <a:ea typeface="+mn-ea"/>
        <a:cs typeface="Arial" charset="0"/>
      </a:defRPr>
    </a:lvl3pPr>
    <a:lvl4pPr marL="1371600" algn="l" rtl="0" fontAlgn="base">
      <a:spcBef>
        <a:spcPct val="0"/>
      </a:spcBef>
      <a:spcAft>
        <a:spcPct val="0"/>
      </a:spcAft>
      <a:defRPr sz="2000" b="1" kern="1200">
        <a:solidFill>
          <a:srgbClr val="FFFFFF"/>
        </a:solidFill>
        <a:latin typeface="Tahoma" pitchFamily="34" charset="0"/>
        <a:ea typeface="+mn-ea"/>
        <a:cs typeface="Arial" charset="0"/>
      </a:defRPr>
    </a:lvl4pPr>
    <a:lvl5pPr marL="1828800" algn="l" rtl="0" fontAlgn="base">
      <a:spcBef>
        <a:spcPct val="0"/>
      </a:spcBef>
      <a:spcAft>
        <a:spcPct val="0"/>
      </a:spcAft>
      <a:defRPr sz="2000" b="1" kern="1200">
        <a:solidFill>
          <a:srgbClr val="FFFFFF"/>
        </a:solidFill>
        <a:latin typeface="Tahoma" pitchFamily="34" charset="0"/>
        <a:ea typeface="+mn-ea"/>
        <a:cs typeface="Arial" charset="0"/>
      </a:defRPr>
    </a:lvl5pPr>
    <a:lvl6pPr marL="2286000" algn="l" defTabSz="914400" rtl="0" eaLnBrk="1" latinLnBrk="0" hangingPunct="1">
      <a:defRPr sz="2000" b="1" kern="1200">
        <a:solidFill>
          <a:srgbClr val="FFFFFF"/>
        </a:solidFill>
        <a:latin typeface="Tahoma" pitchFamily="34" charset="0"/>
        <a:ea typeface="+mn-ea"/>
        <a:cs typeface="Arial" charset="0"/>
      </a:defRPr>
    </a:lvl6pPr>
    <a:lvl7pPr marL="2743200" algn="l" defTabSz="914400" rtl="0" eaLnBrk="1" latinLnBrk="0" hangingPunct="1">
      <a:defRPr sz="2000" b="1" kern="1200">
        <a:solidFill>
          <a:srgbClr val="FFFFFF"/>
        </a:solidFill>
        <a:latin typeface="Tahoma" pitchFamily="34" charset="0"/>
        <a:ea typeface="+mn-ea"/>
        <a:cs typeface="Arial" charset="0"/>
      </a:defRPr>
    </a:lvl7pPr>
    <a:lvl8pPr marL="3200400" algn="l" defTabSz="914400" rtl="0" eaLnBrk="1" latinLnBrk="0" hangingPunct="1">
      <a:defRPr sz="2000" b="1" kern="1200">
        <a:solidFill>
          <a:srgbClr val="FFFFFF"/>
        </a:solidFill>
        <a:latin typeface="Tahoma" pitchFamily="34" charset="0"/>
        <a:ea typeface="+mn-ea"/>
        <a:cs typeface="Arial" charset="0"/>
      </a:defRPr>
    </a:lvl8pPr>
    <a:lvl9pPr marL="3657600" algn="l" defTabSz="914400" rtl="0" eaLnBrk="1" latinLnBrk="0" hangingPunct="1">
      <a:defRPr sz="2000" b="1" kern="1200">
        <a:solidFill>
          <a:srgbClr val="FFFFFF"/>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050"/>
    <a:srgbClr val="008000"/>
    <a:srgbClr val="00CC00"/>
    <a:srgbClr val="00FF00"/>
    <a:srgbClr val="66FF66"/>
    <a:srgbClr val="000000"/>
    <a:srgbClr val="FF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79" autoAdjust="0"/>
    <p:restoredTop sz="94660"/>
  </p:normalViewPr>
  <p:slideViewPr>
    <p:cSldViewPr snapToGrid="0" showGuides="1">
      <p:cViewPr varScale="1">
        <p:scale>
          <a:sx n="87" d="100"/>
          <a:sy n="87" d="100"/>
        </p:scale>
        <p:origin x="-1062" y="-84"/>
      </p:cViewPr>
      <p:guideLst>
        <p:guide orient="horz" pos="2146"/>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endParaRPr lang="en-US"/>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endParaRPr lang="en-US"/>
          </a:p>
        </p:txBody>
      </p:sp>
      <p:sp>
        <p:nvSpPr>
          <p:cNvPr id="1259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endParaRPr lang="en-US"/>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138AB08E-98CB-4733-A231-60559490D52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375379-C484-4F66-9D0D-41A7F394272B}" type="slidenum">
              <a:rPr lang="en-US"/>
              <a:pPr/>
              <a:t>1</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5943D-047C-4BC1-A2AB-D16C692CAF15}" type="slidenum">
              <a:rPr lang="en-US"/>
              <a:pPr/>
              <a:t>10</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371703-A410-42B8-93C5-379E734D6F50}" type="slidenum">
              <a:rPr lang="en-US"/>
              <a:pPr/>
              <a:t>11</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694F9-A721-48B9-9B2A-42E1AA27B7BE}" type="slidenum">
              <a:rPr lang="en-US"/>
              <a:pPr/>
              <a:t>12</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112C4-6890-401D-9808-38C6EAC55797}" type="slidenum">
              <a:rPr lang="en-US"/>
              <a:pPr/>
              <a:t>13</a:t>
            </a:fld>
            <a:endParaRPr lang="en-US"/>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1E690F-00F2-4859-8CD7-186DB1E1BB06}" type="slidenum">
              <a:rPr lang="en-US"/>
              <a:pPr/>
              <a:t>14</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AC85C-9D3A-4337-AAB8-DE5B1FC5D979}" type="slidenum">
              <a:rPr lang="en-US"/>
              <a:pPr/>
              <a:t>15</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02839-EA7C-4AD5-B692-E769C906031D}" type="slidenum">
              <a:rPr lang="en-US"/>
              <a:pPr/>
              <a:t>16</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890A51-3EA8-419C-9FAB-FB129654A9AD}" type="slidenum">
              <a:rPr lang="en-US"/>
              <a:pPr/>
              <a:t>17</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7D74D2-080D-4141-B5C7-AF61156DB377}" type="slidenum">
              <a:rPr lang="en-US"/>
              <a:pPr/>
              <a:t>18</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E57C7-07B1-4D14-8F63-E1CBF3D4DD40}" type="slidenum">
              <a:rPr lang="en-US"/>
              <a:pPr/>
              <a:t>19</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5C12DE-EAD9-407A-9482-09434588417C}" type="slidenum">
              <a:rPr lang="en-US"/>
              <a:pPr/>
              <a:t>2</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DDAC67-5113-4793-9E09-368D2137804A}" type="slidenum">
              <a:rPr lang="en-US"/>
              <a:pPr/>
              <a:t>20</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71AC6-6291-4618-9065-D90184EF3237}" type="slidenum">
              <a:rPr lang="en-US"/>
              <a:pPr/>
              <a:t>21</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CAB63-560E-42A7-9BC6-0165828BAD24}" type="slidenum">
              <a:rPr lang="en-US"/>
              <a:pPr/>
              <a:t>22</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B0B17-3F5E-471E-A417-E678808C5E8D}" type="slidenum">
              <a:rPr lang="en-US"/>
              <a:pPr/>
              <a:t>23</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8D548-B7D0-452D-B5F5-E9EBD5144DEA}" type="slidenum">
              <a:rPr lang="en-US"/>
              <a:pPr/>
              <a:t>24</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55760-A15E-4FBA-8E52-9D9D4DAFDE26}" type="slidenum">
              <a:rPr lang="en-US"/>
              <a:pPr/>
              <a:t>25</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8F99E-88F1-49DE-AF9C-4F79D379D8C1}" type="slidenum">
              <a:rPr lang="en-US"/>
              <a:pPr/>
              <a:t>26</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8F2EF-707B-4AA1-AA5C-00016834BB7B}" type="slidenum">
              <a:rPr lang="en-US"/>
              <a:pPr/>
              <a:t>27</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88E3C-1049-464B-8AFB-1EDD75D8F1AC}" type="slidenum">
              <a:rPr lang="en-US"/>
              <a:pPr/>
              <a:t>28</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99175F-6338-472A-90BE-92494F9D3419}" type="slidenum">
              <a:rPr lang="en-US"/>
              <a:pPr/>
              <a:t>29</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56AF9-72CE-4F9C-B4AA-A928B3AE26CF}" type="slidenum">
              <a:rPr lang="en-US"/>
              <a:pPr/>
              <a:t>3</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D98F6-0C20-4A09-BB1F-B948C9DEB98B}" type="slidenum">
              <a:rPr lang="en-US"/>
              <a:pPr/>
              <a:t>30</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35D74-F954-42EB-8991-99711FDF457D}" type="slidenum">
              <a:rPr lang="en-US"/>
              <a:pPr/>
              <a:t>31</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65A6F-6FDA-4A36-9622-5B98E8B7B4AF}" type="slidenum">
              <a:rPr lang="en-US"/>
              <a:pPr/>
              <a:t>32</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6ED7DF-5B68-42CA-B6B6-F5D3400476A4}" type="slidenum">
              <a:rPr lang="en-US"/>
              <a:pPr/>
              <a:t>33</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45046-128B-44C4-80DB-D3E9A4DA887F}" type="slidenum">
              <a:rPr lang="en-US"/>
              <a:pPr/>
              <a:t>34</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BC929-34F3-479E-9E06-EA295708D815}" type="slidenum">
              <a:rPr lang="en-US"/>
              <a:pPr/>
              <a:t>35</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799CE-00A9-4055-BC35-95BB94DCE799}" type="slidenum">
              <a:rPr lang="en-US"/>
              <a:pPr/>
              <a:t>36</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50870-7CF0-4339-91B0-9E22F37920C9}" type="slidenum">
              <a:rPr lang="en-US"/>
              <a:pPr/>
              <a:t>37</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4217B-D3CB-4537-B034-8100D44120D6}" type="slidenum">
              <a:rPr lang="en-US"/>
              <a:pPr/>
              <a:t>38</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D2E84-B297-4617-BB85-747A75D5ACC0}" type="slidenum">
              <a:rPr lang="en-US"/>
              <a:pPr/>
              <a:t>39</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DD9D4-B7BD-4618-BB65-FD857EC431AE}" type="slidenum">
              <a:rPr lang="en-US"/>
              <a:pPr/>
              <a:t>4</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2D440-7C42-4744-9DB6-5D8504FF8CFE}" type="slidenum">
              <a:rPr lang="en-US"/>
              <a:pPr/>
              <a:t>40</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2835F0-3236-4104-92C6-C8D88E07F9E9}" type="slidenum">
              <a:rPr lang="en-US"/>
              <a:pPr/>
              <a:t>41</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A1738-93D4-4A7E-9607-BB1DC234C0FB}" type="slidenum">
              <a:rPr lang="en-US"/>
              <a:pPr/>
              <a:t>42</a:t>
            </a:fld>
            <a:endParaRPr 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15AE72-BC56-4E6B-862B-B02C5BFAEE3F}" type="slidenum">
              <a:rPr lang="en-US"/>
              <a:pPr/>
              <a:t>43</a:t>
            </a:fld>
            <a:endParaRPr lang="en-U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531102-7503-4E05-BDBD-E32B1CB1A152}" type="slidenum">
              <a:rPr lang="en-US"/>
              <a:pPr/>
              <a:t>44</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349205-0F9C-4DC7-A3C0-BDBB3140DE11}" type="slidenum">
              <a:rPr lang="en-US"/>
              <a:pPr/>
              <a:t>45</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248A3-7D40-4981-8A65-E03C6447556B}" type="slidenum">
              <a:rPr lang="en-US"/>
              <a:pPr/>
              <a:t>46</a:t>
            </a:fld>
            <a:endParaRPr 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369AB-7BB6-4BCD-A554-79205519AE33}" type="slidenum">
              <a:rPr lang="en-US"/>
              <a:pPr/>
              <a:t>47</a:t>
            </a:fld>
            <a:endParaRPr lang="en-US"/>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6BA27-7586-492D-ADE8-4242F1EA04A6}" type="slidenum">
              <a:rPr lang="en-US"/>
              <a:pPr/>
              <a:t>48</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3E89B-144C-4644-A855-FDD9E0E2061A}" type="slidenum">
              <a:rPr lang="en-US"/>
              <a:pPr/>
              <a:t>49</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7ECB1-8150-46EC-AFFD-49BBF2688F74}" type="slidenum">
              <a:rPr lang="en-US"/>
              <a:pPr/>
              <a:t>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9A287-D2A2-4039-B99E-74DECF25513F}" type="slidenum">
              <a:rPr lang="en-US"/>
              <a:pPr/>
              <a:t>50</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65219-5E13-4A36-AB5B-CC8D3AE8D8A5}" type="slidenum">
              <a:rPr lang="en-US"/>
              <a:pPr/>
              <a:t>51</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1FB275-CCB2-488C-B1CA-E54C4AC48B17}" type="slidenum">
              <a:rPr lang="en-US"/>
              <a:pPr/>
              <a:t>52</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01DBE-F463-46CC-BF69-D0A1B09AF64D}" type="slidenum">
              <a:rPr lang="en-US"/>
              <a:pPr/>
              <a:t>53</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7C94D-421B-4429-81BB-C0A21198E895}" type="slidenum">
              <a:rPr lang="en-US"/>
              <a:pPr/>
              <a:t>54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F4ACE-0F15-418E-B941-66F9CF436E81}" type="slidenum">
              <a:rPr lang="en-US"/>
              <a:pPr/>
              <a:t>55</a:t>
            </a:fld>
            <a:endParaRPr lang="en-US"/>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36D9C7-7F7A-471A-8F48-752F4D132ADB}" type="slidenum">
              <a:rPr lang="en-US"/>
              <a:pPr/>
              <a:t>56</a:t>
            </a:fld>
            <a:endParaRPr lang="en-US"/>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E9EC2-AC1A-4373-BE7F-5D6D9E59CAC4}" type="slidenum">
              <a:rPr lang="en-US"/>
              <a:pPr/>
              <a:t>57</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92F175-37F7-4FCB-8C2A-BAACFA52AF59}" type="slidenum">
              <a:rPr lang="en-US"/>
              <a:pPr/>
              <a:t>58</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3CE04-8861-403F-BF6E-E0F34B5B97E7}" type="slidenum">
              <a:rPr lang="en-US"/>
              <a:pPr/>
              <a:t>59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504DD-5244-4BCC-A128-3AEBB18FEEAE}" type="slidenum">
              <a:rPr lang="en-US"/>
              <a:pPr/>
              <a:t>6</a:t>
            </a:fld>
            <a:endParaRPr lang="en-US"/>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22AC7-97AB-484C-83DF-B88286C732A7}" type="slidenum">
              <a:rPr lang="en-US"/>
              <a:pPr/>
              <a:t>60</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ABA40-F52C-4260-853F-63C493FD8394}" type="slidenum">
              <a:rPr lang="en-US"/>
              <a:pPr/>
              <a:t>61</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0E387-8852-403C-B0E4-4985D39300DA}" type="slidenum">
              <a:rPr lang="en-US"/>
              <a:pPr/>
              <a:t>62</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E3995-C3DA-4AF7-BDFC-E702746E8E0E}" type="slidenum">
              <a:rPr lang="en-US"/>
              <a:pPr/>
              <a:t>63</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604F3-32D6-4CF8-804E-AD99A68114F7}" type="slidenum">
              <a:rPr lang="en-US"/>
              <a:pPr/>
              <a:t>64</a:t>
            </a:fld>
            <a:endParaRPr lang="en-US"/>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E32D9-F6C9-4EA3-BF4D-82902A4F9191}" type="slidenum">
              <a:rPr lang="en-US"/>
              <a:pPr/>
              <a:t>65</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EB27B-B3C6-4EE0-A993-859CBEB3FFA6}" type="slidenum">
              <a:rPr lang="en-US"/>
              <a:pPr/>
              <a:t>66</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DD7A5-F5AE-4A9D-B922-78869BBF5FE7}" type="slidenum">
              <a:rPr lang="en-US"/>
              <a:pPr/>
              <a:t>67</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3B4503-DFD6-4CE9-B212-0F9DC6FCDF7F}" type="slidenum">
              <a:rPr lang="en-US"/>
              <a:pPr/>
              <a:t>68</a:t>
            </a:fld>
            <a:endParaRPr lang="en-US"/>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CF14F-6956-4E12-A9C0-64A9A4E534B2}" type="slidenum">
              <a:rPr lang="en-US"/>
              <a:pPr/>
              <a:t>69</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74058-085F-4F22-8C33-2F4D7CE1FBA2}" type="slidenum">
              <a:rPr lang="en-US"/>
              <a:pPr/>
              <a:t>7</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52DB6-A6B4-4E65-98DE-D7B860F0A3B3}" type="slidenum">
              <a:rPr lang="en-US"/>
              <a:pPr/>
              <a:t>70</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43FF9-29DC-4FCE-95FB-1F076CDF9322}" type="slidenum">
              <a:rPr lang="en-US"/>
              <a:pPr/>
              <a:t>8</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43FF9-29DC-4FCE-95FB-1F076CDF9322}" type="slidenum">
              <a:rPr lang="en-US"/>
              <a:pPr/>
              <a:t>9</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7588" name="Rectangle 4"/>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b="0">
                <a:solidFill>
                  <a:schemeClr val="tx1"/>
                </a:solidFill>
                <a:effectLst>
                  <a:outerShdw blurRad="38100" dist="38100" dir="2700000" algn="tl">
                    <a:srgbClr val="000000"/>
                  </a:outerShdw>
                </a:effectLst>
                <a:latin typeface="Arial" charset="0"/>
              </a:defRPr>
            </a:lvl1pPr>
          </a:lstStyle>
          <a:p>
            <a:endParaRPr lang="en-US"/>
          </a:p>
        </p:txBody>
      </p:sp>
      <p:sp>
        <p:nvSpPr>
          <p:cNvPr id="67589" name="Rectangle 5"/>
          <p:cNvSpPr>
            <a:spLocks noGrp="1" noChangeArrowheads="1"/>
          </p:cNvSpPr>
          <p:nvPr>
            <p:ph type="ftr" sz="quarter" idx="3"/>
          </p:nvPr>
        </p:nvSpPr>
        <p:spPr>
          <a:xfrm>
            <a:off x="3124200" y="6245225"/>
            <a:ext cx="2895600" cy="476250"/>
          </a:xfrm>
        </p:spPr>
        <p:txBody>
          <a:bodyPr/>
          <a:lstStyle>
            <a:lvl1pPr algn="ctr">
              <a:defRPr/>
            </a:lvl1pPr>
          </a:lstStyle>
          <a:p>
            <a:r>
              <a:rPr lang="en-US" smtClean="0"/>
              <a:t>Dr. Vohra</a:t>
            </a:r>
            <a:endParaRPr lang="en-US"/>
          </a:p>
        </p:txBody>
      </p:sp>
      <p:sp>
        <p:nvSpPr>
          <p:cNvPr id="67590" name="Rectangle 6"/>
          <p:cNvSpPr>
            <a:spLocks noGrp="1" noChangeArrowheads="1"/>
          </p:cNvSpPr>
          <p:nvPr>
            <p:ph type="sldNum" sz="quarter" idx="4"/>
          </p:nvPr>
        </p:nvSpPr>
        <p:spPr>
          <a:xfrm>
            <a:off x="6553200" y="6245225"/>
            <a:ext cx="2133600" cy="476250"/>
          </a:xfrm>
        </p:spPr>
        <p:txBody>
          <a:bodyPr/>
          <a:lstStyle>
            <a:lvl1pPr>
              <a:defRPr/>
            </a:lvl1pPr>
          </a:lstStyle>
          <a:p>
            <a:fld id="{F35748A8-E4B9-4EB5-88BA-83816F3D4E3A}" type="slidenum">
              <a:rPr lang="en-US"/>
              <a:pPr/>
              <a:t>‹#›</a:t>
            </a:fld>
            <a:endParaRPr lang="en-US"/>
          </a:p>
        </p:txBody>
      </p:sp>
    </p:spTree>
  </p:cSld>
  <p:clrMapOvr>
    <a:masterClrMapping/>
  </p:clrMapOvr>
  <p:transition spd="med">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Dr. Vohra</a:t>
            </a:r>
            <a:endParaRPr lang="en-US"/>
          </a:p>
        </p:txBody>
      </p:sp>
      <p:sp>
        <p:nvSpPr>
          <p:cNvPr id="5" name="Slide Number Placeholder 4"/>
          <p:cNvSpPr>
            <a:spLocks noGrp="1"/>
          </p:cNvSpPr>
          <p:nvPr>
            <p:ph type="sldNum" sz="quarter" idx="11"/>
          </p:nvPr>
        </p:nvSpPr>
        <p:spPr/>
        <p:txBody>
          <a:bodyPr/>
          <a:lstStyle>
            <a:lvl1pPr>
              <a:defRPr/>
            </a:lvl1pPr>
          </a:lstStyle>
          <a:p>
            <a:fld id="{BC6602E2-74AA-4012-AAE0-CA544903BF75}" type="slidenum">
              <a:rPr lang="en-US"/>
              <a:pPr/>
              <a:t>‹#›</a:t>
            </a:fld>
            <a:endParaRPr lang="en-US"/>
          </a:p>
        </p:txBody>
      </p:sp>
    </p:spTree>
  </p:cSld>
  <p:clrMapOvr>
    <a:masterClrMapping/>
  </p:clrMapOvr>
  <p:transition spd="med">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76288"/>
            <a:ext cx="2057400" cy="276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76288"/>
            <a:ext cx="6019800" cy="276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Dr. Vohra</a:t>
            </a:r>
            <a:endParaRPr lang="en-US"/>
          </a:p>
        </p:txBody>
      </p:sp>
      <p:sp>
        <p:nvSpPr>
          <p:cNvPr id="5" name="Slide Number Placeholder 4"/>
          <p:cNvSpPr>
            <a:spLocks noGrp="1"/>
          </p:cNvSpPr>
          <p:nvPr>
            <p:ph type="sldNum" sz="quarter" idx="11"/>
          </p:nvPr>
        </p:nvSpPr>
        <p:spPr/>
        <p:txBody>
          <a:bodyPr/>
          <a:lstStyle>
            <a:lvl1pPr>
              <a:defRPr/>
            </a:lvl1pPr>
          </a:lstStyle>
          <a:p>
            <a:fld id="{C1142224-276D-4AB0-931E-A13C2492341B}" type="slidenum">
              <a:rPr lang="en-US"/>
              <a:pPr/>
              <a:t>‹#›</a:t>
            </a:fld>
            <a:endParaRPr lang="en-US"/>
          </a:p>
        </p:txBody>
      </p:sp>
    </p:spTree>
  </p:cSld>
  <p:clrMapOvr>
    <a:masterClrMapping/>
  </p:clrMapOvr>
  <p:transition spd="med">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76288"/>
            <a:ext cx="8229600" cy="5794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1555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1555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843713" y="6203950"/>
            <a:ext cx="1511300" cy="517525"/>
          </a:xfrm>
        </p:spPr>
        <p:txBody>
          <a:bodyPr/>
          <a:lstStyle>
            <a:lvl1pPr>
              <a:defRPr/>
            </a:lvl1pPr>
          </a:lstStyle>
          <a:p>
            <a:r>
              <a:rPr lang="en-US" smtClean="0"/>
              <a:t>Dr. Vohra</a:t>
            </a:r>
            <a:endParaRPr lang="en-US"/>
          </a:p>
        </p:txBody>
      </p:sp>
      <p:sp>
        <p:nvSpPr>
          <p:cNvPr id="6" name="Slide Number Placeholder 5"/>
          <p:cNvSpPr>
            <a:spLocks noGrp="1"/>
          </p:cNvSpPr>
          <p:nvPr>
            <p:ph type="sldNum" sz="quarter" idx="11"/>
          </p:nvPr>
        </p:nvSpPr>
        <p:spPr>
          <a:xfrm>
            <a:off x="8410575" y="6416675"/>
            <a:ext cx="590550" cy="304800"/>
          </a:xfrm>
        </p:spPr>
        <p:txBody>
          <a:bodyPr/>
          <a:lstStyle>
            <a:lvl1pPr>
              <a:defRPr/>
            </a:lvl1pPr>
          </a:lstStyle>
          <a:p>
            <a:fld id="{A8468562-C960-437F-AA42-56A0E5753BEB}" type="slidenum">
              <a:rPr lang="en-US"/>
              <a:pPr/>
              <a:t>‹#›</a:t>
            </a:fld>
            <a:endParaRPr lang="en-US"/>
          </a:p>
        </p:txBody>
      </p:sp>
    </p:spTree>
  </p:cSld>
  <p:clrMapOvr>
    <a:masterClrMapping/>
  </p:clrMapOvr>
  <p:transition spd="med">
    <p:cut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76288"/>
            <a:ext cx="8229600" cy="5794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8229600" cy="70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835275"/>
            <a:ext cx="8229600" cy="70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843713" y="6203950"/>
            <a:ext cx="1511300" cy="517525"/>
          </a:xfrm>
        </p:spPr>
        <p:txBody>
          <a:bodyPr/>
          <a:lstStyle>
            <a:lvl1pPr>
              <a:defRPr/>
            </a:lvl1pPr>
          </a:lstStyle>
          <a:p>
            <a:r>
              <a:rPr lang="en-US" smtClean="0"/>
              <a:t>Dr. Vohra</a:t>
            </a:r>
            <a:endParaRPr lang="en-US"/>
          </a:p>
        </p:txBody>
      </p:sp>
      <p:sp>
        <p:nvSpPr>
          <p:cNvPr id="6" name="Slide Number Placeholder 5"/>
          <p:cNvSpPr>
            <a:spLocks noGrp="1"/>
          </p:cNvSpPr>
          <p:nvPr>
            <p:ph type="sldNum" sz="quarter" idx="11"/>
          </p:nvPr>
        </p:nvSpPr>
        <p:spPr>
          <a:xfrm>
            <a:off x="8410575" y="6416675"/>
            <a:ext cx="590550" cy="304800"/>
          </a:xfrm>
        </p:spPr>
        <p:txBody>
          <a:bodyPr/>
          <a:lstStyle>
            <a:lvl1pPr>
              <a:defRPr/>
            </a:lvl1pPr>
          </a:lstStyle>
          <a:p>
            <a:fld id="{CF93BAE9-CCDD-408B-8B80-979F8E73BBF3}" type="slidenum">
              <a:rPr lang="en-US"/>
              <a:pPr/>
              <a:t>‹#›</a:t>
            </a:fld>
            <a:endParaRPr lang="en-US"/>
          </a:p>
        </p:txBody>
      </p:sp>
    </p:spTree>
  </p:cSld>
  <p:clrMapOvr>
    <a:masterClrMapping/>
  </p:clrMapOvr>
  <p:transition spd="med">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Dr. Vohra</a:t>
            </a:r>
            <a:endParaRPr lang="en-US"/>
          </a:p>
        </p:txBody>
      </p:sp>
      <p:sp>
        <p:nvSpPr>
          <p:cNvPr id="5" name="Slide Number Placeholder 4"/>
          <p:cNvSpPr>
            <a:spLocks noGrp="1"/>
          </p:cNvSpPr>
          <p:nvPr>
            <p:ph type="sldNum" sz="quarter" idx="11"/>
          </p:nvPr>
        </p:nvSpPr>
        <p:spPr/>
        <p:txBody>
          <a:bodyPr/>
          <a:lstStyle>
            <a:lvl1pPr>
              <a:defRPr/>
            </a:lvl1pPr>
          </a:lstStyle>
          <a:p>
            <a:fld id="{A313AAF1-A8B2-4456-8AB9-83B3BE3665B4}" type="slidenum">
              <a:rPr lang="en-US"/>
              <a:pPr/>
              <a:t>‹#›</a:t>
            </a:fld>
            <a:endParaRPr lang="en-US"/>
          </a:p>
        </p:txBody>
      </p:sp>
    </p:spTree>
  </p:cSld>
  <p:clrMapOvr>
    <a:masterClrMapping/>
  </p:clrMapOvr>
  <p:transition spd="med">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Dr. Vohra</a:t>
            </a:r>
            <a:endParaRPr lang="en-US"/>
          </a:p>
        </p:txBody>
      </p:sp>
      <p:sp>
        <p:nvSpPr>
          <p:cNvPr id="5" name="Slide Number Placeholder 4"/>
          <p:cNvSpPr>
            <a:spLocks noGrp="1"/>
          </p:cNvSpPr>
          <p:nvPr>
            <p:ph type="sldNum" sz="quarter" idx="11"/>
          </p:nvPr>
        </p:nvSpPr>
        <p:spPr/>
        <p:txBody>
          <a:bodyPr/>
          <a:lstStyle>
            <a:lvl1pPr>
              <a:defRPr/>
            </a:lvl1pPr>
          </a:lstStyle>
          <a:p>
            <a:fld id="{7654539A-B240-495B-8F44-68D17E329753}" type="slidenum">
              <a:rPr lang="en-US"/>
              <a:pPr/>
              <a:t>‹#›</a:t>
            </a:fld>
            <a:endParaRPr lang="en-US"/>
          </a:p>
        </p:txBody>
      </p:sp>
    </p:spTree>
  </p:cSld>
  <p:clrMapOvr>
    <a:masterClrMapping/>
  </p:clrMapOvr>
  <p:transition spd="med">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1555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1555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Dr. Vohra</a:t>
            </a:r>
            <a:endParaRPr lang="en-US"/>
          </a:p>
        </p:txBody>
      </p:sp>
      <p:sp>
        <p:nvSpPr>
          <p:cNvPr id="6" name="Slide Number Placeholder 5"/>
          <p:cNvSpPr>
            <a:spLocks noGrp="1"/>
          </p:cNvSpPr>
          <p:nvPr>
            <p:ph type="sldNum" sz="quarter" idx="11"/>
          </p:nvPr>
        </p:nvSpPr>
        <p:spPr/>
        <p:txBody>
          <a:bodyPr/>
          <a:lstStyle>
            <a:lvl1pPr>
              <a:defRPr/>
            </a:lvl1pPr>
          </a:lstStyle>
          <a:p>
            <a:fld id="{2E0791DD-42D0-45C8-A0A5-0E1517BA167F}" type="slidenum">
              <a:rPr lang="en-US"/>
              <a:pPr/>
              <a:t>‹#›</a:t>
            </a:fld>
            <a:endParaRPr lang="en-US"/>
          </a:p>
        </p:txBody>
      </p:sp>
    </p:spTree>
  </p:cSld>
  <p:clrMapOvr>
    <a:masterClrMapping/>
  </p:clrMapOvr>
  <p:transition spd="med">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Dr. Vohra</a:t>
            </a:r>
            <a:endParaRPr lang="en-US"/>
          </a:p>
        </p:txBody>
      </p:sp>
      <p:sp>
        <p:nvSpPr>
          <p:cNvPr id="8" name="Slide Number Placeholder 7"/>
          <p:cNvSpPr>
            <a:spLocks noGrp="1"/>
          </p:cNvSpPr>
          <p:nvPr>
            <p:ph type="sldNum" sz="quarter" idx="11"/>
          </p:nvPr>
        </p:nvSpPr>
        <p:spPr/>
        <p:txBody>
          <a:bodyPr/>
          <a:lstStyle>
            <a:lvl1pPr>
              <a:defRPr/>
            </a:lvl1pPr>
          </a:lstStyle>
          <a:p>
            <a:fld id="{B0E51E19-9D95-45D3-9D6C-F1635E280ECF}" type="slidenum">
              <a:rPr lang="en-US"/>
              <a:pPr/>
              <a:t>‹#›</a:t>
            </a:fld>
            <a:endParaRPr lang="en-US"/>
          </a:p>
        </p:txBody>
      </p:sp>
    </p:spTree>
  </p:cSld>
  <p:clrMapOvr>
    <a:masterClrMapping/>
  </p:clrMapOvr>
  <p:transition spd="med">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Dr. Vohra</a:t>
            </a:r>
            <a:endParaRPr lang="en-US"/>
          </a:p>
        </p:txBody>
      </p:sp>
      <p:sp>
        <p:nvSpPr>
          <p:cNvPr id="4" name="Slide Number Placeholder 3"/>
          <p:cNvSpPr>
            <a:spLocks noGrp="1"/>
          </p:cNvSpPr>
          <p:nvPr>
            <p:ph type="sldNum" sz="quarter" idx="11"/>
          </p:nvPr>
        </p:nvSpPr>
        <p:spPr/>
        <p:txBody>
          <a:bodyPr/>
          <a:lstStyle>
            <a:lvl1pPr>
              <a:defRPr/>
            </a:lvl1pPr>
          </a:lstStyle>
          <a:p>
            <a:fld id="{D14B4EA8-9C78-42B6-88BC-E4E9D2D782EA}" type="slidenum">
              <a:rPr lang="en-US"/>
              <a:pPr/>
              <a:t>‹#›</a:t>
            </a:fld>
            <a:endParaRPr lang="en-US"/>
          </a:p>
        </p:txBody>
      </p:sp>
    </p:spTree>
  </p:cSld>
  <p:clrMapOvr>
    <a:masterClrMapping/>
  </p:clrMapOvr>
  <p:transition spd="med">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Dr. Vohra</a:t>
            </a:r>
            <a:endParaRPr lang="en-US"/>
          </a:p>
        </p:txBody>
      </p:sp>
      <p:sp>
        <p:nvSpPr>
          <p:cNvPr id="3" name="Slide Number Placeholder 2"/>
          <p:cNvSpPr>
            <a:spLocks noGrp="1"/>
          </p:cNvSpPr>
          <p:nvPr>
            <p:ph type="sldNum" sz="quarter" idx="11"/>
          </p:nvPr>
        </p:nvSpPr>
        <p:spPr/>
        <p:txBody>
          <a:bodyPr/>
          <a:lstStyle>
            <a:lvl1pPr>
              <a:defRPr/>
            </a:lvl1pPr>
          </a:lstStyle>
          <a:p>
            <a:fld id="{2522DF87-C8C6-490B-9F52-7454737B56DE}" type="slidenum">
              <a:rPr lang="en-US"/>
              <a:pPr/>
              <a:t>‹#›</a:t>
            </a:fld>
            <a:endParaRPr lang="en-US"/>
          </a:p>
        </p:txBody>
      </p:sp>
    </p:spTree>
  </p:cSld>
  <p:clrMapOvr>
    <a:masterClrMapping/>
  </p:clrMapOvr>
  <p:transition spd="med">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Dr. Vohra</a:t>
            </a:r>
            <a:endParaRPr lang="en-US"/>
          </a:p>
        </p:txBody>
      </p:sp>
      <p:sp>
        <p:nvSpPr>
          <p:cNvPr id="6" name="Slide Number Placeholder 5"/>
          <p:cNvSpPr>
            <a:spLocks noGrp="1"/>
          </p:cNvSpPr>
          <p:nvPr>
            <p:ph type="sldNum" sz="quarter" idx="11"/>
          </p:nvPr>
        </p:nvSpPr>
        <p:spPr/>
        <p:txBody>
          <a:bodyPr/>
          <a:lstStyle>
            <a:lvl1pPr>
              <a:defRPr/>
            </a:lvl1pPr>
          </a:lstStyle>
          <a:p>
            <a:fld id="{270496B3-1A90-4EED-84CA-CF366C4F1C87}" type="slidenum">
              <a:rPr lang="en-US"/>
              <a:pPr/>
              <a:t>‹#›</a:t>
            </a:fld>
            <a:endParaRPr lang="en-US"/>
          </a:p>
        </p:txBody>
      </p:sp>
    </p:spTree>
  </p:cSld>
  <p:clrMapOvr>
    <a:masterClrMapping/>
  </p:clrMapOvr>
  <p:transition spd="med">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Dr. Vohra</a:t>
            </a:r>
            <a:endParaRPr lang="en-US"/>
          </a:p>
        </p:txBody>
      </p:sp>
      <p:sp>
        <p:nvSpPr>
          <p:cNvPr id="6" name="Slide Number Placeholder 5"/>
          <p:cNvSpPr>
            <a:spLocks noGrp="1"/>
          </p:cNvSpPr>
          <p:nvPr>
            <p:ph type="sldNum" sz="quarter" idx="11"/>
          </p:nvPr>
        </p:nvSpPr>
        <p:spPr/>
        <p:txBody>
          <a:bodyPr/>
          <a:lstStyle>
            <a:lvl1pPr>
              <a:defRPr/>
            </a:lvl1pPr>
          </a:lstStyle>
          <a:p>
            <a:fld id="{A16B4E83-BADE-45BC-963B-DE7C1CF0655A}" type="slidenum">
              <a:rPr lang="en-US"/>
              <a:pPr/>
              <a:t>‹#›</a:t>
            </a:fld>
            <a:endParaRPr lang="en-US"/>
          </a:p>
        </p:txBody>
      </p:sp>
    </p:spTree>
  </p:cSld>
  <p:clrMapOvr>
    <a:masterClrMapping/>
  </p:clrMapOvr>
  <p:transition spd="med">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77628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66563" name="Rectangle 3"/>
          <p:cNvSpPr>
            <a:spLocks noGrp="1" noChangeArrowheads="1"/>
          </p:cNvSpPr>
          <p:nvPr>
            <p:ph type="body" idx="1"/>
          </p:nvPr>
        </p:nvSpPr>
        <p:spPr bwMode="auto">
          <a:xfrm>
            <a:off x="457200" y="1981200"/>
            <a:ext cx="8229600" cy="155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5" name="Rectangle 5"/>
          <p:cNvSpPr>
            <a:spLocks noGrp="1" noChangeArrowheads="1"/>
          </p:cNvSpPr>
          <p:nvPr>
            <p:ph type="ftr" sz="quarter" idx="3"/>
          </p:nvPr>
        </p:nvSpPr>
        <p:spPr bwMode="auto">
          <a:xfrm>
            <a:off x="6843713" y="6203950"/>
            <a:ext cx="1511300" cy="5175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0">
                <a:solidFill>
                  <a:schemeClr val="tx1"/>
                </a:solidFill>
                <a:effectLst>
                  <a:outerShdw blurRad="38100" dist="38100" dir="2700000" algn="tl">
                    <a:srgbClr val="000000"/>
                  </a:outerShdw>
                </a:effectLst>
                <a:latin typeface="Arial" charset="0"/>
              </a:defRPr>
            </a:lvl1pPr>
          </a:lstStyle>
          <a:p>
            <a:r>
              <a:rPr lang="en-US" smtClean="0"/>
              <a:t>Dr. Vohra</a:t>
            </a:r>
            <a:endParaRPr lang="en-US"/>
          </a:p>
        </p:txBody>
      </p:sp>
      <p:sp>
        <p:nvSpPr>
          <p:cNvPr id="66566" name="Rectangle 6"/>
          <p:cNvSpPr>
            <a:spLocks noGrp="1" noChangeArrowheads="1"/>
          </p:cNvSpPr>
          <p:nvPr>
            <p:ph type="sldNum" sz="quarter" idx="4"/>
          </p:nvPr>
        </p:nvSpPr>
        <p:spPr bwMode="auto">
          <a:xfrm>
            <a:off x="8410575" y="6416675"/>
            <a:ext cx="590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0">
                <a:solidFill>
                  <a:schemeClr val="tx1"/>
                </a:solidFill>
                <a:effectLst>
                  <a:outerShdw blurRad="38100" dist="38100" dir="2700000" algn="tl">
                    <a:srgbClr val="000000"/>
                  </a:outerShdw>
                </a:effectLst>
                <a:latin typeface="Arial" charset="0"/>
              </a:defRPr>
            </a:lvl1pPr>
          </a:lstStyle>
          <a:p>
            <a:fld id="{57233937-FCFA-47A7-BA20-C2234836001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med">
    <p:cut thruBlk="1"/>
  </p:transition>
  <p:timing>
    <p:tnLst>
      <p:par>
        <p:cTn id="1" dur="indefinite" restart="never" nodeType="tmRoot"/>
      </p:par>
    </p:tnLst>
  </p:timing>
  <p:hf hdr="0" dt="0"/>
  <p:txStyles>
    <p:titleStyle>
      <a:lvl1pPr algn="ctr" rtl="0" fontAlgn="base">
        <a:spcBef>
          <a:spcPct val="0"/>
        </a:spcBef>
        <a:spcAft>
          <a:spcPct val="0"/>
        </a:spcAft>
        <a:defRPr sz="3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2pPr>
      <a:lvl3pPr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3pPr>
      <a:lvl4pPr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4pPr>
      <a:lvl5pPr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SzPct val="65000"/>
        <a:buFont typeface="Wingdings" pitchFamily="2" charset="2"/>
        <a:buChar char="n"/>
        <a:defRPr sz="16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folHlink"/>
        </a:buClr>
        <a:buSzPct val="65000"/>
        <a:buFont typeface="Wingdings" pitchFamily="2" charset="2"/>
        <a:buChar char="n"/>
        <a:defRPr sz="14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65000"/>
        <a:buFont typeface="Wingdings" pitchFamily="2" charset="2"/>
        <a:buChar char="n"/>
        <a:defRPr sz="12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12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12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12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12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p:cNvSpPr>
            <a:spLocks noChangeArrowheads="1"/>
          </p:cNvSpPr>
          <p:nvPr/>
        </p:nvSpPr>
        <p:spPr bwMode="auto">
          <a:xfrm>
            <a:off x="1185636" y="2479675"/>
            <a:ext cx="6750050" cy="1920875"/>
          </a:xfrm>
          <a:prstGeom prst="rect">
            <a:avLst/>
          </a:prstGeom>
          <a:noFill/>
          <a:ln w="9525">
            <a:noFill/>
            <a:miter lim="800000"/>
            <a:headEnd/>
            <a:tailEnd/>
          </a:ln>
          <a:effectLst/>
        </p:spPr>
        <p:txBody>
          <a:bodyPr wrap="square"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dirty="0">
                <a:ln/>
                <a:solidFill>
                  <a:schemeClr val="accent3"/>
                </a:solidFill>
              </a:rPr>
              <a:t>PELVIC VESSELS </a:t>
            </a:r>
            <a:br>
              <a:rPr lang="en-US" sz="6000" dirty="0">
                <a:ln/>
                <a:solidFill>
                  <a:schemeClr val="accent3"/>
                </a:solidFill>
              </a:rPr>
            </a:br>
            <a:r>
              <a:rPr lang="en-US" sz="6000" dirty="0">
                <a:ln/>
                <a:solidFill>
                  <a:schemeClr val="accent3"/>
                </a:solidFill>
              </a:rPr>
              <a:t>AND NERVES </a:t>
            </a:r>
          </a:p>
        </p:txBody>
      </p:sp>
      <p:sp>
        <p:nvSpPr>
          <p:cNvPr id="4" name="Slide Number Placeholder 3"/>
          <p:cNvSpPr>
            <a:spLocks noGrp="1"/>
          </p:cNvSpPr>
          <p:nvPr>
            <p:ph type="sldNum" sz="quarter" idx="11"/>
          </p:nvPr>
        </p:nvSpPr>
        <p:spPr/>
        <p:txBody>
          <a:bodyPr/>
          <a:lstStyle/>
          <a:p>
            <a:fld id="{2522DF87-C8C6-490B-9F52-7454737B56DE}" type="slidenum">
              <a:rPr lang="en-US" smtClean="0"/>
              <a:pPr/>
              <a:t>1</a:t>
            </a:fld>
            <a:endParaRPr lang="en-US"/>
          </a:p>
        </p:txBody>
      </p:sp>
      <p:sp>
        <p:nvSpPr>
          <p:cNvPr id="5" name="Footer Placeholder 4"/>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500" fill="hold"/>
                                        <p:tgtEl>
                                          <p:spTgt spid="72709"/>
                                        </p:tgtEl>
                                        <p:attrNameLst>
                                          <p:attrName>ppt_w</p:attrName>
                                        </p:attrNameLst>
                                      </p:cBhvr>
                                      <p:tavLst>
                                        <p:tav tm="0">
                                          <p:val>
                                            <p:fltVal val="0"/>
                                          </p:val>
                                        </p:tav>
                                        <p:tav tm="100000">
                                          <p:val>
                                            <p:strVal val="#ppt_w"/>
                                          </p:val>
                                        </p:tav>
                                      </p:tavLst>
                                    </p:anim>
                                    <p:anim calcmode="lin" valueType="num">
                                      <p:cBhvr>
                                        <p:cTn id="8" dur="500" fill="hold"/>
                                        <p:tgtEl>
                                          <p:spTgt spid="727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Dr. Vohra</a:t>
            </a:r>
            <a:endParaRPr lang="en-US"/>
          </a:p>
        </p:txBody>
      </p:sp>
      <p:sp>
        <p:nvSpPr>
          <p:cNvPr id="8" name="Slide Number Placeholder 4"/>
          <p:cNvSpPr>
            <a:spLocks noGrp="1"/>
          </p:cNvSpPr>
          <p:nvPr>
            <p:ph type="sldNum" sz="quarter" idx="11"/>
          </p:nvPr>
        </p:nvSpPr>
        <p:spPr/>
        <p:txBody>
          <a:bodyPr/>
          <a:lstStyle/>
          <a:p>
            <a:fld id="{465EF972-D9AC-42E3-897C-0A7916C86682}" type="slidenum">
              <a:rPr lang="en-US"/>
              <a:pPr/>
              <a:t>10</a:t>
            </a:fld>
            <a:endParaRPr lang="en-US"/>
          </a:p>
        </p:txBody>
      </p:sp>
      <p:sp>
        <p:nvSpPr>
          <p:cNvPr id="177154" name="Rectangle 2"/>
          <p:cNvSpPr>
            <a:spLocks noGrp="1" noChangeArrowheads="1"/>
          </p:cNvSpPr>
          <p:nvPr>
            <p:ph type="title"/>
          </p:nvPr>
        </p:nvSpPr>
        <p:spPr>
          <a:xfrm>
            <a:off x="490538" y="192088"/>
            <a:ext cx="8147050" cy="579437"/>
          </a:xfrm>
        </p:spPr>
        <p:txBody>
          <a:bodyPr/>
          <a:lstStyle/>
          <a:p>
            <a:r>
              <a:rPr lang="en-US"/>
              <a:t>BRANCHES OF THE ANTERIOR DIVISION</a:t>
            </a:r>
          </a:p>
        </p:txBody>
      </p:sp>
      <p:sp>
        <p:nvSpPr>
          <p:cNvPr id="177156" name="Rectangle 4"/>
          <p:cNvSpPr>
            <a:spLocks noGrp="1" noChangeArrowheads="1"/>
          </p:cNvSpPr>
          <p:nvPr>
            <p:ph type="body" idx="1"/>
          </p:nvPr>
        </p:nvSpPr>
        <p:spPr>
          <a:xfrm>
            <a:off x="5953125" y="2557463"/>
            <a:ext cx="2965450" cy="2346325"/>
          </a:xfrm>
          <a:noFill/>
          <a:ln/>
        </p:spPr>
        <p:txBody>
          <a:bodyPr/>
          <a:lstStyle/>
          <a:p>
            <a:pPr marL="365125" indent="-365125" algn="ctr">
              <a:buFont typeface="Wingdings" pitchFamily="2" charset="2"/>
              <a:buNone/>
            </a:pPr>
            <a:r>
              <a:rPr lang="en-US">
                <a:solidFill>
                  <a:srgbClr val="FF0000"/>
                </a:solidFill>
              </a:rPr>
              <a:t>UMBILICAL ARTERY</a:t>
            </a:r>
          </a:p>
          <a:p>
            <a:pPr marL="365125" indent="-365125"/>
            <a:r>
              <a:rPr lang="en-US"/>
              <a:t>The </a:t>
            </a:r>
            <a:r>
              <a:rPr lang="en-US" i="1">
                <a:solidFill>
                  <a:srgbClr val="00FF00"/>
                </a:solidFill>
              </a:rPr>
              <a:t>distal portion</a:t>
            </a:r>
            <a:r>
              <a:rPr lang="en-US"/>
              <a:t> of this artery is obliterated and has become the …</a:t>
            </a:r>
          </a:p>
          <a:p>
            <a:pPr marL="365125" indent="-365125"/>
            <a:r>
              <a:rPr lang="en-US" i="1">
                <a:solidFill>
                  <a:srgbClr val="00FF00"/>
                </a:solidFill>
              </a:rPr>
              <a:t>medial umbilical ligament</a:t>
            </a:r>
          </a:p>
        </p:txBody>
      </p:sp>
      <p:pic>
        <p:nvPicPr>
          <p:cNvPr id="177159" name="Picture 7" descr="Untitled-6 copy"/>
          <p:cNvPicPr>
            <a:picLocks noChangeAspect="1" noChangeArrowheads="1"/>
          </p:cNvPicPr>
          <p:nvPr/>
        </p:nvPicPr>
        <p:blipFill>
          <a:blip r:embed="rId3"/>
          <a:srcRect/>
          <a:stretch>
            <a:fillRect/>
          </a:stretch>
        </p:blipFill>
        <p:spPr bwMode="auto">
          <a:xfrm>
            <a:off x="406400" y="892175"/>
            <a:ext cx="5275263" cy="5676900"/>
          </a:xfrm>
          <a:prstGeom prst="rect">
            <a:avLst/>
          </a:prstGeom>
          <a:noFill/>
        </p:spPr>
      </p:pic>
      <p:sp>
        <p:nvSpPr>
          <p:cNvPr id="177160" name="Line 8"/>
          <p:cNvSpPr>
            <a:spLocks noChangeShapeType="1"/>
          </p:cNvSpPr>
          <p:nvPr/>
        </p:nvSpPr>
        <p:spPr bwMode="auto">
          <a:xfrm flipH="1">
            <a:off x="3243263" y="2733675"/>
            <a:ext cx="2933700" cy="1538288"/>
          </a:xfrm>
          <a:prstGeom prst="line">
            <a:avLst/>
          </a:prstGeom>
          <a:noFill/>
          <a:ln w="38100">
            <a:solidFill>
              <a:srgbClr val="FF0000"/>
            </a:solidFill>
            <a:round/>
            <a:headEnd/>
            <a:tailEnd type="triangle" w="sm" len="lg"/>
          </a:ln>
          <a:effectLst>
            <a:outerShdw dist="45791" dir="2021404" algn="ctr" rotWithShape="0">
              <a:schemeClr val="bg2">
                <a:alpha val="50000"/>
              </a:schemeClr>
            </a:outerShdw>
          </a:effectLst>
        </p:spPr>
        <p:txBody>
          <a:bodyPr/>
          <a:lstStyle/>
          <a:p>
            <a:endParaRPr lang="en-US" dirty="0"/>
          </a:p>
        </p:txBody>
      </p:sp>
      <p:sp>
        <p:nvSpPr>
          <p:cNvPr id="177161" name="Line 9"/>
          <p:cNvSpPr>
            <a:spLocks noChangeShapeType="1"/>
          </p:cNvSpPr>
          <p:nvPr/>
        </p:nvSpPr>
        <p:spPr bwMode="auto">
          <a:xfrm flipH="1">
            <a:off x="4748213" y="3160713"/>
            <a:ext cx="2111375" cy="968375"/>
          </a:xfrm>
          <a:prstGeom prst="line">
            <a:avLst/>
          </a:prstGeom>
          <a:noFill/>
          <a:ln w="38100">
            <a:solidFill>
              <a:srgbClr val="00FF00"/>
            </a:solidFill>
            <a:round/>
            <a:headEnd/>
            <a:tailEnd type="triangle" w="sm" len="lg"/>
          </a:ln>
          <a:effectLst>
            <a:outerShdw dist="45791" dir="2021404" algn="ctr" rotWithShape="0">
              <a:schemeClr val="bg2">
                <a:alpha val="50000"/>
              </a:schemeClr>
            </a:outerShdw>
          </a:effectLst>
        </p:spPr>
        <p:txBody>
          <a:bodyPr/>
          <a:lstStyle/>
          <a:p>
            <a:endParaRPr lang="en-US" dirty="0"/>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Effect transition="in" filter="box(in)">
                                      <p:cBhvr>
                                        <p:cTn id="7" dur="500"/>
                                        <p:tgtEl>
                                          <p:spTgt spid="17715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7156">
                                            <p:txEl>
                                              <p:pRg st="0" end="0"/>
                                            </p:txEl>
                                          </p:spTgt>
                                        </p:tgtEl>
                                        <p:attrNameLst>
                                          <p:attrName>style.visibility</p:attrName>
                                        </p:attrNameLst>
                                      </p:cBhvr>
                                      <p:to>
                                        <p:strVal val="visible"/>
                                      </p:to>
                                    </p:set>
                                    <p:anim calcmode="lin" valueType="num">
                                      <p:cBhvr>
                                        <p:cTn id="12" dur="1000" fill="hold"/>
                                        <p:tgtEl>
                                          <p:spTgt spid="17715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7715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7156">
                                            <p:txEl>
                                              <p:pRg st="0" end="0"/>
                                            </p:txEl>
                                          </p:spTgt>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177160"/>
                                        </p:tgtEl>
                                        <p:attrNameLst>
                                          <p:attrName>style.visibility</p:attrName>
                                        </p:attrNameLst>
                                      </p:cBhvr>
                                      <p:to>
                                        <p:strVal val="visible"/>
                                      </p:to>
                                    </p:set>
                                    <p:animEffect transition="in" filter="wipe(right)">
                                      <p:cBhvr>
                                        <p:cTn id="18" dur="500"/>
                                        <p:tgtEl>
                                          <p:spTgt spid="17716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7160"/>
                                        </p:tgtEl>
                                        <p:attrNameLst>
                                          <p:attrName>style.visibility</p:attrName>
                                        </p:attrNameLst>
                                      </p:cBhvr>
                                      <p:to>
                                        <p:strVal val="hidden"/>
                                      </p:to>
                                    </p:set>
                                  </p:childTnLst>
                                </p:cTn>
                              </p:par>
                              <p:par>
                                <p:cTn id="23" presetID="29" presetClass="entr" presetSubtype="0" fill="hold" grpId="0" nodeType="withEffect">
                                  <p:stCondLst>
                                    <p:cond delay="0"/>
                                  </p:stCondLst>
                                  <p:childTnLst>
                                    <p:set>
                                      <p:cBhvr>
                                        <p:cTn id="24" dur="1" fill="hold">
                                          <p:stCondLst>
                                            <p:cond delay="0"/>
                                          </p:stCondLst>
                                        </p:cTn>
                                        <p:tgtEl>
                                          <p:spTgt spid="177156">
                                            <p:txEl>
                                              <p:pRg st="1" end="1"/>
                                            </p:txEl>
                                          </p:spTgt>
                                        </p:tgtEl>
                                        <p:attrNameLst>
                                          <p:attrName>style.visibility</p:attrName>
                                        </p:attrNameLst>
                                      </p:cBhvr>
                                      <p:to>
                                        <p:strVal val="visible"/>
                                      </p:to>
                                    </p:set>
                                    <p:anim calcmode="lin" valueType="num">
                                      <p:cBhvr>
                                        <p:cTn id="25" dur="1000" fill="hold"/>
                                        <p:tgtEl>
                                          <p:spTgt spid="177156">
                                            <p:txEl>
                                              <p:pRg st="1" end="1"/>
                                            </p:txEl>
                                          </p:spTgt>
                                        </p:tgtEl>
                                        <p:attrNameLst>
                                          <p:attrName>ppt_x</p:attrName>
                                        </p:attrNameLst>
                                      </p:cBhvr>
                                      <p:tavLst>
                                        <p:tav tm="0">
                                          <p:val>
                                            <p:strVal val="#ppt_x-.2"/>
                                          </p:val>
                                        </p:tav>
                                        <p:tav tm="100000">
                                          <p:val>
                                            <p:strVal val="#ppt_x"/>
                                          </p:val>
                                        </p:tav>
                                      </p:tavLst>
                                    </p:anim>
                                    <p:anim calcmode="lin" valueType="num">
                                      <p:cBhvr>
                                        <p:cTn id="26" dur="1000" fill="hold"/>
                                        <p:tgtEl>
                                          <p:spTgt spid="17715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77156">
                                            <p:txEl>
                                              <p:pRg st="1" end="1"/>
                                            </p:txEl>
                                          </p:spTgt>
                                        </p:tgtEl>
                                      </p:cBhvr>
                                    </p:animEffect>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177161"/>
                                        </p:tgtEl>
                                        <p:attrNameLst>
                                          <p:attrName>style.visibility</p:attrName>
                                        </p:attrNameLst>
                                      </p:cBhvr>
                                      <p:to>
                                        <p:strVal val="visible"/>
                                      </p:to>
                                    </p:set>
                                    <p:animEffect transition="in" filter="wipe(right)">
                                      <p:cBhvr>
                                        <p:cTn id="31" dur="500"/>
                                        <p:tgtEl>
                                          <p:spTgt spid="177161"/>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77156">
                                            <p:txEl>
                                              <p:pRg st="2" end="2"/>
                                            </p:txEl>
                                          </p:spTgt>
                                        </p:tgtEl>
                                        <p:attrNameLst>
                                          <p:attrName>style.visibility</p:attrName>
                                        </p:attrNameLst>
                                      </p:cBhvr>
                                      <p:to>
                                        <p:strVal val="visible"/>
                                      </p:to>
                                    </p:set>
                                    <p:anim calcmode="lin" valueType="num">
                                      <p:cBhvr>
                                        <p:cTn id="36" dur="1000" fill="hold"/>
                                        <p:tgtEl>
                                          <p:spTgt spid="177156">
                                            <p:txEl>
                                              <p:pRg st="2" end="2"/>
                                            </p:txEl>
                                          </p:spTgt>
                                        </p:tgtEl>
                                        <p:attrNameLst>
                                          <p:attrName>ppt_x</p:attrName>
                                        </p:attrNameLst>
                                      </p:cBhvr>
                                      <p:tavLst>
                                        <p:tav tm="0">
                                          <p:val>
                                            <p:strVal val="#ppt_x-.2"/>
                                          </p:val>
                                        </p:tav>
                                        <p:tav tm="100000">
                                          <p:val>
                                            <p:strVal val="#ppt_x"/>
                                          </p:val>
                                        </p:tav>
                                      </p:tavLst>
                                    </p:anim>
                                    <p:anim calcmode="lin" valueType="num">
                                      <p:cBhvr>
                                        <p:cTn id="37" dur="1000" fill="hold"/>
                                        <p:tgtEl>
                                          <p:spTgt spid="17715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771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uiExpand="1" build="p"/>
      <p:bldP spid="177160" grpId="0" animBg="1"/>
      <p:bldP spid="177160" grpId="1" animBg="1"/>
      <p:bldP spid="1771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1" name="Picture 3" descr="File0571"/>
          <p:cNvPicPr>
            <a:picLocks noChangeAspect="1" noChangeArrowheads="1"/>
          </p:cNvPicPr>
          <p:nvPr/>
        </p:nvPicPr>
        <p:blipFill>
          <a:blip r:embed="rId3"/>
          <a:srcRect/>
          <a:stretch>
            <a:fillRect/>
          </a:stretch>
        </p:blipFill>
        <p:spPr bwMode="auto">
          <a:xfrm>
            <a:off x="190500" y="1233488"/>
            <a:ext cx="8728075" cy="5443537"/>
          </a:xfrm>
          <a:prstGeom prst="rect">
            <a:avLst/>
          </a:prstGeom>
          <a:noFill/>
        </p:spPr>
      </p:pic>
      <p:sp>
        <p:nvSpPr>
          <p:cNvPr id="386052" name="Rectangle 4"/>
          <p:cNvSpPr>
            <a:spLocks noGrp="1" noChangeArrowheads="1"/>
          </p:cNvSpPr>
          <p:nvPr>
            <p:ph type="body" idx="1"/>
          </p:nvPr>
        </p:nvSpPr>
        <p:spPr>
          <a:xfrm>
            <a:off x="1730375" y="212725"/>
            <a:ext cx="7224713" cy="1076325"/>
          </a:xfrm>
          <a:solidFill>
            <a:schemeClr val="accent1"/>
          </a:solidFill>
          <a:ln>
            <a:solidFill>
              <a:schemeClr val="tx1"/>
            </a:solidFill>
          </a:ln>
          <a:effectLst>
            <a:outerShdw dist="107763" dir="2700000" algn="ctr" rotWithShape="0">
              <a:schemeClr val="bg2">
                <a:alpha val="50000"/>
              </a:schemeClr>
            </a:outerShdw>
          </a:effectLst>
        </p:spPr>
        <p:txBody>
          <a:bodyPr/>
          <a:lstStyle/>
          <a:p>
            <a:pPr marL="365125" indent="-365125"/>
            <a:r>
              <a:rPr lang="en-US"/>
              <a:t>From it's proximal part, the </a:t>
            </a:r>
            <a:r>
              <a:rPr lang="en-US" i="1">
                <a:solidFill>
                  <a:schemeClr val="hlink"/>
                </a:solidFill>
              </a:rPr>
              <a:t>umbilical artery</a:t>
            </a:r>
            <a:r>
              <a:rPr lang="en-US"/>
              <a:t> gives off the </a:t>
            </a:r>
            <a:r>
              <a:rPr lang="en-US" b="1">
                <a:solidFill>
                  <a:srgbClr val="FF0000"/>
                </a:solidFill>
              </a:rPr>
              <a:t>superior vesical arteries</a:t>
            </a:r>
          </a:p>
          <a:p>
            <a:pPr marL="365125" indent="-365125"/>
            <a:r>
              <a:rPr lang="en-US"/>
              <a:t>They supply the upper portion of the bladder</a:t>
            </a:r>
          </a:p>
        </p:txBody>
      </p:sp>
      <p:sp>
        <p:nvSpPr>
          <p:cNvPr id="386053" name="AutoShape 5"/>
          <p:cNvSpPr>
            <a:spLocks noChangeArrowheads="1"/>
          </p:cNvSpPr>
          <p:nvPr/>
        </p:nvSpPr>
        <p:spPr bwMode="auto">
          <a:xfrm>
            <a:off x="273050" y="4273550"/>
            <a:ext cx="1998663" cy="460375"/>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86054" name="AutoShape 6"/>
          <p:cNvSpPr>
            <a:spLocks noChangeArrowheads="1"/>
          </p:cNvSpPr>
          <p:nvPr/>
        </p:nvSpPr>
        <p:spPr bwMode="auto">
          <a:xfrm>
            <a:off x="731838" y="5086350"/>
            <a:ext cx="1801812" cy="32702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6" name="Slide Number Placeholder 5"/>
          <p:cNvSpPr>
            <a:spLocks noGrp="1"/>
          </p:cNvSpPr>
          <p:nvPr>
            <p:ph type="sldNum" sz="quarter" idx="11"/>
          </p:nvPr>
        </p:nvSpPr>
        <p:spPr/>
        <p:txBody>
          <a:bodyPr/>
          <a:lstStyle/>
          <a:p>
            <a:fld id="{A313AAF1-A8B2-4456-8AB9-83B3BE3665B4}" type="slidenum">
              <a:rPr lang="en-US" smtClean="0"/>
              <a:pPr/>
              <a:t>11</a:t>
            </a:fld>
            <a:endParaRPr lang="en-US"/>
          </a:p>
        </p:txBody>
      </p:sp>
      <p:sp>
        <p:nvSpPr>
          <p:cNvPr id="7" name="Footer Placeholder 6"/>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86051"/>
                                        </p:tgtEl>
                                        <p:attrNameLst>
                                          <p:attrName>style.visibility</p:attrName>
                                        </p:attrNameLst>
                                      </p:cBhvr>
                                      <p:to>
                                        <p:strVal val="visible"/>
                                      </p:to>
                                    </p:set>
                                    <p:anim calcmode="lin" valueType="num">
                                      <p:cBhvr>
                                        <p:cTn id="7" dur="1000" fill="hold"/>
                                        <p:tgtEl>
                                          <p:spTgt spid="386051"/>
                                        </p:tgtEl>
                                        <p:attrNameLst>
                                          <p:attrName>ppt_w</p:attrName>
                                        </p:attrNameLst>
                                      </p:cBhvr>
                                      <p:tavLst>
                                        <p:tav tm="0">
                                          <p:val>
                                            <p:strVal val="#ppt_w*0.70"/>
                                          </p:val>
                                        </p:tav>
                                        <p:tav tm="100000">
                                          <p:val>
                                            <p:strVal val="#ppt_w"/>
                                          </p:val>
                                        </p:tav>
                                      </p:tavLst>
                                    </p:anim>
                                    <p:anim calcmode="lin" valueType="num">
                                      <p:cBhvr>
                                        <p:cTn id="8" dur="1000" fill="hold"/>
                                        <p:tgtEl>
                                          <p:spTgt spid="386051"/>
                                        </p:tgtEl>
                                        <p:attrNameLst>
                                          <p:attrName>ppt_h</p:attrName>
                                        </p:attrNameLst>
                                      </p:cBhvr>
                                      <p:tavLst>
                                        <p:tav tm="0">
                                          <p:val>
                                            <p:strVal val="#ppt_h"/>
                                          </p:val>
                                        </p:tav>
                                        <p:tav tm="100000">
                                          <p:val>
                                            <p:strVal val="#ppt_h"/>
                                          </p:val>
                                        </p:tav>
                                      </p:tavLst>
                                    </p:anim>
                                    <p:animEffect transition="in" filter="fade">
                                      <p:cBhvr>
                                        <p:cTn id="9" dur="1000"/>
                                        <p:tgtEl>
                                          <p:spTgt spid="386051"/>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86052">
                                            <p:bg/>
                                          </p:spTgt>
                                        </p:tgtEl>
                                        <p:attrNameLst>
                                          <p:attrName>style.visibility</p:attrName>
                                        </p:attrNameLst>
                                      </p:cBhvr>
                                      <p:to>
                                        <p:strVal val="visible"/>
                                      </p:to>
                                    </p:set>
                                    <p:animEffect transition="in" filter="fade">
                                      <p:cBhvr>
                                        <p:cTn id="14" dur="1000"/>
                                        <p:tgtEl>
                                          <p:spTgt spid="386052">
                                            <p:bg/>
                                          </p:spTgt>
                                        </p:tgtEl>
                                      </p:cBhvr>
                                    </p:animEffect>
                                    <p:anim calcmode="lin" valueType="num">
                                      <p:cBhvr>
                                        <p:cTn id="15" dur="1000" fill="hold"/>
                                        <p:tgtEl>
                                          <p:spTgt spid="386052">
                                            <p:bg/>
                                          </p:spTgt>
                                        </p:tgtEl>
                                        <p:attrNameLst>
                                          <p:attrName>ppt_x</p:attrName>
                                        </p:attrNameLst>
                                      </p:cBhvr>
                                      <p:tavLst>
                                        <p:tav tm="0">
                                          <p:val>
                                            <p:strVal val="#ppt_x"/>
                                          </p:val>
                                        </p:tav>
                                        <p:tav tm="100000">
                                          <p:val>
                                            <p:strVal val="#ppt_x"/>
                                          </p:val>
                                        </p:tav>
                                      </p:tavLst>
                                    </p:anim>
                                    <p:anim calcmode="lin" valueType="num">
                                      <p:cBhvr>
                                        <p:cTn id="16" dur="1000" fill="hold"/>
                                        <p:tgtEl>
                                          <p:spTgt spid="386052">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86052">
                                            <p:txEl>
                                              <p:pRg st="0" end="0"/>
                                            </p:txEl>
                                          </p:spTgt>
                                        </p:tgtEl>
                                        <p:attrNameLst>
                                          <p:attrName>style.visibility</p:attrName>
                                        </p:attrNameLst>
                                      </p:cBhvr>
                                      <p:to>
                                        <p:strVal val="visible"/>
                                      </p:to>
                                    </p:set>
                                    <p:animEffect transition="in" filter="fade">
                                      <p:cBhvr>
                                        <p:cTn id="21" dur="1000"/>
                                        <p:tgtEl>
                                          <p:spTgt spid="386052">
                                            <p:txEl>
                                              <p:pRg st="0" end="0"/>
                                            </p:txEl>
                                          </p:spTgt>
                                        </p:tgtEl>
                                      </p:cBhvr>
                                    </p:animEffect>
                                    <p:anim calcmode="lin" valueType="num">
                                      <p:cBhvr>
                                        <p:cTn id="22" dur="1000" fill="hold"/>
                                        <p:tgtEl>
                                          <p:spTgt spid="38605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8605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7" presetClass="entr" presetSubtype="10" fill="hold" grpId="0" nodeType="afterEffect">
                                  <p:stCondLst>
                                    <p:cond delay="0"/>
                                  </p:stCondLst>
                                  <p:childTnLst>
                                    <p:set>
                                      <p:cBhvr>
                                        <p:cTn id="26" dur="1" fill="hold">
                                          <p:stCondLst>
                                            <p:cond delay="0"/>
                                          </p:stCondLst>
                                        </p:cTn>
                                        <p:tgtEl>
                                          <p:spTgt spid="386053"/>
                                        </p:tgtEl>
                                        <p:attrNameLst>
                                          <p:attrName>style.visibility</p:attrName>
                                        </p:attrNameLst>
                                      </p:cBhvr>
                                      <p:to>
                                        <p:strVal val="visible"/>
                                      </p:to>
                                    </p:set>
                                    <p:anim calcmode="lin" valueType="num">
                                      <p:cBhvr>
                                        <p:cTn id="27" dur="500" fill="hold"/>
                                        <p:tgtEl>
                                          <p:spTgt spid="386053"/>
                                        </p:tgtEl>
                                        <p:attrNameLst>
                                          <p:attrName>ppt_w</p:attrName>
                                        </p:attrNameLst>
                                      </p:cBhvr>
                                      <p:tavLst>
                                        <p:tav tm="0">
                                          <p:val>
                                            <p:fltVal val="0"/>
                                          </p:val>
                                        </p:tav>
                                        <p:tav tm="100000">
                                          <p:val>
                                            <p:strVal val="#ppt_w"/>
                                          </p:val>
                                        </p:tav>
                                      </p:tavLst>
                                    </p:anim>
                                    <p:anim calcmode="lin" valueType="num">
                                      <p:cBhvr>
                                        <p:cTn id="28" dur="500" fill="hold"/>
                                        <p:tgtEl>
                                          <p:spTgt spid="386053"/>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3" presetClass="entr" presetSubtype="0" fill="hold" grpId="0" nodeType="afterEffect">
                                  <p:stCondLst>
                                    <p:cond delay="0"/>
                                  </p:stCondLst>
                                  <p:childTnLst>
                                    <p:set>
                                      <p:cBhvr>
                                        <p:cTn id="31" dur="1" fill="hold">
                                          <p:stCondLst>
                                            <p:cond delay="0"/>
                                          </p:stCondLst>
                                        </p:cTn>
                                        <p:tgtEl>
                                          <p:spTgt spid="386054"/>
                                        </p:tgtEl>
                                        <p:attrNameLst>
                                          <p:attrName>style.visibility</p:attrName>
                                        </p:attrNameLst>
                                      </p:cBhvr>
                                      <p:to>
                                        <p:strVal val="visible"/>
                                      </p:to>
                                    </p:set>
                                    <p:animEffect transition="in" filter="fade">
                                      <p:cBhvr>
                                        <p:cTn id="32" dur="100"/>
                                        <p:tgtEl>
                                          <p:spTgt spid="386054"/>
                                        </p:tgtEl>
                                      </p:cBhvr>
                                    </p:animEffect>
                                    <p:anim calcmode="lin" valueType="num">
                                      <p:cBhvr>
                                        <p:cTn id="33" dur="400" fill="hold"/>
                                        <p:tgtEl>
                                          <p:spTgt spid="386054"/>
                                        </p:tgtEl>
                                        <p:attrNameLst>
                                          <p:attrName>ppt_x</p:attrName>
                                        </p:attrNameLst>
                                      </p:cBhvr>
                                      <p:tavLst>
                                        <p:tav tm="0">
                                          <p:val>
                                            <p:strVal val="#ppt_x"/>
                                          </p:val>
                                        </p:tav>
                                        <p:tav tm="100000">
                                          <p:val>
                                            <p:strVal val="#ppt_x"/>
                                          </p:val>
                                        </p:tav>
                                      </p:tavLst>
                                    </p:anim>
                                    <p:anim calcmode="lin" valueType="num">
                                      <p:cBhvr>
                                        <p:cTn id="34" dur="400" fill="hold"/>
                                        <p:tgtEl>
                                          <p:spTgt spid="386054"/>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38605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38605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386052">
                                            <p:txEl>
                                              <p:pRg st="1" end="1"/>
                                            </p:txEl>
                                          </p:spTgt>
                                        </p:tgtEl>
                                        <p:attrNameLst>
                                          <p:attrName>style.visibility</p:attrName>
                                        </p:attrNameLst>
                                      </p:cBhvr>
                                      <p:to>
                                        <p:strVal val="visible"/>
                                      </p:to>
                                    </p:set>
                                    <p:animEffect transition="in" filter="fade">
                                      <p:cBhvr>
                                        <p:cTn id="41" dur="1000"/>
                                        <p:tgtEl>
                                          <p:spTgt spid="386052">
                                            <p:txEl>
                                              <p:pRg st="1" end="1"/>
                                            </p:txEl>
                                          </p:spTgt>
                                        </p:tgtEl>
                                      </p:cBhvr>
                                    </p:animEffect>
                                    <p:anim calcmode="lin" valueType="num">
                                      <p:cBhvr>
                                        <p:cTn id="42" dur="1000" fill="hold"/>
                                        <p:tgtEl>
                                          <p:spTgt spid="38605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38605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uiExpand="1" build="p" animBg="1"/>
      <p:bldP spid="386053" grpId="0" animBg="1"/>
      <p:bldP spid="3860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smtClean="0"/>
              <a:t>Dr. Vohra</a:t>
            </a:r>
            <a:endParaRPr lang="en-US"/>
          </a:p>
        </p:txBody>
      </p:sp>
      <p:sp>
        <p:nvSpPr>
          <p:cNvPr id="7" name="Slide Number Placeholder 4"/>
          <p:cNvSpPr>
            <a:spLocks noGrp="1"/>
          </p:cNvSpPr>
          <p:nvPr>
            <p:ph type="sldNum" sz="quarter" idx="11"/>
          </p:nvPr>
        </p:nvSpPr>
        <p:spPr/>
        <p:txBody>
          <a:bodyPr/>
          <a:lstStyle/>
          <a:p>
            <a:fld id="{3AD62AC7-09D1-424A-9F5D-E5FB2A262707}" type="slidenum">
              <a:rPr lang="en-US"/>
              <a:pPr/>
              <a:t>12</a:t>
            </a:fld>
            <a:endParaRPr lang="en-US"/>
          </a:p>
        </p:txBody>
      </p:sp>
      <p:sp>
        <p:nvSpPr>
          <p:cNvPr id="173060" name="Rectangle 4"/>
          <p:cNvSpPr>
            <a:spLocks noGrp="1" noChangeArrowheads="1"/>
          </p:cNvSpPr>
          <p:nvPr>
            <p:ph type="body" idx="1"/>
          </p:nvPr>
        </p:nvSpPr>
        <p:spPr>
          <a:xfrm>
            <a:off x="6281738" y="1749425"/>
            <a:ext cx="2293937" cy="3260725"/>
          </a:xfrm>
          <a:noFill/>
          <a:ln/>
        </p:spPr>
        <p:txBody>
          <a:bodyPr/>
          <a:lstStyle/>
          <a:p>
            <a:pPr marL="365125" indent="-365125" algn="ctr">
              <a:buFont typeface="Wingdings" pitchFamily="2" charset="2"/>
              <a:buNone/>
            </a:pPr>
            <a:r>
              <a:rPr lang="en-US">
                <a:solidFill>
                  <a:srgbClr val="FF0000"/>
                </a:solidFill>
              </a:rPr>
              <a:t>OBTURATOR ARTERY</a:t>
            </a:r>
          </a:p>
          <a:p>
            <a:pPr marL="365125" indent="-365125"/>
            <a:r>
              <a:rPr lang="en-US"/>
              <a:t>It runs forward along the lateral  wall of the pelvis</a:t>
            </a:r>
          </a:p>
          <a:p>
            <a:pPr marL="365125" indent="-365125"/>
            <a:r>
              <a:rPr lang="en-US"/>
              <a:t>It leaves the pelvis through the </a:t>
            </a:r>
            <a:r>
              <a:rPr lang="en-US" i="1">
                <a:solidFill>
                  <a:srgbClr val="00FF00"/>
                </a:solidFill>
              </a:rPr>
              <a:t>obturator canal</a:t>
            </a:r>
          </a:p>
        </p:txBody>
      </p:sp>
      <p:pic>
        <p:nvPicPr>
          <p:cNvPr id="173066" name="Picture 10" descr="Untitled-6 copy"/>
          <p:cNvPicPr>
            <a:picLocks noChangeAspect="1" noChangeArrowheads="1"/>
          </p:cNvPicPr>
          <p:nvPr/>
        </p:nvPicPr>
        <p:blipFill>
          <a:blip r:embed="rId3"/>
          <a:srcRect/>
          <a:stretch>
            <a:fillRect/>
          </a:stretch>
        </p:blipFill>
        <p:spPr bwMode="auto">
          <a:xfrm>
            <a:off x="225425" y="236538"/>
            <a:ext cx="5930900" cy="6381750"/>
          </a:xfrm>
          <a:prstGeom prst="rect">
            <a:avLst/>
          </a:prstGeom>
          <a:noFill/>
        </p:spPr>
      </p:pic>
      <p:sp>
        <p:nvSpPr>
          <p:cNvPr id="173067" name="Line 11"/>
          <p:cNvSpPr>
            <a:spLocks noChangeShapeType="1"/>
          </p:cNvSpPr>
          <p:nvPr/>
        </p:nvSpPr>
        <p:spPr bwMode="auto">
          <a:xfrm flipH="1">
            <a:off x="3302000" y="2011363"/>
            <a:ext cx="3336925" cy="1746250"/>
          </a:xfrm>
          <a:prstGeom prst="line">
            <a:avLst/>
          </a:prstGeom>
          <a:noFill/>
          <a:ln w="38100">
            <a:solidFill>
              <a:srgbClr val="FF0000"/>
            </a:solidFill>
            <a:round/>
            <a:headEnd/>
            <a:tailEnd type="triangle" w="sm" len="lg"/>
          </a:ln>
          <a:effectLst>
            <a:outerShdw dist="45791" dir="2021404" algn="ctr" rotWithShape="0">
              <a:schemeClr val="bg2">
                <a:alpha val="50000"/>
              </a:schemeClr>
            </a:outerShdw>
          </a:effectLst>
        </p:spPr>
        <p:txBody>
          <a:bodyPr/>
          <a:lstStyle/>
          <a:p>
            <a:endParaRPr lang="en-US"/>
          </a:p>
        </p:txBody>
      </p:sp>
      <p:sp>
        <p:nvSpPr>
          <p:cNvPr id="173068" name="Line 12"/>
          <p:cNvSpPr>
            <a:spLocks noChangeShapeType="1"/>
          </p:cNvSpPr>
          <p:nvPr/>
        </p:nvSpPr>
        <p:spPr bwMode="auto">
          <a:xfrm flipH="1" flipV="1">
            <a:off x="3957638" y="4344988"/>
            <a:ext cx="3181350" cy="193675"/>
          </a:xfrm>
          <a:prstGeom prst="line">
            <a:avLst/>
          </a:prstGeom>
          <a:noFill/>
          <a:ln w="38100">
            <a:solidFill>
              <a:srgbClr val="00FF00"/>
            </a:solidFill>
            <a:round/>
            <a:headEnd/>
            <a:tailEnd type="triangle" w="sm" len="lg"/>
          </a:ln>
          <a:effectLst>
            <a:outerShdw dist="45791" dir="2021404"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3066"/>
                                        </p:tgtEl>
                                        <p:attrNameLst>
                                          <p:attrName>style.visibility</p:attrName>
                                        </p:attrNameLst>
                                      </p:cBhvr>
                                      <p:to>
                                        <p:strVal val="visible"/>
                                      </p:to>
                                    </p:set>
                                    <p:animEffect transition="in" filter="box(in)">
                                      <p:cBhvr>
                                        <p:cTn id="7" dur="500"/>
                                        <p:tgtEl>
                                          <p:spTgt spid="17306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3060">
                                            <p:txEl>
                                              <p:pRg st="0" end="0"/>
                                            </p:txEl>
                                          </p:spTgt>
                                        </p:tgtEl>
                                        <p:attrNameLst>
                                          <p:attrName>style.visibility</p:attrName>
                                        </p:attrNameLst>
                                      </p:cBhvr>
                                      <p:to>
                                        <p:strVal val="visible"/>
                                      </p:to>
                                    </p:set>
                                    <p:anim calcmode="lin" valueType="num">
                                      <p:cBhvr>
                                        <p:cTn id="12" dur="1000" fill="hold"/>
                                        <p:tgtEl>
                                          <p:spTgt spid="173060">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7306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3060">
                                            <p:txEl>
                                              <p:pRg st="0" end="0"/>
                                            </p:txEl>
                                          </p:spTgt>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173067"/>
                                        </p:tgtEl>
                                        <p:attrNameLst>
                                          <p:attrName>style.visibility</p:attrName>
                                        </p:attrNameLst>
                                      </p:cBhvr>
                                      <p:to>
                                        <p:strVal val="visible"/>
                                      </p:to>
                                    </p:set>
                                    <p:animEffect transition="in" filter="wipe(right)">
                                      <p:cBhvr>
                                        <p:cTn id="18" dur="500"/>
                                        <p:tgtEl>
                                          <p:spTgt spid="173067"/>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173060">
                                            <p:txEl>
                                              <p:pRg st="1" end="1"/>
                                            </p:txEl>
                                          </p:spTgt>
                                        </p:tgtEl>
                                        <p:attrNameLst>
                                          <p:attrName>style.visibility</p:attrName>
                                        </p:attrNameLst>
                                      </p:cBhvr>
                                      <p:to>
                                        <p:strVal val="visible"/>
                                      </p:to>
                                    </p:set>
                                    <p:anim calcmode="lin" valueType="num">
                                      <p:cBhvr>
                                        <p:cTn id="23" dur="1000" fill="hold"/>
                                        <p:tgtEl>
                                          <p:spTgt spid="173060">
                                            <p:txEl>
                                              <p:pRg st="1" end="1"/>
                                            </p:txEl>
                                          </p:spTgt>
                                        </p:tgtEl>
                                        <p:attrNameLst>
                                          <p:attrName>ppt_x</p:attrName>
                                        </p:attrNameLst>
                                      </p:cBhvr>
                                      <p:tavLst>
                                        <p:tav tm="0">
                                          <p:val>
                                            <p:strVal val="#ppt_x-.2"/>
                                          </p:val>
                                        </p:tav>
                                        <p:tav tm="100000">
                                          <p:val>
                                            <p:strVal val="#ppt_x"/>
                                          </p:val>
                                        </p:tav>
                                      </p:tavLst>
                                    </p:anim>
                                    <p:anim calcmode="lin" valueType="num">
                                      <p:cBhvr>
                                        <p:cTn id="24" dur="1000" fill="hold"/>
                                        <p:tgtEl>
                                          <p:spTgt spid="17306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7306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73067"/>
                                        </p:tgtEl>
                                        <p:attrNameLst>
                                          <p:attrName>style.visibility</p:attrName>
                                        </p:attrNameLst>
                                      </p:cBhvr>
                                      <p:to>
                                        <p:strVal val="hidden"/>
                                      </p:to>
                                    </p:set>
                                  </p:childTnLst>
                                </p:cTn>
                              </p:par>
                              <p:par>
                                <p:cTn id="30" presetID="29" presetClass="entr" presetSubtype="0" fill="hold" grpId="0" nodeType="withEffect">
                                  <p:stCondLst>
                                    <p:cond delay="0"/>
                                  </p:stCondLst>
                                  <p:childTnLst>
                                    <p:set>
                                      <p:cBhvr>
                                        <p:cTn id="31" dur="1" fill="hold">
                                          <p:stCondLst>
                                            <p:cond delay="0"/>
                                          </p:stCondLst>
                                        </p:cTn>
                                        <p:tgtEl>
                                          <p:spTgt spid="173060">
                                            <p:txEl>
                                              <p:pRg st="2" end="2"/>
                                            </p:txEl>
                                          </p:spTgt>
                                        </p:tgtEl>
                                        <p:attrNameLst>
                                          <p:attrName>style.visibility</p:attrName>
                                        </p:attrNameLst>
                                      </p:cBhvr>
                                      <p:to>
                                        <p:strVal val="visible"/>
                                      </p:to>
                                    </p:set>
                                    <p:anim calcmode="lin" valueType="num">
                                      <p:cBhvr>
                                        <p:cTn id="32" dur="1000" fill="hold"/>
                                        <p:tgtEl>
                                          <p:spTgt spid="173060">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17306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73060">
                                            <p:txEl>
                                              <p:pRg st="2" end="2"/>
                                            </p:txEl>
                                          </p:spTgt>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173068"/>
                                        </p:tgtEl>
                                        <p:attrNameLst>
                                          <p:attrName>style.visibility</p:attrName>
                                        </p:attrNameLst>
                                      </p:cBhvr>
                                      <p:to>
                                        <p:strVal val="visible"/>
                                      </p:to>
                                    </p:set>
                                    <p:animEffect transition="in" filter="wipe(right)">
                                      <p:cBhvr>
                                        <p:cTn id="38" dur="500"/>
                                        <p:tgtEl>
                                          <p:spTgt spid="173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uiExpand="1" build="p"/>
      <p:bldP spid="173067" grpId="0" animBg="1"/>
      <p:bldP spid="173067" grpId="1" animBg="1"/>
      <p:bldP spid="1730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Dr. Vohra</a:t>
            </a:r>
            <a:endParaRPr lang="en-US"/>
          </a:p>
        </p:txBody>
      </p:sp>
      <p:sp>
        <p:nvSpPr>
          <p:cNvPr id="8" name="Slide Number Placeholder 4"/>
          <p:cNvSpPr>
            <a:spLocks noGrp="1"/>
          </p:cNvSpPr>
          <p:nvPr>
            <p:ph type="sldNum" sz="quarter" idx="11"/>
          </p:nvPr>
        </p:nvSpPr>
        <p:spPr/>
        <p:txBody>
          <a:bodyPr/>
          <a:lstStyle/>
          <a:p>
            <a:fld id="{3CA98A4B-BCC3-4A00-8222-1CD6B95612AA}" type="slidenum">
              <a:rPr lang="en-US"/>
              <a:pPr/>
              <a:t>13</a:t>
            </a:fld>
            <a:endParaRPr lang="en-US"/>
          </a:p>
        </p:txBody>
      </p:sp>
      <p:sp>
        <p:nvSpPr>
          <p:cNvPr id="392194" name="Rectangle 2"/>
          <p:cNvSpPr>
            <a:spLocks noChangeArrowheads="1"/>
          </p:cNvSpPr>
          <p:nvPr/>
        </p:nvSpPr>
        <p:spPr bwMode="auto">
          <a:xfrm>
            <a:off x="5659438" y="2047875"/>
            <a:ext cx="3175000" cy="1371600"/>
          </a:xfrm>
          <a:prstGeom prst="rect">
            <a:avLst/>
          </a:prstGeom>
          <a:noFill/>
          <a:ln w="9525">
            <a:noFill/>
            <a:miter lim="800000"/>
            <a:headEnd/>
            <a:tailEnd/>
          </a:ln>
          <a:effectLst/>
        </p:spPr>
        <p:txBody>
          <a:bodyPr>
            <a:spAutoFit/>
          </a:bodyPr>
          <a:lstStyle/>
          <a:p>
            <a:pPr marL="365125" indent="-365125" algn="ctr">
              <a:spcBef>
                <a:spcPct val="20000"/>
              </a:spcBef>
              <a:buClr>
                <a:schemeClr val="hlink"/>
              </a:buClr>
              <a:buSzPct val="65000"/>
              <a:buFont typeface="Wingdings" pitchFamily="2" charset="2"/>
              <a:buNone/>
            </a:pPr>
            <a:r>
              <a:rPr lang="en-US" b="0">
                <a:solidFill>
                  <a:schemeClr val="tx1"/>
                </a:solidFill>
                <a:effectLst>
                  <a:outerShdw blurRad="38100" dist="38100" dir="2700000" algn="tl">
                    <a:srgbClr val="000000"/>
                  </a:outerShdw>
                </a:effectLst>
              </a:rPr>
              <a:t>INFERIOR VESICAL ARTERY</a:t>
            </a:r>
          </a:p>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supplies the lower portion of the bladder</a:t>
            </a:r>
          </a:p>
        </p:txBody>
      </p:sp>
      <p:pic>
        <p:nvPicPr>
          <p:cNvPr id="9" name="Picture 3" descr="File0571"/>
          <p:cNvPicPr>
            <a:picLocks noChangeAspect="1" noChangeArrowheads="1"/>
          </p:cNvPicPr>
          <p:nvPr/>
        </p:nvPicPr>
        <p:blipFill>
          <a:blip r:embed="rId3" cstate="print"/>
          <a:srcRect/>
          <a:stretch>
            <a:fillRect/>
          </a:stretch>
        </p:blipFill>
        <p:spPr bwMode="auto">
          <a:xfrm>
            <a:off x="133654" y="1785256"/>
            <a:ext cx="5795446" cy="3614511"/>
          </a:xfrm>
          <a:prstGeom prst="rect">
            <a:avLst/>
          </a:prstGeom>
          <a:noFill/>
        </p:spPr>
      </p:pic>
      <p:sp>
        <p:nvSpPr>
          <p:cNvPr id="10" name="Rectangle 9"/>
          <p:cNvSpPr/>
          <p:nvPr/>
        </p:nvSpPr>
        <p:spPr bwMode="auto">
          <a:xfrm>
            <a:off x="4767943" y="3439881"/>
            <a:ext cx="1121228" cy="206829"/>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FFFFFF"/>
              </a:solidFill>
              <a:effectLst/>
              <a:latin typeface="Tahoma" pitchFamily="34" charset="0"/>
              <a:cs typeface="Arial" charset="0"/>
            </a:endParaRP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 calcmode="lin" valueType="num">
                                      <p:cBhvr>
                                        <p:cTn id="7" dur="1000" fill="hold"/>
                                        <p:tgtEl>
                                          <p:spTgt spid="39219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9219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219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92194">
                                            <p:txEl>
                                              <p:pRg st="1" end="1"/>
                                            </p:txEl>
                                          </p:spTgt>
                                        </p:tgtEl>
                                        <p:attrNameLst>
                                          <p:attrName>style.visibility</p:attrName>
                                        </p:attrNameLst>
                                      </p:cBhvr>
                                      <p:to>
                                        <p:strVal val="visible"/>
                                      </p:to>
                                    </p:set>
                                    <p:anim calcmode="lin" valueType="num">
                                      <p:cBhvr>
                                        <p:cTn id="14" dur="1000" fill="hold"/>
                                        <p:tgtEl>
                                          <p:spTgt spid="392194">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9219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219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DA459CB7-3128-4BDE-AE9F-B236A918F2DB}" type="slidenum">
              <a:rPr lang="en-US"/>
              <a:pPr/>
              <a:t>14</a:t>
            </a:fld>
            <a:endParaRPr lang="en-US"/>
          </a:p>
        </p:txBody>
      </p:sp>
      <p:pic>
        <p:nvPicPr>
          <p:cNvPr id="83983" name="Picture 15" descr="Untitled-36"/>
          <p:cNvPicPr>
            <a:picLocks noChangeAspect="1" noChangeArrowheads="1"/>
          </p:cNvPicPr>
          <p:nvPr/>
        </p:nvPicPr>
        <p:blipFill>
          <a:blip r:embed="rId3"/>
          <a:srcRect/>
          <a:stretch>
            <a:fillRect/>
          </a:stretch>
        </p:blipFill>
        <p:spPr bwMode="auto">
          <a:xfrm>
            <a:off x="884238" y="179388"/>
            <a:ext cx="8070850" cy="6142037"/>
          </a:xfrm>
          <a:prstGeom prst="rect">
            <a:avLst/>
          </a:prstGeom>
          <a:noFill/>
        </p:spPr>
      </p:pic>
      <p:sp>
        <p:nvSpPr>
          <p:cNvPr id="83973" name="Rectangle 5"/>
          <p:cNvSpPr>
            <a:spLocks noChangeArrowheads="1"/>
          </p:cNvSpPr>
          <p:nvPr/>
        </p:nvSpPr>
        <p:spPr bwMode="auto">
          <a:xfrm>
            <a:off x="496888" y="5092700"/>
            <a:ext cx="3175000" cy="132080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a:spcBef>
                <a:spcPct val="20000"/>
              </a:spcBef>
              <a:buClr>
                <a:schemeClr val="hlink"/>
              </a:buClr>
              <a:buSzPct val="65000"/>
              <a:buFont typeface="Wingdings" pitchFamily="2" charset="2"/>
              <a:buNone/>
            </a:pPr>
            <a:r>
              <a:rPr lang="en-US" b="0">
                <a:solidFill>
                  <a:schemeClr val="tx1"/>
                </a:solidFill>
                <a:effectLst>
                  <a:outerShdw blurRad="38100" dist="38100" dir="2700000" algn="tl">
                    <a:srgbClr val="000000"/>
                  </a:outerShdw>
                </a:effectLst>
              </a:rPr>
              <a:t>In the male, the inferior vesical artery also supplies the prostate and the seminal vesicles</a:t>
            </a:r>
          </a:p>
        </p:txBody>
      </p:sp>
      <p:sp>
        <p:nvSpPr>
          <p:cNvPr id="83984" name="AutoShape 16"/>
          <p:cNvSpPr>
            <a:spLocks noChangeArrowheads="1"/>
          </p:cNvSpPr>
          <p:nvPr/>
        </p:nvSpPr>
        <p:spPr bwMode="auto">
          <a:xfrm>
            <a:off x="1450975" y="1703388"/>
            <a:ext cx="1473200" cy="601662"/>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3983"/>
                                        </p:tgtEl>
                                        <p:attrNameLst>
                                          <p:attrName>style.visibility</p:attrName>
                                        </p:attrNameLst>
                                      </p:cBhvr>
                                      <p:to>
                                        <p:strVal val="visible"/>
                                      </p:to>
                                    </p:set>
                                    <p:animEffect transition="in" filter="box(in)">
                                      <p:cBhvr>
                                        <p:cTn id="7" dur="500"/>
                                        <p:tgtEl>
                                          <p:spTgt spid="839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83973">
                                            <p:bg/>
                                          </p:spTgt>
                                        </p:tgtEl>
                                        <p:attrNameLst>
                                          <p:attrName>style.visibility</p:attrName>
                                        </p:attrNameLst>
                                      </p:cBhvr>
                                      <p:to>
                                        <p:strVal val="visible"/>
                                      </p:to>
                                    </p:set>
                                    <p:anim calcmode="lin" valueType="num">
                                      <p:cBhvr additive="base">
                                        <p:cTn id="12" dur="500" fill="hold"/>
                                        <p:tgtEl>
                                          <p:spTgt spid="83973">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83973">
                                            <p:bg/>
                                          </p:spTgt>
                                        </p:tgtEl>
                                        <p:attrNameLst>
                                          <p:attrName>ppt_y</p:attrName>
                                        </p:attrNameLst>
                                      </p:cBhvr>
                                      <p:tavLst>
                                        <p:tav tm="0">
                                          <p:val>
                                            <p:strVal val="1+#ppt_h/2"/>
                                          </p:val>
                                        </p:tav>
                                        <p:tav tm="100000">
                                          <p:val>
                                            <p:strVal val="#ppt_y"/>
                                          </p:val>
                                        </p:tav>
                                      </p:tavLst>
                                    </p:anim>
                                  </p:childTnLst>
                                </p:cTn>
                              </p:par>
                              <p:par>
                                <p:cTn id="14" presetID="2" presetClass="entr" presetSubtype="12" fill="hold" grpId="0" nodeType="withEffect">
                                  <p:stCondLst>
                                    <p:cond delay="0"/>
                                  </p:stCondLst>
                                  <p:childTnLst>
                                    <p:set>
                                      <p:cBhvr>
                                        <p:cTn id="15" dur="1" fill="hold">
                                          <p:stCondLst>
                                            <p:cond delay="0"/>
                                          </p:stCondLst>
                                        </p:cTn>
                                        <p:tgtEl>
                                          <p:spTgt spid="83973">
                                            <p:txEl>
                                              <p:pRg st="0" end="0"/>
                                            </p:txEl>
                                          </p:spTgt>
                                        </p:tgtEl>
                                        <p:attrNameLst>
                                          <p:attrName>style.visibility</p:attrName>
                                        </p:attrNameLst>
                                      </p:cBhvr>
                                      <p:to>
                                        <p:strVal val="visible"/>
                                      </p:to>
                                    </p:set>
                                    <p:anim calcmode="lin" valueType="num">
                                      <p:cBhvr additive="base">
                                        <p:cTn id="16" dur="500" fill="hold"/>
                                        <p:tgtEl>
                                          <p:spTgt spid="8397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8397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83984"/>
                                        </p:tgtEl>
                                        <p:attrNameLst>
                                          <p:attrName>style.visibility</p:attrName>
                                        </p:attrNameLst>
                                      </p:cBhvr>
                                      <p:to>
                                        <p:strVal val="visible"/>
                                      </p:to>
                                    </p:set>
                                    <p:anim calcmode="lin" valueType="num">
                                      <p:cBhvr>
                                        <p:cTn id="21" dur="500" fill="hold"/>
                                        <p:tgtEl>
                                          <p:spTgt spid="83984"/>
                                        </p:tgtEl>
                                        <p:attrNameLst>
                                          <p:attrName>ppt_w</p:attrName>
                                        </p:attrNameLst>
                                      </p:cBhvr>
                                      <p:tavLst>
                                        <p:tav tm="0">
                                          <p:val>
                                            <p:fltVal val="0"/>
                                          </p:val>
                                        </p:tav>
                                        <p:tav tm="100000">
                                          <p:val>
                                            <p:strVal val="#ppt_w"/>
                                          </p:val>
                                        </p:tav>
                                      </p:tavLst>
                                    </p:anim>
                                    <p:anim calcmode="lin" valueType="num">
                                      <p:cBhvr>
                                        <p:cTn id="22" dur="500" fill="hold"/>
                                        <p:tgtEl>
                                          <p:spTgt spid="839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uiExpand="1" build="p" animBg="1"/>
      <p:bldP spid="839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9B7C0DA8-0391-461A-899B-5C3A9D824C53}" type="slidenum">
              <a:rPr lang="en-US"/>
              <a:pPr/>
              <a:t>15</a:t>
            </a:fld>
            <a:endParaRPr lang="en-US"/>
          </a:p>
        </p:txBody>
      </p:sp>
      <p:sp>
        <p:nvSpPr>
          <p:cNvPr id="175111" name="Rectangle 7"/>
          <p:cNvSpPr>
            <a:spLocks noGrp="1" noChangeArrowheads="1"/>
          </p:cNvSpPr>
          <p:nvPr>
            <p:ph type="body" idx="1"/>
          </p:nvPr>
        </p:nvSpPr>
        <p:spPr>
          <a:xfrm>
            <a:off x="6534150" y="2090738"/>
            <a:ext cx="2408238" cy="2651125"/>
          </a:xfrm>
          <a:noFill/>
        </p:spPr>
        <p:txBody>
          <a:bodyPr/>
          <a:lstStyle/>
          <a:p>
            <a:pPr algn="ctr">
              <a:buFont typeface="Wingdings" pitchFamily="2" charset="2"/>
              <a:buNone/>
            </a:pPr>
            <a:r>
              <a:rPr lang="en-US"/>
              <a:t>MIDDLE RECTAL ARTERY</a:t>
            </a:r>
          </a:p>
          <a:p>
            <a:r>
              <a:rPr lang="en-US"/>
              <a:t>usually arises with the inferior vesical artery</a:t>
            </a:r>
          </a:p>
          <a:p>
            <a:r>
              <a:rPr lang="en-US"/>
              <a:t>supplies the muscles of the lower rectum </a:t>
            </a:r>
          </a:p>
        </p:txBody>
      </p:sp>
      <p:pic>
        <p:nvPicPr>
          <p:cNvPr id="175113" name="Picture 9" descr="F66122-005-f064"/>
          <p:cNvPicPr>
            <a:picLocks noChangeAspect="1" noChangeArrowheads="1"/>
          </p:cNvPicPr>
          <p:nvPr/>
        </p:nvPicPr>
        <p:blipFill>
          <a:blip r:embed="rId3"/>
          <a:srcRect b="2615"/>
          <a:stretch>
            <a:fillRect/>
          </a:stretch>
        </p:blipFill>
        <p:spPr bwMode="auto">
          <a:xfrm>
            <a:off x="196850" y="387350"/>
            <a:ext cx="6162675" cy="6084888"/>
          </a:xfrm>
          <a:prstGeom prst="rect">
            <a:avLst/>
          </a:prstGeom>
          <a:noFill/>
        </p:spPr>
      </p:pic>
      <p:sp>
        <p:nvSpPr>
          <p:cNvPr id="175114" name="AutoShape 10"/>
          <p:cNvSpPr>
            <a:spLocks noChangeArrowheads="1"/>
          </p:cNvSpPr>
          <p:nvPr/>
        </p:nvSpPr>
        <p:spPr bwMode="auto">
          <a:xfrm>
            <a:off x="4773613" y="5203825"/>
            <a:ext cx="1182687" cy="244475"/>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5113"/>
                                        </p:tgtEl>
                                        <p:attrNameLst>
                                          <p:attrName>style.visibility</p:attrName>
                                        </p:attrNameLst>
                                      </p:cBhvr>
                                      <p:to>
                                        <p:strVal val="visible"/>
                                      </p:to>
                                    </p:set>
                                    <p:animEffect transition="in" filter="box(in)">
                                      <p:cBhvr>
                                        <p:cTn id="7" dur="500"/>
                                        <p:tgtEl>
                                          <p:spTgt spid="17511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5111">
                                            <p:txEl>
                                              <p:pRg st="0" end="0"/>
                                            </p:txEl>
                                          </p:spTgt>
                                        </p:tgtEl>
                                        <p:attrNameLst>
                                          <p:attrName>style.visibility</p:attrName>
                                        </p:attrNameLst>
                                      </p:cBhvr>
                                      <p:to>
                                        <p:strVal val="visible"/>
                                      </p:to>
                                    </p:set>
                                    <p:anim calcmode="lin" valueType="num">
                                      <p:cBhvr>
                                        <p:cTn id="12" dur="1000" fill="hold"/>
                                        <p:tgtEl>
                                          <p:spTgt spid="175111">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751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5111">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175114"/>
                                        </p:tgtEl>
                                        <p:attrNameLst>
                                          <p:attrName>style.visibility</p:attrName>
                                        </p:attrNameLst>
                                      </p:cBhvr>
                                      <p:to>
                                        <p:strVal val="visible"/>
                                      </p:to>
                                    </p:set>
                                    <p:anim calcmode="lin" valueType="num">
                                      <p:cBhvr>
                                        <p:cTn id="18" dur="500" fill="hold"/>
                                        <p:tgtEl>
                                          <p:spTgt spid="175114"/>
                                        </p:tgtEl>
                                        <p:attrNameLst>
                                          <p:attrName>ppt_w</p:attrName>
                                        </p:attrNameLst>
                                      </p:cBhvr>
                                      <p:tavLst>
                                        <p:tav tm="0">
                                          <p:val>
                                            <p:fltVal val="0"/>
                                          </p:val>
                                        </p:tav>
                                        <p:tav tm="100000">
                                          <p:val>
                                            <p:strVal val="#ppt_w"/>
                                          </p:val>
                                        </p:tav>
                                      </p:tavLst>
                                    </p:anim>
                                    <p:anim calcmode="lin" valueType="num">
                                      <p:cBhvr>
                                        <p:cTn id="19" dur="500" fill="hold"/>
                                        <p:tgtEl>
                                          <p:spTgt spid="17511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75111">
                                            <p:txEl>
                                              <p:pRg st="1" end="1"/>
                                            </p:txEl>
                                          </p:spTgt>
                                        </p:tgtEl>
                                        <p:attrNameLst>
                                          <p:attrName>style.visibility</p:attrName>
                                        </p:attrNameLst>
                                      </p:cBhvr>
                                      <p:to>
                                        <p:strVal val="visible"/>
                                      </p:to>
                                    </p:set>
                                    <p:anim calcmode="lin" valueType="num">
                                      <p:cBhvr>
                                        <p:cTn id="24" dur="1000" fill="hold"/>
                                        <p:tgtEl>
                                          <p:spTgt spid="175111">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51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51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75111">
                                            <p:txEl>
                                              <p:pRg st="2" end="2"/>
                                            </p:txEl>
                                          </p:spTgt>
                                        </p:tgtEl>
                                        <p:attrNameLst>
                                          <p:attrName>style.visibility</p:attrName>
                                        </p:attrNameLst>
                                      </p:cBhvr>
                                      <p:to>
                                        <p:strVal val="visible"/>
                                      </p:to>
                                    </p:set>
                                    <p:anim calcmode="lin" valueType="num">
                                      <p:cBhvr>
                                        <p:cTn id="31" dur="1000" fill="hold"/>
                                        <p:tgtEl>
                                          <p:spTgt spid="175111">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1751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751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uiExpand="1" build="p"/>
      <p:bldP spid="1751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E27F3B1C-702B-49AF-9450-B82A983988C9}" type="slidenum">
              <a:rPr lang="en-US"/>
              <a:pPr/>
              <a:t>16</a:t>
            </a:fld>
            <a:endParaRPr lang="en-US"/>
          </a:p>
        </p:txBody>
      </p:sp>
      <p:pic>
        <p:nvPicPr>
          <p:cNvPr id="185349" name="Picture 5" descr="File0572"/>
          <p:cNvPicPr>
            <a:picLocks noChangeAspect="1" noChangeArrowheads="1"/>
          </p:cNvPicPr>
          <p:nvPr/>
        </p:nvPicPr>
        <p:blipFill>
          <a:blip r:embed="rId3" cstate="print"/>
          <a:srcRect l="14967" r="15280"/>
          <a:stretch>
            <a:fillRect/>
          </a:stretch>
        </p:blipFill>
        <p:spPr bwMode="auto">
          <a:xfrm>
            <a:off x="422275" y="222250"/>
            <a:ext cx="7112000" cy="6357938"/>
          </a:xfrm>
          <a:prstGeom prst="rect">
            <a:avLst/>
          </a:prstGeom>
          <a:noFill/>
        </p:spPr>
      </p:pic>
      <p:sp>
        <p:nvSpPr>
          <p:cNvPr id="185346" name="Rectangle 2"/>
          <p:cNvSpPr>
            <a:spLocks noGrp="1" noChangeArrowheads="1"/>
          </p:cNvSpPr>
          <p:nvPr>
            <p:ph type="body" idx="1"/>
          </p:nvPr>
        </p:nvSpPr>
        <p:spPr>
          <a:xfrm>
            <a:off x="6913563" y="620713"/>
            <a:ext cx="1838325" cy="2235200"/>
          </a:xfrm>
          <a:solidFill>
            <a:schemeClr val="accent1"/>
          </a:solidFill>
          <a:ln>
            <a:solidFill>
              <a:schemeClr val="tx1"/>
            </a:solidFill>
          </a:ln>
          <a:effectLst>
            <a:outerShdw dist="107763" dir="2700000" algn="ctr" rotWithShape="0">
              <a:schemeClr val="bg2">
                <a:alpha val="50000"/>
              </a:schemeClr>
            </a:outerShdw>
          </a:effectLst>
        </p:spPr>
        <p:txBody>
          <a:bodyPr/>
          <a:lstStyle/>
          <a:p>
            <a:pPr marL="0" indent="0">
              <a:buFont typeface="Wingdings" pitchFamily="2" charset="2"/>
              <a:buNone/>
            </a:pPr>
            <a:r>
              <a:rPr lang="en-US"/>
              <a:t>The middle rectal artery anastomoses with the superior and inferior rectal arteries</a:t>
            </a:r>
          </a:p>
        </p:txBody>
      </p:sp>
      <p:sp>
        <p:nvSpPr>
          <p:cNvPr id="185348" name="AutoShape 4"/>
          <p:cNvSpPr>
            <a:spLocks noChangeArrowheads="1"/>
          </p:cNvSpPr>
          <p:nvPr/>
        </p:nvSpPr>
        <p:spPr bwMode="auto">
          <a:xfrm>
            <a:off x="1784350" y="5895975"/>
            <a:ext cx="1038225" cy="211138"/>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185350" name="AutoShape 6"/>
          <p:cNvSpPr>
            <a:spLocks noChangeArrowheads="1"/>
          </p:cNvSpPr>
          <p:nvPr/>
        </p:nvSpPr>
        <p:spPr bwMode="auto">
          <a:xfrm>
            <a:off x="2378075" y="6089650"/>
            <a:ext cx="1038225" cy="211138"/>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185352" name="AutoShape 8"/>
          <p:cNvSpPr>
            <a:spLocks noChangeArrowheads="1"/>
          </p:cNvSpPr>
          <p:nvPr/>
        </p:nvSpPr>
        <p:spPr bwMode="auto">
          <a:xfrm>
            <a:off x="831850" y="774700"/>
            <a:ext cx="1038225" cy="211138"/>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 name="Footer Placeholder 7"/>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85349"/>
                                        </p:tgtEl>
                                        <p:attrNameLst>
                                          <p:attrName>style.visibility</p:attrName>
                                        </p:attrNameLst>
                                      </p:cBhvr>
                                      <p:to>
                                        <p:strVal val="visible"/>
                                      </p:to>
                                    </p:set>
                                    <p:animEffect transition="in" filter="box(in)">
                                      <p:cBhvr>
                                        <p:cTn id="7" dur="500"/>
                                        <p:tgtEl>
                                          <p:spTgt spid="1853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185346">
                                            <p:bg/>
                                          </p:spTgt>
                                        </p:tgtEl>
                                        <p:attrNameLst>
                                          <p:attrName>style.visibility</p:attrName>
                                        </p:attrNameLst>
                                      </p:cBhvr>
                                      <p:to>
                                        <p:strVal val="visible"/>
                                      </p:to>
                                    </p:set>
                                    <p:anim calcmode="lin" valueType="num">
                                      <p:cBhvr additive="base">
                                        <p:cTn id="12" dur="500" fill="hold"/>
                                        <p:tgtEl>
                                          <p:spTgt spid="185346">
                                            <p:bg/>
                                          </p:spTgt>
                                        </p:tgtEl>
                                        <p:attrNameLst>
                                          <p:attrName>ppt_x</p:attrName>
                                        </p:attrNameLst>
                                      </p:cBhvr>
                                      <p:tavLst>
                                        <p:tav tm="0">
                                          <p:val>
                                            <p:strVal val="1+#ppt_w/2"/>
                                          </p:val>
                                        </p:tav>
                                        <p:tav tm="100000">
                                          <p:val>
                                            <p:strVal val="#ppt_x"/>
                                          </p:val>
                                        </p:tav>
                                      </p:tavLst>
                                    </p:anim>
                                    <p:anim calcmode="lin" valueType="num">
                                      <p:cBhvr additive="base">
                                        <p:cTn id="13" dur="500" fill="hold"/>
                                        <p:tgtEl>
                                          <p:spTgt spid="185346">
                                            <p:bg/>
                                          </p:spTgt>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85346">
                                            <p:txEl>
                                              <p:pRg st="0" end="0"/>
                                            </p:txEl>
                                          </p:spTgt>
                                        </p:tgtEl>
                                        <p:attrNameLst>
                                          <p:attrName>style.visibility</p:attrName>
                                        </p:attrNameLst>
                                      </p:cBhvr>
                                      <p:to>
                                        <p:strVal val="visible"/>
                                      </p:to>
                                    </p:set>
                                    <p:anim calcmode="lin" valueType="num">
                                      <p:cBhvr additive="base">
                                        <p:cTn id="16" dur="500" fill="hold"/>
                                        <p:tgtEl>
                                          <p:spTgt spid="185346">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85346">
                                            <p:txEl>
                                              <p:pRg st="0" end="0"/>
                                            </p:txEl>
                                          </p:spTgt>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185348"/>
                                        </p:tgtEl>
                                        <p:attrNameLst>
                                          <p:attrName>style.visibility</p:attrName>
                                        </p:attrNameLst>
                                      </p:cBhvr>
                                      <p:to>
                                        <p:strVal val="visible"/>
                                      </p:to>
                                    </p:set>
                                    <p:anim calcmode="lin" valueType="num">
                                      <p:cBhvr>
                                        <p:cTn id="21" dur="500" fill="hold"/>
                                        <p:tgtEl>
                                          <p:spTgt spid="185348"/>
                                        </p:tgtEl>
                                        <p:attrNameLst>
                                          <p:attrName>ppt_w</p:attrName>
                                        </p:attrNameLst>
                                      </p:cBhvr>
                                      <p:tavLst>
                                        <p:tav tm="0">
                                          <p:val>
                                            <p:fltVal val="0"/>
                                          </p:val>
                                        </p:tav>
                                        <p:tav tm="100000">
                                          <p:val>
                                            <p:strVal val="#ppt_w"/>
                                          </p:val>
                                        </p:tav>
                                      </p:tavLst>
                                    </p:anim>
                                    <p:anim calcmode="lin" valueType="num">
                                      <p:cBhvr>
                                        <p:cTn id="22" dur="500" fill="hold"/>
                                        <p:tgtEl>
                                          <p:spTgt spid="185348"/>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3" presetClass="entr" presetSubtype="0" fill="hold" grpId="0" nodeType="afterEffect">
                                  <p:stCondLst>
                                    <p:cond delay="0"/>
                                  </p:stCondLst>
                                  <p:childTnLst>
                                    <p:set>
                                      <p:cBhvr>
                                        <p:cTn id="25" dur="1" fill="hold">
                                          <p:stCondLst>
                                            <p:cond delay="0"/>
                                          </p:stCondLst>
                                        </p:cTn>
                                        <p:tgtEl>
                                          <p:spTgt spid="185350"/>
                                        </p:tgtEl>
                                        <p:attrNameLst>
                                          <p:attrName>style.visibility</p:attrName>
                                        </p:attrNameLst>
                                      </p:cBhvr>
                                      <p:to>
                                        <p:strVal val="visible"/>
                                      </p:to>
                                    </p:set>
                                    <p:animEffect transition="in" filter="fade">
                                      <p:cBhvr>
                                        <p:cTn id="26" dur="100"/>
                                        <p:tgtEl>
                                          <p:spTgt spid="185350"/>
                                        </p:tgtEl>
                                      </p:cBhvr>
                                    </p:animEffect>
                                    <p:anim calcmode="lin" valueType="num">
                                      <p:cBhvr>
                                        <p:cTn id="27" dur="400" fill="hold"/>
                                        <p:tgtEl>
                                          <p:spTgt spid="185350"/>
                                        </p:tgtEl>
                                        <p:attrNameLst>
                                          <p:attrName>ppt_x</p:attrName>
                                        </p:attrNameLst>
                                      </p:cBhvr>
                                      <p:tavLst>
                                        <p:tav tm="0">
                                          <p:val>
                                            <p:strVal val="#ppt_x"/>
                                          </p:val>
                                        </p:tav>
                                        <p:tav tm="100000">
                                          <p:val>
                                            <p:strVal val="#ppt_x"/>
                                          </p:val>
                                        </p:tav>
                                      </p:tavLst>
                                    </p:anim>
                                    <p:anim calcmode="lin" valueType="num">
                                      <p:cBhvr>
                                        <p:cTn id="28" dur="400" fill="hold"/>
                                        <p:tgtEl>
                                          <p:spTgt spid="185350"/>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1853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1853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1" fill="hold">
                            <p:stCondLst>
                              <p:cond delay="2000"/>
                            </p:stCondLst>
                            <p:childTnLst>
                              <p:par>
                                <p:cTn id="32" presetID="43" presetClass="entr" presetSubtype="0" fill="hold" grpId="0" nodeType="afterEffect">
                                  <p:stCondLst>
                                    <p:cond delay="0"/>
                                  </p:stCondLst>
                                  <p:childTnLst>
                                    <p:set>
                                      <p:cBhvr>
                                        <p:cTn id="33" dur="1" fill="hold">
                                          <p:stCondLst>
                                            <p:cond delay="0"/>
                                          </p:stCondLst>
                                        </p:cTn>
                                        <p:tgtEl>
                                          <p:spTgt spid="185352"/>
                                        </p:tgtEl>
                                        <p:attrNameLst>
                                          <p:attrName>style.visibility</p:attrName>
                                        </p:attrNameLst>
                                      </p:cBhvr>
                                      <p:to>
                                        <p:strVal val="visible"/>
                                      </p:to>
                                    </p:set>
                                    <p:animEffect transition="in" filter="fade">
                                      <p:cBhvr>
                                        <p:cTn id="34" dur="100"/>
                                        <p:tgtEl>
                                          <p:spTgt spid="185352"/>
                                        </p:tgtEl>
                                      </p:cBhvr>
                                    </p:animEffect>
                                    <p:anim calcmode="lin" valueType="num">
                                      <p:cBhvr>
                                        <p:cTn id="35" dur="400" fill="hold"/>
                                        <p:tgtEl>
                                          <p:spTgt spid="185352"/>
                                        </p:tgtEl>
                                        <p:attrNameLst>
                                          <p:attrName>ppt_x</p:attrName>
                                        </p:attrNameLst>
                                      </p:cBhvr>
                                      <p:tavLst>
                                        <p:tav tm="0">
                                          <p:val>
                                            <p:strVal val="#ppt_x"/>
                                          </p:val>
                                        </p:tav>
                                        <p:tav tm="100000">
                                          <p:val>
                                            <p:strVal val="#ppt_x"/>
                                          </p:val>
                                        </p:tav>
                                      </p:tavLst>
                                    </p:anim>
                                    <p:anim calcmode="lin" valueType="num">
                                      <p:cBhvr>
                                        <p:cTn id="36" dur="400" fill="hold"/>
                                        <p:tgtEl>
                                          <p:spTgt spid="18535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53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53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uiExpand="1" build="p" animBg="1"/>
      <p:bldP spid="185348" grpId="0" animBg="1"/>
      <p:bldP spid="185350" grpId="0" animBg="1"/>
      <p:bldP spid="1853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9A782143-1983-4BCC-8A65-E6098B8ADC32}" type="slidenum">
              <a:rPr lang="en-US"/>
              <a:pPr/>
              <a:t>17</a:t>
            </a:fld>
            <a:endParaRPr lang="en-US"/>
          </a:p>
        </p:txBody>
      </p:sp>
      <p:pic>
        <p:nvPicPr>
          <p:cNvPr id="183299" name="Picture 3" descr="F66122-005-f064"/>
          <p:cNvPicPr>
            <a:picLocks noChangeAspect="1" noChangeArrowheads="1"/>
          </p:cNvPicPr>
          <p:nvPr/>
        </p:nvPicPr>
        <p:blipFill>
          <a:blip r:embed="rId3"/>
          <a:srcRect b="2615"/>
          <a:stretch>
            <a:fillRect/>
          </a:stretch>
        </p:blipFill>
        <p:spPr bwMode="auto">
          <a:xfrm>
            <a:off x="196850" y="387350"/>
            <a:ext cx="6162675" cy="6084888"/>
          </a:xfrm>
          <a:prstGeom prst="rect">
            <a:avLst/>
          </a:prstGeom>
          <a:noFill/>
        </p:spPr>
      </p:pic>
      <p:sp>
        <p:nvSpPr>
          <p:cNvPr id="183300" name="AutoShape 4"/>
          <p:cNvSpPr>
            <a:spLocks noChangeArrowheads="1"/>
          </p:cNvSpPr>
          <p:nvPr/>
        </p:nvSpPr>
        <p:spPr bwMode="auto">
          <a:xfrm>
            <a:off x="4673600" y="5688013"/>
            <a:ext cx="1081088" cy="411162"/>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183301" name="Rectangle 5"/>
          <p:cNvSpPr>
            <a:spLocks noGrp="1" noChangeArrowheads="1"/>
          </p:cNvSpPr>
          <p:nvPr>
            <p:ph type="body" idx="1"/>
          </p:nvPr>
        </p:nvSpPr>
        <p:spPr>
          <a:xfrm>
            <a:off x="6523038" y="2597150"/>
            <a:ext cx="2352675" cy="2286000"/>
          </a:xfrm>
          <a:noFill/>
        </p:spPr>
        <p:txBody>
          <a:bodyPr/>
          <a:lstStyle/>
          <a:p>
            <a:pPr marL="357188" indent="-357188" algn="ctr">
              <a:buFont typeface="Wingdings" pitchFamily="2" charset="2"/>
              <a:buNone/>
            </a:pPr>
            <a:r>
              <a:rPr lang="en-US">
                <a:solidFill>
                  <a:srgbClr val="FF0000"/>
                </a:solidFill>
              </a:rPr>
              <a:t>INTERNAL PUDENDAL  ARTERY</a:t>
            </a:r>
          </a:p>
          <a:p>
            <a:pPr marL="357188" indent="-357188"/>
            <a:r>
              <a:rPr lang="en-US"/>
              <a:t>leaves the pelvis through the greater sciatic foramen</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83301">
                                            <p:txEl>
                                              <p:pRg st="0" end="0"/>
                                            </p:txEl>
                                          </p:spTgt>
                                        </p:tgtEl>
                                        <p:attrNameLst>
                                          <p:attrName>style.visibility</p:attrName>
                                        </p:attrNameLst>
                                      </p:cBhvr>
                                      <p:to>
                                        <p:strVal val="visible"/>
                                      </p:to>
                                    </p:set>
                                    <p:anim calcmode="lin" valueType="num">
                                      <p:cBhvr>
                                        <p:cTn id="7" dur="1000" fill="hold"/>
                                        <p:tgtEl>
                                          <p:spTgt spid="18330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8330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3301">
                                            <p:txEl>
                                              <p:pRg st="0" end="0"/>
                                            </p:txEl>
                                          </p:spTgt>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83300"/>
                                        </p:tgtEl>
                                        <p:attrNameLst>
                                          <p:attrName>style.visibility</p:attrName>
                                        </p:attrNameLst>
                                      </p:cBhvr>
                                      <p:to>
                                        <p:strVal val="visible"/>
                                      </p:to>
                                    </p:set>
                                    <p:anim calcmode="lin" valueType="num">
                                      <p:cBhvr>
                                        <p:cTn id="13" dur="500" fill="hold"/>
                                        <p:tgtEl>
                                          <p:spTgt spid="183300"/>
                                        </p:tgtEl>
                                        <p:attrNameLst>
                                          <p:attrName>ppt_w</p:attrName>
                                        </p:attrNameLst>
                                      </p:cBhvr>
                                      <p:tavLst>
                                        <p:tav tm="0">
                                          <p:val>
                                            <p:fltVal val="0"/>
                                          </p:val>
                                        </p:tav>
                                        <p:tav tm="100000">
                                          <p:val>
                                            <p:strVal val="#ppt_w"/>
                                          </p:val>
                                        </p:tav>
                                      </p:tavLst>
                                    </p:anim>
                                    <p:anim calcmode="lin" valueType="num">
                                      <p:cBhvr>
                                        <p:cTn id="14" dur="500" fill="hold"/>
                                        <p:tgtEl>
                                          <p:spTgt spid="18330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83301">
                                            <p:txEl>
                                              <p:pRg st="1" end="1"/>
                                            </p:txEl>
                                          </p:spTgt>
                                        </p:tgtEl>
                                        <p:attrNameLst>
                                          <p:attrName>style.visibility</p:attrName>
                                        </p:attrNameLst>
                                      </p:cBhvr>
                                      <p:to>
                                        <p:strVal val="visible"/>
                                      </p:to>
                                    </p:set>
                                    <p:anim calcmode="lin" valueType="num">
                                      <p:cBhvr>
                                        <p:cTn id="19" dur="1000" fill="hold"/>
                                        <p:tgtEl>
                                          <p:spTgt spid="183301">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8330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33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p:bldP spid="18330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A99749B9-76D1-4D88-B237-98C60391DA65}" type="slidenum">
              <a:rPr lang="en-US"/>
              <a:pPr/>
              <a:t>18</a:t>
            </a:fld>
            <a:endParaRPr lang="en-US"/>
          </a:p>
        </p:txBody>
      </p:sp>
      <p:pic>
        <p:nvPicPr>
          <p:cNvPr id="85003" name="Picture 11" descr="File0564"/>
          <p:cNvPicPr>
            <a:picLocks noChangeAspect="1" noChangeArrowheads="1"/>
          </p:cNvPicPr>
          <p:nvPr/>
        </p:nvPicPr>
        <p:blipFill>
          <a:blip r:embed="rId3"/>
          <a:srcRect/>
          <a:stretch>
            <a:fillRect/>
          </a:stretch>
        </p:blipFill>
        <p:spPr bwMode="auto">
          <a:xfrm>
            <a:off x="982663" y="304800"/>
            <a:ext cx="7126287" cy="6402388"/>
          </a:xfrm>
          <a:prstGeom prst="rect">
            <a:avLst/>
          </a:prstGeom>
          <a:noFill/>
        </p:spPr>
      </p:pic>
      <p:sp>
        <p:nvSpPr>
          <p:cNvPr id="84997" name="Rectangle 5"/>
          <p:cNvSpPr>
            <a:spLocks noChangeArrowheads="1"/>
          </p:cNvSpPr>
          <p:nvPr/>
        </p:nvSpPr>
        <p:spPr bwMode="auto">
          <a:xfrm>
            <a:off x="622300" y="176213"/>
            <a:ext cx="7958138" cy="2111375"/>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The internal pudendal artery enters the gluteal region below the piriformis muscle</a:t>
            </a:r>
          </a:p>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then enters the perineum through the lesser sciatic foramen and passes forward in the pudendal canal</a:t>
            </a:r>
          </a:p>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supplies the musculature of the anal canal</a:t>
            </a:r>
          </a:p>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also supplies the skin and muscles of the perineum </a:t>
            </a:r>
          </a:p>
        </p:txBody>
      </p:sp>
      <p:sp>
        <p:nvSpPr>
          <p:cNvPr id="85002" name="AutoShape 10"/>
          <p:cNvSpPr>
            <a:spLocks noChangeArrowheads="1"/>
          </p:cNvSpPr>
          <p:nvPr/>
        </p:nvSpPr>
        <p:spPr bwMode="auto">
          <a:xfrm>
            <a:off x="1049338" y="3636963"/>
            <a:ext cx="1760537" cy="233362"/>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5004" name="AutoShape 12"/>
          <p:cNvSpPr>
            <a:spLocks noChangeArrowheads="1"/>
          </p:cNvSpPr>
          <p:nvPr/>
        </p:nvSpPr>
        <p:spPr bwMode="auto">
          <a:xfrm>
            <a:off x="1455738" y="5459413"/>
            <a:ext cx="1760537" cy="233362"/>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7" name="Footer Placeholder 6"/>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5003"/>
                                        </p:tgtEl>
                                        <p:attrNameLst>
                                          <p:attrName>style.visibility</p:attrName>
                                        </p:attrNameLst>
                                      </p:cBhvr>
                                      <p:to>
                                        <p:strVal val="visible"/>
                                      </p:to>
                                    </p:set>
                                    <p:animEffect transition="in" filter="box(in)">
                                      <p:cBhvr>
                                        <p:cTn id="7" dur="500"/>
                                        <p:tgtEl>
                                          <p:spTgt spid="8500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4997">
                                            <p:bg/>
                                          </p:spTgt>
                                        </p:tgtEl>
                                        <p:attrNameLst>
                                          <p:attrName>style.visibility</p:attrName>
                                        </p:attrNameLst>
                                      </p:cBhvr>
                                      <p:to>
                                        <p:strVal val="visible"/>
                                      </p:to>
                                    </p:set>
                                    <p:animEffect transition="in" filter="fade">
                                      <p:cBhvr>
                                        <p:cTn id="12" dur="1000"/>
                                        <p:tgtEl>
                                          <p:spTgt spid="84997">
                                            <p:bg/>
                                          </p:spTgt>
                                        </p:tgtEl>
                                      </p:cBhvr>
                                    </p:animEffect>
                                    <p:anim calcmode="lin" valueType="num">
                                      <p:cBhvr>
                                        <p:cTn id="13" dur="1000" fill="hold"/>
                                        <p:tgtEl>
                                          <p:spTgt spid="84997">
                                            <p:bg/>
                                          </p:spTgt>
                                        </p:tgtEl>
                                        <p:attrNameLst>
                                          <p:attrName>ppt_x</p:attrName>
                                        </p:attrNameLst>
                                      </p:cBhvr>
                                      <p:tavLst>
                                        <p:tav tm="0">
                                          <p:val>
                                            <p:strVal val="#ppt_x"/>
                                          </p:val>
                                        </p:tav>
                                        <p:tav tm="100000">
                                          <p:val>
                                            <p:strVal val="#ppt_x"/>
                                          </p:val>
                                        </p:tav>
                                      </p:tavLst>
                                    </p:anim>
                                    <p:anim calcmode="lin" valueType="num">
                                      <p:cBhvr>
                                        <p:cTn id="14" dur="1000" fill="hold"/>
                                        <p:tgtEl>
                                          <p:spTgt spid="84997">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4997">
                                            <p:txEl>
                                              <p:pRg st="0" end="0"/>
                                            </p:txEl>
                                          </p:spTgt>
                                        </p:tgtEl>
                                        <p:attrNameLst>
                                          <p:attrName>style.visibility</p:attrName>
                                        </p:attrNameLst>
                                      </p:cBhvr>
                                      <p:to>
                                        <p:strVal val="visible"/>
                                      </p:to>
                                    </p:set>
                                    <p:animEffect transition="in" filter="fade">
                                      <p:cBhvr>
                                        <p:cTn id="17" dur="1000"/>
                                        <p:tgtEl>
                                          <p:spTgt spid="84997">
                                            <p:txEl>
                                              <p:pRg st="0" end="0"/>
                                            </p:txEl>
                                          </p:spTgt>
                                        </p:tgtEl>
                                      </p:cBhvr>
                                    </p:animEffect>
                                    <p:anim calcmode="lin" valueType="num">
                                      <p:cBhvr>
                                        <p:cTn id="18" dur="1000" fill="hold"/>
                                        <p:tgtEl>
                                          <p:spTgt spid="8499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499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7" presetClass="entr" presetSubtype="10" fill="hold" grpId="0" nodeType="afterEffect">
                                  <p:stCondLst>
                                    <p:cond delay="0"/>
                                  </p:stCondLst>
                                  <p:childTnLst>
                                    <p:set>
                                      <p:cBhvr>
                                        <p:cTn id="22" dur="1" fill="hold">
                                          <p:stCondLst>
                                            <p:cond delay="0"/>
                                          </p:stCondLst>
                                        </p:cTn>
                                        <p:tgtEl>
                                          <p:spTgt spid="85002"/>
                                        </p:tgtEl>
                                        <p:attrNameLst>
                                          <p:attrName>style.visibility</p:attrName>
                                        </p:attrNameLst>
                                      </p:cBhvr>
                                      <p:to>
                                        <p:strVal val="visible"/>
                                      </p:to>
                                    </p:set>
                                    <p:anim calcmode="lin" valueType="num">
                                      <p:cBhvr>
                                        <p:cTn id="23" dur="500" fill="hold"/>
                                        <p:tgtEl>
                                          <p:spTgt spid="85002"/>
                                        </p:tgtEl>
                                        <p:attrNameLst>
                                          <p:attrName>ppt_w</p:attrName>
                                        </p:attrNameLst>
                                      </p:cBhvr>
                                      <p:tavLst>
                                        <p:tav tm="0">
                                          <p:val>
                                            <p:fltVal val="0"/>
                                          </p:val>
                                        </p:tav>
                                        <p:tav tm="100000">
                                          <p:val>
                                            <p:strVal val="#ppt_w"/>
                                          </p:val>
                                        </p:tav>
                                      </p:tavLst>
                                    </p:anim>
                                    <p:anim calcmode="lin" valueType="num">
                                      <p:cBhvr>
                                        <p:cTn id="24" dur="500" fill="hold"/>
                                        <p:tgtEl>
                                          <p:spTgt spid="8500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4997">
                                            <p:txEl>
                                              <p:pRg st="1" end="1"/>
                                            </p:txEl>
                                          </p:spTgt>
                                        </p:tgtEl>
                                        <p:attrNameLst>
                                          <p:attrName>style.visibility</p:attrName>
                                        </p:attrNameLst>
                                      </p:cBhvr>
                                      <p:to>
                                        <p:strVal val="visible"/>
                                      </p:to>
                                    </p:set>
                                    <p:animEffect transition="in" filter="fade">
                                      <p:cBhvr>
                                        <p:cTn id="29" dur="1000"/>
                                        <p:tgtEl>
                                          <p:spTgt spid="84997">
                                            <p:txEl>
                                              <p:pRg st="1" end="1"/>
                                            </p:txEl>
                                          </p:spTgt>
                                        </p:tgtEl>
                                      </p:cBhvr>
                                    </p:animEffect>
                                    <p:anim calcmode="lin" valueType="num">
                                      <p:cBhvr>
                                        <p:cTn id="30" dur="1000" fill="hold"/>
                                        <p:tgtEl>
                                          <p:spTgt spid="84997">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4997">
                                            <p:txEl>
                                              <p:p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3" presetClass="entr" presetSubtype="0" fill="hold" grpId="0" nodeType="afterEffect">
                                  <p:stCondLst>
                                    <p:cond delay="0"/>
                                  </p:stCondLst>
                                  <p:childTnLst>
                                    <p:set>
                                      <p:cBhvr>
                                        <p:cTn id="34" dur="1" fill="hold">
                                          <p:stCondLst>
                                            <p:cond delay="0"/>
                                          </p:stCondLst>
                                        </p:cTn>
                                        <p:tgtEl>
                                          <p:spTgt spid="85004"/>
                                        </p:tgtEl>
                                        <p:attrNameLst>
                                          <p:attrName>style.visibility</p:attrName>
                                        </p:attrNameLst>
                                      </p:cBhvr>
                                      <p:to>
                                        <p:strVal val="visible"/>
                                      </p:to>
                                    </p:set>
                                    <p:animEffect transition="in" filter="fade">
                                      <p:cBhvr>
                                        <p:cTn id="35" dur="100"/>
                                        <p:tgtEl>
                                          <p:spTgt spid="85004"/>
                                        </p:tgtEl>
                                      </p:cBhvr>
                                    </p:animEffect>
                                    <p:anim calcmode="lin" valueType="num">
                                      <p:cBhvr>
                                        <p:cTn id="36" dur="400" fill="hold"/>
                                        <p:tgtEl>
                                          <p:spTgt spid="85004"/>
                                        </p:tgtEl>
                                        <p:attrNameLst>
                                          <p:attrName>ppt_x</p:attrName>
                                        </p:attrNameLst>
                                      </p:cBhvr>
                                      <p:tavLst>
                                        <p:tav tm="0">
                                          <p:val>
                                            <p:strVal val="#ppt_x"/>
                                          </p:val>
                                        </p:tav>
                                        <p:tav tm="100000">
                                          <p:val>
                                            <p:strVal val="#ppt_x"/>
                                          </p:val>
                                        </p:tav>
                                      </p:tavLst>
                                    </p:anim>
                                    <p:anim calcmode="lin" valueType="num">
                                      <p:cBhvr>
                                        <p:cTn id="37" dur="400" fill="hold"/>
                                        <p:tgtEl>
                                          <p:spTgt spid="85004"/>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500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500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84997">
                                            <p:txEl>
                                              <p:pRg st="2" end="2"/>
                                            </p:txEl>
                                          </p:spTgt>
                                        </p:tgtEl>
                                        <p:attrNameLst>
                                          <p:attrName>style.visibility</p:attrName>
                                        </p:attrNameLst>
                                      </p:cBhvr>
                                      <p:to>
                                        <p:strVal val="visible"/>
                                      </p:to>
                                    </p:set>
                                    <p:animEffect transition="in" filter="fade">
                                      <p:cBhvr>
                                        <p:cTn id="44" dur="1000"/>
                                        <p:tgtEl>
                                          <p:spTgt spid="84997">
                                            <p:txEl>
                                              <p:pRg st="2" end="2"/>
                                            </p:txEl>
                                          </p:spTgt>
                                        </p:tgtEl>
                                      </p:cBhvr>
                                    </p:animEffect>
                                    <p:anim calcmode="lin" valueType="num">
                                      <p:cBhvr>
                                        <p:cTn id="45" dur="1000" fill="hold"/>
                                        <p:tgtEl>
                                          <p:spTgt spid="84997">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8499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84997">
                                            <p:txEl>
                                              <p:pRg st="3" end="3"/>
                                            </p:txEl>
                                          </p:spTgt>
                                        </p:tgtEl>
                                        <p:attrNameLst>
                                          <p:attrName>style.visibility</p:attrName>
                                        </p:attrNameLst>
                                      </p:cBhvr>
                                      <p:to>
                                        <p:strVal val="visible"/>
                                      </p:to>
                                    </p:set>
                                    <p:animEffect transition="in" filter="fade">
                                      <p:cBhvr>
                                        <p:cTn id="51" dur="1000"/>
                                        <p:tgtEl>
                                          <p:spTgt spid="84997">
                                            <p:txEl>
                                              <p:pRg st="3" end="3"/>
                                            </p:txEl>
                                          </p:spTgt>
                                        </p:tgtEl>
                                      </p:cBhvr>
                                    </p:animEffect>
                                    <p:anim calcmode="lin" valueType="num">
                                      <p:cBhvr>
                                        <p:cTn id="52" dur="1000" fill="hold"/>
                                        <p:tgtEl>
                                          <p:spTgt spid="84997">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8499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uiExpand="1" build="p" animBg="1"/>
      <p:bldP spid="85002" grpId="0" animBg="1"/>
      <p:bldP spid="850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D348050-ED92-4FA5-AB55-5ECB70F54DF7}" type="slidenum">
              <a:rPr lang="en-US"/>
              <a:pPr/>
              <a:t>19</a:t>
            </a:fld>
            <a:endParaRPr lang="en-US"/>
          </a:p>
        </p:txBody>
      </p:sp>
      <p:pic>
        <p:nvPicPr>
          <p:cNvPr id="86023" name="Picture 7" descr="File0573"/>
          <p:cNvPicPr>
            <a:picLocks noChangeAspect="1" noChangeArrowheads="1"/>
          </p:cNvPicPr>
          <p:nvPr/>
        </p:nvPicPr>
        <p:blipFill>
          <a:blip r:embed="rId3" cstate="print"/>
          <a:srcRect l="12193" t="7452" r="11920" b="8038"/>
          <a:stretch>
            <a:fillRect/>
          </a:stretch>
        </p:blipFill>
        <p:spPr bwMode="auto">
          <a:xfrm>
            <a:off x="214313" y="257175"/>
            <a:ext cx="8281987" cy="6446838"/>
          </a:xfrm>
          <a:prstGeom prst="rect">
            <a:avLst/>
          </a:prstGeom>
          <a:noFill/>
        </p:spPr>
      </p:pic>
      <p:sp>
        <p:nvSpPr>
          <p:cNvPr id="86020" name="Rectangle 4"/>
          <p:cNvSpPr>
            <a:spLocks noChangeArrowheads="1"/>
          </p:cNvSpPr>
          <p:nvPr/>
        </p:nvSpPr>
        <p:spPr bwMode="auto">
          <a:xfrm>
            <a:off x="5149850" y="4357688"/>
            <a:ext cx="3816350" cy="235585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365125" indent="-365125" algn="ctr">
              <a:spcBef>
                <a:spcPct val="20000"/>
              </a:spcBef>
              <a:buClr>
                <a:schemeClr val="hlink"/>
              </a:buClr>
              <a:buSzPct val="65000"/>
              <a:buFont typeface="Wingdings" pitchFamily="2" charset="2"/>
              <a:buNone/>
            </a:pPr>
            <a:r>
              <a:rPr lang="en-US" b="0">
                <a:solidFill>
                  <a:srgbClr val="FF0000"/>
                </a:solidFill>
                <a:effectLst>
                  <a:outerShdw blurRad="38100" dist="38100" dir="2700000" algn="tl">
                    <a:srgbClr val="000000"/>
                  </a:outerShdw>
                </a:effectLst>
              </a:rPr>
              <a:t>INFERIOR  GLUTEAL  ARTERY</a:t>
            </a:r>
          </a:p>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leaves the pelvis through the greater sciatic foramen below the piriformis muscle</a:t>
            </a:r>
          </a:p>
          <a:p>
            <a:pPr marL="365125" indent="-365125">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passes between the 1</a:t>
            </a:r>
            <a:r>
              <a:rPr lang="en-US" b="0" baseline="30000">
                <a:solidFill>
                  <a:schemeClr val="tx1"/>
                </a:solidFill>
                <a:effectLst>
                  <a:outerShdw blurRad="38100" dist="38100" dir="2700000" algn="tl">
                    <a:srgbClr val="000000"/>
                  </a:outerShdw>
                </a:effectLst>
              </a:rPr>
              <a:t>st</a:t>
            </a:r>
            <a:r>
              <a:rPr lang="en-US" b="0">
                <a:solidFill>
                  <a:schemeClr val="tx1"/>
                </a:solidFill>
                <a:effectLst>
                  <a:outerShdw blurRad="38100" dist="38100" dir="2700000" algn="tl">
                    <a:srgbClr val="000000"/>
                  </a:outerShdw>
                </a:effectLst>
              </a:rPr>
              <a:t> and 2</a:t>
            </a:r>
            <a:r>
              <a:rPr lang="en-US" b="0" baseline="30000">
                <a:solidFill>
                  <a:schemeClr val="tx1"/>
                </a:solidFill>
                <a:effectLst>
                  <a:outerShdw blurRad="38100" dist="38100" dir="2700000" algn="tl">
                    <a:srgbClr val="000000"/>
                  </a:outerShdw>
                </a:effectLst>
              </a:rPr>
              <a:t>nd</a:t>
            </a:r>
            <a:r>
              <a:rPr lang="en-US" b="0">
                <a:solidFill>
                  <a:schemeClr val="tx1"/>
                </a:solidFill>
                <a:effectLst>
                  <a:outerShdw blurRad="38100" dist="38100" dir="2700000" algn="tl">
                    <a:srgbClr val="000000"/>
                  </a:outerShdw>
                </a:effectLst>
              </a:rPr>
              <a:t> or the 2</a:t>
            </a:r>
            <a:r>
              <a:rPr lang="en-US" b="0" baseline="30000">
                <a:solidFill>
                  <a:schemeClr val="tx1"/>
                </a:solidFill>
                <a:effectLst>
                  <a:outerShdw blurRad="38100" dist="38100" dir="2700000" algn="tl">
                    <a:srgbClr val="000000"/>
                  </a:outerShdw>
                </a:effectLst>
              </a:rPr>
              <a:t>nd</a:t>
            </a:r>
            <a:r>
              <a:rPr lang="en-US" b="0">
                <a:solidFill>
                  <a:schemeClr val="tx1"/>
                </a:solidFill>
                <a:effectLst>
                  <a:outerShdw blurRad="38100" dist="38100" dir="2700000" algn="tl">
                    <a:srgbClr val="000000"/>
                  </a:outerShdw>
                </a:effectLst>
              </a:rPr>
              <a:t> and 3</a:t>
            </a:r>
            <a:r>
              <a:rPr lang="en-US" b="0" baseline="30000">
                <a:solidFill>
                  <a:schemeClr val="tx1"/>
                </a:solidFill>
                <a:effectLst>
                  <a:outerShdw blurRad="38100" dist="38100" dir="2700000" algn="tl">
                    <a:srgbClr val="000000"/>
                  </a:outerShdw>
                </a:effectLst>
              </a:rPr>
              <a:t>rd</a:t>
            </a:r>
            <a:r>
              <a:rPr lang="en-US" b="0">
                <a:solidFill>
                  <a:schemeClr val="tx1"/>
                </a:solidFill>
                <a:effectLst>
                  <a:outerShdw blurRad="38100" dist="38100" dir="2700000" algn="tl">
                    <a:srgbClr val="000000"/>
                  </a:outerShdw>
                </a:effectLst>
              </a:rPr>
              <a:t> sacral nerves</a:t>
            </a:r>
          </a:p>
        </p:txBody>
      </p:sp>
      <p:sp>
        <p:nvSpPr>
          <p:cNvPr id="86025" name="AutoShape 9"/>
          <p:cNvSpPr>
            <a:spLocks noChangeArrowheads="1"/>
          </p:cNvSpPr>
          <p:nvPr/>
        </p:nvSpPr>
        <p:spPr bwMode="auto">
          <a:xfrm>
            <a:off x="403225" y="3462338"/>
            <a:ext cx="701675" cy="590550"/>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6" name="Footer Placeholder 5"/>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6023"/>
                                        </p:tgtEl>
                                        <p:attrNameLst>
                                          <p:attrName>style.visibility</p:attrName>
                                        </p:attrNameLst>
                                      </p:cBhvr>
                                      <p:to>
                                        <p:strVal val="visible"/>
                                      </p:to>
                                    </p:set>
                                    <p:animEffect transition="in" filter="box(in)">
                                      <p:cBhvr>
                                        <p:cTn id="7" dur="500"/>
                                        <p:tgtEl>
                                          <p:spTgt spid="860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86020">
                                            <p:bg/>
                                          </p:spTgt>
                                        </p:tgtEl>
                                        <p:attrNameLst>
                                          <p:attrName>style.visibility</p:attrName>
                                        </p:attrNameLst>
                                      </p:cBhvr>
                                      <p:to>
                                        <p:strVal val="visible"/>
                                      </p:to>
                                    </p:set>
                                    <p:anim calcmode="lin" valueType="num">
                                      <p:cBhvr additive="base">
                                        <p:cTn id="12" dur="1000" fill="hold"/>
                                        <p:tgtEl>
                                          <p:spTgt spid="86020">
                                            <p:bg/>
                                          </p:spTgt>
                                        </p:tgtEl>
                                        <p:attrNameLst>
                                          <p:attrName>ppt_x</p:attrName>
                                        </p:attrNameLst>
                                      </p:cBhvr>
                                      <p:tavLst>
                                        <p:tav tm="0">
                                          <p:val>
                                            <p:strVal val="1+#ppt_w/2"/>
                                          </p:val>
                                        </p:tav>
                                        <p:tav tm="100000">
                                          <p:val>
                                            <p:strVal val="#ppt_x"/>
                                          </p:val>
                                        </p:tav>
                                      </p:tavLst>
                                    </p:anim>
                                    <p:anim calcmode="lin" valueType="num">
                                      <p:cBhvr additive="base">
                                        <p:cTn id="13" dur="1000" fill="hold"/>
                                        <p:tgtEl>
                                          <p:spTgt spid="86020">
                                            <p:bg/>
                                          </p:spTgt>
                                        </p:tgtEl>
                                        <p:attrNameLst>
                                          <p:attrName>ppt_y</p:attrName>
                                        </p:attrNameLst>
                                      </p:cBhvr>
                                      <p:tavLst>
                                        <p:tav tm="0">
                                          <p:val>
                                            <p:strVal val="1+#ppt_h/2"/>
                                          </p:val>
                                        </p:tav>
                                        <p:tav tm="100000">
                                          <p:val>
                                            <p:strVal val="#ppt_y"/>
                                          </p:val>
                                        </p:tav>
                                      </p:tavLst>
                                    </p:anim>
                                  </p:childTnLst>
                                </p:cTn>
                              </p:par>
                              <p:par>
                                <p:cTn id="14" presetID="2" presetClass="entr" presetSubtype="6" fill="hold" grpId="0" nodeType="withEffect">
                                  <p:stCondLst>
                                    <p:cond delay="0"/>
                                  </p:stCondLst>
                                  <p:childTnLst>
                                    <p:set>
                                      <p:cBhvr>
                                        <p:cTn id="15" dur="1" fill="hold">
                                          <p:stCondLst>
                                            <p:cond delay="0"/>
                                          </p:stCondLst>
                                        </p:cTn>
                                        <p:tgtEl>
                                          <p:spTgt spid="86020">
                                            <p:txEl>
                                              <p:pRg st="0" end="0"/>
                                            </p:txEl>
                                          </p:spTgt>
                                        </p:tgtEl>
                                        <p:attrNameLst>
                                          <p:attrName>style.visibility</p:attrName>
                                        </p:attrNameLst>
                                      </p:cBhvr>
                                      <p:to>
                                        <p:strVal val="visible"/>
                                      </p:to>
                                    </p:set>
                                    <p:anim calcmode="lin" valueType="num">
                                      <p:cBhvr additive="base">
                                        <p:cTn id="16" dur="1000" fill="hold"/>
                                        <p:tgtEl>
                                          <p:spTgt spid="86020">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86020">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7" presetClass="entr" presetSubtype="10" fill="hold" grpId="0" nodeType="afterEffect">
                                  <p:stCondLst>
                                    <p:cond delay="0"/>
                                  </p:stCondLst>
                                  <p:childTnLst>
                                    <p:set>
                                      <p:cBhvr>
                                        <p:cTn id="20" dur="1" fill="hold">
                                          <p:stCondLst>
                                            <p:cond delay="0"/>
                                          </p:stCondLst>
                                        </p:cTn>
                                        <p:tgtEl>
                                          <p:spTgt spid="86025"/>
                                        </p:tgtEl>
                                        <p:attrNameLst>
                                          <p:attrName>style.visibility</p:attrName>
                                        </p:attrNameLst>
                                      </p:cBhvr>
                                      <p:to>
                                        <p:strVal val="visible"/>
                                      </p:to>
                                    </p:set>
                                    <p:anim calcmode="lin" valueType="num">
                                      <p:cBhvr>
                                        <p:cTn id="21" dur="500" fill="hold"/>
                                        <p:tgtEl>
                                          <p:spTgt spid="86025"/>
                                        </p:tgtEl>
                                        <p:attrNameLst>
                                          <p:attrName>ppt_w</p:attrName>
                                        </p:attrNameLst>
                                      </p:cBhvr>
                                      <p:tavLst>
                                        <p:tav tm="0">
                                          <p:val>
                                            <p:fltVal val="0"/>
                                          </p:val>
                                        </p:tav>
                                        <p:tav tm="100000">
                                          <p:val>
                                            <p:strVal val="#ppt_w"/>
                                          </p:val>
                                        </p:tav>
                                      </p:tavLst>
                                    </p:anim>
                                    <p:anim calcmode="lin" valueType="num">
                                      <p:cBhvr>
                                        <p:cTn id="22" dur="500" fill="hold"/>
                                        <p:tgtEl>
                                          <p:spTgt spid="8602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86020">
                                            <p:txEl>
                                              <p:pRg st="1" end="1"/>
                                            </p:txEl>
                                          </p:spTgt>
                                        </p:tgtEl>
                                        <p:attrNameLst>
                                          <p:attrName>style.visibility</p:attrName>
                                        </p:attrNameLst>
                                      </p:cBhvr>
                                      <p:to>
                                        <p:strVal val="visible"/>
                                      </p:to>
                                    </p:set>
                                    <p:anim calcmode="lin" valueType="num">
                                      <p:cBhvr additive="base">
                                        <p:cTn id="27" dur="1000" fill="hold"/>
                                        <p:tgtEl>
                                          <p:spTgt spid="86020">
                                            <p:txEl>
                                              <p:pRg st="1" end="1"/>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860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86020">
                                            <p:txEl>
                                              <p:pRg st="2" end="2"/>
                                            </p:txEl>
                                          </p:spTgt>
                                        </p:tgtEl>
                                        <p:attrNameLst>
                                          <p:attrName>style.visibility</p:attrName>
                                        </p:attrNameLst>
                                      </p:cBhvr>
                                      <p:to>
                                        <p:strVal val="visible"/>
                                      </p:to>
                                    </p:set>
                                    <p:anim calcmode="lin" valueType="num">
                                      <p:cBhvr additive="base">
                                        <p:cTn id="33" dur="1000" fill="hold"/>
                                        <p:tgtEl>
                                          <p:spTgt spid="86020">
                                            <p:txEl>
                                              <p:pRg st="2" end="2"/>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8602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uiExpand="1" build="p" animBg="1"/>
      <p:bldP spid="860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smtClean="0"/>
              <a:t>Dr. Vohra</a:t>
            </a:r>
            <a:endParaRPr lang="en-US"/>
          </a:p>
        </p:txBody>
      </p:sp>
      <p:sp>
        <p:nvSpPr>
          <p:cNvPr id="9" name="Slide Number Placeholder 5"/>
          <p:cNvSpPr>
            <a:spLocks noGrp="1"/>
          </p:cNvSpPr>
          <p:nvPr>
            <p:ph type="sldNum" sz="quarter" idx="11"/>
          </p:nvPr>
        </p:nvSpPr>
        <p:spPr/>
        <p:txBody>
          <a:bodyPr/>
          <a:lstStyle/>
          <a:p>
            <a:fld id="{121FEEA4-C405-478F-ACBB-8471CBC0C4E4}" type="slidenum">
              <a:rPr lang="en-US"/>
              <a:pPr/>
              <a:t>2</a:t>
            </a:fld>
            <a:endParaRPr lang="en-US"/>
          </a:p>
        </p:txBody>
      </p:sp>
      <p:sp>
        <p:nvSpPr>
          <p:cNvPr id="78852" name="Rectangle 4"/>
          <p:cNvSpPr>
            <a:spLocks noGrp="1" noChangeArrowheads="1"/>
          </p:cNvSpPr>
          <p:nvPr>
            <p:ph type="title"/>
          </p:nvPr>
        </p:nvSpPr>
        <p:spPr>
          <a:xfrm>
            <a:off x="461963" y="201613"/>
            <a:ext cx="8218487" cy="579437"/>
          </a:xfrm>
        </p:spPr>
        <p:txBody>
          <a:bodyPr/>
          <a:lstStyle/>
          <a:p>
            <a:r>
              <a:rPr lang="en-US"/>
              <a:t>COMMON ILIAC ARTERY</a:t>
            </a:r>
          </a:p>
        </p:txBody>
      </p:sp>
      <p:sp>
        <p:nvSpPr>
          <p:cNvPr id="78854" name="Rectangle 6"/>
          <p:cNvSpPr>
            <a:spLocks noGrp="1" noChangeArrowheads="1"/>
          </p:cNvSpPr>
          <p:nvPr>
            <p:ph type="body" sz="half" idx="2"/>
          </p:nvPr>
        </p:nvSpPr>
        <p:spPr>
          <a:xfrm>
            <a:off x="1338263" y="5478463"/>
            <a:ext cx="6462712" cy="1077218"/>
          </a:xfrm>
          <a:noFill/>
        </p:spPr>
        <p:txBody>
          <a:bodyPr/>
          <a:lstStyle/>
          <a:p>
            <a:r>
              <a:rPr lang="en-US" dirty="0" smtClean="0"/>
              <a:t>CIA ends </a:t>
            </a:r>
            <a:r>
              <a:rPr lang="en-US" dirty="0"/>
              <a:t>at the pelvic inlet in front of the sacroiliac joint</a:t>
            </a:r>
          </a:p>
          <a:p>
            <a:r>
              <a:rPr lang="en-US" dirty="0"/>
              <a:t>divides into external and internal iliac artery</a:t>
            </a:r>
          </a:p>
        </p:txBody>
      </p:sp>
      <p:pic>
        <p:nvPicPr>
          <p:cNvPr id="78860" name="Picture 12" descr="F66122-005-f008b"/>
          <p:cNvPicPr>
            <a:picLocks noChangeAspect="1" noChangeArrowheads="1"/>
          </p:cNvPicPr>
          <p:nvPr/>
        </p:nvPicPr>
        <p:blipFill>
          <a:blip r:embed="rId3"/>
          <a:srcRect/>
          <a:stretch>
            <a:fillRect/>
          </a:stretch>
        </p:blipFill>
        <p:spPr bwMode="auto">
          <a:xfrm>
            <a:off x="933450" y="901700"/>
            <a:ext cx="7229475" cy="4394200"/>
          </a:xfrm>
          <a:prstGeom prst="rect">
            <a:avLst/>
          </a:prstGeom>
          <a:noFill/>
        </p:spPr>
      </p:pic>
      <p:sp>
        <p:nvSpPr>
          <p:cNvPr id="78858" name="AutoShape 10"/>
          <p:cNvSpPr>
            <a:spLocks noChangeArrowheads="1"/>
          </p:cNvSpPr>
          <p:nvPr/>
        </p:nvSpPr>
        <p:spPr bwMode="auto">
          <a:xfrm>
            <a:off x="6642100" y="3395663"/>
            <a:ext cx="1296988" cy="314325"/>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78859" name="AutoShape 11"/>
          <p:cNvSpPr>
            <a:spLocks noChangeArrowheads="1"/>
          </p:cNvSpPr>
          <p:nvPr/>
        </p:nvSpPr>
        <p:spPr bwMode="auto">
          <a:xfrm>
            <a:off x="6973888" y="2759075"/>
            <a:ext cx="1255712" cy="393700"/>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78862" name="Freeform 14"/>
          <p:cNvSpPr>
            <a:spLocks/>
          </p:cNvSpPr>
          <p:nvPr/>
        </p:nvSpPr>
        <p:spPr bwMode="auto">
          <a:xfrm>
            <a:off x="1236663" y="2339975"/>
            <a:ext cx="2151062" cy="3381375"/>
          </a:xfrm>
          <a:custGeom>
            <a:avLst/>
            <a:gdLst/>
            <a:ahLst/>
            <a:cxnLst>
              <a:cxn ang="0">
                <a:pos x="148" y="2130"/>
              </a:cxn>
              <a:cxn ang="0">
                <a:pos x="1" y="999"/>
              </a:cxn>
              <a:cxn ang="0">
                <a:pos x="141" y="556"/>
              </a:cxn>
              <a:cxn ang="0">
                <a:pos x="584" y="121"/>
              </a:cxn>
              <a:cxn ang="0">
                <a:pos x="1251" y="15"/>
              </a:cxn>
              <a:cxn ang="0">
                <a:pos x="1209" y="29"/>
              </a:cxn>
            </a:cxnLst>
            <a:rect l="0" t="0" r="r" b="b"/>
            <a:pathLst>
              <a:path w="1355" h="2130">
                <a:moveTo>
                  <a:pt x="148" y="2130"/>
                </a:moveTo>
                <a:cubicBezTo>
                  <a:pt x="75" y="1695"/>
                  <a:pt x="2" y="1261"/>
                  <a:pt x="1" y="999"/>
                </a:cubicBezTo>
                <a:cubicBezTo>
                  <a:pt x="0" y="737"/>
                  <a:pt x="44" y="702"/>
                  <a:pt x="141" y="556"/>
                </a:cubicBezTo>
                <a:cubicBezTo>
                  <a:pt x="238" y="410"/>
                  <a:pt x="399" y="211"/>
                  <a:pt x="584" y="121"/>
                </a:cubicBezTo>
                <a:cubicBezTo>
                  <a:pt x="769" y="31"/>
                  <a:pt x="1147" y="30"/>
                  <a:pt x="1251" y="15"/>
                </a:cubicBezTo>
                <a:cubicBezTo>
                  <a:pt x="1355" y="0"/>
                  <a:pt x="1282" y="14"/>
                  <a:pt x="1209" y="29"/>
                </a:cubicBezTo>
              </a:path>
            </a:pathLst>
          </a:custGeom>
          <a:noFill/>
          <a:ln w="38100">
            <a:solidFill>
              <a:schemeClr val="hlink"/>
            </a:solidFill>
            <a:round/>
            <a:headEnd/>
            <a:tailEnd type="triangle" w="sm" len="lg"/>
          </a:ln>
          <a:effectLst>
            <a:outerShdw dist="40161" dir="4293903"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p:cTn id="7" dur="1000" fill="hold"/>
                                        <p:tgtEl>
                                          <p:spTgt spid="78860"/>
                                        </p:tgtEl>
                                        <p:attrNameLst>
                                          <p:attrName>ppt_w</p:attrName>
                                        </p:attrNameLst>
                                      </p:cBhvr>
                                      <p:tavLst>
                                        <p:tav tm="0">
                                          <p:val>
                                            <p:strVal val="#ppt_w*0.70"/>
                                          </p:val>
                                        </p:tav>
                                        <p:tav tm="100000">
                                          <p:val>
                                            <p:strVal val="#ppt_w"/>
                                          </p:val>
                                        </p:tav>
                                      </p:tavLst>
                                    </p:anim>
                                    <p:anim calcmode="lin" valueType="num">
                                      <p:cBhvr>
                                        <p:cTn id="8" dur="1000" fill="hold"/>
                                        <p:tgtEl>
                                          <p:spTgt spid="78860"/>
                                        </p:tgtEl>
                                        <p:attrNameLst>
                                          <p:attrName>ppt_h</p:attrName>
                                        </p:attrNameLst>
                                      </p:cBhvr>
                                      <p:tavLst>
                                        <p:tav tm="0">
                                          <p:val>
                                            <p:strVal val="#ppt_h"/>
                                          </p:val>
                                        </p:tav>
                                        <p:tav tm="100000">
                                          <p:val>
                                            <p:strVal val="#ppt_h"/>
                                          </p:val>
                                        </p:tav>
                                      </p:tavLst>
                                    </p:anim>
                                    <p:animEffect transition="in" filter="fade">
                                      <p:cBhvr>
                                        <p:cTn id="9" dur="1000"/>
                                        <p:tgtEl>
                                          <p:spTgt spid="7886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8854">
                                            <p:txEl>
                                              <p:pRg st="0" end="0"/>
                                            </p:txEl>
                                          </p:spTgt>
                                        </p:tgtEl>
                                        <p:attrNameLst>
                                          <p:attrName>style.visibility</p:attrName>
                                        </p:attrNameLst>
                                      </p:cBhvr>
                                      <p:to>
                                        <p:strVal val="visible"/>
                                      </p:to>
                                    </p:set>
                                    <p:animEffect transition="in" filter="fade">
                                      <p:cBhvr>
                                        <p:cTn id="14" dur="1000"/>
                                        <p:tgtEl>
                                          <p:spTgt spid="78854">
                                            <p:txEl>
                                              <p:pRg st="0" end="0"/>
                                            </p:txEl>
                                          </p:spTgt>
                                        </p:tgtEl>
                                      </p:cBhvr>
                                    </p:animEffect>
                                    <p:anim calcmode="lin" valueType="num">
                                      <p:cBhvr>
                                        <p:cTn id="15" dur="1000" fill="hold"/>
                                        <p:tgtEl>
                                          <p:spTgt spid="7885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885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78862"/>
                                        </p:tgtEl>
                                        <p:attrNameLst>
                                          <p:attrName>style.visibility</p:attrName>
                                        </p:attrNameLst>
                                      </p:cBhvr>
                                      <p:to>
                                        <p:strVal val="visible"/>
                                      </p:to>
                                    </p:set>
                                    <p:animEffect transition="in" filter="wipe(down)">
                                      <p:cBhvr>
                                        <p:cTn id="20" dur="2000"/>
                                        <p:tgtEl>
                                          <p:spTgt spid="7886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8862"/>
                                        </p:tgtEl>
                                        <p:attrNameLst>
                                          <p:attrName>style.visibility</p:attrName>
                                        </p:attrNameLst>
                                      </p:cBhvr>
                                      <p:to>
                                        <p:strVal val="hidden"/>
                                      </p:to>
                                    </p:set>
                                  </p:childTnLst>
                                </p:cTn>
                              </p:par>
                              <p:par>
                                <p:cTn id="25" presetID="47" presetClass="entr" presetSubtype="0" fill="hold" grpId="0" nodeType="withEffect">
                                  <p:stCondLst>
                                    <p:cond delay="0"/>
                                  </p:stCondLst>
                                  <p:childTnLst>
                                    <p:set>
                                      <p:cBhvr>
                                        <p:cTn id="26" dur="1" fill="hold">
                                          <p:stCondLst>
                                            <p:cond delay="0"/>
                                          </p:stCondLst>
                                        </p:cTn>
                                        <p:tgtEl>
                                          <p:spTgt spid="78854">
                                            <p:txEl>
                                              <p:pRg st="1" end="1"/>
                                            </p:txEl>
                                          </p:spTgt>
                                        </p:tgtEl>
                                        <p:attrNameLst>
                                          <p:attrName>style.visibility</p:attrName>
                                        </p:attrNameLst>
                                      </p:cBhvr>
                                      <p:to>
                                        <p:strVal val="visible"/>
                                      </p:to>
                                    </p:set>
                                    <p:animEffect transition="in" filter="fade">
                                      <p:cBhvr>
                                        <p:cTn id="27" dur="1000"/>
                                        <p:tgtEl>
                                          <p:spTgt spid="78854">
                                            <p:txEl>
                                              <p:pRg st="1" end="1"/>
                                            </p:txEl>
                                          </p:spTgt>
                                        </p:tgtEl>
                                      </p:cBhvr>
                                    </p:animEffect>
                                    <p:anim calcmode="lin" valueType="num">
                                      <p:cBhvr>
                                        <p:cTn id="28" dur="1000" fill="hold"/>
                                        <p:tgtEl>
                                          <p:spTgt spid="7885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8854">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3" presetClass="entr" presetSubtype="0" fill="hold" grpId="0" nodeType="afterEffect">
                                  <p:stCondLst>
                                    <p:cond delay="0"/>
                                  </p:stCondLst>
                                  <p:childTnLst>
                                    <p:set>
                                      <p:cBhvr>
                                        <p:cTn id="32" dur="1" fill="hold">
                                          <p:stCondLst>
                                            <p:cond delay="0"/>
                                          </p:stCondLst>
                                        </p:cTn>
                                        <p:tgtEl>
                                          <p:spTgt spid="78858"/>
                                        </p:tgtEl>
                                        <p:attrNameLst>
                                          <p:attrName>style.visibility</p:attrName>
                                        </p:attrNameLst>
                                      </p:cBhvr>
                                      <p:to>
                                        <p:strVal val="visible"/>
                                      </p:to>
                                    </p:set>
                                    <p:animEffect transition="in" filter="fade">
                                      <p:cBhvr>
                                        <p:cTn id="33" dur="100"/>
                                        <p:tgtEl>
                                          <p:spTgt spid="78858"/>
                                        </p:tgtEl>
                                      </p:cBhvr>
                                    </p:animEffect>
                                    <p:anim calcmode="lin" valueType="num">
                                      <p:cBhvr>
                                        <p:cTn id="34" dur="400" fill="hold"/>
                                        <p:tgtEl>
                                          <p:spTgt spid="78858"/>
                                        </p:tgtEl>
                                        <p:attrNameLst>
                                          <p:attrName>ppt_x</p:attrName>
                                        </p:attrNameLst>
                                      </p:cBhvr>
                                      <p:tavLst>
                                        <p:tav tm="0">
                                          <p:val>
                                            <p:strVal val="#ppt_x"/>
                                          </p:val>
                                        </p:tav>
                                        <p:tav tm="100000">
                                          <p:val>
                                            <p:strVal val="#ppt_x"/>
                                          </p:val>
                                        </p:tav>
                                      </p:tavLst>
                                    </p:anim>
                                    <p:anim calcmode="lin" valueType="num">
                                      <p:cBhvr>
                                        <p:cTn id="35" dur="400" fill="hold"/>
                                        <p:tgtEl>
                                          <p:spTgt spid="78858"/>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885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885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2000"/>
                            </p:stCondLst>
                            <p:childTnLst>
                              <p:par>
                                <p:cTn id="39" presetID="43" presetClass="entr" presetSubtype="0" fill="hold" grpId="0" nodeType="afterEffect">
                                  <p:stCondLst>
                                    <p:cond delay="0"/>
                                  </p:stCondLst>
                                  <p:childTnLst>
                                    <p:set>
                                      <p:cBhvr>
                                        <p:cTn id="40" dur="1" fill="hold">
                                          <p:stCondLst>
                                            <p:cond delay="0"/>
                                          </p:stCondLst>
                                        </p:cTn>
                                        <p:tgtEl>
                                          <p:spTgt spid="78859"/>
                                        </p:tgtEl>
                                        <p:attrNameLst>
                                          <p:attrName>style.visibility</p:attrName>
                                        </p:attrNameLst>
                                      </p:cBhvr>
                                      <p:to>
                                        <p:strVal val="visible"/>
                                      </p:to>
                                    </p:set>
                                    <p:animEffect transition="in" filter="fade">
                                      <p:cBhvr>
                                        <p:cTn id="41" dur="100"/>
                                        <p:tgtEl>
                                          <p:spTgt spid="78859"/>
                                        </p:tgtEl>
                                      </p:cBhvr>
                                    </p:animEffect>
                                    <p:anim calcmode="lin" valueType="num">
                                      <p:cBhvr>
                                        <p:cTn id="42" dur="400" fill="hold"/>
                                        <p:tgtEl>
                                          <p:spTgt spid="78859"/>
                                        </p:tgtEl>
                                        <p:attrNameLst>
                                          <p:attrName>ppt_x</p:attrName>
                                        </p:attrNameLst>
                                      </p:cBhvr>
                                      <p:tavLst>
                                        <p:tav tm="0">
                                          <p:val>
                                            <p:strVal val="#ppt_x"/>
                                          </p:val>
                                        </p:tav>
                                        <p:tav tm="100000">
                                          <p:val>
                                            <p:strVal val="#ppt_x"/>
                                          </p:val>
                                        </p:tav>
                                      </p:tavLst>
                                    </p:anim>
                                    <p:anim calcmode="lin" valueType="num">
                                      <p:cBhvr>
                                        <p:cTn id="43" dur="400" fill="hold"/>
                                        <p:tgtEl>
                                          <p:spTgt spid="78859"/>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7885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7885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uiExpand="1" build="p"/>
      <p:bldP spid="78858" grpId="0" animBg="1"/>
      <p:bldP spid="78859" grpId="0" animBg="1"/>
      <p:bldP spid="78862" grpId="0" animBg="1"/>
      <p:bldP spid="7886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26D32554-3BE4-4C03-991F-F55D24820711}" type="slidenum">
              <a:rPr lang="en-US"/>
              <a:pPr/>
              <a:t>20</a:t>
            </a:fld>
            <a:endParaRPr lang="en-US"/>
          </a:p>
        </p:txBody>
      </p:sp>
      <p:pic>
        <p:nvPicPr>
          <p:cNvPr id="87046" name="Picture 6" descr="File0564"/>
          <p:cNvPicPr>
            <a:picLocks noChangeAspect="1" noChangeArrowheads="1"/>
          </p:cNvPicPr>
          <p:nvPr/>
        </p:nvPicPr>
        <p:blipFill>
          <a:blip r:embed="rId3"/>
          <a:srcRect/>
          <a:stretch>
            <a:fillRect/>
          </a:stretch>
        </p:blipFill>
        <p:spPr bwMode="auto">
          <a:xfrm>
            <a:off x="1011238" y="227013"/>
            <a:ext cx="7126287" cy="6402387"/>
          </a:xfrm>
          <a:prstGeom prst="rect">
            <a:avLst/>
          </a:prstGeom>
          <a:noFill/>
        </p:spPr>
      </p:pic>
      <p:sp>
        <p:nvSpPr>
          <p:cNvPr id="87047" name="Rectangle 7"/>
          <p:cNvSpPr>
            <a:spLocks noChangeArrowheads="1"/>
          </p:cNvSpPr>
          <p:nvPr/>
        </p:nvSpPr>
        <p:spPr bwMode="auto">
          <a:xfrm>
            <a:off x="539750" y="127000"/>
            <a:ext cx="8029575" cy="2171700"/>
          </a:xfrm>
          <a:prstGeom prst="rect">
            <a:avLst/>
          </a:prstGeom>
          <a:solidFill>
            <a:schemeClr val="accent1"/>
          </a:solidFill>
          <a:ln w="9525">
            <a:solidFill>
              <a:schemeClr val="tx1"/>
            </a:solidFill>
            <a:miter lim="800000"/>
            <a:headEnd/>
            <a:tailEnd/>
          </a:ln>
          <a:effectLst/>
        </p:spPr>
        <p:txBody>
          <a:bodyPr>
            <a:spAutoFit/>
          </a:bodyPr>
          <a:lstStyle/>
          <a:p>
            <a:pPr marL="342900" indent="-342900" algn="ctr">
              <a:spcBef>
                <a:spcPct val="20000"/>
              </a:spcBef>
              <a:buClr>
                <a:schemeClr val="hlink"/>
              </a:buClr>
              <a:buSzPct val="65000"/>
              <a:buFont typeface="Wingdings" pitchFamily="2" charset="2"/>
              <a:buNone/>
            </a:pPr>
            <a:r>
              <a:rPr lang="en-US" b="0">
                <a:solidFill>
                  <a:srgbClr val="FF0000"/>
                </a:solidFill>
                <a:effectLst>
                  <a:outerShdw blurRad="38100" dist="38100" dir="2700000" algn="tl">
                    <a:srgbClr val="000000"/>
                  </a:outerShdw>
                </a:effectLst>
              </a:rPr>
              <a:t>UTERINE ARTERY</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runs medially on the floor of the pelvis</a:t>
            </a:r>
          </a:p>
          <a:p>
            <a:pPr marL="342900" indent="-342900">
              <a:spcBef>
                <a:spcPct val="20000"/>
              </a:spcBef>
              <a:buClr>
                <a:schemeClr val="hlink"/>
              </a:buClr>
              <a:buSzPct val="65000"/>
              <a:buFont typeface="Wingdings" pitchFamily="2" charset="2"/>
              <a:buChar char="n"/>
            </a:pPr>
            <a:r>
              <a:rPr lang="en-US">
                <a:solidFill>
                  <a:srgbClr val="66FF66"/>
                </a:solidFill>
                <a:effectLst>
                  <a:outerShdw blurRad="38100" dist="38100" dir="2700000" algn="tl">
                    <a:srgbClr val="000000"/>
                  </a:outerShdw>
                </a:effectLst>
              </a:rPr>
              <a:t>crosses the ureter superiorly</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passes above the lateral fornix of the vagina to reach the uterus</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ascends between the layers of the broad ligament along the lateral margin of the uterus</a:t>
            </a:r>
          </a:p>
        </p:txBody>
      </p:sp>
      <p:sp>
        <p:nvSpPr>
          <p:cNvPr id="87051" name="AutoShape 11"/>
          <p:cNvSpPr>
            <a:spLocks noChangeArrowheads="1"/>
          </p:cNvSpPr>
          <p:nvPr/>
        </p:nvSpPr>
        <p:spPr bwMode="auto">
          <a:xfrm>
            <a:off x="1778000" y="4576763"/>
            <a:ext cx="1081088" cy="301625"/>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7052" name="Line 12"/>
          <p:cNvSpPr>
            <a:spLocks noChangeShapeType="1"/>
          </p:cNvSpPr>
          <p:nvPr/>
        </p:nvSpPr>
        <p:spPr bwMode="auto">
          <a:xfrm flipV="1">
            <a:off x="4430713" y="4305300"/>
            <a:ext cx="468312" cy="122238"/>
          </a:xfrm>
          <a:prstGeom prst="line">
            <a:avLst/>
          </a:prstGeom>
          <a:noFill/>
          <a:ln w="57150">
            <a:solidFill>
              <a:srgbClr val="66FF66"/>
            </a:solidFill>
            <a:round/>
            <a:headEnd/>
            <a:tailEnd type="triangle" w="sm" len="lg"/>
          </a:ln>
          <a:effectLst>
            <a:outerShdw dist="63500" dir="3187806" algn="ctr" rotWithShape="0">
              <a:srgbClr val="000000">
                <a:alpha val="50000"/>
              </a:srgbClr>
            </a:outerShdw>
          </a:effectLst>
        </p:spPr>
        <p:txBody>
          <a:bodyPr/>
          <a:lstStyle/>
          <a:p>
            <a:endParaRPr lang="en-US"/>
          </a:p>
        </p:txBody>
      </p:sp>
      <p:sp>
        <p:nvSpPr>
          <p:cNvPr id="7" name="Footer Placeholder 6"/>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box(in)">
                                      <p:cBhvr>
                                        <p:cTn id="7" dur="500"/>
                                        <p:tgtEl>
                                          <p:spTgt spid="8704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7047">
                                            <p:bg/>
                                          </p:spTgt>
                                        </p:tgtEl>
                                        <p:attrNameLst>
                                          <p:attrName>style.visibility</p:attrName>
                                        </p:attrNameLst>
                                      </p:cBhvr>
                                      <p:to>
                                        <p:strVal val="visible"/>
                                      </p:to>
                                    </p:set>
                                    <p:animEffect transition="in" filter="fade">
                                      <p:cBhvr>
                                        <p:cTn id="12" dur="1000"/>
                                        <p:tgtEl>
                                          <p:spTgt spid="87047">
                                            <p:bg/>
                                          </p:spTgt>
                                        </p:tgtEl>
                                      </p:cBhvr>
                                    </p:animEffect>
                                    <p:anim calcmode="lin" valueType="num">
                                      <p:cBhvr>
                                        <p:cTn id="13" dur="1000" fill="hold"/>
                                        <p:tgtEl>
                                          <p:spTgt spid="87047">
                                            <p:bg/>
                                          </p:spTgt>
                                        </p:tgtEl>
                                        <p:attrNameLst>
                                          <p:attrName>ppt_x</p:attrName>
                                        </p:attrNameLst>
                                      </p:cBhvr>
                                      <p:tavLst>
                                        <p:tav tm="0">
                                          <p:val>
                                            <p:strVal val="#ppt_x"/>
                                          </p:val>
                                        </p:tav>
                                        <p:tav tm="100000">
                                          <p:val>
                                            <p:strVal val="#ppt_x"/>
                                          </p:val>
                                        </p:tav>
                                      </p:tavLst>
                                    </p:anim>
                                    <p:anim calcmode="lin" valueType="num">
                                      <p:cBhvr>
                                        <p:cTn id="14" dur="1000" fill="hold"/>
                                        <p:tgtEl>
                                          <p:spTgt spid="87047">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7047">
                                            <p:txEl>
                                              <p:pRg st="0" end="0"/>
                                            </p:txEl>
                                          </p:spTgt>
                                        </p:tgtEl>
                                        <p:attrNameLst>
                                          <p:attrName>style.visibility</p:attrName>
                                        </p:attrNameLst>
                                      </p:cBhvr>
                                      <p:to>
                                        <p:strVal val="visible"/>
                                      </p:to>
                                    </p:set>
                                    <p:animEffect transition="in" filter="fade">
                                      <p:cBhvr>
                                        <p:cTn id="17" dur="1000"/>
                                        <p:tgtEl>
                                          <p:spTgt spid="87047">
                                            <p:txEl>
                                              <p:pRg st="0" end="0"/>
                                            </p:txEl>
                                          </p:spTgt>
                                        </p:tgtEl>
                                      </p:cBhvr>
                                    </p:animEffect>
                                    <p:anim calcmode="lin" valueType="num">
                                      <p:cBhvr>
                                        <p:cTn id="18" dur="1000" fill="hold"/>
                                        <p:tgtEl>
                                          <p:spTgt spid="870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704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7" presetClass="entr" presetSubtype="10" fill="hold" grpId="0" nodeType="afterEffect">
                                  <p:stCondLst>
                                    <p:cond delay="0"/>
                                  </p:stCondLst>
                                  <p:childTnLst>
                                    <p:set>
                                      <p:cBhvr>
                                        <p:cTn id="22" dur="1" fill="hold">
                                          <p:stCondLst>
                                            <p:cond delay="0"/>
                                          </p:stCondLst>
                                        </p:cTn>
                                        <p:tgtEl>
                                          <p:spTgt spid="87051"/>
                                        </p:tgtEl>
                                        <p:attrNameLst>
                                          <p:attrName>style.visibility</p:attrName>
                                        </p:attrNameLst>
                                      </p:cBhvr>
                                      <p:to>
                                        <p:strVal val="visible"/>
                                      </p:to>
                                    </p:set>
                                    <p:anim calcmode="lin" valueType="num">
                                      <p:cBhvr>
                                        <p:cTn id="23" dur="500" fill="hold"/>
                                        <p:tgtEl>
                                          <p:spTgt spid="87051"/>
                                        </p:tgtEl>
                                        <p:attrNameLst>
                                          <p:attrName>ppt_w</p:attrName>
                                        </p:attrNameLst>
                                      </p:cBhvr>
                                      <p:tavLst>
                                        <p:tav tm="0">
                                          <p:val>
                                            <p:fltVal val="0"/>
                                          </p:val>
                                        </p:tav>
                                        <p:tav tm="100000">
                                          <p:val>
                                            <p:strVal val="#ppt_w"/>
                                          </p:val>
                                        </p:tav>
                                      </p:tavLst>
                                    </p:anim>
                                    <p:anim calcmode="lin" valueType="num">
                                      <p:cBhvr>
                                        <p:cTn id="24" dur="500" fill="hold"/>
                                        <p:tgtEl>
                                          <p:spTgt spid="87051"/>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7047">
                                            <p:txEl>
                                              <p:pRg st="1" end="1"/>
                                            </p:txEl>
                                          </p:spTgt>
                                        </p:tgtEl>
                                        <p:attrNameLst>
                                          <p:attrName>style.visibility</p:attrName>
                                        </p:attrNameLst>
                                      </p:cBhvr>
                                      <p:to>
                                        <p:strVal val="visible"/>
                                      </p:to>
                                    </p:set>
                                    <p:animEffect transition="in" filter="fade">
                                      <p:cBhvr>
                                        <p:cTn id="29" dur="1000"/>
                                        <p:tgtEl>
                                          <p:spTgt spid="87047">
                                            <p:txEl>
                                              <p:pRg st="1" end="1"/>
                                            </p:txEl>
                                          </p:spTgt>
                                        </p:tgtEl>
                                      </p:cBhvr>
                                    </p:animEffect>
                                    <p:anim calcmode="lin" valueType="num">
                                      <p:cBhvr>
                                        <p:cTn id="30" dur="1000" fill="hold"/>
                                        <p:tgtEl>
                                          <p:spTgt spid="87047">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70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87047">
                                            <p:txEl>
                                              <p:pRg st="2" end="2"/>
                                            </p:txEl>
                                          </p:spTgt>
                                        </p:tgtEl>
                                        <p:attrNameLst>
                                          <p:attrName>style.visibility</p:attrName>
                                        </p:attrNameLst>
                                      </p:cBhvr>
                                      <p:to>
                                        <p:strVal val="visible"/>
                                      </p:to>
                                    </p:set>
                                    <p:animEffect transition="in" filter="fade">
                                      <p:cBhvr>
                                        <p:cTn id="36" dur="1000"/>
                                        <p:tgtEl>
                                          <p:spTgt spid="87047">
                                            <p:txEl>
                                              <p:pRg st="2" end="2"/>
                                            </p:txEl>
                                          </p:spTgt>
                                        </p:tgtEl>
                                      </p:cBhvr>
                                    </p:animEffect>
                                    <p:anim calcmode="lin" valueType="num">
                                      <p:cBhvr>
                                        <p:cTn id="37" dur="1000" fill="hold"/>
                                        <p:tgtEl>
                                          <p:spTgt spid="87047">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87047">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3" presetClass="entr" presetSubtype="0" fill="hold" grpId="0" nodeType="afterEffect">
                                  <p:stCondLst>
                                    <p:cond delay="0"/>
                                  </p:stCondLst>
                                  <p:childTnLst>
                                    <p:set>
                                      <p:cBhvr>
                                        <p:cTn id="41" dur="1" fill="hold">
                                          <p:stCondLst>
                                            <p:cond delay="0"/>
                                          </p:stCondLst>
                                        </p:cTn>
                                        <p:tgtEl>
                                          <p:spTgt spid="87052"/>
                                        </p:tgtEl>
                                        <p:attrNameLst>
                                          <p:attrName>style.visibility</p:attrName>
                                        </p:attrNameLst>
                                      </p:cBhvr>
                                      <p:to>
                                        <p:strVal val="visible"/>
                                      </p:to>
                                    </p:set>
                                    <p:animEffect transition="in" filter="fade">
                                      <p:cBhvr>
                                        <p:cTn id="42" dur="100"/>
                                        <p:tgtEl>
                                          <p:spTgt spid="87052"/>
                                        </p:tgtEl>
                                      </p:cBhvr>
                                    </p:animEffect>
                                    <p:anim calcmode="lin" valueType="num">
                                      <p:cBhvr>
                                        <p:cTn id="43" dur="400" fill="hold"/>
                                        <p:tgtEl>
                                          <p:spTgt spid="87052"/>
                                        </p:tgtEl>
                                        <p:attrNameLst>
                                          <p:attrName>ppt_x</p:attrName>
                                        </p:attrNameLst>
                                      </p:cBhvr>
                                      <p:tavLst>
                                        <p:tav tm="0">
                                          <p:val>
                                            <p:strVal val="#ppt_x"/>
                                          </p:val>
                                        </p:tav>
                                        <p:tav tm="100000">
                                          <p:val>
                                            <p:strVal val="#ppt_x"/>
                                          </p:val>
                                        </p:tav>
                                      </p:tavLst>
                                    </p:anim>
                                    <p:anim calcmode="lin" valueType="num">
                                      <p:cBhvr>
                                        <p:cTn id="44" dur="400" fill="hold"/>
                                        <p:tgtEl>
                                          <p:spTgt spid="87052"/>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870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870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87047">
                                            <p:txEl>
                                              <p:pRg st="3" end="3"/>
                                            </p:txEl>
                                          </p:spTgt>
                                        </p:tgtEl>
                                        <p:attrNameLst>
                                          <p:attrName>style.visibility</p:attrName>
                                        </p:attrNameLst>
                                      </p:cBhvr>
                                      <p:to>
                                        <p:strVal val="visible"/>
                                      </p:to>
                                    </p:set>
                                    <p:animEffect transition="in" filter="fade">
                                      <p:cBhvr>
                                        <p:cTn id="51" dur="1000"/>
                                        <p:tgtEl>
                                          <p:spTgt spid="87047">
                                            <p:txEl>
                                              <p:pRg st="3" end="3"/>
                                            </p:txEl>
                                          </p:spTgt>
                                        </p:tgtEl>
                                      </p:cBhvr>
                                    </p:animEffect>
                                    <p:anim calcmode="lin" valueType="num">
                                      <p:cBhvr>
                                        <p:cTn id="52" dur="1000" fill="hold"/>
                                        <p:tgtEl>
                                          <p:spTgt spid="87047">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870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87047">
                                            <p:txEl>
                                              <p:pRg st="4" end="4"/>
                                            </p:txEl>
                                          </p:spTgt>
                                        </p:tgtEl>
                                        <p:attrNameLst>
                                          <p:attrName>style.visibility</p:attrName>
                                        </p:attrNameLst>
                                      </p:cBhvr>
                                      <p:to>
                                        <p:strVal val="visible"/>
                                      </p:to>
                                    </p:set>
                                    <p:animEffect transition="in" filter="fade">
                                      <p:cBhvr>
                                        <p:cTn id="58" dur="1000"/>
                                        <p:tgtEl>
                                          <p:spTgt spid="87047">
                                            <p:txEl>
                                              <p:pRg st="4" end="4"/>
                                            </p:txEl>
                                          </p:spTgt>
                                        </p:tgtEl>
                                      </p:cBhvr>
                                    </p:animEffect>
                                    <p:anim calcmode="lin" valueType="num">
                                      <p:cBhvr>
                                        <p:cTn id="59" dur="1000" fill="hold"/>
                                        <p:tgtEl>
                                          <p:spTgt spid="87047">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8704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uiExpand="1" build="p" animBg="1"/>
      <p:bldP spid="87051" grpId="0" animBg="1"/>
      <p:bldP spid="870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Dr. Vohra</a:t>
            </a:r>
            <a:endParaRPr lang="en-US"/>
          </a:p>
        </p:txBody>
      </p:sp>
      <p:sp>
        <p:nvSpPr>
          <p:cNvPr id="8" name="Slide Number Placeholder 4"/>
          <p:cNvSpPr>
            <a:spLocks noGrp="1"/>
          </p:cNvSpPr>
          <p:nvPr>
            <p:ph type="sldNum" sz="quarter" idx="11"/>
          </p:nvPr>
        </p:nvSpPr>
        <p:spPr/>
        <p:txBody>
          <a:bodyPr/>
          <a:lstStyle/>
          <a:p>
            <a:fld id="{259754A8-84F7-4D22-8552-F55770AF701F}" type="slidenum">
              <a:rPr lang="en-US"/>
              <a:pPr/>
              <a:t>21</a:t>
            </a:fld>
            <a:endParaRPr lang="en-US"/>
          </a:p>
        </p:txBody>
      </p:sp>
      <p:sp>
        <p:nvSpPr>
          <p:cNvPr id="189443" name="Rectangle 3"/>
          <p:cNvSpPr>
            <a:spLocks noChangeArrowheads="1"/>
          </p:cNvSpPr>
          <p:nvPr/>
        </p:nvSpPr>
        <p:spPr bwMode="auto">
          <a:xfrm>
            <a:off x="6416675" y="1792288"/>
            <a:ext cx="2476500" cy="4984750"/>
          </a:xfrm>
          <a:prstGeom prst="rect">
            <a:avLst/>
          </a:prstGeom>
          <a:noFill/>
          <a:ln w="9525">
            <a:noFill/>
            <a:miter lim="800000"/>
            <a:headEnd/>
            <a:tailEnd/>
          </a:ln>
          <a:effectLst/>
        </p:spPr>
        <p:txBody>
          <a:bodyPr>
            <a:spAutoFit/>
          </a:bodyPr>
          <a:lstStyle/>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The uterine artery ends by following the uterine tube laterally</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anastomoses there with the </a:t>
            </a:r>
            <a:r>
              <a:rPr lang="en-US">
                <a:solidFill>
                  <a:srgbClr val="FF0000"/>
                </a:solidFill>
                <a:effectLst>
                  <a:outerShdw blurRad="38100" dist="38100" dir="2700000" algn="tl">
                    <a:srgbClr val="000000"/>
                  </a:outerShdw>
                </a:effectLst>
              </a:rPr>
              <a:t>ovarian artery</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gives off a </a:t>
            </a:r>
            <a:r>
              <a:rPr lang="en-US">
                <a:solidFill>
                  <a:srgbClr val="FF0000"/>
                </a:solidFill>
                <a:effectLst>
                  <a:outerShdw blurRad="38100" dist="38100" dir="2700000" algn="tl">
                    <a:srgbClr val="000000"/>
                  </a:outerShdw>
                </a:effectLst>
              </a:rPr>
              <a:t>vaginal branch</a:t>
            </a:r>
          </a:p>
        </p:txBody>
      </p:sp>
      <p:pic>
        <p:nvPicPr>
          <p:cNvPr id="189444" name="Picture 4" descr="File0574"/>
          <p:cNvPicPr>
            <a:picLocks noChangeAspect="1" noChangeArrowheads="1"/>
          </p:cNvPicPr>
          <p:nvPr/>
        </p:nvPicPr>
        <p:blipFill>
          <a:blip r:embed="rId3"/>
          <a:srcRect l="9790" r="9401" b="2638"/>
          <a:stretch>
            <a:fillRect/>
          </a:stretch>
        </p:blipFill>
        <p:spPr bwMode="auto">
          <a:xfrm>
            <a:off x="209550" y="233363"/>
            <a:ext cx="5907088" cy="6396037"/>
          </a:xfrm>
          <a:prstGeom prst="rect">
            <a:avLst/>
          </a:prstGeom>
          <a:noFill/>
        </p:spPr>
      </p:pic>
      <p:sp>
        <p:nvSpPr>
          <p:cNvPr id="189445" name="AutoShape 5"/>
          <p:cNvSpPr>
            <a:spLocks noChangeArrowheads="1"/>
          </p:cNvSpPr>
          <p:nvPr/>
        </p:nvSpPr>
        <p:spPr bwMode="auto">
          <a:xfrm>
            <a:off x="2422525" y="4833938"/>
            <a:ext cx="1270000" cy="301625"/>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189446" name="AutoShape 6"/>
          <p:cNvSpPr>
            <a:spLocks noChangeArrowheads="1"/>
          </p:cNvSpPr>
          <p:nvPr/>
        </p:nvSpPr>
        <p:spPr bwMode="auto">
          <a:xfrm>
            <a:off x="319088" y="1671638"/>
            <a:ext cx="1336675" cy="30162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189447" name="AutoShape 7"/>
          <p:cNvSpPr>
            <a:spLocks noChangeArrowheads="1"/>
          </p:cNvSpPr>
          <p:nvPr/>
        </p:nvSpPr>
        <p:spPr bwMode="auto">
          <a:xfrm>
            <a:off x="3937000" y="4927600"/>
            <a:ext cx="1203325" cy="25717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box(in)">
                                      <p:cBhvr>
                                        <p:cTn id="7" dur="500"/>
                                        <p:tgtEl>
                                          <p:spTgt spid="18944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89443">
                                            <p:txEl>
                                              <p:pRg st="0" end="0"/>
                                            </p:txEl>
                                          </p:spTgt>
                                        </p:tgtEl>
                                        <p:attrNameLst>
                                          <p:attrName>style.visibility</p:attrName>
                                        </p:attrNameLst>
                                      </p:cBhvr>
                                      <p:to>
                                        <p:strVal val="visible"/>
                                      </p:to>
                                    </p:set>
                                    <p:anim calcmode="lin" valueType="num">
                                      <p:cBhvr>
                                        <p:cTn id="12" dur="1000" fill="hold"/>
                                        <p:tgtEl>
                                          <p:spTgt spid="18944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8944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9443">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189445"/>
                                        </p:tgtEl>
                                        <p:attrNameLst>
                                          <p:attrName>style.visibility</p:attrName>
                                        </p:attrNameLst>
                                      </p:cBhvr>
                                      <p:to>
                                        <p:strVal val="visible"/>
                                      </p:to>
                                    </p:set>
                                    <p:anim calcmode="lin" valueType="num">
                                      <p:cBhvr>
                                        <p:cTn id="18" dur="500" fill="hold"/>
                                        <p:tgtEl>
                                          <p:spTgt spid="189445"/>
                                        </p:tgtEl>
                                        <p:attrNameLst>
                                          <p:attrName>ppt_w</p:attrName>
                                        </p:attrNameLst>
                                      </p:cBhvr>
                                      <p:tavLst>
                                        <p:tav tm="0">
                                          <p:val>
                                            <p:fltVal val="0"/>
                                          </p:val>
                                        </p:tav>
                                        <p:tav tm="100000">
                                          <p:val>
                                            <p:strVal val="#ppt_w"/>
                                          </p:val>
                                        </p:tav>
                                      </p:tavLst>
                                    </p:anim>
                                    <p:anim calcmode="lin" valueType="num">
                                      <p:cBhvr>
                                        <p:cTn id="19" dur="500" fill="hold"/>
                                        <p:tgtEl>
                                          <p:spTgt spid="18944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89443">
                                            <p:txEl>
                                              <p:pRg st="1" end="1"/>
                                            </p:txEl>
                                          </p:spTgt>
                                        </p:tgtEl>
                                        <p:attrNameLst>
                                          <p:attrName>style.visibility</p:attrName>
                                        </p:attrNameLst>
                                      </p:cBhvr>
                                      <p:to>
                                        <p:strVal val="visible"/>
                                      </p:to>
                                    </p:set>
                                    <p:anim calcmode="lin" valueType="num">
                                      <p:cBhvr>
                                        <p:cTn id="24" dur="1000" fill="hold"/>
                                        <p:tgtEl>
                                          <p:spTgt spid="189443">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8944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9443">
                                            <p:txEl>
                                              <p:pRg st="1" end="1"/>
                                            </p:txEl>
                                          </p:spTgt>
                                        </p:tgtEl>
                                      </p:cBhvr>
                                    </p:animEffect>
                                  </p:childTnLst>
                                </p:cTn>
                              </p:par>
                            </p:childTnLst>
                          </p:cTn>
                        </p:par>
                        <p:par>
                          <p:cTn id="27" fill="hold">
                            <p:stCondLst>
                              <p:cond delay="1000"/>
                            </p:stCondLst>
                            <p:childTnLst>
                              <p:par>
                                <p:cTn id="28" presetID="43" presetClass="entr" presetSubtype="0" fill="hold" grpId="0" nodeType="afterEffect">
                                  <p:stCondLst>
                                    <p:cond delay="0"/>
                                  </p:stCondLst>
                                  <p:childTnLst>
                                    <p:set>
                                      <p:cBhvr>
                                        <p:cTn id="29" dur="1" fill="hold">
                                          <p:stCondLst>
                                            <p:cond delay="0"/>
                                          </p:stCondLst>
                                        </p:cTn>
                                        <p:tgtEl>
                                          <p:spTgt spid="189446"/>
                                        </p:tgtEl>
                                        <p:attrNameLst>
                                          <p:attrName>style.visibility</p:attrName>
                                        </p:attrNameLst>
                                      </p:cBhvr>
                                      <p:to>
                                        <p:strVal val="visible"/>
                                      </p:to>
                                    </p:set>
                                    <p:animEffect transition="in" filter="fade">
                                      <p:cBhvr>
                                        <p:cTn id="30" dur="100"/>
                                        <p:tgtEl>
                                          <p:spTgt spid="189446"/>
                                        </p:tgtEl>
                                      </p:cBhvr>
                                    </p:animEffect>
                                    <p:anim calcmode="lin" valueType="num">
                                      <p:cBhvr>
                                        <p:cTn id="31" dur="400" fill="hold"/>
                                        <p:tgtEl>
                                          <p:spTgt spid="189446"/>
                                        </p:tgtEl>
                                        <p:attrNameLst>
                                          <p:attrName>ppt_x</p:attrName>
                                        </p:attrNameLst>
                                      </p:cBhvr>
                                      <p:tavLst>
                                        <p:tav tm="0">
                                          <p:val>
                                            <p:strVal val="#ppt_x"/>
                                          </p:val>
                                        </p:tav>
                                        <p:tav tm="100000">
                                          <p:val>
                                            <p:strVal val="#ppt_x"/>
                                          </p:val>
                                        </p:tav>
                                      </p:tavLst>
                                    </p:anim>
                                    <p:anim calcmode="lin" valueType="num">
                                      <p:cBhvr>
                                        <p:cTn id="32" dur="400" fill="hold"/>
                                        <p:tgtEl>
                                          <p:spTgt spid="189446"/>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18944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18944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189443">
                                            <p:txEl>
                                              <p:pRg st="2" end="2"/>
                                            </p:txEl>
                                          </p:spTgt>
                                        </p:tgtEl>
                                        <p:attrNameLst>
                                          <p:attrName>style.visibility</p:attrName>
                                        </p:attrNameLst>
                                      </p:cBhvr>
                                      <p:to>
                                        <p:strVal val="visible"/>
                                      </p:to>
                                    </p:set>
                                    <p:anim calcmode="lin" valueType="num">
                                      <p:cBhvr>
                                        <p:cTn id="39" dur="1000" fill="hold"/>
                                        <p:tgtEl>
                                          <p:spTgt spid="189443">
                                            <p:txEl>
                                              <p:pRg st="2" end="2"/>
                                            </p:txEl>
                                          </p:spTgt>
                                        </p:tgtEl>
                                        <p:attrNameLst>
                                          <p:attrName>ppt_x</p:attrName>
                                        </p:attrNameLst>
                                      </p:cBhvr>
                                      <p:tavLst>
                                        <p:tav tm="0">
                                          <p:val>
                                            <p:strVal val="#ppt_x-.2"/>
                                          </p:val>
                                        </p:tav>
                                        <p:tav tm="100000">
                                          <p:val>
                                            <p:strVal val="#ppt_x"/>
                                          </p:val>
                                        </p:tav>
                                      </p:tavLst>
                                    </p:anim>
                                    <p:anim calcmode="lin" valueType="num">
                                      <p:cBhvr>
                                        <p:cTn id="40" dur="1000" fill="hold"/>
                                        <p:tgtEl>
                                          <p:spTgt spid="18944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89443">
                                            <p:txEl>
                                              <p:pRg st="2" end="2"/>
                                            </p:txEl>
                                          </p:spTgt>
                                        </p:tgtEl>
                                      </p:cBhvr>
                                    </p:animEffect>
                                  </p:childTnLst>
                                </p:cTn>
                              </p:par>
                            </p:childTnLst>
                          </p:cTn>
                        </p:par>
                        <p:par>
                          <p:cTn id="42" fill="hold">
                            <p:stCondLst>
                              <p:cond delay="1000"/>
                            </p:stCondLst>
                            <p:childTnLst>
                              <p:par>
                                <p:cTn id="43" presetID="43" presetClass="entr" presetSubtype="0" fill="hold" grpId="0" nodeType="afterEffect">
                                  <p:stCondLst>
                                    <p:cond delay="0"/>
                                  </p:stCondLst>
                                  <p:childTnLst>
                                    <p:set>
                                      <p:cBhvr>
                                        <p:cTn id="44" dur="1" fill="hold">
                                          <p:stCondLst>
                                            <p:cond delay="0"/>
                                          </p:stCondLst>
                                        </p:cTn>
                                        <p:tgtEl>
                                          <p:spTgt spid="189447"/>
                                        </p:tgtEl>
                                        <p:attrNameLst>
                                          <p:attrName>style.visibility</p:attrName>
                                        </p:attrNameLst>
                                      </p:cBhvr>
                                      <p:to>
                                        <p:strVal val="visible"/>
                                      </p:to>
                                    </p:set>
                                    <p:animEffect transition="in" filter="fade">
                                      <p:cBhvr>
                                        <p:cTn id="45" dur="100"/>
                                        <p:tgtEl>
                                          <p:spTgt spid="189447"/>
                                        </p:tgtEl>
                                      </p:cBhvr>
                                    </p:animEffect>
                                    <p:anim calcmode="lin" valueType="num">
                                      <p:cBhvr>
                                        <p:cTn id="46" dur="400" fill="hold"/>
                                        <p:tgtEl>
                                          <p:spTgt spid="189447"/>
                                        </p:tgtEl>
                                        <p:attrNameLst>
                                          <p:attrName>ppt_x</p:attrName>
                                        </p:attrNameLst>
                                      </p:cBhvr>
                                      <p:tavLst>
                                        <p:tav tm="0">
                                          <p:val>
                                            <p:strVal val="#ppt_x"/>
                                          </p:val>
                                        </p:tav>
                                        <p:tav tm="100000">
                                          <p:val>
                                            <p:strVal val="#ppt_x"/>
                                          </p:val>
                                        </p:tav>
                                      </p:tavLst>
                                    </p:anim>
                                    <p:anim calcmode="lin" valueType="num">
                                      <p:cBhvr>
                                        <p:cTn id="47" dur="400" fill="hold"/>
                                        <p:tgtEl>
                                          <p:spTgt spid="189447"/>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1894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1894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uiExpand="1" build="p"/>
      <p:bldP spid="189445" grpId="0" animBg="1"/>
      <p:bldP spid="189446" grpId="0" animBg="1"/>
      <p:bldP spid="1894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3" name="Picture 7" descr="File0564"/>
          <p:cNvPicPr>
            <a:picLocks noChangeAspect="1" noChangeArrowheads="1"/>
          </p:cNvPicPr>
          <p:nvPr/>
        </p:nvPicPr>
        <p:blipFill>
          <a:blip r:embed="rId3"/>
          <a:srcRect/>
          <a:stretch>
            <a:fillRect/>
          </a:stretch>
        </p:blipFill>
        <p:spPr bwMode="auto">
          <a:xfrm>
            <a:off x="1817688" y="204788"/>
            <a:ext cx="7126287" cy="6402387"/>
          </a:xfrm>
          <a:prstGeom prst="rect">
            <a:avLst/>
          </a:prstGeom>
          <a:noFill/>
        </p:spPr>
      </p:pic>
      <p:sp>
        <p:nvSpPr>
          <p:cNvPr id="193538" name="Rectangle 2"/>
          <p:cNvSpPr>
            <a:spLocks noChangeArrowheads="1"/>
          </p:cNvSpPr>
          <p:nvPr/>
        </p:nvSpPr>
        <p:spPr bwMode="auto">
          <a:xfrm>
            <a:off x="271463" y="166688"/>
            <a:ext cx="4638675" cy="205105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342900" indent="-342900" algn="ctr">
              <a:spcBef>
                <a:spcPct val="20000"/>
              </a:spcBef>
              <a:buClr>
                <a:schemeClr val="hlink"/>
              </a:buClr>
              <a:buSzPct val="65000"/>
              <a:buFont typeface="Wingdings" pitchFamily="2" charset="2"/>
              <a:buNone/>
            </a:pPr>
            <a:r>
              <a:rPr lang="en-US" b="0">
                <a:solidFill>
                  <a:srgbClr val="FF0000"/>
                </a:solidFill>
                <a:effectLst>
                  <a:outerShdw blurRad="38100" dist="38100" dir="2700000" algn="tl">
                    <a:srgbClr val="000000"/>
                  </a:outerShdw>
                </a:effectLst>
              </a:rPr>
              <a:t>VAGINAL ARTERY</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It supplies the base of the urinary bladder and the vagina</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(In the male, the base of the urinary bladder would be supplied by the inferior vesical artery)</a:t>
            </a:r>
          </a:p>
        </p:txBody>
      </p:sp>
      <p:sp>
        <p:nvSpPr>
          <p:cNvPr id="193540" name="AutoShape 4"/>
          <p:cNvSpPr>
            <a:spLocks noChangeArrowheads="1"/>
          </p:cNvSpPr>
          <p:nvPr/>
        </p:nvSpPr>
        <p:spPr bwMode="auto">
          <a:xfrm>
            <a:off x="2655888" y="4845050"/>
            <a:ext cx="1090612" cy="246063"/>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5" name="Slide Number Placeholder 4"/>
          <p:cNvSpPr>
            <a:spLocks noGrp="1"/>
          </p:cNvSpPr>
          <p:nvPr>
            <p:ph type="sldNum" sz="quarter" idx="11"/>
          </p:nvPr>
        </p:nvSpPr>
        <p:spPr/>
        <p:txBody>
          <a:bodyPr/>
          <a:lstStyle/>
          <a:p>
            <a:fld id="{A313AAF1-A8B2-4456-8AB9-83B3BE3665B4}" type="slidenum">
              <a:rPr lang="en-US" smtClean="0"/>
              <a:pPr/>
              <a:t>22</a:t>
            </a:fld>
            <a:endParaRPr lang="en-US"/>
          </a:p>
        </p:txBody>
      </p:sp>
      <p:sp>
        <p:nvSpPr>
          <p:cNvPr id="6" name="Footer Placeholder 5"/>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93543"/>
                                        </p:tgtEl>
                                        <p:attrNameLst>
                                          <p:attrName>style.visibility</p:attrName>
                                        </p:attrNameLst>
                                      </p:cBhvr>
                                      <p:to>
                                        <p:strVal val="visible"/>
                                      </p:to>
                                    </p:set>
                                    <p:animEffect transition="in" filter="box(in)">
                                      <p:cBhvr>
                                        <p:cTn id="7" dur="500"/>
                                        <p:tgtEl>
                                          <p:spTgt spid="193543"/>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193538">
                                            <p:bg/>
                                          </p:spTgt>
                                        </p:tgtEl>
                                        <p:attrNameLst>
                                          <p:attrName>style.visibility</p:attrName>
                                        </p:attrNameLst>
                                      </p:cBhvr>
                                      <p:to>
                                        <p:strVal val="visible"/>
                                      </p:to>
                                    </p:set>
                                    <p:anim calcmode="lin" valueType="num">
                                      <p:cBhvr additive="base">
                                        <p:cTn id="11" dur="500" fill="hold"/>
                                        <p:tgtEl>
                                          <p:spTgt spid="193538">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193538">
                                            <p:bg/>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93538">
                                            <p:txEl>
                                              <p:pRg st="0" end="0"/>
                                            </p:txEl>
                                          </p:spTgt>
                                        </p:tgtEl>
                                        <p:attrNameLst>
                                          <p:attrName>style.visibility</p:attrName>
                                        </p:attrNameLst>
                                      </p:cBhvr>
                                      <p:to>
                                        <p:strVal val="visible"/>
                                      </p:to>
                                    </p:set>
                                    <p:anim calcmode="lin" valueType="num">
                                      <p:cBhvr additive="base">
                                        <p:cTn id="15" dur="500" fill="hold"/>
                                        <p:tgtEl>
                                          <p:spTgt spid="19353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3538">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17" presetClass="entr" presetSubtype="10" fill="hold" grpId="0" nodeType="afterEffect">
                                  <p:stCondLst>
                                    <p:cond delay="0"/>
                                  </p:stCondLst>
                                  <p:childTnLst>
                                    <p:set>
                                      <p:cBhvr>
                                        <p:cTn id="19" dur="1" fill="hold">
                                          <p:stCondLst>
                                            <p:cond delay="0"/>
                                          </p:stCondLst>
                                        </p:cTn>
                                        <p:tgtEl>
                                          <p:spTgt spid="193540"/>
                                        </p:tgtEl>
                                        <p:attrNameLst>
                                          <p:attrName>style.visibility</p:attrName>
                                        </p:attrNameLst>
                                      </p:cBhvr>
                                      <p:to>
                                        <p:strVal val="visible"/>
                                      </p:to>
                                    </p:set>
                                    <p:anim calcmode="lin" valueType="num">
                                      <p:cBhvr>
                                        <p:cTn id="20" dur="500" fill="hold"/>
                                        <p:tgtEl>
                                          <p:spTgt spid="193540"/>
                                        </p:tgtEl>
                                        <p:attrNameLst>
                                          <p:attrName>ppt_w</p:attrName>
                                        </p:attrNameLst>
                                      </p:cBhvr>
                                      <p:tavLst>
                                        <p:tav tm="0">
                                          <p:val>
                                            <p:fltVal val="0"/>
                                          </p:val>
                                        </p:tav>
                                        <p:tav tm="100000">
                                          <p:val>
                                            <p:strVal val="#ppt_w"/>
                                          </p:val>
                                        </p:tav>
                                      </p:tavLst>
                                    </p:anim>
                                    <p:anim calcmode="lin" valueType="num">
                                      <p:cBhvr>
                                        <p:cTn id="21" dur="500" fill="hold"/>
                                        <p:tgtEl>
                                          <p:spTgt spid="19354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93538">
                                            <p:txEl>
                                              <p:pRg st="1" end="1"/>
                                            </p:txEl>
                                          </p:spTgt>
                                        </p:tgtEl>
                                        <p:attrNameLst>
                                          <p:attrName>style.visibility</p:attrName>
                                        </p:attrNameLst>
                                      </p:cBhvr>
                                      <p:to>
                                        <p:strVal val="visible"/>
                                      </p:to>
                                    </p:set>
                                    <p:animEffect transition="in" filter="fade">
                                      <p:cBhvr>
                                        <p:cTn id="26" dur="1000"/>
                                        <p:tgtEl>
                                          <p:spTgt spid="193538">
                                            <p:txEl>
                                              <p:pRg st="1" end="1"/>
                                            </p:txEl>
                                          </p:spTgt>
                                        </p:tgtEl>
                                      </p:cBhvr>
                                    </p:animEffect>
                                    <p:anim calcmode="lin" valueType="num">
                                      <p:cBhvr>
                                        <p:cTn id="27" dur="1000" fill="hold"/>
                                        <p:tgtEl>
                                          <p:spTgt spid="19353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935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93538">
                                            <p:txEl>
                                              <p:pRg st="2" end="2"/>
                                            </p:txEl>
                                          </p:spTgt>
                                        </p:tgtEl>
                                        <p:attrNameLst>
                                          <p:attrName>style.visibility</p:attrName>
                                        </p:attrNameLst>
                                      </p:cBhvr>
                                      <p:to>
                                        <p:strVal val="visible"/>
                                      </p:to>
                                    </p:set>
                                    <p:animEffect transition="in" filter="fade">
                                      <p:cBhvr>
                                        <p:cTn id="33" dur="1000"/>
                                        <p:tgtEl>
                                          <p:spTgt spid="193538">
                                            <p:txEl>
                                              <p:pRg st="2" end="2"/>
                                            </p:txEl>
                                          </p:spTgt>
                                        </p:tgtEl>
                                      </p:cBhvr>
                                    </p:animEffect>
                                    <p:anim calcmode="lin" valueType="num">
                                      <p:cBhvr>
                                        <p:cTn id="34" dur="1000" fill="hold"/>
                                        <p:tgtEl>
                                          <p:spTgt spid="19353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9353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uiExpand="1" build="p" animBg="1"/>
      <p:bldP spid="1935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DB08C5A6-B668-47A8-AC51-DB1333019150}" type="slidenum">
              <a:rPr lang="en-US"/>
              <a:pPr/>
              <a:t>23</a:t>
            </a:fld>
            <a:endParaRPr lang="en-US"/>
          </a:p>
        </p:txBody>
      </p:sp>
      <p:pic>
        <p:nvPicPr>
          <p:cNvPr id="199682" name="Picture 2" descr="F66122-005-f063"/>
          <p:cNvPicPr>
            <a:picLocks noChangeAspect="1" noChangeArrowheads="1"/>
          </p:cNvPicPr>
          <p:nvPr/>
        </p:nvPicPr>
        <p:blipFill>
          <a:blip r:embed="rId3"/>
          <a:srcRect b="2460"/>
          <a:stretch>
            <a:fillRect/>
          </a:stretch>
        </p:blipFill>
        <p:spPr bwMode="auto">
          <a:xfrm>
            <a:off x="2555420" y="1034152"/>
            <a:ext cx="5947686" cy="5282066"/>
          </a:xfrm>
          <a:prstGeom prst="rect">
            <a:avLst/>
          </a:prstGeom>
          <a:noFill/>
        </p:spPr>
      </p:pic>
      <p:sp>
        <p:nvSpPr>
          <p:cNvPr id="199683" name="Rectangle 3"/>
          <p:cNvSpPr>
            <a:spLocks noChangeArrowheads="1"/>
          </p:cNvSpPr>
          <p:nvPr/>
        </p:nvSpPr>
        <p:spPr bwMode="auto">
          <a:xfrm>
            <a:off x="364899" y="4135438"/>
            <a:ext cx="2894012" cy="2355850"/>
          </a:xfrm>
          <a:prstGeom prst="rect">
            <a:avLst/>
          </a:prstGeom>
          <a:solidFill>
            <a:schemeClr val="accent1"/>
          </a:solidFill>
          <a:ln w="9525">
            <a:solidFill>
              <a:schemeClr val="tx1"/>
            </a:solidFill>
            <a:miter lim="800000"/>
            <a:headEnd/>
            <a:tailEnd/>
          </a:ln>
          <a:effectLst>
            <a:outerShdw dist="107763" dir="2700000" algn="ctr" rotWithShape="0">
              <a:srgbClr val="000000">
                <a:alpha val="50000"/>
              </a:srgbClr>
            </a:outerShdw>
          </a:effectLst>
        </p:spPr>
        <p:txBody>
          <a:bodyPr>
            <a:spAutoFit/>
          </a:bodyPr>
          <a:lstStyle/>
          <a:p>
            <a:pPr marL="342900" indent="-342900" algn="ctr">
              <a:spcBef>
                <a:spcPct val="20000"/>
              </a:spcBef>
              <a:buClr>
                <a:schemeClr val="hlink"/>
              </a:buClr>
              <a:buSzPct val="65000"/>
              <a:buFont typeface="Wingdings" pitchFamily="2" charset="2"/>
              <a:buNone/>
            </a:pPr>
            <a:r>
              <a:rPr lang="en-US" b="0" dirty="0">
                <a:solidFill>
                  <a:srgbClr val="FF0000"/>
                </a:solidFill>
                <a:effectLst>
                  <a:outerShdw blurRad="38100" dist="38100" dir="2700000" algn="tl">
                    <a:srgbClr val="000000"/>
                  </a:outerShdw>
                </a:effectLst>
              </a:rPr>
              <a:t>LATERAL SACRAL ARTERIES</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descends in front of the sacral plexus</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gives off branches to neighboring structures </a:t>
            </a:r>
          </a:p>
        </p:txBody>
      </p:sp>
      <p:sp>
        <p:nvSpPr>
          <p:cNvPr id="199684" name="AutoShape 4"/>
          <p:cNvSpPr>
            <a:spLocks noChangeArrowheads="1"/>
          </p:cNvSpPr>
          <p:nvPr/>
        </p:nvSpPr>
        <p:spPr bwMode="auto">
          <a:xfrm>
            <a:off x="7354902" y="2777496"/>
            <a:ext cx="895774" cy="388854"/>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7" name="AutoShape 15"/>
          <p:cNvSpPr>
            <a:spLocks noChangeArrowheads="1"/>
          </p:cNvSpPr>
          <p:nvPr/>
        </p:nvSpPr>
        <p:spPr bwMode="auto">
          <a:xfrm>
            <a:off x="7053901" y="1589138"/>
            <a:ext cx="1001528" cy="388854"/>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 name="Rectangle 7"/>
          <p:cNvSpPr>
            <a:spLocks noChangeArrowheads="1"/>
          </p:cNvSpPr>
          <p:nvPr/>
        </p:nvSpPr>
        <p:spPr bwMode="auto">
          <a:xfrm>
            <a:off x="180294" y="1062954"/>
            <a:ext cx="3651250" cy="2051050"/>
          </a:xfrm>
          <a:prstGeom prst="rect">
            <a:avLst/>
          </a:prstGeom>
          <a:solidFill>
            <a:schemeClr val="accent1"/>
          </a:solidFill>
          <a:ln w="9525">
            <a:solidFill>
              <a:schemeClr val="tx1"/>
            </a:solidFill>
            <a:miter lim="800000"/>
            <a:headEnd/>
            <a:tailEnd/>
          </a:ln>
          <a:effectLst>
            <a:outerShdw dist="107763" dir="2700000" algn="ctr" rotWithShape="0">
              <a:srgbClr val="000000">
                <a:alpha val="50000"/>
              </a:srgbClr>
            </a:outerShdw>
          </a:effectLst>
        </p:spPr>
        <p:txBody>
          <a:bodyPr>
            <a:spAutoFit/>
          </a:bodyPr>
          <a:lstStyle/>
          <a:p>
            <a:pPr marL="342900" indent="-342900" algn="ctr">
              <a:spcBef>
                <a:spcPct val="20000"/>
              </a:spcBef>
              <a:buClr>
                <a:schemeClr val="hlink"/>
              </a:buClr>
              <a:buSzPct val="65000"/>
              <a:buFont typeface="Wingdings" pitchFamily="2" charset="2"/>
              <a:buNone/>
            </a:pPr>
            <a:r>
              <a:rPr lang="en-US" b="0" dirty="0">
                <a:solidFill>
                  <a:srgbClr val="FF0000"/>
                </a:solidFill>
                <a:effectLst>
                  <a:outerShdw blurRad="38100" dist="38100" dir="2700000" algn="tl">
                    <a:srgbClr val="000000"/>
                  </a:outerShdw>
                </a:effectLst>
              </a:rPr>
              <a:t>ILIOLUMBAR ARTERY</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ascends across the pelvic inlet</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runs posterior to the external iliac vessels, </a:t>
            </a:r>
            <a:r>
              <a:rPr lang="en-US" b="0" dirty="0" err="1">
                <a:solidFill>
                  <a:schemeClr val="tx1"/>
                </a:solidFill>
                <a:effectLst>
                  <a:outerShdw blurRad="38100" dist="38100" dir="2700000" algn="tl">
                    <a:srgbClr val="000000"/>
                  </a:outerShdw>
                </a:effectLst>
              </a:rPr>
              <a:t>psoas</a:t>
            </a:r>
            <a:r>
              <a:rPr lang="en-US" b="0" dirty="0">
                <a:solidFill>
                  <a:schemeClr val="tx1"/>
                </a:solidFill>
                <a:effectLst>
                  <a:outerShdw blurRad="38100" dist="38100" dir="2700000" algn="tl">
                    <a:srgbClr val="000000"/>
                  </a:outerShdw>
                </a:effectLst>
              </a:rPr>
              <a:t> and </a:t>
            </a:r>
            <a:r>
              <a:rPr lang="en-US" b="0" dirty="0" err="1">
                <a:solidFill>
                  <a:schemeClr val="tx1"/>
                </a:solidFill>
                <a:effectLst>
                  <a:outerShdw blurRad="38100" dist="38100" dir="2700000" algn="tl">
                    <a:srgbClr val="000000"/>
                  </a:outerShdw>
                </a:effectLst>
              </a:rPr>
              <a:t>iliacus</a:t>
            </a:r>
            <a:r>
              <a:rPr lang="en-US" b="0" dirty="0">
                <a:solidFill>
                  <a:schemeClr val="tx1"/>
                </a:solidFill>
                <a:effectLst>
                  <a:outerShdw blurRad="38100" dist="38100" dir="2700000" algn="tl">
                    <a:srgbClr val="000000"/>
                  </a:outerShdw>
                </a:effectLst>
              </a:rPr>
              <a:t> muscles</a:t>
            </a:r>
          </a:p>
        </p:txBody>
      </p:sp>
      <p:sp>
        <p:nvSpPr>
          <p:cNvPr id="9" name="Rectangle 2"/>
          <p:cNvSpPr>
            <a:spLocks noGrp="1" noChangeArrowheads="1"/>
          </p:cNvSpPr>
          <p:nvPr>
            <p:ph type="title"/>
          </p:nvPr>
        </p:nvSpPr>
        <p:spPr>
          <a:xfrm>
            <a:off x="457200" y="429541"/>
            <a:ext cx="8147050" cy="579438"/>
          </a:xfrm>
        </p:spPr>
        <p:txBody>
          <a:bodyPr/>
          <a:lstStyle/>
          <a:p>
            <a:r>
              <a:rPr lang="en-US" dirty="0"/>
              <a:t>BRANCHES OF THE POSTERIOR DIVISION</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box(in)">
                                      <p:cBhvr>
                                        <p:cTn id="7" dur="500"/>
                                        <p:tgtEl>
                                          <p:spTgt spid="19968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199684"/>
                                        </p:tgtEl>
                                        <p:attrNameLst>
                                          <p:attrName>style.visibility</p:attrName>
                                        </p:attrNameLst>
                                      </p:cBhvr>
                                      <p:to>
                                        <p:strVal val="visible"/>
                                      </p:to>
                                    </p:set>
                                    <p:anim calcmode="lin" valueType="num">
                                      <p:cBhvr>
                                        <p:cTn id="16" dur="500" fill="hold"/>
                                        <p:tgtEl>
                                          <p:spTgt spid="199684"/>
                                        </p:tgtEl>
                                        <p:attrNameLst>
                                          <p:attrName>ppt_w</p:attrName>
                                        </p:attrNameLst>
                                      </p:cBhvr>
                                      <p:tavLst>
                                        <p:tav tm="0">
                                          <p:val>
                                            <p:fltVal val="0"/>
                                          </p:val>
                                        </p:tav>
                                        <p:tav tm="100000">
                                          <p:val>
                                            <p:strVal val="#ppt_w"/>
                                          </p:val>
                                        </p:tav>
                                      </p:tavLst>
                                    </p:anim>
                                    <p:anim calcmode="lin" valueType="num">
                                      <p:cBhvr>
                                        <p:cTn id="17" dur="500" fill="hold"/>
                                        <p:tgtEl>
                                          <p:spTgt spid="199684"/>
                                        </p:tgtEl>
                                        <p:attrNameLst>
                                          <p:attrName>ppt_h</p:attrName>
                                        </p:attrNameLst>
                                      </p:cBhvr>
                                      <p:tavLst>
                                        <p:tav tm="0">
                                          <p:val>
                                            <p:strVal val="#ppt_h"/>
                                          </p:val>
                                        </p:tav>
                                        <p:tav tm="100000">
                                          <p:val>
                                            <p:strVal val="#ppt_h"/>
                                          </p:val>
                                        </p:tav>
                                      </p:tavLst>
                                    </p:anim>
                                  </p:childTnLst>
                                </p:cTn>
                              </p:par>
                              <p:par>
                                <p:cTn id="18" presetID="2" presetClass="entr" presetSubtype="6"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0"/>
                                  </p:stCondLst>
                                  <p:childTnLst>
                                    <p:set>
                                      <p:cBhvr>
                                        <p:cTn id="23" dur="1" fill="hold">
                                          <p:stCondLst>
                                            <p:cond delay="0"/>
                                          </p:stCondLst>
                                        </p:cTn>
                                        <p:tgtEl>
                                          <p:spTgt spid="199683">
                                            <p:txEl>
                                              <p:pRg st="0" end="0"/>
                                            </p:txEl>
                                          </p:spTgt>
                                        </p:tgtEl>
                                        <p:attrNameLst>
                                          <p:attrName>style.visibility</p:attrName>
                                        </p:attrNameLst>
                                      </p:cBhvr>
                                      <p:to>
                                        <p:strVal val="visible"/>
                                      </p:to>
                                    </p:set>
                                    <p:anim calcmode="lin" valueType="num">
                                      <p:cBhvr additive="base">
                                        <p:cTn id="24" dur="1000" fill="hold"/>
                                        <p:tgtEl>
                                          <p:spTgt spid="199683">
                                            <p:txEl>
                                              <p:pRg st="0" end="0"/>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199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grpId="0" nodeType="clickEffect">
                                  <p:stCondLst>
                                    <p:cond delay="0"/>
                                  </p:stCondLst>
                                  <p:childTnLst>
                                    <p:set>
                                      <p:cBhvr>
                                        <p:cTn id="29" dur="1" fill="hold">
                                          <p:stCondLst>
                                            <p:cond delay="0"/>
                                          </p:stCondLst>
                                        </p:cTn>
                                        <p:tgtEl>
                                          <p:spTgt spid="199683">
                                            <p:bg/>
                                          </p:spTgt>
                                        </p:tgtEl>
                                        <p:attrNameLst>
                                          <p:attrName>style.visibility</p:attrName>
                                        </p:attrNameLst>
                                      </p:cBhvr>
                                      <p:to>
                                        <p:strVal val="visible"/>
                                      </p:to>
                                    </p:set>
                                    <p:anim calcmode="lin" valueType="num">
                                      <p:cBhvr additive="base">
                                        <p:cTn id="30" dur="1000" fill="hold"/>
                                        <p:tgtEl>
                                          <p:spTgt spid="199683">
                                            <p:bg/>
                                          </p:spTgt>
                                        </p:tgtEl>
                                        <p:attrNameLst>
                                          <p:attrName>ppt_x</p:attrName>
                                        </p:attrNameLst>
                                      </p:cBhvr>
                                      <p:tavLst>
                                        <p:tav tm="0">
                                          <p:val>
                                            <p:strVal val="0-#ppt_w/2"/>
                                          </p:val>
                                        </p:tav>
                                        <p:tav tm="100000">
                                          <p:val>
                                            <p:strVal val="#ppt_x"/>
                                          </p:val>
                                        </p:tav>
                                      </p:tavLst>
                                    </p:anim>
                                    <p:anim calcmode="lin" valueType="num">
                                      <p:cBhvr additive="base">
                                        <p:cTn id="31" dur="1000" fill="hold"/>
                                        <p:tgtEl>
                                          <p:spTgt spid="199683">
                                            <p:bg/>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stCondLst>
                                    <p:cond delay="0"/>
                                  </p:stCondLst>
                                  <p:childTnLst>
                                    <p:set>
                                      <p:cBhvr>
                                        <p:cTn id="35" dur="1" fill="hold">
                                          <p:stCondLst>
                                            <p:cond delay="0"/>
                                          </p:stCondLst>
                                        </p:cTn>
                                        <p:tgtEl>
                                          <p:spTgt spid="8">
                                            <p:bg/>
                                          </p:spTgt>
                                        </p:tgtEl>
                                        <p:attrNameLst>
                                          <p:attrName>style.visibility</p:attrName>
                                        </p:attrNameLst>
                                      </p:cBhvr>
                                      <p:to>
                                        <p:strVal val="visible"/>
                                      </p:to>
                                    </p:set>
                                    <p:anim calcmode="lin" valueType="num">
                                      <p:cBhvr additive="base">
                                        <p:cTn id="36" dur="1000" fill="hold"/>
                                        <p:tgtEl>
                                          <p:spTgt spid="8">
                                            <p:bg/>
                                          </p:spTgt>
                                        </p:tgtEl>
                                        <p:attrNameLst>
                                          <p:attrName>ppt_x</p:attrName>
                                        </p:attrNameLst>
                                      </p:cBhvr>
                                      <p:tavLst>
                                        <p:tav tm="0">
                                          <p:val>
                                            <p:strVal val="1+#ppt_w/2"/>
                                          </p:val>
                                        </p:tav>
                                        <p:tav tm="100000">
                                          <p:val>
                                            <p:strVal val="#ppt_x"/>
                                          </p:val>
                                        </p:tav>
                                      </p:tavLst>
                                    </p:anim>
                                    <p:anim calcmode="lin" valueType="num">
                                      <p:cBhvr additive="base">
                                        <p:cTn id="37" dur="10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additive="base">
                                        <p:cTn id="42" dur="10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 calcmode="lin" valueType="num">
                                      <p:cBhvr additive="base">
                                        <p:cTn id="48" dur="10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49" dur="10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grpId="0" nodeType="clickEffect">
                                  <p:stCondLst>
                                    <p:cond delay="0"/>
                                  </p:stCondLst>
                                  <p:childTnLst>
                                    <p:set>
                                      <p:cBhvr>
                                        <p:cTn id="53" dur="1" fill="hold">
                                          <p:stCondLst>
                                            <p:cond delay="0"/>
                                          </p:stCondLst>
                                        </p:cTn>
                                        <p:tgtEl>
                                          <p:spTgt spid="199683">
                                            <p:txEl>
                                              <p:pRg st="1" end="1"/>
                                            </p:txEl>
                                          </p:spTgt>
                                        </p:tgtEl>
                                        <p:attrNameLst>
                                          <p:attrName>style.visibility</p:attrName>
                                        </p:attrNameLst>
                                      </p:cBhvr>
                                      <p:to>
                                        <p:strVal val="visible"/>
                                      </p:to>
                                    </p:set>
                                    <p:anim calcmode="lin" valueType="num">
                                      <p:cBhvr additive="base">
                                        <p:cTn id="54" dur="1000" fill="hold"/>
                                        <p:tgtEl>
                                          <p:spTgt spid="199683">
                                            <p:txEl>
                                              <p:pRg st="1" end="1"/>
                                            </p:txEl>
                                          </p:spTgt>
                                        </p:tgtEl>
                                        <p:attrNameLst>
                                          <p:attrName>ppt_x</p:attrName>
                                        </p:attrNameLst>
                                      </p:cBhvr>
                                      <p:tavLst>
                                        <p:tav tm="0">
                                          <p:val>
                                            <p:strVal val="0-#ppt_w/2"/>
                                          </p:val>
                                        </p:tav>
                                        <p:tav tm="100000">
                                          <p:val>
                                            <p:strVal val="#ppt_x"/>
                                          </p:val>
                                        </p:tav>
                                      </p:tavLst>
                                    </p:anim>
                                    <p:anim calcmode="lin" valueType="num">
                                      <p:cBhvr additive="base">
                                        <p:cTn id="55" dur="1000" fill="hold"/>
                                        <p:tgtEl>
                                          <p:spTgt spid="199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99683">
                                            <p:txEl>
                                              <p:pRg st="2" end="2"/>
                                            </p:txEl>
                                          </p:spTgt>
                                        </p:tgtEl>
                                        <p:attrNameLst>
                                          <p:attrName>style.visibility</p:attrName>
                                        </p:attrNameLst>
                                      </p:cBhvr>
                                      <p:to>
                                        <p:strVal val="visible"/>
                                      </p:to>
                                    </p:set>
                                    <p:anim calcmode="lin" valueType="num">
                                      <p:cBhvr additive="base">
                                        <p:cTn id="60" dur="1000" fill="hold"/>
                                        <p:tgtEl>
                                          <p:spTgt spid="199683">
                                            <p:txEl>
                                              <p:pRg st="2" end="2"/>
                                            </p:txEl>
                                          </p:spTgt>
                                        </p:tgtEl>
                                        <p:attrNameLst>
                                          <p:attrName>ppt_x</p:attrName>
                                        </p:attrNameLst>
                                      </p:cBhvr>
                                      <p:tavLst>
                                        <p:tav tm="0">
                                          <p:val>
                                            <p:strVal val="0-#ppt_w/2"/>
                                          </p:val>
                                        </p:tav>
                                        <p:tav tm="100000">
                                          <p:val>
                                            <p:strVal val="#ppt_x"/>
                                          </p:val>
                                        </p:tav>
                                      </p:tavLst>
                                    </p:anim>
                                    <p:anim calcmode="lin" valueType="num">
                                      <p:cBhvr additive="base">
                                        <p:cTn id="61" dur="1000" fill="hold"/>
                                        <p:tgtEl>
                                          <p:spTgt spid="1996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uiExpand="1" build="p" animBg="1"/>
      <p:bldP spid="199684" grpId="0" animBg="1"/>
      <p:bldP spid="7" grpId="0" animBg="1"/>
      <p:bldP spid="8"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5350745E-5F90-482B-8453-51D495F057EA}" type="slidenum">
              <a:rPr lang="en-US"/>
              <a:pPr/>
              <a:t>24</a:t>
            </a:fld>
            <a:endParaRPr lang="en-US"/>
          </a:p>
        </p:txBody>
      </p:sp>
      <p:pic>
        <p:nvPicPr>
          <p:cNvPr id="201730" name="Picture 2" descr="F66122-005-f063"/>
          <p:cNvPicPr>
            <a:picLocks noChangeAspect="1" noChangeArrowheads="1"/>
          </p:cNvPicPr>
          <p:nvPr/>
        </p:nvPicPr>
        <p:blipFill>
          <a:blip r:embed="rId3"/>
          <a:srcRect b="2460"/>
          <a:stretch>
            <a:fillRect/>
          </a:stretch>
        </p:blipFill>
        <p:spPr bwMode="auto">
          <a:xfrm>
            <a:off x="2117725" y="307975"/>
            <a:ext cx="6823075" cy="6059488"/>
          </a:xfrm>
          <a:prstGeom prst="rect">
            <a:avLst/>
          </a:prstGeom>
          <a:noFill/>
        </p:spPr>
      </p:pic>
      <p:sp>
        <p:nvSpPr>
          <p:cNvPr id="201731" name="Rectangle 3"/>
          <p:cNvSpPr>
            <a:spLocks noChangeArrowheads="1"/>
          </p:cNvSpPr>
          <p:nvPr/>
        </p:nvSpPr>
        <p:spPr bwMode="auto">
          <a:xfrm>
            <a:off x="374650" y="4156075"/>
            <a:ext cx="2860675" cy="2295525"/>
          </a:xfrm>
          <a:prstGeom prst="rect">
            <a:avLst/>
          </a:prstGeom>
          <a:solidFill>
            <a:schemeClr val="accent1"/>
          </a:solidFill>
          <a:ln w="9525">
            <a:solidFill>
              <a:schemeClr val="tx1"/>
            </a:solidFill>
            <a:miter lim="800000"/>
            <a:headEnd/>
            <a:tailEnd/>
          </a:ln>
          <a:effectLst>
            <a:outerShdw dist="107763" dir="2700000" algn="ctr" rotWithShape="0">
              <a:srgbClr val="000000">
                <a:alpha val="50000"/>
              </a:srgbClr>
            </a:outerShdw>
          </a:effectLst>
        </p:spPr>
        <p:txBody>
          <a:bodyPr>
            <a:spAutoFit/>
          </a:bodyPr>
          <a:lstStyle/>
          <a:p>
            <a:pPr marL="342900" indent="-342900" algn="ctr">
              <a:spcBef>
                <a:spcPct val="20000"/>
              </a:spcBef>
              <a:buClr>
                <a:schemeClr val="hlink"/>
              </a:buClr>
              <a:buSzPct val="65000"/>
              <a:buFont typeface="Wingdings" pitchFamily="2" charset="2"/>
              <a:buNone/>
            </a:pPr>
            <a:r>
              <a:rPr lang="en-US" b="0">
                <a:solidFill>
                  <a:srgbClr val="FF0000"/>
                </a:solidFill>
                <a:effectLst>
                  <a:outerShdw blurRad="38100" dist="38100" dir="2700000" algn="tl">
                    <a:srgbClr val="000000"/>
                  </a:outerShdw>
                </a:effectLst>
              </a:rPr>
              <a:t>SUPERIOR GLUTEAL ARTERY</a:t>
            </a:r>
          </a:p>
          <a:p>
            <a:pPr marL="342900" indent="-342900">
              <a:spcBef>
                <a:spcPct val="20000"/>
              </a:spcBef>
              <a:buClr>
                <a:schemeClr val="hlink"/>
              </a:buClr>
              <a:buSzPct val="65000"/>
              <a:buFont typeface="Wingdings" pitchFamily="2" charset="2"/>
              <a:buChar char="n"/>
            </a:pPr>
            <a:r>
              <a:rPr lang="en-US" b="0">
                <a:solidFill>
                  <a:schemeClr val="tx1"/>
                </a:solidFill>
                <a:effectLst>
                  <a:outerShdw blurRad="38100" dist="38100" dir="2700000" algn="tl">
                    <a:srgbClr val="000000"/>
                  </a:outerShdw>
                </a:effectLst>
              </a:rPr>
              <a:t>leaves the pelvis through the greater sciatic foramen above the piriformis muscle</a:t>
            </a:r>
          </a:p>
        </p:txBody>
      </p:sp>
      <p:sp>
        <p:nvSpPr>
          <p:cNvPr id="201732" name="AutoShape 4"/>
          <p:cNvSpPr>
            <a:spLocks noChangeArrowheads="1"/>
          </p:cNvSpPr>
          <p:nvPr/>
        </p:nvSpPr>
        <p:spPr bwMode="auto">
          <a:xfrm>
            <a:off x="7874000" y="3260725"/>
            <a:ext cx="1163638" cy="446088"/>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01731">
                                            <p:bg/>
                                          </p:spTgt>
                                        </p:tgtEl>
                                        <p:attrNameLst>
                                          <p:attrName>style.visibility</p:attrName>
                                        </p:attrNameLst>
                                      </p:cBhvr>
                                      <p:to>
                                        <p:strVal val="visible"/>
                                      </p:to>
                                    </p:set>
                                    <p:anim calcmode="lin" valueType="num">
                                      <p:cBhvr additive="base">
                                        <p:cTn id="7" dur="1000" fill="hold"/>
                                        <p:tgtEl>
                                          <p:spTgt spid="201731">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201731">
                                            <p:bg/>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01731">
                                            <p:txEl>
                                              <p:pRg st="0" end="0"/>
                                            </p:txEl>
                                          </p:spTgt>
                                        </p:tgtEl>
                                        <p:attrNameLst>
                                          <p:attrName>style.visibility</p:attrName>
                                        </p:attrNameLst>
                                      </p:cBhvr>
                                      <p:to>
                                        <p:strVal val="visible"/>
                                      </p:to>
                                    </p:set>
                                    <p:anim calcmode="lin" valueType="num">
                                      <p:cBhvr additive="base">
                                        <p:cTn id="11" dur="1000" fill="hold"/>
                                        <p:tgtEl>
                                          <p:spTgt spid="201731">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0173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201732"/>
                                        </p:tgtEl>
                                        <p:attrNameLst>
                                          <p:attrName>style.visibility</p:attrName>
                                        </p:attrNameLst>
                                      </p:cBhvr>
                                      <p:to>
                                        <p:strVal val="visible"/>
                                      </p:to>
                                    </p:set>
                                    <p:anim calcmode="lin" valueType="num">
                                      <p:cBhvr>
                                        <p:cTn id="16" dur="500" fill="hold"/>
                                        <p:tgtEl>
                                          <p:spTgt spid="201732"/>
                                        </p:tgtEl>
                                        <p:attrNameLst>
                                          <p:attrName>ppt_w</p:attrName>
                                        </p:attrNameLst>
                                      </p:cBhvr>
                                      <p:tavLst>
                                        <p:tav tm="0">
                                          <p:val>
                                            <p:fltVal val="0"/>
                                          </p:val>
                                        </p:tav>
                                        <p:tav tm="100000">
                                          <p:val>
                                            <p:strVal val="#ppt_w"/>
                                          </p:val>
                                        </p:tav>
                                      </p:tavLst>
                                    </p:anim>
                                    <p:anim calcmode="lin" valueType="num">
                                      <p:cBhvr>
                                        <p:cTn id="17" dur="500" fill="hold"/>
                                        <p:tgtEl>
                                          <p:spTgt spid="20173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201731">
                                            <p:txEl>
                                              <p:pRg st="1" end="1"/>
                                            </p:txEl>
                                          </p:spTgt>
                                        </p:tgtEl>
                                        <p:attrNameLst>
                                          <p:attrName>style.visibility</p:attrName>
                                        </p:attrNameLst>
                                      </p:cBhvr>
                                      <p:to>
                                        <p:strVal val="visible"/>
                                      </p:to>
                                    </p:set>
                                    <p:anim calcmode="lin" valueType="num">
                                      <p:cBhvr additive="base">
                                        <p:cTn id="22" dur="1000" fill="hold"/>
                                        <p:tgtEl>
                                          <p:spTgt spid="201731">
                                            <p:txEl>
                                              <p:pRg st="1" end="1"/>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2017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uiExpand="1" build="p" animBg="1"/>
      <p:bldP spid="201732" grpId="0" uiExpan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F699497A-B1E1-44A7-A205-823E3E3D367F}" type="slidenum">
              <a:rPr lang="en-US"/>
              <a:pPr/>
              <a:t>25</a:t>
            </a:fld>
            <a:endParaRPr lang="en-US"/>
          </a:p>
        </p:txBody>
      </p:sp>
      <p:sp>
        <p:nvSpPr>
          <p:cNvPr id="203779" name="Rectangle 3"/>
          <p:cNvSpPr>
            <a:spLocks noChangeArrowheads="1"/>
          </p:cNvSpPr>
          <p:nvPr/>
        </p:nvSpPr>
        <p:spPr bwMode="auto">
          <a:xfrm>
            <a:off x="6850063" y="2773363"/>
            <a:ext cx="1860550" cy="2647950"/>
          </a:xfrm>
          <a:prstGeom prst="rect">
            <a:avLst/>
          </a:prstGeom>
          <a:noFill/>
          <a:ln w="9525">
            <a:noFill/>
            <a:miter lim="800000"/>
            <a:headEnd/>
            <a:tailEnd/>
          </a:ln>
          <a:effectLst/>
        </p:spPr>
        <p:txBody>
          <a:bodyPr>
            <a:spAutoFit/>
          </a:bodyPr>
          <a:lstStyle/>
          <a:p>
            <a:pPr>
              <a:spcBef>
                <a:spcPct val="20000"/>
              </a:spcBef>
              <a:buClr>
                <a:schemeClr val="hlink"/>
              </a:buClr>
              <a:buSzPct val="65000"/>
              <a:buFont typeface="Wingdings" pitchFamily="2" charset="2"/>
              <a:buNone/>
            </a:pPr>
            <a:r>
              <a:rPr lang="en-US" b="0">
                <a:solidFill>
                  <a:schemeClr val="tx1"/>
                </a:solidFill>
                <a:effectLst>
                  <a:outerShdw blurRad="38100" dist="38100" dir="2700000" algn="tl">
                    <a:srgbClr val="000000"/>
                  </a:outerShdw>
                </a:effectLst>
              </a:rPr>
              <a:t>The superior gluteal artery supplies the gluteal region</a:t>
            </a:r>
          </a:p>
        </p:txBody>
      </p:sp>
      <p:pic>
        <p:nvPicPr>
          <p:cNvPr id="203781" name="Picture 5" descr="File0575"/>
          <p:cNvPicPr>
            <a:picLocks noChangeAspect="1" noChangeArrowheads="1"/>
          </p:cNvPicPr>
          <p:nvPr/>
        </p:nvPicPr>
        <p:blipFill>
          <a:blip r:embed="rId3"/>
          <a:srcRect/>
          <a:stretch>
            <a:fillRect/>
          </a:stretch>
        </p:blipFill>
        <p:spPr bwMode="auto">
          <a:xfrm>
            <a:off x="430213" y="193675"/>
            <a:ext cx="6059487" cy="6494463"/>
          </a:xfrm>
          <a:prstGeom prst="rect">
            <a:avLst/>
          </a:prstGeom>
          <a:noFill/>
        </p:spPr>
      </p:pic>
      <p:sp>
        <p:nvSpPr>
          <p:cNvPr id="203780" name="AutoShape 4"/>
          <p:cNvSpPr>
            <a:spLocks noChangeArrowheads="1"/>
          </p:cNvSpPr>
          <p:nvPr/>
        </p:nvSpPr>
        <p:spPr bwMode="auto">
          <a:xfrm>
            <a:off x="625475" y="796925"/>
            <a:ext cx="1454150" cy="446088"/>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03781"/>
                                        </p:tgtEl>
                                        <p:attrNameLst>
                                          <p:attrName>style.visibility</p:attrName>
                                        </p:attrNameLst>
                                      </p:cBhvr>
                                      <p:to>
                                        <p:strVal val="visible"/>
                                      </p:to>
                                    </p:set>
                                    <p:animEffect transition="in" filter="box(in)">
                                      <p:cBhvr>
                                        <p:cTn id="7" dur="500"/>
                                        <p:tgtEl>
                                          <p:spTgt spid="20378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03779">
                                            <p:txEl>
                                              <p:pRg st="0" end="0"/>
                                            </p:txEl>
                                          </p:spTgt>
                                        </p:tgtEl>
                                        <p:attrNameLst>
                                          <p:attrName>style.visibility</p:attrName>
                                        </p:attrNameLst>
                                      </p:cBhvr>
                                      <p:to>
                                        <p:strVal val="visible"/>
                                      </p:to>
                                    </p:set>
                                    <p:anim calcmode="lin" valueType="num">
                                      <p:cBhvr>
                                        <p:cTn id="12" dur="1000" fill="hold"/>
                                        <p:tgtEl>
                                          <p:spTgt spid="203779">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0377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3779">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203780"/>
                                        </p:tgtEl>
                                        <p:attrNameLst>
                                          <p:attrName>style.visibility</p:attrName>
                                        </p:attrNameLst>
                                      </p:cBhvr>
                                      <p:to>
                                        <p:strVal val="visible"/>
                                      </p:to>
                                    </p:set>
                                    <p:anim calcmode="lin" valueType="num">
                                      <p:cBhvr>
                                        <p:cTn id="18" dur="500" fill="hold"/>
                                        <p:tgtEl>
                                          <p:spTgt spid="203780"/>
                                        </p:tgtEl>
                                        <p:attrNameLst>
                                          <p:attrName>ppt_w</p:attrName>
                                        </p:attrNameLst>
                                      </p:cBhvr>
                                      <p:tavLst>
                                        <p:tav tm="0">
                                          <p:val>
                                            <p:fltVal val="0"/>
                                          </p:val>
                                        </p:tav>
                                        <p:tav tm="100000">
                                          <p:val>
                                            <p:strVal val="#ppt_w"/>
                                          </p:val>
                                        </p:tav>
                                      </p:tavLst>
                                    </p:anim>
                                    <p:anim calcmode="lin" valueType="num">
                                      <p:cBhvr>
                                        <p:cTn id="19" dur="500" fill="hold"/>
                                        <p:tgtEl>
                                          <p:spTgt spid="2037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uiExpand="1" build="p"/>
      <p:bldP spid="20378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8BFC10BE-ED3A-41D8-A11D-14A31BE07BBF}" type="slidenum">
              <a:rPr lang="en-US"/>
              <a:pPr/>
              <a:t>26</a:t>
            </a:fld>
            <a:endParaRPr lang="en-US"/>
          </a:p>
        </p:txBody>
      </p:sp>
      <p:pic>
        <p:nvPicPr>
          <p:cNvPr id="77828" name="Picture 4" descr="File0566"/>
          <p:cNvPicPr>
            <a:picLocks noChangeAspect="1" noChangeArrowheads="1"/>
          </p:cNvPicPr>
          <p:nvPr/>
        </p:nvPicPr>
        <p:blipFill>
          <a:blip r:embed="rId3"/>
          <a:srcRect/>
          <a:stretch>
            <a:fillRect/>
          </a:stretch>
        </p:blipFill>
        <p:spPr bwMode="auto">
          <a:xfrm>
            <a:off x="406400" y="1497013"/>
            <a:ext cx="7704138" cy="3308350"/>
          </a:xfrm>
          <a:prstGeom prst="rect">
            <a:avLst/>
          </a:prstGeom>
          <a:noFill/>
        </p:spPr>
      </p:pic>
      <p:pic>
        <p:nvPicPr>
          <p:cNvPr id="77829" name="Picture 5" descr="File0565"/>
          <p:cNvPicPr>
            <a:picLocks noChangeAspect="1" noChangeArrowheads="1"/>
          </p:cNvPicPr>
          <p:nvPr/>
        </p:nvPicPr>
        <p:blipFill>
          <a:blip r:embed="rId4"/>
          <a:srcRect/>
          <a:stretch>
            <a:fillRect/>
          </a:stretch>
        </p:blipFill>
        <p:spPr bwMode="auto">
          <a:xfrm>
            <a:off x="5559425" y="2825750"/>
            <a:ext cx="3146425" cy="3455988"/>
          </a:xfrm>
          <a:prstGeom prst="rect">
            <a:avLst/>
          </a:prstGeom>
          <a:noFill/>
          <a:ln w="9525">
            <a:solidFill>
              <a:schemeClr val="bg2"/>
            </a:solidFill>
            <a:miter lim="800000"/>
            <a:headEnd/>
            <a:tailEnd/>
          </a:ln>
          <a:effectLst>
            <a:outerShdw dist="107763" dir="2700000" algn="ctr" rotWithShape="0">
              <a:schemeClr val="bg2">
                <a:alpha val="50000"/>
              </a:schemeClr>
            </a:outerShdw>
          </a:effectLst>
        </p:spPr>
      </p:pic>
      <p:sp>
        <p:nvSpPr>
          <p:cNvPr id="77831" name="Rectangle 7"/>
          <p:cNvSpPr>
            <a:spLocks noGrp="1" noChangeArrowheads="1"/>
          </p:cNvSpPr>
          <p:nvPr>
            <p:ph type="title"/>
          </p:nvPr>
        </p:nvSpPr>
        <p:spPr>
          <a:xfrm>
            <a:off x="498475" y="561295"/>
            <a:ext cx="8147050" cy="579437"/>
          </a:xfrm>
          <a:noFill/>
          <a:ln/>
        </p:spPr>
        <p:txBody>
          <a:bodyPr/>
          <a:lstStyle/>
          <a:p>
            <a:r>
              <a:rPr lang="en-US"/>
              <a:t>IN BRIEF…</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ppt_w</p:attrName>
                                        </p:attrNameLst>
                                      </p:cBhvr>
                                      <p:tavLst>
                                        <p:tav tm="0">
                                          <p:val>
                                            <p:fltVal val="0"/>
                                          </p:val>
                                        </p:tav>
                                        <p:tav tm="100000">
                                          <p:val>
                                            <p:strVal val="#ppt_w"/>
                                          </p:val>
                                        </p:tav>
                                      </p:tavLst>
                                    </p:anim>
                                    <p:anim calcmode="lin" valueType="num">
                                      <p:cBhvr>
                                        <p:cTn id="8" dur="500" fill="hold"/>
                                        <p:tgtEl>
                                          <p:spTgt spid="7782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7829"/>
                                        </p:tgtEl>
                                        <p:attrNameLst>
                                          <p:attrName>style.visibility</p:attrName>
                                        </p:attrNameLst>
                                      </p:cBhvr>
                                      <p:to>
                                        <p:strVal val="visible"/>
                                      </p:to>
                                    </p:set>
                                    <p:anim calcmode="lin" valueType="num">
                                      <p:cBhvr additive="base">
                                        <p:cTn id="12" dur="500" fill="hold"/>
                                        <p:tgtEl>
                                          <p:spTgt spid="77829"/>
                                        </p:tgtEl>
                                        <p:attrNameLst>
                                          <p:attrName>ppt_x</p:attrName>
                                        </p:attrNameLst>
                                      </p:cBhvr>
                                      <p:tavLst>
                                        <p:tav tm="0">
                                          <p:val>
                                            <p:strVal val="1+#ppt_w/2"/>
                                          </p:val>
                                        </p:tav>
                                        <p:tav tm="100000">
                                          <p:val>
                                            <p:strVal val="#ppt_x"/>
                                          </p:val>
                                        </p:tav>
                                      </p:tavLst>
                                    </p:anim>
                                    <p:anim calcmode="lin" valueType="num">
                                      <p:cBhvr additive="base">
                                        <p:cTn id="13" dur="500" fill="hold"/>
                                        <p:tgtEl>
                                          <p:spTgt spid="778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ChangeArrowheads="1"/>
          </p:cNvSpPr>
          <p:nvPr/>
        </p:nvSpPr>
        <p:spPr bwMode="auto">
          <a:xfrm>
            <a:off x="206375" y="2479675"/>
            <a:ext cx="8686800" cy="1920875"/>
          </a:xfrm>
          <a:prstGeom prst="rect">
            <a:avLst/>
          </a:prstGeom>
          <a:noFill/>
          <a:ln w="9525">
            <a:noFill/>
            <a:miter lim="800000"/>
            <a:headEnd/>
            <a:tailEnd/>
          </a:ln>
          <a:effectLst/>
        </p:spPr>
        <p:txBody>
          <a:bodyPr anchor="ct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60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50800" dist="38100" dir="8100000" algn="tr" rotWithShape="0">
                    <a:prstClr val="black">
                      <a:alpha val="40000"/>
                    </a:prstClr>
                  </a:outerShdw>
                </a:effectLst>
              </a:rPr>
              <a:t>OTHER PELVIC ARTERIES </a:t>
            </a:r>
          </a:p>
        </p:txBody>
      </p:sp>
      <p:sp>
        <p:nvSpPr>
          <p:cNvPr id="3" name="Slide Number Placeholder 2"/>
          <p:cNvSpPr>
            <a:spLocks noGrp="1"/>
          </p:cNvSpPr>
          <p:nvPr>
            <p:ph type="sldNum" sz="quarter" idx="11"/>
          </p:nvPr>
        </p:nvSpPr>
        <p:spPr/>
        <p:txBody>
          <a:bodyPr/>
          <a:lstStyle/>
          <a:p>
            <a:fld id="{2522DF87-C8C6-490B-9F52-7454737B56DE}" type="slidenum">
              <a:rPr lang="en-US" smtClean="0"/>
              <a:pPr/>
              <a:t>27</a:t>
            </a:fld>
            <a:endParaRPr lang="en-US"/>
          </a:p>
        </p:txBody>
      </p:sp>
      <p:sp>
        <p:nvSpPr>
          <p:cNvPr id="4" name="Footer Placeholder 3"/>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27"/>
                                        </p:tgtEl>
                                        <p:attrNameLst>
                                          <p:attrName>style.visibility</p:attrName>
                                        </p:attrNameLst>
                                      </p:cBhvr>
                                      <p:to>
                                        <p:strVal val="visible"/>
                                      </p:to>
                                    </p:set>
                                    <p:anim calcmode="lin" valueType="num">
                                      <p:cBhvr>
                                        <p:cTn id="7" dur="500" fill="hold"/>
                                        <p:tgtEl>
                                          <p:spTgt spid="205827"/>
                                        </p:tgtEl>
                                        <p:attrNameLst>
                                          <p:attrName>ppt_w</p:attrName>
                                        </p:attrNameLst>
                                      </p:cBhvr>
                                      <p:tavLst>
                                        <p:tav tm="0">
                                          <p:val>
                                            <p:fltVal val="0"/>
                                          </p:val>
                                        </p:tav>
                                        <p:tav tm="100000">
                                          <p:val>
                                            <p:strVal val="#ppt_w"/>
                                          </p:val>
                                        </p:tav>
                                      </p:tavLst>
                                    </p:anim>
                                    <p:anim calcmode="lin" valueType="num">
                                      <p:cBhvr>
                                        <p:cTn id="8" dur="500" fill="hold"/>
                                        <p:tgtEl>
                                          <p:spTgt spid="2058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19AE93F9-05D1-45D9-A9EB-EAA23F3A8020}" type="slidenum">
              <a:rPr lang="en-US"/>
              <a:pPr/>
              <a:t>28</a:t>
            </a:fld>
            <a:endParaRPr lang="en-US"/>
          </a:p>
        </p:txBody>
      </p:sp>
      <p:sp>
        <p:nvSpPr>
          <p:cNvPr id="89090" name="Rectangle 2"/>
          <p:cNvSpPr>
            <a:spLocks noGrp="1" noChangeArrowheads="1"/>
          </p:cNvSpPr>
          <p:nvPr>
            <p:ph type="title"/>
          </p:nvPr>
        </p:nvSpPr>
        <p:spPr>
          <a:xfrm>
            <a:off x="457200" y="92075"/>
            <a:ext cx="8147050" cy="579438"/>
          </a:xfrm>
        </p:spPr>
        <p:txBody>
          <a:bodyPr/>
          <a:lstStyle/>
          <a:p>
            <a:r>
              <a:rPr lang="en-US"/>
              <a:t>SUPERIOR RECTAL ARTERY</a:t>
            </a:r>
          </a:p>
        </p:txBody>
      </p:sp>
      <p:pic>
        <p:nvPicPr>
          <p:cNvPr id="89098" name="Picture 10" descr="File0572"/>
          <p:cNvPicPr>
            <a:picLocks noChangeAspect="1" noChangeArrowheads="1"/>
          </p:cNvPicPr>
          <p:nvPr/>
        </p:nvPicPr>
        <p:blipFill>
          <a:blip r:embed="rId3" cstate="print"/>
          <a:srcRect l="14612" r="14612"/>
          <a:stretch>
            <a:fillRect/>
          </a:stretch>
        </p:blipFill>
        <p:spPr bwMode="auto">
          <a:xfrm>
            <a:off x="342900" y="728663"/>
            <a:ext cx="6743700" cy="5942012"/>
          </a:xfrm>
          <a:prstGeom prst="rect">
            <a:avLst/>
          </a:prstGeom>
          <a:noFill/>
        </p:spPr>
      </p:pic>
      <p:sp>
        <p:nvSpPr>
          <p:cNvPr id="89099" name="Rectangle 11"/>
          <p:cNvSpPr>
            <a:spLocks noChangeArrowheads="1"/>
          </p:cNvSpPr>
          <p:nvPr/>
        </p:nvSpPr>
        <p:spPr bwMode="auto">
          <a:xfrm>
            <a:off x="6024563" y="1576388"/>
            <a:ext cx="2905125" cy="1015663"/>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a direct continuation of the </a:t>
            </a:r>
            <a:r>
              <a:rPr lang="en-US" dirty="0">
                <a:solidFill>
                  <a:srgbClr val="FF0000"/>
                </a:solidFill>
                <a:effectLst>
                  <a:outerShdw blurRad="38100" dist="38100" dir="2700000" algn="tl">
                    <a:srgbClr val="000000"/>
                  </a:outerShdw>
                </a:effectLst>
              </a:rPr>
              <a:t>inferior mesenteric </a:t>
            </a:r>
            <a:r>
              <a:rPr lang="en-US" dirty="0" smtClean="0">
                <a:solidFill>
                  <a:srgbClr val="FF0000"/>
                </a:solidFill>
                <a:effectLst>
                  <a:outerShdw blurRad="38100" dist="38100" dir="2700000" algn="tl">
                    <a:srgbClr val="000000"/>
                  </a:outerShdw>
                </a:effectLst>
              </a:rPr>
              <a:t>artery</a:t>
            </a:r>
            <a:endParaRPr lang="en-US" dirty="0">
              <a:solidFill>
                <a:srgbClr val="FF0000"/>
              </a:solidFill>
              <a:effectLst>
                <a:outerShdw blurRad="38100" dist="38100" dir="2700000" algn="tl">
                  <a:srgbClr val="000000"/>
                </a:outerShdw>
              </a:effectLst>
            </a:endParaRPr>
          </a:p>
        </p:txBody>
      </p:sp>
      <p:sp>
        <p:nvSpPr>
          <p:cNvPr id="89101" name="AutoShape 13"/>
          <p:cNvSpPr>
            <a:spLocks noChangeArrowheads="1"/>
          </p:cNvSpPr>
          <p:nvPr/>
        </p:nvSpPr>
        <p:spPr bwMode="auto">
          <a:xfrm>
            <a:off x="738188" y="1198563"/>
            <a:ext cx="1108075" cy="277812"/>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9102" name="AutoShape 14"/>
          <p:cNvSpPr>
            <a:spLocks noChangeArrowheads="1"/>
          </p:cNvSpPr>
          <p:nvPr/>
        </p:nvSpPr>
        <p:spPr bwMode="auto">
          <a:xfrm>
            <a:off x="1600200" y="812800"/>
            <a:ext cx="1108075" cy="277813"/>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 name="Footer Placeholder 7"/>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9098"/>
                                        </p:tgtEl>
                                        <p:attrNameLst>
                                          <p:attrName>style.visibility</p:attrName>
                                        </p:attrNameLst>
                                      </p:cBhvr>
                                      <p:to>
                                        <p:strVal val="visible"/>
                                      </p:to>
                                    </p:set>
                                    <p:animEffect transition="in" filter="box(in)">
                                      <p:cBhvr>
                                        <p:cTn id="7" dur="500"/>
                                        <p:tgtEl>
                                          <p:spTgt spid="8909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89101"/>
                                        </p:tgtEl>
                                        <p:attrNameLst>
                                          <p:attrName>style.visibility</p:attrName>
                                        </p:attrNameLst>
                                      </p:cBhvr>
                                      <p:to>
                                        <p:strVal val="visible"/>
                                      </p:to>
                                    </p:set>
                                    <p:anim calcmode="lin" valueType="num">
                                      <p:cBhvr>
                                        <p:cTn id="11" dur="500" fill="hold"/>
                                        <p:tgtEl>
                                          <p:spTgt spid="89101"/>
                                        </p:tgtEl>
                                        <p:attrNameLst>
                                          <p:attrName>ppt_w</p:attrName>
                                        </p:attrNameLst>
                                      </p:cBhvr>
                                      <p:tavLst>
                                        <p:tav tm="0">
                                          <p:val>
                                            <p:fltVal val="0"/>
                                          </p:val>
                                        </p:tav>
                                        <p:tav tm="100000">
                                          <p:val>
                                            <p:strVal val="#ppt_w"/>
                                          </p:val>
                                        </p:tav>
                                      </p:tavLst>
                                    </p:anim>
                                    <p:anim calcmode="lin" valueType="num">
                                      <p:cBhvr>
                                        <p:cTn id="12" dur="500" fill="hold"/>
                                        <p:tgtEl>
                                          <p:spTgt spid="8910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89099">
                                            <p:bg/>
                                          </p:spTgt>
                                        </p:tgtEl>
                                        <p:attrNameLst>
                                          <p:attrName>style.visibility</p:attrName>
                                        </p:attrNameLst>
                                      </p:cBhvr>
                                      <p:to>
                                        <p:strVal val="visible"/>
                                      </p:to>
                                    </p:set>
                                    <p:anim calcmode="lin" valueType="num">
                                      <p:cBhvr>
                                        <p:cTn id="17" dur="1000" fill="hold"/>
                                        <p:tgtEl>
                                          <p:spTgt spid="89099">
                                            <p:bg/>
                                          </p:spTgt>
                                        </p:tgtEl>
                                        <p:attrNameLst>
                                          <p:attrName>ppt_x</p:attrName>
                                        </p:attrNameLst>
                                      </p:cBhvr>
                                      <p:tavLst>
                                        <p:tav tm="0">
                                          <p:val>
                                            <p:strVal val="#ppt_x-.2"/>
                                          </p:val>
                                        </p:tav>
                                        <p:tav tm="100000">
                                          <p:val>
                                            <p:strVal val="#ppt_x"/>
                                          </p:val>
                                        </p:tav>
                                      </p:tavLst>
                                    </p:anim>
                                    <p:anim calcmode="lin" valueType="num">
                                      <p:cBhvr>
                                        <p:cTn id="18" dur="1000" fill="hold"/>
                                        <p:tgtEl>
                                          <p:spTgt spid="89099">
                                            <p:bg/>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9099">
                                            <p:bg/>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9099">
                                            <p:txEl>
                                              <p:pRg st="0" end="0"/>
                                            </p:txEl>
                                          </p:spTgt>
                                        </p:tgtEl>
                                        <p:attrNameLst>
                                          <p:attrName>style.visibility</p:attrName>
                                        </p:attrNameLst>
                                      </p:cBhvr>
                                      <p:to>
                                        <p:strVal val="visible"/>
                                      </p:to>
                                    </p:set>
                                    <p:anim calcmode="lin" valueType="num">
                                      <p:cBhvr>
                                        <p:cTn id="22" dur="1000" fill="hold"/>
                                        <p:tgtEl>
                                          <p:spTgt spid="89099">
                                            <p:txEl>
                                              <p:pRg st="0" end="0"/>
                                            </p:txEl>
                                          </p:spTgt>
                                        </p:tgtEl>
                                        <p:attrNameLst>
                                          <p:attrName>ppt_x</p:attrName>
                                        </p:attrNameLst>
                                      </p:cBhvr>
                                      <p:tavLst>
                                        <p:tav tm="0">
                                          <p:val>
                                            <p:strVal val="#ppt_x-.2"/>
                                          </p:val>
                                        </p:tav>
                                        <p:tav tm="100000">
                                          <p:val>
                                            <p:strVal val="#ppt_x"/>
                                          </p:val>
                                        </p:tav>
                                      </p:tavLst>
                                    </p:anim>
                                    <p:anim calcmode="lin" valueType="num">
                                      <p:cBhvr>
                                        <p:cTn id="23" dur="1000" fill="hold"/>
                                        <p:tgtEl>
                                          <p:spTgt spid="8909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9099">
                                            <p:txEl>
                                              <p:pRg st="0" end="0"/>
                                            </p:txEl>
                                          </p:spTgt>
                                        </p:tgtEl>
                                      </p:cBhvr>
                                    </p:animEffect>
                                  </p:childTnLst>
                                </p:cTn>
                              </p:par>
                            </p:childTnLst>
                          </p:cTn>
                        </p:par>
                        <p:par>
                          <p:cTn id="25" fill="hold">
                            <p:stCondLst>
                              <p:cond delay="1000"/>
                            </p:stCondLst>
                            <p:childTnLst>
                              <p:par>
                                <p:cTn id="26" presetID="43" presetClass="entr" presetSubtype="0" fill="hold" grpId="0" nodeType="afterEffect">
                                  <p:stCondLst>
                                    <p:cond delay="0"/>
                                  </p:stCondLst>
                                  <p:childTnLst>
                                    <p:set>
                                      <p:cBhvr>
                                        <p:cTn id="27" dur="1" fill="hold">
                                          <p:stCondLst>
                                            <p:cond delay="0"/>
                                          </p:stCondLst>
                                        </p:cTn>
                                        <p:tgtEl>
                                          <p:spTgt spid="89102"/>
                                        </p:tgtEl>
                                        <p:attrNameLst>
                                          <p:attrName>style.visibility</p:attrName>
                                        </p:attrNameLst>
                                      </p:cBhvr>
                                      <p:to>
                                        <p:strVal val="visible"/>
                                      </p:to>
                                    </p:set>
                                    <p:animEffect transition="in" filter="fade">
                                      <p:cBhvr>
                                        <p:cTn id="28" dur="100"/>
                                        <p:tgtEl>
                                          <p:spTgt spid="89102"/>
                                        </p:tgtEl>
                                      </p:cBhvr>
                                    </p:animEffect>
                                    <p:anim calcmode="lin" valueType="num">
                                      <p:cBhvr>
                                        <p:cTn id="29" dur="400" fill="hold"/>
                                        <p:tgtEl>
                                          <p:spTgt spid="89102"/>
                                        </p:tgtEl>
                                        <p:attrNameLst>
                                          <p:attrName>ppt_x</p:attrName>
                                        </p:attrNameLst>
                                      </p:cBhvr>
                                      <p:tavLst>
                                        <p:tav tm="0">
                                          <p:val>
                                            <p:strVal val="#ppt_x"/>
                                          </p:val>
                                        </p:tav>
                                        <p:tav tm="100000">
                                          <p:val>
                                            <p:strVal val="#ppt_x"/>
                                          </p:val>
                                        </p:tav>
                                      </p:tavLst>
                                    </p:anim>
                                    <p:anim calcmode="lin" valueType="num">
                                      <p:cBhvr>
                                        <p:cTn id="30" dur="400" fill="hold"/>
                                        <p:tgtEl>
                                          <p:spTgt spid="89102"/>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891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891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9" grpId="0" uiExpand="1" build="p" animBg="1"/>
      <p:bldP spid="89101" grpId="0" animBg="1"/>
      <p:bldP spid="8910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smtClean="0"/>
              <a:t>Dr. Vohra</a:t>
            </a:r>
            <a:endParaRPr lang="en-US"/>
          </a:p>
        </p:txBody>
      </p:sp>
      <p:sp>
        <p:nvSpPr>
          <p:cNvPr id="8" name="Slide Number Placeholder 4"/>
          <p:cNvSpPr>
            <a:spLocks noGrp="1"/>
          </p:cNvSpPr>
          <p:nvPr>
            <p:ph type="sldNum" sz="quarter" idx="11"/>
          </p:nvPr>
        </p:nvSpPr>
        <p:spPr/>
        <p:txBody>
          <a:bodyPr/>
          <a:lstStyle/>
          <a:p>
            <a:fld id="{3BDF311B-5A12-4407-AFF2-83A32A708B62}" type="slidenum">
              <a:rPr lang="en-US"/>
              <a:pPr/>
              <a:t>29</a:t>
            </a:fld>
            <a:endParaRPr lang="en-US"/>
          </a:p>
        </p:txBody>
      </p:sp>
      <p:sp>
        <p:nvSpPr>
          <p:cNvPr id="90114" name="Rectangle 2"/>
          <p:cNvSpPr>
            <a:spLocks noGrp="1" noChangeArrowheads="1"/>
          </p:cNvSpPr>
          <p:nvPr>
            <p:ph type="title"/>
          </p:nvPr>
        </p:nvSpPr>
        <p:spPr>
          <a:xfrm>
            <a:off x="457200" y="92075"/>
            <a:ext cx="8147050" cy="579438"/>
          </a:xfrm>
        </p:spPr>
        <p:txBody>
          <a:bodyPr/>
          <a:lstStyle/>
          <a:p>
            <a:r>
              <a:rPr lang="en-US"/>
              <a:t>OVARIAN ARTERY</a:t>
            </a:r>
          </a:p>
        </p:txBody>
      </p:sp>
      <p:sp>
        <p:nvSpPr>
          <p:cNvPr id="90116" name="Rectangle 4"/>
          <p:cNvSpPr>
            <a:spLocks noChangeArrowheads="1"/>
          </p:cNvSpPr>
          <p:nvPr/>
        </p:nvSpPr>
        <p:spPr bwMode="auto">
          <a:xfrm>
            <a:off x="4843463" y="2044700"/>
            <a:ext cx="3814762" cy="1384995"/>
          </a:xfrm>
          <a:prstGeom prst="rect">
            <a:avLst/>
          </a:prstGeom>
          <a:noFill/>
          <a:ln w="9525">
            <a:noFill/>
            <a:miter lim="800000"/>
            <a:headEnd/>
            <a:tailEnd/>
          </a:ln>
          <a:effectLst/>
        </p:spPr>
        <p:txBody>
          <a:bodyPr>
            <a:spAutoFit/>
          </a:bodyPr>
          <a:lstStyle/>
          <a:p>
            <a:pPr marL="342900" indent="-342900">
              <a:spcBef>
                <a:spcPct val="20000"/>
              </a:spcBef>
              <a:buClr>
                <a:schemeClr val="hlink"/>
              </a:buClr>
              <a:buSzPct val="65000"/>
              <a:buFont typeface="Wingdings" pitchFamily="2" charset="2"/>
              <a:buChar char="n"/>
            </a:pPr>
            <a:r>
              <a:rPr lang="en-US" b="0" dirty="0">
                <a:solidFill>
                  <a:schemeClr val="tx1"/>
                </a:solidFill>
              </a:rPr>
              <a:t>arises from the abdominal aorta</a:t>
            </a:r>
          </a:p>
          <a:p>
            <a:pPr marL="342900" indent="-342900">
              <a:spcBef>
                <a:spcPct val="20000"/>
              </a:spcBef>
              <a:buClr>
                <a:schemeClr val="hlink"/>
              </a:buClr>
              <a:buSzPct val="65000"/>
              <a:buFont typeface="Wingdings" pitchFamily="2" charset="2"/>
              <a:buChar char="n"/>
            </a:pPr>
            <a:r>
              <a:rPr lang="en-US" b="0" dirty="0" smtClean="0">
                <a:solidFill>
                  <a:schemeClr val="tx1"/>
                </a:solidFill>
              </a:rPr>
              <a:t>at </a:t>
            </a:r>
            <a:r>
              <a:rPr lang="en-US" b="0" dirty="0">
                <a:solidFill>
                  <a:schemeClr val="tx1"/>
                </a:solidFill>
              </a:rPr>
              <a:t>the pelvic inlet, it crosses the external iliac artery</a:t>
            </a:r>
          </a:p>
        </p:txBody>
      </p:sp>
      <p:pic>
        <p:nvPicPr>
          <p:cNvPr id="90122" name="Picture 10" descr="Untitled-3"/>
          <p:cNvPicPr>
            <a:picLocks noChangeAspect="1" noChangeArrowheads="1"/>
          </p:cNvPicPr>
          <p:nvPr/>
        </p:nvPicPr>
        <p:blipFill>
          <a:blip r:embed="rId3"/>
          <a:srcRect/>
          <a:stretch>
            <a:fillRect/>
          </a:stretch>
        </p:blipFill>
        <p:spPr bwMode="auto">
          <a:xfrm>
            <a:off x="407988" y="781050"/>
            <a:ext cx="4175125" cy="5921375"/>
          </a:xfrm>
          <a:prstGeom prst="rect">
            <a:avLst/>
          </a:prstGeom>
          <a:noFill/>
        </p:spPr>
      </p:pic>
      <p:sp>
        <p:nvSpPr>
          <p:cNvPr id="90124" name="Line 12"/>
          <p:cNvSpPr>
            <a:spLocks noChangeShapeType="1"/>
          </p:cNvSpPr>
          <p:nvPr/>
        </p:nvSpPr>
        <p:spPr bwMode="auto">
          <a:xfrm flipH="1" flipV="1">
            <a:off x="2978150" y="1962150"/>
            <a:ext cx="2206625" cy="290513"/>
          </a:xfrm>
          <a:prstGeom prst="line">
            <a:avLst/>
          </a:prstGeom>
          <a:noFill/>
          <a:ln w="38100">
            <a:solidFill>
              <a:srgbClr val="00FF00"/>
            </a:solidFill>
            <a:round/>
            <a:headEnd/>
            <a:tailEnd type="triangle" w="sm" len="lg"/>
          </a:ln>
          <a:effectLst>
            <a:outerShdw dist="35921" dir="2700000" algn="ctr" rotWithShape="0">
              <a:schemeClr val="bg2"/>
            </a:outerShdw>
          </a:effectLst>
        </p:spPr>
        <p:txBody>
          <a:bodyPr/>
          <a:lstStyle/>
          <a:p>
            <a:endParaRPr lang="en-US"/>
          </a:p>
        </p:txBody>
      </p:sp>
      <p:sp>
        <p:nvSpPr>
          <p:cNvPr id="90125" name="Line 13"/>
          <p:cNvSpPr>
            <a:spLocks noChangeShapeType="1"/>
          </p:cNvSpPr>
          <p:nvPr/>
        </p:nvSpPr>
        <p:spPr bwMode="auto">
          <a:xfrm flipH="1">
            <a:off x="3427412" y="2971798"/>
            <a:ext cx="1743302" cy="857024"/>
          </a:xfrm>
          <a:prstGeom prst="line">
            <a:avLst/>
          </a:prstGeom>
          <a:noFill/>
          <a:ln w="38100">
            <a:solidFill>
              <a:srgbClr val="00FF00"/>
            </a:solidFill>
            <a:round/>
            <a:headEnd/>
            <a:tailEnd type="triangle" w="sm" len="lg"/>
          </a:ln>
          <a:effectLst>
            <a:outerShdw dist="35921" dir="2700000" algn="ctr" rotWithShape="0">
              <a:schemeClr val="bg2"/>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0122"/>
                                        </p:tgtEl>
                                        <p:attrNameLst>
                                          <p:attrName>style.visibility</p:attrName>
                                        </p:attrNameLst>
                                      </p:cBhvr>
                                      <p:to>
                                        <p:strVal val="visible"/>
                                      </p:to>
                                    </p:set>
                                    <p:animEffect transition="in" filter="box(in)">
                                      <p:cBhvr>
                                        <p:cTn id="7" dur="500"/>
                                        <p:tgtEl>
                                          <p:spTgt spid="9012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0116">
                                            <p:txEl>
                                              <p:pRg st="0" end="0"/>
                                            </p:txEl>
                                          </p:spTgt>
                                        </p:tgtEl>
                                        <p:attrNameLst>
                                          <p:attrName>style.visibility</p:attrName>
                                        </p:attrNameLst>
                                      </p:cBhvr>
                                      <p:to>
                                        <p:strVal val="visible"/>
                                      </p:to>
                                    </p:set>
                                    <p:anim calcmode="lin" valueType="num">
                                      <p:cBhvr>
                                        <p:cTn id="12" dur="1000" fill="hold"/>
                                        <p:tgtEl>
                                          <p:spTgt spid="9011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901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0116">
                                            <p:txEl>
                                              <p:pRg st="0" end="0"/>
                                            </p:txEl>
                                          </p:spTgt>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90124"/>
                                        </p:tgtEl>
                                        <p:attrNameLst>
                                          <p:attrName>style.visibility</p:attrName>
                                        </p:attrNameLst>
                                      </p:cBhvr>
                                      <p:to>
                                        <p:strVal val="visible"/>
                                      </p:to>
                                    </p:set>
                                    <p:animEffect transition="in" filter="wipe(right)">
                                      <p:cBhvr>
                                        <p:cTn id="18" dur="500"/>
                                        <p:tgtEl>
                                          <p:spTgt spid="901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0124"/>
                                        </p:tgtEl>
                                        <p:attrNameLst>
                                          <p:attrName>style.visibility</p:attrName>
                                        </p:attrNameLst>
                                      </p:cBhvr>
                                      <p:to>
                                        <p:strVal val="hidden"/>
                                      </p:to>
                                    </p:set>
                                  </p:childTnLst>
                                </p:cTn>
                              </p:par>
                              <p:par>
                                <p:cTn id="23" presetID="29" presetClass="entr" presetSubtype="0" fill="hold" grpId="0" nodeType="withEffect">
                                  <p:stCondLst>
                                    <p:cond delay="0"/>
                                  </p:stCondLst>
                                  <p:childTnLst>
                                    <p:set>
                                      <p:cBhvr>
                                        <p:cTn id="24" dur="1" fill="hold">
                                          <p:stCondLst>
                                            <p:cond delay="0"/>
                                          </p:stCondLst>
                                        </p:cTn>
                                        <p:tgtEl>
                                          <p:spTgt spid="90116">
                                            <p:txEl>
                                              <p:pRg st="1" end="1"/>
                                            </p:txEl>
                                          </p:spTgt>
                                        </p:tgtEl>
                                        <p:attrNameLst>
                                          <p:attrName>style.visibility</p:attrName>
                                        </p:attrNameLst>
                                      </p:cBhvr>
                                      <p:to>
                                        <p:strVal val="visible"/>
                                      </p:to>
                                    </p:set>
                                    <p:anim calcmode="lin" valueType="num">
                                      <p:cBhvr>
                                        <p:cTn id="25" dur="1000" fill="hold"/>
                                        <p:tgtEl>
                                          <p:spTgt spid="90116">
                                            <p:txEl>
                                              <p:pRg st="1" end="1"/>
                                            </p:txEl>
                                          </p:spTgt>
                                        </p:tgtEl>
                                        <p:attrNameLst>
                                          <p:attrName>ppt_x</p:attrName>
                                        </p:attrNameLst>
                                      </p:cBhvr>
                                      <p:tavLst>
                                        <p:tav tm="0">
                                          <p:val>
                                            <p:strVal val="#ppt_x-.2"/>
                                          </p:val>
                                        </p:tav>
                                        <p:tav tm="100000">
                                          <p:val>
                                            <p:strVal val="#ppt_x"/>
                                          </p:val>
                                        </p:tav>
                                      </p:tavLst>
                                    </p:anim>
                                    <p:anim calcmode="lin" valueType="num">
                                      <p:cBhvr>
                                        <p:cTn id="26" dur="1000" fill="hold"/>
                                        <p:tgtEl>
                                          <p:spTgt spid="901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0116">
                                            <p:txEl>
                                              <p:pRg st="1" end="1"/>
                                            </p:txEl>
                                          </p:spTgt>
                                        </p:tgtEl>
                                      </p:cBhvr>
                                    </p:animEffect>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90125"/>
                                        </p:tgtEl>
                                        <p:attrNameLst>
                                          <p:attrName>style.visibility</p:attrName>
                                        </p:attrNameLst>
                                      </p:cBhvr>
                                      <p:to>
                                        <p:strVal val="visible"/>
                                      </p:to>
                                    </p:set>
                                    <p:animEffect transition="in" filter="wipe(right)">
                                      <p:cBhvr>
                                        <p:cTn id="31" dur="500"/>
                                        <p:tgtEl>
                                          <p:spTgt spid="90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uiExpand="1" build="p"/>
      <p:bldP spid="90124" grpId="0" animBg="1"/>
      <p:bldP spid="90124" grpId="1" animBg="1"/>
      <p:bldP spid="901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1"/>
          </p:nvPr>
        </p:nvSpPr>
        <p:spPr/>
        <p:txBody>
          <a:bodyPr/>
          <a:lstStyle/>
          <a:p>
            <a:fld id="{3D95BF38-56F0-408B-9F6D-03C981AFFE79}" type="slidenum">
              <a:rPr lang="en-US"/>
              <a:pPr/>
              <a:t>3</a:t>
            </a:fld>
            <a:endParaRPr lang="en-US"/>
          </a:p>
        </p:txBody>
      </p:sp>
      <p:sp>
        <p:nvSpPr>
          <p:cNvPr id="80900" name="Rectangle 4"/>
          <p:cNvSpPr>
            <a:spLocks noGrp="1" noChangeArrowheads="1"/>
          </p:cNvSpPr>
          <p:nvPr>
            <p:ph type="title"/>
          </p:nvPr>
        </p:nvSpPr>
        <p:spPr>
          <a:xfrm>
            <a:off x="546100" y="225425"/>
            <a:ext cx="8075613" cy="579438"/>
          </a:xfrm>
        </p:spPr>
        <p:txBody>
          <a:bodyPr/>
          <a:lstStyle/>
          <a:p>
            <a:r>
              <a:rPr lang="en-US"/>
              <a:t>EXTERNAL ILIAC ARTERY</a:t>
            </a:r>
          </a:p>
        </p:txBody>
      </p:sp>
      <p:pic>
        <p:nvPicPr>
          <p:cNvPr id="80920" name="Picture 24" descr="F66122-004-f012"/>
          <p:cNvPicPr>
            <a:picLocks noChangeAspect="1" noChangeArrowheads="1"/>
          </p:cNvPicPr>
          <p:nvPr/>
        </p:nvPicPr>
        <p:blipFill>
          <a:blip r:embed="rId3"/>
          <a:srcRect/>
          <a:stretch>
            <a:fillRect/>
          </a:stretch>
        </p:blipFill>
        <p:spPr bwMode="auto">
          <a:xfrm>
            <a:off x="3727450" y="1014413"/>
            <a:ext cx="4394200" cy="5614987"/>
          </a:xfrm>
          <a:prstGeom prst="rect">
            <a:avLst/>
          </a:prstGeom>
          <a:noFill/>
        </p:spPr>
      </p:pic>
      <p:sp>
        <p:nvSpPr>
          <p:cNvPr id="80923" name="AutoShape 27"/>
          <p:cNvSpPr>
            <a:spLocks noChangeArrowheads="1"/>
          </p:cNvSpPr>
          <p:nvPr/>
        </p:nvSpPr>
        <p:spPr bwMode="auto">
          <a:xfrm>
            <a:off x="725488" y="1482725"/>
            <a:ext cx="2776537" cy="1320800"/>
          </a:xfrm>
          <a:prstGeom prst="wedgeRectCallout">
            <a:avLst>
              <a:gd name="adj1" fmla="val 105861"/>
              <a:gd name="adj2" fmla="val 141106"/>
            </a:avLst>
          </a:prstGeom>
          <a:solidFill>
            <a:schemeClr val="accent1"/>
          </a:solidFill>
          <a:ln w="9525">
            <a:solidFill>
              <a:schemeClr val="tx1"/>
            </a:solidFill>
            <a:miter lim="800000"/>
            <a:headEnd/>
            <a:tailEnd/>
          </a:ln>
          <a:effectLst>
            <a:outerShdw dist="99190" dir="3011666" algn="ctr" rotWithShape="0">
              <a:schemeClr val="bg2">
                <a:alpha val="50000"/>
              </a:schemeClr>
            </a:outerShdw>
          </a:effectLst>
        </p:spPr>
        <p:txBody>
          <a:bodyPr>
            <a:spAutoFit/>
          </a:bodyPr>
          <a:lstStyle/>
          <a:p>
            <a:r>
              <a:rPr lang="en-US" b="0">
                <a:solidFill>
                  <a:schemeClr val="tx1"/>
                </a:solidFill>
              </a:rPr>
              <a:t>Follows the pelvic brim and runs along the medial border of the </a:t>
            </a:r>
            <a:r>
              <a:rPr lang="en-US">
                <a:solidFill>
                  <a:srgbClr val="FF0000"/>
                </a:solidFill>
                <a:effectLst>
                  <a:outerShdw blurRad="38100" dist="38100" dir="2700000" algn="tl">
                    <a:srgbClr val="000000"/>
                  </a:outerShdw>
                </a:effectLst>
              </a:rPr>
              <a:t>iliopsoas muscle</a:t>
            </a:r>
          </a:p>
        </p:txBody>
      </p:sp>
      <p:sp>
        <p:nvSpPr>
          <p:cNvPr id="80925" name="AutoShape 29"/>
          <p:cNvSpPr>
            <a:spLocks noChangeArrowheads="1"/>
          </p:cNvSpPr>
          <p:nvPr/>
        </p:nvSpPr>
        <p:spPr bwMode="auto">
          <a:xfrm>
            <a:off x="4211638" y="2136775"/>
            <a:ext cx="1008062" cy="31432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0926" name="AutoShape 30"/>
          <p:cNvSpPr>
            <a:spLocks noChangeArrowheads="1"/>
          </p:cNvSpPr>
          <p:nvPr/>
        </p:nvSpPr>
        <p:spPr bwMode="auto">
          <a:xfrm>
            <a:off x="4067175" y="1673225"/>
            <a:ext cx="974725" cy="382588"/>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8" name="Footer Placeholder 7"/>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0920"/>
                                        </p:tgtEl>
                                        <p:attrNameLst>
                                          <p:attrName>style.visibility</p:attrName>
                                        </p:attrNameLst>
                                      </p:cBhvr>
                                      <p:to>
                                        <p:strVal val="visible"/>
                                      </p:to>
                                    </p:set>
                                    <p:animEffect transition="in" filter="box(in)">
                                      <p:cBhvr>
                                        <p:cTn id="7" dur="500"/>
                                        <p:tgtEl>
                                          <p:spTgt spid="809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923"/>
                                        </p:tgtEl>
                                        <p:attrNameLst>
                                          <p:attrName>style.visibility</p:attrName>
                                        </p:attrNameLst>
                                      </p:cBhvr>
                                      <p:to>
                                        <p:strVal val="visible"/>
                                      </p:to>
                                    </p:set>
                                    <p:animEffect transition="in" filter="wipe(left)">
                                      <p:cBhvr>
                                        <p:cTn id="12" dur="500"/>
                                        <p:tgtEl>
                                          <p:spTgt spid="80923"/>
                                        </p:tgtEl>
                                      </p:cBhvr>
                                    </p:animEffect>
                                  </p:childTnLst>
                                </p:cTn>
                              </p:par>
                            </p:childTnLst>
                          </p:cTn>
                        </p:par>
                        <p:par>
                          <p:cTn id="13" fill="hold">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80926"/>
                                        </p:tgtEl>
                                        <p:attrNameLst>
                                          <p:attrName>style.visibility</p:attrName>
                                        </p:attrNameLst>
                                      </p:cBhvr>
                                      <p:to>
                                        <p:strVal val="visible"/>
                                      </p:to>
                                    </p:set>
                                    <p:anim calcmode="lin" valueType="num">
                                      <p:cBhvr>
                                        <p:cTn id="16" dur="500" fill="hold"/>
                                        <p:tgtEl>
                                          <p:spTgt spid="80926"/>
                                        </p:tgtEl>
                                        <p:attrNameLst>
                                          <p:attrName>ppt_w</p:attrName>
                                        </p:attrNameLst>
                                      </p:cBhvr>
                                      <p:tavLst>
                                        <p:tav tm="0">
                                          <p:val>
                                            <p:fltVal val="0"/>
                                          </p:val>
                                        </p:tav>
                                        <p:tav tm="100000">
                                          <p:val>
                                            <p:strVal val="#ppt_w"/>
                                          </p:val>
                                        </p:tav>
                                      </p:tavLst>
                                    </p:anim>
                                    <p:anim calcmode="lin" valueType="num">
                                      <p:cBhvr>
                                        <p:cTn id="17" dur="500" fill="hold"/>
                                        <p:tgtEl>
                                          <p:spTgt spid="80926"/>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0"/>
                                  </p:stCondLst>
                                  <p:childTnLst>
                                    <p:set>
                                      <p:cBhvr>
                                        <p:cTn id="19" dur="1" fill="hold">
                                          <p:stCondLst>
                                            <p:cond delay="0"/>
                                          </p:stCondLst>
                                        </p:cTn>
                                        <p:tgtEl>
                                          <p:spTgt spid="80925"/>
                                        </p:tgtEl>
                                        <p:attrNameLst>
                                          <p:attrName>style.visibility</p:attrName>
                                        </p:attrNameLst>
                                      </p:cBhvr>
                                      <p:to>
                                        <p:strVal val="visible"/>
                                      </p:to>
                                    </p:set>
                                    <p:anim calcmode="lin" valueType="num">
                                      <p:cBhvr>
                                        <p:cTn id="20" dur="500" fill="hold"/>
                                        <p:tgtEl>
                                          <p:spTgt spid="80925"/>
                                        </p:tgtEl>
                                        <p:attrNameLst>
                                          <p:attrName>ppt_w</p:attrName>
                                        </p:attrNameLst>
                                      </p:cBhvr>
                                      <p:tavLst>
                                        <p:tav tm="0">
                                          <p:val>
                                            <p:fltVal val="0"/>
                                          </p:val>
                                        </p:tav>
                                        <p:tav tm="100000">
                                          <p:val>
                                            <p:strVal val="#ppt_w"/>
                                          </p:val>
                                        </p:tav>
                                      </p:tavLst>
                                    </p:anim>
                                    <p:anim calcmode="lin" valueType="num">
                                      <p:cBhvr>
                                        <p:cTn id="21" dur="500" fill="hold"/>
                                        <p:tgtEl>
                                          <p:spTgt spid="809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23" grpId="0" animBg="1"/>
      <p:bldP spid="80925" grpId="0" animBg="1"/>
      <p:bldP spid="809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4A96CEA5-EBD4-4E37-BCB6-4A155B0BC39C}" type="slidenum">
              <a:rPr lang="en-US"/>
              <a:pPr/>
              <a:t>30</a:t>
            </a:fld>
            <a:endParaRPr lang="en-US"/>
          </a:p>
        </p:txBody>
      </p:sp>
      <p:sp>
        <p:nvSpPr>
          <p:cNvPr id="91138" name="Rectangle 2"/>
          <p:cNvSpPr>
            <a:spLocks noGrp="1" noChangeArrowheads="1"/>
          </p:cNvSpPr>
          <p:nvPr>
            <p:ph type="title"/>
          </p:nvPr>
        </p:nvSpPr>
        <p:spPr>
          <a:xfrm>
            <a:off x="479425" y="180975"/>
            <a:ext cx="8147050" cy="579438"/>
          </a:xfrm>
        </p:spPr>
        <p:txBody>
          <a:bodyPr/>
          <a:lstStyle/>
          <a:p>
            <a:r>
              <a:rPr lang="en-US" dirty="0"/>
              <a:t>MEDIAN SACRAL ARTERY</a:t>
            </a:r>
          </a:p>
        </p:txBody>
      </p:sp>
      <p:pic>
        <p:nvPicPr>
          <p:cNvPr id="91148" name="Picture 12" descr="Untitled-5 copy"/>
          <p:cNvPicPr>
            <a:picLocks noChangeAspect="1" noChangeArrowheads="1"/>
          </p:cNvPicPr>
          <p:nvPr/>
        </p:nvPicPr>
        <p:blipFill>
          <a:blip r:embed="rId3"/>
          <a:srcRect/>
          <a:stretch>
            <a:fillRect/>
          </a:stretch>
        </p:blipFill>
        <p:spPr bwMode="auto">
          <a:xfrm>
            <a:off x="1028700" y="800100"/>
            <a:ext cx="4208463" cy="5846763"/>
          </a:xfrm>
          <a:prstGeom prst="rect">
            <a:avLst/>
          </a:prstGeom>
          <a:noFill/>
        </p:spPr>
      </p:pic>
      <p:sp>
        <p:nvSpPr>
          <p:cNvPr id="91149" name="AutoShape 13"/>
          <p:cNvSpPr>
            <a:spLocks noChangeArrowheads="1"/>
          </p:cNvSpPr>
          <p:nvPr/>
        </p:nvSpPr>
        <p:spPr bwMode="auto">
          <a:xfrm>
            <a:off x="5721350" y="1000125"/>
            <a:ext cx="2541588" cy="2540000"/>
          </a:xfrm>
          <a:prstGeom prst="wedgeRectCallout">
            <a:avLst>
              <a:gd name="adj1" fmla="val -144440"/>
              <a:gd name="adj2" fmla="val 78500"/>
            </a:avLst>
          </a:prstGeom>
          <a:solidFill>
            <a:schemeClr val="accent1"/>
          </a:solidFill>
          <a:ln w="9525">
            <a:solidFill>
              <a:schemeClr val="tx1"/>
            </a:solidFill>
            <a:miter lim="800000"/>
            <a:headEnd/>
            <a:tailEnd/>
          </a:ln>
          <a:effectLst>
            <a:outerShdw dist="81320" dir="3080412" algn="ctr" rotWithShape="0">
              <a:schemeClr val="bg2">
                <a:alpha val="50000"/>
              </a:schemeClr>
            </a:outerShdw>
          </a:effectLst>
        </p:spPr>
        <p:txBody>
          <a:bodyPr>
            <a:spAutoFit/>
          </a:bodyPr>
          <a:lstStyle/>
          <a:p>
            <a:pPr marL="357188" indent="-357188">
              <a:buSzPct val="75000"/>
              <a:buFont typeface="Wingdings" pitchFamily="2" charset="2"/>
              <a:buChar char="q"/>
            </a:pPr>
            <a:r>
              <a:rPr lang="en-US" b="0">
                <a:solidFill>
                  <a:schemeClr val="tx1"/>
                </a:solidFill>
                <a:effectLst>
                  <a:outerShdw blurRad="38100" dist="38100" dir="2700000" algn="tl">
                    <a:srgbClr val="000000"/>
                  </a:outerShdw>
                </a:effectLst>
              </a:rPr>
              <a:t>It arises at the bifurcation of the aorta</a:t>
            </a:r>
          </a:p>
          <a:p>
            <a:pPr marL="357188" indent="-357188">
              <a:buSzPct val="75000"/>
              <a:buFont typeface="Wingdings" pitchFamily="2" charset="2"/>
              <a:buChar char="q"/>
            </a:pPr>
            <a:r>
              <a:rPr lang="en-US" b="0">
                <a:solidFill>
                  <a:schemeClr val="tx1"/>
                </a:solidFill>
                <a:effectLst>
                  <a:outerShdw blurRad="38100" dist="38100" dir="2700000" algn="tl">
                    <a:srgbClr val="000000"/>
                  </a:outerShdw>
                </a:effectLst>
              </a:rPr>
              <a:t>It descends over the anterior surface of the sacrum and the coccyx</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1148"/>
                                        </p:tgtEl>
                                        <p:attrNameLst>
                                          <p:attrName>style.visibility</p:attrName>
                                        </p:attrNameLst>
                                      </p:cBhvr>
                                      <p:to>
                                        <p:strVal val="visible"/>
                                      </p:to>
                                    </p:set>
                                    <p:animEffect transition="in" filter="box(in)">
                                      <p:cBhvr>
                                        <p:cTn id="7" dur="500"/>
                                        <p:tgtEl>
                                          <p:spTgt spid="91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1149">
                                            <p:bg/>
                                          </p:spTgt>
                                        </p:tgtEl>
                                        <p:attrNameLst>
                                          <p:attrName>style.visibility</p:attrName>
                                        </p:attrNameLst>
                                      </p:cBhvr>
                                      <p:to>
                                        <p:strVal val="visible"/>
                                      </p:to>
                                    </p:set>
                                    <p:animEffect transition="in" filter="wipe(right)">
                                      <p:cBhvr>
                                        <p:cTn id="12" dur="500"/>
                                        <p:tgtEl>
                                          <p:spTgt spid="91149">
                                            <p:bg/>
                                          </p:spTgt>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1149">
                                            <p:txEl>
                                              <p:pRg st="0" end="0"/>
                                            </p:txEl>
                                          </p:spTgt>
                                        </p:tgtEl>
                                        <p:attrNameLst>
                                          <p:attrName>style.visibility</p:attrName>
                                        </p:attrNameLst>
                                      </p:cBhvr>
                                      <p:to>
                                        <p:strVal val="visible"/>
                                      </p:to>
                                    </p:set>
                                    <p:animEffect transition="in" filter="wipe(right)">
                                      <p:cBhvr>
                                        <p:cTn id="15" dur="500"/>
                                        <p:tgtEl>
                                          <p:spTgt spid="9114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91149">
                                            <p:txEl>
                                              <p:pRg st="1" end="1"/>
                                            </p:txEl>
                                          </p:spTgt>
                                        </p:tgtEl>
                                        <p:attrNameLst>
                                          <p:attrName>style.visibility</p:attrName>
                                        </p:attrNameLst>
                                      </p:cBhvr>
                                      <p:to>
                                        <p:strVal val="visible"/>
                                      </p:to>
                                    </p:set>
                                    <p:animEffect transition="in" filter="fade">
                                      <p:cBhvr>
                                        <p:cTn id="20" dur="1000"/>
                                        <p:tgtEl>
                                          <p:spTgt spid="91149">
                                            <p:txEl>
                                              <p:pRg st="1" end="1"/>
                                            </p:txEl>
                                          </p:spTgt>
                                        </p:tgtEl>
                                      </p:cBhvr>
                                    </p:animEffect>
                                    <p:anim calcmode="lin" valueType="num">
                                      <p:cBhvr>
                                        <p:cTn id="21" dur="1000" fill="hold"/>
                                        <p:tgtEl>
                                          <p:spTgt spid="9114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9114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9"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206375" y="2936875"/>
            <a:ext cx="8686800" cy="1006475"/>
          </a:xfrm>
          <a:prstGeom prst="rect">
            <a:avLst/>
          </a:prstGeom>
          <a:noFill/>
          <a:ln w="9525">
            <a:noFill/>
            <a:miter lim="800000"/>
            <a:headEnd/>
            <a:tailEnd/>
          </a:ln>
          <a:effectLst/>
        </p:spPr>
        <p:txBody>
          <a:bodyPr anchor="ctr">
            <a:spAutoFit/>
          </a:bodyPr>
          <a:lstStyle/>
          <a:p>
            <a:pPr algn="ctr"/>
            <a:r>
              <a:rPr lang="en-US" sz="6000" b="0">
                <a:solidFill>
                  <a:schemeClr val="tx2"/>
                </a:solidFill>
                <a:effectLst>
                  <a:outerShdw blurRad="38100" dist="38100" dir="2700000" algn="tl">
                    <a:srgbClr val="000000"/>
                  </a:outerShdw>
                </a:effectLst>
              </a:rPr>
              <a:t>PELVIC VEINS </a:t>
            </a:r>
          </a:p>
        </p:txBody>
      </p:sp>
      <p:sp>
        <p:nvSpPr>
          <p:cNvPr id="3" name="Slide Number Placeholder 2"/>
          <p:cNvSpPr>
            <a:spLocks noGrp="1"/>
          </p:cNvSpPr>
          <p:nvPr>
            <p:ph type="sldNum" sz="quarter" idx="11"/>
          </p:nvPr>
        </p:nvSpPr>
        <p:spPr/>
        <p:txBody>
          <a:bodyPr/>
          <a:lstStyle/>
          <a:p>
            <a:fld id="{2522DF87-C8C6-490B-9F52-7454737B56DE}" type="slidenum">
              <a:rPr lang="en-US" smtClean="0"/>
              <a:pPr/>
              <a:t>31</a:t>
            </a:fld>
            <a:endParaRPr lang="en-US"/>
          </a:p>
        </p:txBody>
      </p:sp>
      <p:sp>
        <p:nvSpPr>
          <p:cNvPr id="4" name="Footer Placeholder 3"/>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1970"/>
                                        </p:tgtEl>
                                        <p:attrNameLst>
                                          <p:attrName>style.visibility</p:attrName>
                                        </p:attrNameLst>
                                      </p:cBhvr>
                                      <p:to>
                                        <p:strVal val="visible"/>
                                      </p:to>
                                    </p:set>
                                    <p:anim calcmode="lin" valueType="num">
                                      <p:cBhvr>
                                        <p:cTn id="7" dur="500" fill="hold"/>
                                        <p:tgtEl>
                                          <p:spTgt spid="211970"/>
                                        </p:tgtEl>
                                        <p:attrNameLst>
                                          <p:attrName>ppt_w</p:attrName>
                                        </p:attrNameLst>
                                      </p:cBhvr>
                                      <p:tavLst>
                                        <p:tav tm="0">
                                          <p:val>
                                            <p:fltVal val="0"/>
                                          </p:val>
                                        </p:tav>
                                        <p:tav tm="100000">
                                          <p:val>
                                            <p:strVal val="#ppt_w"/>
                                          </p:val>
                                        </p:tav>
                                      </p:tavLst>
                                    </p:anim>
                                    <p:anim calcmode="lin" valueType="num">
                                      <p:cBhvr>
                                        <p:cTn id="8" dur="500" fill="hold"/>
                                        <p:tgtEl>
                                          <p:spTgt spid="2119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58903CA9-39E1-49EE-9988-8D35B5C61CC2}" type="slidenum">
              <a:rPr lang="en-US"/>
              <a:pPr/>
              <a:t>32</a:t>
            </a:fld>
            <a:endParaRPr lang="en-US"/>
          </a:p>
        </p:txBody>
      </p:sp>
      <p:sp>
        <p:nvSpPr>
          <p:cNvPr id="92168" name="Rectangle 8"/>
          <p:cNvSpPr>
            <a:spLocks noChangeArrowheads="1"/>
          </p:cNvSpPr>
          <p:nvPr/>
        </p:nvSpPr>
        <p:spPr bwMode="auto">
          <a:xfrm>
            <a:off x="5873302" y="664705"/>
            <a:ext cx="3059113" cy="5016758"/>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SzPct val="65000"/>
              <a:buFont typeface="Wingdings" pitchFamily="2" charset="2"/>
              <a:buNone/>
            </a:pPr>
            <a:r>
              <a:rPr lang="en-US" b="0" dirty="0">
                <a:solidFill>
                  <a:srgbClr val="FF0000"/>
                </a:solidFill>
                <a:effectLst>
                  <a:outerShdw blurRad="38100" dist="38100" dir="2700000" algn="tl">
                    <a:srgbClr val="000000"/>
                  </a:outerShdw>
                </a:effectLst>
              </a:rPr>
              <a:t>EXTERNAL ILIAC VEIN</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a direct continuation of the femoral vein</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begins at the inguinal ligament</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runs on the medial side of the artery</a:t>
            </a:r>
          </a:p>
          <a:p>
            <a:pPr marL="342900" indent="-342900">
              <a:spcBef>
                <a:spcPct val="20000"/>
              </a:spcBef>
              <a:buClr>
                <a:schemeClr val="hlink"/>
              </a:buClr>
              <a:buSzPct val="65000"/>
              <a:buFont typeface="Wingdings" pitchFamily="2" charset="2"/>
              <a:buChar char="n"/>
            </a:pPr>
            <a:r>
              <a:rPr lang="en-US" b="0" dirty="0">
                <a:solidFill>
                  <a:schemeClr val="tx1"/>
                </a:solidFill>
                <a:effectLst>
                  <a:outerShdw blurRad="38100" dist="38100" dir="2700000" algn="tl">
                    <a:srgbClr val="000000"/>
                  </a:outerShdw>
                </a:effectLst>
              </a:rPr>
              <a:t>joins the internal iliac vein to form the common iliac </a:t>
            </a:r>
            <a:r>
              <a:rPr lang="en-US" b="0" dirty="0" smtClean="0">
                <a:solidFill>
                  <a:schemeClr val="tx1"/>
                </a:solidFill>
                <a:effectLst>
                  <a:outerShdw blurRad="38100" dist="38100" dir="2700000" algn="tl">
                    <a:srgbClr val="000000"/>
                  </a:outerShdw>
                </a:effectLst>
              </a:rPr>
              <a:t>vein</a:t>
            </a:r>
          </a:p>
          <a:p>
            <a:pPr marL="342900" indent="-342900">
              <a:spcBef>
                <a:spcPct val="20000"/>
              </a:spcBef>
              <a:buClr>
                <a:schemeClr val="hlink"/>
              </a:buClr>
              <a:buSzPct val="65000"/>
              <a:buFont typeface="Wingdings" pitchFamily="2" charset="2"/>
              <a:buChar char="n"/>
            </a:pPr>
            <a:r>
              <a:rPr lang="en-US" b="0" dirty="0" smtClean="0">
                <a:solidFill>
                  <a:schemeClr val="tx1"/>
                </a:solidFill>
                <a:effectLst>
                  <a:outerShdw blurRad="38100" dist="38100" dir="2700000" algn="tl">
                    <a:srgbClr val="000000"/>
                  </a:outerShdw>
                </a:effectLst>
              </a:rPr>
              <a:t>The external iliac vein receives the </a:t>
            </a:r>
            <a:r>
              <a:rPr lang="en-US" dirty="0" smtClean="0">
                <a:solidFill>
                  <a:srgbClr val="FF0000"/>
                </a:solidFill>
                <a:effectLst>
                  <a:outerShdw blurRad="38100" dist="38100" dir="2700000" algn="tl">
                    <a:srgbClr val="000000"/>
                  </a:outerShdw>
                </a:effectLst>
              </a:rPr>
              <a:t>inferior </a:t>
            </a:r>
            <a:r>
              <a:rPr lang="en-US" dirty="0" err="1" smtClean="0">
                <a:solidFill>
                  <a:srgbClr val="FF0000"/>
                </a:solidFill>
                <a:effectLst>
                  <a:outerShdw blurRad="38100" dist="38100" dir="2700000" algn="tl">
                    <a:srgbClr val="000000"/>
                  </a:outerShdw>
                </a:effectLst>
              </a:rPr>
              <a:t>epigastric</a:t>
            </a:r>
            <a:r>
              <a:rPr lang="en-US" b="0" dirty="0" smtClean="0">
                <a:solidFill>
                  <a:schemeClr val="tx1"/>
                </a:solidFill>
                <a:effectLst>
                  <a:outerShdw blurRad="38100" dist="38100" dir="2700000" algn="tl">
                    <a:srgbClr val="000000"/>
                  </a:outerShdw>
                </a:effectLst>
              </a:rPr>
              <a:t> and the </a:t>
            </a:r>
            <a:r>
              <a:rPr lang="en-US" dirty="0" smtClean="0">
                <a:solidFill>
                  <a:srgbClr val="FF0000"/>
                </a:solidFill>
                <a:effectLst>
                  <a:outerShdw blurRad="38100" dist="38100" dir="2700000" algn="tl">
                    <a:srgbClr val="000000"/>
                  </a:outerShdw>
                </a:effectLst>
              </a:rPr>
              <a:t>deep circumflex iliac vein</a:t>
            </a:r>
            <a:endParaRPr lang="en-US" b="0" dirty="0">
              <a:solidFill>
                <a:schemeClr val="tx1"/>
              </a:solidFill>
              <a:effectLst>
                <a:outerShdw blurRad="38100" dist="38100" dir="2700000" algn="tl">
                  <a:srgbClr val="000000"/>
                </a:outerShdw>
              </a:effectLst>
            </a:endParaRPr>
          </a:p>
        </p:txBody>
      </p:sp>
      <p:pic>
        <p:nvPicPr>
          <p:cNvPr id="92180" name="Picture 20" descr="F66122-004-f132"/>
          <p:cNvPicPr>
            <a:picLocks noChangeAspect="1" noChangeArrowheads="1"/>
          </p:cNvPicPr>
          <p:nvPr/>
        </p:nvPicPr>
        <p:blipFill>
          <a:blip r:embed="rId3"/>
          <a:srcRect/>
          <a:stretch>
            <a:fillRect/>
          </a:stretch>
        </p:blipFill>
        <p:spPr bwMode="auto">
          <a:xfrm>
            <a:off x="381000" y="222250"/>
            <a:ext cx="5116513" cy="6361113"/>
          </a:xfrm>
          <a:prstGeom prst="rect">
            <a:avLst/>
          </a:prstGeom>
          <a:noFill/>
        </p:spPr>
      </p:pic>
      <p:sp>
        <p:nvSpPr>
          <p:cNvPr id="92181" name="AutoShape 21"/>
          <p:cNvSpPr>
            <a:spLocks noChangeArrowheads="1"/>
          </p:cNvSpPr>
          <p:nvPr/>
        </p:nvSpPr>
        <p:spPr bwMode="auto">
          <a:xfrm>
            <a:off x="3390900" y="5848350"/>
            <a:ext cx="1147763" cy="446088"/>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2180"/>
                                        </p:tgtEl>
                                        <p:attrNameLst>
                                          <p:attrName>style.visibility</p:attrName>
                                        </p:attrNameLst>
                                      </p:cBhvr>
                                      <p:to>
                                        <p:strVal val="visible"/>
                                      </p:to>
                                    </p:set>
                                    <p:animEffect transition="in" filter="box(in)">
                                      <p:cBhvr>
                                        <p:cTn id="7" dur="500"/>
                                        <p:tgtEl>
                                          <p:spTgt spid="9218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2168">
                                            <p:txEl>
                                              <p:pRg st="0" end="0"/>
                                            </p:txEl>
                                          </p:spTgt>
                                        </p:tgtEl>
                                        <p:attrNameLst>
                                          <p:attrName>style.visibility</p:attrName>
                                        </p:attrNameLst>
                                      </p:cBhvr>
                                      <p:to>
                                        <p:strVal val="visible"/>
                                      </p:to>
                                    </p:set>
                                    <p:anim calcmode="lin" valueType="num">
                                      <p:cBhvr>
                                        <p:cTn id="12" dur="1000" fill="hold"/>
                                        <p:tgtEl>
                                          <p:spTgt spid="9216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9216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2168">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92181"/>
                                        </p:tgtEl>
                                        <p:attrNameLst>
                                          <p:attrName>style.visibility</p:attrName>
                                        </p:attrNameLst>
                                      </p:cBhvr>
                                      <p:to>
                                        <p:strVal val="visible"/>
                                      </p:to>
                                    </p:set>
                                    <p:anim calcmode="lin" valueType="num">
                                      <p:cBhvr>
                                        <p:cTn id="18" dur="500" fill="hold"/>
                                        <p:tgtEl>
                                          <p:spTgt spid="92181"/>
                                        </p:tgtEl>
                                        <p:attrNameLst>
                                          <p:attrName>ppt_w</p:attrName>
                                        </p:attrNameLst>
                                      </p:cBhvr>
                                      <p:tavLst>
                                        <p:tav tm="0">
                                          <p:val>
                                            <p:fltVal val="0"/>
                                          </p:val>
                                        </p:tav>
                                        <p:tav tm="100000">
                                          <p:val>
                                            <p:strVal val="#ppt_w"/>
                                          </p:val>
                                        </p:tav>
                                      </p:tavLst>
                                    </p:anim>
                                    <p:anim calcmode="lin" valueType="num">
                                      <p:cBhvr>
                                        <p:cTn id="19" dur="500" fill="hold"/>
                                        <p:tgtEl>
                                          <p:spTgt spid="9218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92168">
                                            <p:txEl>
                                              <p:pRg st="1" end="1"/>
                                            </p:txEl>
                                          </p:spTgt>
                                        </p:tgtEl>
                                        <p:attrNameLst>
                                          <p:attrName>style.visibility</p:attrName>
                                        </p:attrNameLst>
                                      </p:cBhvr>
                                      <p:to>
                                        <p:strVal val="visible"/>
                                      </p:to>
                                    </p:set>
                                    <p:anim calcmode="lin" valueType="num">
                                      <p:cBhvr>
                                        <p:cTn id="24" dur="1000" fill="hold"/>
                                        <p:tgtEl>
                                          <p:spTgt spid="92168">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9216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216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92168">
                                            <p:txEl>
                                              <p:pRg st="2" end="2"/>
                                            </p:txEl>
                                          </p:spTgt>
                                        </p:tgtEl>
                                        <p:attrNameLst>
                                          <p:attrName>style.visibility</p:attrName>
                                        </p:attrNameLst>
                                      </p:cBhvr>
                                      <p:to>
                                        <p:strVal val="visible"/>
                                      </p:to>
                                    </p:set>
                                    <p:anim calcmode="lin" valueType="num">
                                      <p:cBhvr>
                                        <p:cTn id="31" dur="1000" fill="hold"/>
                                        <p:tgtEl>
                                          <p:spTgt spid="92168">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9216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9216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92168">
                                            <p:txEl>
                                              <p:pRg st="3" end="3"/>
                                            </p:txEl>
                                          </p:spTgt>
                                        </p:tgtEl>
                                        <p:attrNameLst>
                                          <p:attrName>style.visibility</p:attrName>
                                        </p:attrNameLst>
                                      </p:cBhvr>
                                      <p:to>
                                        <p:strVal val="visible"/>
                                      </p:to>
                                    </p:set>
                                    <p:anim calcmode="lin" valueType="num">
                                      <p:cBhvr>
                                        <p:cTn id="38" dur="1000" fill="hold"/>
                                        <p:tgtEl>
                                          <p:spTgt spid="92168">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9216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9216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92168">
                                            <p:txEl>
                                              <p:pRg st="4" end="4"/>
                                            </p:txEl>
                                          </p:spTgt>
                                        </p:tgtEl>
                                        <p:attrNameLst>
                                          <p:attrName>style.visibility</p:attrName>
                                        </p:attrNameLst>
                                      </p:cBhvr>
                                      <p:to>
                                        <p:strVal val="visible"/>
                                      </p:to>
                                    </p:set>
                                    <p:anim calcmode="lin" valueType="num">
                                      <p:cBhvr>
                                        <p:cTn id="45" dur="1000" fill="hold"/>
                                        <p:tgtEl>
                                          <p:spTgt spid="92168">
                                            <p:txEl>
                                              <p:pRg st="4" end="4"/>
                                            </p:txEl>
                                          </p:spTgt>
                                        </p:tgtEl>
                                        <p:attrNameLst>
                                          <p:attrName>ppt_x</p:attrName>
                                        </p:attrNameLst>
                                      </p:cBhvr>
                                      <p:tavLst>
                                        <p:tav tm="0">
                                          <p:val>
                                            <p:strVal val="#ppt_x-.2"/>
                                          </p:val>
                                        </p:tav>
                                        <p:tav tm="100000">
                                          <p:val>
                                            <p:strVal val="#ppt_x"/>
                                          </p:val>
                                        </p:tav>
                                      </p:tavLst>
                                    </p:anim>
                                    <p:anim calcmode="lin" valueType="num">
                                      <p:cBhvr>
                                        <p:cTn id="46" dur="1000" fill="hold"/>
                                        <p:tgtEl>
                                          <p:spTgt spid="9216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216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92168">
                                            <p:txEl>
                                              <p:pRg st="5" end="5"/>
                                            </p:txEl>
                                          </p:spTgt>
                                        </p:tgtEl>
                                        <p:attrNameLst>
                                          <p:attrName>style.visibility</p:attrName>
                                        </p:attrNameLst>
                                      </p:cBhvr>
                                      <p:to>
                                        <p:strVal val="visible"/>
                                      </p:to>
                                    </p:set>
                                    <p:anim calcmode="lin" valueType="num">
                                      <p:cBhvr>
                                        <p:cTn id="52" dur="1000" fill="hold"/>
                                        <p:tgtEl>
                                          <p:spTgt spid="92168">
                                            <p:txEl>
                                              <p:pRg st="5" end="5"/>
                                            </p:txEl>
                                          </p:spTgt>
                                        </p:tgtEl>
                                        <p:attrNameLst>
                                          <p:attrName>ppt_x</p:attrName>
                                        </p:attrNameLst>
                                      </p:cBhvr>
                                      <p:tavLst>
                                        <p:tav tm="0">
                                          <p:val>
                                            <p:strVal val="#ppt_x-.2"/>
                                          </p:val>
                                        </p:tav>
                                        <p:tav tm="100000">
                                          <p:val>
                                            <p:strVal val="#ppt_x"/>
                                          </p:val>
                                        </p:tav>
                                      </p:tavLst>
                                    </p:anim>
                                    <p:anim calcmode="lin" valueType="num">
                                      <p:cBhvr>
                                        <p:cTn id="53" dur="1000" fill="hold"/>
                                        <p:tgtEl>
                                          <p:spTgt spid="92168">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921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8" grpId="0" uiExpand="1" build="p"/>
      <p:bldP spid="9218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20" name="Picture 8" descr="File0562"/>
          <p:cNvPicPr>
            <a:picLocks noChangeAspect="1" noChangeArrowheads="1"/>
          </p:cNvPicPr>
          <p:nvPr/>
        </p:nvPicPr>
        <p:blipFill>
          <a:blip r:embed="rId3" cstate="print"/>
          <a:srcRect/>
          <a:stretch>
            <a:fillRect/>
          </a:stretch>
        </p:blipFill>
        <p:spPr bwMode="auto">
          <a:xfrm>
            <a:off x="2617788" y="209550"/>
            <a:ext cx="6351587" cy="6438900"/>
          </a:xfrm>
          <a:prstGeom prst="rect">
            <a:avLst/>
          </a:prstGeom>
          <a:noFill/>
        </p:spPr>
      </p:pic>
      <p:sp>
        <p:nvSpPr>
          <p:cNvPr id="218121" name="Text Box 9"/>
          <p:cNvSpPr txBox="1">
            <a:spLocks noChangeArrowheads="1"/>
          </p:cNvSpPr>
          <p:nvPr/>
        </p:nvSpPr>
        <p:spPr bwMode="auto">
          <a:xfrm>
            <a:off x="381000" y="3352800"/>
            <a:ext cx="2971800" cy="314960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357188" indent="-357188" algn="ctr"/>
            <a:r>
              <a:rPr lang="en-US" b="0">
                <a:solidFill>
                  <a:srgbClr val="FF0000"/>
                </a:solidFill>
                <a:effectLst>
                  <a:outerShdw blurRad="38100" dist="38100" dir="2700000" algn="tl">
                    <a:srgbClr val="000000"/>
                  </a:outerShdw>
                </a:effectLst>
              </a:rPr>
              <a:t>INTERNAL ILIAC VEINS</a:t>
            </a:r>
          </a:p>
          <a:p>
            <a:pPr marL="357188" indent="-357188">
              <a:buFontTx/>
              <a:buChar char="•"/>
            </a:pPr>
            <a:r>
              <a:rPr lang="en-US" b="0">
                <a:solidFill>
                  <a:schemeClr val="tx1"/>
                </a:solidFill>
              </a:rPr>
              <a:t>collect tributaries corresponding to the branches of the internal iliac artery</a:t>
            </a:r>
          </a:p>
          <a:p>
            <a:pPr marL="357188" indent="-357188">
              <a:buFontTx/>
              <a:buChar char="•"/>
            </a:pPr>
            <a:r>
              <a:rPr lang="en-US" b="0">
                <a:solidFill>
                  <a:schemeClr val="tx1"/>
                </a:solidFill>
              </a:rPr>
              <a:t>joins the external iliac vein in front of the sacroiliac joint to form the </a:t>
            </a:r>
            <a:r>
              <a:rPr lang="en-US">
                <a:solidFill>
                  <a:srgbClr val="FF0000"/>
                </a:solidFill>
                <a:effectLst>
                  <a:outerShdw blurRad="38100" dist="38100" dir="2700000" algn="tl">
                    <a:srgbClr val="000000"/>
                  </a:outerShdw>
                </a:effectLst>
              </a:rPr>
              <a:t>common iliac vein</a:t>
            </a:r>
          </a:p>
        </p:txBody>
      </p:sp>
      <p:sp>
        <p:nvSpPr>
          <p:cNvPr id="218125" name="AutoShape 13"/>
          <p:cNvSpPr>
            <a:spLocks noChangeArrowheads="1"/>
          </p:cNvSpPr>
          <p:nvPr/>
        </p:nvSpPr>
        <p:spPr bwMode="auto">
          <a:xfrm>
            <a:off x="7473950" y="1409700"/>
            <a:ext cx="1147763" cy="246063"/>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218126" name="AutoShape 14"/>
          <p:cNvSpPr>
            <a:spLocks noChangeArrowheads="1"/>
          </p:cNvSpPr>
          <p:nvPr/>
        </p:nvSpPr>
        <p:spPr bwMode="auto">
          <a:xfrm>
            <a:off x="7300913" y="725488"/>
            <a:ext cx="1147762" cy="246062"/>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6" name="Slide Number Placeholder 5"/>
          <p:cNvSpPr>
            <a:spLocks noGrp="1"/>
          </p:cNvSpPr>
          <p:nvPr>
            <p:ph type="sldNum" sz="quarter" idx="11"/>
          </p:nvPr>
        </p:nvSpPr>
        <p:spPr/>
        <p:txBody>
          <a:bodyPr/>
          <a:lstStyle/>
          <a:p>
            <a:fld id="{A313AAF1-A8B2-4456-8AB9-83B3BE3665B4}" type="slidenum">
              <a:rPr lang="en-US" smtClean="0"/>
              <a:pPr/>
              <a:t>33</a:t>
            </a:fld>
            <a:endParaRPr lang="en-US"/>
          </a:p>
        </p:txBody>
      </p:sp>
      <p:sp>
        <p:nvSpPr>
          <p:cNvPr id="7" name="Footer Placeholder 6"/>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18120"/>
                                        </p:tgtEl>
                                        <p:attrNameLst>
                                          <p:attrName>style.visibility</p:attrName>
                                        </p:attrNameLst>
                                      </p:cBhvr>
                                      <p:to>
                                        <p:strVal val="visible"/>
                                      </p:to>
                                    </p:set>
                                    <p:animEffect transition="in" filter="box(in)">
                                      <p:cBhvr>
                                        <p:cTn id="7" dur="500"/>
                                        <p:tgtEl>
                                          <p:spTgt spid="2181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218121">
                                            <p:bg/>
                                          </p:spTgt>
                                        </p:tgtEl>
                                        <p:attrNameLst>
                                          <p:attrName>style.visibility</p:attrName>
                                        </p:attrNameLst>
                                      </p:cBhvr>
                                      <p:to>
                                        <p:strVal val="visible"/>
                                      </p:to>
                                    </p:set>
                                    <p:anim calcmode="lin" valueType="num">
                                      <p:cBhvr additive="base">
                                        <p:cTn id="12" dur="500" fill="hold"/>
                                        <p:tgtEl>
                                          <p:spTgt spid="218121">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8121">
                                            <p:bg/>
                                          </p:spTgt>
                                        </p:tgtEl>
                                        <p:attrNameLst>
                                          <p:attrName>ppt_y</p:attrName>
                                        </p:attrNameLst>
                                      </p:cBhvr>
                                      <p:tavLst>
                                        <p:tav tm="0">
                                          <p:val>
                                            <p:strVal val="1+#ppt_h/2"/>
                                          </p:val>
                                        </p:tav>
                                        <p:tav tm="100000">
                                          <p:val>
                                            <p:strVal val="#ppt_y"/>
                                          </p:val>
                                        </p:tav>
                                      </p:tavLst>
                                    </p:anim>
                                  </p:childTnLst>
                                </p:cTn>
                              </p:par>
                              <p:par>
                                <p:cTn id="14" presetID="2" presetClass="entr" presetSubtype="12" fill="hold" grpId="0" nodeType="withEffect">
                                  <p:stCondLst>
                                    <p:cond delay="0"/>
                                  </p:stCondLst>
                                  <p:childTnLst>
                                    <p:set>
                                      <p:cBhvr>
                                        <p:cTn id="15" dur="1" fill="hold">
                                          <p:stCondLst>
                                            <p:cond delay="0"/>
                                          </p:stCondLst>
                                        </p:cTn>
                                        <p:tgtEl>
                                          <p:spTgt spid="218121">
                                            <p:txEl>
                                              <p:pRg st="0" end="0"/>
                                            </p:txEl>
                                          </p:spTgt>
                                        </p:tgtEl>
                                        <p:attrNameLst>
                                          <p:attrName>style.visibility</p:attrName>
                                        </p:attrNameLst>
                                      </p:cBhvr>
                                      <p:to>
                                        <p:strVal val="visible"/>
                                      </p:to>
                                    </p:set>
                                    <p:anim calcmode="lin" valueType="num">
                                      <p:cBhvr additive="base">
                                        <p:cTn id="16" dur="500" fill="hold"/>
                                        <p:tgtEl>
                                          <p:spTgt spid="21812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1812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218125"/>
                                        </p:tgtEl>
                                        <p:attrNameLst>
                                          <p:attrName>style.visibility</p:attrName>
                                        </p:attrNameLst>
                                      </p:cBhvr>
                                      <p:to>
                                        <p:strVal val="visible"/>
                                      </p:to>
                                    </p:set>
                                    <p:anim calcmode="lin" valueType="num">
                                      <p:cBhvr>
                                        <p:cTn id="21" dur="500" fill="hold"/>
                                        <p:tgtEl>
                                          <p:spTgt spid="218125"/>
                                        </p:tgtEl>
                                        <p:attrNameLst>
                                          <p:attrName>ppt_w</p:attrName>
                                        </p:attrNameLst>
                                      </p:cBhvr>
                                      <p:tavLst>
                                        <p:tav tm="0">
                                          <p:val>
                                            <p:fltVal val="0"/>
                                          </p:val>
                                        </p:tav>
                                        <p:tav tm="100000">
                                          <p:val>
                                            <p:strVal val="#ppt_w"/>
                                          </p:val>
                                        </p:tav>
                                      </p:tavLst>
                                    </p:anim>
                                    <p:anim calcmode="lin" valueType="num">
                                      <p:cBhvr>
                                        <p:cTn id="22" dur="500" fill="hold"/>
                                        <p:tgtEl>
                                          <p:spTgt spid="21812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218121">
                                            <p:txEl>
                                              <p:pRg st="1" end="1"/>
                                            </p:txEl>
                                          </p:spTgt>
                                        </p:tgtEl>
                                        <p:attrNameLst>
                                          <p:attrName>style.visibility</p:attrName>
                                        </p:attrNameLst>
                                      </p:cBhvr>
                                      <p:to>
                                        <p:strVal val="visible"/>
                                      </p:to>
                                    </p:set>
                                    <p:anim calcmode="lin" valueType="num">
                                      <p:cBhvr additive="base">
                                        <p:cTn id="27" dur="500" fill="hold"/>
                                        <p:tgtEl>
                                          <p:spTgt spid="218121">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81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218121">
                                            <p:txEl>
                                              <p:pRg st="2" end="2"/>
                                            </p:txEl>
                                          </p:spTgt>
                                        </p:tgtEl>
                                        <p:attrNameLst>
                                          <p:attrName>style.visibility</p:attrName>
                                        </p:attrNameLst>
                                      </p:cBhvr>
                                      <p:to>
                                        <p:strVal val="visible"/>
                                      </p:to>
                                    </p:set>
                                    <p:anim calcmode="lin" valueType="num">
                                      <p:cBhvr additive="base">
                                        <p:cTn id="33" dur="500" fill="hold"/>
                                        <p:tgtEl>
                                          <p:spTgt spid="218121">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18121">
                                            <p:txEl>
                                              <p:pRg st="2" end="2"/>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43" presetClass="entr" presetSubtype="0" fill="hold" grpId="0" nodeType="afterEffect">
                                  <p:stCondLst>
                                    <p:cond delay="0"/>
                                  </p:stCondLst>
                                  <p:childTnLst>
                                    <p:set>
                                      <p:cBhvr>
                                        <p:cTn id="37" dur="1" fill="hold">
                                          <p:stCondLst>
                                            <p:cond delay="0"/>
                                          </p:stCondLst>
                                        </p:cTn>
                                        <p:tgtEl>
                                          <p:spTgt spid="218126"/>
                                        </p:tgtEl>
                                        <p:attrNameLst>
                                          <p:attrName>style.visibility</p:attrName>
                                        </p:attrNameLst>
                                      </p:cBhvr>
                                      <p:to>
                                        <p:strVal val="visible"/>
                                      </p:to>
                                    </p:set>
                                    <p:animEffect transition="in" filter="fade">
                                      <p:cBhvr>
                                        <p:cTn id="38" dur="100"/>
                                        <p:tgtEl>
                                          <p:spTgt spid="218126"/>
                                        </p:tgtEl>
                                      </p:cBhvr>
                                    </p:animEffect>
                                    <p:anim calcmode="lin" valueType="num">
                                      <p:cBhvr>
                                        <p:cTn id="39" dur="400" fill="hold"/>
                                        <p:tgtEl>
                                          <p:spTgt spid="218126"/>
                                        </p:tgtEl>
                                        <p:attrNameLst>
                                          <p:attrName>ppt_x</p:attrName>
                                        </p:attrNameLst>
                                      </p:cBhvr>
                                      <p:tavLst>
                                        <p:tav tm="0">
                                          <p:val>
                                            <p:strVal val="#ppt_x"/>
                                          </p:val>
                                        </p:tav>
                                        <p:tav tm="100000">
                                          <p:val>
                                            <p:strVal val="#ppt_x"/>
                                          </p:val>
                                        </p:tav>
                                      </p:tavLst>
                                    </p:anim>
                                    <p:anim calcmode="lin" valueType="num">
                                      <p:cBhvr>
                                        <p:cTn id="40" dur="400" fill="hold"/>
                                        <p:tgtEl>
                                          <p:spTgt spid="218126"/>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2181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2181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21" grpId="0" uiExpand="1" build="p" animBg="1" autoUpdateAnimBg="0"/>
      <p:bldP spid="218125" grpId="0" animBg="1"/>
      <p:bldP spid="2181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Dr. Vohra</a:t>
            </a:r>
            <a:endParaRPr lang="en-US"/>
          </a:p>
        </p:txBody>
      </p:sp>
      <p:sp>
        <p:nvSpPr>
          <p:cNvPr id="6" name="Slide Number Placeholder 4"/>
          <p:cNvSpPr>
            <a:spLocks noGrp="1"/>
          </p:cNvSpPr>
          <p:nvPr>
            <p:ph type="sldNum" sz="quarter" idx="11"/>
          </p:nvPr>
        </p:nvSpPr>
        <p:spPr/>
        <p:txBody>
          <a:bodyPr/>
          <a:lstStyle/>
          <a:p>
            <a:fld id="{8661935B-11C9-4DB3-A314-0572F62A9CDD}" type="slidenum">
              <a:rPr lang="en-US"/>
              <a:pPr/>
              <a:t>34</a:t>
            </a:fld>
            <a:endParaRPr lang="en-US"/>
          </a:p>
        </p:txBody>
      </p:sp>
      <p:pic>
        <p:nvPicPr>
          <p:cNvPr id="222212" name="Picture 4" descr="F66122-005-f066a"/>
          <p:cNvPicPr>
            <a:picLocks noChangeAspect="1" noChangeArrowheads="1"/>
          </p:cNvPicPr>
          <p:nvPr/>
        </p:nvPicPr>
        <p:blipFill>
          <a:blip r:embed="rId3"/>
          <a:srcRect/>
          <a:stretch>
            <a:fillRect/>
          </a:stretch>
        </p:blipFill>
        <p:spPr bwMode="auto">
          <a:xfrm>
            <a:off x="377825" y="347663"/>
            <a:ext cx="6048375" cy="6115050"/>
          </a:xfrm>
          <a:prstGeom prst="rect">
            <a:avLst/>
          </a:prstGeom>
          <a:noFill/>
        </p:spPr>
      </p:pic>
      <p:sp>
        <p:nvSpPr>
          <p:cNvPr id="222211" name="Text Box 3"/>
          <p:cNvSpPr txBox="1">
            <a:spLocks noChangeArrowheads="1"/>
          </p:cNvSpPr>
          <p:nvPr/>
        </p:nvSpPr>
        <p:spPr bwMode="auto">
          <a:xfrm>
            <a:off x="6253843" y="2289175"/>
            <a:ext cx="2671763" cy="223520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p>
            <a:pPr marL="357188" indent="-357188" algn="ctr"/>
            <a:r>
              <a:rPr lang="en-US" b="0" dirty="0">
                <a:solidFill>
                  <a:srgbClr val="FF0000"/>
                </a:solidFill>
                <a:effectLst>
                  <a:outerShdw blurRad="38100" dist="38100" dir="2700000" algn="tl">
                    <a:srgbClr val="000000"/>
                  </a:outerShdw>
                </a:effectLst>
              </a:rPr>
              <a:t>MEDIAN SACRAL VEINS</a:t>
            </a:r>
          </a:p>
          <a:p>
            <a:pPr marL="357188" indent="-357188">
              <a:buFontTx/>
              <a:buChar char="•"/>
            </a:pPr>
            <a:r>
              <a:rPr lang="en-US" b="0" dirty="0">
                <a:solidFill>
                  <a:schemeClr val="tx1"/>
                </a:solidFill>
              </a:rPr>
              <a:t>accompany the corresponding artery</a:t>
            </a:r>
          </a:p>
          <a:p>
            <a:pPr marL="357188" indent="-357188">
              <a:buFontTx/>
              <a:buChar char="•"/>
            </a:pPr>
            <a:r>
              <a:rPr lang="en-US" b="0" dirty="0">
                <a:solidFill>
                  <a:schemeClr val="tx1"/>
                </a:solidFill>
              </a:rPr>
              <a:t>join the left common iliac vein</a:t>
            </a:r>
          </a:p>
        </p:txBody>
      </p:sp>
      <p:sp>
        <p:nvSpPr>
          <p:cNvPr id="222213" name="AutoShape 5"/>
          <p:cNvSpPr>
            <a:spLocks noChangeArrowheads="1"/>
          </p:cNvSpPr>
          <p:nvPr/>
        </p:nvSpPr>
        <p:spPr bwMode="auto">
          <a:xfrm>
            <a:off x="5043488" y="1620838"/>
            <a:ext cx="1057275" cy="246062"/>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22212"/>
                                        </p:tgtEl>
                                        <p:attrNameLst>
                                          <p:attrName>style.visibility</p:attrName>
                                        </p:attrNameLst>
                                      </p:cBhvr>
                                      <p:to>
                                        <p:strVal val="visible"/>
                                      </p:to>
                                    </p:set>
                                    <p:animEffect transition="in" filter="box(in)">
                                      <p:cBhvr>
                                        <p:cTn id="7" dur="500"/>
                                        <p:tgtEl>
                                          <p:spTgt spid="2222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22211">
                                            <p:bg/>
                                          </p:spTgt>
                                        </p:tgtEl>
                                        <p:attrNameLst>
                                          <p:attrName>style.visibility</p:attrName>
                                        </p:attrNameLst>
                                      </p:cBhvr>
                                      <p:to>
                                        <p:strVal val="visible"/>
                                      </p:to>
                                    </p:set>
                                    <p:anim calcmode="lin" valueType="num">
                                      <p:cBhvr additive="base">
                                        <p:cTn id="12" dur="500" fill="hold"/>
                                        <p:tgtEl>
                                          <p:spTgt spid="222211">
                                            <p:bg/>
                                          </p:spTgt>
                                        </p:tgtEl>
                                        <p:attrNameLst>
                                          <p:attrName>ppt_x</p:attrName>
                                        </p:attrNameLst>
                                      </p:cBhvr>
                                      <p:tavLst>
                                        <p:tav tm="0">
                                          <p:val>
                                            <p:strVal val="1+#ppt_w/2"/>
                                          </p:val>
                                        </p:tav>
                                        <p:tav tm="100000">
                                          <p:val>
                                            <p:strVal val="#ppt_x"/>
                                          </p:val>
                                        </p:tav>
                                      </p:tavLst>
                                    </p:anim>
                                    <p:anim calcmode="lin" valueType="num">
                                      <p:cBhvr additive="base">
                                        <p:cTn id="13" dur="500" fill="hold"/>
                                        <p:tgtEl>
                                          <p:spTgt spid="222211">
                                            <p:bg/>
                                          </p:spTgt>
                                        </p:tgtEl>
                                        <p:attrNameLst>
                                          <p:attrName>ppt_y</p:attrName>
                                        </p:attrNameLst>
                                      </p:cBhvr>
                                      <p:tavLst>
                                        <p:tav tm="0">
                                          <p:val>
                                            <p:strVal val="1+#ppt_h/2"/>
                                          </p:val>
                                        </p:tav>
                                        <p:tav tm="100000">
                                          <p:val>
                                            <p:strVal val="#ppt_y"/>
                                          </p:val>
                                        </p:tav>
                                      </p:tavLst>
                                    </p:anim>
                                  </p:childTnLst>
                                </p:cTn>
                              </p:par>
                              <p:par>
                                <p:cTn id="14" presetID="2" presetClass="entr" presetSubtype="6" fill="hold" grpId="0" nodeType="withEffect">
                                  <p:stCondLst>
                                    <p:cond delay="0"/>
                                  </p:stCondLst>
                                  <p:childTnLst>
                                    <p:set>
                                      <p:cBhvr>
                                        <p:cTn id="15" dur="1" fill="hold">
                                          <p:stCondLst>
                                            <p:cond delay="0"/>
                                          </p:stCondLst>
                                        </p:cTn>
                                        <p:tgtEl>
                                          <p:spTgt spid="222211">
                                            <p:txEl>
                                              <p:pRg st="0" end="0"/>
                                            </p:txEl>
                                          </p:spTgt>
                                        </p:tgtEl>
                                        <p:attrNameLst>
                                          <p:attrName>style.visibility</p:attrName>
                                        </p:attrNameLst>
                                      </p:cBhvr>
                                      <p:to>
                                        <p:strVal val="visible"/>
                                      </p:to>
                                    </p:set>
                                    <p:anim calcmode="lin" valueType="num">
                                      <p:cBhvr additive="base">
                                        <p:cTn id="16" dur="500" fill="hold"/>
                                        <p:tgtEl>
                                          <p:spTgt spid="222211">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2221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222213"/>
                                        </p:tgtEl>
                                        <p:attrNameLst>
                                          <p:attrName>style.visibility</p:attrName>
                                        </p:attrNameLst>
                                      </p:cBhvr>
                                      <p:to>
                                        <p:strVal val="visible"/>
                                      </p:to>
                                    </p:set>
                                    <p:anim calcmode="lin" valueType="num">
                                      <p:cBhvr>
                                        <p:cTn id="21" dur="500" fill="hold"/>
                                        <p:tgtEl>
                                          <p:spTgt spid="222213"/>
                                        </p:tgtEl>
                                        <p:attrNameLst>
                                          <p:attrName>ppt_w</p:attrName>
                                        </p:attrNameLst>
                                      </p:cBhvr>
                                      <p:tavLst>
                                        <p:tav tm="0">
                                          <p:val>
                                            <p:fltVal val="0"/>
                                          </p:val>
                                        </p:tav>
                                        <p:tav tm="100000">
                                          <p:val>
                                            <p:strVal val="#ppt_w"/>
                                          </p:val>
                                        </p:tav>
                                      </p:tavLst>
                                    </p:anim>
                                    <p:anim calcmode="lin" valueType="num">
                                      <p:cBhvr>
                                        <p:cTn id="22" dur="500" fill="hold"/>
                                        <p:tgtEl>
                                          <p:spTgt spid="22221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222211">
                                            <p:txEl>
                                              <p:pRg st="1" end="1"/>
                                            </p:txEl>
                                          </p:spTgt>
                                        </p:tgtEl>
                                        <p:attrNameLst>
                                          <p:attrName>style.visibility</p:attrName>
                                        </p:attrNameLst>
                                      </p:cBhvr>
                                      <p:to>
                                        <p:strVal val="visible"/>
                                      </p:to>
                                    </p:set>
                                    <p:anim calcmode="lin" valueType="num">
                                      <p:cBhvr additive="base">
                                        <p:cTn id="27" dur="500" fill="hold"/>
                                        <p:tgtEl>
                                          <p:spTgt spid="222211">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22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222211">
                                            <p:txEl>
                                              <p:pRg st="2" end="2"/>
                                            </p:txEl>
                                          </p:spTgt>
                                        </p:tgtEl>
                                        <p:attrNameLst>
                                          <p:attrName>style.visibility</p:attrName>
                                        </p:attrNameLst>
                                      </p:cBhvr>
                                      <p:to>
                                        <p:strVal val="visible"/>
                                      </p:to>
                                    </p:set>
                                    <p:anim calcmode="lin" valueType="num">
                                      <p:cBhvr additive="base">
                                        <p:cTn id="33" dur="500" fill="hold"/>
                                        <p:tgtEl>
                                          <p:spTgt spid="222211">
                                            <p:txEl>
                                              <p:pRg st="2" end="2"/>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22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uiExpand="1" build="p" animBg="1"/>
      <p:bldP spid="2222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smtClean="0"/>
              <a:t>Dr. Vohra</a:t>
            </a:r>
            <a:endParaRPr lang="en-US"/>
          </a:p>
        </p:txBody>
      </p:sp>
      <p:sp>
        <p:nvSpPr>
          <p:cNvPr id="9" name="Slide Number Placeholder 5"/>
          <p:cNvSpPr>
            <a:spLocks noGrp="1"/>
          </p:cNvSpPr>
          <p:nvPr>
            <p:ph type="sldNum" sz="quarter" idx="11"/>
          </p:nvPr>
        </p:nvSpPr>
        <p:spPr/>
        <p:txBody>
          <a:bodyPr/>
          <a:lstStyle/>
          <a:p>
            <a:fld id="{62837FC4-5C93-47CE-B5B5-D135D4203A83}" type="slidenum">
              <a:rPr lang="en-US"/>
              <a:pPr/>
              <a:t>35</a:t>
            </a:fld>
            <a:endParaRPr lang="en-US"/>
          </a:p>
        </p:txBody>
      </p:sp>
      <p:sp>
        <p:nvSpPr>
          <p:cNvPr id="248839" name="Rectangle 7"/>
          <p:cNvSpPr>
            <a:spLocks noGrp="1" noChangeArrowheads="1"/>
          </p:cNvSpPr>
          <p:nvPr>
            <p:ph type="title"/>
          </p:nvPr>
        </p:nvSpPr>
        <p:spPr>
          <a:xfrm>
            <a:off x="514350" y="195263"/>
            <a:ext cx="8229600" cy="579437"/>
          </a:xfrm>
        </p:spPr>
        <p:txBody>
          <a:bodyPr/>
          <a:lstStyle/>
          <a:p>
            <a:r>
              <a:rPr lang="en-US"/>
              <a:t>LYMPHATICS OF THE PELVIS</a:t>
            </a:r>
          </a:p>
        </p:txBody>
      </p:sp>
      <p:pic>
        <p:nvPicPr>
          <p:cNvPr id="248842" name="Picture 10" descr="F66122-005-f067"/>
          <p:cNvPicPr>
            <a:picLocks noGrp="1" noChangeAspect="1" noChangeArrowheads="1"/>
          </p:cNvPicPr>
          <p:nvPr>
            <p:ph sz="half" idx="1"/>
          </p:nvPr>
        </p:nvPicPr>
        <p:blipFill>
          <a:blip r:embed="rId3"/>
          <a:srcRect/>
          <a:stretch>
            <a:fillRect/>
          </a:stretch>
        </p:blipFill>
        <p:spPr>
          <a:xfrm>
            <a:off x="2401888" y="911225"/>
            <a:ext cx="6513512" cy="5241925"/>
          </a:xfrm>
          <a:noFill/>
          <a:ln/>
        </p:spPr>
      </p:pic>
      <p:sp>
        <p:nvSpPr>
          <p:cNvPr id="248841" name="Rectangle 9"/>
          <p:cNvSpPr>
            <a:spLocks noGrp="1" noChangeArrowheads="1"/>
          </p:cNvSpPr>
          <p:nvPr>
            <p:ph type="body" sz="half" idx="2"/>
          </p:nvPr>
        </p:nvSpPr>
        <p:spPr>
          <a:xfrm>
            <a:off x="211138" y="2973388"/>
            <a:ext cx="3749675" cy="3575050"/>
          </a:xfrm>
          <a:solidFill>
            <a:schemeClr val="accent1"/>
          </a:solidFill>
          <a:ln>
            <a:solidFill>
              <a:schemeClr val="tx1"/>
            </a:solidFill>
          </a:ln>
          <a:effectLst>
            <a:outerShdw dist="107763" dir="2700000" algn="ctr" rotWithShape="0">
              <a:schemeClr val="bg2">
                <a:alpha val="50000"/>
              </a:schemeClr>
            </a:outerShdw>
          </a:effectLst>
        </p:spPr>
        <p:txBody>
          <a:bodyPr/>
          <a:lstStyle/>
          <a:p>
            <a:r>
              <a:rPr lang="en-US"/>
              <a:t>The lymph nodes and vessels are arranged in a chain along the main blood vessels. </a:t>
            </a:r>
          </a:p>
          <a:p>
            <a:r>
              <a:rPr lang="en-US"/>
              <a:t>The nodes are named after the blood vessels with which they are associated. </a:t>
            </a:r>
          </a:p>
          <a:p>
            <a:r>
              <a:rPr lang="en-US"/>
              <a:t>Thus, there are </a:t>
            </a:r>
            <a:r>
              <a:rPr lang="en-US" b="1">
                <a:solidFill>
                  <a:srgbClr val="FF0000"/>
                </a:solidFill>
              </a:rPr>
              <a:t>external iliac nodes, internal iliac nodes</a:t>
            </a:r>
            <a:r>
              <a:rPr lang="en-US">
                <a:solidFill>
                  <a:srgbClr val="FF0000"/>
                </a:solidFill>
              </a:rPr>
              <a:t>,</a:t>
            </a:r>
            <a:r>
              <a:rPr lang="en-US"/>
              <a:t> and </a:t>
            </a:r>
            <a:r>
              <a:rPr lang="en-US" b="1">
                <a:solidFill>
                  <a:srgbClr val="FF0000"/>
                </a:solidFill>
              </a:rPr>
              <a:t>common iliac nodes.</a:t>
            </a:r>
          </a:p>
        </p:txBody>
      </p:sp>
      <p:sp>
        <p:nvSpPr>
          <p:cNvPr id="248843" name="AutoShape 11"/>
          <p:cNvSpPr>
            <a:spLocks noChangeArrowheads="1"/>
          </p:cNvSpPr>
          <p:nvPr/>
        </p:nvSpPr>
        <p:spPr bwMode="auto">
          <a:xfrm>
            <a:off x="7974013" y="3994150"/>
            <a:ext cx="947737" cy="414338"/>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248844" name="AutoShape 12"/>
          <p:cNvSpPr>
            <a:spLocks noChangeArrowheads="1"/>
          </p:cNvSpPr>
          <p:nvPr/>
        </p:nvSpPr>
        <p:spPr bwMode="auto">
          <a:xfrm>
            <a:off x="7978775" y="3475038"/>
            <a:ext cx="947738" cy="414337"/>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248845" name="Line 13"/>
          <p:cNvSpPr>
            <a:spLocks noChangeShapeType="1"/>
          </p:cNvSpPr>
          <p:nvPr/>
        </p:nvSpPr>
        <p:spPr bwMode="auto">
          <a:xfrm flipV="1">
            <a:off x="3873500" y="3335338"/>
            <a:ext cx="2181225" cy="2754312"/>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8842"/>
                                        </p:tgtEl>
                                        <p:attrNameLst>
                                          <p:attrName>style.visibility</p:attrName>
                                        </p:attrNameLst>
                                      </p:cBhvr>
                                      <p:to>
                                        <p:strVal val="visible"/>
                                      </p:to>
                                    </p:set>
                                    <p:animEffect transition="in" filter="box(in)">
                                      <p:cBhvr>
                                        <p:cTn id="7" dur="500"/>
                                        <p:tgtEl>
                                          <p:spTgt spid="248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248841">
                                            <p:bg/>
                                          </p:spTgt>
                                        </p:tgtEl>
                                        <p:attrNameLst>
                                          <p:attrName>style.visibility</p:attrName>
                                        </p:attrNameLst>
                                      </p:cBhvr>
                                      <p:to>
                                        <p:strVal val="visible"/>
                                      </p:to>
                                    </p:set>
                                    <p:anim calcmode="lin" valueType="num">
                                      <p:cBhvr additive="base">
                                        <p:cTn id="12" dur="500" fill="hold"/>
                                        <p:tgtEl>
                                          <p:spTgt spid="248841">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8841">
                                            <p:bg/>
                                          </p:spTgt>
                                        </p:tgtEl>
                                        <p:attrNameLst>
                                          <p:attrName>ppt_y</p:attrName>
                                        </p:attrNameLst>
                                      </p:cBhvr>
                                      <p:tavLst>
                                        <p:tav tm="0">
                                          <p:val>
                                            <p:strVal val="1+#ppt_h/2"/>
                                          </p:val>
                                        </p:tav>
                                        <p:tav tm="100000">
                                          <p:val>
                                            <p:strVal val="#ppt_y"/>
                                          </p:val>
                                        </p:tav>
                                      </p:tavLst>
                                    </p:anim>
                                  </p:childTnLst>
                                </p:cTn>
                              </p:par>
                              <p:par>
                                <p:cTn id="14" presetID="2" presetClass="entr" presetSubtype="12" fill="hold" grpId="0" nodeType="withEffect">
                                  <p:stCondLst>
                                    <p:cond delay="0"/>
                                  </p:stCondLst>
                                  <p:childTnLst>
                                    <p:set>
                                      <p:cBhvr>
                                        <p:cTn id="15" dur="1" fill="hold">
                                          <p:stCondLst>
                                            <p:cond delay="0"/>
                                          </p:stCondLst>
                                        </p:cTn>
                                        <p:tgtEl>
                                          <p:spTgt spid="248841">
                                            <p:txEl>
                                              <p:pRg st="0" end="0"/>
                                            </p:txEl>
                                          </p:spTgt>
                                        </p:tgtEl>
                                        <p:attrNameLst>
                                          <p:attrName>style.visibility</p:attrName>
                                        </p:attrNameLst>
                                      </p:cBhvr>
                                      <p:to>
                                        <p:strVal val="visible"/>
                                      </p:to>
                                    </p:set>
                                    <p:anim calcmode="lin" valueType="num">
                                      <p:cBhvr additive="base">
                                        <p:cTn id="16" dur="500" fill="hold"/>
                                        <p:tgtEl>
                                          <p:spTgt spid="24884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488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248841">
                                            <p:txEl>
                                              <p:pRg st="1" end="1"/>
                                            </p:txEl>
                                          </p:spTgt>
                                        </p:tgtEl>
                                        <p:attrNameLst>
                                          <p:attrName>style.visibility</p:attrName>
                                        </p:attrNameLst>
                                      </p:cBhvr>
                                      <p:to>
                                        <p:strVal val="visible"/>
                                      </p:to>
                                    </p:set>
                                    <p:anim calcmode="lin" valueType="num">
                                      <p:cBhvr additive="base">
                                        <p:cTn id="22" dur="500" fill="hold"/>
                                        <p:tgtEl>
                                          <p:spTgt spid="248841">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488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248841">
                                            <p:txEl>
                                              <p:pRg st="2" end="2"/>
                                            </p:txEl>
                                          </p:spTgt>
                                        </p:tgtEl>
                                        <p:attrNameLst>
                                          <p:attrName>style.visibility</p:attrName>
                                        </p:attrNameLst>
                                      </p:cBhvr>
                                      <p:to>
                                        <p:strVal val="visible"/>
                                      </p:to>
                                    </p:set>
                                    <p:anim calcmode="lin" valueType="num">
                                      <p:cBhvr additive="base">
                                        <p:cTn id="28" dur="500" fill="hold"/>
                                        <p:tgtEl>
                                          <p:spTgt spid="248841">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48841">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7" presetClass="entr" presetSubtype="10" fill="hold" grpId="0" nodeType="afterEffect">
                                  <p:stCondLst>
                                    <p:cond delay="0"/>
                                  </p:stCondLst>
                                  <p:childTnLst>
                                    <p:set>
                                      <p:cBhvr>
                                        <p:cTn id="32" dur="1" fill="hold">
                                          <p:stCondLst>
                                            <p:cond delay="0"/>
                                          </p:stCondLst>
                                        </p:cTn>
                                        <p:tgtEl>
                                          <p:spTgt spid="248843"/>
                                        </p:tgtEl>
                                        <p:attrNameLst>
                                          <p:attrName>style.visibility</p:attrName>
                                        </p:attrNameLst>
                                      </p:cBhvr>
                                      <p:to>
                                        <p:strVal val="visible"/>
                                      </p:to>
                                    </p:set>
                                    <p:anim calcmode="lin" valueType="num">
                                      <p:cBhvr>
                                        <p:cTn id="33" dur="500" fill="hold"/>
                                        <p:tgtEl>
                                          <p:spTgt spid="248843"/>
                                        </p:tgtEl>
                                        <p:attrNameLst>
                                          <p:attrName>ppt_w</p:attrName>
                                        </p:attrNameLst>
                                      </p:cBhvr>
                                      <p:tavLst>
                                        <p:tav tm="0">
                                          <p:val>
                                            <p:fltVal val="0"/>
                                          </p:val>
                                        </p:tav>
                                        <p:tav tm="100000">
                                          <p:val>
                                            <p:strVal val="#ppt_w"/>
                                          </p:val>
                                        </p:tav>
                                      </p:tavLst>
                                    </p:anim>
                                    <p:anim calcmode="lin" valueType="num">
                                      <p:cBhvr>
                                        <p:cTn id="34" dur="500" fill="hold"/>
                                        <p:tgtEl>
                                          <p:spTgt spid="248843"/>
                                        </p:tgtEl>
                                        <p:attrNameLst>
                                          <p:attrName>ppt_h</p:attrName>
                                        </p:attrNameLst>
                                      </p:cBhvr>
                                      <p:tavLst>
                                        <p:tav tm="0">
                                          <p:val>
                                            <p:strVal val="#ppt_h"/>
                                          </p:val>
                                        </p:tav>
                                        <p:tav tm="100000">
                                          <p:val>
                                            <p:strVal val="#ppt_h"/>
                                          </p:val>
                                        </p:tav>
                                      </p:tavLst>
                                    </p:anim>
                                  </p:childTnLst>
                                </p:cTn>
                              </p:par>
                            </p:childTnLst>
                          </p:cTn>
                        </p:par>
                        <p:par>
                          <p:cTn id="35" fill="hold">
                            <p:stCondLst>
                              <p:cond delay="1000"/>
                            </p:stCondLst>
                            <p:childTnLst>
                              <p:par>
                                <p:cTn id="36" presetID="17" presetClass="entr" presetSubtype="10" fill="hold" grpId="0" nodeType="afterEffect">
                                  <p:stCondLst>
                                    <p:cond delay="0"/>
                                  </p:stCondLst>
                                  <p:childTnLst>
                                    <p:set>
                                      <p:cBhvr>
                                        <p:cTn id="37" dur="1" fill="hold">
                                          <p:stCondLst>
                                            <p:cond delay="0"/>
                                          </p:stCondLst>
                                        </p:cTn>
                                        <p:tgtEl>
                                          <p:spTgt spid="248844"/>
                                        </p:tgtEl>
                                        <p:attrNameLst>
                                          <p:attrName>style.visibility</p:attrName>
                                        </p:attrNameLst>
                                      </p:cBhvr>
                                      <p:to>
                                        <p:strVal val="visible"/>
                                      </p:to>
                                    </p:set>
                                    <p:anim calcmode="lin" valueType="num">
                                      <p:cBhvr>
                                        <p:cTn id="38" dur="500" fill="hold"/>
                                        <p:tgtEl>
                                          <p:spTgt spid="248844"/>
                                        </p:tgtEl>
                                        <p:attrNameLst>
                                          <p:attrName>ppt_w</p:attrName>
                                        </p:attrNameLst>
                                      </p:cBhvr>
                                      <p:tavLst>
                                        <p:tav tm="0">
                                          <p:val>
                                            <p:fltVal val="0"/>
                                          </p:val>
                                        </p:tav>
                                        <p:tav tm="100000">
                                          <p:val>
                                            <p:strVal val="#ppt_w"/>
                                          </p:val>
                                        </p:tav>
                                      </p:tavLst>
                                    </p:anim>
                                    <p:anim calcmode="lin" valueType="num">
                                      <p:cBhvr>
                                        <p:cTn id="39" dur="500" fill="hold"/>
                                        <p:tgtEl>
                                          <p:spTgt spid="248844"/>
                                        </p:tgtEl>
                                        <p:attrNameLst>
                                          <p:attrName>ppt_h</p:attrName>
                                        </p:attrNameLst>
                                      </p:cBhvr>
                                      <p:tavLst>
                                        <p:tav tm="0">
                                          <p:val>
                                            <p:strVal val="#ppt_h"/>
                                          </p:val>
                                        </p:tav>
                                        <p:tav tm="100000">
                                          <p:val>
                                            <p:strVal val="#ppt_h"/>
                                          </p:val>
                                        </p:tav>
                                      </p:tavLst>
                                    </p:anim>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48845"/>
                                        </p:tgtEl>
                                        <p:attrNameLst>
                                          <p:attrName>style.visibility</p:attrName>
                                        </p:attrNameLst>
                                      </p:cBhvr>
                                      <p:to>
                                        <p:strVal val="visible"/>
                                      </p:to>
                                    </p:set>
                                    <p:animEffect transition="in" filter="wipe(left)">
                                      <p:cBhvr>
                                        <p:cTn id="43" dur="1000"/>
                                        <p:tgtEl>
                                          <p:spTgt spid="248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uiExpand="1" build="p" animBg="1"/>
      <p:bldP spid="248843" grpId="0" animBg="1"/>
      <p:bldP spid="248844" grpId="0" animBg="1"/>
      <p:bldP spid="2488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ctrTitle"/>
          </p:nvPr>
        </p:nvSpPr>
        <p:spPr>
          <a:xfrm>
            <a:off x="685800" y="2514600"/>
            <a:ext cx="7772400" cy="1828800"/>
          </a:xfrm>
        </p:spPr>
        <p:txBody>
          <a:bodyPr/>
          <a:lstStyle/>
          <a:p>
            <a:r>
              <a:rPr lang="en-US" sz="5400"/>
              <a:t>NERVES OF THE PELVIS</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19490"/>
                                        </p:tgtEl>
                                        <p:attrNameLst>
                                          <p:attrName>style.visibility</p:attrName>
                                        </p:attrNameLst>
                                      </p:cBhvr>
                                      <p:to>
                                        <p:strVal val="visible"/>
                                      </p:to>
                                    </p:set>
                                    <p:anim calcmode="lin" valueType="num">
                                      <p:cBhvr>
                                        <p:cTn id="7" dur="500" fill="hold"/>
                                        <p:tgtEl>
                                          <p:spTgt spid="319490"/>
                                        </p:tgtEl>
                                        <p:attrNameLst>
                                          <p:attrName>ppt_w</p:attrName>
                                        </p:attrNameLst>
                                      </p:cBhvr>
                                      <p:tavLst>
                                        <p:tav tm="0">
                                          <p:val>
                                            <p:fltVal val="0"/>
                                          </p:val>
                                        </p:tav>
                                        <p:tav tm="100000">
                                          <p:val>
                                            <p:strVal val="#ppt_w"/>
                                          </p:val>
                                        </p:tav>
                                      </p:tavLst>
                                    </p:anim>
                                    <p:anim calcmode="lin" valueType="num">
                                      <p:cBhvr>
                                        <p:cTn id="8" dur="500" fill="hold"/>
                                        <p:tgtEl>
                                          <p:spTgt spid="3194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2D3F98CE-38C9-47CA-B9CA-FDE812FC3EFF}" type="slidenum">
              <a:rPr lang="en-US"/>
              <a:pPr/>
              <a:t>37</a:t>
            </a:fld>
            <a:endParaRPr lang="en-US"/>
          </a:p>
        </p:txBody>
      </p:sp>
      <p:sp>
        <p:nvSpPr>
          <p:cNvPr id="262146" name="Rectangle 2"/>
          <p:cNvSpPr>
            <a:spLocks noGrp="1" noChangeArrowheads="1"/>
          </p:cNvSpPr>
          <p:nvPr>
            <p:ph type="title"/>
          </p:nvPr>
        </p:nvSpPr>
        <p:spPr>
          <a:xfrm>
            <a:off x="446088" y="273050"/>
            <a:ext cx="8229600" cy="579438"/>
          </a:xfrm>
        </p:spPr>
        <p:txBody>
          <a:bodyPr/>
          <a:lstStyle/>
          <a:p>
            <a:r>
              <a:rPr lang="en-US"/>
              <a:t>SACRAL PLEXUS</a:t>
            </a:r>
          </a:p>
        </p:txBody>
      </p:sp>
      <p:sp>
        <p:nvSpPr>
          <p:cNvPr id="262148" name="Rectangle 4"/>
          <p:cNvSpPr>
            <a:spLocks noGrp="1" noChangeArrowheads="1"/>
          </p:cNvSpPr>
          <p:nvPr>
            <p:ph type="body" sz="half" idx="2"/>
          </p:nvPr>
        </p:nvSpPr>
        <p:spPr>
          <a:xfrm>
            <a:off x="6310313" y="2965450"/>
            <a:ext cx="2265362" cy="2647950"/>
          </a:xfrm>
        </p:spPr>
        <p:txBody>
          <a:bodyPr/>
          <a:lstStyle/>
          <a:p>
            <a:pPr marL="0" indent="0">
              <a:buFont typeface="Wingdings" pitchFamily="2" charset="2"/>
              <a:buNone/>
            </a:pPr>
            <a:r>
              <a:rPr lang="en-US"/>
              <a:t>The sacral plexus lies on the posterior pelvic wall in front of the piriformis muscle. </a:t>
            </a:r>
          </a:p>
        </p:txBody>
      </p:sp>
      <p:pic>
        <p:nvPicPr>
          <p:cNvPr id="262151" name="Picture 7" descr="Untitled-14 copy"/>
          <p:cNvPicPr>
            <a:picLocks noChangeAspect="1" noChangeArrowheads="1"/>
          </p:cNvPicPr>
          <p:nvPr/>
        </p:nvPicPr>
        <p:blipFill>
          <a:blip r:embed="rId3"/>
          <a:srcRect/>
          <a:stretch>
            <a:fillRect/>
          </a:stretch>
        </p:blipFill>
        <p:spPr bwMode="auto">
          <a:xfrm>
            <a:off x="525463" y="1157288"/>
            <a:ext cx="5461000" cy="5232400"/>
          </a:xfrm>
          <a:prstGeom prst="rect">
            <a:avLst/>
          </a:prstGeom>
          <a:noFill/>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2151"/>
                                        </p:tgtEl>
                                        <p:attrNameLst>
                                          <p:attrName>style.visibility</p:attrName>
                                        </p:attrNameLst>
                                      </p:cBhvr>
                                      <p:to>
                                        <p:strVal val="visible"/>
                                      </p:to>
                                    </p:set>
                                    <p:animEffect transition="in" filter="box(in)">
                                      <p:cBhvr>
                                        <p:cTn id="7" dur="500"/>
                                        <p:tgtEl>
                                          <p:spTgt spid="26215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62148">
                                            <p:txEl>
                                              <p:pRg st="0" end="0"/>
                                            </p:txEl>
                                          </p:spTgt>
                                        </p:tgtEl>
                                        <p:attrNameLst>
                                          <p:attrName>style.visibility</p:attrName>
                                        </p:attrNameLst>
                                      </p:cBhvr>
                                      <p:to>
                                        <p:strVal val="visible"/>
                                      </p:to>
                                    </p:set>
                                    <p:anim calcmode="lin" valueType="num">
                                      <p:cBhvr>
                                        <p:cTn id="12" dur="1000" fill="hold"/>
                                        <p:tgtEl>
                                          <p:spTgt spid="26214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6214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2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17218CC0-94E6-492B-9E92-10D34DCB2347}" type="slidenum">
              <a:rPr lang="en-US"/>
              <a:pPr/>
              <a:t>38</a:t>
            </a:fld>
            <a:endParaRPr lang="en-US"/>
          </a:p>
        </p:txBody>
      </p:sp>
      <p:sp>
        <p:nvSpPr>
          <p:cNvPr id="330755" name="Rectangle 3"/>
          <p:cNvSpPr>
            <a:spLocks noGrp="1" noChangeArrowheads="1"/>
          </p:cNvSpPr>
          <p:nvPr>
            <p:ph type="body" sz="half" idx="2"/>
          </p:nvPr>
        </p:nvSpPr>
        <p:spPr>
          <a:xfrm>
            <a:off x="4838700" y="1189038"/>
            <a:ext cx="4038600" cy="4479925"/>
          </a:xfrm>
        </p:spPr>
        <p:txBody>
          <a:bodyPr/>
          <a:lstStyle/>
          <a:p>
            <a:r>
              <a:rPr lang="en-US"/>
              <a:t>The sacral plexus is formed from the anterior rami of the fourth and fifth lumbar nerves and the anterior rami of the first, second, third, and fourth sacral nerves. </a:t>
            </a:r>
          </a:p>
          <a:p>
            <a:r>
              <a:rPr lang="en-US"/>
              <a:t>The fourth lumbar nerve joins the fifth lumbar nerve to form the </a:t>
            </a:r>
            <a:r>
              <a:rPr lang="en-US" b="1">
                <a:solidFill>
                  <a:srgbClr val="FF0000"/>
                </a:solidFill>
              </a:rPr>
              <a:t>lumbosacral trunk</a:t>
            </a:r>
            <a:r>
              <a:rPr lang="en-US">
                <a:solidFill>
                  <a:srgbClr val="FF0000"/>
                </a:solidFill>
              </a:rPr>
              <a:t>.</a:t>
            </a:r>
            <a:r>
              <a:rPr lang="en-US"/>
              <a:t> </a:t>
            </a:r>
          </a:p>
          <a:p>
            <a:r>
              <a:rPr lang="en-US"/>
              <a:t>The lumbosacral trunk passes down into the pelvis and joins the sacral nerves as they emerge from the anterior sacral foramina.</a:t>
            </a:r>
          </a:p>
        </p:txBody>
      </p:sp>
      <p:pic>
        <p:nvPicPr>
          <p:cNvPr id="330757" name="Picture 5" descr="Untitled-2a"/>
          <p:cNvPicPr>
            <a:picLocks noChangeAspect="1" noChangeArrowheads="1"/>
          </p:cNvPicPr>
          <p:nvPr/>
        </p:nvPicPr>
        <p:blipFill>
          <a:blip r:embed="rId3"/>
          <a:srcRect/>
          <a:stretch>
            <a:fillRect/>
          </a:stretch>
        </p:blipFill>
        <p:spPr bwMode="auto">
          <a:xfrm>
            <a:off x="322263" y="1247775"/>
            <a:ext cx="4119562" cy="4329113"/>
          </a:xfrm>
          <a:prstGeom prst="rect">
            <a:avLst/>
          </a:prstGeom>
          <a:noFill/>
        </p:spPr>
      </p:pic>
      <p:sp>
        <p:nvSpPr>
          <p:cNvPr id="330758" name="AutoShape 6"/>
          <p:cNvSpPr>
            <a:spLocks noChangeArrowheads="1"/>
          </p:cNvSpPr>
          <p:nvPr/>
        </p:nvSpPr>
        <p:spPr bwMode="auto">
          <a:xfrm>
            <a:off x="463550" y="1912938"/>
            <a:ext cx="1238250" cy="53657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30757"/>
                                        </p:tgtEl>
                                        <p:attrNameLst>
                                          <p:attrName>style.visibility</p:attrName>
                                        </p:attrNameLst>
                                      </p:cBhvr>
                                      <p:to>
                                        <p:strVal val="visible"/>
                                      </p:to>
                                    </p:set>
                                    <p:animEffect transition="in" filter="box(in)">
                                      <p:cBhvr>
                                        <p:cTn id="7" dur="500"/>
                                        <p:tgtEl>
                                          <p:spTgt spid="33075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30755">
                                            <p:txEl>
                                              <p:pRg st="0" end="0"/>
                                            </p:txEl>
                                          </p:spTgt>
                                        </p:tgtEl>
                                        <p:attrNameLst>
                                          <p:attrName>style.visibility</p:attrName>
                                        </p:attrNameLst>
                                      </p:cBhvr>
                                      <p:to>
                                        <p:strVal val="visible"/>
                                      </p:to>
                                    </p:set>
                                    <p:anim calcmode="lin" valueType="num">
                                      <p:cBhvr>
                                        <p:cTn id="12" dur="1000" fill="hold"/>
                                        <p:tgtEl>
                                          <p:spTgt spid="330755">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3075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307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30755">
                                            <p:txEl>
                                              <p:pRg st="1" end="1"/>
                                            </p:txEl>
                                          </p:spTgt>
                                        </p:tgtEl>
                                        <p:attrNameLst>
                                          <p:attrName>style.visibility</p:attrName>
                                        </p:attrNameLst>
                                      </p:cBhvr>
                                      <p:to>
                                        <p:strVal val="visible"/>
                                      </p:to>
                                    </p:set>
                                    <p:anim calcmode="lin" valueType="num">
                                      <p:cBhvr>
                                        <p:cTn id="19" dur="1000" fill="hold"/>
                                        <p:tgtEl>
                                          <p:spTgt spid="330755">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33075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30755">
                                            <p:txEl>
                                              <p:pRg st="1" end="1"/>
                                            </p:txEl>
                                          </p:spTgt>
                                        </p:tgtEl>
                                      </p:cBhvr>
                                    </p:animEffect>
                                  </p:childTnLst>
                                </p:cTn>
                              </p:par>
                            </p:childTnLst>
                          </p:cTn>
                        </p:par>
                        <p:par>
                          <p:cTn id="22" fill="hold">
                            <p:stCondLst>
                              <p:cond delay="1000"/>
                            </p:stCondLst>
                            <p:childTnLst>
                              <p:par>
                                <p:cTn id="23" presetID="17" presetClass="entr" presetSubtype="10" fill="hold" grpId="0" nodeType="afterEffect">
                                  <p:stCondLst>
                                    <p:cond delay="0"/>
                                  </p:stCondLst>
                                  <p:childTnLst>
                                    <p:set>
                                      <p:cBhvr>
                                        <p:cTn id="24" dur="1" fill="hold">
                                          <p:stCondLst>
                                            <p:cond delay="0"/>
                                          </p:stCondLst>
                                        </p:cTn>
                                        <p:tgtEl>
                                          <p:spTgt spid="330758"/>
                                        </p:tgtEl>
                                        <p:attrNameLst>
                                          <p:attrName>style.visibility</p:attrName>
                                        </p:attrNameLst>
                                      </p:cBhvr>
                                      <p:to>
                                        <p:strVal val="visible"/>
                                      </p:to>
                                    </p:set>
                                    <p:anim calcmode="lin" valueType="num">
                                      <p:cBhvr>
                                        <p:cTn id="25" dur="500" fill="hold"/>
                                        <p:tgtEl>
                                          <p:spTgt spid="330758"/>
                                        </p:tgtEl>
                                        <p:attrNameLst>
                                          <p:attrName>ppt_w</p:attrName>
                                        </p:attrNameLst>
                                      </p:cBhvr>
                                      <p:tavLst>
                                        <p:tav tm="0">
                                          <p:val>
                                            <p:fltVal val="0"/>
                                          </p:val>
                                        </p:tav>
                                        <p:tav tm="100000">
                                          <p:val>
                                            <p:strVal val="#ppt_w"/>
                                          </p:val>
                                        </p:tav>
                                      </p:tavLst>
                                    </p:anim>
                                    <p:anim calcmode="lin" valueType="num">
                                      <p:cBhvr>
                                        <p:cTn id="26" dur="500" fill="hold"/>
                                        <p:tgtEl>
                                          <p:spTgt spid="33075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330755">
                                            <p:txEl>
                                              <p:pRg st="2" end="2"/>
                                            </p:txEl>
                                          </p:spTgt>
                                        </p:tgtEl>
                                        <p:attrNameLst>
                                          <p:attrName>style.visibility</p:attrName>
                                        </p:attrNameLst>
                                      </p:cBhvr>
                                      <p:to>
                                        <p:strVal val="visible"/>
                                      </p:to>
                                    </p:set>
                                    <p:anim calcmode="lin" valueType="num">
                                      <p:cBhvr>
                                        <p:cTn id="31" dur="1000" fill="hold"/>
                                        <p:tgtEl>
                                          <p:spTgt spid="330755">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33075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30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uiExpand="1" build="p"/>
      <p:bldP spid="3307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4C1A632B-2293-4648-8042-F81C482D6E36}" type="slidenum">
              <a:rPr lang="en-US"/>
              <a:pPr/>
              <a:t>39</a:t>
            </a:fld>
            <a:endParaRPr lang="en-US"/>
          </a:p>
        </p:txBody>
      </p:sp>
      <p:sp>
        <p:nvSpPr>
          <p:cNvPr id="264194" name="Rectangle 2"/>
          <p:cNvSpPr>
            <a:spLocks noGrp="1" noChangeArrowheads="1"/>
          </p:cNvSpPr>
          <p:nvPr>
            <p:ph type="title"/>
          </p:nvPr>
        </p:nvSpPr>
        <p:spPr>
          <a:xfrm>
            <a:off x="457200" y="241300"/>
            <a:ext cx="8229600" cy="579438"/>
          </a:xfrm>
        </p:spPr>
        <p:txBody>
          <a:bodyPr/>
          <a:lstStyle/>
          <a:p>
            <a:r>
              <a:rPr lang="en-US" dirty="0" smtClean="0"/>
              <a:t>RELATIONS OF THE SACRAL PLEXUS </a:t>
            </a:r>
            <a:endParaRPr lang="en-US" dirty="0"/>
          </a:p>
        </p:txBody>
      </p:sp>
      <p:sp>
        <p:nvSpPr>
          <p:cNvPr id="264196" name="Rectangle 4"/>
          <p:cNvSpPr>
            <a:spLocks noGrp="1" noChangeArrowheads="1"/>
          </p:cNvSpPr>
          <p:nvPr>
            <p:ph type="body" sz="half" idx="2"/>
          </p:nvPr>
        </p:nvSpPr>
        <p:spPr>
          <a:xfrm>
            <a:off x="6521450" y="3046413"/>
            <a:ext cx="2054225" cy="2720975"/>
          </a:xfrm>
        </p:spPr>
        <p:txBody>
          <a:bodyPr/>
          <a:lstStyle/>
          <a:p>
            <a:pPr marL="0" indent="0" algn="ctr">
              <a:buSzTx/>
              <a:buFont typeface="Symbol" pitchFamily="18" charset="2"/>
              <a:buChar char=""/>
            </a:pPr>
            <a:r>
              <a:rPr lang="en-US" b="1">
                <a:solidFill>
                  <a:srgbClr val="FF0000"/>
                </a:solidFill>
              </a:rPr>
              <a:t>Anteriorly</a:t>
            </a:r>
            <a:endParaRPr lang="en-US">
              <a:solidFill>
                <a:srgbClr val="FF0000"/>
              </a:solidFill>
            </a:endParaRPr>
          </a:p>
          <a:p>
            <a:pPr marL="0" indent="0">
              <a:buSzTx/>
              <a:buFont typeface="Symbol" pitchFamily="18" charset="2"/>
              <a:buNone/>
            </a:pPr>
            <a:r>
              <a:rPr lang="en-US"/>
              <a:t>The internal iliac vessels and their branches, and the rectum</a:t>
            </a:r>
          </a:p>
        </p:txBody>
      </p:sp>
      <p:pic>
        <p:nvPicPr>
          <p:cNvPr id="264199" name="Picture 7" descr="F66122-004-f011"/>
          <p:cNvPicPr>
            <a:picLocks noGrp="1" noChangeAspect="1" noChangeArrowheads="1"/>
          </p:cNvPicPr>
          <p:nvPr>
            <p:ph sz="half" idx="1"/>
          </p:nvPr>
        </p:nvPicPr>
        <p:blipFill>
          <a:blip r:embed="rId3"/>
          <a:srcRect/>
          <a:stretch>
            <a:fillRect/>
          </a:stretch>
        </p:blipFill>
        <p:spPr>
          <a:xfrm>
            <a:off x="536575" y="1031875"/>
            <a:ext cx="5583238" cy="5548313"/>
          </a:xfrm>
          <a:noFill/>
          <a:ln/>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4199"/>
                                        </p:tgtEl>
                                        <p:attrNameLst>
                                          <p:attrName>style.visibility</p:attrName>
                                        </p:attrNameLst>
                                      </p:cBhvr>
                                      <p:to>
                                        <p:strVal val="visible"/>
                                      </p:to>
                                    </p:set>
                                    <p:animEffect transition="in" filter="box(in)">
                                      <p:cBhvr>
                                        <p:cTn id="7" dur="500"/>
                                        <p:tgtEl>
                                          <p:spTgt spid="26419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64196">
                                            <p:txEl>
                                              <p:pRg st="0" end="0"/>
                                            </p:txEl>
                                          </p:spTgt>
                                        </p:tgtEl>
                                        <p:attrNameLst>
                                          <p:attrName>style.visibility</p:attrName>
                                        </p:attrNameLst>
                                      </p:cBhvr>
                                      <p:to>
                                        <p:strVal val="visible"/>
                                      </p:to>
                                    </p:set>
                                    <p:anim calcmode="lin" valueType="num">
                                      <p:cBhvr>
                                        <p:cTn id="12" dur="1000" fill="hold"/>
                                        <p:tgtEl>
                                          <p:spTgt spid="26419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6419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419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64196">
                                            <p:txEl>
                                              <p:pRg st="1" end="1"/>
                                            </p:txEl>
                                          </p:spTgt>
                                        </p:tgtEl>
                                        <p:attrNameLst>
                                          <p:attrName>style.visibility</p:attrName>
                                        </p:attrNameLst>
                                      </p:cBhvr>
                                      <p:to>
                                        <p:strVal val="visible"/>
                                      </p:to>
                                    </p:set>
                                    <p:anim calcmode="lin" valueType="num">
                                      <p:cBhvr>
                                        <p:cTn id="19" dur="1000" fill="hold"/>
                                        <p:tgtEl>
                                          <p:spTgt spid="26419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26419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64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smtClean="0"/>
              <a:t>Dr. Vohra</a:t>
            </a:r>
            <a:endParaRPr lang="en-US"/>
          </a:p>
        </p:txBody>
      </p:sp>
      <p:sp>
        <p:nvSpPr>
          <p:cNvPr id="8" name="Slide Number Placeholder 5"/>
          <p:cNvSpPr>
            <a:spLocks noGrp="1"/>
          </p:cNvSpPr>
          <p:nvPr>
            <p:ph type="sldNum" sz="quarter" idx="11"/>
          </p:nvPr>
        </p:nvSpPr>
        <p:spPr/>
        <p:txBody>
          <a:bodyPr/>
          <a:lstStyle/>
          <a:p>
            <a:fld id="{2D791B42-2A22-4131-A34D-9ABBBC979F58}" type="slidenum">
              <a:rPr lang="en-US"/>
              <a:pPr/>
              <a:t>4</a:t>
            </a:fld>
            <a:endParaRPr lang="en-US"/>
          </a:p>
        </p:txBody>
      </p:sp>
      <p:sp>
        <p:nvSpPr>
          <p:cNvPr id="164882" name="Rectangle 18"/>
          <p:cNvSpPr>
            <a:spLocks noGrp="1" noChangeArrowheads="1"/>
          </p:cNvSpPr>
          <p:nvPr>
            <p:ph type="body" sz="half" idx="2"/>
          </p:nvPr>
        </p:nvSpPr>
        <p:spPr>
          <a:xfrm>
            <a:off x="6737350" y="2459038"/>
            <a:ext cx="1906588" cy="1920875"/>
          </a:xfrm>
          <a:noFill/>
        </p:spPr>
        <p:txBody>
          <a:bodyPr/>
          <a:lstStyle/>
          <a:p>
            <a:pPr marL="0" indent="0">
              <a:spcBef>
                <a:spcPct val="0"/>
              </a:spcBef>
              <a:buClrTx/>
              <a:buSzTx/>
              <a:buFontTx/>
              <a:buNone/>
            </a:pPr>
            <a:r>
              <a:rPr lang="en-US">
                <a:effectLst/>
              </a:rPr>
              <a:t>The external iliac artery gives off the </a:t>
            </a:r>
            <a:r>
              <a:rPr lang="en-US" b="1">
                <a:solidFill>
                  <a:srgbClr val="FF0000"/>
                </a:solidFill>
              </a:rPr>
              <a:t>inferior epigastric</a:t>
            </a:r>
            <a:r>
              <a:rPr lang="en-US">
                <a:effectLst/>
              </a:rPr>
              <a:t> </a:t>
            </a:r>
            <a:r>
              <a:rPr lang="en-US" b="1">
                <a:solidFill>
                  <a:srgbClr val="FF0000"/>
                </a:solidFill>
              </a:rPr>
              <a:t>artery</a:t>
            </a:r>
          </a:p>
        </p:txBody>
      </p:sp>
      <p:pic>
        <p:nvPicPr>
          <p:cNvPr id="164885" name="Picture 21" descr="Untitled-6 copy"/>
          <p:cNvPicPr>
            <a:picLocks noChangeAspect="1" noChangeArrowheads="1"/>
          </p:cNvPicPr>
          <p:nvPr/>
        </p:nvPicPr>
        <p:blipFill>
          <a:blip r:embed="rId3"/>
          <a:srcRect/>
          <a:stretch>
            <a:fillRect/>
          </a:stretch>
        </p:blipFill>
        <p:spPr bwMode="auto">
          <a:xfrm>
            <a:off x="412750" y="222250"/>
            <a:ext cx="5943600" cy="6396038"/>
          </a:xfrm>
          <a:prstGeom prst="rect">
            <a:avLst/>
          </a:prstGeom>
          <a:noFill/>
        </p:spPr>
      </p:pic>
      <p:sp>
        <p:nvSpPr>
          <p:cNvPr id="164886" name="Line 22"/>
          <p:cNvSpPr>
            <a:spLocks noChangeShapeType="1"/>
          </p:cNvSpPr>
          <p:nvPr/>
        </p:nvSpPr>
        <p:spPr bwMode="auto">
          <a:xfrm flipH="1" flipV="1">
            <a:off x="5184775" y="3406775"/>
            <a:ext cx="1595438" cy="152400"/>
          </a:xfrm>
          <a:prstGeom prst="line">
            <a:avLst/>
          </a:prstGeom>
          <a:noFill/>
          <a:ln w="38100">
            <a:solidFill>
              <a:srgbClr val="FF0000"/>
            </a:solidFill>
            <a:round/>
            <a:headEnd/>
            <a:tailEnd type="triangle" w="sm" len="lg"/>
          </a:ln>
          <a:effectLst>
            <a:outerShdw dist="45791" dir="2021404"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64885"/>
                                        </p:tgtEl>
                                        <p:attrNameLst>
                                          <p:attrName>style.visibility</p:attrName>
                                        </p:attrNameLst>
                                      </p:cBhvr>
                                      <p:to>
                                        <p:strVal val="visible"/>
                                      </p:to>
                                    </p:set>
                                    <p:animEffect transition="in" filter="box(in)">
                                      <p:cBhvr>
                                        <p:cTn id="7" dur="500"/>
                                        <p:tgtEl>
                                          <p:spTgt spid="16488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64882">
                                            <p:txEl>
                                              <p:pRg st="0" end="0"/>
                                            </p:txEl>
                                          </p:spTgt>
                                        </p:tgtEl>
                                        <p:attrNameLst>
                                          <p:attrName>style.visibility</p:attrName>
                                        </p:attrNameLst>
                                      </p:cBhvr>
                                      <p:to>
                                        <p:strVal val="visible"/>
                                      </p:to>
                                    </p:set>
                                    <p:anim calcmode="lin" valueType="num">
                                      <p:cBhvr>
                                        <p:cTn id="12" dur="1000" fill="hold"/>
                                        <p:tgtEl>
                                          <p:spTgt spid="16488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6488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488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64886"/>
                                        </p:tgtEl>
                                        <p:attrNameLst>
                                          <p:attrName>style.visibility</p:attrName>
                                        </p:attrNameLst>
                                      </p:cBhvr>
                                      <p:to>
                                        <p:strVal val="visible"/>
                                      </p:to>
                                    </p:set>
                                    <p:animEffect transition="in" filter="wipe(right)">
                                      <p:cBhvr>
                                        <p:cTn id="19" dur="500"/>
                                        <p:tgtEl>
                                          <p:spTgt spid="164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82" grpId="0" build="p"/>
      <p:bldP spid="1648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US" smtClean="0"/>
              <a:t>Dr. Vohra</a:t>
            </a:r>
            <a:endParaRPr lang="en-US"/>
          </a:p>
        </p:txBody>
      </p:sp>
      <p:sp>
        <p:nvSpPr>
          <p:cNvPr id="5" name="Slide Number Placeholder 5"/>
          <p:cNvSpPr>
            <a:spLocks noGrp="1"/>
          </p:cNvSpPr>
          <p:nvPr>
            <p:ph type="sldNum" sz="quarter" idx="11"/>
          </p:nvPr>
        </p:nvSpPr>
        <p:spPr/>
        <p:txBody>
          <a:bodyPr/>
          <a:lstStyle/>
          <a:p>
            <a:fld id="{B0A8B920-00A5-4D5B-875D-D0A2ED54BB80}" type="slidenum">
              <a:rPr lang="en-US"/>
              <a:pPr/>
              <a:t>40</a:t>
            </a:fld>
            <a:endParaRPr lang="en-US"/>
          </a:p>
        </p:txBody>
      </p:sp>
      <p:sp>
        <p:nvSpPr>
          <p:cNvPr id="266244" name="Rectangle 4"/>
          <p:cNvSpPr>
            <a:spLocks noGrp="1" noChangeArrowheads="1"/>
          </p:cNvSpPr>
          <p:nvPr>
            <p:ph type="body" sz="half" idx="2"/>
          </p:nvPr>
        </p:nvSpPr>
        <p:spPr>
          <a:xfrm>
            <a:off x="6632575" y="3079750"/>
            <a:ext cx="1785938" cy="1990725"/>
          </a:xfrm>
        </p:spPr>
        <p:txBody>
          <a:bodyPr/>
          <a:lstStyle/>
          <a:p>
            <a:pPr marL="0" indent="0" algn="ctr">
              <a:buFont typeface="Wingdings" pitchFamily="2" charset="2"/>
              <a:buNone/>
            </a:pPr>
            <a:r>
              <a:rPr lang="en-US" b="1" dirty="0">
                <a:solidFill>
                  <a:srgbClr val="FF0000"/>
                </a:solidFill>
              </a:rPr>
              <a:t>Posteriorly</a:t>
            </a:r>
            <a:r>
              <a:rPr lang="en-US" dirty="0">
                <a:solidFill>
                  <a:srgbClr val="FF0000"/>
                </a:solidFill>
              </a:rPr>
              <a:t> </a:t>
            </a:r>
          </a:p>
          <a:p>
            <a:pPr marL="0" indent="0">
              <a:buFont typeface="Wingdings" pitchFamily="2" charset="2"/>
              <a:buNone/>
            </a:pPr>
            <a:r>
              <a:rPr lang="en-US" dirty="0"/>
              <a:t>The </a:t>
            </a:r>
            <a:r>
              <a:rPr lang="en-US" dirty="0" err="1"/>
              <a:t>piriformis</a:t>
            </a:r>
            <a:r>
              <a:rPr lang="en-US" dirty="0"/>
              <a:t> muscle </a:t>
            </a:r>
          </a:p>
        </p:txBody>
      </p:sp>
      <p:pic>
        <p:nvPicPr>
          <p:cNvPr id="266246" name="Picture 6" descr="Untitled-14 copy"/>
          <p:cNvPicPr>
            <a:picLocks noChangeAspect="1" noChangeArrowheads="1"/>
          </p:cNvPicPr>
          <p:nvPr/>
        </p:nvPicPr>
        <p:blipFill>
          <a:blip r:embed="rId3"/>
          <a:srcRect/>
          <a:stretch>
            <a:fillRect/>
          </a:stretch>
        </p:blipFill>
        <p:spPr bwMode="auto">
          <a:xfrm>
            <a:off x="747713" y="1139380"/>
            <a:ext cx="5461000" cy="5232400"/>
          </a:xfrm>
          <a:prstGeom prst="rect">
            <a:avLst/>
          </a:prstGeom>
          <a:noFill/>
        </p:spPr>
      </p:pic>
      <p:sp>
        <p:nvSpPr>
          <p:cNvPr id="7" name="Rectangle 2"/>
          <p:cNvSpPr>
            <a:spLocks noGrp="1" noChangeArrowheads="1"/>
          </p:cNvSpPr>
          <p:nvPr>
            <p:ph type="title"/>
          </p:nvPr>
        </p:nvSpPr>
        <p:spPr>
          <a:xfrm>
            <a:off x="457200" y="241300"/>
            <a:ext cx="8229600" cy="579438"/>
          </a:xfrm>
        </p:spPr>
        <p:txBody>
          <a:bodyPr/>
          <a:lstStyle/>
          <a:p>
            <a:r>
              <a:rPr lang="en-US" dirty="0" smtClean="0"/>
              <a:t>RELATIONS OF THE SACRAL PLEXUS </a:t>
            </a:r>
            <a:endParaRPr lang="en-US" dirty="0"/>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box(in)">
                                      <p:cBhvr>
                                        <p:cTn id="7" dur="500"/>
                                        <p:tgtEl>
                                          <p:spTgt spid="26624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66244">
                                            <p:txEl>
                                              <p:pRg st="0" end="0"/>
                                            </p:txEl>
                                          </p:spTgt>
                                        </p:tgtEl>
                                        <p:attrNameLst>
                                          <p:attrName>style.visibility</p:attrName>
                                        </p:attrNameLst>
                                      </p:cBhvr>
                                      <p:to>
                                        <p:strVal val="visible"/>
                                      </p:to>
                                    </p:set>
                                    <p:anim calcmode="lin" valueType="num">
                                      <p:cBhvr>
                                        <p:cTn id="12" dur="1000" fill="hold"/>
                                        <p:tgtEl>
                                          <p:spTgt spid="26624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6624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624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66244">
                                            <p:txEl>
                                              <p:pRg st="1" end="1"/>
                                            </p:txEl>
                                          </p:spTgt>
                                        </p:tgtEl>
                                        <p:attrNameLst>
                                          <p:attrName>style.visibility</p:attrName>
                                        </p:attrNameLst>
                                      </p:cBhvr>
                                      <p:to>
                                        <p:strVal val="visible"/>
                                      </p:to>
                                    </p:set>
                                    <p:anim calcmode="lin" valueType="num">
                                      <p:cBhvr>
                                        <p:cTn id="19" dur="1000" fill="hold"/>
                                        <p:tgtEl>
                                          <p:spTgt spid="266244">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26624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662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FD4F26AA-59FC-4CDE-B438-4668C887E1FC}" type="slidenum">
              <a:rPr lang="en-US"/>
              <a:pPr/>
              <a:t>41</a:t>
            </a:fld>
            <a:endParaRPr lang="en-US"/>
          </a:p>
        </p:txBody>
      </p:sp>
      <p:sp>
        <p:nvSpPr>
          <p:cNvPr id="268290" name="Rectangle 2"/>
          <p:cNvSpPr>
            <a:spLocks noGrp="1" noChangeArrowheads="1"/>
          </p:cNvSpPr>
          <p:nvPr>
            <p:ph type="title"/>
          </p:nvPr>
        </p:nvSpPr>
        <p:spPr>
          <a:xfrm>
            <a:off x="141511" y="615956"/>
            <a:ext cx="8860971" cy="830997"/>
          </a:xfrm>
        </p:spPr>
        <p:txBody>
          <a:bodyPr/>
          <a:lstStyle/>
          <a:p>
            <a:r>
              <a:rPr lang="en-US" sz="2400" b="1" dirty="0" smtClean="0"/>
              <a:t>Branches to the lower limb that leave the pelvis through the greater sciatic foramen </a:t>
            </a:r>
            <a:endParaRPr lang="en-US" sz="2400" b="1" dirty="0"/>
          </a:p>
        </p:txBody>
      </p:sp>
      <p:sp>
        <p:nvSpPr>
          <p:cNvPr id="8" name="TextBox 7"/>
          <p:cNvSpPr txBox="1"/>
          <p:nvPr/>
        </p:nvSpPr>
        <p:spPr>
          <a:xfrm>
            <a:off x="424531" y="2068309"/>
            <a:ext cx="8294915" cy="3785652"/>
          </a:xfrm>
          <a:prstGeom prst="rect">
            <a:avLst/>
          </a:prstGeom>
          <a:noFill/>
        </p:spPr>
        <p:txBody>
          <a:bodyPr wrap="square" rtlCol="0">
            <a:spAutoFit/>
          </a:bodyPr>
          <a:lstStyle/>
          <a:p>
            <a:pPr lvl="0"/>
            <a:r>
              <a:rPr lang="en-US" dirty="0" smtClean="0">
                <a:solidFill>
                  <a:srgbClr val="FF0000"/>
                </a:solidFill>
              </a:rPr>
              <a:t>The sciatic nerve </a:t>
            </a:r>
            <a:r>
              <a:rPr lang="en-US" b="0" dirty="0" smtClean="0"/>
              <a:t>(L4 and 5; S1, 2, and 3), the largest branch of the plexus and the largest nerve in the body</a:t>
            </a:r>
          </a:p>
          <a:p>
            <a:pPr lvl="0"/>
            <a:endParaRPr lang="en-US" b="0" dirty="0" smtClean="0"/>
          </a:p>
          <a:p>
            <a:pPr lvl="0"/>
            <a:r>
              <a:rPr lang="en-US" dirty="0" smtClean="0">
                <a:solidFill>
                  <a:srgbClr val="FF0000"/>
                </a:solidFill>
              </a:rPr>
              <a:t>The superior </a:t>
            </a:r>
            <a:r>
              <a:rPr lang="en-US" dirty="0" err="1" smtClean="0">
                <a:solidFill>
                  <a:srgbClr val="FF0000"/>
                </a:solidFill>
              </a:rPr>
              <a:t>gluteal</a:t>
            </a:r>
            <a:r>
              <a:rPr lang="en-US" dirty="0" smtClean="0">
                <a:solidFill>
                  <a:srgbClr val="FF0000"/>
                </a:solidFill>
              </a:rPr>
              <a:t> nerve</a:t>
            </a:r>
            <a:endParaRPr lang="en-US" b="0" dirty="0" smtClean="0">
              <a:solidFill>
                <a:srgbClr val="FF0000"/>
              </a:solidFill>
            </a:endParaRPr>
          </a:p>
          <a:p>
            <a:pPr lvl="0"/>
            <a:endParaRPr lang="en-US" b="0" dirty="0" smtClean="0"/>
          </a:p>
          <a:p>
            <a:pPr lvl="0"/>
            <a:r>
              <a:rPr lang="en-US" dirty="0" smtClean="0">
                <a:solidFill>
                  <a:srgbClr val="FF0000"/>
                </a:solidFill>
              </a:rPr>
              <a:t>The inferior </a:t>
            </a:r>
            <a:r>
              <a:rPr lang="en-US" dirty="0" err="1" smtClean="0">
                <a:solidFill>
                  <a:srgbClr val="FF0000"/>
                </a:solidFill>
              </a:rPr>
              <a:t>gluteal</a:t>
            </a:r>
            <a:r>
              <a:rPr lang="en-US" dirty="0" smtClean="0">
                <a:solidFill>
                  <a:srgbClr val="FF0000"/>
                </a:solidFill>
              </a:rPr>
              <a:t> nerve</a:t>
            </a:r>
            <a:endParaRPr lang="en-US" b="0" dirty="0" smtClean="0">
              <a:solidFill>
                <a:srgbClr val="FF0000"/>
              </a:solidFill>
            </a:endParaRPr>
          </a:p>
          <a:p>
            <a:pPr lvl="0"/>
            <a:endParaRPr lang="en-US" b="0" dirty="0" smtClean="0"/>
          </a:p>
          <a:p>
            <a:pPr lvl="0"/>
            <a:r>
              <a:rPr lang="en-US" dirty="0" smtClean="0">
                <a:solidFill>
                  <a:srgbClr val="FF0000"/>
                </a:solidFill>
              </a:rPr>
              <a:t>The nerve to the </a:t>
            </a:r>
            <a:r>
              <a:rPr lang="en-US" dirty="0" err="1" smtClean="0">
                <a:solidFill>
                  <a:srgbClr val="FF0000"/>
                </a:solidFill>
              </a:rPr>
              <a:t>quadratus</a:t>
            </a:r>
            <a:r>
              <a:rPr lang="en-US" dirty="0" smtClean="0">
                <a:solidFill>
                  <a:srgbClr val="FF0000"/>
                </a:solidFill>
              </a:rPr>
              <a:t> </a:t>
            </a:r>
            <a:r>
              <a:rPr lang="en-US" dirty="0" err="1" smtClean="0">
                <a:solidFill>
                  <a:srgbClr val="FF0000"/>
                </a:solidFill>
              </a:rPr>
              <a:t>femoris</a:t>
            </a:r>
            <a:r>
              <a:rPr lang="en-US" dirty="0" smtClean="0">
                <a:solidFill>
                  <a:srgbClr val="FF0000"/>
                </a:solidFill>
              </a:rPr>
              <a:t> muscle</a:t>
            </a:r>
          </a:p>
          <a:p>
            <a:pPr lvl="0"/>
            <a:endParaRPr lang="en-US" b="0" dirty="0" smtClean="0"/>
          </a:p>
          <a:p>
            <a:pPr lvl="0"/>
            <a:r>
              <a:rPr lang="en-US" dirty="0" smtClean="0">
                <a:solidFill>
                  <a:srgbClr val="FF0000"/>
                </a:solidFill>
              </a:rPr>
              <a:t>The nerve to the </a:t>
            </a:r>
            <a:r>
              <a:rPr lang="en-US" dirty="0" err="1" smtClean="0">
                <a:solidFill>
                  <a:srgbClr val="FF0000"/>
                </a:solidFill>
              </a:rPr>
              <a:t>obturator</a:t>
            </a:r>
            <a:r>
              <a:rPr lang="en-US" dirty="0" smtClean="0">
                <a:solidFill>
                  <a:srgbClr val="FF0000"/>
                </a:solidFill>
              </a:rPr>
              <a:t> </a:t>
            </a:r>
            <a:r>
              <a:rPr lang="en-US" dirty="0" err="1" smtClean="0">
                <a:solidFill>
                  <a:srgbClr val="FF0000"/>
                </a:solidFill>
              </a:rPr>
              <a:t>internus</a:t>
            </a:r>
            <a:r>
              <a:rPr lang="en-US" dirty="0" smtClean="0">
                <a:solidFill>
                  <a:srgbClr val="FF0000"/>
                </a:solidFill>
              </a:rPr>
              <a:t> muscle</a:t>
            </a:r>
          </a:p>
          <a:p>
            <a:pPr lvl="0"/>
            <a:endParaRPr lang="en-US" dirty="0" smtClean="0">
              <a:solidFill>
                <a:srgbClr val="FF0000"/>
              </a:solidFill>
            </a:endParaRPr>
          </a:p>
          <a:p>
            <a:pPr lvl="0"/>
            <a:r>
              <a:rPr lang="en-US" dirty="0" smtClean="0">
                <a:solidFill>
                  <a:srgbClr val="FF0000"/>
                </a:solidFill>
              </a:rPr>
              <a:t>The posterior cutaneous nerve of the </a:t>
            </a:r>
            <a:r>
              <a:rPr lang="en-US" dirty="0" err="1" smtClean="0">
                <a:solidFill>
                  <a:srgbClr val="FF0000"/>
                </a:solidFill>
              </a:rPr>
              <a:t>thigH</a:t>
            </a:r>
            <a:endParaRPr lang="en-US" dirty="0">
              <a:solidFill>
                <a:srgbClr val="FF0000"/>
              </a:solidFill>
            </a:endParaRPr>
          </a:p>
        </p:txBody>
      </p:sp>
    </p:spTree>
  </p:cSld>
  <p:clrMapOvr>
    <a:masterClrMapping/>
  </p:clrMapOvr>
  <p:transition spd="med">
    <p:cut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9" name="Rectangle 5"/>
          <p:cNvSpPr>
            <a:spLocks noGrp="1" noChangeArrowheads="1"/>
          </p:cNvSpPr>
          <p:nvPr>
            <p:ph type="ctrTitle"/>
          </p:nvPr>
        </p:nvSpPr>
        <p:spPr>
          <a:xfrm>
            <a:off x="250371" y="1689780"/>
            <a:ext cx="8643258" cy="3416320"/>
          </a:xfrm>
          <a:noFill/>
        </p:spPr>
        <p:txBody>
          <a:bodyPr/>
          <a:lstStyle/>
          <a:p>
            <a:r>
              <a:rPr lang="en-US" sz="3600" dirty="0"/>
              <a:t>BRANCHES </a:t>
            </a:r>
            <a:r>
              <a:rPr lang="en-US" sz="3600" dirty="0" smtClean="0"/>
              <a:t>OF THE </a:t>
            </a:r>
            <a:r>
              <a:rPr lang="en-US" sz="3600" b="1" dirty="0" smtClean="0">
                <a:solidFill>
                  <a:srgbClr val="FF0000"/>
                </a:solidFill>
              </a:rPr>
              <a:t>SACRAL PLEXUS </a:t>
            </a:r>
            <a:r>
              <a:rPr lang="en-US" sz="3600" dirty="0" smtClean="0"/>
              <a:t>TO </a:t>
            </a:r>
            <a:br>
              <a:rPr lang="en-US" sz="3600" dirty="0" smtClean="0"/>
            </a:br>
            <a:r>
              <a:rPr lang="en-US" sz="3600" dirty="0" smtClean="0"/>
              <a:t>THE </a:t>
            </a:r>
            <a:r>
              <a:rPr lang="en-US" sz="3600" dirty="0"/>
              <a:t>PELVIC MUSCLES, </a:t>
            </a:r>
            <a:r>
              <a:rPr lang="en-US" sz="3600" dirty="0" smtClean="0"/>
              <a:t/>
            </a:r>
            <a:br>
              <a:rPr lang="en-US" sz="3600" dirty="0" smtClean="0"/>
            </a:br>
            <a:r>
              <a:rPr lang="en-US" sz="3600" dirty="0" smtClean="0"/>
              <a:t>PELVIC </a:t>
            </a:r>
            <a:r>
              <a:rPr lang="en-US" sz="3600" dirty="0"/>
              <a:t>VISCERA </a:t>
            </a:r>
            <a:r>
              <a:rPr lang="en-US" sz="3600" dirty="0" smtClean="0"/>
              <a:t/>
            </a:r>
            <a:br>
              <a:rPr lang="en-US" sz="3600" dirty="0" smtClean="0"/>
            </a:br>
            <a:r>
              <a:rPr lang="en-US" sz="3600" dirty="0" smtClean="0"/>
              <a:t>AND</a:t>
            </a:r>
            <a:br>
              <a:rPr lang="en-US" sz="3600" dirty="0" smtClean="0"/>
            </a:br>
            <a:r>
              <a:rPr lang="en-US" sz="3600" dirty="0" smtClean="0"/>
              <a:t> </a:t>
            </a:r>
            <a:r>
              <a:rPr lang="en-US" sz="3600" dirty="0"/>
              <a:t>THE PERINEUM</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82629"/>
                                        </p:tgtEl>
                                        <p:attrNameLst>
                                          <p:attrName>style.visibility</p:attrName>
                                        </p:attrNameLst>
                                      </p:cBhvr>
                                      <p:to>
                                        <p:strVal val="visible"/>
                                      </p:to>
                                    </p:set>
                                    <p:anim calcmode="lin" valueType="num">
                                      <p:cBhvr>
                                        <p:cTn id="7" dur="500" fill="hold"/>
                                        <p:tgtEl>
                                          <p:spTgt spid="282629"/>
                                        </p:tgtEl>
                                        <p:attrNameLst>
                                          <p:attrName>ppt_w</p:attrName>
                                        </p:attrNameLst>
                                      </p:cBhvr>
                                      <p:tavLst>
                                        <p:tav tm="0">
                                          <p:val>
                                            <p:fltVal val="0"/>
                                          </p:val>
                                        </p:tav>
                                        <p:tav tm="100000">
                                          <p:val>
                                            <p:strVal val="#ppt_w"/>
                                          </p:val>
                                        </p:tav>
                                      </p:tavLst>
                                    </p:anim>
                                    <p:anim calcmode="lin" valueType="num">
                                      <p:cBhvr>
                                        <p:cTn id="8" dur="500" fill="hold"/>
                                        <p:tgtEl>
                                          <p:spTgt spid="2826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1"/>
          </p:nvPr>
        </p:nvSpPr>
        <p:spPr/>
        <p:txBody>
          <a:bodyPr/>
          <a:lstStyle/>
          <a:p>
            <a:fld id="{89CFF48E-49F7-4087-BC7A-9847627CE26C}" type="slidenum">
              <a:rPr lang="en-US"/>
              <a:pPr/>
              <a:t>43</a:t>
            </a:fld>
            <a:endParaRPr lang="en-US"/>
          </a:p>
        </p:txBody>
      </p:sp>
      <p:sp>
        <p:nvSpPr>
          <p:cNvPr id="346114" name="Rectangle 2"/>
          <p:cNvSpPr>
            <a:spLocks noGrp="1" noChangeArrowheads="1"/>
          </p:cNvSpPr>
          <p:nvPr>
            <p:ph type="title"/>
          </p:nvPr>
        </p:nvSpPr>
        <p:spPr>
          <a:xfrm>
            <a:off x="512763" y="644525"/>
            <a:ext cx="4037012" cy="579438"/>
          </a:xfrm>
        </p:spPr>
        <p:txBody>
          <a:bodyPr/>
          <a:lstStyle/>
          <a:p>
            <a:r>
              <a:rPr lang="en-US"/>
              <a:t>PUDENDAL NERVE</a:t>
            </a:r>
          </a:p>
        </p:txBody>
      </p:sp>
      <p:sp>
        <p:nvSpPr>
          <p:cNvPr id="346115" name="Rectangle 3"/>
          <p:cNvSpPr>
            <a:spLocks noGrp="1" noChangeArrowheads="1"/>
          </p:cNvSpPr>
          <p:nvPr>
            <p:ph type="body" sz="half" idx="2"/>
          </p:nvPr>
        </p:nvSpPr>
        <p:spPr>
          <a:xfrm>
            <a:off x="5905500" y="4233863"/>
            <a:ext cx="2768600" cy="3743325"/>
          </a:xfrm>
          <a:noFill/>
        </p:spPr>
        <p:txBody>
          <a:bodyPr/>
          <a:lstStyle/>
          <a:p>
            <a:pPr marL="0" indent="0">
              <a:buSzTx/>
              <a:buFont typeface="Symbol" pitchFamily="18" charset="2"/>
              <a:buNone/>
            </a:pPr>
            <a:r>
              <a:rPr lang="en-US"/>
              <a:t>The </a:t>
            </a:r>
            <a:r>
              <a:rPr lang="en-US" b="1">
                <a:solidFill>
                  <a:srgbClr val="FF0000"/>
                </a:solidFill>
              </a:rPr>
              <a:t>pudendal nerve</a:t>
            </a:r>
            <a:r>
              <a:rPr lang="en-US"/>
              <a:t> (S2, 3, and 4) leaves the pelvis through the greater sciatic foramen and enters the perineum through the lesser sciatic foramen</a:t>
            </a:r>
          </a:p>
        </p:txBody>
      </p:sp>
      <p:pic>
        <p:nvPicPr>
          <p:cNvPr id="346116" name="Picture 4" descr="F66122-005-f059"/>
          <p:cNvPicPr>
            <a:picLocks noGrp="1" noChangeAspect="1" noChangeArrowheads="1"/>
          </p:cNvPicPr>
          <p:nvPr>
            <p:ph sz="half" idx="1"/>
          </p:nvPr>
        </p:nvPicPr>
        <p:blipFill>
          <a:blip r:embed="rId3"/>
          <a:srcRect b="2661"/>
          <a:stretch>
            <a:fillRect/>
          </a:stretch>
        </p:blipFill>
        <p:spPr>
          <a:xfrm>
            <a:off x="312738" y="1703388"/>
            <a:ext cx="5111750" cy="4875212"/>
          </a:xfrm>
          <a:noFill/>
          <a:ln/>
        </p:spPr>
      </p:pic>
      <p:sp>
        <p:nvSpPr>
          <p:cNvPr id="346117" name="AutoShape 5"/>
          <p:cNvSpPr>
            <a:spLocks noChangeArrowheads="1"/>
          </p:cNvSpPr>
          <p:nvPr/>
        </p:nvSpPr>
        <p:spPr bwMode="auto">
          <a:xfrm>
            <a:off x="874713" y="5924550"/>
            <a:ext cx="814387" cy="211138"/>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pic>
        <p:nvPicPr>
          <p:cNvPr id="346120" name="Picture 8" descr="F66122-005-f015"/>
          <p:cNvPicPr>
            <a:picLocks noChangeAspect="1" noChangeArrowheads="1"/>
          </p:cNvPicPr>
          <p:nvPr/>
        </p:nvPicPr>
        <p:blipFill>
          <a:blip r:embed="rId4"/>
          <a:srcRect/>
          <a:stretch>
            <a:fillRect/>
          </a:stretch>
        </p:blipFill>
        <p:spPr bwMode="auto">
          <a:xfrm>
            <a:off x="5054600" y="200025"/>
            <a:ext cx="3829050" cy="3960813"/>
          </a:xfrm>
          <a:prstGeom prst="rect">
            <a:avLst/>
          </a:prstGeom>
          <a:noFill/>
          <a:ln w="9525">
            <a:solidFill>
              <a:schemeClr val="bg2"/>
            </a:solidFill>
            <a:miter lim="800000"/>
            <a:headEnd/>
            <a:tailEnd/>
          </a:ln>
          <a:effectLst>
            <a:outerShdw dist="107763" dir="2700000" algn="ctr" rotWithShape="0">
              <a:schemeClr val="bg2">
                <a:alpha val="50000"/>
              </a:schemeClr>
            </a:outerShdw>
          </a:effectLst>
        </p:spPr>
      </p:pic>
      <p:sp>
        <p:nvSpPr>
          <p:cNvPr id="346119" name="AutoShape 7"/>
          <p:cNvSpPr>
            <a:spLocks noChangeArrowheads="1"/>
          </p:cNvSpPr>
          <p:nvPr/>
        </p:nvSpPr>
        <p:spPr bwMode="auto">
          <a:xfrm>
            <a:off x="7535863" y="3092450"/>
            <a:ext cx="762000" cy="196850"/>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9" name="Footer Placeholder 8"/>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46116"/>
                                        </p:tgtEl>
                                        <p:attrNameLst>
                                          <p:attrName>style.visibility</p:attrName>
                                        </p:attrNameLst>
                                      </p:cBhvr>
                                      <p:to>
                                        <p:strVal val="visible"/>
                                      </p:to>
                                    </p:set>
                                    <p:animEffect transition="in" filter="box(in)">
                                      <p:cBhvr>
                                        <p:cTn id="7" dur="500"/>
                                        <p:tgtEl>
                                          <p:spTgt spid="34611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46115">
                                            <p:txEl>
                                              <p:pRg st="0" end="0"/>
                                            </p:txEl>
                                          </p:spTgt>
                                        </p:tgtEl>
                                        <p:attrNameLst>
                                          <p:attrName>style.visibility</p:attrName>
                                        </p:attrNameLst>
                                      </p:cBhvr>
                                      <p:to>
                                        <p:strVal val="visible"/>
                                      </p:to>
                                    </p:set>
                                    <p:anim calcmode="lin" valueType="num">
                                      <p:cBhvr>
                                        <p:cTn id="12" dur="1000" fill="hold"/>
                                        <p:tgtEl>
                                          <p:spTgt spid="346115">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461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46115">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346117"/>
                                        </p:tgtEl>
                                        <p:attrNameLst>
                                          <p:attrName>style.visibility</p:attrName>
                                        </p:attrNameLst>
                                      </p:cBhvr>
                                      <p:to>
                                        <p:strVal val="visible"/>
                                      </p:to>
                                    </p:set>
                                    <p:anim calcmode="lin" valueType="num">
                                      <p:cBhvr>
                                        <p:cTn id="18" dur="500" fill="hold"/>
                                        <p:tgtEl>
                                          <p:spTgt spid="346117"/>
                                        </p:tgtEl>
                                        <p:attrNameLst>
                                          <p:attrName>ppt_w</p:attrName>
                                        </p:attrNameLst>
                                      </p:cBhvr>
                                      <p:tavLst>
                                        <p:tav tm="0">
                                          <p:val>
                                            <p:fltVal val="0"/>
                                          </p:val>
                                        </p:tav>
                                        <p:tav tm="100000">
                                          <p:val>
                                            <p:strVal val="#ppt_w"/>
                                          </p:val>
                                        </p:tav>
                                      </p:tavLst>
                                    </p:anim>
                                    <p:anim calcmode="lin" valueType="num">
                                      <p:cBhvr>
                                        <p:cTn id="19" dur="500" fill="hold"/>
                                        <p:tgtEl>
                                          <p:spTgt spid="34611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346120"/>
                                        </p:tgtEl>
                                        <p:attrNameLst>
                                          <p:attrName>style.visibility</p:attrName>
                                        </p:attrNameLst>
                                      </p:cBhvr>
                                      <p:to>
                                        <p:strVal val="visible"/>
                                      </p:to>
                                    </p:set>
                                    <p:anim calcmode="lin" valueType="num">
                                      <p:cBhvr additive="base">
                                        <p:cTn id="24" dur="500" fill="hold"/>
                                        <p:tgtEl>
                                          <p:spTgt spid="346120"/>
                                        </p:tgtEl>
                                        <p:attrNameLst>
                                          <p:attrName>ppt_x</p:attrName>
                                        </p:attrNameLst>
                                      </p:cBhvr>
                                      <p:tavLst>
                                        <p:tav tm="0">
                                          <p:val>
                                            <p:strVal val="1+#ppt_w/2"/>
                                          </p:val>
                                        </p:tav>
                                        <p:tav tm="100000">
                                          <p:val>
                                            <p:strVal val="#ppt_x"/>
                                          </p:val>
                                        </p:tav>
                                      </p:tavLst>
                                    </p:anim>
                                    <p:anim calcmode="lin" valueType="num">
                                      <p:cBhvr additive="base">
                                        <p:cTn id="25" dur="500" fill="hold"/>
                                        <p:tgtEl>
                                          <p:spTgt spid="346120"/>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7" presetClass="entr" presetSubtype="10" fill="hold" grpId="0" nodeType="afterEffect">
                                  <p:stCondLst>
                                    <p:cond delay="0"/>
                                  </p:stCondLst>
                                  <p:childTnLst>
                                    <p:set>
                                      <p:cBhvr>
                                        <p:cTn id="28" dur="1" fill="hold">
                                          <p:stCondLst>
                                            <p:cond delay="0"/>
                                          </p:stCondLst>
                                        </p:cTn>
                                        <p:tgtEl>
                                          <p:spTgt spid="346119"/>
                                        </p:tgtEl>
                                        <p:attrNameLst>
                                          <p:attrName>style.visibility</p:attrName>
                                        </p:attrNameLst>
                                      </p:cBhvr>
                                      <p:to>
                                        <p:strVal val="visible"/>
                                      </p:to>
                                    </p:set>
                                    <p:anim calcmode="lin" valueType="num">
                                      <p:cBhvr>
                                        <p:cTn id="29" dur="500" fill="hold"/>
                                        <p:tgtEl>
                                          <p:spTgt spid="346119"/>
                                        </p:tgtEl>
                                        <p:attrNameLst>
                                          <p:attrName>ppt_w</p:attrName>
                                        </p:attrNameLst>
                                      </p:cBhvr>
                                      <p:tavLst>
                                        <p:tav tm="0">
                                          <p:val>
                                            <p:fltVal val="0"/>
                                          </p:val>
                                        </p:tav>
                                        <p:tav tm="100000">
                                          <p:val>
                                            <p:strVal val="#ppt_w"/>
                                          </p:val>
                                        </p:tav>
                                      </p:tavLst>
                                    </p:anim>
                                    <p:anim calcmode="lin" valueType="num">
                                      <p:cBhvr>
                                        <p:cTn id="30" dur="500" fill="hold"/>
                                        <p:tgtEl>
                                          <p:spTgt spid="3461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build="p"/>
      <p:bldP spid="346117" grpId="0" animBg="1"/>
      <p:bldP spid="3461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fld id="{291C6221-56E3-4478-A1C4-E7EE3DB9A5AB}" type="slidenum">
              <a:rPr lang="en-US"/>
              <a:pPr/>
              <a:t>44</a:t>
            </a:fld>
            <a:endParaRPr lang="en-US"/>
          </a:p>
        </p:txBody>
      </p:sp>
      <p:sp>
        <p:nvSpPr>
          <p:cNvPr id="294914" name="Rectangle 2"/>
          <p:cNvSpPr>
            <a:spLocks noGrp="1" noChangeArrowheads="1"/>
          </p:cNvSpPr>
          <p:nvPr>
            <p:ph type="title"/>
          </p:nvPr>
        </p:nvSpPr>
        <p:spPr>
          <a:xfrm>
            <a:off x="457200" y="153988"/>
            <a:ext cx="8229600" cy="579437"/>
          </a:xfrm>
        </p:spPr>
        <p:txBody>
          <a:bodyPr/>
          <a:lstStyle/>
          <a:p>
            <a:r>
              <a:rPr lang="en-US"/>
              <a:t>NERVE TO THE PIRIFORMIS</a:t>
            </a:r>
          </a:p>
        </p:txBody>
      </p:sp>
      <p:pic>
        <p:nvPicPr>
          <p:cNvPr id="294918" name="Picture 6" descr="F66122-005-f059"/>
          <p:cNvPicPr>
            <a:picLocks noGrp="1" noChangeAspect="1" noChangeArrowheads="1"/>
          </p:cNvPicPr>
          <p:nvPr>
            <p:ph sz="half" idx="1"/>
          </p:nvPr>
        </p:nvPicPr>
        <p:blipFill>
          <a:blip r:embed="rId3"/>
          <a:srcRect b="2661"/>
          <a:stretch>
            <a:fillRect/>
          </a:stretch>
        </p:blipFill>
        <p:spPr>
          <a:xfrm>
            <a:off x="1524000" y="788988"/>
            <a:ext cx="6081713" cy="5800725"/>
          </a:xfrm>
          <a:noFill/>
          <a:ln/>
        </p:spPr>
      </p:pic>
      <p:sp>
        <p:nvSpPr>
          <p:cNvPr id="294919" name="AutoShape 7"/>
          <p:cNvSpPr>
            <a:spLocks noChangeArrowheads="1"/>
          </p:cNvSpPr>
          <p:nvPr/>
        </p:nvSpPr>
        <p:spPr bwMode="auto">
          <a:xfrm>
            <a:off x="6172200" y="1954213"/>
            <a:ext cx="1349375" cy="222250"/>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6" name="Footer Placeholder 5"/>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box(in)">
                                      <p:cBhvr>
                                        <p:cTn id="7" dur="500"/>
                                        <p:tgtEl>
                                          <p:spTgt spid="29491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94919"/>
                                        </p:tgtEl>
                                        <p:attrNameLst>
                                          <p:attrName>style.visibility</p:attrName>
                                        </p:attrNameLst>
                                      </p:cBhvr>
                                      <p:to>
                                        <p:strVal val="visible"/>
                                      </p:to>
                                    </p:set>
                                    <p:anim calcmode="lin" valueType="num">
                                      <p:cBhvr>
                                        <p:cTn id="11" dur="500" fill="hold"/>
                                        <p:tgtEl>
                                          <p:spTgt spid="294919"/>
                                        </p:tgtEl>
                                        <p:attrNameLst>
                                          <p:attrName>ppt_w</p:attrName>
                                        </p:attrNameLst>
                                      </p:cBhvr>
                                      <p:tavLst>
                                        <p:tav tm="0">
                                          <p:val>
                                            <p:fltVal val="0"/>
                                          </p:val>
                                        </p:tav>
                                        <p:tav tm="100000">
                                          <p:val>
                                            <p:strVal val="#ppt_w"/>
                                          </p:val>
                                        </p:tav>
                                      </p:tavLst>
                                    </p:anim>
                                    <p:anim calcmode="lin" valueType="num">
                                      <p:cBhvr>
                                        <p:cTn id="12" dur="500" fill="hold"/>
                                        <p:tgtEl>
                                          <p:spTgt spid="2949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smtClean="0"/>
              <a:t>Dr. Vohra</a:t>
            </a:r>
            <a:endParaRPr lang="en-US"/>
          </a:p>
        </p:txBody>
      </p:sp>
      <p:sp>
        <p:nvSpPr>
          <p:cNvPr id="7" name="Slide Number Placeholder 5"/>
          <p:cNvSpPr>
            <a:spLocks noGrp="1"/>
          </p:cNvSpPr>
          <p:nvPr>
            <p:ph type="sldNum" sz="quarter" idx="11"/>
          </p:nvPr>
        </p:nvSpPr>
        <p:spPr/>
        <p:txBody>
          <a:bodyPr/>
          <a:lstStyle/>
          <a:p>
            <a:fld id="{B3A140DB-98A7-46D9-BD4B-972DB2102C6F}" type="slidenum">
              <a:rPr lang="en-US"/>
              <a:pPr/>
              <a:t>45</a:t>
            </a:fld>
            <a:endParaRPr lang="en-US"/>
          </a:p>
        </p:txBody>
      </p:sp>
      <p:sp>
        <p:nvSpPr>
          <p:cNvPr id="296962" name="Rectangle 2"/>
          <p:cNvSpPr>
            <a:spLocks noGrp="1" noChangeArrowheads="1"/>
          </p:cNvSpPr>
          <p:nvPr>
            <p:ph type="title"/>
          </p:nvPr>
        </p:nvSpPr>
        <p:spPr>
          <a:xfrm>
            <a:off x="457200" y="165100"/>
            <a:ext cx="8229600" cy="579438"/>
          </a:xfrm>
        </p:spPr>
        <p:txBody>
          <a:bodyPr/>
          <a:lstStyle/>
          <a:p>
            <a:r>
              <a:rPr lang="en-US"/>
              <a:t>PELVIC SPLANCHNIC NERVES</a:t>
            </a:r>
          </a:p>
        </p:txBody>
      </p:sp>
      <p:sp>
        <p:nvSpPr>
          <p:cNvPr id="296964" name="Rectangle 4"/>
          <p:cNvSpPr>
            <a:spLocks noGrp="1" noChangeArrowheads="1"/>
          </p:cNvSpPr>
          <p:nvPr>
            <p:ph type="body" sz="half" idx="2"/>
          </p:nvPr>
        </p:nvSpPr>
        <p:spPr>
          <a:xfrm>
            <a:off x="5473700" y="2255838"/>
            <a:ext cx="3470275" cy="3816350"/>
          </a:xfrm>
        </p:spPr>
        <p:txBody>
          <a:bodyPr/>
          <a:lstStyle/>
          <a:p>
            <a:pPr marL="357188" indent="-357188"/>
            <a:r>
              <a:rPr lang="en-US"/>
              <a:t>The </a:t>
            </a:r>
            <a:r>
              <a:rPr lang="en-US" b="1">
                <a:solidFill>
                  <a:srgbClr val="FF0000"/>
                </a:solidFill>
              </a:rPr>
              <a:t>pelvic splanchnic nerves</a:t>
            </a:r>
            <a:r>
              <a:rPr lang="en-US"/>
              <a:t> are the sacral part of the parasympathetic system and arise from the second, third, and fourth sacral nerves. </a:t>
            </a:r>
          </a:p>
          <a:p>
            <a:pPr marL="357188" indent="-357188"/>
            <a:r>
              <a:rPr lang="en-US"/>
              <a:t>They are distributed to the pelvic viscera.</a:t>
            </a:r>
          </a:p>
        </p:txBody>
      </p:sp>
      <p:pic>
        <p:nvPicPr>
          <p:cNvPr id="296965" name="Picture 5" descr="Untitled-24"/>
          <p:cNvPicPr>
            <a:picLocks noGrp="1" noChangeAspect="1" noChangeArrowheads="1"/>
          </p:cNvPicPr>
          <p:nvPr>
            <p:ph sz="half" idx="1"/>
          </p:nvPr>
        </p:nvPicPr>
        <p:blipFill>
          <a:blip r:embed="rId3" cstate="print"/>
          <a:srcRect/>
          <a:stretch>
            <a:fillRect/>
          </a:stretch>
        </p:blipFill>
        <p:spPr>
          <a:xfrm>
            <a:off x="373063" y="842963"/>
            <a:ext cx="4913312" cy="5721350"/>
          </a:xfrm>
          <a:noFill/>
          <a:ln/>
        </p:spPr>
      </p:pic>
      <p:sp>
        <p:nvSpPr>
          <p:cNvPr id="296966" name="AutoShape 6"/>
          <p:cNvSpPr>
            <a:spLocks noChangeArrowheads="1"/>
          </p:cNvSpPr>
          <p:nvPr/>
        </p:nvSpPr>
        <p:spPr bwMode="auto">
          <a:xfrm>
            <a:off x="452438" y="5226050"/>
            <a:ext cx="914400" cy="573088"/>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65"/>
                                        </p:tgtEl>
                                        <p:attrNameLst>
                                          <p:attrName>style.visibility</p:attrName>
                                        </p:attrNameLst>
                                      </p:cBhvr>
                                      <p:to>
                                        <p:strVal val="visible"/>
                                      </p:to>
                                    </p:set>
                                    <p:animEffect transition="in" filter="box(in)">
                                      <p:cBhvr>
                                        <p:cTn id="7" dur="500"/>
                                        <p:tgtEl>
                                          <p:spTgt spid="29696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96964">
                                            <p:txEl>
                                              <p:pRg st="0" end="0"/>
                                            </p:txEl>
                                          </p:spTgt>
                                        </p:tgtEl>
                                        <p:attrNameLst>
                                          <p:attrName>style.visibility</p:attrName>
                                        </p:attrNameLst>
                                      </p:cBhvr>
                                      <p:to>
                                        <p:strVal val="visible"/>
                                      </p:to>
                                    </p:set>
                                    <p:anim calcmode="lin" valueType="num">
                                      <p:cBhvr>
                                        <p:cTn id="12" dur="1000" fill="hold"/>
                                        <p:tgtEl>
                                          <p:spTgt spid="29696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9696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96964">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296966"/>
                                        </p:tgtEl>
                                        <p:attrNameLst>
                                          <p:attrName>style.visibility</p:attrName>
                                        </p:attrNameLst>
                                      </p:cBhvr>
                                      <p:to>
                                        <p:strVal val="visible"/>
                                      </p:to>
                                    </p:set>
                                    <p:anim calcmode="lin" valueType="num">
                                      <p:cBhvr>
                                        <p:cTn id="18" dur="500" fill="hold"/>
                                        <p:tgtEl>
                                          <p:spTgt spid="296966"/>
                                        </p:tgtEl>
                                        <p:attrNameLst>
                                          <p:attrName>ppt_w</p:attrName>
                                        </p:attrNameLst>
                                      </p:cBhvr>
                                      <p:tavLst>
                                        <p:tav tm="0">
                                          <p:val>
                                            <p:fltVal val="0"/>
                                          </p:val>
                                        </p:tav>
                                        <p:tav tm="100000">
                                          <p:val>
                                            <p:strVal val="#ppt_w"/>
                                          </p:val>
                                        </p:tav>
                                      </p:tavLst>
                                    </p:anim>
                                    <p:anim calcmode="lin" valueType="num">
                                      <p:cBhvr>
                                        <p:cTn id="19" dur="500" fill="hold"/>
                                        <p:tgtEl>
                                          <p:spTgt spid="29696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96964">
                                            <p:txEl>
                                              <p:pRg st="1" end="1"/>
                                            </p:txEl>
                                          </p:spTgt>
                                        </p:tgtEl>
                                        <p:attrNameLst>
                                          <p:attrName>style.visibility</p:attrName>
                                        </p:attrNameLst>
                                      </p:cBhvr>
                                      <p:to>
                                        <p:strVal val="visible"/>
                                      </p:to>
                                    </p:set>
                                    <p:anim calcmode="lin" valueType="num">
                                      <p:cBhvr>
                                        <p:cTn id="24" dur="1000" fill="hold"/>
                                        <p:tgtEl>
                                          <p:spTgt spid="29696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29696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969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uiExpand="1" build="p"/>
      <p:bldP spid="29696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smtClean="0"/>
              <a:t>Dr. Vohra</a:t>
            </a:r>
            <a:endParaRPr lang="en-US"/>
          </a:p>
        </p:txBody>
      </p:sp>
      <p:sp>
        <p:nvSpPr>
          <p:cNvPr id="7" name="Slide Number Placeholder 5"/>
          <p:cNvSpPr>
            <a:spLocks noGrp="1"/>
          </p:cNvSpPr>
          <p:nvPr>
            <p:ph type="sldNum" sz="quarter" idx="11"/>
          </p:nvPr>
        </p:nvSpPr>
        <p:spPr/>
        <p:txBody>
          <a:bodyPr/>
          <a:lstStyle/>
          <a:p>
            <a:fld id="{D506C02A-39AA-4D33-ACD1-1A1B42F178BB}" type="slidenum">
              <a:rPr lang="en-US"/>
              <a:pPr/>
              <a:t>46</a:t>
            </a:fld>
            <a:endParaRPr lang="en-US"/>
          </a:p>
        </p:txBody>
      </p:sp>
      <p:sp>
        <p:nvSpPr>
          <p:cNvPr id="299010" name="Rectangle 2"/>
          <p:cNvSpPr>
            <a:spLocks noGrp="1" noChangeArrowheads="1"/>
          </p:cNvSpPr>
          <p:nvPr>
            <p:ph type="title"/>
          </p:nvPr>
        </p:nvSpPr>
        <p:spPr>
          <a:xfrm>
            <a:off x="457200" y="131763"/>
            <a:ext cx="8229600" cy="579437"/>
          </a:xfrm>
        </p:spPr>
        <p:txBody>
          <a:bodyPr/>
          <a:lstStyle/>
          <a:p>
            <a:r>
              <a:rPr lang="en-US"/>
              <a:t>PERFORATING CUTANEOUS NERVE</a:t>
            </a:r>
          </a:p>
        </p:txBody>
      </p:sp>
      <p:sp>
        <p:nvSpPr>
          <p:cNvPr id="299012" name="Rectangle 4"/>
          <p:cNvSpPr>
            <a:spLocks noGrp="1" noChangeArrowheads="1"/>
          </p:cNvSpPr>
          <p:nvPr>
            <p:ph type="body" sz="half" idx="2"/>
          </p:nvPr>
        </p:nvSpPr>
        <p:spPr>
          <a:xfrm>
            <a:off x="6699250" y="2819400"/>
            <a:ext cx="2065338" cy="2530475"/>
          </a:xfrm>
        </p:spPr>
        <p:txBody>
          <a:bodyPr/>
          <a:lstStyle/>
          <a:p>
            <a:pPr marL="0" indent="0">
              <a:buSzTx/>
              <a:buFont typeface="Symbol" pitchFamily="18" charset="2"/>
              <a:buNone/>
            </a:pPr>
            <a:r>
              <a:rPr lang="en-US" sz="1800"/>
              <a:t>The </a:t>
            </a:r>
            <a:r>
              <a:rPr lang="en-US" sz="1800" b="1">
                <a:solidFill>
                  <a:srgbClr val="FF0000"/>
                </a:solidFill>
              </a:rPr>
              <a:t>perforating cutaneous nerve</a:t>
            </a:r>
            <a:r>
              <a:rPr lang="en-US" sz="1800"/>
              <a:t> supplies the skin of the lower medial part of the buttock</a:t>
            </a:r>
          </a:p>
        </p:txBody>
      </p:sp>
      <p:pic>
        <p:nvPicPr>
          <p:cNvPr id="299013" name="Picture 5" descr="F66122-005-f059"/>
          <p:cNvPicPr>
            <a:picLocks noChangeAspect="1" noChangeArrowheads="1"/>
          </p:cNvPicPr>
          <p:nvPr/>
        </p:nvPicPr>
        <p:blipFill>
          <a:blip r:embed="rId3"/>
          <a:srcRect b="2661"/>
          <a:stretch>
            <a:fillRect/>
          </a:stretch>
        </p:blipFill>
        <p:spPr bwMode="auto">
          <a:xfrm>
            <a:off x="368300" y="788988"/>
            <a:ext cx="6081713" cy="5800725"/>
          </a:xfrm>
          <a:prstGeom prst="rect">
            <a:avLst/>
          </a:prstGeom>
          <a:noFill/>
          <a:ln w="9525">
            <a:noFill/>
            <a:miter lim="800000"/>
            <a:headEnd/>
            <a:tailEnd/>
          </a:ln>
          <a:effectLst/>
        </p:spPr>
      </p:pic>
      <p:sp>
        <p:nvSpPr>
          <p:cNvPr id="299014" name="AutoShape 6"/>
          <p:cNvSpPr>
            <a:spLocks noChangeArrowheads="1"/>
          </p:cNvSpPr>
          <p:nvPr/>
        </p:nvSpPr>
        <p:spPr bwMode="auto">
          <a:xfrm>
            <a:off x="277813" y="3173413"/>
            <a:ext cx="947737" cy="35877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box(in)">
                                      <p:cBhvr>
                                        <p:cTn id="7" dur="500"/>
                                        <p:tgtEl>
                                          <p:spTgt spid="29901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99012">
                                            <p:txEl>
                                              <p:pRg st="0" end="0"/>
                                            </p:txEl>
                                          </p:spTgt>
                                        </p:tgtEl>
                                        <p:attrNameLst>
                                          <p:attrName>style.visibility</p:attrName>
                                        </p:attrNameLst>
                                      </p:cBhvr>
                                      <p:to>
                                        <p:strVal val="visible"/>
                                      </p:to>
                                    </p:set>
                                    <p:anim calcmode="lin" valueType="num">
                                      <p:cBhvr>
                                        <p:cTn id="12" dur="1000" fill="hold"/>
                                        <p:tgtEl>
                                          <p:spTgt spid="29901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2990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99012">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299014"/>
                                        </p:tgtEl>
                                        <p:attrNameLst>
                                          <p:attrName>style.visibility</p:attrName>
                                        </p:attrNameLst>
                                      </p:cBhvr>
                                      <p:to>
                                        <p:strVal val="visible"/>
                                      </p:to>
                                    </p:set>
                                    <p:anim calcmode="lin" valueType="num">
                                      <p:cBhvr>
                                        <p:cTn id="18" dur="500" fill="hold"/>
                                        <p:tgtEl>
                                          <p:spTgt spid="299014"/>
                                        </p:tgtEl>
                                        <p:attrNameLst>
                                          <p:attrName>ppt_w</p:attrName>
                                        </p:attrNameLst>
                                      </p:cBhvr>
                                      <p:tavLst>
                                        <p:tav tm="0">
                                          <p:val>
                                            <p:fltVal val="0"/>
                                          </p:val>
                                        </p:tav>
                                        <p:tav tm="100000">
                                          <p:val>
                                            <p:strVal val="#ppt_w"/>
                                          </p:val>
                                        </p:tav>
                                      </p:tavLst>
                                    </p:anim>
                                    <p:anim calcmode="lin" valueType="num">
                                      <p:cBhvr>
                                        <p:cTn id="19" dur="500" fill="hold"/>
                                        <p:tgtEl>
                                          <p:spTgt spid="2990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build="p"/>
      <p:bldP spid="2990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p>
            <a:fld id="{AE65CAD8-9D6A-4ADC-9182-210883730A59}" type="slidenum">
              <a:rPr lang="en-US"/>
              <a:pPr/>
              <a:t>47</a:t>
            </a:fld>
            <a:endParaRPr lang="en-US"/>
          </a:p>
        </p:txBody>
      </p:sp>
      <p:sp>
        <p:nvSpPr>
          <p:cNvPr id="348164" name="Rectangle 4"/>
          <p:cNvSpPr>
            <a:spLocks noGrp="1" noChangeArrowheads="1"/>
          </p:cNvSpPr>
          <p:nvPr>
            <p:ph type="title"/>
          </p:nvPr>
        </p:nvSpPr>
        <p:spPr>
          <a:xfrm>
            <a:off x="457200" y="198438"/>
            <a:ext cx="8229600" cy="579437"/>
          </a:xfrm>
        </p:spPr>
        <p:txBody>
          <a:bodyPr/>
          <a:lstStyle/>
          <a:p>
            <a:r>
              <a:rPr lang="en-US"/>
              <a:t>IN BRIEF</a:t>
            </a:r>
          </a:p>
        </p:txBody>
      </p:sp>
      <p:pic>
        <p:nvPicPr>
          <p:cNvPr id="348167" name="Picture 7" descr="F66122-005-f060"/>
          <p:cNvPicPr>
            <a:picLocks noGrp="1" noChangeAspect="1" noChangeArrowheads="1"/>
          </p:cNvPicPr>
          <p:nvPr>
            <p:ph sz="half" idx="1"/>
          </p:nvPr>
        </p:nvPicPr>
        <p:blipFill>
          <a:blip r:embed="rId3"/>
          <a:srcRect/>
          <a:stretch>
            <a:fillRect/>
          </a:stretch>
        </p:blipFill>
        <p:spPr>
          <a:xfrm>
            <a:off x="1697038" y="890588"/>
            <a:ext cx="5753100" cy="5703887"/>
          </a:xfrm>
          <a:noFill/>
          <a:ln/>
        </p:spPr>
      </p:pic>
      <p:sp>
        <p:nvSpPr>
          <p:cNvPr id="5" name="Footer Placeholder 4"/>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48167"/>
                                        </p:tgtEl>
                                        <p:attrNameLst>
                                          <p:attrName>style.visibility</p:attrName>
                                        </p:attrNameLst>
                                      </p:cBhvr>
                                      <p:to>
                                        <p:strVal val="visible"/>
                                      </p:to>
                                    </p:set>
                                    <p:animEffect transition="in" filter="box(in)">
                                      <p:cBhvr>
                                        <p:cTn id="7" dur="500"/>
                                        <p:tgtEl>
                                          <p:spTgt spid="348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oter Placeholder 1"/>
          <p:cNvSpPr>
            <a:spLocks noGrp="1"/>
          </p:cNvSpPr>
          <p:nvPr>
            <p:ph type="ftr" sz="quarter" idx="10"/>
          </p:nvPr>
        </p:nvSpPr>
        <p:spPr/>
        <p:txBody>
          <a:bodyPr/>
          <a:lstStyle/>
          <a:p>
            <a:r>
              <a:rPr lang="en-US" smtClean="0"/>
              <a:t>Dr. Vohra</a:t>
            </a:r>
            <a:endParaRPr lang="en-US"/>
          </a:p>
        </p:txBody>
      </p:sp>
      <p:sp>
        <p:nvSpPr>
          <p:cNvPr id="57" name="Slide Number Placeholder 2"/>
          <p:cNvSpPr>
            <a:spLocks noGrp="1"/>
          </p:cNvSpPr>
          <p:nvPr>
            <p:ph type="sldNum" sz="quarter" idx="11"/>
          </p:nvPr>
        </p:nvSpPr>
        <p:spPr/>
        <p:txBody>
          <a:bodyPr/>
          <a:lstStyle/>
          <a:p>
            <a:fld id="{B75C8295-85D7-4792-B6D4-42BDC629DA77}" type="slidenum">
              <a:rPr lang="en-US"/>
              <a:pPr/>
              <a:t>48</a:t>
            </a:fld>
            <a:endParaRPr lang="en-US"/>
          </a:p>
        </p:txBody>
      </p:sp>
      <p:sp>
        <p:nvSpPr>
          <p:cNvPr id="321541" name="Rectangle 5"/>
          <p:cNvSpPr>
            <a:spLocks noChangeArrowheads="1"/>
          </p:cNvSpPr>
          <p:nvPr/>
        </p:nvSpPr>
        <p:spPr bwMode="auto">
          <a:xfrm>
            <a:off x="681038" y="855663"/>
            <a:ext cx="6022975" cy="1587"/>
          </a:xfrm>
          <a:prstGeom prst="rect">
            <a:avLst/>
          </a:prstGeom>
          <a:solidFill>
            <a:srgbClr val="F1F1F1"/>
          </a:solidFill>
          <a:ln w="9525">
            <a:noFill/>
            <a:miter lim="800000"/>
            <a:headEnd/>
            <a:tailEnd/>
          </a:ln>
          <a:effectLst/>
        </p:spPr>
        <p:txBody>
          <a:bodyPr wrap="none" anchor="ctr">
            <a:spAutoFit/>
          </a:bodyPr>
          <a:lstStyle/>
          <a:p>
            <a:endParaRPr lang="en-US"/>
          </a:p>
        </p:txBody>
      </p:sp>
      <p:graphicFrame>
        <p:nvGraphicFramePr>
          <p:cNvPr id="321711" name="Group 175"/>
          <p:cNvGraphicFramePr>
            <a:graphicFrameLocks noGrp="1"/>
          </p:cNvGraphicFramePr>
          <p:nvPr/>
        </p:nvGraphicFramePr>
        <p:xfrm>
          <a:off x="681038" y="646113"/>
          <a:ext cx="7915275" cy="4406900"/>
        </p:xfrm>
        <a:graphic>
          <a:graphicData uri="http://schemas.openxmlformats.org/drawingml/2006/table">
            <a:tbl>
              <a:tblPr/>
              <a:tblGrid>
                <a:gridCol w="7915275"/>
              </a:tblGrid>
              <a:tr h="473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600" b="1" i="0" u="none" strike="noStrike" cap="none" normalizeH="0" baseline="0" dirty="0" smtClean="0">
                          <a:ln>
                            <a:noFill/>
                          </a:ln>
                          <a:solidFill>
                            <a:srgbClr val="FF0000"/>
                          </a:solidFill>
                          <a:effectLst>
                            <a:outerShdw blurRad="38100" dist="38100" dir="2700000" algn="tl">
                              <a:srgbClr val="000000"/>
                            </a:outerShdw>
                          </a:effectLst>
                          <a:latin typeface="Times New Roman" pitchFamily="18" charset="0"/>
                          <a:cs typeface="Times New Roman" pitchFamily="18" charset="0"/>
                        </a:rPr>
                        <a:t>Branches of the Sacral Plexus and Their Distribution</a:t>
                      </a:r>
                      <a:endParaRPr kumimoji="0" lang="en-US" sz="1600" b="0" i="0" u="none" strike="noStrike" cap="none" normalizeH="0" baseline="0" dirty="0" smtClean="0">
                        <a:ln>
                          <a:noFill/>
                        </a:ln>
                        <a:solidFill>
                          <a:srgbClr val="FF0000"/>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3933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321709" name="Group 173"/>
          <p:cNvGraphicFramePr>
            <a:graphicFrameLocks noGrp="1"/>
          </p:cNvGraphicFramePr>
          <p:nvPr/>
        </p:nvGraphicFramePr>
        <p:xfrm>
          <a:off x="693738" y="1069975"/>
          <a:ext cx="7897812" cy="4918075"/>
        </p:xfrm>
        <a:graphic>
          <a:graphicData uri="http://schemas.openxmlformats.org/drawingml/2006/table">
            <a:tbl>
              <a:tblPr/>
              <a:tblGrid>
                <a:gridCol w="1887537"/>
                <a:gridCol w="6010275"/>
              </a:tblGrid>
              <a:tr h="34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outerShdw blurRad="38100" dist="38100" dir="2700000" algn="tl">
                              <a:srgbClr val="000000"/>
                            </a:outerShdw>
                          </a:effectLst>
                          <a:latin typeface="Times New Roman" pitchFamily="18" charset="0"/>
                          <a:cs typeface="Times New Roman" pitchFamily="18" charset="0"/>
                        </a:rPr>
                        <a:t>Branches</a:t>
                      </a:r>
                      <a:endParaRPr kumimoji="0" lang="en-US" sz="1400" b="0" i="0" u="none" strike="noStrike" cap="none" normalizeH="0" baseline="0" dirty="0" smtClean="0">
                        <a:ln>
                          <a:noFill/>
                        </a:ln>
                        <a:solidFill>
                          <a:srgbClr val="FF0000"/>
                        </a:solidFill>
                        <a:effectLst>
                          <a:outerShdw blurRad="38100" dist="38100" dir="2700000" algn="tl">
                            <a:srgbClr val="000000"/>
                          </a:outerShdw>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outerShdw blurRad="38100" dist="38100" dir="2700000" algn="tl">
                              <a:srgbClr val="000000"/>
                            </a:outerShdw>
                          </a:effectLst>
                          <a:latin typeface="Times New Roman" pitchFamily="18" charset="0"/>
                          <a:cs typeface="Times New Roman" pitchFamily="18" charset="0"/>
                        </a:rPr>
                        <a:t>Distribution</a:t>
                      </a:r>
                      <a:endParaRPr kumimoji="0" lang="en-US" sz="1400" b="0" i="0" u="none" strike="noStrike" cap="none" normalizeH="0" baseline="0" smtClean="0">
                        <a:ln>
                          <a:noFill/>
                        </a:ln>
                        <a:solidFill>
                          <a:srgbClr val="FF0000"/>
                        </a:solidFill>
                        <a:effectLst>
                          <a:outerShdw blurRad="38100" dist="38100" dir="2700000" algn="tl">
                            <a:srgbClr val="000000"/>
                          </a:outerShdw>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Superior gluteal nerve</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Gluteus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medius</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gluteus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minimus</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and tensor fasciae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latae</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muscles</a:t>
                      </a:r>
                      <a:endParaRPr kumimoji="0" lang="en-US" sz="1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Inferior gluteal nerve</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Gluteus maximus muscle</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Nerve to piriformis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Piriformis muscle</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Nerve to obturator internus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Obturator internus and superior gemellus muscles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Nerve to quadratus femoris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Quadratus femoris and inferior gemellus muscles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Perforating cutaneous nerve</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Skin over medial aspect of buttock</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Posterior cutaneous nerve of thigh</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Skin over posterior surface of thigh and popliteal fossa, also over lower part of buttock, scrotum, or labium majus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635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Sciatic nerve (L4, 5; S1, 2, 3) Tibial portion</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Hamstring muscles (semitendinosus, biceps femoris [long head], adductor magnus [hamstring part]), gastrocnemius, soleus, plantaris, popliteus, tibialis posterior, flexor digitorum longus, flexor hallucis longus, and via medial and lateral plantar branches to muscles of sole of foot; sural branch supplies skin on lateral side of leg and foot</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636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Common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peroneal</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portion</a:t>
                      </a:r>
                      <a:endParaRPr kumimoji="0" lang="en-US" sz="1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Biceps femoris muscle (short head) and via deep peroneal branch: tibialis anterior, extensor hallucis longus, extensor digitorum longus, peroneus tertius, and extensor digitorum brevis muscles; skin over cleft between first and second toes. The superficial peroneal branch supplies the peroneus longus and brevis muscles and skin over lower third of anterior surface of leg and dorsum of foot</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Pudendal</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nerve</a:t>
                      </a:r>
                      <a:endParaRPr kumimoji="0" lang="en-US" sz="1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Muscles of perineum including the external anal sphincter, mucous membrane of lower half of anal canal,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perianal</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skin, skin of penis, scrotum, clitoris, and labia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majora</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and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minora</a:t>
                      </a:r>
                      <a:endParaRPr kumimoji="0" lang="en-US"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21541"/>
                                        </p:tgtEl>
                                        <p:attrNameLst>
                                          <p:attrName>style.visibility</p:attrName>
                                        </p:attrNameLst>
                                      </p:cBhvr>
                                      <p:to>
                                        <p:strVal val="visible"/>
                                      </p:to>
                                    </p:set>
                                    <p:anim calcmode="lin" valueType="num">
                                      <p:cBhvr>
                                        <p:cTn id="7" dur="1000" fill="hold"/>
                                        <p:tgtEl>
                                          <p:spTgt spid="321541"/>
                                        </p:tgtEl>
                                        <p:attrNameLst>
                                          <p:attrName>ppt_w</p:attrName>
                                        </p:attrNameLst>
                                      </p:cBhvr>
                                      <p:tavLst>
                                        <p:tav tm="0">
                                          <p:val>
                                            <p:strVal val="#ppt_w*0.70"/>
                                          </p:val>
                                        </p:tav>
                                        <p:tav tm="100000">
                                          <p:val>
                                            <p:strVal val="#ppt_w"/>
                                          </p:val>
                                        </p:tav>
                                      </p:tavLst>
                                    </p:anim>
                                    <p:anim calcmode="lin" valueType="num">
                                      <p:cBhvr>
                                        <p:cTn id="8" dur="1000" fill="hold"/>
                                        <p:tgtEl>
                                          <p:spTgt spid="321541"/>
                                        </p:tgtEl>
                                        <p:attrNameLst>
                                          <p:attrName>ppt_h</p:attrName>
                                        </p:attrNameLst>
                                      </p:cBhvr>
                                      <p:tavLst>
                                        <p:tav tm="0">
                                          <p:val>
                                            <p:strVal val="#ppt_h"/>
                                          </p:val>
                                        </p:tav>
                                        <p:tav tm="100000">
                                          <p:val>
                                            <p:strVal val="#ppt_h"/>
                                          </p:val>
                                        </p:tav>
                                      </p:tavLst>
                                    </p:anim>
                                    <p:animEffect transition="in" filter="fade">
                                      <p:cBhvr>
                                        <p:cTn id="9" dur="1000"/>
                                        <p:tgtEl>
                                          <p:spTgt spid="321541"/>
                                        </p:tgtEl>
                                      </p:cBhvr>
                                    </p:animEffect>
                                  </p:childTnLst>
                                </p:cTn>
                              </p:par>
                              <p:par>
                                <p:cTn id="10" presetID="55" presetClass="entr" presetSubtype="0" fill="hold" nodeType="withEffect">
                                  <p:stCondLst>
                                    <p:cond delay="0"/>
                                  </p:stCondLst>
                                  <p:childTnLst>
                                    <p:set>
                                      <p:cBhvr>
                                        <p:cTn id="11" dur="1" fill="hold">
                                          <p:stCondLst>
                                            <p:cond delay="0"/>
                                          </p:stCondLst>
                                        </p:cTn>
                                        <p:tgtEl>
                                          <p:spTgt spid="321711"/>
                                        </p:tgtEl>
                                        <p:attrNameLst>
                                          <p:attrName>style.visibility</p:attrName>
                                        </p:attrNameLst>
                                      </p:cBhvr>
                                      <p:to>
                                        <p:strVal val="visible"/>
                                      </p:to>
                                    </p:set>
                                    <p:anim calcmode="lin" valueType="num">
                                      <p:cBhvr>
                                        <p:cTn id="12" dur="1000" fill="hold"/>
                                        <p:tgtEl>
                                          <p:spTgt spid="321711"/>
                                        </p:tgtEl>
                                        <p:attrNameLst>
                                          <p:attrName>ppt_w</p:attrName>
                                        </p:attrNameLst>
                                      </p:cBhvr>
                                      <p:tavLst>
                                        <p:tav tm="0">
                                          <p:val>
                                            <p:strVal val="#ppt_w*0.70"/>
                                          </p:val>
                                        </p:tav>
                                        <p:tav tm="100000">
                                          <p:val>
                                            <p:strVal val="#ppt_w"/>
                                          </p:val>
                                        </p:tav>
                                      </p:tavLst>
                                    </p:anim>
                                    <p:anim calcmode="lin" valueType="num">
                                      <p:cBhvr>
                                        <p:cTn id="13" dur="1000" fill="hold"/>
                                        <p:tgtEl>
                                          <p:spTgt spid="321711"/>
                                        </p:tgtEl>
                                        <p:attrNameLst>
                                          <p:attrName>ppt_h</p:attrName>
                                        </p:attrNameLst>
                                      </p:cBhvr>
                                      <p:tavLst>
                                        <p:tav tm="0">
                                          <p:val>
                                            <p:strVal val="#ppt_h"/>
                                          </p:val>
                                        </p:tav>
                                        <p:tav tm="100000">
                                          <p:val>
                                            <p:strVal val="#ppt_h"/>
                                          </p:val>
                                        </p:tav>
                                      </p:tavLst>
                                    </p:anim>
                                    <p:animEffect transition="in" filter="fade">
                                      <p:cBhvr>
                                        <p:cTn id="14" dur="1000"/>
                                        <p:tgtEl>
                                          <p:spTgt spid="321711"/>
                                        </p:tgtEl>
                                      </p:cBhvr>
                                    </p:animEffect>
                                  </p:childTnLst>
                                </p:cTn>
                              </p:par>
                              <p:par>
                                <p:cTn id="15" presetID="55" presetClass="entr" presetSubtype="0" fill="hold" nodeType="withEffect">
                                  <p:stCondLst>
                                    <p:cond delay="0"/>
                                  </p:stCondLst>
                                  <p:childTnLst>
                                    <p:set>
                                      <p:cBhvr>
                                        <p:cTn id="16" dur="1" fill="hold">
                                          <p:stCondLst>
                                            <p:cond delay="0"/>
                                          </p:stCondLst>
                                        </p:cTn>
                                        <p:tgtEl>
                                          <p:spTgt spid="321709"/>
                                        </p:tgtEl>
                                        <p:attrNameLst>
                                          <p:attrName>style.visibility</p:attrName>
                                        </p:attrNameLst>
                                      </p:cBhvr>
                                      <p:to>
                                        <p:strVal val="visible"/>
                                      </p:to>
                                    </p:set>
                                    <p:anim calcmode="lin" valueType="num">
                                      <p:cBhvr>
                                        <p:cTn id="17" dur="1000" fill="hold"/>
                                        <p:tgtEl>
                                          <p:spTgt spid="321709"/>
                                        </p:tgtEl>
                                        <p:attrNameLst>
                                          <p:attrName>ppt_w</p:attrName>
                                        </p:attrNameLst>
                                      </p:cBhvr>
                                      <p:tavLst>
                                        <p:tav tm="0">
                                          <p:val>
                                            <p:strVal val="#ppt_w*0.70"/>
                                          </p:val>
                                        </p:tav>
                                        <p:tav tm="100000">
                                          <p:val>
                                            <p:strVal val="#ppt_w"/>
                                          </p:val>
                                        </p:tav>
                                      </p:tavLst>
                                    </p:anim>
                                    <p:anim calcmode="lin" valueType="num">
                                      <p:cBhvr>
                                        <p:cTn id="18" dur="1000" fill="hold"/>
                                        <p:tgtEl>
                                          <p:spTgt spid="321709"/>
                                        </p:tgtEl>
                                        <p:attrNameLst>
                                          <p:attrName>ppt_h</p:attrName>
                                        </p:attrNameLst>
                                      </p:cBhvr>
                                      <p:tavLst>
                                        <p:tav tm="0">
                                          <p:val>
                                            <p:strVal val="#ppt_h"/>
                                          </p:val>
                                        </p:tav>
                                        <p:tav tm="100000">
                                          <p:val>
                                            <p:strVal val="#ppt_h"/>
                                          </p:val>
                                        </p:tav>
                                      </p:tavLst>
                                    </p:anim>
                                    <p:animEffect transition="in" filter="fade">
                                      <p:cBhvr>
                                        <p:cTn id="19" dur="1000"/>
                                        <p:tgtEl>
                                          <p:spTgt spid="321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1" name="Rectangle 5"/>
          <p:cNvSpPr>
            <a:spLocks noGrp="1" noChangeArrowheads="1"/>
          </p:cNvSpPr>
          <p:nvPr>
            <p:ph type="ctrTitle"/>
          </p:nvPr>
        </p:nvSpPr>
        <p:spPr>
          <a:xfrm>
            <a:off x="685800" y="2514600"/>
            <a:ext cx="7772400" cy="1828800"/>
          </a:xfrm>
        </p:spPr>
        <p:txBody>
          <a:bodyPr/>
          <a:lstStyle/>
          <a:p>
            <a:r>
              <a:rPr lang="en-US" sz="6000"/>
              <a:t>BRANCHES OF THE LUMBAR PLEXUS</a:t>
            </a:r>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01061"/>
                                        </p:tgtEl>
                                        <p:attrNameLst>
                                          <p:attrName>style.visibility</p:attrName>
                                        </p:attrNameLst>
                                      </p:cBhvr>
                                      <p:to>
                                        <p:strVal val="visible"/>
                                      </p:to>
                                    </p:set>
                                    <p:anim calcmode="lin" valueType="num">
                                      <p:cBhvr>
                                        <p:cTn id="7" dur="500" fill="hold"/>
                                        <p:tgtEl>
                                          <p:spTgt spid="301061"/>
                                        </p:tgtEl>
                                        <p:attrNameLst>
                                          <p:attrName>ppt_w</p:attrName>
                                        </p:attrNameLst>
                                      </p:cBhvr>
                                      <p:tavLst>
                                        <p:tav tm="0">
                                          <p:val>
                                            <p:fltVal val="0"/>
                                          </p:val>
                                        </p:tav>
                                        <p:tav tm="100000">
                                          <p:val>
                                            <p:strVal val="#ppt_w"/>
                                          </p:val>
                                        </p:tav>
                                      </p:tavLst>
                                    </p:anim>
                                    <p:anim calcmode="lin" valueType="num">
                                      <p:cBhvr>
                                        <p:cTn id="8" dur="500" fill="hold"/>
                                        <p:tgtEl>
                                          <p:spTgt spid="301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fld id="{2FACA4AD-BFE6-48B2-B402-515CA730BCA5}" type="slidenum">
              <a:rPr lang="en-US"/>
              <a:pPr/>
              <a:t>5</a:t>
            </a:fld>
            <a:endParaRPr lang="en-US"/>
          </a:p>
        </p:txBody>
      </p:sp>
      <p:pic>
        <p:nvPicPr>
          <p:cNvPr id="167944" name="Picture 8" descr="Untitled-35"/>
          <p:cNvPicPr>
            <a:picLocks noChangeAspect="1" noChangeArrowheads="1"/>
          </p:cNvPicPr>
          <p:nvPr/>
        </p:nvPicPr>
        <p:blipFill>
          <a:blip r:embed="rId3"/>
          <a:srcRect/>
          <a:stretch>
            <a:fillRect/>
          </a:stretch>
        </p:blipFill>
        <p:spPr bwMode="auto">
          <a:xfrm>
            <a:off x="3198813" y="266700"/>
            <a:ext cx="5370512" cy="6399213"/>
          </a:xfrm>
          <a:prstGeom prst="rect">
            <a:avLst/>
          </a:prstGeom>
          <a:noFill/>
        </p:spPr>
      </p:pic>
      <p:sp>
        <p:nvSpPr>
          <p:cNvPr id="167939" name="Rectangle 3"/>
          <p:cNvSpPr>
            <a:spLocks noGrp="1" noChangeArrowheads="1"/>
          </p:cNvSpPr>
          <p:nvPr>
            <p:ph type="body" sz="half" idx="2"/>
          </p:nvPr>
        </p:nvSpPr>
        <p:spPr>
          <a:xfrm>
            <a:off x="612775" y="758825"/>
            <a:ext cx="2162175" cy="1616075"/>
          </a:xfrm>
          <a:noFill/>
        </p:spPr>
        <p:txBody>
          <a:bodyPr/>
          <a:lstStyle/>
          <a:p>
            <a:pPr marL="0" indent="0">
              <a:spcBef>
                <a:spcPct val="0"/>
              </a:spcBef>
              <a:buClrTx/>
              <a:buSzTx/>
              <a:buFontTx/>
              <a:buNone/>
            </a:pPr>
            <a:r>
              <a:rPr lang="en-US">
                <a:effectLst/>
              </a:rPr>
              <a:t>The external iliac artery also gives off the </a:t>
            </a:r>
            <a:r>
              <a:rPr lang="en-US" b="1">
                <a:solidFill>
                  <a:srgbClr val="FF0000"/>
                </a:solidFill>
              </a:rPr>
              <a:t>deep circumflex iliac artery</a:t>
            </a:r>
            <a:r>
              <a:rPr lang="en-US">
                <a:effectLst/>
              </a:rPr>
              <a:t> </a:t>
            </a:r>
          </a:p>
        </p:txBody>
      </p:sp>
      <p:sp>
        <p:nvSpPr>
          <p:cNvPr id="167945" name="Line 9"/>
          <p:cNvSpPr>
            <a:spLocks noChangeShapeType="1"/>
          </p:cNvSpPr>
          <p:nvPr/>
        </p:nvSpPr>
        <p:spPr bwMode="auto">
          <a:xfrm>
            <a:off x="2787650" y="1863725"/>
            <a:ext cx="1784350" cy="736600"/>
          </a:xfrm>
          <a:prstGeom prst="line">
            <a:avLst/>
          </a:prstGeom>
          <a:noFill/>
          <a:ln w="38100">
            <a:solidFill>
              <a:srgbClr val="FF0000"/>
            </a:solidFill>
            <a:round/>
            <a:headEnd/>
            <a:tailEnd type="triangle" w="sm" len="lg"/>
          </a:ln>
          <a:effectLst>
            <a:outerShdw dist="45791" dir="2021404" algn="ctr" rotWithShape="0">
              <a:schemeClr val="bg2">
                <a:alpha val="50000"/>
              </a:schemeClr>
            </a:outerShdw>
          </a:effectLst>
        </p:spPr>
        <p:txBody>
          <a:bodyPr/>
          <a:lstStyle/>
          <a:p>
            <a:endParaRPr lang="en-US"/>
          </a:p>
        </p:txBody>
      </p:sp>
      <p:sp>
        <p:nvSpPr>
          <p:cNvPr id="6" name="Footer Placeholder 5"/>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67944"/>
                                        </p:tgtEl>
                                        <p:attrNameLst>
                                          <p:attrName>style.visibility</p:attrName>
                                        </p:attrNameLst>
                                      </p:cBhvr>
                                      <p:to>
                                        <p:strVal val="visible"/>
                                      </p:to>
                                    </p:set>
                                    <p:animEffect transition="in" filter="box(in)">
                                      <p:cBhvr>
                                        <p:cTn id="7" dur="500"/>
                                        <p:tgtEl>
                                          <p:spTgt spid="16794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67939">
                                            <p:txEl>
                                              <p:pRg st="0" end="0"/>
                                            </p:txEl>
                                          </p:spTgt>
                                        </p:tgtEl>
                                        <p:attrNameLst>
                                          <p:attrName>style.visibility</p:attrName>
                                        </p:attrNameLst>
                                      </p:cBhvr>
                                      <p:to>
                                        <p:strVal val="visible"/>
                                      </p:to>
                                    </p:set>
                                    <p:anim calcmode="lin" valueType="num">
                                      <p:cBhvr>
                                        <p:cTn id="12" dur="1000" fill="hold"/>
                                        <p:tgtEl>
                                          <p:spTgt spid="167939">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679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7939">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67945"/>
                                        </p:tgtEl>
                                        <p:attrNameLst>
                                          <p:attrName>style.visibility</p:attrName>
                                        </p:attrNameLst>
                                      </p:cBhvr>
                                      <p:to>
                                        <p:strVal val="visible"/>
                                      </p:to>
                                    </p:set>
                                    <p:animEffect transition="in" filter="wipe(left)">
                                      <p:cBhvr>
                                        <p:cTn id="18" dur="500"/>
                                        <p:tgtEl>
                                          <p:spTgt spid="167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uiExpand="1" build="p"/>
      <p:bldP spid="1679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smtClean="0"/>
              <a:t>Dr. Vohra</a:t>
            </a:r>
            <a:endParaRPr lang="en-US"/>
          </a:p>
        </p:txBody>
      </p:sp>
      <p:sp>
        <p:nvSpPr>
          <p:cNvPr id="7" name="Slide Number Placeholder 5"/>
          <p:cNvSpPr>
            <a:spLocks noGrp="1"/>
          </p:cNvSpPr>
          <p:nvPr>
            <p:ph type="sldNum" sz="quarter" idx="11"/>
          </p:nvPr>
        </p:nvSpPr>
        <p:spPr/>
        <p:txBody>
          <a:bodyPr/>
          <a:lstStyle/>
          <a:p>
            <a:fld id="{A8818D6C-AD05-4647-AC34-CD088D9AD14F}" type="slidenum">
              <a:rPr lang="en-US"/>
              <a:pPr/>
              <a:t>50</a:t>
            </a:fld>
            <a:endParaRPr lang="en-US"/>
          </a:p>
        </p:txBody>
      </p:sp>
      <p:sp>
        <p:nvSpPr>
          <p:cNvPr id="303106" name="Rectangle 2"/>
          <p:cNvSpPr>
            <a:spLocks noGrp="1" noChangeArrowheads="1"/>
          </p:cNvSpPr>
          <p:nvPr>
            <p:ph type="title"/>
          </p:nvPr>
        </p:nvSpPr>
        <p:spPr>
          <a:xfrm>
            <a:off x="457200" y="230188"/>
            <a:ext cx="8229600" cy="579437"/>
          </a:xfrm>
        </p:spPr>
        <p:txBody>
          <a:bodyPr/>
          <a:lstStyle/>
          <a:p>
            <a:r>
              <a:rPr lang="en-US"/>
              <a:t>LUMBOSACRAL TRUNK</a:t>
            </a:r>
          </a:p>
        </p:txBody>
      </p:sp>
      <p:sp>
        <p:nvSpPr>
          <p:cNvPr id="303108" name="Rectangle 4"/>
          <p:cNvSpPr>
            <a:spLocks noGrp="1" noChangeArrowheads="1"/>
          </p:cNvSpPr>
          <p:nvPr>
            <p:ph type="body" sz="half" idx="2"/>
          </p:nvPr>
        </p:nvSpPr>
        <p:spPr>
          <a:xfrm>
            <a:off x="133350" y="973138"/>
            <a:ext cx="2946400" cy="5334000"/>
          </a:xfrm>
        </p:spPr>
        <p:txBody>
          <a:bodyPr/>
          <a:lstStyle/>
          <a:p>
            <a:r>
              <a:rPr lang="en-US"/>
              <a:t>Part of the anterior ramus of the fourth lumbar nerve emerges from the medial border of the psoas muscle and joins the anterior ramus of the fifth lumbar nerve to form the </a:t>
            </a:r>
            <a:r>
              <a:rPr lang="en-US" b="1">
                <a:solidFill>
                  <a:srgbClr val="FF0000"/>
                </a:solidFill>
              </a:rPr>
              <a:t>lumbosacral trunk.</a:t>
            </a:r>
            <a:r>
              <a:rPr lang="en-US" b="1"/>
              <a:t> </a:t>
            </a:r>
          </a:p>
          <a:p>
            <a:r>
              <a:rPr lang="en-US"/>
              <a:t>This trunk now enters the pelvis by passing down in front of the sacroiliac joint and joins the sacral plexus.</a:t>
            </a:r>
          </a:p>
        </p:txBody>
      </p:sp>
      <p:pic>
        <p:nvPicPr>
          <p:cNvPr id="303111" name="Picture 7" descr="Untitled-14 copy"/>
          <p:cNvPicPr>
            <a:picLocks noChangeAspect="1" noChangeArrowheads="1"/>
          </p:cNvPicPr>
          <p:nvPr/>
        </p:nvPicPr>
        <p:blipFill>
          <a:blip r:embed="rId3"/>
          <a:srcRect/>
          <a:stretch>
            <a:fillRect/>
          </a:stretch>
        </p:blipFill>
        <p:spPr bwMode="auto">
          <a:xfrm>
            <a:off x="3136900" y="1058863"/>
            <a:ext cx="5461000" cy="5232400"/>
          </a:xfrm>
          <a:prstGeom prst="rect">
            <a:avLst/>
          </a:prstGeom>
          <a:noFill/>
        </p:spPr>
      </p:pic>
      <p:sp>
        <p:nvSpPr>
          <p:cNvPr id="303113" name="Line 9"/>
          <p:cNvSpPr>
            <a:spLocks noChangeShapeType="1"/>
          </p:cNvSpPr>
          <p:nvPr/>
        </p:nvSpPr>
        <p:spPr bwMode="auto">
          <a:xfrm flipV="1">
            <a:off x="2713038" y="2314575"/>
            <a:ext cx="2962275" cy="1612900"/>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3111"/>
                                        </p:tgtEl>
                                        <p:attrNameLst>
                                          <p:attrName>style.visibility</p:attrName>
                                        </p:attrNameLst>
                                      </p:cBhvr>
                                      <p:to>
                                        <p:strVal val="visible"/>
                                      </p:to>
                                    </p:set>
                                    <p:animEffect transition="in" filter="box(in)">
                                      <p:cBhvr>
                                        <p:cTn id="7" dur="500"/>
                                        <p:tgtEl>
                                          <p:spTgt spid="3031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03108">
                                            <p:txEl>
                                              <p:pRg st="0" end="0"/>
                                            </p:txEl>
                                          </p:spTgt>
                                        </p:tgtEl>
                                        <p:attrNameLst>
                                          <p:attrName>style.visibility</p:attrName>
                                        </p:attrNameLst>
                                      </p:cBhvr>
                                      <p:to>
                                        <p:strVal val="visible"/>
                                      </p:to>
                                    </p:set>
                                    <p:anim calcmode="lin" valueType="num">
                                      <p:cBhvr>
                                        <p:cTn id="12" dur="1000" fill="hold"/>
                                        <p:tgtEl>
                                          <p:spTgt spid="30310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031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3108">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3113"/>
                                        </p:tgtEl>
                                        <p:attrNameLst>
                                          <p:attrName>style.visibility</p:attrName>
                                        </p:attrNameLst>
                                      </p:cBhvr>
                                      <p:to>
                                        <p:strVal val="visible"/>
                                      </p:to>
                                    </p:set>
                                    <p:animEffect transition="in" filter="wipe(left)">
                                      <p:cBhvr>
                                        <p:cTn id="18" dur="1000"/>
                                        <p:tgtEl>
                                          <p:spTgt spid="303113"/>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303108">
                                            <p:txEl>
                                              <p:pRg st="1" end="1"/>
                                            </p:txEl>
                                          </p:spTgt>
                                        </p:tgtEl>
                                        <p:attrNameLst>
                                          <p:attrName>style.visibility</p:attrName>
                                        </p:attrNameLst>
                                      </p:cBhvr>
                                      <p:to>
                                        <p:strVal val="visible"/>
                                      </p:to>
                                    </p:set>
                                    <p:anim calcmode="lin" valueType="num">
                                      <p:cBhvr>
                                        <p:cTn id="23" dur="1000" fill="hold"/>
                                        <p:tgtEl>
                                          <p:spTgt spid="303108">
                                            <p:txEl>
                                              <p:pRg st="1" end="1"/>
                                            </p:txEl>
                                          </p:spTgt>
                                        </p:tgtEl>
                                        <p:attrNameLst>
                                          <p:attrName>ppt_x</p:attrName>
                                        </p:attrNameLst>
                                      </p:cBhvr>
                                      <p:tavLst>
                                        <p:tav tm="0">
                                          <p:val>
                                            <p:strVal val="#ppt_x-.2"/>
                                          </p:val>
                                        </p:tav>
                                        <p:tav tm="100000">
                                          <p:val>
                                            <p:strVal val="#ppt_x"/>
                                          </p:val>
                                        </p:tav>
                                      </p:tavLst>
                                    </p:anim>
                                    <p:anim calcmode="lin" valueType="num">
                                      <p:cBhvr>
                                        <p:cTn id="24" dur="1000" fill="hold"/>
                                        <p:tgtEl>
                                          <p:spTgt spid="30310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031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8" grpId="0" uiExpand="1" build="p"/>
      <p:bldP spid="3031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p>
            <a:fld id="{395EB58B-70EF-42F4-B8D9-9287FFB6AE86}" type="slidenum">
              <a:rPr lang="en-US"/>
              <a:pPr/>
              <a:t>51</a:t>
            </a:fld>
            <a:endParaRPr lang="en-US"/>
          </a:p>
        </p:txBody>
      </p:sp>
      <p:pic>
        <p:nvPicPr>
          <p:cNvPr id="351237" name="Picture 5" descr="C6FF19"/>
          <p:cNvPicPr>
            <a:picLocks noGrp="1" noChangeAspect="1" noChangeArrowheads="1"/>
          </p:cNvPicPr>
          <p:nvPr>
            <p:ph sz="half" idx="1"/>
          </p:nvPr>
        </p:nvPicPr>
        <p:blipFill>
          <a:blip r:embed="rId3"/>
          <a:srcRect/>
          <a:stretch>
            <a:fillRect/>
          </a:stretch>
        </p:blipFill>
        <p:spPr>
          <a:xfrm>
            <a:off x="1741488" y="266700"/>
            <a:ext cx="5637212" cy="6323013"/>
          </a:xfrm>
          <a:noFill/>
          <a:ln/>
        </p:spPr>
      </p:pic>
      <p:sp>
        <p:nvSpPr>
          <p:cNvPr id="351240" name="AutoShape 8"/>
          <p:cNvSpPr>
            <a:spLocks noChangeArrowheads="1"/>
          </p:cNvSpPr>
          <p:nvPr/>
        </p:nvSpPr>
        <p:spPr bwMode="auto">
          <a:xfrm>
            <a:off x="3519488" y="1155700"/>
            <a:ext cx="1457325" cy="303213"/>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5" name="Footer Placeholder 4"/>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51237"/>
                                        </p:tgtEl>
                                        <p:attrNameLst>
                                          <p:attrName>style.visibility</p:attrName>
                                        </p:attrNameLst>
                                      </p:cBhvr>
                                      <p:to>
                                        <p:strVal val="visible"/>
                                      </p:to>
                                    </p:set>
                                    <p:animEffect transition="in" filter="box(in)">
                                      <p:cBhvr>
                                        <p:cTn id="7" dur="500"/>
                                        <p:tgtEl>
                                          <p:spTgt spid="351237"/>
                                        </p:tgtEl>
                                      </p:cBhvr>
                                    </p:animEffect>
                                  </p:childTnLst>
                                </p:cTn>
                              </p:par>
                            </p:childTnLst>
                          </p:cTn>
                        </p:par>
                        <p:par>
                          <p:cTn id="8" fill="hold">
                            <p:stCondLst>
                              <p:cond delay="500"/>
                            </p:stCondLst>
                            <p:childTnLst>
                              <p:par>
                                <p:cTn id="9" presetID="43" presetClass="entr" presetSubtype="0" fill="hold" grpId="0" nodeType="afterEffect">
                                  <p:stCondLst>
                                    <p:cond delay="0"/>
                                  </p:stCondLst>
                                  <p:childTnLst>
                                    <p:set>
                                      <p:cBhvr>
                                        <p:cTn id="10" dur="1" fill="hold">
                                          <p:stCondLst>
                                            <p:cond delay="0"/>
                                          </p:stCondLst>
                                        </p:cTn>
                                        <p:tgtEl>
                                          <p:spTgt spid="351240"/>
                                        </p:tgtEl>
                                        <p:attrNameLst>
                                          <p:attrName>style.visibility</p:attrName>
                                        </p:attrNameLst>
                                      </p:cBhvr>
                                      <p:to>
                                        <p:strVal val="visible"/>
                                      </p:to>
                                    </p:set>
                                    <p:animEffect transition="in" filter="fade">
                                      <p:cBhvr>
                                        <p:cTn id="11" dur="100"/>
                                        <p:tgtEl>
                                          <p:spTgt spid="351240"/>
                                        </p:tgtEl>
                                      </p:cBhvr>
                                    </p:animEffect>
                                    <p:anim calcmode="lin" valueType="num">
                                      <p:cBhvr>
                                        <p:cTn id="12" dur="400" fill="hold"/>
                                        <p:tgtEl>
                                          <p:spTgt spid="351240"/>
                                        </p:tgtEl>
                                        <p:attrNameLst>
                                          <p:attrName>ppt_x</p:attrName>
                                        </p:attrNameLst>
                                      </p:cBhvr>
                                      <p:tavLst>
                                        <p:tav tm="0">
                                          <p:val>
                                            <p:strVal val="#ppt_x"/>
                                          </p:val>
                                        </p:tav>
                                        <p:tav tm="100000">
                                          <p:val>
                                            <p:strVal val="#ppt_x"/>
                                          </p:val>
                                        </p:tav>
                                      </p:tavLst>
                                    </p:anim>
                                    <p:anim calcmode="lin" valueType="num">
                                      <p:cBhvr>
                                        <p:cTn id="13" dur="400" fill="hold"/>
                                        <p:tgtEl>
                                          <p:spTgt spid="351240"/>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3512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3512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smtClean="0"/>
              <a:t>Dr. Vohra</a:t>
            </a:r>
            <a:endParaRPr lang="en-US"/>
          </a:p>
        </p:txBody>
      </p:sp>
      <p:sp>
        <p:nvSpPr>
          <p:cNvPr id="7" name="Slide Number Placeholder 5"/>
          <p:cNvSpPr>
            <a:spLocks noGrp="1"/>
          </p:cNvSpPr>
          <p:nvPr>
            <p:ph type="sldNum" sz="quarter" idx="11"/>
          </p:nvPr>
        </p:nvSpPr>
        <p:spPr/>
        <p:txBody>
          <a:bodyPr/>
          <a:lstStyle/>
          <a:p>
            <a:fld id="{0E7CA53B-21EF-4E42-A275-E97C5EBDB3F0}" type="slidenum">
              <a:rPr lang="en-US"/>
              <a:pPr/>
              <a:t>52</a:t>
            </a:fld>
            <a:endParaRPr lang="en-US"/>
          </a:p>
        </p:txBody>
      </p:sp>
      <p:sp>
        <p:nvSpPr>
          <p:cNvPr id="355330" name="Rectangle 2"/>
          <p:cNvSpPr>
            <a:spLocks noGrp="1" noChangeArrowheads="1"/>
          </p:cNvSpPr>
          <p:nvPr>
            <p:ph type="title"/>
          </p:nvPr>
        </p:nvSpPr>
        <p:spPr>
          <a:xfrm>
            <a:off x="457200" y="220663"/>
            <a:ext cx="8229600" cy="579437"/>
          </a:xfrm>
        </p:spPr>
        <p:txBody>
          <a:bodyPr/>
          <a:lstStyle/>
          <a:p>
            <a:r>
              <a:rPr lang="en-US"/>
              <a:t>OBTURATOR NERVE</a:t>
            </a:r>
          </a:p>
        </p:txBody>
      </p:sp>
      <p:sp>
        <p:nvSpPr>
          <p:cNvPr id="355331" name="Rectangle 3"/>
          <p:cNvSpPr>
            <a:spLocks noGrp="1" noChangeArrowheads="1"/>
          </p:cNvSpPr>
          <p:nvPr>
            <p:ph type="body" sz="half" idx="2"/>
          </p:nvPr>
        </p:nvSpPr>
        <p:spPr>
          <a:xfrm>
            <a:off x="2508250" y="5705475"/>
            <a:ext cx="4129088" cy="1187450"/>
          </a:xfrm>
        </p:spPr>
        <p:txBody>
          <a:bodyPr/>
          <a:lstStyle/>
          <a:p>
            <a:pPr marL="0" indent="0">
              <a:buFont typeface="Wingdings" pitchFamily="2" charset="2"/>
              <a:buNone/>
            </a:pPr>
            <a:r>
              <a:rPr lang="en-US"/>
              <a:t>The obturator nerve is a branch of the lumbar plexus (L2, 3, and 4). </a:t>
            </a:r>
          </a:p>
        </p:txBody>
      </p:sp>
      <p:pic>
        <p:nvPicPr>
          <p:cNvPr id="355333" name="Picture 5" descr="F66122-004-f141"/>
          <p:cNvPicPr>
            <a:picLocks noChangeAspect="1" noChangeArrowheads="1"/>
          </p:cNvPicPr>
          <p:nvPr/>
        </p:nvPicPr>
        <p:blipFill>
          <a:blip r:embed="rId3"/>
          <a:srcRect/>
          <a:stretch>
            <a:fillRect/>
          </a:stretch>
        </p:blipFill>
        <p:spPr bwMode="auto">
          <a:xfrm>
            <a:off x="1312863" y="928688"/>
            <a:ext cx="6467475" cy="4600575"/>
          </a:xfrm>
          <a:prstGeom prst="rect">
            <a:avLst/>
          </a:prstGeom>
          <a:noFill/>
        </p:spPr>
      </p:pic>
      <p:sp>
        <p:nvSpPr>
          <p:cNvPr id="355334" name="AutoShape 6"/>
          <p:cNvSpPr>
            <a:spLocks noChangeArrowheads="1"/>
          </p:cNvSpPr>
          <p:nvPr/>
        </p:nvSpPr>
        <p:spPr bwMode="auto">
          <a:xfrm>
            <a:off x="3267075" y="4778375"/>
            <a:ext cx="1304925" cy="303213"/>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5333"/>
                                        </p:tgtEl>
                                        <p:attrNameLst>
                                          <p:attrName>style.visibility</p:attrName>
                                        </p:attrNameLst>
                                      </p:cBhvr>
                                      <p:to>
                                        <p:strVal val="visible"/>
                                      </p:to>
                                    </p:set>
                                    <p:anim calcmode="lin" valueType="num">
                                      <p:cBhvr>
                                        <p:cTn id="7" dur="1000" fill="hold"/>
                                        <p:tgtEl>
                                          <p:spTgt spid="355333"/>
                                        </p:tgtEl>
                                        <p:attrNameLst>
                                          <p:attrName>ppt_w</p:attrName>
                                        </p:attrNameLst>
                                      </p:cBhvr>
                                      <p:tavLst>
                                        <p:tav tm="0">
                                          <p:val>
                                            <p:strVal val="#ppt_w*0.70"/>
                                          </p:val>
                                        </p:tav>
                                        <p:tav tm="100000">
                                          <p:val>
                                            <p:strVal val="#ppt_w"/>
                                          </p:val>
                                        </p:tav>
                                      </p:tavLst>
                                    </p:anim>
                                    <p:anim calcmode="lin" valueType="num">
                                      <p:cBhvr>
                                        <p:cTn id="8" dur="1000" fill="hold"/>
                                        <p:tgtEl>
                                          <p:spTgt spid="355333"/>
                                        </p:tgtEl>
                                        <p:attrNameLst>
                                          <p:attrName>ppt_h</p:attrName>
                                        </p:attrNameLst>
                                      </p:cBhvr>
                                      <p:tavLst>
                                        <p:tav tm="0">
                                          <p:val>
                                            <p:strVal val="#ppt_h"/>
                                          </p:val>
                                        </p:tav>
                                        <p:tav tm="100000">
                                          <p:val>
                                            <p:strVal val="#ppt_h"/>
                                          </p:val>
                                        </p:tav>
                                      </p:tavLst>
                                    </p:anim>
                                    <p:animEffect transition="in" filter="fade">
                                      <p:cBhvr>
                                        <p:cTn id="9" dur="1000"/>
                                        <p:tgtEl>
                                          <p:spTgt spid="35533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55331">
                                            <p:txEl>
                                              <p:pRg st="0" end="0"/>
                                            </p:txEl>
                                          </p:spTgt>
                                        </p:tgtEl>
                                        <p:attrNameLst>
                                          <p:attrName>style.visibility</p:attrName>
                                        </p:attrNameLst>
                                      </p:cBhvr>
                                      <p:to>
                                        <p:strVal val="visible"/>
                                      </p:to>
                                    </p:set>
                                    <p:animEffect transition="in" filter="fade">
                                      <p:cBhvr>
                                        <p:cTn id="14" dur="1000"/>
                                        <p:tgtEl>
                                          <p:spTgt spid="355331">
                                            <p:txEl>
                                              <p:pRg st="0" end="0"/>
                                            </p:txEl>
                                          </p:spTgt>
                                        </p:tgtEl>
                                      </p:cBhvr>
                                    </p:animEffect>
                                    <p:anim calcmode="lin" valueType="num">
                                      <p:cBhvr>
                                        <p:cTn id="15" dur="1000" fill="hold"/>
                                        <p:tgtEl>
                                          <p:spTgt spid="35533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55331">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7" presetClass="entr" presetSubtype="10" fill="hold" grpId="0" nodeType="afterEffect">
                                  <p:stCondLst>
                                    <p:cond delay="0"/>
                                  </p:stCondLst>
                                  <p:childTnLst>
                                    <p:set>
                                      <p:cBhvr>
                                        <p:cTn id="19" dur="1" fill="hold">
                                          <p:stCondLst>
                                            <p:cond delay="0"/>
                                          </p:stCondLst>
                                        </p:cTn>
                                        <p:tgtEl>
                                          <p:spTgt spid="355334"/>
                                        </p:tgtEl>
                                        <p:attrNameLst>
                                          <p:attrName>style.visibility</p:attrName>
                                        </p:attrNameLst>
                                      </p:cBhvr>
                                      <p:to>
                                        <p:strVal val="visible"/>
                                      </p:to>
                                    </p:set>
                                    <p:anim calcmode="lin" valueType="num">
                                      <p:cBhvr>
                                        <p:cTn id="20" dur="500" fill="hold"/>
                                        <p:tgtEl>
                                          <p:spTgt spid="355334"/>
                                        </p:tgtEl>
                                        <p:attrNameLst>
                                          <p:attrName>ppt_w</p:attrName>
                                        </p:attrNameLst>
                                      </p:cBhvr>
                                      <p:tavLst>
                                        <p:tav tm="0">
                                          <p:val>
                                            <p:fltVal val="0"/>
                                          </p:val>
                                        </p:tav>
                                        <p:tav tm="100000">
                                          <p:val>
                                            <p:strVal val="#ppt_w"/>
                                          </p:val>
                                        </p:tav>
                                      </p:tavLst>
                                    </p:anim>
                                    <p:anim calcmode="lin" valueType="num">
                                      <p:cBhvr>
                                        <p:cTn id="21" dur="500" fill="hold"/>
                                        <p:tgtEl>
                                          <p:spTgt spid="3553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P spid="3553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944DBC7C-4DFF-4FCA-89D0-9F13D84F28BA}" type="slidenum">
              <a:rPr lang="en-US"/>
              <a:pPr/>
              <a:t>53</a:t>
            </a:fld>
            <a:endParaRPr lang="en-US"/>
          </a:p>
        </p:txBody>
      </p:sp>
      <p:sp>
        <p:nvSpPr>
          <p:cNvPr id="305156" name="Rectangle 4"/>
          <p:cNvSpPr>
            <a:spLocks noGrp="1" noChangeArrowheads="1"/>
          </p:cNvSpPr>
          <p:nvPr>
            <p:ph type="body" sz="half" idx="2"/>
          </p:nvPr>
        </p:nvSpPr>
        <p:spPr>
          <a:xfrm>
            <a:off x="320675" y="2163763"/>
            <a:ext cx="2778125" cy="3743325"/>
          </a:xfrm>
        </p:spPr>
        <p:txBody>
          <a:bodyPr/>
          <a:lstStyle/>
          <a:p>
            <a:pPr marL="0" indent="0">
              <a:buFont typeface="Wingdings" pitchFamily="2" charset="2"/>
              <a:buNone/>
            </a:pPr>
            <a:r>
              <a:rPr lang="en-US"/>
              <a:t>The </a:t>
            </a:r>
            <a:r>
              <a:rPr lang="en-US" b="1">
                <a:solidFill>
                  <a:srgbClr val="FF0000"/>
                </a:solidFill>
              </a:rPr>
              <a:t>obturator nerve</a:t>
            </a:r>
            <a:r>
              <a:rPr lang="en-US"/>
              <a:t> emerges from the medial border of the psoas muscle in the abdomen, and accompanies the lumbosacral trunk down into the pelvis. </a:t>
            </a:r>
          </a:p>
        </p:txBody>
      </p:sp>
      <p:pic>
        <p:nvPicPr>
          <p:cNvPr id="305160" name="Picture 8" descr="Untitled-14 copy"/>
          <p:cNvPicPr>
            <a:picLocks noChangeAspect="1" noChangeArrowheads="1"/>
          </p:cNvPicPr>
          <p:nvPr/>
        </p:nvPicPr>
        <p:blipFill>
          <a:blip r:embed="rId3"/>
          <a:srcRect/>
          <a:stretch>
            <a:fillRect/>
          </a:stretch>
        </p:blipFill>
        <p:spPr bwMode="auto">
          <a:xfrm>
            <a:off x="3392488" y="779463"/>
            <a:ext cx="5461000" cy="5232400"/>
          </a:xfrm>
          <a:prstGeom prst="rect">
            <a:avLst/>
          </a:prstGeom>
          <a:noFill/>
        </p:spPr>
      </p:pic>
      <p:sp>
        <p:nvSpPr>
          <p:cNvPr id="305161" name="Line 9"/>
          <p:cNvSpPr>
            <a:spLocks noChangeShapeType="1"/>
          </p:cNvSpPr>
          <p:nvPr/>
        </p:nvSpPr>
        <p:spPr bwMode="auto">
          <a:xfrm flipV="1">
            <a:off x="3103563" y="2181225"/>
            <a:ext cx="2538412" cy="206375"/>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05160"/>
                                        </p:tgtEl>
                                        <p:attrNameLst>
                                          <p:attrName>style.visibility</p:attrName>
                                        </p:attrNameLst>
                                      </p:cBhvr>
                                      <p:to>
                                        <p:strVal val="visible"/>
                                      </p:to>
                                    </p:set>
                                    <p:animEffect transition="in" filter="box(in)">
                                      <p:cBhvr>
                                        <p:cTn id="7" dur="500"/>
                                        <p:tgtEl>
                                          <p:spTgt spid="30516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05156">
                                            <p:txEl>
                                              <p:pRg st="0" end="0"/>
                                            </p:txEl>
                                          </p:spTgt>
                                        </p:tgtEl>
                                        <p:attrNameLst>
                                          <p:attrName>style.visibility</p:attrName>
                                        </p:attrNameLst>
                                      </p:cBhvr>
                                      <p:to>
                                        <p:strVal val="visible"/>
                                      </p:to>
                                    </p:set>
                                    <p:anim calcmode="lin" valueType="num">
                                      <p:cBhvr>
                                        <p:cTn id="12" dur="1000" fill="hold"/>
                                        <p:tgtEl>
                                          <p:spTgt spid="30515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0515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5156">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5161"/>
                                        </p:tgtEl>
                                        <p:attrNameLst>
                                          <p:attrName>style.visibility</p:attrName>
                                        </p:attrNameLst>
                                      </p:cBhvr>
                                      <p:to>
                                        <p:strVal val="visible"/>
                                      </p:to>
                                    </p:set>
                                    <p:animEffect transition="in" filter="wipe(left)">
                                      <p:cBhvr>
                                        <p:cTn id="18" dur="1000"/>
                                        <p:tgtEl>
                                          <p:spTgt spid="305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6" grpId="0" build="p"/>
      <p:bldP spid="30516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93FBB934-29AD-4C24-BADD-E3395B399065}" type="slidenum">
              <a:rPr lang="en-US"/>
              <a:pPr/>
              <a:t>54</a:t>
            </a:fld>
            <a:endParaRPr lang="en-US"/>
          </a:p>
        </p:txBody>
      </p:sp>
      <p:pic>
        <p:nvPicPr>
          <p:cNvPr id="357381" name="Picture 5" descr="F66122-005-f063"/>
          <p:cNvPicPr>
            <a:picLocks noChangeAspect="1" noChangeArrowheads="1"/>
          </p:cNvPicPr>
          <p:nvPr/>
        </p:nvPicPr>
        <p:blipFill>
          <a:blip r:embed="rId3"/>
          <a:srcRect b="2460"/>
          <a:stretch>
            <a:fillRect/>
          </a:stretch>
        </p:blipFill>
        <p:spPr bwMode="auto">
          <a:xfrm>
            <a:off x="2543175" y="539750"/>
            <a:ext cx="6410325" cy="5692775"/>
          </a:xfrm>
          <a:prstGeom prst="rect">
            <a:avLst/>
          </a:prstGeom>
          <a:noFill/>
        </p:spPr>
      </p:pic>
      <p:sp>
        <p:nvSpPr>
          <p:cNvPr id="357379" name="Rectangle 3"/>
          <p:cNvSpPr>
            <a:spLocks noGrp="1" noChangeArrowheads="1"/>
          </p:cNvSpPr>
          <p:nvPr>
            <p:ph type="body" sz="half" idx="2"/>
          </p:nvPr>
        </p:nvSpPr>
        <p:spPr>
          <a:xfrm>
            <a:off x="488950" y="4165600"/>
            <a:ext cx="3090863" cy="2235200"/>
          </a:xfrm>
          <a:solidFill>
            <a:schemeClr val="accent1"/>
          </a:solidFill>
          <a:ln>
            <a:solidFill>
              <a:schemeClr val="tx1"/>
            </a:solidFill>
          </a:ln>
          <a:effectLst>
            <a:outerShdw dist="107763" dir="2700000" algn="ctr" rotWithShape="0">
              <a:schemeClr val="bg2">
                <a:alpha val="50000"/>
              </a:schemeClr>
            </a:outerShdw>
          </a:effectLst>
        </p:spPr>
        <p:txBody>
          <a:bodyPr/>
          <a:lstStyle/>
          <a:p>
            <a:pPr marL="0" indent="0">
              <a:buFont typeface="Wingdings" pitchFamily="2" charset="2"/>
              <a:buNone/>
            </a:pPr>
            <a:r>
              <a:rPr lang="en-US"/>
              <a:t>The </a:t>
            </a:r>
            <a:r>
              <a:rPr lang="en-US" b="1">
                <a:solidFill>
                  <a:srgbClr val="FF0000"/>
                </a:solidFill>
              </a:rPr>
              <a:t>obturator nerve</a:t>
            </a:r>
            <a:r>
              <a:rPr lang="en-US"/>
              <a:t> crosses the front of the sacroiliac joint and runs forward on the lateral pelvic wall in the angle between the internal and external iliac vessels. </a:t>
            </a:r>
          </a:p>
        </p:txBody>
      </p:sp>
      <p:sp>
        <p:nvSpPr>
          <p:cNvPr id="357382" name="Line 6"/>
          <p:cNvSpPr>
            <a:spLocks noChangeShapeType="1"/>
          </p:cNvSpPr>
          <p:nvPr/>
        </p:nvSpPr>
        <p:spPr bwMode="auto">
          <a:xfrm flipV="1">
            <a:off x="3192463" y="2705100"/>
            <a:ext cx="2103437" cy="1644650"/>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57381"/>
                                        </p:tgtEl>
                                        <p:attrNameLst>
                                          <p:attrName>style.visibility</p:attrName>
                                        </p:attrNameLst>
                                      </p:cBhvr>
                                      <p:to>
                                        <p:strVal val="visible"/>
                                      </p:to>
                                    </p:set>
                                    <p:animEffect transition="in" filter="box(in)">
                                      <p:cBhvr>
                                        <p:cTn id="7" dur="500"/>
                                        <p:tgtEl>
                                          <p:spTgt spid="3573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357379">
                                            <p:bg/>
                                          </p:spTgt>
                                        </p:tgtEl>
                                        <p:attrNameLst>
                                          <p:attrName>style.visibility</p:attrName>
                                        </p:attrNameLst>
                                      </p:cBhvr>
                                      <p:to>
                                        <p:strVal val="visible"/>
                                      </p:to>
                                    </p:set>
                                    <p:anim calcmode="lin" valueType="num">
                                      <p:cBhvr additive="base">
                                        <p:cTn id="12" dur="500" fill="hold"/>
                                        <p:tgtEl>
                                          <p:spTgt spid="357379">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357379">
                                            <p:bg/>
                                          </p:spTgt>
                                        </p:tgtEl>
                                        <p:attrNameLst>
                                          <p:attrName>ppt_y</p:attrName>
                                        </p:attrNameLst>
                                      </p:cBhvr>
                                      <p:tavLst>
                                        <p:tav tm="0">
                                          <p:val>
                                            <p:strVal val="1+#ppt_h/2"/>
                                          </p:val>
                                        </p:tav>
                                        <p:tav tm="100000">
                                          <p:val>
                                            <p:strVal val="#ppt_y"/>
                                          </p:val>
                                        </p:tav>
                                      </p:tavLst>
                                    </p:anim>
                                  </p:childTnLst>
                                </p:cTn>
                              </p:par>
                              <p:par>
                                <p:cTn id="14" presetID="2" presetClass="entr" presetSubtype="12" fill="hold" grpId="0" nodeType="withEffect">
                                  <p:stCondLst>
                                    <p:cond delay="0"/>
                                  </p:stCondLst>
                                  <p:childTnLst>
                                    <p:set>
                                      <p:cBhvr>
                                        <p:cTn id="15" dur="1" fill="hold">
                                          <p:stCondLst>
                                            <p:cond delay="0"/>
                                          </p:stCondLst>
                                        </p:cTn>
                                        <p:tgtEl>
                                          <p:spTgt spid="357379">
                                            <p:txEl>
                                              <p:pRg st="0" end="0"/>
                                            </p:txEl>
                                          </p:spTgt>
                                        </p:tgtEl>
                                        <p:attrNameLst>
                                          <p:attrName>style.visibility</p:attrName>
                                        </p:attrNameLst>
                                      </p:cBhvr>
                                      <p:to>
                                        <p:strVal val="visible"/>
                                      </p:to>
                                    </p:set>
                                    <p:anim calcmode="lin" valueType="num">
                                      <p:cBhvr additive="base">
                                        <p:cTn id="16" dur="500" fill="hold"/>
                                        <p:tgtEl>
                                          <p:spTgt spid="35737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57379">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57382"/>
                                        </p:tgtEl>
                                        <p:attrNameLst>
                                          <p:attrName>style.visibility</p:attrName>
                                        </p:attrNameLst>
                                      </p:cBhvr>
                                      <p:to>
                                        <p:strVal val="visible"/>
                                      </p:to>
                                    </p:set>
                                    <p:animEffect transition="in" filter="wipe(down)">
                                      <p:cBhvr>
                                        <p:cTn id="21" dur="1000"/>
                                        <p:tgtEl>
                                          <p:spTgt spid="357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uiExpand="1" build="p" animBg="1"/>
      <p:bldP spid="35738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E926C9B4-D673-46AB-AC77-474B27771E90}" type="slidenum">
              <a:rPr lang="en-US"/>
              <a:pPr/>
              <a:t>55</a:t>
            </a:fld>
            <a:endParaRPr lang="en-US"/>
          </a:p>
        </p:txBody>
      </p:sp>
      <p:sp>
        <p:nvSpPr>
          <p:cNvPr id="361474" name="Rectangle 2"/>
          <p:cNvSpPr>
            <a:spLocks noGrp="1" noChangeArrowheads="1"/>
          </p:cNvSpPr>
          <p:nvPr>
            <p:ph type="body" sz="half" idx="2"/>
          </p:nvPr>
        </p:nvSpPr>
        <p:spPr>
          <a:xfrm>
            <a:off x="398463" y="1081088"/>
            <a:ext cx="2678112" cy="5678487"/>
          </a:xfrm>
        </p:spPr>
        <p:txBody>
          <a:bodyPr/>
          <a:lstStyle/>
          <a:p>
            <a:pPr marL="0" indent="0">
              <a:buFont typeface="Wingdings" pitchFamily="2" charset="2"/>
              <a:buNone/>
            </a:pPr>
            <a:r>
              <a:rPr lang="en-US"/>
              <a:t>On reaching the </a:t>
            </a:r>
            <a:r>
              <a:rPr lang="en-US" b="1">
                <a:solidFill>
                  <a:srgbClr val="FF0000"/>
                </a:solidFill>
              </a:rPr>
              <a:t>obturator canal</a:t>
            </a:r>
            <a:r>
              <a:rPr lang="en-US"/>
              <a:t> (that is, the upper part of the obturator foramen, which is devoid of the obturator membrane), the obturator nerve splits into anterior and posterior divisions that pass through the canal to enter the adductor region of the thigh.</a:t>
            </a:r>
          </a:p>
        </p:txBody>
      </p:sp>
      <p:pic>
        <p:nvPicPr>
          <p:cNvPr id="361475" name="Picture 3" descr="Untitled-14 copy"/>
          <p:cNvPicPr>
            <a:picLocks noChangeAspect="1" noChangeArrowheads="1"/>
          </p:cNvPicPr>
          <p:nvPr/>
        </p:nvPicPr>
        <p:blipFill>
          <a:blip r:embed="rId3"/>
          <a:srcRect/>
          <a:stretch>
            <a:fillRect/>
          </a:stretch>
        </p:blipFill>
        <p:spPr bwMode="auto">
          <a:xfrm>
            <a:off x="3392488" y="779463"/>
            <a:ext cx="5461000" cy="5232400"/>
          </a:xfrm>
          <a:prstGeom prst="rect">
            <a:avLst/>
          </a:prstGeom>
          <a:noFill/>
        </p:spPr>
      </p:pic>
      <p:sp>
        <p:nvSpPr>
          <p:cNvPr id="361476" name="Line 4"/>
          <p:cNvSpPr>
            <a:spLocks noChangeShapeType="1"/>
          </p:cNvSpPr>
          <p:nvPr/>
        </p:nvSpPr>
        <p:spPr bwMode="auto">
          <a:xfrm>
            <a:off x="2613025" y="1608138"/>
            <a:ext cx="2416175" cy="2346325"/>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box(in)">
                                      <p:cBhvr>
                                        <p:cTn id="7" dur="500"/>
                                        <p:tgtEl>
                                          <p:spTgt spid="36147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61474">
                                            <p:txEl>
                                              <p:pRg st="0" end="0"/>
                                            </p:txEl>
                                          </p:spTgt>
                                        </p:tgtEl>
                                        <p:attrNameLst>
                                          <p:attrName>style.visibility</p:attrName>
                                        </p:attrNameLst>
                                      </p:cBhvr>
                                      <p:to>
                                        <p:strVal val="visible"/>
                                      </p:to>
                                    </p:set>
                                    <p:anim calcmode="lin" valueType="num">
                                      <p:cBhvr>
                                        <p:cTn id="12" dur="1000" fill="hold"/>
                                        <p:tgtEl>
                                          <p:spTgt spid="36147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6147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61474">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1476"/>
                                        </p:tgtEl>
                                        <p:attrNameLst>
                                          <p:attrName>style.visibility</p:attrName>
                                        </p:attrNameLst>
                                      </p:cBhvr>
                                      <p:to>
                                        <p:strVal val="visible"/>
                                      </p:to>
                                    </p:set>
                                    <p:animEffect transition="in" filter="wipe(left)">
                                      <p:cBhvr>
                                        <p:cTn id="18" dur="1000"/>
                                        <p:tgtEl>
                                          <p:spTgt spid="361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build="p"/>
      <p:bldP spid="36147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84E36699-B8A9-45E8-827F-BCD64349323C}" type="slidenum">
              <a:rPr lang="en-US"/>
              <a:pPr/>
              <a:t>56</a:t>
            </a:fld>
            <a:endParaRPr lang="en-US"/>
          </a:p>
        </p:txBody>
      </p:sp>
      <p:pic>
        <p:nvPicPr>
          <p:cNvPr id="363524" name="Picture 4" descr="Untitled-29"/>
          <p:cNvPicPr>
            <a:picLocks noChangeAspect="1" noChangeArrowheads="1"/>
          </p:cNvPicPr>
          <p:nvPr/>
        </p:nvPicPr>
        <p:blipFill>
          <a:blip r:embed="rId3"/>
          <a:srcRect/>
          <a:stretch>
            <a:fillRect/>
          </a:stretch>
        </p:blipFill>
        <p:spPr bwMode="auto">
          <a:xfrm>
            <a:off x="1719263" y="234950"/>
            <a:ext cx="5705475" cy="6388100"/>
          </a:xfrm>
          <a:prstGeom prst="rect">
            <a:avLst/>
          </a:prstGeom>
          <a:noFill/>
        </p:spPr>
      </p:pic>
      <p:sp>
        <p:nvSpPr>
          <p:cNvPr id="363525" name="AutoShape 5"/>
          <p:cNvSpPr>
            <a:spLocks noChangeArrowheads="1"/>
          </p:cNvSpPr>
          <p:nvPr/>
        </p:nvSpPr>
        <p:spPr bwMode="auto">
          <a:xfrm>
            <a:off x="1795463" y="2347913"/>
            <a:ext cx="947737" cy="258762"/>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5" name="Footer Placeholder 4"/>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box(in)">
                                      <p:cBhvr>
                                        <p:cTn id="7" dur="500"/>
                                        <p:tgtEl>
                                          <p:spTgt spid="363524"/>
                                        </p:tgtEl>
                                      </p:cBhvr>
                                    </p:animEffect>
                                  </p:childTnLst>
                                </p:cTn>
                              </p:par>
                            </p:childTnLst>
                          </p:cTn>
                        </p:par>
                        <p:par>
                          <p:cTn id="8" fill="hold">
                            <p:stCondLst>
                              <p:cond delay="500"/>
                            </p:stCondLst>
                            <p:childTnLst>
                              <p:par>
                                <p:cTn id="9" presetID="43" presetClass="entr" presetSubtype="0" fill="hold" grpId="0" nodeType="afterEffect">
                                  <p:stCondLst>
                                    <p:cond delay="0"/>
                                  </p:stCondLst>
                                  <p:childTnLst>
                                    <p:set>
                                      <p:cBhvr>
                                        <p:cTn id="10" dur="1" fill="hold">
                                          <p:stCondLst>
                                            <p:cond delay="0"/>
                                          </p:stCondLst>
                                        </p:cTn>
                                        <p:tgtEl>
                                          <p:spTgt spid="363525"/>
                                        </p:tgtEl>
                                        <p:attrNameLst>
                                          <p:attrName>style.visibility</p:attrName>
                                        </p:attrNameLst>
                                      </p:cBhvr>
                                      <p:to>
                                        <p:strVal val="visible"/>
                                      </p:to>
                                    </p:set>
                                    <p:animEffect transition="in" filter="fade">
                                      <p:cBhvr>
                                        <p:cTn id="11" dur="100"/>
                                        <p:tgtEl>
                                          <p:spTgt spid="363525"/>
                                        </p:tgtEl>
                                      </p:cBhvr>
                                    </p:animEffect>
                                    <p:anim calcmode="lin" valueType="num">
                                      <p:cBhvr>
                                        <p:cTn id="12" dur="400" fill="hold"/>
                                        <p:tgtEl>
                                          <p:spTgt spid="363525"/>
                                        </p:tgtEl>
                                        <p:attrNameLst>
                                          <p:attrName>ppt_x</p:attrName>
                                        </p:attrNameLst>
                                      </p:cBhvr>
                                      <p:tavLst>
                                        <p:tav tm="0">
                                          <p:val>
                                            <p:strVal val="#ppt_x"/>
                                          </p:val>
                                        </p:tav>
                                        <p:tav tm="100000">
                                          <p:val>
                                            <p:strVal val="#ppt_x"/>
                                          </p:val>
                                        </p:tav>
                                      </p:tavLst>
                                    </p:anim>
                                    <p:anim calcmode="lin" valueType="num">
                                      <p:cBhvr>
                                        <p:cTn id="13" dur="400" fill="hold"/>
                                        <p:tgtEl>
                                          <p:spTgt spid="363525"/>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3635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3635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ECC36043-10B7-4F13-ACE3-E9649BDB1FAA}" type="slidenum">
              <a:rPr lang="en-US"/>
              <a:pPr/>
              <a:t>57</a:t>
            </a:fld>
            <a:endParaRPr lang="en-US"/>
          </a:p>
        </p:txBody>
      </p:sp>
      <p:sp>
        <p:nvSpPr>
          <p:cNvPr id="307202" name="Rectangle 2"/>
          <p:cNvSpPr>
            <a:spLocks noGrp="1" noChangeArrowheads="1"/>
          </p:cNvSpPr>
          <p:nvPr>
            <p:ph type="title"/>
          </p:nvPr>
        </p:nvSpPr>
        <p:spPr>
          <a:xfrm>
            <a:off x="1101725" y="87313"/>
            <a:ext cx="6902450" cy="1066800"/>
          </a:xfrm>
        </p:spPr>
        <p:txBody>
          <a:bodyPr/>
          <a:lstStyle/>
          <a:p>
            <a:r>
              <a:rPr lang="en-US"/>
              <a:t>PELVIC BRANCHES OF THE OBTURATOR NERVE</a:t>
            </a:r>
          </a:p>
        </p:txBody>
      </p:sp>
      <p:sp>
        <p:nvSpPr>
          <p:cNvPr id="307204" name="Rectangle 4"/>
          <p:cNvSpPr>
            <a:spLocks noGrp="1" noChangeArrowheads="1"/>
          </p:cNvSpPr>
          <p:nvPr>
            <p:ph type="body" sz="half" idx="2"/>
          </p:nvPr>
        </p:nvSpPr>
        <p:spPr>
          <a:xfrm>
            <a:off x="457200" y="2693988"/>
            <a:ext cx="2465388" cy="2225675"/>
          </a:xfrm>
          <a:noFill/>
        </p:spPr>
        <p:txBody>
          <a:bodyPr/>
          <a:lstStyle/>
          <a:p>
            <a:pPr marL="0" indent="0">
              <a:buFont typeface="Wingdings" pitchFamily="2" charset="2"/>
              <a:buNone/>
            </a:pPr>
            <a:r>
              <a:rPr lang="en-US"/>
              <a:t>The obturator nerve gives off sensory branches to supply the parietal peritoneum on the lateral wall of the pelvis.</a:t>
            </a:r>
          </a:p>
        </p:txBody>
      </p:sp>
      <p:pic>
        <p:nvPicPr>
          <p:cNvPr id="307205" name="Picture 5" descr="Untitled-14 copy"/>
          <p:cNvPicPr>
            <a:picLocks noChangeAspect="1" noChangeArrowheads="1"/>
          </p:cNvPicPr>
          <p:nvPr/>
        </p:nvPicPr>
        <p:blipFill>
          <a:blip r:embed="rId3"/>
          <a:srcRect/>
          <a:stretch>
            <a:fillRect/>
          </a:stretch>
        </p:blipFill>
        <p:spPr bwMode="auto">
          <a:xfrm>
            <a:off x="3248025" y="1190625"/>
            <a:ext cx="5461000" cy="5232400"/>
          </a:xfrm>
          <a:prstGeom prst="rect">
            <a:avLst/>
          </a:prstGeom>
          <a:noFill/>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box(in)">
                                      <p:cBhvr>
                                        <p:cTn id="7" dur="500"/>
                                        <p:tgtEl>
                                          <p:spTgt spid="30720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07204">
                                            <p:txEl>
                                              <p:pRg st="0" end="0"/>
                                            </p:txEl>
                                          </p:spTgt>
                                        </p:tgtEl>
                                        <p:attrNameLst>
                                          <p:attrName>style.visibility</p:attrName>
                                        </p:attrNameLst>
                                      </p:cBhvr>
                                      <p:to>
                                        <p:strVal val="visible"/>
                                      </p:to>
                                    </p:set>
                                    <p:anim calcmode="lin" valueType="num">
                                      <p:cBhvr>
                                        <p:cTn id="12" dur="1000" fill="hold"/>
                                        <p:tgtEl>
                                          <p:spTgt spid="30720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0720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72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2" name="Rectangle 4"/>
          <p:cNvSpPr>
            <a:spLocks noGrp="1" noChangeArrowheads="1"/>
          </p:cNvSpPr>
          <p:nvPr>
            <p:ph type="ctrTitle"/>
          </p:nvPr>
        </p:nvSpPr>
        <p:spPr>
          <a:xfrm>
            <a:off x="685800" y="2903538"/>
            <a:ext cx="7772400" cy="1006475"/>
          </a:xfrm>
          <a:noFill/>
        </p:spPr>
        <p:txBody>
          <a:bodyPr/>
          <a:lstStyle/>
          <a:p>
            <a:r>
              <a:rPr lang="en-US" sz="6000"/>
              <a:t>AUTONOMIC NERVES</a:t>
            </a:r>
            <a:endParaRPr lang="en-US" sz="6000" b="1"/>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p:cTn id="7" dur="500" fill="hold"/>
                                        <p:tgtEl>
                                          <p:spTgt spid="324612"/>
                                        </p:tgtEl>
                                        <p:attrNameLst>
                                          <p:attrName>ppt_w</p:attrName>
                                        </p:attrNameLst>
                                      </p:cBhvr>
                                      <p:tavLst>
                                        <p:tav tm="0">
                                          <p:val>
                                            <p:fltVal val="0"/>
                                          </p:val>
                                        </p:tav>
                                        <p:tav tm="100000">
                                          <p:val>
                                            <p:strVal val="#ppt_w"/>
                                          </p:val>
                                        </p:tav>
                                      </p:tavLst>
                                    </p:anim>
                                    <p:anim calcmode="lin" valueType="num">
                                      <p:cBhvr>
                                        <p:cTn id="8" dur="500" fill="hold"/>
                                        <p:tgtEl>
                                          <p:spTgt spid="3246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1CAB906E-D1F6-44C3-80B4-A4DDDAAD1EC0}" type="slidenum">
              <a:rPr lang="en-US"/>
              <a:pPr/>
              <a:t>59</a:t>
            </a:fld>
            <a:endParaRPr lang="en-US"/>
          </a:p>
        </p:txBody>
      </p:sp>
      <p:sp>
        <p:nvSpPr>
          <p:cNvPr id="311298" name="Rectangle 2"/>
          <p:cNvSpPr>
            <a:spLocks noGrp="1" noChangeArrowheads="1"/>
          </p:cNvSpPr>
          <p:nvPr>
            <p:ph type="title"/>
          </p:nvPr>
        </p:nvSpPr>
        <p:spPr>
          <a:xfrm>
            <a:off x="457200" y="195263"/>
            <a:ext cx="8229600" cy="579437"/>
          </a:xfrm>
        </p:spPr>
        <p:txBody>
          <a:bodyPr/>
          <a:lstStyle/>
          <a:p>
            <a:r>
              <a:rPr lang="en-US"/>
              <a:t>PELVIC PART OF THE SYMPATHETIC TRUNK</a:t>
            </a:r>
          </a:p>
        </p:txBody>
      </p:sp>
      <p:sp>
        <p:nvSpPr>
          <p:cNvPr id="311300" name="Rectangle 4"/>
          <p:cNvSpPr>
            <a:spLocks noGrp="1" noChangeArrowheads="1"/>
          </p:cNvSpPr>
          <p:nvPr>
            <p:ph type="body" sz="half" idx="2"/>
          </p:nvPr>
        </p:nvSpPr>
        <p:spPr>
          <a:xfrm>
            <a:off x="4425950" y="1273175"/>
            <a:ext cx="4038600" cy="5568950"/>
          </a:xfrm>
        </p:spPr>
        <p:txBody>
          <a:bodyPr/>
          <a:lstStyle/>
          <a:p>
            <a:r>
              <a:rPr lang="en-US"/>
              <a:t>The pelvic part of the sympathetic trunk is continuous above, behind the common iliac vessels, with the abdominal part. </a:t>
            </a:r>
          </a:p>
          <a:p>
            <a:r>
              <a:rPr lang="en-US"/>
              <a:t>It runs down behind the rectum on the front of the sacrum, medial to the anterior sacral foramina. </a:t>
            </a:r>
          </a:p>
          <a:p>
            <a:r>
              <a:rPr lang="en-US"/>
              <a:t>The sympathetic trunk has four or five segmentally arranged ganglia. </a:t>
            </a:r>
          </a:p>
          <a:p>
            <a:r>
              <a:rPr lang="en-US"/>
              <a:t>Below, the two trunks converge and finally unite in front of the coccyx.</a:t>
            </a:r>
          </a:p>
        </p:txBody>
      </p:sp>
      <p:pic>
        <p:nvPicPr>
          <p:cNvPr id="311303" name="Picture 7" descr="F66122-004-f108"/>
          <p:cNvPicPr>
            <a:picLocks noChangeAspect="1" noChangeArrowheads="1"/>
          </p:cNvPicPr>
          <p:nvPr/>
        </p:nvPicPr>
        <p:blipFill>
          <a:blip r:embed="rId3"/>
          <a:srcRect/>
          <a:stretch>
            <a:fillRect/>
          </a:stretch>
        </p:blipFill>
        <p:spPr bwMode="auto">
          <a:xfrm>
            <a:off x="1774825" y="825500"/>
            <a:ext cx="2352675" cy="5741988"/>
          </a:xfrm>
          <a:prstGeom prst="rect">
            <a:avLst/>
          </a:prstGeom>
          <a:noFill/>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11303"/>
                                        </p:tgtEl>
                                        <p:attrNameLst>
                                          <p:attrName>style.visibility</p:attrName>
                                        </p:attrNameLst>
                                      </p:cBhvr>
                                      <p:to>
                                        <p:strVal val="visible"/>
                                      </p:to>
                                    </p:set>
                                    <p:anim calcmode="lin" valueType="num">
                                      <p:cBhvr>
                                        <p:cTn id="7" dur="500" fill="hold"/>
                                        <p:tgtEl>
                                          <p:spTgt spid="311303"/>
                                        </p:tgtEl>
                                        <p:attrNameLst>
                                          <p:attrName>ppt_x</p:attrName>
                                        </p:attrNameLst>
                                      </p:cBhvr>
                                      <p:tavLst>
                                        <p:tav tm="0">
                                          <p:val>
                                            <p:strVal val="#ppt_x"/>
                                          </p:val>
                                        </p:tav>
                                        <p:tav tm="100000">
                                          <p:val>
                                            <p:strVal val="#ppt_x"/>
                                          </p:val>
                                        </p:tav>
                                      </p:tavLst>
                                    </p:anim>
                                    <p:anim calcmode="lin" valueType="num">
                                      <p:cBhvr>
                                        <p:cTn id="8" dur="500" fill="hold"/>
                                        <p:tgtEl>
                                          <p:spTgt spid="311303"/>
                                        </p:tgtEl>
                                        <p:attrNameLst>
                                          <p:attrName>ppt_y</p:attrName>
                                        </p:attrNameLst>
                                      </p:cBhvr>
                                      <p:tavLst>
                                        <p:tav tm="0">
                                          <p:val>
                                            <p:strVal val="#ppt_y-#ppt_h/2"/>
                                          </p:val>
                                        </p:tav>
                                        <p:tav tm="100000">
                                          <p:val>
                                            <p:strVal val="#ppt_y"/>
                                          </p:val>
                                        </p:tav>
                                      </p:tavLst>
                                    </p:anim>
                                    <p:anim calcmode="lin" valueType="num">
                                      <p:cBhvr>
                                        <p:cTn id="9" dur="500" fill="hold"/>
                                        <p:tgtEl>
                                          <p:spTgt spid="311303"/>
                                        </p:tgtEl>
                                        <p:attrNameLst>
                                          <p:attrName>ppt_w</p:attrName>
                                        </p:attrNameLst>
                                      </p:cBhvr>
                                      <p:tavLst>
                                        <p:tav tm="0">
                                          <p:val>
                                            <p:strVal val="#ppt_w"/>
                                          </p:val>
                                        </p:tav>
                                        <p:tav tm="100000">
                                          <p:val>
                                            <p:strVal val="#ppt_w"/>
                                          </p:val>
                                        </p:tav>
                                      </p:tavLst>
                                    </p:anim>
                                    <p:anim calcmode="lin" valueType="num">
                                      <p:cBhvr>
                                        <p:cTn id="10" dur="500" fill="hold"/>
                                        <p:tgtEl>
                                          <p:spTgt spid="31130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311300">
                                            <p:txEl>
                                              <p:pRg st="0" end="0"/>
                                            </p:txEl>
                                          </p:spTgt>
                                        </p:tgtEl>
                                        <p:attrNameLst>
                                          <p:attrName>style.visibility</p:attrName>
                                        </p:attrNameLst>
                                      </p:cBhvr>
                                      <p:to>
                                        <p:strVal val="visible"/>
                                      </p:to>
                                    </p:set>
                                    <p:anim calcmode="lin" valueType="num">
                                      <p:cBhvr>
                                        <p:cTn id="15" dur="1000" fill="hold"/>
                                        <p:tgtEl>
                                          <p:spTgt spid="311300">
                                            <p:txEl>
                                              <p:pRg st="0" end="0"/>
                                            </p:txEl>
                                          </p:spTgt>
                                        </p:tgtEl>
                                        <p:attrNameLst>
                                          <p:attrName>ppt_x</p:attrName>
                                        </p:attrNameLst>
                                      </p:cBhvr>
                                      <p:tavLst>
                                        <p:tav tm="0">
                                          <p:val>
                                            <p:strVal val="#ppt_x-.2"/>
                                          </p:val>
                                        </p:tav>
                                        <p:tav tm="100000">
                                          <p:val>
                                            <p:strVal val="#ppt_x"/>
                                          </p:val>
                                        </p:tav>
                                      </p:tavLst>
                                    </p:anim>
                                    <p:anim calcmode="lin" valueType="num">
                                      <p:cBhvr>
                                        <p:cTn id="16" dur="1000" fill="hold"/>
                                        <p:tgtEl>
                                          <p:spTgt spid="31130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7" dur="1000"/>
                                        <p:tgtEl>
                                          <p:spTgt spid="31130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311300">
                                            <p:txEl>
                                              <p:pRg st="1" end="1"/>
                                            </p:txEl>
                                          </p:spTgt>
                                        </p:tgtEl>
                                        <p:attrNameLst>
                                          <p:attrName>style.visibility</p:attrName>
                                        </p:attrNameLst>
                                      </p:cBhvr>
                                      <p:to>
                                        <p:strVal val="visible"/>
                                      </p:to>
                                    </p:set>
                                    <p:anim calcmode="lin" valueType="num">
                                      <p:cBhvr>
                                        <p:cTn id="22" dur="1000" fill="hold"/>
                                        <p:tgtEl>
                                          <p:spTgt spid="311300">
                                            <p:txEl>
                                              <p:pRg st="1" end="1"/>
                                            </p:txEl>
                                          </p:spTgt>
                                        </p:tgtEl>
                                        <p:attrNameLst>
                                          <p:attrName>ppt_x</p:attrName>
                                        </p:attrNameLst>
                                      </p:cBhvr>
                                      <p:tavLst>
                                        <p:tav tm="0">
                                          <p:val>
                                            <p:strVal val="#ppt_x-.2"/>
                                          </p:val>
                                        </p:tav>
                                        <p:tav tm="100000">
                                          <p:val>
                                            <p:strVal val="#ppt_x"/>
                                          </p:val>
                                        </p:tav>
                                      </p:tavLst>
                                    </p:anim>
                                    <p:anim calcmode="lin" valueType="num">
                                      <p:cBhvr>
                                        <p:cTn id="23" dur="1000" fill="hold"/>
                                        <p:tgtEl>
                                          <p:spTgt spid="31130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1130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311300">
                                            <p:txEl>
                                              <p:pRg st="2" end="2"/>
                                            </p:txEl>
                                          </p:spTgt>
                                        </p:tgtEl>
                                        <p:attrNameLst>
                                          <p:attrName>style.visibility</p:attrName>
                                        </p:attrNameLst>
                                      </p:cBhvr>
                                      <p:to>
                                        <p:strVal val="visible"/>
                                      </p:to>
                                    </p:set>
                                    <p:anim calcmode="lin" valueType="num">
                                      <p:cBhvr>
                                        <p:cTn id="29" dur="1000" fill="hold"/>
                                        <p:tgtEl>
                                          <p:spTgt spid="311300">
                                            <p:txEl>
                                              <p:pRg st="2" end="2"/>
                                            </p:txEl>
                                          </p:spTgt>
                                        </p:tgtEl>
                                        <p:attrNameLst>
                                          <p:attrName>ppt_x</p:attrName>
                                        </p:attrNameLst>
                                      </p:cBhvr>
                                      <p:tavLst>
                                        <p:tav tm="0">
                                          <p:val>
                                            <p:strVal val="#ppt_x-.2"/>
                                          </p:val>
                                        </p:tav>
                                        <p:tav tm="100000">
                                          <p:val>
                                            <p:strVal val="#ppt_x"/>
                                          </p:val>
                                        </p:tav>
                                      </p:tavLst>
                                    </p:anim>
                                    <p:anim calcmode="lin" valueType="num">
                                      <p:cBhvr>
                                        <p:cTn id="30" dur="1000" fill="hold"/>
                                        <p:tgtEl>
                                          <p:spTgt spid="31130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11300">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311300">
                                            <p:txEl>
                                              <p:pRg st="3" end="3"/>
                                            </p:txEl>
                                          </p:spTgt>
                                        </p:tgtEl>
                                        <p:attrNameLst>
                                          <p:attrName>style.visibility</p:attrName>
                                        </p:attrNameLst>
                                      </p:cBhvr>
                                      <p:to>
                                        <p:strVal val="visible"/>
                                      </p:to>
                                    </p:set>
                                    <p:anim calcmode="lin" valueType="num">
                                      <p:cBhvr>
                                        <p:cTn id="36" dur="1000" fill="hold"/>
                                        <p:tgtEl>
                                          <p:spTgt spid="311300">
                                            <p:txEl>
                                              <p:pRg st="3" end="3"/>
                                            </p:txEl>
                                          </p:spTgt>
                                        </p:tgtEl>
                                        <p:attrNameLst>
                                          <p:attrName>ppt_x</p:attrName>
                                        </p:attrNameLst>
                                      </p:cBhvr>
                                      <p:tavLst>
                                        <p:tav tm="0">
                                          <p:val>
                                            <p:strVal val="#ppt_x-.2"/>
                                          </p:val>
                                        </p:tav>
                                        <p:tav tm="100000">
                                          <p:val>
                                            <p:strVal val="#ppt_x"/>
                                          </p:val>
                                        </p:tav>
                                      </p:tavLst>
                                    </p:anim>
                                    <p:anim calcmode="lin" valueType="num">
                                      <p:cBhvr>
                                        <p:cTn id="37" dur="1000" fill="hold"/>
                                        <p:tgtEl>
                                          <p:spTgt spid="31130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3113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smtClean="0"/>
              <a:t>Dr. Vohra</a:t>
            </a:r>
            <a:endParaRPr lang="en-US"/>
          </a:p>
        </p:txBody>
      </p:sp>
      <p:sp>
        <p:nvSpPr>
          <p:cNvPr id="7" name="Slide Number Placeholder 5"/>
          <p:cNvSpPr>
            <a:spLocks noGrp="1"/>
          </p:cNvSpPr>
          <p:nvPr>
            <p:ph type="sldNum" sz="quarter" idx="11"/>
          </p:nvPr>
        </p:nvSpPr>
        <p:spPr/>
        <p:txBody>
          <a:bodyPr/>
          <a:lstStyle/>
          <a:p>
            <a:fld id="{90E81B0E-CE5D-4EE0-9A02-32F67A947A82}" type="slidenum">
              <a:rPr lang="en-US"/>
              <a:pPr/>
              <a:t>6</a:t>
            </a:fld>
            <a:endParaRPr lang="en-US"/>
          </a:p>
        </p:txBody>
      </p:sp>
      <p:sp>
        <p:nvSpPr>
          <p:cNvPr id="390146" name="Rectangle 2"/>
          <p:cNvSpPr>
            <a:spLocks noGrp="1" noChangeArrowheads="1"/>
          </p:cNvSpPr>
          <p:nvPr>
            <p:ph type="body" sz="half" idx="2"/>
          </p:nvPr>
        </p:nvSpPr>
        <p:spPr>
          <a:xfrm>
            <a:off x="6008007" y="2598737"/>
            <a:ext cx="2730500" cy="1323439"/>
          </a:xfrm>
          <a:noFill/>
        </p:spPr>
        <p:txBody>
          <a:bodyPr/>
          <a:lstStyle/>
          <a:p>
            <a:pPr marL="0" indent="0">
              <a:spcBef>
                <a:spcPct val="0"/>
              </a:spcBef>
              <a:buClrTx/>
              <a:buSzTx/>
              <a:buFontTx/>
              <a:buNone/>
            </a:pPr>
            <a:r>
              <a:rPr lang="en-US" dirty="0" smtClean="0">
                <a:effectLst/>
              </a:rPr>
              <a:t>Below the inguinal </a:t>
            </a:r>
            <a:r>
              <a:rPr lang="en-US" dirty="0">
                <a:effectLst/>
              </a:rPr>
              <a:t>ligament, the external iliac artery becomes the</a:t>
            </a:r>
            <a:r>
              <a:rPr lang="en-US" dirty="0">
                <a:solidFill>
                  <a:srgbClr val="000000"/>
                </a:solidFill>
                <a:effectLst/>
              </a:rPr>
              <a:t> </a:t>
            </a:r>
            <a:r>
              <a:rPr lang="en-US" b="1" dirty="0">
                <a:solidFill>
                  <a:srgbClr val="FF0000"/>
                </a:solidFill>
              </a:rPr>
              <a:t>femoral artery</a:t>
            </a:r>
          </a:p>
        </p:txBody>
      </p:sp>
      <p:pic>
        <p:nvPicPr>
          <p:cNvPr id="390151" name="Picture 7" descr="F66122-004-f132"/>
          <p:cNvPicPr>
            <a:picLocks noChangeAspect="1" noChangeArrowheads="1"/>
          </p:cNvPicPr>
          <p:nvPr/>
        </p:nvPicPr>
        <p:blipFill>
          <a:blip r:embed="rId3"/>
          <a:srcRect/>
          <a:stretch>
            <a:fillRect/>
          </a:stretch>
        </p:blipFill>
        <p:spPr bwMode="auto">
          <a:xfrm>
            <a:off x="425450" y="222250"/>
            <a:ext cx="5116513" cy="6361113"/>
          </a:xfrm>
          <a:prstGeom prst="rect">
            <a:avLst/>
          </a:prstGeom>
          <a:noFill/>
        </p:spPr>
      </p:pic>
      <p:sp>
        <p:nvSpPr>
          <p:cNvPr id="390150" name="AutoShape 6"/>
          <p:cNvSpPr>
            <a:spLocks noChangeArrowheads="1"/>
          </p:cNvSpPr>
          <p:nvPr/>
        </p:nvSpPr>
        <p:spPr bwMode="auto">
          <a:xfrm>
            <a:off x="3459163" y="5911850"/>
            <a:ext cx="1112837" cy="358775"/>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90152" name="AutoShape 8"/>
          <p:cNvSpPr>
            <a:spLocks noChangeArrowheads="1"/>
          </p:cNvSpPr>
          <p:nvPr/>
        </p:nvSpPr>
        <p:spPr bwMode="auto">
          <a:xfrm>
            <a:off x="1020309" y="6200549"/>
            <a:ext cx="950912" cy="35877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90151"/>
                                        </p:tgtEl>
                                        <p:attrNameLst>
                                          <p:attrName>style.visibility</p:attrName>
                                        </p:attrNameLst>
                                      </p:cBhvr>
                                      <p:to>
                                        <p:strVal val="visible"/>
                                      </p:to>
                                    </p:set>
                                    <p:animEffect transition="in" filter="box(in)">
                                      <p:cBhvr>
                                        <p:cTn id="7" dur="500"/>
                                        <p:tgtEl>
                                          <p:spTgt spid="39015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90146">
                                            <p:txEl>
                                              <p:pRg st="0" end="0"/>
                                            </p:txEl>
                                          </p:spTgt>
                                        </p:tgtEl>
                                        <p:attrNameLst>
                                          <p:attrName>style.visibility</p:attrName>
                                        </p:attrNameLst>
                                      </p:cBhvr>
                                      <p:to>
                                        <p:strVal val="visible"/>
                                      </p:to>
                                    </p:set>
                                    <p:anim calcmode="lin" valueType="num">
                                      <p:cBhvr>
                                        <p:cTn id="12" dur="1000" fill="hold"/>
                                        <p:tgtEl>
                                          <p:spTgt spid="39014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9014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90146">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390150"/>
                                        </p:tgtEl>
                                        <p:attrNameLst>
                                          <p:attrName>style.visibility</p:attrName>
                                        </p:attrNameLst>
                                      </p:cBhvr>
                                      <p:to>
                                        <p:strVal val="visible"/>
                                      </p:to>
                                    </p:set>
                                    <p:anim calcmode="lin" valueType="num">
                                      <p:cBhvr>
                                        <p:cTn id="18" dur="500" fill="hold"/>
                                        <p:tgtEl>
                                          <p:spTgt spid="390150"/>
                                        </p:tgtEl>
                                        <p:attrNameLst>
                                          <p:attrName>ppt_w</p:attrName>
                                        </p:attrNameLst>
                                      </p:cBhvr>
                                      <p:tavLst>
                                        <p:tav tm="0">
                                          <p:val>
                                            <p:fltVal val="0"/>
                                          </p:val>
                                        </p:tav>
                                        <p:tav tm="100000">
                                          <p:val>
                                            <p:strVal val="#ppt_w"/>
                                          </p:val>
                                        </p:tav>
                                      </p:tavLst>
                                    </p:anim>
                                    <p:anim calcmode="lin" valueType="num">
                                      <p:cBhvr>
                                        <p:cTn id="19" dur="500" fill="hold"/>
                                        <p:tgtEl>
                                          <p:spTgt spid="390150"/>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43" presetClass="entr" presetSubtype="0" fill="hold" grpId="0" nodeType="afterEffect">
                                  <p:stCondLst>
                                    <p:cond delay="0"/>
                                  </p:stCondLst>
                                  <p:childTnLst>
                                    <p:set>
                                      <p:cBhvr>
                                        <p:cTn id="22" dur="1" fill="hold">
                                          <p:stCondLst>
                                            <p:cond delay="0"/>
                                          </p:stCondLst>
                                        </p:cTn>
                                        <p:tgtEl>
                                          <p:spTgt spid="390152"/>
                                        </p:tgtEl>
                                        <p:attrNameLst>
                                          <p:attrName>style.visibility</p:attrName>
                                        </p:attrNameLst>
                                      </p:cBhvr>
                                      <p:to>
                                        <p:strVal val="visible"/>
                                      </p:to>
                                    </p:set>
                                    <p:animEffect transition="in" filter="fade">
                                      <p:cBhvr>
                                        <p:cTn id="23" dur="100"/>
                                        <p:tgtEl>
                                          <p:spTgt spid="390152"/>
                                        </p:tgtEl>
                                      </p:cBhvr>
                                    </p:animEffect>
                                    <p:anim calcmode="lin" valueType="num">
                                      <p:cBhvr>
                                        <p:cTn id="24" dur="400" fill="hold"/>
                                        <p:tgtEl>
                                          <p:spTgt spid="390152"/>
                                        </p:tgtEl>
                                        <p:attrNameLst>
                                          <p:attrName>ppt_x</p:attrName>
                                        </p:attrNameLst>
                                      </p:cBhvr>
                                      <p:tavLst>
                                        <p:tav tm="0">
                                          <p:val>
                                            <p:strVal val="#ppt_x"/>
                                          </p:val>
                                        </p:tav>
                                        <p:tav tm="100000">
                                          <p:val>
                                            <p:strVal val="#ppt_x"/>
                                          </p:val>
                                        </p:tav>
                                      </p:tavLst>
                                    </p:anim>
                                    <p:anim calcmode="lin" valueType="num">
                                      <p:cBhvr>
                                        <p:cTn id="25" dur="400" fill="hold"/>
                                        <p:tgtEl>
                                          <p:spTgt spid="390152"/>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901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901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build="p"/>
      <p:bldP spid="390150" grpId="0" animBg="1"/>
      <p:bldP spid="39015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smtClean="0"/>
              <a:t>Dr. Vohra</a:t>
            </a:r>
            <a:endParaRPr lang="en-US"/>
          </a:p>
        </p:txBody>
      </p:sp>
      <p:sp>
        <p:nvSpPr>
          <p:cNvPr id="8" name="Slide Number Placeholder 5"/>
          <p:cNvSpPr>
            <a:spLocks noGrp="1"/>
          </p:cNvSpPr>
          <p:nvPr>
            <p:ph type="sldNum" sz="quarter" idx="11"/>
          </p:nvPr>
        </p:nvSpPr>
        <p:spPr/>
        <p:txBody>
          <a:bodyPr/>
          <a:lstStyle/>
          <a:p>
            <a:fld id="{3D0D52A8-F741-4E20-8D35-72650E4E8B47}" type="slidenum">
              <a:rPr lang="en-US"/>
              <a:pPr/>
              <a:t>60</a:t>
            </a:fld>
            <a:endParaRPr lang="en-US"/>
          </a:p>
        </p:txBody>
      </p:sp>
      <p:sp>
        <p:nvSpPr>
          <p:cNvPr id="313346" name="Rectangle 2"/>
          <p:cNvSpPr>
            <a:spLocks noGrp="1" noChangeArrowheads="1"/>
          </p:cNvSpPr>
          <p:nvPr>
            <p:ph type="title"/>
          </p:nvPr>
        </p:nvSpPr>
        <p:spPr>
          <a:xfrm>
            <a:off x="6459538" y="454025"/>
            <a:ext cx="2543175" cy="579438"/>
          </a:xfrm>
        </p:spPr>
        <p:txBody>
          <a:bodyPr/>
          <a:lstStyle/>
          <a:p>
            <a:r>
              <a:rPr lang="en-US"/>
              <a:t>BRANCHES</a:t>
            </a:r>
          </a:p>
        </p:txBody>
      </p:sp>
      <p:sp>
        <p:nvSpPr>
          <p:cNvPr id="313348" name="Rectangle 4"/>
          <p:cNvSpPr>
            <a:spLocks noGrp="1" noChangeArrowheads="1"/>
          </p:cNvSpPr>
          <p:nvPr>
            <p:ph type="body" sz="half" idx="2"/>
          </p:nvPr>
        </p:nvSpPr>
        <p:spPr>
          <a:xfrm>
            <a:off x="6483350" y="2938463"/>
            <a:ext cx="2422525" cy="2590800"/>
          </a:xfrm>
        </p:spPr>
        <p:txBody>
          <a:bodyPr/>
          <a:lstStyle/>
          <a:p>
            <a:r>
              <a:rPr lang="en-US" sz="1800" b="1">
                <a:solidFill>
                  <a:srgbClr val="FF0000"/>
                </a:solidFill>
              </a:rPr>
              <a:t>Gray rami communicantes</a:t>
            </a:r>
            <a:r>
              <a:rPr lang="en-US" sz="1800"/>
              <a:t> to the sacral and coccygeal nerves</a:t>
            </a:r>
          </a:p>
          <a:p>
            <a:r>
              <a:rPr lang="en-US" sz="1800">
                <a:solidFill>
                  <a:schemeClr val="hlink"/>
                </a:solidFill>
              </a:rPr>
              <a:t>Fibers that join the hypogastric plexuses</a:t>
            </a:r>
          </a:p>
        </p:txBody>
      </p:sp>
      <p:pic>
        <p:nvPicPr>
          <p:cNvPr id="313354" name="Picture 10" descr="F66122-005-f061"/>
          <p:cNvPicPr>
            <a:picLocks noChangeAspect="1" noChangeArrowheads="1"/>
          </p:cNvPicPr>
          <p:nvPr/>
        </p:nvPicPr>
        <p:blipFill>
          <a:blip r:embed="rId3"/>
          <a:srcRect/>
          <a:stretch>
            <a:fillRect/>
          </a:stretch>
        </p:blipFill>
        <p:spPr bwMode="auto">
          <a:xfrm>
            <a:off x="180975" y="195263"/>
            <a:ext cx="6207125" cy="6408737"/>
          </a:xfrm>
          <a:prstGeom prst="rect">
            <a:avLst/>
          </a:prstGeom>
          <a:noFill/>
        </p:spPr>
      </p:pic>
      <p:sp>
        <p:nvSpPr>
          <p:cNvPr id="313350" name="AutoShape 6"/>
          <p:cNvSpPr>
            <a:spLocks noChangeArrowheads="1"/>
          </p:cNvSpPr>
          <p:nvPr/>
        </p:nvSpPr>
        <p:spPr bwMode="auto">
          <a:xfrm>
            <a:off x="749300" y="847725"/>
            <a:ext cx="1646238" cy="303213"/>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13352" name="AutoShape 8"/>
          <p:cNvSpPr>
            <a:spLocks noChangeArrowheads="1"/>
          </p:cNvSpPr>
          <p:nvPr/>
        </p:nvSpPr>
        <p:spPr bwMode="auto">
          <a:xfrm>
            <a:off x="68263" y="3595688"/>
            <a:ext cx="1290637" cy="679450"/>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3354"/>
                                        </p:tgtEl>
                                        <p:attrNameLst>
                                          <p:attrName>style.visibility</p:attrName>
                                        </p:attrNameLst>
                                      </p:cBhvr>
                                      <p:to>
                                        <p:strVal val="visible"/>
                                      </p:to>
                                    </p:set>
                                    <p:animEffect transition="in" filter="box(in)">
                                      <p:cBhvr>
                                        <p:cTn id="7" dur="500"/>
                                        <p:tgtEl>
                                          <p:spTgt spid="31335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13348">
                                            <p:txEl>
                                              <p:pRg st="0" end="0"/>
                                            </p:txEl>
                                          </p:spTgt>
                                        </p:tgtEl>
                                        <p:attrNameLst>
                                          <p:attrName>style.visibility</p:attrName>
                                        </p:attrNameLst>
                                      </p:cBhvr>
                                      <p:to>
                                        <p:strVal val="visible"/>
                                      </p:to>
                                    </p:set>
                                    <p:anim calcmode="lin" valueType="num">
                                      <p:cBhvr>
                                        <p:cTn id="12" dur="1000" fill="hold"/>
                                        <p:tgtEl>
                                          <p:spTgt spid="31334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1334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13348">
                                            <p:txEl>
                                              <p:pRg st="0" end="0"/>
                                            </p:txEl>
                                          </p:spTgt>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313350"/>
                                        </p:tgtEl>
                                        <p:attrNameLst>
                                          <p:attrName>style.visibility</p:attrName>
                                        </p:attrNameLst>
                                      </p:cBhvr>
                                      <p:to>
                                        <p:strVal val="visible"/>
                                      </p:to>
                                    </p:set>
                                    <p:anim calcmode="lin" valueType="num">
                                      <p:cBhvr>
                                        <p:cTn id="18" dur="1000" fill="hold"/>
                                        <p:tgtEl>
                                          <p:spTgt spid="313350"/>
                                        </p:tgtEl>
                                        <p:attrNameLst>
                                          <p:attrName>ppt_w</p:attrName>
                                        </p:attrNameLst>
                                      </p:cBhvr>
                                      <p:tavLst>
                                        <p:tav tm="0">
                                          <p:val>
                                            <p:strVal val="#ppt_w*0.70"/>
                                          </p:val>
                                        </p:tav>
                                        <p:tav tm="100000">
                                          <p:val>
                                            <p:strVal val="#ppt_w"/>
                                          </p:val>
                                        </p:tav>
                                      </p:tavLst>
                                    </p:anim>
                                    <p:anim calcmode="lin" valueType="num">
                                      <p:cBhvr>
                                        <p:cTn id="19" dur="1000" fill="hold"/>
                                        <p:tgtEl>
                                          <p:spTgt spid="313350"/>
                                        </p:tgtEl>
                                        <p:attrNameLst>
                                          <p:attrName>ppt_h</p:attrName>
                                        </p:attrNameLst>
                                      </p:cBhvr>
                                      <p:tavLst>
                                        <p:tav tm="0">
                                          <p:val>
                                            <p:strVal val="#ppt_h"/>
                                          </p:val>
                                        </p:tav>
                                        <p:tav tm="100000">
                                          <p:val>
                                            <p:strVal val="#ppt_h"/>
                                          </p:val>
                                        </p:tav>
                                      </p:tavLst>
                                    </p:anim>
                                    <p:animEffect transition="in" filter="fade">
                                      <p:cBhvr>
                                        <p:cTn id="20" dur="1000"/>
                                        <p:tgtEl>
                                          <p:spTgt spid="313350"/>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313348">
                                            <p:txEl>
                                              <p:pRg st="1" end="1"/>
                                            </p:txEl>
                                          </p:spTgt>
                                        </p:tgtEl>
                                        <p:attrNameLst>
                                          <p:attrName>style.visibility</p:attrName>
                                        </p:attrNameLst>
                                      </p:cBhvr>
                                      <p:to>
                                        <p:strVal val="visible"/>
                                      </p:to>
                                    </p:set>
                                    <p:anim calcmode="lin" valueType="num">
                                      <p:cBhvr>
                                        <p:cTn id="25" dur="1000" fill="hold"/>
                                        <p:tgtEl>
                                          <p:spTgt spid="313348">
                                            <p:txEl>
                                              <p:pRg st="1" end="1"/>
                                            </p:txEl>
                                          </p:spTgt>
                                        </p:tgtEl>
                                        <p:attrNameLst>
                                          <p:attrName>ppt_x</p:attrName>
                                        </p:attrNameLst>
                                      </p:cBhvr>
                                      <p:tavLst>
                                        <p:tav tm="0">
                                          <p:val>
                                            <p:strVal val="#ppt_x-.2"/>
                                          </p:val>
                                        </p:tav>
                                        <p:tav tm="100000">
                                          <p:val>
                                            <p:strVal val="#ppt_x"/>
                                          </p:val>
                                        </p:tav>
                                      </p:tavLst>
                                    </p:anim>
                                    <p:anim calcmode="lin" valueType="num">
                                      <p:cBhvr>
                                        <p:cTn id="26" dur="1000" fill="hold"/>
                                        <p:tgtEl>
                                          <p:spTgt spid="31334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13348">
                                            <p:txEl>
                                              <p:pRg st="1" end="1"/>
                                            </p:txEl>
                                          </p:spTgt>
                                        </p:tgtEl>
                                      </p:cBhvr>
                                    </p:animEffect>
                                  </p:childTnLst>
                                </p:cTn>
                              </p:par>
                            </p:childTnLst>
                          </p:cTn>
                        </p:par>
                        <p:par>
                          <p:cTn id="28" fill="hold">
                            <p:stCondLst>
                              <p:cond delay="1000"/>
                            </p:stCondLst>
                            <p:childTnLst>
                              <p:par>
                                <p:cTn id="29" presetID="43" presetClass="entr" presetSubtype="0" fill="hold" grpId="0" nodeType="afterEffect">
                                  <p:stCondLst>
                                    <p:cond delay="0"/>
                                  </p:stCondLst>
                                  <p:childTnLst>
                                    <p:set>
                                      <p:cBhvr>
                                        <p:cTn id="30" dur="1" fill="hold">
                                          <p:stCondLst>
                                            <p:cond delay="0"/>
                                          </p:stCondLst>
                                        </p:cTn>
                                        <p:tgtEl>
                                          <p:spTgt spid="313352"/>
                                        </p:tgtEl>
                                        <p:attrNameLst>
                                          <p:attrName>style.visibility</p:attrName>
                                        </p:attrNameLst>
                                      </p:cBhvr>
                                      <p:to>
                                        <p:strVal val="visible"/>
                                      </p:to>
                                    </p:set>
                                    <p:animEffect transition="in" filter="fade">
                                      <p:cBhvr>
                                        <p:cTn id="31" dur="100"/>
                                        <p:tgtEl>
                                          <p:spTgt spid="313352"/>
                                        </p:tgtEl>
                                      </p:cBhvr>
                                    </p:animEffect>
                                    <p:anim calcmode="lin" valueType="num">
                                      <p:cBhvr>
                                        <p:cTn id="32" dur="400" fill="hold"/>
                                        <p:tgtEl>
                                          <p:spTgt spid="313352"/>
                                        </p:tgtEl>
                                        <p:attrNameLst>
                                          <p:attrName>ppt_x</p:attrName>
                                        </p:attrNameLst>
                                      </p:cBhvr>
                                      <p:tavLst>
                                        <p:tav tm="0">
                                          <p:val>
                                            <p:strVal val="#ppt_x"/>
                                          </p:val>
                                        </p:tav>
                                        <p:tav tm="100000">
                                          <p:val>
                                            <p:strVal val="#ppt_x"/>
                                          </p:val>
                                        </p:tav>
                                      </p:tavLst>
                                    </p:anim>
                                    <p:anim calcmode="lin" valueType="num">
                                      <p:cBhvr>
                                        <p:cTn id="33" dur="400" fill="hold"/>
                                        <p:tgtEl>
                                          <p:spTgt spid="313352"/>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3133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3133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8" grpId="0" uiExpand="1" build="p"/>
      <p:bldP spid="313350" grpId="0" animBg="1"/>
      <p:bldP spid="31335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120FB3E0-26F5-4D47-AD9E-3C3355D1DDE9}" type="slidenum">
              <a:rPr lang="en-US"/>
              <a:pPr/>
              <a:t>61</a:t>
            </a:fld>
            <a:endParaRPr lang="en-US"/>
          </a:p>
        </p:txBody>
      </p:sp>
      <p:sp>
        <p:nvSpPr>
          <p:cNvPr id="315394" name="Rectangle 2"/>
          <p:cNvSpPr>
            <a:spLocks noGrp="1" noChangeArrowheads="1"/>
          </p:cNvSpPr>
          <p:nvPr>
            <p:ph type="title"/>
          </p:nvPr>
        </p:nvSpPr>
        <p:spPr>
          <a:xfrm>
            <a:off x="6243638" y="111125"/>
            <a:ext cx="2632075" cy="1554163"/>
          </a:xfrm>
        </p:spPr>
        <p:txBody>
          <a:bodyPr/>
          <a:lstStyle/>
          <a:p>
            <a:r>
              <a:rPr lang="en-US" dirty="0"/>
              <a:t>PELVIC SPLANCHNIC NERVES</a:t>
            </a:r>
          </a:p>
        </p:txBody>
      </p:sp>
      <p:sp>
        <p:nvSpPr>
          <p:cNvPr id="315396" name="Rectangle 4"/>
          <p:cNvSpPr>
            <a:spLocks noGrp="1" noChangeArrowheads="1"/>
          </p:cNvSpPr>
          <p:nvPr>
            <p:ph type="body" sz="half" idx="2"/>
          </p:nvPr>
        </p:nvSpPr>
        <p:spPr>
          <a:xfrm>
            <a:off x="6019800" y="1703388"/>
            <a:ext cx="2933700" cy="5029200"/>
          </a:xfrm>
        </p:spPr>
        <p:txBody>
          <a:bodyPr/>
          <a:lstStyle/>
          <a:p>
            <a:r>
              <a:rPr lang="en-US"/>
              <a:t>The </a:t>
            </a:r>
            <a:r>
              <a:rPr lang="en-US" b="1">
                <a:solidFill>
                  <a:srgbClr val="FF0000"/>
                </a:solidFill>
              </a:rPr>
              <a:t>pelvic splanchnic nerves</a:t>
            </a:r>
            <a:r>
              <a:rPr lang="en-US"/>
              <a:t> form the parasympathetic part of the autonomic nervous system in the pelvis. </a:t>
            </a:r>
          </a:p>
          <a:p>
            <a:r>
              <a:rPr lang="en-US"/>
              <a:t>The preganglionic fibers arise from the second, third, and fourth sacral nerves and synapse in ganglia in the inferior hypogastric plexus or in the walls of the viscera.</a:t>
            </a:r>
          </a:p>
        </p:txBody>
      </p:sp>
      <p:pic>
        <p:nvPicPr>
          <p:cNvPr id="315397" name="Picture 5" descr="Untitled-24"/>
          <p:cNvPicPr>
            <a:picLocks noChangeAspect="1" noChangeArrowheads="1"/>
          </p:cNvPicPr>
          <p:nvPr/>
        </p:nvPicPr>
        <p:blipFill>
          <a:blip r:embed="rId3" cstate="print"/>
          <a:srcRect/>
          <a:stretch>
            <a:fillRect/>
          </a:stretch>
        </p:blipFill>
        <p:spPr bwMode="auto">
          <a:xfrm>
            <a:off x="117475" y="26988"/>
            <a:ext cx="5840413" cy="6802437"/>
          </a:xfrm>
          <a:prstGeom prst="rect">
            <a:avLst/>
          </a:prstGeom>
          <a:noFill/>
        </p:spPr>
      </p:pic>
      <p:sp>
        <p:nvSpPr>
          <p:cNvPr id="315398" name="AutoShape 6"/>
          <p:cNvSpPr>
            <a:spLocks noChangeArrowheads="1"/>
          </p:cNvSpPr>
          <p:nvPr/>
        </p:nvSpPr>
        <p:spPr bwMode="auto">
          <a:xfrm>
            <a:off x="225425" y="5253038"/>
            <a:ext cx="1089025" cy="671512"/>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7" name="Footer Placeholder 6"/>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5397"/>
                                        </p:tgtEl>
                                        <p:attrNameLst>
                                          <p:attrName>style.visibility</p:attrName>
                                        </p:attrNameLst>
                                      </p:cBhvr>
                                      <p:to>
                                        <p:strVal val="visible"/>
                                      </p:to>
                                    </p:set>
                                    <p:animEffect transition="in" filter="box(in)">
                                      <p:cBhvr>
                                        <p:cTn id="7" dur="500"/>
                                        <p:tgtEl>
                                          <p:spTgt spid="31539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15396">
                                            <p:txEl>
                                              <p:pRg st="0" end="0"/>
                                            </p:txEl>
                                          </p:spTgt>
                                        </p:tgtEl>
                                        <p:attrNameLst>
                                          <p:attrName>style.visibility</p:attrName>
                                        </p:attrNameLst>
                                      </p:cBhvr>
                                      <p:to>
                                        <p:strVal val="visible"/>
                                      </p:to>
                                    </p:set>
                                    <p:anim calcmode="lin" valueType="num">
                                      <p:cBhvr>
                                        <p:cTn id="12" dur="1000" fill="hold"/>
                                        <p:tgtEl>
                                          <p:spTgt spid="31539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1539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15396">
                                            <p:txEl>
                                              <p:pRg st="0" end="0"/>
                                            </p:txEl>
                                          </p:spTgt>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315398"/>
                                        </p:tgtEl>
                                        <p:attrNameLst>
                                          <p:attrName>style.visibility</p:attrName>
                                        </p:attrNameLst>
                                      </p:cBhvr>
                                      <p:to>
                                        <p:strVal val="visible"/>
                                      </p:to>
                                    </p:set>
                                    <p:anim calcmode="lin" valueType="num">
                                      <p:cBhvr>
                                        <p:cTn id="18" dur="1000" fill="hold"/>
                                        <p:tgtEl>
                                          <p:spTgt spid="315398"/>
                                        </p:tgtEl>
                                        <p:attrNameLst>
                                          <p:attrName>ppt_w</p:attrName>
                                        </p:attrNameLst>
                                      </p:cBhvr>
                                      <p:tavLst>
                                        <p:tav tm="0">
                                          <p:val>
                                            <p:strVal val="#ppt_w*0.70"/>
                                          </p:val>
                                        </p:tav>
                                        <p:tav tm="100000">
                                          <p:val>
                                            <p:strVal val="#ppt_w"/>
                                          </p:val>
                                        </p:tav>
                                      </p:tavLst>
                                    </p:anim>
                                    <p:anim calcmode="lin" valueType="num">
                                      <p:cBhvr>
                                        <p:cTn id="19" dur="1000" fill="hold"/>
                                        <p:tgtEl>
                                          <p:spTgt spid="315398"/>
                                        </p:tgtEl>
                                        <p:attrNameLst>
                                          <p:attrName>ppt_h</p:attrName>
                                        </p:attrNameLst>
                                      </p:cBhvr>
                                      <p:tavLst>
                                        <p:tav tm="0">
                                          <p:val>
                                            <p:strVal val="#ppt_h"/>
                                          </p:val>
                                        </p:tav>
                                        <p:tav tm="100000">
                                          <p:val>
                                            <p:strVal val="#ppt_h"/>
                                          </p:val>
                                        </p:tav>
                                      </p:tavLst>
                                    </p:anim>
                                    <p:animEffect transition="in" filter="fade">
                                      <p:cBhvr>
                                        <p:cTn id="20" dur="1000"/>
                                        <p:tgtEl>
                                          <p:spTgt spid="315398"/>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315396">
                                            <p:txEl>
                                              <p:pRg st="1" end="1"/>
                                            </p:txEl>
                                          </p:spTgt>
                                        </p:tgtEl>
                                        <p:attrNameLst>
                                          <p:attrName>style.visibility</p:attrName>
                                        </p:attrNameLst>
                                      </p:cBhvr>
                                      <p:to>
                                        <p:strVal val="visible"/>
                                      </p:to>
                                    </p:set>
                                    <p:anim calcmode="lin" valueType="num">
                                      <p:cBhvr>
                                        <p:cTn id="25" dur="1000" fill="hold"/>
                                        <p:tgtEl>
                                          <p:spTgt spid="315396">
                                            <p:txEl>
                                              <p:pRg st="1" end="1"/>
                                            </p:txEl>
                                          </p:spTgt>
                                        </p:tgtEl>
                                        <p:attrNameLst>
                                          <p:attrName>ppt_x</p:attrName>
                                        </p:attrNameLst>
                                      </p:cBhvr>
                                      <p:tavLst>
                                        <p:tav tm="0">
                                          <p:val>
                                            <p:strVal val="#ppt_x-.2"/>
                                          </p:val>
                                        </p:tav>
                                        <p:tav tm="100000">
                                          <p:val>
                                            <p:strVal val="#ppt_x"/>
                                          </p:val>
                                        </p:tav>
                                      </p:tavLst>
                                    </p:anim>
                                    <p:anim calcmode="lin" valueType="num">
                                      <p:cBhvr>
                                        <p:cTn id="26" dur="1000" fill="hold"/>
                                        <p:tgtEl>
                                          <p:spTgt spid="31539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153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uiExpand="1" build="p"/>
      <p:bldP spid="3153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5845295D-5E78-408A-B78B-82FD2F5A3451}" type="slidenum">
              <a:rPr lang="en-US"/>
              <a:pPr/>
              <a:t>62</a:t>
            </a:fld>
            <a:endParaRPr lang="en-US"/>
          </a:p>
        </p:txBody>
      </p:sp>
      <p:sp>
        <p:nvSpPr>
          <p:cNvPr id="371716" name="Rectangle 4"/>
          <p:cNvSpPr>
            <a:spLocks noGrp="1" noChangeArrowheads="1"/>
          </p:cNvSpPr>
          <p:nvPr>
            <p:ph type="body" sz="half" idx="2"/>
          </p:nvPr>
        </p:nvSpPr>
        <p:spPr>
          <a:xfrm>
            <a:off x="6788150" y="1524000"/>
            <a:ext cx="2065338" cy="5021263"/>
          </a:xfrm>
        </p:spPr>
        <p:txBody>
          <a:bodyPr/>
          <a:lstStyle/>
          <a:p>
            <a:pPr marL="0" indent="0">
              <a:buFont typeface="Wingdings" pitchFamily="2" charset="2"/>
              <a:buNone/>
            </a:pPr>
            <a:r>
              <a:rPr lang="en-US"/>
              <a:t>Some of the parasympathetic fibers that begin in the pelvis </a:t>
            </a:r>
            <a:r>
              <a:rPr lang="en-US" i="1">
                <a:solidFill>
                  <a:schemeClr val="hlink"/>
                </a:solidFill>
              </a:rPr>
              <a:t>ascend </a:t>
            </a:r>
            <a:r>
              <a:rPr lang="en-US"/>
              <a:t>through the hypogastric plexuses and thence via the aortic plexus to the </a:t>
            </a:r>
            <a:r>
              <a:rPr lang="en-US" b="1">
                <a:solidFill>
                  <a:srgbClr val="FF0000"/>
                </a:solidFill>
              </a:rPr>
              <a:t>inferior mesenteric plexus. </a:t>
            </a:r>
          </a:p>
        </p:txBody>
      </p:sp>
      <p:pic>
        <p:nvPicPr>
          <p:cNvPr id="371718" name="Picture 6" descr="F66122-005-f062a"/>
          <p:cNvPicPr>
            <a:picLocks noChangeAspect="1" noChangeArrowheads="1"/>
          </p:cNvPicPr>
          <p:nvPr/>
        </p:nvPicPr>
        <p:blipFill>
          <a:blip r:embed="rId3"/>
          <a:srcRect/>
          <a:stretch>
            <a:fillRect/>
          </a:stretch>
        </p:blipFill>
        <p:spPr bwMode="auto">
          <a:xfrm>
            <a:off x="360363" y="541338"/>
            <a:ext cx="6267450" cy="5681662"/>
          </a:xfrm>
          <a:prstGeom prst="rect">
            <a:avLst/>
          </a:prstGeom>
          <a:noFill/>
        </p:spPr>
      </p:pic>
      <p:sp>
        <p:nvSpPr>
          <p:cNvPr id="371719" name="AutoShape 7"/>
          <p:cNvSpPr>
            <a:spLocks noChangeArrowheads="1"/>
          </p:cNvSpPr>
          <p:nvPr/>
        </p:nvSpPr>
        <p:spPr bwMode="auto">
          <a:xfrm>
            <a:off x="3681413" y="561975"/>
            <a:ext cx="1903412" cy="311150"/>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71718"/>
                                        </p:tgtEl>
                                        <p:attrNameLst>
                                          <p:attrName>style.visibility</p:attrName>
                                        </p:attrNameLst>
                                      </p:cBhvr>
                                      <p:to>
                                        <p:strVal val="visible"/>
                                      </p:to>
                                    </p:set>
                                    <p:animEffect transition="in" filter="box(in)">
                                      <p:cBhvr>
                                        <p:cTn id="7" dur="500"/>
                                        <p:tgtEl>
                                          <p:spTgt spid="37171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71716">
                                            <p:txEl>
                                              <p:pRg st="0" end="0"/>
                                            </p:txEl>
                                          </p:spTgt>
                                        </p:tgtEl>
                                        <p:attrNameLst>
                                          <p:attrName>style.visibility</p:attrName>
                                        </p:attrNameLst>
                                      </p:cBhvr>
                                      <p:to>
                                        <p:strVal val="visible"/>
                                      </p:to>
                                    </p:set>
                                    <p:anim calcmode="lin" valueType="num">
                                      <p:cBhvr>
                                        <p:cTn id="12" dur="1000" fill="hold"/>
                                        <p:tgtEl>
                                          <p:spTgt spid="37171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717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1716">
                                            <p:txEl>
                                              <p:pRg st="0" end="0"/>
                                            </p:txEl>
                                          </p:spTgt>
                                        </p:tgtEl>
                                      </p:cBhvr>
                                    </p:animEffect>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371719"/>
                                        </p:tgtEl>
                                        <p:attrNameLst>
                                          <p:attrName>style.visibility</p:attrName>
                                        </p:attrNameLst>
                                      </p:cBhvr>
                                      <p:to>
                                        <p:strVal val="visible"/>
                                      </p:to>
                                    </p:set>
                                    <p:animEffect transition="in" filter="fade">
                                      <p:cBhvr>
                                        <p:cTn id="18" dur="100"/>
                                        <p:tgtEl>
                                          <p:spTgt spid="371719"/>
                                        </p:tgtEl>
                                      </p:cBhvr>
                                    </p:animEffect>
                                    <p:anim calcmode="lin" valueType="num">
                                      <p:cBhvr>
                                        <p:cTn id="19" dur="400" fill="hold"/>
                                        <p:tgtEl>
                                          <p:spTgt spid="371719"/>
                                        </p:tgtEl>
                                        <p:attrNameLst>
                                          <p:attrName>ppt_x</p:attrName>
                                        </p:attrNameLst>
                                      </p:cBhvr>
                                      <p:tavLst>
                                        <p:tav tm="0">
                                          <p:val>
                                            <p:strVal val="#ppt_x"/>
                                          </p:val>
                                        </p:tav>
                                        <p:tav tm="100000">
                                          <p:val>
                                            <p:strVal val="#ppt_x"/>
                                          </p:val>
                                        </p:tav>
                                      </p:tavLst>
                                    </p:anim>
                                    <p:anim calcmode="lin" valueType="num">
                                      <p:cBhvr>
                                        <p:cTn id="20" dur="400" fill="hold"/>
                                        <p:tgtEl>
                                          <p:spTgt spid="371719"/>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3717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3717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6" grpId="0" build="p"/>
      <p:bldP spid="3717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US" smtClean="0"/>
              <a:t>Dr. Vohra</a:t>
            </a:r>
            <a:endParaRPr lang="en-US"/>
          </a:p>
        </p:txBody>
      </p:sp>
      <p:sp>
        <p:nvSpPr>
          <p:cNvPr id="5" name="Slide Number Placeholder 5"/>
          <p:cNvSpPr>
            <a:spLocks noGrp="1"/>
          </p:cNvSpPr>
          <p:nvPr>
            <p:ph type="sldNum" sz="quarter" idx="11"/>
          </p:nvPr>
        </p:nvSpPr>
        <p:spPr/>
        <p:txBody>
          <a:bodyPr/>
          <a:lstStyle/>
          <a:p>
            <a:fld id="{EDCC1FA1-4491-4CE8-9DEB-0CE79E9D54AB}" type="slidenum">
              <a:rPr lang="en-US"/>
              <a:pPr/>
              <a:t>63</a:t>
            </a:fld>
            <a:endParaRPr lang="en-US"/>
          </a:p>
        </p:txBody>
      </p:sp>
      <p:sp>
        <p:nvSpPr>
          <p:cNvPr id="373762" name="Rectangle 2"/>
          <p:cNvSpPr>
            <a:spLocks noGrp="1" noChangeArrowheads="1"/>
          </p:cNvSpPr>
          <p:nvPr>
            <p:ph type="body" sz="half" idx="2"/>
          </p:nvPr>
        </p:nvSpPr>
        <p:spPr>
          <a:xfrm>
            <a:off x="5538788" y="2138363"/>
            <a:ext cx="3090862" cy="4108450"/>
          </a:xfrm>
        </p:spPr>
        <p:txBody>
          <a:bodyPr/>
          <a:lstStyle/>
          <a:p>
            <a:pPr marL="0" indent="0">
              <a:buFont typeface="Wingdings" pitchFamily="2" charset="2"/>
              <a:buNone/>
            </a:pPr>
            <a:r>
              <a:rPr lang="en-US"/>
              <a:t>These parasympathetic fibers are then distributed along branches of the inferior mesenteric artery to supply the large bowel from the left colic flexure to the upper half of the anal canal.</a:t>
            </a:r>
          </a:p>
        </p:txBody>
      </p:sp>
      <p:pic>
        <p:nvPicPr>
          <p:cNvPr id="373763" name="Picture 3" descr="Untitled-34"/>
          <p:cNvPicPr>
            <a:picLocks noChangeAspect="1" noChangeArrowheads="1"/>
          </p:cNvPicPr>
          <p:nvPr/>
        </p:nvPicPr>
        <p:blipFill>
          <a:blip r:embed="rId3"/>
          <a:srcRect/>
          <a:stretch>
            <a:fillRect/>
          </a:stretch>
        </p:blipFill>
        <p:spPr bwMode="auto">
          <a:xfrm>
            <a:off x="466725" y="203200"/>
            <a:ext cx="4773613" cy="6397625"/>
          </a:xfrm>
          <a:prstGeom prst="rect">
            <a:avLst/>
          </a:prstGeom>
          <a:noFill/>
        </p:spPr>
      </p:pic>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73763"/>
                                        </p:tgtEl>
                                        <p:attrNameLst>
                                          <p:attrName>style.visibility</p:attrName>
                                        </p:attrNameLst>
                                      </p:cBhvr>
                                      <p:to>
                                        <p:strVal val="visible"/>
                                      </p:to>
                                    </p:set>
                                    <p:animEffect transition="in" filter="box(in)">
                                      <p:cBhvr>
                                        <p:cTn id="7" dur="500"/>
                                        <p:tgtEl>
                                          <p:spTgt spid="37376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73762">
                                            <p:txEl>
                                              <p:pRg st="0" end="0"/>
                                            </p:txEl>
                                          </p:spTgt>
                                        </p:tgtEl>
                                        <p:attrNameLst>
                                          <p:attrName>style.visibility</p:attrName>
                                        </p:attrNameLst>
                                      </p:cBhvr>
                                      <p:to>
                                        <p:strVal val="visible"/>
                                      </p:to>
                                    </p:set>
                                    <p:anim calcmode="lin" valueType="num">
                                      <p:cBhvr>
                                        <p:cTn id="12" dur="1000" fill="hold"/>
                                        <p:tgtEl>
                                          <p:spTgt spid="373762">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7376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3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0" name="Picture 4" descr="Untitled-25"/>
          <p:cNvPicPr>
            <a:picLocks noChangeAspect="1" noChangeArrowheads="1"/>
          </p:cNvPicPr>
          <p:nvPr/>
        </p:nvPicPr>
        <p:blipFill>
          <a:blip r:embed="rId3"/>
          <a:srcRect/>
          <a:stretch>
            <a:fillRect/>
          </a:stretch>
        </p:blipFill>
        <p:spPr bwMode="auto">
          <a:xfrm>
            <a:off x="0" y="66675"/>
            <a:ext cx="9144000" cy="6708775"/>
          </a:xfrm>
          <a:prstGeom prst="rect">
            <a:avLst/>
          </a:prstGeom>
          <a:noFill/>
        </p:spPr>
      </p:pic>
      <p:sp>
        <p:nvSpPr>
          <p:cNvPr id="398342" name="Freeform 6"/>
          <p:cNvSpPr>
            <a:spLocks/>
          </p:cNvSpPr>
          <p:nvPr/>
        </p:nvSpPr>
        <p:spPr bwMode="auto">
          <a:xfrm>
            <a:off x="1555750" y="5557838"/>
            <a:ext cx="2565400" cy="552450"/>
          </a:xfrm>
          <a:custGeom>
            <a:avLst/>
            <a:gdLst/>
            <a:ahLst/>
            <a:cxnLst>
              <a:cxn ang="0">
                <a:pos x="0" y="43"/>
              </a:cxn>
              <a:cxn ang="0">
                <a:pos x="24" y="11"/>
              </a:cxn>
              <a:cxn ang="0">
                <a:pos x="92" y="3"/>
              </a:cxn>
              <a:cxn ang="0">
                <a:pos x="228" y="27"/>
              </a:cxn>
              <a:cxn ang="0">
                <a:pos x="332" y="31"/>
              </a:cxn>
              <a:cxn ang="0">
                <a:pos x="460" y="59"/>
              </a:cxn>
              <a:cxn ang="0">
                <a:pos x="560" y="83"/>
              </a:cxn>
              <a:cxn ang="0">
                <a:pos x="620" y="139"/>
              </a:cxn>
              <a:cxn ang="0">
                <a:pos x="680" y="263"/>
              </a:cxn>
              <a:cxn ang="0">
                <a:pos x="728" y="335"/>
              </a:cxn>
              <a:cxn ang="0">
                <a:pos x="1448" y="339"/>
              </a:cxn>
              <a:cxn ang="0">
                <a:pos x="1504" y="315"/>
              </a:cxn>
              <a:cxn ang="0">
                <a:pos x="1616" y="283"/>
              </a:cxn>
            </a:cxnLst>
            <a:rect l="0" t="0" r="r" b="b"/>
            <a:pathLst>
              <a:path w="1616" h="348">
                <a:moveTo>
                  <a:pt x="0" y="43"/>
                </a:moveTo>
                <a:cubicBezTo>
                  <a:pt x="4" y="30"/>
                  <a:pt x="9" y="18"/>
                  <a:pt x="24" y="11"/>
                </a:cubicBezTo>
                <a:cubicBezTo>
                  <a:pt x="39" y="4"/>
                  <a:pt x="58" y="0"/>
                  <a:pt x="92" y="3"/>
                </a:cubicBezTo>
                <a:cubicBezTo>
                  <a:pt x="126" y="6"/>
                  <a:pt x="188" y="22"/>
                  <a:pt x="228" y="27"/>
                </a:cubicBezTo>
                <a:cubicBezTo>
                  <a:pt x="268" y="32"/>
                  <a:pt x="293" y="26"/>
                  <a:pt x="332" y="31"/>
                </a:cubicBezTo>
                <a:cubicBezTo>
                  <a:pt x="371" y="36"/>
                  <a:pt x="422" y="50"/>
                  <a:pt x="460" y="59"/>
                </a:cubicBezTo>
                <a:cubicBezTo>
                  <a:pt x="498" y="68"/>
                  <a:pt x="533" y="70"/>
                  <a:pt x="560" y="83"/>
                </a:cubicBezTo>
                <a:cubicBezTo>
                  <a:pt x="587" y="96"/>
                  <a:pt x="600" y="109"/>
                  <a:pt x="620" y="139"/>
                </a:cubicBezTo>
                <a:cubicBezTo>
                  <a:pt x="640" y="169"/>
                  <a:pt x="662" y="230"/>
                  <a:pt x="680" y="263"/>
                </a:cubicBezTo>
                <a:cubicBezTo>
                  <a:pt x="698" y="296"/>
                  <a:pt x="600" y="322"/>
                  <a:pt x="728" y="335"/>
                </a:cubicBezTo>
                <a:cubicBezTo>
                  <a:pt x="856" y="348"/>
                  <a:pt x="1319" y="342"/>
                  <a:pt x="1448" y="339"/>
                </a:cubicBezTo>
                <a:cubicBezTo>
                  <a:pt x="1577" y="336"/>
                  <a:pt x="1476" y="324"/>
                  <a:pt x="1504" y="315"/>
                </a:cubicBezTo>
                <a:cubicBezTo>
                  <a:pt x="1532" y="306"/>
                  <a:pt x="1574" y="294"/>
                  <a:pt x="1616" y="283"/>
                </a:cubicBezTo>
              </a:path>
            </a:pathLst>
          </a:custGeom>
          <a:noFill/>
          <a:ln w="25400">
            <a:solidFill>
              <a:srgbClr val="3366FF"/>
            </a:solidFill>
            <a:round/>
            <a:headEnd/>
            <a:tailEnd type="triangle" w="sm" len="lg"/>
          </a:ln>
          <a:effectLst/>
        </p:spPr>
        <p:txBody>
          <a:bodyPr/>
          <a:lstStyle/>
          <a:p>
            <a:endParaRPr lang="en-US"/>
          </a:p>
        </p:txBody>
      </p:sp>
      <p:sp>
        <p:nvSpPr>
          <p:cNvPr id="398343" name="Freeform 7"/>
          <p:cNvSpPr>
            <a:spLocks/>
          </p:cNvSpPr>
          <p:nvPr/>
        </p:nvSpPr>
        <p:spPr bwMode="auto">
          <a:xfrm>
            <a:off x="1555750" y="5808663"/>
            <a:ext cx="2520950" cy="377825"/>
          </a:xfrm>
          <a:custGeom>
            <a:avLst/>
            <a:gdLst/>
            <a:ahLst/>
            <a:cxnLst>
              <a:cxn ang="0">
                <a:pos x="0" y="37"/>
              </a:cxn>
              <a:cxn ang="0">
                <a:pos x="48" y="5"/>
              </a:cxn>
              <a:cxn ang="0">
                <a:pos x="104" y="5"/>
              </a:cxn>
              <a:cxn ang="0">
                <a:pos x="164" y="13"/>
              </a:cxn>
              <a:cxn ang="0">
                <a:pos x="220" y="21"/>
              </a:cxn>
              <a:cxn ang="0">
                <a:pos x="272" y="29"/>
              </a:cxn>
              <a:cxn ang="0">
                <a:pos x="304" y="49"/>
              </a:cxn>
              <a:cxn ang="0">
                <a:pos x="396" y="45"/>
              </a:cxn>
              <a:cxn ang="0">
                <a:pos x="504" y="53"/>
              </a:cxn>
              <a:cxn ang="0">
                <a:pos x="564" y="77"/>
              </a:cxn>
              <a:cxn ang="0">
                <a:pos x="592" y="133"/>
              </a:cxn>
              <a:cxn ang="0">
                <a:pos x="664" y="193"/>
              </a:cxn>
              <a:cxn ang="0">
                <a:pos x="780" y="229"/>
              </a:cxn>
              <a:cxn ang="0">
                <a:pos x="1460" y="233"/>
              </a:cxn>
              <a:cxn ang="0">
                <a:pos x="1548" y="197"/>
              </a:cxn>
              <a:cxn ang="0">
                <a:pos x="1588" y="141"/>
              </a:cxn>
            </a:cxnLst>
            <a:rect l="0" t="0" r="r" b="b"/>
            <a:pathLst>
              <a:path w="1588" h="238">
                <a:moveTo>
                  <a:pt x="0" y="37"/>
                </a:moveTo>
                <a:cubicBezTo>
                  <a:pt x="15" y="23"/>
                  <a:pt x="31" y="10"/>
                  <a:pt x="48" y="5"/>
                </a:cubicBezTo>
                <a:cubicBezTo>
                  <a:pt x="65" y="0"/>
                  <a:pt x="85" y="4"/>
                  <a:pt x="104" y="5"/>
                </a:cubicBezTo>
                <a:cubicBezTo>
                  <a:pt x="123" y="6"/>
                  <a:pt x="145" y="10"/>
                  <a:pt x="164" y="13"/>
                </a:cubicBezTo>
                <a:cubicBezTo>
                  <a:pt x="183" y="16"/>
                  <a:pt x="202" y="18"/>
                  <a:pt x="220" y="21"/>
                </a:cubicBezTo>
                <a:cubicBezTo>
                  <a:pt x="238" y="24"/>
                  <a:pt x="258" y="24"/>
                  <a:pt x="272" y="29"/>
                </a:cubicBezTo>
                <a:cubicBezTo>
                  <a:pt x="286" y="34"/>
                  <a:pt x="283" y="46"/>
                  <a:pt x="304" y="49"/>
                </a:cubicBezTo>
                <a:cubicBezTo>
                  <a:pt x="325" y="52"/>
                  <a:pt x="363" y="44"/>
                  <a:pt x="396" y="45"/>
                </a:cubicBezTo>
                <a:cubicBezTo>
                  <a:pt x="429" y="46"/>
                  <a:pt x="476" y="48"/>
                  <a:pt x="504" y="53"/>
                </a:cubicBezTo>
                <a:cubicBezTo>
                  <a:pt x="532" y="58"/>
                  <a:pt x="549" y="64"/>
                  <a:pt x="564" y="77"/>
                </a:cubicBezTo>
                <a:cubicBezTo>
                  <a:pt x="579" y="90"/>
                  <a:pt x="575" y="114"/>
                  <a:pt x="592" y="133"/>
                </a:cubicBezTo>
                <a:cubicBezTo>
                  <a:pt x="609" y="152"/>
                  <a:pt x="633" y="177"/>
                  <a:pt x="664" y="193"/>
                </a:cubicBezTo>
                <a:cubicBezTo>
                  <a:pt x="695" y="209"/>
                  <a:pt x="647" y="222"/>
                  <a:pt x="780" y="229"/>
                </a:cubicBezTo>
                <a:cubicBezTo>
                  <a:pt x="913" y="236"/>
                  <a:pt x="1332" y="238"/>
                  <a:pt x="1460" y="233"/>
                </a:cubicBezTo>
                <a:cubicBezTo>
                  <a:pt x="1588" y="228"/>
                  <a:pt x="1527" y="212"/>
                  <a:pt x="1548" y="197"/>
                </a:cubicBezTo>
                <a:cubicBezTo>
                  <a:pt x="1569" y="182"/>
                  <a:pt x="1581" y="150"/>
                  <a:pt x="1588" y="141"/>
                </a:cubicBezTo>
              </a:path>
            </a:pathLst>
          </a:custGeom>
          <a:noFill/>
          <a:ln w="25400">
            <a:solidFill>
              <a:srgbClr val="3366FF"/>
            </a:solidFill>
            <a:round/>
            <a:headEnd/>
            <a:tailEnd type="triangle" w="sm" len="lg"/>
          </a:ln>
          <a:effectLst/>
        </p:spPr>
        <p:txBody>
          <a:bodyPr/>
          <a:lstStyle/>
          <a:p>
            <a:endParaRPr lang="en-US"/>
          </a:p>
        </p:txBody>
      </p:sp>
      <p:sp>
        <p:nvSpPr>
          <p:cNvPr id="398344" name="Freeform 8"/>
          <p:cNvSpPr>
            <a:spLocks/>
          </p:cNvSpPr>
          <p:nvPr/>
        </p:nvSpPr>
        <p:spPr bwMode="auto">
          <a:xfrm>
            <a:off x="1555750" y="6019800"/>
            <a:ext cx="2533650" cy="273050"/>
          </a:xfrm>
          <a:custGeom>
            <a:avLst/>
            <a:gdLst/>
            <a:ahLst/>
            <a:cxnLst>
              <a:cxn ang="0">
                <a:pos x="0" y="108"/>
              </a:cxn>
              <a:cxn ang="0">
                <a:pos x="16" y="72"/>
              </a:cxn>
              <a:cxn ang="0">
                <a:pos x="44" y="56"/>
              </a:cxn>
              <a:cxn ang="0">
                <a:pos x="172" y="76"/>
              </a:cxn>
              <a:cxn ang="0">
                <a:pos x="292" y="88"/>
              </a:cxn>
              <a:cxn ang="0">
                <a:pos x="468" y="116"/>
              </a:cxn>
              <a:cxn ang="0">
                <a:pos x="576" y="132"/>
              </a:cxn>
              <a:cxn ang="0">
                <a:pos x="652" y="144"/>
              </a:cxn>
              <a:cxn ang="0">
                <a:pos x="1436" y="148"/>
              </a:cxn>
              <a:cxn ang="0">
                <a:pos x="1596" y="0"/>
              </a:cxn>
            </a:cxnLst>
            <a:rect l="0" t="0" r="r" b="b"/>
            <a:pathLst>
              <a:path w="1596" h="172">
                <a:moveTo>
                  <a:pt x="0" y="108"/>
                </a:moveTo>
                <a:cubicBezTo>
                  <a:pt x="4" y="94"/>
                  <a:pt x="9" y="81"/>
                  <a:pt x="16" y="72"/>
                </a:cubicBezTo>
                <a:cubicBezTo>
                  <a:pt x="23" y="63"/>
                  <a:pt x="18" y="55"/>
                  <a:pt x="44" y="56"/>
                </a:cubicBezTo>
                <a:cubicBezTo>
                  <a:pt x="70" y="57"/>
                  <a:pt x="131" y="71"/>
                  <a:pt x="172" y="76"/>
                </a:cubicBezTo>
                <a:cubicBezTo>
                  <a:pt x="213" y="81"/>
                  <a:pt x="243" y="81"/>
                  <a:pt x="292" y="88"/>
                </a:cubicBezTo>
                <a:cubicBezTo>
                  <a:pt x="341" y="95"/>
                  <a:pt x="421" y="109"/>
                  <a:pt x="468" y="116"/>
                </a:cubicBezTo>
                <a:cubicBezTo>
                  <a:pt x="515" y="123"/>
                  <a:pt x="545" y="127"/>
                  <a:pt x="576" y="132"/>
                </a:cubicBezTo>
                <a:cubicBezTo>
                  <a:pt x="607" y="137"/>
                  <a:pt x="509" y="141"/>
                  <a:pt x="652" y="144"/>
                </a:cubicBezTo>
                <a:cubicBezTo>
                  <a:pt x="795" y="147"/>
                  <a:pt x="1279" y="172"/>
                  <a:pt x="1436" y="148"/>
                </a:cubicBezTo>
                <a:cubicBezTo>
                  <a:pt x="1593" y="124"/>
                  <a:pt x="1573" y="27"/>
                  <a:pt x="1596" y="0"/>
                </a:cubicBezTo>
              </a:path>
            </a:pathLst>
          </a:custGeom>
          <a:noFill/>
          <a:ln w="25400">
            <a:solidFill>
              <a:srgbClr val="3366FF"/>
            </a:solidFill>
            <a:round/>
            <a:headEnd/>
            <a:tailEnd type="triangle" w="sm" len="lg"/>
          </a:ln>
          <a:effectLst/>
        </p:spPr>
        <p:txBody>
          <a:bodyPr/>
          <a:lstStyle/>
          <a:p>
            <a:endParaRPr lang="en-US"/>
          </a:p>
        </p:txBody>
      </p:sp>
      <p:sp>
        <p:nvSpPr>
          <p:cNvPr id="398345" name="Freeform 9"/>
          <p:cNvSpPr>
            <a:spLocks/>
          </p:cNvSpPr>
          <p:nvPr/>
        </p:nvSpPr>
        <p:spPr bwMode="auto">
          <a:xfrm>
            <a:off x="4076700" y="4106863"/>
            <a:ext cx="260350" cy="1931987"/>
          </a:xfrm>
          <a:custGeom>
            <a:avLst/>
            <a:gdLst/>
            <a:ahLst/>
            <a:cxnLst>
              <a:cxn ang="0">
                <a:pos x="0" y="1217"/>
              </a:cxn>
              <a:cxn ang="0">
                <a:pos x="44" y="1157"/>
              </a:cxn>
              <a:cxn ang="0">
                <a:pos x="12" y="1009"/>
              </a:cxn>
              <a:cxn ang="0">
                <a:pos x="16" y="857"/>
              </a:cxn>
              <a:cxn ang="0">
                <a:pos x="32" y="621"/>
              </a:cxn>
              <a:cxn ang="0">
                <a:pos x="68" y="485"/>
              </a:cxn>
              <a:cxn ang="0">
                <a:pos x="96" y="317"/>
              </a:cxn>
              <a:cxn ang="0">
                <a:pos x="100" y="69"/>
              </a:cxn>
              <a:cxn ang="0">
                <a:pos x="96" y="29"/>
              </a:cxn>
              <a:cxn ang="0">
                <a:pos x="104" y="5"/>
              </a:cxn>
              <a:cxn ang="0">
                <a:pos x="164" y="1"/>
              </a:cxn>
            </a:cxnLst>
            <a:rect l="0" t="0" r="r" b="b"/>
            <a:pathLst>
              <a:path w="164" h="1217">
                <a:moveTo>
                  <a:pt x="0" y="1217"/>
                </a:moveTo>
                <a:cubicBezTo>
                  <a:pt x="21" y="1204"/>
                  <a:pt x="42" y="1192"/>
                  <a:pt x="44" y="1157"/>
                </a:cubicBezTo>
                <a:cubicBezTo>
                  <a:pt x="46" y="1122"/>
                  <a:pt x="17" y="1059"/>
                  <a:pt x="12" y="1009"/>
                </a:cubicBezTo>
                <a:cubicBezTo>
                  <a:pt x="7" y="959"/>
                  <a:pt x="13" y="922"/>
                  <a:pt x="16" y="857"/>
                </a:cubicBezTo>
                <a:cubicBezTo>
                  <a:pt x="19" y="792"/>
                  <a:pt x="23" y="683"/>
                  <a:pt x="32" y="621"/>
                </a:cubicBezTo>
                <a:cubicBezTo>
                  <a:pt x="41" y="559"/>
                  <a:pt x="57" y="536"/>
                  <a:pt x="68" y="485"/>
                </a:cubicBezTo>
                <a:cubicBezTo>
                  <a:pt x="79" y="434"/>
                  <a:pt x="91" y="386"/>
                  <a:pt x="96" y="317"/>
                </a:cubicBezTo>
                <a:cubicBezTo>
                  <a:pt x="101" y="248"/>
                  <a:pt x="100" y="117"/>
                  <a:pt x="100" y="69"/>
                </a:cubicBezTo>
                <a:cubicBezTo>
                  <a:pt x="100" y="21"/>
                  <a:pt x="95" y="40"/>
                  <a:pt x="96" y="29"/>
                </a:cubicBezTo>
                <a:cubicBezTo>
                  <a:pt x="97" y="18"/>
                  <a:pt x="93" y="10"/>
                  <a:pt x="104" y="5"/>
                </a:cubicBezTo>
                <a:cubicBezTo>
                  <a:pt x="115" y="0"/>
                  <a:pt x="139" y="0"/>
                  <a:pt x="164" y="1"/>
                </a:cubicBezTo>
              </a:path>
            </a:pathLst>
          </a:custGeom>
          <a:noFill/>
          <a:ln w="38100">
            <a:solidFill>
              <a:srgbClr val="3366FF"/>
            </a:solidFill>
            <a:round/>
            <a:headEnd/>
            <a:tailEnd type="triangle" w="sm" len="lg"/>
          </a:ln>
          <a:effectLst/>
        </p:spPr>
        <p:txBody>
          <a:bodyPr/>
          <a:lstStyle/>
          <a:p>
            <a:endParaRPr lang="en-US"/>
          </a:p>
        </p:txBody>
      </p:sp>
      <p:sp>
        <p:nvSpPr>
          <p:cNvPr id="398346" name="Freeform 10"/>
          <p:cNvSpPr>
            <a:spLocks/>
          </p:cNvSpPr>
          <p:nvPr/>
        </p:nvSpPr>
        <p:spPr bwMode="auto">
          <a:xfrm>
            <a:off x="4324350" y="4108450"/>
            <a:ext cx="3600450" cy="171450"/>
          </a:xfrm>
          <a:custGeom>
            <a:avLst/>
            <a:gdLst/>
            <a:ahLst/>
            <a:cxnLst>
              <a:cxn ang="0">
                <a:pos x="0" y="0"/>
              </a:cxn>
              <a:cxn ang="0">
                <a:pos x="108" y="68"/>
              </a:cxn>
              <a:cxn ang="0">
                <a:pos x="220" y="96"/>
              </a:cxn>
              <a:cxn ang="0">
                <a:pos x="420" y="100"/>
              </a:cxn>
              <a:cxn ang="0">
                <a:pos x="2268" y="108"/>
              </a:cxn>
            </a:cxnLst>
            <a:rect l="0" t="0" r="r" b="b"/>
            <a:pathLst>
              <a:path w="2268" h="108">
                <a:moveTo>
                  <a:pt x="0" y="0"/>
                </a:moveTo>
                <a:cubicBezTo>
                  <a:pt x="35" y="26"/>
                  <a:pt x="71" y="52"/>
                  <a:pt x="108" y="68"/>
                </a:cubicBezTo>
                <a:cubicBezTo>
                  <a:pt x="145" y="84"/>
                  <a:pt x="168" y="91"/>
                  <a:pt x="220" y="96"/>
                </a:cubicBezTo>
                <a:cubicBezTo>
                  <a:pt x="272" y="101"/>
                  <a:pt x="79" y="98"/>
                  <a:pt x="420" y="100"/>
                </a:cubicBezTo>
                <a:cubicBezTo>
                  <a:pt x="761" y="102"/>
                  <a:pt x="1514" y="105"/>
                  <a:pt x="2268" y="108"/>
                </a:cubicBezTo>
              </a:path>
            </a:pathLst>
          </a:custGeom>
          <a:noFill/>
          <a:ln w="38100">
            <a:solidFill>
              <a:srgbClr val="3366FF"/>
            </a:solidFill>
            <a:round/>
            <a:headEnd/>
            <a:tailEnd/>
          </a:ln>
          <a:effectLst/>
        </p:spPr>
        <p:txBody>
          <a:bodyPr/>
          <a:lstStyle/>
          <a:p>
            <a:endParaRPr lang="en-US"/>
          </a:p>
        </p:txBody>
      </p:sp>
      <p:sp>
        <p:nvSpPr>
          <p:cNvPr id="398347" name="Freeform 11"/>
          <p:cNvSpPr>
            <a:spLocks/>
          </p:cNvSpPr>
          <p:nvPr/>
        </p:nvSpPr>
        <p:spPr bwMode="auto">
          <a:xfrm>
            <a:off x="7924800" y="2844800"/>
            <a:ext cx="312738" cy="1441450"/>
          </a:xfrm>
          <a:custGeom>
            <a:avLst/>
            <a:gdLst/>
            <a:ahLst/>
            <a:cxnLst>
              <a:cxn ang="0">
                <a:pos x="0" y="908"/>
              </a:cxn>
              <a:cxn ang="0">
                <a:pos x="68" y="852"/>
              </a:cxn>
              <a:cxn ang="0">
                <a:pos x="100" y="828"/>
              </a:cxn>
              <a:cxn ang="0">
                <a:pos x="116" y="792"/>
              </a:cxn>
              <a:cxn ang="0">
                <a:pos x="148" y="716"/>
              </a:cxn>
              <a:cxn ang="0">
                <a:pos x="176" y="456"/>
              </a:cxn>
              <a:cxn ang="0">
                <a:pos x="196" y="184"/>
              </a:cxn>
              <a:cxn ang="0">
                <a:pos x="184" y="0"/>
              </a:cxn>
            </a:cxnLst>
            <a:rect l="0" t="0" r="r" b="b"/>
            <a:pathLst>
              <a:path w="197" h="908">
                <a:moveTo>
                  <a:pt x="0" y="908"/>
                </a:moveTo>
                <a:cubicBezTo>
                  <a:pt x="25" y="886"/>
                  <a:pt x="51" y="865"/>
                  <a:pt x="68" y="852"/>
                </a:cubicBezTo>
                <a:cubicBezTo>
                  <a:pt x="85" y="839"/>
                  <a:pt x="92" y="838"/>
                  <a:pt x="100" y="828"/>
                </a:cubicBezTo>
                <a:cubicBezTo>
                  <a:pt x="108" y="818"/>
                  <a:pt x="108" y="811"/>
                  <a:pt x="116" y="792"/>
                </a:cubicBezTo>
                <a:cubicBezTo>
                  <a:pt x="124" y="773"/>
                  <a:pt x="138" y="772"/>
                  <a:pt x="148" y="716"/>
                </a:cubicBezTo>
                <a:cubicBezTo>
                  <a:pt x="158" y="660"/>
                  <a:pt x="168" y="545"/>
                  <a:pt x="176" y="456"/>
                </a:cubicBezTo>
                <a:cubicBezTo>
                  <a:pt x="184" y="367"/>
                  <a:pt x="195" y="260"/>
                  <a:pt x="196" y="184"/>
                </a:cubicBezTo>
                <a:cubicBezTo>
                  <a:pt x="197" y="108"/>
                  <a:pt x="186" y="31"/>
                  <a:pt x="184" y="0"/>
                </a:cubicBezTo>
              </a:path>
            </a:pathLst>
          </a:custGeom>
          <a:noFill/>
          <a:ln w="25400">
            <a:solidFill>
              <a:srgbClr val="3366FF"/>
            </a:solidFill>
            <a:round/>
            <a:headEnd/>
            <a:tailEnd type="triangle" w="sm" len="lg"/>
          </a:ln>
          <a:effectLst/>
        </p:spPr>
        <p:txBody>
          <a:bodyPr/>
          <a:lstStyle/>
          <a:p>
            <a:endParaRPr lang="en-US"/>
          </a:p>
        </p:txBody>
      </p:sp>
      <p:sp>
        <p:nvSpPr>
          <p:cNvPr id="398348" name="Freeform 12"/>
          <p:cNvSpPr>
            <a:spLocks/>
          </p:cNvSpPr>
          <p:nvPr/>
        </p:nvSpPr>
        <p:spPr bwMode="auto">
          <a:xfrm>
            <a:off x="7905750" y="4073525"/>
            <a:ext cx="571500" cy="212725"/>
          </a:xfrm>
          <a:custGeom>
            <a:avLst/>
            <a:gdLst/>
            <a:ahLst/>
            <a:cxnLst>
              <a:cxn ang="0">
                <a:pos x="0" y="134"/>
              </a:cxn>
              <a:cxn ang="0">
                <a:pos x="148" y="130"/>
              </a:cxn>
              <a:cxn ang="0">
                <a:pos x="208" y="114"/>
              </a:cxn>
              <a:cxn ang="0">
                <a:pos x="220" y="38"/>
              </a:cxn>
              <a:cxn ang="0">
                <a:pos x="280" y="6"/>
              </a:cxn>
              <a:cxn ang="0">
                <a:pos x="360" y="74"/>
              </a:cxn>
            </a:cxnLst>
            <a:rect l="0" t="0" r="r" b="b"/>
            <a:pathLst>
              <a:path w="360" h="134">
                <a:moveTo>
                  <a:pt x="0" y="134"/>
                </a:moveTo>
                <a:cubicBezTo>
                  <a:pt x="56" y="133"/>
                  <a:pt x="113" y="133"/>
                  <a:pt x="148" y="130"/>
                </a:cubicBezTo>
                <a:cubicBezTo>
                  <a:pt x="183" y="127"/>
                  <a:pt x="196" y="129"/>
                  <a:pt x="208" y="114"/>
                </a:cubicBezTo>
                <a:cubicBezTo>
                  <a:pt x="220" y="99"/>
                  <a:pt x="208" y="56"/>
                  <a:pt x="220" y="38"/>
                </a:cubicBezTo>
                <a:cubicBezTo>
                  <a:pt x="232" y="20"/>
                  <a:pt x="257" y="0"/>
                  <a:pt x="280" y="6"/>
                </a:cubicBezTo>
                <a:cubicBezTo>
                  <a:pt x="303" y="12"/>
                  <a:pt x="345" y="61"/>
                  <a:pt x="360" y="74"/>
                </a:cubicBezTo>
              </a:path>
            </a:pathLst>
          </a:custGeom>
          <a:noFill/>
          <a:ln w="25400">
            <a:solidFill>
              <a:srgbClr val="3366FF"/>
            </a:solidFill>
            <a:round/>
            <a:headEnd/>
            <a:tailEnd type="triangle" w="sm" len="lg"/>
          </a:ln>
          <a:effectLst/>
        </p:spPr>
        <p:txBody>
          <a:bodyPr/>
          <a:lstStyle/>
          <a:p>
            <a:endParaRPr lang="en-US"/>
          </a:p>
        </p:txBody>
      </p:sp>
      <p:sp>
        <p:nvSpPr>
          <p:cNvPr id="398349" name="Freeform 13"/>
          <p:cNvSpPr>
            <a:spLocks/>
          </p:cNvSpPr>
          <p:nvPr/>
        </p:nvSpPr>
        <p:spPr bwMode="auto">
          <a:xfrm>
            <a:off x="7886700" y="4273550"/>
            <a:ext cx="601663" cy="788988"/>
          </a:xfrm>
          <a:custGeom>
            <a:avLst/>
            <a:gdLst/>
            <a:ahLst/>
            <a:cxnLst>
              <a:cxn ang="0">
                <a:pos x="0" y="0"/>
              </a:cxn>
              <a:cxn ang="0">
                <a:pos x="92" y="28"/>
              </a:cxn>
              <a:cxn ang="0">
                <a:pos x="96" y="100"/>
              </a:cxn>
              <a:cxn ang="0">
                <a:pos x="116" y="256"/>
              </a:cxn>
              <a:cxn ang="0">
                <a:pos x="128" y="340"/>
              </a:cxn>
              <a:cxn ang="0">
                <a:pos x="192" y="480"/>
              </a:cxn>
              <a:cxn ang="0">
                <a:pos x="264" y="444"/>
              </a:cxn>
              <a:cxn ang="0">
                <a:pos x="360" y="452"/>
              </a:cxn>
              <a:cxn ang="0">
                <a:pos x="376" y="488"/>
              </a:cxn>
            </a:cxnLst>
            <a:rect l="0" t="0" r="r" b="b"/>
            <a:pathLst>
              <a:path w="379" h="497">
                <a:moveTo>
                  <a:pt x="0" y="0"/>
                </a:moveTo>
                <a:cubicBezTo>
                  <a:pt x="38" y="5"/>
                  <a:pt x="76" y="11"/>
                  <a:pt x="92" y="28"/>
                </a:cubicBezTo>
                <a:cubicBezTo>
                  <a:pt x="108" y="45"/>
                  <a:pt x="92" y="62"/>
                  <a:pt x="96" y="100"/>
                </a:cubicBezTo>
                <a:cubicBezTo>
                  <a:pt x="100" y="138"/>
                  <a:pt x="111" y="216"/>
                  <a:pt x="116" y="256"/>
                </a:cubicBezTo>
                <a:cubicBezTo>
                  <a:pt x="121" y="296"/>
                  <a:pt x="115" y="303"/>
                  <a:pt x="128" y="340"/>
                </a:cubicBezTo>
                <a:cubicBezTo>
                  <a:pt x="141" y="377"/>
                  <a:pt x="169" y="463"/>
                  <a:pt x="192" y="480"/>
                </a:cubicBezTo>
                <a:cubicBezTo>
                  <a:pt x="215" y="497"/>
                  <a:pt x="236" y="449"/>
                  <a:pt x="264" y="444"/>
                </a:cubicBezTo>
                <a:cubicBezTo>
                  <a:pt x="292" y="439"/>
                  <a:pt x="341" y="445"/>
                  <a:pt x="360" y="452"/>
                </a:cubicBezTo>
                <a:cubicBezTo>
                  <a:pt x="379" y="459"/>
                  <a:pt x="373" y="482"/>
                  <a:pt x="376" y="488"/>
                </a:cubicBezTo>
              </a:path>
            </a:pathLst>
          </a:custGeom>
          <a:noFill/>
          <a:ln w="25400">
            <a:solidFill>
              <a:srgbClr val="3366FF"/>
            </a:solidFill>
            <a:round/>
            <a:headEnd/>
            <a:tailEnd type="triangle" w="sm" len="lg"/>
          </a:ln>
          <a:effectLst/>
        </p:spPr>
        <p:txBody>
          <a:bodyPr/>
          <a:lstStyle/>
          <a:p>
            <a:endParaRPr lang="en-US"/>
          </a:p>
        </p:txBody>
      </p:sp>
      <p:sp>
        <p:nvSpPr>
          <p:cNvPr id="398350" name="AutoShape 14"/>
          <p:cNvSpPr>
            <a:spLocks noChangeArrowheads="1"/>
          </p:cNvSpPr>
          <p:nvPr/>
        </p:nvSpPr>
        <p:spPr bwMode="auto">
          <a:xfrm>
            <a:off x="2635250" y="6272213"/>
            <a:ext cx="974725" cy="147637"/>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98351" name="AutoShape 15"/>
          <p:cNvSpPr>
            <a:spLocks noChangeArrowheads="1"/>
          </p:cNvSpPr>
          <p:nvPr/>
        </p:nvSpPr>
        <p:spPr bwMode="auto">
          <a:xfrm>
            <a:off x="4511675" y="5676900"/>
            <a:ext cx="812800" cy="285750"/>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98352" name="AutoShape 16"/>
          <p:cNvSpPr>
            <a:spLocks noChangeArrowheads="1"/>
          </p:cNvSpPr>
          <p:nvPr/>
        </p:nvSpPr>
        <p:spPr bwMode="auto">
          <a:xfrm>
            <a:off x="4533900" y="5146675"/>
            <a:ext cx="774700" cy="195263"/>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98353" name="AutoShape 17"/>
          <p:cNvSpPr>
            <a:spLocks noChangeArrowheads="1"/>
          </p:cNvSpPr>
          <p:nvPr/>
        </p:nvSpPr>
        <p:spPr bwMode="auto">
          <a:xfrm>
            <a:off x="4530725" y="4695825"/>
            <a:ext cx="836613" cy="25717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98354" name="AutoShape 18"/>
          <p:cNvSpPr>
            <a:spLocks noChangeArrowheads="1"/>
          </p:cNvSpPr>
          <p:nvPr/>
        </p:nvSpPr>
        <p:spPr bwMode="auto">
          <a:xfrm>
            <a:off x="4518025" y="4392613"/>
            <a:ext cx="784225" cy="257175"/>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98356" name="Text Box 20"/>
          <p:cNvSpPr txBox="1">
            <a:spLocks noChangeArrowheads="1"/>
          </p:cNvSpPr>
          <p:nvPr/>
        </p:nvSpPr>
        <p:spPr bwMode="auto">
          <a:xfrm>
            <a:off x="5549900" y="5943600"/>
            <a:ext cx="284163" cy="336550"/>
          </a:xfrm>
          <a:prstGeom prst="rect">
            <a:avLst/>
          </a:prstGeom>
          <a:noFill/>
          <a:ln w="9525">
            <a:noFill/>
            <a:miter lim="800000"/>
            <a:headEnd/>
            <a:tailEnd/>
          </a:ln>
          <a:effectLst/>
        </p:spPr>
        <p:txBody>
          <a:bodyPr wrap="none">
            <a:spAutoFit/>
          </a:bodyPr>
          <a:lstStyle/>
          <a:p>
            <a:r>
              <a:rPr lang="en-US" sz="1600" b="0">
                <a:solidFill>
                  <a:srgbClr val="FF0000"/>
                </a:solidFill>
              </a:rPr>
              <a:t>x</a:t>
            </a:r>
          </a:p>
        </p:txBody>
      </p:sp>
      <p:sp>
        <p:nvSpPr>
          <p:cNvPr id="398357" name="Text Box 21"/>
          <p:cNvSpPr txBox="1">
            <a:spLocks noChangeArrowheads="1"/>
          </p:cNvSpPr>
          <p:nvPr/>
        </p:nvSpPr>
        <p:spPr bwMode="auto">
          <a:xfrm>
            <a:off x="6270625" y="5954713"/>
            <a:ext cx="284163" cy="336550"/>
          </a:xfrm>
          <a:prstGeom prst="rect">
            <a:avLst/>
          </a:prstGeom>
          <a:noFill/>
          <a:ln w="9525">
            <a:noFill/>
            <a:miter lim="800000"/>
            <a:headEnd/>
            <a:tailEnd/>
          </a:ln>
          <a:effectLst/>
        </p:spPr>
        <p:txBody>
          <a:bodyPr wrap="none">
            <a:spAutoFit/>
          </a:bodyPr>
          <a:lstStyle/>
          <a:p>
            <a:r>
              <a:rPr lang="en-US" sz="1600" b="0">
                <a:solidFill>
                  <a:srgbClr val="FF0000"/>
                </a:solidFill>
              </a:rPr>
              <a:t>x</a:t>
            </a:r>
          </a:p>
        </p:txBody>
      </p:sp>
      <p:sp>
        <p:nvSpPr>
          <p:cNvPr id="398358" name="Text Box 22"/>
          <p:cNvSpPr txBox="1">
            <a:spLocks noChangeArrowheads="1"/>
          </p:cNvSpPr>
          <p:nvPr/>
        </p:nvSpPr>
        <p:spPr bwMode="auto">
          <a:xfrm rot="-3831438">
            <a:off x="6576218" y="5647532"/>
            <a:ext cx="284163" cy="336550"/>
          </a:xfrm>
          <a:prstGeom prst="rect">
            <a:avLst/>
          </a:prstGeom>
          <a:noFill/>
          <a:ln w="9525">
            <a:noFill/>
            <a:miter lim="800000"/>
            <a:headEnd/>
            <a:tailEnd/>
          </a:ln>
          <a:effectLst/>
        </p:spPr>
        <p:txBody>
          <a:bodyPr wrap="none">
            <a:spAutoFit/>
          </a:bodyPr>
          <a:lstStyle/>
          <a:p>
            <a:r>
              <a:rPr lang="en-US" sz="1600" b="0">
                <a:solidFill>
                  <a:srgbClr val="FF0000"/>
                </a:solidFill>
              </a:rPr>
              <a:t>x</a:t>
            </a:r>
          </a:p>
        </p:txBody>
      </p:sp>
      <p:sp>
        <p:nvSpPr>
          <p:cNvPr id="398359" name="Text Box 23"/>
          <p:cNvSpPr txBox="1">
            <a:spLocks noChangeArrowheads="1"/>
          </p:cNvSpPr>
          <p:nvPr/>
        </p:nvSpPr>
        <p:spPr bwMode="auto">
          <a:xfrm rot="-2761853">
            <a:off x="6742113" y="5059363"/>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398360" name="Text Box 24"/>
          <p:cNvSpPr txBox="1">
            <a:spLocks noChangeArrowheads="1"/>
          </p:cNvSpPr>
          <p:nvPr/>
        </p:nvSpPr>
        <p:spPr bwMode="auto">
          <a:xfrm rot="-22938629">
            <a:off x="6911975" y="4932363"/>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398361" name="Text Box 25"/>
          <p:cNvSpPr txBox="1">
            <a:spLocks noChangeArrowheads="1"/>
          </p:cNvSpPr>
          <p:nvPr/>
        </p:nvSpPr>
        <p:spPr bwMode="auto">
          <a:xfrm rot="-22194650">
            <a:off x="7140575" y="4846638"/>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398362" name="Text Box 26"/>
          <p:cNvSpPr txBox="1">
            <a:spLocks noChangeArrowheads="1"/>
          </p:cNvSpPr>
          <p:nvPr/>
        </p:nvSpPr>
        <p:spPr bwMode="auto">
          <a:xfrm rot="1045078">
            <a:off x="7556500" y="4886325"/>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398363" name="Text Box 27"/>
          <p:cNvSpPr txBox="1">
            <a:spLocks noChangeArrowheads="1"/>
          </p:cNvSpPr>
          <p:nvPr/>
        </p:nvSpPr>
        <p:spPr bwMode="auto">
          <a:xfrm>
            <a:off x="7850188" y="4937125"/>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398364" name="Text Box 28"/>
          <p:cNvSpPr txBox="1">
            <a:spLocks noChangeArrowheads="1"/>
          </p:cNvSpPr>
          <p:nvPr/>
        </p:nvSpPr>
        <p:spPr bwMode="auto">
          <a:xfrm rot="-5111525">
            <a:off x="8107363" y="4343400"/>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398365" name="Text Box 29"/>
          <p:cNvSpPr txBox="1">
            <a:spLocks noChangeArrowheads="1"/>
          </p:cNvSpPr>
          <p:nvPr/>
        </p:nvSpPr>
        <p:spPr bwMode="auto">
          <a:xfrm rot="-5111525">
            <a:off x="8051800" y="3654425"/>
            <a:ext cx="368300" cy="336550"/>
          </a:xfrm>
          <a:prstGeom prst="rect">
            <a:avLst/>
          </a:prstGeom>
          <a:noFill/>
          <a:ln w="9525">
            <a:noFill/>
            <a:miter lim="800000"/>
            <a:headEnd/>
            <a:tailEnd/>
          </a:ln>
          <a:effectLst/>
        </p:spPr>
        <p:txBody>
          <a:bodyPr>
            <a:spAutoFit/>
          </a:bodyPr>
          <a:lstStyle/>
          <a:p>
            <a:r>
              <a:rPr lang="en-US" sz="1600" b="0">
                <a:solidFill>
                  <a:srgbClr val="FF0000"/>
                </a:solidFill>
              </a:rPr>
              <a:t>x</a:t>
            </a:r>
          </a:p>
        </p:txBody>
      </p:sp>
      <p:sp>
        <p:nvSpPr>
          <p:cNvPr id="26" name="Slide Number Placeholder 25"/>
          <p:cNvSpPr>
            <a:spLocks noGrp="1"/>
          </p:cNvSpPr>
          <p:nvPr>
            <p:ph type="sldNum" sz="quarter" idx="11"/>
          </p:nvPr>
        </p:nvSpPr>
        <p:spPr/>
        <p:txBody>
          <a:bodyPr/>
          <a:lstStyle/>
          <a:p>
            <a:fld id="{2522DF87-C8C6-490B-9F52-7454737B56DE}" type="slidenum">
              <a:rPr lang="en-US" smtClean="0"/>
              <a:pPr/>
              <a:t>64</a:t>
            </a:fld>
            <a:endParaRPr lang="en-US"/>
          </a:p>
        </p:txBody>
      </p:sp>
      <p:sp>
        <p:nvSpPr>
          <p:cNvPr id="27" name="Footer Placeholder 26"/>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98340"/>
                                        </p:tgtEl>
                                        <p:attrNameLst>
                                          <p:attrName>style.visibility</p:attrName>
                                        </p:attrNameLst>
                                      </p:cBhvr>
                                      <p:to>
                                        <p:strVal val="visible"/>
                                      </p:to>
                                    </p:set>
                                    <p:anim calcmode="lin" valueType="num">
                                      <p:cBhvr>
                                        <p:cTn id="7" dur="1000" fill="hold"/>
                                        <p:tgtEl>
                                          <p:spTgt spid="398340"/>
                                        </p:tgtEl>
                                        <p:attrNameLst>
                                          <p:attrName>ppt_w</p:attrName>
                                        </p:attrNameLst>
                                      </p:cBhvr>
                                      <p:tavLst>
                                        <p:tav tm="0">
                                          <p:val>
                                            <p:strVal val="#ppt_w*0.70"/>
                                          </p:val>
                                        </p:tav>
                                        <p:tav tm="100000">
                                          <p:val>
                                            <p:strVal val="#ppt_w"/>
                                          </p:val>
                                        </p:tav>
                                      </p:tavLst>
                                    </p:anim>
                                    <p:anim calcmode="lin" valueType="num">
                                      <p:cBhvr>
                                        <p:cTn id="8" dur="1000" fill="hold"/>
                                        <p:tgtEl>
                                          <p:spTgt spid="398340"/>
                                        </p:tgtEl>
                                        <p:attrNameLst>
                                          <p:attrName>ppt_h</p:attrName>
                                        </p:attrNameLst>
                                      </p:cBhvr>
                                      <p:tavLst>
                                        <p:tav tm="0">
                                          <p:val>
                                            <p:strVal val="#ppt_h"/>
                                          </p:val>
                                        </p:tav>
                                        <p:tav tm="100000">
                                          <p:val>
                                            <p:strVal val="#ppt_h"/>
                                          </p:val>
                                        </p:tav>
                                      </p:tavLst>
                                    </p:anim>
                                    <p:animEffect transition="in" filter="fade">
                                      <p:cBhvr>
                                        <p:cTn id="9" dur="1000"/>
                                        <p:tgtEl>
                                          <p:spTgt spid="39834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98342"/>
                                        </p:tgtEl>
                                        <p:attrNameLst>
                                          <p:attrName>style.visibility</p:attrName>
                                        </p:attrNameLst>
                                      </p:cBhvr>
                                      <p:to>
                                        <p:strVal val="visible"/>
                                      </p:to>
                                    </p:set>
                                    <p:animEffect transition="in" filter="wipe(left)">
                                      <p:cBhvr>
                                        <p:cTn id="14" dur="2000"/>
                                        <p:tgtEl>
                                          <p:spTgt spid="39834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98343"/>
                                        </p:tgtEl>
                                        <p:attrNameLst>
                                          <p:attrName>style.visibility</p:attrName>
                                        </p:attrNameLst>
                                      </p:cBhvr>
                                      <p:to>
                                        <p:strVal val="visible"/>
                                      </p:to>
                                    </p:set>
                                    <p:animEffect transition="in" filter="wipe(left)">
                                      <p:cBhvr>
                                        <p:cTn id="17" dur="2000"/>
                                        <p:tgtEl>
                                          <p:spTgt spid="39834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98344"/>
                                        </p:tgtEl>
                                        <p:attrNameLst>
                                          <p:attrName>style.visibility</p:attrName>
                                        </p:attrNameLst>
                                      </p:cBhvr>
                                      <p:to>
                                        <p:strVal val="visible"/>
                                      </p:to>
                                    </p:set>
                                    <p:animEffect transition="in" filter="wipe(left)">
                                      <p:cBhvr>
                                        <p:cTn id="20" dur="2000"/>
                                        <p:tgtEl>
                                          <p:spTgt spid="39834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8356"/>
                                        </p:tgtEl>
                                        <p:attrNameLst>
                                          <p:attrName>style.visibility</p:attrName>
                                        </p:attrNameLst>
                                      </p:cBhvr>
                                      <p:to>
                                        <p:strVal val="visible"/>
                                      </p:to>
                                    </p:set>
                                    <p:anim calcmode="lin" valueType="num">
                                      <p:cBhvr additive="base">
                                        <p:cTn id="25" dur="500" fill="hold"/>
                                        <p:tgtEl>
                                          <p:spTgt spid="398356"/>
                                        </p:tgtEl>
                                        <p:attrNameLst>
                                          <p:attrName>ppt_x</p:attrName>
                                        </p:attrNameLst>
                                      </p:cBhvr>
                                      <p:tavLst>
                                        <p:tav tm="0">
                                          <p:val>
                                            <p:strVal val="#ppt_x"/>
                                          </p:val>
                                        </p:tav>
                                        <p:tav tm="100000">
                                          <p:val>
                                            <p:strVal val="#ppt_x"/>
                                          </p:val>
                                        </p:tav>
                                      </p:tavLst>
                                    </p:anim>
                                    <p:anim calcmode="lin" valueType="num">
                                      <p:cBhvr additive="base">
                                        <p:cTn id="26" dur="500" fill="hold"/>
                                        <p:tgtEl>
                                          <p:spTgt spid="39835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8357"/>
                                        </p:tgtEl>
                                        <p:attrNameLst>
                                          <p:attrName>style.visibility</p:attrName>
                                        </p:attrNameLst>
                                      </p:cBhvr>
                                      <p:to>
                                        <p:strVal val="visible"/>
                                      </p:to>
                                    </p:set>
                                    <p:anim calcmode="lin" valueType="num">
                                      <p:cBhvr additive="base">
                                        <p:cTn id="29" dur="500" fill="hold"/>
                                        <p:tgtEl>
                                          <p:spTgt spid="398357"/>
                                        </p:tgtEl>
                                        <p:attrNameLst>
                                          <p:attrName>ppt_x</p:attrName>
                                        </p:attrNameLst>
                                      </p:cBhvr>
                                      <p:tavLst>
                                        <p:tav tm="0">
                                          <p:val>
                                            <p:strVal val="#ppt_x"/>
                                          </p:val>
                                        </p:tav>
                                        <p:tav tm="100000">
                                          <p:val>
                                            <p:strVal val="#ppt_x"/>
                                          </p:val>
                                        </p:tav>
                                      </p:tavLst>
                                    </p:anim>
                                    <p:anim calcmode="lin" valueType="num">
                                      <p:cBhvr additive="base">
                                        <p:cTn id="30" dur="500" fill="hold"/>
                                        <p:tgtEl>
                                          <p:spTgt spid="39835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98358"/>
                                        </p:tgtEl>
                                        <p:attrNameLst>
                                          <p:attrName>style.visibility</p:attrName>
                                        </p:attrNameLst>
                                      </p:cBhvr>
                                      <p:to>
                                        <p:strVal val="visible"/>
                                      </p:to>
                                    </p:set>
                                    <p:anim calcmode="lin" valueType="num">
                                      <p:cBhvr additive="base">
                                        <p:cTn id="33" dur="500" fill="hold"/>
                                        <p:tgtEl>
                                          <p:spTgt spid="398358"/>
                                        </p:tgtEl>
                                        <p:attrNameLst>
                                          <p:attrName>ppt_x</p:attrName>
                                        </p:attrNameLst>
                                      </p:cBhvr>
                                      <p:tavLst>
                                        <p:tav tm="0">
                                          <p:val>
                                            <p:strVal val="#ppt_x"/>
                                          </p:val>
                                        </p:tav>
                                        <p:tav tm="100000">
                                          <p:val>
                                            <p:strVal val="#ppt_x"/>
                                          </p:val>
                                        </p:tav>
                                      </p:tavLst>
                                    </p:anim>
                                    <p:anim calcmode="lin" valueType="num">
                                      <p:cBhvr additive="base">
                                        <p:cTn id="34" dur="500" fill="hold"/>
                                        <p:tgtEl>
                                          <p:spTgt spid="39835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98361"/>
                                        </p:tgtEl>
                                        <p:attrNameLst>
                                          <p:attrName>style.visibility</p:attrName>
                                        </p:attrNameLst>
                                      </p:cBhvr>
                                      <p:to>
                                        <p:strVal val="visible"/>
                                      </p:to>
                                    </p:set>
                                    <p:anim calcmode="lin" valueType="num">
                                      <p:cBhvr additive="base">
                                        <p:cTn id="37" dur="500" fill="hold"/>
                                        <p:tgtEl>
                                          <p:spTgt spid="398361"/>
                                        </p:tgtEl>
                                        <p:attrNameLst>
                                          <p:attrName>ppt_x</p:attrName>
                                        </p:attrNameLst>
                                      </p:cBhvr>
                                      <p:tavLst>
                                        <p:tav tm="0">
                                          <p:val>
                                            <p:strVal val="#ppt_x"/>
                                          </p:val>
                                        </p:tav>
                                        <p:tav tm="100000">
                                          <p:val>
                                            <p:strVal val="#ppt_x"/>
                                          </p:val>
                                        </p:tav>
                                      </p:tavLst>
                                    </p:anim>
                                    <p:anim calcmode="lin" valueType="num">
                                      <p:cBhvr additive="base">
                                        <p:cTn id="38" dur="500" fill="hold"/>
                                        <p:tgtEl>
                                          <p:spTgt spid="39836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8362"/>
                                        </p:tgtEl>
                                        <p:attrNameLst>
                                          <p:attrName>style.visibility</p:attrName>
                                        </p:attrNameLst>
                                      </p:cBhvr>
                                      <p:to>
                                        <p:strVal val="visible"/>
                                      </p:to>
                                    </p:set>
                                    <p:anim calcmode="lin" valueType="num">
                                      <p:cBhvr additive="base">
                                        <p:cTn id="41" dur="500" fill="hold"/>
                                        <p:tgtEl>
                                          <p:spTgt spid="398362"/>
                                        </p:tgtEl>
                                        <p:attrNameLst>
                                          <p:attrName>ppt_x</p:attrName>
                                        </p:attrNameLst>
                                      </p:cBhvr>
                                      <p:tavLst>
                                        <p:tav tm="0">
                                          <p:val>
                                            <p:strVal val="#ppt_x"/>
                                          </p:val>
                                        </p:tav>
                                        <p:tav tm="100000">
                                          <p:val>
                                            <p:strVal val="#ppt_x"/>
                                          </p:val>
                                        </p:tav>
                                      </p:tavLst>
                                    </p:anim>
                                    <p:anim calcmode="lin" valueType="num">
                                      <p:cBhvr additive="base">
                                        <p:cTn id="42" dur="500" fill="hold"/>
                                        <p:tgtEl>
                                          <p:spTgt spid="39836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8359"/>
                                        </p:tgtEl>
                                        <p:attrNameLst>
                                          <p:attrName>style.visibility</p:attrName>
                                        </p:attrNameLst>
                                      </p:cBhvr>
                                      <p:to>
                                        <p:strVal val="visible"/>
                                      </p:to>
                                    </p:set>
                                    <p:anim calcmode="lin" valueType="num">
                                      <p:cBhvr additive="base">
                                        <p:cTn id="45" dur="500" fill="hold"/>
                                        <p:tgtEl>
                                          <p:spTgt spid="398359"/>
                                        </p:tgtEl>
                                        <p:attrNameLst>
                                          <p:attrName>ppt_x</p:attrName>
                                        </p:attrNameLst>
                                      </p:cBhvr>
                                      <p:tavLst>
                                        <p:tav tm="0">
                                          <p:val>
                                            <p:strVal val="#ppt_x"/>
                                          </p:val>
                                        </p:tav>
                                        <p:tav tm="100000">
                                          <p:val>
                                            <p:strVal val="#ppt_x"/>
                                          </p:val>
                                        </p:tav>
                                      </p:tavLst>
                                    </p:anim>
                                    <p:anim calcmode="lin" valueType="num">
                                      <p:cBhvr additive="base">
                                        <p:cTn id="46" dur="500" fill="hold"/>
                                        <p:tgtEl>
                                          <p:spTgt spid="39835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98360"/>
                                        </p:tgtEl>
                                        <p:attrNameLst>
                                          <p:attrName>style.visibility</p:attrName>
                                        </p:attrNameLst>
                                      </p:cBhvr>
                                      <p:to>
                                        <p:strVal val="visible"/>
                                      </p:to>
                                    </p:set>
                                    <p:anim calcmode="lin" valueType="num">
                                      <p:cBhvr additive="base">
                                        <p:cTn id="49" dur="500" fill="hold"/>
                                        <p:tgtEl>
                                          <p:spTgt spid="398360"/>
                                        </p:tgtEl>
                                        <p:attrNameLst>
                                          <p:attrName>ppt_x</p:attrName>
                                        </p:attrNameLst>
                                      </p:cBhvr>
                                      <p:tavLst>
                                        <p:tav tm="0">
                                          <p:val>
                                            <p:strVal val="#ppt_x"/>
                                          </p:val>
                                        </p:tav>
                                        <p:tav tm="100000">
                                          <p:val>
                                            <p:strVal val="#ppt_x"/>
                                          </p:val>
                                        </p:tav>
                                      </p:tavLst>
                                    </p:anim>
                                    <p:anim calcmode="lin" valueType="num">
                                      <p:cBhvr additive="base">
                                        <p:cTn id="50" dur="500" fill="hold"/>
                                        <p:tgtEl>
                                          <p:spTgt spid="39836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98363"/>
                                        </p:tgtEl>
                                        <p:attrNameLst>
                                          <p:attrName>style.visibility</p:attrName>
                                        </p:attrNameLst>
                                      </p:cBhvr>
                                      <p:to>
                                        <p:strVal val="visible"/>
                                      </p:to>
                                    </p:set>
                                    <p:anim calcmode="lin" valueType="num">
                                      <p:cBhvr additive="base">
                                        <p:cTn id="53" dur="500" fill="hold"/>
                                        <p:tgtEl>
                                          <p:spTgt spid="398363"/>
                                        </p:tgtEl>
                                        <p:attrNameLst>
                                          <p:attrName>ppt_x</p:attrName>
                                        </p:attrNameLst>
                                      </p:cBhvr>
                                      <p:tavLst>
                                        <p:tav tm="0">
                                          <p:val>
                                            <p:strVal val="#ppt_x"/>
                                          </p:val>
                                        </p:tav>
                                        <p:tav tm="100000">
                                          <p:val>
                                            <p:strVal val="#ppt_x"/>
                                          </p:val>
                                        </p:tav>
                                      </p:tavLst>
                                    </p:anim>
                                    <p:anim calcmode="lin" valueType="num">
                                      <p:cBhvr additive="base">
                                        <p:cTn id="54" dur="500" fill="hold"/>
                                        <p:tgtEl>
                                          <p:spTgt spid="39836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98364"/>
                                        </p:tgtEl>
                                        <p:attrNameLst>
                                          <p:attrName>style.visibility</p:attrName>
                                        </p:attrNameLst>
                                      </p:cBhvr>
                                      <p:to>
                                        <p:strVal val="visible"/>
                                      </p:to>
                                    </p:set>
                                    <p:anim calcmode="lin" valueType="num">
                                      <p:cBhvr additive="base">
                                        <p:cTn id="57" dur="500" fill="hold"/>
                                        <p:tgtEl>
                                          <p:spTgt spid="398364"/>
                                        </p:tgtEl>
                                        <p:attrNameLst>
                                          <p:attrName>ppt_x</p:attrName>
                                        </p:attrNameLst>
                                      </p:cBhvr>
                                      <p:tavLst>
                                        <p:tav tm="0">
                                          <p:val>
                                            <p:strVal val="#ppt_x"/>
                                          </p:val>
                                        </p:tav>
                                        <p:tav tm="100000">
                                          <p:val>
                                            <p:strVal val="#ppt_x"/>
                                          </p:val>
                                        </p:tav>
                                      </p:tavLst>
                                    </p:anim>
                                    <p:anim calcmode="lin" valueType="num">
                                      <p:cBhvr additive="base">
                                        <p:cTn id="58" dur="500" fill="hold"/>
                                        <p:tgtEl>
                                          <p:spTgt spid="39836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98365"/>
                                        </p:tgtEl>
                                        <p:attrNameLst>
                                          <p:attrName>style.visibility</p:attrName>
                                        </p:attrNameLst>
                                      </p:cBhvr>
                                      <p:to>
                                        <p:strVal val="visible"/>
                                      </p:to>
                                    </p:set>
                                    <p:anim calcmode="lin" valueType="num">
                                      <p:cBhvr additive="base">
                                        <p:cTn id="61" dur="500" fill="hold"/>
                                        <p:tgtEl>
                                          <p:spTgt spid="398365"/>
                                        </p:tgtEl>
                                        <p:attrNameLst>
                                          <p:attrName>ppt_x</p:attrName>
                                        </p:attrNameLst>
                                      </p:cBhvr>
                                      <p:tavLst>
                                        <p:tav tm="0">
                                          <p:val>
                                            <p:strVal val="#ppt_x"/>
                                          </p:val>
                                        </p:tav>
                                        <p:tav tm="100000">
                                          <p:val>
                                            <p:strVal val="#ppt_x"/>
                                          </p:val>
                                        </p:tav>
                                      </p:tavLst>
                                    </p:anim>
                                    <p:anim calcmode="lin" valueType="num">
                                      <p:cBhvr additive="base">
                                        <p:cTn id="62" dur="500" fill="hold"/>
                                        <p:tgtEl>
                                          <p:spTgt spid="39836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8345"/>
                                        </p:tgtEl>
                                        <p:attrNameLst>
                                          <p:attrName>style.visibility</p:attrName>
                                        </p:attrNameLst>
                                      </p:cBhvr>
                                      <p:to>
                                        <p:strVal val="visible"/>
                                      </p:to>
                                    </p:set>
                                    <p:animEffect transition="in" filter="wipe(down)">
                                      <p:cBhvr>
                                        <p:cTn id="67" dur="2000"/>
                                        <p:tgtEl>
                                          <p:spTgt spid="3983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98346"/>
                                        </p:tgtEl>
                                        <p:attrNameLst>
                                          <p:attrName>style.visibility</p:attrName>
                                        </p:attrNameLst>
                                      </p:cBhvr>
                                      <p:to>
                                        <p:strVal val="visible"/>
                                      </p:to>
                                    </p:set>
                                    <p:animEffect transition="in" filter="wipe(left)">
                                      <p:cBhvr>
                                        <p:cTn id="72" dur="2000"/>
                                        <p:tgtEl>
                                          <p:spTgt spid="3983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8347"/>
                                        </p:tgtEl>
                                        <p:attrNameLst>
                                          <p:attrName>style.visibility</p:attrName>
                                        </p:attrNameLst>
                                      </p:cBhvr>
                                      <p:to>
                                        <p:strVal val="visible"/>
                                      </p:to>
                                    </p:set>
                                    <p:animEffect transition="in" filter="wipe(down)">
                                      <p:cBhvr>
                                        <p:cTn id="77" dur="2000"/>
                                        <p:tgtEl>
                                          <p:spTgt spid="398347"/>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398348"/>
                                        </p:tgtEl>
                                        <p:attrNameLst>
                                          <p:attrName>style.visibility</p:attrName>
                                        </p:attrNameLst>
                                      </p:cBhvr>
                                      <p:to>
                                        <p:strVal val="visible"/>
                                      </p:to>
                                    </p:set>
                                    <p:animEffect transition="in" filter="wipe(left)">
                                      <p:cBhvr>
                                        <p:cTn id="80" dur="2000"/>
                                        <p:tgtEl>
                                          <p:spTgt spid="39834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398349"/>
                                        </p:tgtEl>
                                        <p:attrNameLst>
                                          <p:attrName>style.visibility</p:attrName>
                                        </p:attrNameLst>
                                      </p:cBhvr>
                                      <p:to>
                                        <p:strVal val="visible"/>
                                      </p:to>
                                    </p:set>
                                    <p:animEffect transition="in" filter="wipe(up)">
                                      <p:cBhvr>
                                        <p:cTn id="83" dur="2000"/>
                                        <p:tgtEl>
                                          <p:spTgt spid="398349"/>
                                        </p:tgtEl>
                                      </p:cBhvr>
                                    </p:animEffect>
                                  </p:childTnLst>
                                </p:cTn>
                              </p:par>
                            </p:childTnLst>
                          </p:cTn>
                        </p:par>
                      </p:childTnLst>
                    </p:cTn>
                  </p:par>
                  <p:par>
                    <p:cTn id="84" fill="hold">
                      <p:stCondLst>
                        <p:cond delay="indefinite"/>
                      </p:stCondLst>
                      <p:childTnLst>
                        <p:par>
                          <p:cTn id="85" fill="hold">
                            <p:stCondLst>
                              <p:cond delay="0"/>
                            </p:stCondLst>
                            <p:childTnLst>
                              <p:par>
                                <p:cTn id="86" presetID="43" presetClass="entr" presetSubtype="0" fill="hold" grpId="0" nodeType="clickEffect">
                                  <p:stCondLst>
                                    <p:cond delay="0"/>
                                  </p:stCondLst>
                                  <p:childTnLst>
                                    <p:set>
                                      <p:cBhvr>
                                        <p:cTn id="87" dur="1" fill="hold">
                                          <p:stCondLst>
                                            <p:cond delay="0"/>
                                          </p:stCondLst>
                                        </p:cTn>
                                        <p:tgtEl>
                                          <p:spTgt spid="398350"/>
                                        </p:tgtEl>
                                        <p:attrNameLst>
                                          <p:attrName>style.visibility</p:attrName>
                                        </p:attrNameLst>
                                      </p:cBhvr>
                                      <p:to>
                                        <p:strVal val="visible"/>
                                      </p:to>
                                    </p:set>
                                    <p:animEffect transition="in" filter="fade">
                                      <p:cBhvr>
                                        <p:cTn id="88" dur="100"/>
                                        <p:tgtEl>
                                          <p:spTgt spid="398350"/>
                                        </p:tgtEl>
                                      </p:cBhvr>
                                    </p:animEffect>
                                    <p:anim calcmode="lin" valueType="num">
                                      <p:cBhvr>
                                        <p:cTn id="89" dur="400" fill="hold"/>
                                        <p:tgtEl>
                                          <p:spTgt spid="398350"/>
                                        </p:tgtEl>
                                        <p:attrNameLst>
                                          <p:attrName>ppt_x</p:attrName>
                                        </p:attrNameLst>
                                      </p:cBhvr>
                                      <p:tavLst>
                                        <p:tav tm="0">
                                          <p:val>
                                            <p:strVal val="#ppt_x"/>
                                          </p:val>
                                        </p:tav>
                                        <p:tav tm="100000">
                                          <p:val>
                                            <p:strVal val="#ppt_x"/>
                                          </p:val>
                                        </p:tav>
                                      </p:tavLst>
                                    </p:anim>
                                    <p:anim calcmode="lin" valueType="num">
                                      <p:cBhvr>
                                        <p:cTn id="90" dur="400" fill="hold"/>
                                        <p:tgtEl>
                                          <p:spTgt spid="398350"/>
                                        </p:tgtEl>
                                        <p:attrNameLst>
                                          <p:attrName>ppt_y</p:attrName>
                                        </p:attrNameLst>
                                      </p:cBhvr>
                                      <p:tavLst>
                                        <p:tav tm="0">
                                          <p:val>
                                            <p:strVal val="#ppt_y+0.31"/>
                                          </p:val>
                                        </p:tav>
                                        <p:tav tm="100000">
                                          <p:val>
                                            <p:strVal val="#ppt_y+0.31"/>
                                          </p:val>
                                        </p:tav>
                                      </p:tavLst>
                                    </p:anim>
                                    <p:anim calcmode="lin" valueType="num">
                                      <p:cBhvr>
                                        <p:cTn id="91" dur="600" decel="50000" fill="hold">
                                          <p:stCondLst>
                                            <p:cond delay="400"/>
                                          </p:stCondLst>
                                        </p:cTn>
                                        <p:tgtEl>
                                          <p:spTgt spid="3983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2" dur="600" decel="50000" fill="hold">
                                          <p:stCondLst>
                                            <p:cond delay="400"/>
                                          </p:stCondLst>
                                        </p:cTn>
                                        <p:tgtEl>
                                          <p:spTgt spid="3983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93" fill="hold">
                            <p:stCondLst>
                              <p:cond delay="1000"/>
                            </p:stCondLst>
                            <p:childTnLst>
                              <p:par>
                                <p:cTn id="94" presetID="43" presetClass="entr" presetSubtype="0" fill="hold" grpId="0" nodeType="afterEffect">
                                  <p:stCondLst>
                                    <p:cond delay="0"/>
                                  </p:stCondLst>
                                  <p:childTnLst>
                                    <p:set>
                                      <p:cBhvr>
                                        <p:cTn id="95" dur="1" fill="hold">
                                          <p:stCondLst>
                                            <p:cond delay="0"/>
                                          </p:stCondLst>
                                        </p:cTn>
                                        <p:tgtEl>
                                          <p:spTgt spid="398351"/>
                                        </p:tgtEl>
                                        <p:attrNameLst>
                                          <p:attrName>style.visibility</p:attrName>
                                        </p:attrNameLst>
                                      </p:cBhvr>
                                      <p:to>
                                        <p:strVal val="visible"/>
                                      </p:to>
                                    </p:set>
                                    <p:animEffect transition="in" filter="fade">
                                      <p:cBhvr>
                                        <p:cTn id="96" dur="100"/>
                                        <p:tgtEl>
                                          <p:spTgt spid="398351"/>
                                        </p:tgtEl>
                                      </p:cBhvr>
                                    </p:animEffect>
                                    <p:anim calcmode="lin" valueType="num">
                                      <p:cBhvr>
                                        <p:cTn id="97" dur="400" fill="hold"/>
                                        <p:tgtEl>
                                          <p:spTgt spid="398351"/>
                                        </p:tgtEl>
                                        <p:attrNameLst>
                                          <p:attrName>ppt_x</p:attrName>
                                        </p:attrNameLst>
                                      </p:cBhvr>
                                      <p:tavLst>
                                        <p:tav tm="0">
                                          <p:val>
                                            <p:strVal val="#ppt_x"/>
                                          </p:val>
                                        </p:tav>
                                        <p:tav tm="100000">
                                          <p:val>
                                            <p:strVal val="#ppt_x"/>
                                          </p:val>
                                        </p:tav>
                                      </p:tavLst>
                                    </p:anim>
                                    <p:anim calcmode="lin" valueType="num">
                                      <p:cBhvr>
                                        <p:cTn id="98" dur="400" fill="hold"/>
                                        <p:tgtEl>
                                          <p:spTgt spid="398351"/>
                                        </p:tgtEl>
                                        <p:attrNameLst>
                                          <p:attrName>ppt_y</p:attrName>
                                        </p:attrNameLst>
                                      </p:cBhvr>
                                      <p:tavLst>
                                        <p:tav tm="0">
                                          <p:val>
                                            <p:strVal val="#ppt_y+0.31"/>
                                          </p:val>
                                        </p:tav>
                                        <p:tav tm="100000">
                                          <p:val>
                                            <p:strVal val="#ppt_y+0.31"/>
                                          </p:val>
                                        </p:tav>
                                      </p:tavLst>
                                    </p:anim>
                                    <p:anim calcmode="lin" valueType="num">
                                      <p:cBhvr>
                                        <p:cTn id="99" dur="600" decel="50000" fill="hold">
                                          <p:stCondLst>
                                            <p:cond delay="400"/>
                                          </p:stCondLst>
                                        </p:cTn>
                                        <p:tgtEl>
                                          <p:spTgt spid="39835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0" dur="600" decel="50000" fill="hold">
                                          <p:stCondLst>
                                            <p:cond delay="400"/>
                                          </p:stCondLst>
                                        </p:cTn>
                                        <p:tgtEl>
                                          <p:spTgt spid="39835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1" fill="hold">
                            <p:stCondLst>
                              <p:cond delay="2000"/>
                            </p:stCondLst>
                            <p:childTnLst>
                              <p:par>
                                <p:cTn id="102" presetID="43" presetClass="entr" presetSubtype="0" fill="hold" grpId="0" nodeType="afterEffect">
                                  <p:stCondLst>
                                    <p:cond delay="0"/>
                                  </p:stCondLst>
                                  <p:childTnLst>
                                    <p:set>
                                      <p:cBhvr>
                                        <p:cTn id="103" dur="1" fill="hold">
                                          <p:stCondLst>
                                            <p:cond delay="0"/>
                                          </p:stCondLst>
                                        </p:cTn>
                                        <p:tgtEl>
                                          <p:spTgt spid="398352"/>
                                        </p:tgtEl>
                                        <p:attrNameLst>
                                          <p:attrName>style.visibility</p:attrName>
                                        </p:attrNameLst>
                                      </p:cBhvr>
                                      <p:to>
                                        <p:strVal val="visible"/>
                                      </p:to>
                                    </p:set>
                                    <p:animEffect transition="in" filter="fade">
                                      <p:cBhvr>
                                        <p:cTn id="104" dur="100"/>
                                        <p:tgtEl>
                                          <p:spTgt spid="398352"/>
                                        </p:tgtEl>
                                      </p:cBhvr>
                                    </p:animEffect>
                                    <p:anim calcmode="lin" valueType="num">
                                      <p:cBhvr>
                                        <p:cTn id="105" dur="400" fill="hold"/>
                                        <p:tgtEl>
                                          <p:spTgt spid="398352"/>
                                        </p:tgtEl>
                                        <p:attrNameLst>
                                          <p:attrName>ppt_x</p:attrName>
                                        </p:attrNameLst>
                                      </p:cBhvr>
                                      <p:tavLst>
                                        <p:tav tm="0">
                                          <p:val>
                                            <p:strVal val="#ppt_x"/>
                                          </p:val>
                                        </p:tav>
                                        <p:tav tm="100000">
                                          <p:val>
                                            <p:strVal val="#ppt_x"/>
                                          </p:val>
                                        </p:tav>
                                      </p:tavLst>
                                    </p:anim>
                                    <p:anim calcmode="lin" valueType="num">
                                      <p:cBhvr>
                                        <p:cTn id="106" dur="400" fill="hold"/>
                                        <p:tgtEl>
                                          <p:spTgt spid="398352"/>
                                        </p:tgtEl>
                                        <p:attrNameLst>
                                          <p:attrName>ppt_y</p:attrName>
                                        </p:attrNameLst>
                                      </p:cBhvr>
                                      <p:tavLst>
                                        <p:tav tm="0">
                                          <p:val>
                                            <p:strVal val="#ppt_y+0.31"/>
                                          </p:val>
                                        </p:tav>
                                        <p:tav tm="100000">
                                          <p:val>
                                            <p:strVal val="#ppt_y+0.31"/>
                                          </p:val>
                                        </p:tav>
                                      </p:tavLst>
                                    </p:anim>
                                    <p:anim calcmode="lin" valueType="num">
                                      <p:cBhvr>
                                        <p:cTn id="107" dur="600" decel="50000" fill="hold">
                                          <p:stCondLst>
                                            <p:cond delay="400"/>
                                          </p:stCondLst>
                                        </p:cTn>
                                        <p:tgtEl>
                                          <p:spTgt spid="3983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8" dur="600" decel="50000" fill="hold">
                                          <p:stCondLst>
                                            <p:cond delay="400"/>
                                          </p:stCondLst>
                                        </p:cTn>
                                        <p:tgtEl>
                                          <p:spTgt spid="3983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9" fill="hold">
                            <p:stCondLst>
                              <p:cond delay="3000"/>
                            </p:stCondLst>
                            <p:childTnLst>
                              <p:par>
                                <p:cTn id="110" presetID="43" presetClass="entr" presetSubtype="0" fill="hold" grpId="0" nodeType="afterEffect">
                                  <p:stCondLst>
                                    <p:cond delay="0"/>
                                  </p:stCondLst>
                                  <p:childTnLst>
                                    <p:set>
                                      <p:cBhvr>
                                        <p:cTn id="111" dur="1" fill="hold">
                                          <p:stCondLst>
                                            <p:cond delay="0"/>
                                          </p:stCondLst>
                                        </p:cTn>
                                        <p:tgtEl>
                                          <p:spTgt spid="398353"/>
                                        </p:tgtEl>
                                        <p:attrNameLst>
                                          <p:attrName>style.visibility</p:attrName>
                                        </p:attrNameLst>
                                      </p:cBhvr>
                                      <p:to>
                                        <p:strVal val="visible"/>
                                      </p:to>
                                    </p:set>
                                    <p:animEffect transition="in" filter="fade">
                                      <p:cBhvr>
                                        <p:cTn id="112" dur="100"/>
                                        <p:tgtEl>
                                          <p:spTgt spid="398353"/>
                                        </p:tgtEl>
                                      </p:cBhvr>
                                    </p:animEffect>
                                    <p:anim calcmode="lin" valueType="num">
                                      <p:cBhvr>
                                        <p:cTn id="113" dur="400" fill="hold"/>
                                        <p:tgtEl>
                                          <p:spTgt spid="398353"/>
                                        </p:tgtEl>
                                        <p:attrNameLst>
                                          <p:attrName>ppt_x</p:attrName>
                                        </p:attrNameLst>
                                      </p:cBhvr>
                                      <p:tavLst>
                                        <p:tav tm="0">
                                          <p:val>
                                            <p:strVal val="#ppt_x"/>
                                          </p:val>
                                        </p:tav>
                                        <p:tav tm="100000">
                                          <p:val>
                                            <p:strVal val="#ppt_x"/>
                                          </p:val>
                                        </p:tav>
                                      </p:tavLst>
                                    </p:anim>
                                    <p:anim calcmode="lin" valueType="num">
                                      <p:cBhvr>
                                        <p:cTn id="114" dur="400" fill="hold"/>
                                        <p:tgtEl>
                                          <p:spTgt spid="398353"/>
                                        </p:tgtEl>
                                        <p:attrNameLst>
                                          <p:attrName>ppt_y</p:attrName>
                                        </p:attrNameLst>
                                      </p:cBhvr>
                                      <p:tavLst>
                                        <p:tav tm="0">
                                          <p:val>
                                            <p:strVal val="#ppt_y+0.31"/>
                                          </p:val>
                                        </p:tav>
                                        <p:tav tm="100000">
                                          <p:val>
                                            <p:strVal val="#ppt_y+0.31"/>
                                          </p:val>
                                        </p:tav>
                                      </p:tavLst>
                                    </p:anim>
                                    <p:anim calcmode="lin" valueType="num">
                                      <p:cBhvr>
                                        <p:cTn id="115" dur="600" decel="50000" fill="hold">
                                          <p:stCondLst>
                                            <p:cond delay="400"/>
                                          </p:stCondLst>
                                        </p:cTn>
                                        <p:tgtEl>
                                          <p:spTgt spid="3983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6" dur="600" decel="50000" fill="hold">
                                          <p:stCondLst>
                                            <p:cond delay="400"/>
                                          </p:stCondLst>
                                        </p:cTn>
                                        <p:tgtEl>
                                          <p:spTgt spid="3983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7" fill="hold">
                            <p:stCondLst>
                              <p:cond delay="4000"/>
                            </p:stCondLst>
                            <p:childTnLst>
                              <p:par>
                                <p:cTn id="118" presetID="43" presetClass="entr" presetSubtype="0" fill="hold" grpId="0" nodeType="afterEffect">
                                  <p:stCondLst>
                                    <p:cond delay="0"/>
                                  </p:stCondLst>
                                  <p:childTnLst>
                                    <p:set>
                                      <p:cBhvr>
                                        <p:cTn id="119" dur="1" fill="hold">
                                          <p:stCondLst>
                                            <p:cond delay="0"/>
                                          </p:stCondLst>
                                        </p:cTn>
                                        <p:tgtEl>
                                          <p:spTgt spid="398354"/>
                                        </p:tgtEl>
                                        <p:attrNameLst>
                                          <p:attrName>style.visibility</p:attrName>
                                        </p:attrNameLst>
                                      </p:cBhvr>
                                      <p:to>
                                        <p:strVal val="visible"/>
                                      </p:to>
                                    </p:set>
                                    <p:animEffect transition="in" filter="fade">
                                      <p:cBhvr>
                                        <p:cTn id="120" dur="100"/>
                                        <p:tgtEl>
                                          <p:spTgt spid="398354"/>
                                        </p:tgtEl>
                                      </p:cBhvr>
                                    </p:animEffect>
                                    <p:anim calcmode="lin" valueType="num">
                                      <p:cBhvr>
                                        <p:cTn id="121" dur="400" fill="hold"/>
                                        <p:tgtEl>
                                          <p:spTgt spid="398354"/>
                                        </p:tgtEl>
                                        <p:attrNameLst>
                                          <p:attrName>ppt_x</p:attrName>
                                        </p:attrNameLst>
                                      </p:cBhvr>
                                      <p:tavLst>
                                        <p:tav tm="0">
                                          <p:val>
                                            <p:strVal val="#ppt_x"/>
                                          </p:val>
                                        </p:tav>
                                        <p:tav tm="100000">
                                          <p:val>
                                            <p:strVal val="#ppt_x"/>
                                          </p:val>
                                        </p:tav>
                                      </p:tavLst>
                                    </p:anim>
                                    <p:anim calcmode="lin" valueType="num">
                                      <p:cBhvr>
                                        <p:cTn id="122" dur="400" fill="hold"/>
                                        <p:tgtEl>
                                          <p:spTgt spid="398354"/>
                                        </p:tgtEl>
                                        <p:attrNameLst>
                                          <p:attrName>ppt_y</p:attrName>
                                        </p:attrNameLst>
                                      </p:cBhvr>
                                      <p:tavLst>
                                        <p:tav tm="0">
                                          <p:val>
                                            <p:strVal val="#ppt_y+0.31"/>
                                          </p:val>
                                        </p:tav>
                                        <p:tav tm="100000">
                                          <p:val>
                                            <p:strVal val="#ppt_y+0.31"/>
                                          </p:val>
                                        </p:tav>
                                      </p:tavLst>
                                    </p:anim>
                                    <p:anim calcmode="lin" valueType="num">
                                      <p:cBhvr>
                                        <p:cTn id="123" dur="600" decel="50000" fill="hold">
                                          <p:stCondLst>
                                            <p:cond delay="400"/>
                                          </p:stCondLst>
                                        </p:cTn>
                                        <p:tgtEl>
                                          <p:spTgt spid="39835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4" dur="600" decel="50000" fill="hold">
                                          <p:stCondLst>
                                            <p:cond delay="400"/>
                                          </p:stCondLst>
                                        </p:cTn>
                                        <p:tgtEl>
                                          <p:spTgt spid="39835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2" grpId="0" animBg="1"/>
      <p:bldP spid="398343" grpId="0" animBg="1"/>
      <p:bldP spid="398344" grpId="0" animBg="1"/>
      <p:bldP spid="398345" grpId="0" animBg="1"/>
      <p:bldP spid="398346" grpId="0" animBg="1"/>
      <p:bldP spid="398347" grpId="0" animBg="1"/>
      <p:bldP spid="398348" grpId="0" animBg="1"/>
      <p:bldP spid="398349" grpId="0" animBg="1"/>
      <p:bldP spid="398350" grpId="0" animBg="1"/>
      <p:bldP spid="398351" grpId="0" animBg="1"/>
      <p:bldP spid="398352" grpId="0" animBg="1"/>
      <p:bldP spid="398353" grpId="0" animBg="1"/>
      <p:bldP spid="398354" grpId="0" animBg="1"/>
      <p:bldP spid="398356" grpId="0"/>
      <p:bldP spid="398357" grpId="0"/>
      <p:bldP spid="398358" grpId="0"/>
      <p:bldP spid="398359" grpId="0"/>
      <p:bldP spid="398360" grpId="0"/>
      <p:bldP spid="398361" grpId="0"/>
      <p:bldP spid="398362" grpId="0"/>
      <p:bldP spid="398363" grpId="0"/>
      <p:bldP spid="398364" grpId="0"/>
      <p:bldP spid="39836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1"/>
          </p:nvPr>
        </p:nvSpPr>
        <p:spPr/>
        <p:txBody>
          <a:bodyPr/>
          <a:lstStyle/>
          <a:p>
            <a:fld id="{6FA55362-E33F-4A30-BF5A-4812564038ED}" type="slidenum">
              <a:rPr lang="en-US"/>
              <a:pPr/>
              <a:t>65</a:t>
            </a:fld>
            <a:endParaRPr lang="en-US"/>
          </a:p>
        </p:txBody>
      </p:sp>
      <p:sp>
        <p:nvSpPr>
          <p:cNvPr id="375810" name="Rectangle 2"/>
          <p:cNvSpPr>
            <a:spLocks noGrp="1" noChangeArrowheads="1"/>
          </p:cNvSpPr>
          <p:nvPr>
            <p:ph type="title"/>
          </p:nvPr>
        </p:nvSpPr>
        <p:spPr>
          <a:xfrm>
            <a:off x="457200" y="153988"/>
            <a:ext cx="8229600" cy="579437"/>
          </a:xfrm>
        </p:spPr>
        <p:txBody>
          <a:bodyPr/>
          <a:lstStyle/>
          <a:p>
            <a:r>
              <a:rPr lang="en-US"/>
              <a:t>SUPERIOR HYPOGASTRIC PLEXUS</a:t>
            </a:r>
          </a:p>
        </p:txBody>
      </p:sp>
      <p:sp>
        <p:nvSpPr>
          <p:cNvPr id="375811" name="Rectangle 3"/>
          <p:cNvSpPr>
            <a:spLocks noGrp="1" noChangeArrowheads="1"/>
          </p:cNvSpPr>
          <p:nvPr>
            <p:ph type="body" sz="half" idx="2"/>
          </p:nvPr>
        </p:nvSpPr>
        <p:spPr>
          <a:xfrm>
            <a:off x="4481513" y="5392738"/>
            <a:ext cx="3640137" cy="1006475"/>
          </a:xfrm>
        </p:spPr>
        <p:txBody>
          <a:bodyPr/>
          <a:lstStyle/>
          <a:p>
            <a:pPr marL="0" indent="0">
              <a:buFont typeface="Wingdings" pitchFamily="2" charset="2"/>
              <a:buNone/>
            </a:pPr>
            <a:r>
              <a:rPr lang="en-US"/>
              <a:t>The </a:t>
            </a:r>
            <a:r>
              <a:rPr lang="en-US" b="1">
                <a:solidFill>
                  <a:srgbClr val="FF0000"/>
                </a:solidFill>
              </a:rPr>
              <a:t>superior hypogastric plexus</a:t>
            </a:r>
            <a:r>
              <a:rPr lang="en-US"/>
              <a:t> is situated in front of the promontory of the sacrum. </a:t>
            </a:r>
          </a:p>
        </p:txBody>
      </p:sp>
      <p:pic>
        <p:nvPicPr>
          <p:cNvPr id="375812" name="Picture 4" descr="Untitled-10 copy"/>
          <p:cNvPicPr>
            <a:picLocks noGrp="1" noChangeAspect="1" noChangeArrowheads="1"/>
          </p:cNvPicPr>
          <p:nvPr>
            <p:ph sz="half" idx="1"/>
          </p:nvPr>
        </p:nvPicPr>
        <p:blipFill>
          <a:blip r:embed="rId3"/>
          <a:srcRect/>
          <a:stretch>
            <a:fillRect/>
          </a:stretch>
        </p:blipFill>
        <p:spPr>
          <a:xfrm>
            <a:off x="560388" y="911225"/>
            <a:ext cx="3128962" cy="5551488"/>
          </a:xfrm>
          <a:noFill/>
          <a:ln/>
        </p:spPr>
      </p:pic>
      <p:pic>
        <p:nvPicPr>
          <p:cNvPr id="375813" name="Picture 5" descr="Untitled-11 copy"/>
          <p:cNvPicPr>
            <a:picLocks noChangeAspect="1" noChangeArrowheads="1"/>
          </p:cNvPicPr>
          <p:nvPr/>
        </p:nvPicPr>
        <p:blipFill>
          <a:blip r:embed="rId4"/>
          <a:srcRect/>
          <a:stretch>
            <a:fillRect/>
          </a:stretch>
        </p:blipFill>
        <p:spPr bwMode="auto">
          <a:xfrm>
            <a:off x="4705350" y="911225"/>
            <a:ext cx="3014663" cy="4284663"/>
          </a:xfrm>
          <a:prstGeom prst="rect">
            <a:avLst/>
          </a:prstGeom>
          <a:noFill/>
        </p:spPr>
      </p:pic>
      <p:sp>
        <p:nvSpPr>
          <p:cNvPr id="375814" name="Line 6"/>
          <p:cNvSpPr>
            <a:spLocks noChangeShapeType="1"/>
          </p:cNvSpPr>
          <p:nvPr/>
        </p:nvSpPr>
        <p:spPr bwMode="auto">
          <a:xfrm flipH="1" flipV="1">
            <a:off x="2051050" y="3406775"/>
            <a:ext cx="4230688" cy="2019300"/>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
        <p:nvSpPr>
          <p:cNvPr id="375815" name="Line 7"/>
          <p:cNvSpPr>
            <a:spLocks noChangeShapeType="1"/>
          </p:cNvSpPr>
          <p:nvPr/>
        </p:nvSpPr>
        <p:spPr bwMode="auto">
          <a:xfrm flipH="1" flipV="1">
            <a:off x="6350000" y="2927350"/>
            <a:ext cx="25400" cy="2514600"/>
          </a:xfrm>
          <a:prstGeom prst="line">
            <a:avLst/>
          </a:prstGeom>
          <a:noFill/>
          <a:ln w="38100">
            <a:solidFill>
              <a:srgbClr val="FF0000"/>
            </a:solidFill>
            <a:round/>
            <a:headEnd/>
            <a:tailEnd type="triangle" w="sm" len="lg"/>
          </a:ln>
          <a:effectLst>
            <a:outerShdw dist="40161" dir="4293903" algn="ctr" rotWithShape="0">
              <a:schemeClr val="bg2">
                <a:alpha val="50000"/>
              </a:schemeClr>
            </a:outerShdw>
          </a:effectLst>
        </p:spPr>
        <p:txBody>
          <a:bodyPr/>
          <a:lstStyle/>
          <a:p>
            <a:endParaRPr lang="en-US"/>
          </a:p>
        </p:txBody>
      </p:sp>
      <p:sp>
        <p:nvSpPr>
          <p:cNvPr id="9" name="Footer Placeholder 8"/>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5812"/>
                                        </p:tgtEl>
                                        <p:attrNameLst>
                                          <p:attrName>style.visibility</p:attrName>
                                        </p:attrNameLst>
                                      </p:cBhvr>
                                      <p:to>
                                        <p:strVal val="visible"/>
                                      </p:to>
                                    </p:set>
                                    <p:animEffect transition="in" filter="box(in)">
                                      <p:cBhvr>
                                        <p:cTn id="7" dur="500"/>
                                        <p:tgtEl>
                                          <p:spTgt spid="375812"/>
                                        </p:tgtEl>
                                      </p:cBhvr>
                                    </p:animEffect>
                                  </p:childTnLst>
                                </p:cTn>
                              </p:par>
                              <p:par>
                                <p:cTn id="8" presetID="4" presetClass="entr" presetSubtype="16" fill="hold" nodeType="withEffect">
                                  <p:stCondLst>
                                    <p:cond delay="0"/>
                                  </p:stCondLst>
                                  <p:childTnLst>
                                    <p:set>
                                      <p:cBhvr>
                                        <p:cTn id="9" dur="1" fill="hold">
                                          <p:stCondLst>
                                            <p:cond delay="0"/>
                                          </p:stCondLst>
                                        </p:cTn>
                                        <p:tgtEl>
                                          <p:spTgt spid="375813"/>
                                        </p:tgtEl>
                                        <p:attrNameLst>
                                          <p:attrName>style.visibility</p:attrName>
                                        </p:attrNameLst>
                                      </p:cBhvr>
                                      <p:to>
                                        <p:strVal val="visible"/>
                                      </p:to>
                                    </p:set>
                                    <p:animEffect transition="in" filter="box(in)">
                                      <p:cBhvr>
                                        <p:cTn id="10" dur="500"/>
                                        <p:tgtEl>
                                          <p:spTgt spid="37581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75811">
                                            <p:txEl>
                                              <p:pRg st="0" end="0"/>
                                            </p:txEl>
                                          </p:spTgt>
                                        </p:tgtEl>
                                        <p:attrNameLst>
                                          <p:attrName>style.visibility</p:attrName>
                                        </p:attrNameLst>
                                      </p:cBhvr>
                                      <p:to>
                                        <p:strVal val="visible"/>
                                      </p:to>
                                    </p:set>
                                    <p:animEffect transition="in" filter="fade">
                                      <p:cBhvr>
                                        <p:cTn id="15" dur="1000"/>
                                        <p:tgtEl>
                                          <p:spTgt spid="375811">
                                            <p:txEl>
                                              <p:pRg st="0" end="0"/>
                                            </p:txEl>
                                          </p:spTgt>
                                        </p:tgtEl>
                                      </p:cBhvr>
                                    </p:animEffect>
                                    <p:anim calcmode="lin" valueType="num">
                                      <p:cBhvr>
                                        <p:cTn id="16" dur="1000" fill="hold"/>
                                        <p:tgtEl>
                                          <p:spTgt spid="3758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5811">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375814"/>
                                        </p:tgtEl>
                                        <p:attrNameLst>
                                          <p:attrName>style.visibility</p:attrName>
                                        </p:attrNameLst>
                                      </p:cBhvr>
                                      <p:to>
                                        <p:strVal val="visible"/>
                                      </p:to>
                                    </p:set>
                                    <p:animEffect transition="in" filter="wipe(down)">
                                      <p:cBhvr>
                                        <p:cTn id="21" dur="1000"/>
                                        <p:tgtEl>
                                          <p:spTgt spid="3758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75815"/>
                                        </p:tgtEl>
                                        <p:attrNameLst>
                                          <p:attrName>style.visibility</p:attrName>
                                        </p:attrNameLst>
                                      </p:cBhvr>
                                      <p:to>
                                        <p:strVal val="visible"/>
                                      </p:to>
                                    </p:set>
                                    <p:animEffect transition="in" filter="wipe(down)">
                                      <p:cBhvr>
                                        <p:cTn id="24" dur="1000"/>
                                        <p:tgtEl>
                                          <p:spTgt spid="375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P spid="375814" grpId="0" animBg="1"/>
      <p:bldP spid="3758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smtClean="0"/>
              <a:t>Dr. Vohra</a:t>
            </a:r>
            <a:endParaRPr lang="en-US"/>
          </a:p>
        </p:txBody>
      </p:sp>
      <p:sp>
        <p:nvSpPr>
          <p:cNvPr id="8" name="Slide Number Placeholder 5"/>
          <p:cNvSpPr>
            <a:spLocks noGrp="1"/>
          </p:cNvSpPr>
          <p:nvPr>
            <p:ph type="sldNum" sz="quarter" idx="11"/>
          </p:nvPr>
        </p:nvSpPr>
        <p:spPr/>
        <p:txBody>
          <a:bodyPr/>
          <a:lstStyle/>
          <a:p>
            <a:fld id="{F1DEBAD7-9545-4D24-BA4C-8D12223EC898}" type="slidenum">
              <a:rPr lang="en-US"/>
              <a:pPr/>
              <a:t>66</a:t>
            </a:fld>
            <a:endParaRPr lang="en-US"/>
          </a:p>
        </p:txBody>
      </p:sp>
      <p:sp>
        <p:nvSpPr>
          <p:cNvPr id="317444" name="Rectangle 4"/>
          <p:cNvSpPr>
            <a:spLocks noGrp="1" noChangeArrowheads="1"/>
          </p:cNvSpPr>
          <p:nvPr>
            <p:ph type="body" sz="half" idx="2"/>
          </p:nvPr>
        </p:nvSpPr>
        <p:spPr>
          <a:xfrm>
            <a:off x="6323013" y="554038"/>
            <a:ext cx="2576512" cy="5638800"/>
          </a:xfrm>
        </p:spPr>
        <p:txBody>
          <a:bodyPr/>
          <a:lstStyle/>
          <a:p>
            <a:r>
              <a:rPr lang="en-US"/>
              <a:t>The </a:t>
            </a:r>
            <a:r>
              <a:rPr lang="en-US" b="1">
                <a:solidFill>
                  <a:srgbClr val="FF0000"/>
                </a:solidFill>
              </a:rPr>
              <a:t>superior hypogastric plexus</a:t>
            </a:r>
            <a:r>
              <a:rPr lang="en-US"/>
              <a:t> is formed as a continuation of the </a:t>
            </a:r>
            <a:r>
              <a:rPr lang="en-US" i="1">
                <a:solidFill>
                  <a:schemeClr val="hlink"/>
                </a:solidFill>
              </a:rPr>
              <a:t>aortic plexus</a:t>
            </a:r>
            <a:r>
              <a:rPr lang="en-US"/>
              <a:t> and from </a:t>
            </a:r>
            <a:r>
              <a:rPr lang="en-US" i="1">
                <a:solidFill>
                  <a:schemeClr val="folHlink"/>
                </a:solidFill>
              </a:rPr>
              <a:t>branches of the third and fourth lumbar sympathetic ganglia. </a:t>
            </a:r>
          </a:p>
          <a:p>
            <a:r>
              <a:rPr lang="en-US"/>
              <a:t>It contains sympathetic and sacral parasympathetic nerve fibers and visceral afferent nerve fibers. </a:t>
            </a:r>
          </a:p>
        </p:txBody>
      </p:sp>
      <p:pic>
        <p:nvPicPr>
          <p:cNvPr id="317450" name="Picture 10" descr="Untitled-26"/>
          <p:cNvPicPr>
            <a:picLocks noGrp="1" noChangeAspect="1" noChangeArrowheads="1"/>
          </p:cNvPicPr>
          <p:nvPr>
            <p:ph sz="half" idx="1"/>
          </p:nvPr>
        </p:nvPicPr>
        <p:blipFill>
          <a:blip r:embed="rId3"/>
          <a:srcRect/>
          <a:stretch>
            <a:fillRect/>
          </a:stretch>
        </p:blipFill>
        <p:spPr>
          <a:xfrm>
            <a:off x="217488" y="185738"/>
            <a:ext cx="5910262" cy="6453187"/>
          </a:xfrm>
          <a:noFill/>
          <a:ln/>
        </p:spPr>
      </p:pic>
      <p:sp>
        <p:nvSpPr>
          <p:cNvPr id="317451" name="AutoShape 11"/>
          <p:cNvSpPr>
            <a:spLocks noChangeArrowheads="1"/>
          </p:cNvSpPr>
          <p:nvPr/>
        </p:nvSpPr>
        <p:spPr bwMode="auto">
          <a:xfrm>
            <a:off x="4829175" y="2670175"/>
            <a:ext cx="922338" cy="4333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17452" name="AutoShape 12"/>
          <p:cNvSpPr>
            <a:spLocks noChangeArrowheads="1"/>
          </p:cNvSpPr>
          <p:nvPr/>
        </p:nvSpPr>
        <p:spPr bwMode="auto">
          <a:xfrm>
            <a:off x="4808538" y="4660900"/>
            <a:ext cx="787400" cy="614363"/>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17453" name="AutoShape 13"/>
          <p:cNvSpPr>
            <a:spLocks noChangeArrowheads="1"/>
          </p:cNvSpPr>
          <p:nvPr/>
        </p:nvSpPr>
        <p:spPr bwMode="auto">
          <a:xfrm>
            <a:off x="295275" y="4403725"/>
            <a:ext cx="820738" cy="433388"/>
          </a:xfrm>
          <a:prstGeom prst="roundRect">
            <a:avLst>
              <a:gd name="adj" fmla="val 16667"/>
            </a:avLst>
          </a:prstGeom>
          <a:noFill/>
          <a:ln w="38100">
            <a:solidFill>
              <a:schemeClr val="folHlink"/>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17450"/>
                                        </p:tgtEl>
                                        <p:attrNameLst>
                                          <p:attrName>style.visibility</p:attrName>
                                        </p:attrNameLst>
                                      </p:cBhvr>
                                      <p:to>
                                        <p:strVal val="visible"/>
                                      </p:to>
                                    </p:set>
                                    <p:animEffect transition="in" filter="box(in)">
                                      <p:cBhvr>
                                        <p:cTn id="7" dur="500"/>
                                        <p:tgtEl>
                                          <p:spTgt spid="31745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17444">
                                            <p:txEl>
                                              <p:pRg st="0" end="0"/>
                                            </p:txEl>
                                          </p:spTgt>
                                        </p:tgtEl>
                                        <p:attrNameLst>
                                          <p:attrName>style.visibility</p:attrName>
                                        </p:attrNameLst>
                                      </p:cBhvr>
                                      <p:to>
                                        <p:strVal val="visible"/>
                                      </p:to>
                                    </p:set>
                                    <p:anim calcmode="lin" valueType="num">
                                      <p:cBhvr>
                                        <p:cTn id="12" dur="1000" fill="hold"/>
                                        <p:tgtEl>
                                          <p:spTgt spid="31744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1744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17444">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317452"/>
                                        </p:tgtEl>
                                        <p:attrNameLst>
                                          <p:attrName>style.visibility</p:attrName>
                                        </p:attrNameLst>
                                      </p:cBhvr>
                                      <p:to>
                                        <p:strVal val="visible"/>
                                      </p:to>
                                    </p:set>
                                    <p:anim calcmode="lin" valueType="num">
                                      <p:cBhvr>
                                        <p:cTn id="18" dur="500" fill="hold"/>
                                        <p:tgtEl>
                                          <p:spTgt spid="317452"/>
                                        </p:tgtEl>
                                        <p:attrNameLst>
                                          <p:attrName>ppt_w</p:attrName>
                                        </p:attrNameLst>
                                      </p:cBhvr>
                                      <p:tavLst>
                                        <p:tav tm="0">
                                          <p:val>
                                            <p:fltVal val="0"/>
                                          </p:val>
                                        </p:tav>
                                        <p:tav tm="100000">
                                          <p:val>
                                            <p:strVal val="#ppt_w"/>
                                          </p:val>
                                        </p:tav>
                                      </p:tavLst>
                                    </p:anim>
                                    <p:anim calcmode="lin" valueType="num">
                                      <p:cBhvr>
                                        <p:cTn id="19" dur="500" fill="hold"/>
                                        <p:tgtEl>
                                          <p:spTgt spid="317452"/>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43" presetClass="entr" presetSubtype="0" fill="hold" grpId="0" nodeType="afterEffect">
                                  <p:stCondLst>
                                    <p:cond delay="0"/>
                                  </p:stCondLst>
                                  <p:childTnLst>
                                    <p:set>
                                      <p:cBhvr>
                                        <p:cTn id="22" dur="1" fill="hold">
                                          <p:stCondLst>
                                            <p:cond delay="0"/>
                                          </p:stCondLst>
                                        </p:cTn>
                                        <p:tgtEl>
                                          <p:spTgt spid="317451"/>
                                        </p:tgtEl>
                                        <p:attrNameLst>
                                          <p:attrName>style.visibility</p:attrName>
                                        </p:attrNameLst>
                                      </p:cBhvr>
                                      <p:to>
                                        <p:strVal val="visible"/>
                                      </p:to>
                                    </p:set>
                                    <p:animEffect transition="in" filter="fade">
                                      <p:cBhvr>
                                        <p:cTn id="23" dur="100"/>
                                        <p:tgtEl>
                                          <p:spTgt spid="317451"/>
                                        </p:tgtEl>
                                      </p:cBhvr>
                                    </p:animEffect>
                                    <p:anim calcmode="lin" valueType="num">
                                      <p:cBhvr>
                                        <p:cTn id="24" dur="400" fill="hold"/>
                                        <p:tgtEl>
                                          <p:spTgt spid="317451"/>
                                        </p:tgtEl>
                                        <p:attrNameLst>
                                          <p:attrName>ppt_x</p:attrName>
                                        </p:attrNameLst>
                                      </p:cBhvr>
                                      <p:tavLst>
                                        <p:tav tm="0">
                                          <p:val>
                                            <p:strVal val="#ppt_x"/>
                                          </p:val>
                                        </p:tav>
                                        <p:tav tm="100000">
                                          <p:val>
                                            <p:strVal val="#ppt_x"/>
                                          </p:val>
                                        </p:tav>
                                      </p:tavLst>
                                    </p:anim>
                                    <p:anim calcmode="lin" valueType="num">
                                      <p:cBhvr>
                                        <p:cTn id="25" dur="400" fill="hold"/>
                                        <p:tgtEl>
                                          <p:spTgt spid="317451"/>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31745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31745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2500"/>
                            </p:stCondLst>
                            <p:childTnLst>
                              <p:par>
                                <p:cTn id="29" presetID="43" presetClass="entr" presetSubtype="0" fill="hold" grpId="0" nodeType="afterEffect">
                                  <p:stCondLst>
                                    <p:cond delay="0"/>
                                  </p:stCondLst>
                                  <p:childTnLst>
                                    <p:set>
                                      <p:cBhvr>
                                        <p:cTn id="30" dur="1" fill="hold">
                                          <p:stCondLst>
                                            <p:cond delay="0"/>
                                          </p:stCondLst>
                                        </p:cTn>
                                        <p:tgtEl>
                                          <p:spTgt spid="317453"/>
                                        </p:tgtEl>
                                        <p:attrNameLst>
                                          <p:attrName>style.visibility</p:attrName>
                                        </p:attrNameLst>
                                      </p:cBhvr>
                                      <p:to>
                                        <p:strVal val="visible"/>
                                      </p:to>
                                    </p:set>
                                    <p:animEffect transition="in" filter="fade">
                                      <p:cBhvr>
                                        <p:cTn id="31" dur="100"/>
                                        <p:tgtEl>
                                          <p:spTgt spid="317453"/>
                                        </p:tgtEl>
                                      </p:cBhvr>
                                    </p:animEffect>
                                    <p:anim calcmode="lin" valueType="num">
                                      <p:cBhvr>
                                        <p:cTn id="32" dur="400" fill="hold"/>
                                        <p:tgtEl>
                                          <p:spTgt spid="317453"/>
                                        </p:tgtEl>
                                        <p:attrNameLst>
                                          <p:attrName>ppt_x</p:attrName>
                                        </p:attrNameLst>
                                      </p:cBhvr>
                                      <p:tavLst>
                                        <p:tav tm="0">
                                          <p:val>
                                            <p:strVal val="#ppt_x"/>
                                          </p:val>
                                        </p:tav>
                                        <p:tav tm="100000">
                                          <p:val>
                                            <p:strVal val="#ppt_x"/>
                                          </p:val>
                                        </p:tav>
                                      </p:tavLst>
                                    </p:anim>
                                    <p:anim calcmode="lin" valueType="num">
                                      <p:cBhvr>
                                        <p:cTn id="33" dur="400" fill="hold"/>
                                        <p:tgtEl>
                                          <p:spTgt spid="317453"/>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3174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3174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317444">
                                            <p:txEl>
                                              <p:pRg st="1" end="1"/>
                                            </p:txEl>
                                          </p:spTgt>
                                        </p:tgtEl>
                                        <p:attrNameLst>
                                          <p:attrName>style.visibility</p:attrName>
                                        </p:attrNameLst>
                                      </p:cBhvr>
                                      <p:to>
                                        <p:strVal val="visible"/>
                                      </p:to>
                                    </p:set>
                                    <p:anim calcmode="lin" valueType="num">
                                      <p:cBhvr>
                                        <p:cTn id="40" dur="1000" fill="hold"/>
                                        <p:tgtEl>
                                          <p:spTgt spid="317444">
                                            <p:txEl>
                                              <p:pRg st="1" end="1"/>
                                            </p:txEl>
                                          </p:spTgt>
                                        </p:tgtEl>
                                        <p:attrNameLst>
                                          <p:attrName>ppt_x</p:attrName>
                                        </p:attrNameLst>
                                      </p:cBhvr>
                                      <p:tavLst>
                                        <p:tav tm="0">
                                          <p:val>
                                            <p:strVal val="#ppt_x-.2"/>
                                          </p:val>
                                        </p:tav>
                                        <p:tav tm="100000">
                                          <p:val>
                                            <p:strVal val="#ppt_x"/>
                                          </p:val>
                                        </p:tav>
                                      </p:tavLst>
                                    </p:anim>
                                    <p:anim calcmode="lin" valueType="num">
                                      <p:cBhvr>
                                        <p:cTn id="41" dur="1000" fill="hold"/>
                                        <p:tgtEl>
                                          <p:spTgt spid="31744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174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4" grpId="0" uiExpand="1" build="p"/>
      <p:bldP spid="317451" grpId="0" animBg="1"/>
      <p:bldP spid="317452" grpId="0" animBg="1"/>
      <p:bldP spid="3174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Dr. Vohra</a:t>
            </a:r>
            <a:endParaRPr lang="en-US"/>
          </a:p>
        </p:txBody>
      </p:sp>
      <p:sp>
        <p:nvSpPr>
          <p:cNvPr id="6" name="Slide Number Placeholder 5"/>
          <p:cNvSpPr>
            <a:spLocks noGrp="1"/>
          </p:cNvSpPr>
          <p:nvPr>
            <p:ph type="sldNum" sz="quarter" idx="11"/>
          </p:nvPr>
        </p:nvSpPr>
        <p:spPr/>
        <p:txBody>
          <a:bodyPr/>
          <a:lstStyle/>
          <a:p>
            <a:fld id="{1267E398-D4EC-4DB2-8383-86CAF35321F7}" type="slidenum">
              <a:rPr lang="en-US"/>
              <a:pPr/>
              <a:t>67</a:t>
            </a:fld>
            <a:endParaRPr lang="en-US"/>
          </a:p>
        </p:txBody>
      </p:sp>
      <p:pic>
        <p:nvPicPr>
          <p:cNvPr id="377862" name="Picture 6" descr="F66122-004-f110"/>
          <p:cNvPicPr>
            <a:picLocks noGrp="1" noChangeAspect="1" noChangeArrowheads="1"/>
          </p:cNvPicPr>
          <p:nvPr>
            <p:ph sz="half" idx="1"/>
          </p:nvPr>
        </p:nvPicPr>
        <p:blipFill>
          <a:blip r:embed="rId3"/>
          <a:srcRect/>
          <a:stretch>
            <a:fillRect/>
          </a:stretch>
        </p:blipFill>
        <p:spPr>
          <a:xfrm>
            <a:off x="207963" y="185738"/>
            <a:ext cx="6745287" cy="6440487"/>
          </a:xfrm>
          <a:noFill/>
          <a:ln/>
        </p:spPr>
      </p:pic>
      <p:sp>
        <p:nvSpPr>
          <p:cNvPr id="377858" name="Rectangle 2"/>
          <p:cNvSpPr>
            <a:spLocks noGrp="1" noChangeArrowheads="1"/>
          </p:cNvSpPr>
          <p:nvPr>
            <p:ph type="body" sz="half" idx="2"/>
          </p:nvPr>
        </p:nvSpPr>
        <p:spPr>
          <a:xfrm>
            <a:off x="5453063" y="276225"/>
            <a:ext cx="3400425" cy="1320800"/>
          </a:xfrm>
          <a:solidFill>
            <a:schemeClr val="accent1"/>
          </a:solidFill>
          <a:ln>
            <a:solidFill>
              <a:schemeClr val="tx1"/>
            </a:solidFill>
          </a:ln>
          <a:effectLst>
            <a:outerShdw dist="107763" dir="2700000" algn="ctr" rotWithShape="0">
              <a:schemeClr val="bg2">
                <a:alpha val="50000"/>
              </a:schemeClr>
            </a:outerShdw>
          </a:effectLst>
        </p:spPr>
        <p:txBody>
          <a:bodyPr/>
          <a:lstStyle/>
          <a:p>
            <a:pPr marL="0" indent="0">
              <a:buFont typeface="Wingdings" pitchFamily="2" charset="2"/>
              <a:buNone/>
            </a:pPr>
            <a:r>
              <a:rPr lang="en-US"/>
              <a:t>The superior hypogastric plexus divides inferiorly to form the </a:t>
            </a:r>
            <a:r>
              <a:rPr lang="en-US" b="1">
                <a:solidFill>
                  <a:srgbClr val="FF0000"/>
                </a:solidFill>
              </a:rPr>
              <a:t>right</a:t>
            </a:r>
            <a:r>
              <a:rPr lang="en-US">
                <a:solidFill>
                  <a:srgbClr val="FF0000"/>
                </a:solidFill>
              </a:rPr>
              <a:t> </a:t>
            </a:r>
            <a:r>
              <a:rPr lang="en-US"/>
              <a:t>and </a:t>
            </a:r>
            <a:r>
              <a:rPr lang="en-US" b="1">
                <a:solidFill>
                  <a:srgbClr val="FF0000"/>
                </a:solidFill>
              </a:rPr>
              <a:t>left hypogastric nerves.</a:t>
            </a:r>
          </a:p>
        </p:txBody>
      </p:sp>
      <p:sp>
        <p:nvSpPr>
          <p:cNvPr id="377863" name="AutoShape 7"/>
          <p:cNvSpPr>
            <a:spLocks noChangeArrowheads="1"/>
          </p:cNvSpPr>
          <p:nvPr/>
        </p:nvSpPr>
        <p:spPr bwMode="auto">
          <a:xfrm>
            <a:off x="5578475" y="4605338"/>
            <a:ext cx="1466850" cy="334962"/>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77862"/>
                                        </p:tgtEl>
                                        <p:attrNameLst>
                                          <p:attrName>style.visibility</p:attrName>
                                        </p:attrNameLst>
                                      </p:cBhvr>
                                      <p:to>
                                        <p:strVal val="visible"/>
                                      </p:to>
                                    </p:set>
                                    <p:animEffect transition="in" filter="box(in)">
                                      <p:cBhvr>
                                        <p:cTn id="7" dur="500"/>
                                        <p:tgtEl>
                                          <p:spTgt spid="377862"/>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377858">
                                            <p:bg/>
                                          </p:spTgt>
                                        </p:tgtEl>
                                        <p:attrNameLst>
                                          <p:attrName>style.visibility</p:attrName>
                                        </p:attrNameLst>
                                      </p:cBhvr>
                                      <p:to>
                                        <p:strVal val="visible"/>
                                      </p:to>
                                    </p:set>
                                    <p:anim calcmode="lin" valueType="num">
                                      <p:cBhvr additive="base">
                                        <p:cTn id="11" dur="500" fill="hold"/>
                                        <p:tgtEl>
                                          <p:spTgt spid="377858">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377858">
                                            <p:bg/>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77858">
                                            <p:txEl>
                                              <p:pRg st="0" end="0"/>
                                            </p:txEl>
                                          </p:spTgt>
                                        </p:tgtEl>
                                        <p:attrNameLst>
                                          <p:attrName>style.visibility</p:attrName>
                                        </p:attrNameLst>
                                      </p:cBhvr>
                                      <p:to>
                                        <p:strVal val="visible"/>
                                      </p:to>
                                    </p:set>
                                    <p:anim calcmode="lin" valueType="num">
                                      <p:cBhvr additive="base">
                                        <p:cTn id="15" dur="500" fill="hold"/>
                                        <p:tgtEl>
                                          <p:spTgt spid="377858">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77858">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17" presetClass="entr" presetSubtype="10" fill="hold" grpId="0" nodeType="afterEffect">
                                  <p:stCondLst>
                                    <p:cond delay="0"/>
                                  </p:stCondLst>
                                  <p:childTnLst>
                                    <p:set>
                                      <p:cBhvr>
                                        <p:cTn id="19" dur="1" fill="hold">
                                          <p:stCondLst>
                                            <p:cond delay="0"/>
                                          </p:stCondLst>
                                        </p:cTn>
                                        <p:tgtEl>
                                          <p:spTgt spid="377863"/>
                                        </p:tgtEl>
                                        <p:attrNameLst>
                                          <p:attrName>style.visibility</p:attrName>
                                        </p:attrNameLst>
                                      </p:cBhvr>
                                      <p:to>
                                        <p:strVal val="visible"/>
                                      </p:to>
                                    </p:set>
                                    <p:anim calcmode="lin" valueType="num">
                                      <p:cBhvr>
                                        <p:cTn id="20" dur="500" fill="hold"/>
                                        <p:tgtEl>
                                          <p:spTgt spid="377863"/>
                                        </p:tgtEl>
                                        <p:attrNameLst>
                                          <p:attrName>ppt_w</p:attrName>
                                        </p:attrNameLst>
                                      </p:cBhvr>
                                      <p:tavLst>
                                        <p:tav tm="0">
                                          <p:val>
                                            <p:fltVal val="0"/>
                                          </p:val>
                                        </p:tav>
                                        <p:tav tm="100000">
                                          <p:val>
                                            <p:strVal val="#ppt_w"/>
                                          </p:val>
                                        </p:tav>
                                      </p:tavLst>
                                    </p:anim>
                                    <p:anim calcmode="lin" valueType="num">
                                      <p:cBhvr>
                                        <p:cTn id="21" dur="500" fill="hold"/>
                                        <p:tgtEl>
                                          <p:spTgt spid="3778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8" grpId="0" uiExpand="1" build="p" animBg="1"/>
      <p:bldP spid="37786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smtClean="0"/>
              <a:t>Dr. Vohra</a:t>
            </a:r>
            <a:endParaRPr lang="en-US"/>
          </a:p>
        </p:txBody>
      </p:sp>
      <p:sp>
        <p:nvSpPr>
          <p:cNvPr id="9" name="Slide Number Placeholder 5"/>
          <p:cNvSpPr>
            <a:spLocks noGrp="1"/>
          </p:cNvSpPr>
          <p:nvPr>
            <p:ph type="sldNum" sz="quarter" idx="11"/>
          </p:nvPr>
        </p:nvSpPr>
        <p:spPr/>
        <p:txBody>
          <a:bodyPr/>
          <a:lstStyle/>
          <a:p>
            <a:fld id="{D6CD4D78-B38B-4542-AA08-C28159EF7A1A}" type="slidenum">
              <a:rPr lang="en-US"/>
              <a:pPr/>
              <a:t>68</a:t>
            </a:fld>
            <a:endParaRPr lang="en-US"/>
          </a:p>
        </p:txBody>
      </p:sp>
      <p:sp>
        <p:nvSpPr>
          <p:cNvPr id="379906" name="Rectangle 2"/>
          <p:cNvSpPr>
            <a:spLocks noGrp="1" noChangeArrowheads="1"/>
          </p:cNvSpPr>
          <p:nvPr>
            <p:ph type="title"/>
          </p:nvPr>
        </p:nvSpPr>
        <p:spPr>
          <a:xfrm>
            <a:off x="457200" y="142875"/>
            <a:ext cx="8229600" cy="579438"/>
          </a:xfrm>
        </p:spPr>
        <p:txBody>
          <a:bodyPr/>
          <a:lstStyle/>
          <a:p>
            <a:r>
              <a:rPr lang="en-US"/>
              <a:t>INFERIOR HYPOGASTRIC PLEXUSES</a:t>
            </a:r>
          </a:p>
        </p:txBody>
      </p:sp>
      <p:sp>
        <p:nvSpPr>
          <p:cNvPr id="379907" name="Rectangle 3"/>
          <p:cNvSpPr>
            <a:spLocks noGrp="1" noChangeArrowheads="1"/>
          </p:cNvSpPr>
          <p:nvPr>
            <p:ph type="body" sz="half" idx="2"/>
          </p:nvPr>
        </p:nvSpPr>
        <p:spPr>
          <a:xfrm>
            <a:off x="5584825" y="1657350"/>
            <a:ext cx="3101975" cy="4114800"/>
          </a:xfrm>
          <a:noFill/>
        </p:spPr>
        <p:txBody>
          <a:bodyPr/>
          <a:lstStyle/>
          <a:p>
            <a:r>
              <a:rPr lang="en-US"/>
              <a:t>The </a:t>
            </a:r>
            <a:r>
              <a:rPr lang="en-US" b="1">
                <a:solidFill>
                  <a:srgbClr val="FF0000"/>
                </a:solidFill>
              </a:rPr>
              <a:t>inferior hypogastric plexuses</a:t>
            </a:r>
            <a:r>
              <a:rPr lang="en-US"/>
              <a:t> lie on each side of the rectum, the base of the bladder, and the vagina. </a:t>
            </a:r>
          </a:p>
          <a:p>
            <a:r>
              <a:rPr lang="en-US"/>
              <a:t>Each plexus is formed from a </a:t>
            </a:r>
            <a:r>
              <a:rPr lang="en-US" i="1">
                <a:solidFill>
                  <a:schemeClr val="hlink"/>
                </a:solidFill>
              </a:rPr>
              <a:t>hypogastric nerve</a:t>
            </a:r>
            <a:r>
              <a:rPr lang="en-US" b="1">
                <a:solidFill>
                  <a:schemeClr val="hlink"/>
                </a:solidFill>
              </a:rPr>
              <a:t> </a:t>
            </a:r>
            <a:r>
              <a:rPr lang="en-US"/>
              <a:t>(from the superior hypogastric plexus) and from the </a:t>
            </a:r>
            <a:r>
              <a:rPr lang="en-US" i="1">
                <a:solidFill>
                  <a:schemeClr val="folHlink"/>
                </a:solidFill>
              </a:rPr>
              <a:t>pelvic splanchnic nerve.</a:t>
            </a:r>
            <a:r>
              <a:rPr lang="en-US">
                <a:solidFill>
                  <a:schemeClr val="folHlink"/>
                </a:solidFill>
              </a:rPr>
              <a:t> </a:t>
            </a:r>
          </a:p>
        </p:txBody>
      </p:sp>
      <p:pic>
        <p:nvPicPr>
          <p:cNvPr id="379908" name="Picture 4" descr="Untitled-24"/>
          <p:cNvPicPr>
            <a:picLocks noGrp="1" noChangeAspect="1" noChangeArrowheads="1"/>
          </p:cNvPicPr>
          <p:nvPr>
            <p:ph sz="half" idx="1"/>
          </p:nvPr>
        </p:nvPicPr>
        <p:blipFill>
          <a:blip r:embed="rId3" cstate="print"/>
          <a:srcRect/>
          <a:stretch>
            <a:fillRect/>
          </a:stretch>
        </p:blipFill>
        <p:spPr>
          <a:xfrm>
            <a:off x="346075" y="811213"/>
            <a:ext cx="4983163" cy="5805487"/>
          </a:xfrm>
          <a:noFill/>
          <a:ln/>
        </p:spPr>
      </p:pic>
      <p:sp>
        <p:nvSpPr>
          <p:cNvPr id="379909" name="AutoShape 5"/>
          <p:cNvSpPr>
            <a:spLocks noChangeArrowheads="1"/>
          </p:cNvSpPr>
          <p:nvPr/>
        </p:nvSpPr>
        <p:spPr bwMode="auto">
          <a:xfrm>
            <a:off x="1084263" y="6088063"/>
            <a:ext cx="822325" cy="488950"/>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79910" name="AutoShape 6"/>
          <p:cNvSpPr>
            <a:spLocks noChangeArrowheads="1"/>
          </p:cNvSpPr>
          <p:nvPr/>
        </p:nvSpPr>
        <p:spPr bwMode="auto">
          <a:xfrm>
            <a:off x="409575" y="5267325"/>
            <a:ext cx="944563" cy="588963"/>
          </a:xfrm>
          <a:prstGeom prst="roundRect">
            <a:avLst>
              <a:gd name="adj" fmla="val 16667"/>
            </a:avLst>
          </a:prstGeom>
          <a:noFill/>
          <a:ln w="38100">
            <a:solidFill>
              <a:schemeClr val="fo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79911" name="AutoShape 7"/>
          <p:cNvSpPr>
            <a:spLocks noChangeArrowheads="1"/>
          </p:cNvSpPr>
          <p:nvPr/>
        </p:nvSpPr>
        <p:spPr bwMode="auto">
          <a:xfrm>
            <a:off x="436563" y="2584450"/>
            <a:ext cx="777875" cy="4333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9908"/>
                                        </p:tgtEl>
                                        <p:attrNameLst>
                                          <p:attrName>style.visibility</p:attrName>
                                        </p:attrNameLst>
                                      </p:cBhvr>
                                      <p:to>
                                        <p:strVal val="visible"/>
                                      </p:to>
                                    </p:set>
                                    <p:animEffect transition="in" filter="box(in)">
                                      <p:cBhvr>
                                        <p:cTn id="7" dur="500"/>
                                        <p:tgtEl>
                                          <p:spTgt spid="37990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79907">
                                            <p:txEl>
                                              <p:pRg st="0" end="0"/>
                                            </p:txEl>
                                          </p:spTgt>
                                        </p:tgtEl>
                                        <p:attrNameLst>
                                          <p:attrName>style.visibility</p:attrName>
                                        </p:attrNameLst>
                                      </p:cBhvr>
                                      <p:to>
                                        <p:strVal val="visible"/>
                                      </p:to>
                                    </p:set>
                                    <p:anim calcmode="lin" valueType="num">
                                      <p:cBhvr>
                                        <p:cTn id="12" dur="1000" fill="hold"/>
                                        <p:tgtEl>
                                          <p:spTgt spid="379907">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7990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9907">
                                            <p:txEl>
                                              <p:pRg st="0" end="0"/>
                                            </p:txEl>
                                          </p:spTgt>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379909"/>
                                        </p:tgtEl>
                                        <p:attrNameLst>
                                          <p:attrName>style.visibility</p:attrName>
                                        </p:attrNameLst>
                                      </p:cBhvr>
                                      <p:to>
                                        <p:strVal val="visible"/>
                                      </p:to>
                                    </p:set>
                                    <p:anim calcmode="lin" valueType="num">
                                      <p:cBhvr>
                                        <p:cTn id="18" dur="500" fill="hold"/>
                                        <p:tgtEl>
                                          <p:spTgt spid="379909"/>
                                        </p:tgtEl>
                                        <p:attrNameLst>
                                          <p:attrName>ppt_w</p:attrName>
                                        </p:attrNameLst>
                                      </p:cBhvr>
                                      <p:tavLst>
                                        <p:tav tm="0">
                                          <p:val>
                                            <p:fltVal val="0"/>
                                          </p:val>
                                        </p:tav>
                                        <p:tav tm="100000">
                                          <p:val>
                                            <p:strVal val="#ppt_w"/>
                                          </p:val>
                                        </p:tav>
                                      </p:tavLst>
                                    </p:anim>
                                    <p:anim calcmode="lin" valueType="num">
                                      <p:cBhvr>
                                        <p:cTn id="19" dur="500" fill="hold"/>
                                        <p:tgtEl>
                                          <p:spTgt spid="37990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379907">
                                            <p:txEl>
                                              <p:pRg st="1" end="1"/>
                                            </p:txEl>
                                          </p:spTgt>
                                        </p:tgtEl>
                                        <p:attrNameLst>
                                          <p:attrName>style.visibility</p:attrName>
                                        </p:attrNameLst>
                                      </p:cBhvr>
                                      <p:to>
                                        <p:strVal val="visible"/>
                                      </p:to>
                                    </p:set>
                                    <p:anim calcmode="lin" valueType="num">
                                      <p:cBhvr>
                                        <p:cTn id="24" dur="1000" fill="hold"/>
                                        <p:tgtEl>
                                          <p:spTgt spid="37990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37990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79907">
                                            <p:txEl>
                                              <p:pRg st="1" end="1"/>
                                            </p:txEl>
                                          </p:spTgt>
                                        </p:tgtEl>
                                      </p:cBhvr>
                                    </p:animEffect>
                                  </p:childTnLst>
                                </p:cTn>
                              </p:par>
                            </p:childTnLst>
                          </p:cTn>
                        </p:par>
                        <p:par>
                          <p:cTn id="27" fill="hold">
                            <p:stCondLst>
                              <p:cond delay="1000"/>
                            </p:stCondLst>
                            <p:childTnLst>
                              <p:par>
                                <p:cTn id="28" presetID="43" presetClass="entr" presetSubtype="0" fill="hold" grpId="0" nodeType="afterEffect">
                                  <p:stCondLst>
                                    <p:cond delay="0"/>
                                  </p:stCondLst>
                                  <p:childTnLst>
                                    <p:set>
                                      <p:cBhvr>
                                        <p:cTn id="29" dur="1" fill="hold">
                                          <p:stCondLst>
                                            <p:cond delay="0"/>
                                          </p:stCondLst>
                                        </p:cTn>
                                        <p:tgtEl>
                                          <p:spTgt spid="379911"/>
                                        </p:tgtEl>
                                        <p:attrNameLst>
                                          <p:attrName>style.visibility</p:attrName>
                                        </p:attrNameLst>
                                      </p:cBhvr>
                                      <p:to>
                                        <p:strVal val="visible"/>
                                      </p:to>
                                    </p:set>
                                    <p:animEffect transition="in" filter="fade">
                                      <p:cBhvr>
                                        <p:cTn id="30" dur="100"/>
                                        <p:tgtEl>
                                          <p:spTgt spid="379911"/>
                                        </p:tgtEl>
                                      </p:cBhvr>
                                    </p:animEffect>
                                    <p:anim calcmode="lin" valueType="num">
                                      <p:cBhvr>
                                        <p:cTn id="31" dur="400" fill="hold"/>
                                        <p:tgtEl>
                                          <p:spTgt spid="379911"/>
                                        </p:tgtEl>
                                        <p:attrNameLst>
                                          <p:attrName>ppt_x</p:attrName>
                                        </p:attrNameLst>
                                      </p:cBhvr>
                                      <p:tavLst>
                                        <p:tav tm="0">
                                          <p:val>
                                            <p:strVal val="#ppt_x"/>
                                          </p:val>
                                        </p:tav>
                                        <p:tav tm="100000">
                                          <p:val>
                                            <p:strVal val="#ppt_x"/>
                                          </p:val>
                                        </p:tav>
                                      </p:tavLst>
                                    </p:anim>
                                    <p:anim calcmode="lin" valueType="num">
                                      <p:cBhvr>
                                        <p:cTn id="32" dur="400" fill="hold"/>
                                        <p:tgtEl>
                                          <p:spTgt spid="379911"/>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799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799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5" fill="hold">
                            <p:stCondLst>
                              <p:cond delay="2000"/>
                            </p:stCondLst>
                            <p:childTnLst>
                              <p:par>
                                <p:cTn id="36" presetID="43" presetClass="entr" presetSubtype="0" fill="hold" grpId="0" nodeType="afterEffect">
                                  <p:stCondLst>
                                    <p:cond delay="0"/>
                                  </p:stCondLst>
                                  <p:childTnLst>
                                    <p:set>
                                      <p:cBhvr>
                                        <p:cTn id="37" dur="1" fill="hold">
                                          <p:stCondLst>
                                            <p:cond delay="0"/>
                                          </p:stCondLst>
                                        </p:cTn>
                                        <p:tgtEl>
                                          <p:spTgt spid="379910"/>
                                        </p:tgtEl>
                                        <p:attrNameLst>
                                          <p:attrName>style.visibility</p:attrName>
                                        </p:attrNameLst>
                                      </p:cBhvr>
                                      <p:to>
                                        <p:strVal val="visible"/>
                                      </p:to>
                                    </p:set>
                                    <p:animEffect transition="in" filter="fade">
                                      <p:cBhvr>
                                        <p:cTn id="38" dur="100"/>
                                        <p:tgtEl>
                                          <p:spTgt spid="379910"/>
                                        </p:tgtEl>
                                      </p:cBhvr>
                                    </p:animEffect>
                                    <p:anim calcmode="lin" valueType="num">
                                      <p:cBhvr>
                                        <p:cTn id="39" dur="400" fill="hold"/>
                                        <p:tgtEl>
                                          <p:spTgt spid="379910"/>
                                        </p:tgtEl>
                                        <p:attrNameLst>
                                          <p:attrName>ppt_x</p:attrName>
                                        </p:attrNameLst>
                                      </p:cBhvr>
                                      <p:tavLst>
                                        <p:tav tm="0">
                                          <p:val>
                                            <p:strVal val="#ppt_x"/>
                                          </p:val>
                                        </p:tav>
                                        <p:tav tm="100000">
                                          <p:val>
                                            <p:strVal val="#ppt_x"/>
                                          </p:val>
                                        </p:tav>
                                      </p:tavLst>
                                    </p:anim>
                                    <p:anim calcmode="lin" valueType="num">
                                      <p:cBhvr>
                                        <p:cTn id="40" dur="400" fill="hold"/>
                                        <p:tgtEl>
                                          <p:spTgt spid="379910"/>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3799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3799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uiExpand="1" build="p"/>
      <p:bldP spid="379909" grpId="0" animBg="1"/>
      <p:bldP spid="379910" grpId="0" animBg="1"/>
      <p:bldP spid="3799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0"/>
          </p:nvPr>
        </p:nvSpPr>
        <p:spPr/>
        <p:txBody>
          <a:bodyPr/>
          <a:lstStyle/>
          <a:p>
            <a:r>
              <a:rPr lang="en-US" smtClean="0"/>
              <a:t>Dr. Vohra</a:t>
            </a:r>
            <a:endParaRPr lang="en-US"/>
          </a:p>
        </p:txBody>
      </p:sp>
      <p:sp>
        <p:nvSpPr>
          <p:cNvPr id="11" name="Slide Number Placeholder 5"/>
          <p:cNvSpPr>
            <a:spLocks noGrp="1"/>
          </p:cNvSpPr>
          <p:nvPr>
            <p:ph type="sldNum" sz="quarter" idx="11"/>
          </p:nvPr>
        </p:nvSpPr>
        <p:spPr/>
        <p:txBody>
          <a:bodyPr/>
          <a:lstStyle/>
          <a:p>
            <a:fld id="{9C170C37-D8CE-473C-8D4D-6DE712CB13C0}" type="slidenum">
              <a:rPr lang="en-US"/>
              <a:pPr/>
              <a:t>69</a:t>
            </a:fld>
            <a:endParaRPr lang="en-US"/>
          </a:p>
        </p:txBody>
      </p:sp>
      <p:sp>
        <p:nvSpPr>
          <p:cNvPr id="381955" name="Rectangle 3"/>
          <p:cNvSpPr>
            <a:spLocks noGrp="1" noChangeArrowheads="1"/>
          </p:cNvSpPr>
          <p:nvPr>
            <p:ph type="body" sz="half" idx="2"/>
          </p:nvPr>
        </p:nvSpPr>
        <p:spPr>
          <a:xfrm>
            <a:off x="6097588" y="1192213"/>
            <a:ext cx="2778125" cy="4419600"/>
          </a:xfrm>
          <a:noFill/>
        </p:spPr>
        <p:txBody>
          <a:bodyPr/>
          <a:lstStyle/>
          <a:p>
            <a:r>
              <a:rPr lang="en-US"/>
              <a:t>Each </a:t>
            </a:r>
            <a:r>
              <a:rPr lang="en-US" b="1">
                <a:solidFill>
                  <a:srgbClr val="FF0000"/>
                </a:solidFill>
              </a:rPr>
              <a:t>inferior hypogastric plexus</a:t>
            </a:r>
            <a:r>
              <a:rPr lang="en-US"/>
              <a:t> contains postganglionic sympathetic fibers, preganglionic and postganglionic parasympathetic fibers, and visceral afferent fibers. </a:t>
            </a:r>
          </a:p>
          <a:p>
            <a:r>
              <a:rPr lang="en-US"/>
              <a:t>Branches pass to the pelvic viscera via small </a:t>
            </a:r>
            <a:r>
              <a:rPr lang="en-US" i="1">
                <a:solidFill>
                  <a:schemeClr val="hlink"/>
                </a:solidFill>
              </a:rPr>
              <a:t>subsidiary plexuses.</a:t>
            </a:r>
          </a:p>
        </p:txBody>
      </p:sp>
      <p:pic>
        <p:nvPicPr>
          <p:cNvPr id="381956" name="Picture 4" descr="Untitled-24"/>
          <p:cNvPicPr>
            <a:picLocks noGrp="1" noChangeAspect="1" noChangeArrowheads="1"/>
          </p:cNvPicPr>
          <p:nvPr>
            <p:ph sz="half" idx="1"/>
          </p:nvPr>
        </p:nvPicPr>
        <p:blipFill>
          <a:blip r:embed="rId3" cstate="print"/>
          <a:srcRect/>
          <a:stretch>
            <a:fillRect/>
          </a:stretch>
        </p:blipFill>
        <p:spPr>
          <a:xfrm>
            <a:off x="176213" y="163513"/>
            <a:ext cx="5589587" cy="6511925"/>
          </a:xfrm>
          <a:noFill/>
          <a:ln/>
        </p:spPr>
      </p:pic>
      <p:sp>
        <p:nvSpPr>
          <p:cNvPr id="381958" name="AutoShape 6"/>
          <p:cNvSpPr>
            <a:spLocks noChangeArrowheads="1"/>
          </p:cNvSpPr>
          <p:nvPr/>
        </p:nvSpPr>
        <p:spPr bwMode="auto">
          <a:xfrm>
            <a:off x="4429125" y="3273425"/>
            <a:ext cx="946150" cy="3444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81959" name="AutoShape 7"/>
          <p:cNvSpPr>
            <a:spLocks noChangeArrowheads="1"/>
          </p:cNvSpPr>
          <p:nvPr/>
        </p:nvSpPr>
        <p:spPr bwMode="auto">
          <a:xfrm>
            <a:off x="4378325" y="5419725"/>
            <a:ext cx="774700" cy="1920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81960" name="AutoShape 8"/>
          <p:cNvSpPr>
            <a:spLocks noChangeArrowheads="1"/>
          </p:cNvSpPr>
          <p:nvPr/>
        </p:nvSpPr>
        <p:spPr bwMode="auto">
          <a:xfrm>
            <a:off x="4283075" y="5629275"/>
            <a:ext cx="1060450" cy="1920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81961" name="AutoShape 9"/>
          <p:cNvSpPr>
            <a:spLocks noChangeArrowheads="1"/>
          </p:cNvSpPr>
          <p:nvPr/>
        </p:nvSpPr>
        <p:spPr bwMode="auto">
          <a:xfrm>
            <a:off x="4384675" y="5826125"/>
            <a:ext cx="869950" cy="1920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81962" name="AutoShape 10"/>
          <p:cNvSpPr>
            <a:spLocks noChangeArrowheads="1"/>
          </p:cNvSpPr>
          <p:nvPr/>
        </p:nvSpPr>
        <p:spPr bwMode="auto">
          <a:xfrm>
            <a:off x="4479925" y="6022975"/>
            <a:ext cx="933450" cy="192088"/>
          </a:xfrm>
          <a:prstGeom prst="roundRect">
            <a:avLst>
              <a:gd name="adj" fmla="val 16667"/>
            </a:avLst>
          </a:prstGeom>
          <a:noFill/>
          <a:ln w="38100">
            <a:solidFill>
              <a:schemeClr val="hlink"/>
            </a:solidFill>
            <a:round/>
            <a:headEnd/>
            <a:tailEnd/>
          </a:ln>
          <a:effectLst>
            <a:outerShdw dist="35921" dir="2700000" algn="ctr" rotWithShape="0">
              <a:schemeClr val="bg2">
                <a:alpha val="50000"/>
              </a:schemeClr>
            </a:outerShdw>
          </a:effectLst>
        </p:spPr>
        <p:txBody>
          <a:bodyPr wrap="none" anchor="ctr"/>
          <a:lstStyle/>
          <a:p>
            <a:endParaRPr lang="en-US"/>
          </a:p>
        </p:txBody>
      </p:sp>
      <p:sp>
        <p:nvSpPr>
          <p:cNvPr id="381963" name="AutoShape 11"/>
          <p:cNvSpPr>
            <a:spLocks noChangeArrowheads="1"/>
          </p:cNvSpPr>
          <p:nvPr/>
        </p:nvSpPr>
        <p:spPr bwMode="auto">
          <a:xfrm>
            <a:off x="1050925" y="6099175"/>
            <a:ext cx="822325" cy="488950"/>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81955">
                                            <p:txEl>
                                              <p:pRg st="0" end="0"/>
                                            </p:txEl>
                                          </p:spTgt>
                                        </p:tgtEl>
                                        <p:attrNameLst>
                                          <p:attrName>style.visibility</p:attrName>
                                        </p:attrNameLst>
                                      </p:cBhvr>
                                      <p:to>
                                        <p:strVal val="visible"/>
                                      </p:to>
                                    </p:set>
                                    <p:anim calcmode="lin" valueType="num">
                                      <p:cBhvr>
                                        <p:cTn id="7" dur="1000" fill="hold"/>
                                        <p:tgtEl>
                                          <p:spTgt spid="38195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8195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81955">
                                            <p:txEl>
                                              <p:pRg st="0" end="0"/>
                                            </p:txEl>
                                          </p:spTgt>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381963"/>
                                        </p:tgtEl>
                                        <p:attrNameLst>
                                          <p:attrName>style.visibility</p:attrName>
                                        </p:attrNameLst>
                                      </p:cBhvr>
                                      <p:to>
                                        <p:strVal val="visible"/>
                                      </p:to>
                                    </p:set>
                                    <p:anim calcmode="lin" valueType="num">
                                      <p:cBhvr>
                                        <p:cTn id="13" dur="500" fill="hold"/>
                                        <p:tgtEl>
                                          <p:spTgt spid="381963"/>
                                        </p:tgtEl>
                                        <p:attrNameLst>
                                          <p:attrName>ppt_w</p:attrName>
                                        </p:attrNameLst>
                                      </p:cBhvr>
                                      <p:tavLst>
                                        <p:tav tm="0">
                                          <p:val>
                                            <p:fltVal val="0"/>
                                          </p:val>
                                        </p:tav>
                                        <p:tav tm="100000">
                                          <p:val>
                                            <p:strVal val="#ppt_w"/>
                                          </p:val>
                                        </p:tav>
                                      </p:tavLst>
                                    </p:anim>
                                    <p:anim calcmode="lin" valueType="num">
                                      <p:cBhvr>
                                        <p:cTn id="14" dur="500" fill="hold"/>
                                        <p:tgtEl>
                                          <p:spTgt spid="38196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81955">
                                            <p:txEl>
                                              <p:pRg st="1" end="1"/>
                                            </p:txEl>
                                          </p:spTgt>
                                        </p:tgtEl>
                                        <p:attrNameLst>
                                          <p:attrName>style.visibility</p:attrName>
                                        </p:attrNameLst>
                                      </p:cBhvr>
                                      <p:to>
                                        <p:strVal val="visible"/>
                                      </p:to>
                                    </p:set>
                                    <p:anim calcmode="lin" valueType="num">
                                      <p:cBhvr>
                                        <p:cTn id="19" dur="1000" fill="hold"/>
                                        <p:tgtEl>
                                          <p:spTgt spid="381955">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38195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81955">
                                            <p:txEl>
                                              <p:pRg st="1" end="1"/>
                                            </p:txEl>
                                          </p:spTgt>
                                        </p:tgtEl>
                                      </p:cBhvr>
                                    </p:animEffect>
                                  </p:childTnLst>
                                </p:cTn>
                              </p:par>
                            </p:childTnLst>
                          </p:cTn>
                        </p:par>
                        <p:par>
                          <p:cTn id="22" fill="hold">
                            <p:stCondLst>
                              <p:cond delay="1000"/>
                            </p:stCondLst>
                            <p:childTnLst>
                              <p:par>
                                <p:cTn id="23" presetID="43" presetClass="entr" presetSubtype="0" fill="hold" grpId="0" nodeType="afterEffect">
                                  <p:stCondLst>
                                    <p:cond delay="0"/>
                                  </p:stCondLst>
                                  <p:childTnLst>
                                    <p:set>
                                      <p:cBhvr>
                                        <p:cTn id="24" dur="1" fill="hold">
                                          <p:stCondLst>
                                            <p:cond delay="0"/>
                                          </p:stCondLst>
                                        </p:cTn>
                                        <p:tgtEl>
                                          <p:spTgt spid="381958"/>
                                        </p:tgtEl>
                                        <p:attrNameLst>
                                          <p:attrName>style.visibility</p:attrName>
                                        </p:attrNameLst>
                                      </p:cBhvr>
                                      <p:to>
                                        <p:strVal val="visible"/>
                                      </p:to>
                                    </p:set>
                                    <p:animEffect transition="in" filter="fade">
                                      <p:cBhvr>
                                        <p:cTn id="25" dur="100"/>
                                        <p:tgtEl>
                                          <p:spTgt spid="381958"/>
                                        </p:tgtEl>
                                      </p:cBhvr>
                                    </p:animEffect>
                                    <p:anim calcmode="lin" valueType="num">
                                      <p:cBhvr>
                                        <p:cTn id="26" dur="400" fill="hold"/>
                                        <p:tgtEl>
                                          <p:spTgt spid="381958"/>
                                        </p:tgtEl>
                                        <p:attrNameLst>
                                          <p:attrName>ppt_x</p:attrName>
                                        </p:attrNameLst>
                                      </p:cBhvr>
                                      <p:tavLst>
                                        <p:tav tm="0">
                                          <p:val>
                                            <p:strVal val="#ppt_x"/>
                                          </p:val>
                                        </p:tav>
                                        <p:tav tm="100000">
                                          <p:val>
                                            <p:strVal val="#ppt_x"/>
                                          </p:val>
                                        </p:tav>
                                      </p:tavLst>
                                    </p:anim>
                                    <p:anim calcmode="lin" valueType="num">
                                      <p:cBhvr>
                                        <p:cTn id="27" dur="400" fill="hold"/>
                                        <p:tgtEl>
                                          <p:spTgt spid="381958"/>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8195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8195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0" fill="hold">
                            <p:stCondLst>
                              <p:cond delay="2000"/>
                            </p:stCondLst>
                            <p:childTnLst>
                              <p:par>
                                <p:cTn id="31" presetID="43" presetClass="entr" presetSubtype="0" fill="hold" grpId="0" nodeType="afterEffect">
                                  <p:stCondLst>
                                    <p:cond delay="0"/>
                                  </p:stCondLst>
                                  <p:childTnLst>
                                    <p:set>
                                      <p:cBhvr>
                                        <p:cTn id="32" dur="1" fill="hold">
                                          <p:stCondLst>
                                            <p:cond delay="0"/>
                                          </p:stCondLst>
                                        </p:cTn>
                                        <p:tgtEl>
                                          <p:spTgt spid="381959"/>
                                        </p:tgtEl>
                                        <p:attrNameLst>
                                          <p:attrName>style.visibility</p:attrName>
                                        </p:attrNameLst>
                                      </p:cBhvr>
                                      <p:to>
                                        <p:strVal val="visible"/>
                                      </p:to>
                                    </p:set>
                                    <p:animEffect transition="in" filter="fade">
                                      <p:cBhvr>
                                        <p:cTn id="33" dur="100"/>
                                        <p:tgtEl>
                                          <p:spTgt spid="381959"/>
                                        </p:tgtEl>
                                      </p:cBhvr>
                                    </p:animEffect>
                                    <p:anim calcmode="lin" valueType="num">
                                      <p:cBhvr>
                                        <p:cTn id="34" dur="400" fill="hold"/>
                                        <p:tgtEl>
                                          <p:spTgt spid="381959"/>
                                        </p:tgtEl>
                                        <p:attrNameLst>
                                          <p:attrName>ppt_x</p:attrName>
                                        </p:attrNameLst>
                                      </p:cBhvr>
                                      <p:tavLst>
                                        <p:tav tm="0">
                                          <p:val>
                                            <p:strVal val="#ppt_x"/>
                                          </p:val>
                                        </p:tav>
                                        <p:tav tm="100000">
                                          <p:val>
                                            <p:strVal val="#ppt_x"/>
                                          </p:val>
                                        </p:tav>
                                      </p:tavLst>
                                    </p:anim>
                                    <p:anim calcmode="lin" valueType="num">
                                      <p:cBhvr>
                                        <p:cTn id="35" dur="400" fill="hold"/>
                                        <p:tgtEl>
                                          <p:spTgt spid="381959"/>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38195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38195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3000"/>
                            </p:stCondLst>
                            <p:childTnLst>
                              <p:par>
                                <p:cTn id="39" presetID="43" presetClass="entr" presetSubtype="0" fill="hold" grpId="0" nodeType="afterEffect">
                                  <p:stCondLst>
                                    <p:cond delay="0"/>
                                  </p:stCondLst>
                                  <p:childTnLst>
                                    <p:set>
                                      <p:cBhvr>
                                        <p:cTn id="40" dur="1" fill="hold">
                                          <p:stCondLst>
                                            <p:cond delay="0"/>
                                          </p:stCondLst>
                                        </p:cTn>
                                        <p:tgtEl>
                                          <p:spTgt spid="381960"/>
                                        </p:tgtEl>
                                        <p:attrNameLst>
                                          <p:attrName>style.visibility</p:attrName>
                                        </p:attrNameLst>
                                      </p:cBhvr>
                                      <p:to>
                                        <p:strVal val="visible"/>
                                      </p:to>
                                    </p:set>
                                    <p:animEffect transition="in" filter="fade">
                                      <p:cBhvr>
                                        <p:cTn id="41" dur="100"/>
                                        <p:tgtEl>
                                          <p:spTgt spid="381960"/>
                                        </p:tgtEl>
                                      </p:cBhvr>
                                    </p:animEffect>
                                    <p:anim calcmode="lin" valueType="num">
                                      <p:cBhvr>
                                        <p:cTn id="42" dur="400" fill="hold"/>
                                        <p:tgtEl>
                                          <p:spTgt spid="381960"/>
                                        </p:tgtEl>
                                        <p:attrNameLst>
                                          <p:attrName>ppt_x</p:attrName>
                                        </p:attrNameLst>
                                      </p:cBhvr>
                                      <p:tavLst>
                                        <p:tav tm="0">
                                          <p:val>
                                            <p:strVal val="#ppt_x"/>
                                          </p:val>
                                        </p:tav>
                                        <p:tav tm="100000">
                                          <p:val>
                                            <p:strVal val="#ppt_x"/>
                                          </p:val>
                                        </p:tav>
                                      </p:tavLst>
                                    </p:anim>
                                    <p:anim calcmode="lin" valueType="num">
                                      <p:cBhvr>
                                        <p:cTn id="43" dur="400" fill="hold"/>
                                        <p:tgtEl>
                                          <p:spTgt spid="38196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38196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38196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6" fill="hold">
                            <p:stCondLst>
                              <p:cond delay="4000"/>
                            </p:stCondLst>
                            <p:childTnLst>
                              <p:par>
                                <p:cTn id="47" presetID="43" presetClass="entr" presetSubtype="0" fill="hold" grpId="0" nodeType="afterEffect">
                                  <p:stCondLst>
                                    <p:cond delay="0"/>
                                  </p:stCondLst>
                                  <p:childTnLst>
                                    <p:set>
                                      <p:cBhvr>
                                        <p:cTn id="48" dur="1" fill="hold">
                                          <p:stCondLst>
                                            <p:cond delay="0"/>
                                          </p:stCondLst>
                                        </p:cTn>
                                        <p:tgtEl>
                                          <p:spTgt spid="381961"/>
                                        </p:tgtEl>
                                        <p:attrNameLst>
                                          <p:attrName>style.visibility</p:attrName>
                                        </p:attrNameLst>
                                      </p:cBhvr>
                                      <p:to>
                                        <p:strVal val="visible"/>
                                      </p:to>
                                    </p:set>
                                    <p:animEffect transition="in" filter="fade">
                                      <p:cBhvr>
                                        <p:cTn id="49" dur="100"/>
                                        <p:tgtEl>
                                          <p:spTgt spid="381961"/>
                                        </p:tgtEl>
                                      </p:cBhvr>
                                    </p:animEffect>
                                    <p:anim calcmode="lin" valueType="num">
                                      <p:cBhvr>
                                        <p:cTn id="50" dur="400" fill="hold"/>
                                        <p:tgtEl>
                                          <p:spTgt spid="381961"/>
                                        </p:tgtEl>
                                        <p:attrNameLst>
                                          <p:attrName>ppt_x</p:attrName>
                                        </p:attrNameLst>
                                      </p:cBhvr>
                                      <p:tavLst>
                                        <p:tav tm="0">
                                          <p:val>
                                            <p:strVal val="#ppt_x"/>
                                          </p:val>
                                        </p:tav>
                                        <p:tav tm="100000">
                                          <p:val>
                                            <p:strVal val="#ppt_x"/>
                                          </p:val>
                                        </p:tav>
                                      </p:tavLst>
                                    </p:anim>
                                    <p:anim calcmode="lin" valueType="num">
                                      <p:cBhvr>
                                        <p:cTn id="51" dur="400" fill="hold"/>
                                        <p:tgtEl>
                                          <p:spTgt spid="381961"/>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38196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38196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4" fill="hold">
                            <p:stCondLst>
                              <p:cond delay="5000"/>
                            </p:stCondLst>
                            <p:childTnLst>
                              <p:par>
                                <p:cTn id="55" presetID="43" presetClass="entr" presetSubtype="0" fill="hold" grpId="0" nodeType="afterEffect">
                                  <p:stCondLst>
                                    <p:cond delay="0"/>
                                  </p:stCondLst>
                                  <p:childTnLst>
                                    <p:set>
                                      <p:cBhvr>
                                        <p:cTn id="56" dur="1" fill="hold">
                                          <p:stCondLst>
                                            <p:cond delay="0"/>
                                          </p:stCondLst>
                                        </p:cTn>
                                        <p:tgtEl>
                                          <p:spTgt spid="381962"/>
                                        </p:tgtEl>
                                        <p:attrNameLst>
                                          <p:attrName>style.visibility</p:attrName>
                                        </p:attrNameLst>
                                      </p:cBhvr>
                                      <p:to>
                                        <p:strVal val="visible"/>
                                      </p:to>
                                    </p:set>
                                    <p:animEffect transition="in" filter="fade">
                                      <p:cBhvr>
                                        <p:cTn id="57" dur="100"/>
                                        <p:tgtEl>
                                          <p:spTgt spid="381962"/>
                                        </p:tgtEl>
                                      </p:cBhvr>
                                    </p:animEffect>
                                    <p:anim calcmode="lin" valueType="num">
                                      <p:cBhvr>
                                        <p:cTn id="58" dur="400" fill="hold"/>
                                        <p:tgtEl>
                                          <p:spTgt spid="381962"/>
                                        </p:tgtEl>
                                        <p:attrNameLst>
                                          <p:attrName>ppt_x</p:attrName>
                                        </p:attrNameLst>
                                      </p:cBhvr>
                                      <p:tavLst>
                                        <p:tav tm="0">
                                          <p:val>
                                            <p:strVal val="#ppt_x"/>
                                          </p:val>
                                        </p:tav>
                                        <p:tav tm="100000">
                                          <p:val>
                                            <p:strVal val="#ppt_x"/>
                                          </p:val>
                                        </p:tav>
                                      </p:tavLst>
                                    </p:anim>
                                    <p:anim calcmode="lin" valueType="num">
                                      <p:cBhvr>
                                        <p:cTn id="59" dur="400" fill="hold"/>
                                        <p:tgtEl>
                                          <p:spTgt spid="381962"/>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8196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8196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uiExpand="1" build="p"/>
      <p:bldP spid="381958" grpId="0" animBg="1"/>
      <p:bldP spid="381959" grpId="0" animBg="1"/>
      <p:bldP spid="381960" grpId="0" animBg="1"/>
      <p:bldP spid="381961" grpId="0" animBg="1"/>
      <p:bldP spid="381962" grpId="0" animBg="1"/>
      <p:bldP spid="3819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p>
            <a:fld id="{25479E90-90EA-411F-88E8-6F696797944F}" type="slidenum">
              <a:rPr lang="en-US"/>
              <a:pPr/>
              <a:t>7</a:t>
            </a:fld>
            <a:endParaRPr lang="en-US"/>
          </a:p>
        </p:txBody>
      </p:sp>
      <p:sp>
        <p:nvSpPr>
          <p:cNvPr id="4" name="Footer Placeholder 3"/>
          <p:cNvSpPr>
            <a:spLocks noGrp="1"/>
          </p:cNvSpPr>
          <p:nvPr>
            <p:ph type="ftr" sz="quarter" idx="10"/>
          </p:nvPr>
        </p:nvSpPr>
        <p:spPr/>
        <p:txBody>
          <a:bodyPr/>
          <a:lstStyle/>
          <a:p>
            <a:r>
              <a:rPr lang="en-US" smtClean="0"/>
              <a:t>Dr. Vohra</a:t>
            </a:r>
            <a:endParaRPr lang="en-US"/>
          </a:p>
        </p:txBody>
      </p:sp>
      <p:sp>
        <p:nvSpPr>
          <p:cNvPr id="210945" name="Rectangle 1"/>
          <p:cNvSpPr>
            <a:spLocks noChangeArrowheads="1"/>
          </p:cNvSpPr>
          <p:nvPr/>
        </p:nvSpPr>
        <p:spPr bwMode="auto">
          <a:xfrm>
            <a:off x="2100969" y="2364837"/>
            <a:ext cx="4920335"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rPr>
              <a:t>Internal iliac artery</a:t>
            </a:r>
            <a:endParaRPr kumimoji="0" lang="en-US" sz="48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rPr>
              <a:t>Superior rectal artery</a:t>
            </a:r>
            <a:endParaRPr kumimoji="0" lang="en-US" sz="48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rPr>
              <a:t>Ovarian/Testicular  artery</a:t>
            </a:r>
            <a:endParaRPr kumimoji="0" lang="en-US" sz="48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ea typeface="Times New Roman" pitchFamily="18" charset="0"/>
                <a:cs typeface="Arial" pitchFamily="34" charset="0"/>
              </a:rPr>
              <a:t>Median sacral artery</a:t>
            </a:r>
            <a:endParaRPr kumimoji="0" lang="en-US" sz="6600" b="0" i="0" u="none" strike="noStrike" normalizeH="0" baseline="0" dirty="0" smtClean="0">
              <a:ln w="18415" cmpd="sng">
                <a:solidFill>
                  <a:srgbClr val="FFFFFF"/>
                </a:solidFill>
                <a:prstDash val="solid"/>
              </a:ln>
              <a:effectLst>
                <a:outerShdw blurRad="63500" dir="3600000" algn="tl" rotWithShape="0">
                  <a:srgbClr val="000000">
                    <a:alpha val="70000"/>
                  </a:srgbClr>
                </a:outerShdw>
              </a:effectLst>
              <a:latin typeface="Arial" pitchFamily="34" charset="0"/>
              <a:cs typeface="Arial" pitchFamily="34" charset="0"/>
            </a:endParaRPr>
          </a:p>
        </p:txBody>
      </p:sp>
      <p:sp>
        <p:nvSpPr>
          <p:cNvPr id="6" name="Rectangle 5"/>
          <p:cNvSpPr/>
          <p:nvPr/>
        </p:nvSpPr>
        <p:spPr>
          <a:xfrm>
            <a:off x="604157" y="947057"/>
            <a:ext cx="7913914"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r>
              <a:rPr lang="en-US" sz="4800" dirty="0" smtClean="0">
                <a:ln w="11430"/>
                <a:solidFill>
                  <a:srgbClr val="FF000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Arteries of the True Pelvis</a:t>
            </a:r>
            <a:endParaRPr lang="en-US" sz="2800" dirty="0" smtClean="0">
              <a:ln w="11430"/>
              <a:solidFill>
                <a:srgbClr val="FF0000"/>
              </a:solidFill>
              <a:effectLst>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transition spd="med">
    <p:cut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457200" y="2740025"/>
            <a:ext cx="8229600" cy="1311275"/>
          </a:xfrm>
        </p:spPr>
        <p:txBody>
          <a:bodyPr/>
          <a:lstStyle/>
          <a:p>
            <a:r>
              <a:rPr lang="en-US" sz="8000" dirty="0" smtClean="0"/>
              <a:t>Thank you </a:t>
            </a:r>
            <a:endParaRPr lang="en-US" sz="8000" dirty="0"/>
          </a:p>
        </p:txBody>
      </p:sp>
      <p:sp>
        <p:nvSpPr>
          <p:cNvPr id="3" name="Slide Number Placeholder 2"/>
          <p:cNvSpPr>
            <a:spLocks noGrp="1"/>
          </p:cNvSpPr>
          <p:nvPr>
            <p:ph type="sldNum" sz="quarter" idx="11"/>
          </p:nvPr>
        </p:nvSpPr>
        <p:spPr/>
        <p:txBody>
          <a:bodyPr/>
          <a:lstStyle/>
          <a:p>
            <a:fld id="{D14B4EA8-9C78-42B6-88BC-E4E9D2D782EA}" type="slidenum">
              <a:rPr lang="en-US" smtClean="0"/>
              <a:pPr/>
              <a:t>70</a:t>
            </a:fld>
            <a:endParaRPr lang="en-US"/>
          </a:p>
        </p:txBody>
      </p:sp>
      <p:sp>
        <p:nvSpPr>
          <p:cNvPr id="4" name="Footer Placeholder 3"/>
          <p:cNvSpPr>
            <a:spLocks noGrp="1"/>
          </p:cNvSpPr>
          <p:nvPr>
            <p:ph type="ftr" sz="quarter" idx="10"/>
          </p:nvPr>
        </p:nvSpPr>
        <p:spPr/>
        <p:txBody>
          <a:bodyPr/>
          <a:lstStyle/>
          <a:p>
            <a:r>
              <a:rPr lang="en-US" smtClean="0"/>
              <a:t>Dr. Vohra</a:t>
            </a:r>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2000" fill="hold"/>
                                        <p:tgtEl>
                                          <p:spTgt spid="123908"/>
                                        </p:tgtEl>
                                        <p:attrNameLst>
                                          <p:attrName>ppt_w</p:attrName>
                                        </p:attrNameLst>
                                      </p:cBhvr>
                                      <p:tavLst>
                                        <p:tav tm="0">
                                          <p:val>
                                            <p:fltVal val="0"/>
                                          </p:val>
                                        </p:tav>
                                        <p:tav tm="100000">
                                          <p:val>
                                            <p:strVal val="#ppt_w"/>
                                          </p:val>
                                        </p:tav>
                                      </p:tavLst>
                                    </p:anim>
                                    <p:anim calcmode="lin" valueType="num">
                                      <p:cBhvr>
                                        <p:cTn id="8" dur="2000" fill="hold"/>
                                        <p:tgtEl>
                                          <p:spTgt spid="123908"/>
                                        </p:tgtEl>
                                        <p:attrNameLst>
                                          <p:attrName>ppt_h</p:attrName>
                                        </p:attrNameLst>
                                      </p:cBhvr>
                                      <p:tavLst>
                                        <p:tav tm="0">
                                          <p:val>
                                            <p:fltVal val="0"/>
                                          </p:val>
                                        </p:tav>
                                        <p:tav tm="100000">
                                          <p:val>
                                            <p:strVal val="#ppt_h"/>
                                          </p:val>
                                        </p:tav>
                                      </p:tavLst>
                                    </p:anim>
                                    <p:anim calcmode="lin" valueType="num">
                                      <p:cBhvr>
                                        <p:cTn id="9" dur="2000" fill="hold"/>
                                        <p:tgtEl>
                                          <p:spTgt spid="123908"/>
                                        </p:tgtEl>
                                        <p:attrNameLst>
                                          <p:attrName>ppt_x</p:attrName>
                                        </p:attrNameLst>
                                      </p:cBhvr>
                                      <p:tavLst>
                                        <p:tav tm="0">
                                          <p:val>
                                            <p:fltVal val="0.5"/>
                                          </p:val>
                                        </p:tav>
                                        <p:tav tm="100000">
                                          <p:val>
                                            <p:strVal val="#ppt_x"/>
                                          </p:val>
                                        </p:tav>
                                      </p:tavLst>
                                    </p:anim>
                                    <p:anim calcmode="lin" valueType="num">
                                      <p:cBhvr>
                                        <p:cTn id="10" dur="2000" fill="hold"/>
                                        <p:tgtEl>
                                          <p:spTgt spid="1239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smtClean="0"/>
              <a:t>Dr. Vohra</a:t>
            </a:r>
            <a:endParaRPr lang="en-US"/>
          </a:p>
        </p:txBody>
      </p:sp>
      <p:sp>
        <p:nvSpPr>
          <p:cNvPr id="9" name="Slide Number Placeholder 5"/>
          <p:cNvSpPr>
            <a:spLocks noGrp="1"/>
          </p:cNvSpPr>
          <p:nvPr>
            <p:ph type="sldNum" sz="quarter" idx="11"/>
          </p:nvPr>
        </p:nvSpPr>
        <p:spPr/>
        <p:txBody>
          <a:bodyPr/>
          <a:lstStyle/>
          <a:p>
            <a:fld id="{EC0AFD06-E5EB-4CB6-8F33-1B9FE9FA9419}" type="slidenum">
              <a:rPr lang="en-US"/>
              <a:pPr/>
              <a:t>8</a:t>
            </a:fld>
            <a:endParaRPr lang="en-US"/>
          </a:p>
        </p:txBody>
      </p:sp>
      <p:sp>
        <p:nvSpPr>
          <p:cNvPr id="82954" name="Rectangle 10"/>
          <p:cNvSpPr>
            <a:spLocks noGrp="1" noChangeArrowheads="1"/>
          </p:cNvSpPr>
          <p:nvPr>
            <p:ph sz="half" idx="1"/>
          </p:nvPr>
        </p:nvSpPr>
        <p:spPr>
          <a:xfrm>
            <a:off x="457200" y="1981200"/>
            <a:ext cx="4038600" cy="396875"/>
          </a:xfrm>
        </p:spPr>
        <p:txBody>
          <a:bodyPr/>
          <a:lstStyle/>
          <a:p>
            <a:endParaRPr lang="en-US" sz="1800"/>
          </a:p>
        </p:txBody>
      </p:sp>
      <p:sp>
        <p:nvSpPr>
          <p:cNvPr id="82950" name="Rectangle 6"/>
          <p:cNvSpPr>
            <a:spLocks noGrp="1" noChangeArrowheads="1"/>
          </p:cNvSpPr>
          <p:nvPr>
            <p:ph type="body" sz="half" idx="2"/>
          </p:nvPr>
        </p:nvSpPr>
        <p:spPr>
          <a:xfrm>
            <a:off x="4725988" y="1412875"/>
            <a:ext cx="4038600" cy="4775200"/>
          </a:xfrm>
          <a:noFill/>
          <a:ln/>
          <a:effectLst>
            <a:outerShdw dist="45791" dir="2021404" algn="ctr" rotWithShape="0">
              <a:schemeClr val="bg2"/>
            </a:outerShdw>
          </a:effectLst>
        </p:spPr>
        <p:txBody>
          <a:bodyPr/>
          <a:lstStyle/>
          <a:p>
            <a:pPr marL="365125" indent="-365125"/>
            <a:r>
              <a:rPr lang="en-US"/>
              <a:t>The </a:t>
            </a:r>
            <a:r>
              <a:rPr lang="en-US" b="1">
                <a:solidFill>
                  <a:srgbClr val="FF0000"/>
                </a:solidFill>
              </a:rPr>
              <a:t>internal iliac artery</a:t>
            </a:r>
            <a:r>
              <a:rPr lang="en-US"/>
              <a:t> passes down into the pelvis </a:t>
            </a:r>
          </a:p>
          <a:p>
            <a:pPr marL="365125" indent="-365125"/>
            <a:r>
              <a:rPr lang="en-US"/>
              <a:t>At the upper margin of the greater sciatic foramen it divides into:</a:t>
            </a:r>
          </a:p>
          <a:p>
            <a:pPr marL="830263" lvl="1"/>
            <a:r>
              <a:rPr lang="en-US" b="1">
                <a:solidFill>
                  <a:srgbClr val="FF0000"/>
                </a:solidFill>
              </a:rPr>
              <a:t>anterior division</a:t>
            </a:r>
          </a:p>
          <a:p>
            <a:pPr marL="830263" lvl="1"/>
            <a:r>
              <a:rPr lang="en-US" b="1">
                <a:solidFill>
                  <a:srgbClr val="66FF66"/>
                </a:solidFill>
              </a:rPr>
              <a:t>posterior division</a:t>
            </a:r>
          </a:p>
          <a:p>
            <a:pPr marL="365125" indent="-365125"/>
            <a:r>
              <a:rPr lang="en-US"/>
              <a:t>It's branches supply the:</a:t>
            </a:r>
          </a:p>
          <a:p>
            <a:pPr marL="830263" lvl="1"/>
            <a:r>
              <a:rPr lang="en-US"/>
              <a:t>pelvic viscera</a:t>
            </a:r>
          </a:p>
          <a:p>
            <a:pPr marL="830263" lvl="1"/>
            <a:r>
              <a:rPr lang="en-US"/>
              <a:t>perineum</a:t>
            </a:r>
          </a:p>
          <a:p>
            <a:pPr marL="830263" lvl="1"/>
            <a:r>
              <a:rPr lang="en-US"/>
              <a:t>pelvic walls</a:t>
            </a:r>
          </a:p>
          <a:p>
            <a:pPr marL="830263" lvl="1"/>
            <a:r>
              <a:rPr lang="en-US"/>
              <a:t>buttocks</a:t>
            </a:r>
            <a:endParaRPr lang="en-US">
              <a:solidFill>
                <a:srgbClr val="000000"/>
              </a:solidFill>
              <a:effectLst>
                <a:outerShdw blurRad="38100" dist="38100" dir="2700000" algn="tl">
                  <a:srgbClr val="FFFFFF"/>
                </a:outerShdw>
              </a:effectLst>
            </a:endParaRPr>
          </a:p>
        </p:txBody>
      </p:sp>
      <p:pic>
        <p:nvPicPr>
          <p:cNvPr id="82952" name="Picture 8" descr="Untitled-1"/>
          <p:cNvPicPr>
            <a:picLocks noChangeAspect="1" noChangeArrowheads="1"/>
          </p:cNvPicPr>
          <p:nvPr/>
        </p:nvPicPr>
        <p:blipFill>
          <a:blip r:embed="rId3"/>
          <a:srcRect/>
          <a:stretch>
            <a:fillRect/>
          </a:stretch>
        </p:blipFill>
        <p:spPr bwMode="auto">
          <a:xfrm>
            <a:off x="141288" y="912813"/>
            <a:ext cx="4533900" cy="4991100"/>
          </a:xfrm>
          <a:prstGeom prst="rect">
            <a:avLst/>
          </a:prstGeom>
          <a:noFill/>
        </p:spPr>
      </p:pic>
      <p:sp>
        <p:nvSpPr>
          <p:cNvPr id="82955" name="Line 11"/>
          <p:cNvSpPr>
            <a:spLocks noChangeShapeType="1"/>
          </p:cNvSpPr>
          <p:nvPr/>
        </p:nvSpPr>
        <p:spPr bwMode="auto">
          <a:xfrm flipH="1">
            <a:off x="3422650" y="1630363"/>
            <a:ext cx="2174875" cy="1036637"/>
          </a:xfrm>
          <a:prstGeom prst="line">
            <a:avLst/>
          </a:prstGeom>
          <a:noFill/>
          <a:ln w="38100">
            <a:solidFill>
              <a:srgbClr val="FF0000"/>
            </a:solidFill>
            <a:round/>
            <a:headEnd/>
            <a:tailEnd type="triangle" w="sm" len="lg"/>
          </a:ln>
          <a:effectLst>
            <a:outerShdw dist="45791" dir="2021404" algn="ctr" rotWithShape="0">
              <a:schemeClr val="bg2">
                <a:alpha val="50000"/>
              </a:schemeClr>
            </a:outerShdw>
          </a:effectLst>
        </p:spPr>
        <p:txBody>
          <a:bodyPr/>
          <a:lstStyle/>
          <a:p>
            <a:endParaRPr lang="en-US"/>
          </a:p>
        </p:txBody>
      </p:sp>
      <p:sp>
        <p:nvSpPr>
          <p:cNvPr id="82956" name="Line 12"/>
          <p:cNvSpPr>
            <a:spLocks noChangeShapeType="1"/>
          </p:cNvSpPr>
          <p:nvPr/>
        </p:nvSpPr>
        <p:spPr bwMode="auto">
          <a:xfrm flipH="1" flipV="1">
            <a:off x="3594100" y="3162300"/>
            <a:ext cx="1917700" cy="111125"/>
          </a:xfrm>
          <a:prstGeom prst="line">
            <a:avLst/>
          </a:prstGeom>
          <a:noFill/>
          <a:ln w="38100">
            <a:solidFill>
              <a:srgbClr val="FF0000"/>
            </a:solidFill>
            <a:round/>
            <a:headEnd/>
            <a:tailEnd type="triangle" w="sm" len="lg"/>
          </a:ln>
          <a:effectLst>
            <a:outerShdw dist="45791" dir="2021404" algn="ctr" rotWithShape="0">
              <a:schemeClr val="bg2">
                <a:alpha val="50000"/>
              </a:schemeClr>
            </a:outerShdw>
          </a:effectLst>
        </p:spPr>
        <p:txBody>
          <a:bodyPr/>
          <a:lstStyle/>
          <a:p>
            <a:endParaRPr lang="en-US"/>
          </a:p>
        </p:txBody>
      </p:sp>
      <p:sp>
        <p:nvSpPr>
          <p:cNvPr id="82957" name="Line 13"/>
          <p:cNvSpPr>
            <a:spLocks noChangeShapeType="1"/>
          </p:cNvSpPr>
          <p:nvPr/>
        </p:nvSpPr>
        <p:spPr bwMode="auto">
          <a:xfrm flipH="1" flipV="1">
            <a:off x="3775075" y="2787650"/>
            <a:ext cx="1773238" cy="814388"/>
          </a:xfrm>
          <a:prstGeom prst="line">
            <a:avLst/>
          </a:prstGeom>
          <a:noFill/>
          <a:ln w="38100">
            <a:solidFill>
              <a:srgbClr val="66FF66"/>
            </a:solidFill>
            <a:round/>
            <a:headEnd/>
            <a:tailEnd type="triangle" w="sm" len="lg"/>
          </a:ln>
          <a:effectLst>
            <a:outerShdw dist="45791" dir="2021404" algn="ctr" rotWithShape="0">
              <a:schemeClr val="bg2">
                <a:alpha val="50000"/>
              </a:schemeClr>
            </a:outerShdw>
          </a:effectLst>
        </p:spPr>
        <p:txBody>
          <a:bodyPr/>
          <a:lstStyle/>
          <a:p>
            <a:endParaRPr lang="en-US"/>
          </a:p>
        </p:txBody>
      </p:sp>
    </p:spTree>
  </p:cSld>
  <p:clrMapOvr>
    <a:masterClrMapping/>
  </p:clrMapOvr>
  <p:transition spd="med">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box(in)">
                                      <p:cBhvr>
                                        <p:cTn id="7" dur="500"/>
                                        <p:tgtEl>
                                          <p:spTgt spid="8295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2950">
                                            <p:txEl>
                                              <p:pRg st="0" end="0"/>
                                            </p:txEl>
                                          </p:spTgt>
                                        </p:tgtEl>
                                        <p:attrNameLst>
                                          <p:attrName>style.visibility</p:attrName>
                                        </p:attrNameLst>
                                      </p:cBhvr>
                                      <p:to>
                                        <p:strVal val="visible"/>
                                      </p:to>
                                    </p:set>
                                    <p:anim calcmode="lin" valueType="num">
                                      <p:cBhvr>
                                        <p:cTn id="12" dur="1000" fill="hold"/>
                                        <p:tgtEl>
                                          <p:spTgt spid="82950">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8295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2950">
                                            <p:txEl>
                                              <p:pRg st="0" end="0"/>
                                            </p:txEl>
                                          </p:spTgt>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82955"/>
                                        </p:tgtEl>
                                        <p:attrNameLst>
                                          <p:attrName>style.visibility</p:attrName>
                                        </p:attrNameLst>
                                      </p:cBhvr>
                                      <p:to>
                                        <p:strVal val="visible"/>
                                      </p:to>
                                    </p:set>
                                    <p:animEffect transition="in" filter="wipe(right)">
                                      <p:cBhvr>
                                        <p:cTn id="18" dur="500"/>
                                        <p:tgtEl>
                                          <p:spTgt spid="8295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2955"/>
                                        </p:tgtEl>
                                        <p:attrNameLst>
                                          <p:attrName>style.visibility</p:attrName>
                                        </p:attrNameLst>
                                      </p:cBhvr>
                                      <p:to>
                                        <p:strVal val="hidden"/>
                                      </p:to>
                                    </p:set>
                                  </p:childTnLst>
                                </p:cTn>
                              </p:par>
                              <p:par>
                                <p:cTn id="23" presetID="29" presetClass="entr" presetSubtype="0" fill="hold" grpId="0" nodeType="withEffect">
                                  <p:stCondLst>
                                    <p:cond delay="0"/>
                                  </p:stCondLst>
                                  <p:childTnLst>
                                    <p:set>
                                      <p:cBhvr>
                                        <p:cTn id="24" dur="1" fill="hold">
                                          <p:stCondLst>
                                            <p:cond delay="0"/>
                                          </p:stCondLst>
                                        </p:cTn>
                                        <p:tgtEl>
                                          <p:spTgt spid="82950">
                                            <p:txEl>
                                              <p:pRg st="1" end="1"/>
                                            </p:txEl>
                                          </p:spTgt>
                                        </p:tgtEl>
                                        <p:attrNameLst>
                                          <p:attrName>style.visibility</p:attrName>
                                        </p:attrNameLst>
                                      </p:cBhvr>
                                      <p:to>
                                        <p:strVal val="visible"/>
                                      </p:to>
                                    </p:set>
                                    <p:anim calcmode="lin" valueType="num">
                                      <p:cBhvr>
                                        <p:cTn id="25" dur="1000" fill="hold"/>
                                        <p:tgtEl>
                                          <p:spTgt spid="82950">
                                            <p:txEl>
                                              <p:pRg st="1" end="1"/>
                                            </p:txEl>
                                          </p:spTgt>
                                        </p:tgtEl>
                                        <p:attrNameLst>
                                          <p:attrName>ppt_x</p:attrName>
                                        </p:attrNameLst>
                                      </p:cBhvr>
                                      <p:tavLst>
                                        <p:tav tm="0">
                                          <p:val>
                                            <p:strVal val="#ppt_x-.2"/>
                                          </p:val>
                                        </p:tav>
                                        <p:tav tm="100000">
                                          <p:val>
                                            <p:strVal val="#ppt_x"/>
                                          </p:val>
                                        </p:tav>
                                      </p:tavLst>
                                    </p:anim>
                                    <p:anim calcmode="lin" valueType="num">
                                      <p:cBhvr>
                                        <p:cTn id="26" dur="1000" fill="hold"/>
                                        <p:tgtEl>
                                          <p:spTgt spid="8295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295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82950">
                                            <p:txEl>
                                              <p:pRg st="2" end="2"/>
                                            </p:txEl>
                                          </p:spTgt>
                                        </p:tgtEl>
                                        <p:attrNameLst>
                                          <p:attrName>style.visibility</p:attrName>
                                        </p:attrNameLst>
                                      </p:cBhvr>
                                      <p:to>
                                        <p:strVal val="visible"/>
                                      </p:to>
                                    </p:set>
                                    <p:anim calcmode="lin" valueType="num">
                                      <p:cBhvr>
                                        <p:cTn id="32" dur="1000" fill="hold"/>
                                        <p:tgtEl>
                                          <p:spTgt spid="82950">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8295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2950">
                                            <p:txEl>
                                              <p:pRg st="2" end="2"/>
                                            </p:txEl>
                                          </p:spTgt>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82956"/>
                                        </p:tgtEl>
                                        <p:attrNameLst>
                                          <p:attrName>style.visibility</p:attrName>
                                        </p:attrNameLst>
                                      </p:cBhvr>
                                      <p:to>
                                        <p:strVal val="visible"/>
                                      </p:to>
                                    </p:set>
                                    <p:animEffect transition="in" filter="wipe(right)">
                                      <p:cBhvr>
                                        <p:cTn id="38" dur="500"/>
                                        <p:tgtEl>
                                          <p:spTgt spid="8295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2956"/>
                                        </p:tgtEl>
                                        <p:attrNameLst>
                                          <p:attrName>style.visibility</p:attrName>
                                        </p:attrNameLst>
                                      </p:cBhvr>
                                      <p:to>
                                        <p:strVal val="hidden"/>
                                      </p:to>
                                    </p:set>
                                  </p:childTnLst>
                                </p:cTn>
                              </p:par>
                              <p:par>
                                <p:cTn id="43" presetID="29" presetClass="entr" presetSubtype="0" fill="hold" grpId="0" nodeType="withEffect">
                                  <p:stCondLst>
                                    <p:cond delay="0"/>
                                  </p:stCondLst>
                                  <p:childTnLst>
                                    <p:set>
                                      <p:cBhvr>
                                        <p:cTn id="44" dur="1" fill="hold">
                                          <p:stCondLst>
                                            <p:cond delay="0"/>
                                          </p:stCondLst>
                                        </p:cTn>
                                        <p:tgtEl>
                                          <p:spTgt spid="82950">
                                            <p:txEl>
                                              <p:pRg st="3" end="3"/>
                                            </p:txEl>
                                          </p:spTgt>
                                        </p:tgtEl>
                                        <p:attrNameLst>
                                          <p:attrName>style.visibility</p:attrName>
                                        </p:attrNameLst>
                                      </p:cBhvr>
                                      <p:to>
                                        <p:strVal val="visible"/>
                                      </p:to>
                                    </p:set>
                                    <p:anim calcmode="lin" valueType="num">
                                      <p:cBhvr>
                                        <p:cTn id="45" dur="1000" fill="hold"/>
                                        <p:tgtEl>
                                          <p:spTgt spid="82950">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8295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82950">
                                            <p:txEl>
                                              <p:pRg st="3" end="3"/>
                                            </p:txEl>
                                          </p:spTgt>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82957"/>
                                        </p:tgtEl>
                                        <p:attrNameLst>
                                          <p:attrName>style.visibility</p:attrName>
                                        </p:attrNameLst>
                                      </p:cBhvr>
                                      <p:to>
                                        <p:strVal val="visible"/>
                                      </p:to>
                                    </p:set>
                                    <p:animEffect transition="in" filter="wipe(right)">
                                      <p:cBhvr>
                                        <p:cTn id="51" dur="500"/>
                                        <p:tgtEl>
                                          <p:spTgt spid="8295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2957"/>
                                        </p:tgtEl>
                                        <p:attrNameLst>
                                          <p:attrName>style.visibility</p:attrName>
                                        </p:attrNameLst>
                                      </p:cBhvr>
                                      <p:to>
                                        <p:strVal val="hidden"/>
                                      </p:to>
                                    </p:set>
                                  </p:childTnLst>
                                </p:cTn>
                              </p:par>
                              <p:par>
                                <p:cTn id="56" presetID="29" presetClass="entr" presetSubtype="0" fill="hold" grpId="0" nodeType="withEffect">
                                  <p:stCondLst>
                                    <p:cond delay="0"/>
                                  </p:stCondLst>
                                  <p:childTnLst>
                                    <p:set>
                                      <p:cBhvr>
                                        <p:cTn id="57" dur="1" fill="hold">
                                          <p:stCondLst>
                                            <p:cond delay="0"/>
                                          </p:stCondLst>
                                        </p:cTn>
                                        <p:tgtEl>
                                          <p:spTgt spid="82950">
                                            <p:txEl>
                                              <p:pRg st="4" end="4"/>
                                            </p:txEl>
                                          </p:spTgt>
                                        </p:tgtEl>
                                        <p:attrNameLst>
                                          <p:attrName>style.visibility</p:attrName>
                                        </p:attrNameLst>
                                      </p:cBhvr>
                                      <p:to>
                                        <p:strVal val="visible"/>
                                      </p:to>
                                    </p:set>
                                    <p:anim calcmode="lin" valueType="num">
                                      <p:cBhvr>
                                        <p:cTn id="58" dur="1000" fill="hold"/>
                                        <p:tgtEl>
                                          <p:spTgt spid="82950">
                                            <p:txEl>
                                              <p:pRg st="4" end="4"/>
                                            </p:txEl>
                                          </p:spTgt>
                                        </p:tgtEl>
                                        <p:attrNameLst>
                                          <p:attrName>ppt_x</p:attrName>
                                        </p:attrNameLst>
                                      </p:cBhvr>
                                      <p:tavLst>
                                        <p:tav tm="0">
                                          <p:val>
                                            <p:strVal val="#ppt_x-.2"/>
                                          </p:val>
                                        </p:tav>
                                        <p:tav tm="100000">
                                          <p:val>
                                            <p:strVal val="#ppt_x"/>
                                          </p:val>
                                        </p:tav>
                                      </p:tavLst>
                                    </p:anim>
                                    <p:anim calcmode="lin" valueType="num">
                                      <p:cBhvr>
                                        <p:cTn id="59" dur="1000" fill="hold"/>
                                        <p:tgtEl>
                                          <p:spTgt spid="8295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0" dur="1000"/>
                                        <p:tgtEl>
                                          <p:spTgt spid="82950">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82950">
                                            <p:txEl>
                                              <p:pRg st="5" end="5"/>
                                            </p:txEl>
                                          </p:spTgt>
                                        </p:tgtEl>
                                        <p:attrNameLst>
                                          <p:attrName>style.visibility</p:attrName>
                                        </p:attrNameLst>
                                      </p:cBhvr>
                                      <p:to>
                                        <p:strVal val="visible"/>
                                      </p:to>
                                    </p:set>
                                    <p:animEffect transition="in" filter="fade">
                                      <p:cBhvr>
                                        <p:cTn id="65" dur="1000"/>
                                        <p:tgtEl>
                                          <p:spTgt spid="82950">
                                            <p:txEl>
                                              <p:pRg st="5" end="5"/>
                                            </p:txEl>
                                          </p:spTgt>
                                        </p:tgtEl>
                                      </p:cBhvr>
                                    </p:animEffect>
                                    <p:anim calcmode="lin" valueType="num">
                                      <p:cBhvr>
                                        <p:cTn id="66" dur="1000" fill="hold"/>
                                        <p:tgtEl>
                                          <p:spTgt spid="82950">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8295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2950">
                                            <p:txEl>
                                              <p:pRg st="6" end="6"/>
                                            </p:txEl>
                                          </p:spTgt>
                                        </p:tgtEl>
                                        <p:attrNameLst>
                                          <p:attrName>style.visibility</p:attrName>
                                        </p:attrNameLst>
                                      </p:cBhvr>
                                      <p:to>
                                        <p:strVal val="visible"/>
                                      </p:to>
                                    </p:set>
                                    <p:animEffect transition="in" filter="fade">
                                      <p:cBhvr>
                                        <p:cTn id="72" dur="1000"/>
                                        <p:tgtEl>
                                          <p:spTgt spid="82950">
                                            <p:txEl>
                                              <p:pRg st="6" end="6"/>
                                            </p:txEl>
                                          </p:spTgt>
                                        </p:tgtEl>
                                      </p:cBhvr>
                                    </p:animEffect>
                                    <p:anim calcmode="lin" valueType="num">
                                      <p:cBhvr>
                                        <p:cTn id="73" dur="1000" fill="hold"/>
                                        <p:tgtEl>
                                          <p:spTgt spid="82950">
                                            <p:txEl>
                                              <p:pRg st="6" end="6"/>
                                            </p:txEl>
                                          </p:spTgt>
                                        </p:tgtEl>
                                        <p:attrNameLst>
                                          <p:attrName>ppt_x</p:attrName>
                                        </p:attrNameLst>
                                      </p:cBhvr>
                                      <p:tavLst>
                                        <p:tav tm="0">
                                          <p:val>
                                            <p:strVal val="#ppt_x"/>
                                          </p:val>
                                        </p:tav>
                                        <p:tav tm="100000">
                                          <p:val>
                                            <p:strVal val="#ppt_x"/>
                                          </p:val>
                                        </p:tav>
                                      </p:tavLst>
                                    </p:anim>
                                    <p:anim calcmode="lin" valueType="num">
                                      <p:cBhvr>
                                        <p:cTn id="74" dur="1000" fill="hold"/>
                                        <p:tgtEl>
                                          <p:spTgt spid="8295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82950">
                                            <p:txEl>
                                              <p:pRg st="7" end="7"/>
                                            </p:txEl>
                                          </p:spTgt>
                                        </p:tgtEl>
                                        <p:attrNameLst>
                                          <p:attrName>style.visibility</p:attrName>
                                        </p:attrNameLst>
                                      </p:cBhvr>
                                      <p:to>
                                        <p:strVal val="visible"/>
                                      </p:to>
                                    </p:set>
                                    <p:animEffect transition="in" filter="fade">
                                      <p:cBhvr>
                                        <p:cTn id="79" dur="1000"/>
                                        <p:tgtEl>
                                          <p:spTgt spid="82950">
                                            <p:txEl>
                                              <p:pRg st="7" end="7"/>
                                            </p:txEl>
                                          </p:spTgt>
                                        </p:tgtEl>
                                      </p:cBhvr>
                                    </p:animEffect>
                                    <p:anim calcmode="lin" valueType="num">
                                      <p:cBhvr>
                                        <p:cTn id="80" dur="1000" fill="hold"/>
                                        <p:tgtEl>
                                          <p:spTgt spid="82950">
                                            <p:txEl>
                                              <p:pRg st="7" end="7"/>
                                            </p:txEl>
                                          </p:spTgt>
                                        </p:tgtEl>
                                        <p:attrNameLst>
                                          <p:attrName>ppt_x</p:attrName>
                                        </p:attrNameLst>
                                      </p:cBhvr>
                                      <p:tavLst>
                                        <p:tav tm="0">
                                          <p:val>
                                            <p:strVal val="#ppt_x"/>
                                          </p:val>
                                        </p:tav>
                                        <p:tav tm="100000">
                                          <p:val>
                                            <p:strVal val="#ppt_x"/>
                                          </p:val>
                                        </p:tav>
                                      </p:tavLst>
                                    </p:anim>
                                    <p:anim calcmode="lin" valueType="num">
                                      <p:cBhvr>
                                        <p:cTn id="81" dur="1000" fill="hold"/>
                                        <p:tgtEl>
                                          <p:spTgt spid="8295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82950">
                                            <p:txEl>
                                              <p:pRg st="8" end="8"/>
                                            </p:txEl>
                                          </p:spTgt>
                                        </p:tgtEl>
                                        <p:attrNameLst>
                                          <p:attrName>style.visibility</p:attrName>
                                        </p:attrNameLst>
                                      </p:cBhvr>
                                      <p:to>
                                        <p:strVal val="visible"/>
                                      </p:to>
                                    </p:set>
                                    <p:animEffect transition="in" filter="fade">
                                      <p:cBhvr>
                                        <p:cTn id="86" dur="1000"/>
                                        <p:tgtEl>
                                          <p:spTgt spid="82950">
                                            <p:txEl>
                                              <p:pRg st="8" end="8"/>
                                            </p:txEl>
                                          </p:spTgt>
                                        </p:tgtEl>
                                      </p:cBhvr>
                                    </p:animEffect>
                                    <p:anim calcmode="lin" valueType="num">
                                      <p:cBhvr>
                                        <p:cTn id="87" dur="1000" fill="hold"/>
                                        <p:tgtEl>
                                          <p:spTgt spid="82950">
                                            <p:txEl>
                                              <p:pRg st="8" end="8"/>
                                            </p:txEl>
                                          </p:spTgt>
                                        </p:tgtEl>
                                        <p:attrNameLst>
                                          <p:attrName>ppt_x</p:attrName>
                                        </p:attrNameLst>
                                      </p:cBhvr>
                                      <p:tavLst>
                                        <p:tav tm="0">
                                          <p:val>
                                            <p:strVal val="#ppt_x"/>
                                          </p:val>
                                        </p:tav>
                                        <p:tav tm="100000">
                                          <p:val>
                                            <p:strVal val="#ppt_x"/>
                                          </p:val>
                                        </p:tav>
                                      </p:tavLst>
                                    </p:anim>
                                    <p:anim calcmode="lin" valueType="num">
                                      <p:cBhvr>
                                        <p:cTn id="88" dur="1000" fill="hold"/>
                                        <p:tgtEl>
                                          <p:spTgt spid="8295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uiExpand="1" build="p"/>
      <p:bldP spid="82955" grpId="0" animBg="1"/>
      <p:bldP spid="82955" grpId="1" animBg="1"/>
      <p:bldP spid="82956" grpId="0" animBg="1"/>
      <p:bldP spid="82956" grpId="1" animBg="1"/>
      <p:bldP spid="82957" grpId="0" animBg="1"/>
      <p:bldP spid="8295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smtClean="0"/>
              <a:t>Dr. Vohra</a:t>
            </a:r>
            <a:endParaRPr lang="en-US"/>
          </a:p>
        </p:txBody>
      </p:sp>
      <p:sp>
        <p:nvSpPr>
          <p:cNvPr id="9" name="Slide Number Placeholder 5"/>
          <p:cNvSpPr>
            <a:spLocks noGrp="1"/>
          </p:cNvSpPr>
          <p:nvPr>
            <p:ph type="sldNum" sz="quarter" idx="11"/>
          </p:nvPr>
        </p:nvSpPr>
        <p:spPr/>
        <p:txBody>
          <a:bodyPr/>
          <a:lstStyle/>
          <a:p>
            <a:fld id="{EC0AFD06-E5EB-4CB6-8F33-1B9FE9FA9419}" type="slidenum">
              <a:rPr lang="en-US"/>
              <a:pPr/>
              <a:t>9</a:t>
            </a:fld>
            <a:endParaRPr lang="en-US"/>
          </a:p>
        </p:txBody>
      </p:sp>
      <p:pic>
        <p:nvPicPr>
          <p:cNvPr id="239618" name="Picture 2" descr="C6FFU1"/>
          <p:cNvPicPr>
            <a:picLocks noChangeAspect="1" noChangeArrowheads="1"/>
          </p:cNvPicPr>
          <p:nvPr/>
        </p:nvPicPr>
        <p:blipFill>
          <a:blip r:embed="rId3"/>
          <a:srcRect/>
          <a:stretch>
            <a:fillRect/>
          </a:stretch>
        </p:blipFill>
        <p:spPr bwMode="auto">
          <a:xfrm>
            <a:off x="152394" y="1469580"/>
            <a:ext cx="8840716" cy="4887685"/>
          </a:xfrm>
          <a:prstGeom prst="rect">
            <a:avLst/>
          </a:prstGeom>
          <a:noFill/>
          <a:ln w="9525">
            <a:noFill/>
            <a:miter lim="800000"/>
            <a:headEnd/>
            <a:tailEnd/>
          </a:ln>
        </p:spPr>
      </p:pic>
      <p:sp>
        <p:nvSpPr>
          <p:cNvPr id="12" name="Rectangle 11"/>
          <p:cNvSpPr/>
          <p:nvPr/>
        </p:nvSpPr>
        <p:spPr>
          <a:xfrm>
            <a:off x="674914" y="789057"/>
            <a:ext cx="7794172" cy="52322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800" dirty="0" smtClean="0"/>
              <a:t>Branches of the Internal Iliac Artery</a:t>
            </a:r>
            <a:endParaRPr lang="en-US" dirty="0"/>
          </a:p>
        </p:txBody>
      </p:sp>
    </p:spTree>
  </p:cSld>
  <p:clrMapOvr>
    <a:masterClrMapping/>
  </p:clrMapOvr>
  <p:transition spd="med">
    <p:cut thruBlk="1"/>
  </p:transition>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rgbClr val="FFFFFF"/>
            </a:solidFill>
            <a:effectLst/>
            <a:latin typeface="Tahom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rgbClr val="FFFFFF"/>
            </a:solidFill>
            <a:effectLst/>
            <a:latin typeface="Tahoma" pitchFamily="34" charset="0"/>
            <a:cs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4275</TotalTime>
  <Words>2174</Words>
  <Application>Microsoft PowerPoint</Application>
  <PresentationFormat>On-screen Show (4:3)</PresentationFormat>
  <Paragraphs>402</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Textured</vt:lpstr>
      <vt:lpstr>Slide 1</vt:lpstr>
      <vt:lpstr>COMMON ILIAC ARTERY</vt:lpstr>
      <vt:lpstr>EXTERNAL ILIAC ARTERY</vt:lpstr>
      <vt:lpstr>Slide 4</vt:lpstr>
      <vt:lpstr>Slide 5</vt:lpstr>
      <vt:lpstr>Slide 6</vt:lpstr>
      <vt:lpstr>Slide 7</vt:lpstr>
      <vt:lpstr>Slide 8</vt:lpstr>
      <vt:lpstr>Slide 9</vt:lpstr>
      <vt:lpstr>BRANCHES OF THE ANTERIOR DIVISION</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BRANCHES OF THE POSTERIOR DIVISION</vt:lpstr>
      <vt:lpstr>Slide 24</vt:lpstr>
      <vt:lpstr>Slide 25</vt:lpstr>
      <vt:lpstr>IN BRIEF…</vt:lpstr>
      <vt:lpstr>Slide 27</vt:lpstr>
      <vt:lpstr>SUPERIOR RECTAL ARTERY</vt:lpstr>
      <vt:lpstr>OVARIAN ARTERY</vt:lpstr>
      <vt:lpstr>MEDIAN SACRAL ARTERY</vt:lpstr>
      <vt:lpstr>Slide 31</vt:lpstr>
      <vt:lpstr>Slide 32</vt:lpstr>
      <vt:lpstr>Slide 33</vt:lpstr>
      <vt:lpstr>Slide 34</vt:lpstr>
      <vt:lpstr>LYMPHATICS OF THE PELVIS</vt:lpstr>
      <vt:lpstr>NERVES OF THE PELVIS</vt:lpstr>
      <vt:lpstr>SACRAL PLEXUS</vt:lpstr>
      <vt:lpstr>Slide 38</vt:lpstr>
      <vt:lpstr>RELATIONS OF THE SACRAL PLEXUS </vt:lpstr>
      <vt:lpstr>RELATIONS OF THE SACRAL PLEXUS </vt:lpstr>
      <vt:lpstr>Branches to the lower limb that leave the pelvis through the greater sciatic foramen </vt:lpstr>
      <vt:lpstr>BRANCHES OF THE SACRAL PLEXUS TO  THE PELVIC MUSCLES,  PELVIC VISCERA  AND  THE PERINEUM</vt:lpstr>
      <vt:lpstr>PUDENDAL NERVE</vt:lpstr>
      <vt:lpstr>NERVE TO THE PIRIFORMIS</vt:lpstr>
      <vt:lpstr>PELVIC SPLANCHNIC NERVES</vt:lpstr>
      <vt:lpstr>PERFORATING CUTANEOUS NERVE</vt:lpstr>
      <vt:lpstr>IN BRIEF</vt:lpstr>
      <vt:lpstr>Slide 48</vt:lpstr>
      <vt:lpstr>BRANCHES OF THE LUMBAR PLEXUS</vt:lpstr>
      <vt:lpstr>LUMBOSACRAL TRUNK</vt:lpstr>
      <vt:lpstr>Slide 51</vt:lpstr>
      <vt:lpstr>OBTURATOR NERVE</vt:lpstr>
      <vt:lpstr>Slide 53</vt:lpstr>
      <vt:lpstr>Slide 54</vt:lpstr>
      <vt:lpstr>Slide 55</vt:lpstr>
      <vt:lpstr>Slide 56</vt:lpstr>
      <vt:lpstr>PELVIC BRANCHES OF THE OBTURATOR NERVE</vt:lpstr>
      <vt:lpstr>AUTONOMIC NERVES</vt:lpstr>
      <vt:lpstr>PELVIC PART OF THE SYMPATHETIC TRUNK</vt:lpstr>
      <vt:lpstr>BRANCHES</vt:lpstr>
      <vt:lpstr>PELVIC SPLANCHNIC NERVES</vt:lpstr>
      <vt:lpstr>Slide 62</vt:lpstr>
      <vt:lpstr>Slide 63</vt:lpstr>
      <vt:lpstr>Slide 64</vt:lpstr>
      <vt:lpstr>SUPERIOR HYPOGASTRIC PLEXUS</vt:lpstr>
      <vt:lpstr>Slide 66</vt:lpstr>
      <vt:lpstr>Slide 67</vt:lpstr>
      <vt:lpstr>INFERIOR HYPOGASTRIC PLEXUSES</vt:lpstr>
      <vt:lpstr>Slide 69</vt:lpstr>
      <vt:lpstr>Thank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MyGuest</dc:creator>
  <cp:lastModifiedBy>Vohra</cp:lastModifiedBy>
  <cp:revision>89</cp:revision>
  <dcterms:created xsi:type="dcterms:W3CDTF">2005-03-22T12:19:22Z</dcterms:created>
  <dcterms:modified xsi:type="dcterms:W3CDTF">2009-03-29T23:12:02Z</dcterms:modified>
</cp:coreProperties>
</file>