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1"/>
  </p:notesMasterIdLst>
  <p:sldIdLst>
    <p:sldId id="259" r:id="rId2"/>
    <p:sldId id="256" r:id="rId3"/>
    <p:sldId id="257" r:id="rId4"/>
    <p:sldId id="258" r:id="rId5"/>
    <p:sldId id="261" r:id="rId6"/>
    <p:sldId id="260"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6" r:id="rId26"/>
    <p:sldId id="287" r:id="rId27"/>
    <p:sldId id="288" r:id="rId28"/>
    <p:sldId id="289" r:id="rId29"/>
    <p:sldId id="29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61" d="100"/>
          <a:sy n="61" d="100"/>
        </p:scale>
        <p:origin x="-570" y="-72"/>
      </p:cViewPr>
      <p:guideLst>
        <p:guide orient="horz" pos="2153"/>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6E2704-193A-4E40-B267-965E551DD08F}" type="datetimeFigureOut">
              <a:rPr lang="en-US" smtClean="0"/>
              <a:pPr/>
              <a:t>4/18/2009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95D567-CF5D-4A35-838D-6CC53A37044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95D567-CF5D-4A35-838D-6CC53A370449}"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433B31-1617-4C81-BFFA-0420C42D16D7}" type="datetime1">
              <a:rPr lang="en-US" smtClean="0"/>
              <a:t>4/18/2009</a:t>
            </a:fld>
            <a:endParaRPr lang="en-US"/>
          </a:p>
        </p:txBody>
      </p:sp>
      <p:sp>
        <p:nvSpPr>
          <p:cNvPr id="5" name="Footer Placeholder 4"/>
          <p:cNvSpPr>
            <a:spLocks noGrp="1"/>
          </p:cNvSpPr>
          <p:nvPr>
            <p:ph type="ftr" sz="quarter" idx="11"/>
          </p:nvPr>
        </p:nvSpPr>
        <p:spPr/>
        <p:txBody>
          <a:bodyPr/>
          <a:lstStyle/>
          <a:p>
            <a:r>
              <a:rPr lang="en-US" smtClean="0"/>
              <a:t>Dr. Vohra</a:t>
            </a:r>
            <a:endParaRPr lang="en-US"/>
          </a:p>
        </p:txBody>
      </p:sp>
      <p:sp>
        <p:nvSpPr>
          <p:cNvPr id="6" name="Slide Number Placeholder 5"/>
          <p:cNvSpPr>
            <a:spLocks noGrp="1"/>
          </p:cNvSpPr>
          <p:nvPr>
            <p:ph type="sldNum" sz="quarter" idx="12"/>
          </p:nvPr>
        </p:nvSpPr>
        <p:spPr/>
        <p:txBody>
          <a:bodyPr/>
          <a:lstStyle/>
          <a:p>
            <a:fld id="{7245EDC7-BD95-4B71-A5A3-E463E6F32BD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0D708-3C67-4AEC-AA24-18B8E947E3C0}" type="datetime1">
              <a:rPr lang="en-US" smtClean="0"/>
              <a:t>4/18/2009</a:t>
            </a:fld>
            <a:endParaRPr lang="en-US"/>
          </a:p>
        </p:txBody>
      </p:sp>
      <p:sp>
        <p:nvSpPr>
          <p:cNvPr id="5" name="Footer Placeholder 4"/>
          <p:cNvSpPr>
            <a:spLocks noGrp="1"/>
          </p:cNvSpPr>
          <p:nvPr>
            <p:ph type="ftr" sz="quarter" idx="11"/>
          </p:nvPr>
        </p:nvSpPr>
        <p:spPr/>
        <p:txBody>
          <a:bodyPr/>
          <a:lstStyle/>
          <a:p>
            <a:r>
              <a:rPr lang="en-US" smtClean="0"/>
              <a:t>Dr. Vohra</a:t>
            </a:r>
            <a:endParaRPr lang="en-US"/>
          </a:p>
        </p:txBody>
      </p:sp>
      <p:sp>
        <p:nvSpPr>
          <p:cNvPr id="6" name="Slide Number Placeholder 5"/>
          <p:cNvSpPr>
            <a:spLocks noGrp="1"/>
          </p:cNvSpPr>
          <p:nvPr>
            <p:ph type="sldNum" sz="quarter" idx="12"/>
          </p:nvPr>
        </p:nvSpPr>
        <p:spPr/>
        <p:txBody>
          <a:bodyPr/>
          <a:lstStyle/>
          <a:p>
            <a:fld id="{7245EDC7-BD95-4B71-A5A3-E463E6F32BD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5D71DF-6D6E-4BCC-B7B2-19FF16BC7E2E}" type="datetime1">
              <a:rPr lang="en-US" smtClean="0"/>
              <a:t>4/18/2009</a:t>
            </a:fld>
            <a:endParaRPr lang="en-US"/>
          </a:p>
        </p:txBody>
      </p:sp>
      <p:sp>
        <p:nvSpPr>
          <p:cNvPr id="5" name="Footer Placeholder 4"/>
          <p:cNvSpPr>
            <a:spLocks noGrp="1"/>
          </p:cNvSpPr>
          <p:nvPr>
            <p:ph type="ftr" sz="quarter" idx="11"/>
          </p:nvPr>
        </p:nvSpPr>
        <p:spPr/>
        <p:txBody>
          <a:bodyPr/>
          <a:lstStyle/>
          <a:p>
            <a:r>
              <a:rPr lang="en-US" smtClean="0"/>
              <a:t>Dr. Vohra</a:t>
            </a:r>
            <a:endParaRPr lang="en-US"/>
          </a:p>
        </p:txBody>
      </p:sp>
      <p:sp>
        <p:nvSpPr>
          <p:cNvPr id="6" name="Slide Number Placeholder 5"/>
          <p:cNvSpPr>
            <a:spLocks noGrp="1"/>
          </p:cNvSpPr>
          <p:nvPr>
            <p:ph type="sldNum" sz="quarter" idx="12"/>
          </p:nvPr>
        </p:nvSpPr>
        <p:spPr/>
        <p:txBody>
          <a:bodyPr/>
          <a:lstStyle/>
          <a:p>
            <a:fld id="{7245EDC7-BD95-4B71-A5A3-E463E6F32BD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D0A327-376C-402E-A196-5BC64F879394}" type="datetime1">
              <a:rPr lang="en-US" smtClean="0"/>
              <a:t>4/18/2009</a:t>
            </a:fld>
            <a:endParaRPr lang="en-US"/>
          </a:p>
        </p:txBody>
      </p:sp>
      <p:sp>
        <p:nvSpPr>
          <p:cNvPr id="5" name="Footer Placeholder 4"/>
          <p:cNvSpPr>
            <a:spLocks noGrp="1"/>
          </p:cNvSpPr>
          <p:nvPr>
            <p:ph type="ftr" sz="quarter" idx="11"/>
          </p:nvPr>
        </p:nvSpPr>
        <p:spPr/>
        <p:txBody>
          <a:bodyPr/>
          <a:lstStyle/>
          <a:p>
            <a:r>
              <a:rPr lang="en-US" smtClean="0"/>
              <a:t>Dr. Vohra</a:t>
            </a:r>
            <a:endParaRPr lang="en-US"/>
          </a:p>
        </p:txBody>
      </p:sp>
      <p:sp>
        <p:nvSpPr>
          <p:cNvPr id="6" name="Slide Number Placeholder 5"/>
          <p:cNvSpPr>
            <a:spLocks noGrp="1"/>
          </p:cNvSpPr>
          <p:nvPr>
            <p:ph type="sldNum" sz="quarter" idx="12"/>
          </p:nvPr>
        </p:nvSpPr>
        <p:spPr/>
        <p:txBody>
          <a:bodyPr/>
          <a:lstStyle/>
          <a:p>
            <a:fld id="{7245EDC7-BD95-4B71-A5A3-E463E6F32BD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018D57-B1DD-4357-B1DE-3D62DCF013B7}" type="datetime1">
              <a:rPr lang="en-US" smtClean="0"/>
              <a:t>4/18/2009</a:t>
            </a:fld>
            <a:endParaRPr lang="en-US"/>
          </a:p>
        </p:txBody>
      </p:sp>
      <p:sp>
        <p:nvSpPr>
          <p:cNvPr id="5" name="Footer Placeholder 4"/>
          <p:cNvSpPr>
            <a:spLocks noGrp="1"/>
          </p:cNvSpPr>
          <p:nvPr>
            <p:ph type="ftr" sz="quarter" idx="11"/>
          </p:nvPr>
        </p:nvSpPr>
        <p:spPr/>
        <p:txBody>
          <a:bodyPr/>
          <a:lstStyle/>
          <a:p>
            <a:r>
              <a:rPr lang="en-US" smtClean="0"/>
              <a:t>Dr. Vohra</a:t>
            </a:r>
            <a:endParaRPr lang="en-US"/>
          </a:p>
        </p:txBody>
      </p:sp>
      <p:sp>
        <p:nvSpPr>
          <p:cNvPr id="6" name="Slide Number Placeholder 5"/>
          <p:cNvSpPr>
            <a:spLocks noGrp="1"/>
          </p:cNvSpPr>
          <p:nvPr>
            <p:ph type="sldNum" sz="quarter" idx="12"/>
          </p:nvPr>
        </p:nvSpPr>
        <p:spPr/>
        <p:txBody>
          <a:bodyPr/>
          <a:lstStyle/>
          <a:p>
            <a:fld id="{7245EDC7-BD95-4B71-A5A3-E463E6F32BD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75B33E-8990-43CB-BFA9-5B900C3546C5}" type="datetime1">
              <a:rPr lang="en-US" smtClean="0"/>
              <a:t>4/18/2009</a:t>
            </a:fld>
            <a:endParaRPr lang="en-US"/>
          </a:p>
        </p:txBody>
      </p:sp>
      <p:sp>
        <p:nvSpPr>
          <p:cNvPr id="6" name="Footer Placeholder 5"/>
          <p:cNvSpPr>
            <a:spLocks noGrp="1"/>
          </p:cNvSpPr>
          <p:nvPr>
            <p:ph type="ftr" sz="quarter" idx="11"/>
          </p:nvPr>
        </p:nvSpPr>
        <p:spPr/>
        <p:txBody>
          <a:bodyPr/>
          <a:lstStyle/>
          <a:p>
            <a:r>
              <a:rPr lang="en-US" smtClean="0"/>
              <a:t>Dr. Vohra</a:t>
            </a:r>
            <a:endParaRPr lang="en-US"/>
          </a:p>
        </p:txBody>
      </p:sp>
      <p:sp>
        <p:nvSpPr>
          <p:cNvPr id="7" name="Slide Number Placeholder 6"/>
          <p:cNvSpPr>
            <a:spLocks noGrp="1"/>
          </p:cNvSpPr>
          <p:nvPr>
            <p:ph type="sldNum" sz="quarter" idx="12"/>
          </p:nvPr>
        </p:nvSpPr>
        <p:spPr/>
        <p:txBody>
          <a:bodyPr/>
          <a:lstStyle/>
          <a:p>
            <a:fld id="{7245EDC7-BD95-4B71-A5A3-E463E6F32BD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8C8173-C9E7-4428-8146-75766E2F4EF6}" type="datetime1">
              <a:rPr lang="en-US" smtClean="0"/>
              <a:t>4/18/2009</a:t>
            </a:fld>
            <a:endParaRPr lang="en-US"/>
          </a:p>
        </p:txBody>
      </p:sp>
      <p:sp>
        <p:nvSpPr>
          <p:cNvPr id="8" name="Footer Placeholder 7"/>
          <p:cNvSpPr>
            <a:spLocks noGrp="1"/>
          </p:cNvSpPr>
          <p:nvPr>
            <p:ph type="ftr" sz="quarter" idx="11"/>
          </p:nvPr>
        </p:nvSpPr>
        <p:spPr/>
        <p:txBody>
          <a:bodyPr/>
          <a:lstStyle/>
          <a:p>
            <a:r>
              <a:rPr lang="en-US" smtClean="0"/>
              <a:t>Dr. Vohra</a:t>
            </a:r>
            <a:endParaRPr lang="en-US"/>
          </a:p>
        </p:txBody>
      </p:sp>
      <p:sp>
        <p:nvSpPr>
          <p:cNvPr id="9" name="Slide Number Placeholder 8"/>
          <p:cNvSpPr>
            <a:spLocks noGrp="1"/>
          </p:cNvSpPr>
          <p:nvPr>
            <p:ph type="sldNum" sz="quarter" idx="12"/>
          </p:nvPr>
        </p:nvSpPr>
        <p:spPr/>
        <p:txBody>
          <a:bodyPr/>
          <a:lstStyle/>
          <a:p>
            <a:fld id="{7245EDC7-BD95-4B71-A5A3-E463E6F32BD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1AC1E6-7A61-417D-A8D2-5A1D619D0D2C}" type="datetime1">
              <a:rPr lang="en-US" smtClean="0"/>
              <a:t>4/18/2009</a:t>
            </a:fld>
            <a:endParaRPr lang="en-US"/>
          </a:p>
        </p:txBody>
      </p:sp>
      <p:sp>
        <p:nvSpPr>
          <p:cNvPr id="4" name="Footer Placeholder 3"/>
          <p:cNvSpPr>
            <a:spLocks noGrp="1"/>
          </p:cNvSpPr>
          <p:nvPr>
            <p:ph type="ftr" sz="quarter" idx="11"/>
          </p:nvPr>
        </p:nvSpPr>
        <p:spPr/>
        <p:txBody>
          <a:bodyPr/>
          <a:lstStyle/>
          <a:p>
            <a:r>
              <a:rPr lang="en-US" smtClean="0"/>
              <a:t>Dr. Vohra</a:t>
            </a:r>
            <a:endParaRPr lang="en-US"/>
          </a:p>
        </p:txBody>
      </p:sp>
      <p:sp>
        <p:nvSpPr>
          <p:cNvPr id="5" name="Slide Number Placeholder 4"/>
          <p:cNvSpPr>
            <a:spLocks noGrp="1"/>
          </p:cNvSpPr>
          <p:nvPr>
            <p:ph type="sldNum" sz="quarter" idx="12"/>
          </p:nvPr>
        </p:nvSpPr>
        <p:spPr/>
        <p:txBody>
          <a:bodyPr/>
          <a:lstStyle/>
          <a:p>
            <a:fld id="{7245EDC7-BD95-4B71-A5A3-E463E6F32BD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52246D-B480-4BF9-AE87-2BF0695F3FB6}" type="datetime1">
              <a:rPr lang="en-US" smtClean="0"/>
              <a:t>4/18/2009</a:t>
            </a:fld>
            <a:endParaRPr lang="en-US"/>
          </a:p>
        </p:txBody>
      </p:sp>
      <p:sp>
        <p:nvSpPr>
          <p:cNvPr id="3" name="Footer Placeholder 2"/>
          <p:cNvSpPr>
            <a:spLocks noGrp="1"/>
          </p:cNvSpPr>
          <p:nvPr>
            <p:ph type="ftr" sz="quarter" idx="11"/>
          </p:nvPr>
        </p:nvSpPr>
        <p:spPr/>
        <p:txBody>
          <a:bodyPr/>
          <a:lstStyle/>
          <a:p>
            <a:r>
              <a:rPr lang="en-US" smtClean="0"/>
              <a:t>Dr. Vohra</a:t>
            </a:r>
            <a:endParaRPr lang="en-US"/>
          </a:p>
        </p:txBody>
      </p:sp>
      <p:sp>
        <p:nvSpPr>
          <p:cNvPr id="4" name="Slide Number Placeholder 3"/>
          <p:cNvSpPr>
            <a:spLocks noGrp="1"/>
          </p:cNvSpPr>
          <p:nvPr>
            <p:ph type="sldNum" sz="quarter" idx="12"/>
          </p:nvPr>
        </p:nvSpPr>
        <p:spPr/>
        <p:txBody>
          <a:bodyPr/>
          <a:lstStyle/>
          <a:p>
            <a:fld id="{7245EDC7-BD95-4B71-A5A3-E463E6F32B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C1E76D-84B0-4D4D-BC0F-B8D5977AF856}" type="datetime1">
              <a:rPr lang="en-US" smtClean="0"/>
              <a:t>4/18/2009</a:t>
            </a:fld>
            <a:endParaRPr lang="en-US"/>
          </a:p>
        </p:txBody>
      </p:sp>
      <p:sp>
        <p:nvSpPr>
          <p:cNvPr id="6" name="Footer Placeholder 5"/>
          <p:cNvSpPr>
            <a:spLocks noGrp="1"/>
          </p:cNvSpPr>
          <p:nvPr>
            <p:ph type="ftr" sz="quarter" idx="11"/>
          </p:nvPr>
        </p:nvSpPr>
        <p:spPr/>
        <p:txBody>
          <a:bodyPr/>
          <a:lstStyle/>
          <a:p>
            <a:r>
              <a:rPr lang="en-US" smtClean="0"/>
              <a:t>Dr. Vohra</a:t>
            </a:r>
            <a:endParaRPr lang="en-US"/>
          </a:p>
        </p:txBody>
      </p:sp>
      <p:sp>
        <p:nvSpPr>
          <p:cNvPr id="7" name="Slide Number Placeholder 6"/>
          <p:cNvSpPr>
            <a:spLocks noGrp="1"/>
          </p:cNvSpPr>
          <p:nvPr>
            <p:ph type="sldNum" sz="quarter" idx="12"/>
          </p:nvPr>
        </p:nvSpPr>
        <p:spPr/>
        <p:txBody>
          <a:bodyPr/>
          <a:lstStyle/>
          <a:p>
            <a:fld id="{7245EDC7-BD95-4B71-A5A3-E463E6F32BD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858CBF-79AA-4777-99A6-15C3A63BBED4}" type="datetime1">
              <a:rPr lang="en-US" smtClean="0"/>
              <a:t>4/18/2009</a:t>
            </a:fld>
            <a:endParaRPr lang="en-US"/>
          </a:p>
        </p:txBody>
      </p:sp>
      <p:sp>
        <p:nvSpPr>
          <p:cNvPr id="6" name="Footer Placeholder 5"/>
          <p:cNvSpPr>
            <a:spLocks noGrp="1"/>
          </p:cNvSpPr>
          <p:nvPr>
            <p:ph type="ftr" sz="quarter" idx="11"/>
          </p:nvPr>
        </p:nvSpPr>
        <p:spPr/>
        <p:txBody>
          <a:bodyPr/>
          <a:lstStyle/>
          <a:p>
            <a:r>
              <a:rPr lang="en-US" smtClean="0"/>
              <a:t>Dr. Vohra</a:t>
            </a:r>
            <a:endParaRPr lang="en-US"/>
          </a:p>
        </p:txBody>
      </p:sp>
      <p:sp>
        <p:nvSpPr>
          <p:cNvPr id="7" name="Slide Number Placeholder 6"/>
          <p:cNvSpPr>
            <a:spLocks noGrp="1"/>
          </p:cNvSpPr>
          <p:nvPr>
            <p:ph type="sldNum" sz="quarter" idx="12"/>
          </p:nvPr>
        </p:nvSpPr>
        <p:spPr/>
        <p:txBody>
          <a:bodyPr/>
          <a:lstStyle/>
          <a:p>
            <a:fld id="{7245EDC7-BD95-4B71-A5A3-E463E6F32BD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D8D6C-CD0E-4B7F-963F-8FECD10CD98E}" type="datetime1">
              <a:rPr lang="en-US" smtClean="0"/>
              <a:t>4/18/2009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 Vohra</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5EDC7-BD95-4B71-A5A3-E463E6F32BD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27315" y="1289985"/>
            <a:ext cx="7489370" cy="341632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400" b="1" i="1"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Times New Roman" pitchFamily="18" charset="0"/>
                <a:cs typeface="Arial" pitchFamily="34" charset="0"/>
              </a:rPr>
              <a:t>Urogenital </a:t>
            </a:r>
            <a:r>
              <a:rPr lang="en-US" sz="5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Times New Roman" pitchFamily="18" charset="0"/>
                <a:cs typeface="Arial" pitchFamily="34" charset="0"/>
              </a:rPr>
              <a:t>t</a:t>
            </a:r>
            <a:r>
              <a:rPr kumimoji="0" lang="en-US" sz="5400" b="1" i="1"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Times New Roman" pitchFamily="18" charset="0"/>
                <a:cs typeface="Arial" pitchFamily="34" charset="0"/>
              </a:rPr>
              <a:t>riangle</a:t>
            </a:r>
          </a:p>
          <a:p>
            <a:pPr marL="0" marR="0" lvl="0" indent="0" algn="ctr" defTabSz="914400" rtl="0" eaLnBrk="1" fontAlgn="base" latinLnBrk="0" hangingPunct="1">
              <a:lnSpc>
                <a:spcPct val="100000"/>
              </a:lnSpc>
              <a:spcBef>
                <a:spcPct val="0"/>
              </a:spcBef>
              <a:spcAft>
                <a:spcPct val="0"/>
              </a:spcAft>
              <a:buClrTx/>
              <a:buSzTx/>
              <a:buFontTx/>
              <a:buNone/>
              <a:tabLst/>
            </a:pPr>
            <a:r>
              <a:rPr lang="en-US" sz="5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Times New Roman" pitchFamily="18" charset="0"/>
                <a:cs typeface="Arial" pitchFamily="34" charset="0"/>
              </a:rPr>
              <a:t>Superficial &amp; deep perineal pouches, Urogenital diaphragm</a:t>
            </a:r>
          </a:p>
        </p:txBody>
      </p:sp>
      <p:sp>
        <p:nvSpPr>
          <p:cNvPr id="4" name="Slide Number Placeholder 3"/>
          <p:cNvSpPr>
            <a:spLocks noGrp="1"/>
          </p:cNvSpPr>
          <p:nvPr>
            <p:ph type="sldNum" sz="quarter" idx="12"/>
          </p:nvPr>
        </p:nvSpPr>
        <p:spPr/>
        <p:txBody>
          <a:bodyPr/>
          <a:lstStyle/>
          <a:p>
            <a:fld id="{7245EDC7-BD95-4B71-A5A3-E463E6F32BDB}" type="slidenum">
              <a:rPr lang="en-US" smtClean="0"/>
              <a:pPr/>
              <a:t>1</a:t>
            </a:fld>
            <a:endParaRPr lang="en-US"/>
          </a:p>
        </p:txBody>
      </p:sp>
      <p:sp>
        <p:nvSpPr>
          <p:cNvPr id="5" name="Footer Placeholder 4"/>
          <p:cNvSpPr>
            <a:spLocks noGrp="1"/>
          </p:cNvSpPr>
          <p:nvPr>
            <p:ph type="ftr" sz="quarter" idx="11"/>
          </p:nvPr>
        </p:nvSpPr>
        <p:spPr/>
        <p:txBody>
          <a:bodyPr/>
          <a:lstStyle/>
          <a:p>
            <a:r>
              <a:rPr lang="en-US" sz="2400" b="1" dirty="0" smtClean="0"/>
              <a:t>Dr. Vohra</a:t>
            </a:r>
            <a:endParaRPr lang="en-US" sz="2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867905" y="186159"/>
            <a:ext cx="740819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Contents of the Male Urogenital Triangle</a:t>
            </a:r>
            <a:endParaRPr kumimoji="0" lang="en-US" sz="4000" b="1" u="none"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flipH="1">
            <a:off x="372289" y="578056"/>
            <a:ext cx="4199711" cy="6063198"/>
          </a:xfrm>
          <a:prstGeom prst="rect">
            <a:avLst/>
          </a:prstGeom>
          <a:noFill/>
        </p:spPr>
        <p:txBody>
          <a:bodyPr wrap="square" rtlCol="0">
            <a:spAutoFit/>
          </a:bodyPr>
          <a:lstStyle/>
          <a:p>
            <a:r>
              <a:rPr lang="en-US" sz="2800" b="1" dirty="0" smtClean="0">
                <a:solidFill>
                  <a:schemeClr val="tx2">
                    <a:lumMod val="60000"/>
                    <a:lumOff val="40000"/>
                  </a:schemeClr>
                </a:solidFill>
              </a:rPr>
              <a:t>Penis </a:t>
            </a:r>
          </a:p>
          <a:p>
            <a:r>
              <a:rPr lang="en-US" sz="2000" b="1" i="1" dirty="0" smtClean="0"/>
              <a:t>Location and Description</a:t>
            </a:r>
          </a:p>
          <a:p>
            <a:r>
              <a:rPr lang="en-US" sz="2000" dirty="0" smtClean="0"/>
              <a:t>The penis has a root, &amp; a body  </a:t>
            </a:r>
          </a:p>
          <a:p>
            <a:endParaRPr lang="en-US" sz="2000" b="1" dirty="0" smtClean="0"/>
          </a:p>
          <a:p>
            <a:r>
              <a:rPr lang="en-US" sz="2400" b="1" i="1" dirty="0" smtClean="0">
                <a:solidFill>
                  <a:srgbClr val="00B050"/>
                </a:solidFill>
              </a:rPr>
              <a:t>Root</a:t>
            </a:r>
            <a:endParaRPr lang="en-US" sz="2400" i="1" dirty="0" smtClean="0">
              <a:solidFill>
                <a:srgbClr val="00B050"/>
              </a:solidFill>
            </a:endParaRPr>
          </a:p>
          <a:p>
            <a:r>
              <a:rPr lang="en-US" dirty="0" smtClean="0"/>
              <a:t>Root is made up of 3 erectile tissue called the </a:t>
            </a:r>
            <a:r>
              <a:rPr lang="en-US" b="1" dirty="0" smtClean="0">
                <a:solidFill>
                  <a:srgbClr val="FF0000"/>
                </a:solidFill>
              </a:rPr>
              <a:t>bulb of the penis</a:t>
            </a:r>
            <a:r>
              <a:rPr lang="en-US" b="1" dirty="0" smtClean="0"/>
              <a:t>. (paired corpora cavernosa dorsally &amp; single corpora spongiosum ventrally) </a:t>
            </a:r>
            <a:r>
              <a:rPr lang="en-US" dirty="0" smtClean="0"/>
              <a:t>&amp; the </a:t>
            </a:r>
            <a:r>
              <a:rPr lang="en-US" b="1" dirty="0" smtClean="0"/>
              <a:t>right</a:t>
            </a:r>
            <a:r>
              <a:rPr lang="en-US" dirty="0" smtClean="0"/>
              <a:t> and </a:t>
            </a:r>
            <a:r>
              <a:rPr lang="en-US" b="1" dirty="0" smtClean="0"/>
              <a:t>left </a:t>
            </a:r>
            <a:r>
              <a:rPr lang="en-US" b="1" dirty="0" smtClean="0">
                <a:solidFill>
                  <a:srgbClr val="FF0000"/>
                </a:solidFill>
              </a:rPr>
              <a:t>crura of the penis</a:t>
            </a:r>
            <a:r>
              <a:rPr lang="en-US" b="1" dirty="0" smtClean="0"/>
              <a:t>. </a:t>
            </a:r>
          </a:p>
          <a:p>
            <a:endParaRPr lang="en-US" b="1" dirty="0" smtClean="0"/>
          </a:p>
          <a:p>
            <a:r>
              <a:rPr lang="en-US" sz="2400" b="1" dirty="0" smtClean="0"/>
              <a:t>Bulb</a:t>
            </a:r>
          </a:p>
          <a:p>
            <a:r>
              <a:rPr lang="en-US" dirty="0" smtClean="0"/>
              <a:t>The bulb is attached to the undersurface of the urogenital diaphragm, traversed by the urethra and is covered on its outer surface by the </a:t>
            </a:r>
            <a:r>
              <a:rPr lang="en-US" b="1" dirty="0" err="1" smtClean="0">
                <a:solidFill>
                  <a:srgbClr val="FF0000"/>
                </a:solidFill>
              </a:rPr>
              <a:t>bulbospongiosus</a:t>
            </a:r>
            <a:r>
              <a:rPr lang="en-US" b="1" dirty="0" smtClean="0">
                <a:solidFill>
                  <a:srgbClr val="FF0000"/>
                </a:solidFill>
              </a:rPr>
              <a:t> muscles</a:t>
            </a:r>
          </a:p>
          <a:p>
            <a:endParaRPr lang="en-US" b="1" dirty="0" smtClean="0"/>
          </a:p>
          <a:p>
            <a:r>
              <a:rPr lang="en-US" dirty="0" smtClean="0"/>
              <a:t>The bulb is continued forward into the body of the penis and forms the </a:t>
            </a:r>
            <a:r>
              <a:rPr lang="en-US" b="1" dirty="0" smtClean="0">
                <a:solidFill>
                  <a:srgbClr val="FF0000"/>
                </a:solidFill>
              </a:rPr>
              <a:t>corpus spongiosum</a:t>
            </a:r>
            <a:r>
              <a:rPr lang="en-US" dirty="0" smtClean="0">
                <a:solidFill>
                  <a:srgbClr val="FF0000"/>
                </a:solidFill>
              </a:rPr>
              <a:t>.</a:t>
            </a:r>
          </a:p>
        </p:txBody>
      </p:sp>
      <p:pic>
        <p:nvPicPr>
          <p:cNvPr id="19459" name="Picture 3" descr="C8FF13"/>
          <p:cNvPicPr>
            <a:picLocks noChangeAspect="1" noChangeArrowheads="1"/>
          </p:cNvPicPr>
          <p:nvPr/>
        </p:nvPicPr>
        <p:blipFill>
          <a:blip r:embed="rId3"/>
          <a:srcRect/>
          <a:stretch>
            <a:fillRect/>
          </a:stretch>
        </p:blipFill>
        <p:spPr bwMode="auto">
          <a:xfrm>
            <a:off x="4461158" y="876295"/>
            <a:ext cx="4639298" cy="5817402"/>
          </a:xfrm>
          <a:prstGeom prst="rect">
            <a:avLst/>
          </a:prstGeom>
          <a:noFill/>
          <a:ln w="9525">
            <a:noFill/>
            <a:miter lim="800000"/>
            <a:headEnd/>
            <a:tailEnd/>
          </a:ln>
        </p:spPr>
      </p:pic>
      <p:sp>
        <p:nvSpPr>
          <p:cNvPr id="6" name="TextBox 5"/>
          <p:cNvSpPr txBox="1"/>
          <p:nvPr/>
        </p:nvSpPr>
        <p:spPr>
          <a:xfrm>
            <a:off x="4293031" y="4463142"/>
            <a:ext cx="2185261" cy="1754326"/>
          </a:xfrm>
          <a:prstGeom prst="rect">
            <a:avLst/>
          </a:prstGeom>
          <a:noFill/>
        </p:spPr>
        <p:txBody>
          <a:bodyPr wrap="square" rtlCol="0">
            <a:spAutoFit/>
          </a:bodyPr>
          <a:lstStyle/>
          <a:p>
            <a:r>
              <a:rPr lang="en-US" b="1" dirty="0" smtClean="0">
                <a:solidFill>
                  <a:srgbClr val="FF0000"/>
                </a:solidFill>
              </a:rPr>
              <a:t>Note that the anatomical position of the penis is erect; when the penis is flaccid, its dorsum is directed anteriorly  </a:t>
            </a:r>
            <a:endParaRPr lang="en-US" b="1" dirty="0">
              <a:solidFill>
                <a:srgbClr val="FF0000"/>
              </a:solidFill>
            </a:endParaRPr>
          </a:p>
        </p:txBody>
      </p:sp>
      <p:sp>
        <p:nvSpPr>
          <p:cNvPr id="7" name="Slide Number Placeholder 6"/>
          <p:cNvSpPr>
            <a:spLocks noGrp="1"/>
          </p:cNvSpPr>
          <p:nvPr>
            <p:ph type="sldNum" sz="quarter" idx="12"/>
          </p:nvPr>
        </p:nvSpPr>
        <p:spPr/>
        <p:txBody>
          <a:bodyPr/>
          <a:lstStyle/>
          <a:p>
            <a:fld id="{7245EDC7-BD95-4B71-A5A3-E463E6F32BDB}" type="slidenum">
              <a:rPr lang="en-US" smtClean="0"/>
              <a:pPr/>
              <a:t>10</a:t>
            </a:fld>
            <a:endParaRPr lang="en-US"/>
          </a:p>
        </p:txBody>
      </p:sp>
      <p:sp>
        <p:nvSpPr>
          <p:cNvPr id="8" name="Footer Placeholder 7"/>
          <p:cNvSpPr>
            <a:spLocks noGrp="1"/>
          </p:cNvSpPr>
          <p:nvPr>
            <p:ph type="ftr" sz="quarter" idx="11"/>
          </p:nvPr>
        </p:nvSpPr>
        <p:spPr/>
        <p:txBody>
          <a:bodyPr/>
          <a:lstStyle/>
          <a:p>
            <a:r>
              <a:rPr lang="en-US" smtClean="0"/>
              <a:t>Dr. Vohra</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372289" y="2318657"/>
            <a:ext cx="4199711" cy="2739211"/>
          </a:xfrm>
          <a:prstGeom prst="rect">
            <a:avLst/>
          </a:prstGeom>
          <a:noFill/>
        </p:spPr>
        <p:txBody>
          <a:bodyPr wrap="square" rtlCol="0">
            <a:spAutoFit/>
          </a:bodyPr>
          <a:lstStyle/>
          <a:p>
            <a:r>
              <a:rPr lang="en-US" sz="2800" b="1" dirty="0" smtClean="0"/>
              <a:t>Crura</a:t>
            </a:r>
          </a:p>
          <a:p>
            <a:r>
              <a:rPr lang="en-US" dirty="0" smtClean="0"/>
              <a:t>Each </a:t>
            </a:r>
            <a:r>
              <a:rPr lang="en-US" dirty="0" err="1" smtClean="0"/>
              <a:t>crus</a:t>
            </a:r>
            <a:r>
              <a:rPr lang="en-US" dirty="0" smtClean="0"/>
              <a:t> is attached to the side of the pubic arch and is covered on its outer surface by the </a:t>
            </a:r>
            <a:r>
              <a:rPr lang="en-US" b="1" dirty="0" err="1" smtClean="0"/>
              <a:t>ischiocavernosus</a:t>
            </a:r>
            <a:r>
              <a:rPr lang="en-US" b="1" dirty="0" smtClean="0"/>
              <a:t> muscle</a:t>
            </a:r>
            <a:r>
              <a:rPr lang="en-US" dirty="0" smtClean="0"/>
              <a:t>. The two crura converge anteriorly and come to lie side by side in the dorsal part of the body of the penis, forming the </a:t>
            </a:r>
            <a:r>
              <a:rPr lang="en-US" b="1" dirty="0" smtClean="0"/>
              <a:t>corpora cavernosa</a:t>
            </a:r>
            <a:r>
              <a:rPr lang="en-US" dirty="0" smtClean="0"/>
              <a:t>.</a:t>
            </a:r>
          </a:p>
          <a:p>
            <a:endParaRPr lang="en-US" dirty="0"/>
          </a:p>
        </p:txBody>
      </p:sp>
      <p:pic>
        <p:nvPicPr>
          <p:cNvPr id="4" name="Picture 3" descr="C8FF13"/>
          <p:cNvPicPr>
            <a:picLocks noChangeAspect="1" noChangeArrowheads="1"/>
          </p:cNvPicPr>
          <p:nvPr/>
        </p:nvPicPr>
        <p:blipFill>
          <a:blip r:embed="rId2"/>
          <a:srcRect/>
          <a:stretch>
            <a:fillRect/>
          </a:stretch>
        </p:blipFill>
        <p:spPr bwMode="auto">
          <a:xfrm>
            <a:off x="4461158" y="876295"/>
            <a:ext cx="4639298" cy="581740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245EDC7-BD95-4B71-A5A3-E463E6F32BDB}" type="slidenum">
              <a:rPr lang="en-US" smtClean="0"/>
              <a:pPr/>
              <a:t>11</a:t>
            </a:fld>
            <a:endParaRPr lang="en-US"/>
          </a:p>
        </p:txBody>
      </p:sp>
      <p:sp>
        <p:nvSpPr>
          <p:cNvPr id="6" name="Footer Placeholder 5"/>
          <p:cNvSpPr>
            <a:spLocks noGrp="1"/>
          </p:cNvSpPr>
          <p:nvPr>
            <p:ph type="ftr" sz="quarter" idx="11"/>
          </p:nvPr>
        </p:nvSpPr>
        <p:spPr/>
        <p:txBody>
          <a:bodyPr/>
          <a:lstStyle/>
          <a:p>
            <a:r>
              <a:rPr lang="en-US" smtClean="0"/>
              <a:t>Dr. Vohra</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029" y="957943"/>
            <a:ext cx="3940629" cy="4616648"/>
          </a:xfrm>
          <a:prstGeom prst="rect">
            <a:avLst/>
          </a:prstGeom>
          <a:noFill/>
        </p:spPr>
        <p:txBody>
          <a:bodyPr wrap="square" rtlCol="0">
            <a:spAutoFit/>
          </a:bodyPr>
          <a:lstStyle/>
          <a:p>
            <a:r>
              <a:rPr lang="en-US" sz="2400" b="1" dirty="0" smtClean="0"/>
              <a:t>Body of the Penis</a:t>
            </a:r>
            <a:endParaRPr lang="en-US" sz="2400" dirty="0" smtClean="0"/>
          </a:p>
          <a:p>
            <a:r>
              <a:rPr lang="en-US" dirty="0" smtClean="0"/>
              <a:t>The body of the penis is composed of 3 cylinders of erectile tissue enclosed in a tubular sheath of fascia </a:t>
            </a:r>
            <a:r>
              <a:rPr lang="en-US" b="1" dirty="0" smtClean="0"/>
              <a:t>(Buck's fascia)</a:t>
            </a:r>
            <a:r>
              <a:rPr lang="en-US" dirty="0" smtClean="0"/>
              <a:t>. The erectile tissue is made up of two corpora cavernosa (dorsal) &amp; a single corpus spongiosum (ventral). Distally  the corpus spongiosum expands to form the </a:t>
            </a:r>
            <a:r>
              <a:rPr lang="en-US" b="1" dirty="0" err="1" smtClean="0"/>
              <a:t>glans</a:t>
            </a:r>
            <a:r>
              <a:rPr lang="en-US" b="1" dirty="0" smtClean="0"/>
              <a:t> penis </a:t>
            </a:r>
            <a:r>
              <a:rPr lang="en-US" dirty="0" smtClean="0"/>
              <a:t>on its tip is a slitlike orifice of the urethra, called the </a:t>
            </a:r>
            <a:r>
              <a:rPr lang="en-US" b="1" dirty="0" smtClean="0"/>
              <a:t>external urethral meatus.</a:t>
            </a:r>
            <a:endParaRPr lang="en-US" dirty="0" smtClean="0"/>
          </a:p>
          <a:p>
            <a:r>
              <a:rPr lang="en-US" dirty="0" smtClean="0"/>
              <a:t>The </a:t>
            </a:r>
            <a:r>
              <a:rPr lang="en-US" b="1" dirty="0" smtClean="0"/>
              <a:t>prepuce</a:t>
            </a:r>
            <a:r>
              <a:rPr lang="en-US" dirty="0" smtClean="0"/>
              <a:t> or </a:t>
            </a:r>
            <a:r>
              <a:rPr lang="en-US" b="1" dirty="0" smtClean="0"/>
              <a:t>foreskin</a:t>
            </a:r>
            <a:r>
              <a:rPr lang="en-US" dirty="0" smtClean="0"/>
              <a:t> is a </a:t>
            </a:r>
            <a:r>
              <a:rPr lang="en-US" dirty="0" err="1" smtClean="0"/>
              <a:t>hoodlike</a:t>
            </a:r>
            <a:r>
              <a:rPr lang="en-US" dirty="0" smtClean="0"/>
              <a:t> fold of skin that covers the </a:t>
            </a:r>
            <a:r>
              <a:rPr lang="en-US" dirty="0" err="1" smtClean="0"/>
              <a:t>glans</a:t>
            </a:r>
            <a:r>
              <a:rPr lang="en-US" dirty="0" smtClean="0"/>
              <a:t>. It is connected to the </a:t>
            </a:r>
            <a:r>
              <a:rPr lang="en-US" dirty="0" err="1" smtClean="0"/>
              <a:t>glans</a:t>
            </a:r>
            <a:r>
              <a:rPr lang="en-US" dirty="0" smtClean="0"/>
              <a:t> just below the urethral orifice by a fold called the </a:t>
            </a:r>
            <a:r>
              <a:rPr lang="en-US" b="1" dirty="0" smtClean="0"/>
              <a:t>frenulum.</a:t>
            </a:r>
            <a:endParaRPr lang="en-US" dirty="0" smtClean="0"/>
          </a:p>
        </p:txBody>
      </p:sp>
      <p:pic>
        <p:nvPicPr>
          <p:cNvPr id="17409" name="Picture 1" descr="C8FF16"/>
          <p:cNvPicPr>
            <a:picLocks noChangeAspect="1" noChangeArrowheads="1"/>
          </p:cNvPicPr>
          <p:nvPr/>
        </p:nvPicPr>
        <p:blipFill>
          <a:blip r:embed="rId2"/>
          <a:srcRect/>
          <a:stretch>
            <a:fillRect/>
          </a:stretch>
        </p:blipFill>
        <p:spPr bwMode="auto">
          <a:xfrm>
            <a:off x="4212771" y="302532"/>
            <a:ext cx="4503682" cy="4336598"/>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7245EDC7-BD95-4B71-A5A3-E463E6F32BDB}" type="slidenum">
              <a:rPr lang="en-US" smtClean="0"/>
              <a:pPr/>
              <a:t>12</a:t>
            </a:fld>
            <a:endParaRPr lang="en-US"/>
          </a:p>
        </p:txBody>
      </p:sp>
      <p:sp>
        <p:nvSpPr>
          <p:cNvPr id="5" name="Footer Placeholder 4"/>
          <p:cNvSpPr>
            <a:spLocks noGrp="1"/>
          </p:cNvSpPr>
          <p:nvPr>
            <p:ph type="ftr" sz="quarter" idx="11"/>
          </p:nvPr>
        </p:nvSpPr>
        <p:spPr/>
        <p:txBody>
          <a:bodyPr/>
          <a:lstStyle/>
          <a:p>
            <a:r>
              <a:rPr lang="en-US" smtClean="0"/>
              <a:t>Dr. Vohra</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5929" y="1341378"/>
            <a:ext cx="7892142" cy="4154984"/>
          </a:xfrm>
          <a:prstGeom prst="rect">
            <a:avLst/>
          </a:prstGeom>
          <a:noFill/>
        </p:spPr>
        <p:txBody>
          <a:bodyPr wrap="square" rtlCol="0">
            <a:spAutoFit/>
          </a:bodyPr>
          <a:lstStyle/>
          <a:p>
            <a:r>
              <a:rPr lang="en-US" sz="2800" b="1" dirty="0" smtClean="0"/>
              <a:t>Blood Supply</a:t>
            </a:r>
            <a:endParaRPr lang="en-US" sz="2800" dirty="0" smtClean="0"/>
          </a:p>
          <a:p>
            <a:r>
              <a:rPr lang="en-US" b="1" dirty="0" smtClean="0"/>
              <a:t>Arteries</a:t>
            </a:r>
            <a:endParaRPr lang="en-US" dirty="0" smtClean="0"/>
          </a:p>
          <a:p>
            <a:r>
              <a:rPr lang="en-US" dirty="0" smtClean="0"/>
              <a:t>The corpora cavernosa are supplied by the </a:t>
            </a:r>
            <a:r>
              <a:rPr lang="en-US" b="1" dirty="0" smtClean="0"/>
              <a:t>deep arteries of the penis</a:t>
            </a:r>
            <a:r>
              <a:rPr lang="en-US" dirty="0" smtClean="0"/>
              <a:t> the corpus spongiosum is supplied by the </a:t>
            </a:r>
            <a:r>
              <a:rPr lang="en-US" b="1" dirty="0" smtClean="0"/>
              <a:t>artery of the bulb</a:t>
            </a:r>
            <a:r>
              <a:rPr lang="en-US" dirty="0" smtClean="0"/>
              <a:t>. In addition, there is the </a:t>
            </a:r>
            <a:r>
              <a:rPr lang="en-US" b="1" dirty="0" smtClean="0"/>
              <a:t>dorsal artery of the penis</a:t>
            </a:r>
            <a:r>
              <a:rPr lang="en-US" dirty="0" smtClean="0"/>
              <a:t>. (branches of internal pudendal artery)</a:t>
            </a:r>
          </a:p>
          <a:p>
            <a:r>
              <a:rPr lang="en-US" b="1" dirty="0" smtClean="0"/>
              <a:t>Veins</a:t>
            </a:r>
            <a:endParaRPr lang="en-US" dirty="0" smtClean="0"/>
          </a:p>
          <a:p>
            <a:r>
              <a:rPr lang="en-US" dirty="0" smtClean="0"/>
              <a:t>The veins drain into the internal pudendal veins.</a:t>
            </a:r>
          </a:p>
          <a:p>
            <a:endParaRPr lang="en-US" dirty="0" smtClean="0"/>
          </a:p>
          <a:p>
            <a:r>
              <a:rPr lang="en-US" sz="2800" b="1" dirty="0" smtClean="0"/>
              <a:t>Lymph Drainage</a:t>
            </a:r>
            <a:endParaRPr lang="en-US" sz="2800" dirty="0" smtClean="0"/>
          </a:p>
          <a:p>
            <a:r>
              <a:rPr lang="en-US" dirty="0" smtClean="0"/>
              <a:t>Superficial inguinal nodes &amp; internal iliac nodes.</a:t>
            </a:r>
          </a:p>
          <a:p>
            <a:endParaRPr lang="en-US" dirty="0" smtClean="0"/>
          </a:p>
          <a:p>
            <a:r>
              <a:rPr lang="en-US" sz="2800" b="1" dirty="0" smtClean="0"/>
              <a:t>Nerve Supply</a:t>
            </a:r>
            <a:endParaRPr lang="en-US" sz="2800" dirty="0" smtClean="0"/>
          </a:p>
          <a:p>
            <a:r>
              <a:rPr lang="en-US" dirty="0" smtClean="0"/>
              <a:t>Pudendal nerve &amp; the pelvic plexuses</a:t>
            </a:r>
            <a:endParaRPr lang="en-US" dirty="0"/>
          </a:p>
        </p:txBody>
      </p:sp>
      <p:sp>
        <p:nvSpPr>
          <p:cNvPr id="3" name="Slide Number Placeholder 2"/>
          <p:cNvSpPr>
            <a:spLocks noGrp="1"/>
          </p:cNvSpPr>
          <p:nvPr>
            <p:ph type="sldNum" sz="quarter" idx="12"/>
          </p:nvPr>
        </p:nvSpPr>
        <p:spPr/>
        <p:txBody>
          <a:bodyPr/>
          <a:lstStyle/>
          <a:p>
            <a:fld id="{7245EDC7-BD95-4B71-A5A3-E463E6F32BDB}" type="slidenum">
              <a:rPr lang="en-US" smtClean="0"/>
              <a:pPr/>
              <a:t>13</a:t>
            </a:fld>
            <a:endParaRPr lang="en-US"/>
          </a:p>
        </p:txBody>
      </p:sp>
      <p:sp>
        <p:nvSpPr>
          <p:cNvPr id="4" name="Footer Placeholder 3"/>
          <p:cNvSpPr>
            <a:spLocks noGrp="1"/>
          </p:cNvSpPr>
          <p:nvPr>
            <p:ph type="ftr" sz="quarter" idx="11"/>
          </p:nvPr>
        </p:nvSpPr>
        <p:spPr/>
        <p:txBody>
          <a:bodyPr/>
          <a:lstStyle/>
          <a:p>
            <a:r>
              <a:rPr lang="en-US" smtClean="0"/>
              <a:t>Dr. Vohra</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086" y="783771"/>
            <a:ext cx="8262257" cy="4401205"/>
          </a:xfrm>
          <a:prstGeom prst="rect">
            <a:avLst/>
          </a:prstGeom>
          <a:noFill/>
        </p:spPr>
        <p:txBody>
          <a:bodyPr wrap="square" rtlCol="0">
            <a:spAutoFit/>
          </a:bodyPr>
          <a:lstStyle/>
          <a:p>
            <a:r>
              <a:rPr lang="en-US" sz="2800" b="1" dirty="0" smtClean="0"/>
              <a:t>Scrotum</a:t>
            </a:r>
            <a:endParaRPr lang="en-US" sz="2800" dirty="0" smtClean="0"/>
          </a:p>
          <a:p>
            <a:r>
              <a:rPr lang="en-US" b="1" i="1" dirty="0" smtClean="0"/>
              <a:t>Location and Description</a:t>
            </a:r>
            <a:endParaRPr lang="en-US" dirty="0" smtClean="0"/>
          </a:p>
          <a:p>
            <a:r>
              <a:rPr lang="en-US" dirty="0" smtClean="0"/>
              <a:t>The scrotum is an </a:t>
            </a:r>
            <a:r>
              <a:rPr lang="en-US" dirty="0" err="1" smtClean="0"/>
              <a:t>outpouching</a:t>
            </a:r>
            <a:r>
              <a:rPr lang="en-US" dirty="0" smtClean="0"/>
              <a:t> of the lower part of the anterior abdominal wall and contains the testes, the </a:t>
            </a:r>
            <a:r>
              <a:rPr lang="en-US" dirty="0" err="1" smtClean="0"/>
              <a:t>epididymides</a:t>
            </a:r>
            <a:r>
              <a:rPr lang="en-US" dirty="0" smtClean="0"/>
              <a:t>, and the lower ends of the spermatic cords.</a:t>
            </a:r>
          </a:p>
          <a:p>
            <a:endParaRPr lang="en-US" dirty="0" smtClean="0"/>
          </a:p>
          <a:p>
            <a:r>
              <a:rPr lang="en-US" sz="2000" i="1" dirty="0" smtClean="0"/>
              <a:t>The wall of the scrotum has the following layers:</a:t>
            </a:r>
          </a:p>
          <a:p>
            <a:pPr lvl="0"/>
            <a:r>
              <a:rPr lang="en-US" b="1" dirty="0" smtClean="0"/>
              <a:t>Skin</a:t>
            </a:r>
          </a:p>
          <a:p>
            <a:pPr lvl="0"/>
            <a:r>
              <a:rPr lang="en-US" b="1" dirty="0" smtClean="0"/>
              <a:t>Superficial fascia;</a:t>
            </a:r>
            <a:r>
              <a:rPr lang="en-US" dirty="0" smtClean="0"/>
              <a:t> the </a:t>
            </a:r>
            <a:r>
              <a:rPr lang="en-US" dirty="0" err="1" smtClean="0"/>
              <a:t>dartos</a:t>
            </a:r>
            <a:r>
              <a:rPr lang="en-US" dirty="0" smtClean="0"/>
              <a:t> muscle, which is smooth muscle, replaces the fatty layer of the anterior abdominal wall, and </a:t>
            </a:r>
            <a:r>
              <a:rPr lang="en-US" dirty="0" err="1" smtClean="0"/>
              <a:t>Scarpa's</a:t>
            </a:r>
            <a:r>
              <a:rPr lang="en-US" dirty="0" smtClean="0"/>
              <a:t> fascia (membranous layer) is now called </a:t>
            </a:r>
            <a:r>
              <a:rPr lang="en-US" dirty="0" err="1" smtClean="0"/>
              <a:t>Colles</a:t>
            </a:r>
            <a:r>
              <a:rPr lang="en-US" dirty="0" smtClean="0"/>
              <a:t>' fascia.</a:t>
            </a:r>
          </a:p>
          <a:p>
            <a:pPr lvl="0"/>
            <a:r>
              <a:rPr lang="en-US" b="1" dirty="0" smtClean="0"/>
              <a:t>External spermatic fascia</a:t>
            </a:r>
            <a:r>
              <a:rPr lang="en-US" dirty="0" smtClean="0"/>
              <a:t> derived from the external oblique</a:t>
            </a:r>
          </a:p>
          <a:p>
            <a:pPr lvl="0"/>
            <a:r>
              <a:rPr lang="en-US" b="1" dirty="0" err="1" smtClean="0"/>
              <a:t>Cremasteric</a:t>
            </a:r>
            <a:r>
              <a:rPr lang="en-US" b="1" dirty="0" smtClean="0"/>
              <a:t> fascia</a:t>
            </a:r>
            <a:r>
              <a:rPr lang="en-US" dirty="0" smtClean="0"/>
              <a:t> derived from the internal oblique</a:t>
            </a:r>
          </a:p>
          <a:p>
            <a:pPr lvl="0"/>
            <a:r>
              <a:rPr lang="en-US" b="1" dirty="0" smtClean="0"/>
              <a:t>Internal spermatic fascia</a:t>
            </a:r>
            <a:r>
              <a:rPr lang="en-US" dirty="0" smtClean="0"/>
              <a:t> derived from the fascia </a:t>
            </a:r>
            <a:r>
              <a:rPr lang="en-US" dirty="0" err="1" smtClean="0"/>
              <a:t>transversalis</a:t>
            </a:r>
            <a:endParaRPr lang="en-US" dirty="0" smtClean="0"/>
          </a:p>
          <a:p>
            <a:pPr lvl="0"/>
            <a:r>
              <a:rPr lang="en-US" b="1" dirty="0" smtClean="0"/>
              <a:t>Tunica </a:t>
            </a:r>
            <a:r>
              <a:rPr lang="en-US" b="1" dirty="0" err="1" smtClean="0"/>
              <a:t>vaginalis</a:t>
            </a:r>
            <a:r>
              <a:rPr lang="en-US" b="1" dirty="0" smtClean="0"/>
              <a:t>,</a:t>
            </a:r>
            <a:r>
              <a:rPr lang="en-US" dirty="0" smtClean="0"/>
              <a:t> which is a closed sac that covers the anterior, medial, and lateral surfaces of each testis</a:t>
            </a:r>
            <a:endParaRPr lang="en-US" dirty="0"/>
          </a:p>
        </p:txBody>
      </p:sp>
      <p:sp>
        <p:nvSpPr>
          <p:cNvPr id="3" name="Slide Number Placeholder 2"/>
          <p:cNvSpPr>
            <a:spLocks noGrp="1"/>
          </p:cNvSpPr>
          <p:nvPr>
            <p:ph type="sldNum" sz="quarter" idx="12"/>
          </p:nvPr>
        </p:nvSpPr>
        <p:spPr/>
        <p:txBody>
          <a:bodyPr/>
          <a:lstStyle/>
          <a:p>
            <a:fld id="{7245EDC7-BD95-4B71-A5A3-E463E6F32BDB}" type="slidenum">
              <a:rPr lang="en-US" smtClean="0"/>
              <a:pPr/>
              <a:t>14</a:t>
            </a:fld>
            <a:endParaRPr lang="en-US"/>
          </a:p>
        </p:txBody>
      </p:sp>
      <p:sp>
        <p:nvSpPr>
          <p:cNvPr id="4" name="Footer Placeholder 3"/>
          <p:cNvSpPr>
            <a:spLocks noGrp="1"/>
          </p:cNvSpPr>
          <p:nvPr>
            <p:ph type="ftr" sz="quarter" idx="11"/>
          </p:nvPr>
        </p:nvSpPr>
        <p:spPr/>
        <p:txBody>
          <a:bodyPr/>
          <a:lstStyle/>
          <a:p>
            <a:r>
              <a:rPr lang="en-US" smtClean="0"/>
              <a:t>Dr. Vohra</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423" y="1017231"/>
            <a:ext cx="3439236" cy="3970318"/>
          </a:xfrm>
          <a:prstGeom prst="rect">
            <a:avLst/>
          </a:prstGeom>
          <a:noFill/>
        </p:spPr>
        <p:txBody>
          <a:bodyPr wrap="square" rtlCol="0">
            <a:spAutoFit/>
          </a:bodyPr>
          <a:lstStyle/>
          <a:p>
            <a:r>
              <a:rPr lang="en-US" dirty="0" smtClean="0"/>
              <a:t>The superficial perineal pouch contains structures forming the root of the penis, &amp; muscles that cover them (</a:t>
            </a:r>
            <a:r>
              <a:rPr lang="en-US" dirty="0" err="1" smtClean="0">
                <a:solidFill>
                  <a:srgbClr val="FF0000"/>
                </a:solidFill>
              </a:rPr>
              <a:t>bulbospongiosus</a:t>
            </a:r>
            <a:r>
              <a:rPr lang="en-US" dirty="0" smtClean="0">
                <a:solidFill>
                  <a:srgbClr val="FF0000"/>
                </a:solidFill>
              </a:rPr>
              <a:t> &amp; </a:t>
            </a:r>
            <a:r>
              <a:rPr lang="en-US" dirty="0" err="1" smtClean="0">
                <a:solidFill>
                  <a:srgbClr val="FF0000"/>
                </a:solidFill>
              </a:rPr>
              <a:t>ischiocavernosus</a:t>
            </a:r>
            <a:r>
              <a:rPr lang="en-US" dirty="0" smtClean="0">
                <a:solidFill>
                  <a:srgbClr val="FF0000"/>
                </a:solidFill>
              </a:rPr>
              <a:t> muscles</a:t>
            </a:r>
            <a:r>
              <a:rPr lang="en-US" dirty="0" smtClean="0"/>
              <a:t>). These muscles compress the penile part of the urethra and empty it of residual urine or semen. The anterior fibers also compress the deep dorsal vein of the penis, obstructing the venous drainage of the erectile tissue and thereby assisting in the process of erection of the penis.</a:t>
            </a:r>
          </a:p>
        </p:txBody>
      </p:sp>
      <p:sp>
        <p:nvSpPr>
          <p:cNvPr id="3" name="Rectangle 2"/>
          <p:cNvSpPr/>
          <p:nvPr/>
        </p:nvSpPr>
        <p:spPr>
          <a:xfrm>
            <a:off x="271886" y="276665"/>
            <a:ext cx="8593145" cy="523220"/>
          </a:xfrm>
          <a:prstGeom prst="rect">
            <a:avLst/>
          </a:prstGeom>
        </p:spPr>
        <p:txBody>
          <a:bodyPr wrap="square">
            <a:spAutoFit/>
          </a:bodyPr>
          <a:lstStyle/>
          <a:p>
            <a:pPr lvl="0"/>
            <a:r>
              <a:rPr lang="en-US" sz="2800" b="1" dirty="0" smtClean="0">
                <a:solidFill>
                  <a:prstClr val="black"/>
                </a:solidFill>
              </a:rPr>
              <a:t>Contents of the Superficial Perineal Pouch in the Male</a:t>
            </a:r>
            <a:endParaRPr lang="en-US" sz="2800" dirty="0" smtClean="0">
              <a:solidFill>
                <a:prstClr val="black"/>
              </a:solidFill>
            </a:endParaRPr>
          </a:p>
        </p:txBody>
      </p:sp>
      <p:pic>
        <p:nvPicPr>
          <p:cNvPr id="1026" name="Picture 2" descr="C8FF18"/>
          <p:cNvPicPr>
            <a:picLocks noChangeAspect="1" noChangeArrowheads="1"/>
          </p:cNvPicPr>
          <p:nvPr/>
        </p:nvPicPr>
        <p:blipFill>
          <a:blip r:embed="rId2"/>
          <a:srcRect/>
          <a:stretch>
            <a:fillRect/>
          </a:stretch>
        </p:blipFill>
        <p:spPr bwMode="auto">
          <a:xfrm>
            <a:off x="3532210" y="741363"/>
            <a:ext cx="5543550" cy="5353050"/>
          </a:xfrm>
          <a:prstGeom prst="rect">
            <a:avLst/>
          </a:prstGeom>
          <a:noFill/>
          <a:ln w="9525">
            <a:noFill/>
            <a:miter lim="800000"/>
            <a:headEnd/>
            <a:tailEnd/>
          </a:ln>
        </p:spPr>
      </p:pic>
      <p:sp>
        <p:nvSpPr>
          <p:cNvPr id="5" name="Rectangle 4"/>
          <p:cNvSpPr/>
          <p:nvPr/>
        </p:nvSpPr>
        <p:spPr>
          <a:xfrm>
            <a:off x="7902052" y="2552130"/>
            <a:ext cx="1132764" cy="2729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7904324" y="2226850"/>
            <a:ext cx="1132764" cy="2729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7245EDC7-BD95-4B71-A5A3-E463E6F32BDB}" type="slidenum">
              <a:rPr lang="en-US" smtClean="0"/>
              <a:pPr/>
              <a:t>15</a:t>
            </a:fld>
            <a:endParaRPr lang="en-US"/>
          </a:p>
        </p:txBody>
      </p:sp>
      <p:sp>
        <p:nvSpPr>
          <p:cNvPr id="8" name="Footer Placeholder 7"/>
          <p:cNvSpPr>
            <a:spLocks noGrp="1"/>
          </p:cNvSpPr>
          <p:nvPr>
            <p:ph type="ftr" sz="quarter" idx="11"/>
          </p:nvPr>
        </p:nvSpPr>
        <p:spPr/>
        <p:txBody>
          <a:bodyPr/>
          <a:lstStyle/>
          <a:p>
            <a:r>
              <a:rPr lang="en-US" smtClean="0"/>
              <a:t>Dr. Vohra</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8FF18"/>
          <p:cNvPicPr>
            <a:picLocks noChangeAspect="1" noChangeArrowheads="1"/>
          </p:cNvPicPr>
          <p:nvPr/>
        </p:nvPicPr>
        <p:blipFill>
          <a:blip r:embed="rId2"/>
          <a:srcRect/>
          <a:stretch>
            <a:fillRect/>
          </a:stretch>
        </p:blipFill>
        <p:spPr bwMode="auto">
          <a:xfrm>
            <a:off x="3383393" y="1354822"/>
            <a:ext cx="5543550" cy="5353050"/>
          </a:xfrm>
          <a:prstGeom prst="rect">
            <a:avLst/>
          </a:prstGeom>
          <a:noFill/>
          <a:ln w="9525">
            <a:noFill/>
            <a:miter lim="800000"/>
            <a:headEnd/>
            <a:tailEnd/>
          </a:ln>
        </p:spPr>
      </p:pic>
      <p:sp>
        <p:nvSpPr>
          <p:cNvPr id="2" name="TextBox 1"/>
          <p:cNvSpPr txBox="1"/>
          <p:nvPr/>
        </p:nvSpPr>
        <p:spPr>
          <a:xfrm>
            <a:off x="470848" y="300252"/>
            <a:ext cx="8202304" cy="1569660"/>
          </a:xfrm>
          <a:prstGeom prst="rect">
            <a:avLst/>
          </a:prstGeom>
          <a:noFill/>
        </p:spPr>
        <p:txBody>
          <a:bodyPr wrap="square" rtlCol="0">
            <a:spAutoFit/>
          </a:bodyPr>
          <a:lstStyle/>
          <a:p>
            <a:r>
              <a:rPr lang="en-US" sz="2400" b="1" dirty="0" smtClean="0"/>
              <a:t>Superficial Transverse Perineal Muscles</a:t>
            </a:r>
            <a:endParaRPr lang="en-US" sz="2400" dirty="0" smtClean="0"/>
          </a:p>
          <a:p>
            <a:r>
              <a:rPr lang="en-US" dirty="0" smtClean="0"/>
              <a:t>The superficial transverse perineal muscles lie in the posterior part of the superficial perineal pouch. Each muscle arises from the ischial </a:t>
            </a:r>
            <a:r>
              <a:rPr lang="en-US" dirty="0" err="1" smtClean="0"/>
              <a:t>ramus</a:t>
            </a:r>
            <a:r>
              <a:rPr lang="en-US" dirty="0" smtClean="0"/>
              <a:t> and is inserted into the perineal body. The function of these muscles is to fix the perineal body in the center of the perineum.</a:t>
            </a:r>
            <a:endParaRPr lang="en-US" dirty="0"/>
          </a:p>
        </p:txBody>
      </p:sp>
      <p:sp>
        <p:nvSpPr>
          <p:cNvPr id="4" name="Rectangle 3"/>
          <p:cNvSpPr/>
          <p:nvPr/>
        </p:nvSpPr>
        <p:spPr>
          <a:xfrm>
            <a:off x="7328875" y="5459106"/>
            <a:ext cx="1405720" cy="4776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8364" y="3234520"/>
            <a:ext cx="3138985" cy="1508105"/>
          </a:xfrm>
          <a:prstGeom prst="rect">
            <a:avLst/>
          </a:prstGeom>
          <a:noFill/>
        </p:spPr>
        <p:txBody>
          <a:bodyPr wrap="square" rtlCol="0">
            <a:spAutoFit/>
          </a:bodyPr>
          <a:lstStyle/>
          <a:p>
            <a:r>
              <a:rPr lang="en-US" sz="2000" b="1" dirty="0" smtClean="0"/>
              <a:t>Nerve Supply</a:t>
            </a:r>
            <a:endParaRPr lang="en-US" sz="2000" dirty="0" smtClean="0"/>
          </a:p>
          <a:p>
            <a:r>
              <a:rPr lang="en-US" dirty="0" smtClean="0"/>
              <a:t>All the muscles of the superficial perineal pouch are supplied by the perineal branch of the pudendal nerve.</a:t>
            </a:r>
            <a:endParaRPr lang="en-US" dirty="0"/>
          </a:p>
        </p:txBody>
      </p:sp>
      <p:sp>
        <p:nvSpPr>
          <p:cNvPr id="6" name="Slide Number Placeholder 5"/>
          <p:cNvSpPr>
            <a:spLocks noGrp="1"/>
          </p:cNvSpPr>
          <p:nvPr>
            <p:ph type="sldNum" sz="quarter" idx="12"/>
          </p:nvPr>
        </p:nvSpPr>
        <p:spPr/>
        <p:txBody>
          <a:bodyPr/>
          <a:lstStyle/>
          <a:p>
            <a:fld id="{7245EDC7-BD95-4B71-A5A3-E463E6F32BDB}" type="slidenum">
              <a:rPr lang="en-US" smtClean="0"/>
              <a:pPr/>
              <a:t>16</a:t>
            </a:fld>
            <a:endParaRPr lang="en-US"/>
          </a:p>
        </p:txBody>
      </p:sp>
      <p:sp>
        <p:nvSpPr>
          <p:cNvPr id="7" name="Footer Placeholder 6"/>
          <p:cNvSpPr>
            <a:spLocks noGrp="1"/>
          </p:cNvSpPr>
          <p:nvPr>
            <p:ph type="ftr" sz="quarter" idx="11"/>
          </p:nvPr>
        </p:nvSpPr>
        <p:spPr/>
        <p:txBody>
          <a:bodyPr/>
          <a:lstStyle/>
          <a:p>
            <a:r>
              <a:rPr lang="en-US" smtClean="0"/>
              <a:t>Dr. Vohra</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8FF18"/>
          <p:cNvPicPr>
            <a:picLocks noChangeAspect="1" noChangeArrowheads="1"/>
          </p:cNvPicPr>
          <p:nvPr/>
        </p:nvPicPr>
        <p:blipFill>
          <a:blip r:embed="rId2"/>
          <a:srcRect/>
          <a:stretch>
            <a:fillRect/>
          </a:stretch>
        </p:blipFill>
        <p:spPr bwMode="auto">
          <a:xfrm>
            <a:off x="1800225" y="1354822"/>
            <a:ext cx="5543550" cy="5353050"/>
          </a:xfrm>
          <a:prstGeom prst="rect">
            <a:avLst/>
          </a:prstGeom>
          <a:noFill/>
          <a:ln w="9525">
            <a:noFill/>
            <a:miter lim="800000"/>
            <a:headEnd/>
            <a:tailEnd/>
          </a:ln>
        </p:spPr>
      </p:pic>
      <p:sp>
        <p:nvSpPr>
          <p:cNvPr id="2" name="TextBox 1"/>
          <p:cNvSpPr txBox="1"/>
          <p:nvPr/>
        </p:nvSpPr>
        <p:spPr>
          <a:xfrm>
            <a:off x="907576" y="150123"/>
            <a:ext cx="7328848" cy="1569660"/>
          </a:xfrm>
          <a:prstGeom prst="rect">
            <a:avLst/>
          </a:prstGeom>
          <a:noFill/>
        </p:spPr>
        <p:txBody>
          <a:bodyPr wrap="square" rtlCol="0">
            <a:spAutoFit/>
          </a:bodyPr>
          <a:lstStyle/>
          <a:p>
            <a:r>
              <a:rPr lang="en-US" sz="2400" b="1" dirty="0" smtClean="0"/>
              <a:t>Perineal Body</a:t>
            </a:r>
            <a:endParaRPr lang="en-US" sz="2400" dirty="0" smtClean="0"/>
          </a:p>
          <a:p>
            <a:r>
              <a:rPr lang="en-US" dirty="0" smtClean="0"/>
              <a:t>This small mass of fibrous tissue is attached to the center of the posterior margin of the </a:t>
            </a:r>
            <a:r>
              <a:rPr lang="en-US" dirty="0" err="1" smtClean="0"/>
              <a:t>urogenital</a:t>
            </a:r>
            <a:r>
              <a:rPr lang="en-US" dirty="0" smtClean="0"/>
              <a:t> diaphragm. It serves as a point of attachment for the following muscles: external anal sphincter, </a:t>
            </a:r>
            <a:r>
              <a:rPr lang="en-US" dirty="0" err="1" smtClean="0"/>
              <a:t>bulbospongiosus</a:t>
            </a:r>
            <a:r>
              <a:rPr lang="en-US" dirty="0" smtClean="0"/>
              <a:t> muscle, and superficial transverse perineal muscles.</a:t>
            </a:r>
            <a:endParaRPr lang="en-US" dirty="0"/>
          </a:p>
        </p:txBody>
      </p:sp>
      <p:sp>
        <p:nvSpPr>
          <p:cNvPr id="4" name="Rectangle 3"/>
          <p:cNvSpPr/>
          <p:nvPr/>
        </p:nvSpPr>
        <p:spPr>
          <a:xfrm>
            <a:off x="2197273" y="5445456"/>
            <a:ext cx="941695" cy="2729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7245EDC7-BD95-4B71-A5A3-E463E6F32BDB}" type="slidenum">
              <a:rPr lang="en-US" smtClean="0"/>
              <a:pPr/>
              <a:t>17</a:t>
            </a:fld>
            <a:endParaRPr lang="en-US"/>
          </a:p>
        </p:txBody>
      </p:sp>
      <p:sp>
        <p:nvSpPr>
          <p:cNvPr id="6" name="Footer Placeholder 5"/>
          <p:cNvSpPr>
            <a:spLocks noGrp="1"/>
          </p:cNvSpPr>
          <p:nvPr>
            <p:ph type="ftr" sz="quarter" idx="11"/>
          </p:nvPr>
        </p:nvSpPr>
        <p:spPr/>
        <p:txBody>
          <a:bodyPr/>
          <a:lstStyle/>
          <a:p>
            <a:r>
              <a:rPr lang="en-US" smtClean="0"/>
              <a:t>Dr. Vohra</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0251" y="286603"/>
            <a:ext cx="8475259" cy="954107"/>
          </a:xfrm>
          <a:prstGeom prst="rect">
            <a:avLst/>
          </a:prstGeom>
          <a:noFill/>
        </p:spPr>
        <p:txBody>
          <a:bodyPr wrap="square" rtlCol="0">
            <a:spAutoFit/>
          </a:bodyPr>
          <a:lstStyle/>
          <a:p>
            <a:r>
              <a:rPr lang="en-US" sz="2800" b="1" dirty="0" smtClean="0"/>
              <a:t>Contents of the Deep Perineal Pouch in the Male</a:t>
            </a:r>
            <a:endParaRPr lang="en-US" sz="2800" dirty="0" smtClean="0"/>
          </a:p>
          <a:p>
            <a:endParaRPr lang="en-US" sz="2800" dirty="0"/>
          </a:p>
        </p:txBody>
      </p:sp>
      <p:pic>
        <p:nvPicPr>
          <p:cNvPr id="5" name="Picture 5" descr="C8FF14"/>
          <p:cNvPicPr>
            <a:picLocks noChangeAspect="1" noChangeArrowheads="1"/>
          </p:cNvPicPr>
          <p:nvPr/>
        </p:nvPicPr>
        <p:blipFill>
          <a:blip r:embed="rId2"/>
          <a:srcRect/>
          <a:stretch>
            <a:fillRect/>
          </a:stretch>
        </p:blipFill>
        <p:spPr bwMode="auto">
          <a:xfrm>
            <a:off x="4235148" y="1011013"/>
            <a:ext cx="4830306" cy="4431848"/>
          </a:xfrm>
          <a:prstGeom prst="rect">
            <a:avLst/>
          </a:prstGeom>
          <a:noFill/>
          <a:ln w="9525">
            <a:noFill/>
            <a:miter lim="800000"/>
            <a:headEnd/>
            <a:tailEnd/>
          </a:ln>
        </p:spPr>
      </p:pic>
      <p:sp>
        <p:nvSpPr>
          <p:cNvPr id="3" name="TextBox 2"/>
          <p:cNvSpPr txBox="1"/>
          <p:nvPr/>
        </p:nvSpPr>
        <p:spPr>
          <a:xfrm>
            <a:off x="450384" y="4617240"/>
            <a:ext cx="4995080" cy="1508105"/>
          </a:xfrm>
          <a:prstGeom prst="rect">
            <a:avLst/>
          </a:prstGeom>
          <a:noFill/>
        </p:spPr>
        <p:txBody>
          <a:bodyPr wrap="square" rtlCol="0">
            <a:spAutoFit/>
          </a:bodyPr>
          <a:lstStyle/>
          <a:p>
            <a:r>
              <a:rPr lang="en-US" sz="2000" b="1" dirty="0" smtClean="0"/>
              <a:t>Sphincter </a:t>
            </a:r>
            <a:r>
              <a:rPr lang="en-US" sz="2000" b="1" dirty="0" err="1" smtClean="0"/>
              <a:t>Urethrae</a:t>
            </a:r>
            <a:r>
              <a:rPr lang="en-US" sz="2000" b="1" dirty="0" smtClean="0"/>
              <a:t> Muscle</a:t>
            </a:r>
            <a:endParaRPr lang="en-US" sz="2000" dirty="0" smtClean="0"/>
          </a:p>
          <a:p>
            <a:r>
              <a:rPr lang="en-US" dirty="0" smtClean="0"/>
              <a:t>The sphincter </a:t>
            </a:r>
            <a:r>
              <a:rPr lang="en-US" dirty="0" err="1" smtClean="0"/>
              <a:t>urethrae</a:t>
            </a:r>
            <a:r>
              <a:rPr lang="en-US" dirty="0" smtClean="0"/>
              <a:t> muscle surrounds the urethra in the deep perineal pouch. It arises from the pubic arch on the two sides and passes medially to encircle the urethra</a:t>
            </a:r>
            <a:endParaRPr lang="en-US" dirty="0"/>
          </a:p>
        </p:txBody>
      </p:sp>
      <p:sp>
        <p:nvSpPr>
          <p:cNvPr id="2" name="TextBox 1"/>
          <p:cNvSpPr txBox="1"/>
          <p:nvPr/>
        </p:nvSpPr>
        <p:spPr>
          <a:xfrm>
            <a:off x="327545" y="750627"/>
            <a:ext cx="4531057" cy="2062103"/>
          </a:xfrm>
          <a:prstGeom prst="rect">
            <a:avLst/>
          </a:prstGeom>
          <a:noFill/>
        </p:spPr>
        <p:txBody>
          <a:bodyPr wrap="square" rtlCol="0">
            <a:spAutoFit/>
          </a:bodyPr>
          <a:lstStyle/>
          <a:p>
            <a:r>
              <a:rPr lang="en-US" sz="2000" b="1" i="1" dirty="0" smtClean="0"/>
              <a:t>The deep perineal pouch contains </a:t>
            </a:r>
          </a:p>
          <a:p>
            <a:r>
              <a:rPr lang="en-US" dirty="0" smtClean="0"/>
              <a:t>Membranous  urethra</a:t>
            </a:r>
          </a:p>
          <a:p>
            <a:r>
              <a:rPr lang="en-US" dirty="0" smtClean="0"/>
              <a:t>Sphincter </a:t>
            </a:r>
            <a:r>
              <a:rPr lang="en-US" dirty="0" err="1" smtClean="0"/>
              <a:t>urethrae</a:t>
            </a:r>
            <a:endParaRPr lang="en-US" dirty="0" smtClean="0"/>
          </a:p>
          <a:p>
            <a:r>
              <a:rPr lang="en-US" dirty="0" err="1" smtClean="0"/>
              <a:t>Bulbourethral</a:t>
            </a:r>
            <a:r>
              <a:rPr lang="en-US" dirty="0" smtClean="0"/>
              <a:t> glands</a:t>
            </a:r>
          </a:p>
          <a:p>
            <a:r>
              <a:rPr lang="en-US" dirty="0" smtClean="0"/>
              <a:t>Deep transverse perineal muscles</a:t>
            </a:r>
          </a:p>
          <a:p>
            <a:r>
              <a:rPr lang="en-US" dirty="0" smtClean="0"/>
              <a:t>Internal pudendal vessels and their branches, </a:t>
            </a:r>
          </a:p>
          <a:p>
            <a:r>
              <a:rPr lang="en-US" dirty="0" smtClean="0"/>
              <a:t>Dorsal nerves of the penis.</a:t>
            </a:r>
            <a:endParaRPr lang="en-US" dirty="0"/>
          </a:p>
        </p:txBody>
      </p:sp>
      <p:sp>
        <p:nvSpPr>
          <p:cNvPr id="6" name="Slide Number Placeholder 5"/>
          <p:cNvSpPr>
            <a:spLocks noGrp="1"/>
          </p:cNvSpPr>
          <p:nvPr>
            <p:ph type="sldNum" sz="quarter" idx="12"/>
          </p:nvPr>
        </p:nvSpPr>
        <p:spPr/>
        <p:txBody>
          <a:bodyPr/>
          <a:lstStyle/>
          <a:p>
            <a:fld id="{7245EDC7-BD95-4B71-A5A3-E463E6F32BDB}" type="slidenum">
              <a:rPr lang="en-US" smtClean="0"/>
              <a:pPr/>
              <a:t>18</a:t>
            </a:fld>
            <a:endParaRPr lang="en-US"/>
          </a:p>
        </p:txBody>
      </p:sp>
      <p:sp>
        <p:nvSpPr>
          <p:cNvPr id="7" name="Footer Placeholder 6"/>
          <p:cNvSpPr>
            <a:spLocks noGrp="1"/>
          </p:cNvSpPr>
          <p:nvPr>
            <p:ph type="ftr" sz="quarter" idx="11"/>
          </p:nvPr>
        </p:nvSpPr>
        <p:spPr/>
        <p:txBody>
          <a:bodyPr/>
          <a:lstStyle/>
          <a:p>
            <a:r>
              <a:rPr lang="en-US" smtClean="0"/>
              <a:t>Dr. Vohra</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137" y="682388"/>
            <a:ext cx="8423907" cy="5786199"/>
          </a:xfrm>
          <a:prstGeom prst="rect">
            <a:avLst/>
          </a:prstGeom>
          <a:noFill/>
        </p:spPr>
        <p:txBody>
          <a:bodyPr wrap="square" rtlCol="0">
            <a:spAutoFit/>
          </a:bodyPr>
          <a:lstStyle/>
          <a:p>
            <a:pPr algn="ctr"/>
            <a:r>
              <a:rPr lang="en-US" sz="2800" b="1" dirty="0" smtClean="0"/>
              <a:t>Erection of the Penis</a:t>
            </a:r>
            <a:endParaRPr lang="en-US" sz="2800" dirty="0" smtClean="0"/>
          </a:p>
          <a:p>
            <a:r>
              <a:rPr lang="en-US" dirty="0" smtClean="0"/>
              <a:t>Erection in the male is gradually built up as a consequence of various sexual stimuli. Pleasurable sight, sound, smell, and other psychic stimuli, fortified later by direct touch sensory stimuli from the general body skin and genital skin, result in a bombardment of the central nervous system by afferent stimuli. </a:t>
            </a:r>
          </a:p>
          <a:p>
            <a:endParaRPr lang="en-US" dirty="0" smtClean="0"/>
          </a:p>
          <a:p>
            <a:r>
              <a:rPr lang="en-US" dirty="0" smtClean="0"/>
              <a:t>Efferent nervous impulses pass down the spinal cord to the parasympathetic outflow in the second, third, and fourth sacral segments. The parasympathetic </a:t>
            </a:r>
            <a:r>
              <a:rPr lang="en-US" dirty="0" err="1" smtClean="0"/>
              <a:t>preganglionic</a:t>
            </a:r>
            <a:r>
              <a:rPr lang="en-US" dirty="0" smtClean="0"/>
              <a:t> fibers enter the inferior </a:t>
            </a:r>
            <a:r>
              <a:rPr lang="en-US" dirty="0" err="1" smtClean="0"/>
              <a:t>hypogastric</a:t>
            </a:r>
            <a:r>
              <a:rPr lang="en-US" dirty="0" smtClean="0"/>
              <a:t> plexuses and synapse on the postganglionic neurons. The postganglionic fibers join the internal pudendal arteries and are distributed along their branches, which enter the erectile tissue at the root of the penis. Vasodilatation of the arteries occurs, producing a great increase in blood flow through the blood spaces of the erectile tissue. The corpora </a:t>
            </a:r>
            <a:r>
              <a:rPr lang="en-US" dirty="0" err="1" smtClean="0"/>
              <a:t>cavernosa</a:t>
            </a:r>
            <a:r>
              <a:rPr lang="en-US" dirty="0" smtClean="0"/>
              <a:t> and the corpus </a:t>
            </a:r>
            <a:r>
              <a:rPr lang="en-US" dirty="0" err="1" smtClean="0"/>
              <a:t>spongiosum</a:t>
            </a:r>
            <a:r>
              <a:rPr lang="en-US" dirty="0" smtClean="0"/>
              <a:t> become enlarged  with blood and expand, compressing their draining veins against the surrounding fascia. By this means, the outflow of blood from the erectile tissue is retarded so that the internal pressure is further accentuated and maintained. The penis thus increases in length and diameter and assumes the erect position.</a:t>
            </a:r>
          </a:p>
          <a:p>
            <a:r>
              <a:rPr lang="en-US" dirty="0" smtClean="0"/>
              <a:t>Once the climax of sexual excitement is reached and ejaculation takes place, or the excitement passes off or is inhibited, the arteries supplying the erectile tissue undergo vasoconstriction. The penis then returns to its flaccid state.</a:t>
            </a:r>
            <a:endParaRPr lang="en-US" dirty="0"/>
          </a:p>
        </p:txBody>
      </p:sp>
      <p:sp>
        <p:nvSpPr>
          <p:cNvPr id="3" name="Slide Number Placeholder 2"/>
          <p:cNvSpPr>
            <a:spLocks noGrp="1"/>
          </p:cNvSpPr>
          <p:nvPr>
            <p:ph type="sldNum" sz="quarter" idx="12"/>
          </p:nvPr>
        </p:nvSpPr>
        <p:spPr/>
        <p:txBody>
          <a:bodyPr/>
          <a:lstStyle/>
          <a:p>
            <a:fld id="{7245EDC7-BD95-4B71-A5A3-E463E6F32BDB}" type="slidenum">
              <a:rPr lang="en-US" smtClean="0"/>
              <a:pPr/>
              <a:t>19</a:t>
            </a:fld>
            <a:endParaRPr lang="en-US"/>
          </a:p>
        </p:txBody>
      </p:sp>
      <p:sp>
        <p:nvSpPr>
          <p:cNvPr id="4" name="Footer Placeholder 3"/>
          <p:cNvSpPr>
            <a:spLocks noGrp="1"/>
          </p:cNvSpPr>
          <p:nvPr>
            <p:ph type="ftr" sz="quarter" idx="11"/>
          </p:nvPr>
        </p:nvSpPr>
        <p:spPr/>
        <p:txBody>
          <a:bodyPr/>
          <a:lstStyle/>
          <a:p>
            <a:r>
              <a:rPr lang="en-US" smtClean="0"/>
              <a:t>Dr. Vohra</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8FF2"/>
          <p:cNvPicPr>
            <a:picLocks noChangeAspect="1" noChangeArrowheads="1"/>
          </p:cNvPicPr>
          <p:nvPr/>
        </p:nvPicPr>
        <p:blipFill>
          <a:blip r:embed="rId2"/>
          <a:srcRect/>
          <a:stretch>
            <a:fillRect/>
          </a:stretch>
        </p:blipFill>
        <p:spPr bwMode="auto">
          <a:xfrm>
            <a:off x="5561291" y="1084489"/>
            <a:ext cx="3461657" cy="5252584"/>
          </a:xfrm>
          <a:prstGeom prst="rect">
            <a:avLst/>
          </a:prstGeom>
          <a:noFill/>
          <a:ln w="9525">
            <a:noFill/>
            <a:miter lim="800000"/>
            <a:headEnd/>
            <a:tailEnd/>
          </a:ln>
        </p:spPr>
      </p:pic>
      <p:sp>
        <p:nvSpPr>
          <p:cNvPr id="6" name="Rectangle 1"/>
          <p:cNvSpPr>
            <a:spLocks noChangeArrowheads="1"/>
          </p:cNvSpPr>
          <p:nvPr/>
        </p:nvSpPr>
        <p:spPr bwMode="auto">
          <a:xfrm>
            <a:off x="337458" y="1213998"/>
            <a:ext cx="4572000" cy="341632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The </a:t>
            </a:r>
            <a:r>
              <a:rPr kumimoji="0" lang="en-US" sz="36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urogenital</a:t>
            </a:r>
            <a:r>
              <a:rPr kumimoji="0" lang="en-US" sz="36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triangle is bounded in front by the pubic arch and laterally by the ischial tuberosities </a:t>
            </a:r>
            <a:endParaRPr kumimoji="0" lang="en-US" sz="7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9697" name="Picture 1"/>
          <p:cNvPicPr>
            <a:picLocks noChangeAspect="1" noChangeArrowheads="1"/>
          </p:cNvPicPr>
          <p:nvPr/>
        </p:nvPicPr>
        <p:blipFill>
          <a:blip r:embed="rId3" cstate="print"/>
          <a:srcRect/>
          <a:stretch>
            <a:fillRect/>
          </a:stretch>
        </p:blipFill>
        <p:spPr bwMode="auto">
          <a:xfrm>
            <a:off x="823459" y="4646015"/>
            <a:ext cx="3121025" cy="2157413"/>
          </a:xfrm>
          <a:prstGeom prst="rect">
            <a:avLst/>
          </a:prstGeom>
          <a:noFill/>
          <a:ln w="9525">
            <a:noFill/>
            <a:miter lim="800000"/>
            <a:headEnd/>
            <a:tailEnd/>
          </a:ln>
          <a:effectLst/>
        </p:spPr>
      </p:pic>
      <p:sp>
        <p:nvSpPr>
          <p:cNvPr id="30721" name="Rectangle 1"/>
          <p:cNvSpPr>
            <a:spLocks noChangeArrowheads="1"/>
          </p:cNvSpPr>
          <p:nvPr/>
        </p:nvSpPr>
        <p:spPr bwMode="auto">
          <a:xfrm>
            <a:off x="337457" y="198840"/>
            <a:ext cx="6466115" cy="92333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400" b="1"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Urogenital Triangle</a:t>
            </a:r>
            <a:endParaRPr kumimoji="0" lang="en-US" sz="36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p:txBody>
      </p:sp>
      <p:sp>
        <p:nvSpPr>
          <p:cNvPr id="7" name="Slide Number Placeholder 6"/>
          <p:cNvSpPr>
            <a:spLocks noGrp="1"/>
          </p:cNvSpPr>
          <p:nvPr>
            <p:ph type="sldNum" sz="quarter" idx="12"/>
          </p:nvPr>
        </p:nvSpPr>
        <p:spPr/>
        <p:txBody>
          <a:bodyPr/>
          <a:lstStyle/>
          <a:p>
            <a:fld id="{7245EDC7-BD95-4B71-A5A3-E463E6F32BDB}" type="slidenum">
              <a:rPr lang="en-US" smtClean="0"/>
              <a:pPr/>
              <a:t>2</a:t>
            </a:fld>
            <a:endParaRPr lang="en-US"/>
          </a:p>
        </p:txBody>
      </p:sp>
      <p:sp>
        <p:nvSpPr>
          <p:cNvPr id="8" name="Footer Placeholder 7"/>
          <p:cNvSpPr>
            <a:spLocks noGrp="1"/>
          </p:cNvSpPr>
          <p:nvPr>
            <p:ph type="ftr" sz="quarter" idx="11"/>
          </p:nvPr>
        </p:nvSpPr>
        <p:spPr/>
        <p:txBody>
          <a:bodyPr/>
          <a:lstStyle/>
          <a:p>
            <a:r>
              <a:rPr lang="en-US" smtClean="0"/>
              <a:t>Dr. Vohra</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5815" y="1140341"/>
            <a:ext cx="3274294" cy="4278094"/>
          </a:xfrm>
          <a:prstGeom prst="rect">
            <a:avLst/>
          </a:prstGeom>
          <a:noFill/>
        </p:spPr>
        <p:txBody>
          <a:bodyPr wrap="square" rtlCol="0">
            <a:spAutoFit/>
          </a:bodyPr>
          <a:lstStyle/>
          <a:p>
            <a:r>
              <a:rPr lang="en-US" sz="2000" b="1" dirty="0" smtClean="0"/>
              <a:t>Circumcision</a:t>
            </a:r>
            <a:endParaRPr lang="en-US" sz="2000" dirty="0" smtClean="0"/>
          </a:p>
          <a:p>
            <a:r>
              <a:rPr lang="en-US" dirty="0" smtClean="0"/>
              <a:t>Circumcision is the removing the greater part of the prepuce, or foreskin.</a:t>
            </a:r>
          </a:p>
          <a:p>
            <a:endParaRPr lang="en-US" dirty="0" smtClean="0"/>
          </a:p>
          <a:p>
            <a:endParaRPr lang="en-US" dirty="0" smtClean="0"/>
          </a:p>
          <a:p>
            <a:r>
              <a:rPr lang="en-US" b="1" dirty="0" err="1" smtClean="0"/>
              <a:t>Hypospadias</a:t>
            </a:r>
            <a:endParaRPr lang="en-US" dirty="0" smtClean="0"/>
          </a:p>
          <a:p>
            <a:r>
              <a:rPr lang="en-US" dirty="0" smtClean="0"/>
              <a:t>The external </a:t>
            </a:r>
            <a:r>
              <a:rPr lang="en-US" dirty="0" err="1" smtClean="0"/>
              <a:t>meatus</a:t>
            </a:r>
            <a:r>
              <a:rPr lang="en-US" dirty="0" smtClean="0"/>
              <a:t> is situated on the ventral or undersurface of the penis/perineum</a:t>
            </a:r>
          </a:p>
          <a:p>
            <a:endParaRPr lang="en-US" dirty="0" smtClean="0"/>
          </a:p>
          <a:p>
            <a:r>
              <a:rPr lang="en-US" b="1" dirty="0" err="1" smtClean="0"/>
              <a:t>Epispadias</a:t>
            </a:r>
            <a:endParaRPr lang="en-US" b="1" dirty="0" smtClean="0"/>
          </a:p>
          <a:p>
            <a:r>
              <a:rPr lang="en-US" dirty="0" smtClean="0"/>
              <a:t>The external </a:t>
            </a:r>
            <a:r>
              <a:rPr lang="en-US" dirty="0" err="1" smtClean="0"/>
              <a:t>meatus</a:t>
            </a:r>
            <a:r>
              <a:rPr lang="en-US" dirty="0" smtClean="0"/>
              <a:t> is situated on the dorsal surface of penis/perineum</a:t>
            </a:r>
            <a:endParaRPr lang="en-US" dirty="0"/>
          </a:p>
        </p:txBody>
      </p:sp>
      <p:pic>
        <p:nvPicPr>
          <p:cNvPr id="10243" name="Picture 3"/>
          <p:cNvPicPr>
            <a:picLocks noChangeAspect="1" noChangeArrowheads="1"/>
          </p:cNvPicPr>
          <p:nvPr/>
        </p:nvPicPr>
        <p:blipFill>
          <a:blip r:embed="rId2"/>
          <a:srcRect/>
          <a:stretch>
            <a:fillRect/>
          </a:stretch>
        </p:blipFill>
        <p:spPr bwMode="auto">
          <a:xfrm>
            <a:off x="3549112" y="464949"/>
            <a:ext cx="3185481" cy="3740749"/>
          </a:xfrm>
          <a:prstGeom prst="rect">
            <a:avLst/>
          </a:prstGeom>
          <a:noFill/>
          <a:ln w="9525">
            <a:noFill/>
            <a:miter lim="800000"/>
            <a:headEnd/>
            <a:tailEnd/>
          </a:ln>
          <a:effectLst/>
        </p:spPr>
      </p:pic>
      <p:pic>
        <p:nvPicPr>
          <p:cNvPr id="10244" name="Picture 4" descr="C8FF24"/>
          <p:cNvPicPr>
            <a:picLocks noChangeAspect="1" noChangeArrowheads="1"/>
          </p:cNvPicPr>
          <p:nvPr/>
        </p:nvPicPr>
        <p:blipFill>
          <a:blip r:embed="rId3"/>
          <a:srcRect/>
          <a:stretch>
            <a:fillRect/>
          </a:stretch>
        </p:blipFill>
        <p:spPr bwMode="auto">
          <a:xfrm>
            <a:off x="5858364" y="3696852"/>
            <a:ext cx="2657475" cy="28479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245EDC7-BD95-4B71-A5A3-E463E6F32BDB}" type="slidenum">
              <a:rPr lang="en-US" smtClean="0"/>
              <a:pPr/>
              <a:t>20</a:t>
            </a:fld>
            <a:endParaRPr lang="en-US"/>
          </a:p>
        </p:txBody>
      </p:sp>
      <p:sp>
        <p:nvSpPr>
          <p:cNvPr id="6" name="Footer Placeholder 5"/>
          <p:cNvSpPr>
            <a:spLocks noGrp="1"/>
          </p:cNvSpPr>
          <p:nvPr>
            <p:ph type="ftr" sz="quarter" idx="11"/>
          </p:nvPr>
        </p:nvSpPr>
        <p:spPr/>
        <p:txBody>
          <a:bodyPr/>
          <a:lstStyle/>
          <a:p>
            <a:r>
              <a:rPr lang="en-US" smtClean="0"/>
              <a:t>Dr. Vohra</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213" y="1771283"/>
            <a:ext cx="8477573" cy="3293209"/>
          </a:xfrm>
          <a:prstGeom prst="rect">
            <a:avLst/>
          </a:prstGeom>
          <a:noFill/>
        </p:spPr>
        <p:txBody>
          <a:bodyPr wrap="square" rtlCol="0">
            <a:spAutoFit/>
          </a:bodyPr>
          <a:lstStyle/>
          <a:p>
            <a:r>
              <a:rPr lang="en-US" sz="2800" b="1" dirty="0" smtClean="0"/>
              <a:t>Contents of the Female </a:t>
            </a:r>
            <a:r>
              <a:rPr lang="en-US" sz="2800" b="1" dirty="0" err="1" smtClean="0"/>
              <a:t>Urogenital</a:t>
            </a:r>
            <a:r>
              <a:rPr lang="en-US" sz="2800" b="1" dirty="0" smtClean="0"/>
              <a:t> Triangle</a:t>
            </a:r>
            <a:endParaRPr lang="en-US" sz="2800" dirty="0" smtClean="0"/>
          </a:p>
          <a:p>
            <a:r>
              <a:rPr lang="en-US" dirty="0" smtClean="0"/>
              <a:t>In the female, the triangle contains </a:t>
            </a:r>
          </a:p>
          <a:p>
            <a:r>
              <a:rPr lang="en-US" dirty="0" smtClean="0"/>
              <a:t>External genitalia</a:t>
            </a:r>
          </a:p>
          <a:p>
            <a:r>
              <a:rPr lang="en-US" dirty="0" smtClean="0"/>
              <a:t>Orifices of the urethra and the vagina.</a:t>
            </a:r>
          </a:p>
          <a:p>
            <a:endParaRPr lang="en-US" dirty="0" smtClean="0"/>
          </a:p>
          <a:p>
            <a:r>
              <a:rPr lang="en-US" b="1" dirty="0" smtClean="0"/>
              <a:t>Clitoris</a:t>
            </a:r>
            <a:endParaRPr lang="en-US" dirty="0" smtClean="0"/>
          </a:p>
          <a:p>
            <a:r>
              <a:rPr lang="en-US" b="1" i="1" dirty="0" smtClean="0"/>
              <a:t>Location and Description</a:t>
            </a:r>
            <a:endParaRPr lang="en-US" dirty="0" smtClean="0"/>
          </a:p>
          <a:p>
            <a:r>
              <a:rPr lang="en-US" dirty="0" smtClean="0"/>
              <a:t>The clitoris, which corresponds to the penis in the male, is situated at the apex of the vestibule </a:t>
            </a:r>
            <a:r>
              <a:rPr lang="en-US" dirty="0" err="1" smtClean="0"/>
              <a:t>anteriorly</a:t>
            </a:r>
            <a:r>
              <a:rPr lang="en-US" dirty="0" smtClean="0"/>
              <a:t>. It has a structure similar to the penis. The </a:t>
            </a:r>
            <a:r>
              <a:rPr lang="en-US" dirty="0" err="1" smtClean="0"/>
              <a:t>glans</a:t>
            </a:r>
            <a:r>
              <a:rPr lang="en-US" dirty="0" smtClean="0"/>
              <a:t> of the clitoris is partly hidden by the prepuce.</a:t>
            </a:r>
          </a:p>
          <a:p>
            <a:endParaRPr lang="en-US" dirty="0"/>
          </a:p>
        </p:txBody>
      </p:sp>
      <p:sp>
        <p:nvSpPr>
          <p:cNvPr id="3" name="Slide Number Placeholder 2"/>
          <p:cNvSpPr>
            <a:spLocks noGrp="1"/>
          </p:cNvSpPr>
          <p:nvPr>
            <p:ph type="sldNum" sz="quarter" idx="12"/>
          </p:nvPr>
        </p:nvSpPr>
        <p:spPr/>
        <p:txBody>
          <a:bodyPr/>
          <a:lstStyle/>
          <a:p>
            <a:fld id="{7245EDC7-BD95-4B71-A5A3-E463E6F32BDB}" type="slidenum">
              <a:rPr lang="en-US" smtClean="0"/>
              <a:pPr/>
              <a:t>21</a:t>
            </a:fld>
            <a:endParaRPr lang="en-US"/>
          </a:p>
        </p:txBody>
      </p:sp>
      <p:sp>
        <p:nvSpPr>
          <p:cNvPr id="4" name="Footer Placeholder 3"/>
          <p:cNvSpPr>
            <a:spLocks noGrp="1"/>
          </p:cNvSpPr>
          <p:nvPr>
            <p:ph type="ftr" sz="quarter" idx="11"/>
          </p:nvPr>
        </p:nvSpPr>
        <p:spPr/>
        <p:txBody>
          <a:bodyPr/>
          <a:lstStyle/>
          <a:p>
            <a:r>
              <a:rPr lang="en-US" smtClean="0"/>
              <a:t>Dr. Vohra</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8454" y="697423"/>
            <a:ext cx="3797085" cy="3847207"/>
          </a:xfrm>
          <a:prstGeom prst="rect">
            <a:avLst/>
          </a:prstGeom>
          <a:noFill/>
        </p:spPr>
        <p:txBody>
          <a:bodyPr wrap="square" rtlCol="0">
            <a:spAutoFit/>
          </a:bodyPr>
          <a:lstStyle/>
          <a:p>
            <a:r>
              <a:rPr lang="en-US" sz="2800" b="1" dirty="0" smtClean="0"/>
              <a:t>Root of the Clitoris</a:t>
            </a:r>
            <a:endParaRPr lang="en-US" sz="2800" dirty="0" smtClean="0"/>
          </a:p>
          <a:p>
            <a:r>
              <a:rPr lang="en-US" dirty="0" smtClean="0"/>
              <a:t>The root of the clitoris is made up of 3 masses of erectile tissue called the bulb of the vestibule and the right and left </a:t>
            </a:r>
            <a:r>
              <a:rPr lang="en-US" dirty="0" err="1" smtClean="0"/>
              <a:t>crura</a:t>
            </a:r>
            <a:r>
              <a:rPr lang="en-US" dirty="0" smtClean="0"/>
              <a:t> of the clitoris.</a:t>
            </a:r>
          </a:p>
          <a:p>
            <a:endParaRPr lang="en-US" dirty="0" smtClean="0"/>
          </a:p>
          <a:p>
            <a:r>
              <a:rPr lang="en-US" dirty="0" smtClean="0"/>
              <a:t>The </a:t>
            </a:r>
            <a:r>
              <a:rPr lang="en-US" b="1" dirty="0" smtClean="0"/>
              <a:t>bulb of the vestibule</a:t>
            </a:r>
            <a:r>
              <a:rPr lang="en-US" dirty="0" smtClean="0"/>
              <a:t> corresponds to the bulb of the penis, but because of the presence of the vagina, it is divided into two halves. It is attached to the undersurface of the </a:t>
            </a:r>
            <a:r>
              <a:rPr lang="en-US" dirty="0" err="1" smtClean="0"/>
              <a:t>urogenital</a:t>
            </a:r>
            <a:r>
              <a:rPr lang="en-US" dirty="0" smtClean="0"/>
              <a:t> diaphragm and is covered by the </a:t>
            </a:r>
            <a:r>
              <a:rPr lang="en-US" b="1" dirty="0" err="1" smtClean="0"/>
              <a:t>bulbospongiosus</a:t>
            </a:r>
            <a:r>
              <a:rPr lang="en-US" b="1" dirty="0" smtClean="0"/>
              <a:t> muscles.</a:t>
            </a:r>
            <a:endParaRPr lang="en-US" dirty="0"/>
          </a:p>
        </p:txBody>
      </p:sp>
      <p:pic>
        <p:nvPicPr>
          <p:cNvPr id="3" name="Picture 2" descr="C8FF18"/>
          <p:cNvPicPr>
            <a:picLocks noChangeAspect="1" noChangeArrowheads="1"/>
          </p:cNvPicPr>
          <p:nvPr/>
        </p:nvPicPr>
        <p:blipFill>
          <a:blip r:embed="rId2"/>
          <a:srcRect/>
          <a:stretch>
            <a:fillRect/>
          </a:stretch>
        </p:blipFill>
        <p:spPr bwMode="auto">
          <a:xfrm>
            <a:off x="4161404" y="1029358"/>
            <a:ext cx="4920603" cy="4751510"/>
          </a:xfrm>
          <a:prstGeom prst="rect">
            <a:avLst/>
          </a:prstGeom>
          <a:noFill/>
          <a:ln w="9525">
            <a:noFill/>
            <a:miter lim="800000"/>
            <a:headEnd/>
            <a:tailEnd/>
          </a:ln>
        </p:spPr>
      </p:pic>
      <p:sp>
        <p:nvSpPr>
          <p:cNvPr id="4" name="TextBox 3"/>
          <p:cNvSpPr txBox="1"/>
          <p:nvPr/>
        </p:nvSpPr>
        <p:spPr>
          <a:xfrm>
            <a:off x="294468" y="4819972"/>
            <a:ext cx="3797085" cy="1477328"/>
          </a:xfrm>
          <a:prstGeom prst="rect">
            <a:avLst/>
          </a:prstGeom>
          <a:noFill/>
        </p:spPr>
        <p:txBody>
          <a:bodyPr wrap="square" rtlCol="0">
            <a:spAutoFit/>
          </a:bodyPr>
          <a:lstStyle/>
          <a:p>
            <a:r>
              <a:rPr lang="en-US" dirty="0" smtClean="0"/>
              <a:t>The </a:t>
            </a:r>
            <a:r>
              <a:rPr lang="en-US" b="1" dirty="0" err="1" smtClean="0"/>
              <a:t>crura</a:t>
            </a:r>
            <a:r>
              <a:rPr lang="en-US" b="1" dirty="0" smtClean="0"/>
              <a:t> of the clitoris</a:t>
            </a:r>
            <a:r>
              <a:rPr lang="en-US" dirty="0" smtClean="0"/>
              <a:t> correspond to the </a:t>
            </a:r>
            <a:r>
              <a:rPr lang="en-US" dirty="0" err="1" smtClean="0"/>
              <a:t>crura</a:t>
            </a:r>
            <a:r>
              <a:rPr lang="en-US" dirty="0" smtClean="0"/>
              <a:t> of the penis and become the corpora </a:t>
            </a:r>
            <a:r>
              <a:rPr lang="en-US" dirty="0" err="1" smtClean="0"/>
              <a:t>cavernosa</a:t>
            </a:r>
            <a:r>
              <a:rPr lang="en-US" dirty="0" smtClean="0"/>
              <a:t> </a:t>
            </a:r>
            <a:r>
              <a:rPr lang="en-US" dirty="0" err="1" smtClean="0"/>
              <a:t>anteriorly</a:t>
            </a:r>
            <a:r>
              <a:rPr lang="en-US" dirty="0" smtClean="0"/>
              <a:t>. Each remains separate and is covered by an </a:t>
            </a:r>
            <a:r>
              <a:rPr lang="en-US" b="1" dirty="0" err="1" smtClean="0"/>
              <a:t>ischiocavernosus</a:t>
            </a:r>
            <a:r>
              <a:rPr lang="en-US" b="1" dirty="0" smtClean="0"/>
              <a:t> muscle</a:t>
            </a:r>
            <a:r>
              <a:rPr lang="en-US" dirty="0" smtClean="0"/>
              <a:t> </a:t>
            </a:r>
            <a:endParaRPr lang="en-US" dirty="0"/>
          </a:p>
        </p:txBody>
      </p:sp>
      <p:sp>
        <p:nvSpPr>
          <p:cNvPr id="5" name="Slide Number Placeholder 4"/>
          <p:cNvSpPr>
            <a:spLocks noGrp="1"/>
          </p:cNvSpPr>
          <p:nvPr>
            <p:ph type="sldNum" sz="quarter" idx="12"/>
          </p:nvPr>
        </p:nvSpPr>
        <p:spPr/>
        <p:txBody>
          <a:bodyPr/>
          <a:lstStyle/>
          <a:p>
            <a:fld id="{7245EDC7-BD95-4B71-A5A3-E463E6F32BDB}" type="slidenum">
              <a:rPr lang="en-US" smtClean="0"/>
              <a:pPr/>
              <a:t>22</a:t>
            </a:fld>
            <a:endParaRPr lang="en-US"/>
          </a:p>
        </p:txBody>
      </p:sp>
      <p:sp>
        <p:nvSpPr>
          <p:cNvPr id="6" name="Footer Placeholder 5"/>
          <p:cNvSpPr>
            <a:spLocks noGrp="1"/>
          </p:cNvSpPr>
          <p:nvPr>
            <p:ph type="ftr" sz="quarter" idx="11"/>
          </p:nvPr>
        </p:nvSpPr>
        <p:spPr/>
        <p:txBody>
          <a:bodyPr/>
          <a:lstStyle/>
          <a:p>
            <a:r>
              <a:rPr lang="en-US" smtClean="0"/>
              <a:t>Dr. Vohra</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478" y="1270858"/>
            <a:ext cx="4401522" cy="4278094"/>
          </a:xfrm>
          <a:prstGeom prst="rect">
            <a:avLst/>
          </a:prstGeom>
          <a:noFill/>
        </p:spPr>
        <p:txBody>
          <a:bodyPr wrap="square" rtlCol="0">
            <a:spAutoFit/>
          </a:bodyPr>
          <a:lstStyle/>
          <a:p>
            <a:r>
              <a:rPr lang="en-US" sz="2800" b="1" dirty="0" smtClean="0"/>
              <a:t>Body of the Clitoris</a:t>
            </a:r>
          </a:p>
          <a:p>
            <a:r>
              <a:rPr lang="en-US" dirty="0" smtClean="0"/>
              <a:t>The body of the clitoris consists of the two </a:t>
            </a:r>
            <a:r>
              <a:rPr lang="en-US" b="1" dirty="0" smtClean="0"/>
              <a:t>corpora </a:t>
            </a:r>
            <a:r>
              <a:rPr lang="en-US" b="1" dirty="0" err="1" smtClean="0"/>
              <a:t>cavernosa</a:t>
            </a:r>
            <a:r>
              <a:rPr lang="en-US" dirty="0" smtClean="0"/>
              <a:t> covered by their </a:t>
            </a:r>
            <a:r>
              <a:rPr lang="en-US" b="1" dirty="0" err="1" smtClean="0"/>
              <a:t>ischiocavernosus</a:t>
            </a:r>
            <a:r>
              <a:rPr lang="en-US" b="1" dirty="0" smtClean="0"/>
              <a:t> muscles</a:t>
            </a:r>
            <a:r>
              <a:rPr lang="en-US" dirty="0" smtClean="0"/>
              <a:t>. The corpus </a:t>
            </a:r>
            <a:r>
              <a:rPr lang="en-US" dirty="0" err="1" smtClean="0"/>
              <a:t>spongiosum</a:t>
            </a:r>
            <a:r>
              <a:rPr lang="en-US" dirty="0" smtClean="0"/>
              <a:t> of the male is represented by a small amount of erectile tissue leading from the vestibular bulbs to the </a:t>
            </a:r>
            <a:r>
              <a:rPr lang="en-US" dirty="0" err="1" smtClean="0"/>
              <a:t>glans</a:t>
            </a:r>
            <a:r>
              <a:rPr lang="en-US" dirty="0" smtClean="0"/>
              <a:t>.</a:t>
            </a:r>
          </a:p>
          <a:p>
            <a:endParaRPr lang="en-US" dirty="0" smtClean="0"/>
          </a:p>
          <a:p>
            <a:r>
              <a:rPr lang="en-US" sz="2800" b="1" dirty="0" err="1" smtClean="0"/>
              <a:t>Glans</a:t>
            </a:r>
            <a:r>
              <a:rPr lang="en-US" sz="2800" b="1" dirty="0" smtClean="0"/>
              <a:t> of the Clitoris</a:t>
            </a:r>
            <a:endParaRPr lang="en-US" sz="2800" dirty="0" smtClean="0"/>
          </a:p>
          <a:p>
            <a:r>
              <a:rPr lang="en-US" dirty="0" smtClean="0"/>
              <a:t>The </a:t>
            </a:r>
            <a:r>
              <a:rPr lang="en-US" dirty="0" err="1" smtClean="0"/>
              <a:t>glans</a:t>
            </a:r>
            <a:r>
              <a:rPr lang="en-US" dirty="0" smtClean="0"/>
              <a:t> of the clitoris is a small mass of erectile tissue that caps the body of the clitoris. It is provided with numerous sensory endings. The </a:t>
            </a:r>
            <a:r>
              <a:rPr lang="en-US" dirty="0" err="1" smtClean="0"/>
              <a:t>glans</a:t>
            </a:r>
            <a:r>
              <a:rPr lang="en-US" dirty="0" smtClean="0"/>
              <a:t> is partly hidden by the </a:t>
            </a:r>
            <a:r>
              <a:rPr lang="en-US" b="1" dirty="0" smtClean="0"/>
              <a:t>prepuce.</a:t>
            </a:r>
            <a:endParaRPr lang="en-US" dirty="0"/>
          </a:p>
        </p:txBody>
      </p:sp>
      <p:pic>
        <p:nvPicPr>
          <p:cNvPr id="3" name="Picture 2" descr="C8FF18"/>
          <p:cNvPicPr>
            <a:picLocks noChangeAspect="1" noChangeArrowheads="1"/>
          </p:cNvPicPr>
          <p:nvPr/>
        </p:nvPicPr>
        <p:blipFill>
          <a:blip r:embed="rId2"/>
          <a:srcRect/>
          <a:stretch>
            <a:fillRect/>
          </a:stretch>
        </p:blipFill>
        <p:spPr bwMode="auto">
          <a:xfrm>
            <a:off x="4161404" y="1029358"/>
            <a:ext cx="4920603" cy="4751510"/>
          </a:xfrm>
          <a:prstGeom prst="rect">
            <a:avLst/>
          </a:prstGeom>
          <a:noFill/>
          <a:ln w="9525">
            <a:noFill/>
            <a:miter lim="800000"/>
            <a:headEnd/>
            <a:tailEnd/>
          </a:ln>
        </p:spPr>
      </p:pic>
      <p:sp>
        <p:nvSpPr>
          <p:cNvPr id="4" name="TextBox 3"/>
          <p:cNvSpPr txBox="1"/>
          <p:nvPr/>
        </p:nvSpPr>
        <p:spPr>
          <a:xfrm>
            <a:off x="387458" y="5904854"/>
            <a:ext cx="8446576" cy="646331"/>
          </a:xfrm>
          <a:prstGeom prst="rect">
            <a:avLst/>
          </a:prstGeom>
          <a:noFill/>
        </p:spPr>
        <p:txBody>
          <a:bodyPr wrap="square" rtlCol="0">
            <a:spAutoFit/>
          </a:bodyPr>
          <a:lstStyle/>
          <a:p>
            <a:r>
              <a:rPr lang="en-US" b="1" i="1" dirty="0" smtClean="0"/>
              <a:t>Blood Supply, Lymph Drainage, and Nerve Supply</a:t>
            </a:r>
            <a:endParaRPr lang="en-US" dirty="0" smtClean="0"/>
          </a:p>
          <a:p>
            <a:r>
              <a:rPr lang="en-US" dirty="0" smtClean="0"/>
              <a:t>The blood supply, lymph drainage, and nerve supply are similar to those of the penis.</a:t>
            </a:r>
          </a:p>
        </p:txBody>
      </p:sp>
      <p:sp>
        <p:nvSpPr>
          <p:cNvPr id="5" name="Slide Number Placeholder 4"/>
          <p:cNvSpPr>
            <a:spLocks noGrp="1"/>
          </p:cNvSpPr>
          <p:nvPr>
            <p:ph type="sldNum" sz="quarter" idx="12"/>
          </p:nvPr>
        </p:nvSpPr>
        <p:spPr/>
        <p:txBody>
          <a:bodyPr/>
          <a:lstStyle/>
          <a:p>
            <a:fld id="{7245EDC7-BD95-4B71-A5A3-E463E6F32BDB}" type="slidenum">
              <a:rPr lang="en-US" smtClean="0"/>
              <a:pPr/>
              <a:t>23</a:t>
            </a:fld>
            <a:endParaRPr lang="en-US"/>
          </a:p>
        </p:txBody>
      </p:sp>
      <p:sp>
        <p:nvSpPr>
          <p:cNvPr id="6" name="Footer Placeholder 5"/>
          <p:cNvSpPr>
            <a:spLocks noGrp="1"/>
          </p:cNvSpPr>
          <p:nvPr>
            <p:ph type="ftr" sz="quarter" idx="11"/>
          </p:nvPr>
        </p:nvSpPr>
        <p:spPr/>
        <p:txBody>
          <a:bodyPr/>
          <a:lstStyle/>
          <a:p>
            <a:r>
              <a:rPr lang="en-US" smtClean="0"/>
              <a:t>Dr. Vohra</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9966" y="1124952"/>
            <a:ext cx="8493072" cy="4585871"/>
          </a:xfrm>
          <a:prstGeom prst="rect">
            <a:avLst/>
          </a:prstGeom>
          <a:noFill/>
        </p:spPr>
        <p:txBody>
          <a:bodyPr wrap="square" rtlCol="0">
            <a:spAutoFit/>
          </a:bodyPr>
          <a:lstStyle/>
          <a:p>
            <a:r>
              <a:rPr lang="en-US" sz="2800" b="1" dirty="0" smtClean="0"/>
              <a:t>Contents of the Superficial Perineal Pouch in the Female</a:t>
            </a:r>
            <a:endParaRPr lang="en-US" sz="2800" dirty="0" smtClean="0"/>
          </a:p>
          <a:p>
            <a:r>
              <a:rPr lang="en-US" dirty="0" smtClean="0"/>
              <a:t>The superficial perineal pouch contains structures forming the root of the clitoris and the muscles that cover them, namely, the </a:t>
            </a:r>
            <a:r>
              <a:rPr lang="en-US" dirty="0" err="1" smtClean="0"/>
              <a:t>bulbospongiosus</a:t>
            </a:r>
            <a:r>
              <a:rPr lang="en-US" dirty="0" smtClean="0"/>
              <a:t> muscles and the </a:t>
            </a:r>
            <a:r>
              <a:rPr lang="en-US" dirty="0" err="1" smtClean="0"/>
              <a:t>ischiocavernosus</a:t>
            </a:r>
            <a:r>
              <a:rPr lang="en-US" dirty="0" smtClean="0"/>
              <a:t> muscles</a:t>
            </a:r>
          </a:p>
          <a:p>
            <a:r>
              <a:rPr lang="en-US" sz="2800" b="1" dirty="0" smtClean="0"/>
              <a:t>Superficial Transverse Perineal Muscles</a:t>
            </a:r>
            <a:endParaRPr lang="en-US" sz="2800" dirty="0" smtClean="0"/>
          </a:p>
          <a:p>
            <a:r>
              <a:rPr lang="en-US" dirty="0" smtClean="0"/>
              <a:t>The superficial transverse perineal muscles are identical in structure and function to those of the male.</a:t>
            </a:r>
          </a:p>
          <a:p>
            <a:endParaRPr lang="en-US" dirty="0" smtClean="0"/>
          </a:p>
          <a:p>
            <a:r>
              <a:rPr lang="en-US" sz="2800" b="1" dirty="0" smtClean="0"/>
              <a:t>Nerve Supply</a:t>
            </a:r>
            <a:endParaRPr lang="en-US" sz="2800" dirty="0" smtClean="0"/>
          </a:p>
          <a:p>
            <a:r>
              <a:rPr lang="en-US" dirty="0" smtClean="0"/>
              <a:t>All the muscles of the superficial perineal pouch are supplied by the perineal branch of the pudendal nerve</a:t>
            </a:r>
          </a:p>
          <a:p>
            <a:endParaRPr lang="en-US" dirty="0" smtClean="0"/>
          </a:p>
          <a:p>
            <a:r>
              <a:rPr lang="en-US" sz="2800" b="1" dirty="0" smtClean="0"/>
              <a:t>Perineal Body</a:t>
            </a:r>
            <a:endParaRPr lang="en-US" sz="2800" dirty="0" smtClean="0"/>
          </a:p>
          <a:p>
            <a:r>
              <a:rPr lang="en-US" dirty="0" smtClean="0"/>
              <a:t>The perineal body is larger than that of the male and is clinically important.</a:t>
            </a:r>
            <a:endParaRPr lang="en-US" dirty="0"/>
          </a:p>
        </p:txBody>
      </p:sp>
      <p:sp>
        <p:nvSpPr>
          <p:cNvPr id="4" name="Slide Number Placeholder 3"/>
          <p:cNvSpPr>
            <a:spLocks noGrp="1"/>
          </p:cNvSpPr>
          <p:nvPr>
            <p:ph type="sldNum" sz="quarter" idx="12"/>
          </p:nvPr>
        </p:nvSpPr>
        <p:spPr/>
        <p:txBody>
          <a:bodyPr/>
          <a:lstStyle/>
          <a:p>
            <a:fld id="{7245EDC7-BD95-4B71-A5A3-E463E6F32BDB}" type="slidenum">
              <a:rPr lang="en-US" smtClean="0"/>
              <a:pPr/>
              <a:t>24</a:t>
            </a:fld>
            <a:endParaRPr lang="en-US"/>
          </a:p>
        </p:txBody>
      </p:sp>
      <p:sp>
        <p:nvSpPr>
          <p:cNvPr id="5" name="Footer Placeholder 4"/>
          <p:cNvSpPr>
            <a:spLocks noGrp="1"/>
          </p:cNvSpPr>
          <p:nvPr>
            <p:ph type="ftr" sz="quarter" idx="11"/>
          </p:nvPr>
        </p:nvSpPr>
        <p:spPr/>
        <p:txBody>
          <a:bodyPr/>
          <a:lstStyle/>
          <a:p>
            <a:r>
              <a:rPr lang="en-US" smtClean="0"/>
              <a:t>Dr. Vohra</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6945" y="759417"/>
            <a:ext cx="8074617" cy="3724096"/>
          </a:xfrm>
          <a:prstGeom prst="rect">
            <a:avLst/>
          </a:prstGeom>
          <a:noFill/>
        </p:spPr>
        <p:txBody>
          <a:bodyPr wrap="square" rtlCol="0">
            <a:spAutoFit/>
          </a:bodyPr>
          <a:lstStyle/>
          <a:p>
            <a:r>
              <a:rPr lang="en-US" sz="2800" b="1" dirty="0" smtClean="0"/>
              <a:t>Contents of the Deep Perineal Pouch in the Female</a:t>
            </a:r>
            <a:endParaRPr lang="en-US" sz="2800" dirty="0" smtClean="0"/>
          </a:p>
          <a:p>
            <a:r>
              <a:rPr lang="en-US" dirty="0" smtClean="0"/>
              <a:t>The deep perineal pouch contains</a:t>
            </a:r>
          </a:p>
          <a:p>
            <a:r>
              <a:rPr lang="en-US" dirty="0" smtClean="0"/>
              <a:t>Part of the urethra</a:t>
            </a:r>
          </a:p>
          <a:p>
            <a:r>
              <a:rPr lang="en-US" dirty="0" smtClean="0"/>
              <a:t>Part of the vagina</a:t>
            </a:r>
          </a:p>
          <a:p>
            <a:r>
              <a:rPr lang="en-US" dirty="0" smtClean="0"/>
              <a:t>Sphincter </a:t>
            </a:r>
            <a:r>
              <a:rPr lang="en-US" dirty="0" err="1" smtClean="0"/>
              <a:t>urethrae</a:t>
            </a:r>
            <a:r>
              <a:rPr lang="en-US" dirty="0" smtClean="0"/>
              <a:t>, pierced by the urethra and the vagina</a:t>
            </a:r>
          </a:p>
          <a:p>
            <a:r>
              <a:rPr lang="en-US" dirty="0" smtClean="0"/>
              <a:t>Deep transverse perineal muscles </a:t>
            </a:r>
          </a:p>
          <a:p>
            <a:r>
              <a:rPr lang="en-US" dirty="0" smtClean="0"/>
              <a:t>Internal pudendal vessels and their branches</a:t>
            </a:r>
          </a:p>
          <a:p>
            <a:r>
              <a:rPr lang="en-US" dirty="0" smtClean="0"/>
              <a:t>Dorsal nerves of the clitoris</a:t>
            </a:r>
          </a:p>
          <a:p>
            <a:endParaRPr lang="en-US" b="1" dirty="0" smtClean="0"/>
          </a:p>
          <a:p>
            <a:r>
              <a:rPr lang="en-US" sz="2800" b="1" dirty="0" smtClean="0"/>
              <a:t>Erection of the Clitoris</a:t>
            </a:r>
            <a:endParaRPr lang="en-US" sz="2800" dirty="0" smtClean="0"/>
          </a:p>
          <a:p>
            <a:r>
              <a:rPr lang="en-US" dirty="0" smtClean="0"/>
              <a:t>Sexual excitement produces engorgement of the erectile tissue within the clitoris in exactly the same manner as in the male</a:t>
            </a:r>
            <a:endParaRPr lang="en-US" dirty="0"/>
          </a:p>
        </p:txBody>
      </p:sp>
      <p:sp>
        <p:nvSpPr>
          <p:cNvPr id="3" name="Slide Number Placeholder 2"/>
          <p:cNvSpPr>
            <a:spLocks noGrp="1"/>
          </p:cNvSpPr>
          <p:nvPr>
            <p:ph type="sldNum" sz="quarter" idx="12"/>
          </p:nvPr>
        </p:nvSpPr>
        <p:spPr/>
        <p:txBody>
          <a:bodyPr/>
          <a:lstStyle/>
          <a:p>
            <a:fld id="{7245EDC7-BD95-4B71-A5A3-E463E6F32BDB}" type="slidenum">
              <a:rPr lang="en-US" smtClean="0"/>
              <a:pPr/>
              <a:t>25</a:t>
            </a:fld>
            <a:endParaRPr lang="en-US"/>
          </a:p>
        </p:txBody>
      </p:sp>
      <p:sp>
        <p:nvSpPr>
          <p:cNvPr id="4" name="Footer Placeholder 3"/>
          <p:cNvSpPr>
            <a:spLocks noGrp="1"/>
          </p:cNvSpPr>
          <p:nvPr>
            <p:ph type="ftr" sz="quarter" idx="11"/>
          </p:nvPr>
        </p:nvSpPr>
        <p:spPr/>
        <p:txBody>
          <a:bodyPr/>
          <a:lstStyle/>
          <a:p>
            <a:r>
              <a:rPr lang="en-US" smtClean="0"/>
              <a:t>Dr. Vohra</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1478" y="349489"/>
            <a:ext cx="4076054" cy="4431983"/>
          </a:xfrm>
          <a:prstGeom prst="rect">
            <a:avLst/>
          </a:prstGeom>
          <a:noFill/>
        </p:spPr>
        <p:txBody>
          <a:bodyPr wrap="square" rtlCol="0">
            <a:spAutoFit/>
          </a:bodyPr>
          <a:lstStyle/>
          <a:p>
            <a:r>
              <a:rPr lang="en-US" sz="2800" b="1" dirty="0" smtClean="0"/>
              <a:t>Vagina</a:t>
            </a:r>
            <a:endParaRPr lang="en-US" sz="2800" dirty="0" smtClean="0"/>
          </a:p>
          <a:p>
            <a:r>
              <a:rPr lang="en-US" sz="2000" b="1" dirty="0" smtClean="0"/>
              <a:t>Location and Description</a:t>
            </a:r>
            <a:endParaRPr lang="en-US" sz="2000" dirty="0" smtClean="0"/>
          </a:p>
          <a:p>
            <a:r>
              <a:rPr lang="en-US" dirty="0" smtClean="0"/>
              <a:t>The vagina not only is the female genital canal but also serves as the excretory duct for the menstrual blood &amp; forms part of the birth canal.</a:t>
            </a:r>
          </a:p>
          <a:p>
            <a:endParaRPr lang="en-US" dirty="0" smtClean="0"/>
          </a:p>
          <a:p>
            <a:r>
              <a:rPr lang="en-US" dirty="0" smtClean="0"/>
              <a:t>This muscular tube extends upward and backward between the vulva and the uterus. It measures about 3 in. (8 cm) long. The cervix of the uterus pierces its anterior wall. The vaginal orifice in a virgin possesses a thin mucosal fold, called the </a:t>
            </a:r>
            <a:r>
              <a:rPr lang="en-US" b="1" dirty="0" smtClean="0"/>
              <a:t>hymen</a:t>
            </a:r>
            <a:r>
              <a:rPr lang="en-US" dirty="0" smtClean="0"/>
              <a:t>, which is perforated at its center. </a:t>
            </a:r>
            <a:endParaRPr lang="en-US" dirty="0"/>
          </a:p>
        </p:txBody>
      </p:sp>
      <p:pic>
        <p:nvPicPr>
          <p:cNvPr id="47106" name="Picture 2"/>
          <p:cNvPicPr>
            <a:picLocks noChangeAspect="1" noChangeArrowheads="1"/>
          </p:cNvPicPr>
          <p:nvPr/>
        </p:nvPicPr>
        <p:blipFill>
          <a:blip r:embed="rId2"/>
          <a:srcRect/>
          <a:stretch>
            <a:fillRect/>
          </a:stretch>
        </p:blipFill>
        <p:spPr bwMode="auto">
          <a:xfrm>
            <a:off x="4095317" y="352449"/>
            <a:ext cx="4955695" cy="3708107"/>
          </a:xfrm>
          <a:prstGeom prst="rect">
            <a:avLst/>
          </a:prstGeom>
          <a:noFill/>
          <a:ln w="9525">
            <a:noFill/>
            <a:miter lim="800000"/>
            <a:headEnd/>
            <a:tailEnd/>
          </a:ln>
          <a:effectLst/>
        </p:spPr>
      </p:pic>
      <p:pic>
        <p:nvPicPr>
          <p:cNvPr id="47107" name="Picture 3"/>
          <p:cNvPicPr>
            <a:picLocks noChangeAspect="1" noChangeArrowheads="1"/>
          </p:cNvPicPr>
          <p:nvPr/>
        </p:nvPicPr>
        <p:blipFill>
          <a:blip r:embed="rId3"/>
          <a:srcRect/>
          <a:stretch>
            <a:fillRect/>
          </a:stretch>
        </p:blipFill>
        <p:spPr bwMode="auto">
          <a:xfrm>
            <a:off x="3821866" y="4374614"/>
            <a:ext cx="5095875" cy="2028825"/>
          </a:xfrm>
          <a:prstGeom prst="rect">
            <a:avLst/>
          </a:prstGeom>
          <a:noFill/>
          <a:ln w="9525">
            <a:noFill/>
            <a:miter lim="800000"/>
            <a:headEnd/>
            <a:tailEnd/>
          </a:ln>
          <a:effectLst/>
        </p:spPr>
      </p:pic>
      <p:sp>
        <p:nvSpPr>
          <p:cNvPr id="6" name="Rectangle 5"/>
          <p:cNvSpPr/>
          <p:nvPr/>
        </p:nvSpPr>
        <p:spPr>
          <a:xfrm>
            <a:off x="4124768" y="6328494"/>
            <a:ext cx="832472" cy="400110"/>
          </a:xfrm>
          <a:prstGeom prst="rect">
            <a:avLst/>
          </a:prstGeom>
        </p:spPr>
        <p:txBody>
          <a:bodyPr wrap="none">
            <a:spAutoFit/>
          </a:bodyPr>
          <a:lstStyle/>
          <a:p>
            <a:r>
              <a:rPr lang="en-US" sz="2000" b="1" dirty="0" smtClean="0"/>
              <a:t>virgin</a:t>
            </a:r>
            <a:r>
              <a:rPr lang="en-US" dirty="0" smtClean="0"/>
              <a:t> </a:t>
            </a:r>
            <a:endParaRPr lang="en-US" dirty="0"/>
          </a:p>
        </p:txBody>
      </p:sp>
      <p:sp>
        <p:nvSpPr>
          <p:cNvPr id="7" name="Rectangle 6"/>
          <p:cNvSpPr/>
          <p:nvPr/>
        </p:nvSpPr>
        <p:spPr>
          <a:xfrm>
            <a:off x="5741553" y="6070192"/>
            <a:ext cx="1440651" cy="707886"/>
          </a:xfrm>
          <a:prstGeom prst="rect">
            <a:avLst/>
          </a:prstGeom>
        </p:spPr>
        <p:txBody>
          <a:bodyPr wrap="none">
            <a:spAutoFit/>
          </a:bodyPr>
          <a:lstStyle/>
          <a:p>
            <a:r>
              <a:rPr lang="en-US" sz="2000" b="1" dirty="0" smtClean="0"/>
              <a:t>had sexual </a:t>
            </a:r>
          </a:p>
          <a:p>
            <a:r>
              <a:rPr lang="en-US" sz="2000" b="1" dirty="0" smtClean="0"/>
              <a:t>intercourse</a:t>
            </a:r>
            <a:r>
              <a:rPr lang="en-US" b="1" dirty="0" smtClean="0"/>
              <a:t> </a:t>
            </a:r>
            <a:endParaRPr lang="en-US" b="1" dirty="0"/>
          </a:p>
        </p:txBody>
      </p:sp>
      <p:sp>
        <p:nvSpPr>
          <p:cNvPr id="8" name="Rectangle 7"/>
          <p:cNvSpPr/>
          <p:nvPr/>
        </p:nvSpPr>
        <p:spPr>
          <a:xfrm>
            <a:off x="7461866" y="6310411"/>
            <a:ext cx="1475147" cy="400110"/>
          </a:xfrm>
          <a:prstGeom prst="rect">
            <a:avLst/>
          </a:prstGeom>
        </p:spPr>
        <p:txBody>
          <a:bodyPr wrap="none">
            <a:spAutoFit/>
          </a:bodyPr>
          <a:lstStyle/>
          <a:p>
            <a:r>
              <a:rPr lang="en-US" sz="2000" b="1" dirty="0" err="1" smtClean="0"/>
              <a:t>multiparous</a:t>
            </a:r>
            <a:endParaRPr lang="en-US" b="1" dirty="0"/>
          </a:p>
        </p:txBody>
      </p:sp>
      <p:sp>
        <p:nvSpPr>
          <p:cNvPr id="9" name="Slide Number Placeholder 8"/>
          <p:cNvSpPr>
            <a:spLocks noGrp="1"/>
          </p:cNvSpPr>
          <p:nvPr>
            <p:ph type="sldNum" sz="quarter" idx="12"/>
          </p:nvPr>
        </p:nvSpPr>
        <p:spPr/>
        <p:txBody>
          <a:bodyPr/>
          <a:lstStyle/>
          <a:p>
            <a:fld id="{7245EDC7-BD95-4B71-A5A3-E463E6F32BDB}" type="slidenum">
              <a:rPr lang="en-US" smtClean="0"/>
              <a:pPr/>
              <a:t>26</a:t>
            </a:fld>
            <a:endParaRPr lang="en-US"/>
          </a:p>
        </p:txBody>
      </p:sp>
      <p:sp>
        <p:nvSpPr>
          <p:cNvPr id="10" name="Footer Placeholder 9"/>
          <p:cNvSpPr>
            <a:spLocks noGrp="1"/>
          </p:cNvSpPr>
          <p:nvPr>
            <p:ph type="ftr" sz="quarter" idx="11"/>
          </p:nvPr>
        </p:nvSpPr>
        <p:spPr/>
        <p:txBody>
          <a:bodyPr/>
          <a:lstStyle/>
          <a:p>
            <a:r>
              <a:rPr lang="en-US" smtClean="0"/>
              <a:t>Dr. Vohra</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2"/>
          <a:srcRect/>
          <a:stretch>
            <a:fillRect/>
          </a:stretch>
        </p:blipFill>
        <p:spPr bwMode="auto">
          <a:xfrm>
            <a:off x="2727701" y="170478"/>
            <a:ext cx="6261314" cy="4939116"/>
          </a:xfrm>
          <a:prstGeom prst="rect">
            <a:avLst/>
          </a:prstGeom>
          <a:noFill/>
          <a:ln w="9525">
            <a:noFill/>
            <a:miter lim="800000"/>
            <a:headEnd/>
            <a:tailEnd/>
          </a:ln>
          <a:effectLst/>
        </p:spPr>
      </p:pic>
      <p:sp>
        <p:nvSpPr>
          <p:cNvPr id="3" name="TextBox 2"/>
          <p:cNvSpPr txBox="1"/>
          <p:nvPr/>
        </p:nvSpPr>
        <p:spPr>
          <a:xfrm>
            <a:off x="92988" y="681953"/>
            <a:ext cx="3161652" cy="4832092"/>
          </a:xfrm>
          <a:prstGeom prst="rect">
            <a:avLst/>
          </a:prstGeom>
          <a:noFill/>
        </p:spPr>
        <p:txBody>
          <a:bodyPr wrap="square" rtlCol="0">
            <a:spAutoFit/>
          </a:bodyPr>
          <a:lstStyle/>
          <a:p>
            <a:r>
              <a:rPr lang="en-US" sz="2800" b="1" dirty="0" smtClean="0"/>
              <a:t>Greater Vestibular Glands</a:t>
            </a:r>
            <a:endParaRPr lang="en-US" sz="2800" dirty="0" smtClean="0"/>
          </a:p>
          <a:p>
            <a:r>
              <a:rPr lang="en-US" dirty="0" smtClean="0"/>
              <a:t>The greater vestibular glands are a pair of small mucus-secreting glands that lie under cover of the posterior parts of the bulb of the vestibule and the labia </a:t>
            </a:r>
            <a:r>
              <a:rPr lang="en-US" dirty="0" err="1" smtClean="0"/>
              <a:t>majora</a:t>
            </a:r>
            <a:r>
              <a:rPr lang="en-US" dirty="0" smtClean="0"/>
              <a:t> . Each drains its secretion into the vestibule by a small duct, which opens into the groove between the hymen and the posterior part of the labium minus. These glands secrete a lubricating mucus during sexual intercourse.</a:t>
            </a:r>
          </a:p>
        </p:txBody>
      </p:sp>
      <p:sp>
        <p:nvSpPr>
          <p:cNvPr id="4" name="TextBox 3"/>
          <p:cNvSpPr txBox="1"/>
          <p:nvPr/>
        </p:nvSpPr>
        <p:spPr>
          <a:xfrm>
            <a:off x="2045772" y="5083451"/>
            <a:ext cx="6989736" cy="1569660"/>
          </a:xfrm>
          <a:prstGeom prst="rect">
            <a:avLst/>
          </a:prstGeom>
          <a:noFill/>
        </p:spPr>
        <p:txBody>
          <a:bodyPr wrap="square" rtlCol="0">
            <a:spAutoFit/>
          </a:bodyPr>
          <a:lstStyle/>
          <a:p>
            <a:r>
              <a:rPr lang="en-US" sz="2400" b="1" dirty="0" smtClean="0"/>
              <a:t>Vulva</a:t>
            </a:r>
            <a:endParaRPr lang="en-US" sz="2400" dirty="0" smtClean="0"/>
          </a:p>
          <a:p>
            <a:r>
              <a:rPr lang="en-US" dirty="0" smtClean="0"/>
              <a:t>The term </a:t>
            </a:r>
            <a:r>
              <a:rPr lang="en-US" b="1" dirty="0" smtClean="0"/>
              <a:t>vulva</a:t>
            </a:r>
            <a:r>
              <a:rPr lang="en-US" dirty="0" smtClean="0"/>
              <a:t> is the collective name for the female external genitalia and includes the </a:t>
            </a:r>
            <a:r>
              <a:rPr lang="en-US" dirty="0" err="1" smtClean="0"/>
              <a:t>mons</a:t>
            </a:r>
            <a:r>
              <a:rPr lang="en-US" dirty="0" smtClean="0"/>
              <a:t> pubis, labia </a:t>
            </a:r>
            <a:r>
              <a:rPr lang="en-US" dirty="0" err="1" smtClean="0"/>
              <a:t>majora</a:t>
            </a:r>
            <a:r>
              <a:rPr lang="en-US" dirty="0" smtClean="0"/>
              <a:t> and </a:t>
            </a:r>
            <a:r>
              <a:rPr lang="en-US" dirty="0" err="1" smtClean="0"/>
              <a:t>minora</a:t>
            </a:r>
            <a:r>
              <a:rPr lang="en-US" dirty="0" smtClean="0"/>
              <a:t>, the clitoris, the vestibule of the vagina, the vestibular bulb, and the greater vestibular glands.</a:t>
            </a:r>
            <a:endParaRPr lang="en-US" dirty="0"/>
          </a:p>
        </p:txBody>
      </p:sp>
      <p:sp>
        <p:nvSpPr>
          <p:cNvPr id="5" name="Slide Number Placeholder 4"/>
          <p:cNvSpPr>
            <a:spLocks noGrp="1"/>
          </p:cNvSpPr>
          <p:nvPr>
            <p:ph type="sldNum" sz="quarter" idx="12"/>
          </p:nvPr>
        </p:nvSpPr>
        <p:spPr/>
        <p:txBody>
          <a:bodyPr/>
          <a:lstStyle/>
          <a:p>
            <a:fld id="{7245EDC7-BD95-4B71-A5A3-E463E6F32BDB}" type="slidenum">
              <a:rPr lang="en-US" smtClean="0"/>
              <a:pPr/>
              <a:t>27</a:t>
            </a:fld>
            <a:endParaRPr lang="en-US"/>
          </a:p>
        </p:txBody>
      </p:sp>
      <p:sp>
        <p:nvSpPr>
          <p:cNvPr id="6" name="Footer Placeholder 5"/>
          <p:cNvSpPr>
            <a:spLocks noGrp="1"/>
          </p:cNvSpPr>
          <p:nvPr>
            <p:ph type="ftr" sz="quarter" idx="11"/>
          </p:nvPr>
        </p:nvSpPr>
        <p:spPr/>
        <p:txBody>
          <a:bodyPr/>
          <a:lstStyle/>
          <a:p>
            <a:r>
              <a:rPr lang="en-US" smtClean="0"/>
              <a:t>Dr. Vohra</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8678" y="2740233"/>
            <a:ext cx="7826644" cy="1354217"/>
          </a:xfrm>
          <a:prstGeom prst="rect">
            <a:avLst/>
          </a:prstGeom>
          <a:noFill/>
        </p:spPr>
        <p:txBody>
          <a:bodyPr wrap="square" rtlCol="0">
            <a:spAutoFit/>
          </a:bodyPr>
          <a:lstStyle/>
          <a:p>
            <a:r>
              <a:rPr lang="en-US" sz="2800" b="1" dirty="0" smtClean="0"/>
              <a:t>The Vulva and Pregnancy</a:t>
            </a:r>
            <a:endParaRPr lang="en-US" sz="2800" dirty="0" smtClean="0"/>
          </a:p>
          <a:p>
            <a:r>
              <a:rPr lang="en-US" dirty="0" smtClean="0"/>
              <a:t>An important sign in the </a:t>
            </a:r>
            <a:r>
              <a:rPr lang="en-US" b="1" dirty="0" smtClean="0"/>
              <a:t>diagnosis of pregnancy</a:t>
            </a:r>
            <a:r>
              <a:rPr lang="en-US" dirty="0" smtClean="0"/>
              <a:t> is the appearance of a bluish discoloration of the vulva and vagina as a result of venous congestion. It appears at the 8th to 12th week and increases as the pregnancy progresses.</a:t>
            </a:r>
          </a:p>
        </p:txBody>
      </p:sp>
      <p:sp>
        <p:nvSpPr>
          <p:cNvPr id="3" name="Slide Number Placeholder 2"/>
          <p:cNvSpPr>
            <a:spLocks noGrp="1"/>
          </p:cNvSpPr>
          <p:nvPr>
            <p:ph type="sldNum" sz="quarter" idx="12"/>
          </p:nvPr>
        </p:nvSpPr>
        <p:spPr/>
        <p:txBody>
          <a:bodyPr/>
          <a:lstStyle/>
          <a:p>
            <a:fld id="{7245EDC7-BD95-4B71-A5A3-E463E6F32BDB}" type="slidenum">
              <a:rPr lang="en-US" smtClean="0"/>
              <a:pPr/>
              <a:t>28</a:t>
            </a:fld>
            <a:endParaRPr lang="en-US"/>
          </a:p>
        </p:txBody>
      </p:sp>
      <p:sp>
        <p:nvSpPr>
          <p:cNvPr id="4" name="Footer Placeholder 3"/>
          <p:cNvSpPr>
            <a:spLocks noGrp="1"/>
          </p:cNvSpPr>
          <p:nvPr>
            <p:ph type="ftr" sz="quarter" idx="11"/>
          </p:nvPr>
        </p:nvSpPr>
        <p:spPr/>
        <p:txBody>
          <a:bodyPr/>
          <a:lstStyle/>
          <a:p>
            <a:r>
              <a:rPr lang="en-US" smtClean="0"/>
              <a:t>Dr. Vohra</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1438" y="2309251"/>
            <a:ext cx="8105620" cy="221599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3800" b="1" dirty="0" smtClean="0"/>
              <a:t>Thank you</a:t>
            </a:r>
            <a:endParaRPr lang="en-US" sz="13800" b="1" dirty="0"/>
          </a:p>
        </p:txBody>
      </p:sp>
      <p:sp>
        <p:nvSpPr>
          <p:cNvPr id="3" name="Slide Number Placeholder 2"/>
          <p:cNvSpPr>
            <a:spLocks noGrp="1"/>
          </p:cNvSpPr>
          <p:nvPr>
            <p:ph type="sldNum" sz="quarter" idx="12"/>
          </p:nvPr>
        </p:nvSpPr>
        <p:spPr/>
        <p:txBody>
          <a:bodyPr/>
          <a:lstStyle/>
          <a:p>
            <a:fld id="{7245EDC7-BD95-4B71-A5A3-E463E6F32BDB}" type="slidenum">
              <a:rPr lang="en-US" smtClean="0"/>
              <a:pPr/>
              <a:t>29</a:t>
            </a:fld>
            <a:endParaRPr lang="en-US"/>
          </a:p>
        </p:txBody>
      </p:sp>
      <p:sp>
        <p:nvSpPr>
          <p:cNvPr id="4" name="Footer Placeholder 3"/>
          <p:cNvSpPr>
            <a:spLocks noGrp="1"/>
          </p:cNvSpPr>
          <p:nvPr>
            <p:ph type="ftr" sz="quarter" idx="11"/>
          </p:nvPr>
        </p:nvSpPr>
        <p:spPr/>
        <p:txBody>
          <a:bodyPr/>
          <a:lstStyle/>
          <a:p>
            <a:r>
              <a:rPr lang="en-US" smtClean="0"/>
              <a:t>Dr. Vohra</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26560" y="206834"/>
            <a:ext cx="340853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Superficial Fascia</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9698" name="Picture 2"/>
          <p:cNvPicPr>
            <a:picLocks noChangeAspect="1" noChangeArrowheads="1"/>
          </p:cNvPicPr>
          <p:nvPr/>
        </p:nvPicPr>
        <p:blipFill>
          <a:blip r:embed="rId2"/>
          <a:srcRect/>
          <a:stretch>
            <a:fillRect/>
          </a:stretch>
        </p:blipFill>
        <p:spPr bwMode="auto">
          <a:xfrm>
            <a:off x="4754274" y="1643517"/>
            <a:ext cx="4327734" cy="3548742"/>
          </a:xfrm>
          <a:prstGeom prst="rect">
            <a:avLst/>
          </a:prstGeom>
          <a:noFill/>
          <a:ln w="9525">
            <a:noFill/>
            <a:miter lim="800000"/>
            <a:headEnd/>
            <a:tailEnd/>
          </a:ln>
          <a:effectLst/>
        </p:spPr>
      </p:pic>
      <p:sp>
        <p:nvSpPr>
          <p:cNvPr id="29697" name="Rectangle 1"/>
          <p:cNvSpPr>
            <a:spLocks noChangeArrowheads="1"/>
          </p:cNvSpPr>
          <p:nvPr/>
        </p:nvSpPr>
        <p:spPr bwMode="auto">
          <a:xfrm>
            <a:off x="92988" y="538377"/>
            <a:ext cx="4572001"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The superficial fascia of the urogenital triangle can be divided into a fatty layer and a membranous layer.</a:t>
            </a:r>
          </a:p>
          <a:p>
            <a:pPr marL="0" marR="0" lvl="0" indent="0" algn="l" defTabSz="914400" eaLnBrk="0" fontAlgn="base" latinLnBrk="0" hangingPunct="0">
              <a:lnSpc>
                <a:spcPct val="100000"/>
              </a:lnSpc>
              <a:spcBef>
                <a:spcPct val="0"/>
              </a:spcBef>
              <a:spcAft>
                <a:spcPct val="0"/>
              </a:spcAft>
              <a:buClrTx/>
              <a:buSzTx/>
              <a:buFontTx/>
              <a:buNone/>
              <a:tabLst/>
            </a:pPr>
            <a:endParaRPr lang="en-US" dirty="0">
              <a:solidFill>
                <a:srgbClr val="333333"/>
              </a:solidFill>
              <a:latin typeface="Arial" pitchFamily="34" charset="0"/>
              <a:cs typeface="Arial" pitchFamily="34" charset="0"/>
            </a:endParaRPr>
          </a:p>
          <a:p>
            <a:r>
              <a:rPr lang="en-US" dirty="0"/>
              <a:t>The </a:t>
            </a:r>
            <a:r>
              <a:rPr lang="en-US" b="1" dirty="0">
                <a:solidFill>
                  <a:srgbClr val="0070C0"/>
                </a:solidFill>
              </a:rPr>
              <a:t>fatty layer</a:t>
            </a:r>
            <a:r>
              <a:rPr lang="en-US" dirty="0">
                <a:solidFill>
                  <a:srgbClr val="0070C0"/>
                </a:solidFill>
              </a:rPr>
              <a:t> </a:t>
            </a:r>
            <a:r>
              <a:rPr lang="en-US" dirty="0" smtClean="0">
                <a:solidFill>
                  <a:srgbClr val="0070C0"/>
                </a:solidFill>
              </a:rPr>
              <a:t>(Camper’s fascia) </a:t>
            </a:r>
            <a:r>
              <a:rPr lang="en-US" dirty="0"/>
              <a:t>is continuous with the fat of the </a:t>
            </a:r>
            <a:r>
              <a:rPr lang="en-US" dirty="0" err="1"/>
              <a:t>ischiorectal</a:t>
            </a:r>
            <a:r>
              <a:rPr lang="en-US" dirty="0"/>
              <a:t> </a:t>
            </a:r>
            <a:r>
              <a:rPr lang="en-US" dirty="0" smtClean="0"/>
              <a:t>fossa </a:t>
            </a:r>
            <a:r>
              <a:rPr lang="en-US" dirty="0"/>
              <a:t>and the superficial fascia of the thighs. In the scrotum, the fat is replaced by smooth muscle, the </a:t>
            </a:r>
            <a:r>
              <a:rPr lang="en-US" b="1" dirty="0" err="1">
                <a:solidFill>
                  <a:srgbClr val="FF0000"/>
                </a:solidFill>
              </a:rPr>
              <a:t>dartos</a:t>
            </a:r>
            <a:r>
              <a:rPr lang="en-US" b="1" dirty="0">
                <a:solidFill>
                  <a:srgbClr val="FF0000"/>
                </a:solidFill>
              </a:rPr>
              <a:t> muscle</a:t>
            </a:r>
            <a:r>
              <a:rPr lang="en-US" dirty="0">
                <a:solidFill>
                  <a:srgbClr val="FF0000"/>
                </a:solidFill>
              </a:rPr>
              <a:t>. </a:t>
            </a:r>
            <a:r>
              <a:rPr lang="en-US" dirty="0"/>
              <a:t>The </a:t>
            </a:r>
            <a:r>
              <a:rPr lang="en-US" dirty="0" err="1"/>
              <a:t>dartos</a:t>
            </a:r>
            <a:r>
              <a:rPr lang="en-US" dirty="0"/>
              <a:t> muscle contracts in response to cold and reduces the surface area of the scrotal </a:t>
            </a:r>
            <a:r>
              <a:rPr lang="en-US" dirty="0" smtClean="0"/>
              <a:t>skin</a:t>
            </a:r>
          </a:p>
          <a:p>
            <a:endParaRPr lang="en-US" sz="1600" dirty="0"/>
          </a:p>
          <a:p>
            <a:r>
              <a:rPr lang="en-US" dirty="0"/>
              <a:t>The </a:t>
            </a:r>
            <a:r>
              <a:rPr lang="en-US" b="1" dirty="0">
                <a:solidFill>
                  <a:srgbClr val="0070C0"/>
                </a:solidFill>
              </a:rPr>
              <a:t>membranous layer</a:t>
            </a:r>
            <a:r>
              <a:rPr lang="en-US" dirty="0">
                <a:solidFill>
                  <a:srgbClr val="0070C0"/>
                </a:solidFill>
              </a:rPr>
              <a:t> (</a:t>
            </a:r>
            <a:r>
              <a:rPr lang="en-US" dirty="0" err="1">
                <a:solidFill>
                  <a:srgbClr val="0070C0"/>
                </a:solidFill>
              </a:rPr>
              <a:t>Colles</a:t>
            </a:r>
            <a:r>
              <a:rPr lang="en-US" dirty="0">
                <a:solidFill>
                  <a:srgbClr val="0070C0"/>
                </a:solidFill>
              </a:rPr>
              <a:t>' fascia) </a:t>
            </a:r>
            <a:r>
              <a:rPr lang="en-US" dirty="0"/>
              <a:t>is attached posteriorly to the posterior border of the urogenital diaphragm </a:t>
            </a:r>
            <a:r>
              <a:rPr lang="en-US" dirty="0" smtClean="0"/>
              <a:t>&amp; laterally </a:t>
            </a:r>
            <a:r>
              <a:rPr lang="en-US" dirty="0"/>
              <a:t>to the margins of the pubic arch; anteriorly it is continuous with the membranous layer of superficial fascia of the anterior abdominal wall (</a:t>
            </a:r>
            <a:r>
              <a:rPr lang="en-US" dirty="0" err="1"/>
              <a:t>Scarpa's</a:t>
            </a:r>
            <a:r>
              <a:rPr lang="en-US" dirty="0"/>
              <a:t> fascia). The fascia is continued over the penis (or clitoris) as a tubular </a:t>
            </a:r>
            <a:r>
              <a:rPr lang="en-US" dirty="0" smtClean="0"/>
              <a:t>sheath. </a:t>
            </a:r>
            <a:r>
              <a:rPr lang="en-US" dirty="0"/>
              <a:t>In the scrotum (or labia </a:t>
            </a:r>
            <a:r>
              <a:rPr lang="en-US" dirty="0" err="1"/>
              <a:t>majora</a:t>
            </a:r>
            <a:r>
              <a:rPr lang="en-US" dirty="0"/>
              <a:t>) it forms a distinct </a:t>
            </a:r>
            <a:r>
              <a:rPr lang="en-US" dirty="0" smtClean="0"/>
              <a:t>layer</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245EDC7-BD95-4B71-A5A3-E463E6F32BDB}" type="slidenum">
              <a:rPr lang="en-US" smtClean="0"/>
              <a:pPr/>
              <a:t>3</a:t>
            </a:fld>
            <a:endParaRPr lang="en-US"/>
          </a:p>
        </p:txBody>
      </p:sp>
      <p:sp>
        <p:nvSpPr>
          <p:cNvPr id="6" name="Footer Placeholder 5"/>
          <p:cNvSpPr>
            <a:spLocks noGrp="1"/>
          </p:cNvSpPr>
          <p:nvPr>
            <p:ph type="ftr" sz="quarter" idx="11"/>
          </p:nvPr>
        </p:nvSpPr>
        <p:spPr/>
        <p:txBody>
          <a:bodyPr/>
          <a:lstStyle/>
          <a:p>
            <a:r>
              <a:rPr lang="en-US" smtClean="0"/>
              <a:t>Dr. Vohra</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371" y="261255"/>
            <a:ext cx="7979229" cy="1354217"/>
          </a:xfrm>
          <a:prstGeom prst="rect">
            <a:avLst/>
          </a:prstGeom>
          <a:noFill/>
        </p:spPr>
        <p:txBody>
          <a:bodyPr wrap="square" rtlCol="0">
            <a:spAutoFit/>
          </a:bodyPr>
          <a:lstStyle/>
          <a:p>
            <a:r>
              <a:rPr lang="en-US" sz="2800" b="1" dirty="0"/>
              <a:t>Superficial Perineal Pouch</a:t>
            </a:r>
            <a:endParaRPr lang="en-US" sz="2800" dirty="0"/>
          </a:p>
          <a:p>
            <a:r>
              <a:rPr lang="en-US" dirty="0"/>
              <a:t>The superficial perineal pouch </a:t>
            </a:r>
            <a:r>
              <a:rPr lang="en-US" dirty="0" smtClean="0"/>
              <a:t>is a potential space between the membranous </a:t>
            </a:r>
            <a:r>
              <a:rPr lang="en-US" dirty="0"/>
              <a:t>layer of </a:t>
            </a:r>
            <a:r>
              <a:rPr lang="en-US" dirty="0" smtClean="0"/>
              <a:t>subcutaneous tissue &amp; the perineal  membrane, bounded laterally by the </a:t>
            </a:r>
            <a:r>
              <a:rPr lang="en-US" dirty="0" err="1" smtClean="0"/>
              <a:t>ischiopubic</a:t>
            </a:r>
            <a:r>
              <a:rPr lang="en-US" dirty="0" smtClean="0"/>
              <a:t> rami.</a:t>
            </a:r>
            <a:endParaRPr lang="en-US" dirty="0"/>
          </a:p>
        </p:txBody>
      </p:sp>
      <p:pic>
        <p:nvPicPr>
          <p:cNvPr id="27650" name="Picture 2"/>
          <p:cNvPicPr>
            <a:picLocks noChangeAspect="1" noChangeArrowheads="1"/>
          </p:cNvPicPr>
          <p:nvPr/>
        </p:nvPicPr>
        <p:blipFill>
          <a:blip r:embed="rId2"/>
          <a:srcRect/>
          <a:stretch>
            <a:fillRect/>
          </a:stretch>
        </p:blipFill>
        <p:spPr bwMode="auto">
          <a:xfrm>
            <a:off x="10886" y="2710316"/>
            <a:ext cx="4559396" cy="3211514"/>
          </a:xfrm>
          <a:prstGeom prst="rect">
            <a:avLst/>
          </a:prstGeom>
          <a:noFill/>
          <a:ln w="9525">
            <a:solidFill>
              <a:schemeClr val="accent1">
                <a:lumMod val="75000"/>
              </a:schemeClr>
            </a:solidFill>
            <a:miter lim="800000"/>
            <a:headEnd/>
            <a:tailEnd/>
          </a:ln>
          <a:effectLst/>
        </p:spPr>
      </p:pic>
      <p:pic>
        <p:nvPicPr>
          <p:cNvPr id="27651" name="Picture 3"/>
          <p:cNvPicPr>
            <a:picLocks noChangeAspect="1" noChangeArrowheads="1"/>
          </p:cNvPicPr>
          <p:nvPr/>
        </p:nvPicPr>
        <p:blipFill>
          <a:blip r:embed="rId3"/>
          <a:srcRect/>
          <a:stretch>
            <a:fillRect/>
          </a:stretch>
        </p:blipFill>
        <p:spPr bwMode="auto">
          <a:xfrm>
            <a:off x="4615544" y="2713732"/>
            <a:ext cx="4500620" cy="3218982"/>
          </a:xfrm>
          <a:prstGeom prst="rect">
            <a:avLst/>
          </a:prstGeom>
          <a:noFill/>
          <a:ln w="9525">
            <a:solidFill>
              <a:schemeClr val="accent1">
                <a:lumMod val="75000"/>
              </a:schemeClr>
            </a:solidFill>
            <a:miter lim="800000"/>
            <a:headEnd/>
            <a:tailEnd/>
          </a:ln>
          <a:effectLst/>
        </p:spPr>
      </p:pic>
      <p:sp>
        <p:nvSpPr>
          <p:cNvPr id="5" name="Slide Number Placeholder 4"/>
          <p:cNvSpPr>
            <a:spLocks noGrp="1"/>
          </p:cNvSpPr>
          <p:nvPr>
            <p:ph type="sldNum" sz="quarter" idx="12"/>
          </p:nvPr>
        </p:nvSpPr>
        <p:spPr/>
        <p:txBody>
          <a:bodyPr/>
          <a:lstStyle/>
          <a:p>
            <a:fld id="{7245EDC7-BD95-4B71-A5A3-E463E6F32BDB}" type="slidenum">
              <a:rPr lang="en-US" smtClean="0"/>
              <a:pPr/>
              <a:t>4</a:t>
            </a:fld>
            <a:endParaRPr lang="en-US"/>
          </a:p>
        </p:txBody>
      </p:sp>
      <p:sp>
        <p:nvSpPr>
          <p:cNvPr id="6" name="Footer Placeholder 5"/>
          <p:cNvSpPr>
            <a:spLocks noGrp="1"/>
          </p:cNvSpPr>
          <p:nvPr>
            <p:ph type="ftr" sz="quarter" idx="11"/>
          </p:nvPr>
        </p:nvSpPr>
        <p:spPr/>
        <p:txBody>
          <a:bodyPr/>
          <a:lstStyle/>
          <a:p>
            <a:r>
              <a:rPr lang="en-US" smtClean="0"/>
              <a:t>Dr. Vohra</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928" y="1219200"/>
            <a:ext cx="3739243" cy="3139321"/>
          </a:xfrm>
          <a:prstGeom prst="rect">
            <a:avLst/>
          </a:prstGeom>
          <a:noFill/>
        </p:spPr>
        <p:txBody>
          <a:bodyPr wrap="square" rtlCol="0">
            <a:spAutoFit/>
          </a:bodyPr>
          <a:lstStyle/>
          <a:p>
            <a:r>
              <a:rPr lang="en-US" dirty="0" smtClean="0"/>
              <a:t>The urogenital diaphragm is a triangular </a:t>
            </a:r>
            <a:r>
              <a:rPr lang="en-US" dirty="0" err="1" smtClean="0"/>
              <a:t>musculofascial</a:t>
            </a:r>
            <a:r>
              <a:rPr lang="en-US" dirty="0" smtClean="0"/>
              <a:t> diaphragm situated in the anterior part of the perineum. It is formed by the sphincter </a:t>
            </a:r>
            <a:r>
              <a:rPr lang="en-US" dirty="0" err="1" smtClean="0"/>
              <a:t>urethrae</a:t>
            </a:r>
            <a:r>
              <a:rPr lang="en-US" dirty="0" smtClean="0"/>
              <a:t> muscle &amp; deep transverse perineal muscles, which are enclosed between a superior and an inferior layer of fascia of the urogenital diaphragm. The inferior layer of fascia is often referred to as the </a:t>
            </a:r>
            <a:r>
              <a:rPr lang="en-US" b="1" dirty="0" smtClean="0"/>
              <a:t>perineal membrane.</a:t>
            </a:r>
            <a:endParaRPr lang="en-US" dirty="0" smtClean="0"/>
          </a:p>
        </p:txBody>
      </p:sp>
      <p:sp>
        <p:nvSpPr>
          <p:cNvPr id="25601" name="Rectangle 1"/>
          <p:cNvSpPr>
            <a:spLocks noChangeArrowheads="1"/>
          </p:cNvSpPr>
          <p:nvPr/>
        </p:nvSpPr>
        <p:spPr bwMode="auto">
          <a:xfrm>
            <a:off x="2536371" y="188974"/>
            <a:ext cx="407125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Urogenital Diaphragm</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5" descr="C8FF14"/>
          <p:cNvPicPr>
            <a:picLocks noChangeAspect="1" noChangeArrowheads="1"/>
          </p:cNvPicPr>
          <p:nvPr/>
        </p:nvPicPr>
        <p:blipFill>
          <a:blip r:embed="rId2"/>
          <a:srcRect/>
          <a:stretch>
            <a:fillRect/>
          </a:stretch>
        </p:blipFill>
        <p:spPr bwMode="auto">
          <a:xfrm>
            <a:off x="4071372" y="1011013"/>
            <a:ext cx="4830306" cy="443184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245EDC7-BD95-4B71-A5A3-E463E6F32BDB}" type="slidenum">
              <a:rPr lang="en-US" smtClean="0"/>
              <a:pPr/>
              <a:t>5</a:t>
            </a:fld>
            <a:endParaRPr lang="en-US"/>
          </a:p>
        </p:txBody>
      </p:sp>
      <p:sp>
        <p:nvSpPr>
          <p:cNvPr id="6" name="Footer Placeholder 5"/>
          <p:cNvSpPr>
            <a:spLocks noGrp="1"/>
          </p:cNvSpPr>
          <p:nvPr>
            <p:ph type="ftr" sz="quarter" idx="11"/>
          </p:nvPr>
        </p:nvSpPr>
        <p:spPr/>
        <p:txBody>
          <a:bodyPr/>
          <a:lstStyle/>
          <a:p>
            <a:r>
              <a:rPr lang="en-US" smtClean="0"/>
              <a:t>Dr. Vohra</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2385" y="1617507"/>
            <a:ext cx="7979229" cy="646331"/>
          </a:xfrm>
          <a:prstGeom prst="rect">
            <a:avLst/>
          </a:prstGeom>
          <a:noFill/>
        </p:spPr>
        <p:txBody>
          <a:bodyPr wrap="square" rtlCol="0">
            <a:spAutoFit/>
          </a:bodyPr>
          <a:lstStyle/>
          <a:p>
            <a:r>
              <a:rPr lang="en-US" dirty="0" smtClean="0"/>
              <a:t>The space between the perineal membrane &amp; the inferior fascial layer of pelvic diaphragm &amp; laterally the obturator fascia </a:t>
            </a:r>
            <a:endParaRPr lang="en-US" dirty="0"/>
          </a:p>
        </p:txBody>
      </p:sp>
      <p:sp>
        <p:nvSpPr>
          <p:cNvPr id="3" name="Rectangle 2"/>
          <p:cNvSpPr/>
          <p:nvPr/>
        </p:nvSpPr>
        <p:spPr>
          <a:xfrm>
            <a:off x="673986" y="816821"/>
            <a:ext cx="3360215" cy="523220"/>
          </a:xfrm>
          <a:prstGeom prst="rect">
            <a:avLst/>
          </a:prstGeom>
        </p:spPr>
        <p:txBody>
          <a:bodyPr wrap="none">
            <a:spAutoFit/>
          </a:bodyPr>
          <a:lstStyle/>
          <a:p>
            <a:r>
              <a:rPr lang="en-US" sz="2800" b="1" dirty="0" smtClean="0"/>
              <a:t>Deep perineal  pouch</a:t>
            </a:r>
            <a:endParaRPr lang="en-US" sz="2800" dirty="0"/>
          </a:p>
        </p:txBody>
      </p:sp>
      <p:pic>
        <p:nvPicPr>
          <p:cNvPr id="4" name="Picture 2"/>
          <p:cNvPicPr>
            <a:picLocks noChangeAspect="1" noChangeArrowheads="1"/>
          </p:cNvPicPr>
          <p:nvPr/>
        </p:nvPicPr>
        <p:blipFill>
          <a:blip r:embed="rId2"/>
          <a:srcRect/>
          <a:stretch>
            <a:fillRect/>
          </a:stretch>
        </p:blipFill>
        <p:spPr bwMode="auto">
          <a:xfrm>
            <a:off x="10886" y="2710316"/>
            <a:ext cx="4559396" cy="3211514"/>
          </a:xfrm>
          <a:prstGeom prst="rect">
            <a:avLst/>
          </a:prstGeom>
          <a:noFill/>
          <a:ln w="9525">
            <a:solidFill>
              <a:schemeClr val="accent1">
                <a:lumMod val="75000"/>
              </a:schemeClr>
            </a:solid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4615544" y="2713732"/>
            <a:ext cx="4500620" cy="3218982"/>
          </a:xfrm>
          <a:prstGeom prst="rect">
            <a:avLst/>
          </a:prstGeom>
          <a:noFill/>
          <a:ln w="9525">
            <a:solidFill>
              <a:schemeClr val="accent1">
                <a:lumMod val="75000"/>
              </a:schemeClr>
            </a:solidFill>
            <a:miter lim="800000"/>
            <a:headEnd/>
            <a:tailEnd/>
          </a:ln>
          <a:effectLst/>
        </p:spPr>
      </p:pic>
      <p:sp>
        <p:nvSpPr>
          <p:cNvPr id="6" name="Slide Number Placeholder 5"/>
          <p:cNvSpPr>
            <a:spLocks noGrp="1"/>
          </p:cNvSpPr>
          <p:nvPr>
            <p:ph type="sldNum" sz="quarter" idx="12"/>
          </p:nvPr>
        </p:nvSpPr>
        <p:spPr/>
        <p:txBody>
          <a:bodyPr/>
          <a:lstStyle/>
          <a:p>
            <a:fld id="{7245EDC7-BD95-4B71-A5A3-E463E6F32BDB}" type="slidenum">
              <a:rPr lang="en-US" smtClean="0"/>
              <a:pPr/>
              <a:t>6</a:t>
            </a:fld>
            <a:endParaRPr lang="en-US"/>
          </a:p>
        </p:txBody>
      </p:sp>
      <p:sp>
        <p:nvSpPr>
          <p:cNvPr id="7" name="Footer Placeholder 6"/>
          <p:cNvSpPr>
            <a:spLocks noGrp="1"/>
          </p:cNvSpPr>
          <p:nvPr>
            <p:ph type="ftr" sz="quarter" idx="11"/>
          </p:nvPr>
        </p:nvSpPr>
        <p:spPr/>
        <p:txBody>
          <a:bodyPr/>
          <a:lstStyle/>
          <a:p>
            <a:r>
              <a:rPr lang="en-US" smtClean="0"/>
              <a:t>Dr. Vohra</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2"/>
          <a:srcRect/>
          <a:stretch>
            <a:fillRect/>
          </a:stretch>
        </p:blipFill>
        <p:spPr bwMode="auto">
          <a:xfrm>
            <a:off x="742345" y="304349"/>
            <a:ext cx="7694088" cy="3353252"/>
          </a:xfrm>
          <a:prstGeom prst="rect">
            <a:avLst/>
          </a:prstGeom>
          <a:noFill/>
          <a:ln w="9525">
            <a:noFill/>
            <a:miter lim="800000"/>
            <a:headEnd/>
            <a:tailEnd/>
          </a:ln>
          <a:effectLst/>
        </p:spPr>
      </p:pic>
      <p:pic>
        <p:nvPicPr>
          <p:cNvPr id="22530" name="Picture 2"/>
          <p:cNvPicPr>
            <a:picLocks noChangeAspect="1" noChangeArrowheads="1"/>
          </p:cNvPicPr>
          <p:nvPr/>
        </p:nvPicPr>
        <p:blipFill>
          <a:blip r:embed="rId3"/>
          <a:srcRect/>
          <a:stretch>
            <a:fillRect/>
          </a:stretch>
        </p:blipFill>
        <p:spPr bwMode="auto">
          <a:xfrm>
            <a:off x="356555" y="3472318"/>
            <a:ext cx="8452662" cy="3332616"/>
          </a:xfrm>
          <a:prstGeom prst="rect">
            <a:avLst/>
          </a:prstGeom>
          <a:noFill/>
          <a:ln w="9525">
            <a:noFill/>
            <a:miter lim="800000"/>
            <a:headEnd/>
            <a:tailEnd/>
          </a:ln>
          <a:effectLst/>
        </p:spPr>
      </p:pic>
      <p:sp>
        <p:nvSpPr>
          <p:cNvPr id="5" name="TextBox 4"/>
          <p:cNvSpPr txBox="1"/>
          <p:nvPr/>
        </p:nvSpPr>
        <p:spPr>
          <a:xfrm>
            <a:off x="3047997" y="3145738"/>
            <a:ext cx="3039165" cy="523220"/>
          </a:xfrm>
          <a:prstGeom prst="rect">
            <a:avLst/>
          </a:prstGeom>
          <a:noFill/>
        </p:spPr>
        <p:txBody>
          <a:bodyPr wrap="none" rtlCol="0">
            <a:spAutoFit/>
          </a:bodyPr>
          <a:lstStyle/>
          <a:p>
            <a:r>
              <a:rPr lang="en-US" sz="2800" b="1" dirty="0" smtClean="0"/>
              <a:t>Layers of perineum</a:t>
            </a:r>
            <a:endParaRPr lang="en-US" sz="2800" b="1" dirty="0"/>
          </a:p>
        </p:txBody>
      </p:sp>
      <p:sp>
        <p:nvSpPr>
          <p:cNvPr id="6" name="TextBox 5"/>
          <p:cNvSpPr txBox="1"/>
          <p:nvPr/>
        </p:nvSpPr>
        <p:spPr>
          <a:xfrm>
            <a:off x="1883229" y="478971"/>
            <a:ext cx="837089" cy="461665"/>
          </a:xfrm>
          <a:prstGeom prst="rect">
            <a:avLst/>
          </a:prstGeom>
          <a:noFill/>
        </p:spPr>
        <p:txBody>
          <a:bodyPr wrap="none" rtlCol="0">
            <a:spAutoFit/>
          </a:bodyPr>
          <a:lstStyle/>
          <a:p>
            <a:r>
              <a:rPr lang="en-US" sz="2400" b="1" dirty="0" smtClean="0"/>
              <a:t>Male</a:t>
            </a:r>
            <a:endParaRPr lang="en-US" sz="2400" b="1" dirty="0"/>
          </a:p>
        </p:txBody>
      </p:sp>
      <p:sp>
        <p:nvSpPr>
          <p:cNvPr id="7" name="TextBox 6"/>
          <p:cNvSpPr txBox="1"/>
          <p:nvPr/>
        </p:nvSpPr>
        <p:spPr>
          <a:xfrm>
            <a:off x="6444344" y="446314"/>
            <a:ext cx="1109919" cy="461665"/>
          </a:xfrm>
          <a:prstGeom prst="rect">
            <a:avLst/>
          </a:prstGeom>
          <a:noFill/>
        </p:spPr>
        <p:txBody>
          <a:bodyPr wrap="none" rtlCol="0">
            <a:spAutoFit/>
          </a:bodyPr>
          <a:lstStyle/>
          <a:p>
            <a:r>
              <a:rPr lang="en-US" sz="2400" b="1" dirty="0" smtClean="0"/>
              <a:t>Female</a:t>
            </a:r>
            <a:endParaRPr lang="en-US" sz="2400" b="1" dirty="0"/>
          </a:p>
        </p:txBody>
      </p:sp>
      <p:sp>
        <p:nvSpPr>
          <p:cNvPr id="8" name="Slide Number Placeholder 7"/>
          <p:cNvSpPr>
            <a:spLocks noGrp="1"/>
          </p:cNvSpPr>
          <p:nvPr>
            <p:ph type="sldNum" sz="quarter" idx="12"/>
          </p:nvPr>
        </p:nvSpPr>
        <p:spPr/>
        <p:txBody>
          <a:bodyPr/>
          <a:lstStyle/>
          <a:p>
            <a:fld id="{7245EDC7-BD95-4B71-A5A3-E463E6F32BDB}" type="slidenum">
              <a:rPr lang="en-US" smtClean="0"/>
              <a:pPr/>
              <a:t>7</a:t>
            </a:fld>
            <a:endParaRPr lang="en-US"/>
          </a:p>
        </p:txBody>
      </p:sp>
      <p:sp>
        <p:nvSpPr>
          <p:cNvPr id="9" name="Footer Placeholder 8"/>
          <p:cNvSpPr>
            <a:spLocks noGrp="1"/>
          </p:cNvSpPr>
          <p:nvPr>
            <p:ph type="ftr" sz="quarter" idx="11"/>
          </p:nvPr>
        </p:nvSpPr>
        <p:spPr/>
        <p:txBody>
          <a:bodyPr/>
          <a:lstStyle/>
          <a:p>
            <a:r>
              <a:rPr lang="en-US" smtClean="0"/>
              <a:t>Dr. Vohra</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239485" y="336098"/>
            <a:ext cx="8665029" cy="2940730"/>
          </a:xfrm>
          <a:prstGeom prst="rect">
            <a:avLst/>
          </a:prstGeom>
          <a:noFill/>
          <a:ln w="9525">
            <a:noFill/>
            <a:miter lim="800000"/>
            <a:headEnd/>
            <a:tailEnd/>
          </a:ln>
          <a:effectLst/>
        </p:spPr>
      </p:pic>
      <p:pic>
        <p:nvPicPr>
          <p:cNvPr id="21505" name="Picture 1"/>
          <p:cNvPicPr>
            <a:picLocks noChangeAspect="1" noChangeArrowheads="1"/>
          </p:cNvPicPr>
          <p:nvPr/>
        </p:nvPicPr>
        <p:blipFill>
          <a:blip r:embed="rId3"/>
          <a:srcRect/>
          <a:stretch>
            <a:fillRect/>
          </a:stretch>
        </p:blipFill>
        <p:spPr bwMode="auto">
          <a:xfrm>
            <a:off x="274183" y="3417888"/>
            <a:ext cx="8575626" cy="2514826"/>
          </a:xfrm>
          <a:prstGeom prst="rect">
            <a:avLst/>
          </a:prstGeom>
          <a:noFill/>
          <a:ln w="9525">
            <a:noFill/>
            <a:miter lim="800000"/>
            <a:headEnd/>
            <a:tailEnd/>
          </a:ln>
          <a:effectLst/>
        </p:spPr>
      </p:pic>
      <p:sp>
        <p:nvSpPr>
          <p:cNvPr id="4" name="TextBox 3"/>
          <p:cNvSpPr txBox="1"/>
          <p:nvPr/>
        </p:nvSpPr>
        <p:spPr>
          <a:xfrm>
            <a:off x="3047997" y="3047764"/>
            <a:ext cx="3039165" cy="523220"/>
          </a:xfrm>
          <a:prstGeom prst="rect">
            <a:avLst/>
          </a:prstGeom>
          <a:noFill/>
        </p:spPr>
        <p:txBody>
          <a:bodyPr wrap="none" rtlCol="0">
            <a:spAutoFit/>
          </a:bodyPr>
          <a:lstStyle/>
          <a:p>
            <a:r>
              <a:rPr lang="en-US" sz="2800" b="1" dirty="0" smtClean="0"/>
              <a:t>Layers of perineum</a:t>
            </a:r>
            <a:endParaRPr lang="en-US" sz="2800" b="1" dirty="0"/>
          </a:p>
        </p:txBody>
      </p:sp>
      <p:sp>
        <p:nvSpPr>
          <p:cNvPr id="6" name="TextBox 5"/>
          <p:cNvSpPr txBox="1"/>
          <p:nvPr/>
        </p:nvSpPr>
        <p:spPr>
          <a:xfrm>
            <a:off x="1436915" y="478971"/>
            <a:ext cx="837089" cy="461665"/>
          </a:xfrm>
          <a:prstGeom prst="rect">
            <a:avLst/>
          </a:prstGeom>
          <a:noFill/>
        </p:spPr>
        <p:txBody>
          <a:bodyPr wrap="none" rtlCol="0">
            <a:spAutoFit/>
          </a:bodyPr>
          <a:lstStyle/>
          <a:p>
            <a:r>
              <a:rPr lang="en-US" sz="2400" b="1" dirty="0" smtClean="0"/>
              <a:t>Male</a:t>
            </a:r>
            <a:endParaRPr lang="en-US" sz="2400" b="1" dirty="0"/>
          </a:p>
        </p:txBody>
      </p:sp>
      <p:sp>
        <p:nvSpPr>
          <p:cNvPr id="7" name="TextBox 6"/>
          <p:cNvSpPr txBox="1"/>
          <p:nvPr/>
        </p:nvSpPr>
        <p:spPr>
          <a:xfrm>
            <a:off x="6542316" y="446314"/>
            <a:ext cx="1109919" cy="461665"/>
          </a:xfrm>
          <a:prstGeom prst="rect">
            <a:avLst/>
          </a:prstGeom>
          <a:noFill/>
        </p:spPr>
        <p:txBody>
          <a:bodyPr wrap="none" rtlCol="0">
            <a:spAutoFit/>
          </a:bodyPr>
          <a:lstStyle/>
          <a:p>
            <a:r>
              <a:rPr lang="en-US" sz="2400" b="1" dirty="0" smtClean="0"/>
              <a:t>Female</a:t>
            </a:r>
            <a:endParaRPr lang="en-US" sz="2400" b="1" dirty="0"/>
          </a:p>
        </p:txBody>
      </p:sp>
      <p:sp>
        <p:nvSpPr>
          <p:cNvPr id="8" name="Slide Number Placeholder 7"/>
          <p:cNvSpPr>
            <a:spLocks noGrp="1"/>
          </p:cNvSpPr>
          <p:nvPr>
            <p:ph type="sldNum" sz="quarter" idx="12"/>
          </p:nvPr>
        </p:nvSpPr>
        <p:spPr/>
        <p:txBody>
          <a:bodyPr/>
          <a:lstStyle/>
          <a:p>
            <a:fld id="{7245EDC7-BD95-4B71-A5A3-E463E6F32BDB}" type="slidenum">
              <a:rPr lang="en-US" smtClean="0"/>
              <a:pPr/>
              <a:t>8</a:t>
            </a:fld>
            <a:endParaRPr lang="en-US"/>
          </a:p>
        </p:txBody>
      </p:sp>
      <p:sp>
        <p:nvSpPr>
          <p:cNvPr id="9" name="Footer Placeholder 8"/>
          <p:cNvSpPr>
            <a:spLocks noGrp="1"/>
          </p:cNvSpPr>
          <p:nvPr>
            <p:ph type="ftr" sz="quarter" idx="11"/>
          </p:nvPr>
        </p:nvSpPr>
        <p:spPr/>
        <p:txBody>
          <a:bodyPr/>
          <a:lstStyle/>
          <a:p>
            <a:r>
              <a:rPr lang="en-US" smtClean="0"/>
              <a:t>Dr. Vohra</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2"/>
          <a:srcRect/>
          <a:stretch>
            <a:fillRect/>
          </a:stretch>
        </p:blipFill>
        <p:spPr bwMode="auto">
          <a:xfrm>
            <a:off x="285410" y="2001384"/>
            <a:ext cx="8551408" cy="2810102"/>
          </a:xfrm>
          <a:prstGeom prst="rect">
            <a:avLst/>
          </a:prstGeom>
          <a:noFill/>
          <a:ln w="9525">
            <a:noFill/>
            <a:miter lim="800000"/>
            <a:headEnd/>
            <a:tailEnd/>
          </a:ln>
          <a:effectLst/>
        </p:spPr>
      </p:pic>
      <p:sp>
        <p:nvSpPr>
          <p:cNvPr id="3" name="TextBox 2"/>
          <p:cNvSpPr txBox="1"/>
          <p:nvPr/>
        </p:nvSpPr>
        <p:spPr>
          <a:xfrm>
            <a:off x="3052417" y="522281"/>
            <a:ext cx="3039165" cy="523220"/>
          </a:xfrm>
          <a:prstGeom prst="rect">
            <a:avLst/>
          </a:prstGeom>
          <a:noFill/>
        </p:spPr>
        <p:txBody>
          <a:bodyPr wrap="none" rtlCol="0">
            <a:spAutoFit/>
          </a:bodyPr>
          <a:lstStyle/>
          <a:p>
            <a:r>
              <a:rPr lang="en-US" sz="2800" b="1" dirty="0" smtClean="0"/>
              <a:t>Layers of perineum</a:t>
            </a:r>
            <a:endParaRPr lang="en-US" sz="2800" b="1" dirty="0"/>
          </a:p>
        </p:txBody>
      </p:sp>
      <p:sp>
        <p:nvSpPr>
          <p:cNvPr id="4" name="TextBox 3"/>
          <p:cNvSpPr txBox="1"/>
          <p:nvPr/>
        </p:nvSpPr>
        <p:spPr>
          <a:xfrm>
            <a:off x="1371600" y="2133599"/>
            <a:ext cx="837089" cy="461665"/>
          </a:xfrm>
          <a:prstGeom prst="rect">
            <a:avLst/>
          </a:prstGeom>
          <a:noFill/>
        </p:spPr>
        <p:txBody>
          <a:bodyPr wrap="none" rtlCol="0">
            <a:spAutoFit/>
          </a:bodyPr>
          <a:lstStyle/>
          <a:p>
            <a:r>
              <a:rPr lang="en-US" sz="2400" b="1" dirty="0" smtClean="0"/>
              <a:t>Male</a:t>
            </a:r>
            <a:endParaRPr lang="en-US" sz="2400" b="1" dirty="0"/>
          </a:p>
        </p:txBody>
      </p:sp>
      <p:sp>
        <p:nvSpPr>
          <p:cNvPr id="5" name="TextBox 4"/>
          <p:cNvSpPr txBox="1"/>
          <p:nvPr/>
        </p:nvSpPr>
        <p:spPr>
          <a:xfrm>
            <a:off x="6574972" y="2188028"/>
            <a:ext cx="1109919" cy="461665"/>
          </a:xfrm>
          <a:prstGeom prst="rect">
            <a:avLst/>
          </a:prstGeom>
          <a:noFill/>
        </p:spPr>
        <p:txBody>
          <a:bodyPr wrap="none" rtlCol="0">
            <a:spAutoFit/>
          </a:bodyPr>
          <a:lstStyle/>
          <a:p>
            <a:r>
              <a:rPr lang="en-US" sz="2400" b="1" dirty="0" smtClean="0"/>
              <a:t>Female</a:t>
            </a:r>
            <a:endParaRPr lang="en-US" sz="2400" b="1" dirty="0"/>
          </a:p>
        </p:txBody>
      </p:sp>
      <p:sp>
        <p:nvSpPr>
          <p:cNvPr id="6" name="Slide Number Placeholder 5"/>
          <p:cNvSpPr>
            <a:spLocks noGrp="1"/>
          </p:cNvSpPr>
          <p:nvPr>
            <p:ph type="sldNum" sz="quarter" idx="12"/>
          </p:nvPr>
        </p:nvSpPr>
        <p:spPr/>
        <p:txBody>
          <a:bodyPr/>
          <a:lstStyle/>
          <a:p>
            <a:fld id="{7245EDC7-BD95-4B71-A5A3-E463E6F32BDB}" type="slidenum">
              <a:rPr lang="en-US" smtClean="0"/>
              <a:pPr/>
              <a:t>9</a:t>
            </a:fld>
            <a:endParaRPr lang="en-US"/>
          </a:p>
        </p:txBody>
      </p:sp>
      <p:sp>
        <p:nvSpPr>
          <p:cNvPr id="7" name="Footer Placeholder 6"/>
          <p:cNvSpPr>
            <a:spLocks noGrp="1"/>
          </p:cNvSpPr>
          <p:nvPr>
            <p:ph type="ftr" sz="quarter" idx="11"/>
          </p:nvPr>
        </p:nvSpPr>
        <p:spPr/>
        <p:txBody>
          <a:bodyPr/>
          <a:lstStyle/>
          <a:p>
            <a:r>
              <a:rPr lang="en-US" smtClean="0"/>
              <a:t>Dr. Vohra</a:t>
            </a: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TotalTime>
  <Words>2202</Words>
  <Application>Microsoft Office PowerPoint</Application>
  <PresentationFormat>On-screen Show (4:3)</PresentationFormat>
  <Paragraphs>213</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KSU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Vohra</dc:creator>
  <cp:lastModifiedBy>user</cp:lastModifiedBy>
  <cp:revision>44</cp:revision>
  <dcterms:created xsi:type="dcterms:W3CDTF">2009-04-14T06:18:51Z</dcterms:created>
  <dcterms:modified xsi:type="dcterms:W3CDTF">2009-04-17T21:59:56Z</dcterms:modified>
</cp:coreProperties>
</file>