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6" r:id="rId3"/>
    <p:sldId id="257" r:id="rId4"/>
    <p:sldId id="260" r:id="rId5"/>
    <p:sldId id="261" r:id="rId6"/>
    <p:sldId id="259" r:id="rId7"/>
    <p:sldId id="276" r:id="rId8"/>
    <p:sldId id="262" r:id="rId9"/>
    <p:sldId id="263" r:id="rId10"/>
    <p:sldId id="265" r:id="rId11"/>
    <p:sldId id="266" r:id="rId12"/>
    <p:sldId id="264" r:id="rId13"/>
    <p:sldId id="268" r:id="rId14"/>
    <p:sldId id="267" r:id="rId15"/>
    <p:sldId id="272" r:id="rId16"/>
    <p:sldId id="273" r:id="rId17"/>
    <p:sldId id="269" r:id="rId18"/>
    <p:sldId id="270" r:id="rId19"/>
    <p:sldId id="271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336600"/>
    <a:srgbClr val="008000"/>
    <a:srgbClr val="FF0066"/>
    <a:srgbClr val="FFFF00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 snapToGrid="0" showGuides="1">
      <p:cViewPr>
        <p:scale>
          <a:sx n="86" d="100"/>
          <a:sy n="86" d="100"/>
        </p:scale>
        <p:origin x="-1764" y="-216"/>
      </p:cViewPr>
      <p:guideLst>
        <p:guide orient="horz" pos="21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254AA-462C-415C-A69A-2496AF1F38CD}" type="datetimeFigureOut">
              <a:rPr lang="en-US" smtClean="0"/>
              <a:t>4/18/2009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6552-09A6-4778-B331-40789EFFD4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6552-09A6-4778-B331-40789EFFD4D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71C21-5C7A-49B9-A926-DF31C5BD8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93835-3C7A-4B6C-A7F3-CD7D679F4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BC279-000F-4F61-A8B2-957D65410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9B264-8A56-418D-B272-CFA5BC58F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3CFF6-DF1E-4C7E-B599-80977C3109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EF309-975A-4523-8132-A78F7E5C7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5135A-6AA5-413A-BF46-CD5F7C840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41A7B-0116-49F1-94A3-45630D5B59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0CA18-29DD-41F9-B874-FF4512D6A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2B020-E322-4311-BF08-5B2053E956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2FC6E-7A25-4DD7-8E9D-87005B34C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6600"/>
            </a:gs>
            <a:gs pos="100000">
              <a:srgbClr val="336600">
                <a:gamma/>
                <a:shade val="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Dr. Vohra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0DE82E-9D1B-4EE8-9A66-16EAD96F0F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23900" y="139700"/>
            <a:ext cx="76596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Muscles of the Anterior Fascial Compartments of the Thigh</a:t>
            </a:r>
            <a:r>
              <a:rPr lang="en-US" sz="4400" b="1">
                <a:solidFill>
                  <a:srgbClr val="FF0066"/>
                </a:solidFill>
              </a:rPr>
              <a:t>  </a:t>
            </a:r>
          </a:p>
        </p:txBody>
      </p:sp>
      <p:pic>
        <p:nvPicPr>
          <p:cNvPr id="14339" name="Picture 3" descr="Lower Limb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1651000"/>
            <a:ext cx="8512175" cy="47402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41363" y="174625"/>
            <a:ext cx="765968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Muscles of the Anterior Fascial Compartments of the Thigh</a:t>
            </a:r>
            <a:r>
              <a:rPr lang="en-US" sz="4400" b="1">
                <a:solidFill>
                  <a:srgbClr val="FF0066"/>
                </a:solidFill>
              </a:rPr>
              <a:t>  </a:t>
            </a:r>
          </a:p>
        </p:txBody>
      </p:sp>
      <p:pic>
        <p:nvPicPr>
          <p:cNvPr id="13315" name="Picture 3" descr="Lower Limb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455738"/>
            <a:ext cx="4106862" cy="52800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23900" y="104775"/>
            <a:ext cx="76596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Muscles of the Anterior Fascial Compartments of the Thigh</a:t>
            </a:r>
            <a:r>
              <a:rPr lang="en-US" sz="4400" b="1">
                <a:solidFill>
                  <a:srgbClr val="FF0066"/>
                </a:solidFill>
              </a:rPr>
              <a:t>  </a:t>
            </a:r>
          </a:p>
        </p:txBody>
      </p:sp>
      <p:pic>
        <p:nvPicPr>
          <p:cNvPr id="15364" name="Picture 4" descr="Lower Limb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565275"/>
            <a:ext cx="8829675" cy="48021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41363" y="149225"/>
            <a:ext cx="76596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Muscles of the Anterior Fascial Compartments of the Thigh</a:t>
            </a:r>
          </a:p>
          <a:p>
            <a:pPr algn="ctr"/>
            <a:r>
              <a:rPr lang="en-US" sz="3600" b="1">
                <a:solidFill>
                  <a:srgbClr val="FFFF00"/>
                </a:solidFill>
              </a:rPr>
              <a:t>Quadriceps Femoris</a:t>
            </a:r>
            <a:r>
              <a:rPr lang="en-US" sz="4400" b="1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1268" name="Picture 4" descr="Lower Limb 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1811338"/>
            <a:ext cx="6648450" cy="503396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41363" y="174625"/>
            <a:ext cx="76596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Muscles of the Anterior Fascial Compartments of the Thigh</a:t>
            </a:r>
          </a:p>
          <a:p>
            <a:pPr algn="ctr"/>
            <a:r>
              <a:rPr lang="en-US" sz="3200" b="1">
                <a:solidFill>
                  <a:srgbClr val="FFFF00"/>
                </a:solidFill>
              </a:rPr>
              <a:t>Quadriceps Femoris</a:t>
            </a:r>
            <a:r>
              <a:rPr lang="en-US" sz="3200" b="1">
                <a:solidFill>
                  <a:srgbClr val="FF0066"/>
                </a:solidFill>
              </a:rPr>
              <a:t> </a:t>
            </a:r>
            <a:r>
              <a:rPr lang="en-US" sz="4400" b="1">
                <a:solidFill>
                  <a:srgbClr val="FF0066"/>
                </a:solidFill>
              </a:rPr>
              <a:t>  </a:t>
            </a:r>
          </a:p>
        </p:txBody>
      </p:sp>
      <p:pic>
        <p:nvPicPr>
          <p:cNvPr id="12292" name="Picture 4" descr="Lower Limb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2333625"/>
            <a:ext cx="8080375" cy="25685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22313" y="-49213"/>
            <a:ext cx="7659687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</a:rPr>
              <a:t>Femoral Triangle</a:t>
            </a:r>
            <a:endParaRPr lang="en-US" sz="4400" b="1">
              <a:solidFill>
                <a:srgbClr val="FF0066"/>
              </a:solidFill>
            </a:endParaRPr>
          </a:p>
        </p:txBody>
      </p:sp>
      <p:pic>
        <p:nvPicPr>
          <p:cNvPr id="7172" name="Picture 4" descr="Lower Limb 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2044700"/>
            <a:ext cx="4819650" cy="4813300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4775" y="646113"/>
            <a:ext cx="527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A triangular depressed area situated in the upper part of the medial aspect of the thigh just below the inguinal ligament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wer Limb 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338"/>
            <a:ext cx="6972300" cy="652145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41363" y="149225"/>
            <a:ext cx="76596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66"/>
                </a:solidFill>
              </a:rPr>
              <a:t>Blood Supply of the Anterior Fascial Compartments of the Thigh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Femoral Artery </a:t>
            </a:r>
            <a:r>
              <a:rPr lang="en-US" sz="4400" b="1" dirty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66"/>
                </a:solidFill>
              </a:rPr>
              <a:t>main artery of lower limb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9875" y="2725738"/>
            <a:ext cx="43021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Origin</a:t>
            </a:r>
            <a:r>
              <a:rPr lang="en-US" sz="2400" b="1">
                <a:solidFill>
                  <a:srgbClr val="FFFF00"/>
                </a:solidFill>
              </a:rPr>
              <a:t> </a:t>
            </a:r>
          </a:p>
          <a:p>
            <a:r>
              <a:rPr lang="en-US" b="1">
                <a:solidFill>
                  <a:srgbClr val="FFFF00"/>
                </a:solidFill>
              </a:rPr>
              <a:t>Continuation of Ext. Iliac artery below the inguinal ligament. Enters the thigh midway between the ant. Sup. Iliac spine &amp;  pubic Symphysis 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 sz="2400" b="1">
                <a:solidFill>
                  <a:srgbClr val="FF0066"/>
                </a:solidFill>
              </a:rPr>
              <a:t>Termination</a:t>
            </a:r>
            <a:r>
              <a:rPr lang="en-US">
                <a:solidFill>
                  <a:srgbClr val="FFFF00"/>
                </a:solidFill>
              </a:rPr>
              <a:t> </a:t>
            </a:r>
          </a:p>
          <a:p>
            <a:r>
              <a:rPr lang="en-US" b="1">
                <a:solidFill>
                  <a:srgbClr val="FFFF00"/>
                </a:solidFill>
              </a:rPr>
              <a:t>Ends at the opening in the adductor magnus muscle by entering the popliteal fossa as popliteal artery  </a:t>
            </a:r>
            <a:endParaRPr lang="en-US" sz="2400" b="1">
              <a:solidFill>
                <a:srgbClr val="FF0066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746625" y="2859088"/>
            <a:ext cx="2701925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Branches</a:t>
            </a:r>
            <a:r>
              <a:rPr lang="en-US"/>
              <a:t> </a:t>
            </a:r>
          </a:p>
          <a:p>
            <a:r>
              <a:rPr lang="en-US" sz="2000" b="1">
                <a:solidFill>
                  <a:srgbClr val="66FFFF"/>
                </a:solidFill>
              </a:rPr>
              <a:t>Superficial:</a:t>
            </a:r>
          </a:p>
          <a:p>
            <a:r>
              <a:rPr lang="en-US" b="1">
                <a:solidFill>
                  <a:srgbClr val="FFFF00"/>
                </a:solidFill>
              </a:rPr>
              <a:t>Sup. Ext. Pudendal </a:t>
            </a:r>
          </a:p>
          <a:p>
            <a:r>
              <a:rPr lang="en-US" b="1">
                <a:solidFill>
                  <a:srgbClr val="FFFF00"/>
                </a:solidFill>
              </a:rPr>
              <a:t>Sup. Epigastric</a:t>
            </a:r>
          </a:p>
          <a:p>
            <a:r>
              <a:rPr lang="en-US" b="1">
                <a:solidFill>
                  <a:srgbClr val="FFFF00"/>
                </a:solidFill>
              </a:rPr>
              <a:t>Sup circumflex iliac 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66FFFF"/>
                </a:solidFill>
              </a:rPr>
              <a:t>Deep:</a:t>
            </a:r>
            <a:endParaRPr lang="en-US" sz="1600">
              <a:solidFill>
                <a:srgbClr val="66FFFF"/>
              </a:solidFill>
            </a:endParaRPr>
          </a:p>
          <a:p>
            <a:r>
              <a:rPr lang="en-US" b="1">
                <a:solidFill>
                  <a:srgbClr val="FFFF00"/>
                </a:solidFill>
              </a:rPr>
              <a:t>Profunda femoris</a:t>
            </a:r>
          </a:p>
          <a:p>
            <a:r>
              <a:rPr lang="en-US" b="1">
                <a:solidFill>
                  <a:srgbClr val="FFFF00"/>
                </a:solidFill>
              </a:rPr>
              <a:t>Deep Ext. pudendal </a:t>
            </a:r>
          </a:p>
          <a:p>
            <a:r>
              <a:rPr lang="en-US" b="1">
                <a:solidFill>
                  <a:srgbClr val="FFFF00"/>
                </a:solidFill>
              </a:rPr>
              <a:t>Descending genicular 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6667500" y="4710113"/>
            <a:ext cx="476250" cy="3762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067550" y="4170363"/>
            <a:ext cx="2085975" cy="9255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Lat. Cir femoral</a:t>
            </a:r>
          </a:p>
          <a:p>
            <a:r>
              <a:rPr lang="en-US">
                <a:solidFill>
                  <a:srgbClr val="FFFF00"/>
                </a:solidFill>
              </a:rPr>
              <a:t>Med. Cir. Femoral </a:t>
            </a:r>
          </a:p>
          <a:p>
            <a:r>
              <a:rPr lang="en-US">
                <a:solidFill>
                  <a:srgbClr val="FFFF00"/>
                </a:solidFill>
              </a:rPr>
              <a:t>4 perforating 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Lower Limb 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6200" y="19050"/>
            <a:ext cx="3865563" cy="6858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1363" y="2389188"/>
            <a:ext cx="765968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FF00"/>
                </a:solidFill>
              </a:rPr>
              <a:t>Femoral Nerve</a:t>
            </a:r>
            <a:r>
              <a:rPr lang="en-US" sz="4400" b="1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en-US" sz="4400" b="1">
                <a:solidFill>
                  <a:srgbClr val="FF0066"/>
                </a:solidFill>
              </a:rPr>
              <a:t>Largest branch of lumbar plexus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79500" y="2711450"/>
            <a:ext cx="6946900" cy="139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Lower Limb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62213" y="2738438"/>
            <a:ext cx="4219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Femoral Sheath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622425" y="3351213"/>
            <a:ext cx="5829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66FFFF"/>
                </a:solidFill>
              </a:rPr>
              <a:t>Inferior prolongation of transversalis &amp; iliopsoas fascia</a:t>
            </a:r>
            <a:endParaRPr lang="en-US" sz="3200" b="1">
              <a:solidFill>
                <a:srgbClr val="66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wer Limb 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5" y="85725"/>
            <a:ext cx="6661150" cy="667067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Lower Limb 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41288"/>
            <a:ext cx="8096250" cy="657542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17725" y="2039938"/>
            <a:ext cx="48863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</a:rPr>
              <a:t>The femoral sheath does not enclose the femoral nerve</a:t>
            </a:r>
            <a:r>
              <a:rPr lang="en-US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85838" y="133350"/>
            <a:ext cx="7172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The adductor (subsartorial) canal</a:t>
            </a:r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1160463"/>
            <a:ext cx="434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FFFF"/>
                </a:solidFill>
              </a:rPr>
              <a:t>An intermuscular cleft situated on the medial aspect  of the middle 3</a:t>
            </a:r>
            <a:r>
              <a:rPr lang="en-US" sz="2800" b="1" baseline="30000">
                <a:solidFill>
                  <a:srgbClr val="66FFFF"/>
                </a:solidFill>
              </a:rPr>
              <a:t>rd</a:t>
            </a:r>
            <a:r>
              <a:rPr lang="en-US" sz="2800" b="1">
                <a:solidFill>
                  <a:srgbClr val="66FFFF"/>
                </a:solidFill>
              </a:rPr>
              <a:t> of the thigh  </a:t>
            </a:r>
          </a:p>
        </p:txBody>
      </p:sp>
      <p:pic>
        <p:nvPicPr>
          <p:cNvPr id="25605" name="Picture 5" descr="Lower Limb 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5" y="831850"/>
            <a:ext cx="4591050" cy="5788025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115050" y="3192463"/>
            <a:ext cx="514350" cy="137953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7650" y="2967038"/>
            <a:ext cx="2781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</a:rPr>
              <a:t>Contents of </a:t>
            </a:r>
          </a:p>
          <a:p>
            <a:r>
              <a:rPr lang="en-US" sz="2800" b="1">
                <a:solidFill>
                  <a:srgbClr val="FF0066"/>
                </a:solidFill>
              </a:rPr>
              <a:t>adductor canal</a:t>
            </a:r>
            <a:r>
              <a:rPr lang="en-US">
                <a:solidFill>
                  <a:srgbClr val="66FFFF"/>
                </a:solidFill>
              </a:rPr>
              <a:t>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07975" y="3887788"/>
            <a:ext cx="33861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66FFFF"/>
                </a:solidFill>
              </a:rPr>
              <a:t>Femoral artery  &amp; vein</a:t>
            </a:r>
          </a:p>
          <a:p>
            <a:r>
              <a:rPr lang="en-US" sz="2400" b="1">
                <a:solidFill>
                  <a:srgbClr val="66FFFF"/>
                </a:solidFill>
              </a:rPr>
              <a:t>Deep lymph vessels </a:t>
            </a:r>
          </a:p>
          <a:p>
            <a:r>
              <a:rPr lang="en-US" sz="2400" b="1">
                <a:solidFill>
                  <a:srgbClr val="66FFFF"/>
                </a:solidFill>
              </a:rPr>
              <a:t>Saphenous nerve </a:t>
            </a:r>
          </a:p>
          <a:p>
            <a:r>
              <a:rPr lang="en-US" sz="2400" b="1">
                <a:solidFill>
                  <a:srgbClr val="66FFFF"/>
                </a:solidFill>
              </a:rPr>
              <a:t>Nerve to vastus med</a:t>
            </a:r>
          </a:p>
          <a:p>
            <a:r>
              <a:rPr lang="en-US" sz="2400" b="1">
                <a:solidFill>
                  <a:srgbClr val="66FFFF"/>
                </a:solidFill>
              </a:rPr>
              <a:t>Obturator nerve </a:t>
            </a:r>
          </a:p>
          <a:p>
            <a:endParaRPr lang="en-US" sz="2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9153" y="1408113"/>
            <a:ext cx="374573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66"/>
                </a:solidFill>
              </a:rPr>
              <a:t>Femoral artery &amp; vein  </a:t>
            </a:r>
            <a:r>
              <a:rPr lang="en-US" sz="2000" b="1" dirty="0" err="1" smtClean="0">
                <a:solidFill>
                  <a:srgbClr val="FF0066"/>
                </a:solidFill>
              </a:rPr>
              <a:t>Catherization</a:t>
            </a:r>
            <a:r>
              <a:rPr lang="en-US" sz="2000" b="1" dirty="0" smtClean="0">
                <a:solidFill>
                  <a:srgbClr val="FF0066"/>
                </a:solidFill>
              </a:rPr>
              <a:t>  </a:t>
            </a:r>
            <a:endParaRPr lang="en-US" sz="2000" b="1" dirty="0">
              <a:solidFill>
                <a:srgbClr val="FF0066"/>
              </a:solidFill>
            </a:endParaRPr>
          </a:p>
          <a:p>
            <a:r>
              <a:rPr lang="en-US" sz="2000" b="1" dirty="0">
                <a:solidFill>
                  <a:srgbClr val="FF0066"/>
                </a:solidFill>
              </a:rPr>
              <a:t>Varicose veins </a:t>
            </a:r>
          </a:p>
          <a:p>
            <a:r>
              <a:rPr lang="en-US" sz="2000" b="1" dirty="0" err="1">
                <a:solidFill>
                  <a:srgbClr val="FF0066"/>
                </a:solidFill>
              </a:rPr>
              <a:t>Veinous</a:t>
            </a:r>
            <a:r>
              <a:rPr lang="en-US" sz="2000" b="1" dirty="0">
                <a:solidFill>
                  <a:srgbClr val="FF0066"/>
                </a:solidFill>
              </a:rPr>
              <a:t> cut down </a:t>
            </a:r>
          </a:p>
          <a:p>
            <a:r>
              <a:rPr lang="en-US" sz="2000" b="1" dirty="0" err="1">
                <a:solidFill>
                  <a:srgbClr val="FF0066"/>
                </a:solidFill>
              </a:rPr>
              <a:t>Saphenous</a:t>
            </a:r>
            <a:r>
              <a:rPr lang="en-US" sz="2000" b="1" dirty="0">
                <a:solidFill>
                  <a:srgbClr val="FF0066"/>
                </a:solidFill>
              </a:rPr>
              <a:t> vein in coronary bypass surgery</a:t>
            </a:r>
          </a:p>
          <a:p>
            <a:r>
              <a:rPr lang="en-US" sz="2000" b="1" dirty="0">
                <a:solidFill>
                  <a:srgbClr val="FF0066"/>
                </a:solidFill>
              </a:rPr>
              <a:t>Femoral hernia </a:t>
            </a:r>
          </a:p>
        </p:txBody>
      </p:sp>
      <p:pic>
        <p:nvPicPr>
          <p:cNvPr id="26630" name="Picture 6" descr="Lower Limb 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8550" y="457200"/>
            <a:ext cx="2647950" cy="4229100"/>
          </a:xfrm>
          <a:prstGeom prst="rect">
            <a:avLst/>
          </a:prstGeo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87338"/>
            <a:ext cx="4010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Clinical Notes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6631" name="Picture 7" descr="Lower Limb 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25" y="1857375"/>
            <a:ext cx="3400425" cy="42576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723900" y="2133600"/>
            <a:ext cx="7696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42938" y="436563"/>
            <a:ext cx="4010025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/>
            <a:r>
              <a:rPr lang="en-US" sz="3600" b="1" dirty="0">
                <a:solidFill>
                  <a:srgbClr val="FF0066"/>
                </a:solidFill>
              </a:rPr>
              <a:t>Introduction</a:t>
            </a:r>
          </a:p>
          <a:p>
            <a:pPr marL="371475" indent="-371475"/>
            <a:r>
              <a:rPr lang="en-US" sz="2000" b="1" dirty="0">
                <a:solidFill>
                  <a:srgbClr val="FFFF00"/>
                </a:solidFill>
              </a:rPr>
              <a:t>Lower limb is designed to support the body, its weight &amp; it is mainly responsible for gait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  <a:p>
            <a:pPr marL="371475" indent="-371475"/>
            <a:endParaRPr lang="en-US" sz="2000" dirty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Organization of the Lower Limb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71475" indent="-371475"/>
            <a:r>
              <a:rPr lang="en-US" sz="2000" b="1" dirty="0" smtClean="0">
                <a:solidFill>
                  <a:srgbClr val="FFFF00"/>
                </a:solidFill>
              </a:rPr>
              <a:t>Lower </a:t>
            </a:r>
            <a:r>
              <a:rPr lang="en-US" sz="2000" b="1" dirty="0">
                <a:solidFill>
                  <a:srgbClr val="FFFF00"/>
                </a:solidFill>
              </a:rPr>
              <a:t>limb has four parts</a:t>
            </a:r>
          </a:p>
          <a:p>
            <a:pPr marL="371475" indent="-371475">
              <a:buFontTx/>
              <a:buAutoNum type="romanLcParenR"/>
            </a:pPr>
            <a:r>
              <a:rPr lang="en-US" sz="2000" b="1" dirty="0">
                <a:solidFill>
                  <a:srgbClr val="FFFF00"/>
                </a:solidFill>
              </a:rPr>
              <a:t>Hip 	(gluteal region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endParaRPr lang="en-US" sz="2000" b="1" dirty="0">
              <a:solidFill>
                <a:srgbClr val="FFFF00"/>
              </a:solidFill>
            </a:endParaRPr>
          </a:p>
          <a:p>
            <a:pPr marL="371475" indent="-371475">
              <a:buFontTx/>
              <a:buAutoNum type="romanLcParenR"/>
            </a:pPr>
            <a:r>
              <a:rPr lang="en-US" sz="2000" b="1" dirty="0" smtClean="0">
                <a:solidFill>
                  <a:srgbClr val="FFFF00"/>
                </a:solidFill>
              </a:rPr>
              <a:t>Thigh</a:t>
            </a:r>
          </a:p>
          <a:p>
            <a:pPr marL="371475" indent="-371475">
              <a:buFontTx/>
              <a:buAutoNum type="romanLcParenR"/>
            </a:pPr>
            <a:r>
              <a:rPr lang="en-US" sz="2000" b="1" dirty="0" smtClean="0">
                <a:solidFill>
                  <a:srgbClr val="FFFF00"/>
                </a:solidFill>
              </a:rPr>
              <a:t>Knee </a:t>
            </a:r>
            <a:endParaRPr lang="en-US" sz="2000" b="1" dirty="0">
              <a:solidFill>
                <a:srgbClr val="FFFF00"/>
              </a:solidFill>
            </a:endParaRPr>
          </a:p>
          <a:p>
            <a:pPr marL="371475" indent="-371475">
              <a:buFontTx/>
              <a:buAutoNum type="romanLcParenR"/>
            </a:pPr>
            <a:r>
              <a:rPr lang="en-US" sz="2000" b="1" dirty="0">
                <a:solidFill>
                  <a:srgbClr val="FFFF00"/>
                </a:solidFill>
              </a:rPr>
              <a:t>Leg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371475" indent="-371475">
              <a:buFontTx/>
              <a:buAutoNum type="romanLcParenR"/>
            </a:pPr>
            <a:r>
              <a:rPr lang="en-US" sz="2000" b="1" dirty="0" smtClean="0">
                <a:solidFill>
                  <a:srgbClr val="FFFF00"/>
                </a:solidFill>
              </a:rPr>
              <a:t>Ankle </a:t>
            </a:r>
            <a:endParaRPr lang="en-US" sz="2000" b="1" dirty="0">
              <a:solidFill>
                <a:srgbClr val="FFFF00"/>
              </a:solidFill>
            </a:endParaRPr>
          </a:p>
          <a:p>
            <a:pPr marL="371475" indent="-371475">
              <a:buFontTx/>
              <a:buAutoNum type="romanLcParenR"/>
            </a:pPr>
            <a:r>
              <a:rPr lang="en-US" sz="2000" b="1" dirty="0">
                <a:solidFill>
                  <a:srgbClr val="FFFF00"/>
                </a:solidFill>
              </a:rPr>
              <a:t>Foot</a:t>
            </a:r>
          </a:p>
        </p:txBody>
      </p:sp>
      <p:pic>
        <p:nvPicPr>
          <p:cNvPr id="3075" name="Picture 3" descr="Iqra Cousre L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1750" y="63500"/>
            <a:ext cx="3114675" cy="67278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4775" y="236538"/>
            <a:ext cx="446722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Superficial fascia of the lower Limb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</a:p>
          <a:p>
            <a:r>
              <a:rPr lang="en-US" sz="2000" b="1" dirty="0">
                <a:solidFill>
                  <a:schemeClr val="accent1">
                    <a:lumMod val="90000"/>
                  </a:schemeClr>
                </a:solidFill>
              </a:rPr>
              <a:t>Fatty &amp; Membranous layers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Superficial nerves, superficial vessel, &amp; superficial inguinal lymph nodes are present b/w these two layers.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0066"/>
                </a:solidFill>
              </a:rPr>
              <a:t>Nerves: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Lat. Cut. N of thigh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Med. Cut. N of thigh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Intermed</a:t>
            </a:r>
            <a:r>
              <a:rPr lang="en-US" sz="2000" b="1" dirty="0">
                <a:solidFill>
                  <a:srgbClr val="FFFF00"/>
                </a:solidFill>
              </a:rPr>
              <a:t>. Cut. N of thigh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Femoral br. of </a:t>
            </a:r>
            <a:r>
              <a:rPr lang="en-US" sz="2000" b="1" dirty="0" err="1">
                <a:solidFill>
                  <a:srgbClr val="FFFF00"/>
                </a:solidFill>
              </a:rPr>
              <a:t>Genitofemoral</a:t>
            </a:r>
            <a:r>
              <a:rPr lang="en-US" sz="2000" b="1" dirty="0">
                <a:solidFill>
                  <a:srgbClr val="FFFF00"/>
                </a:solidFill>
              </a:rPr>
              <a:t> n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Ilioinguinal</a:t>
            </a:r>
            <a:r>
              <a:rPr lang="en-US" sz="2000" b="1" dirty="0">
                <a:solidFill>
                  <a:srgbClr val="FFFF00"/>
                </a:solidFill>
              </a:rPr>
              <a:t> n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Branch from obturator n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Patellar plexus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0066"/>
                </a:solidFill>
              </a:rPr>
              <a:t>Veins: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Great </a:t>
            </a:r>
            <a:r>
              <a:rPr lang="en-US" sz="2000" b="1" dirty="0" err="1">
                <a:solidFill>
                  <a:srgbClr val="FFFF00"/>
                </a:solidFill>
              </a:rPr>
              <a:t>Saphenous</a:t>
            </a:r>
            <a:r>
              <a:rPr lang="en-US" sz="2000" b="1" dirty="0">
                <a:solidFill>
                  <a:srgbClr val="FFFF00"/>
                </a:solidFill>
              </a:rPr>
              <a:t> Vein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Small </a:t>
            </a:r>
            <a:r>
              <a:rPr lang="en-US" sz="2000" b="1" dirty="0" err="1">
                <a:solidFill>
                  <a:srgbClr val="FFFF00"/>
                </a:solidFill>
              </a:rPr>
              <a:t>Saphenous</a:t>
            </a:r>
            <a:r>
              <a:rPr lang="en-US" sz="2000" b="1" dirty="0">
                <a:solidFill>
                  <a:srgbClr val="FFFF00"/>
                </a:solidFill>
              </a:rPr>
              <a:t> Vein</a:t>
            </a:r>
          </a:p>
        </p:txBody>
      </p:sp>
      <p:pic>
        <p:nvPicPr>
          <p:cNvPr id="19459" name="Picture 3" descr="Lower Limb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513" y="211138"/>
            <a:ext cx="3671887" cy="63849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49400" y="0"/>
            <a:ext cx="60452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</a:rPr>
              <a:t>Superficial Inguinal Lymph Nodes</a:t>
            </a:r>
          </a:p>
          <a:p>
            <a:r>
              <a:rPr lang="en-US" sz="2000" b="1">
                <a:solidFill>
                  <a:srgbClr val="FFFF00"/>
                </a:solidFill>
              </a:rPr>
              <a:t>Horizontal Group</a:t>
            </a:r>
          </a:p>
          <a:p>
            <a:r>
              <a:rPr lang="en-US" sz="2000" b="1">
                <a:solidFill>
                  <a:srgbClr val="FFFF00"/>
                </a:solidFill>
              </a:rPr>
              <a:t>Vertical Group</a:t>
            </a:r>
          </a:p>
        </p:txBody>
      </p:sp>
      <p:pic>
        <p:nvPicPr>
          <p:cNvPr id="18436" name="Picture 4" descr="Lower Limb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1241425"/>
            <a:ext cx="7648575" cy="54768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7788" y="115888"/>
            <a:ext cx="513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</a:rPr>
              <a:t>Deep fascia of the lower limb </a:t>
            </a:r>
            <a:endParaRPr lang="en-US" sz="2000" b="1" i="1">
              <a:solidFill>
                <a:srgbClr val="FF0066"/>
              </a:solidFill>
            </a:endParaRPr>
          </a:p>
        </p:txBody>
      </p:sp>
      <p:pic>
        <p:nvPicPr>
          <p:cNvPr id="20484" name="Picture 4" descr="Lower Limb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988" y="174625"/>
            <a:ext cx="3783012" cy="6529388"/>
          </a:xfrm>
          <a:prstGeom prst="rect">
            <a:avLst/>
          </a:prstGeom>
          <a:noFill/>
        </p:spPr>
      </p:pic>
      <p:pic>
        <p:nvPicPr>
          <p:cNvPr id="20487" name="Picture 7" descr="Lower Limb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2111375"/>
            <a:ext cx="3297237" cy="4572000"/>
          </a:xfrm>
          <a:prstGeom prst="rect">
            <a:avLst/>
          </a:prstGeom>
          <a:noFill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5250" y="714375"/>
            <a:ext cx="49752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Fascia Lata (deep fascia of the thigh)</a:t>
            </a:r>
          </a:p>
          <a:p>
            <a:r>
              <a:rPr lang="en-US" sz="2000" b="1">
                <a:solidFill>
                  <a:srgbClr val="FFFF00"/>
                </a:solidFill>
              </a:rPr>
              <a:t>Crural Fascia </a:t>
            </a:r>
            <a:r>
              <a:rPr lang="en-US" b="1">
                <a:solidFill>
                  <a:srgbClr val="FFFF00"/>
                </a:solidFill>
              </a:rPr>
              <a:t>(deep fascia of the leg)</a:t>
            </a:r>
            <a:endParaRPr lang="en-US" sz="2000" b="1">
              <a:solidFill>
                <a:srgbClr val="FFFF00"/>
              </a:solidFill>
            </a:endParaRPr>
          </a:p>
          <a:p>
            <a:r>
              <a:rPr lang="en-US" sz="2000" b="1">
                <a:solidFill>
                  <a:srgbClr val="FFFF00"/>
                </a:solidFill>
              </a:rPr>
              <a:t>Iliotibial Trat</a:t>
            </a:r>
          </a:p>
          <a:p>
            <a:r>
              <a:rPr lang="en-US" sz="2000" b="1">
                <a:solidFill>
                  <a:srgbClr val="FFFF00"/>
                </a:solidFill>
              </a:rPr>
              <a:t>Saphenous Opening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90000"/>
                  </a:schemeClr>
                </a:solidFill>
              </a:rPr>
              <a:t>Dr. Vohra </a:t>
            </a:r>
            <a:endParaRPr lang="en-US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81200" y="247650"/>
            <a:ext cx="518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66"/>
                </a:solidFill>
              </a:rPr>
              <a:t>Saphenous Opening</a:t>
            </a:r>
            <a:r>
              <a:rPr lang="en-US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 flipH="1">
            <a:off x="304800" y="2428875"/>
            <a:ext cx="34385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An opening or a gape in the deep fascia in </a:t>
            </a:r>
            <a:r>
              <a:rPr lang="en-US" sz="2000" b="1" dirty="0" smtClean="0">
                <a:solidFill>
                  <a:srgbClr val="FFFF00"/>
                </a:solidFill>
              </a:rPr>
              <a:t>the </a:t>
            </a:r>
            <a:r>
              <a:rPr lang="en-US" sz="2000" b="1" dirty="0">
                <a:solidFill>
                  <a:srgbClr val="FFFF00"/>
                </a:solidFill>
              </a:rPr>
              <a:t>front of the thigh </a:t>
            </a:r>
            <a:r>
              <a:rPr lang="en-US" sz="2000" b="1" dirty="0" smtClean="0">
                <a:solidFill>
                  <a:srgbClr val="FFFF00"/>
                </a:solidFill>
              </a:rPr>
              <a:t>4cm </a:t>
            </a:r>
            <a:r>
              <a:rPr lang="en-US" sz="2000" b="1" dirty="0" err="1">
                <a:solidFill>
                  <a:srgbClr val="FFFF00"/>
                </a:solidFill>
              </a:rPr>
              <a:t>inferolateral</a:t>
            </a:r>
            <a:r>
              <a:rPr lang="en-US" sz="2000" b="1" dirty="0">
                <a:solidFill>
                  <a:srgbClr val="FFFF00"/>
                </a:solidFill>
              </a:rPr>
              <a:t> to the pubic tubercle.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The </a:t>
            </a:r>
            <a:r>
              <a:rPr lang="en-US" sz="2000" b="1" dirty="0" err="1">
                <a:solidFill>
                  <a:srgbClr val="FFFF00"/>
                </a:solidFill>
              </a:rPr>
              <a:t>saphenous</a:t>
            </a:r>
            <a:r>
              <a:rPr lang="en-US" sz="2000" b="1" dirty="0">
                <a:solidFill>
                  <a:srgbClr val="FFFF00"/>
                </a:solidFill>
              </a:rPr>
              <a:t> opening is </a:t>
            </a:r>
            <a:r>
              <a:rPr lang="en-US" sz="2000" b="1" dirty="0" smtClean="0">
                <a:solidFill>
                  <a:srgbClr val="FFFF00"/>
                </a:solidFill>
              </a:rPr>
              <a:t>covered by loose  </a:t>
            </a:r>
            <a:r>
              <a:rPr lang="en-US" sz="2000" b="1" dirty="0">
                <a:solidFill>
                  <a:srgbClr val="FFFF00"/>
                </a:solidFill>
              </a:rPr>
              <a:t>CT called </a:t>
            </a:r>
            <a:r>
              <a:rPr lang="en-US" sz="2000" b="1" dirty="0">
                <a:solidFill>
                  <a:schemeClr val="accent1">
                    <a:lumMod val="90000"/>
                  </a:schemeClr>
                </a:solidFill>
              </a:rPr>
              <a:t>CRIBRIFORM</a:t>
            </a:r>
            <a:r>
              <a:rPr lang="en-US" sz="2000" b="1" dirty="0">
                <a:solidFill>
                  <a:srgbClr val="FFFF00"/>
                </a:solidFill>
              </a:rPr>
              <a:t> fascia.</a:t>
            </a:r>
          </a:p>
        </p:txBody>
      </p:sp>
      <p:pic>
        <p:nvPicPr>
          <p:cNvPr id="22534" name="Picture 6" descr="Lower Limb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150" y="942975"/>
            <a:ext cx="5403850" cy="59150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41363" y="0"/>
            <a:ext cx="7659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Fascial Compartments of the Thigh</a:t>
            </a:r>
            <a:r>
              <a:rPr lang="en-US" sz="4400" b="1">
                <a:solidFill>
                  <a:srgbClr val="FF0066"/>
                </a:solidFill>
              </a:rPr>
              <a:t> 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0650" y="812800"/>
            <a:ext cx="8902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Three</a:t>
            </a:r>
            <a:r>
              <a:rPr lang="en-US" sz="2400" b="1" dirty="0">
                <a:solidFill>
                  <a:srgbClr val="FFFF00"/>
                </a:solidFill>
              </a:rPr>
              <a:t> fascial septa  pass from the inner aspect of the deep fascial sheath of the thigh to the </a:t>
            </a:r>
            <a:r>
              <a:rPr lang="en-US" sz="2400" b="1" dirty="0" err="1">
                <a:solidFill>
                  <a:srgbClr val="FFFF00"/>
                </a:solidFill>
              </a:rPr>
              <a:t>linea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aspera</a:t>
            </a:r>
            <a:r>
              <a:rPr lang="en-US" sz="2400" b="1" dirty="0">
                <a:solidFill>
                  <a:srgbClr val="FFFF00"/>
                </a:solidFill>
              </a:rPr>
              <a:t> of the femur. Making </a:t>
            </a:r>
            <a:r>
              <a:rPr lang="en-US" sz="2400" b="1" dirty="0" smtClean="0">
                <a:solidFill>
                  <a:schemeClr val="accent1">
                    <a:lumMod val="90000"/>
                  </a:schemeClr>
                </a:solidFill>
              </a:rPr>
              <a:t>Anterior  </a:t>
            </a:r>
            <a:r>
              <a:rPr lang="en-US" sz="2400" b="1" dirty="0" smtClean="0">
                <a:solidFill>
                  <a:schemeClr val="accent1">
                    <a:lumMod val="90000"/>
                  </a:schemeClr>
                </a:solidFill>
              </a:rPr>
              <a:t>p</a:t>
            </a:r>
            <a:r>
              <a:rPr lang="en-US" sz="2400" b="1" dirty="0" smtClean="0">
                <a:solidFill>
                  <a:schemeClr val="accent1">
                    <a:lumMod val="90000"/>
                  </a:schemeClr>
                </a:solidFill>
              </a:rPr>
              <a:t>osterior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&amp; </a:t>
            </a: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Medial</a:t>
            </a:r>
            <a:r>
              <a:rPr lang="en-US" sz="2400" b="1" dirty="0">
                <a:solidFill>
                  <a:srgbClr val="FFFF00"/>
                </a:solidFill>
              </a:rPr>
              <a:t> compartments. </a:t>
            </a:r>
            <a:r>
              <a:rPr lang="en-US" sz="2400" b="1" dirty="0" smtClean="0">
                <a:solidFill>
                  <a:srgbClr val="FFFF00"/>
                </a:solidFill>
              </a:rPr>
              <a:t>Having muscles</a:t>
            </a:r>
            <a:r>
              <a:rPr lang="en-US" sz="2400" b="1" dirty="0">
                <a:solidFill>
                  <a:srgbClr val="FFFF00"/>
                </a:solidFill>
              </a:rPr>
              <a:t>, nerves &amp; arteries. </a:t>
            </a:r>
          </a:p>
        </p:txBody>
      </p:sp>
      <p:pic>
        <p:nvPicPr>
          <p:cNvPr id="17412" name="Picture 4" descr="Lower Limb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2401888"/>
            <a:ext cx="6462712" cy="42989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qra Cousre List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280988"/>
            <a:ext cx="4029075" cy="628173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CA18-29DD-41F9-B874-FF4512D6A1B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Vohra 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586</Words>
  <Application>Microsoft PowerPoint</Application>
  <PresentationFormat>On-screen Show (4:3)</PresentationFormat>
  <Paragraphs>148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Vohra</dc:creator>
  <cp:lastModifiedBy>Vohra</cp:lastModifiedBy>
  <cp:revision>24</cp:revision>
  <dcterms:created xsi:type="dcterms:W3CDTF">2006-04-14T18:39:55Z</dcterms:created>
  <dcterms:modified xsi:type="dcterms:W3CDTF">2009-04-19T06:51:11Z</dcterms:modified>
</cp:coreProperties>
</file>