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8" r:id="rId2"/>
    <p:sldId id="259" r:id="rId3"/>
    <p:sldId id="293" r:id="rId4"/>
    <p:sldId id="260" r:id="rId5"/>
    <p:sldId id="281" r:id="rId6"/>
    <p:sldId id="287" r:id="rId7"/>
    <p:sldId id="261" r:id="rId8"/>
    <p:sldId id="262" r:id="rId9"/>
    <p:sldId id="263" r:id="rId10"/>
    <p:sldId id="264" r:id="rId11"/>
    <p:sldId id="265" r:id="rId12"/>
    <p:sldId id="282" r:id="rId13"/>
    <p:sldId id="289" r:id="rId14"/>
    <p:sldId id="266" r:id="rId15"/>
    <p:sldId id="268" r:id="rId16"/>
    <p:sldId id="269" r:id="rId17"/>
    <p:sldId id="270" r:id="rId18"/>
    <p:sldId id="271" r:id="rId19"/>
    <p:sldId id="273" r:id="rId20"/>
    <p:sldId id="274" r:id="rId21"/>
    <p:sldId id="276" r:id="rId22"/>
    <p:sldId id="277" r:id="rId23"/>
    <p:sldId id="278" r:id="rId24"/>
    <p:sldId id="279" r:id="rId25"/>
    <p:sldId id="280" r:id="rId26"/>
    <p:sldId id="290" r:id="rId27"/>
    <p:sldId id="283" r:id="rId28"/>
    <p:sldId id="284" r:id="rId29"/>
    <p:sldId id="285" r:id="rId30"/>
    <p:sldId id="286" r:id="rId31"/>
    <p:sldId id="292" r:id="rId32"/>
    <p:sldId id="29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116" autoAdjust="0"/>
    <p:restoredTop sz="94660"/>
  </p:normalViewPr>
  <p:slideViewPr>
    <p:cSldViewPr>
      <p:cViewPr varScale="1">
        <p:scale>
          <a:sx n="64" d="100"/>
          <a:sy n="64" d="100"/>
        </p:scale>
        <p:origin x="-96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69A3F-99C4-4D1E-B4EF-EC828A0BE10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DCC7987-F542-40EB-8FA2-53FE9B415CFD}">
      <dgm:prSet phldrT="[Text]" custT="1"/>
      <dgm:spPr/>
      <dgm:t>
        <a:bodyPr/>
        <a:lstStyle/>
        <a:p>
          <a:r>
            <a:rPr lang="en-US" sz="2800" dirty="0" smtClean="0"/>
            <a:t>SKIN</a:t>
          </a:r>
          <a:endParaRPr lang="en-US" sz="2800" dirty="0"/>
        </a:p>
      </dgm:t>
    </dgm:pt>
    <dgm:pt modelId="{9752FA1F-A382-48BF-AA0F-A42417D57034}" type="parTrans" cxnId="{21133545-3FCE-4C9C-9173-55ECD65676DB}">
      <dgm:prSet/>
      <dgm:spPr/>
      <dgm:t>
        <a:bodyPr/>
        <a:lstStyle/>
        <a:p>
          <a:endParaRPr lang="en-US"/>
        </a:p>
      </dgm:t>
    </dgm:pt>
    <dgm:pt modelId="{AF1DABB5-5950-4212-98A2-F498CFF6FDDE}" type="sibTrans" cxnId="{21133545-3FCE-4C9C-9173-55ECD65676DB}">
      <dgm:prSet/>
      <dgm:spPr/>
      <dgm:t>
        <a:bodyPr/>
        <a:lstStyle/>
        <a:p>
          <a:endParaRPr lang="en-US"/>
        </a:p>
      </dgm:t>
    </dgm:pt>
    <dgm:pt modelId="{169F2233-F10A-43CF-ADF3-1C437B26EFD6}">
      <dgm:prSet phldrT="[Text]"/>
      <dgm:spPr/>
      <dgm:t>
        <a:bodyPr/>
        <a:lstStyle/>
        <a:p>
          <a:r>
            <a:rPr lang="en-US" dirty="0" err="1" smtClean="0"/>
            <a:t>Cutaneous</a:t>
          </a:r>
          <a:r>
            <a:rPr lang="en-US" dirty="0" smtClean="0"/>
            <a:t> Nerves</a:t>
          </a:r>
          <a:endParaRPr lang="en-US" dirty="0"/>
        </a:p>
      </dgm:t>
    </dgm:pt>
    <dgm:pt modelId="{8DE9C633-54F1-410B-B496-AA79BBAEC952}" type="parTrans" cxnId="{B2CF6C5B-AFC1-498C-8475-F65047F2E852}">
      <dgm:prSet/>
      <dgm:spPr/>
      <dgm:t>
        <a:bodyPr/>
        <a:lstStyle/>
        <a:p>
          <a:endParaRPr lang="en-US"/>
        </a:p>
      </dgm:t>
    </dgm:pt>
    <dgm:pt modelId="{4BE9B3D0-9CF4-47EE-B35B-3E5243E61625}" type="sibTrans" cxnId="{B2CF6C5B-AFC1-498C-8475-F65047F2E852}">
      <dgm:prSet/>
      <dgm:spPr/>
      <dgm:t>
        <a:bodyPr/>
        <a:lstStyle/>
        <a:p>
          <a:endParaRPr lang="en-US"/>
        </a:p>
      </dgm:t>
    </dgm:pt>
    <dgm:pt modelId="{B7E1D499-608A-470E-AAF5-EDE7CAB23610}">
      <dgm:prSet phldrT="[Text]"/>
      <dgm:spPr/>
      <dgm:t>
        <a:bodyPr/>
        <a:lstStyle/>
        <a:p>
          <a:r>
            <a:rPr lang="en-US" dirty="0" smtClean="0"/>
            <a:t>Superficial Veins</a:t>
          </a:r>
          <a:endParaRPr lang="en-US" dirty="0"/>
        </a:p>
      </dgm:t>
    </dgm:pt>
    <dgm:pt modelId="{78F28DFA-D720-4834-8655-DAE2A499F945}" type="parTrans" cxnId="{9FFAF7B7-696E-4783-8BE3-6878D92F6016}">
      <dgm:prSet/>
      <dgm:spPr/>
      <dgm:t>
        <a:bodyPr/>
        <a:lstStyle/>
        <a:p>
          <a:endParaRPr lang="en-US"/>
        </a:p>
      </dgm:t>
    </dgm:pt>
    <dgm:pt modelId="{21FE9E03-2173-4B1D-AE7A-E92D7299A161}" type="sibTrans" cxnId="{9FFAF7B7-696E-4783-8BE3-6878D92F6016}">
      <dgm:prSet/>
      <dgm:spPr/>
      <dgm:t>
        <a:bodyPr/>
        <a:lstStyle/>
        <a:p>
          <a:endParaRPr lang="en-US"/>
        </a:p>
      </dgm:t>
    </dgm:pt>
    <dgm:pt modelId="{6C14FF1B-F49F-4602-ADDF-31E5C4EC48DF}">
      <dgm:prSet phldrT="[Text]" custT="1"/>
      <dgm:spPr/>
      <dgm:t>
        <a:bodyPr/>
        <a:lstStyle/>
        <a:p>
          <a:r>
            <a:rPr lang="en-US" sz="2000" dirty="0" smtClean="0"/>
            <a:t>Muscles</a:t>
          </a:r>
          <a:endParaRPr lang="en-US" sz="2000" dirty="0"/>
        </a:p>
      </dgm:t>
    </dgm:pt>
    <dgm:pt modelId="{89105E04-7470-4273-9600-8E7C67CBAAF8}" type="parTrans" cxnId="{1C3A5367-DD0D-40C8-B895-2F0FE1A81669}">
      <dgm:prSet/>
      <dgm:spPr/>
      <dgm:t>
        <a:bodyPr/>
        <a:lstStyle/>
        <a:p>
          <a:endParaRPr lang="en-US"/>
        </a:p>
      </dgm:t>
    </dgm:pt>
    <dgm:pt modelId="{08CA74B8-8C20-4E04-ACC2-B0148483850C}" type="sibTrans" cxnId="{1C3A5367-DD0D-40C8-B895-2F0FE1A81669}">
      <dgm:prSet/>
      <dgm:spPr/>
      <dgm:t>
        <a:bodyPr/>
        <a:lstStyle/>
        <a:p>
          <a:endParaRPr lang="en-US"/>
        </a:p>
      </dgm:t>
    </dgm:pt>
    <dgm:pt modelId="{0F5FDA7C-90C3-497D-91D1-F3CCB928B420}">
      <dgm:prSet phldrT="[Text]"/>
      <dgm:spPr/>
      <dgm:t>
        <a:bodyPr/>
        <a:lstStyle/>
        <a:p>
          <a:r>
            <a:rPr lang="en-US" dirty="0" smtClean="0"/>
            <a:t>Muscles of posterior </a:t>
          </a:r>
          <a:r>
            <a:rPr lang="en-US" dirty="0" err="1" smtClean="0"/>
            <a:t>fascial</a:t>
          </a:r>
          <a:r>
            <a:rPr lang="en-US" dirty="0" smtClean="0"/>
            <a:t> compartment</a:t>
          </a:r>
          <a:endParaRPr lang="en-US" dirty="0"/>
        </a:p>
      </dgm:t>
    </dgm:pt>
    <dgm:pt modelId="{6F777831-38EB-443A-9FF9-6629D467D744}" type="parTrans" cxnId="{CA75EF54-2F31-4BCA-B4B2-BA988E8DB718}">
      <dgm:prSet/>
      <dgm:spPr/>
      <dgm:t>
        <a:bodyPr/>
        <a:lstStyle/>
        <a:p>
          <a:endParaRPr lang="en-US"/>
        </a:p>
      </dgm:t>
    </dgm:pt>
    <dgm:pt modelId="{FF3461AC-E723-48B3-83DC-BBC1E3B3A2E3}" type="sibTrans" cxnId="{CA75EF54-2F31-4BCA-B4B2-BA988E8DB718}">
      <dgm:prSet/>
      <dgm:spPr/>
      <dgm:t>
        <a:bodyPr/>
        <a:lstStyle/>
        <a:p>
          <a:endParaRPr lang="en-US"/>
        </a:p>
      </dgm:t>
    </dgm:pt>
    <dgm:pt modelId="{14073D25-E780-4760-B4C3-594951A50E60}">
      <dgm:prSet phldrT="[Text]"/>
      <dgm:spPr/>
      <dgm:t>
        <a:bodyPr/>
        <a:lstStyle/>
        <a:p>
          <a:r>
            <a:rPr lang="en-US" dirty="0" smtClean="0"/>
            <a:t>Superficial Group</a:t>
          </a:r>
          <a:endParaRPr lang="en-US" dirty="0"/>
        </a:p>
      </dgm:t>
    </dgm:pt>
    <dgm:pt modelId="{0A524CA3-EE61-4E00-8073-68AFEE4D8CAE}" type="parTrans" cxnId="{785CF9D8-4F56-458C-BEA2-D69EDE73B1A8}">
      <dgm:prSet/>
      <dgm:spPr/>
      <dgm:t>
        <a:bodyPr/>
        <a:lstStyle/>
        <a:p>
          <a:endParaRPr lang="en-US"/>
        </a:p>
      </dgm:t>
    </dgm:pt>
    <dgm:pt modelId="{12A4A0FB-F3FD-497C-85F9-18D126F32CBE}" type="sibTrans" cxnId="{785CF9D8-4F56-458C-BEA2-D69EDE73B1A8}">
      <dgm:prSet/>
      <dgm:spPr/>
      <dgm:t>
        <a:bodyPr/>
        <a:lstStyle/>
        <a:p>
          <a:endParaRPr lang="en-US"/>
        </a:p>
      </dgm:t>
    </dgm:pt>
    <dgm:pt modelId="{76514F29-90F0-426C-B0FA-970307843A78}">
      <dgm:prSet phldrT="[Text]" custT="1"/>
      <dgm:spPr/>
      <dgm:t>
        <a:bodyPr/>
        <a:lstStyle/>
        <a:p>
          <a:r>
            <a:rPr lang="en-US" sz="2400" dirty="0" smtClean="0"/>
            <a:t>Supply</a:t>
          </a:r>
          <a:endParaRPr lang="en-US" sz="2400" dirty="0"/>
        </a:p>
      </dgm:t>
    </dgm:pt>
    <dgm:pt modelId="{5FD7A81B-5FB8-4ACE-8F0F-9C0271FADE8E}" type="parTrans" cxnId="{784A55B5-CD56-4F9E-A30E-755C2665E2B8}">
      <dgm:prSet/>
      <dgm:spPr/>
      <dgm:t>
        <a:bodyPr/>
        <a:lstStyle/>
        <a:p>
          <a:endParaRPr lang="en-US"/>
        </a:p>
      </dgm:t>
    </dgm:pt>
    <dgm:pt modelId="{4CE04D26-B3B8-4667-8A93-FC39C1792684}" type="sibTrans" cxnId="{784A55B5-CD56-4F9E-A30E-755C2665E2B8}">
      <dgm:prSet/>
      <dgm:spPr/>
      <dgm:t>
        <a:bodyPr/>
        <a:lstStyle/>
        <a:p>
          <a:endParaRPr lang="en-US"/>
        </a:p>
      </dgm:t>
    </dgm:pt>
    <dgm:pt modelId="{37409896-2A6E-439A-A4AD-8365F58F36DB}">
      <dgm:prSet phldrT="[Text]"/>
      <dgm:spPr/>
      <dgm:t>
        <a:bodyPr/>
        <a:lstStyle/>
        <a:p>
          <a:r>
            <a:rPr lang="en-US" dirty="0" smtClean="0"/>
            <a:t>Arterial Supply</a:t>
          </a:r>
          <a:endParaRPr lang="en-US" dirty="0"/>
        </a:p>
      </dgm:t>
    </dgm:pt>
    <dgm:pt modelId="{07011A72-A147-431B-BBB5-D36757B547A5}" type="parTrans" cxnId="{B2D64929-B079-49F8-B6F0-3065EEFA60B7}">
      <dgm:prSet/>
      <dgm:spPr/>
      <dgm:t>
        <a:bodyPr/>
        <a:lstStyle/>
        <a:p>
          <a:endParaRPr lang="en-US"/>
        </a:p>
      </dgm:t>
    </dgm:pt>
    <dgm:pt modelId="{77C23378-26A2-43D9-B33D-E0CEA640BCAC}" type="sibTrans" cxnId="{B2D64929-B079-49F8-B6F0-3065EEFA60B7}">
      <dgm:prSet/>
      <dgm:spPr/>
      <dgm:t>
        <a:bodyPr/>
        <a:lstStyle/>
        <a:p>
          <a:endParaRPr lang="en-US"/>
        </a:p>
      </dgm:t>
    </dgm:pt>
    <dgm:pt modelId="{8E5A75E3-9CBA-4DAF-9F24-802964FED171}">
      <dgm:prSet phldrT="[Text]"/>
      <dgm:spPr/>
      <dgm:t>
        <a:bodyPr/>
        <a:lstStyle/>
        <a:p>
          <a:r>
            <a:rPr lang="en-US" dirty="0" smtClean="0"/>
            <a:t>Nerve Supply</a:t>
          </a:r>
          <a:endParaRPr lang="en-US" dirty="0"/>
        </a:p>
      </dgm:t>
    </dgm:pt>
    <dgm:pt modelId="{E2A4BCB4-FD62-4B7F-8947-EE135F65612A}" type="parTrans" cxnId="{D46D4835-856C-40D0-B99D-ED169C7E7F91}">
      <dgm:prSet/>
      <dgm:spPr/>
      <dgm:t>
        <a:bodyPr/>
        <a:lstStyle/>
        <a:p>
          <a:endParaRPr lang="en-US"/>
        </a:p>
      </dgm:t>
    </dgm:pt>
    <dgm:pt modelId="{238BBE29-9E6E-4A95-B3B6-06D207AB3490}" type="sibTrans" cxnId="{D46D4835-856C-40D0-B99D-ED169C7E7F91}">
      <dgm:prSet/>
      <dgm:spPr/>
      <dgm:t>
        <a:bodyPr/>
        <a:lstStyle/>
        <a:p>
          <a:endParaRPr lang="en-US"/>
        </a:p>
      </dgm:t>
    </dgm:pt>
    <dgm:pt modelId="{D672E978-0149-4C27-82F2-E0CC5557D563}">
      <dgm:prSet phldrT="[Text]"/>
      <dgm:spPr/>
      <dgm:t>
        <a:bodyPr/>
        <a:lstStyle/>
        <a:p>
          <a:r>
            <a:rPr lang="en-US" dirty="0" smtClean="0"/>
            <a:t>Deep Group</a:t>
          </a:r>
          <a:endParaRPr lang="en-US" dirty="0"/>
        </a:p>
      </dgm:t>
    </dgm:pt>
    <dgm:pt modelId="{4E9D59A1-774D-47A6-9BCB-42D9DB804B97}" type="parTrans" cxnId="{E737CD8F-380E-48E3-802A-2ABFE0E94F36}">
      <dgm:prSet/>
      <dgm:spPr/>
      <dgm:t>
        <a:bodyPr/>
        <a:lstStyle/>
        <a:p>
          <a:endParaRPr lang="en-US"/>
        </a:p>
      </dgm:t>
    </dgm:pt>
    <dgm:pt modelId="{AD34F915-55BE-48DF-ACA8-C27F7D3907AB}" type="sibTrans" cxnId="{E737CD8F-380E-48E3-802A-2ABFE0E94F36}">
      <dgm:prSet/>
      <dgm:spPr/>
      <dgm:t>
        <a:bodyPr/>
        <a:lstStyle/>
        <a:p>
          <a:endParaRPr lang="en-US"/>
        </a:p>
      </dgm:t>
    </dgm:pt>
    <dgm:pt modelId="{FAE71910-22E6-43BB-88C7-9394E06552A6}">
      <dgm:prSet phldrT="[Text]"/>
      <dgm:spPr/>
      <dgm:t>
        <a:bodyPr/>
        <a:lstStyle/>
        <a:p>
          <a:r>
            <a:rPr lang="en-US" dirty="0" smtClean="0"/>
            <a:t>Lymph vessels</a:t>
          </a:r>
          <a:endParaRPr lang="en-US" dirty="0"/>
        </a:p>
      </dgm:t>
    </dgm:pt>
    <dgm:pt modelId="{AE9D1128-E53A-4E84-93B0-F326FCE8055A}" type="parTrans" cxnId="{420AD5E9-4577-48F5-A30C-C49192D03576}">
      <dgm:prSet/>
      <dgm:spPr/>
      <dgm:t>
        <a:bodyPr/>
        <a:lstStyle/>
        <a:p>
          <a:endParaRPr lang="en-US"/>
        </a:p>
      </dgm:t>
    </dgm:pt>
    <dgm:pt modelId="{E5B05056-D41A-4EAD-BEAA-B7645FEC631D}" type="sibTrans" cxnId="{420AD5E9-4577-48F5-A30C-C49192D03576}">
      <dgm:prSet/>
      <dgm:spPr/>
      <dgm:t>
        <a:bodyPr/>
        <a:lstStyle/>
        <a:p>
          <a:endParaRPr lang="en-US"/>
        </a:p>
      </dgm:t>
    </dgm:pt>
    <dgm:pt modelId="{6F37D514-DC55-4CAE-8298-04233FCB0C15}" type="pres">
      <dgm:prSet presAssocID="{80E69A3F-99C4-4D1E-B4EF-EC828A0BE10F}" presName="linearFlow" presStyleCnt="0">
        <dgm:presLayoutVars>
          <dgm:dir/>
          <dgm:animLvl val="lvl"/>
          <dgm:resizeHandles val="exact"/>
        </dgm:presLayoutVars>
      </dgm:prSet>
      <dgm:spPr/>
      <dgm:t>
        <a:bodyPr/>
        <a:lstStyle/>
        <a:p>
          <a:endParaRPr lang="en-US"/>
        </a:p>
      </dgm:t>
    </dgm:pt>
    <dgm:pt modelId="{C87975F6-7BCD-433D-9070-51E142B094C4}" type="pres">
      <dgm:prSet presAssocID="{8DCC7987-F542-40EB-8FA2-53FE9B415CFD}" presName="composite" presStyleCnt="0"/>
      <dgm:spPr/>
    </dgm:pt>
    <dgm:pt modelId="{74B3BF74-3169-4EF2-BC6C-36BF60132BED}" type="pres">
      <dgm:prSet presAssocID="{8DCC7987-F542-40EB-8FA2-53FE9B415CFD}" presName="parentText" presStyleLbl="alignNode1" presStyleIdx="0" presStyleCnt="3">
        <dgm:presLayoutVars>
          <dgm:chMax val="1"/>
          <dgm:bulletEnabled val="1"/>
        </dgm:presLayoutVars>
      </dgm:prSet>
      <dgm:spPr/>
      <dgm:t>
        <a:bodyPr/>
        <a:lstStyle/>
        <a:p>
          <a:endParaRPr lang="en-US"/>
        </a:p>
      </dgm:t>
    </dgm:pt>
    <dgm:pt modelId="{0E4F6294-7169-49B0-9FCB-C7862CED2E63}" type="pres">
      <dgm:prSet presAssocID="{8DCC7987-F542-40EB-8FA2-53FE9B415CFD}" presName="descendantText" presStyleLbl="alignAcc1" presStyleIdx="0" presStyleCnt="3">
        <dgm:presLayoutVars>
          <dgm:bulletEnabled val="1"/>
        </dgm:presLayoutVars>
      </dgm:prSet>
      <dgm:spPr/>
      <dgm:t>
        <a:bodyPr/>
        <a:lstStyle/>
        <a:p>
          <a:endParaRPr lang="en-US"/>
        </a:p>
      </dgm:t>
    </dgm:pt>
    <dgm:pt modelId="{677B5730-124C-4DA9-A65C-9891759507CB}" type="pres">
      <dgm:prSet presAssocID="{AF1DABB5-5950-4212-98A2-F498CFF6FDDE}" presName="sp" presStyleCnt="0"/>
      <dgm:spPr/>
    </dgm:pt>
    <dgm:pt modelId="{6D2D2903-EEAA-4212-A6A2-A03D89684DB8}" type="pres">
      <dgm:prSet presAssocID="{6C14FF1B-F49F-4602-ADDF-31E5C4EC48DF}" presName="composite" presStyleCnt="0"/>
      <dgm:spPr/>
    </dgm:pt>
    <dgm:pt modelId="{A0B73653-B3E9-46FE-87B7-55B1CA8ECAD5}" type="pres">
      <dgm:prSet presAssocID="{6C14FF1B-F49F-4602-ADDF-31E5C4EC48DF}" presName="parentText" presStyleLbl="alignNode1" presStyleIdx="1" presStyleCnt="3">
        <dgm:presLayoutVars>
          <dgm:chMax val="1"/>
          <dgm:bulletEnabled val="1"/>
        </dgm:presLayoutVars>
      </dgm:prSet>
      <dgm:spPr/>
      <dgm:t>
        <a:bodyPr/>
        <a:lstStyle/>
        <a:p>
          <a:endParaRPr lang="en-US"/>
        </a:p>
      </dgm:t>
    </dgm:pt>
    <dgm:pt modelId="{AEFFE896-4725-4B6A-B29C-4871EC9FF256}" type="pres">
      <dgm:prSet presAssocID="{6C14FF1B-F49F-4602-ADDF-31E5C4EC48DF}" presName="descendantText" presStyleLbl="alignAcc1" presStyleIdx="1" presStyleCnt="3">
        <dgm:presLayoutVars>
          <dgm:bulletEnabled val="1"/>
        </dgm:presLayoutVars>
      </dgm:prSet>
      <dgm:spPr/>
      <dgm:t>
        <a:bodyPr/>
        <a:lstStyle/>
        <a:p>
          <a:endParaRPr lang="en-US"/>
        </a:p>
      </dgm:t>
    </dgm:pt>
    <dgm:pt modelId="{07C82CCE-64FB-4C87-B4DC-2E1D48BEF449}" type="pres">
      <dgm:prSet presAssocID="{08CA74B8-8C20-4E04-ACC2-B0148483850C}" presName="sp" presStyleCnt="0"/>
      <dgm:spPr/>
    </dgm:pt>
    <dgm:pt modelId="{DBD2B35D-C179-46DF-974B-E8F187714E62}" type="pres">
      <dgm:prSet presAssocID="{76514F29-90F0-426C-B0FA-970307843A78}" presName="composite" presStyleCnt="0"/>
      <dgm:spPr/>
    </dgm:pt>
    <dgm:pt modelId="{9EF50225-F4A0-4236-90C4-9E39EE3C68DD}" type="pres">
      <dgm:prSet presAssocID="{76514F29-90F0-426C-B0FA-970307843A78}" presName="parentText" presStyleLbl="alignNode1" presStyleIdx="2" presStyleCnt="3">
        <dgm:presLayoutVars>
          <dgm:chMax val="1"/>
          <dgm:bulletEnabled val="1"/>
        </dgm:presLayoutVars>
      </dgm:prSet>
      <dgm:spPr/>
      <dgm:t>
        <a:bodyPr/>
        <a:lstStyle/>
        <a:p>
          <a:endParaRPr lang="en-US"/>
        </a:p>
      </dgm:t>
    </dgm:pt>
    <dgm:pt modelId="{07A01F30-2C21-4630-8A02-A40777413DE6}" type="pres">
      <dgm:prSet presAssocID="{76514F29-90F0-426C-B0FA-970307843A78}" presName="descendantText" presStyleLbl="alignAcc1" presStyleIdx="2" presStyleCnt="3">
        <dgm:presLayoutVars>
          <dgm:bulletEnabled val="1"/>
        </dgm:presLayoutVars>
      </dgm:prSet>
      <dgm:spPr/>
      <dgm:t>
        <a:bodyPr/>
        <a:lstStyle/>
        <a:p>
          <a:endParaRPr lang="en-US"/>
        </a:p>
      </dgm:t>
    </dgm:pt>
  </dgm:ptLst>
  <dgm:cxnLst>
    <dgm:cxn modelId="{1C3A5367-DD0D-40C8-B895-2F0FE1A81669}" srcId="{80E69A3F-99C4-4D1E-B4EF-EC828A0BE10F}" destId="{6C14FF1B-F49F-4602-ADDF-31E5C4EC48DF}" srcOrd="1" destOrd="0" parTransId="{89105E04-7470-4273-9600-8E7C67CBAAF8}" sibTransId="{08CA74B8-8C20-4E04-ACC2-B0148483850C}"/>
    <dgm:cxn modelId="{9C2ADB11-9127-4DDC-8A92-FC564FF1D81B}" type="presOf" srcId="{0F5FDA7C-90C3-497D-91D1-F3CCB928B420}" destId="{AEFFE896-4725-4B6A-B29C-4871EC9FF256}" srcOrd="0" destOrd="0" presId="urn:microsoft.com/office/officeart/2005/8/layout/chevron2"/>
    <dgm:cxn modelId="{7CC654B4-7ACF-43BF-9E4B-D66F228FEB07}" type="presOf" srcId="{80E69A3F-99C4-4D1E-B4EF-EC828A0BE10F}" destId="{6F37D514-DC55-4CAE-8298-04233FCB0C15}" srcOrd="0" destOrd="0" presId="urn:microsoft.com/office/officeart/2005/8/layout/chevron2"/>
    <dgm:cxn modelId="{B2D64929-B079-49F8-B6F0-3065EEFA60B7}" srcId="{76514F29-90F0-426C-B0FA-970307843A78}" destId="{37409896-2A6E-439A-A4AD-8365F58F36DB}" srcOrd="0" destOrd="0" parTransId="{07011A72-A147-431B-BBB5-D36757B547A5}" sibTransId="{77C23378-26A2-43D9-B33D-E0CEA640BCAC}"/>
    <dgm:cxn modelId="{785CF9D8-4F56-458C-BEA2-D69EDE73B1A8}" srcId="{0F5FDA7C-90C3-497D-91D1-F3CCB928B420}" destId="{14073D25-E780-4760-B4C3-594951A50E60}" srcOrd="0" destOrd="0" parTransId="{0A524CA3-EE61-4E00-8073-68AFEE4D8CAE}" sibTransId="{12A4A0FB-F3FD-497C-85F9-18D126F32CBE}"/>
    <dgm:cxn modelId="{285F6536-F62E-48D5-B9D3-0F8B843201DF}" type="presOf" srcId="{FAE71910-22E6-43BB-88C7-9394E06552A6}" destId="{0E4F6294-7169-49B0-9FCB-C7862CED2E63}" srcOrd="0" destOrd="2" presId="urn:microsoft.com/office/officeart/2005/8/layout/chevron2"/>
    <dgm:cxn modelId="{9D607AA9-D504-4FFD-ADB7-27D8411CE674}" type="presOf" srcId="{6C14FF1B-F49F-4602-ADDF-31E5C4EC48DF}" destId="{A0B73653-B3E9-46FE-87B7-55B1CA8ECAD5}" srcOrd="0" destOrd="0" presId="urn:microsoft.com/office/officeart/2005/8/layout/chevron2"/>
    <dgm:cxn modelId="{D46D4835-856C-40D0-B99D-ED169C7E7F91}" srcId="{76514F29-90F0-426C-B0FA-970307843A78}" destId="{8E5A75E3-9CBA-4DAF-9F24-802964FED171}" srcOrd="1" destOrd="0" parTransId="{E2A4BCB4-FD62-4B7F-8947-EE135F65612A}" sibTransId="{238BBE29-9E6E-4A95-B3B6-06D207AB3490}"/>
    <dgm:cxn modelId="{784A55B5-CD56-4F9E-A30E-755C2665E2B8}" srcId="{80E69A3F-99C4-4D1E-B4EF-EC828A0BE10F}" destId="{76514F29-90F0-426C-B0FA-970307843A78}" srcOrd="2" destOrd="0" parTransId="{5FD7A81B-5FB8-4ACE-8F0F-9C0271FADE8E}" sibTransId="{4CE04D26-B3B8-4667-8A93-FC39C1792684}"/>
    <dgm:cxn modelId="{9FFAF7B7-696E-4783-8BE3-6878D92F6016}" srcId="{8DCC7987-F542-40EB-8FA2-53FE9B415CFD}" destId="{B7E1D499-608A-470E-AAF5-EDE7CAB23610}" srcOrd="1" destOrd="0" parTransId="{78F28DFA-D720-4834-8655-DAE2A499F945}" sibTransId="{21FE9E03-2173-4B1D-AE7A-E92D7299A161}"/>
    <dgm:cxn modelId="{CA75EF54-2F31-4BCA-B4B2-BA988E8DB718}" srcId="{6C14FF1B-F49F-4602-ADDF-31E5C4EC48DF}" destId="{0F5FDA7C-90C3-497D-91D1-F3CCB928B420}" srcOrd="0" destOrd="0" parTransId="{6F777831-38EB-443A-9FF9-6629D467D744}" sibTransId="{FF3461AC-E723-48B3-83DC-BBC1E3B3A2E3}"/>
    <dgm:cxn modelId="{CA2BECB3-3026-413A-8E77-E960124322E8}" type="presOf" srcId="{D672E978-0149-4C27-82F2-E0CC5557D563}" destId="{AEFFE896-4725-4B6A-B29C-4871EC9FF256}" srcOrd="0" destOrd="2" presId="urn:microsoft.com/office/officeart/2005/8/layout/chevron2"/>
    <dgm:cxn modelId="{032677C5-F86F-4F49-9A18-5D7E9779A935}" type="presOf" srcId="{76514F29-90F0-426C-B0FA-970307843A78}" destId="{9EF50225-F4A0-4236-90C4-9E39EE3C68DD}" srcOrd="0" destOrd="0" presId="urn:microsoft.com/office/officeart/2005/8/layout/chevron2"/>
    <dgm:cxn modelId="{2A16FC09-6A16-4664-AABB-A7E96466B15C}" type="presOf" srcId="{B7E1D499-608A-470E-AAF5-EDE7CAB23610}" destId="{0E4F6294-7169-49B0-9FCB-C7862CED2E63}" srcOrd="0" destOrd="1" presId="urn:microsoft.com/office/officeart/2005/8/layout/chevron2"/>
    <dgm:cxn modelId="{749DA840-75D9-42DD-ADC8-2CE1E90B7B5B}" type="presOf" srcId="{169F2233-F10A-43CF-ADF3-1C437B26EFD6}" destId="{0E4F6294-7169-49B0-9FCB-C7862CED2E63}" srcOrd="0" destOrd="0" presId="urn:microsoft.com/office/officeart/2005/8/layout/chevron2"/>
    <dgm:cxn modelId="{B2A651E8-E20A-48B3-8CED-10FB07A864F5}" type="presOf" srcId="{8E5A75E3-9CBA-4DAF-9F24-802964FED171}" destId="{07A01F30-2C21-4630-8A02-A40777413DE6}" srcOrd="0" destOrd="1" presId="urn:microsoft.com/office/officeart/2005/8/layout/chevron2"/>
    <dgm:cxn modelId="{420AD5E9-4577-48F5-A30C-C49192D03576}" srcId="{8DCC7987-F542-40EB-8FA2-53FE9B415CFD}" destId="{FAE71910-22E6-43BB-88C7-9394E06552A6}" srcOrd="2" destOrd="0" parTransId="{AE9D1128-E53A-4E84-93B0-F326FCE8055A}" sibTransId="{E5B05056-D41A-4EAD-BEAA-B7645FEC631D}"/>
    <dgm:cxn modelId="{E737CD8F-380E-48E3-802A-2ABFE0E94F36}" srcId="{0F5FDA7C-90C3-497D-91D1-F3CCB928B420}" destId="{D672E978-0149-4C27-82F2-E0CC5557D563}" srcOrd="1" destOrd="0" parTransId="{4E9D59A1-774D-47A6-9BCB-42D9DB804B97}" sibTransId="{AD34F915-55BE-48DF-ACA8-C27F7D3907AB}"/>
    <dgm:cxn modelId="{21133545-3FCE-4C9C-9173-55ECD65676DB}" srcId="{80E69A3F-99C4-4D1E-B4EF-EC828A0BE10F}" destId="{8DCC7987-F542-40EB-8FA2-53FE9B415CFD}" srcOrd="0" destOrd="0" parTransId="{9752FA1F-A382-48BF-AA0F-A42417D57034}" sibTransId="{AF1DABB5-5950-4212-98A2-F498CFF6FDDE}"/>
    <dgm:cxn modelId="{B2CF6C5B-AFC1-498C-8475-F65047F2E852}" srcId="{8DCC7987-F542-40EB-8FA2-53FE9B415CFD}" destId="{169F2233-F10A-43CF-ADF3-1C437B26EFD6}" srcOrd="0" destOrd="0" parTransId="{8DE9C633-54F1-410B-B496-AA79BBAEC952}" sibTransId="{4BE9B3D0-9CF4-47EE-B35B-3E5243E61625}"/>
    <dgm:cxn modelId="{F00119C1-5FA4-44B1-BEFA-DC885711EAC4}" type="presOf" srcId="{14073D25-E780-4760-B4C3-594951A50E60}" destId="{AEFFE896-4725-4B6A-B29C-4871EC9FF256}" srcOrd="0" destOrd="1" presId="urn:microsoft.com/office/officeart/2005/8/layout/chevron2"/>
    <dgm:cxn modelId="{EE585998-8E2B-4111-B5F9-7234DBE89C3F}" type="presOf" srcId="{8DCC7987-F542-40EB-8FA2-53FE9B415CFD}" destId="{74B3BF74-3169-4EF2-BC6C-36BF60132BED}" srcOrd="0" destOrd="0" presId="urn:microsoft.com/office/officeart/2005/8/layout/chevron2"/>
    <dgm:cxn modelId="{A0644051-4F06-41DE-83A5-8E02EE4103B8}" type="presOf" srcId="{37409896-2A6E-439A-A4AD-8365F58F36DB}" destId="{07A01F30-2C21-4630-8A02-A40777413DE6}" srcOrd="0" destOrd="0" presId="urn:microsoft.com/office/officeart/2005/8/layout/chevron2"/>
    <dgm:cxn modelId="{A87672CB-F745-4417-A6A8-124ECD7DAFA6}" type="presParOf" srcId="{6F37D514-DC55-4CAE-8298-04233FCB0C15}" destId="{C87975F6-7BCD-433D-9070-51E142B094C4}" srcOrd="0" destOrd="0" presId="urn:microsoft.com/office/officeart/2005/8/layout/chevron2"/>
    <dgm:cxn modelId="{EAB47095-56FB-4D20-B230-EBFF70273291}" type="presParOf" srcId="{C87975F6-7BCD-433D-9070-51E142B094C4}" destId="{74B3BF74-3169-4EF2-BC6C-36BF60132BED}" srcOrd="0" destOrd="0" presId="urn:microsoft.com/office/officeart/2005/8/layout/chevron2"/>
    <dgm:cxn modelId="{8F97D171-A4CB-4D2F-8A05-5F23F23A9424}" type="presParOf" srcId="{C87975F6-7BCD-433D-9070-51E142B094C4}" destId="{0E4F6294-7169-49B0-9FCB-C7862CED2E63}" srcOrd="1" destOrd="0" presId="urn:microsoft.com/office/officeart/2005/8/layout/chevron2"/>
    <dgm:cxn modelId="{336A97C0-3C2E-4827-964B-F5922354379C}" type="presParOf" srcId="{6F37D514-DC55-4CAE-8298-04233FCB0C15}" destId="{677B5730-124C-4DA9-A65C-9891759507CB}" srcOrd="1" destOrd="0" presId="urn:microsoft.com/office/officeart/2005/8/layout/chevron2"/>
    <dgm:cxn modelId="{452B7484-6773-408A-A780-AD795E524AB7}" type="presParOf" srcId="{6F37D514-DC55-4CAE-8298-04233FCB0C15}" destId="{6D2D2903-EEAA-4212-A6A2-A03D89684DB8}" srcOrd="2" destOrd="0" presId="urn:microsoft.com/office/officeart/2005/8/layout/chevron2"/>
    <dgm:cxn modelId="{EC5ADCF3-ED0E-4E96-AE42-C65DEE978F72}" type="presParOf" srcId="{6D2D2903-EEAA-4212-A6A2-A03D89684DB8}" destId="{A0B73653-B3E9-46FE-87B7-55B1CA8ECAD5}" srcOrd="0" destOrd="0" presId="urn:microsoft.com/office/officeart/2005/8/layout/chevron2"/>
    <dgm:cxn modelId="{5AA7D67A-0E3C-4A09-8E7E-4E304B6D135A}" type="presParOf" srcId="{6D2D2903-EEAA-4212-A6A2-A03D89684DB8}" destId="{AEFFE896-4725-4B6A-B29C-4871EC9FF256}" srcOrd="1" destOrd="0" presId="urn:microsoft.com/office/officeart/2005/8/layout/chevron2"/>
    <dgm:cxn modelId="{DD8C5E3A-9EA1-45D6-8467-692C88250F44}" type="presParOf" srcId="{6F37D514-DC55-4CAE-8298-04233FCB0C15}" destId="{07C82CCE-64FB-4C87-B4DC-2E1D48BEF449}" srcOrd="3" destOrd="0" presId="urn:microsoft.com/office/officeart/2005/8/layout/chevron2"/>
    <dgm:cxn modelId="{E10CE87A-E73B-41D1-979A-0BAF673DE106}" type="presParOf" srcId="{6F37D514-DC55-4CAE-8298-04233FCB0C15}" destId="{DBD2B35D-C179-46DF-974B-E8F187714E62}" srcOrd="4" destOrd="0" presId="urn:microsoft.com/office/officeart/2005/8/layout/chevron2"/>
    <dgm:cxn modelId="{199D8C51-0A9A-4743-9862-F25624C0EAFA}" type="presParOf" srcId="{DBD2B35D-C179-46DF-974B-E8F187714E62}" destId="{9EF50225-F4A0-4236-90C4-9E39EE3C68DD}" srcOrd="0" destOrd="0" presId="urn:microsoft.com/office/officeart/2005/8/layout/chevron2"/>
    <dgm:cxn modelId="{9B3A1732-E789-434A-B596-02393FF31D40}" type="presParOf" srcId="{DBD2B35D-C179-46DF-974B-E8F187714E62}" destId="{07A01F30-2C21-4630-8A02-A40777413DE6}" srcOrd="1" destOrd="0" presId="urn:microsoft.com/office/officeart/2005/8/layout/chevron2"/>
  </dgm:cxnLst>
  <dgm:bg/>
  <dgm:whole/>
</dgm:dataModel>
</file>

<file path=ppt/diagrams/data2.xml><?xml version="1.0" encoding="utf-8"?>
<dgm:dataModel xmlns:dgm="http://schemas.openxmlformats.org/drawingml/2006/diagram" xmlns:a="http://schemas.openxmlformats.org/drawingml/2006/main">
  <dgm:ptLst>
    <dgm:pt modelId="{9AA3A19B-054B-457B-8831-028F28137954}" type="doc">
      <dgm:prSet loTypeId="urn:microsoft.com/office/officeart/2005/8/layout/chevron1" loCatId="process" qsTypeId="urn:microsoft.com/office/officeart/2005/8/quickstyle/simple1" qsCatId="simple" csTypeId="urn:microsoft.com/office/officeart/2005/8/colors/accent1_2" csCatId="accent1" phldr="1"/>
      <dgm:spPr/>
    </dgm:pt>
    <dgm:pt modelId="{4D696697-0835-4B58-9DA1-A365BC272CE7}">
      <dgm:prSet phldrT="[Text]"/>
      <dgm:spPr/>
      <dgm:t>
        <a:bodyPr/>
        <a:lstStyle/>
        <a:p>
          <a:r>
            <a:rPr lang="en-US" dirty="0" smtClean="0"/>
            <a:t>Skin</a:t>
          </a:r>
          <a:endParaRPr lang="en-US" dirty="0"/>
        </a:p>
      </dgm:t>
    </dgm:pt>
    <dgm:pt modelId="{7F4AE423-3B27-4C77-A378-DEC2E801C954}" type="parTrans" cxnId="{0D986B39-E068-4433-971F-ADDD369C2929}">
      <dgm:prSet/>
      <dgm:spPr/>
      <dgm:t>
        <a:bodyPr/>
        <a:lstStyle/>
        <a:p>
          <a:endParaRPr lang="en-US"/>
        </a:p>
      </dgm:t>
    </dgm:pt>
    <dgm:pt modelId="{728884C0-2D64-422F-A8A1-1331675F10D6}" type="sibTrans" cxnId="{0D986B39-E068-4433-971F-ADDD369C2929}">
      <dgm:prSet/>
      <dgm:spPr/>
      <dgm:t>
        <a:bodyPr/>
        <a:lstStyle/>
        <a:p>
          <a:endParaRPr lang="en-US"/>
        </a:p>
      </dgm:t>
    </dgm:pt>
    <dgm:pt modelId="{C1C346FB-9EFE-41D9-A14E-BA5EBF0D47F0}">
      <dgm:prSet phldrT="[Text]"/>
      <dgm:spPr/>
      <dgm:t>
        <a:bodyPr/>
        <a:lstStyle/>
        <a:p>
          <a:r>
            <a:rPr lang="en-US" dirty="0" smtClean="0"/>
            <a:t>Muscles</a:t>
          </a:r>
          <a:endParaRPr lang="en-US" dirty="0"/>
        </a:p>
      </dgm:t>
    </dgm:pt>
    <dgm:pt modelId="{4409B24F-958A-4590-9CA5-9CEE6D0F0BAA}" type="parTrans" cxnId="{7380BE8A-2244-4EA3-9B2A-04A3E6DEA7D1}">
      <dgm:prSet/>
      <dgm:spPr/>
      <dgm:t>
        <a:bodyPr/>
        <a:lstStyle/>
        <a:p>
          <a:endParaRPr lang="en-US"/>
        </a:p>
      </dgm:t>
    </dgm:pt>
    <dgm:pt modelId="{E6FC4631-5704-40CE-885E-180113BBE001}" type="sibTrans" cxnId="{7380BE8A-2244-4EA3-9B2A-04A3E6DEA7D1}">
      <dgm:prSet/>
      <dgm:spPr/>
      <dgm:t>
        <a:bodyPr/>
        <a:lstStyle/>
        <a:p>
          <a:endParaRPr lang="en-US"/>
        </a:p>
      </dgm:t>
    </dgm:pt>
    <dgm:pt modelId="{553A818C-33EB-4C9E-8A88-A74CE5D8350F}">
      <dgm:prSet phldrT="[Text]"/>
      <dgm:spPr/>
      <dgm:t>
        <a:bodyPr/>
        <a:lstStyle/>
        <a:p>
          <a:r>
            <a:rPr lang="en-US" dirty="0" smtClean="0"/>
            <a:t>Supply</a:t>
          </a:r>
          <a:endParaRPr lang="en-US" dirty="0"/>
        </a:p>
      </dgm:t>
    </dgm:pt>
    <dgm:pt modelId="{E60B7E21-D99D-432F-A017-974AB202B235}" type="parTrans" cxnId="{BF82096D-A3FC-476E-A75C-149AA9F1DBAE}">
      <dgm:prSet/>
      <dgm:spPr/>
      <dgm:t>
        <a:bodyPr/>
        <a:lstStyle/>
        <a:p>
          <a:endParaRPr lang="en-US"/>
        </a:p>
      </dgm:t>
    </dgm:pt>
    <dgm:pt modelId="{E4578D61-3A91-4180-8674-774B0840ED8E}" type="sibTrans" cxnId="{BF82096D-A3FC-476E-A75C-149AA9F1DBAE}">
      <dgm:prSet/>
      <dgm:spPr/>
      <dgm:t>
        <a:bodyPr/>
        <a:lstStyle/>
        <a:p>
          <a:endParaRPr lang="en-US"/>
        </a:p>
      </dgm:t>
    </dgm:pt>
    <dgm:pt modelId="{57844BD2-2416-465B-A978-638D797B557D}" type="pres">
      <dgm:prSet presAssocID="{9AA3A19B-054B-457B-8831-028F28137954}" presName="Name0" presStyleCnt="0">
        <dgm:presLayoutVars>
          <dgm:dir/>
          <dgm:animLvl val="lvl"/>
          <dgm:resizeHandles val="exact"/>
        </dgm:presLayoutVars>
      </dgm:prSet>
      <dgm:spPr/>
    </dgm:pt>
    <dgm:pt modelId="{917FBAF4-06DD-4A8E-9710-66FAAA5BE35A}" type="pres">
      <dgm:prSet presAssocID="{4D696697-0835-4B58-9DA1-A365BC272CE7}" presName="parTxOnly" presStyleLbl="node1" presStyleIdx="0" presStyleCnt="3">
        <dgm:presLayoutVars>
          <dgm:chMax val="0"/>
          <dgm:chPref val="0"/>
          <dgm:bulletEnabled val="1"/>
        </dgm:presLayoutVars>
      </dgm:prSet>
      <dgm:spPr/>
      <dgm:t>
        <a:bodyPr/>
        <a:lstStyle/>
        <a:p>
          <a:endParaRPr lang="en-US"/>
        </a:p>
      </dgm:t>
    </dgm:pt>
    <dgm:pt modelId="{5AB83A66-57CC-41FB-93F2-73C3FD58BC15}" type="pres">
      <dgm:prSet presAssocID="{728884C0-2D64-422F-A8A1-1331675F10D6}" presName="parTxOnlySpace" presStyleCnt="0"/>
      <dgm:spPr/>
    </dgm:pt>
    <dgm:pt modelId="{CFDB893C-528D-489B-8AFF-3CF70EFA0048}" type="pres">
      <dgm:prSet presAssocID="{C1C346FB-9EFE-41D9-A14E-BA5EBF0D47F0}" presName="parTxOnly" presStyleLbl="node1" presStyleIdx="1" presStyleCnt="3">
        <dgm:presLayoutVars>
          <dgm:chMax val="0"/>
          <dgm:chPref val="0"/>
          <dgm:bulletEnabled val="1"/>
        </dgm:presLayoutVars>
      </dgm:prSet>
      <dgm:spPr/>
      <dgm:t>
        <a:bodyPr/>
        <a:lstStyle/>
        <a:p>
          <a:endParaRPr lang="en-US"/>
        </a:p>
      </dgm:t>
    </dgm:pt>
    <dgm:pt modelId="{921A0C39-25A3-41C1-A900-F56437E3903F}" type="pres">
      <dgm:prSet presAssocID="{E6FC4631-5704-40CE-885E-180113BBE001}" presName="parTxOnlySpace" presStyleCnt="0"/>
      <dgm:spPr/>
    </dgm:pt>
    <dgm:pt modelId="{210DA4DA-465C-461E-A3EF-009F5C738578}" type="pres">
      <dgm:prSet presAssocID="{553A818C-33EB-4C9E-8A88-A74CE5D8350F}" presName="parTxOnly" presStyleLbl="node1" presStyleIdx="2" presStyleCnt="3">
        <dgm:presLayoutVars>
          <dgm:chMax val="0"/>
          <dgm:chPref val="0"/>
          <dgm:bulletEnabled val="1"/>
        </dgm:presLayoutVars>
      </dgm:prSet>
      <dgm:spPr/>
      <dgm:t>
        <a:bodyPr/>
        <a:lstStyle/>
        <a:p>
          <a:endParaRPr lang="en-US"/>
        </a:p>
      </dgm:t>
    </dgm:pt>
  </dgm:ptLst>
  <dgm:cxnLst>
    <dgm:cxn modelId="{BF82096D-A3FC-476E-A75C-149AA9F1DBAE}" srcId="{9AA3A19B-054B-457B-8831-028F28137954}" destId="{553A818C-33EB-4C9E-8A88-A74CE5D8350F}" srcOrd="2" destOrd="0" parTransId="{E60B7E21-D99D-432F-A017-974AB202B235}" sibTransId="{E4578D61-3A91-4180-8674-774B0840ED8E}"/>
    <dgm:cxn modelId="{0D986B39-E068-4433-971F-ADDD369C2929}" srcId="{9AA3A19B-054B-457B-8831-028F28137954}" destId="{4D696697-0835-4B58-9DA1-A365BC272CE7}" srcOrd="0" destOrd="0" parTransId="{7F4AE423-3B27-4C77-A378-DEC2E801C954}" sibTransId="{728884C0-2D64-422F-A8A1-1331675F10D6}"/>
    <dgm:cxn modelId="{2DDA60C5-30CB-4F0B-8CC1-96B70522C385}" type="presOf" srcId="{C1C346FB-9EFE-41D9-A14E-BA5EBF0D47F0}" destId="{CFDB893C-528D-489B-8AFF-3CF70EFA0048}" srcOrd="0" destOrd="0" presId="urn:microsoft.com/office/officeart/2005/8/layout/chevron1"/>
    <dgm:cxn modelId="{6274414D-9B6F-486F-B291-8A95D547C24E}" type="presOf" srcId="{4D696697-0835-4B58-9DA1-A365BC272CE7}" destId="{917FBAF4-06DD-4A8E-9710-66FAAA5BE35A}" srcOrd="0" destOrd="0" presId="urn:microsoft.com/office/officeart/2005/8/layout/chevron1"/>
    <dgm:cxn modelId="{62794EC8-0CB0-4059-8BA2-6F16FC13ADDB}" type="presOf" srcId="{553A818C-33EB-4C9E-8A88-A74CE5D8350F}" destId="{210DA4DA-465C-461E-A3EF-009F5C738578}" srcOrd="0" destOrd="0" presId="urn:microsoft.com/office/officeart/2005/8/layout/chevron1"/>
    <dgm:cxn modelId="{941A0E9E-3E3F-45E7-B73C-9594B5946EB5}" type="presOf" srcId="{9AA3A19B-054B-457B-8831-028F28137954}" destId="{57844BD2-2416-465B-A978-638D797B557D}" srcOrd="0" destOrd="0" presId="urn:microsoft.com/office/officeart/2005/8/layout/chevron1"/>
    <dgm:cxn modelId="{7380BE8A-2244-4EA3-9B2A-04A3E6DEA7D1}" srcId="{9AA3A19B-054B-457B-8831-028F28137954}" destId="{C1C346FB-9EFE-41D9-A14E-BA5EBF0D47F0}" srcOrd="1" destOrd="0" parTransId="{4409B24F-958A-4590-9CA5-9CEE6D0F0BAA}" sibTransId="{E6FC4631-5704-40CE-885E-180113BBE001}"/>
    <dgm:cxn modelId="{B06896BC-ABEC-4600-A1D5-3304E06C9B02}" type="presParOf" srcId="{57844BD2-2416-465B-A978-638D797B557D}" destId="{917FBAF4-06DD-4A8E-9710-66FAAA5BE35A}" srcOrd="0" destOrd="0" presId="urn:microsoft.com/office/officeart/2005/8/layout/chevron1"/>
    <dgm:cxn modelId="{C4F9EAA2-4843-4861-A379-FD4C87BA9CCF}" type="presParOf" srcId="{57844BD2-2416-465B-A978-638D797B557D}" destId="{5AB83A66-57CC-41FB-93F2-73C3FD58BC15}" srcOrd="1" destOrd="0" presId="urn:microsoft.com/office/officeart/2005/8/layout/chevron1"/>
    <dgm:cxn modelId="{973E625B-A232-4CD2-80B4-B7CBD649234A}" type="presParOf" srcId="{57844BD2-2416-465B-A978-638D797B557D}" destId="{CFDB893C-528D-489B-8AFF-3CF70EFA0048}" srcOrd="2" destOrd="0" presId="urn:microsoft.com/office/officeart/2005/8/layout/chevron1"/>
    <dgm:cxn modelId="{845D0B92-8339-4D5B-A3E5-417E53AB2035}" type="presParOf" srcId="{57844BD2-2416-465B-A978-638D797B557D}" destId="{921A0C39-25A3-41C1-A900-F56437E3903F}" srcOrd="3" destOrd="0" presId="urn:microsoft.com/office/officeart/2005/8/layout/chevron1"/>
    <dgm:cxn modelId="{C0928627-C0DD-4231-B99F-57B22BAFBC9B}" type="presParOf" srcId="{57844BD2-2416-465B-A978-638D797B557D}" destId="{210DA4DA-465C-461E-A3EF-009F5C738578}" srcOrd="4" destOrd="0" presId="urn:microsoft.com/office/officeart/2005/8/layout/chevron1"/>
  </dgm:cxnLst>
  <dgm:bg/>
  <dgm:whole/>
</dgm:dataModel>
</file>

<file path=ppt/diagrams/data3.xml><?xml version="1.0" encoding="utf-8"?>
<dgm:dataModel xmlns:dgm="http://schemas.openxmlformats.org/drawingml/2006/diagram" xmlns:a="http://schemas.openxmlformats.org/drawingml/2006/main">
  <dgm:ptLst>
    <dgm:pt modelId="{9AA3A19B-054B-457B-8831-028F28137954}" type="doc">
      <dgm:prSet loTypeId="urn:microsoft.com/office/officeart/2005/8/layout/chevron1" loCatId="process" qsTypeId="urn:microsoft.com/office/officeart/2005/8/quickstyle/simple1" qsCatId="simple" csTypeId="urn:microsoft.com/office/officeart/2005/8/colors/accent1_2" csCatId="accent1" phldr="1"/>
      <dgm:spPr/>
    </dgm:pt>
    <dgm:pt modelId="{4D696697-0835-4B58-9DA1-A365BC272CE7}">
      <dgm:prSet phldrT="[Text]"/>
      <dgm:spPr/>
      <dgm:t>
        <a:bodyPr/>
        <a:lstStyle/>
        <a:p>
          <a:r>
            <a:rPr lang="en-US" dirty="0" smtClean="0"/>
            <a:t>Skin</a:t>
          </a:r>
          <a:endParaRPr lang="en-US" dirty="0"/>
        </a:p>
      </dgm:t>
    </dgm:pt>
    <dgm:pt modelId="{7F4AE423-3B27-4C77-A378-DEC2E801C954}" type="parTrans" cxnId="{0D986B39-E068-4433-971F-ADDD369C2929}">
      <dgm:prSet/>
      <dgm:spPr/>
      <dgm:t>
        <a:bodyPr/>
        <a:lstStyle/>
        <a:p>
          <a:endParaRPr lang="en-US"/>
        </a:p>
      </dgm:t>
    </dgm:pt>
    <dgm:pt modelId="{728884C0-2D64-422F-A8A1-1331675F10D6}" type="sibTrans" cxnId="{0D986B39-E068-4433-971F-ADDD369C2929}">
      <dgm:prSet/>
      <dgm:spPr/>
      <dgm:t>
        <a:bodyPr/>
        <a:lstStyle/>
        <a:p>
          <a:endParaRPr lang="en-US"/>
        </a:p>
      </dgm:t>
    </dgm:pt>
    <dgm:pt modelId="{C1C346FB-9EFE-41D9-A14E-BA5EBF0D47F0}">
      <dgm:prSet phldrT="[Text]"/>
      <dgm:spPr/>
      <dgm:t>
        <a:bodyPr/>
        <a:lstStyle/>
        <a:p>
          <a:r>
            <a:rPr lang="en-US" dirty="0" smtClean="0"/>
            <a:t>Muscles</a:t>
          </a:r>
          <a:endParaRPr lang="en-US" dirty="0"/>
        </a:p>
      </dgm:t>
    </dgm:pt>
    <dgm:pt modelId="{4409B24F-958A-4590-9CA5-9CEE6D0F0BAA}" type="parTrans" cxnId="{7380BE8A-2244-4EA3-9B2A-04A3E6DEA7D1}">
      <dgm:prSet/>
      <dgm:spPr/>
      <dgm:t>
        <a:bodyPr/>
        <a:lstStyle/>
        <a:p>
          <a:endParaRPr lang="en-US"/>
        </a:p>
      </dgm:t>
    </dgm:pt>
    <dgm:pt modelId="{E6FC4631-5704-40CE-885E-180113BBE001}" type="sibTrans" cxnId="{7380BE8A-2244-4EA3-9B2A-04A3E6DEA7D1}">
      <dgm:prSet/>
      <dgm:spPr/>
      <dgm:t>
        <a:bodyPr/>
        <a:lstStyle/>
        <a:p>
          <a:endParaRPr lang="en-US"/>
        </a:p>
      </dgm:t>
    </dgm:pt>
    <dgm:pt modelId="{553A818C-33EB-4C9E-8A88-A74CE5D8350F}">
      <dgm:prSet phldrT="[Text]"/>
      <dgm:spPr/>
      <dgm:t>
        <a:bodyPr/>
        <a:lstStyle/>
        <a:p>
          <a:r>
            <a:rPr lang="en-US" dirty="0" smtClean="0"/>
            <a:t>Supply</a:t>
          </a:r>
          <a:endParaRPr lang="en-US" dirty="0"/>
        </a:p>
      </dgm:t>
    </dgm:pt>
    <dgm:pt modelId="{E60B7E21-D99D-432F-A017-974AB202B235}" type="parTrans" cxnId="{BF82096D-A3FC-476E-A75C-149AA9F1DBAE}">
      <dgm:prSet/>
      <dgm:spPr/>
      <dgm:t>
        <a:bodyPr/>
        <a:lstStyle/>
        <a:p>
          <a:endParaRPr lang="en-US"/>
        </a:p>
      </dgm:t>
    </dgm:pt>
    <dgm:pt modelId="{E4578D61-3A91-4180-8674-774B0840ED8E}" type="sibTrans" cxnId="{BF82096D-A3FC-476E-A75C-149AA9F1DBAE}">
      <dgm:prSet/>
      <dgm:spPr/>
      <dgm:t>
        <a:bodyPr/>
        <a:lstStyle/>
        <a:p>
          <a:endParaRPr lang="en-US"/>
        </a:p>
      </dgm:t>
    </dgm:pt>
    <dgm:pt modelId="{57844BD2-2416-465B-A978-638D797B557D}" type="pres">
      <dgm:prSet presAssocID="{9AA3A19B-054B-457B-8831-028F28137954}" presName="Name0" presStyleCnt="0">
        <dgm:presLayoutVars>
          <dgm:dir/>
          <dgm:animLvl val="lvl"/>
          <dgm:resizeHandles val="exact"/>
        </dgm:presLayoutVars>
      </dgm:prSet>
      <dgm:spPr/>
    </dgm:pt>
    <dgm:pt modelId="{917FBAF4-06DD-4A8E-9710-66FAAA5BE35A}" type="pres">
      <dgm:prSet presAssocID="{4D696697-0835-4B58-9DA1-A365BC272CE7}" presName="parTxOnly" presStyleLbl="node1" presStyleIdx="0" presStyleCnt="3">
        <dgm:presLayoutVars>
          <dgm:chMax val="0"/>
          <dgm:chPref val="0"/>
          <dgm:bulletEnabled val="1"/>
        </dgm:presLayoutVars>
      </dgm:prSet>
      <dgm:spPr/>
      <dgm:t>
        <a:bodyPr/>
        <a:lstStyle/>
        <a:p>
          <a:endParaRPr lang="en-US"/>
        </a:p>
      </dgm:t>
    </dgm:pt>
    <dgm:pt modelId="{5AB83A66-57CC-41FB-93F2-73C3FD58BC15}" type="pres">
      <dgm:prSet presAssocID="{728884C0-2D64-422F-A8A1-1331675F10D6}" presName="parTxOnlySpace" presStyleCnt="0"/>
      <dgm:spPr/>
    </dgm:pt>
    <dgm:pt modelId="{CFDB893C-528D-489B-8AFF-3CF70EFA0048}" type="pres">
      <dgm:prSet presAssocID="{C1C346FB-9EFE-41D9-A14E-BA5EBF0D47F0}" presName="parTxOnly" presStyleLbl="node1" presStyleIdx="1" presStyleCnt="3">
        <dgm:presLayoutVars>
          <dgm:chMax val="0"/>
          <dgm:chPref val="0"/>
          <dgm:bulletEnabled val="1"/>
        </dgm:presLayoutVars>
      </dgm:prSet>
      <dgm:spPr/>
      <dgm:t>
        <a:bodyPr/>
        <a:lstStyle/>
        <a:p>
          <a:endParaRPr lang="en-US"/>
        </a:p>
      </dgm:t>
    </dgm:pt>
    <dgm:pt modelId="{921A0C39-25A3-41C1-A900-F56437E3903F}" type="pres">
      <dgm:prSet presAssocID="{E6FC4631-5704-40CE-885E-180113BBE001}" presName="parTxOnlySpace" presStyleCnt="0"/>
      <dgm:spPr/>
    </dgm:pt>
    <dgm:pt modelId="{210DA4DA-465C-461E-A3EF-009F5C738578}" type="pres">
      <dgm:prSet presAssocID="{553A818C-33EB-4C9E-8A88-A74CE5D8350F}" presName="parTxOnly" presStyleLbl="node1" presStyleIdx="2" presStyleCnt="3">
        <dgm:presLayoutVars>
          <dgm:chMax val="0"/>
          <dgm:chPref val="0"/>
          <dgm:bulletEnabled val="1"/>
        </dgm:presLayoutVars>
      </dgm:prSet>
      <dgm:spPr/>
      <dgm:t>
        <a:bodyPr/>
        <a:lstStyle/>
        <a:p>
          <a:endParaRPr lang="en-US"/>
        </a:p>
      </dgm:t>
    </dgm:pt>
  </dgm:ptLst>
  <dgm:cxnLst>
    <dgm:cxn modelId="{BF82096D-A3FC-476E-A75C-149AA9F1DBAE}" srcId="{9AA3A19B-054B-457B-8831-028F28137954}" destId="{553A818C-33EB-4C9E-8A88-A74CE5D8350F}" srcOrd="2" destOrd="0" parTransId="{E60B7E21-D99D-432F-A017-974AB202B235}" sibTransId="{E4578D61-3A91-4180-8674-774B0840ED8E}"/>
    <dgm:cxn modelId="{0D986B39-E068-4433-971F-ADDD369C2929}" srcId="{9AA3A19B-054B-457B-8831-028F28137954}" destId="{4D696697-0835-4B58-9DA1-A365BC272CE7}" srcOrd="0" destOrd="0" parTransId="{7F4AE423-3B27-4C77-A378-DEC2E801C954}" sibTransId="{728884C0-2D64-422F-A8A1-1331675F10D6}"/>
    <dgm:cxn modelId="{EE5AC868-E502-4F27-90A9-66B14864D7EE}" type="presOf" srcId="{9AA3A19B-054B-457B-8831-028F28137954}" destId="{57844BD2-2416-465B-A978-638D797B557D}" srcOrd="0" destOrd="0" presId="urn:microsoft.com/office/officeart/2005/8/layout/chevron1"/>
    <dgm:cxn modelId="{EA3A9BE7-E730-48A4-B007-9D954FFB7216}" type="presOf" srcId="{553A818C-33EB-4C9E-8A88-A74CE5D8350F}" destId="{210DA4DA-465C-461E-A3EF-009F5C738578}" srcOrd="0" destOrd="0" presId="urn:microsoft.com/office/officeart/2005/8/layout/chevron1"/>
    <dgm:cxn modelId="{F11F8ED2-3405-4222-B429-276C90AE1D6E}" type="presOf" srcId="{4D696697-0835-4B58-9DA1-A365BC272CE7}" destId="{917FBAF4-06DD-4A8E-9710-66FAAA5BE35A}" srcOrd="0" destOrd="0" presId="urn:microsoft.com/office/officeart/2005/8/layout/chevron1"/>
    <dgm:cxn modelId="{7380BE8A-2244-4EA3-9B2A-04A3E6DEA7D1}" srcId="{9AA3A19B-054B-457B-8831-028F28137954}" destId="{C1C346FB-9EFE-41D9-A14E-BA5EBF0D47F0}" srcOrd="1" destOrd="0" parTransId="{4409B24F-958A-4590-9CA5-9CEE6D0F0BAA}" sibTransId="{E6FC4631-5704-40CE-885E-180113BBE001}"/>
    <dgm:cxn modelId="{5159AA41-4C6C-4242-A7F6-34D84EAB08CC}" type="presOf" srcId="{C1C346FB-9EFE-41D9-A14E-BA5EBF0D47F0}" destId="{CFDB893C-528D-489B-8AFF-3CF70EFA0048}" srcOrd="0" destOrd="0" presId="urn:microsoft.com/office/officeart/2005/8/layout/chevron1"/>
    <dgm:cxn modelId="{D3DBE659-FCDB-4FA8-965E-77787D125D35}" type="presParOf" srcId="{57844BD2-2416-465B-A978-638D797B557D}" destId="{917FBAF4-06DD-4A8E-9710-66FAAA5BE35A}" srcOrd="0" destOrd="0" presId="urn:microsoft.com/office/officeart/2005/8/layout/chevron1"/>
    <dgm:cxn modelId="{4FFAC890-83B8-453F-B2F8-1C6C782A935F}" type="presParOf" srcId="{57844BD2-2416-465B-A978-638D797B557D}" destId="{5AB83A66-57CC-41FB-93F2-73C3FD58BC15}" srcOrd="1" destOrd="0" presId="urn:microsoft.com/office/officeart/2005/8/layout/chevron1"/>
    <dgm:cxn modelId="{B553C663-00E3-4663-BA57-61A431065A7D}" type="presParOf" srcId="{57844BD2-2416-465B-A978-638D797B557D}" destId="{CFDB893C-528D-489B-8AFF-3CF70EFA0048}" srcOrd="2" destOrd="0" presId="urn:microsoft.com/office/officeart/2005/8/layout/chevron1"/>
    <dgm:cxn modelId="{103E6FDD-7FD4-42C6-AB0A-53769E476E4C}" type="presParOf" srcId="{57844BD2-2416-465B-A978-638D797B557D}" destId="{921A0C39-25A3-41C1-A900-F56437E3903F}" srcOrd="3" destOrd="0" presId="urn:microsoft.com/office/officeart/2005/8/layout/chevron1"/>
    <dgm:cxn modelId="{E252E9ED-289C-4D69-B8B4-6D9F9711DEFB}" type="presParOf" srcId="{57844BD2-2416-465B-A978-638D797B557D}" destId="{210DA4DA-465C-461E-A3EF-009F5C738578}" srcOrd="4" destOrd="0" presId="urn:microsoft.com/office/officeart/2005/8/layout/chevron1"/>
  </dgm:cxnLst>
  <dgm:bg/>
  <dgm:whole/>
</dgm:dataModel>
</file>

<file path=ppt/diagrams/data4.xml><?xml version="1.0" encoding="utf-8"?>
<dgm:dataModel xmlns:dgm="http://schemas.openxmlformats.org/drawingml/2006/diagram" xmlns:a="http://schemas.openxmlformats.org/drawingml/2006/main">
  <dgm:ptLst>
    <dgm:pt modelId="{9AA3A19B-054B-457B-8831-028F28137954}" type="doc">
      <dgm:prSet loTypeId="urn:microsoft.com/office/officeart/2005/8/layout/chevron1" loCatId="process" qsTypeId="urn:microsoft.com/office/officeart/2005/8/quickstyle/simple1" qsCatId="simple" csTypeId="urn:microsoft.com/office/officeart/2005/8/colors/accent1_2" csCatId="accent1" phldr="1"/>
      <dgm:spPr/>
    </dgm:pt>
    <dgm:pt modelId="{4D696697-0835-4B58-9DA1-A365BC272CE7}">
      <dgm:prSet phldrT="[Text]"/>
      <dgm:spPr/>
      <dgm:t>
        <a:bodyPr/>
        <a:lstStyle/>
        <a:p>
          <a:r>
            <a:rPr lang="en-US" dirty="0" smtClean="0"/>
            <a:t>Skin</a:t>
          </a:r>
          <a:endParaRPr lang="en-US" dirty="0"/>
        </a:p>
      </dgm:t>
    </dgm:pt>
    <dgm:pt modelId="{7F4AE423-3B27-4C77-A378-DEC2E801C954}" type="parTrans" cxnId="{0D986B39-E068-4433-971F-ADDD369C2929}">
      <dgm:prSet/>
      <dgm:spPr/>
      <dgm:t>
        <a:bodyPr/>
        <a:lstStyle/>
        <a:p>
          <a:endParaRPr lang="en-US"/>
        </a:p>
      </dgm:t>
    </dgm:pt>
    <dgm:pt modelId="{728884C0-2D64-422F-A8A1-1331675F10D6}" type="sibTrans" cxnId="{0D986B39-E068-4433-971F-ADDD369C2929}">
      <dgm:prSet/>
      <dgm:spPr/>
      <dgm:t>
        <a:bodyPr/>
        <a:lstStyle/>
        <a:p>
          <a:endParaRPr lang="en-US"/>
        </a:p>
      </dgm:t>
    </dgm:pt>
    <dgm:pt modelId="{C1C346FB-9EFE-41D9-A14E-BA5EBF0D47F0}">
      <dgm:prSet phldrT="[Text]"/>
      <dgm:spPr/>
      <dgm:t>
        <a:bodyPr/>
        <a:lstStyle/>
        <a:p>
          <a:r>
            <a:rPr lang="en-US" dirty="0" smtClean="0"/>
            <a:t>Muscles</a:t>
          </a:r>
          <a:endParaRPr lang="en-US" dirty="0"/>
        </a:p>
      </dgm:t>
    </dgm:pt>
    <dgm:pt modelId="{4409B24F-958A-4590-9CA5-9CEE6D0F0BAA}" type="parTrans" cxnId="{7380BE8A-2244-4EA3-9B2A-04A3E6DEA7D1}">
      <dgm:prSet/>
      <dgm:spPr/>
      <dgm:t>
        <a:bodyPr/>
        <a:lstStyle/>
        <a:p>
          <a:endParaRPr lang="en-US"/>
        </a:p>
      </dgm:t>
    </dgm:pt>
    <dgm:pt modelId="{E6FC4631-5704-40CE-885E-180113BBE001}" type="sibTrans" cxnId="{7380BE8A-2244-4EA3-9B2A-04A3E6DEA7D1}">
      <dgm:prSet/>
      <dgm:spPr/>
      <dgm:t>
        <a:bodyPr/>
        <a:lstStyle/>
        <a:p>
          <a:endParaRPr lang="en-US"/>
        </a:p>
      </dgm:t>
    </dgm:pt>
    <dgm:pt modelId="{553A818C-33EB-4C9E-8A88-A74CE5D8350F}">
      <dgm:prSet phldrT="[Text]"/>
      <dgm:spPr/>
      <dgm:t>
        <a:bodyPr/>
        <a:lstStyle/>
        <a:p>
          <a:r>
            <a:rPr lang="en-US" dirty="0" smtClean="0"/>
            <a:t>Supply</a:t>
          </a:r>
          <a:endParaRPr lang="en-US" dirty="0"/>
        </a:p>
      </dgm:t>
    </dgm:pt>
    <dgm:pt modelId="{E60B7E21-D99D-432F-A017-974AB202B235}" type="parTrans" cxnId="{BF82096D-A3FC-476E-A75C-149AA9F1DBAE}">
      <dgm:prSet/>
      <dgm:spPr/>
      <dgm:t>
        <a:bodyPr/>
        <a:lstStyle/>
        <a:p>
          <a:endParaRPr lang="en-US"/>
        </a:p>
      </dgm:t>
    </dgm:pt>
    <dgm:pt modelId="{E4578D61-3A91-4180-8674-774B0840ED8E}" type="sibTrans" cxnId="{BF82096D-A3FC-476E-A75C-149AA9F1DBAE}">
      <dgm:prSet/>
      <dgm:spPr/>
      <dgm:t>
        <a:bodyPr/>
        <a:lstStyle/>
        <a:p>
          <a:endParaRPr lang="en-US"/>
        </a:p>
      </dgm:t>
    </dgm:pt>
    <dgm:pt modelId="{57844BD2-2416-465B-A978-638D797B557D}" type="pres">
      <dgm:prSet presAssocID="{9AA3A19B-054B-457B-8831-028F28137954}" presName="Name0" presStyleCnt="0">
        <dgm:presLayoutVars>
          <dgm:dir/>
          <dgm:animLvl val="lvl"/>
          <dgm:resizeHandles val="exact"/>
        </dgm:presLayoutVars>
      </dgm:prSet>
      <dgm:spPr/>
    </dgm:pt>
    <dgm:pt modelId="{917FBAF4-06DD-4A8E-9710-66FAAA5BE35A}" type="pres">
      <dgm:prSet presAssocID="{4D696697-0835-4B58-9DA1-A365BC272CE7}" presName="parTxOnly" presStyleLbl="node1" presStyleIdx="0" presStyleCnt="3">
        <dgm:presLayoutVars>
          <dgm:chMax val="0"/>
          <dgm:chPref val="0"/>
          <dgm:bulletEnabled val="1"/>
        </dgm:presLayoutVars>
      </dgm:prSet>
      <dgm:spPr/>
      <dgm:t>
        <a:bodyPr/>
        <a:lstStyle/>
        <a:p>
          <a:endParaRPr lang="en-US"/>
        </a:p>
      </dgm:t>
    </dgm:pt>
    <dgm:pt modelId="{5AB83A66-57CC-41FB-93F2-73C3FD58BC15}" type="pres">
      <dgm:prSet presAssocID="{728884C0-2D64-422F-A8A1-1331675F10D6}" presName="parTxOnlySpace" presStyleCnt="0"/>
      <dgm:spPr/>
    </dgm:pt>
    <dgm:pt modelId="{CFDB893C-528D-489B-8AFF-3CF70EFA0048}" type="pres">
      <dgm:prSet presAssocID="{C1C346FB-9EFE-41D9-A14E-BA5EBF0D47F0}" presName="parTxOnly" presStyleLbl="node1" presStyleIdx="1" presStyleCnt="3">
        <dgm:presLayoutVars>
          <dgm:chMax val="0"/>
          <dgm:chPref val="0"/>
          <dgm:bulletEnabled val="1"/>
        </dgm:presLayoutVars>
      </dgm:prSet>
      <dgm:spPr/>
      <dgm:t>
        <a:bodyPr/>
        <a:lstStyle/>
        <a:p>
          <a:endParaRPr lang="en-US"/>
        </a:p>
      </dgm:t>
    </dgm:pt>
    <dgm:pt modelId="{921A0C39-25A3-41C1-A900-F56437E3903F}" type="pres">
      <dgm:prSet presAssocID="{E6FC4631-5704-40CE-885E-180113BBE001}" presName="parTxOnlySpace" presStyleCnt="0"/>
      <dgm:spPr/>
    </dgm:pt>
    <dgm:pt modelId="{210DA4DA-465C-461E-A3EF-009F5C738578}" type="pres">
      <dgm:prSet presAssocID="{553A818C-33EB-4C9E-8A88-A74CE5D8350F}" presName="parTxOnly" presStyleLbl="node1" presStyleIdx="2" presStyleCnt="3">
        <dgm:presLayoutVars>
          <dgm:chMax val="0"/>
          <dgm:chPref val="0"/>
          <dgm:bulletEnabled val="1"/>
        </dgm:presLayoutVars>
      </dgm:prSet>
      <dgm:spPr/>
      <dgm:t>
        <a:bodyPr/>
        <a:lstStyle/>
        <a:p>
          <a:endParaRPr lang="en-US"/>
        </a:p>
      </dgm:t>
    </dgm:pt>
  </dgm:ptLst>
  <dgm:cxnLst>
    <dgm:cxn modelId="{BF82096D-A3FC-476E-A75C-149AA9F1DBAE}" srcId="{9AA3A19B-054B-457B-8831-028F28137954}" destId="{553A818C-33EB-4C9E-8A88-A74CE5D8350F}" srcOrd="2" destOrd="0" parTransId="{E60B7E21-D99D-432F-A017-974AB202B235}" sibTransId="{E4578D61-3A91-4180-8674-774B0840ED8E}"/>
    <dgm:cxn modelId="{961CD2DD-5B46-48F0-AF45-2044F5FCE8CD}" type="presOf" srcId="{4D696697-0835-4B58-9DA1-A365BC272CE7}" destId="{917FBAF4-06DD-4A8E-9710-66FAAA5BE35A}" srcOrd="0" destOrd="0" presId="urn:microsoft.com/office/officeart/2005/8/layout/chevron1"/>
    <dgm:cxn modelId="{0D986B39-E068-4433-971F-ADDD369C2929}" srcId="{9AA3A19B-054B-457B-8831-028F28137954}" destId="{4D696697-0835-4B58-9DA1-A365BC272CE7}" srcOrd="0" destOrd="0" parTransId="{7F4AE423-3B27-4C77-A378-DEC2E801C954}" sibTransId="{728884C0-2D64-422F-A8A1-1331675F10D6}"/>
    <dgm:cxn modelId="{052E2C3F-F80F-4A9F-871C-079EDA776D75}" type="presOf" srcId="{C1C346FB-9EFE-41D9-A14E-BA5EBF0D47F0}" destId="{CFDB893C-528D-489B-8AFF-3CF70EFA0048}" srcOrd="0" destOrd="0" presId="urn:microsoft.com/office/officeart/2005/8/layout/chevron1"/>
    <dgm:cxn modelId="{066470FB-BB84-441B-9C1D-106381975369}" type="presOf" srcId="{553A818C-33EB-4C9E-8A88-A74CE5D8350F}" destId="{210DA4DA-465C-461E-A3EF-009F5C738578}" srcOrd="0" destOrd="0" presId="urn:microsoft.com/office/officeart/2005/8/layout/chevron1"/>
    <dgm:cxn modelId="{A9FC2851-F2D1-4641-B006-D8E3F5440922}" type="presOf" srcId="{9AA3A19B-054B-457B-8831-028F28137954}" destId="{57844BD2-2416-465B-A978-638D797B557D}" srcOrd="0" destOrd="0" presId="urn:microsoft.com/office/officeart/2005/8/layout/chevron1"/>
    <dgm:cxn modelId="{7380BE8A-2244-4EA3-9B2A-04A3E6DEA7D1}" srcId="{9AA3A19B-054B-457B-8831-028F28137954}" destId="{C1C346FB-9EFE-41D9-A14E-BA5EBF0D47F0}" srcOrd="1" destOrd="0" parTransId="{4409B24F-958A-4590-9CA5-9CEE6D0F0BAA}" sibTransId="{E6FC4631-5704-40CE-885E-180113BBE001}"/>
    <dgm:cxn modelId="{5C360195-38B7-4D0E-808A-6FFCD9342E7F}" type="presParOf" srcId="{57844BD2-2416-465B-A978-638D797B557D}" destId="{917FBAF4-06DD-4A8E-9710-66FAAA5BE35A}" srcOrd="0" destOrd="0" presId="urn:microsoft.com/office/officeart/2005/8/layout/chevron1"/>
    <dgm:cxn modelId="{1EC9F361-3CE8-415F-9162-E431FB33ED40}" type="presParOf" srcId="{57844BD2-2416-465B-A978-638D797B557D}" destId="{5AB83A66-57CC-41FB-93F2-73C3FD58BC15}" srcOrd="1" destOrd="0" presId="urn:microsoft.com/office/officeart/2005/8/layout/chevron1"/>
    <dgm:cxn modelId="{60A3FDD4-5CBB-4A7A-A661-3D7C88A3B0C6}" type="presParOf" srcId="{57844BD2-2416-465B-A978-638D797B557D}" destId="{CFDB893C-528D-489B-8AFF-3CF70EFA0048}" srcOrd="2" destOrd="0" presId="urn:microsoft.com/office/officeart/2005/8/layout/chevron1"/>
    <dgm:cxn modelId="{3A49C1CE-7AD4-4F6F-AC58-78363B6E9135}" type="presParOf" srcId="{57844BD2-2416-465B-A978-638D797B557D}" destId="{921A0C39-25A3-41C1-A900-F56437E3903F}" srcOrd="3" destOrd="0" presId="urn:microsoft.com/office/officeart/2005/8/layout/chevron1"/>
    <dgm:cxn modelId="{D16E1AF8-A384-4B02-8470-83FECC79AF60}" type="presParOf" srcId="{57844BD2-2416-465B-A978-638D797B557D}" destId="{210DA4DA-465C-461E-A3EF-009F5C738578}" srcOrd="4" destOrd="0" presId="urn:microsoft.com/office/officeart/2005/8/layout/chevron1"/>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26A9CC-7EAF-4357-B7CE-46405FB0BE8B}" type="datetimeFigureOut">
              <a:rPr lang="en-US" smtClean="0"/>
              <a:pPr/>
              <a:t>5/25/2009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966A72-E274-4ABC-AC98-70175EBE076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rtl="0"/>
            <a:fld id="{5B4F0F5A-234D-4593-902D-E7BA5B7A8AFA}" type="slidenum">
              <a:rPr lang="en-US" sz="1200" kern="1200">
                <a:solidFill>
                  <a:prstClr val="black"/>
                </a:solidFill>
                <a:latin typeface="Calibri"/>
                <a:ea typeface="+mn-ea"/>
                <a:cs typeface="+mn-cs"/>
              </a:rPr>
              <a:pPr algn="r" rtl="0"/>
              <a:t>7</a:t>
            </a:fld>
            <a:endParaRPr lang="en-US" sz="1200" kern="1200">
              <a:solidFill>
                <a:prstClr val="black"/>
              </a:solidFill>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rtl="0"/>
            <a:fld id="{5B4F0F5A-234D-4593-902D-E7BA5B7A8AFA}" type="slidenum">
              <a:rPr lang="en-US" sz="1200" kern="1200">
                <a:solidFill>
                  <a:prstClr val="black"/>
                </a:solidFill>
                <a:latin typeface="Calibri"/>
                <a:ea typeface="+mn-ea"/>
                <a:cs typeface="+mn-cs"/>
              </a:rPr>
              <a:pPr algn="r" rtl="0"/>
              <a:t>8</a:t>
            </a:fld>
            <a:endParaRPr lang="en-US" sz="1200" kern="1200">
              <a:solidFill>
                <a:prstClr val="black"/>
              </a:solidFill>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rtl="0"/>
            <a:fld id="{5B4F0F5A-234D-4593-902D-E7BA5B7A8AFA}" type="slidenum">
              <a:rPr lang="en-US" sz="1200" kern="1200">
                <a:solidFill>
                  <a:prstClr val="black"/>
                </a:solidFill>
                <a:latin typeface="Calibri"/>
                <a:ea typeface="+mn-ea"/>
                <a:cs typeface="+mn-cs"/>
              </a:rPr>
              <a:pPr algn="r" rtl="0"/>
              <a:t>9</a:t>
            </a:fld>
            <a:endParaRPr lang="en-US" sz="1200" kern="1200">
              <a:solidFill>
                <a:prstClr val="black"/>
              </a:solidFill>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rtl="0"/>
            <a:fld id="{5B4F0F5A-234D-4593-902D-E7BA5B7A8AFA}" type="slidenum">
              <a:rPr lang="en-US" sz="1200" kern="1200">
                <a:solidFill>
                  <a:prstClr val="black"/>
                </a:solidFill>
                <a:latin typeface="Calibri"/>
                <a:ea typeface="+mn-ea"/>
                <a:cs typeface="+mn-cs"/>
              </a:rPr>
              <a:pPr algn="r" rtl="0"/>
              <a:t>10</a:t>
            </a:fld>
            <a:endParaRPr lang="en-US" sz="1200" kern="1200">
              <a:solidFill>
                <a:prstClr val="black"/>
              </a:solidFill>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11"/>
          <p:cNvGrpSpPr/>
          <p:nvPr userDrawn="1"/>
        </p:nvGrpSpPr>
        <p:grpSpPr>
          <a:xfrm>
            <a:off x="0" y="0"/>
            <a:ext cx="9144000" cy="6400800"/>
            <a:chOff x="0" y="0"/>
            <a:chExt cx="9144000" cy="6400800"/>
          </a:xfrm>
        </p:grpSpPr>
        <p:sp>
          <p:nvSpPr>
            <p:cNvPr id="16" name="Rectangle 15"/>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latin typeface="Calibri"/>
                <a:ea typeface="+mn-ea"/>
                <a:cs typeface="+mn-cs"/>
              </a:endParaRPr>
            </a:p>
          </p:txBody>
        </p:sp>
        <p:grpSp>
          <p:nvGrpSpPr>
            <p:cNvPr id="8" name="Group 10"/>
            <p:cNvGrpSpPr/>
            <p:nvPr/>
          </p:nvGrpSpPr>
          <p:grpSpPr>
            <a:xfrm>
              <a:off x="0" y="0"/>
              <a:ext cx="9144000" cy="6400800"/>
              <a:chOff x="0" y="0"/>
              <a:chExt cx="9144000" cy="6400800"/>
            </a:xfrm>
          </p:grpSpPr>
          <p:sp>
            <p:nvSpPr>
              <p:cNvPr id="15" name="Rectangle 14"/>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latin typeface="Calibri"/>
                  <a:ea typeface="+mn-ea"/>
                  <a:cs typeface="+mn-cs"/>
                </a:endParaRPr>
              </a:p>
            </p:txBody>
          </p:sp>
          <p:sp>
            <p:nvSpPr>
              <p:cNvPr id="10" name="Rectangle 9"/>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latin typeface="Calibri"/>
                  <a:ea typeface="+mn-ea"/>
                  <a:cs typeface="+mn-cs"/>
                </a:endParaRPr>
              </a:p>
            </p:txBody>
          </p:sp>
        </p:grpSp>
        <p:sp>
          <p:nvSpPr>
            <p:cNvPr id="13" name="Rectangle 12"/>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latin typeface="Calibri"/>
                <a:ea typeface="+mn-ea"/>
                <a:cs typeface="+mn-cs"/>
              </a:endParaRPr>
            </a:p>
          </p:txBody>
        </p:sp>
      </p:grpSp>
      <p:sp>
        <p:nvSpPr>
          <p:cNvPr id="4" name="Date Placeholder 3"/>
          <p:cNvSpPr>
            <a:spLocks noGrp="1"/>
          </p:cNvSpPr>
          <p:nvPr>
            <p:ph type="dt" sz="half" idx="10"/>
          </p:nvPr>
        </p:nvSpPr>
        <p:spPr>
          <a:xfrm>
            <a:off x="6934200" y="6553200"/>
            <a:ext cx="1676400" cy="228600"/>
          </a:xfrm>
        </p:spPr>
        <p:txBody>
          <a:bodyPr vert="horz" lIns="91440" tIns="45720" rIns="91440" bIns="45720" rtlCol="0" anchor="t" anchorCtr="0"/>
          <a:lstStyle>
            <a:lvl1pPr marL="0" algn="r" defTabSz="914400" rtl="0" eaLnBrk="1" latinLnBrk="0" hangingPunct="1">
              <a:defRPr sz="900" kern="1200" cap="small" baseline="0">
                <a:solidFill>
                  <a:sysClr val="windowText" lastClr="000000"/>
                </a:solidFill>
                <a:latin typeface="+mj-lt"/>
                <a:ea typeface="+mn-ea"/>
                <a:cs typeface="+mn-cs"/>
              </a:defRPr>
            </a:lvl1pPr>
          </a:lstStyle>
          <a:p>
            <a:fld id="{4D5468E8-2E53-4F08-922A-C94E3F738298}" type="datetimeFigureOut">
              <a:rPr lang="en-US" smtClean="0">
                <a:latin typeface="Trebuchet MS"/>
              </a:rPr>
              <a:pPr/>
              <a:t>5/25/2009</a:t>
            </a:fld>
            <a:endParaRPr lang="en-US">
              <a:latin typeface="Trebuchet MS"/>
            </a:endParaRPr>
          </a:p>
        </p:txBody>
      </p:sp>
      <p:sp>
        <p:nvSpPr>
          <p:cNvPr id="5" name="Footer Placeholder 4"/>
          <p:cNvSpPr>
            <a:spLocks noGrp="1"/>
          </p:cNvSpPr>
          <p:nvPr>
            <p:ph type="ftr" sz="quarter" idx="11"/>
          </p:nvPr>
        </p:nvSpPr>
        <p:spPr>
          <a:xfrm>
            <a:off x="1891553" y="6553200"/>
            <a:ext cx="1676400" cy="228600"/>
          </a:xfrm>
        </p:spPr>
        <p:txBody>
          <a:bodyPr anchor="t" anchorCtr="0"/>
          <a:lstStyle>
            <a:lvl1pPr>
              <a:defRPr>
                <a:solidFill>
                  <a:sysClr val="windowText" lastClr="000000"/>
                </a:solidFill>
              </a:defRPr>
            </a:lvl1pPr>
          </a:lstStyle>
          <a:p>
            <a:pPr algn="l" rtl="0"/>
            <a:endParaRPr lang="en-US" sz="900" kern="1200" cap="small">
              <a:latin typeface="Trebuchet MS"/>
              <a:ea typeface="+mn-ea"/>
              <a:cs typeface="+mn-cs"/>
            </a:endParaRPr>
          </a:p>
        </p:txBody>
      </p:sp>
      <p:sp>
        <p:nvSpPr>
          <p:cNvPr id="6" name="Slide Number Placeholder 5"/>
          <p:cNvSpPr>
            <a:spLocks noGrp="1"/>
          </p:cNvSpPr>
          <p:nvPr>
            <p:ph type="sldNum" sz="quarter" idx="12"/>
          </p:nvPr>
        </p:nvSpPr>
        <p:spPr>
          <a:xfrm>
            <a:off x="4870076" y="6553200"/>
            <a:ext cx="762000" cy="228600"/>
          </a:xfrm>
          <a:noFill/>
          <a:ln>
            <a:noFill/>
          </a:ln>
          <a:effectLst/>
        </p:spPr>
        <p:txBody>
          <a:bodyPr/>
          <a:lstStyle>
            <a:lvl1pPr algn="ctr">
              <a:defRPr sz="900" kern="1200" cap="small" baseline="0">
                <a:solidFill>
                  <a:sysClr val="windowText" lastClr="000000"/>
                </a:solidFill>
                <a:latin typeface="+mj-lt"/>
                <a:ea typeface="+mn-ea"/>
                <a:cs typeface="+mn-cs"/>
              </a:defRPr>
            </a:lvl1pPr>
          </a:lstStyle>
          <a:p>
            <a:pPr rtl="0"/>
            <a:fld id="{708A4141-82C2-4143-A17E-79B4C950C9FC}" type="slidenum">
              <a:rPr lang="en-US" smtClean="0">
                <a:latin typeface="Trebuchet MS"/>
              </a:rPr>
              <a:pPr rtl="0"/>
              <a:t>‹#›</a:t>
            </a:fld>
            <a:endParaRPr lang="en-US">
              <a:latin typeface="Trebuchet MS"/>
            </a:endParaRPr>
          </a:p>
        </p:txBody>
      </p:sp>
      <p:sp>
        <p:nvSpPr>
          <p:cNvPr id="3" name="Subtitle 2"/>
          <p:cNvSpPr>
            <a:spLocks noGrp="1"/>
          </p:cNvSpPr>
          <p:nvPr>
            <p:ph type="subTitle" idx="1"/>
          </p:nvPr>
        </p:nvSpPr>
        <p:spPr>
          <a:xfrm>
            <a:off x="1905000" y="5867400"/>
            <a:ext cx="6570722" cy="457200"/>
          </a:xfrm>
        </p:spPr>
        <p:txBody>
          <a:bodyPr>
            <a:noAutofit/>
            <a:scene3d>
              <a:camera prst="orthographicFront"/>
              <a:lightRig rig="soft" dir="t">
                <a:rot lat="0" lon="0" rev="10800000"/>
              </a:lightRig>
            </a:scene3d>
            <a:sp3d>
              <a:contourClr>
                <a:srgbClr val="DDDDDD"/>
              </a:contourClr>
            </a:sp3d>
          </a:bodyPr>
          <a:lstStyle>
            <a:lvl1pPr marL="0" indent="0" algn="l">
              <a:spcBef>
                <a:spcPts val="0"/>
              </a:spcBef>
              <a:buNone/>
              <a:defRPr sz="28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a:p>
        </p:txBody>
      </p:sp>
      <p:sp>
        <p:nvSpPr>
          <p:cNvPr id="2" name="Title 1"/>
          <p:cNvSpPr>
            <a:spLocks noGrp="1"/>
          </p:cNvSpPr>
          <p:nvPr>
            <p:ph type="ctrTitle"/>
          </p:nvPr>
        </p:nvSpPr>
        <p:spPr>
          <a:xfrm>
            <a:off x="1905000" y="4648200"/>
            <a:ext cx="6553200" cy="1219200"/>
          </a:xfrm>
        </p:spPr>
        <p:txBody>
          <a:bodyPr anchor="b" anchorCtr="0">
            <a:noAutofit/>
          </a:bodyPr>
          <a:lstStyle>
            <a:lvl1pPr algn="l">
              <a:defRPr sz="3600"/>
            </a:lvl1pPr>
          </a:lstStyle>
          <a:p>
            <a:r>
              <a:rPr lang="en-US" dirty="0" smtClean="0"/>
              <a:t>Click to edit Master title style</a:t>
            </a:r>
            <a:endParaRPr/>
          </a:p>
        </p:txBody>
      </p:sp>
      <p:pic>
        <p:nvPicPr>
          <p:cNvPr id="14" name="Picture 13" descr="lowerlimb.bmp"/>
          <p:cNvPicPr>
            <a:picLocks noChangeAspect="1"/>
          </p:cNvPicPr>
          <p:nvPr userDrawn="1"/>
        </p:nvPicPr>
        <p:blipFill>
          <a:blip r:embed="rId2">
            <a:duotone>
              <a:prstClr val="black"/>
              <a:schemeClr val="accent1">
                <a:tint val="45000"/>
                <a:satMod val="400000"/>
              </a:schemeClr>
            </a:duotone>
          </a:blip>
          <a:stretch>
            <a:fillRect/>
          </a:stretch>
        </p:blipFill>
        <p:spPr>
          <a:xfrm>
            <a:off x="1828800" y="1"/>
            <a:ext cx="7315200" cy="4572000"/>
          </a:xfrm>
          <a:prstGeom prst="rect">
            <a:avLst/>
          </a:prstGeom>
        </p:spPr>
      </p:pic>
      <p:pic>
        <p:nvPicPr>
          <p:cNvPr id="17" name="Picture 2"/>
          <p:cNvPicPr>
            <a:picLocks noChangeAspect="1" noChangeArrowheads="1"/>
          </p:cNvPicPr>
          <p:nvPr userDrawn="1"/>
        </p:nvPicPr>
        <p:blipFill>
          <a:blip r:embed="rId3">
            <a:duotone>
              <a:prstClr val="black"/>
              <a:schemeClr val="accent5">
                <a:tint val="45000"/>
                <a:satMod val="400000"/>
              </a:schemeClr>
            </a:duotone>
          </a:blip>
          <a:srcRect/>
          <a:stretch>
            <a:fillRect/>
          </a:stretch>
        </p:blipFill>
        <p:spPr bwMode="auto">
          <a:xfrm>
            <a:off x="0" y="0"/>
            <a:ext cx="1823476" cy="45720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lgn="r" rtl="0"/>
            <a:fld id="{4D5468E8-2E53-4F08-922A-C94E3F738298}" type="datetimeFigureOut">
              <a:rPr lang="en-US" sz="900" kern="1200" cap="small">
                <a:solidFill>
                  <a:prstClr val="black"/>
                </a:solidFill>
                <a:latin typeface="Trebuchet MS"/>
                <a:ea typeface="+mn-ea"/>
                <a:cs typeface="+mn-cs"/>
              </a:rPr>
              <a:pPr algn="r" rtl="0"/>
              <a:t>5/25/2009</a:t>
            </a:fld>
            <a:endParaRPr lang="en-US" sz="900" kern="1200" cap="small">
              <a:solidFill>
                <a:prstClr val="black"/>
              </a:solidFill>
              <a:latin typeface="Trebuchet MS"/>
              <a:ea typeface="+mn-ea"/>
              <a:cs typeface="+mn-cs"/>
            </a:endParaRPr>
          </a:p>
        </p:txBody>
      </p:sp>
      <p:sp>
        <p:nvSpPr>
          <p:cNvPr id="5" name="Footer Placeholder 4"/>
          <p:cNvSpPr>
            <a:spLocks noGrp="1"/>
          </p:cNvSpPr>
          <p:nvPr>
            <p:ph type="ftr" sz="quarter" idx="11"/>
          </p:nvPr>
        </p:nvSpPr>
        <p:spPr/>
        <p:txBody>
          <a:bodyPr/>
          <a:lstStyle/>
          <a:p>
            <a:pPr algn="l" rtl="0"/>
            <a:endParaRPr lang="en-US" sz="900" kern="1200" cap="small">
              <a:solidFill>
                <a:prstClr val="black"/>
              </a:solidFill>
              <a:latin typeface="Trebuchet MS"/>
              <a:ea typeface="+mn-ea"/>
              <a:cs typeface="+mn-cs"/>
            </a:endParaRPr>
          </a:p>
        </p:txBody>
      </p:sp>
      <p:sp>
        <p:nvSpPr>
          <p:cNvPr id="6" name="Slide Number Placeholder 5"/>
          <p:cNvSpPr>
            <a:spLocks noGrp="1"/>
          </p:cNvSpPr>
          <p:nvPr>
            <p:ph type="sldNum" sz="quarter" idx="12"/>
          </p:nvPr>
        </p:nvSpPr>
        <p:spPr/>
        <p:txBody>
          <a:bodyPr/>
          <a:lstStyle/>
          <a:p>
            <a:pPr algn="ctr" rtl="0"/>
            <a:fld id="{708A4141-82C2-4143-A17E-79B4C950C9FC}" type="slidenum">
              <a:rPr lang="en-US" sz="1600" kern="1200" cap="small">
                <a:solidFill>
                  <a:prstClr val="black"/>
                </a:solidFill>
                <a:latin typeface="Trebuchet MS"/>
                <a:ea typeface="+mn-ea"/>
                <a:cs typeface="+mn-cs"/>
              </a:rPr>
              <a:pPr algn="ctr" rtl="0"/>
              <a:t>‹#›</a:t>
            </a:fld>
            <a:endParaRPr lang="en-US" sz="1600" kern="1200" cap="small">
              <a:solidFill>
                <a:prstClr val="black"/>
              </a:solidFill>
              <a:latin typeface="Trebuchet MS"/>
              <a:ea typeface="+mn-ea"/>
              <a:cs typeface="+mn-cs"/>
            </a:endParaRPr>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9144000" cy="6858000"/>
            <a:chOff x="-442912" y="457200"/>
            <a:chExt cx="9144000" cy="6858000"/>
          </a:xfrm>
        </p:grpSpPr>
        <p:sp>
          <p:nvSpPr>
            <p:cNvPr id="18" name="Rectangle 17"/>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latin typeface="Calibri"/>
                <a:ea typeface="+mn-ea"/>
                <a:cs typeface="+mn-cs"/>
              </a:endParaRPr>
            </a:p>
          </p:txBody>
        </p:sp>
        <p:sp>
          <p:nvSpPr>
            <p:cNvPr id="19" name="Rectangle 18"/>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latin typeface="Calibri"/>
                <a:ea typeface="+mn-ea"/>
                <a:cs typeface="+mn-cs"/>
              </a:endParaRPr>
            </a:p>
          </p:txBody>
        </p:sp>
        <p:sp>
          <p:nvSpPr>
            <p:cNvPr id="20" name="Rectangle 19"/>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latin typeface="Calibri"/>
                <a:ea typeface="+mn-ea"/>
                <a:cs typeface="+mn-cs"/>
              </a:endParaRPr>
            </a:p>
          </p:txBody>
        </p:sp>
        <p:sp>
          <p:nvSpPr>
            <p:cNvPr id="21" name="Oval 20"/>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latin typeface="Calibri"/>
                <a:ea typeface="+mn-ea"/>
                <a:cs typeface="+mn-cs"/>
              </a:endParaRPr>
            </a:p>
          </p:txBody>
        </p:sp>
      </p:grpSp>
      <p:sp>
        <p:nvSpPr>
          <p:cNvPr id="2" name="Vertical Title 1"/>
          <p:cNvSpPr>
            <a:spLocks noGrp="1"/>
          </p:cNvSpPr>
          <p:nvPr>
            <p:ph type="title" orient="vert"/>
          </p:nvPr>
        </p:nvSpPr>
        <p:spPr>
          <a:xfrm>
            <a:off x="7467600" y="2298700"/>
            <a:ext cx="1447800" cy="3827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33400" y="2286000"/>
            <a:ext cx="59436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lgn="r" rtl="0"/>
            <a:fld id="{4D5468E8-2E53-4F08-922A-C94E3F738298}" type="datetimeFigureOut">
              <a:rPr lang="en-US" sz="900" kern="1200" cap="small">
                <a:solidFill>
                  <a:prstClr val="black"/>
                </a:solidFill>
                <a:latin typeface="Trebuchet MS"/>
                <a:ea typeface="+mn-ea"/>
                <a:cs typeface="+mn-cs"/>
              </a:rPr>
              <a:pPr algn="r" rtl="0"/>
              <a:t>5/25/2009</a:t>
            </a:fld>
            <a:endParaRPr lang="en-US" sz="900" kern="1200" cap="small">
              <a:solidFill>
                <a:prstClr val="black"/>
              </a:solidFill>
              <a:latin typeface="Trebuchet MS"/>
              <a:ea typeface="+mn-ea"/>
              <a:cs typeface="+mn-cs"/>
            </a:endParaRPr>
          </a:p>
        </p:txBody>
      </p:sp>
      <p:sp>
        <p:nvSpPr>
          <p:cNvPr id="5" name="Footer Placeholder 4"/>
          <p:cNvSpPr>
            <a:spLocks noGrp="1"/>
          </p:cNvSpPr>
          <p:nvPr>
            <p:ph type="ftr" sz="quarter" idx="11"/>
          </p:nvPr>
        </p:nvSpPr>
        <p:spPr/>
        <p:txBody>
          <a:bodyPr/>
          <a:lstStyle/>
          <a:p>
            <a:pPr algn="l" rtl="0"/>
            <a:endParaRPr lang="en-US" sz="900" kern="1200" cap="small">
              <a:solidFill>
                <a:prstClr val="black"/>
              </a:solidFill>
              <a:latin typeface="Trebuchet MS"/>
              <a:ea typeface="+mn-ea"/>
              <a:cs typeface="+mn-cs"/>
            </a:endParaRPr>
          </a:p>
        </p:txBody>
      </p:sp>
      <p:sp>
        <p:nvSpPr>
          <p:cNvPr id="6" name="Slide Number Placeholder 5"/>
          <p:cNvSpPr>
            <a:spLocks noGrp="1"/>
          </p:cNvSpPr>
          <p:nvPr>
            <p:ph type="sldNum" sz="quarter" idx="12"/>
          </p:nvPr>
        </p:nvSpPr>
        <p:spPr>
          <a:xfrm>
            <a:off x="7848600" y="533400"/>
            <a:ext cx="762000" cy="609600"/>
          </a:xfrm>
        </p:spPr>
        <p:txBody>
          <a:bodyPr/>
          <a:lstStyle/>
          <a:p>
            <a:pPr algn="ctr" rtl="0"/>
            <a:fld id="{708A4141-82C2-4143-A17E-79B4C950C9FC}" type="slidenum">
              <a:rPr lang="en-US" sz="1600" kern="1200" cap="small">
                <a:solidFill>
                  <a:prstClr val="black"/>
                </a:solidFill>
                <a:latin typeface="Trebuchet MS"/>
                <a:ea typeface="+mn-ea"/>
                <a:cs typeface="+mn-cs"/>
              </a:rPr>
              <a:pPr algn="ctr" rtl="0"/>
              <a:t>‹#›</a:t>
            </a:fld>
            <a:endParaRPr lang="en-US" sz="1600" kern="1200" cap="small">
              <a:solidFill>
                <a:prstClr val="black"/>
              </a:solidFill>
              <a:latin typeface="Trebuchet MS"/>
              <a:ea typeface="+mn-ea"/>
              <a:cs typeface="+mn-cs"/>
            </a:endParaRPr>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a:p>
        </p:txBody>
      </p:sp>
      <p:sp>
        <p:nvSpPr>
          <p:cNvPr id="3" name="Content Placeholder 2"/>
          <p:cNvSpPr>
            <a:spLocks noGrp="1"/>
          </p:cNvSpPr>
          <p:nvPr>
            <p:ph idx="1"/>
          </p:nvPr>
        </p:nvSpPr>
        <p:spPr/>
        <p:txBody>
          <a:bodyPr>
            <a:normAutofit/>
          </a:bodyPr>
          <a:lstStyle>
            <a:lvl1pPr>
              <a:defRPr sz="24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lgn="r" rtl="0"/>
            <a:fld id="{4D5468E8-2E53-4F08-922A-C94E3F738298}" type="datetimeFigureOut">
              <a:rPr lang="en-US" sz="900" kern="1200" cap="small">
                <a:solidFill>
                  <a:prstClr val="black"/>
                </a:solidFill>
                <a:latin typeface="Trebuchet MS"/>
                <a:ea typeface="+mn-ea"/>
                <a:cs typeface="+mn-cs"/>
              </a:rPr>
              <a:pPr algn="r" rtl="0"/>
              <a:t>5/25/2009</a:t>
            </a:fld>
            <a:endParaRPr lang="en-US" sz="900" kern="1200" cap="small">
              <a:solidFill>
                <a:prstClr val="black"/>
              </a:solidFill>
              <a:latin typeface="Trebuchet MS"/>
              <a:ea typeface="+mn-ea"/>
              <a:cs typeface="+mn-cs"/>
            </a:endParaRPr>
          </a:p>
        </p:txBody>
      </p:sp>
      <p:sp>
        <p:nvSpPr>
          <p:cNvPr id="5" name="Footer Placeholder 4"/>
          <p:cNvSpPr>
            <a:spLocks noGrp="1"/>
          </p:cNvSpPr>
          <p:nvPr>
            <p:ph type="ftr" sz="quarter" idx="11"/>
          </p:nvPr>
        </p:nvSpPr>
        <p:spPr/>
        <p:txBody>
          <a:bodyPr/>
          <a:lstStyle/>
          <a:p>
            <a:pPr algn="l" rtl="0"/>
            <a:endParaRPr lang="en-US" sz="900" kern="1200" cap="small">
              <a:solidFill>
                <a:prstClr val="black"/>
              </a:solidFill>
              <a:latin typeface="Trebuchet MS"/>
              <a:ea typeface="+mn-ea"/>
              <a:cs typeface="+mn-cs"/>
            </a:endParaRPr>
          </a:p>
        </p:txBody>
      </p:sp>
      <p:sp>
        <p:nvSpPr>
          <p:cNvPr id="6" name="Slide Number Placeholder 5"/>
          <p:cNvSpPr>
            <a:spLocks noGrp="1"/>
          </p:cNvSpPr>
          <p:nvPr>
            <p:ph type="sldNum" sz="quarter" idx="12"/>
          </p:nvPr>
        </p:nvSpPr>
        <p:spPr/>
        <p:txBody>
          <a:bodyPr/>
          <a:lstStyle/>
          <a:p>
            <a:pPr algn="ctr" rtl="0"/>
            <a:fld id="{708A4141-82C2-4143-A17E-79B4C950C9FC}" type="slidenum">
              <a:rPr lang="en-US" sz="1600" kern="1200" cap="small">
                <a:solidFill>
                  <a:prstClr val="black"/>
                </a:solidFill>
                <a:latin typeface="Trebuchet MS"/>
                <a:ea typeface="+mn-ea"/>
                <a:cs typeface="+mn-cs"/>
              </a:rPr>
              <a:pPr algn="ctr" rtl="0"/>
              <a:t>‹#›</a:t>
            </a:fld>
            <a:endParaRPr lang="en-US" sz="1600" kern="1200" cap="small">
              <a:solidFill>
                <a:prstClr val="black"/>
              </a:solidFill>
              <a:latin typeface="Trebuchet MS"/>
              <a:ea typeface="+mn-ea"/>
              <a:cs typeface="+mn-cs"/>
            </a:endParaRPr>
          </a:p>
        </p:txBody>
      </p:sp>
    </p:spTree>
  </p:cSld>
  <p:clrMapOvr>
    <a:masterClrMapping/>
  </p:clrMapOvr>
  <p:transition>
    <p:wedg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0" name="Group 10"/>
          <p:cNvGrpSpPr/>
          <p:nvPr/>
        </p:nvGrpSpPr>
        <p:grpSpPr>
          <a:xfrm>
            <a:off x="0" y="0"/>
            <a:ext cx="9144000" cy="6858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latin typeface="Calibri"/>
                <a:ea typeface="+mn-ea"/>
                <a:cs typeface="+mn-cs"/>
              </a:endParaRPr>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latin typeface="Calibri"/>
                <a:ea typeface="+mn-ea"/>
                <a:cs typeface="+mn-cs"/>
              </a:endParaRPr>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latin typeface="Calibri"/>
                <a:ea typeface="+mn-ea"/>
                <a:cs typeface="+mn-cs"/>
              </a:endParaRPr>
            </a:p>
          </p:txBody>
        </p:sp>
      </p:grpSp>
      <p:sp>
        <p:nvSpPr>
          <p:cNvPr id="2" name="Title 1"/>
          <p:cNvSpPr>
            <a:spLocks noGrp="1"/>
          </p:cNvSpPr>
          <p:nvPr>
            <p:ph type="title"/>
          </p:nvPr>
        </p:nvSpPr>
        <p:spPr>
          <a:xfrm>
            <a:off x="1905000" y="2667000"/>
            <a:ext cx="6629400" cy="1143000"/>
          </a:xfrm>
        </p:spPr>
        <p:txBody>
          <a:bodyPr vert="horz" lIns="91440" tIns="45720" rIns="91440" bIns="45720" rtlCol="0"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52400" y="4495800"/>
            <a:ext cx="1524000" cy="2057400"/>
          </a:xfrm>
        </p:spPr>
        <p:txBody>
          <a:bodyPr vert="horz" lIns="91440" tIns="45720" rIns="91440" bIns="45720"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4" name="Date Placeholder 3"/>
          <p:cNvSpPr>
            <a:spLocks noGrp="1"/>
          </p:cNvSpPr>
          <p:nvPr>
            <p:ph type="dt" sz="half" idx="10"/>
          </p:nvPr>
        </p:nvSpPr>
        <p:spPr>
          <a:xfrm>
            <a:off x="6931152" y="6556248"/>
            <a:ext cx="1673352" cy="228600"/>
          </a:xfrm>
        </p:spPr>
        <p:txBody>
          <a:bodyPr/>
          <a:lstStyle/>
          <a:p>
            <a:pPr algn="r" rtl="0"/>
            <a:fld id="{4D5468E8-2E53-4F08-922A-C94E3F738298}" type="datetimeFigureOut">
              <a:rPr lang="en-US" sz="900" kern="1200" cap="small">
                <a:solidFill>
                  <a:prstClr val="black"/>
                </a:solidFill>
                <a:latin typeface="Trebuchet MS"/>
                <a:ea typeface="+mn-ea"/>
                <a:cs typeface="+mn-cs"/>
              </a:rPr>
              <a:pPr algn="r" rtl="0"/>
              <a:t>5/25/2009</a:t>
            </a:fld>
            <a:endParaRPr lang="en-US" sz="900" kern="1200" cap="small">
              <a:solidFill>
                <a:prstClr val="black"/>
              </a:solidFill>
              <a:latin typeface="Trebuchet MS"/>
              <a:ea typeface="+mn-ea"/>
              <a:cs typeface="+mn-cs"/>
            </a:endParaRPr>
          </a:p>
        </p:txBody>
      </p:sp>
      <p:sp>
        <p:nvSpPr>
          <p:cNvPr id="5" name="Footer Placeholder 4"/>
          <p:cNvSpPr>
            <a:spLocks noGrp="1"/>
          </p:cNvSpPr>
          <p:nvPr>
            <p:ph type="ftr" sz="quarter" idx="11"/>
          </p:nvPr>
        </p:nvSpPr>
        <p:spPr>
          <a:xfrm>
            <a:off x="1892808" y="6556248"/>
            <a:ext cx="1673352" cy="228600"/>
          </a:xfrm>
        </p:spPr>
        <p:txBody>
          <a:bodyPr/>
          <a:lstStyle/>
          <a:p>
            <a:pPr algn="l" rtl="0"/>
            <a:endParaRPr lang="en-US" sz="900" kern="1200" cap="small">
              <a:solidFill>
                <a:prstClr val="black"/>
              </a:solidFill>
              <a:latin typeface="Trebuchet MS"/>
              <a:ea typeface="+mn-ea"/>
              <a:cs typeface="+mn-cs"/>
            </a:endParaRPr>
          </a:p>
        </p:txBody>
      </p:sp>
      <p:sp>
        <p:nvSpPr>
          <p:cNvPr id="6" name="Slide Number Placeholder 5"/>
          <p:cNvSpPr>
            <a:spLocks noGrp="1"/>
          </p:cNvSpPr>
          <p:nvPr>
            <p:ph type="sldNum" sz="quarter" idx="12"/>
          </p:nvPr>
        </p:nvSpPr>
        <p:spPr>
          <a:xfrm>
            <a:off x="4867656" y="6556248"/>
            <a:ext cx="762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fld id="{708A4141-82C2-4143-A17E-79B4C950C9FC}" type="slidenum">
              <a:rPr lang="en-US" smtClean="0">
                <a:latin typeface="Trebuchet MS"/>
              </a:rPr>
              <a:pPr/>
              <a:t>‹#›</a:t>
            </a:fld>
            <a:endParaRPr lang="en-US">
              <a:latin typeface="Trebuchet MS"/>
            </a:endParaRPr>
          </a:p>
        </p:txBody>
      </p:sp>
    </p:spTree>
  </p:cSld>
  <p:clrMapOvr>
    <a:masterClrMapping/>
  </p:clrMapOvr>
  <p:transition>
    <p:wedg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lgn="r" rtl="0"/>
            <a:fld id="{4D5468E8-2E53-4F08-922A-C94E3F738298}" type="datetimeFigureOut">
              <a:rPr lang="en-US" sz="900" kern="1200" cap="small">
                <a:solidFill>
                  <a:prstClr val="black"/>
                </a:solidFill>
                <a:latin typeface="Trebuchet MS"/>
                <a:ea typeface="+mn-ea"/>
                <a:cs typeface="+mn-cs"/>
              </a:rPr>
              <a:pPr algn="r" rtl="0"/>
              <a:t>5/25/2009</a:t>
            </a:fld>
            <a:endParaRPr lang="en-US" sz="900" kern="1200" cap="small">
              <a:solidFill>
                <a:prstClr val="black"/>
              </a:solidFill>
              <a:latin typeface="Trebuchet MS"/>
              <a:ea typeface="+mn-ea"/>
              <a:cs typeface="+mn-cs"/>
            </a:endParaRPr>
          </a:p>
        </p:txBody>
      </p:sp>
      <p:sp>
        <p:nvSpPr>
          <p:cNvPr id="6" name="Footer Placeholder 5"/>
          <p:cNvSpPr>
            <a:spLocks noGrp="1"/>
          </p:cNvSpPr>
          <p:nvPr>
            <p:ph type="ftr" sz="quarter" idx="11"/>
          </p:nvPr>
        </p:nvSpPr>
        <p:spPr/>
        <p:txBody>
          <a:bodyPr/>
          <a:lstStyle/>
          <a:p>
            <a:pPr algn="l" rtl="0"/>
            <a:endParaRPr lang="en-US" sz="900" kern="1200" cap="small">
              <a:solidFill>
                <a:prstClr val="black"/>
              </a:solidFill>
              <a:latin typeface="Trebuchet MS"/>
              <a:ea typeface="+mn-ea"/>
              <a:cs typeface="+mn-cs"/>
            </a:endParaRPr>
          </a:p>
        </p:txBody>
      </p:sp>
      <p:sp>
        <p:nvSpPr>
          <p:cNvPr id="7" name="Slide Number Placeholder 6"/>
          <p:cNvSpPr>
            <a:spLocks noGrp="1"/>
          </p:cNvSpPr>
          <p:nvPr>
            <p:ph type="sldNum" sz="quarter" idx="12"/>
          </p:nvPr>
        </p:nvSpPr>
        <p:spPr/>
        <p:txBody>
          <a:bodyPr/>
          <a:lstStyle/>
          <a:p>
            <a:pPr algn="ctr" rtl="0"/>
            <a:fld id="{708A4141-82C2-4143-A17E-79B4C950C9FC}" type="slidenum">
              <a:rPr lang="en-US" sz="1600" kern="1200" cap="small">
                <a:solidFill>
                  <a:prstClr val="black"/>
                </a:solidFill>
                <a:latin typeface="Trebuchet MS"/>
                <a:ea typeface="+mn-ea"/>
                <a:cs typeface="+mn-cs"/>
              </a:rPr>
              <a:pPr algn="ctr" rtl="0"/>
              <a:t>‹#›</a:t>
            </a:fld>
            <a:endParaRPr lang="en-US" sz="1600" kern="1200" cap="small">
              <a:solidFill>
                <a:prstClr val="black"/>
              </a:solidFill>
              <a:latin typeface="Trebuchet MS"/>
              <a:ea typeface="+mn-ea"/>
              <a:cs typeface="+mn-cs"/>
            </a:endParaRPr>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438400" y="2291697"/>
            <a:ext cx="2971800" cy="639762"/>
          </a:xfrm>
        </p:spPr>
        <p:txBody>
          <a:bodyPr vert="horz" lIns="91440" tIns="45720" rIns="91440" bIns="45720" rtlCol="0" anchor="ctr" anchorCtr="0">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1800"/>
              </a:spcBef>
              <a:buClr>
                <a:schemeClr val="accent1"/>
              </a:buClr>
              <a:buSzPct val="80000"/>
              <a:buFont typeface="Wingdings" pitchFamily="2" charset="2"/>
              <a:buNone/>
            </a:pPr>
            <a:r>
              <a:rPr lang="en-US" smtClean="0"/>
              <a:t>Click to edit Master text styles</a:t>
            </a:r>
          </a:p>
        </p:txBody>
      </p:sp>
      <p:sp>
        <p:nvSpPr>
          <p:cNvPr id="4" name="Content Placeholder 3"/>
          <p:cNvSpPr>
            <a:spLocks noGrp="1"/>
          </p:cNvSpPr>
          <p:nvPr>
            <p:ph sz="half" idx="2"/>
          </p:nvPr>
        </p:nvSpPr>
        <p:spPr>
          <a:xfrm>
            <a:off x="2447925" y="3137647"/>
            <a:ext cx="2971800" cy="299923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715000" y="2291697"/>
            <a:ext cx="2971800" cy="639762"/>
          </a:xfrm>
        </p:spPr>
        <p:txBody>
          <a:bodyPr anchor="ctr" anchorCtr="0">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715000" y="3137647"/>
            <a:ext cx="2971800" cy="300196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pPr algn="r" rtl="0"/>
            <a:fld id="{4D5468E8-2E53-4F08-922A-C94E3F738298}" type="datetimeFigureOut">
              <a:rPr lang="en-US" sz="900" kern="1200" cap="small">
                <a:solidFill>
                  <a:prstClr val="black"/>
                </a:solidFill>
                <a:latin typeface="Trebuchet MS"/>
                <a:ea typeface="+mn-ea"/>
                <a:cs typeface="+mn-cs"/>
              </a:rPr>
              <a:pPr algn="r" rtl="0"/>
              <a:t>5/25/2009</a:t>
            </a:fld>
            <a:endParaRPr lang="en-US" sz="900" kern="1200" cap="small">
              <a:solidFill>
                <a:prstClr val="black"/>
              </a:solidFill>
              <a:latin typeface="Trebuchet MS"/>
              <a:ea typeface="+mn-ea"/>
              <a:cs typeface="+mn-cs"/>
            </a:endParaRPr>
          </a:p>
        </p:txBody>
      </p:sp>
      <p:sp>
        <p:nvSpPr>
          <p:cNvPr id="8" name="Footer Placeholder 7"/>
          <p:cNvSpPr>
            <a:spLocks noGrp="1"/>
          </p:cNvSpPr>
          <p:nvPr>
            <p:ph type="ftr" sz="quarter" idx="11"/>
          </p:nvPr>
        </p:nvSpPr>
        <p:spPr/>
        <p:txBody>
          <a:bodyPr/>
          <a:lstStyle/>
          <a:p>
            <a:pPr algn="l" rtl="0"/>
            <a:endParaRPr lang="en-US" sz="900" kern="1200" cap="small">
              <a:solidFill>
                <a:prstClr val="black"/>
              </a:solidFill>
              <a:latin typeface="Trebuchet MS"/>
              <a:ea typeface="+mn-ea"/>
              <a:cs typeface="+mn-cs"/>
            </a:endParaRPr>
          </a:p>
        </p:txBody>
      </p:sp>
      <p:sp>
        <p:nvSpPr>
          <p:cNvPr id="9" name="Slide Number Placeholder 8"/>
          <p:cNvSpPr>
            <a:spLocks noGrp="1"/>
          </p:cNvSpPr>
          <p:nvPr>
            <p:ph type="sldNum" sz="quarter" idx="12"/>
          </p:nvPr>
        </p:nvSpPr>
        <p:spPr/>
        <p:txBody>
          <a:bodyPr/>
          <a:lstStyle/>
          <a:p>
            <a:pPr algn="ctr" rtl="0"/>
            <a:fld id="{708A4141-82C2-4143-A17E-79B4C950C9FC}" type="slidenum">
              <a:rPr lang="en-US" sz="1600" kern="1200" cap="small">
                <a:solidFill>
                  <a:prstClr val="black"/>
                </a:solidFill>
                <a:latin typeface="Trebuchet MS"/>
                <a:ea typeface="+mn-ea"/>
                <a:cs typeface="+mn-cs"/>
              </a:rPr>
              <a:pPr algn="ctr" rtl="0"/>
              <a:t>‹#›</a:t>
            </a:fld>
            <a:endParaRPr lang="en-US" sz="1600" kern="1200" cap="small">
              <a:solidFill>
                <a:prstClr val="black"/>
              </a:solidFill>
              <a:latin typeface="Trebuchet MS"/>
              <a:ea typeface="+mn-ea"/>
              <a:cs typeface="+mn-cs"/>
            </a:endParaRPr>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10"/>
          <p:cNvGrpSpPr/>
          <p:nvPr/>
        </p:nvGrpSpPr>
        <p:grpSpPr>
          <a:xfrm>
            <a:off x="0" y="0"/>
            <a:ext cx="9144000" cy="1676400"/>
            <a:chOff x="0" y="0"/>
            <a:chExt cx="9144000" cy="1676400"/>
          </a:xfrm>
        </p:grpSpPr>
        <p:sp>
          <p:nvSpPr>
            <p:cNvPr id="7" name="Rectangle 6"/>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latin typeface="Calibri"/>
                <a:ea typeface="+mn-ea"/>
                <a:cs typeface="+mn-cs"/>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latin typeface="Calibri"/>
                <a:ea typeface="+mn-ea"/>
                <a:cs typeface="+mn-cs"/>
              </a:endParaRPr>
            </a:p>
          </p:txBody>
        </p:sp>
        <p:sp>
          <p:nvSpPr>
            <p:cNvPr id="10" name="Oval 9"/>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latin typeface="Calibri"/>
                <a:ea typeface="+mn-ea"/>
                <a:cs typeface="+mn-cs"/>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lgn="r" rtl="0"/>
            <a:fld id="{4D5468E8-2E53-4F08-922A-C94E3F738298}" type="datetimeFigureOut">
              <a:rPr lang="en-US" sz="900" kern="1200" cap="small">
                <a:solidFill>
                  <a:prstClr val="black"/>
                </a:solidFill>
                <a:latin typeface="Trebuchet MS"/>
                <a:ea typeface="+mn-ea"/>
                <a:cs typeface="+mn-cs"/>
              </a:rPr>
              <a:pPr algn="r" rtl="0"/>
              <a:t>5/25/2009</a:t>
            </a:fld>
            <a:endParaRPr lang="en-US" sz="900" kern="1200" cap="small">
              <a:solidFill>
                <a:prstClr val="black"/>
              </a:solidFill>
              <a:latin typeface="Trebuchet MS"/>
              <a:ea typeface="+mn-ea"/>
              <a:cs typeface="+mn-cs"/>
            </a:endParaRPr>
          </a:p>
        </p:txBody>
      </p:sp>
      <p:sp>
        <p:nvSpPr>
          <p:cNvPr id="4" name="Footer Placeholder 3"/>
          <p:cNvSpPr>
            <a:spLocks noGrp="1"/>
          </p:cNvSpPr>
          <p:nvPr>
            <p:ph type="ftr" sz="quarter" idx="11"/>
          </p:nvPr>
        </p:nvSpPr>
        <p:spPr/>
        <p:txBody>
          <a:bodyPr/>
          <a:lstStyle/>
          <a:p>
            <a:pPr algn="l" rtl="0"/>
            <a:endParaRPr lang="en-US" sz="900" kern="1200" cap="small">
              <a:solidFill>
                <a:prstClr val="black"/>
              </a:solidFill>
              <a:latin typeface="Trebuchet MS"/>
              <a:ea typeface="+mn-ea"/>
              <a:cs typeface="+mn-cs"/>
            </a:endParaRPr>
          </a:p>
        </p:txBody>
      </p:sp>
      <p:sp>
        <p:nvSpPr>
          <p:cNvPr id="5" name="Slide Number Placeholder 4"/>
          <p:cNvSpPr>
            <a:spLocks noGrp="1"/>
          </p:cNvSpPr>
          <p:nvPr>
            <p:ph type="sldNum" sz="quarter" idx="12"/>
          </p:nvPr>
        </p:nvSpPr>
        <p:spPr/>
        <p:txBody>
          <a:bodyPr/>
          <a:lstStyle/>
          <a:p>
            <a:pPr algn="ctr" rtl="0"/>
            <a:fld id="{708A4141-82C2-4143-A17E-79B4C950C9FC}" type="slidenum">
              <a:rPr lang="en-US" sz="1600" kern="1200" cap="small">
                <a:solidFill>
                  <a:prstClr val="black"/>
                </a:solidFill>
                <a:latin typeface="Trebuchet MS"/>
                <a:ea typeface="+mn-ea"/>
                <a:cs typeface="+mn-cs"/>
              </a:rPr>
              <a:pPr algn="ctr" rtl="0"/>
              <a:t>‹#›</a:t>
            </a:fld>
            <a:endParaRPr lang="en-US" sz="1600" kern="1200" cap="small">
              <a:solidFill>
                <a:prstClr val="black"/>
              </a:solidFill>
              <a:latin typeface="Trebuchet MS"/>
              <a:ea typeface="+mn-ea"/>
              <a:cs typeface="+mn-cs"/>
            </a:endParaRPr>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9"/>
          <p:cNvGrpSpPr/>
          <p:nvPr/>
        </p:nvGrpSpPr>
        <p:grpSpPr>
          <a:xfrm>
            <a:off x="0" y="0"/>
            <a:ext cx="1828800" cy="1676400"/>
            <a:chOff x="457200" y="457200"/>
            <a:chExt cx="1828800" cy="1676400"/>
          </a:xfrm>
        </p:grpSpPr>
        <p:sp>
          <p:nvSpPr>
            <p:cNvPr id="8" name="Rectangle 7"/>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latin typeface="Calibri"/>
                <a:ea typeface="+mn-ea"/>
                <a:cs typeface="+mn-cs"/>
              </a:endParaRPr>
            </a:p>
          </p:txBody>
        </p:sp>
        <p:sp>
          <p:nvSpPr>
            <p:cNvPr id="9" name="Oval 8"/>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latin typeface="Calibri"/>
                <a:ea typeface="+mn-ea"/>
                <a:cs typeface="+mn-cs"/>
              </a:endParaRPr>
            </a:p>
          </p:txBody>
        </p:sp>
      </p:grpSp>
      <p:sp>
        <p:nvSpPr>
          <p:cNvPr id="2" name="Date Placeholder 1"/>
          <p:cNvSpPr>
            <a:spLocks noGrp="1"/>
          </p:cNvSpPr>
          <p:nvPr>
            <p:ph type="dt" sz="half" idx="10"/>
          </p:nvPr>
        </p:nvSpPr>
        <p:spPr/>
        <p:txBody>
          <a:bodyPr/>
          <a:lstStyle/>
          <a:p>
            <a:pPr algn="r" rtl="0"/>
            <a:fld id="{4D5468E8-2E53-4F08-922A-C94E3F738298}" type="datetimeFigureOut">
              <a:rPr lang="en-US" sz="900" kern="1200" cap="small">
                <a:solidFill>
                  <a:prstClr val="black"/>
                </a:solidFill>
                <a:latin typeface="Trebuchet MS"/>
                <a:ea typeface="+mn-ea"/>
                <a:cs typeface="+mn-cs"/>
              </a:rPr>
              <a:pPr algn="r" rtl="0"/>
              <a:t>5/25/2009</a:t>
            </a:fld>
            <a:endParaRPr lang="en-US" sz="900" kern="1200" cap="small">
              <a:solidFill>
                <a:prstClr val="black"/>
              </a:solidFill>
              <a:latin typeface="Trebuchet MS"/>
              <a:ea typeface="+mn-ea"/>
              <a:cs typeface="+mn-cs"/>
            </a:endParaRPr>
          </a:p>
        </p:txBody>
      </p:sp>
      <p:sp>
        <p:nvSpPr>
          <p:cNvPr id="3" name="Footer Placeholder 2"/>
          <p:cNvSpPr>
            <a:spLocks noGrp="1"/>
          </p:cNvSpPr>
          <p:nvPr>
            <p:ph type="ftr" sz="quarter" idx="11"/>
          </p:nvPr>
        </p:nvSpPr>
        <p:spPr/>
        <p:txBody>
          <a:bodyPr/>
          <a:lstStyle/>
          <a:p>
            <a:pPr algn="l" rtl="0"/>
            <a:endParaRPr lang="en-US" sz="900" kern="1200" cap="small">
              <a:solidFill>
                <a:prstClr val="black"/>
              </a:solidFill>
              <a:latin typeface="Trebuchet MS"/>
              <a:ea typeface="+mn-ea"/>
              <a:cs typeface="+mn-cs"/>
            </a:endParaRPr>
          </a:p>
        </p:txBody>
      </p:sp>
      <p:sp>
        <p:nvSpPr>
          <p:cNvPr id="4" name="Slide Number Placeholder 3"/>
          <p:cNvSpPr>
            <a:spLocks noGrp="1"/>
          </p:cNvSpPr>
          <p:nvPr>
            <p:ph type="sldNum" sz="quarter" idx="12"/>
          </p:nvPr>
        </p:nvSpPr>
        <p:spPr/>
        <p:txBody>
          <a:bodyPr/>
          <a:lstStyle/>
          <a:p>
            <a:pPr algn="ctr" rtl="0"/>
            <a:fld id="{708A4141-82C2-4143-A17E-79B4C950C9FC}" type="slidenum">
              <a:rPr lang="en-US" sz="1600" kern="1200" cap="small">
                <a:solidFill>
                  <a:prstClr val="black"/>
                </a:solidFill>
                <a:latin typeface="Trebuchet MS"/>
                <a:ea typeface="+mn-ea"/>
                <a:cs typeface="+mn-cs"/>
              </a:rPr>
              <a:pPr algn="ctr" rtl="0"/>
              <a:t>‹#›</a:t>
            </a:fld>
            <a:endParaRPr lang="en-US" sz="1600" kern="1200" cap="small" dirty="0">
              <a:solidFill>
                <a:prstClr val="black"/>
              </a:solidFill>
              <a:latin typeface="Trebuchet MS"/>
              <a:ea typeface="+mn-ea"/>
              <a:cs typeface="+mn-cs"/>
            </a:endParaRPr>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r" rtl="0"/>
            <a:fld id="{4D5468E8-2E53-4F08-922A-C94E3F738298}" type="datetimeFigureOut">
              <a:rPr lang="en-US" sz="900" kern="1200" cap="small">
                <a:solidFill>
                  <a:prstClr val="black"/>
                </a:solidFill>
                <a:latin typeface="Trebuchet MS"/>
                <a:ea typeface="+mn-ea"/>
                <a:cs typeface="+mn-cs"/>
              </a:rPr>
              <a:pPr algn="r" rtl="0"/>
              <a:t>5/25/2009</a:t>
            </a:fld>
            <a:endParaRPr lang="en-US" sz="900" kern="1200" cap="small">
              <a:solidFill>
                <a:prstClr val="black"/>
              </a:solidFill>
              <a:latin typeface="Trebuchet MS"/>
              <a:ea typeface="+mn-ea"/>
              <a:cs typeface="+mn-cs"/>
            </a:endParaRPr>
          </a:p>
        </p:txBody>
      </p:sp>
      <p:sp>
        <p:nvSpPr>
          <p:cNvPr id="6" name="Footer Placeholder 5"/>
          <p:cNvSpPr>
            <a:spLocks noGrp="1"/>
          </p:cNvSpPr>
          <p:nvPr>
            <p:ph type="ftr" sz="quarter" idx="11"/>
          </p:nvPr>
        </p:nvSpPr>
        <p:spPr/>
        <p:txBody>
          <a:bodyPr/>
          <a:lstStyle/>
          <a:p>
            <a:pPr algn="l" rtl="0"/>
            <a:endParaRPr lang="en-US" sz="900" kern="1200" cap="small">
              <a:solidFill>
                <a:prstClr val="black"/>
              </a:solidFill>
              <a:latin typeface="Trebuchet MS"/>
              <a:ea typeface="+mn-ea"/>
              <a:cs typeface="+mn-cs"/>
            </a:endParaRPr>
          </a:p>
        </p:txBody>
      </p:sp>
      <p:sp>
        <p:nvSpPr>
          <p:cNvPr id="7" name="Slide Number Placeholder 6"/>
          <p:cNvSpPr>
            <a:spLocks noGrp="1"/>
          </p:cNvSpPr>
          <p:nvPr>
            <p:ph type="sldNum" sz="quarter" idx="12"/>
          </p:nvPr>
        </p:nvSpPr>
        <p:spPr/>
        <p:txBody>
          <a:bodyPr/>
          <a:lstStyle/>
          <a:p>
            <a:pPr algn="ctr" rtl="0"/>
            <a:fld id="{708A4141-82C2-4143-A17E-79B4C950C9FC}" type="slidenum">
              <a:rPr lang="en-US" sz="1600" kern="1200" cap="small">
                <a:solidFill>
                  <a:prstClr val="black"/>
                </a:solidFill>
                <a:latin typeface="Trebuchet MS"/>
                <a:ea typeface="+mn-ea"/>
                <a:cs typeface="+mn-cs"/>
              </a:rPr>
              <a:pPr algn="ctr" rtl="0"/>
              <a:t>‹#›</a:t>
            </a:fld>
            <a:endParaRPr lang="en-US" sz="1600" kern="1200" cap="small">
              <a:solidFill>
                <a:prstClr val="black"/>
              </a:solidFill>
              <a:latin typeface="Trebuchet MS"/>
              <a:ea typeface="+mn-ea"/>
              <a:cs typeface="+mn-cs"/>
            </a:endParaRPr>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64592" y="3031489"/>
            <a:ext cx="1527048" cy="2359152"/>
          </a:xfrm>
        </p:spPr>
        <p:txBody>
          <a:bodyPr vert="horz" lIns="91440" tIns="45720" rIns="91440" bIns="45720"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pPr algn="r" rtl="0"/>
            <a:fld id="{4D5468E8-2E53-4F08-922A-C94E3F738298}" type="datetimeFigureOut">
              <a:rPr lang="en-US" sz="900" kern="1200" cap="small">
                <a:solidFill>
                  <a:prstClr val="black"/>
                </a:solidFill>
                <a:latin typeface="Trebuchet MS"/>
                <a:ea typeface="+mn-ea"/>
                <a:cs typeface="+mn-cs"/>
              </a:rPr>
              <a:pPr algn="r" rtl="0"/>
              <a:t>5/25/2009</a:t>
            </a:fld>
            <a:endParaRPr lang="en-US" sz="900" kern="1200" cap="small">
              <a:solidFill>
                <a:prstClr val="black"/>
              </a:solidFill>
              <a:latin typeface="Trebuchet MS"/>
              <a:ea typeface="+mn-ea"/>
              <a:cs typeface="+mn-cs"/>
            </a:endParaRPr>
          </a:p>
        </p:txBody>
      </p:sp>
      <p:sp>
        <p:nvSpPr>
          <p:cNvPr id="6" name="Footer Placeholder 5"/>
          <p:cNvSpPr>
            <a:spLocks noGrp="1"/>
          </p:cNvSpPr>
          <p:nvPr>
            <p:ph type="ftr" sz="quarter" idx="11"/>
          </p:nvPr>
        </p:nvSpPr>
        <p:spPr/>
        <p:txBody>
          <a:bodyPr/>
          <a:lstStyle/>
          <a:p>
            <a:pPr algn="l" rtl="0"/>
            <a:endParaRPr lang="en-US" sz="900" kern="1200" cap="small">
              <a:solidFill>
                <a:prstClr val="black"/>
              </a:solidFill>
              <a:latin typeface="Trebuchet MS"/>
              <a:ea typeface="+mn-ea"/>
              <a:cs typeface="+mn-cs"/>
            </a:endParaRPr>
          </a:p>
        </p:txBody>
      </p:sp>
      <p:sp>
        <p:nvSpPr>
          <p:cNvPr id="7" name="Slide Number Placeholder 6"/>
          <p:cNvSpPr>
            <a:spLocks noGrp="1"/>
          </p:cNvSpPr>
          <p:nvPr>
            <p:ph type="sldNum" sz="quarter" idx="12"/>
          </p:nvPr>
        </p:nvSpPr>
        <p:spPr/>
        <p:txBody>
          <a:bodyPr/>
          <a:lstStyle/>
          <a:p>
            <a:pPr algn="ctr" rtl="0"/>
            <a:fld id="{708A4141-82C2-4143-A17E-79B4C950C9FC}" type="slidenum">
              <a:rPr lang="en-US" sz="1600" kern="1200" cap="small">
                <a:solidFill>
                  <a:prstClr val="black"/>
                </a:solidFill>
                <a:latin typeface="Trebuchet MS"/>
                <a:ea typeface="+mn-ea"/>
                <a:cs typeface="+mn-cs"/>
              </a:rPr>
              <a:pPr algn="ctr" rtl="0"/>
              <a:t>‹#›</a:t>
            </a:fld>
            <a:endParaRPr lang="en-US" sz="1600" kern="1200" cap="small">
              <a:solidFill>
                <a:prstClr val="black"/>
              </a:solidFill>
              <a:latin typeface="Trebuchet MS"/>
              <a:ea typeface="+mn-ea"/>
              <a:cs typeface="+mn-cs"/>
            </a:endParaRPr>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80000"/>
                <a:satMod val="135000"/>
              </a:schemeClr>
            </a:gs>
            <a:gs pos="55000">
              <a:schemeClr val="bg2">
                <a:tint val="70000"/>
                <a:shade val="100000"/>
                <a:satMod val="150000"/>
              </a:schemeClr>
            </a:gs>
            <a:gs pos="100000">
              <a:schemeClr val="bg2">
                <a:tint val="70000"/>
                <a:shade val="100000"/>
                <a:satMod val="150000"/>
              </a:schemeClr>
            </a:gs>
          </a:gsLst>
          <a:lin ang="5400000" scaled="0"/>
          <a:tileRect/>
        </a:gradFill>
        <a:effectLst/>
      </p:bgPr>
    </p:bg>
    <p:spTree>
      <p:nvGrpSpPr>
        <p:cNvPr id="1" name=""/>
        <p:cNvGrpSpPr/>
        <p:nvPr/>
      </p:nvGrpSpPr>
      <p:grpSpPr>
        <a:xfrm>
          <a:off x="0" y="0"/>
          <a:ext cx="0" cy="0"/>
          <a:chOff x="0" y="0"/>
          <a:chExt cx="0" cy="0"/>
        </a:xfrm>
      </p:grpSpPr>
      <p:grpSp>
        <p:nvGrpSpPr>
          <p:cNvPr id="10" name="Group 11"/>
          <p:cNvGrpSpPr/>
          <p:nvPr/>
        </p:nvGrpSpPr>
        <p:grpSpPr>
          <a:xfrm>
            <a:off x="0" y="0"/>
            <a:ext cx="9144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latin typeface="Calibri"/>
                <a:ea typeface="+mn-ea"/>
                <a:cs typeface="+mn-cs"/>
              </a:endParaRPr>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latin typeface="Calibri"/>
                <a:ea typeface="+mn-ea"/>
                <a:cs typeface="+mn-cs"/>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latin typeface="Calibri"/>
                <a:ea typeface="+mn-ea"/>
                <a:cs typeface="+mn-cs"/>
              </a:endParaRPr>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latin typeface="Calibri"/>
                <a:ea typeface="+mn-ea"/>
                <a:cs typeface="+mn-cs"/>
              </a:endParaRPr>
            </a:p>
          </p:txBody>
        </p:sp>
      </p:grpSp>
      <p:sp>
        <p:nvSpPr>
          <p:cNvPr id="3" name="Text Placeholder 2"/>
          <p:cNvSpPr>
            <a:spLocks noGrp="1"/>
          </p:cNvSpPr>
          <p:nvPr>
            <p:ph type="body" idx="1"/>
          </p:nvPr>
        </p:nvSpPr>
        <p:spPr>
          <a:xfrm>
            <a:off x="2438400" y="2286000"/>
            <a:ext cx="6248400" cy="3840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a:p>
        </p:txBody>
      </p:sp>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ctr">
            <a:normAutofit/>
          </a:bodyPr>
          <a:lstStyle/>
          <a:p>
            <a:r>
              <a:rPr lang="en-US" dirty="0" smtClean="0"/>
              <a:t>Click to edit Master title style</a:t>
            </a:r>
            <a:endParaRPr/>
          </a:p>
        </p:txBody>
      </p:sp>
      <p:sp>
        <p:nvSpPr>
          <p:cNvPr id="4" name="Date Placeholder 3"/>
          <p:cNvSpPr>
            <a:spLocks noGrp="1"/>
          </p:cNvSpPr>
          <p:nvPr>
            <p:ph type="dt" sz="half" idx="2"/>
          </p:nvPr>
        </p:nvSpPr>
        <p:spPr>
          <a:xfrm>
            <a:off x="6553200" y="6351494"/>
            <a:ext cx="2133600" cy="365125"/>
          </a:xfrm>
          <a:prstGeom prst="rect">
            <a:avLst/>
          </a:prstGeom>
        </p:spPr>
        <p:txBody>
          <a:bodyPr vert="horz" lIns="91440" tIns="45720" rIns="91440" bIns="45720" rtlCol="0" anchor="ctr"/>
          <a:lstStyle>
            <a:lvl1pPr algn="r">
              <a:defRPr sz="900" cap="small" baseline="0">
                <a:solidFill>
                  <a:schemeClr val="tx1"/>
                </a:solidFill>
                <a:latin typeface="+mj-lt"/>
              </a:defRPr>
            </a:lvl1pPr>
          </a:lstStyle>
          <a:p>
            <a:pPr rtl="0"/>
            <a:fld id="{4D5468E8-2E53-4F08-922A-C94E3F738298}" type="datetimeFigureOut">
              <a:rPr lang="en-US" kern="1200" smtClean="0">
                <a:solidFill>
                  <a:prstClr val="black"/>
                </a:solidFill>
                <a:latin typeface="Trebuchet MS"/>
                <a:ea typeface="+mn-ea"/>
                <a:cs typeface="+mn-cs"/>
              </a:rPr>
              <a:pPr rtl="0"/>
              <a:t>5/25/2009</a:t>
            </a:fld>
            <a:endParaRPr lang="en-US" kern="1200">
              <a:solidFill>
                <a:prstClr val="black"/>
              </a:solidFill>
              <a:latin typeface="Trebuchet MS"/>
              <a:ea typeface="+mn-ea"/>
              <a:cs typeface="+mn-cs"/>
            </a:endParaRPr>
          </a:p>
        </p:txBody>
      </p:sp>
      <p:sp>
        <p:nvSpPr>
          <p:cNvPr id="5" name="Footer Placeholder 4"/>
          <p:cNvSpPr>
            <a:spLocks noGrp="1"/>
          </p:cNvSpPr>
          <p:nvPr>
            <p:ph type="ftr" sz="quarter" idx="3"/>
          </p:nvPr>
        </p:nvSpPr>
        <p:spPr>
          <a:xfrm>
            <a:off x="2438400" y="6356350"/>
            <a:ext cx="2895600" cy="365125"/>
          </a:xfrm>
          <a:prstGeom prst="rect">
            <a:avLst/>
          </a:prstGeom>
        </p:spPr>
        <p:txBody>
          <a:bodyPr vert="horz" lIns="91440" tIns="45720" rIns="91440" bIns="45720" rtlCol="0" anchor="ctr"/>
          <a:lstStyle>
            <a:lvl1pPr algn="l">
              <a:defRPr sz="900" cap="small" baseline="0">
                <a:solidFill>
                  <a:schemeClr val="tx1"/>
                </a:solidFill>
                <a:latin typeface="+mj-lt"/>
              </a:defRPr>
            </a:lvl1pPr>
          </a:lstStyle>
          <a:p>
            <a:pPr rtl="0"/>
            <a:endParaRPr lang="en-US" kern="1200">
              <a:solidFill>
                <a:prstClr val="black"/>
              </a:solidFill>
              <a:latin typeface="Trebuchet MS"/>
              <a:ea typeface="+mn-ea"/>
              <a:cs typeface="+mn-cs"/>
            </a:endParaRPr>
          </a:p>
        </p:txBody>
      </p:sp>
      <p:sp>
        <p:nvSpPr>
          <p:cNvPr id="6" name="Slide Number Placeholder 5"/>
          <p:cNvSpPr>
            <a:spLocks noGrp="1"/>
          </p:cNvSpPr>
          <p:nvPr>
            <p:ph type="sldNum" sz="quarter" idx="4"/>
          </p:nvPr>
        </p:nvSpPr>
        <p:spPr>
          <a:xfrm>
            <a:off x="533400" y="533400"/>
            <a:ext cx="762000" cy="609600"/>
          </a:xfrm>
          <a:prstGeom prst="rect">
            <a:avLst/>
          </a:prstGeom>
        </p:spPr>
        <p:txBody>
          <a:bodyPr vert="horz" lIns="91440" tIns="45720" rIns="91440" bIns="45720" rtlCol="0" anchor="ctr"/>
          <a:lstStyle>
            <a:lvl1pPr algn="ctr">
              <a:defRPr sz="1600" cap="small" baseline="0">
                <a:solidFill>
                  <a:schemeClr val="tx1"/>
                </a:solidFill>
                <a:latin typeface="+mj-lt"/>
              </a:defRPr>
            </a:lvl1pPr>
          </a:lstStyle>
          <a:p>
            <a:pPr rtl="0"/>
            <a:fld id="{708A4141-82C2-4143-A17E-79B4C950C9FC}" type="slidenum">
              <a:rPr lang="en-US" kern="1200" smtClean="0">
                <a:solidFill>
                  <a:prstClr val="black"/>
                </a:solidFill>
                <a:latin typeface="Trebuchet MS"/>
                <a:ea typeface="+mn-ea"/>
                <a:cs typeface="+mn-cs"/>
              </a:rPr>
              <a:pPr rtl="0"/>
              <a:t>‹#›</a:t>
            </a:fld>
            <a:endParaRPr lang="en-US" kern="1200">
              <a:solidFill>
                <a:prstClr val="black"/>
              </a:solidFill>
              <a:latin typeface="Trebuchet MS"/>
              <a:ea typeface="+mn-ea"/>
              <a:cs typeface="+mn-cs"/>
            </a:endParaRPr>
          </a:p>
        </p:txBody>
      </p:sp>
      <p:pic>
        <p:nvPicPr>
          <p:cNvPr id="13" name="Picture 2"/>
          <p:cNvPicPr>
            <a:picLocks noChangeAspect="1" noChangeArrowheads="1"/>
          </p:cNvPicPr>
          <p:nvPr userDrawn="1"/>
        </p:nvPicPr>
        <p:blipFill>
          <a:blip r:embed="rId13">
            <a:duotone>
              <a:prstClr val="black"/>
              <a:schemeClr val="accent5">
                <a:tint val="45000"/>
                <a:satMod val="400000"/>
              </a:schemeClr>
            </a:duotone>
          </a:blip>
          <a:srcRect/>
          <a:stretch>
            <a:fillRect/>
          </a:stretch>
        </p:blipFill>
        <p:spPr bwMode="auto">
          <a:xfrm>
            <a:off x="0" y="1676400"/>
            <a:ext cx="1823476" cy="5181600"/>
          </a:xfrm>
          <a:prstGeom prst="rect">
            <a:avLst/>
          </a:prstGeom>
          <a:noFill/>
          <a:ln w="9525">
            <a:noFill/>
            <a:miter lim="800000"/>
            <a:headEnd/>
            <a:tailEnd/>
          </a:ln>
        </p:spPr>
      </p:pic>
      <p:pic>
        <p:nvPicPr>
          <p:cNvPr id="14" name="Picture 13"/>
          <p:cNvPicPr/>
          <p:nvPr userDrawn="1"/>
        </p:nvPicPr>
        <p:blipFill>
          <a:blip r:embed="rId14">
            <a:duotone>
              <a:schemeClr val="accent4">
                <a:shade val="45000"/>
                <a:satMod val="135000"/>
              </a:schemeClr>
              <a:prstClr val="white"/>
            </a:duotone>
          </a:blip>
          <a:srcRect/>
          <a:stretch>
            <a:fillRect/>
          </a:stretch>
        </p:blipFill>
        <p:spPr bwMode="auto">
          <a:xfrm>
            <a:off x="0" y="0"/>
            <a:ext cx="1828800" cy="167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upRigh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upRigh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upRight)">
                                      <p:cBhvr>
                                        <p:cTn id="22" dur="500"/>
                                        <p:tgtEl>
                                          <p:spTgt spid="3">
                                            <p:txEl>
                                              <p:pRg st="2" end="2"/>
                                            </p:txEl>
                                          </p:spTgt>
                                        </p:tgtEl>
                                      </p:cBhvr>
                                    </p:animEffect>
                                  </p:childTnLst>
                                </p:cTn>
                              </p:par>
                              <p:par>
                                <p:cTn id="23" presetID="18" presetClass="entr" presetSubtype="3"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strips(upRight)">
                                      <p:cBhvr>
                                        <p:cTn id="25" dur="500"/>
                                        <p:tgtEl>
                                          <p:spTgt spid="3">
                                            <p:txEl>
                                              <p:pRg st="3" end="3"/>
                                            </p:txEl>
                                          </p:spTgt>
                                        </p:tgtEl>
                                      </p:cBhvr>
                                    </p:animEffect>
                                  </p:childTnLst>
                                </p:cTn>
                              </p:par>
                              <p:par>
                                <p:cTn id="26" presetID="18" presetClass="entr" presetSubtype="3"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strips(upRight)">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8" presetClass="entr" presetSubtype="3"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trips(upRight)">
                      <p:cBhvr>
                        <p:cTn dur="500"/>
                        <p:tgtEl>
                          <p:spTgt spid="3"/>
                        </p:tgtEl>
                      </p:cBhvr>
                    </p:animEffect>
                  </p:childTnLst>
                </p:cTn>
              </p:par>
            </p:tnLst>
          </p:tmpl>
          <p:tmpl lvl="2">
            <p:tnLst>
              <p:par>
                <p:cTn presetID="18" presetClass="entr" presetSubtype="3"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trips(upRight)">
                      <p:cBhvr>
                        <p:cTn dur="500"/>
                        <p:tgtEl>
                          <p:spTgt spid="3"/>
                        </p:tgtEl>
                      </p:cBhvr>
                    </p:animEffect>
                  </p:childTnLst>
                </p:cTn>
              </p:par>
            </p:tnLst>
          </p:tmpl>
          <p:tmpl lvl="3">
            <p:tnLst>
              <p:par>
                <p:cTn presetID="18" presetClass="entr" presetSubtype="3"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trips(upRight)">
                      <p:cBhvr>
                        <p:cTn dur="500"/>
                        <p:tgtEl>
                          <p:spTgt spid="3"/>
                        </p:tgtEl>
                      </p:cBhvr>
                    </p:animEffect>
                  </p:childTnLst>
                </p:cTn>
              </p:par>
            </p:tnLst>
          </p:tmpl>
          <p:tmpl lvl="4">
            <p:tnLst>
              <p:par>
                <p:cTn presetID="18" presetClass="entr" presetSubtype="3"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trips(upRight)">
                      <p:cBhvr>
                        <p:cTn dur="500"/>
                        <p:tgtEl>
                          <p:spTgt spid="3"/>
                        </p:tgtEl>
                      </p:cBhvr>
                    </p:animEffect>
                  </p:childTnLst>
                </p:cTn>
              </p:par>
            </p:tnLst>
          </p:tmpl>
          <p:tmpl lvl="5">
            <p:tnLst>
              <p:par>
                <p:cTn presetID="18" presetClass="entr" presetSubtype="3"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trips(upRight)">
                      <p:cBhvr>
                        <p:cTn dur="500"/>
                        <p:tgtEl>
                          <p:spTgt spid="3"/>
                        </p:tgtEl>
                      </p:cBhvr>
                    </p:animEffect>
                  </p:childTnLst>
                </p:cTn>
              </p:par>
            </p:tnLst>
          </p:tmpl>
        </p:tmplLst>
      </p:bldP>
      <p:bldP spid="2" grpId="0"/>
    </p:bldLst>
  </p:timing>
  <p:txStyles>
    <p:titleStyle>
      <a:lvl1pPr algn="r" defTabSz="914400" rtl="0" eaLnBrk="1" latinLnBrk="0" hangingPunct="1">
        <a:spcBef>
          <a:spcPct val="0"/>
        </a:spcBef>
        <a:buNone/>
        <a:defRPr sz="4400" kern="1200" cap="small" spc="200" baseline="0">
          <a:solidFill>
            <a:schemeClr val="tx1"/>
          </a:solidFill>
          <a:latin typeface="+mj-lt"/>
          <a:ea typeface="+mj-ea"/>
          <a:cs typeface="+mj-cs"/>
        </a:defRPr>
      </a:lvl1pPr>
    </p:titleStyle>
    <p:bodyStyle>
      <a:lvl1pPr marL="457200" indent="-457200" algn="l" defTabSz="914400" rtl="0" eaLnBrk="1" latinLnBrk="0" hangingPunct="1">
        <a:spcBef>
          <a:spcPts val="1800"/>
        </a:spcBef>
        <a:buClr>
          <a:schemeClr val="accent1"/>
        </a:buClr>
        <a:buSzPct val="80000"/>
        <a:buFont typeface="Wingdings" pitchFamily="2" charset="2"/>
        <a:buChar char=""/>
        <a:defRPr sz="2800" kern="1200" baseline="0">
          <a:solidFill>
            <a:schemeClr val="tx1"/>
          </a:solidFill>
          <a:latin typeface="+mn-lt"/>
          <a:ea typeface="+mn-ea"/>
          <a:cs typeface="+mn-cs"/>
        </a:defRPr>
      </a:lvl1pPr>
      <a:lvl2pPr marL="914400" indent="-457200" algn="l" defTabSz="914400" rtl="0" eaLnBrk="1" latinLnBrk="0" hangingPunct="1">
        <a:spcBef>
          <a:spcPts val="1800"/>
        </a:spcBef>
        <a:buClr>
          <a:schemeClr val="accent2"/>
        </a:buClr>
        <a:buSzPct val="80000"/>
        <a:buFont typeface="Wingdings" pitchFamily="2" charset="2"/>
        <a:buChar char=""/>
        <a:defRPr sz="2800" kern="1200" baseline="0">
          <a:solidFill>
            <a:schemeClr val="tx1"/>
          </a:solidFill>
          <a:latin typeface="+mn-lt"/>
          <a:ea typeface="+mn-ea"/>
          <a:cs typeface="+mn-cs"/>
        </a:defRPr>
      </a:lvl2pPr>
      <a:lvl3pPr marL="1371600" indent="-457200" algn="l" defTabSz="914400" rtl="0" eaLnBrk="1" latinLnBrk="0" hangingPunct="1">
        <a:spcBef>
          <a:spcPts val="1200"/>
        </a:spcBef>
        <a:buClr>
          <a:schemeClr val="accent3"/>
        </a:buClr>
        <a:buSzPct val="80000"/>
        <a:buFont typeface="Wingdings" pitchFamily="2" charset="2"/>
        <a:buChar char=""/>
        <a:defRPr sz="2400" kern="1200" baseline="0">
          <a:solidFill>
            <a:schemeClr val="tx1"/>
          </a:solidFill>
          <a:latin typeface="+mn-lt"/>
          <a:ea typeface="+mn-ea"/>
          <a:cs typeface="+mn-cs"/>
        </a:defRPr>
      </a:lvl3pPr>
      <a:lvl4pPr marL="1828800" indent="-457200" algn="l" defTabSz="914400" rtl="0" eaLnBrk="1" latinLnBrk="0" hangingPunct="1">
        <a:spcBef>
          <a:spcPts val="1200"/>
        </a:spcBef>
        <a:buClr>
          <a:schemeClr val="accent4"/>
        </a:buClr>
        <a:buSzPct val="80000"/>
        <a:buFont typeface="Wingdings" pitchFamily="2" charset="2"/>
        <a:buChar char=""/>
        <a:defRPr sz="2000" kern="1200" baseline="0">
          <a:solidFill>
            <a:schemeClr val="tx1"/>
          </a:solidFill>
          <a:latin typeface="+mn-lt"/>
          <a:ea typeface="+mn-ea"/>
          <a:cs typeface="+mn-cs"/>
        </a:defRPr>
      </a:lvl4pPr>
      <a:lvl5pPr marL="2286000" indent="-457200" algn="l" defTabSz="914400" rtl="0" eaLnBrk="1" latinLnBrk="0" hangingPunct="1">
        <a:spcBef>
          <a:spcPts val="1200"/>
        </a:spcBef>
        <a:buClr>
          <a:schemeClr val="accent5"/>
        </a:buClr>
        <a:buSzPct val="80000"/>
        <a:buFont typeface="Wingdings" pitchFamily="2" charset="2"/>
        <a:buChar char=""/>
        <a:defRPr sz="2000" kern="1200" baseline="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jpeg"/><Relationship Id="rId7" Type="http://schemas.openxmlformats.org/officeDocument/2006/relationships/diagramQuickStyle" Target="../diagrams/quickStyle3.xml"/><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xml"/><Relationship Id="rId1" Type="http://schemas.openxmlformats.org/officeDocument/2006/relationships/video" Target="file:///D:\My%20Documents\My%20Videos\Movie.wmv" TargetMode="Externa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xml"/><Relationship Id="rId1" Type="http://schemas.openxmlformats.org/officeDocument/2006/relationships/video" Target="file:///D:\My%20Documents\My%20Videos\Movie_0001.wmv" TargetMode="Externa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jpeg"/><Relationship Id="rId7" Type="http://schemas.openxmlformats.org/officeDocument/2006/relationships/diagramQuickStyle" Target="../diagrams/quickStyle4.xml"/><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jpeg"/><Relationship Id="rId7" Type="http://schemas.openxmlformats.org/officeDocument/2006/relationships/diagramQuickStyle" Target="../diagrams/quickStyle2.xml"/><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err="1" smtClean="0"/>
              <a:t>Bilal</a:t>
            </a:r>
            <a:r>
              <a:rPr lang="en-US" dirty="0" smtClean="0"/>
              <a:t> M.. K. </a:t>
            </a:r>
            <a:r>
              <a:rPr lang="en-US" dirty="0" err="1" smtClean="0"/>
              <a:t>Marwa</a:t>
            </a:r>
            <a:endParaRPr lang="en-US" dirty="0"/>
          </a:p>
        </p:txBody>
      </p:sp>
      <p:sp>
        <p:nvSpPr>
          <p:cNvPr id="2" name="Title 1"/>
          <p:cNvSpPr>
            <a:spLocks noGrp="1"/>
          </p:cNvSpPr>
          <p:nvPr>
            <p:ph type="ctrTitle"/>
          </p:nvPr>
        </p:nvSpPr>
        <p:spPr>
          <a:xfrm>
            <a:off x="1828800" y="4648200"/>
            <a:ext cx="6553200" cy="1219200"/>
          </a:xfrm>
        </p:spPr>
        <p:txBody>
          <a:bodyPr/>
          <a:lstStyle/>
          <a:p>
            <a:r>
              <a:rPr lang="en-US" dirty="0" smtClean="0"/>
              <a:t>BACK OF THE LEG</a:t>
            </a:r>
            <a:endParaRPr lang="en-US" dirty="0"/>
          </a:p>
        </p:txBody>
      </p:sp>
      <p:pic>
        <p:nvPicPr>
          <p:cNvPr id="6" name="Picture 5"/>
          <p:cNvPicPr/>
          <p:nvPr/>
        </p:nvPicPr>
        <p:blipFill>
          <a:blip r:embed="rId3">
            <a:duotone>
              <a:schemeClr val="accent4">
                <a:shade val="45000"/>
                <a:satMod val="135000"/>
              </a:schemeClr>
              <a:prstClr val="white"/>
            </a:duotone>
          </a:blip>
          <a:srcRect/>
          <a:stretch>
            <a:fillRect/>
          </a:stretch>
        </p:blipFill>
        <p:spPr bwMode="auto">
          <a:xfrm>
            <a:off x="0" y="4648200"/>
            <a:ext cx="1828800" cy="1676400"/>
          </a:xfrm>
          <a:prstGeom prst="rect">
            <a:avLst/>
          </a:prstGeom>
          <a:noFill/>
          <a:ln w="9525">
            <a:noFill/>
            <a:miter lim="800000"/>
            <a:headEnd/>
            <a:tailEnd/>
          </a:ln>
        </p:spPr>
      </p:pic>
      <p:pic>
        <p:nvPicPr>
          <p:cNvPr id="7" name="Picture 6" descr="conan.jpg"/>
          <p:cNvPicPr>
            <a:picLocks noChangeAspect="1"/>
          </p:cNvPicPr>
          <p:nvPr/>
        </p:nvPicPr>
        <p:blipFill>
          <a:blip r:embed="rId4"/>
          <a:stretch>
            <a:fillRect/>
          </a:stretch>
        </p:blipFill>
        <p:spPr>
          <a:xfrm>
            <a:off x="8458200" y="6172200"/>
            <a:ext cx="685800" cy="685800"/>
          </a:xfrm>
          <a:prstGeom prst="rect">
            <a:avLst/>
          </a:prstGeom>
        </p:spPr>
      </p:pic>
      <p:sp>
        <p:nvSpPr>
          <p:cNvPr id="8" name="TextBox 7"/>
          <p:cNvSpPr txBox="1"/>
          <p:nvPr/>
        </p:nvSpPr>
        <p:spPr>
          <a:xfrm>
            <a:off x="0" y="0"/>
            <a:ext cx="1828800" cy="830997"/>
          </a:xfrm>
          <a:prstGeom prst="rect">
            <a:avLst/>
          </a:prstGeom>
          <a:noFill/>
        </p:spPr>
        <p:txBody>
          <a:bodyPr wrap="square" rtlCol="0">
            <a:spAutoFit/>
          </a:bodyPr>
          <a:lstStyle/>
          <a:p>
            <a:pPr algn="l" rtl="0"/>
            <a:r>
              <a:rPr lang="en-US" sz="1600" kern="1200" dirty="0">
                <a:solidFill>
                  <a:prstClr val="black"/>
                </a:solidFill>
                <a:latin typeface="Calibri"/>
                <a:ea typeface="+mn-ea"/>
                <a:cs typeface="+mn-cs"/>
              </a:rPr>
              <a:t>KSU</a:t>
            </a:r>
          </a:p>
          <a:p>
            <a:pPr algn="l" rtl="0"/>
            <a:r>
              <a:rPr lang="en-US" sz="1600" kern="1200" dirty="0">
                <a:solidFill>
                  <a:prstClr val="black"/>
                </a:solidFill>
                <a:latin typeface="Calibri"/>
                <a:ea typeface="+mn-ea"/>
                <a:cs typeface="+mn-cs"/>
              </a:rPr>
              <a:t>College of Medicine</a:t>
            </a:r>
          </a:p>
          <a:p>
            <a:pPr algn="l" rtl="0"/>
            <a:r>
              <a:rPr lang="en-US" sz="1600" kern="1200" dirty="0">
                <a:solidFill>
                  <a:prstClr val="black"/>
                </a:solidFill>
                <a:latin typeface="Calibri"/>
                <a:ea typeface="+mn-ea"/>
                <a:cs typeface="+mn-cs"/>
              </a:rPr>
              <a:t>Anatomy (121 ANA)</a:t>
            </a:r>
          </a:p>
        </p:txBody>
      </p:sp>
      <p:pic>
        <p:nvPicPr>
          <p:cNvPr id="9" name="Picture 8" descr="lowerlimb.bmp"/>
          <p:cNvPicPr>
            <a:picLocks noChangeAspect="1"/>
          </p:cNvPicPr>
          <p:nvPr/>
        </p:nvPicPr>
        <p:blipFill>
          <a:blip r:embed="rId5"/>
          <a:stretch>
            <a:fillRect/>
          </a:stretch>
        </p:blipFill>
        <p:spPr>
          <a:xfrm>
            <a:off x="0" y="0"/>
            <a:ext cx="9132734" cy="6858000"/>
          </a:xfrm>
          <a:prstGeom prst="rect">
            <a:avLst/>
          </a:prstGeom>
        </p:spPr>
      </p:pic>
    </p:spTree>
    <p:custDataLst>
      <p:tags r:id="rId1"/>
    </p:custData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219200"/>
          </a:xfrm>
        </p:spPr>
        <p:txBody>
          <a:bodyPr>
            <a:normAutofit fontScale="90000"/>
          </a:bodyPr>
          <a:lstStyle/>
          <a:p>
            <a:r>
              <a:rPr lang="en-US" dirty="0" err="1" smtClean="0"/>
              <a:t>Cutaneous</a:t>
            </a:r>
            <a:r>
              <a:rPr lang="en-US" dirty="0" smtClean="0"/>
              <a:t> Nerves </a:t>
            </a:r>
            <a:br>
              <a:rPr lang="en-US" dirty="0" smtClean="0"/>
            </a:br>
            <a:r>
              <a:rPr lang="en-US" sz="3100" dirty="0" smtClean="0"/>
              <a:t>Skin of the back of the leg</a:t>
            </a:r>
            <a:endParaRPr lang="en-US" dirty="0"/>
          </a:p>
        </p:txBody>
      </p:sp>
      <p:sp>
        <p:nvSpPr>
          <p:cNvPr id="3" name="Content Placeholder 2"/>
          <p:cNvSpPr>
            <a:spLocks noGrp="1"/>
          </p:cNvSpPr>
          <p:nvPr>
            <p:ph idx="1"/>
          </p:nvPr>
        </p:nvSpPr>
        <p:spPr>
          <a:xfrm>
            <a:off x="1828800" y="1798637"/>
            <a:ext cx="6248400" cy="3840163"/>
          </a:xfrm>
        </p:spPr>
        <p:txBody>
          <a:bodyPr/>
          <a:lstStyle/>
          <a:p>
            <a:r>
              <a:rPr lang="en-US" b="1" dirty="0" err="1" smtClean="0"/>
              <a:t>Saphenous</a:t>
            </a:r>
            <a:r>
              <a:rPr lang="en-US" b="1" dirty="0" smtClean="0"/>
              <a:t> nerve</a:t>
            </a:r>
            <a:r>
              <a:rPr lang="en-US" dirty="0" smtClean="0"/>
              <a:t>: branch of femoral nerve:</a:t>
            </a:r>
          </a:p>
          <a:p>
            <a:pPr lvl="1"/>
            <a:r>
              <a:rPr lang="en-US" dirty="0" smtClean="0"/>
              <a:t>Branches supply skin on </a:t>
            </a:r>
            <a:r>
              <a:rPr lang="en-US" b="1" dirty="0" err="1" smtClean="0"/>
              <a:t>posteromedial</a:t>
            </a:r>
            <a:r>
              <a:rPr lang="en-US" b="1" dirty="0" smtClean="0"/>
              <a:t> surface</a:t>
            </a:r>
            <a:r>
              <a:rPr lang="en-US" dirty="0" smtClean="0"/>
              <a:t> of the leg</a:t>
            </a:r>
            <a:endParaRPr lang="en-US" dirty="0"/>
          </a:p>
        </p:txBody>
      </p:sp>
      <p:pic>
        <p:nvPicPr>
          <p:cNvPr id="3075" name="Picture 3"/>
          <p:cNvPicPr>
            <a:picLocks noChangeAspect="1" noChangeArrowheads="1"/>
          </p:cNvPicPr>
          <p:nvPr/>
        </p:nvPicPr>
        <p:blipFill>
          <a:blip r:embed="rId3"/>
          <a:srcRect/>
          <a:stretch>
            <a:fillRect/>
          </a:stretch>
        </p:blipFill>
        <p:spPr bwMode="auto">
          <a:xfrm>
            <a:off x="4143375" y="3360728"/>
            <a:ext cx="4695825" cy="3497272"/>
          </a:xfrm>
          <a:prstGeom prst="rect">
            <a:avLst/>
          </a:prstGeom>
          <a:noFill/>
          <a:ln w="9525">
            <a:noFill/>
            <a:miter lim="800000"/>
            <a:headEnd/>
            <a:tailEnd/>
          </a:ln>
        </p:spPr>
      </p:pic>
      <p:pic>
        <p:nvPicPr>
          <p:cNvPr id="5" name="Picture 2"/>
          <p:cNvPicPr>
            <a:picLocks noChangeAspect="1" noChangeArrowheads="1"/>
          </p:cNvPicPr>
          <p:nvPr/>
        </p:nvPicPr>
        <p:blipFill>
          <a:blip r:embed="rId4"/>
          <a:srcRect/>
          <a:stretch>
            <a:fillRect/>
          </a:stretch>
        </p:blipFill>
        <p:spPr bwMode="auto">
          <a:xfrm>
            <a:off x="4135244" y="3352800"/>
            <a:ext cx="4703956" cy="3505200"/>
          </a:xfrm>
          <a:prstGeom prst="rect">
            <a:avLst/>
          </a:prstGeom>
          <a:noFill/>
          <a:ln w="9525">
            <a:noFill/>
            <a:miter lim="800000"/>
            <a:headEnd/>
            <a:tailEnd/>
          </a:ln>
        </p:spPr>
      </p:pic>
      <p:sp>
        <p:nvSpPr>
          <p:cNvPr id="6" name="Rounded Rectangle 5"/>
          <p:cNvSpPr/>
          <p:nvPr/>
        </p:nvSpPr>
        <p:spPr>
          <a:xfrm>
            <a:off x="6781800" y="4648200"/>
            <a:ext cx="2057400" cy="304800"/>
          </a:xfrm>
          <a:prstGeom prst="roundRect">
            <a:avLst/>
          </a:prstGeom>
          <a:solidFill>
            <a:schemeClr val="accent1">
              <a:alpha val="15000"/>
            </a:schemeClr>
          </a:solidFill>
          <a:ln w="41275"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Calibri"/>
              <a:ea typeface="+mn-ea"/>
              <a:cs typeface="+mn-cs"/>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upRight)">
                                      <p:cBhvr>
                                        <p:cTn id="12" dur="500"/>
                                        <p:tgtEl>
                                          <p:spTgt spid="3">
                                            <p:txEl>
                                              <p:pRg st="0" end="0"/>
                                            </p:txEl>
                                          </p:spTgt>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3"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strips(upRight)">
                                      <p:cBhvr>
                                        <p:cTn id="20" dur="500"/>
                                        <p:tgtEl>
                                          <p:spTgt spid="3">
                                            <p:txEl>
                                              <p:pRg st="1" end="1"/>
                                            </p:txEl>
                                          </p:spTgt>
                                        </p:tgtEl>
                                      </p:cBhvr>
                                    </p:animEffect>
                                  </p:childTnLst>
                                </p:cTn>
                              </p:par>
                              <p:par>
                                <p:cTn id="21" presetID="18" presetClass="entr" presetSubtype="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Righ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Superficial veins</a:t>
            </a:r>
            <a:endParaRPr lang="en-US" dirty="0"/>
          </a:p>
        </p:txBody>
      </p:sp>
      <p:sp>
        <p:nvSpPr>
          <p:cNvPr id="3" name="Content Placeholder 2"/>
          <p:cNvSpPr>
            <a:spLocks noGrp="1"/>
          </p:cNvSpPr>
          <p:nvPr>
            <p:ph idx="1"/>
          </p:nvPr>
        </p:nvSpPr>
        <p:spPr>
          <a:xfrm>
            <a:off x="1828800" y="1752600"/>
            <a:ext cx="6934200" cy="5105400"/>
          </a:xfrm>
        </p:spPr>
        <p:txBody>
          <a:bodyPr>
            <a:normAutofit fontScale="85000" lnSpcReduction="20000"/>
          </a:bodyPr>
          <a:lstStyle/>
          <a:p>
            <a:r>
              <a:rPr lang="en-US" b="1" u="sng" dirty="0" smtClean="0"/>
              <a:t>Small </a:t>
            </a:r>
            <a:r>
              <a:rPr lang="en-US" b="1" u="sng" dirty="0" err="1" smtClean="0"/>
              <a:t>Saphenous</a:t>
            </a:r>
            <a:r>
              <a:rPr lang="en-US" b="1" u="sng" dirty="0" smtClean="0"/>
              <a:t> vein:</a:t>
            </a:r>
          </a:p>
          <a:p>
            <a:pPr lvl="1"/>
            <a:r>
              <a:rPr lang="en-US" b="1" dirty="0" smtClean="0"/>
              <a:t>Beginning: </a:t>
            </a:r>
            <a:r>
              <a:rPr lang="en-US" dirty="0" smtClean="0"/>
              <a:t>lateral part of dorsal venous arch of the foot.</a:t>
            </a:r>
          </a:p>
          <a:p>
            <a:pPr lvl="1"/>
            <a:r>
              <a:rPr lang="en-US" b="1" dirty="0" smtClean="0"/>
              <a:t>Route:</a:t>
            </a:r>
            <a:r>
              <a:rPr lang="en-US" dirty="0" smtClean="0"/>
              <a:t> </a:t>
            </a:r>
          </a:p>
          <a:p>
            <a:pPr lvl="2"/>
            <a:r>
              <a:rPr lang="en-US" dirty="0" smtClean="0"/>
              <a:t>ascends behind lateral </a:t>
            </a:r>
            <a:r>
              <a:rPr lang="en-US" dirty="0" err="1" smtClean="0"/>
              <a:t>maleoulus</a:t>
            </a:r>
            <a:r>
              <a:rPr lang="en-US" dirty="0" smtClean="0"/>
              <a:t> (with </a:t>
            </a:r>
            <a:r>
              <a:rPr lang="en-US" dirty="0" err="1" smtClean="0"/>
              <a:t>sural</a:t>
            </a:r>
            <a:r>
              <a:rPr lang="en-US" dirty="0" smtClean="0"/>
              <a:t> nerve)</a:t>
            </a:r>
          </a:p>
          <a:p>
            <a:pPr lvl="2"/>
            <a:r>
              <a:rPr lang="en-US" dirty="0" smtClean="0"/>
              <a:t>Follows lateral border of </a:t>
            </a:r>
            <a:r>
              <a:rPr lang="en-US" dirty="0" err="1" smtClean="0"/>
              <a:t>tendo</a:t>
            </a:r>
            <a:r>
              <a:rPr lang="en-US" dirty="0" smtClean="0"/>
              <a:t> </a:t>
            </a:r>
            <a:r>
              <a:rPr lang="en-US" dirty="0" err="1" smtClean="0"/>
              <a:t>calcaneous</a:t>
            </a:r>
            <a:r>
              <a:rPr lang="en-US" dirty="0" smtClean="0"/>
              <a:t> then runs up the middle of back of the leg</a:t>
            </a:r>
          </a:p>
          <a:p>
            <a:pPr lvl="2"/>
            <a:r>
              <a:rPr lang="en-US" dirty="0" smtClean="0"/>
              <a:t>Pierces deep fascia passing between 2 heads of </a:t>
            </a:r>
            <a:r>
              <a:rPr lang="en-US" dirty="0" err="1" smtClean="0"/>
              <a:t>gastrocnemius</a:t>
            </a:r>
            <a:r>
              <a:rPr lang="en-US" dirty="0" smtClean="0"/>
              <a:t> </a:t>
            </a:r>
            <a:r>
              <a:rPr lang="en-US" dirty="0" err="1" smtClean="0"/>
              <a:t>inlowerpart</a:t>
            </a:r>
            <a:r>
              <a:rPr lang="en-US" dirty="0" smtClean="0"/>
              <a:t> of </a:t>
            </a:r>
            <a:r>
              <a:rPr lang="en-US" dirty="0" err="1" smtClean="0"/>
              <a:t>popliteal</a:t>
            </a:r>
            <a:r>
              <a:rPr lang="en-US" dirty="0" smtClean="0"/>
              <a:t> </a:t>
            </a:r>
            <a:r>
              <a:rPr lang="en-US" dirty="0" err="1" smtClean="0"/>
              <a:t>fossa</a:t>
            </a:r>
            <a:endParaRPr lang="en-US" dirty="0" smtClean="0"/>
          </a:p>
          <a:p>
            <a:pPr lvl="1"/>
            <a:r>
              <a:rPr lang="en-US" b="1" dirty="0" smtClean="0"/>
              <a:t>End: </a:t>
            </a:r>
            <a:r>
              <a:rPr lang="en-US" dirty="0" smtClean="0"/>
              <a:t>in </a:t>
            </a:r>
            <a:r>
              <a:rPr lang="en-US" dirty="0" err="1" smtClean="0"/>
              <a:t>popliteal</a:t>
            </a:r>
            <a:r>
              <a:rPr lang="en-US" dirty="0" smtClean="0"/>
              <a:t> vein </a:t>
            </a:r>
            <a:r>
              <a:rPr lang="en-US" i="1" dirty="0" smtClean="0"/>
              <a:t>(variation)</a:t>
            </a:r>
            <a:endParaRPr lang="en-US" dirty="0" smtClean="0"/>
          </a:p>
          <a:p>
            <a:pPr lvl="1"/>
            <a:r>
              <a:rPr lang="en-US" b="1" dirty="0" smtClean="0"/>
              <a:t>Tributaries:</a:t>
            </a:r>
          </a:p>
          <a:p>
            <a:pPr lvl="2"/>
            <a:r>
              <a:rPr lang="en-US" dirty="0" smtClean="0"/>
              <a:t>Numerous small veins from back of the leg</a:t>
            </a:r>
          </a:p>
          <a:p>
            <a:pPr lvl="2"/>
            <a:r>
              <a:rPr lang="en-US" dirty="0" smtClean="0"/>
              <a:t>Communicating veins with deep leg veins</a:t>
            </a:r>
          </a:p>
          <a:p>
            <a:pPr lvl="2"/>
            <a:r>
              <a:rPr lang="en-US" dirty="0" err="1" smtClean="0"/>
              <a:t>Anastomosing</a:t>
            </a:r>
            <a:r>
              <a:rPr lang="en-US" dirty="0" smtClean="0"/>
              <a:t> branches  running upward and medially to join greater </a:t>
            </a:r>
            <a:r>
              <a:rPr lang="en-US" dirty="0" err="1" smtClean="0"/>
              <a:t>saphenous</a:t>
            </a:r>
            <a:r>
              <a:rPr lang="en-US" dirty="0" smtClean="0"/>
              <a:t> vein</a:t>
            </a:r>
          </a:p>
        </p:txBody>
      </p:sp>
      <p:sp>
        <p:nvSpPr>
          <p:cNvPr id="8194" name="AutoShape 2" descr="Click to view full size">
            <a:hlinkClick r:id=""/>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196" name="Picture 4"/>
          <p:cNvPicPr>
            <a:picLocks noChangeAspect="1" noChangeArrowheads="1"/>
          </p:cNvPicPr>
          <p:nvPr/>
        </p:nvPicPr>
        <p:blipFill>
          <a:blip r:embed="rId2"/>
          <a:srcRect/>
          <a:stretch>
            <a:fillRect/>
          </a:stretch>
        </p:blipFill>
        <p:spPr bwMode="auto">
          <a:xfrm>
            <a:off x="0" y="1168400"/>
            <a:ext cx="2159000" cy="56896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Lymph Vessels</a:t>
            </a:r>
            <a:endParaRPr lang="en-US" dirty="0"/>
          </a:p>
        </p:txBody>
      </p:sp>
      <p:sp>
        <p:nvSpPr>
          <p:cNvPr id="3" name="Content Placeholder 2"/>
          <p:cNvSpPr>
            <a:spLocks noGrp="1"/>
          </p:cNvSpPr>
          <p:nvPr>
            <p:ph idx="1"/>
          </p:nvPr>
        </p:nvSpPr>
        <p:spPr>
          <a:xfrm>
            <a:off x="1828800" y="1752600"/>
            <a:ext cx="6934200" cy="5105400"/>
          </a:xfrm>
        </p:spPr>
        <p:txBody>
          <a:bodyPr>
            <a:normAutofit/>
          </a:bodyPr>
          <a:lstStyle/>
          <a:p>
            <a:r>
              <a:rPr lang="en-US" b="1" dirty="0" smtClean="0"/>
              <a:t>Come from:</a:t>
            </a:r>
            <a:r>
              <a:rPr lang="en-US" dirty="0" smtClean="0"/>
              <a:t> skin and superficial fascia on the back of the leg.</a:t>
            </a:r>
          </a:p>
          <a:p>
            <a:r>
              <a:rPr lang="en-US" b="1" dirty="0" smtClean="0"/>
              <a:t>Drainage route:</a:t>
            </a:r>
            <a:r>
              <a:rPr lang="en-US" dirty="0" smtClean="0"/>
              <a:t> upward, then</a:t>
            </a:r>
          </a:p>
          <a:p>
            <a:pPr lvl="1"/>
            <a:r>
              <a:rPr lang="en-US" dirty="0" smtClean="0"/>
              <a:t>Either forward around medial side of leg, ending in vertical group of superficial inguinal nodes</a:t>
            </a:r>
          </a:p>
          <a:p>
            <a:pPr lvl="1"/>
            <a:r>
              <a:rPr lang="en-US" dirty="0" smtClean="0"/>
              <a:t>Or Drain into </a:t>
            </a:r>
            <a:r>
              <a:rPr lang="en-US" dirty="0" err="1" smtClean="0"/>
              <a:t>popliteal</a:t>
            </a:r>
            <a:r>
              <a:rPr lang="en-US" dirty="0" smtClean="0"/>
              <a:t> nodes.</a:t>
            </a:r>
          </a:p>
        </p:txBody>
      </p:sp>
      <p:sp>
        <p:nvSpPr>
          <p:cNvPr id="8194" name="AutoShape 2" descr="Click to view full size">
            <a:hlinkClick r:id=""/>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err="1" smtClean="0"/>
              <a:t>Bilal</a:t>
            </a:r>
            <a:r>
              <a:rPr lang="en-US" dirty="0" smtClean="0"/>
              <a:t> M.. K. </a:t>
            </a:r>
            <a:r>
              <a:rPr lang="en-US" dirty="0" err="1" smtClean="0"/>
              <a:t>Marwa</a:t>
            </a:r>
            <a:endParaRPr lang="en-US" dirty="0"/>
          </a:p>
        </p:txBody>
      </p:sp>
      <p:sp>
        <p:nvSpPr>
          <p:cNvPr id="2" name="Title 1"/>
          <p:cNvSpPr>
            <a:spLocks noGrp="1"/>
          </p:cNvSpPr>
          <p:nvPr>
            <p:ph type="ctrTitle"/>
          </p:nvPr>
        </p:nvSpPr>
        <p:spPr>
          <a:xfrm>
            <a:off x="1828800" y="4648200"/>
            <a:ext cx="6553200" cy="1219200"/>
          </a:xfrm>
        </p:spPr>
        <p:txBody>
          <a:bodyPr/>
          <a:lstStyle/>
          <a:p>
            <a:r>
              <a:rPr lang="en-US" dirty="0" smtClean="0"/>
              <a:t>BACK OF THE LEG</a:t>
            </a:r>
            <a:endParaRPr lang="en-US" dirty="0"/>
          </a:p>
        </p:txBody>
      </p:sp>
      <p:pic>
        <p:nvPicPr>
          <p:cNvPr id="6" name="Picture 5"/>
          <p:cNvPicPr/>
          <p:nvPr/>
        </p:nvPicPr>
        <p:blipFill>
          <a:blip r:embed="rId2">
            <a:duotone>
              <a:schemeClr val="accent4">
                <a:shade val="45000"/>
                <a:satMod val="135000"/>
              </a:schemeClr>
              <a:prstClr val="white"/>
            </a:duotone>
          </a:blip>
          <a:srcRect/>
          <a:stretch>
            <a:fillRect/>
          </a:stretch>
        </p:blipFill>
        <p:spPr bwMode="auto">
          <a:xfrm>
            <a:off x="0" y="4648200"/>
            <a:ext cx="1828800" cy="1676400"/>
          </a:xfrm>
          <a:prstGeom prst="rect">
            <a:avLst/>
          </a:prstGeom>
          <a:noFill/>
          <a:ln w="9525">
            <a:noFill/>
            <a:miter lim="800000"/>
            <a:headEnd/>
            <a:tailEnd/>
          </a:ln>
        </p:spPr>
      </p:pic>
      <p:pic>
        <p:nvPicPr>
          <p:cNvPr id="7" name="Picture 6" descr="conan.jpg"/>
          <p:cNvPicPr>
            <a:picLocks noChangeAspect="1"/>
          </p:cNvPicPr>
          <p:nvPr/>
        </p:nvPicPr>
        <p:blipFill>
          <a:blip r:embed="rId3"/>
          <a:stretch>
            <a:fillRect/>
          </a:stretch>
        </p:blipFill>
        <p:spPr>
          <a:xfrm>
            <a:off x="8458200" y="6172200"/>
            <a:ext cx="685800" cy="685800"/>
          </a:xfrm>
          <a:prstGeom prst="rect">
            <a:avLst/>
          </a:prstGeom>
        </p:spPr>
      </p:pic>
      <p:sp>
        <p:nvSpPr>
          <p:cNvPr id="8" name="TextBox 7"/>
          <p:cNvSpPr txBox="1"/>
          <p:nvPr/>
        </p:nvSpPr>
        <p:spPr>
          <a:xfrm>
            <a:off x="0" y="0"/>
            <a:ext cx="1828800" cy="830997"/>
          </a:xfrm>
          <a:prstGeom prst="rect">
            <a:avLst/>
          </a:prstGeom>
          <a:noFill/>
        </p:spPr>
        <p:txBody>
          <a:bodyPr wrap="square" rtlCol="0">
            <a:spAutoFit/>
          </a:bodyPr>
          <a:lstStyle/>
          <a:p>
            <a:pPr algn="l" rtl="0"/>
            <a:r>
              <a:rPr lang="en-US" sz="1600" kern="1200" dirty="0">
                <a:solidFill>
                  <a:prstClr val="black"/>
                </a:solidFill>
                <a:latin typeface="Calibri"/>
                <a:ea typeface="+mn-ea"/>
                <a:cs typeface="+mn-cs"/>
              </a:rPr>
              <a:t>KSU</a:t>
            </a:r>
          </a:p>
          <a:p>
            <a:pPr algn="l" rtl="0"/>
            <a:r>
              <a:rPr lang="en-US" sz="1600" kern="1200" dirty="0">
                <a:solidFill>
                  <a:prstClr val="black"/>
                </a:solidFill>
                <a:latin typeface="Calibri"/>
                <a:ea typeface="+mn-ea"/>
                <a:cs typeface="+mn-cs"/>
              </a:rPr>
              <a:t>College of Medicine</a:t>
            </a:r>
          </a:p>
          <a:p>
            <a:pPr algn="l" rtl="0"/>
            <a:r>
              <a:rPr lang="en-US" sz="1600" kern="1200" dirty="0">
                <a:solidFill>
                  <a:prstClr val="black"/>
                </a:solidFill>
                <a:latin typeface="Calibri"/>
                <a:ea typeface="+mn-ea"/>
                <a:cs typeface="+mn-cs"/>
              </a:rPr>
              <a:t>Anatomy (121 ANA)</a:t>
            </a:r>
          </a:p>
        </p:txBody>
      </p:sp>
      <p:pic>
        <p:nvPicPr>
          <p:cNvPr id="9" name="Picture 8" descr="lowerlimb.bmp"/>
          <p:cNvPicPr>
            <a:picLocks noChangeAspect="1"/>
          </p:cNvPicPr>
          <p:nvPr/>
        </p:nvPicPr>
        <p:blipFill>
          <a:blip r:embed="rId4">
            <a:duotone>
              <a:prstClr val="black"/>
              <a:schemeClr val="accent2">
                <a:tint val="45000"/>
                <a:satMod val="400000"/>
              </a:schemeClr>
            </a:duotone>
          </a:blip>
          <a:stretch>
            <a:fillRect/>
          </a:stretch>
        </p:blipFill>
        <p:spPr>
          <a:xfrm>
            <a:off x="0" y="0"/>
            <a:ext cx="9132734" cy="6858000"/>
          </a:xfrm>
          <a:prstGeom prst="rect">
            <a:avLst/>
          </a:prstGeom>
        </p:spPr>
      </p:pic>
      <p:graphicFrame>
        <p:nvGraphicFramePr>
          <p:cNvPr id="12" name="Diagram 11"/>
          <p:cNvGraphicFramePr/>
          <p:nvPr/>
        </p:nvGraphicFramePr>
        <p:xfrm>
          <a:off x="304800" y="304800"/>
          <a:ext cx="8229600" cy="1066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Rectangle 13"/>
          <p:cNvSpPr/>
          <p:nvPr/>
        </p:nvSpPr>
        <p:spPr>
          <a:xfrm>
            <a:off x="1981200" y="2133600"/>
            <a:ext cx="5799728" cy="3524042"/>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15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Muscles</a:t>
            </a:r>
          </a:p>
          <a:p>
            <a:pPr algn="ctr">
              <a:buFontTx/>
              <a:buChar char="-"/>
            </a:pP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Superficial group</a:t>
            </a:r>
          </a:p>
          <a:p>
            <a:pPr algn="ctr">
              <a:buFontTx/>
              <a:buChar char="-"/>
            </a:pP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Deep Group</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7315200" cy="1447800"/>
          </a:xfrm>
        </p:spPr>
        <p:txBody>
          <a:bodyPr>
            <a:normAutofit/>
          </a:bodyPr>
          <a:lstStyle/>
          <a:p>
            <a:r>
              <a:rPr lang="en-US" sz="3600" dirty="0" smtClean="0"/>
              <a:t>Contents of the Posterior </a:t>
            </a:r>
            <a:r>
              <a:rPr lang="en-US" sz="3600" dirty="0" err="1" smtClean="0"/>
              <a:t>Fascial</a:t>
            </a:r>
            <a:r>
              <a:rPr lang="en-US" sz="3600" dirty="0" smtClean="0"/>
              <a:t> Compartment of The Leg</a:t>
            </a:r>
            <a:endParaRPr lang="en-US" sz="3600" dirty="0"/>
          </a:p>
        </p:txBody>
      </p:sp>
      <p:sp>
        <p:nvSpPr>
          <p:cNvPr id="3" name="Content Placeholder 2"/>
          <p:cNvSpPr>
            <a:spLocks noGrp="1"/>
          </p:cNvSpPr>
          <p:nvPr>
            <p:ph idx="1"/>
          </p:nvPr>
        </p:nvSpPr>
        <p:spPr>
          <a:xfrm>
            <a:off x="2057400" y="1828800"/>
            <a:ext cx="6781800" cy="5029200"/>
          </a:xfrm>
        </p:spPr>
        <p:txBody>
          <a:bodyPr>
            <a:normAutofit/>
          </a:bodyPr>
          <a:lstStyle/>
          <a:p>
            <a:r>
              <a:rPr lang="en-US" dirty="0" smtClean="0"/>
              <a:t>A septum called </a:t>
            </a:r>
            <a:r>
              <a:rPr lang="en-US" b="1" dirty="0" smtClean="0"/>
              <a:t>deep transverse fascia </a:t>
            </a:r>
            <a:r>
              <a:rPr lang="en-US" dirty="0" smtClean="0"/>
              <a:t>divides the muscles of the posterior compartment into </a:t>
            </a:r>
            <a:r>
              <a:rPr lang="en-US" b="1" dirty="0" smtClean="0"/>
              <a:t>(1) superficial </a:t>
            </a:r>
            <a:r>
              <a:rPr lang="en-US" dirty="0" smtClean="0"/>
              <a:t>	and 	</a:t>
            </a:r>
            <a:r>
              <a:rPr lang="en-US" b="1" dirty="0" smtClean="0"/>
              <a:t>(2) deep</a:t>
            </a:r>
          </a:p>
          <a:p>
            <a:endParaRPr lang="en-US" b="1" dirty="0" smtClean="0"/>
          </a:p>
          <a:p>
            <a:endParaRPr lang="en-US" b="1" dirty="0" smtClean="0"/>
          </a:p>
          <a:p>
            <a:endParaRPr lang="en-US" b="1" dirty="0" smtClean="0"/>
          </a:p>
          <a:p>
            <a:r>
              <a:rPr lang="en-US" b="1" dirty="0" smtClean="0"/>
              <a:t>Blood supply:</a:t>
            </a:r>
            <a:r>
              <a:rPr lang="en-US" dirty="0" smtClean="0"/>
              <a:t> posterior </a:t>
            </a:r>
            <a:r>
              <a:rPr lang="en-US" dirty="0" err="1" smtClean="0"/>
              <a:t>tibial</a:t>
            </a:r>
            <a:r>
              <a:rPr lang="en-US" dirty="0" smtClean="0"/>
              <a:t> artery</a:t>
            </a:r>
          </a:p>
          <a:p>
            <a:r>
              <a:rPr lang="en-US" b="1" dirty="0" smtClean="0"/>
              <a:t>Nerve supply: </a:t>
            </a:r>
            <a:r>
              <a:rPr lang="en-US" dirty="0" err="1" smtClean="0"/>
              <a:t>Tibial</a:t>
            </a:r>
            <a:r>
              <a:rPr lang="en-US" dirty="0" smtClean="0"/>
              <a:t> nerve</a:t>
            </a:r>
            <a:endParaRPr lang="en-US" b="1" dirty="0" smtClean="0"/>
          </a:p>
          <a:p>
            <a:endParaRPr lang="en-US" b="1" dirty="0" smtClean="0"/>
          </a:p>
          <a:p>
            <a:endParaRPr lang="en-US" b="1" dirty="0"/>
          </a:p>
        </p:txBody>
      </p:sp>
      <p:sp>
        <p:nvSpPr>
          <p:cNvPr id="5" name="TextBox 4"/>
          <p:cNvSpPr txBox="1"/>
          <p:nvPr/>
        </p:nvSpPr>
        <p:spPr>
          <a:xfrm>
            <a:off x="2743200" y="2971800"/>
            <a:ext cx="2514600" cy="1200329"/>
          </a:xfrm>
          <a:prstGeom prst="rect">
            <a:avLst/>
          </a:prstGeom>
          <a:noFill/>
        </p:spPr>
        <p:txBody>
          <a:bodyPr wrap="square" rtlCol="0">
            <a:spAutoFit/>
          </a:bodyPr>
          <a:lstStyle/>
          <a:p>
            <a:pPr algn="l" rtl="0"/>
            <a:r>
              <a:rPr lang="en-US" u="sng" kern="1200" dirty="0">
                <a:solidFill>
                  <a:prstClr val="black"/>
                </a:solidFill>
                <a:latin typeface="Calibri"/>
                <a:ea typeface="+mn-ea"/>
                <a:cs typeface="+mn-cs"/>
                <a:sym typeface="Wingdings" pitchFamily="2" charset="2"/>
              </a:rPr>
              <a:t> 3 </a:t>
            </a:r>
            <a:r>
              <a:rPr lang="en-US" u="sng" kern="1200" dirty="0" smtClean="0">
                <a:solidFill>
                  <a:prstClr val="black"/>
                </a:solidFill>
                <a:latin typeface="Calibri"/>
                <a:ea typeface="+mn-ea"/>
                <a:cs typeface="+mn-cs"/>
                <a:sym typeface="Wingdings" pitchFamily="2" charset="2"/>
              </a:rPr>
              <a:t>muscles</a:t>
            </a:r>
            <a:endParaRPr lang="en-US" u="sng" kern="1200" dirty="0">
              <a:solidFill>
                <a:prstClr val="black"/>
              </a:solidFill>
              <a:latin typeface="Calibri"/>
              <a:ea typeface="+mn-ea"/>
              <a:cs typeface="+mn-cs"/>
            </a:endParaRPr>
          </a:p>
          <a:p>
            <a:pPr lvl="1">
              <a:buFontTx/>
              <a:buChar char="-"/>
            </a:pPr>
            <a:r>
              <a:rPr lang="en-US" kern="1200" dirty="0" err="1">
                <a:solidFill>
                  <a:prstClr val="black"/>
                </a:solidFill>
                <a:latin typeface="Calibri"/>
                <a:ea typeface="+mn-ea"/>
                <a:cs typeface="+mn-cs"/>
              </a:rPr>
              <a:t>Gastrocnemius</a:t>
            </a:r>
            <a:endParaRPr lang="en-US" kern="1200" dirty="0">
              <a:solidFill>
                <a:prstClr val="black"/>
              </a:solidFill>
              <a:latin typeface="Calibri"/>
              <a:ea typeface="+mn-ea"/>
              <a:cs typeface="+mn-cs"/>
            </a:endParaRPr>
          </a:p>
          <a:p>
            <a:pPr lvl="1">
              <a:buFontTx/>
              <a:buChar char="-"/>
            </a:pPr>
            <a:r>
              <a:rPr lang="en-US" kern="1200" dirty="0" err="1">
                <a:solidFill>
                  <a:prstClr val="black"/>
                </a:solidFill>
                <a:latin typeface="Calibri"/>
                <a:ea typeface="+mn-ea"/>
                <a:cs typeface="+mn-cs"/>
              </a:rPr>
              <a:t>Plantaris</a:t>
            </a:r>
            <a:endParaRPr lang="en-US" kern="1200" dirty="0">
              <a:solidFill>
                <a:prstClr val="black"/>
              </a:solidFill>
              <a:latin typeface="Calibri"/>
              <a:ea typeface="+mn-ea"/>
              <a:cs typeface="+mn-cs"/>
            </a:endParaRPr>
          </a:p>
          <a:p>
            <a:pPr lvl="1">
              <a:buFontTx/>
              <a:buChar char="-"/>
            </a:pPr>
            <a:r>
              <a:rPr lang="en-US" kern="1200" dirty="0" err="1" smtClean="0">
                <a:solidFill>
                  <a:prstClr val="black"/>
                </a:solidFill>
                <a:latin typeface="Calibri"/>
                <a:ea typeface="+mn-ea"/>
                <a:cs typeface="+mn-cs"/>
              </a:rPr>
              <a:t>Soleus</a:t>
            </a:r>
            <a:endParaRPr lang="en-US" kern="1200" dirty="0">
              <a:solidFill>
                <a:prstClr val="black"/>
              </a:solidFill>
              <a:latin typeface="Calibri"/>
              <a:ea typeface="+mn-ea"/>
              <a:cs typeface="+mn-cs"/>
            </a:endParaRPr>
          </a:p>
        </p:txBody>
      </p:sp>
      <p:sp>
        <p:nvSpPr>
          <p:cNvPr id="6" name="TextBox 5"/>
          <p:cNvSpPr txBox="1"/>
          <p:nvPr/>
        </p:nvSpPr>
        <p:spPr>
          <a:xfrm>
            <a:off x="5867400" y="2971800"/>
            <a:ext cx="2971800" cy="1477328"/>
          </a:xfrm>
          <a:prstGeom prst="rect">
            <a:avLst/>
          </a:prstGeom>
          <a:noFill/>
        </p:spPr>
        <p:txBody>
          <a:bodyPr wrap="square" rtlCol="0">
            <a:spAutoFit/>
          </a:bodyPr>
          <a:lstStyle/>
          <a:p>
            <a:pPr algn="l" rtl="0"/>
            <a:r>
              <a:rPr lang="en-US" u="sng" kern="1200" dirty="0">
                <a:solidFill>
                  <a:prstClr val="black"/>
                </a:solidFill>
                <a:latin typeface="Calibri"/>
                <a:ea typeface="+mn-ea"/>
                <a:cs typeface="+mn-cs"/>
                <a:sym typeface="Wingdings" pitchFamily="2" charset="2"/>
              </a:rPr>
              <a:t> 4 muscles</a:t>
            </a:r>
            <a:endParaRPr lang="en-US" u="sng" kern="1200" dirty="0">
              <a:solidFill>
                <a:prstClr val="black"/>
              </a:solidFill>
              <a:latin typeface="Calibri"/>
              <a:ea typeface="+mn-ea"/>
              <a:cs typeface="+mn-cs"/>
            </a:endParaRPr>
          </a:p>
          <a:p>
            <a:pPr lvl="1">
              <a:buFontTx/>
              <a:buChar char="-"/>
            </a:pPr>
            <a:r>
              <a:rPr lang="en-US" kern="1200" dirty="0">
                <a:solidFill>
                  <a:prstClr val="black"/>
                </a:solidFill>
                <a:latin typeface="Calibri"/>
                <a:ea typeface="+mn-ea"/>
                <a:cs typeface="+mn-cs"/>
              </a:rPr>
              <a:t> </a:t>
            </a:r>
            <a:r>
              <a:rPr lang="en-US" kern="1200" dirty="0" err="1" smtClean="0">
                <a:solidFill>
                  <a:prstClr val="black"/>
                </a:solidFill>
                <a:latin typeface="Calibri"/>
                <a:ea typeface="+mn-ea"/>
                <a:cs typeface="+mn-cs"/>
              </a:rPr>
              <a:t>popliteus</a:t>
            </a:r>
            <a:endParaRPr lang="en-US" kern="1200" dirty="0">
              <a:solidFill>
                <a:prstClr val="black"/>
              </a:solidFill>
              <a:latin typeface="Calibri"/>
              <a:ea typeface="+mn-ea"/>
              <a:cs typeface="+mn-cs"/>
            </a:endParaRPr>
          </a:p>
          <a:p>
            <a:pPr lvl="1">
              <a:buFontTx/>
              <a:buChar char="-"/>
            </a:pPr>
            <a:r>
              <a:rPr lang="en-US" kern="1200" dirty="0">
                <a:solidFill>
                  <a:prstClr val="black"/>
                </a:solidFill>
                <a:latin typeface="Calibri"/>
                <a:ea typeface="+mn-ea"/>
                <a:cs typeface="+mn-cs"/>
              </a:rPr>
              <a:t>Flexor </a:t>
            </a:r>
            <a:r>
              <a:rPr lang="en-US" kern="1200" dirty="0" err="1">
                <a:solidFill>
                  <a:prstClr val="black"/>
                </a:solidFill>
                <a:latin typeface="Calibri"/>
                <a:ea typeface="+mn-ea"/>
                <a:cs typeface="+mn-cs"/>
              </a:rPr>
              <a:t>digitorum</a:t>
            </a:r>
            <a:r>
              <a:rPr lang="en-US" kern="1200" dirty="0">
                <a:solidFill>
                  <a:prstClr val="black"/>
                </a:solidFill>
                <a:latin typeface="Calibri"/>
                <a:ea typeface="+mn-ea"/>
                <a:cs typeface="+mn-cs"/>
              </a:rPr>
              <a:t> </a:t>
            </a:r>
            <a:r>
              <a:rPr lang="en-US" kern="1200" dirty="0" err="1">
                <a:solidFill>
                  <a:prstClr val="black"/>
                </a:solidFill>
                <a:latin typeface="Calibri"/>
                <a:ea typeface="+mn-ea"/>
                <a:cs typeface="+mn-cs"/>
              </a:rPr>
              <a:t>longus</a:t>
            </a:r>
            <a:endParaRPr lang="en-US" kern="1200" dirty="0">
              <a:solidFill>
                <a:prstClr val="black"/>
              </a:solidFill>
              <a:latin typeface="Calibri"/>
              <a:ea typeface="+mn-ea"/>
              <a:cs typeface="+mn-cs"/>
            </a:endParaRPr>
          </a:p>
          <a:p>
            <a:pPr lvl="1">
              <a:buFontTx/>
              <a:buChar char="-"/>
            </a:pPr>
            <a:r>
              <a:rPr lang="en-US" kern="1200" dirty="0">
                <a:solidFill>
                  <a:prstClr val="black"/>
                </a:solidFill>
                <a:latin typeface="Calibri"/>
                <a:ea typeface="+mn-ea"/>
                <a:cs typeface="+mn-cs"/>
              </a:rPr>
              <a:t>Flexor </a:t>
            </a:r>
            <a:r>
              <a:rPr lang="en-US" kern="1200" dirty="0" err="1">
                <a:solidFill>
                  <a:prstClr val="black"/>
                </a:solidFill>
                <a:latin typeface="Calibri"/>
                <a:ea typeface="+mn-ea"/>
                <a:cs typeface="+mn-cs"/>
              </a:rPr>
              <a:t>hallucis</a:t>
            </a:r>
            <a:r>
              <a:rPr lang="en-US" kern="1200" dirty="0">
                <a:solidFill>
                  <a:prstClr val="black"/>
                </a:solidFill>
                <a:latin typeface="Calibri"/>
                <a:ea typeface="+mn-ea"/>
                <a:cs typeface="+mn-cs"/>
              </a:rPr>
              <a:t> </a:t>
            </a:r>
            <a:r>
              <a:rPr lang="en-US" kern="1200" dirty="0" err="1">
                <a:solidFill>
                  <a:prstClr val="black"/>
                </a:solidFill>
                <a:latin typeface="Calibri"/>
                <a:ea typeface="+mn-ea"/>
                <a:cs typeface="+mn-cs"/>
              </a:rPr>
              <a:t>longus</a:t>
            </a:r>
            <a:endParaRPr lang="en-US" kern="1200" dirty="0">
              <a:solidFill>
                <a:prstClr val="black"/>
              </a:solidFill>
              <a:latin typeface="Calibri"/>
              <a:ea typeface="+mn-ea"/>
              <a:cs typeface="+mn-cs"/>
            </a:endParaRPr>
          </a:p>
          <a:p>
            <a:pPr lvl="1">
              <a:buFontTx/>
              <a:buChar char="-"/>
            </a:pPr>
            <a:r>
              <a:rPr lang="en-US" kern="1200" dirty="0" err="1">
                <a:solidFill>
                  <a:prstClr val="black"/>
                </a:solidFill>
                <a:latin typeface="Calibri"/>
                <a:ea typeface="+mn-ea"/>
                <a:cs typeface="+mn-cs"/>
              </a:rPr>
              <a:t>Tibialis</a:t>
            </a:r>
            <a:r>
              <a:rPr lang="en-US" kern="1200" dirty="0">
                <a:solidFill>
                  <a:prstClr val="black"/>
                </a:solidFill>
                <a:latin typeface="Calibri"/>
                <a:ea typeface="+mn-ea"/>
                <a:cs typeface="+mn-cs"/>
              </a:rPr>
              <a:t>  </a:t>
            </a:r>
            <a:r>
              <a:rPr lang="en-US" kern="1200" dirty="0" smtClean="0">
                <a:solidFill>
                  <a:prstClr val="black"/>
                </a:solidFill>
                <a:latin typeface="Calibri"/>
                <a:ea typeface="+mn-ea"/>
                <a:cs typeface="+mn-cs"/>
              </a:rPr>
              <a:t>posterior</a:t>
            </a:r>
            <a:endParaRPr lang="en-US" kern="1200" dirty="0">
              <a:solidFill>
                <a:prstClr val="black"/>
              </a:solidFill>
              <a:latin typeface="Calibri"/>
              <a:ea typeface="+mn-ea"/>
              <a:cs typeface="+mn-cs"/>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upRigh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upRigh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upRigh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upRigh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upRigh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Superficial Group</a:t>
            </a:r>
            <a:endParaRPr lang="en-US" dirty="0"/>
          </a:p>
        </p:txBody>
      </p:sp>
      <p:sp>
        <p:nvSpPr>
          <p:cNvPr id="3" name="Content Placeholder 2"/>
          <p:cNvSpPr>
            <a:spLocks noGrp="1"/>
          </p:cNvSpPr>
          <p:nvPr>
            <p:ph idx="1"/>
          </p:nvPr>
        </p:nvSpPr>
        <p:spPr>
          <a:xfrm>
            <a:off x="1752600" y="2362200"/>
            <a:ext cx="6705600" cy="3840163"/>
          </a:xfrm>
        </p:spPr>
        <p:txBody>
          <a:bodyPr/>
          <a:lstStyle/>
          <a:p>
            <a:r>
              <a:rPr lang="en-US" b="1" dirty="0" smtClean="0"/>
              <a:t>Action:</a:t>
            </a:r>
            <a:r>
              <a:rPr lang="en-US" dirty="0" smtClean="0"/>
              <a:t>  together act as powerful plantar flexors of the ankle joint</a:t>
            </a:r>
          </a:p>
          <a:p>
            <a:pPr lvl="1"/>
            <a:r>
              <a:rPr lang="en-US" dirty="0" smtClean="0"/>
              <a:t>Providing main propulsive force in walking and running</a:t>
            </a:r>
          </a:p>
          <a:p>
            <a:endParaRPr lang="en-US" dirty="0" smtClean="0"/>
          </a:p>
          <a:p>
            <a:endParaRPr lang="ar-SA" dirty="0" smtClean="0"/>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err="1" smtClean="0"/>
              <a:t>Bilal</a:t>
            </a:r>
            <a:r>
              <a:rPr lang="en-US" dirty="0" smtClean="0"/>
              <a:t> M.. K. </a:t>
            </a:r>
            <a:r>
              <a:rPr lang="en-US" dirty="0" err="1" smtClean="0"/>
              <a:t>Marwa</a:t>
            </a:r>
            <a:endParaRPr lang="en-US" dirty="0"/>
          </a:p>
        </p:txBody>
      </p:sp>
      <p:sp>
        <p:nvSpPr>
          <p:cNvPr id="2" name="Title 1"/>
          <p:cNvSpPr>
            <a:spLocks noGrp="1"/>
          </p:cNvSpPr>
          <p:nvPr>
            <p:ph type="ctrTitle"/>
          </p:nvPr>
        </p:nvSpPr>
        <p:spPr>
          <a:xfrm>
            <a:off x="1828800" y="4648200"/>
            <a:ext cx="6553200" cy="1219200"/>
          </a:xfrm>
        </p:spPr>
        <p:txBody>
          <a:bodyPr/>
          <a:lstStyle/>
          <a:p>
            <a:r>
              <a:rPr lang="en-US" dirty="0" smtClean="0"/>
              <a:t>BACK OF THE LEG</a:t>
            </a:r>
            <a:endParaRPr lang="en-US" dirty="0"/>
          </a:p>
        </p:txBody>
      </p:sp>
      <p:pic>
        <p:nvPicPr>
          <p:cNvPr id="6" name="Picture 5"/>
          <p:cNvPicPr/>
          <p:nvPr/>
        </p:nvPicPr>
        <p:blipFill>
          <a:blip r:embed="rId3">
            <a:duotone>
              <a:schemeClr val="accent4">
                <a:shade val="45000"/>
                <a:satMod val="135000"/>
              </a:schemeClr>
              <a:prstClr val="white"/>
            </a:duotone>
          </a:blip>
          <a:srcRect/>
          <a:stretch>
            <a:fillRect/>
          </a:stretch>
        </p:blipFill>
        <p:spPr bwMode="auto">
          <a:xfrm>
            <a:off x="0" y="4648200"/>
            <a:ext cx="1828800" cy="1676400"/>
          </a:xfrm>
          <a:prstGeom prst="rect">
            <a:avLst/>
          </a:prstGeom>
          <a:noFill/>
          <a:ln w="9525">
            <a:noFill/>
            <a:miter lim="800000"/>
            <a:headEnd/>
            <a:tailEnd/>
          </a:ln>
        </p:spPr>
      </p:pic>
      <p:pic>
        <p:nvPicPr>
          <p:cNvPr id="7" name="Picture 6" descr="conan.jpg"/>
          <p:cNvPicPr>
            <a:picLocks noChangeAspect="1"/>
          </p:cNvPicPr>
          <p:nvPr/>
        </p:nvPicPr>
        <p:blipFill>
          <a:blip r:embed="rId4"/>
          <a:stretch>
            <a:fillRect/>
          </a:stretch>
        </p:blipFill>
        <p:spPr>
          <a:xfrm>
            <a:off x="8458200" y="6172200"/>
            <a:ext cx="685800" cy="685800"/>
          </a:xfrm>
          <a:prstGeom prst="rect">
            <a:avLst/>
          </a:prstGeom>
        </p:spPr>
      </p:pic>
      <p:sp>
        <p:nvSpPr>
          <p:cNvPr id="8" name="TextBox 7"/>
          <p:cNvSpPr txBox="1"/>
          <p:nvPr/>
        </p:nvSpPr>
        <p:spPr>
          <a:xfrm>
            <a:off x="0" y="0"/>
            <a:ext cx="1828800" cy="830997"/>
          </a:xfrm>
          <a:prstGeom prst="rect">
            <a:avLst/>
          </a:prstGeom>
          <a:noFill/>
        </p:spPr>
        <p:txBody>
          <a:bodyPr wrap="square" rtlCol="0">
            <a:spAutoFit/>
          </a:bodyPr>
          <a:lstStyle/>
          <a:p>
            <a:pPr algn="l" rtl="0"/>
            <a:r>
              <a:rPr lang="en-US" sz="1600" kern="1200" dirty="0">
                <a:solidFill>
                  <a:prstClr val="black"/>
                </a:solidFill>
                <a:latin typeface="Calibri"/>
                <a:ea typeface="+mn-ea"/>
                <a:cs typeface="+mn-cs"/>
              </a:rPr>
              <a:t>KSU</a:t>
            </a:r>
          </a:p>
          <a:p>
            <a:pPr algn="l" rtl="0"/>
            <a:r>
              <a:rPr lang="en-US" sz="1600" kern="1200" dirty="0">
                <a:solidFill>
                  <a:prstClr val="black"/>
                </a:solidFill>
                <a:latin typeface="Calibri"/>
                <a:ea typeface="+mn-ea"/>
                <a:cs typeface="+mn-cs"/>
              </a:rPr>
              <a:t>College of Medicine</a:t>
            </a:r>
          </a:p>
          <a:p>
            <a:pPr algn="l" rtl="0"/>
            <a:r>
              <a:rPr lang="en-US" sz="1600" kern="1200" dirty="0">
                <a:solidFill>
                  <a:prstClr val="black"/>
                </a:solidFill>
                <a:latin typeface="Calibri"/>
                <a:ea typeface="+mn-ea"/>
                <a:cs typeface="+mn-cs"/>
              </a:rPr>
              <a:t>Anatomy (121 ANA)</a:t>
            </a:r>
          </a:p>
        </p:txBody>
      </p:sp>
      <p:pic>
        <p:nvPicPr>
          <p:cNvPr id="9" name="Picture 8" descr="lowerlimb.bmp"/>
          <p:cNvPicPr>
            <a:picLocks noChangeAspect="1"/>
          </p:cNvPicPr>
          <p:nvPr/>
        </p:nvPicPr>
        <p:blipFill>
          <a:blip r:embed="rId5">
            <a:duotone>
              <a:prstClr val="black"/>
              <a:schemeClr val="accent2">
                <a:tint val="45000"/>
                <a:satMod val="400000"/>
              </a:schemeClr>
            </a:duotone>
          </a:blip>
          <a:stretch>
            <a:fillRect/>
          </a:stretch>
        </p:blipFill>
        <p:spPr>
          <a:xfrm>
            <a:off x="0" y="0"/>
            <a:ext cx="9132734" cy="6858000"/>
          </a:xfrm>
          <a:prstGeom prst="rect">
            <a:avLst/>
          </a:prstGeom>
        </p:spPr>
      </p:pic>
      <p:pic>
        <p:nvPicPr>
          <p:cNvPr id="10" name="Movie.wmv">
            <a:hlinkClick r:id="" action="ppaction://media"/>
          </p:cNvPr>
          <p:cNvPicPr>
            <a:picLocks noRot="1" noChangeAspect="1"/>
          </p:cNvPicPr>
          <p:nvPr>
            <a:videoFile r:link="rId1"/>
          </p:nvPr>
        </p:nvPicPr>
        <p:blipFill>
          <a:blip r:embed="rId6"/>
          <a:stretch>
            <a:fillRect/>
          </a:stretch>
        </p:blipFill>
        <p:spPr>
          <a:xfrm>
            <a:off x="0" y="762000"/>
            <a:ext cx="9144000" cy="6096000"/>
          </a:xfrm>
          <a:prstGeom prst="rect">
            <a:avLst/>
          </a:prstGeom>
        </p:spPr>
      </p:pic>
    </p:spTree>
  </p:cSld>
  <p:clrMapOvr>
    <a:masterClrMapping/>
  </p:clrMapOvr>
  <p:transition>
    <p:wedge/>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srcRect/>
          <a:stretch>
            <a:fillRect/>
          </a:stretch>
        </p:blipFill>
        <p:spPr bwMode="auto">
          <a:xfrm>
            <a:off x="0" y="0"/>
            <a:ext cx="3256547" cy="1600200"/>
          </a:xfrm>
          <a:prstGeom prst="rect">
            <a:avLst/>
          </a:prstGeom>
          <a:noFill/>
          <a:ln w="9525">
            <a:noFill/>
            <a:miter lim="800000"/>
            <a:headEnd/>
            <a:tailEnd/>
          </a:ln>
        </p:spPr>
      </p:pic>
      <p:sp>
        <p:nvSpPr>
          <p:cNvPr id="2" name="Title 1"/>
          <p:cNvSpPr>
            <a:spLocks noGrp="1"/>
          </p:cNvSpPr>
          <p:nvPr>
            <p:ph type="title"/>
          </p:nvPr>
        </p:nvSpPr>
        <p:spPr>
          <a:xfrm>
            <a:off x="2438400" y="228600"/>
            <a:ext cx="6248400" cy="1371600"/>
          </a:xfrm>
        </p:spPr>
        <p:txBody>
          <a:bodyPr>
            <a:normAutofit/>
          </a:bodyPr>
          <a:lstStyle/>
          <a:p>
            <a:r>
              <a:rPr lang="en-US" sz="3600" dirty="0" smtClean="0"/>
              <a:t>Superficial group:</a:t>
            </a:r>
            <a:br>
              <a:rPr lang="en-US" sz="3600" dirty="0" smtClean="0"/>
            </a:br>
            <a:r>
              <a:rPr lang="en-US" sz="3600" dirty="0" smtClean="0"/>
              <a:t>1. </a:t>
            </a:r>
            <a:r>
              <a:rPr lang="en-US" sz="4800" dirty="0" err="1" smtClean="0">
                <a:effectLst>
                  <a:outerShdw blurRad="38100" dist="38100" dir="2700000" algn="tl">
                    <a:srgbClr val="000000">
                      <a:alpha val="43137"/>
                    </a:srgbClr>
                  </a:outerShdw>
                  <a:reflection blurRad="12700" stA="48000" endA="300" endPos="55000" dir="5400000" sy="-90000" algn="bl" rotWithShape="0"/>
                </a:effectLst>
              </a:rPr>
              <a:t>Gastrocnemius</a:t>
            </a:r>
            <a:endParaRPr lang="en-US" sz="4800" dirty="0" smtClean="0">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idx="1"/>
          </p:nvPr>
        </p:nvSpPr>
        <p:spPr>
          <a:xfrm>
            <a:off x="2819400" y="1752600"/>
            <a:ext cx="6324600" cy="5105400"/>
          </a:xfrm>
        </p:spPr>
        <p:txBody>
          <a:bodyPr>
            <a:normAutofit/>
          </a:bodyPr>
          <a:lstStyle/>
          <a:p>
            <a:r>
              <a:rPr lang="en-US" sz="2000" b="1" dirty="0" smtClean="0">
                <a:solidFill>
                  <a:schemeClr val="accent3">
                    <a:lumMod val="50000"/>
                  </a:schemeClr>
                </a:solidFill>
              </a:rPr>
              <a:t>Origin:</a:t>
            </a:r>
          </a:p>
          <a:p>
            <a:pPr lvl="1"/>
            <a:r>
              <a:rPr lang="en-US" b="1" dirty="0" smtClean="0">
                <a:solidFill>
                  <a:schemeClr val="accent3">
                    <a:lumMod val="50000"/>
                  </a:schemeClr>
                </a:solidFill>
              </a:rPr>
              <a:t>Lateral head: </a:t>
            </a:r>
            <a:r>
              <a:rPr lang="en-US" dirty="0" smtClean="0"/>
              <a:t>lateral </a:t>
            </a:r>
            <a:r>
              <a:rPr lang="en-US" dirty="0" err="1" smtClean="0"/>
              <a:t>condyle</a:t>
            </a:r>
            <a:r>
              <a:rPr lang="en-US" dirty="0" smtClean="0"/>
              <a:t> of the femur.</a:t>
            </a:r>
          </a:p>
          <a:p>
            <a:pPr lvl="1"/>
            <a:r>
              <a:rPr lang="en-US" b="1" dirty="0" smtClean="0">
                <a:solidFill>
                  <a:schemeClr val="accent3">
                    <a:lumMod val="50000"/>
                  </a:schemeClr>
                </a:solidFill>
              </a:rPr>
              <a:t>Medial head:</a:t>
            </a:r>
            <a:r>
              <a:rPr lang="en-US" dirty="0" smtClean="0">
                <a:solidFill>
                  <a:schemeClr val="accent3">
                    <a:lumMod val="50000"/>
                  </a:schemeClr>
                </a:solidFill>
              </a:rPr>
              <a:t> </a:t>
            </a:r>
            <a:r>
              <a:rPr lang="en-US" dirty="0" smtClean="0"/>
              <a:t>above the medial </a:t>
            </a:r>
            <a:r>
              <a:rPr lang="en-US" dirty="0" err="1" smtClean="0"/>
              <a:t>condyle</a:t>
            </a:r>
            <a:endParaRPr lang="en-US" dirty="0" smtClean="0"/>
          </a:p>
          <a:p>
            <a:pPr lvl="2"/>
            <a:r>
              <a:rPr lang="en-US" dirty="0" err="1" smtClean="0"/>
              <a:t>popliteal</a:t>
            </a:r>
            <a:r>
              <a:rPr lang="en-US" dirty="0" smtClean="0"/>
              <a:t> surface of the femur</a:t>
            </a:r>
            <a:endParaRPr lang="ar-SA" dirty="0" smtClean="0"/>
          </a:p>
          <a:p>
            <a:r>
              <a:rPr lang="en-US" b="1" dirty="0" smtClean="0">
                <a:solidFill>
                  <a:schemeClr val="accent3">
                    <a:lumMod val="50000"/>
                  </a:schemeClr>
                </a:solidFill>
              </a:rPr>
              <a:t>Insertion: </a:t>
            </a:r>
            <a:r>
              <a:rPr lang="en-US" b="1" dirty="0" smtClean="0"/>
              <a:t> </a:t>
            </a:r>
            <a:r>
              <a:rPr lang="en-US" dirty="0" smtClean="0"/>
              <a:t>Via </a:t>
            </a:r>
            <a:r>
              <a:rPr lang="en-US" dirty="0" err="1" smtClean="0"/>
              <a:t>tendo</a:t>
            </a:r>
            <a:r>
              <a:rPr lang="en-US" dirty="0" smtClean="0"/>
              <a:t> </a:t>
            </a:r>
            <a:r>
              <a:rPr lang="en-US" dirty="0" err="1" smtClean="0"/>
              <a:t>calcaneus</a:t>
            </a:r>
            <a:r>
              <a:rPr lang="en-US" dirty="0" smtClean="0"/>
              <a:t> into posterior surface of </a:t>
            </a:r>
            <a:r>
              <a:rPr lang="en-US" dirty="0" err="1" smtClean="0"/>
              <a:t>calcaneus</a:t>
            </a:r>
            <a:endParaRPr lang="en-US" dirty="0" smtClean="0"/>
          </a:p>
          <a:p>
            <a:r>
              <a:rPr lang="en-US" b="1" dirty="0" smtClean="0">
                <a:solidFill>
                  <a:schemeClr val="accent3">
                    <a:lumMod val="50000"/>
                  </a:schemeClr>
                </a:solidFill>
              </a:rPr>
              <a:t>Action: </a:t>
            </a:r>
            <a:r>
              <a:rPr lang="en-US" dirty="0" smtClean="0"/>
              <a:t>plantar flexion of foot, flexion of knee</a:t>
            </a:r>
          </a:p>
          <a:p>
            <a:pPr>
              <a:buNone/>
            </a:pPr>
            <a:endParaRPr lang="en-US" dirty="0" smtClean="0"/>
          </a:p>
        </p:txBody>
      </p:sp>
      <p:pic>
        <p:nvPicPr>
          <p:cNvPr id="4" name="Picture 2"/>
          <p:cNvPicPr>
            <a:picLocks noChangeAspect="1" noChangeArrowheads="1"/>
          </p:cNvPicPr>
          <p:nvPr/>
        </p:nvPicPr>
        <p:blipFill>
          <a:blip r:embed="rId3"/>
          <a:srcRect/>
          <a:stretch>
            <a:fillRect/>
          </a:stretch>
        </p:blipFill>
        <p:spPr>
          <a:xfrm>
            <a:off x="0" y="1524000"/>
            <a:ext cx="2680890" cy="5334000"/>
          </a:xfrm>
          <a:prstGeom prst="rect">
            <a:avLst/>
          </a:prstGeom>
          <a:noFill/>
        </p:spPr>
      </p:pic>
      <p:sp>
        <p:nvSpPr>
          <p:cNvPr id="6" name="Rounded Rectangle 5"/>
          <p:cNvSpPr/>
          <p:nvPr/>
        </p:nvSpPr>
        <p:spPr>
          <a:xfrm>
            <a:off x="1828800" y="2057400"/>
            <a:ext cx="838200" cy="381000"/>
          </a:xfrm>
          <a:prstGeom prst="roundRect">
            <a:avLst/>
          </a:prstGeom>
          <a:solidFill>
            <a:schemeClr val="accent1">
              <a:alpha val="15000"/>
            </a:schemeClr>
          </a:solidFill>
          <a:ln w="41275"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Calibri"/>
              <a:ea typeface="+mn-ea"/>
              <a:cs typeface="+mn-cs"/>
            </a:endParaRPr>
          </a:p>
        </p:txBody>
      </p:sp>
      <p:sp>
        <p:nvSpPr>
          <p:cNvPr id="7" name="Rounded Rectangle 6"/>
          <p:cNvSpPr/>
          <p:nvPr/>
        </p:nvSpPr>
        <p:spPr>
          <a:xfrm>
            <a:off x="0" y="1752600"/>
            <a:ext cx="838200" cy="304800"/>
          </a:xfrm>
          <a:prstGeom prst="roundRect">
            <a:avLst/>
          </a:prstGeom>
          <a:solidFill>
            <a:schemeClr val="accent1">
              <a:alpha val="15000"/>
            </a:schemeClr>
          </a:solidFill>
          <a:ln w="41275"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Calibri"/>
              <a:ea typeface="+mn-ea"/>
              <a:cs typeface="+mn-cs"/>
            </a:endParaRPr>
          </a:p>
        </p:txBody>
      </p:sp>
      <p:sp>
        <p:nvSpPr>
          <p:cNvPr id="8" name="Right Arrow 7"/>
          <p:cNvSpPr/>
          <p:nvPr/>
        </p:nvSpPr>
        <p:spPr>
          <a:xfrm rot="10800000">
            <a:off x="1600200" y="6096000"/>
            <a:ext cx="685800" cy="762000"/>
          </a:xfrm>
          <a:prstGeom prst="rightArrow">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Calibri"/>
              <a:ea typeface="+mn-ea"/>
              <a:cs typeface="+mn-cs"/>
            </a:endParaRPr>
          </a:p>
        </p:txBody>
      </p:sp>
      <p:sp>
        <p:nvSpPr>
          <p:cNvPr id="11" name="Rounded Rectangle 10"/>
          <p:cNvSpPr/>
          <p:nvPr/>
        </p:nvSpPr>
        <p:spPr>
          <a:xfrm>
            <a:off x="0" y="381000"/>
            <a:ext cx="1295400" cy="533400"/>
          </a:xfrm>
          <a:prstGeom prst="roundRect">
            <a:avLst/>
          </a:prstGeom>
          <a:solidFill>
            <a:schemeClr val="accent1">
              <a:alpha val="15000"/>
            </a:schemeClr>
          </a:solidFill>
          <a:ln w="41275"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Calibri"/>
              <a:ea typeface="+mn-ea"/>
              <a:cs typeface="+mn-cs"/>
            </a:endParaRPr>
          </a:p>
        </p:txBody>
      </p:sp>
      <p:sp>
        <p:nvSpPr>
          <p:cNvPr id="12" name="Rounded Rectangle 11"/>
          <p:cNvSpPr/>
          <p:nvPr/>
        </p:nvSpPr>
        <p:spPr>
          <a:xfrm>
            <a:off x="1981200" y="762000"/>
            <a:ext cx="1382486" cy="457200"/>
          </a:xfrm>
          <a:prstGeom prst="roundRect">
            <a:avLst/>
          </a:prstGeom>
          <a:solidFill>
            <a:schemeClr val="accent1">
              <a:alpha val="15000"/>
            </a:schemeClr>
          </a:solidFill>
          <a:ln w="41275"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Calibri"/>
              <a:ea typeface="+mn-ea"/>
              <a:cs typeface="+mn-cs"/>
            </a:endParaRPr>
          </a:p>
        </p:txBody>
      </p:sp>
      <p:sp>
        <p:nvSpPr>
          <p:cNvPr id="15" name="Rounded Rectangle 14"/>
          <p:cNvSpPr/>
          <p:nvPr/>
        </p:nvSpPr>
        <p:spPr>
          <a:xfrm>
            <a:off x="1905000" y="4038600"/>
            <a:ext cx="838200" cy="304800"/>
          </a:xfrm>
          <a:prstGeom prst="roundRect">
            <a:avLst/>
          </a:prstGeom>
          <a:solidFill>
            <a:schemeClr val="accent1">
              <a:alpha val="15000"/>
            </a:schemeClr>
          </a:solidFill>
          <a:ln w="41275"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Calibri"/>
              <a:ea typeface="+mn-ea"/>
              <a:cs typeface="+mn-cs"/>
            </a:endParaRPr>
          </a:p>
        </p:txBody>
      </p:sp>
      <p:pic>
        <p:nvPicPr>
          <p:cNvPr id="5122" name="Picture 2"/>
          <p:cNvPicPr>
            <a:picLocks noChangeAspect="1" noChangeArrowheads="1"/>
          </p:cNvPicPr>
          <p:nvPr/>
        </p:nvPicPr>
        <p:blipFill>
          <a:blip r:embed="rId4"/>
          <a:srcRect/>
          <a:stretch>
            <a:fillRect/>
          </a:stretch>
        </p:blipFill>
        <p:spPr bwMode="auto">
          <a:xfrm>
            <a:off x="0" y="0"/>
            <a:ext cx="2819400" cy="4352925"/>
          </a:xfrm>
          <a:prstGeom prst="rect">
            <a:avLst/>
          </a:prstGeom>
          <a:noFill/>
          <a:ln w="9525">
            <a:noFill/>
            <a:miter lim="800000"/>
            <a:headEnd/>
            <a:tailEnd/>
          </a:ln>
        </p:spPr>
      </p:pic>
      <p:sp>
        <p:nvSpPr>
          <p:cNvPr id="9" name="Right Arrow 8"/>
          <p:cNvSpPr/>
          <p:nvPr/>
        </p:nvSpPr>
        <p:spPr>
          <a:xfrm>
            <a:off x="228600" y="3657600"/>
            <a:ext cx="685800" cy="914400"/>
          </a:xfrm>
          <a:prstGeom prst="rightArrow">
            <a:avLst>
              <a:gd name="adj1" fmla="val 50000"/>
              <a:gd name="adj2" fmla="val 48214"/>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Calibri"/>
              <a:ea typeface="+mn-ea"/>
              <a:cs typeface="+mn-cs"/>
            </a:endParaRPr>
          </a:p>
        </p:txBody>
      </p:sp>
      <p:sp>
        <p:nvSpPr>
          <p:cNvPr id="16" name="Right Arrow 15"/>
          <p:cNvSpPr/>
          <p:nvPr/>
        </p:nvSpPr>
        <p:spPr>
          <a:xfrm>
            <a:off x="0" y="2286000"/>
            <a:ext cx="914400" cy="1447800"/>
          </a:xfrm>
          <a:prstGeom prst="rightArrow">
            <a:avLst>
              <a:gd name="adj1" fmla="val 50000"/>
              <a:gd name="adj2" fmla="val 48214"/>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Calibri"/>
              <a:ea typeface="+mn-ea"/>
              <a:cs typeface="+mn-cs"/>
            </a:endParaRPr>
          </a:p>
        </p:txBody>
      </p:sp>
      <p:sp>
        <p:nvSpPr>
          <p:cNvPr id="17" name="Right Arrow 16"/>
          <p:cNvSpPr/>
          <p:nvPr/>
        </p:nvSpPr>
        <p:spPr>
          <a:xfrm rot="10800000">
            <a:off x="1600200" y="5257800"/>
            <a:ext cx="1143000" cy="990600"/>
          </a:xfrm>
          <a:prstGeom prst="rightArrow">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Calibri"/>
              <a:ea typeface="+mn-ea"/>
              <a:cs typeface="+mn-cs"/>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strips(downLeft)">
                                      <p:cBhvr>
                                        <p:cTn id="10" dur="500"/>
                                        <p:tgtEl>
                                          <p:spTgt spid="15"/>
                                        </p:tgtEl>
                                      </p:cBhvr>
                                    </p:animEffect>
                                  </p:childTnLst>
                                </p:cTn>
                              </p:par>
                              <p:par>
                                <p:cTn id="11" presetID="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strips(upRight)">
                                      <p:cBhvr>
                                        <p:cTn id="19" dur="500"/>
                                        <p:tgtEl>
                                          <p:spTgt spid="3">
                                            <p:txEl>
                                              <p:pRg st="0" end="0"/>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5124"/>
                                        </p:tgtEl>
                                        <p:attrNameLst>
                                          <p:attrName>style.visibility</p:attrName>
                                        </p:attrNameLst>
                                      </p:cBhvr>
                                      <p:to>
                                        <p:strVal val="visible"/>
                                      </p:to>
                                    </p:set>
                                    <p:animEffect transition="in" filter="box(in)">
                                      <p:cBhvr>
                                        <p:cTn id="22" dur="500"/>
                                        <p:tgtEl>
                                          <p:spTgt spid="5124"/>
                                        </p:tgtEl>
                                      </p:cBhvr>
                                    </p:animEffect>
                                  </p:childTnLst>
                                </p:cTn>
                              </p:par>
                              <p:par>
                                <p:cTn id="23" presetID="4" presetClass="exit" presetSubtype="16" fill="hold" nodeType="withEffect">
                                  <p:stCondLst>
                                    <p:cond delay="0"/>
                                  </p:stCondLst>
                                  <p:childTnLst>
                                    <p:animEffect transition="out" filter="box(in)">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strips(upRight)">
                                      <p:cBhvr>
                                        <p:cTn id="30" dur="500"/>
                                        <p:tgtEl>
                                          <p:spTgt spid="3">
                                            <p:txEl>
                                              <p:pRg st="1" end="1"/>
                                            </p:txEl>
                                          </p:spTgt>
                                        </p:tgtEl>
                                      </p:cBhvr>
                                    </p:animEffect>
                                  </p:childTnLst>
                                </p:cTn>
                              </p:par>
                              <p:par>
                                <p:cTn id="31" presetID="18" presetClass="entr" presetSubtype="12"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strips(downLeft)">
                                      <p:cBhvr>
                                        <p:cTn id="33" dur="500"/>
                                        <p:tgtEl>
                                          <p:spTgt spid="6"/>
                                        </p:tgtEl>
                                      </p:cBhvr>
                                    </p:animEffect>
                                  </p:childTnLst>
                                </p:cTn>
                              </p:par>
                              <p:par>
                                <p:cTn id="34" presetID="18" presetClass="entr" presetSubtype="12"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strips(downLeft)">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3"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strips(upRight)">
                                      <p:cBhvr>
                                        <p:cTn id="41" dur="500"/>
                                        <p:tgtEl>
                                          <p:spTgt spid="3">
                                            <p:txEl>
                                              <p:pRg st="2" end="2"/>
                                            </p:txEl>
                                          </p:spTgt>
                                        </p:tgtEl>
                                      </p:cBhvr>
                                    </p:animEffect>
                                  </p:childTnLst>
                                </p:cTn>
                              </p:par>
                              <p:par>
                                <p:cTn id="42" presetID="4" presetClass="exit" presetSubtype="16" fill="hold" nodeType="withEffect">
                                  <p:stCondLst>
                                    <p:cond delay="0"/>
                                  </p:stCondLst>
                                  <p:childTnLst>
                                    <p:animEffect transition="out" filter="box(in)">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par>
                                <p:cTn id="45" presetID="18" presetClass="entr" presetSubtype="12"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strips(downLeft)">
                                      <p:cBhvr>
                                        <p:cTn id="47" dur="500"/>
                                        <p:tgtEl>
                                          <p:spTgt spid="11"/>
                                        </p:tgtEl>
                                      </p:cBhvr>
                                    </p:animEffect>
                                  </p:childTnLst>
                                </p:cTn>
                              </p:par>
                              <p:par>
                                <p:cTn id="48" presetID="4" presetClass="exit" presetSubtype="16" fill="hold" nodeType="withEffect">
                                  <p:stCondLst>
                                    <p:cond delay="0"/>
                                  </p:stCondLst>
                                  <p:childTnLst>
                                    <p:animEffect transition="out" filter="box(in)">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par>
                                <p:cTn id="51" presetID="18" presetClass="entr" presetSubtype="3" fill="hold" grpId="0" nodeType="with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strips(upRight)">
                                      <p:cBhvr>
                                        <p:cTn id="53" dur="500"/>
                                        <p:tgtEl>
                                          <p:spTgt spid="3">
                                            <p:txEl>
                                              <p:pRg st="3" end="3"/>
                                            </p:txEl>
                                          </p:spTgt>
                                        </p:tgtEl>
                                      </p:cBhvr>
                                    </p:animEffect>
                                  </p:childTnLst>
                                </p:cTn>
                              </p:par>
                              <p:par>
                                <p:cTn id="54" presetID="18" presetClass="entr" presetSubtype="12" fill="hold"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strips(downLeft)">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3" fill="hold" grpId="0"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strips(upRight)">
                                      <p:cBhvr>
                                        <p:cTn id="61" dur="500"/>
                                        <p:tgtEl>
                                          <p:spTgt spid="3">
                                            <p:txEl>
                                              <p:pRg st="4" end="4"/>
                                            </p:txEl>
                                          </p:spTgt>
                                        </p:tgtEl>
                                      </p:cBhvr>
                                    </p:animEffect>
                                  </p:childTnLst>
                                </p:cTn>
                              </p:par>
                              <p:par>
                                <p:cTn id="62" presetID="50" presetClass="entr" presetSubtype="0" decel="100000" fill="hold" nodeType="withEffect">
                                  <p:stCondLst>
                                    <p:cond delay="0"/>
                                  </p:stCondLst>
                                  <p:childTnLst>
                                    <p:set>
                                      <p:cBhvr>
                                        <p:cTn id="63" dur="1" fill="hold">
                                          <p:stCondLst>
                                            <p:cond delay="0"/>
                                          </p:stCondLst>
                                        </p:cTn>
                                        <p:tgtEl>
                                          <p:spTgt spid="5122"/>
                                        </p:tgtEl>
                                        <p:attrNameLst>
                                          <p:attrName>style.visibility</p:attrName>
                                        </p:attrNameLst>
                                      </p:cBhvr>
                                      <p:to>
                                        <p:strVal val="visible"/>
                                      </p:to>
                                    </p:set>
                                    <p:anim calcmode="lin" valueType="num">
                                      <p:cBhvr>
                                        <p:cTn id="64" dur="500" fill="hold"/>
                                        <p:tgtEl>
                                          <p:spTgt spid="5122"/>
                                        </p:tgtEl>
                                        <p:attrNameLst>
                                          <p:attrName>ppt_w</p:attrName>
                                        </p:attrNameLst>
                                      </p:cBhvr>
                                      <p:tavLst>
                                        <p:tav tm="0">
                                          <p:val>
                                            <p:strVal val="#ppt_w+.3"/>
                                          </p:val>
                                        </p:tav>
                                        <p:tav tm="100000">
                                          <p:val>
                                            <p:strVal val="#ppt_w"/>
                                          </p:val>
                                        </p:tav>
                                      </p:tavLst>
                                    </p:anim>
                                    <p:anim calcmode="lin" valueType="num">
                                      <p:cBhvr>
                                        <p:cTn id="65" dur="500" fill="hold"/>
                                        <p:tgtEl>
                                          <p:spTgt spid="5122"/>
                                        </p:tgtEl>
                                        <p:attrNameLst>
                                          <p:attrName>ppt_h</p:attrName>
                                        </p:attrNameLst>
                                      </p:cBhvr>
                                      <p:tavLst>
                                        <p:tav tm="0">
                                          <p:val>
                                            <p:strVal val="#ppt_h"/>
                                          </p:val>
                                        </p:tav>
                                        <p:tav tm="100000">
                                          <p:val>
                                            <p:strVal val="#ppt_h"/>
                                          </p:val>
                                        </p:tav>
                                      </p:tavLst>
                                    </p:anim>
                                    <p:animEffect transition="in" filter="fade">
                                      <p:cBhvr>
                                        <p:cTn id="66" dur="500"/>
                                        <p:tgtEl>
                                          <p:spTgt spid="5122"/>
                                        </p:tgtEl>
                                      </p:cBhvr>
                                    </p:animEffect>
                                  </p:childTnLst>
                                </p:cTn>
                              </p:par>
                              <p:par>
                                <p:cTn id="67" presetID="4" presetClass="entr" presetSubtype="16" fill="hold"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box(in)">
                                      <p:cBhvr>
                                        <p:cTn id="69" dur="500"/>
                                        <p:tgtEl>
                                          <p:spTgt spid="9"/>
                                        </p:tgtEl>
                                      </p:cBhvr>
                                    </p:animEffect>
                                  </p:childTnLst>
                                </p:cTn>
                              </p:par>
                              <p:par>
                                <p:cTn id="70" presetID="4" presetClass="entr" presetSubtype="16" fill="hold" nodeType="with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box(in)">
                                      <p:cBhvr>
                                        <p:cTn id="72" dur="500"/>
                                        <p:tgtEl>
                                          <p:spTgt spid="8"/>
                                        </p:tgtEl>
                                      </p:cBhvr>
                                    </p:animEffect>
                                  </p:childTnLst>
                                </p:cTn>
                              </p:par>
                              <p:par>
                                <p:cTn id="73" presetID="4" presetClass="entr" presetSubtype="16" fill="hold"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box(in)">
                                      <p:cBhvr>
                                        <p:cTn id="75" dur="500"/>
                                        <p:tgtEl>
                                          <p:spTgt spid="16"/>
                                        </p:tgtEl>
                                      </p:cBhvr>
                                    </p:animEffect>
                                  </p:childTnLst>
                                </p:cTn>
                              </p:par>
                              <p:par>
                                <p:cTn id="76" presetID="4" presetClass="entr" presetSubtype="16" fill="hold"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box(in)">
                                      <p:cBhvr>
                                        <p:cTn id="78" dur="500"/>
                                        <p:tgtEl>
                                          <p:spTgt spid="17"/>
                                        </p:tgtEl>
                                      </p:cBhvr>
                                    </p:animEffect>
                                  </p:childTnLst>
                                </p:cTn>
                              </p:par>
                            </p:childTnLst>
                          </p:cTn>
                        </p:par>
                      </p:childTnLst>
                    </p:cTn>
                  </p:par>
                  <p:par>
                    <p:cTn id="79" fill="hold">
                      <p:stCondLst>
                        <p:cond delay="indefinite"/>
                      </p:stCondLst>
                      <p:childTnLst>
                        <p:par>
                          <p:cTn id="80" fill="hold">
                            <p:stCondLst>
                              <p:cond delay="0"/>
                            </p:stCondLst>
                            <p:childTnLst>
                              <p:par>
                                <p:cTn id="81" presetID="18" presetClass="entr" presetSubtype="3" fill="hold" grpId="0" nodeType="clickEffect">
                                  <p:stCondLst>
                                    <p:cond delay="0"/>
                                  </p:stCondLst>
                                  <p:childTnLst>
                                    <p:set>
                                      <p:cBhvr>
                                        <p:cTn id="82" dur="1" fill="hold">
                                          <p:stCondLst>
                                            <p:cond delay="0"/>
                                          </p:stCondLst>
                                        </p:cTn>
                                        <p:tgtEl>
                                          <p:spTgt spid="3">
                                            <p:txEl>
                                              <p:pRg st="5" end="5"/>
                                            </p:txEl>
                                          </p:spTgt>
                                        </p:tgtEl>
                                        <p:attrNameLst>
                                          <p:attrName>style.visibility</p:attrName>
                                        </p:attrNameLst>
                                      </p:cBhvr>
                                      <p:to>
                                        <p:strVal val="visible"/>
                                      </p:to>
                                    </p:set>
                                    <p:animEffect transition="in" filter="strips(upRight)">
                                      <p:cBhvr>
                                        <p:cTn id="83" dur="500"/>
                                        <p:tgtEl>
                                          <p:spTgt spid="3">
                                            <p:txEl>
                                              <p:pRg st="5" end="5"/>
                                            </p:txEl>
                                          </p:spTgt>
                                        </p:tgtEl>
                                      </p:cBhvr>
                                    </p:animEffect>
                                  </p:childTnLst>
                                </p:cTn>
                              </p:par>
                              <p:par>
                                <p:cTn id="84" presetID="4" presetClass="exit" presetSubtype="16" fill="hold" grpId="0" nodeType="withEffect">
                                  <p:stCondLst>
                                    <p:cond delay="0"/>
                                  </p:stCondLst>
                                  <p:childTnLst>
                                    <p:animEffect transition="out" filter="box(in)">
                                      <p:cBhvr>
                                        <p:cTn id="85" dur="500"/>
                                        <p:tgtEl>
                                          <p:spTgt spid="9"/>
                                        </p:tgtEl>
                                      </p:cBhvr>
                                    </p:animEffect>
                                    <p:set>
                                      <p:cBhvr>
                                        <p:cTn id="86" dur="1" fill="hold">
                                          <p:stCondLst>
                                            <p:cond delay="499"/>
                                          </p:stCondLst>
                                        </p:cTn>
                                        <p:tgtEl>
                                          <p:spTgt spid="9"/>
                                        </p:tgtEl>
                                        <p:attrNameLst>
                                          <p:attrName>style.visibility</p:attrName>
                                        </p:attrNameLst>
                                      </p:cBhvr>
                                      <p:to>
                                        <p:strVal val="hidden"/>
                                      </p:to>
                                    </p:set>
                                  </p:childTnLst>
                                </p:cTn>
                              </p:par>
                              <p:par>
                                <p:cTn id="87" presetID="4" presetClass="exit" presetSubtype="16" fill="hold" grpId="0" nodeType="withEffect">
                                  <p:stCondLst>
                                    <p:cond delay="0"/>
                                  </p:stCondLst>
                                  <p:childTnLst>
                                    <p:animEffect transition="out" filter="box(in)">
                                      <p:cBhvr>
                                        <p:cTn id="88" dur="500"/>
                                        <p:tgtEl>
                                          <p:spTgt spid="8"/>
                                        </p:tgtEl>
                                      </p:cBhvr>
                                    </p:animEffect>
                                    <p:set>
                                      <p:cBhvr>
                                        <p:cTn id="89" dur="1" fill="hold">
                                          <p:stCondLst>
                                            <p:cond delay="499"/>
                                          </p:stCondLst>
                                        </p:cTn>
                                        <p:tgtEl>
                                          <p:spTgt spid="8"/>
                                        </p:tgtEl>
                                        <p:attrNameLst>
                                          <p:attrName>style.visibility</p:attrName>
                                        </p:attrNameLst>
                                      </p:cBhvr>
                                      <p:to>
                                        <p:strVal val="hidden"/>
                                      </p:to>
                                    </p:set>
                                  </p:childTnLst>
                                </p:cTn>
                              </p:par>
                              <p:par>
                                <p:cTn id="90" presetID="4" presetClass="exit" presetSubtype="16" fill="hold" grpId="0" nodeType="withEffect">
                                  <p:stCondLst>
                                    <p:cond delay="0"/>
                                  </p:stCondLst>
                                  <p:childTnLst>
                                    <p:animEffect transition="out" filter="box(in)">
                                      <p:cBhvr>
                                        <p:cTn id="91" dur="500"/>
                                        <p:tgtEl>
                                          <p:spTgt spid="16"/>
                                        </p:tgtEl>
                                      </p:cBhvr>
                                    </p:animEffect>
                                    <p:set>
                                      <p:cBhvr>
                                        <p:cTn id="92" dur="1" fill="hold">
                                          <p:stCondLst>
                                            <p:cond delay="499"/>
                                          </p:stCondLst>
                                        </p:cTn>
                                        <p:tgtEl>
                                          <p:spTgt spid="16"/>
                                        </p:tgtEl>
                                        <p:attrNameLst>
                                          <p:attrName>style.visibility</p:attrName>
                                        </p:attrNameLst>
                                      </p:cBhvr>
                                      <p:to>
                                        <p:strVal val="hidden"/>
                                      </p:to>
                                    </p:set>
                                  </p:childTnLst>
                                </p:cTn>
                              </p:par>
                              <p:par>
                                <p:cTn id="93" presetID="4" presetClass="exit" presetSubtype="16" fill="hold" grpId="0" nodeType="withEffect">
                                  <p:stCondLst>
                                    <p:cond delay="0"/>
                                  </p:stCondLst>
                                  <p:childTnLst>
                                    <p:animEffect transition="out" filter="box(in)">
                                      <p:cBhvr>
                                        <p:cTn id="94" dur="500"/>
                                        <p:tgtEl>
                                          <p:spTgt spid="17"/>
                                        </p:tgtEl>
                                      </p:cBhvr>
                                    </p:animEffect>
                                    <p:set>
                                      <p:cBhvr>
                                        <p:cTn id="95"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animBg="1"/>
      <p:bldP spid="15" grpId="0" animBg="1"/>
      <p:bldP spid="9"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1828800"/>
            <a:ext cx="6400800" cy="5029200"/>
          </a:xfrm>
        </p:spPr>
        <p:txBody>
          <a:bodyPr>
            <a:normAutofit fontScale="92500"/>
          </a:bodyPr>
          <a:lstStyle/>
          <a:p>
            <a:r>
              <a:rPr lang="en-US" sz="2000" dirty="0" smtClean="0"/>
              <a:t>Small </a:t>
            </a:r>
            <a:r>
              <a:rPr lang="en-US" sz="2000" dirty="0" err="1" smtClean="0"/>
              <a:t>fusiform</a:t>
            </a:r>
            <a:r>
              <a:rPr lang="en-US" sz="2000" dirty="0" smtClean="0"/>
              <a:t> muscle </a:t>
            </a:r>
            <a:r>
              <a:rPr lang="en-US" sz="2000" i="1" dirty="0" smtClean="0"/>
              <a:t>Similar to </a:t>
            </a:r>
            <a:r>
              <a:rPr lang="en-US" sz="2000" i="1" dirty="0" err="1" smtClean="0"/>
              <a:t>palmaris</a:t>
            </a:r>
            <a:r>
              <a:rPr lang="en-US" sz="2000" i="1" dirty="0" smtClean="0"/>
              <a:t> </a:t>
            </a:r>
            <a:r>
              <a:rPr lang="en-US" sz="2000" i="1" dirty="0" err="1" smtClean="0"/>
              <a:t>longus</a:t>
            </a:r>
            <a:r>
              <a:rPr lang="en-US" sz="2000" i="1" dirty="0" smtClean="0"/>
              <a:t> in forearm</a:t>
            </a:r>
            <a:endParaRPr lang="en-US" sz="2000" dirty="0" smtClean="0"/>
          </a:p>
          <a:p>
            <a:r>
              <a:rPr lang="en-US" sz="2000" dirty="0" smtClean="0"/>
              <a:t>May be absent or doubled</a:t>
            </a:r>
          </a:p>
          <a:p>
            <a:r>
              <a:rPr lang="en-US" b="1" dirty="0" smtClean="0">
                <a:solidFill>
                  <a:schemeClr val="accent3">
                    <a:lumMod val="50000"/>
                  </a:schemeClr>
                </a:solidFill>
              </a:rPr>
              <a:t>Origin: </a:t>
            </a:r>
            <a:r>
              <a:rPr lang="en-US" dirty="0" smtClean="0"/>
              <a:t>lateral </a:t>
            </a:r>
            <a:r>
              <a:rPr lang="en-US" dirty="0" err="1" smtClean="0"/>
              <a:t>supracondylar</a:t>
            </a:r>
            <a:r>
              <a:rPr lang="en-US" dirty="0" smtClean="0"/>
              <a:t> ridge of the femur.</a:t>
            </a:r>
          </a:p>
          <a:p>
            <a:r>
              <a:rPr lang="en-US" b="1" dirty="0" smtClean="0">
                <a:solidFill>
                  <a:schemeClr val="accent3">
                    <a:lumMod val="50000"/>
                  </a:schemeClr>
                </a:solidFill>
              </a:rPr>
              <a:t>Insertion: </a:t>
            </a:r>
            <a:r>
              <a:rPr lang="en-US" b="1" dirty="0" smtClean="0"/>
              <a:t> </a:t>
            </a:r>
            <a:r>
              <a:rPr lang="en-US" dirty="0" smtClean="0"/>
              <a:t>into posterior surface of </a:t>
            </a:r>
            <a:r>
              <a:rPr lang="en-US" dirty="0" err="1" smtClean="0"/>
              <a:t>calcaneus</a:t>
            </a:r>
            <a:endParaRPr lang="en-US" dirty="0" smtClean="0"/>
          </a:p>
          <a:p>
            <a:pPr lvl="1"/>
            <a:r>
              <a:rPr lang="en-US" dirty="0" smtClean="0"/>
              <a:t>long ribbon- like tendon descends between </a:t>
            </a:r>
            <a:r>
              <a:rPr lang="en-US" dirty="0" err="1" smtClean="0"/>
              <a:t>Gastrocnemius</a:t>
            </a:r>
            <a:r>
              <a:rPr lang="en-US" dirty="0" smtClean="0"/>
              <a:t> &amp; </a:t>
            </a:r>
            <a:r>
              <a:rPr lang="en-US" dirty="0" err="1" smtClean="0"/>
              <a:t>soleus</a:t>
            </a:r>
            <a:r>
              <a:rPr lang="en-US" dirty="0" smtClean="0"/>
              <a:t>.</a:t>
            </a:r>
          </a:p>
          <a:p>
            <a:pPr lvl="1"/>
            <a:r>
              <a:rPr lang="en-US" dirty="0" smtClean="0"/>
              <a:t>then on medial side of </a:t>
            </a:r>
            <a:r>
              <a:rPr lang="en-US" dirty="0" err="1" smtClean="0"/>
              <a:t>tendo</a:t>
            </a:r>
            <a:r>
              <a:rPr lang="en-US" dirty="0" smtClean="0"/>
              <a:t> </a:t>
            </a:r>
            <a:r>
              <a:rPr lang="en-US" dirty="0" err="1" smtClean="0"/>
              <a:t>calcaneus</a:t>
            </a:r>
            <a:r>
              <a:rPr lang="en-US" dirty="0" smtClean="0"/>
              <a:t> into the back of the </a:t>
            </a:r>
            <a:r>
              <a:rPr lang="en-US" dirty="0" err="1" smtClean="0"/>
              <a:t>calcaneus</a:t>
            </a:r>
            <a:r>
              <a:rPr lang="en-US" dirty="0" smtClean="0"/>
              <a:t> (they don’t merge)</a:t>
            </a:r>
          </a:p>
          <a:p>
            <a:r>
              <a:rPr lang="en-US" b="1" dirty="0" smtClean="0">
                <a:solidFill>
                  <a:schemeClr val="accent3">
                    <a:lumMod val="50000"/>
                  </a:schemeClr>
                </a:solidFill>
              </a:rPr>
              <a:t>Action: </a:t>
            </a:r>
            <a:r>
              <a:rPr lang="en-US" dirty="0" smtClean="0"/>
              <a:t>plantar flexion of foot, help in flexion of knee</a:t>
            </a:r>
          </a:p>
          <a:p>
            <a:pPr>
              <a:buNone/>
            </a:pPr>
            <a:endParaRPr lang="en-US" dirty="0" smtClean="0"/>
          </a:p>
          <a:p>
            <a:endParaRPr lang="en-US" dirty="0"/>
          </a:p>
        </p:txBody>
      </p:sp>
      <p:sp>
        <p:nvSpPr>
          <p:cNvPr id="4" name="Title 1"/>
          <p:cNvSpPr>
            <a:spLocks noGrp="1"/>
          </p:cNvSpPr>
          <p:nvPr>
            <p:ph type="title"/>
          </p:nvPr>
        </p:nvSpPr>
        <p:spPr/>
        <p:txBody>
          <a:bodyPr>
            <a:noAutofit/>
          </a:bodyPr>
          <a:lstStyle/>
          <a:p>
            <a:r>
              <a:rPr lang="en-US" sz="3600" dirty="0" smtClean="0"/>
              <a:t>Superficial group:</a:t>
            </a:r>
            <a:br>
              <a:rPr lang="en-US" sz="3600" dirty="0" smtClean="0"/>
            </a:br>
            <a:r>
              <a:rPr lang="en-US" sz="3600" dirty="0" smtClean="0"/>
              <a:t>  2. </a:t>
            </a:r>
            <a:r>
              <a:rPr lang="en-US" dirty="0" err="1" smtClean="0">
                <a:effectLst>
                  <a:outerShdw blurRad="38100" dist="38100" dir="2700000" algn="tl">
                    <a:srgbClr val="000000">
                      <a:alpha val="43137"/>
                    </a:srgbClr>
                  </a:outerShdw>
                  <a:reflection blurRad="12700" stA="48000" endA="300" endPos="55000" dir="5400000" sy="-90000" algn="bl" rotWithShape="0"/>
                </a:effectLst>
              </a:rPr>
              <a:t>Plantaris</a:t>
            </a:r>
            <a:endParaRPr lang="en-US" sz="4000" dirty="0"/>
          </a:p>
        </p:txBody>
      </p:sp>
      <p:pic>
        <p:nvPicPr>
          <p:cNvPr id="5" name="Picture 2"/>
          <p:cNvPicPr>
            <a:picLocks noChangeAspect="1" noChangeArrowheads="1"/>
          </p:cNvPicPr>
          <p:nvPr/>
        </p:nvPicPr>
        <p:blipFill>
          <a:blip r:embed="rId2"/>
          <a:srcRect/>
          <a:stretch>
            <a:fillRect/>
          </a:stretch>
        </p:blipFill>
        <p:spPr>
          <a:xfrm>
            <a:off x="0" y="1371600"/>
            <a:ext cx="2680890" cy="5334000"/>
          </a:xfrm>
          <a:prstGeom prst="rect">
            <a:avLst/>
          </a:prstGeom>
          <a:noFill/>
        </p:spPr>
      </p:pic>
      <p:pic>
        <p:nvPicPr>
          <p:cNvPr id="1026" name="Picture 2"/>
          <p:cNvPicPr>
            <a:picLocks noChangeAspect="1" noChangeArrowheads="1"/>
          </p:cNvPicPr>
          <p:nvPr/>
        </p:nvPicPr>
        <p:blipFill>
          <a:blip r:embed="rId3"/>
          <a:srcRect/>
          <a:stretch>
            <a:fillRect/>
          </a:stretch>
        </p:blipFill>
        <p:spPr bwMode="auto">
          <a:xfrm>
            <a:off x="0" y="1371600"/>
            <a:ext cx="2695575" cy="5353050"/>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8" presetClass="entr" presetSubtype="3"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strips(upRight)">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strips(upRight)">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3"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strips(upRight)">
                                      <p:cBhvr>
                                        <p:cTn id="26" dur="500"/>
                                        <p:tgtEl>
                                          <p:spTgt spid="3">
                                            <p:txEl>
                                              <p:pRg st="2" end="2"/>
                                            </p:txEl>
                                          </p:spTgt>
                                        </p:tgtEl>
                                      </p:cBhvr>
                                    </p:animEffect>
                                  </p:childTnLst>
                                </p:cTn>
                              </p:par>
                              <p:par>
                                <p:cTn id="27" presetID="18" presetClass="entr" presetSubtype="12"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strips(downLeft)">
                                      <p:cBhvr>
                                        <p:cTn id="29" dur="2000"/>
                                        <p:tgtEl>
                                          <p:spTgt spid="1026"/>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3"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strips(upRight)">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strips(upRight)">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3"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strips(upRight)">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3"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strips(upRight)">
                                      <p:cBhvr>
                                        <p:cTn id="49" dur="500"/>
                                        <p:tgtEl>
                                          <p:spTgt spid="3">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nodeType="clickEffect">
                                  <p:stCondLst>
                                    <p:cond delay="0"/>
                                  </p:stCondLst>
                                  <p:childTnLst>
                                    <p:set>
                                      <p:cBhvr>
                                        <p:cTn id="53" dur="1" fill="hold">
                                          <p:stCondLst>
                                            <p:cond delay="0"/>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0"/>
            <a:ext cx="6248400" cy="1600200"/>
          </a:xfrm>
        </p:spPr>
        <p:txBody>
          <a:bodyPr>
            <a:normAutofit/>
          </a:bodyPr>
          <a:lstStyle/>
          <a:p>
            <a:r>
              <a:rPr lang="en-US" sz="3600" dirty="0" smtClean="0"/>
              <a:t>Superficial group:</a:t>
            </a:r>
            <a:br>
              <a:rPr lang="en-US" sz="3600" dirty="0" smtClean="0"/>
            </a:br>
            <a:r>
              <a:rPr lang="en-US" sz="3600" dirty="0" smtClean="0"/>
              <a:t>3. </a:t>
            </a:r>
            <a:r>
              <a:rPr lang="en-US" sz="4800" dirty="0" err="1" smtClean="0">
                <a:effectLst>
                  <a:outerShdw blurRad="38100" dist="38100" dir="2700000" algn="tl">
                    <a:srgbClr val="000000">
                      <a:alpha val="43137"/>
                    </a:srgbClr>
                  </a:outerShdw>
                  <a:reflection blurRad="12700" stA="48000" endA="300" endPos="55000" dir="5400000" sy="-90000" algn="bl" rotWithShape="0"/>
                </a:effectLst>
              </a:rPr>
              <a:t>Soleus</a:t>
            </a:r>
            <a:endParaRPr lang="en-US" sz="4800" dirty="0" smtClean="0">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idx="1"/>
          </p:nvPr>
        </p:nvSpPr>
        <p:spPr>
          <a:xfrm>
            <a:off x="3048000" y="1752600"/>
            <a:ext cx="6096000" cy="5105400"/>
          </a:xfrm>
        </p:spPr>
        <p:txBody>
          <a:bodyPr>
            <a:normAutofit/>
          </a:bodyPr>
          <a:lstStyle/>
          <a:p>
            <a:r>
              <a:rPr lang="en-US" dirty="0" smtClean="0"/>
              <a:t>A broad flat muscle that forms the main bulk of the calf.</a:t>
            </a:r>
            <a:endParaRPr lang="en-US" sz="2000" b="1" dirty="0" smtClean="0">
              <a:solidFill>
                <a:schemeClr val="accent3">
                  <a:lumMod val="50000"/>
                </a:schemeClr>
              </a:solidFill>
            </a:endParaRPr>
          </a:p>
          <a:p>
            <a:r>
              <a:rPr lang="en-US" b="1" dirty="0" smtClean="0">
                <a:solidFill>
                  <a:schemeClr val="accent3">
                    <a:lumMod val="50000"/>
                  </a:schemeClr>
                </a:solidFill>
              </a:rPr>
              <a:t>Origin</a:t>
            </a:r>
            <a:r>
              <a:rPr lang="en-US" dirty="0" smtClean="0"/>
              <a:t>: Shafts of tibia and fibula</a:t>
            </a:r>
            <a:endParaRPr lang="en-US" b="1" dirty="0" smtClean="0">
              <a:solidFill>
                <a:schemeClr val="accent3">
                  <a:lumMod val="50000"/>
                </a:schemeClr>
              </a:solidFill>
            </a:endParaRPr>
          </a:p>
          <a:p>
            <a:r>
              <a:rPr lang="en-US" b="1" dirty="0" smtClean="0">
                <a:solidFill>
                  <a:schemeClr val="accent3">
                    <a:lumMod val="50000"/>
                  </a:schemeClr>
                </a:solidFill>
              </a:rPr>
              <a:t>Insertion: </a:t>
            </a:r>
            <a:r>
              <a:rPr lang="en-US" b="1" dirty="0" smtClean="0"/>
              <a:t> </a:t>
            </a:r>
            <a:r>
              <a:rPr lang="en-US" dirty="0" smtClean="0"/>
              <a:t>Via </a:t>
            </a:r>
            <a:r>
              <a:rPr lang="en-US" dirty="0" err="1" smtClean="0"/>
              <a:t>tendo</a:t>
            </a:r>
            <a:r>
              <a:rPr lang="en-US" dirty="0" smtClean="0"/>
              <a:t> </a:t>
            </a:r>
            <a:r>
              <a:rPr lang="en-US" dirty="0" err="1" smtClean="0"/>
              <a:t>calcaneus</a:t>
            </a:r>
            <a:r>
              <a:rPr lang="en-US" dirty="0" smtClean="0"/>
              <a:t> into posterior surface of </a:t>
            </a:r>
            <a:r>
              <a:rPr lang="en-US" dirty="0" err="1" smtClean="0"/>
              <a:t>calcaneus</a:t>
            </a:r>
            <a:endParaRPr lang="en-US" dirty="0" smtClean="0"/>
          </a:p>
          <a:p>
            <a:r>
              <a:rPr lang="en-US" b="1" dirty="0" smtClean="0">
                <a:solidFill>
                  <a:schemeClr val="accent3">
                    <a:lumMod val="50000"/>
                  </a:schemeClr>
                </a:solidFill>
              </a:rPr>
              <a:t>Action: </a:t>
            </a:r>
            <a:r>
              <a:rPr lang="en-US" dirty="0" smtClean="0"/>
              <a:t>plantar flexion </a:t>
            </a:r>
            <a:r>
              <a:rPr lang="en-US" smtClean="0"/>
              <a:t>of foot</a:t>
            </a:r>
            <a:endParaRPr lang="en-US" dirty="0" smtClean="0"/>
          </a:p>
        </p:txBody>
      </p:sp>
      <p:sp>
        <p:nvSpPr>
          <p:cNvPr id="2050" name="AutoShape 2" descr="mk:@MSITStore:C:\Documents%20and%20Settings\ALBARA\Desktop\CD%20for%20CAT%203\e-book\NCA.chm::/HTML/f4-u1.0-B978-1-929007-71-4..50007-4..fx42.jpg"/>
          <p:cNvSpPr>
            <a:spLocks noChangeAspect="1" noChangeArrowheads="1"/>
          </p:cNvSpPr>
          <p:nvPr/>
        </p:nvSpPr>
        <p:spPr bwMode="auto">
          <a:xfrm>
            <a:off x="155575" y="-2743200"/>
            <a:ext cx="4086225" cy="5715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a:srcRect/>
          <a:stretch>
            <a:fillRect/>
          </a:stretch>
        </p:blipFill>
        <p:spPr bwMode="auto">
          <a:xfrm>
            <a:off x="-457200" y="533400"/>
            <a:ext cx="3428999" cy="6324600"/>
          </a:xfrm>
          <a:prstGeom prst="rect">
            <a:avLst/>
          </a:prstGeom>
          <a:noFill/>
          <a:ln w="9525">
            <a:noFill/>
            <a:miter lim="800000"/>
            <a:headEnd/>
            <a:tailEnd/>
          </a:ln>
        </p:spPr>
      </p:pic>
      <p:sp>
        <p:nvSpPr>
          <p:cNvPr id="18" name="Freeform 17"/>
          <p:cNvSpPr/>
          <p:nvPr/>
        </p:nvSpPr>
        <p:spPr>
          <a:xfrm>
            <a:off x="1037772" y="2177143"/>
            <a:ext cx="475342" cy="500743"/>
          </a:xfrm>
          <a:custGeom>
            <a:avLst/>
            <a:gdLst>
              <a:gd name="connsiteX0" fmla="*/ 475342 w 475342"/>
              <a:gd name="connsiteY0" fmla="*/ 0 h 500743"/>
              <a:gd name="connsiteX1" fmla="*/ 116114 w 475342"/>
              <a:gd name="connsiteY1" fmla="*/ 457200 h 500743"/>
              <a:gd name="connsiteX2" fmla="*/ 7257 w 475342"/>
              <a:gd name="connsiteY2" fmla="*/ 261257 h 500743"/>
              <a:gd name="connsiteX3" fmla="*/ 72571 w 475342"/>
              <a:gd name="connsiteY3" fmla="*/ 272143 h 500743"/>
            </a:gdLst>
            <a:ahLst/>
            <a:cxnLst>
              <a:cxn ang="0">
                <a:pos x="connsiteX0" y="connsiteY0"/>
              </a:cxn>
              <a:cxn ang="0">
                <a:pos x="connsiteX1" y="connsiteY1"/>
              </a:cxn>
              <a:cxn ang="0">
                <a:pos x="connsiteX2" y="connsiteY2"/>
              </a:cxn>
              <a:cxn ang="0">
                <a:pos x="connsiteX3" y="connsiteY3"/>
              </a:cxn>
            </a:cxnLst>
            <a:rect l="l" t="t" r="r" b="b"/>
            <a:pathLst>
              <a:path w="475342" h="500743">
                <a:moveTo>
                  <a:pt x="475342" y="0"/>
                </a:moveTo>
                <a:cubicBezTo>
                  <a:pt x="334735" y="206828"/>
                  <a:pt x="194128" y="413657"/>
                  <a:pt x="116114" y="457200"/>
                </a:cubicBezTo>
                <a:cubicBezTo>
                  <a:pt x="38100" y="500743"/>
                  <a:pt x="14514" y="292100"/>
                  <a:pt x="7257" y="261257"/>
                </a:cubicBezTo>
                <a:cubicBezTo>
                  <a:pt x="0" y="230414"/>
                  <a:pt x="72571" y="272143"/>
                  <a:pt x="72571" y="272143"/>
                </a:cubicBezTo>
              </a:path>
            </a:pathLst>
          </a:custGeom>
          <a:ln w="762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pic>
        <p:nvPicPr>
          <p:cNvPr id="20" name="Picture 2"/>
          <p:cNvPicPr>
            <a:picLocks noChangeAspect="1" noChangeArrowheads="1"/>
          </p:cNvPicPr>
          <p:nvPr/>
        </p:nvPicPr>
        <p:blipFill>
          <a:blip r:embed="rId3"/>
          <a:srcRect/>
          <a:stretch>
            <a:fillRect/>
          </a:stretch>
        </p:blipFill>
        <p:spPr>
          <a:xfrm>
            <a:off x="-152400" y="1143000"/>
            <a:ext cx="2680890" cy="53340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upRigh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upRight)">
                                      <p:cBhvr>
                                        <p:cTn id="17" dur="500"/>
                                        <p:tgtEl>
                                          <p:spTgt spid="3">
                                            <p:txEl>
                                              <p:pRg st="1" end="1"/>
                                            </p:txEl>
                                          </p:spTgt>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ox(i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3"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strips(upRight)">
                                      <p:cBhvr>
                                        <p:cTn id="25" dur="500"/>
                                        <p:tgtEl>
                                          <p:spTgt spid="3">
                                            <p:txEl>
                                              <p:pRg st="2" end="2"/>
                                            </p:txEl>
                                          </p:spTgt>
                                        </p:tgtEl>
                                      </p:cBhvr>
                                    </p:animEffect>
                                  </p:childTnLst>
                                </p:cTn>
                              </p:par>
                              <p:par>
                                <p:cTn id="26" presetID="2" presetClass="entr" presetSubtype="4"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par>
                                <p:cTn id="30" presetID="4" presetClass="exit" presetSubtype="16" fill="hold" nodeType="withEffect">
                                  <p:stCondLst>
                                    <p:cond delay="0"/>
                                  </p:stCondLst>
                                  <p:childTnLst>
                                    <p:animEffect transition="out" filter="box(in)">
                                      <p:cBhvr>
                                        <p:cTn id="31" dur="500"/>
                                        <p:tgtEl>
                                          <p:spTgt spid="2051"/>
                                        </p:tgtEl>
                                      </p:cBhvr>
                                    </p:animEffect>
                                    <p:set>
                                      <p:cBhvr>
                                        <p:cTn id="32" dur="1" fill="hold">
                                          <p:stCondLst>
                                            <p:cond delay="499"/>
                                          </p:stCondLst>
                                        </p:cTn>
                                        <p:tgtEl>
                                          <p:spTgt spid="205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strips(upRight)">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lowerlimb.bmp"/>
          <p:cNvPicPr>
            <a:picLocks noChangeAspect="1"/>
          </p:cNvPicPr>
          <p:nvPr/>
        </p:nvPicPr>
        <p:blipFill>
          <a:blip r:embed="rId2">
            <a:duotone>
              <a:schemeClr val="accent1">
                <a:shade val="45000"/>
                <a:satMod val="135000"/>
              </a:schemeClr>
              <a:prstClr val="white"/>
            </a:duotone>
          </a:blip>
          <a:stretch>
            <a:fillRect/>
          </a:stretch>
        </p:blipFill>
        <p:spPr>
          <a:xfrm>
            <a:off x="0" y="0"/>
            <a:ext cx="9132734" cy="6858000"/>
          </a:xfrm>
          <a:prstGeom prst="rect">
            <a:avLst/>
          </a:prstGeom>
          <a:blipFill>
            <a:blip r:embed="rId3">
              <a:duotone>
                <a:schemeClr val="accent1">
                  <a:shade val="45000"/>
                  <a:satMod val="135000"/>
                </a:schemeClr>
                <a:prstClr val="white"/>
              </a:duotone>
            </a:blip>
            <a:tile tx="0" ty="0" sx="100000" sy="100000" flip="none" algn="tl"/>
          </a:blipFill>
        </p:spPr>
      </p:pic>
      <p:sp>
        <p:nvSpPr>
          <p:cNvPr id="5" name="Rectangle 4"/>
          <p:cNvSpPr/>
          <p:nvPr/>
        </p:nvSpPr>
        <p:spPr>
          <a:xfrm>
            <a:off x="1219200" y="1905000"/>
            <a:ext cx="7010400" cy="923330"/>
          </a:xfrm>
          <a:prstGeom prst="rect">
            <a:avLst/>
          </a:prstGeom>
          <a:gradFill>
            <a:gsLst>
              <a:gs pos="0">
                <a:srgbClr val="DDEBCF"/>
              </a:gs>
              <a:gs pos="50000">
                <a:srgbClr val="9CB86E"/>
              </a:gs>
              <a:gs pos="100000">
                <a:srgbClr val="156B13"/>
              </a:gs>
            </a:gsLst>
            <a:lin ang="5400000" scaled="0"/>
          </a:gra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5400" b="1" kern="1200" dirty="0">
                <a:ln w="11430"/>
                <a:gradFill>
                  <a:gsLst>
                    <a:gs pos="0">
                      <a:srgbClr val="769F11">
                        <a:tint val="70000"/>
                        <a:satMod val="245000"/>
                      </a:srgbClr>
                    </a:gs>
                    <a:gs pos="75000">
                      <a:srgbClr val="769F11">
                        <a:tint val="90000"/>
                        <a:shade val="60000"/>
                        <a:satMod val="240000"/>
                      </a:srgbClr>
                    </a:gs>
                    <a:gs pos="100000">
                      <a:srgbClr val="769F11">
                        <a:tint val="100000"/>
                        <a:shade val="50000"/>
                        <a:satMod val="240000"/>
                      </a:srgbClr>
                    </a:gs>
                  </a:gsLst>
                  <a:lin ang="5400000"/>
                </a:gradFill>
                <a:effectLst>
                  <a:outerShdw blurRad="50800" dist="39000" dir="5460000" algn="tl">
                    <a:srgbClr val="000000">
                      <a:alpha val="38000"/>
                    </a:srgbClr>
                  </a:outerShdw>
                </a:effectLst>
                <a:latin typeface="Calibri"/>
                <a:ea typeface="+mn-ea"/>
                <a:cs typeface="+mn-cs"/>
              </a:rPr>
              <a:t>BACK OF THE LEG</a:t>
            </a: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Deep group:</a:t>
            </a:r>
            <a:br>
              <a:rPr lang="en-US" dirty="0" smtClean="0"/>
            </a:br>
            <a:r>
              <a:rPr lang="en-US" dirty="0" smtClean="0"/>
              <a:t>1. </a:t>
            </a:r>
            <a:r>
              <a:rPr lang="en-US" sz="5400" dirty="0" err="1" smtClean="0">
                <a:effectLst>
                  <a:outerShdw blurRad="38100" dist="38100" dir="2700000" algn="tl">
                    <a:srgbClr val="000000">
                      <a:alpha val="43137"/>
                    </a:srgbClr>
                  </a:outerShdw>
                  <a:reflection blurRad="12700" stA="48000" endA="300" endPos="55000" dir="5400000" sy="-90000" algn="bl" rotWithShape="0"/>
                </a:effectLst>
              </a:rPr>
              <a:t>Popliteus</a:t>
            </a:r>
            <a:endParaRPr lang="en-US" dirty="0"/>
          </a:p>
        </p:txBody>
      </p:sp>
      <p:sp>
        <p:nvSpPr>
          <p:cNvPr id="3" name="Content Placeholder 2"/>
          <p:cNvSpPr>
            <a:spLocks noGrp="1"/>
          </p:cNvSpPr>
          <p:nvPr>
            <p:ph idx="1"/>
          </p:nvPr>
        </p:nvSpPr>
        <p:spPr>
          <a:xfrm>
            <a:off x="4191000" y="1752600"/>
            <a:ext cx="4800600" cy="5105400"/>
          </a:xfrm>
        </p:spPr>
        <p:txBody>
          <a:bodyPr>
            <a:normAutofit fontScale="92500" lnSpcReduction="10000"/>
          </a:bodyPr>
          <a:lstStyle/>
          <a:p>
            <a:r>
              <a:rPr lang="en-US" b="1" dirty="0" smtClean="0">
                <a:solidFill>
                  <a:schemeClr val="accent3">
                    <a:lumMod val="50000"/>
                  </a:schemeClr>
                </a:solidFill>
              </a:rPr>
              <a:t>Origin</a:t>
            </a:r>
            <a:r>
              <a:rPr lang="en-US" dirty="0" smtClean="0"/>
              <a:t>: Lateral surface of lateral </a:t>
            </a:r>
            <a:r>
              <a:rPr lang="en-US" dirty="0" err="1" smtClean="0"/>
              <a:t>condyle</a:t>
            </a:r>
            <a:r>
              <a:rPr lang="en-US" dirty="0" smtClean="0"/>
              <a:t> of femur</a:t>
            </a:r>
          </a:p>
          <a:p>
            <a:pPr lvl="1"/>
            <a:r>
              <a:rPr lang="en-US" sz="2000" dirty="0" smtClean="0"/>
              <a:t>Arises </a:t>
            </a:r>
            <a:r>
              <a:rPr lang="en-US" sz="2000" dirty="0" err="1" smtClean="0"/>
              <a:t>intracapsular</a:t>
            </a:r>
            <a:r>
              <a:rPr lang="en-US" sz="2000" dirty="0" smtClean="0"/>
              <a:t>, takes a partial origin from the </a:t>
            </a:r>
            <a:r>
              <a:rPr lang="en-US" sz="2000" dirty="0" err="1" smtClean="0"/>
              <a:t>mensicus</a:t>
            </a:r>
            <a:endParaRPr lang="en-US" sz="2000" dirty="0" smtClean="0"/>
          </a:p>
          <a:p>
            <a:pPr lvl="1"/>
            <a:r>
              <a:rPr lang="en-US" sz="2000" dirty="0" smtClean="0"/>
              <a:t>Its tendon separates the </a:t>
            </a:r>
            <a:r>
              <a:rPr lang="en-US" sz="2000" dirty="0" err="1" smtClean="0"/>
              <a:t>mensicus</a:t>
            </a:r>
            <a:r>
              <a:rPr lang="en-US" sz="2000" dirty="0" smtClean="0"/>
              <a:t> from the </a:t>
            </a:r>
            <a:r>
              <a:rPr lang="en-US" sz="2000" dirty="0" err="1" smtClean="0"/>
              <a:t>legament</a:t>
            </a:r>
            <a:r>
              <a:rPr lang="en-US" sz="2000" dirty="0" smtClean="0"/>
              <a:t> of the knee, to make it freer and adapt to </a:t>
            </a:r>
            <a:r>
              <a:rPr lang="en-US" sz="2000" dirty="0" err="1" smtClean="0"/>
              <a:t>condylar</a:t>
            </a:r>
            <a:r>
              <a:rPr lang="en-US" sz="2000" dirty="0" smtClean="0"/>
              <a:t> surfaces of femur and tibia </a:t>
            </a:r>
          </a:p>
          <a:p>
            <a:r>
              <a:rPr lang="en-US" b="1" dirty="0" smtClean="0">
                <a:solidFill>
                  <a:srgbClr val="D4E336">
                    <a:lumMod val="50000"/>
                  </a:srgbClr>
                </a:solidFill>
              </a:rPr>
              <a:t>Insertion</a:t>
            </a:r>
            <a:r>
              <a:rPr lang="en-US" dirty="0" smtClean="0">
                <a:solidFill>
                  <a:prstClr val="black"/>
                </a:solidFill>
              </a:rPr>
              <a:t>: </a:t>
            </a:r>
            <a:r>
              <a:rPr lang="en-US" dirty="0" smtClean="0"/>
              <a:t>posterior surface of the tibia above the </a:t>
            </a:r>
            <a:r>
              <a:rPr lang="en-US" dirty="0" err="1" smtClean="0"/>
              <a:t>soleal</a:t>
            </a:r>
            <a:r>
              <a:rPr lang="en-US" dirty="0" smtClean="0"/>
              <a:t> line</a:t>
            </a:r>
            <a:r>
              <a:rPr lang="en-US" sz="2000" dirty="0" smtClean="0"/>
              <a:t>.</a:t>
            </a:r>
          </a:p>
          <a:p>
            <a:r>
              <a:rPr lang="en-US" b="1" dirty="0" smtClean="0">
                <a:solidFill>
                  <a:srgbClr val="D4E336">
                    <a:lumMod val="50000"/>
                  </a:srgbClr>
                </a:solidFill>
              </a:rPr>
              <a:t>Action</a:t>
            </a:r>
            <a:r>
              <a:rPr lang="en-US" dirty="0" smtClean="0">
                <a:solidFill>
                  <a:prstClr val="black"/>
                </a:solidFill>
              </a:rPr>
              <a:t>: </a:t>
            </a:r>
            <a:r>
              <a:rPr lang="en-US" dirty="0" smtClean="0"/>
              <a:t>flexion of the knee, </a:t>
            </a:r>
          </a:p>
          <a:p>
            <a:pPr lvl="1"/>
            <a:r>
              <a:rPr lang="en-US" dirty="0" smtClean="0"/>
              <a:t>unlocking knee joint (lateral rotation of femur on tibia)</a:t>
            </a:r>
          </a:p>
          <a:p>
            <a:endParaRPr lang="en-US" dirty="0"/>
          </a:p>
        </p:txBody>
      </p:sp>
      <p:pic>
        <p:nvPicPr>
          <p:cNvPr id="4" name="Picture 7"/>
          <p:cNvPicPr>
            <a:picLocks noChangeAspect="1" noChangeArrowheads="1"/>
          </p:cNvPicPr>
          <p:nvPr/>
        </p:nvPicPr>
        <p:blipFill>
          <a:blip r:embed="rId2"/>
          <a:srcRect/>
          <a:stretch>
            <a:fillRect/>
          </a:stretch>
        </p:blipFill>
        <p:spPr>
          <a:xfrm>
            <a:off x="0" y="1981200"/>
            <a:ext cx="3806825" cy="4876800"/>
          </a:xfrm>
          <a:prstGeom prst="rect">
            <a:avLst/>
          </a:prstGeom>
          <a:noFill/>
        </p:spPr>
      </p:pic>
      <p:sp>
        <p:nvSpPr>
          <p:cNvPr id="5" name="Rounded Rectangle 4"/>
          <p:cNvSpPr/>
          <p:nvPr/>
        </p:nvSpPr>
        <p:spPr>
          <a:xfrm>
            <a:off x="2895600" y="3352800"/>
            <a:ext cx="990600" cy="762000"/>
          </a:xfrm>
          <a:prstGeom prst="roundRect">
            <a:avLst/>
          </a:prstGeom>
          <a:solidFill>
            <a:schemeClr val="accent1">
              <a:alpha val="15000"/>
            </a:schemeClr>
          </a:solidFill>
          <a:ln w="41275"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Calibri"/>
              <a:ea typeface="+mn-ea"/>
              <a:cs typeface="+mn-cs"/>
            </a:endParaRPr>
          </a:p>
        </p:txBody>
      </p:sp>
      <p:pic>
        <p:nvPicPr>
          <p:cNvPr id="33795" name="Picture 3"/>
          <p:cNvPicPr>
            <a:picLocks noChangeAspect="1" noChangeArrowheads="1"/>
          </p:cNvPicPr>
          <p:nvPr/>
        </p:nvPicPr>
        <p:blipFill>
          <a:blip r:embed="rId3"/>
          <a:srcRect/>
          <a:stretch>
            <a:fillRect/>
          </a:stretch>
        </p:blipFill>
        <p:spPr bwMode="auto">
          <a:xfrm>
            <a:off x="0" y="0"/>
            <a:ext cx="3034937" cy="2590800"/>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strips(upRigh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strips(upRight)">
                                      <p:cBhvr>
                                        <p:cTn id="22" dur="500"/>
                                        <p:tgtEl>
                                          <p:spTgt spid="3">
                                            <p:txEl>
                                              <p:pRg st="1" end="1"/>
                                            </p:txEl>
                                          </p:spTgt>
                                        </p:tgtEl>
                                      </p:cBhvr>
                                    </p:animEffect>
                                  </p:childTnLst>
                                </p:cTn>
                              </p:par>
                              <p:par>
                                <p:cTn id="23" presetID="18" presetClass="entr" presetSubtype="12"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strips(down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strips(upRight)">
                                      <p:cBhvr>
                                        <p:cTn id="30" dur="500"/>
                                        <p:tgtEl>
                                          <p:spTgt spid="3">
                                            <p:txEl>
                                              <p:pRg st="2" end="2"/>
                                            </p:txEl>
                                          </p:spTgt>
                                        </p:tgtEl>
                                      </p:cBhvr>
                                    </p:animEffect>
                                  </p:childTnLst>
                                </p:cTn>
                              </p:par>
                              <p:par>
                                <p:cTn id="31" presetID="4" presetClass="exit" presetSubtype="16" fill="hold" nodeType="withEffect">
                                  <p:stCondLst>
                                    <p:cond delay="0"/>
                                  </p:stCondLst>
                                  <p:childTnLst>
                                    <p:animEffect transition="out" filter="box(in)">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8" presetClass="entr" presetSubtype="3"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strips(upRight)">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3"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strips(upRight)">
                                      <p:cBhvr>
                                        <p:cTn id="43" dur="500"/>
                                        <p:tgtEl>
                                          <p:spTgt spid="3">
                                            <p:txEl>
                                              <p:pRg st="4" end="4"/>
                                            </p:txEl>
                                          </p:spTgt>
                                        </p:tgtEl>
                                      </p:cBhvr>
                                    </p:animEffect>
                                  </p:childTnLst>
                                </p:cTn>
                              </p:par>
                              <p:par>
                                <p:cTn id="44" presetID="18" presetClass="entr" presetSubtype="3" fill="hold" grpId="0" nodeType="with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strips(upRight)">
                                      <p:cBhvr>
                                        <p:cTn id="4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0"/>
            <a:ext cx="6781800" cy="1143000"/>
          </a:xfrm>
        </p:spPr>
        <p:txBody>
          <a:bodyPr>
            <a:noAutofit/>
          </a:bodyPr>
          <a:lstStyle/>
          <a:p>
            <a:r>
              <a:rPr lang="en-US" sz="2800" dirty="0" smtClean="0"/>
              <a:t>Deep group:</a:t>
            </a:r>
            <a:br>
              <a:rPr lang="en-US" sz="2800" dirty="0" smtClean="0"/>
            </a:br>
            <a:r>
              <a:rPr lang="en-US" sz="2800" dirty="0" smtClean="0"/>
              <a:t>2. </a:t>
            </a:r>
            <a:r>
              <a:rPr lang="en-US" sz="4000" dirty="0" err="1" smtClean="0">
                <a:effectLst>
                  <a:outerShdw blurRad="38100" dist="38100" dir="2700000" algn="tl">
                    <a:srgbClr val="000000">
                      <a:alpha val="43137"/>
                    </a:srgbClr>
                  </a:outerShdw>
                  <a:reflection blurRad="12700" stA="48000" endA="300" endPos="55000" dir="5400000" sy="-90000" algn="bl" rotWithShape="0"/>
                </a:effectLst>
              </a:rPr>
              <a:t>Flexur</a:t>
            </a:r>
            <a:r>
              <a:rPr lang="en-US" sz="4000" dirty="0" smtClean="0">
                <a:effectLst>
                  <a:outerShdw blurRad="38100" dist="38100" dir="2700000" algn="tl">
                    <a:srgbClr val="000000">
                      <a:alpha val="43137"/>
                    </a:srgbClr>
                  </a:outerShdw>
                  <a:reflection blurRad="12700" stA="48000" endA="300" endPos="55000" dir="5400000" sy="-90000" algn="bl" rotWithShape="0"/>
                </a:effectLst>
              </a:rPr>
              <a:t> </a:t>
            </a:r>
            <a:r>
              <a:rPr lang="en-US" sz="4000" dirty="0" err="1" smtClean="0">
                <a:effectLst>
                  <a:outerShdw blurRad="38100" dist="38100" dir="2700000" algn="tl">
                    <a:srgbClr val="000000">
                      <a:alpha val="43137"/>
                    </a:srgbClr>
                  </a:outerShdw>
                  <a:reflection blurRad="12700" stA="48000" endA="300" endPos="55000" dir="5400000" sy="-90000" algn="bl" rotWithShape="0"/>
                </a:effectLst>
              </a:rPr>
              <a:t>Digitorum</a:t>
            </a:r>
            <a:r>
              <a:rPr lang="en-US" sz="4000" dirty="0" smtClean="0">
                <a:effectLst>
                  <a:outerShdw blurRad="38100" dist="38100" dir="2700000" algn="tl">
                    <a:srgbClr val="000000">
                      <a:alpha val="43137"/>
                    </a:srgbClr>
                  </a:outerShdw>
                  <a:reflection blurRad="12700" stA="48000" endA="300" endPos="55000" dir="5400000" sy="-90000" algn="bl" rotWithShape="0"/>
                </a:effectLst>
              </a:rPr>
              <a:t> </a:t>
            </a:r>
            <a:r>
              <a:rPr lang="en-US" sz="4000" dirty="0" err="1" smtClean="0">
                <a:effectLst>
                  <a:outerShdw blurRad="38100" dist="38100" dir="2700000" algn="tl">
                    <a:srgbClr val="000000">
                      <a:alpha val="43137"/>
                    </a:srgbClr>
                  </a:outerShdw>
                  <a:reflection blurRad="12700" stA="48000" endA="300" endPos="55000" dir="5400000" sy="-90000" algn="bl" rotWithShape="0"/>
                </a:effectLst>
              </a:rPr>
              <a:t>Longus</a:t>
            </a:r>
            <a:endParaRPr lang="en-US" sz="2800" dirty="0"/>
          </a:p>
        </p:txBody>
      </p:sp>
      <p:sp>
        <p:nvSpPr>
          <p:cNvPr id="3" name="Content Placeholder 2"/>
          <p:cNvSpPr>
            <a:spLocks noGrp="1"/>
          </p:cNvSpPr>
          <p:nvPr>
            <p:ph idx="1"/>
          </p:nvPr>
        </p:nvSpPr>
        <p:spPr>
          <a:xfrm>
            <a:off x="2743200" y="1752600"/>
            <a:ext cx="6400800" cy="5105400"/>
          </a:xfrm>
        </p:spPr>
        <p:txBody>
          <a:bodyPr>
            <a:normAutofit/>
          </a:bodyPr>
          <a:lstStyle/>
          <a:p>
            <a:r>
              <a:rPr lang="en-US" b="1" dirty="0" smtClean="0">
                <a:solidFill>
                  <a:schemeClr val="accent3">
                    <a:lumMod val="50000"/>
                  </a:schemeClr>
                </a:solidFill>
              </a:rPr>
              <a:t>Origin</a:t>
            </a:r>
            <a:r>
              <a:rPr lang="en-US" dirty="0" smtClean="0"/>
              <a:t>: Posterior surface of shaft of tibia</a:t>
            </a:r>
          </a:p>
          <a:p>
            <a:r>
              <a:rPr lang="en-US" b="1" dirty="0" smtClean="0">
                <a:solidFill>
                  <a:schemeClr val="accent3">
                    <a:lumMod val="50000"/>
                  </a:schemeClr>
                </a:solidFill>
              </a:rPr>
              <a:t>Insertion</a:t>
            </a:r>
            <a:r>
              <a:rPr lang="en-US" dirty="0" smtClean="0"/>
              <a:t>: Bases of distal phalanges of lateral four toes</a:t>
            </a:r>
          </a:p>
          <a:p>
            <a:pPr lvl="2"/>
            <a:r>
              <a:rPr lang="en-US" dirty="0" smtClean="0"/>
              <a:t>Each pierces the tendon of flexor </a:t>
            </a:r>
            <a:r>
              <a:rPr lang="en-US" dirty="0" err="1" smtClean="0"/>
              <a:t>digitorum</a:t>
            </a:r>
            <a:r>
              <a:rPr lang="en-US" dirty="0" smtClean="0"/>
              <a:t> </a:t>
            </a:r>
            <a:r>
              <a:rPr lang="en-US" dirty="0" err="1" smtClean="0"/>
              <a:t>brevis</a:t>
            </a:r>
            <a:r>
              <a:rPr lang="en-US" dirty="0" smtClean="0"/>
              <a:t> of the sole</a:t>
            </a:r>
          </a:p>
          <a:p>
            <a:r>
              <a:rPr lang="en-US" b="1" dirty="0" smtClean="0">
                <a:solidFill>
                  <a:schemeClr val="accent3">
                    <a:lumMod val="50000"/>
                  </a:schemeClr>
                </a:solidFill>
              </a:rPr>
              <a:t>Action:  </a:t>
            </a:r>
          </a:p>
          <a:p>
            <a:pPr lvl="1"/>
            <a:r>
              <a:rPr lang="en-US" dirty="0" smtClean="0"/>
              <a:t>Planter flexion of the terminal phalanx of the lateral 4 toes.</a:t>
            </a:r>
            <a:endParaRPr lang="en-US" b="1" dirty="0" smtClean="0">
              <a:solidFill>
                <a:schemeClr val="accent3">
                  <a:lumMod val="50000"/>
                </a:schemeClr>
              </a:solidFill>
            </a:endParaRPr>
          </a:p>
          <a:p>
            <a:pPr lvl="1"/>
            <a:r>
              <a:rPr lang="en-US" dirty="0" smtClean="0"/>
              <a:t>Assists in planter flexion of the foot</a:t>
            </a:r>
            <a:endParaRPr lang="en-US" dirty="0"/>
          </a:p>
        </p:txBody>
      </p:sp>
      <p:pic>
        <p:nvPicPr>
          <p:cNvPr id="4" name="Picture 6"/>
          <p:cNvPicPr>
            <a:picLocks noChangeAspect="1" noChangeArrowheads="1"/>
          </p:cNvPicPr>
          <p:nvPr/>
        </p:nvPicPr>
        <p:blipFill>
          <a:blip r:embed="rId2"/>
          <a:srcRect/>
          <a:stretch>
            <a:fillRect/>
          </a:stretch>
        </p:blipFill>
        <p:spPr>
          <a:xfrm>
            <a:off x="0" y="1600200"/>
            <a:ext cx="2193925" cy="5257800"/>
          </a:xfrm>
          <a:prstGeom prst="rect">
            <a:avLst/>
          </a:prstGeom>
          <a:noFill/>
        </p:spPr>
      </p:pic>
      <p:pic>
        <p:nvPicPr>
          <p:cNvPr id="34818" name="Picture 2"/>
          <p:cNvPicPr>
            <a:picLocks noChangeAspect="1" noChangeArrowheads="1"/>
          </p:cNvPicPr>
          <p:nvPr/>
        </p:nvPicPr>
        <p:blipFill>
          <a:blip r:embed="rId3"/>
          <a:srcRect/>
          <a:stretch>
            <a:fillRect/>
          </a:stretch>
        </p:blipFill>
        <p:spPr bwMode="auto">
          <a:xfrm>
            <a:off x="0" y="1095375"/>
            <a:ext cx="2790825" cy="5762625"/>
          </a:xfrm>
          <a:prstGeom prst="rect">
            <a:avLst/>
          </a:prstGeom>
          <a:noFill/>
          <a:ln w="9525">
            <a:noFill/>
            <a:miter lim="800000"/>
            <a:headEnd/>
            <a:tailEnd/>
          </a:ln>
        </p:spPr>
      </p:pic>
      <p:sp>
        <p:nvSpPr>
          <p:cNvPr id="6" name="Rounded Rectangle 5"/>
          <p:cNvSpPr/>
          <p:nvPr/>
        </p:nvSpPr>
        <p:spPr>
          <a:xfrm>
            <a:off x="304800" y="3048000"/>
            <a:ext cx="685800" cy="533400"/>
          </a:xfrm>
          <a:prstGeom prst="roundRect">
            <a:avLst/>
          </a:prstGeom>
          <a:solidFill>
            <a:schemeClr val="accent1">
              <a:alpha val="15000"/>
            </a:schemeClr>
          </a:solidFill>
          <a:ln w="41275"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Calibri"/>
              <a:ea typeface="+mn-ea"/>
              <a:cs typeface="+mn-cs"/>
            </a:endParaRPr>
          </a:p>
        </p:txBody>
      </p:sp>
      <p:sp>
        <p:nvSpPr>
          <p:cNvPr id="7" name="Freeform 6"/>
          <p:cNvSpPr/>
          <p:nvPr/>
        </p:nvSpPr>
        <p:spPr>
          <a:xfrm>
            <a:off x="1023257" y="3233057"/>
            <a:ext cx="348343" cy="2656114"/>
          </a:xfrm>
          <a:custGeom>
            <a:avLst/>
            <a:gdLst>
              <a:gd name="connsiteX0" fmla="*/ 43543 w 348343"/>
              <a:gd name="connsiteY0" fmla="*/ 0 h 2656114"/>
              <a:gd name="connsiteX1" fmla="*/ 54429 w 348343"/>
              <a:gd name="connsiteY1" fmla="*/ 326572 h 2656114"/>
              <a:gd name="connsiteX2" fmla="*/ 65314 w 348343"/>
              <a:gd name="connsiteY2" fmla="*/ 391886 h 2656114"/>
              <a:gd name="connsiteX3" fmla="*/ 54429 w 348343"/>
              <a:gd name="connsiteY3" fmla="*/ 1687286 h 2656114"/>
              <a:gd name="connsiteX4" fmla="*/ 43543 w 348343"/>
              <a:gd name="connsiteY4" fmla="*/ 1752600 h 2656114"/>
              <a:gd name="connsiteX5" fmla="*/ 21772 w 348343"/>
              <a:gd name="connsiteY5" fmla="*/ 1828800 h 2656114"/>
              <a:gd name="connsiteX6" fmla="*/ 0 w 348343"/>
              <a:gd name="connsiteY6" fmla="*/ 1861457 h 2656114"/>
              <a:gd name="connsiteX7" fmla="*/ 21772 w 348343"/>
              <a:gd name="connsiteY7" fmla="*/ 2166257 h 2656114"/>
              <a:gd name="connsiteX8" fmla="*/ 43543 w 348343"/>
              <a:gd name="connsiteY8" fmla="*/ 2188029 h 2656114"/>
              <a:gd name="connsiteX9" fmla="*/ 65314 w 348343"/>
              <a:gd name="connsiteY9" fmla="*/ 2253343 h 2656114"/>
              <a:gd name="connsiteX10" fmla="*/ 97972 w 348343"/>
              <a:gd name="connsiteY10" fmla="*/ 2318657 h 2656114"/>
              <a:gd name="connsiteX11" fmla="*/ 130629 w 348343"/>
              <a:gd name="connsiteY11" fmla="*/ 2438400 h 2656114"/>
              <a:gd name="connsiteX12" fmla="*/ 141514 w 348343"/>
              <a:gd name="connsiteY12" fmla="*/ 2471057 h 2656114"/>
              <a:gd name="connsiteX13" fmla="*/ 195943 w 348343"/>
              <a:gd name="connsiteY13" fmla="*/ 2514600 h 2656114"/>
              <a:gd name="connsiteX14" fmla="*/ 228600 w 348343"/>
              <a:gd name="connsiteY14" fmla="*/ 2525486 h 2656114"/>
              <a:gd name="connsiteX15" fmla="*/ 261257 w 348343"/>
              <a:gd name="connsiteY15" fmla="*/ 2569029 h 2656114"/>
              <a:gd name="connsiteX16" fmla="*/ 304800 w 348343"/>
              <a:gd name="connsiteY16" fmla="*/ 2612572 h 2656114"/>
              <a:gd name="connsiteX17" fmla="*/ 348343 w 348343"/>
              <a:gd name="connsiteY17" fmla="*/ 2656114 h 265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343" h="2656114">
                <a:moveTo>
                  <a:pt x="43543" y="0"/>
                </a:moveTo>
                <a:cubicBezTo>
                  <a:pt x="47172" y="108857"/>
                  <a:pt x="48387" y="217822"/>
                  <a:pt x="54429" y="326572"/>
                </a:cubicBezTo>
                <a:cubicBezTo>
                  <a:pt x="55653" y="348610"/>
                  <a:pt x="65314" y="369814"/>
                  <a:pt x="65314" y="391886"/>
                </a:cubicBezTo>
                <a:cubicBezTo>
                  <a:pt x="65314" y="823701"/>
                  <a:pt x="61337" y="1255526"/>
                  <a:pt x="54429" y="1687286"/>
                </a:cubicBezTo>
                <a:cubicBezTo>
                  <a:pt x="54076" y="1709355"/>
                  <a:pt x="47872" y="1730957"/>
                  <a:pt x="43543" y="1752600"/>
                </a:cubicBezTo>
                <a:cubicBezTo>
                  <a:pt x="41219" y="1764220"/>
                  <a:pt x="28687" y="1814970"/>
                  <a:pt x="21772" y="1828800"/>
                </a:cubicBezTo>
                <a:cubicBezTo>
                  <a:pt x="15921" y="1840502"/>
                  <a:pt x="7257" y="1850571"/>
                  <a:pt x="0" y="1861457"/>
                </a:cubicBezTo>
                <a:cubicBezTo>
                  <a:pt x="72" y="1862617"/>
                  <a:pt x="16225" y="2140369"/>
                  <a:pt x="21772" y="2166257"/>
                </a:cubicBezTo>
                <a:cubicBezTo>
                  <a:pt x="23922" y="2176292"/>
                  <a:pt x="36286" y="2180772"/>
                  <a:pt x="43543" y="2188029"/>
                </a:cubicBezTo>
                <a:cubicBezTo>
                  <a:pt x="50800" y="2209800"/>
                  <a:pt x="52584" y="2234248"/>
                  <a:pt x="65314" y="2253343"/>
                </a:cubicBezTo>
                <a:cubicBezTo>
                  <a:pt x="86598" y="2285269"/>
                  <a:pt x="88959" y="2282603"/>
                  <a:pt x="97972" y="2318657"/>
                </a:cubicBezTo>
                <a:cubicBezTo>
                  <a:pt x="128748" y="2441762"/>
                  <a:pt x="83917" y="2298263"/>
                  <a:pt x="130629" y="2438400"/>
                </a:cubicBezTo>
                <a:cubicBezTo>
                  <a:pt x="134258" y="2449286"/>
                  <a:pt x="133400" y="2462943"/>
                  <a:pt x="141514" y="2471057"/>
                </a:cubicBezTo>
                <a:cubicBezTo>
                  <a:pt x="161765" y="2491308"/>
                  <a:pt x="168478" y="2500867"/>
                  <a:pt x="195943" y="2514600"/>
                </a:cubicBezTo>
                <a:cubicBezTo>
                  <a:pt x="206206" y="2519732"/>
                  <a:pt x="217714" y="2521857"/>
                  <a:pt x="228600" y="2525486"/>
                </a:cubicBezTo>
                <a:cubicBezTo>
                  <a:pt x="239486" y="2540000"/>
                  <a:pt x="249310" y="2555375"/>
                  <a:pt x="261257" y="2569029"/>
                </a:cubicBezTo>
                <a:cubicBezTo>
                  <a:pt x="274774" y="2584477"/>
                  <a:pt x="290286" y="2598058"/>
                  <a:pt x="304800" y="2612572"/>
                </a:cubicBezTo>
                <a:lnTo>
                  <a:pt x="348343" y="2656114"/>
                </a:lnTo>
              </a:path>
            </a:pathLst>
          </a:cu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6" presetClass="entr" presetSubtype="4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Horizontal)">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3"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trips(upRight)">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3"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strips(upRight)">
                                      <p:cBhvr>
                                        <p:cTn id="20" dur="500"/>
                                        <p:tgtEl>
                                          <p:spTgt spid="3">
                                            <p:txEl>
                                              <p:pRg st="1" end="1"/>
                                            </p:txEl>
                                          </p:spTgt>
                                        </p:tgtEl>
                                      </p:cBhvr>
                                    </p:animEffect>
                                  </p:childTnLst>
                                </p:cTn>
                              </p:par>
                              <p:par>
                                <p:cTn id="21" presetID="18" presetClass="entr" presetSubtype="12"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downLeft)">
                                      <p:cBhvr>
                                        <p:cTn id="23" dur="500"/>
                                        <p:tgtEl>
                                          <p:spTgt spid="6"/>
                                        </p:tgtEl>
                                      </p:cBhvr>
                                    </p:animEffect>
                                  </p:childTnLst>
                                </p:cTn>
                              </p:par>
                              <p:par>
                                <p:cTn id="24" presetID="3" presetClass="entr" presetSubtype="10" fill="hold" nodeType="withEffect">
                                  <p:stCondLst>
                                    <p:cond delay="0"/>
                                  </p:stCondLst>
                                  <p:childTnLst>
                                    <p:set>
                                      <p:cBhvr>
                                        <p:cTn id="25" dur="1" fill="hold">
                                          <p:stCondLst>
                                            <p:cond delay="0"/>
                                          </p:stCondLst>
                                        </p:cTn>
                                        <p:tgtEl>
                                          <p:spTgt spid="34818"/>
                                        </p:tgtEl>
                                        <p:attrNameLst>
                                          <p:attrName>style.visibility</p:attrName>
                                        </p:attrNameLst>
                                      </p:cBhvr>
                                      <p:to>
                                        <p:strVal val="visible"/>
                                      </p:to>
                                    </p:set>
                                    <p:animEffect transition="in" filter="blinds(horizontal)">
                                      <p:cBhvr>
                                        <p:cTn id="26" dur="500"/>
                                        <p:tgtEl>
                                          <p:spTgt spid="34818"/>
                                        </p:tgtEl>
                                      </p:cBhvr>
                                    </p:animEffect>
                                  </p:childTnLst>
                                </p:cTn>
                              </p:par>
                            </p:childTnLst>
                          </p:cTn>
                        </p:par>
                        <p:par>
                          <p:cTn id="27" fill="hold">
                            <p:stCondLst>
                              <p:cond delay="500"/>
                            </p:stCondLst>
                            <p:childTnLst>
                              <p:par>
                                <p:cTn id="28" presetID="18" presetClass="entr" presetSubtype="12"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strips(downLeft)">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3"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strips(upRight)">
                                      <p:cBhvr>
                                        <p:cTn id="35" dur="500"/>
                                        <p:tgtEl>
                                          <p:spTgt spid="3">
                                            <p:txEl>
                                              <p:pRg st="2" end="2"/>
                                            </p:txEl>
                                          </p:spTgt>
                                        </p:tgtEl>
                                      </p:cBhvr>
                                    </p:animEffect>
                                  </p:childTnLst>
                                </p:cTn>
                              </p:par>
                              <p:par>
                                <p:cTn id="36" presetID="1" presetClass="exit" presetSubtype="0" fill="hold" grpId="1" nodeType="withEffect">
                                  <p:stCondLst>
                                    <p:cond delay="0"/>
                                  </p:stCondLst>
                                  <p:childTnLst>
                                    <p:set>
                                      <p:cBhvr>
                                        <p:cTn id="37" dur="1" fill="hold">
                                          <p:stCondLst>
                                            <p:cond delay="0"/>
                                          </p:stCondLst>
                                        </p:cTn>
                                        <p:tgtEl>
                                          <p:spTgt spid="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8" presetClass="entr" presetSubtype="3"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strips(upRight)">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3"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strips(upRight)">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3"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strips(upRight)">
                                      <p:cBhvr>
                                        <p:cTn id="5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7" grpId="0" uiExpand="1" animBg="1"/>
      <p:bldP spid="7" grpId="1" uiExpand="1"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2"/>
          <a:srcRect/>
          <a:stretch>
            <a:fillRect/>
          </a:stretch>
        </p:blipFill>
        <p:spPr>
          <a:xfrm>
            <a:off x="0" y="1676400"/>
            <a:ext cx="2584450" cy="5181600"/>
          </a:xfrm>
          <a:prstGeom prst="rect">
            <a:avLst/>
          </a:prstGeom>
          <a:noFill/>
        </p:spPr>
      </p:pic>
      <p:sp>
        <p:nvSpPr>
          <p:cNvPr id="2" name="Title 1"/>
          <p:cNvSpPr>
            <a:spLocks noGrp="1"/>
          </p:cNvSpPr>
          <p:nvPr>
            <p:ph type="title"/>
          </p:nvPr>
        </p:nvSpPr>
        <p:spPr>
          <a:xfrm>
            <a:off x="2362200" y="0"/>
            <a:ext cx="6781800" cy="1143000"/>
          </a:xfrm>
        </p:spPr>
        <p:txBody>
          <a:bodyPr>
            <a:noAutofit/>
          </a:bodyPr>
          <a:lstStyle/>
          <a:p>
            <a:r>
              <a:rPr lang="en-US" sz="2800" dirty="0" smtClean="0"/>
              <a:t>Deep group:</a:t>
            </a:r>
            <a:br>
              <a:rPr lang="en-US" sz="2800" dirty="0" smtClean="0"/>
            </a:br>
            <a:r>
              <a:rPr lang="en-US" sz="2800" dirty="0" smtClean="0"/>
              <a:t>3. </a:t>
            </a:r>
            <a:r>
              <a:rPr lang="en-US" sz="4000" dirty="0" err="1" smtClean="0">
                <a:effectLst>
                  <a:outerShdw blurRad="38100" dist="38100" dir="2700000" algn="tl">
                    <a:srgbClr val="000000">
                      <a:alpha val="43137"/>
                    </a:srgbClr>
                  </a:outerShdw>
                  <a:reflection blurRad="12700" stA="48000" endA="300" endPos="55000" dir="5400000" sy="-90000" algn="bl" rotWithShape="0"/>
                </a:effectLst>
              </a:rPr>
              <a:t>Flexur</a:t>
            </a:r>
            <a:r>
              <a:rPr lang="en-US" sz="4000" dirty="0" smtClean="0">
                <a:effectLst>
                  <a:outerShdw blurRad="38100" dist="38100" dir="2700000" algn="tl">
                    <a:srgbClr val="000000">
                      <a:alpha val="43137"/>
                    </a:srgbClr>
                  </a:outerShdw>
                  <a:reflection blurRad="12700" stA="48000" endA="300" endPos="55000" dir="5400000" sy="-90000" algn="bl" rotWithShape="0"/>
                </a:effectLst>
              </a:rPr>
              <a:t> </a:t>
            </a:r>
            <a:r>
              <a:rPr lang="en-US" sz="4000" dirty="0" err="1" smtClean="0">
                <a:effectLst>
                  <a:outerShdw blurRad="38100" dist="38100" dir="2700000" algn="tl">
                    <a:srgbClr val="000000">
                      <a:alpha val="43137"/>
                    </a:srgbClr>
                  </a:outerShdw>
                  <a:reflection blurRad="12700" stA="48000" endA="300" endPos="55000" dir="5400000" sy="-90000" algn="bl" rotWithShape="0"/>
                </a:effectLst>
              </a:rPr>
              <a:t>Hallucis</a:t>
            </a:r>
            <a:r>
              <a:rPr lang="en-US" sz="4000" dirty="0" smtClean="0">
                <a:effectLst>
                  <a:outerShdw blurRad="38100" dist="38100" dir="2700000" algn="tl">
                    <a:srgbClr val="000000">
                      <a:alpha val="43137"/>
                    </a:srgbClr>
                  </a:outerShdw>
                  <a:reflection blurRad="12700" stA="48000" endA="300" endPos="55000" dir="5400000" sy="-90000" algn="bl" rotWithShape="0"/>
                </a:effectLst>
              </a:rPr>
              <a:t> </a:t>
            </a:r>
            <a:r>
              <a:rPr lang="en-US" sz="4000" dirty="0" err="1" smtClean="0">
                <a:effectLst>
                  <a:outerShdw blurRad="38100" dist="38100" dir="2700000" algn="tl">
                    <a:srgbClr val="000000">
                      <a:alpha val="43137"/>
                    </a:srgbClr>
                  </a:outerShdw>
                  <a:reflection blurRad="12700" stA="48000" endA="300" endPos="55000" dir="5400000" sy="-90000" algn="bl" rotWithShape="0"/>
                </a:effectLst>
              </a:rPr>
              <a:t>Longus</a:t>
            </a:r>
            <a:endParaRPr lang="en-US" sz="2800" dirty="0"/>
          </a:p>
        </p:txBody>
      </p:sp>
      <p:sp>
        <p:nvSpPr>
          <p:cNvPr id="3" name="Content Placeholder 2"/>
          <p:cNvSpPr>
            <a:spLocks noGrp="1"/>
          </p:cNvSpPr>
          <p:nvPr>
            <p:ph idx="1"/>
          </p:nvPr>
        </p:nvSpPr>
        <p:spPr>
          <a:xfrm>
            <a:off x="2743200" y="1752600"/>
            <a:ext cx="6400800" cy="5105400"/>
          </a:xfrm>
        </p:spPr>
        <p:txBody>
          <a:bodyPr>
            <a:normAutofit/>
          </a:bodyPr>
          <a:lstStyle/>
          <a:p>
            <a:r>
              <a:rPr lang="en-US" b="1" dirty="0" smtClean="0">
                <a:solidFill>
                  <a:schemeClr val="accent3">
                    <a:lumMod val="50000"/>
                  </a:schemeClr>
                </a:solidFill>
              </a:rPr>
              <a:t>Origin</a:t>
            </a:r>
            <a:r>
              <a:rPr lang="en-US" dirty="0" smtClean="0"/>
              <a:t>: Posterior surface of shaft of fibula</a:t>
            </a:r>
          </a:p>
          <a:p>
            <a:r>
              <a:rPr lang="en-US" b="1" dirty="0" smtClean="0">
                <a:solidFill>
                  <a:schemeClr val="accent3">
                    <a:lumMod val="50000"/>
                  </a:schemeClr>
                </a:solidFill>
              </a:rPr>
              <a:t>Insertion</a:t>
            </a:r>
            <a:r>
              <a:rPr lang="en-US" dirty="0" smtClean="0"/>
              <a:t>: Base of distal phalanx of big toe</a:t>
            </a:r>
          </a:p>
          <a:p>
            <a:r>
              <a:rPr lang="en-US" b="1" dirty="0" smtClean="0">
                <a:solidFill>
                  <a:schemeClr val="accent3">
                    <a:lumMod val="50000"/>
                  </a:schemeClr>
                </a:solidFill>
              </a:rPr>
              <a:t>Action:  </a:t>
            </a:r>
          </a:p>
          <a:p>
            <a:pPr lvl="1"/>
            <a:r>
              <a:rPr lang="en-US" dirty="0" smtClean="0"/>
              <a:t>Planter flexion of the distal phalanx of the big toe</a:t>
            </a:r>
            <a:endParaRPr lang="en-US" b="1" dirty="0" smtClean="0">
              <a:solidFill>
                <a:schemeClr val="accent3">
                  <a:lumMod val="50000"/>
                </a:schemeClr>
              </a:solidFill>
            </a:endParaRPr>
          </a:p>
          <a:p>
            <a:pPr lvl="1"/>
            <a:r>
              <a:rPr lang="en-US" dirty="0" smtClean="0"/>
              <a:t>Assists in planter flexion of the foot.</a:t>
            </a:r>
          </a:p>
          <a:p>
            <a:pPr lvl="1"/>
            <a:r>
              <a:rPr lang="en-US" dirty="0" smtClean="0"/>
              <a:t>Maintenance of medial longitudinal arch of the foot</a:t>
            </a:r>
          </a:p>
        </p:txBody>
      </p:sp>
      <p:pic>
        <p:nvPicPr>
          <p:cNvPr id="34818" name="Picture 2"/>
          <p:cNvPicPr>
            <a:picLocks noChangeAspect="1" noChangeArrowheads="1"/>
          </p:cNvPicPr>
          <p:nvPr/>
        </p:nvPicPr>
        <p:blipFill>
          <a:blip r:embed="rId3"/>
          <a:srcRect/>
          <a:stretch>
            <a:fillRect/>
          </a:stretch>
        </p:blipFill>
        <p:spPr bwMode="auto">
          <a:xfrm>
            <a:off x="0" y="1095375"/>
            <a:ext cx="2790825" cy="5762625"/>
          </a:xfrm>
          <a:prstGeom prst="rect">
            <a:avLst/>
          </a:prstGeom>
          <a:noFill/>
          <a:ln w="9525">
            <a:noFill/>
            <a:miter lim="800000"/>
            <a:headEnd/>
            <a:tailEnd/>
          </a:ln>
        </p:spPr>
      </p:pic>
      <p:sp>
        <p:nvSpPr>
          <p:cNvPr id="6" name="Rounded Rectangle 5"/>
          <p:cNvSpPr/>
          <p:nvPr/>
        </p:nvSpPr>
        <p:spPr>
          <a:xfrm>
            <a:off x="152400" y="3762375"/>
            <a:ext cx="685800" cy="304800"/>
          </a:xfrm>
          <a:prstGeom prst="roundRect">
            <a:avLst/>
          </a:prstGeom>
          <a:solidFill>
            <a:schemeClr val="accent1">
              <a:alpha val="15000"/>
            </a:schemeClr>
          </a:solidFill>
          <a:ln w="41275"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Calibri"/>
              <a:ea typeface="+mn-ea"/>
              <a:cs typeface="+mn-cs"/>
            </a:endParaRPr>
          </a:p>
        </p:txBody>
      </p:sp>
      <p:sp>
        <p:nvSpPr>
          <p:cNvPr id="10" name="Freeform 9"/>
          <p:cNvSpPr/>
          <p:nvPr/>
        </p:nvSpPr>
        <p:spPr>
          <a:xfrm>
            <a:off x="950614" y="3947311"/>
            <a:ext cx="488887" cy="2869718"/>
          </a:xfrm>
          <a:custGeom>
            <a:avLst/>
            <a:gdLst>
              <a:gd name="connsiteX0" fmla="*/ 488887 w 488887"/>
              <a:gd name="connsiteY0" fmla="*/ 0 h 2869718"/>
              <a:gd name="connsiteX1" fmla="*/ 479834 w 488887"/>
              <a:gd name="connsiteY1" fmla="*/ 117695 h 2869718"/>
              <a:gd name="connsiteX2" fmla="*/ 452673 w 488887"/>
              <a:gd name="connsiteY2" fmla="*/ 199176 h 2869718"/>
              <a:gd name="connsiteX3" fmla="*/ 425513 w 488887"/>
              <a:gd name="connsiteY3" fmla="*/ 289711 h 2869718"/>
              <a:gd name="connsiteX4" fmla="*/ 416459 w 488887"/>
              <a:gd name="connsiteY4" fmla="*/ 316871 h 2869718"/>
              <a:gd name="connsiteX5" fmla="*/ 407406 w 488887"/>
              <a:gd name="connsiteY5" fmla="*/ 452673 h 2869718"/>
              <a:gd name="connsiteX6" fmla="*/ 371192 w 488887"/>
              <a:gd name="connsiteY6" fmla="*/ 506994 h 2869718"/>
              <a:gd name="connsiteX7" fmla="*/ 353085 w 488887"/>
              <a:gd name="connsiteY7" fmla="*/ 534154 h 2869718"/>
              <a:gd name="connsiteX8" fmla="*/ 344032 w 488887"/>
              <a:gd name="connsiteY8" fmla="*/ 561315 h 2869718"/>
              <a:gd name="connsiteX9" fmla="*/ 325925 w 488887"/>
              <a:gd name="connsiteY9" fmla="*/ 588475 h 2869718"/>
              <a:gd name="connsiteX10" fmla="*/ 316871 w 488887"/>
              <a:gd name="connsiteY10" fmla="*/ 724277 h 2869718"/>
              <a:gd name="connsiteX11" fmla="*/ 298764 w 488887"/>
              <a:gd name="connsiteY11" fmla="*/ 778598 h 2869718"/>
              <a:gd name="connsiteX12" fmla="*/ 289711 w 488887"/>
              <a:gd name="connsiteY12" fmla="*/ 805758 h 2869718"/>
              <a:gd name="connsiteX13" fmla="*/ 271604 w 488887"/>
              <a:gd name="connsiteY13" fmla="*/ 832919 h 2869718"/>
              <a:gd name="connsiteX14" fmla="*/ 253497 w 488887"/>
              <a:gd name="connsiteY14" fmla="*/ 887239 h 2869718"/>
              <a:gd name="connsiteX15" fmla="*/ 235390 w 488887"/>
              <a:gd name="connsiteY15" fmla="*/ 941560 h 2869718"/>
              <a:gd name="connsiteX16" fmla="*/ 226336 w 488887"/>
              <a:gd name="connsiteY16" fmla="*/ 968721 h 2869718"/>
              <a:gd name="connsiteX17" fmla="*/ 217283 w 488887"/>
              <a:gd name="connsiteY17" fmla="*/ 995881 h 2869718"/>
              <a:gd name="connsiteX18" fmla="*/ 208230 w 488887"/>
              <a:gd name="connsiteY18" fmla="*/ 1131683 h 2869718"/>
              <a:gd name="connsiteX19" fmla="*/ 190123 w 488887"/>
              <a:gd name="connsiteY19" fmla="*/ 1186004 h 2869718"/>
              <a:gd name="connsiteX20" fmla="*/ 172016 w 488887"/>
              <a:gd name="connsiteY20" fmla="*/ 1240325 h 2869718"/>
              <a:gd name="connsiteX21" fmla="*/ 162962 w 488887"/>
              <a:gd name="connsiteY21" fmla="*/ 1285592 h 2869718"/>
              <a:gd name="connsiteX22" fmla="*/ 153909 w 488887"/>
              <a:gd name="connsiteY22" fmla="*/ 1394234 h 2869718"/>
              <a:gd name="connsiteX23" fmla="*/ 144855 w 488887"/>
              <a:gd name="connsiteY23" fmla="*/ 1421394 h 2869718"/>
              <a:gd name="connsiteX24" fmla="*/ 135802 w 488887"/>
              <a:gd name="connsiteY24" fmla="*/ 1475715 h 2869718"/>
              <a:gd name="connsiteX25" fmla="*/ 117695 w 488887"/>
              <a:gd name="connsiteY25" fmla="*/ 1702051 h 2869718"/>
              <a:gd name="connsiteX26" fmla="*/ 99588 w 488887"/>
              <a:gd name="connsiteY26" fmla="*/ 1837853 h 2869718"/>
              <a:gd name="connsiteX27" fmla="*/ 90535 w 488887"/>
              <a:gd name="connsiteY27" fmla="*/ 1865014 h 2869718"/>
              <a:gd name="connsiteX28" fmla="*/ 81481 w 488887"/>
              <a:gd name="connsiteY28" fmla="*/ 1928388 h 2869718"/>
              <a:gd name="connsiteX29" fmla="*/ 63374 w 488887"/>
              <a:gd name="connsiteY29" fmla="*/ 2037030 h 2869718"/>
              <a:gd name="connsiteX30" fmla="*/ 45267 w 488887"/>
              <a:gd name="connsiteY30" fmla="*/ 2127564 h 2869718"/>
              <a:gd name="connsiteX31" fmla="*/ 36214 w 488887"/>
              <a:gd name="connsiteY31" fmla="*/ 2227152 h 2869718"/>
              <a:gd name="connsiteX32" fmla="*/ 18107 w 488887"/>
              <a:gd name="connsiteY32" fmla="*/ 2444436 h 2869718"/>
              <a:gd name="connsiteX33" fmla="*/ 0 w 488887"/>
              <a:gd name="connsiteY33" fmla="*/ 2480649 h 2869718"/>
              <a:gd name="connsiteX34" fmla="*/ 9053 w 488887"/>
              <a:gd name="connsiteY34" fmla="*/ 2652665 h 2869718"/>
              <a:gd name="connsiteX35" fmla="*/ 18107 w 488887"/>
              <a:gd name="connsiteY35" fmla="*/ 2752253 h 2869718"/>
              <a:gd name="connsiteX36" fmla="*/ 45267 w 488887"/>
              <a:gd name="connsiteY36" fmla="*/ 2806574 h 286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88887" h="2869718">
                <a:moveTo>
                  <a:pt x="488887" y="0"/>
                </a:moveTo>
                <a:cubicBezTo>
                  <a:pt x="485869" y="39232"/>
                  <a:pt x="485971" y="78829"/>
                  <a:pt x="479834" y="117695"/>
                </a:cubicBezTo>
                <a:cubicBezTo>
                  <a:pt x="475949" y="142300"/>
                  <a:pt x="459143" y="173294"/>
                  <a:pt x="452673" y="199176"/>
                </a:cubicBezTo>
                <a:cubicBezTo>
                  <a:pt x="438992" y="253902"/>
                  <a:pt x="447553" y="223592"/>
                  <a:pt x="425513" y="289711"/>
                </a:cubicBezTo>
                <a:lnTo>
                  <a:pt x="416459" y="316871"/>
                </a:lnTo>
                <a:cubicBezTo>
                  <a:pt x="413441" y="362138"/>
                  <a:pt x="417914" y="408539"/>
                  <a:pt x="407406" y="452673"/>
                </a:cubicBezTo>
                <a:cubicBezTo>
                  <a:pt x="402366" y="473843"/>
                  <a:pt x="383263" y="488887"/>
                  <a:pt x="371192" y="506994"/>
                </a:cubicBezTo>
                <a:lnTo>
                  <a:pt x="353085" y="534154"/>
                </a:lnTo>
                <a:cubicBezTo>
                  <a:pt x="350067" y="543208"/>
                  <a:pt x="348300" y="552779"/>
                  <a:pt x="344032" y="561315"/>
                </a:cubicBezTo>
                <a:cubicBezTo>
                  <a:pt x="339166" y="571047"/>
                  <a:pt x="327714" y="577742"/>
                  <a:pt x="325925" y="588475"/>
                </a:cubicBezTo>
                <a:cubicBezTo>
                  <a:pt x="318466" y="633226"/>
                  <a:pt x="323287" y="679365"/>
                  <a:pt x="316871" y="724277"/>
                </a:cubicBezTo>
                <a:cubicBezTo>
                  <a:pt x="314172" y="743172"/>
                  <a:pt x="304800" y="760491"/>
                  <a:pt x="298764" y="778598"/>
                </a:cubicBezTo>
                <a:cubicBezTo>
                  <a:pt x="295746" y="787651"/>
                  <a:pt x="295004" y="797818"/>
                  <a:pt x="289711" y="805758"/>
                </a:cubicBezTo>
                <a:cubicBezTo>
                  <a:pt x="283675" y="814812"/>
                  <a:pt x="276023" y="822976"/>
                  <a:pt x="271604" y="832919"/>
                </a:cubicBezTo>
                <a:cubicBezTo>
                  <a:pt x="263852" y="850360"/>
                  <a:pt x="259533" y="869132"/>
                  <a:pt x="253497" y="887239"/>
                </a:cubicBezTo>
                <a:lnTo>
                  <a:pt x="235390" y="941560"/>
                </a:lnTo>
                <a:lnTo>
                  <a:pt x="226336" y="968721"/>
                </a:lnTo>
                <a:lnTo>
                  <a:pt x="217283" y="995881"/>
                </a:lnTo>
                <a:cubicBezTo>
                  <a:pt x="214265" y="1041148"/>
                  <a:pt x="214646" y="1086771"/>
                  <a:pt x="208230" y="1131683"/>
                </a:cubicBezTo>
                <a:cubicBezTo>
                  <a:pt x="205531" y="1150578"/>
                  <a:pt x="196159" y="1167897"/>
                  <a:pt x="190123" y="1186004"/>
                </a:cubicBezTo>
                <a:cubicBezTo>
                  <a:pt x="190119" y="1186017"/>
                  <a:pt x="172019" y="1240312"/>
                  <a:pt x="172016" y="1240325"/>
                </a:cubicBezTo>
                <a:lnTo>
                  <a:pt x="162962" y="1285592"/>
                </a:lnTo>
                <a:cubicBezTo>
                  <a:pt x="159944" y="1321806"/>
                  <a:pt x="158712" y="1358213"/>
                  <a:pt x="153909" y="1394234"/>
                </a:cubicBezTo>
                <a:cubicBezTo>
                  <a:pt x="152648" y="1403693"/>
                  <a:pt x="146925" y="1412078"/>
                  <a:pt x="144855" y="1421394"/>
                </a:cubicBezTo>
                <a:cubicBezTo>
                  <a:pt x="140873" y="1439314"/>
                  <a:pt x="138820" y="1457608"/>
                  <a:pt x="135802" y="1475715"/>
                </a:cubicBezTo>
                <a:cubicBezTo>
                  <a:pt x="123532" y="1696555"/>
                  <a:pt x="135239" y="1570475"/>
                  <a:pt x="117695" y="1702051"/>
                </a:cubicBezTo>
                <a:cubicBezTo>
                  <a:pt x="115053" y="1721863"/>
                  <a:pt x="104136" y="1815110"/>
                  <a:pt x="99588" y="1837853"/>
                </a:cubicBezTo>
                <a:cubicBezTo>
                  <a:pt x="97716" y="1847211"/>
                  <a:pt x="93553" y="1855960"/>
                  <a:pt x="90535" y="1865014"/>
                </a:cubicBezTo>
                <a:cubicBezTo>
                  <a:pt x="87517" y="1886139"/>
                  <a:pt x="84809" y="1907310"/>
                  <a:pt x="81481" y="1928388"/>
                </a:cubicBezTo>
                <a:cubicBezTo>
                  <a:pt x="75755" y="1964652"/>
                  <a:pt x="68566" y="2000685"/>
                  <a:pt x="63374" y="2037030"/>
                </a:cubicBezTo>
                <a:cubicBezTo>
                  <a:pt x="52971" y="2109851"/>
                  <a:pt x="61069" y="2080160"/>
                  <a:pt x="45267" y="2127564"/>
                </a:cubicBezTo>
                <a:cubicBezTo>
                  <a:pt x="42249" y="2160760"/>
                  <a:pt x="38293" y="2193884"/>
                  <a:pt x="36214" y="2227152"/>
                </a:cubicBezTo>
                <a:cubicBezTo>
                  <a:pt x="32673" y="2283803"/>
                  <a:pt x="46325" y="2378594"/>
                  <a:pt x="18107" y="2444436"/>
                </a:cubicBezTo>
                <a:cubicBezTo>
                  <a:pt x="12791" y="2456841"/>
                  <a:pt x="6036" y="2468578"/>
                  <a:pt x="0" y="2480649"/>
                </a:cubicBezTo>
                <a:cubicBezTo>
                  <a:pt x="3018" y="2537988"/>
                  <a:pt x="5234" y="2595374"/>
                  <a:pt x="9053" y="2652665"/>
                </a:cubicBezTo>
                <a:cubicBezTo>
                  <a:pt x="11270" y="2685924"/>
                  <a:pt x="8950" y="2720203"/>
                  <a:pt x="18107" y="2752253"/>
                </a:cubicBezTo>
                <a:cubicBezTo>
                  <a:pt x="51669" y="2869718"/>
                  <a:pt x="45267" y="2707283"/>
                  <a:pt x="45267" y="2806574"/>
                </a:cubicBezTo>
              </a:path>
            </a:pathLst>
          </a:cu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edge">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trips(downRight)">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strips(downRight)">
                                      <p:cBhvr>
                                        <p:cTn id="20" dur="500"/>
                                        <p:tgtEl>
                                          <p:spTgt spid="3">
                                            <p:txEl>
                                              <p:pRg st="1" end="1"/>
                                            </p:txEl>
                                          </p:spTgt>
                                        </p:tgtEl>
                                      </p:cBhvr>
                                    </p:animEffect>
                                  </p:childTnLst>
                                </p:cTn>
                              </p:par>
                              <p:par>
                                <p:cTn id="21" presetID="18" presetClass="entr" presetSubtype="12"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downLeft)">
                                      <p:cBhvr>
                                        <p:cTn id="23" dur="500"/>
                                        <p:tgtEl>
                                          <p:spTgt spid="6"/>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Left)">
                                      <p:cBhvr>
                                        <p:cTn id="26" dur="500"/>
                                        <p:tgtEl>
                                          <p:spTgt spid="10"/>
                                        </p:tgtEl>
                                      </p:cBhvr>
                                    </p:animEffect>
                                  </p:childTnLst>
                                </p:cTn>
                              </p:par>
                              <p:par>
                                <p:cTn id="27" presetID="3" presetClass="entr" presetSubtype="10" fill="hold" nodeType="withEffect">
                                  <p:stCondLst>
                                    <p:cond delay="0"/>
                                  </p:stCondLst>
                                  <p:childTnLst>
                                    <p:set>
                                      <p:cBhvr>
                                        <p:cTn id="28" dur="1" fill="hold">
                                          <p:stCondLst>
                                            <p:cond delay="0"/>
                                          </p:stCondLst>
                                        </p:cTn>
                                        <p:tgtEl>
                                          <p:spTgt spid="34818"/>
                                        </p:tgtEl>
                                        <p:attrNameLst>
                                          <p:attrName>style.visibility</p:attrName>
                                        </p:attrNameLst>
                                      </p:cBhvr>
                                      <p:to>
                                        <p:strVal val="visible"/>
                                      </p:to>
                                    </p:set>
                                    <p:animEffect transition="in" filter="blinds(horizontal)">
                                      <p:cBhvr>
                                        <p:cTn id="29" dur="500"/>
                                        <p:tgtEl>
                                          <p:spTgt spid="34818"/>
                                        </p:tgtEl>
                                      </p:cBhvr>
                                    </p:animEffect>
                                  </p:childTnLst>
                                </p:cTn>
                              </p:par>
                              <p:par>
                                <p:cTn id="30" presetID="1" presetClass="exit" presetSubtype="0" fill="hold" grpId="1" nodeType="withEffect">
                                  <p:stCondLst>
                                    <p:cond delay="0"/>
                                  </p:stCondLst>
                                  <p:childTnLst>
                                    <p:set>
                                      <p:cBhvr>
                                        <p:cTn id="31" dur="1" fill="hold">
                                          <p:stCondLst>
                                            <p:cond delay="0"/>
                                          </p:stCondLst>
                                        </p:cTn>
                                        <p:tgtEl>
                                          <p:spTgt spid="1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strips(downRight)">
                                      <p:cBhvr>
                                        <p:cTn id="36" dur="5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strips(downRight)">
                                      <p:cBhvr>
                                        <p:cTn id="41" dur="5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strips(downRight)">
                                      <p:cBhvr>
                                        <p:cTn id="46" dur="500"/>
                                        <p:tgtEl>
                                          <p:spTgt spid="3">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6"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strips(downRight)">
                                      <p:cBhvr>
                                        <p:cTn id="5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10" grpId="0" animBg="1"/>
      <p:bldP spid="1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err="1" smtClean="0"/>
              <a:t>Bilal</a:t>
            </a:r>
            <a:r>
              <a:rPr lang="en-US" dirty="0" smtClean="0"/>
              <a:t> M.. K. </a:t>
            </a:r>
            <a:r>
              <a:rPr lang="en-US" dirty="0" err="1" smtClean="0"/>
              <a:t>Marwa</a:t>
            </a:r>
            <a:endParaRPr lang="en-US" dirty="0"/>
          </a:p>
        </p:txBody>
      </p:sp>
      <p:sp>
        <p:nvSpPr>
          <p:cNvPr id="2" name="Title 1"/>
          <p:cNvSpPr>
            <a:spLocks noGrp="1"/>
          </p:cNvSpPr>
          <p:nvPr>
            <p:ph type="ctrTitle"/>
          </p:nvPr>
        </p:nvSpPr>
        <p:spPr>
          <a:xfrm>
            <a:off x="1828800" y="4648200"/>
            <a:ext cx="6553200" cy="1219200"/>
          </a:xfrm>
        </p:spPr>
        <p:txBody>
          <a:bodyPr/>
          <a:lstStyle/>
          <a:p>
            <a:r>
              <a:rPr lang="en-US" dirty="0" smtClean="0"/>
              <a:t>BACK OF THE LEG</a:t>
            </a:r>
            <a:endParaRPr lang="en-US" dirty="0"/>
          </a:p>
        </p:txBody>
      </p:sp>
      <p:pic>
        <p:nvPicPr>
          <p:cNvPr id="6" name="Picture 5"/>
          <p:cNvPicPr/>
          <p:nvPr/>
        </p:nvPicPr>
        <p:blipFill>
          <a:blip r:embed="rId3">
            <a:duotone>
              <a:schemeClr val="accent4">
                <a:shade val="45000"/>
                <a:satMod val="135000"/>
              </a:schemeClr>
              <a:prstClr val="white"/>
            </a:duotone>
          </a:blip>
          <a:srcRect/>
          <a:stretch>
            <a:fillRect/>
          </a:stretch>
        </p:blipFill>
        <p:spPr bwMode="auto">
          <a:xfrm>
            <a:off x="0" y="4648200"/>
            <a:ext cx="1828800" cy="1676400"/>
          </a:xfrm>
          <a:prstGeom prst="rect">
            <a:avLst/>
          </a:prstGeom>
          <a:noFill/>
          <a:ln w="9525">
            <a:noFill/>
            <a:miter lim="800000"/>
            <a:headEnd/>
            <a:tailEnd/>
          </a:ln>
        </p:spPr>
      </p:pic>
      <p:pic>
        <p:nvPicPr>
          <p:cNvPr id="7" name="Picture 6" descr="conan.jpg"/>
          <p:cNvPicPr>
            <a:picLocks noChangeAspect="1"/>
          </p:cNvPicPr>
          <p:nvPr/>
        </p:nvPicPr>
        <p:blipFill>
          <a:blip r:embed="rId4"/>
          <a:stretch>
            <a:fillRect/>
          </a:stretch>
        </p:blipFill>
        <p:spPr>
          <a:xfrm>
            <a:off x="8458200" y="6172200"/>
            <a:ext cx="685800" cy="685800"/>
          </a:xfrm>
          <a:prstGeom prst="rect">
            <a:avLst/>
          </a:prstGeom>
        </p:spPr>
      </p:pic>
      <p:sp>
        <p:nvSpPr>
          <p:cNvPr id="8" name="TextBox 7"/>
          <p:cNvSpPr txBox="1"/>
          <p:nvPr/>
        </p:nvSpPr>
        <p:spPr>
          <a:xfrm>
            <a:off x="0" y="0"/>
            <a:ext cx="1828800" cy="830997"/>
          </a:xfrm>
          <a:prstGeom prst="rect">
            <a:avLst/>
          </a:prstGeom>
          <a:noFill/>
        </p:spPr>
        <p:txBody>
          <a:bodyPr wrap="square" rtlCol="0">
            <a:spAutoFit/>
          </a:bodyPr>
          <a:lstStyle/>
          <a:p>
            <a:pPr algn="l" rtl="0"/>
            <a:r>
              <a:rPr lang="en-US" sz="1600" kern="1200" dirty="0">
                <a:solidFill>
                  <a:prstClr val="black"/>
                </a:solidFill>
                <a:latin typeface="Calibri"/>
                <a:ea typeface="+mn-ea"/>
                <a:cs typeface="+mn-cs"/>
              </a:rPr>
              <a:t>KSU</a:t>
            </a:r>
          </a:p>
          <a:p>
            <a:pPr algn="l" rtl="0"/>
            <a:r>
              <a:rPr lang="en-US" sz="1600" kern="1200" dirty="0">
                <a:solidFill>
                  <a:prstClr val="black"/>
                </a:solidFill>
                <a:latin typeface="Calibri"/>
                <a:ea typeface="+mn-ea"/>
                <a:cs typeface="+mn-cs"/>
              </a:rPr>
              <a:t>College of Medicine</a:t>
            </a:r>
          </a:p>
          <a:p>
            <a:pPr algn="l" rtl="0"/>
            <a:r>
              <a:rPr lang="en-US" sz="1600" kern="1200" dirty="0">
                <a:solidFill>
                  <a:prstClr val="black"/>
                </a:solidFill>
                <a:latin typeface="Calibri"/>
                <a:ea typeface="+mn-ea"/>
                <a:cs typeface="+mn-cs"/>
              </a:rPr>
              <a:t>Anatomy (121 ANA)</a:t>
            </a:r>
          </a:p>
        </p:txBody>
      </p:sp>
      <p:pic>
        <p:nvPicPr>
          <p:cNvPr id="9" name="Picture 8" descr="lowerlimb.bmp"/>
          <p:cNvPicPr>
            <a:picLocks noChangeAspect="1"/>
          </p:cNvPicPr>
          <p:nvPr/>
        </p:nvPicPr>
        <p:blipFill>
          <a:blip r:embed="rId5">
            <a:duotone>
              <a:prstClr val="black"/>
              <a:schemeClr val="accent2">
                <a:tint val="45000"/>
                <a:satMod val="400000"/>
              </a:schemeClr>
            </a:duotone>
          </a:blip>
          <a:stretch>
            <a:fillRect/>
          </a:stretch>
        </p:blipFill>
        <p:spPr>
          <a:xfrm>
            <a:off x="0" y="0"/>
            <a:ext cx="9132734" cy="6858000"/>
          </a:xfrm>
          <a:prstGeom prst="rect">
            <a:avLst/>
          </a:prstGeom>
        </p:spPr>
      </p:pic>
      <p:pic>
        <p:nvPicPr>
          <p:cNvPr id="11" name="Movie_0001.wmv">
            <a:hlinkClick r:id="" action="ppaction://media"/>
          </p:cNvPr>
          <p:cNvPicPr>
            <a:picLocks noRot="1" noChangeAspect="1"/>
          </p:cNvPicPr>
          <p:nvPr>
            <a:videoFile r:link="rId1"/>
          </p:nvPr>
        </p:nvPicPr>
        <p:blipFill>
          <a:blip r:embed="rId6"/>
          <a:stretch>
            <a:fillRect/>
          </a:stretch>
        </p:blipFill>
        <p:spPr>
          <a:xfrm>
            <a:off x="0" y="762000"/>
            <a:ext cx="9144000" cy="609600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177"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Deep group:</a:t>
            </a:r>
            <a:br>
              <a:rPr lang="en-US" sz="3200" dirty="0" smtClean="0"/>
            </a:br>
            <a:r>
              <a:rPr lang="en-US" sz="3200" dirty="0" smtClean="0"/>
              <a:t>4. </a:t>
            </a:r>
            <a:r>
              <a:rPr lang="en-US" dirty="0" err="1" smtClean="0">
                <a:effectLst>
                  <a:outerShdw blurRad="38100" dist="38100" dir="2700000" algn="tl">
                    <a:srgbClr val="000000">
                      <a:alpha val="43137"/>
                    </a:srgbClr>
                  </a:outerShdw>
                  <a:reflection blurRad="12700" stA="48000" endA="300" endPos="55000" dir="5400000" sy="-90000" algn="bl" rotWithShape="0"/>
                </a:effectLst>
              </a:rPr>
              <a:t>Tibialis</a:t>
            </a:r>
            <a:r>
              <a:rPr lang="en-US" dirty="0" smtClean="0">
                <a:effectLst>
                  <a:outerShdw blurRad="38100" dist="38100" dir="2700000" algn="tl">
                    <a:srgbClr val="000000">
                      <a:alpha val="43137"/>
                    </a:srgbClr>
                  </a:outerShdw>
                  <a:reflection blurRad="12700" stA="48000" endA="300" endPos="55000" dir="5400000" sy="-90000" algn="bl" rotWithShape="0"/>
                </a:effectLst>
              </a:rPr>
              <a:t> Posterior</a:t>
            </a:r>
            <a:endParaRPr lang="en-US" dirty="0"/>
          </a:p>
        </p:txBody>
      </p:sp>
      <p:sp>
        <p:nvSpPr>
          <p:cNvPr id="3" name="Content Placeholder 2"/>
          <p:cNvSpPr>
            <a:spLocks noGrp="1"/>
          </p:cNvSpPr>
          <p:nvPr>
            <p:ph idx="1"/>
          </p:nvPr>
        </p:nvSpPr>
        <p:spPr>
          <a:xfrm>
            <a:off x="1752600" y="1828800"/>
            <a:ext cx="5715000" cy="4343400"/>
          </a:xfrm>
        </p:spPr>
        <p:txBody>
          <a:bodyPr>
            <a:normAutofit fontScale="92500" lnSpcReduction="20000"/>
          </a:bodyPr>
          <a:lstStyle/>
          <a:p>
            <a:r>
              <a:rPr lang="en-US" b="1" dirty="0" smtClean="0">
                <a:solidFill>
                  <a:schemeClr val="accent3">
                    <a:lumMod val="50000"/>
                  </a:schemeClr>
                </a:solidFill>
              </a:rPr>
              <a:t>Origin</a:t>
            </a:r>
            <a:r>
              <a:rPr lang="en-US" dirty="0" smtClean="0"/>
              <a:t>:</a:t>
            </a:r>
          </a:p>
          <a:p>
            <a:pPr lvl="1"/>
            <a:r>
              <a:rPr lang="en-US" sz="2200" dirty="0" smtClean="0"/>
              <a:t>Back of </a:t>
            </a:r>
            <a:r>
              <a:rPr lang="en-US" sz="2200" dirty="0" err="1" smtClean="0"/>
              <a:t>interosseous</a:t>
            </a:r>
            <a:r>
              <a:rPr lang="en-US" sz="2200" dirty="0" smtClean="0"/>
              <a:t> membrane.</a:t>
            </a:r>
          </a:p>
          <a:p>
            <a:pPr lvl="1"/>
            <a:r>
              <a:rPr lang="en-US" sz="2200" dirty="0" smtClean="0"/>
              <a:t>Back of tibia lateral to vertical line</a:t>
            </a:r>
          </a:p>
          <a:p>
            <a:pPr lvl="1"/>
            <a:r>
              <a:rPr lang="en-US" sz="2200" dirty="0" smtClean="0"/>
              <a:t>Back of fibula medial to medial crest</a:t>
            </a:r>
            <a:endParaRPr lang="en-US" dirty="0" smtClean="0"/>
          </a:p>
          <a:p>
            <a:r>
              <a:rPr lang="en-US" b="1" dirty="0" smtClean="0">
                <a:solidFill>
                  <a:schemeClr val="accent3">
                    <a:lumMod val="50000"/>
                  </a:schemeClr>
                </a:solidFill>
              </a:rPr>
              <a:t>Insertion</a:t>
            </a:r>
            <a:r>
              <a:rPr lang="en-US" dirty="0" smtClean="0"/>
              <a:t>:</a:t>
            </a:r>
          </a:p>
          <a:p>
            <a:pPr lvl="1"/>
            <a:r>
              <a:rPr lang="en-US" sz="2000" dirty="0" smtClean="0"/>
              <a:t>All tarsus except talus.</a:t>
            </a:r>
          </a:p>
          <a:p>
            <a:pPr lvl="1"/>
            <a:r>
              <a:rPr lang="en-US" sz="2000" dirty="0" smtClean="0"/>
              <a:t>The main insertion into </a:t>
            </a:r>
            <a:r>
              <a:rPr lang="en-US" sz="2000" dirty="0" err="1" smtClean="0"/>
              <a:t>tuberosity</a:t>
            </a:r>
            <a:r>
              <a:rPr lang="en-US" sz="2000" dirty="0" smtClean="0"/>
              <a:t> of the </a:t>
            </a:r>
            <a:r>
              <a:rPr lang="en-US" sz="2000" dirty="0" err="1" smtClean="0"/>
              <a:t>navicular</a:t>
            </a:r>
            <a:r>
              <a:rPr lang="en-US" sz="2000" dirty="0" smtClean="0"/>
              <a:t> bone.</a:t>
            </a:r>
          </a:p>
          <a:p>
            <a:pPr lvl="1"/>
            <a:r>
              <a:rPr lang="en-US" sz="2000" dirty="0" smtClean="0"/>
              <a:t>It is also inserted into the base of 2</a:t>
            </a:r>
            <a:r>
              <a:rPr lang="en-US" sz="2000" baseline="30000" dirty="0" smtClean="0"/>
              <a:t>nd</a:t>
            </a:r>
            <a:r>
              <a:rPr lang="en-US" sz="2000" dirty="0" smtClean="0"/>
              <a:t>,3</a:t>
            </a:r>
            <a:r>
              <a:rPr lang="en-US" sz="2000" baseline="30000" dirty="0" smtClean="0"/>
              <a:t>rd</a:t>
            </a:r>
            <a:r>
              <a:rPr lang="en-US" sz="2000" dirty="0" smtClean="0"/>
              <a:t>&amp; 4</a:t>
            </a:r>
            <a:r>
              <a:rPr lang="en-US" sz="2000" baseline="30000" dirty="0" smtClean="0"/>
              <a:t>th</a:t>
            </a:r>
            <a:r>
              <a:rPr lang="en-US" sz="2000" dirty="0" smtClean="0"/>
              <a:t> metatarsal bones.</a:t>
            </a:r>
            <a:endParaRPr lang="en-US" dirty="0" smtClean="0"/>
          </a:p>
        </p:txBody>
      </p:sp>
      <p:pic>
        <p:nvPicPr>
          <p:cNvPr id="35842" name="Picture 2"/>
          <p:cNvPicPr>
            <a:picLocks noChangeAspect="1" noChangeArrowheads="1"/>
          </p:cNvPicPr>
          <p:nvPr/>
        </p:nvPicPr>
        <p:blipFill>
          <a:blip r:embed="rId2"/>
          <a:srcRect/>
          <a:stretch>
            <a:fillRect/>
          </a:stretch>
        </p:blipFill>
        <p:spPr bwMode="auto">
          <a:xfrm>
            <a:off x="7426982" y="2057400"/>
            <a:ext cx="1717018" cy="4361476"/>
          </a:xfrm>
          <a:prstGeom prst="rect">
            <a:avLst/>
          </a:prstGeom>
          <a:noFill/>
          <a:ln w="9525">
            <a:noFill/>
            <a:miter lim="800000"/>
            <a:headEnd/>
            <a:tailEnd/>
          </a:ln>
        </p:spPr>
      </p:pic>
      <p:sp>
        <p:nvSpPr>
          <p:cNvPr id="7" name="Freeform 6"/>
          <p:cNvSpPr/>
          <p:nvPr/>
        </p:nvSpPr>
        <p:spPr>
          <a:xfrm>
            <a:off x="8188982" y="3352800"/>
            <a:ext cx="228600" cy="1066800"/>
          </a:xfrm>
          <a:custGeom>
            <a:avLst/>
            <a:gdLst>
              <a:gd name="connsiteX0" fmla="*/ 422788 w 1091913"/>
              <a:gd name="connsiteY0" fmla="*/ 21957 h 4928254"/>
              <a:gd name="connsiteX1" fmla="*/ 324465 w 1091913"/>
              <a:gd name="connsiteY1" fmla="*/ 31789 h 4928254"/>
              <a:gd name="connsiteX2" fmla="*/ 294968 w 1091913"/>
              <a:gd name="connsiteY2" fmla="*/ 41621 h 4928254"/>
              <a:gd name="connsiteX3" fmla="*/ 226142 w 1091913"/>
              <a:gd name="connsiteY3" fmla="*/ 51454 h 4928254"/>
              <a:gd name="connsiteX4" fmla="*/ 206478 w 1091913"/>
              <a:gd name="connsiteY4" fmla="*/ 80951 h 4928254"/>
              <a:gd name="connsiteX5" fmla="*/ 186813 w 1091913"/>
              <a:gd name="connsiteY5" fmla="*/ 149776 h 4928254"/>
              <a:gd name="connsiteX6" fmla="*/ 167149 w 1091913"/>
              <a:gd name="connsiteY6" fmla="*/ 208770 h 4928254"/>
              <a:gd name="connsiteX7" fmla="*/ 157317 w 1091913"/>
              <a:gd name="connsiteY7" fmla="*/ 248099 h 4928254"/>
              <a:gd name="connsiteX8" fmla="*/ 137652 w 1091913"/>
              <a:gd name="connsiteY8" fmla="*/ 307092 h 4928254"/>
              <a:gd name="connsiteX9" fmla="*/ 127820 w 1091913"/>
              <a:gd name="connsiteY9" fmla="*/ 356254 h 4928254"/>
              <a:gd name="connsiteX10" fmla="*/ 88491 w 1091913"/>
              <a:gd name="connsiteY10" fmla="*/ 631557 h 4928254"/>
              <a:gd name="connsiteX11" fmla="*/ 68826 w 1091913"/>
              <a:gd name="connsiteY11" fmla="*/ 661054 h 4928254"/>
              <a:gd name="connsiteX12" fmla="*/ 58994 w 1091913"/>
              <a:gd name="connsiteY12" fmla="*/ 690551 h 4928254"/>
              <a:gd name="connsiteX13" fmla="*/ 29497 w 1091913"/>
              <a:gd name="connsiteY13" fmla="*/ 749544 h 4928254"/>
              <a:gd name="connsiteX14" fmla="*/ 19665 w 1091913"/>
              <a:gd name="connsiteY14" fmla="*/ 1044512 h 4928254"/>
              <a:gd name="connsiteX15" fmla="*/ 9833 w 1091913"/>
              <a:gd name="connsiteY15" fmla="*/ 1093673 h 4928254"/>
              <a:gd name="connsiteX16" fmla="*/ 0 w 1091913"/>
              <a:gd name="connsiteY16" fmla="*/ 1152667 h 4928254"/>
              <a:gd name="connsiteX17" fmla="*/ 9833 w 1091913"/>
              <a:gd name="connsiteY17" fmla="*/ 2981467 h 4928254"/>
              <a:gd name="connsiteX18" fmla="*/ 19665 w 1091913"/>
              <a:gd name="connsiteY18" fmla="*/ 3020796 h 4928254"/>
              <a:gd name="connsiteX19" fmla="*/ 39329 w 1091913"/>
              <a:gd name="connsiteY19" fmla="*/ 3197776 h 4928254"/>
              <a:gd name="connsiteX20" fmla="*/ 58994 w 1091913"/>
              <a:gd name="connsiteY20" fmla="*/ 3266602 h 4928254"/>
              <a:gd name="connsiteX21" fmla="*/ 68826 w 1091913"/>
              <a:gd name="connsiteY21" fmla="*/ 3600899 h 4928254"/>
              <a:gd name="connsiteX22" fmla="*/ 88491 w 1091913"/>
              <a:gd name="connsiteY22" fmla="*/ 3659892 h 4928254"/>
              <a:gd name="connsiteX23" fmla="*/ 98323 w 1091913"/>
              <a:gd name="connsiteY23" fmla="*/ 3866370 h 4928254"/>
              <a:gd name="connsiteX24" fmla="*/ 127820 w 1091913"/>
              <a:gd name="connsiteY24" fmla="*/ 3974525 h 4928254"/>
              <a:gd name="connsiteX25" fmla="*/ 137652 w 1091913"/>
              <a:gd name="connsiteY25" fmla="*/ 4239996 h 4928254"/>
              <a:gd name="connsiteX26" fmla="*/ 147484 w 1091913"/>
              <a:gd name="connsiteY26" fmla="*/ 4269492 h 4928254"/>
              <a:gd name="connsiteX27" fmla="*/ 157317 w 1091913"/>
              <a:gd name="connsiteY27" fmla="*/ 4318654 h 4928254"/>
              <a:gd name="connsiteX28" fmla="*/ 206478 w 1091913"/>
              <a:gd name="connsiteY28" fmla="*/ 4377647 h 4928254"/>
              <a:gd name="connsiteX29" fmla="*/ 226142 w 1091913"/>
              <a:gd name="connsiteY29" fmla="*/ 4407144 h 4928254"/>
              <a:gd name="connsiteX30" fmla="*/ 245807 w 1091913"/>
              <a:gd name="connsiteY30" fmla="*/ 4466138 h 4928254"/>
              <a:gd name="connsiteX31" fmla="*/ 265471 w 1091913"/>
              <a:gd name="connsiteY31" fmla="*/ 4564460 h 4928254"/>
              <a:gd name="connsiteX32" fmla="*/ 285136 w 1091913"/>
              <a:gd name="connsiteY32" fmla="*/ 4593957 h 4928254"/>
              <a:gd name="connsiteX33" fmla="*/ 324465 w 1091913"/>
              <a:gd name="connsiteY33" fmla="*/ 4652951 h 4928254"/>
              <a:gd name="connsiteX34" fmla="*/ 373626 w 1091913"/>
              <a:gd name="connsiteY34" fmla="*/ 4751273 h 4928254"/>
              <a:gd name="connsiteX35" fmla="*/ 442452 w 1091913"/>
              <a:gd name="connsiteY35" fmla="*/ 4820099 h 4928254"/>
              <a:gd name="connsiteX36" fmla="*/ 501446 w 1091913"/>
              <a:gd name="connsiteY36" fmla="*/ 4918421 h 4928254"/>
              <a:gd name="connsiteX37" fmla="*/ 530942 w 1091913"/>
              <a:gd name="connsiteY37" fmla="*/ 4928254 h 4928254"/>
              <a:gd name="connsiteX38" fmla="*/ 550607 w 1091913"/>
              <a:gd name="connsiteY38" fmla="*/ 4869260 h 4928254"/>
              <a:gd name="connsiteX39" fmla="*/ 629265 w 1091913"/>
              <a:gd name="connsiteY39" fmla="*/ 4790602 h 4928254"/>
              <a:gd name="connsiteX40" fmla="*/ 737420 w 1091913"/>
              <a:gd name="connsiteY40" fmla="*/ 4692280 h 4928254"/>
              <a:gd name="connsiteX41" fmla="*/ 766917 w 1091913"/>
              <a:gd name="connsiteY41" fmla="*/ 4554628 h 4928254"/>
              <a:gd name="connsiteX42" fmla="*/ 796413 w 1091913"/>
              <a:gd name="connsiteY42" fmla="*/ 4446473 h 4928254"/>
              <a:gd name="connsiteX43" fmla="*/ 816078 w 1091913"/>
              <a:gd name="connsiteY43" fmla="*/ 4318654 h 4928254"/>
              <a:gd name="connsiteX44" fmla="*/ 825910 w 1091913"/>
              <a:gd name="connsiteY44" fmla="*/ 4190834 h 4928254"/>
              <a:gd name="connsiteX45" fmla="*/ 835742 w 1091913"/>
              <a:gd name="connsiteY45" fmla="*/ 3984357 h 4928254"/>
              <a:gd name="connsiteX46" fmla="*/ 855407 w 1091913"/>
              <a:gd name="connsiteY46" fmla="*/ 3915531 h 4928254"/>
              <a:gd name="connsiteX47" fmla="*/ 875071 w 1091913"/>
              <a:gd name="connsiteY47" fmla="*/ 3777880 h 4928254"/>
              <a:gd name="connsiteX48" fmla="*/ 884904 w 1091913"/>
              <a:gd name="connsiteY48" fmla="*/ 3748383 h 4928254"/>
              <a:gd name="connsiteX49" fmla="*/ 904568 w 1091913"/>
              <a:gd name="connsiteY49" fmla="*/ 3679557 h 4928254"/>
              <a:gd name="connsiteX50" fmla="*/ 914400 w 1091913"/>
              <a:gd name="connsiteY50" fmla="*/ 3473080 h 4928254"/>
              <a:gd name="connsiteX51" fmla="*/ 934065 w 1091913"/>
              <a:gd name="connsiteY51" fmla="*/ 3246938 h 4928254"/>
              <a:gd name="connsiteX52" fmla="*/ 943897 w 1091913"/>
              <a:gd name="connsiteY52" fmla="*/ 3217441 h 4928254"/>
              <a:gd name="connsiteX53" fmla="*/ 953729 w 1091913"/>
              <a:gd name="connsiteY53" fmla="*/ 3168280 h 4928254"/>
              <a:gd name="connsiteX54" fmla="*/ 1002891 w 1091913"/>
              <a:gd name="connsiteY54" fmla="*/ 2037570 h 4928254"/>
              <a:gd name="connsiteX55" fmla="*/ 1032388 w 1091913"/>
              <a:gd name="connsiteY55" fmla="*/ 1850757 h 4928254"/>
              <a:gd name="connsiteX56" fmla="*/ 1042220 w 1091913"/>
              <a:gd name="connsiteY56" fmla="*/ 1811428 h 4928254"/>
              <a:gd name="connsiteX57" fmla="*/ 1061884 w 1091913"/>
              <a:gd name="connsiteY57" fmla="*/ 1713105 h 4928254"/>
              <a:gd name="connsiteX58" fmla="*/ 1071717 w 1091913"/>
              <a:gd name="connsiteY58" fmla="*/ 995351 h 4928254"/>
              <a:gd name="connsiteX59" fmla="*/ 1081549 w 1091913"/>
              <a:gd name="connsiteY59" fmla="*/ 906860 h 4928254"/>
              <a:gd name="connsiteX60" fmla="*/ 1091381 w 1091913"/>
              <a:gd name="connsiteY60" fmla="*/ 621725 h 4928254"/>
              <a:gd name="connsiteX61" fmla="*/ 1081549 w 1091913"/>
              <a:gd name="connsiteY61" fmla="*/ 552899 h 4928254"/>
              <a:gd name="connsiteX62" fmla="*/ 1052052 w 1091913"/>
              <a:gd name="connsiteY62" fmla="*/ 543067 h 4928254"/>
              <a:gd name="connsiteX63" fmla="*/ 1012723 w 1091913"/>
              <a:gd name="connsiteY63" fmla="*/ 592228 h 4928254"/>
              <a:gd name="connsiteX64" fmla="*/ 973394 w 1091913"/>
              <a:gd name="connsiteY64" fmla="*/ 651221 h 4928254"/>
              <a:gd name="connsiteX65" fmla="*/ 953729 w 1091913"/>
              <a:gd name="connsiteY65" fmla="*/ 680718 h 4928254"/>
              <a:gd name="connsiteX66" fmla="*/ 924233 w 1091913"/>
              <a:gd name="connsiteY66" fmla="*/ 710215 h 4928254"/>
              <a:gd name="connsiteX67" fmla="*/ 894736 w 1091913"/>
              <a:gd name="connsiteY67" fmla="*/ 729880 h 4928254"/>
              <a:gd name="connsiteX68" fmla="*/ 845575 w 1091913"/>
              <a:gd name="connsiteY68" fmla="*/ 779041 h 4928254"/>
              <a:gd name="connsiteX69" fmla="*/ 816078 w 1091913"/>
              <a:gd name="connsiteY69" fmla="*/ 808538 h 4928254"/>
              <a:gd name="connsiteX70" fmla="*/ 776749 w 1091913"/>
              <a:gd name="connsiteY70" fmla="*/ 818370 h 4928254"/>
              <a:gd name="connsiteX71" fmla="*/ 747252 w 1091913"/>
              <a:gd name="connsiteY71" fmla="*/ 828202 h 4928254"/>
              <a:gd name="connsiteX72" fmla="*/ 717755 w 1091913"/>
              <a:gd name="connsiteY72" fmla="*/ 818370 h 4928254"/>
              <a:gd name="connsiteX73" fmla="*/ 698091 w 1091913"/>
              <a:gd name="connsiteY73" fmla="*/ 788873 h 4928254"/>
              <a:gd name="connsiteX74" fmla="*/ 668594 w 1091913"/>
              <a:gd name="connsiteY74" fmla="*/ 749544 h 4928254"/>
              <a:gd name="connsiteX75" fmla="*/ 648929 w 1091913"/>
              <a:gd name="connsiteY75" fmla="*/ 720047 h 4928254"/>
              <a:gd name="connsiteX76" fmla="*/ 619433 w 1091913"/>
              <a:gd name="connsiteY76" fmla="*/ 690551 h 4928254"/>
              <a:gd name="connsiteX77" fmla="*/ 599768 w 1091913"/>
              <a:gd name="connsiteY77" fmla="*/ 651221 h 4928254"/>
              <a:gd name="connsiteX78" fmla="*/ 570271 w 1091913"/>
              <a:gd name="connsiteY78" fmla="*/ 611892 h 4928254"/>
              <a:gd name="connsiteX79" fmla="*/ 550607 w 1091913"/>
              <a:gd name="connsiteY79" fmla="*/ 572563 h 4928254"/>
              <a:gd name="connsiteX80" fmla="*/ 530942 w 1091913"/>
              <a:gd name="connsiteY80" fmla="*/ 543067 h 4928254"/>
              <a:gd name="connsiteX81" fmla="*/ 501446 w 1091913"/>
              <a:gd name="connsiteY81" fmla="*/ 454576 h 4928254"/>
              <a:gd name="connsiteX82" fmla="*/ 491613 w 1091913"/>
              <a:gd name="connsiteY82" fmla="*/ 425080 h 4928254"/>
              <a:gd name="connsiteX83" fmla="*/ 481781 w 1091913"/>
              <a:gd name="connsiteY83" fmla="*/ 395583 h 4928254"/>
              <a:gd name="connsiteX84" fmla="*/ 452284 w 1091913"/>
              <a:gd name="connsiteY84" fmla="*/ 326757 h 4928254"/>
              <a:gd name="connsiteX85" fmla="*/ 442452 w 1091913"/>
              <a:gd name="connsiteY85" fmla="*/ 287428 h 4928254"/>
              <a:gd name="connsiteX86" fmla="*/ 432620 w 1091913"/>
              <a:gd name="connsiteY86" fmla="*/ 257931 h 4928254"/>
              <a:gd name="connsiteX87" fmla="*/ 422788 w 1091913"/>
              <a:gd name="connsiteY87" fmla="*/ 208770 h 4928254"/>
              <a:gd name="connsiteX88" fmla="*/ 403123 w 1091913"/>
              <a:gd name="connsiteY88" fmla="*/ 149776 h 4928254"/>
              <a:gd name="connsiteX89" fmla="*/ 363794 w 1091913"/>
              <a:gd name="connsiteY89" fmla="*/ 71118 h 4928254"/>
              <a:gd name="connsiteX90" fmla="*/ 324465 w 1091913"/>
              <a:gd name="connsiteY90" fmla="*/ 2292 h 492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091913" h="4928254">
                <a:moveTo>
                  <a:pt x="422788" y="21957"/>
                </a:moveTo>
                <a:cubicBezTo>
                  <a:pt x="390014" y="25234"/>
                  <a:pt x="357020" y="26781"/>
                  <a:pt x="324465" y="31789"/>
                </a:cubicBezTo>
                <a:cubicBezTo>
                  <a:pt x="314221" y="33365"/>
                  <a:pt x="305131" y="39588"/>
                  <a:pt x="294968" y="41621"/>
                </a:cubicBezTo>
                <a:cubicBezTo>
                  <a:pt x="272243" y="46166"/>
                  <a:pt x="249084" y="48176"/>
                  <a:pt x="226142" y="51454"/>
                </a:cubicBezTo>
                <a:cubicBezTo>
                  <a:pt x="219587" y="61286"/>
                  <a:pt x="211763" y="70382"/>
                  <a:pt x="206478" y="80951"/>
                </a:cubicBezTo>
                <a:cubicBezTo>
                  <a:pt x="198219" y="97469"/>
                  <a:pt x="191537" y="134029"/>
                  <a:pt x="186813" y="149776"/>
                </a:cubicBezTo>
                <a:cubicBezTo>
                  <a:pt x="180857" y="169630"/>
                  <a:pt x="173105" y="188916"/>
                  <a:pt x="167149" y="208770"/>
                </a:cubicBezTo>
                <a:cubicBezTo>
                  <a:pt x="163266" y="221713"/>
                  <a:pt x="161200" y="235156"/>
                  <a:pt x="157317" y="248099"/>
                </a:cubicBezTo>
                <a:cubicBezTo>
                  <a:pt x="151361" y="267953"/>
                  <a:pt x="141717" y="286766"/>
                  <a:pt x="137652" y="307092"/>
                </a:cubicBezTo>
                <a:lnTo>
                  <a:pt x="127820" y="356254"/>
                </a:lnTo>
                <a:cubicBezTo>
                  <a:pt x="119021" y="453035"/>
                  <a:pt x="127401" y="544009"/>
                  <a:pt x="88491" y="631557"/>
                </a:cubicBezTo>
                <a:cubicBezTo>
                  <a:pt x="83692" y="642356"/>
                  <a:pt x="75381" y="651222"/>
                  <a:pt x="68826" y="661054"/>
                </a:cubicBezTo>
                <a:cubicBezTo>
                  <a:pt x="65549" y="670886"/>
                  <a:pt x="63629" y="681281"/>
                  <a:pt x="58994" y="690551"/>
                </a:cubicBezTo>
                <a:cubicBezTo>
                  <a:pt x="20873" y="766791"/>
                  <a:pt x="54210" y="675402"/>
                  <a:pt x="29497" y="749544"/>
                </a:cubicBezTo>
                <a:cubicBezTo>
                  <a:pt x="26220" y="847867"/>
                  <a:pt x="25277" y="946295"/>
                  <a:pt x="19665" y="1044512"/>
                </a:cubicBezTo>
                <a:cubicBezTo>
                  <a:pt x="18712" y="1061196"/>
                  <a:pt x="12823" y="1077231"/>
                  <a:pt x="9833" y="1093673"/>
                </a:cubicBezTo>
                <a:cubicBezTo>
                  <a:pt x="6267" y="1113287"/>
                  <a:pt x="3278" y="1133002"/>
                  <a:pt x="0" y="1152667"/>
                </a:cubicBezTo>
                <a:cubicBezTo>
                  <a:pt x="3278" y="1762267"/>
                  <a:pt x="3416" y="2371892"/>
                  <a:pt x="9833" y="2981467"/>
                </a:cubicBezTo>
                <a:cubicBezTo>
                  <a:pt x="9975" y="2994979"/>
                  <a:pt x="17839" y="3007407"/>
                  <a:pt x="19665" y="3020796"/>
                </a:cubicBezTo>
                <a:cubicBezTo>
                  <a:pt x="27685" y="3079608"/>
                  <a:pt x="31309" y="3138964"/>
                  <a:pt x="39329" y="3197776"/>
                </a:cubicBezTo>
                <a:cubicBezTo>
                  <a:pt x="42177" y="3218663"/>
                  <a:pt x="52174" y="3246141"/>
                  <a:pt x="58994" y="3266602"/>
                </a:cubicBezTo>
                <a:cubicBezTo>
                  <a:pt x="62271" y="3378034"/>
                  <a:pt x="60488" y="3489731"/>
                  <a:pt x="68826" y="3600899"/>
                </a:cubicBezTo>
                <a:cubicBezTo>
                  <a:pt x="70376" y="3621569"/>
                  <a:pt x="86202" y="3639291"/>
                  <a:pt x="88491" y="3659892"/>
                </a:cubicBezTo>
                <a:cubicBezTo>
                  <a:pt x="96100" y="3728375"/>
                  <a:pt x="93038" y="3797669"/>
                  <a:pt x="98323" y="3866370"/>
                </a:cubicBezTo>
                <a:cubicBezTo>
                  <a:pt x="101103" y="3902505"/>
                  <a:pt x="116660" y="3941046"/>
                  <a:pt x="127820" y="3974525"/>
                </a:cubicBezTo>
                <a:cubicBezTo>
                  <a:pt x="131097" y="4063015"/>
                  <a:pt x="131762" y="4151641"/>
                  <a:pt x="137652" y="4239996"/>
                </a:cubicBezTo>
                <a:cubicBezTo>
                  <a:pt x="138341" y="4250337"/>
                  <a:pt x="144970" y="4259438"/>
                  <a:pt x="147484" y="4269492"/>
                </a:cubicBezTo>
                <a:cubicBezTo>
                  <a:pt x="151537" y="4285705"/>
                  <a:pt x="151449" y="4303006"/>
                  <a:pt x="157317" y="4318654"/>
                </a:cubicBezTo>
                <a:cubicBezTo>
                  <a:pt x="167305" y="4345289"/>
                  <a:pt x="189086" y="4356777"/>
                  <a:pt x="206478" y="4377647"/>
                </a:cubicBezTo>
                <a:cubicBezTo>
                  <a:pt x="214043" y="4386725"/>
                  <a:pt x="221343" y="4396346"/>
                  <a:pt x="226142" y="4407144"/>
                </a:cubicBezTo>
                <a:cubicBezTo>
                  <a:pt x="234561" y="4426086"/>
                  <a:pt x="241742" y="4445812"/>
                  <a:pt x="245807" y="4466138"/>
                </a:cubicBezTo>
                <a:cubicBezTo>
                  <a:pt x="252362" y="4498912"/>
                  <a:pt x="246931" y="4536651"/>
                  <a:pt x="265471" y="4564460"/>
                </a:cubicBezTo>
                <a:lnTo>
                  <a:pt x="285136" y="4593957"/>
                </a:lnTo>
                <a:cubicBezTo>
                  <a:pt x="317662" y="4691539"/>
                  <a:pt x="263091" y="4542477"/>
                  <a:pt x="324465" y="4652951"/>
                </a:cubicBezTo>
                <a:cubicBezTo>
                  <a:pt x="374226" y="4742520"/>
                  <a:pt x="311995" y="4683479"/>
                  <a:pt x="373626" y="4751273"/>
                </a:cubicBezTo>
                <a:cubicBezTo>
                  <a:pt x="395451" y="4775280"/>
                  <a:pt x="442452" y="4820099"/>
                  <a:pt x="442452" y="4820099"/>
                </a:cubicBezTo>
                <a:cubicBezTo>
                  <a:pt x="460435" y="4874047"/>
                  <a:pt x="454208" y="4884679"/>
                  <a:pt x="501446" y="4918421"/>
                </a:cubicBezTo>
                <a:cubicBezTo>
                  <a:pt x="509879" y="4924445"/>
                  <a:pt x="521110" y="4924976"/>
                  <a:pt x="530942" y="4928254"/>
                </a:cubicBezTo>
                <a:cubicBezTo>
                  <a:pt x="537497" y="4908589"/>
                  <a:pt x="535950" y="4883917"/>
                  <a:pt x="550607" y="4869260"/>
                </a:cubicBezTo>
                <a:cubicBezTo>
                  <a:pt x="576826" y="4843041"/>
                  <a:pt x="599996" y="4813367"/>
                  <a:pt x="629265" y="4790602"/>
                </a:cubicBezTo>
                <a:cubicBezTo>
                  <a:pt x="727083" y="4714521"/>
                  <a:pt x="697026" y="4752868"/>
                  <a:pt x="737420" y="4692280"/>
                </a:cubicBezTo>
                <a:cubicBezTo>
                  <a:pt x="744952" y="4654617"/>
                  <a:pt x="754953" y="4596500"/>
                  <a:pt x="766917" y="4554628"/>
                </a:cubicBezTo>
                <a:cubicBezTo>
                  <a:pt x="780631" y="4506631"/>
                  <a:pt x="786399" y="4516569"/>
                  <a:pt x="796413" y="4446473"/>
                </a:cubicBezTo>
                <a:cubicBezTo>
                  <a:pt x="809066" y="4357912"/>
                  <a:pt x="802436" y="4400507"/>
                  <a:pt x="816078" y="4318654"/>
                </a:cubicBezTo>
                <a:cubicBezTo>
                  <a:pt x="819355" y="4276047"/>
                  <a:pt x="823401" y="4233493"/>
                  <a:pt x="825910" y="4190834"/>
                </a:cubicBezTo>
                <a:cubicBezTo>
                  <a:pt x="829956" y="4122049"/>
                  <a:pt x="830247" y="4053041"/>
                  <a:pt x="835742" y="3984357"/>
                </a:cubicBezTo>
                <a:cubicBezTo>
                  <a:pt x="837041" y="3968117"/>
                  <a:pt x="849775" y="3932427"/>
                  <a:pt x="855407" y="3915531"/>
                </a:cubicBezTo>
                <a:cubicBezTo>
                  <a:pt x="861962" y="3869647"/>
                  <a:pt x="860413" y="3821851"/>
                  <a:pt x="875071" y="3777880"/>
                </a:cubicBezTo>
                <a:cubicBezTo>
                  <a:pt x="878349" y="3768048"/>
                  <a:pt x="882057" y="3758348"/>
                  <a:pt x="884904" y="3748383"/>
                </a:cubicBezTo>
                <a:cubicBezTo>
                  <a:pt x="909604" y="3661935"/>
                  <a:pt x="880987" y="3750301"/>
                  <a:pt x="904568" y="3679557"/>
                </a:cubicBezTo>
                <a:cubicBezTo>
                  <a:pt x="907845" y="3610731"/>
                  <a:pt x="910578" y="3541878"/>
                  <a:pt x="914400" y="3473080"/>
                </a:cubicBezTo>
                <a:cubicBezTo>
                  <a:pt x="917262" y="3421562"/>
                  <a:pt x="922803" y="3308881"/>
                  <a:pt x="934065" y="3246938"/>
                </a:cubicBezTo>
                <a:cubicBezTo>
                  <a:pt x="935919" y="3236741"/>
                  <a:pt x="941383" y="3227496"/>
                  <a:pt x="943897" y="3217441"/>
                </a:cubicBezTo>
                <a:cubicBezTo>
                  <a:pt x="947950" y="3201228"/>
                  <a:pt x="950452" y="3184667"/>
                  <a:pt x="953729" y="3168280"/>
                </a:cubicBezTo>
                <a:cubicBezTo>
                  <a:pt x="957818" y="2759389"/>
                  <a:pt x="880723" y="2404050"/>
                  <a:pt x="1002891" y="2037570"/>
                </a:cubicBezTo>
                <a:cubicBezTo>
                  <a:pt x="1012723" y="1975299"/>
                  <a:pt x="1017098" y="1911917"/>
                  <a:pt x="1032388" y="1850757"/>
                </a:cubicBezTo>
                <a:cubicBezTo>
                  <a:pt x="1035665" y="1837647"/>
                  <a:pt x="1039389" y="1824641"/>
                  <a:pt x="1042220" y="1811428"/>
                </a:cubicBezTo>
                <a:cubicBezTo>
                  <a:pt x="1049223" y="1778747"/>
                  <a:pt x="1061884" y="1713105"/>
                  <a:pt x="1061884" y="1713105"/>
                </a:cubicBezTo>
                <a:cubicBezTo>
                  <a:pt x="1065162" y="1473854"/>
                  <a:pt x="1065883" y="1234554"/>
                  <a:pt x="1071717" y="995351"/>
                </a:cubicBezTo>
                <a:cubicBezTo>
                  <a:pt x="1072441" y="965681"/>
                  <a:pt x="1079989" y="936497"/>
                  <a:pt x="1081549" y="906860"/>
                </a:cubicBezTo>
                <a:cubicBezTo>
                  <a:pt x="1086547" y="811890"/>
                  <a:pt x="1088104" y="716770"/>
                  <a:pt x="1091381" y="621725"/>
                </a:cubicBezTo>
                <a:cubicBezTo>
                  <a:pt x="1088104" y="598783"/>
                  <a:pt x="1091913" y="573627"/>
                  <a:pt x="1081549" y="552899"/>
                </a:cubicBezTo>
                <a:cubicBezTo>
                  <a:pt x="1076914" y="543629"/>
                  <a:pt x="1061051" y="537925"/>
                  <a:pt x="1052052" y="543067"/>
                </a:cubicBezTo>
                <a:cubicBezTo>
                  <a:pt x="1033831" y="553479"/>
                  <a:pt x="1025066" y="575256"/>
                  <a:pt x="1012723" y="592228"/>
                </a:cubicBezTo>
                <a:cubicBezTo>
                  <a:pt x="998822" y="611341"/>
                  <a:pt x="986504" y="631557"/>
                  <a:pt x="973394" y="651221"/>
                </a:cubicBezTo>
                <a:cubicBezTo>
                  <a:pt x="966839" y="661053"/>
                  <a:pt x="962085" y="672362"/>
                  <a:pt x="953729" y="680718"/>
                </a:cubicBezTo>
                <a:cubicBezTo>
                  <a:pt x="943897" y="690550"/>
                  <a:pt x="934915" y="701313"/>
                  <a:pt x="924233" y="710215"/>
                </a:cubicBezTo>
                <a:cubicBezTo>
                  <a:pt x="915155" y="717780"/>
                  <a:pt x="904568" y="723325"/>
                  <a:pt x="894736" y="729880"/>
                </a:cubicBezTo>
                <a:cubicBezTo>
                  <a:pt x="858683" y="783956"/>
                  <a:pt x="894736" y="738073"/>
                  <a:pt x="845575" y="779041"/>
                </a:cubicBezTo>
                <a:cubicBezTo>
                  <a:pt x="834893" y="787943"/>
                  <a:pt x="828151" y="801639"/>
                  <a:pt x="816078" y="808538"/>
                </a:cubicBezTo>
                <a:cubicBezTo>
                  <a:pt x="804345" y="815242"/>
                  <a:pt x="789742" y="814658"/>
                  <a:pt x="776749" y="818370"/>
                </a:cubicBezTo>
                <a:cubicBezTo>
                  <a:pt x="766784" y="821217"/>
                  <a:pt x="757084" y="824925"/>
                  <a:pt x="747252" y="828202"/>
                </a:cubicBezTo>
                <a:cubicBezTo>
                  <a:pt x="737420" y="824925"/>
                  <a:pt x="725848" y="824844"/>
                  <a:pt x="717755" y="818370"/>
                </a:cubicBezTo>
                <a:cubicBezTo>
                  <a:pt x="708528" y="810988"/>
                  <a:pt x="704959" y="798489"/>
                  <a:pt x="698091" y="788873"/>
                </a:cubicBezTo>
                <a:cubicBezTo>
                  <a:pt x="688566" y="775538"/>
                  <a:pt x="678119" y="762879"/>
                  <a:pt x="668594" y="749544"/>
                </a:cubicBezTo>
                <a:cubicBezTo>
                  <a:pt x="661725" y="739928"/>
                  <a:pt x="656494" y="729125"/>
                  <a:pt x="648929" y="720047"/>
                </a:cubicBezTo>
                <a:cubicBezTo>
                  <a:pt x="640028" y="709365"/>
                  <a:pt x="627515" y="701866"/>
                  <a:pt x="619433" y="690551"/>
                </a:cubicBezTo>
                <a:cubicBezTo>
                  <a:pt x="610914" y="678624"/>
                  <a:pt x="607536" y="663650"/>
                  <a:pt x="599768" y="651221"/>
                </a:cubicBezTo>
                <a:cubicBezTo>
                  <a:pt x="591083" y="637325"/>
                  <a:pt x="578956" y="625788"/>
                  <a:pt x="570271" y="611892"/>
                </a:cubicBezTo>
                <a:cubicBezTo>
                  <a:pt x="562503" y="599463"/>
                  <a:pt x="557879" y="585289"/>
                  <a:pt x="550607" y="572563"/>
                </a:cubicBezTo>
                <a:cubicBezTo>
                  <a:pt x="544744" y="562303"/>
                  <a:pt x="537497" y="552899"/>
                  <a:pt x="530942" y="543067"/>
                </a:cubicBezTo>
                <a:lnTo>
                  <a:pt x="501446" y="454576"/>
                </a:lnTo>
                <a:lnTo>
                  <a:pt x="491613" y="425080"/>
                </a:lnTo>
                <a:cubicBezTo>
                  <a:pt x="488335" y="415248"/>
                  <a:pt x="486416" y="404853"/>
                  <a:pt x="481781" y="395583"/>
                </a:cubicBezTo>
                <a:cubicBezTo>
                  <a:pt x="464305" y="360629"/>
                  <a:pt x="461928" y="360510"/>
                  <a:pt x="452284" y="326757"/>
                </a:cubicBezTo>
                <a:cubicBezTo>
                  <a:pt x="448572" y="313764"/>
                  <a:pt x="446164" y="300421"/>
                  <a:pt x="442452" y="287428"/>
                </a:cubicBezTo>
                <a:cubicBezTo>
                  <a:pt x="439605" y="277463"/>
                  <a:pt x="435134" y="267986"/>
                  <a:pt x="432620" y="257931"/>
                </a:cubicBezTo>
                <a:cubicBezTo>
                  <a:pt x="428567" y="241718"/>
                  <a:pt x="427185" y="224893"/>
                  <a:pt x="422788" y="208770"/>
                </a:cubicBezTo>
                <a:cubicBezTo>
                  <a:pt x="417334" y="188772"/>
                  <a:pt x="409678" y="169441"/>
                  <a:pt x="403123" y="149776"/>
                </a:cubicBezTo>
                <a:cubicBezTo>
                  <a:pt x="374656" y="64375"/>
                  <a:pt x="421842" y="198822"/>
                  <a:pt x="363794" y="71118"/>
                </a:cubicBezTo>
                <a:cubicBezTo>
                  <a:pt x="331467" y="0"/>
                  <a:pt x="366326" y="23224"/>
                  <a:pt x="324465" y="2292"/>
                </a:cubicBezTo>
              </a:path>
            </a:pathLst>
          </a:cu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843" name="Picture 3"/>
          <p:cNvPicPr>
            <a:picLocks noChangeAspect="1" noChangeArrowheads="1"/>
          </p:cNvPicPr>
          <p:nvPr/>
        </p:nvPicPr>
        <p:blipFill>
          <a:blip r:embed="rId3"/>
          <a:srcRect/>
          <a:stretch>
            <a:fillRect/>
          </a:stretch>
        </p:blipFill>
        <p:spPr bwMode="auto">
          <a:xfrm>
            <a:off x="0" y="609600"/>
            <a:ext cx="1762640" cy="6248400"/>
          </a:xfrm>
          <a:prstGeom prst="rect">
            <a:avLst/>
          </a:prstGeom>
          <a:noFill/>
          <a:ln w="9525">
            <a:noFill/>
            <a:miter lim="800000"/>
            <a:headEnd/>
            <a:tailEnd/>
          </a:ln>
        </p:spPr>
      </p:pic>
      <p:sp>
        <p:nvSpPr>
          <p:cNvPr id="9" name="Rounded Rectangle 8"/>
          <p:cNvSpPr/>
          <p:nvPr/>
        </p:nvSpPr>
        <p:spPr>
          <a:xfrm>
            <a:off x="228600" y="2209800"/>
            <a:ext cx="685800" cy="304800"/>
          </a:xfrm>
          <a:prstGeom prst="roundRect">
            <a:avLst/>
          </a:prstGeom>
          <a:solidFill>
            <a:schemeClr val="accent1">
              <a:alpha val="15000"/>
            </a:schemeClr>
          </a:solidFill>
          <a:ln w="41275"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Calibri"/>
              <a:ea typeface="+mn-ea"/>
              <a:cs typeface="+mn-cs"/>
            </a:endParaRPr>
          </a:p>
        </p:txBody>
      </p:sp>
      <p:sp>
        <p:nvSpPr>
          <p:cNvPr id="10" name="Freeform 9"/>
          <p:cNvSpPr/>
          <p:nvPr/>
        </p:nvSpPr>
        <p:spPr>
          <a:xfrm>
            <a:off x="953729" y="4660490"/>
            <a:ext cx="88490" cy="1091381"/>
          </a:xfrm>
          <a:custGeom>
            <a:avLst/>
            <a:gdLst>
              <a:gd name="connsiteX0" fmla="*/ 88490 w 88490"/>
              <a:gd name="connsiteY0" fmla="*/ 0 h 1091381"/>
              <a:gd name="connsiteX1" fmla="*/ 39329 w 88490"/>
              <a:gd name="connsiteY1" fmla="*/ 108155 h 1091381"/>
              <a:gd name="connsiteX2" fmla="*/ 0 w 88490"/>
              <a:gd name="connsiteY2" fmla="*/ 196645 h 1091381"/>
              <a:gd name="connsiteX3" fmla="*/ 0 w 88490"/>
              <a:gd name="connsiteY3" fmla="*/ 1091381 h 1091381"/>
            </a:gdLst>
            <a:ahLst/>
            <a:cxnLst>
              <a:cxn ang="0">
                <a:pos x="connsiteX0" y="connsiteY0"/>
              </a:cxn>
              <a:cxn ang="0">
                <a:pos x="connsiteX1" y="connsiteY1"/>
              </a:cxn>
              <a:cxn ang="0">
                <a:pos x="connsiteX2" y="connsiteY2"/>
              </a:cxn>
              <a:cxn ang="0">
                <a:pos x="connsiteX3" y="connsiteY3"/>
              </a:cxn>
            </a:cxnLst>
            <a:rect l="l" t="t" r="r" b="b"/>
            <a:pathLst>
              <a:path w="88490" h="1091381">
                <a:moveTo>
                  <a:pt x="88490" y="0"/>
                </a:moveTo>
                <a:cubicBezTo>
                  <a:pt x="74569" y="41765"/>
                  <a:pt x="68640" y="64187"/>
                  <a:pt x="39329" y="108155"/>
                </a:cubicBezTo>
                <a:cubicBezTo>
                  <a:pt x="21509" y="134887"/>
                  <a:pt x="0" y="161546"/>
                  <a:pt x="0" y="196645"/>
                </a:cubicBezTo>
                <a:lnTo>
                  <a:pt x="0" y="1091381"/>
                </a:ln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8" presetClass="entr" presetSubtype="1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trips(down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3"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trips(upRight)">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35842"/>
                                        </p:tgtEl>
                                        <p:attrNameLst>
                                          <p:attrName>style.visibility</p:attrName>
                                        </p:attrNameLst>
                                      </p:cBhvr>
                                      <p:to>
                                        <p:strVal val="visible"/>
                                      </p:to>
                                    </p:set>
                                    <p:animEffect transition="in" filter="box(in)">
                                      <p:cBhvr>
                                        <p:cTn id="20" dur="500"/>
                                        <p:tgtEl>
                                          <p:spTgt spid="35842"/>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i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3"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strips(upRight)">
                                      <p:cBhvr>
                                        <p:cTn id="28" dur="500"/>
                                        <p:tgtEl>
                                          <p:spTgt spid="3">
                                            <p:txEl>
                                              <p:pRg st="1" end="1"/>
                                            </p:txEl>
                                          </p:spTgt>
                                        </p:tgtEl>
                                      </p:cBhvr>
                                    </p:animEffect>
                                  </p:childTnLst>
                                </p:cTn>
                              </p:par>
                              <p:par>
                                <p:cTn id="29" presetID="18" presetClass="entr" presetSubtype="3" fill="hold" grpId="0"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strips(upRight)">
                                      <p:cBhvr>
                                        <p:cTn id="31" dur="500"/>
                                        <p:tgtEl>
                                          <p:spTgt spid="3">
                                            <p:txEl>
                                              <p:pRg st="2" end="2"/>
                                            </p:txEl>
                                          </p:spTgt>
                                        </p:tgtEl>
                                      </p:cBhvr>
                                    </p:animEffect>
                                  </p:childTnLst>
                                </p:cTn>
                              </p:par>
                              <p:par>
                                <p:cTn id="32" presetID="18" presetClass="entr" presetSubtype="3" fill="hold" grpId="0"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strips(upRight)">
                                      <p:cBhvr>
                                        <p:cTn id="34" dur="500"/>
                                        <p:tgtEl>
                                          <p:spTgt spid="3">
                                            <p:txEl>
                                              <p:pRg st="3" end="3"/>
                                            </p:txEl>
                                          </p:spTgt>
                                        </p:tgtEl>
                                      </p:cBhvr>
                                    </p:animEffect>
                                  </p:childTnLst>
                                </p:cTn>
                              </p:par>
                              <p:par>
                                <p:cTn id="35" presetID="4" presetClass="exit" presetSubtype="16" fill="hold" grpId="1" nodeType="withEffect">
                                  <p:stCondLst>
                                    <p:cond delay="0"/>
                                  </p:stCondLst>
                                  <p:childTnLst>
                                    <p:animEffect transition="out" filter="box(in)">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8" presetClass="entr" presetSubtype="3"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strips(upRight)">
                                      <p:cBhvr>
                                        <p:cTn id="42" dur="500"/>
                                        <p:tgtEl>
                                          <p:spTgt spid="3">
                                            <p:txEl>
                                              <p:pRg st="4" end="4"/>
                                            </p:txEl>
                                          </p:spTgt>
                                        </p:tgtEl>
                                      </p:cBhvr>
                                    </p:animEffect>
                                  </p:childTnLst>
                                </p:cTn>
                              </p:par>
                              <p:par>
                                <p:cTn id="43" presetID="18" presetClass="entr" presetSubtype="12"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strips(down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3"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strips(upRight)">
                                      <p:cBhvr>
                                        <p:cTn id="50" dur="500"/>
                                        <p:tgtEl>
                                          <p:spTgt spid="3">
                                            <p:txEl>
                                              <p:pRg st="5" end="5"/>
                                            </p:txEl>
                                          </p:spTgt>
                                        </p:tgtEl>
                                      </p:cBhvr>
                                    </p:animEffect>
                                  </p:childTnLst>
                                </p:cTn>
                              </p:par>
                              <p:par>
                                <p:cTn id="51" presetID="18" presetClass="entr" presetSubtype="3" fill="hold" grpId="0" nodeType="with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strips(upRight)">
                                      <p:cBhvr>
                                        <p:cTn id="53" dur="500"/>
                                        <p:tgtEl>
                                          <p:spTgt spid="3">
                                            <p:txEl>
                                              <p:pRg st="6" end="6"/>
                                            </p:txEl>
                                          </p:spTgt>
                                        </p:tgtEl>
                                      </p:cBhvr>
                                    </p:animEffect>
                                  </p:childTnLst>
                                </p:cTn>
                              </p:par>
                              <p:par>
                                <p:cTn id="54" presetID="1" presetClass="exit" presetSubtype="0" fill="hold" grpId="1" nodeType="withEffect">
                                  <p:stCondLst>
                                    <p:cond delay="0"/>
                                  </p:stCondLst>
                                  <p:childTnLst>
                                    <p:set>
                                      <p:cBhvr>
                                        <p:cTn id="55" dur="1" fill="hold">
                                          <p:stCondLst>
                                            <p:cond delay="0"/>
                                          </p:stCondLst>
                                        </p:cTn>
                                        <p:tgtEl>
                                          <p:spTgt spid="10"/>
                                        </p:tgtEl>
                                        <p:attrNameLst>
                                          <p:attrName>style.visibility</p:attrName>
                                        </p:attrNameLst>
                                      </p:cBhvr>
                                      <p:to>
                                        <p:strVal val="hidden"/>
                                      </p:to>
                                    </p:set>
                                  </p:childTnLst>
                                </p:cTn>
                              </p:par>
                              <p:par>
                                <p:cTn id="56" presetID="18" presetClass="entr" presetSubtype="3" fill="hold" grpId="0" nodeType="with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Effect transition="in" filter="strips(upRight)">
                                      <p:cBhvr>
                                        <p:cTn id="5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7" grpId="0" animBg="1"/>
      <p:bldP spid="7" grpId="1" animBg="1"/>
      <p:bldP spid="10" grpId="0" animBg="1"/>
      <p:bldP spid="1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2286000"/>
            <a:ext cx="6705600" cy="4343400"/>
          </a:xfrm>
        </p:spPr>
        <p:txBody>
          <a:bodyPr>
            <a:normAutofit lnSpcReduction="10000"/>
          </a:bodyPr>
          <a:lstStyle/>
          <a:p>
            <a:r>
              <a:rPr lang="en-US" b="1" dirty="0" smtClean="0">
                <a:solidFill>
                  <a:schemeClr val="accent3">
                    <a:lumMod val="50000"/>
                  </a:schemeClr>
                </a:solidFill>
              </a:rPr>
              <a:t>Action:  </a:t>
            </a:r>
          </a:p>
          <a:p>
            <a:pPr lvl="1"/>
            <a:r>
              <a:rPr lang="en-US" sz="2800" dirty="0" smtClean="0"/>
              <a:t>Planter flexion of the distal phalanx of the big toe</a:t>
            </a:r>
          </a:p>
          <a:p>
            <a:pPr lvl="1"/>
            <a:r>
              <a:rPr lang="en-US" sz="2800" dirty="0" smtClean="0"/>
              <a:t>Assists in planter flexion of the foot.</a:t>
            </a:r>
          </a:p>
          <a:p>
            <a:pPr lvl="1"/>
            <a:r>
              <a:rPr lang="en-US" sz="2800" dirty="0" smtClean="0"/>
              <a:t>Inverts foot at </a:t>
            </a:r>
            <a:r>
              <a:rPr lang="en-US" sz="2800" dirty="0" err="1" smtClean="0"/>
              <a:t>subtalar</a:t>
            </a:r>
            <a:r>
              <a:rPr lang="en-US" sz="2800" dirty="0" smtClean="0"/>
              <a:t> and transverse tarsal joints</a:t>
            </a:r>
          </a:p>
          <a:p>
            <a:pPr lvl="1"/>
            <a:r>
              <a:rPr lang="en-US" sz="2800" dirty="0" smtClean="0"/>
              <a:t>Supports medial longitudinal arch of the foot</a:t>
            </a:r>
            <a:endParaRPr lang="en-US" dirty="0" smtClean="0"/>
          </a:p>
          <a:p>
            <a:endParaRPr lang="en-US" dirty="0" smtClean="0"/>
          </a:p>
          <a:p>
            <a:endParaRPr lang="en-US" dirty="0"/>
          </a:p>
        </p:txBody>
      </p:sp>
      <p:sp>
        <p:nvSpPr>
          <p:cNvPr id="4" name="Title 1"/>
          <p:cNvSpPr>
            <a:spLocks noGrp="1"/>
          </p:cNvSpPr>
          <p:nvPr>
            <p:ph type="title"/>
          </p:nvPr>
        </p:nvSpPr>
        <p:spPr/>
        <p:txBody>
          <a:bodyPr>
            <a:normAutofit fontScale="90000"/>
          </a:bodyPr>
          <a:lstStyle/>
          <a:p>
            <a:r>
              <a:rPr lang="en-US" sz="3200" dirty="0" smtClean="0"/>
              <a:t>Deep group:</a:t>
            </a:r>
            <a:br>
              <a:rPr lang="en-US" sz="3200" dirty="0" smtClean="0"/>
            </a:br>
            <a:r>
              <a:rPr lang="en-US" sz="3200" dirty="0" smtClean="0"/>
              <a:t>4. </a:t>
            </a:r>
            <a:r>
              <a:rPr lang="en-US" dirty="0" err="1" smtClean="0">
                <a:effectLst>
                  <a:outerShdw blurRad="38100" dist="38100" dir="2700000" algn="tl">
                    <a:srgbClr val="000000">
                      <a:alpha val="43137"/>
                    </a:srgbClr>
                  </a:outerShdw>
                  <a:reflection blurRad="12700" stA="48000" endA="300" endPos="55000" dir="5400000" sy="-90000" algn="bl" rotWithShape="0"/>
                </a:effectLst>
              </a:rPr>
              <a:t>Tibialis</a:t>
            </a:r>
            <a:r>
              <a:rPr lang="en-US" dirty="0" smtClean="0">
                <a:effectLst>
                  <a:outerShdw blurRad="38100" dist="38100" dir="2700000" algn="tl">
                    <a:srgbClr val="000000">
                      <a:alpha val="43137"/>
                    </a:srgbClr>
                  </a:outerShdw>
                  <a:reflection blurRad="12700" stA="48000" endA="300" endPos="55000" dir="5400000" sy="-90000" algn="bl" rotWithShape="0"/>
                </a:effectLst>
              </a:rPr>
              <a:t> Posterior</a:t>
            </a:r>
            <a:endParaRPr lang="en-US" dirty="0"/>
          </a:p>
        </p:txBody>
      </p:sp>
      <p:pic>
        <p:nvPicPr>
          <p:cNvPr id="36866" name="Picture 2"/>
          <p:cNvPicPr>
            <a:picLocks noChangeAspect="1" noChangeArrowheads="1"/>
          </p:cNvPicPr>
          <p:nvPr/>
        </p:nvPicPr>
        <p:blipFill>
          <a:blip r:embed="rId2"/>
          <a:srcRect/>
          <a:stretch>
            <a:fillRect/>
          </a:stretch>
        </p:blipFill>
        <p:spPr bwMode="auto">
          <a:xfrm>
            <a:off x="609600" y="1600199"/>
            <a:ext cx="1600200" cy="5081047"/>
          </a:xfrm>
          <a:prstGeom prst="rect">
            <a:avLst/>
          </a:prstGeom>
          <a:noFill/>
          <a:ln w="9525">
            <a:noFill/>
            <a:miter lim="800000"/>
            <a:headEnd/>
            <a:tailEnd/>
          </a:ln>
        </p:spPr>
      </p:pic>
      <p:sp>
        <p:nvSpPr>
          <p:cNvPr id="6" name="Right Arrow 5"/>
          <p:cNvSpPr/>
          <p:nvPr/>
        </p:nvSpPr>
        <p:spPr>
          <a:xfrm>
            <a:off x="0" y="4038600"/>
            <a:ext cx="685800" cy="762000"/>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Calibri"/>
              <a:ea typeface="+mn-ea"/>
              <a:cs typeface="+mn-cs"/>
            </a:endParaRPr>
          </a:p>
        </p:txBody>
      </p:sp>
      <p:pic>
        <p:nvPicPr>
          <p:cNvPr id="36867" name="Picture 3"/>
          <p:cNvPicPr>
            <a:picLocks noChangeAspect="1" noChangeArrowheads="1"/>
          </p:cNvPicPr>
          <p:nvPr/>
        </p:nvPicPr>
        <p:blipFill>
          <a:blip r:embed="rId3"/>
          <a:srcRect/>
          <a:stretch>
            <a:fillRect/>
          </a:stretch>
        </p:blipFill>
        <p:spPr bwMode="auto">
          <a:xfrm>
            <a:off x="0" y="0"/>
            <a:ext cx="2844800" cy="4229100"/>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err="1" smtClean="0"/>
              <a:t>Bilal</a:t>
            </a:r>
            <a:r>
              <a:rPr lang="en-US" dirty="0" smtClean="0"/>
              <a:t> M.. K. </a:t>
            </a:r>
            <a:r>
              <a:rPr lang="en-US" dirty="0" err="1" smtClean="0"/>
              <a:t>Marwa</a:t>
            </a:r>
            <a:endParaRPr lang="en-US" dirty="0"/>
          </a:p>
        </p:txBody>
      </p:sp>
      <p:sp>
        <p:nvSpPr>
          <p:cNvPr id="2" name="Title 1"/>
          <p:cNvSpPr>
            <a:spLocks noGrp="1"/>
          </p:cNvSpPr>
          <p:nvPr>
            <p:ph type="ctrTitle"/>
          </p:nvPr>
        </p:nvSpPr>
        <p:spPr>
          <a:xfrm>
            <a:off x="1828800" y="4648200"/>
            <a:ext cx="6553200" cy="1219200"/>
          </a:xfrm>
        </p:spPr>
        <p:txBody>
          <a:bodyPr/>
          <a:lstStyle/>
          <a:p>
            <a:r>
              <a:rPr lang="en-US" dirty="0" smtClean="0"/>
              <a:t>BACK OF THE LEG</a:t>
            </a:r>
            <a:endParaRPr lang="en-US" dirty="0"/>
          </a:p>
        </p:txBody>
      </p:sp>
      <p:pic>
        <p:nvPicPr>
          <p:cNvPr id="6" name="Picture 5"/>
          <p:cNvPicPr/>
          <p:nvPr/>
        </p:nvPicPr>
        <p:blipFill>
          <a:blip r:embed="rId2">
            <a:duotone>
              <a:schemeClr val="accent4">
                <a:shade val="45000"/>
                <a:satMod val="135000"/>
              </a:schemeClr>
              <a:prstClr val="white"/>
            </a:duotone>
          </a:blip>
          <a:srcRect/>
          <a:stretch>
            <a:fillRect/>
          </a:stretch>
        </p:blipFill>
        <p:spPr bwMode="auto">
          <a:xfrm>
            <a:off x="0" y="4648200"/>
            <a:ext cx="1828800" cy="1676400"/>
          </a:xfrm>
          <a:prstGeom prst="rect">
            <a:avLst/>
          </a:prstGeom>
          <a:noFill/>
          <a:ln w="9525">
            <a:noFill/>
            <a:miter lim="800000"/>
            <a:headEnd/>
            <a:tailEnd/>
          </a:ln>
        </p:spPr>
      </p:pic>
      <p:pic>
        <p:nvPicPr>
          <p:cNvPr id="7" name="Picture 6" descr="conan.jpg"/>
          <p:cNvPicPr>
            <a:picLocks noChangeAspect="1"/>
          </p:cNvPicPr>
          <p:nvPr/>
        </p:nvPicPr>
        <p:blipFill>
          <a:blip r:embed="rId3"/>
          <a:stretch>
            <a:fillRect/>
          </a:stretch>
        </p:blipFill>
        <p:spPr>
          <a:xfrm>
            <a:off x="8458200" y="6172200"/>
            <a:ext cx="685800" cy="685800"/>
          </a:xfrm>
          <a:prstGeom prst="rect">
            <a:avLst/>
          </a:prstGeom>
        </p:spPr>
      </p:pic>
      <p:sp>
        <p:nvSpPr>
          <p:cNvPr id="8" name="TextBox 7"/>
          <p:cNvSpPr txBox="1"/>
          <p:nvPr/>
        </p:nvSpPr>
        <p:spPr>
          <a:xfrm>
            <a:off x="0" y="0"/>
            <a:ext cx="1828800" cy="830997"/>
          </a:xfrm>
          <a:prstGeom prst="rect">
            <a:avLst/>
          </a:prstGeom>
          <a:noFill/>
        </p:spPr>
        <p:txBody>
          <a:bodyPr wrap="square" rtlCol="0">
            <a:spAutoFit/>
          </a:bodyPr>
          <a:lstStyle/>
          <a:p>
            <a:pPr algn="l" rtl="0"/>
            <a:r>
              <a:rPr lang="en-US" sz="1600" kern="1200" dirty="0">
                <a:solidFill>
                  <a:prstClr val="black"/>
                </a:solidFill>
                <a:latin typeface="Calibri"/>
                <a:ea typeface="+mn-ea"/>
                <a:cs typeface="+mn-cs"/>
              </a:rPr>
              <a:t>KSU</a:t>
            </a:r>
          </a:p>
          <a:p>
            <a:pPr algn="l" rtl="0"/>
            <a:r>
              <a:rPr lang="en-US" sz="1600" kern="1200" dirty="0">
                <a:solidFill>
                  <a:prstClr val="black"/>
                </a:solidFill>
                <a:latin typeface="Calibri"/>
                <a:ea typeface="+mn-ea"/>
                <a:cs typeface="+mn-cs"/>
              </a:rPr>
              <a:t>College of Medicine</a:t>
            </a:r>
          </a:p>
          <a:p>
            <a:pPr algn="l" rtl="0"/>
            <a:r>
              <a:rPr lang="en-US" sz="1600" kern="1200" dirty="0">
                <a:solidFill>
                  <a:prstClr val="black"/>
                </a:solidFill>
                <a:latin typeface="Calibri"/>
                <a:ea typeface="+mn-ea"/>
                <a:cs typeface="+mn-cs"/>
              </a:rPr>
              <a:t>Anatomy (121 ANA)</a:t>
            </a:r>
          </a:p>
        </p:txBody>
      </p:sp>
      <p:pic>
        <p:nvPicPr>
          <p:cNvPr id="9" name="Picture 8" descr="lowerlimb.bmp"/>
          <p:cNvPicPr>
            <a:picLocks noChangeAspect="1"/>
          </p:cNvPicPr>
          <p:nvPr/>
        </p:nvPicPr>
        <p:blipFill>
          <a:blip r:embed="rId4">
            <a:duotone>
              <a:prstClr val="black"/>
              <a:schemeClr val="accent2">
                <a:tint val="45000"/>
                <a:satMod val="400000"/>
              </a:schemeClr>
            </a:duotone>
          </a:blip>
          <a:stretch>
            <a:fillRect/>
          </a:stretch>
        </p:blipFill>
        <p:spPr>
          <a:xfrm>
            <a:off x="0" y="0"/>
            <a:ext cx="9132734" cy="6858000"/>
          </a:xfrm>
          <a:prstGeom prst="rect">
            <a:avLst/>
          </a:prstGeom>
        </p:spPr>
      </p:pic>
      <p:graphicFrame>
        <p:nvGraphicFramePr>
          <p:cNvPr id="12" name="Diagram 11"/>
          <p:cNvGraphicFramePr/>
          <p:nvPr/>
        </p:nvGraphicFramePr>
        <p:xfrm>
          <a:off x="304800" y="304800"/>
          <a:ext cx="8229600" cy="1066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Rectangle 13"/>
          <p:cNvSpPr/>
          <p:nvPr/>
        </p:nvSpPr>
        <p:spPr>
          <a:xfrm>
            <a:off x="1981200" y="2133600"/>
            <a:ext cx="5799728" cy="3524042"/>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15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Supply</a:t>
            </a:r>
          </a:p>
          <a:p>
            <a:pPr algn="ctr">
              <a:buFontTx/>
              <a:buChar char="-"/>
            </a:pP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Nerve Supply</a:t>
            </a:r>
          </a:p>
          <a:p>
            <a:pPr algn="ctr">
              <a:buFontTx/>
              <a:buChar char="-"/>
            </a:pP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Arterial Supply</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Arterial Supply:</a:t>
            </a:r>
            <a:br>
              <a:rPr lang="en-US" sz="3200" dirty="0" smtClean="0"/>
            </a:br>
            <a:r>
              <a:rPr lang="en-US" dirty="0" smtClean="0">
                <a:effectLst>
                  <a:outerShdw blurRad="38100" dist="38100" dir="2700000" algn="tl">
                    <a:srgbClr val="000000">
                      <a:alpha val="43137"/>
                    </a:srgbClr>
                  </a:outerShdw>
                  <a:reflection blurRad="12700" stA="48000" endA="300" endPos="55000" dir="5400000" sy="-90000" algn="bl" rotWithShape="0"/>
                </a:effectLst>
              </a:rPr>
              <a:t>Posterior </a:t>
            </a:r>
            <a:r>
              <a:rPr lang="en-US" dirty="0" err="1" smtClean="0">
                <a:effectLst>
                  <a:outerShdw blurRad="38100" dist="38100" dir="2700000" algn="tl">
                    <a:srgbClr val="000000">
                      <a:alpha val="43137"/>
                    </a:srgbClr>
                  </a:outerShdw>
                  <a:reflection blurRad="12700" stA="48000" endA="300" endPos="55000" dir="5400000" sy="-90000" algn="bl" rotWithShape="0"/>
                </a:effectLst>
              </a:rPr>
              <a:t>Tibial</a:t>
            </a:r>
            <a:r>
              <a:rPr lang="en-US" dirty="0" smtClean="0">
                <a:effectLst>
                  <a:outerShdw blurRad="38100" dist="38100" dir="2700000" algn="tl">
                    <a:srgbClr val="000000">
                      <a:alpha val="43137"/>
                    </a:srgbClr>
                  </a:outerShdw>
                  <a:reflection blurRad="12700" stA="48000" endA="300" endPos="55000" dir="5400000" sy="-90000" algn="bl" rotWithShape="0"/>
                </a:effectLst>
              </a:rPr>
              <a:t> Artery</a:t>
            </a:r>
            <a:endParaRPr lang="en-US" dirty="0"/>
          </a:p>
        </p:txBody>
      </p:sp>
      <p:sp>
        <p:nvSpPr>
          <p:cNvPr id="3" name="Content Placeholder 2"/>
          <p:cNvSpPr>
            <a:spLocks noGrp="1"/>
          </p:cNvSpPr>
          <p:nvPr>
            <p:ph idx="1"/>
          </p:nvPr>
        </p:nvSpPr>
        <p:spPr>
          <a:xfrm>
            <a:off x="2743200" y="1752600"/>
            <a:ext cx="6400800" cy="5105400"/>
          </a:xfrm>
        </p:spPr>
        <p:txBody>
          <a:bodyPr>
            <a:normAutofit fontScale="85000" lnSpcReduction="20000"/>
          </a:bodyPr>
          <a:lstStyle/>
          <a:p>
            <a:r>
              <a:rPr lang="en-US" dirty="0" smtClean="0"/>
              <a:t>Begins as the </a:t>
            </a:r>
            <a:r>
              <a:rPr lang="en-US" dirty="0" err="1" smtClean="0"/>
              <a:t>poploteal</a:t>
            </a:r>
            <a:r>
              <a:rPr lang="en-US" dirty="0" smtClean="0"/>
              <a:t> artery divides to give </a:t>
            </a:r>
            <a:r>
              <a:rPr lang="en-US" b="1" dirty="0" smtClean="0"/>
              <a:t>posterior </a:t>
            </a:r>
            <a:r>
              <a:rPr lang="en-US" i="1" dirty="0" smtClean="0"/>
              <a:t>&amp; anterior </a:t>
            </a:r>
            <a:r>
              <a:rPr lang="en-US" i="1" dirty="0" err="1" smtClean="0"/>
              <a:t>tibial</a:t>
            </a:r>
            <a:r>
              <a:rPr lang="en-US" i="1" dirty="0" smtClean="0"/>
              <a:t> arteries</a:t>
            </a:r>
            <a:r>
              <a:rPr lang="en-US" dirty="0" smtClean="0"/>
              <a:t>.</a:t>
            </a:r>
            <a:endParaRPr lang="en-US" b="1" dirty="0" smtClean="0"/>
          </a:p>
          <a:p>
            <a:r>
              <a:rPr lang="en-US" b="1" dirty="0" smtClean="0"/>
              <a:t>Begin: </a:t>
            </a:r>
            <a:r>
              <a:rPr lang="en-US" dirty="0" smtClean="0"/>
              <a:t>at level of the distal border of </a:t>
            </a:r>
            <a:r>
              <a:rPr lang="en-US" dirty="0" err="1" smtClean="0"/>
              <a:t>popliteus</a:t>
            </a:r>
            <a:r>
              <a:rPr lang="en-US" dirty="0" smtClean="0"/>
              <a:t> muscle </a:t>
            </a:r>
          </a:p>
          <a:p>
            <a:r>
              <a:rPr lang="en-US" b="1" dirty="0" smtClean="0"/>
              <a:t>Route:</a:t>
            </a:r>
          </a:p>
          <a:p>
            <a:pPr lvl="1"/>
            <a:r>
              <a:rPr lang="en-US" dirty="0" smtClean="0"/>
              <a:t>Passes downward deep to </a:t>
            </a:r>
            <a:r>
              <a:rPr lang="en-US" dirty="0" err="1" smtClean="0"/>
              <a:t>Gastrocnemius</a:t>
            </a:r>
            <a:r>
              <a:rPr lang="en-US" dirty="0" smtClean="0"/>
              <a:t> &amp; </a:t>
            </a:r>
            <a:r>
              <a:rPr lang="en-US" dirty="0" err="1" smtClean="0"/>
              <a:t>soleus</a:t>
            </a:r>
            <a:r>
              <a:rPr lang="en-US" dirty="0" smtClean="0"/>
              <a:t> &amp; deep to transverse fascia of the leg</a:t>
            </a:r>
          </a:p>
          <a:p>
            <a:pPr lvl="1"/>
            <a:r>
              <a:rPr lang="en-US" dirty="0" smtClean="0"/>
              <a:t>It descends on posterior surface of </a:t>
            </a:r>
            <a:r>
              <a:rPr lang="en-US" dirty="0" err="1" smtClean="0"/>
              <a:t>tibialis</a:t>
            </a:r>
            <a:r>
              <a:rPr lang="en-US" dirty="0" smtClean="0"/>
              <a:t> posterior</a:t>
            </a:r>
          </a:p>
          <a:p>
            <a:pPr lvl="1"/>
            <a:r>
              <a:rPr lang="en-US" dirty="0" smtClean="0"/>
              <a:t>Its lower part lies on back of tibia covered by skin &amp; fascia only</a:t>
            </a:r>
          </a:p>
          <a:p>
            <a:pPr lvl="1"/>
            <a:r>
              <a:rPr lang="en-US" dirty="0" smtClean="0"/>
              <a:t>It passes behind the medial </a:t>
            </a:r>
            <a:r>
              <a:rPr lang="en-US" dirty="0" err="1" smtClean="0"/>
              <a:t>malleolus</a:t>
            </a:r>
            <a:r>
              <a:rPr lang="en-US" dirty="0" smtClean="0"/>
              <a:t> to the sole deep to flexor </a:t>
            </a:r>
            <a:r>
              <a:rPr lang="en-US" dirty="0" err="1" smtClean="0"/>
              <a:t>retinaculum</a:t>
            </a:r>
            <a:endParaRPr lang="en-US" dirty="0" smtClean="0"/>
          </a:p>
          <a:p>
            <a:r>
              <a:rPr lang="en-US" b="1" dirty="0" smtClean="0"/>
              <a:t>Termination: </a:t>
            </a:r>
            <a:r>
              <a:rPr lang="en-US" dirty="0" smtClean="0"/>
              <a:t>divide into medial and lateral plantar </a:t>
            </a:r>
            <a:r>
              <a:rPr lang="en-US" dirty="0" err="1" smtClean="0"/>
              <a:t>aa</a:t>
            </a:r>
            <a:r>
              <a:rPr lang="en-US" dirty="0" smtClean="0"/>
              <a:t>.</a:t>
            </a:r>
            <a:endParaRPr lang="en-US" b="1" dirty="0" smtClean="0"/>
          </a:p>
        </p:txBody>
      </p:sp>
      <p:pic>
        <p:nvPicPr>
          <p:cNvPr id="40962" name="Picture 2"/>
          <p:cNvPicPr>
            <a:picLocks noChangeAspect="1" noChangeArrowheads="1"/>
          </p:cNvPicPr>
          <p:nvPr/>
        </p:nvPicPr>
        <p:blipFill>
          <a:blip r:embed="rId2"/>
          <a:srcRect/>
          <a:stretch>
            <a:fillRect/>
          </a:stretch>
        </p:blipFill>
        <p:spPr bwMode="auto">
          <a:xfrm>
            <a:off x="0" y="228600"/>
            <a:ext cx="2643473" cy="66294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Arterial Supply:</a:t>
            </a:r>
            <a:br>
              <a:rPr lang="en-US" sz="3200" dirty="0" smtClean="0"/>
            </a:br>
            <a:r>
              <a:rPr lang="en-US" dirty="0" smtClean="0">
                <a:effectLst>
                  <a:outerShdw blurRad="38100" dist="38100" dir="2700000" algn="tl">
                    <a:srgbClr val="000000">
                      <a:alpha val="43137"/>
                    </a:srgbClr>
                  </a:outerShdw>
                  <a:reflection blurRad="12700" stA="48000" endA="300" endPos="55000" dir="5400000" sy="-90000" algn="bl" rotWithShape="0"/>
                </a:effectLst>
              </a:rPr>
              <a:t>Posterior </a:t>
            </a:r>
            <a:r>
              <a:rPr lang="en-US" dirty="0" err="1" smtClean="0">
                <a:effectLst>
                  <a:outerShdw blurRad="38100" dist="38100" dir="2700000" algn="tl">
                    <a:srgbClr val="000000">
                      <a:alpha val="43137"/>
                    </a:srgbClr>
                  </a:outerShdw>
                  <a:reflection blurRad="12700" stA="48000" endA="300" endPos="55000" dir="5400000" sy="-90000" algn="bl" rotWithShape="0"/>
                </a:effectLst>
              </a:rPr>
              <a:t>Tibial</a:t>
            </a:r>
            <a:r>
              <a:rPr lang="en-US" dirty="0" smtClean="0">
                <a:effectLst>
                  <a:outerShdw blurRad="38100" dist="38100" dir="2700000" algn="tl">
                    <a:srgbClr val="000000">
                      <a:alpha val="43137"/>
                    </a:srgbClr>
                  </a:outerShdw>
                  <a:reflection blurRad="12700" stA="48000" endA="300" endPos="55000" dir="5400000" sy="-90000" algn="bl" rotWithShape="0"/>
                </a:effectLst>
              </a:rPr>
              <a:t> Artery</a:t>
            </a:r>
            <a:endParaRPr lang="en-US" dirty="0"/>
          </a:p>
        </p:txBody>
      </p:sp>
      <p:sp>
        <p:nvSpPr>
          <p:cNvPr id="3" name="Content Placeholder 2"/>
          <p:cNvSpPr>
            <a:spLocks noGrp="1"/>
          </p:cNvSpPr>
          <p:nvPr>
            <p:ph idx="1"/>
          </p:nvPr>
        </p:nvSpPr>
        <p:spPr>
          <a:xfrm>
            <a:off x="2743200" y="1752600"/>
            <a:ext cx="6400800" cy="5105400"/>
          </a:xfrm>
        </p:spPr>
        <p:txBody>
          <a:bodyPr>
            <a:normAutofit fontScale="92500" lnSpcReduction="10000"/>
          </a:bodyPr>
          <a:lstStyle/>
          <a:p>
            <a:r>
              <a:rPr lang="en-US" b="1" dirty="0" smtClean="0"/>
              <a:t>Branches:</a:t>
            </a:r>
          </a:p>
          <a:p>
            <a:pPr lvl="1">
              <a:buAutoNum type="arabicPeriod"/>
            </a:pPr>
            <a:r>
              <a:rPr lang="en-US" b="1" dirty="0" err="1" smtClean="0"/>
              <a:t>Peroneal</a:t>
            </a:r>
            <a:r>
              <a:rPr lang="en-US" b="1" dirty="0" smtClean="0"/>
              <a:t> Artery </a:t>
            </a:r>
            <a:r>
              <a:rPr lang="en-US" sz="1800" dirty="0" smtClean="0"/>
              <a:t>(large)</a:t>
            </a:r>
            <a:endParaRPr lang="en-US" b="1" dirty="0" smtClean="0"/>
          </a:p>
          <a:p>
            <a:pPr lvl="2"/>
            <a:r>
              <a:rPr lang="en-US" dirty="0" smtClean="0"/>
              <a:t>Arises close to the origin of posterior </a:t>
            </a:r>
            <a:r>
              <a:rPr lang="en-US" dirty="0" err="1" smtClean="0"/>
              <a:t>Tibial</a:t>
            </a:r>
            <a:r>
              <a:rPr lang="en-US" dirty="0" smtClean="0"/>
              <a:t> a.</a:t>
            </a:r>
          </a:p>
          <a:p>
            <a:pPr lvl="2"/>
            <a:r>
              <a:rPr lang="en-US" dirty="0" smtClean="0"/>
              <a:t>Gives nutrient artery to the fibula &amp; descends behind it.</a:t>
            </a:r>
          </a:p>
          <a:p>
            <a:pPr lvl="2"/>
            <a:r>
              <a:rPr lang="en-US" dirty="0" smtClean="0"/>
              <a:t>Gives muscular branches</a:t>
            </a:r>
          </a:p>
          <a:p>
            <a:pPr lvl="2"/>
            <a:r>
              <a:rPr lang="en-US" b="1" dirty="0" smtClean="0"/>
              <a:t>End: </a:t>
            </a:r>
            <a:r>
              <a:rPr lang="en-US" dirty="0" smtClean="0"/>
              <a:t>Shares in </a:t>
            </a:r>
            <a:r>
              <a:rPr lang="en-US" dirty="0" err="1" smtClean="0"/>
              <a:t>anastomosis</a:t>
            </a:r>
            <a:r>
              <a:rPr lang="en-US" dirty="0" smtClean="0"/>
              <a:t> around the ankle</a:t>
            </a:r>
          </a:p>
          <a:p>
            <a:pPr lvl="2"/>
            <a:r>
              <a:rPr lang="en-US" b="1" dirty="0" smtClean="0"/>
              <a:t>Perforating branch:</a:t>
            </a:r>
            <a:r>
              <a:rPr lang="en-US" dirty="0" smtClean="0"/>
              <a:t> pierces </a:t>
            </a:r>
            <a:r>
              <a:rPr lang="en-US" dirty="0" err="1" smtClean="0"/>
              <a:t>interosseous</a:t>
            </a:r>
            <a:r>
              <a:rPr lang="en-US" dirty="0" smtClean="0"/>
              <a:t> membrane to reach lower part of front of leg</a:t>
            </a:r>
          </a:p>
          <a:p>
            <a:pPr lvl="1">
              <a:buFont typeface="Wingdings" pitchFamily="2" charset="2"/>
              <a:buAutoNum type="arabicPeriod"/>
            </a:pPr>
            <a:r>
              <a:rPr lang="en-US" b="1" dirty="0" smtClean="0"/>
              <a:t>Muscular branches</a:t>
            </a:r>
          </a:p>
          <a:p>
            <a:pPr lvl="1">
              <a:buFont typeface="Wingdings" pitchFamily="2" charset="2"/>
              <a:buAutoNum type="arabicPeriod"/>
            </a:pPr>
            <a:r>
              <a:rPr lang="en-US" b="1" dirty="0" smtClean="0"/>
              <a:t>Nutrient artery to tibia</a:t>
            </a:r>
          </a:p>
          <a:p>
            <a:pPr lvl="1">
              <a:buFont typeface="Wingdings" pitchFamily="2" charset="2"/>
              <a:buAutoNum type="arabicPeriod"/>
            </a:pPr>
            <a:r>
              <a:rPr lang="en-US" b="1" dirty="0" err="1" smtClean="0"/>
              <a:t>Anastomotic</a:t>
            </a:r>
            <a:r>
              <a:rPr lang="en-US" b="1" dirty="0" smtClean="0"/>
              <a:t> branches</a:t>
            </a:r>
          </a:p>
        </p:txBody>
      </p:sp>
      <p:pic>
        <p:nvPicPr>
          <p:cNvPr id="40962" name="Picture 2"/>
          <p:cNvPicPr>
            <a:picLocks noChangeAspect="1" noChangeArrowheads="1"/>
          </p:cNvPicPr>
          <p:nvPr/>
        </p:nvPicPr>
        <p:blipFill>
          <a:blip r:embed="rId2"/>
          <a:srcRect/>
          <a:stretch>
            <a:fillRect/>
          </a:stretch>
        </p:blipFill>
        <p:spPr bwMode="auto">
          <a:xfrm>
            <a:off x="0" y="228600"/>
            <a:ext cx="2643473" cy="66294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Nerve Supply:</a:t>
            </a:r>
            <a:br>
              <a:rPr lang="en-US" sz="3200" dirty="0" smtClean="0"/>
            </a:br>
            <a:r>
              <a:rPr lang="en-US" dirty="0" err="1" smtClean="0">
                <a:effectLst>
                  <a:outerShdw blurRad="38100" dist="38100" dir="2700000" algn="tl">
                    <a:srgbClr val="000000">
                      <a:alpha val="43137"/>
                    </a:srgbClr>
                  </a:outerShdw>
                  <a:reflection blurRad="12700" stA="48000" endA="300" endPos="55000" dir="5400000" sy="-90000" algn="bl" rotWithShape="0"/>
                </a:effectLst>
              </a:rPr>
              <a:t>Tibial</a:t>
            </a:r>
            <a:r>
              <a:rPr lang="en-US" dirty="0" smtClean="0">
                <a:effectLst>
                  <a:outerShdw blurRad="38100" dist="38100" dir="2700000" algn="tl">
                    <a:srgbClr val="000000">
                      <a:alpha val="43137"/>
                    </a:srgbClr>
                  </a:outerShdw>
                  <a:reflection blurRad="12700" stA="48000" endA="300" endPos="55000" dir="5400000" sy="-90000" algn="bl" rotWithShape="0"/>
                </a:effectLst>
              </a:rPr>
              <a:t> Nerve</a:t>
            </a:r>
            <a:endParaRPr lang="en-US" dirty="0"/>
          </a:p>
        </p:txBody>
      </p:sp>
      <p:sp>
        <p:nvSpPr>
          <p:cNvPr id="3" name="Content Placeholder 2"/>
          <p:cNvSpPr>
            <a:spLocks noGrp="1"/>
          </p:cNvSpPr>
          <p:nvPr>
            <p:ph idx="1"/>
          </p:nvPr>
        </p:nvSpPr>
        <p:spPr>
          <a:xfrm>
            <a:off x="3733800" y="1828800"/>
            <a:ext cx="5410200" cy="5181600"/>
          </a:xfrm>
        </p:spPr>
        <p:txBody>
          <a:bodyPr>
            <a:normAutofit fontScale="85000" lnSpcReduction="20000"/>
          </a:bodyPr>
          <a:lstStyle/>
          <a:p>
            <a:r>
              <a:rPr lang="en-US" b="1" dirty="0" smtClean="0"/>
              <a:t>Begin: </a:t>
            </a:r>
            <a:r>
              <a:rPr lang="en-US" dirty="0" smtClean="0"/>
              <a:t>Larger of the 2 terminal branches of sciatic nerve in the lower 1/3 of back of thigh</a:t>
            </a:r>
          </a:p>
          <a:p>
            <a:r>
              <a:rPr lang="en-US" b="1" dirty="0" smtClean="0"/>
              <a:t>Route:</a:t>
            </a:r>
          </a:p>
          <a:p>
            <a:pPr lvl="1"/>
            <a:r>
              <a:rPr lang="en-US" dirty="0" smtClean="0"/>
              <a:t>It bisects the </a:t>
            </a:r>
            <a:r>
              <a:rPr lang="en-US" dirty="0" err="1" smtClean="0"/>
              <a:t>popliteal</a:t>
            </a:r>
            <a:r>
              <a:rPr lang="en-US" dirty="0" smtClean="0"/>
              <a:t> </a:t>
            </a:r>
            <a:r>
              <a:rPr lang="en-US" dirty="0" err="1" smtClean="0"/>
              <a:t>fossa</a:t>
            </a:r>
            <a:endParaRPr lang="en-US" dirty="0" smtClean="0"/>
          </a:p>
          <a:p>
            <a:pPr lvl="1"/>
            <a:r>
              <a:rPr lang="en-US" dirty="0" smtClean="0"/>
              <a:t>It passes deep to the </a:t>
            </a:r>
            <a:r>
              <a:rPr lang="en-US" dirty="0" err="1" smtClean="0"/>
              <a:t>Gastrocnemius</a:t>
            </a:r>
            <a:r>
              <a:rPr lang="en-US" dirty="0" smtClean="0"/>
              <a:t> and </a:t>
            </a:r>
            <a:r>
              <a:rPr lang="en-US" dirty="0" err="1" smtClean="0"/>
              <a:t>soleus</a:t>
            </a:r>
            <a:endParaRPr lang="en-US" dirty="0" smtClean="0"/>
          </a:p>
          <a:p>
            <a:pPr lvl="1"/>
            <a:r>
              <a:rPr lang="en-US" dirty="0" smtClean="0"/>
              <a:t>It lies on posterior surface of </a:t>
            </a:r>
            <a:r>
              <a:rPr lang="en-US" dirty="0" err="1" smtClean="0"/>
              <a:t>tibialis</a:t>
            </a:r>
            <a:r>
              <a:rPr lang="en-US" dirty="0" smtClean="0"/>
              <a:t> posterior</a:t>
            </a:r>
          </a:p>
          <a:p>
            <a:pPr lvl="1"/>
            <a:r>
              <a:rPr lang="en-US" dirty="0" smtClean="0"/>
              <a:t>It accompanies the posterior </a:t>
            </a:r>
            <a:r>
              <a:rPr lang="en-US" dirty="0" err="1" smtClean="0"/>
              <a:t>tibial</a:t>
            </a:r>
            <a:r>
              <a:rPr lang="en-US" dirty="0" smtClean="0"/>
              <a:t> artery.</a:t>
            </a:r>
          </a:p>
          <a:p>
            <a:pPr lvl="2"/>
            <a:r>
              <a:rPr lang="en-US" dirty="0" smtClean="0"/>
              <a:t>N. medial to a., then crosses to become lateral</a:t>
            </a:r>
          </a:p>
          <a:p>
            <a:pPr lvl="1"/>
            <a:r>
              <a:rPr lang="en-US" dirty="0" smtClean="0"/>
              <a:t>It passes behind the medial </a:t>
            </a:r>
            <a:r>
              <a:rPr lang="en-US" dirty="0" err="1" smtClean="0"/>
              <a:t>malleolus</a:t>
            </a:r>
            <a:r>
              <a:rPr lang="en-US" dirty="0" smtClean="0"/>
              <a:t> to reach the sole, deep to flexor </a:t>
            </a:r>
            <a:r>
              <a:rPr lang="en-US" dirty="0" err="1" smtClean="0"/>
              <a:t>retinaculum</a:t>
            </a:r>
            <a:endParaRPr lang="en-US" dirty="0" smtClean="0"/>
          </a:p>
        </p:txBody>
      </p:sp>
      <p:pic>
        <p:nvPicPr>
          <p:cNvPr id="4" name="Picture 2"/>
          <p:cNvPicPr>
            <a:picLocks noChangeAspect="1" noChangeArrowheads="1"/>
          </p:cNvPicPr>
          <p:nvPr/>
        </p:nvPicPr>
        <p:blipFill>
          <a:blip r:embed="rId2"/>
          <a:srcRect/>
          <a:stretch>
            <a:fillRect/>
          </a:stretch>
        </p:blipFill>
        <p:spPr>
          <a:xfrm>
            <a:off x="0" y="0"/>
            <a:ext cx="3733800" cy="5486400"/>
          </a:xfrm>
          <a:prstGeom prst="rect">
            <a:avLst/>
          </a:prstGeom>
          <a:noFill/>
        </p:spPr>
      </p:pic>
      <p:pic>
        <p:nvPicPr>
          <p:cNvPr id="41986" name="Picture 2"/>
          <p:cNvPicPr>
            <a:picLocks noChangeAspect="1" noChangeArrowheads="1"/>
          </p:cNvPicPr>
          <p:nvPr/>
        </p:nvPicPr>
        <p:blipFill>
          <a:blip r:embed="rId3"/>
          <a:srcRect/>
          <a:stretch>
            <a:fillRect/>
          </a:stretch>
        </p:blipFill>
        <p:spPr bwMode="auto">
          <a:xfrm>
            <a:off x="838200" y="4114800"/>
            <a:ext cx="2901142" cy="2743200"/>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box(in)">
                                      <p:cBhvr>
                                        <p:cTn id="7" dur="5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err="1" smtClean="0"/>
              <a:t>Bilal</a:t>
            </a:r>
            <a:r>
              <a:rPr lang="en-US" dirty="0" smtClean="0"/>
              <a:t> M.. K. </a:t>
            </a:r>
            <a:r>
              <a:rPr lang="en-US" dirty="0" err="1" smtClean="0"/>
              <a:t>Marwa</a:t>
            </a:r>
            <a:endParaRPr lang="en-US" dirty="0"/>
          </a:p>
        </p:txBody>
      </p:sp>
      <p:sp>
        <p:nvSpPr>
          <p:cNvPr id="2" name="Title 1"/>
          <p:cNvSpPr>
            <a:spLocks noGrp="1"/>
          </p:cNvSpPr>
          <p:nvPr>
            <p:ph type="ctrTitle"/>
          </p:nvPr>
        </p:nvSpPr>
        <p:spPr>
          <a:xfrm>
            <a:off x="1828800" y="4648200"/>
            <a:ext cx="6553200" cy="1219200"/>
          </a:xfrm>
        </p:spPr>
        <p:txBody>
          <a:bodyPr/>
          <a:lstStyle/>
          <a:p>
            <a:r>
              <a:rPr lang="en-US" dirty="0" smtClean="0"/>
              <a:t>BACK OF THE LEG</a:t>
            </a:r>
            <a:endParaRPr lang="en-US" dirty="0"/>
          </a:p>
        </p:txBody>
      </p:sp>
      <p:pic>
        <p:nvPicPr>
          <p:cNvPr id="6" name="Picture 5"/>
          <p:cNvPicPr/>
          <p:nvPr/>
        </p:nvPicPr>
        <p:blipFill>
          <a:blip r:embed="rId2">
            <a:duotone>
              <a:schemeClr val="accent4">
                <a:shade val="45000"/>
                <a:satMod val="135000"/>
              </a:schemeClr>
              <a:prstClr val="white"/>
            </a:duotone>
          </a:blip>
          <a:srcRect/>
          <a:stretch>
            <a:fillRect/>
          </a:stretch>
        </p:blipFill>
        <p:spPr bwMode="auto">
          <a:xfrm>
            <a:off x="0" y="4648200"/>
            <a:ext cx="1828800" cy="1676400"/>
          </a:xfrm>
          <a:prstGeom prst="rect">
            <a:avLst/>
          </a:prstGeom>
          <a:noFill/>
          <a:ln w="9525">
            <a:noFill/>
            <a:miter lim="800000"/>
            <a:headEnd/>
            <a:tailEnd/>
          </a:ln>
        </p:spPr>
      </p:pic>
      <p:pic>
        <p:nvPicPr>
          <p:cNvPr id="7" name="Picture 6" descr="conan.jpg"/>
          <p:cNvPicPr>
            <a:picLocks noChangeAspect="1"/>
          </p:cNvPicPr>
          <p:nvPr/>
        </p:nvPicPr>
        <p:blipFill>
          <a:blip r:embed="rId3"/>
          <a:stretch>
            <a:fillRect/>
          </a:stretch>
        </p:blipFill>
        <p:spPr>
          <a:xfrm>
            <a:off x="8458200" y="6172200"/>
            <a:ext cx="685800" cy="685800"/>
          </a:xfrm>
          <a:prstGeom prst="rect">
            <a:avLst/>
          </a:prstGeom>
        </p:spPr>
      </p:pic>
      <p:sp>
        <p:nvSpPr>
          <p:cNvPr id="8" name="TextBox 7"/>
          <p:cNvSpPr txBox="1"/>
          <p:nvPr/>
        </p:nvSpPr>
        <p:spPr>
          <a:xfrm>
            <a:off x="0" y="0"/>
            <a:ext cx="1828800" cy="830997"/>
          </a:xfrm>
          <a:prstGeom prst="rect">
            <a:avLst/>
          </a:prstGeom>
          <a:noFill/>
        </p:spPr>
        <p:txBody>
          <a:bodyPr wrap="square" rtlCol="0">
            <a:spAutoFit/>
          </a:bodyPr>
          <a:lstStyle/>
          <a:p>
            <a:pPr algn="l" rtl="0"/>
            <a:r>
              <a:rPr lang="en-US" sz="1600" kern="1200" dirty="0">
                <a:solidFill>
                  <a:prstClr val="black"/>
                </a:solidFill>
                <a:latin typeface="Calibri"/>
                <a:ea typeface="+mn-ea"/>
                <a:cs typeface="+mn-cs"/>
              </a:rPr>
              <a:t>KSU</a:t>
            </a:r>
          </a:p>
          <a:p>
            <a:pPr algn="l" rtl="0"/>
            <a:r>
              <a:rPr lang="en-US" sz="1600" kern="1200" dirty="0">
                <a:solidFill>
                  <a:prstClr val="black"/>
                </a:solidFill>
                <a:latin typeface="Calibri"/>
                <a:ea typeface="+mn-ea"/>
                <a:cs typeface="+mn-cs"/>
              </a:rPr>
              <a:t>College of Medicine</a:t>
            </a:r>
          </a:p>
          <a:p>
            <a:pPr algn="l" rtl="0"/>
            <a:r>
              <a:rPr lang="en-US" sz="1600" kern="1200" dirty="0">
                <a:solidFill>
                  <a:prstClr val="black"/>
                </a:solidFill>
                <a:latin typeface="Calibri"/>
                <a:ea typeface="+mn-ea"/>
                <a:cs typeface="+mn-cs"/>
              </a:rPr>
              <a:t>Anatomy (121 ANA)</a:t>
            </a:r>
          </a:p>
        </p:txBody>
      </p:sp>
      <p:pic>
        <p:nvPicPr>
          <p:cNvPr id="9" name="Picture 8" descr="lowerlimb.bmp"/>
          <p:cNvPicPr>
            <a:picLocks noChangeAspect="1"/>
          </p:cNvPicPr>
          <p:nvPr/>
        </p:nvPicPr>
        <p:blipFill>
          <a:blip r:embed="rId4">
            <a:duotone>
              <a:prstClr val="black"/>
              <a:schemeClr val="accent2">
                <a:tint val="45000"/>
                <a:satMod val="400000"/>
              </a:schemeClr>
            </a:duotone>
          </a:blip>
          <a:stretch>
            <a:fillRect/>
          </a:stretch>
        </p:blipFill>
        <p:spPr>
          <a:xfrm>
            <a:off x="0" y="0"/>
            <a:ext cx="9132734" cy="6858000"/>
          </a:xfrm>
          <a:prstGeom prst="rect">
            <a:avLst/>
          </a:prstGeom>
        </p:spPr>
      </p:pic>
      <p:sp>
        <p:nvSpPr>
          <p:cNvPr id="14" name="Rectangle 13"/>
          <p:cNvSpPr/>
          <p:nvPr/>
        </p:nvSpPr>
        <p:spPr>
          <a:xfrm>
            <a:off x="609600" y="381000"/>
            <a:ext cx="7696200" cy="5509200"/>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r>
              <a:rPr lang="ar-SA"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هذه سلايدات المحاضرة التي ألقيتها لقروب أ يوم الأثنين 25/5/2009، حيث أنهم تقبلوني بينهم، علمًا أن د/ فوهره كانت مقررة عليه المحاضرة، </a:t>
            </a:r>
          </a:p>
          <a:p>
            <a:pPr algn="ctr" rtl="1"/>
            <a:r>
              <a:rPr lang="ar-SA"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لم أرفع هذه المحاضرة إلا لعموم 428 سواء كانوا (أ) او الشرفاء من (ب) الذين سلموا من العقد النفسية، والذين إن وجدوا بي ما لا يعجبهم قالوا لي بكل صراحة، لأننا يفتضر بنا أن نكون </a:t>
            </a:r>
            <a:r>
              <a:rPr lang="ar-SA" sz="32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إخوان</a:t>
            </a:r>
          </a:p>
          <a:p>
            <a:pPr algn="ctr" rtl="1"/>
            <a:r>
              <a:rPr lang="ar-SA"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إن وجدتم بي ما تودون نصحي به فلا أظن أن من الصعب الوصول لي في أي وقت..</a:t>
            </a:r>
          </a:p>
          <a:p>
            <a:pPr algn="ctr" rtl="1"/>
            <a:r>
              <a:rPr lang="ar-SA"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أما حركات الطفولة فقد كبرنا منها، ممن هدفهم طفولي، كاعتبار كل ما يصدر منا تنافسًا، والحقيقة أنه تعاون</a:t>
            </a:r>
            <a:endParaRPr lang="en-US" sz="1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Nerve Supply:</a:t>
            </a:r>
            <a:br>
              <a:rPr lang="en-US" sz="3200" dirty="0" smtClean="0"/>
            </a:br>
            <a:r>
              <a:rPr lang="en-US" dirty="0" err="1" smtClean="0">
                <a:effectLst>
                  <a:outerShdw blurRad="38100" dist="38100" dir="2700000" algn="tl">
                    <a:srgbClr val="000000">
                      <a:alpha val="43137"/>
                    </a:srgbClr>
                  </a:outerShdw>
                  <a:reflection blurRad="12700" stA="48000" endA="300" endPos="55000" dir="5400000" sy="-90000" algn="bl" rotWithShape="0"/>
                </a:effectLst>
              </a:rPr>
              <a:t>Tibial</a:t>
            </a:r>
            <a:r>
              <a:rPr lang="en-US" dirty="0" smtClean="0">
                <a:effectLst>
                  <a:outerShdw blurRad="38100" dist="38100" dir="2700000" algn="tl">
                    <a:srgbClr val="000000">
                      <a:alpha val="43137"/>
                    </a:srgbClr>
                  </a:outerShdw>
                  <a:reflection blurRad="12700" stA="48000" endA="300" endPos="55000" dir="5400000" sy="-90000" algn="bl" rotWithShape="0"/>
                </a:effectLst>
              </a:rPr>
              <a:t> Nerve</a:t>
            </a:r>
            <a:endParaRPr lang="en-US" dirty="0"/>
          </a:p>
        </p:txBody>
      </p:sp>
      <p:sp>
        <p:nvSpPr>
          <p:cNvPr id="3" name="Content Placeholder 2"/>
          <p:cNvSpPr>
            <a:spLocks noGrp="1"/>
          </p:cNvSpPr>
          <p:nvPr>
            <p:ph idx="1"/>
          </p:nvPr>
        </p:nvSpPr>
        <p:spPr>
          <a:xfrm>
            <a:off x="3733800" y="1828800"/>
            <a:ext cx="5410200" cy="5181600"/>
          </a:xfrm>
        </p:spPr>
        <p:txBody>
          <a:bodyPr>
            <a:normAutofit/>
          </a:bodyPr>
          <a:lstStyle/>
          <a:p>
            <a:r>
              <a:rPr lang="en-US" b="1" dirty="0" smtClean="0"/>
              <a:t>Branches:</a:t>
            </a:r>
          </a:p>
          <a:p>
            <a:pPr lvl="1">
              <a:buAutoNum type="arabicPeriod"/>
            </a:pPr>
            <a:r>
              <a:rPr lang="en-US" dirty="0" smtClean="0"/>
              <a:t>Muscular branches</a:t>
            </a:r>
          </a:p>
          <a:p>
            <a:pPr lvl="1">
              <a:buAutoNum type="arabicPeriod"/>
            </a:pPr>
            <a:r>
              <a:rPr lang="en-US" dirty="0" smtClean="0"/>
              <a:t>Medial </a:t>
            </a:r>
            <a:r>
              <a:rPr lang="en-US" dirty="0" err="1" smtClean="0"/>
              <a:t>calcaneal</a:t>
            </a:r>
            <a:r>
              <a:rPr lang="en-US" dirty="0" smtClean="0"/>
              <a:t> branch to </a:t>
            </a:r>
          </a:p>
          <a:p>
            <a:pPr lvl="1">
              <a:buAutoNum type="arabicPeriod"/>
            </a:pPr>
            <a:r>
              <a:rPr lang="en-US" dirty="0" err="1" smtClean="0"/>
              <a:t>Articular</a:t>
            </a:r>
            <a:r>
              <a:rPr lang="en-US" dirty="0" smtClean="0"/>
              <a:t> to ankle joint</a:t>
            </a:r>
          </a:p>
          <a:p>
            <a:pPr>
              <a:buNone/>
            </a:pPr>
            <a:endParaRPr lang="en-US" b="1" dirty="0" smtClean="0"/>
          </a:p>
          <a:p>
            <a:r>
              <a:rPr lang="en-US" b="1" dirty="0" smtClean="0"/>
              <a:t>End: </a:t>
            </a:r>
            <a:r>
              <a:rPr lang="en-US" dirty="0" smtClean="0"/>
              <a:t>divide into medial and lateral plantar </a:t>
            </a:r>
            <a:r>
              <a:rPr lang="en-US" dirty="0" err="1" smtClean="0"/>
              <a:t>nn</a:t>
            </a:r>
            <a:r>
              <a:rPr lang="en-US" dirty="0" smtClean="0"/>
              <a:t>.</a:t>
            </a:r>
            <a:endParaRPr lang="en-US" b="1" dirty="0" smtClean="0"/>
          </a:p>
          <a:p>
            <a:pPr lvl="1">
              <a:buAutoNum type="arabicPeriod"/>
            </a:pPr>
            <a:endParaRPr lang="en-US" dirty="0" smtClean="0"/>
          </a:p>
          <a:p>
            <a:endParaRPr lang="en-US" b="1" dirty="0"/>
          </a:p>
        </p:txBody>
      </p:sp>
      <p:pic>
        <p:nvPicPr>
          <p:cNvPr id="4" name="Picture 2"/>
          <p:cNvPicPr>
            <a:picLocks noChangeAspect="1" noChangeArrowheads="1"/>
          </p:cNvPicPr>
          <p:nvPr/>
        </p:nvPicPr>
        <p:blipFill>
          <a:blip r:embed="rId2"/>
          <a:srcRect/>
          <a:stretch>
            <a:fillRect/>
          </a:stretch>
        </p:blipFill>
        <p:spPr>
          <a:xfrm>
            <a:off x="0" y="0"/>
            <a:ext cx="3733800" cy="5486400"/>
          </a:xfrm>
          <a:prstGeom prst="rect">
            <a:avLst/>
          </a:prstGeom>
          <a:noFill/>
        </p:spPr>
      </p:pic>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err="1" smtClean="0"/>
              <a:t>Bilal</a:t>
            </a:r>
            <a:r>
              <a:rPr lang="en-US" dirty="0" smtClean="0"/>
              <a:t> M.. K. </a:t>
            </a:r>
            <a:r>
              <a:rPr lang="en-US" dirty="0" err="1" smtClean="0"/>
              <a:t>Marwa</a:t>
            </a:r>
            <a:endParaRPr lang="en-US" dirty="0"/>
          </a:p>
        </p:txBody>
      </p:sp>
      <p:sp>
        <p:nvSpPr>
          <p:cNvPr id="2" name="Title 1"/>
          <p:cNvSpPr>
            <a:spLocks noGrp="1"/>
          </p:cNvSpPr>
          <p:nvPr>
            <p:ph type="ctrTitle"/>
          </p:nvPr>
        </p:nvSpPr>
        <p:spPr>
          <a:xfrm>
            <a:off x="1828800" y="4648200"/>
            <a:ext cx="6553200" cy="1219200"/>
          </a:xfrm>
        </p:spPr>
        <p:txBody>
          <a:bodyPr/>
          <a:lstStyle/>
          <a:p>
            <a:r>
              <a:rPr lang="en-US" dirty="0" smtClean="0"/>
              <a:t>BACK OF THE LEG</a:t>
            </a:r>
            <a:endParaRPr lang="en-US" dirty="0"/>
          </a:p>
        </p:txBody>
      </p:sp>
      <p:pic>
        <p:nvPicPr>
          <p:cNvPr id="6" name="Picture 5"/>
          <p:cNvPicPr/>
          <p:nvPr/>
        </p:nvPicPr>
        <p:blipFill>
          <a:blip r:embed="rId2">
            <a:duotone>
              <a:schemeClr val="accent4">
                <a:shade val="45000"/>
                <a:satMod val="135000"/>
              </a:schemeClr>
              <a:prstClr val="white"/>
            </a:duotone>
          </a:blip>
          <a:srcRect/>
          <a:stretch>
            <a:fillRect/>
          </a:stretch>
        </p:blipFill>
        <p:spPr bwMode="auto">
          <a:xfrm>
            <a:off x="0" y="4648200"/>
            <a:ext cx="1828800" cy="1676400"/>
          </a:xfrm>
          <a:prstGeom prst="rect">
            <a:avLst/>
          </a:prstGeom>
          <a:noFill/>
          <a:ln w="9525">
            <a:noFill/>
            <a:miter lim="800000"/>
            <a:headEnd/>
            <a:tailEnd/>
          </a:ln>
        </p:spPr>
      </p:pic>
      <p:pic>
        <p:nvPicPr>
          <p:cNvPr id="7" name="Picture 6" descr="conan.jpg"/>
          <p:cNvPicPr>
            <a:picLocks noChangeAspect="1"/>
          </p:cNvPicPr>
          <p:nvPr/>
        </p:nvPicPr>
        <p:blipFill>
          <a:blip r:embed="rId3"/>
          <a:stretch>
            <a:fillRect/>
          </a:stretch>
        </p:blipFill>
        <p:spPr>
          <a:xfrm>
            <a:off x="8458200" y="6172200"/>
            <a:ext cx="685800" cy="685800"/>
          </a:xfrm>
          <a:prstGeom prst="rect">
            <a:avLst/>
          </a:prstGeom>
        </p:spPr>
      </p:pic>
      <p:sp>
        <p:nvSpPr>
          <p:cNvPr id="8" name="TextBox 7"/>
          <p:cNvSpPr txBox="1"/>
          <p:nvPr/>
        </p:nvSpPr>
        <p:spPr>
          <a:xfrm>
            <a:off x="0" y="0"/>
            <a:ext cx="1828800" cy="830997"/>
          </a:xfrm>
          <a:prstGeom prst="rect">
            <a:avLst/>
          </a:prstGeom>
          <a:noFill/>
        </p:spPr>
        <p:txBody>
          <a:bodyPr wrap="square" rtlCol="0">
            <a:spAutoFit/>
          </a:bodyPr>
          <a:lstStyle/>
          <a:p>
            <a:pPr algn="l" rtl="0"/>
            <a:r>
              <a:rPr lang="en-US" sz="1600" kern="1200" dirty="0">
                <a:solidFill>
                  <a:prstClr val="black"/>
                </a:solidFill>
                <a:latin typeface="Calibri"/>
                <a:ea typeface="+mn-ea"/>
                <a:cs typeface="+mn-cs"/>
              </a:rPr>
              <a:t>KSU</a:t>
            </a:r>
          </a:p>
          <a:p>
            <a:pPr algn="l" rtl="0"/>
            <a:r>
              <a:rPr lang="en-US" sz="1600" kern="1200" dirty="0">
                <a:solidFill>
                  <a:prstClr val="black"/>
                </a:solidFill>
                <a:latin typeface="Calibri"/>
                <a:ea typeface="+mn-ea"/>
                <a:cs typeface="+mn-cs"/>
              </a:rPr>
              <a:t>College of Medicine</a:t>
            </a:r>
          </a:p>
          <a:p>
            <a:pPr algn="l" rtl="0"/>
            <a:r>
              <a:rPr lang="en-US" sz="1600" kern="1200" dirty="0">
                <a:solidFill>
                  <a:prstClr val="black"/>
                </a:solidFill>
                <a:latin typeface="Calibri"/>
                <a:ea typeface="+mn-ea"/>
                <a:cs typeface="+mn-cs"/>
              </a:rPr>
              <a:t>Anatomy (121 ANA)</a:t>
            </a:r>
          </a:p>
        </p:txBody>
      </p:sp>
      <p:pic>
        <p:nvPicPr>
          <p:cNvPr id="9" name="Picture 8" descr="lowerlimb.bmp"/>
          <p:cNvPicPr>
            <a:picLocks noChangeAspect="1"/>
          </p:cNvPicPr>
          <p:nvPr/>
        </p:nvPicPr>
        <p:blipFill>
          <a:blip r:embed="rId4">
            <a:duotone>
              <a:prstClr val="black"/>
              <a:schemeClr val="accent2">
                <a:tint val="45000"/>
                <a:satMod val="400000"/>
              </a:schemeClr>
            </a:duotone>
          </a:blip>
          <a:stretch>
            <a:fillRect/>
          </a:stretch>
        </p:blipFill>
        <p:spPr>
          <a:xfrm>
            <a:off x="0" y="0"/>
            <a:ext cx="9132734" cy="6858000"/>
          </a:xfrm>
          <a:prstGeom prst="rect">
            <a:avLst/>
          </a:prstGeom>
        </p:spPr>
      </p:pic>
      <p:sp>
        <p:nvSpPr>
          <p:cNvPr id="14" name="Rectangle 13"/>
          <p:cNvSpPr/>
          <p:nvPr/>
        </p:nvSpPr>
        <p:spPr>
          <a:xfrm>
            <a:off x="1981200" y="2133600"/>
            <a:ext cx="5799728" cy="3631763"/>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15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Clinical Note</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6629400" cy="1447800"/>
          </a:xfrm>
        </p:spPr>
        <p:txBody>
          <a:bodyPr>
            <a:normAutofit fontScale="90000"/>
          </a:bodyPr>
          <a:lstStyle/>
          <a:p>
            <a:r>
              <a:rPr lang="en-US" b="1" dirty="0" smtClean="0"/>
              <a:t>Deep Vein Thrombosis and Long-Distance Air Travel</a:t>
            </a:r>
            <a:endParaRPr lang="en-US" dirty="0"/>
          </a:p>
        </p:txBody>
      </p:sp>
      <p:sp>
        <p:nvSpPr>
          <p:cNvPr id="3" name="Content Placeholder 2"/>
          <p:cNvSpPr>
            <a:spLocks noGrp="1"/>
          </p:cNvSpPr>
          <p:nvPr>
            <p:ph idx="1"/>
          </p:nvPr>
        </p:nvSpPr>
        <p:spPr>
          <a:xfrm>
            <a:off x="1752600" y="1676400"/>
            <a:ext cx="7086600" cy="4953000"/>
          </a:xfrm>
        </p:spPr>
        <p:txBody>
          <a:bodyPr>
            <a:normAutofit fontScale="92500" lnSpcReduction="10000"/>
          </a:bodyPr>
          <a:lstStyle/>
          <a:p>
            <a:r>
              <a:rPr lang="en-US" dirty="0" smtClean="0"/>
              <a:t>Passengers who sit immobile for hours on long-distance flights are very prone to deep vein thrombosis in the legs. </a:t>
            </a:r>
          </a:p>
          <a:p>
            <a:r>
              <a:rPr lang="en-US" dirty="0" smtClean="0"/>
              <a:t>Thrombosis of the veins of the </a:t>
            </a:r>
            <a:r>
              <a:rPr lang="en-US" dirty="0" err="1" smtClean="0"/>
              <a:t>soleus</a:t>
            </a:r>
            <a:r>
              <a:rPr lang="en-US" dirty="0" smtClean="0"/>
              <a:t> muscle gives rise to mild pain or tightness in the calf and calf muscle tenderness. </a:t>
            </a:r>
          </a:p>
          <a:p>
            <a:r>
              <a:rPr lang="en-US" dirty="0" smtClean="0"/>
              <a:t>However, deep vein thrombosis can also occur with no signs or symptoms. </a:t>
            </a:r>
          </a:p>
          <a:p>
            <a:r>
              <a:rPr lang="en-US" dirty="0" smtClean="0"/>
              <a:t>Should the thrombus become dislodged, it passes rapidly to the heart and lungs, causing pulmonary embolism, which is often fatal. </a:t>
            </a:r>
          </a:p>
          <a:p>
            <a:r>
              <a:rPr lang="en-US" dirty="0" smtClean="0"/>
              <a:t>Preventative measures include stretching of the legs every hour to improve the venous circulation</a:t>
            </a:r>
          </a:p>
          <a:p>
            <a:endParaRPr lang="en-US" dirty="0"/>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87478" y="5867400"/>
            <a:ext cx="6570722" cy="457200"/>
          </a:xfrm>
        </p:spPr>
        <p:txBody>
          <a:bodyPr/>
          <a:lstStyle/>
          <a:p>
            <a:r>
              <a:rPr lang="en-US" dirty="0" err="1" smtClean="0">
                <a:hlinkMouseOver r:id="" action="ppaction://noaction" highlightClick="1"/>
              </a:rPr>
              <a:t>Bilal</a:t>
            </a:r>
            <a:r>
              <a:rPr lang="en-US" dirty="0" smtClean="0">
                <a:hlinkMouseOver r:id="" action="ppaction://noaction" highlightClick="1"/>
              </a:rPr>
              <a:t> M. K. </a:t>
            </a:r>
            <a:r>
              <a:rPr lang="en-US" dirty="0" err="1" smtClean="0">
                <a:hlinkMouseOver r:id="" action="ppaction://noaction" highlightClick="1"/>
              </a:rPr>
              <a:t>Marwa</a:t>
            </a:r>
            <a:endParaRPr lang="en-US" dirty="0">
              <a:hlinkMouseOver r:id="" action="ppaction://noaction" highlightClick="1"/>
            </a:endParaRPr>
          </a:p>
        </p:txBody>
      </p:sp>
      <p:sp>
        <p:nvSpPr>
          <p:cNvPr id="2" name="Title 1"/>
          <p:cNvSpPr>
            <a:spLocks noGrp="1"/>
          </p:cNvSpPr>
          <p:nvPr>
            <p:ph type="ctrTitle"/>
          </p:nvPr>
        </p:nvSpPr>
        <p:spPr>
          <a:xfrm>
            <a:off x="1828800" y="4648200"/>
            <a:ext cx="6553200" cy="1219200"/>
          </a:xfrm>
        </p:spPr>
        <p:txBody>
          <a:bodyPr/>
          <a:lstStyle/>
          <a:p>
            <a:r>
              <a:rPr lang="en-US" dirty="0" smtClean="0"/>
              <a:t>BACK OF THE LEG</a:t>
            </a:r>
            <a:endParaRPr lang="en-US" dirty="0"/>
          </a:p>
        </p:txBody>
      </p:sp>
      <p:pic>
        <p:nvPicPr>
          <p:cNvPr id="6" name="Picture 5"/>
          <p:cNvPicPr/>
          <p:nvPr/>
        </p:nvPicPr>
        <p:blipFill>
          <a:blip r:embed="rId2">
            <a:duotone>
              <a:schemeClr val="accent4">
                <a:shade val="45000"/>
                <a:satMod val="135000"/>
              </a:schemeClr>
              <a:prstClr val="white"/>
            </a:duotone>
          </a:blip>
          <a:srcRect/>
          <a:stretch>
            <a:fillRect/>
          </a:stretch>
        </p:blipFill>
        <p:spPr bwMode="auto">
          <a:xfrm>
            <a:off x="0" y="4648200"/>
            <a:ext cx="1828800" cy="167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a:xfrm>
            <a:off x="0" y="0"/>
            <a:ext cx="18288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l" rtl="0"/>
            <a:r>
              <a:rPr lang="en-US" sz="1600" kern="1200" dirty="0">
                <a:solidFill>
                  <a:prstClr val="black"/>
                </a:solidFill>
                <a:latin typeface="Calibri"/>
                <a:ea typeface="+mn-ea"/>
                <a:cs typeface="+mn-cs"/>
              </a:rPr>
              <a:t>KSU</a:t>
            </a:r>
          </a:p>
          <a:p>
            <a:pPr algn="l" rtl="0"/>
            <a:r>
              <a:rPr lang="en-US" sz="1600" kern="1200" dirty="0">
                <a:solidFill>
                  <a:prstClr val="black"/>
                </a:solidFill>
                <a:latin typeface="Calibri"/>
                <a:ea typeface="+mn-ea"/>
                <a:cs typeface="+mn-cs"/>
              </a:rPr>
              <a:t>College of Medicine</a:t>
            </a:r>
          </a:p>
          <a:p>
            <a:pPr algn="l" rtl="0"/>
            <a:r>
              <a:rPr lang="en-US" sz="1600" kern="1200" dirty="0">
                <a:solidFill>
                  <a:prstClr val="black"/>
                </a:solidFill>
                <a:latin typeface="Calibri"/>
                <a:ea typeface="+mn-ea"/>
                <a:cs typeface="+mn-cs"/>
              </a:rPr>
              <a:t>Anatomy (121 ANA)</a:t>
            </a: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OVERVIEW</a:t>
            </a:r>
            <a:endParaRPr lang="en-US" dirty="0"/>
          </a:p>
        </p:txBody>
      </p:sp>
      <p:graphicFrame>
        <p:nvGraphicFramePr>
          <p:cNvPr id="5" name="Content Placeholder 4"/>
          <p:cNvGraphicFramePr>
            <a:graphicFrameLocks noGrp="1"/>
          </p:cNvGraphicFramePr>
          <p:nvPr>
            <p:ph idx="1"/>
          </p:nvPr>
        </p:nvGraphicFramePr>
        <p:xfrm>
          <a:off x="2133600" y="1905000"/>
          <a:ext cx="65532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err="1" smtClean="0"/>
              <a:t>Bilal</a:t>
            </a:r>
            <a:r>
              <a:rPr lang="en-US" dirty="0" smtClean="0"/>
              <a:t> M.. K. </a:t>
            </a:r>
            <a:r>
              <a:rPr lang="en-US" dirty="0" err="1" smtClean="0"/>
              <a:t>Marwa</a:t>
            </a:r>
            <a:endParaRPr lang="en-US" dirty="0"/>
          </a:p>
        </p:txBody>
      </p:sp>
      <p:sp>
        <p:nvSpPr>
          <p:cNvPr id="2" name="Title 1"/>
          <p:cNvSpPr>
            <a:spLocks noGrp="1"/>
          </p:cNvSpPr>
          <p:nvPr>
            <p:ph type="ctrTitle"/>
          </p:nvPr>
        </p:nvSpPr>
        <p:spPr>
          <a:xfrm>
            <a:off x="1828800" y="4648200"/>
            <a:ext cx="6553200" cy="1219200"/>
          </a:xfrm>
        </p:spPr>
        <p:txBody>
          <a:bodyPr/>
          <a:lstStyle/>
          <a:p>
            <a:r>
              <a:rPr lang="en-US" dirty="0" smtClean="0"/>
              <a:t>BACK OF THE LEG</a:t>
            </a:r>
            <a:endParaRPr lang="en-US" dirty="0"/>
          </a:p>
        </p:txBody>
      </p:sp>
      <p:pic>
        <p:nvPicPr>
          <p:cNvPr id="6" name="Picture 5"/>
          <p:cNvPicPr/>
          <p:nvPr/>
        </p:nvPicPr>
        <p:blipFill>
          <a:blip r:embed="rId2">
            <a:duotone>
              <a:schemeClr val="accent4">
                <a:shade val="45000"/>
                <a:satMod val="135000"/>
              </a:schemeClr>
              <a:prstClr val="white"/>
            </a:duotone>
          </a:blip>
          <a:srcRect/>
          <a:stretch>
            <a:fillRect/>
          </a:stretch>
        </p:blipFill>
        <p:spPr bwMode="auto">
          <a:xfrm>
            <a:off x="0" y="4648200"/>
            <a:ext cx="1828800" cy="1676400"/>
          </a:xfrm>
          <a:prstGeom prst="rect">
            <a:avLst/>
          </a:prstGeom>
          <a:noFill/>
          <a:ln w="9525">
            <a:noFill/>
            <a:miter lim="800000"/>
            <a:headEnd/>
            <a:tailEnd/>
          </a:ln>
        </p:spPr>
      </p:pic>
      <p:pic>
        <p:nvPicPr>
          <p:cNvPr id="7" name="Picture 6" descr="conan.jpg"/>
          <p:cNvPicPr>
            <a:picLocks noChangeAspect="1"/>
          </p:cNvPicPr>
          <p:nvPr/>
        </p:nvPicPr>
        <p:blipFill>
          <a:blip r:embed="rId3"/>
          <a:stretch>
            <a:fillRect/>
          </a:stretch>
        </p:blipFill>
        <p:spPr>
          <a:xfrm>
            <a:off x="8458200" y="6172200"/>
            <a:ext cx="685800" cy="685800"/>
          </a:xfrm>
          <a:prstGeom prst="rect">
            <a:avLst/>
          </a:prstGeom>
        </p:spPr>
      </p:pic>
      <p:sp>
        <p:nvSpPr>
          <p:cNvPr id="8" name="TextBox 7"/>
          <p:cNvSpPr txBox="1"/>
          <p:nvPr/>
        </p:nvSpPr>
        <p:spPr>
          <a:xfrm>
            <a:off x="0" y="0"/>
            <a:ext cx="1828800" cy="830997"/>
          </a:xfrm>
          <a:prstGeom prst="rect">
            <a:avLst/>
          </a:prstGeom>
          <a:noFill/>
        </p:spPr>
        <p:txBody>
          <a:bodyPr wrap="square" rtlCol="0">
            <a:spAutoFit/>
          </a:bodyPr>
          <a:lstStyle/>
          <a:p>
            <a:pPr algn="l" rtl="0"/>
            <a:r>
              <a:rPr lang="en-US" sz="1600" kern="1200" dirty="0">
                <a:solidFill>
                  <a:prstClr val="black"/>
                </a:solidFill>
                <a:latin typeface="Calibri"/>
                <a:ea typeface="+mn-ea"/>
                <a:cs typeface="+mn-cs"/>
              </a:rPr>
              <a:t>KSU</a:t>
            </a:r>
          </a:p>
          <a:p>
            <a:pPr algn="l" rtl="0"/>
            <a:r>
              <a:rPr lang="en-US" sz="1600" kern="1200" dirty="0">
                <a:solidFill>
                  <a:prstClr val="black"/>
                </a:solidFill>
                <a:latin typeface="Calibri"/>
                <a:ea typeface="+mn-ea"/>
                <a:cs typeface="+mn-cs"/>
              </a:rPr>
              <a:t>College of Medicine</a:t>
            </a:r>
          </a:p>
          <a:p>
            <a:pPr algn="l" rtl="0"/>
            <a:r>
              <a:rPr lang="en-US" sz="1600" kern="1200" dirty="0">
                <a:solidFill>
                  <a:prstClr val="black"/>
                </a:solidFill>
                <a:latin typeface="Calibri"/>
                <a:ea typeface="+mn-ea"/>
                <a:cs typeface="+mn-cs"/>
              </a:rPr>
              <a:t>Anatomy (121 ANA)</a:t>
            </a:r>
          </a:p>
        </p:txBody>
      </p:sp>
      <p:pic>
        <p:nvPicPr>
          <p:cNvPr id="9" name="Picture 8" descr="lowerlimb.bmp"/>
          <p:cNvPicPr>
            <a:picLocks noChangeAspect="1"/>
          </p:cNvPicPr>
          <p:nvPr/>
        </p:nvPicPr>
        <p:blipFill>
          <a:blip r:embed="rId4">
            <a:duotone>
              <a:prstClr val="black"/>
              <a:schemeClr val="accent2">
                <a:tint val="45000"/>
                <a:satMod val="400000"/>
              </a:schemeClr>
            </a:duotone>
          </a:blip>
          <a:stretch>
            <a:fillRect/>
          </a:stretch>
        </p:blipFill>
        <p:spPr>
          <a:xfrm>
            <a:off x="0" y="0"/>
            <a:ext cx="9132734" cy="6858000"/>
          </a:xfrm>
          <a:prstGeom prst="rect">
            <a:avLst/>
          </a:prstGeom>
        </p:spPr>
      </p:pic>
      <p:graphicFrame>
        <p:nvGraphicFramePr>
          <p:cNvPr id="12" name="Diagram 11"/>
          <p:cNvGraphicFramePr/>
          <p:nvPr/>
        </p:nvGraphicFramePr>
        <p:xfrm>
          <a:off x="304800" y="304800"/>
          <a:ext cx="8229600" cy="1066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Rectangle 13"/>
          <p:cNvSpPr/>
          <p:nvPr/>
        </p:nvSpPr>
        <p:spPr>
          <a:xfrm>
            <a:off x="1981200" y="2133600"/>
            <a:ext cx="5799728" cy="3524042"/>
          </a:xfrm>
          <a:prstGeom prst="rect">
            <a:avLst/>
          </a:prstGeom>
        </p:spPr>
        <p:style>
          <a:lnRef idx="1">
            <a:schemeClr val="accent3"/>
          </a:lnRef>
          <a:fillRef idx="2">
            <a:schemeClr val="accent3"/>
          </a:fillRef>
          <a:effectRef idx="1">
            <a:schemeClr val="accent3"/>
          </a:effectRef>
          <a:fontRef idx="minor">
            <a:schemeClr val="dk1"/>
          </a:fontRef>
        </p:style>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15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Skin</a:t>
            </a:r>
          </a:p>
          <a:p>
            <a:pPr algn="ctr">
              <a:buFontTx/>
              <a:buChar char="-"/>
            </a:pPr>
            <a:r>
              <a:rPr lang="en-US" sz="5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Cutaneous</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Nerves</a:t>
            </a:r>
          </a:p>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Superphicial</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Veins</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219200"/>
          </a:xfrm>
        </p:spPr>
        <p:txBody>
          <a:bodyPr>
            <a:normAutofit fontScale="90000"/>
          </a:bodyPr>
          <a:lstStyle/>
          <a:p>
            <a:r>
              <a:rPr lang="en-US" dirty="0" err="1" smtClean="0"/>
              <a:t>Cutaneous</a:t>
            </a:r>
            <a:r>
              <a:rPr lang="en-US" dirty="0" smtClean="0"/>
              <a:t> Nerves </a:t>
            </a:r>
            <a:br>
              <a:rPr lang="en-US" dirty="0" smtClean="0"/>
            </a:br>
            <a:r>
              <a:rPr lang="en-US" sz="3100" dirty="0" smtClean="0"/>
              <a:t>Skin of the back of the leg</a:t>
            </a:r>
            <a:endParaRPr lang="en-US" dirty="0"/>
          </a:p>
        </p:txBody>
      </p:sp>
      <p:sp>
        <p:nvSpPr>
          <p:cNvPr id="3" name="Content Placeholder 2"/>
          <p:cNvSpPr>
            <a:spLocks noGrp="1"/>
          </p:cNvSpPr>
          <p:nvPr>
            <p:ph idx="1"/>
          </p:nvPr>
        </p:nvSpPr>
        <p:spPr>
          <a:xfrm>
            <a:off x="1905000" y="1676400"/>
            <a:ext cx="7467600" cy="3840163"/>
          </a:xfrm>
        </p:spPr>
        <p:txBody>
          <a:bodyPr/>
          <a:lstStyle/>
          <a:p>
            <a:r>
              <a:rPr lang="en-US" b="1" dirty="0" smtClean="0"/>
              <a:t>Posterior </a:t>
            </a:r>
            <a:r>
              <a:rPr lang="en-US" b="1" dirty="0" err="1" smtClean="0"/>
              <a:t>cutaneous</a:t>
            </a:r>
            <a:r>
              <a:rPr lang="en-US" b="1" dirty="0" smtClean="0"/>
              <a:t> nerve of the thigh</a:t>
            </a:r>
            <a:r>
              <a:rPr lang="en-US" dirty="0" smtClean="0"/>
              <a:t> supplies:</a:t>
            </a:r>
          </a:p>
          <a:p>
            <a:pPr lvl="1"/>
            <a:r>
              <a:rPr lang="en-US" dirty="0" smtClean="0"/>
              <a:t> skin over the </a:t>
            </a:r>
            <a:r>
              <a:rPr lang="en-US" b="1" dirty="0" err="1" smtClean="0"/>
              <a:t>popliteal</a:t>
            </a:r>
            <a:r>
              <a:rPr lang="en-US" b="1" dirty="0" smtClean="0"/>
              <a:t> </a:t>
            </a:r>
            <a:r>
              <a:rPr lang="en-US" b="1" dirty="0" err="1" smtClean="0"/>
              <a:t>fossa</a:t>
            </a:r>
            <a:endParaRPr lang="en-US" b="1" dirty="0" smtClean="0"/>
          </a:p>
          <a:p>
            <a:pPr lvl="1"/>
            <a:r>
              <a:rPr lang="en-US" dirty="0" smtClean="0"/>
              <a:t>Upper part of the back of the leg</a:t>
            </a:r>
            <a:endParaRPr lang="en-US" dirty="0"/>
          </a:p>
        </p:txBody>
      </p:sp>
      <p:pic>
        <p:nvPicPr>
          <p:cNvPr id="3075" name="Picture 3"/>
          <p:cNvPicPr>
            <a:picLocks noChangeAspect="1" noChangeArrowheads="1"/>
          </p:cNvPicPr>
          <p:nvPr/>
        </p:nvPicPr>
        <p:blipFill>
          <a:blip r:embed="rId3"/>
          <a:srcRect/>
          <a:stretch>
            <a:fillRect/>
          </a:stretch>
        </p:blipFill>
        <p:spPr bwMode="auto">
          <a:xfrm>
            <a:off x="4191000" y="3360728"/>
            <a:ext cx="4695825" cy="3497272"/>
          </a:xfrm>
          <a:prstGeom prst="rect">
            <a:avLst/>
          </a:prstGeom>
          <a:noFill/>
          <a:ln w="9525">
            <a:noFill/>
            <a:miter lim="800000"/>
            <a:headEnd/>
            <a:tailEnd/>
          </a:ln>
        </p:spPr>
      </p:pic>
      <p:sp>
        <p:nvSpPr>
          <p:cNvPr id="9" name="Rounded Rectangle 8"/>
          <p:cNvSpPr/>
          <p:nvPr/>
        </p:nvSpPr>
        <p:spPr>
          <a:xfrm>
            <a:off x="4419600" y="3429000"/>
            <a:ext cx="1371600" cy="609600"/>
          </a:xfrm>
          <a:prstGeom prst="roundRect">
            <a:avLst/>
          </a:prstGeom>
          <a:solidFill>
            <a:schemeClr val="accent1">
              <a:alpha val="15000"/>
            </a:schemeClr>
          </a:solidFill>
          <a:ln w="41275"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Calibri"/>
              <a:ea typeface="+mn-ea"/>
              <a:cs typeface="+mn-cs"/>
            </a:endParaRPr>
          </a:p>
        </p:txBody>
      </p:sp>
      <p:pic>
        <p:nvPicPr>
          <p:cNvPr id="3078" name="Picture 6"/>
          <p:cNvPicPr>
            <a:picLocks noChangeAspect="1" noChangeArrowheads="1"/>
          </p:cNvPicPr>
          <p:nvPr/>
        </p:nvPicPr>
        <p:blipFill>
          <a:blip r:embed="rId4"/>
          <a:srcRect/>
          <a:stretch>
            <a:fillRect/>
          </a:stretch>
        </p:blipFill>
        <p:spPr bwMode="auto">
          <a:xfrm>
            <a:off x="5848350" y="3352800"/>
            <a:ext cx="958615" cy="2021634"/>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strips(downLeft)">
                                      <p:cBhvr>
                                        <p:cTn id="11" dur="500"/>
                                        <p:tgtEl>
                                          <p:spTgt spid="3075"/>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3"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strips(upRight)">
                                      <p:cBhvr>
                                        <p:cTn id="16" dur="500"/>
                                        <p:tgtEl>
                                          <p:spTgt spid="3">
                                            <p:txEl>
                                              <p:pRg st="0" end="0"/>
                                            </p:txEl>
                                          </p:spTgt>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3"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strips(upRight)">
                                      <p:cBhvr>
                                        <p:cTn id="24" dur="500"/>
                                        <p:tgtEl>
                                          <p:spTgt spid="3">
                                            <p:txEl>
                                              <p:pRg st="1" end="1"/>
                                            </p:txEl>
                                          </p:spTgt>
                                        </p:tgtEl>
                                      </p:cBhvr>
                                    </p:animEffect>
                                  </p:childTnLst>
                                </p:cTn>
                              </p:par>
                              <p:par>
                                <p:cTn id="25" presetID="18" presetClass="entr" presetSubtype="6" fill="hold" nodeType="withEffect">
                                  <p:stCondLst>
                                    <p:cond delay="0"/>
                                  </p:stCondLst>
                                  <p:childTnLst>
                                    <p:set>
                                      <p:cBhvr>
                                        <p:cTn id="26" dur="1" fill="hold">
                                          <p:stCondLst>
                                            <p:cond delay="0"/>
                                          </p:stCondLst>
                                        </p:cTn>
                                        <p:tgtEl>
                                          <p:spTgt spid="3078"/>
                                        </p:tgtEl>
                                        <p:attrNameLst>
                                          <p:attrName>style.visibility</p:attrName>
                                        </p:attrNameLst>
                                      </p:cBhvr>
                                      <p:to>
                                        <p:strVal val="visible"/>
                                      </p:to>
                                    </p:set>
                                    <p:animEffect transition="in" filter="strips(downRight)">
                                      <p:cBhvr>
                                        <p:cTn id="27" dur="500"/>
                                        <p:tgtEl>
                                          <p:spTgt spid="3078"/>
                                        </p:tgtEl>
                                      </p:cBhvr>
                                    </p:animEffect>
                                  </p:childTnLst>
                                </p:cTn>
                              </p:par>
                              <p:par>
                                <p:cTn id="28" presetID="18" presetClass="entr" presetSubtype="3" fill="hold" grpId="0"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strips(upRight)">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219200"/>
          </a:xfrm>
        </p:spPr>
        <p:txBody>
          <a:bodyPr>
            <a:normAutofit fontScale="90000"/>
          </a:bodyPr>
          <a:lstStyle/>
          <a:p>
            <a:r>
              <a:rPr lang="en-US" dirty="0" err="1" smtClean="0"/>
              <a:t>Cutaneous</a:t>
            </a:r>
            <a:r>
              <a:rPr lang="en-US" dirty="0" smtClean="0"/>
              <a:t> Nerves </a:t>
            </a:r>
            <a:br>
              <a:rPr lang="en-US" dirty="0" smtClean="0"/>
            </a:br>
            <a:r>
              <a:rPr lang="en-US" sz="3100" dirty="0" smtClean="0"/>
              <a:t>Skin of the back of the leg</a:t>
            </a:r>
            <a:endParaRPr lang="en-US" dirty="0"/>
          </a:p>
        </p:txBody>
      </p:sp>
      <p:sp>
        <p:nvSpPr>
          <p:cNvPr id="3" name="Content Placeholder 2"/>
          <p:cNvSpPr>
            <a:spLocks noGrp="1"/>
          </p:cNvSpPr>
          <p:nvPr>
            <p:ph idx="1"/>
          </p:nvPr>
        </p:nvSpPr>
        <p:spPr>
          <a:xfrm>
            <a:off x="1828800" y="1752600"/>
            <a:ext cx="7086600" cy="3840163"/>
          </a:xfrm>
        </p:spPr>
        <p:txBody>
          <a:bodyPr/>
          <a:lstStyle/>
          <a:p>
            <a:r>
              <a:rPr lang="en-US" b="1" dirty="0" smtClean="0"/>
              <a:t>Lateral </a:t>
            </a:r>
            <a:r>
              <a:rPr lang="en-US" b="1" dirty="0" err="1" smtClean="0"/>
              <a:t>cutaneous</a:t>
            </a:r>
            <a:r>
              <a:rPr lang="en-US" b="1" dirty="0" smtClean="0"/>
              <a:t> nerve of the calf</a:t>
            </a:r>
            <a:r>
              <a:rPr lang="en-US" dirty="0" smtClean="0"/>
              <a:t>: branch of the </a:t>
            </a:r>
            <a:r>
              <a:rPr lang="en-US" i="1" u="sng" dirty="0" smtClean="0"/>
              <a:t>common </a:t>
            </a:r>
            <a:r>
              <a:rPr lang="en-US" i="1" u="sng" dirty="0" err="1" smtClean="0"/>
              <a:t>peroneal</a:t>
            </a:r>
            <a:r>
              <a:rPr lang="en-US" i="1" u="sng" dirty="0" smtClean="0"/>
              <a:t> nerve</a:t>
            </a:r>
            <a:r>
              <a:rPr lang="en-US" dirty="0" smtClean="0"/>
              <a:t> supplies:</a:t>
            </a:r>
          </a:p>
          <a:p>
            <a:pPr lvl="1"/>
            <a:r>
              <a:rPr lang="en-US" dirty="0" smtClean="0"/>
              <a:t>Skin on upper part of </a:t>
            </a:r>
            <a:r>
              <a:rPr lang="en-US" b="1" dirty="0" err="1" smtClean="0"/>
              <a:t>posterolateral</a:t>
            </a:r>
            <a:r>
              <a:rPr lang="en-US" b="1" dirty="0" smtClean="0"/>
              <a:t> surface </a:t>
            </a:r>
            <a:r>
              <a:rPr lang="en-US" dirty="0" smtClean="0"/>
              <a:t>of the leg</a:t>
            </a:r>
            <a:endParaRPr lang="en-US" dirty="0"/>
          </a:p>
        </p:txBody>
      </p:sp>
      <p:pic>
        <p:nvPicPr>
          <p:cNvPr id="3075" name="Picture 3"/>
          <p:cNvPicPr>
            <a:picLocks noChangeAspect="1" noChangeArrowheads="1"/>
          </p:cNvPicPr>
          <p:nvPr/>
        </p:nvPicPr>
        <p:blipFill>
          <a:blip r:embed="rId3"/>
          <a:srcRect/>
          <a:stretch>
            <a:fillRect/>
          </a:stretch>
        </p:blipFill>
        <p:spPr bwMode="auto">
          <a:xfrm>
            <a:off x="4143375" y="3360728"/>
            <a:ext cx="4695825" cy="3497272"/>
          </a:xfrm>
          <a:prstGeom prst="rect">
            <a:avLst/>
          </a:prstGeom>
          <a:noFill/>
          <a:ln w="9525">
            <a:noFill/>
            <a:miter lim="800000"/>
            <a:headEnd/>
            <a:tailEnd/>
          </a:ln>
        </p:spPr>
      </p:pic>
      <p:sp>
        <p:nvSpPr>
          <p:cNvPr id="7" name="Rounded Rectangle 6"/>
          <p:cNvSpPr/>
          <p:nvPr/>
        </p:nvSpPr>
        <p:spPr>
          <a:xfrm>
            <a:off x="4114800" y="4648200"/>
            <a:ext cx="1676400" cy="609600"/>
          </a:xfrm>
          <a:prstGeom prst="roundRect">
            <a:avLst/>
          </a:prstGeom>
          <a:solidFill>
            <a:schemeClr val="accent1">
              <a:alpha val="15000"/>
            </a:schemeClr>
          </a:solidFill>
          <a:ln w="41275"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Calibri"/>
              <a:ea typeface="+mn-ea"/>
              <a:cs typeface="+mn-cs"/>
            </a:endParaRPr>
          </a:p>
        </p:txBody>
      </p:sp>
      <p:pic>
        <p:nvPicPr>
          <p:cNvPr id="6146" name="Picture 2"/>
          <p:cNvPicPr>
            <a:picLocks noChangeAspect="1" noChangeArrowheads="1"/>
          </p:cNvPicPr>
          <p:nvPr/>
        </p:nvPicPr>
        <p:blipFill>
          <a:blip r:embed="rId4"/>
          <a:srcRect/>
          <a:stretch>
            <a:fillRect/>
          </a:stretch>
        </p:blipFill>
        <p:spPr bwMode="auto">
          <a:xfrm>
            <a:off x="5943600" y="4352925"/>
            <a:ext cx="762000" cy="1714499"/>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upRight)">
                                      <p:cBhvr>
                                        <p:cTn id="12" dur="500"/>
                                        <p:tgtEl>
                                          <p:spTgt spid="3">
                                            <p:txEl>
                                              <p:pRg st="0" end="0"/>
                                            </p:txEl>
                                          </p:spTgt>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3"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strips(upRight)">
                                      <p:cBhvr>
                                        <p:cTn id="20" dur="500"/>
                                        <p:tgtEl>
                                          <p:spTgt spid="3">
                                            <p:txEl>
                                              <p:pRg st="1" end="1"/>
                                            </p:txEl>
                                          </p:spTgt>
                                        </p:tgtEl>
                                      </p:cBhvr>
                                    </p:animEffect>
                                  </p:childTnLst>
                                </p:cTn>
                              </p:par>
                              <p:par>
                                <p:cTn id="21" presetID="18" presetClass="entr" presetSubtype="6" fill="hold" nodeType="withEffect">
                                  <p:stCondLst>
                                    <p:cond delay="0"/>
                                  </p:stCondLst>
                                  <p:childTnLst>
                                    <p:set>
                                      <p:cBhvr>
                                        <p:cTn id="22" dur="1" fill="hold">
                                          <p:stCondLst>
                                            <p:cond delay="0"/>
                                          </p:stCondLst>
                                        </p:cTn>
                                        <p:tgtEl>
                                          <p:spTgt spid="6146"/>
                                        </p:tgtEl>
                                        <p:attrNameLst>
                                          <p:attrName>style.visibility</p:attrName>
                                        </p:attrNameLst>
                                      </p:cBhvr>
                                      <p:to>
                                        <p:strVal val="visible"/>
                                      </p:to>
                                    </p:set>
                                    <p:animEffect transition="in" filter="strips(downRight)">
                                      <p:cBhvr>
                                        <p:cTn id="23"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srcRect/>
          <a:stretch>
            <a:fillRect/>
          </a:stretch>
        </p:blipFill>
        <p:spPr bwMode="auto">
          <a:xfrm>
            <a:off x="4143375" y="3360728"/>
            <a:ext cx="4695825" cy="3497272"/>
          </a:xfrm>
          <a:prstGeom prst="rect">
            <a:avLst/>
          </a:prstGeom>
          <a:noFill/>
          <a:ln w="9525">
            <a:noFill/>
            <a:miter lim="800000"/>
            <a:headEnd/>
            <a:tailEnd/>
          </a:ln>
        </p:spPr>
      </p:pic>
      <p:pic>
        <p:nvPicPr>
          <p:cNvPr id="7171" name="Picture 3"/>
          <p:cNvPicPr>
            <a:picLocks noChangeAspect="1" noChangeArrowheads="1"/>
          </p:cNvPicPr>
          <p:nvPr/>
        </p:nvPicPr>
        <p:blipFill>
          <a:blip r:embed="rId4"/>
          <a:srcRect/>
          <a:stretch>
            <a:fillRect/>
          </a:stretch>
        </p:blipFill>
        <p:spPr bwMode="auto">
          <a:xfrm>
            <a:off x="4137103" y="3352800"/>
            <a:ext cx="4702097" cy="3505200"/>
          </a:xfrm>
          <a:prstGeom prst="rect">
            <a:avLst/>
          </a:prstGeom>
          <a:noFill/>
          <a:ln w="9525">
            <a:noFill/>
            <a:miter lim="800000"/>
            <a:headEnd/>
            <a:tailEnd/>
          </a:ln>
        </p:spPr>
      </p:pic>
      <p:sp>
        <p:nvSpPr>
          <p:cNvPr id="2" name="Title 1"/>
          <p:cNvSpPr>
            <a:spLocks noGrp="1"/>
          </p:cNvSpPr>
          <p:nvPr>
            <p:ph type="title"/>
          </p:nvPr>
        </p:nvSpPr>
        <p:spPr>
          <a:xfrm>
            <a:off x="2438400" y="228600"/>
            <a:ext cx="6248400" cy="1219200"/>
          </a:xfrm>
        </p:spPr>
        <p:txBody>
          <a:bodyPr>
            <a:normAutofit fontScale="90000"/>
          </a:bodyPr>
          <a:lstStyle/>
          <a:p>
            <a:r>
              <a:rPr lang="en-US" dirty="0" err="1" smtClean="0"/>
              <a:t>Cutaneous</a:t>
            </a:r>
            <a:r>
              <a:rPr lang="en-US" dirty="0" smtClean="0"/>
              <a:t> Nerves </a:t>
            </a:r>
            <a:br>
              <a:rPr lang="en-US" dirty="0" smtClean="0"/>
            </a:br>
            <a:r>
              <a:rPr lang="en-US" sz="3100" dirty="0" smtClean="0"/>
              <a:t>Skin of the back of the leg</a:t>
            </a:r>
            <a:endParaRPr lang="en-US" dirty="0"/>
          </a:p>
        </p:txBody>
      </p:sp>
      <p:sp>
        <p:nvSpPr>
          <p:cNvPr id="3" name="Content Placeholder 2"/>
          <p:cNvSpPr>
            <a:spLocks noGrp="1"/>
          </p:cNvSpPr>
          <p:nvPr>
            <p:ph idx="1"/>
          </p:nvPr>
        </p:nvSpPr>
        <p:spPr>
          <a:xfrm>
            <a:off x="1828800" y="1752600"/>
            <a:ext cx="6248400" cy="3840163"/>
          </a:xfrm>
        </p:spPr>
        <p:txBody>
          <a:bodyPr/>
          <a:lstStyle/>
          <a:p>
            <a:r>
              <a:rPr lang="en-US" b="1" dirty="0" err="1" smtClean="0"/>
              <a:t>Sural</a:t>
            </a:r>
            <a:r>
              <a:rPr lang="en-US" b="1" dirty="0" smtClean="0"/>
              <a:t> nerve</a:t>
            </a:r>
            <a:r>
              <a:rPr lang="en-US" dirty="0" smtClean="0"/>
              <a:t>: branch of </a:t>
            </a:r>
            <a:r>
              <a:rPr lang="en-US" i="1" u="sng" dirty="0" err="1" smtClean="0"/>
              <a:t>tibial</a:t>
            </a:r>
            <a:r>
              <a:rPr lang="en-US" dirty="0" smtClean="0"/>
              <a:t> supplies</a:t>
            </a:r>
          </a:p>
          <a:p>
            <a:pPr lvl="1"/>
            <a:r>
              <a:rPr lang="en-US" dirty="0" smtClean="0"/>
              <a:t>Skin on the lower part of the </a:t>
            </a:r>
            <a:r>
              <a:rPr lang="en-US" b="1" dirty="0" err="1" smtClean="0"/>
              <a:t>posterolateral</a:t>
            </a:r>
            <a:r>
              <a:rPr lang="en-US" dirty="0" smtClean="0"/>
              <a:t>  surface of the leg</a:t>
            </a:r>
            <a:endParaRPr lang="en-US" dirty="0"/>
          </a:p>
        </p:txBody>
      </p:sp>
      <p:sp>
        <p:nvSpPr>
          <p:cNvPr id="6" name="Rounded Rectangle 5"/>
          <p:cNvSpPr/>
          <p:nvPr/>
        </p:nvSpPr>
        <p:spPr>
          <a:xfrm>
            <a:off x="6705600" y="5791200"/>
            <a:ext cx="1676400" cy="304800"/>
          </a:xfrm>
          <a:prstGeom prst="roundRect">
            <a:avLst/>
          </a:prstGeom>
          <a:solidFill>
            <a:schemeClr val="accent1">
              <a:alpha val="15000"/>
            </a:schemeClr>
          </a:solidFill>
          <a:ln w="41275"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Calibri"/>
              <a:ea typeface="+mn-ea"/>
              <a:cs typeface="+mn-cs"/>
            </a:endParaRPr>
          </a:p>
        </p:txBody>
      </p:sp>
      <p:pic>
        <p:nvPicPr>
          <p:cNvPr id="8" name="Picture 7"/>
          <p:cNvPicPr>
            <a:picLocks noChangeAspect="1" noChangeArrowheads="1"/>
          </p:cNvPicPr>
          <p:nvPr/>
        </p:nvPicPr>
        <p:blipFill>
          <a:blip r:embed="rId5"/>
          <a:stretch>
            <a:fillRect/>
          </a:stretch>
        </p:blipFill>
        <p:spPr bwMode="auto">
          <a:xfrm>
            <a:off x="1905000" y="3124200"/>
            <a:ext cx="1628775" cy="3733800"/>
          </a:xfrm>
          <a:prstGeom prst="rect">
            <a:avLst/>
          </a:prstGeom>
          <a:noFill/>
          <a:ln>
            <a:noFill/>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upRight)">
                                      <p:cBhvr>
                                        <p:cTn id="12" dur="500"/>
                                        <p:tgtEl>
                                          <p:spTgt spid="3">
                                            <p:txEl>
                                              <p:pRg st="0" end="0"/>
                                            </p:txEl>
                                          </p:spTgt>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childTnLst>
                          </p:cTn>
                        </p:par>
                        <p:par>
                          <p:cTn id="16" fill="hold">
                            <p:stCondLst>
                              <p:cond delay="500"/>
                            </p:stCondLst>
                            <p:childTnLst>
                              <p:par>
                                <p:cTn id="17" presetID="3" presetClass="entr" presetSubtype="1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3"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strips(upRight)">
                                      <p:cBhvr>
                                        <p:cTn id="24" dur="500"/>
                                        <p:tgtEl>
                                          <p:spTgt spid="3">
                                            <p:txEl>
                                              <p:pRg st="1" end="1"/>
                                            </p:txEl>
                                          </p:spTgt>
                                        </p:tgtEl>
                                      </p:cBhvr>
                                    </p:animEffect>
                                  </p:childTnLst>
                                </p:cTn>
                              </p:par>
                              <p:par>
                                <p:cTn id="25" presetID="18" presetClass="entr" presetSubtype="12" fill="hold" nodeType="withEffect">
                                  <p:stCondLst>
                                    <p:cond delay="0"/>
                                  </p:stCondLst>
                                  <p:childTnLst>
                                    <p:set>
                                      <p:cBhvr>
                                        <p:cTn id="26" dur="1" fill="hold">
                                          <p:stCondLst>
                                            <p:cond delay="0"/>
                                          </p:stCondLst>
                                        </p:cTn>
                                        <p:tgtEl>
                                          <p:spTgt spid="7171"/>
                                        </p:tgtEl>
                                        <p:attrNameLst>
                                          <p:attrName>style.visibility</p:attrName>
                                        </p:attrNameLst>
                                      </p:cBhvr>
                                      <p:to>
                                        <p:strVal val="visible"/>
                                      </p:to>
                                    </p:set>
                                    <p:animEffect transition="in" filter="strips(downLeft)">
                                      <p:cBhvr>
                                        <p:cTn id="27" dur="1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1|0.3"/>
</p:tagLst>
</file>

<file path=ppt/theme/theme1.xml><?xml version="1.0" encoding="utf-8"?>
<a:theme xmlns:a="http://schemas.openxmlformats.org/drawingml/2006/main" name="Mod">
  <a:themeElements>
    <a:clrScheme name="Mod">
      <a:dk1>
        <a:sysClr val="windowText" lastClr="000000"/>
      </a:dk1>
      <a:lt1>
        <a:sysClr val="window" lastClr="FFFFFF"/>
      </a:lt1>
      <a:dk2>
        <a:srgbClr val="065218"/>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1592</TotalTime>
  <Words>1425</Words>
  <Application>Microsoft Office PowerPoint</Application>
  <PresentationFormat>On-screen Show (4:3)</PresentationFormat>
  <Paragraphs>232</Paragraphs>
  <Slides>32</Slides>
  <Notes>4</Notes>
  <HiddenSlides>0</HiddenSlides>
  <MMClips>2</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Mod</vt:lpstr>
      <vt:lpstr>BACK OF THE LEG</vt:lpstr>
      <vt:lpstr>Slide 2</vt:lpstr>
      <vt:lpstr>BACK OF THE LEG</vt:lpstr>
      <vt:lpstr>BACK OF THE LEG</vt:lpstr>
      <vt:lpstr>LECTURE OVERVIEW</vt:lpstr>
      <vt:lpstr>BACK OF THE LEG</vt:lpstr>
      <vt:lpstr>Cutaneous Nerves  Skin of the back of the leg</vt:lpstr>
      <vt:lpstr>Cutaneous Nerves  Skin of the back of the leg</vt:lpstr>
      <vt:lpstr>Cutaneous Nerves  Skin of the back of the leg</vt:lpstr>
      <vt:lpstr>Cutaneous Nerves  Skin of the back of the leg</vt:lpstr>
      <vt:lpstr>Superficial veins</vt:lpstr>
      <vt:lpstr>Lymph Vessels</vt:lpstr>
      <vt:lpstr>BACK OF THE LEG</vt:lpstr>
      <vt:lpstr>Contents of the Posterior Fascial Compartment of The Leg</vt:lpstr>
      <vt:lpstr>Superficial Group</vt:lpstr>
      <vt:lpstr>BACK OF THE LEG</vt:lpstr>
      <vt:lpstr>Superficial group: 1. Gastrocnemius</vt:lpstr>
      <vt:lpstr>Superficial group:   2. Plantaris</vt:lpstr>
      <vt:lpstr>Superficial group: 3. Soleus</vt:lpstr>
      <vt:lpstr>Deep group: 1. Popliteus</vt:lpstr>
      <vt:lpstr>Deep group: 2. Flexur Digitorum Longus</vt:lpstr>
      <vt:lpstr>Deep group: 3. Flexur Hallucis Longus</vt:lpstr>
      <vt:lpstr>BACK OF THE LEG</vt:lpstr>
      <vt:lpstr>Deep group: 4. Tibialis Posterior</vt:lpstr>
      <vt:lpstr>Deep group: 4. Tibialis Posterior</vt:lpstr>
      <vt:lpstr>BACK OF THE LEG</vt:lpstr>
      <vt:lpstr>Arterial Supply: Posterior Tibial Artery</vt:lpstr>
      <vt:lpstr>Arterial Supply: Posterior Tibial Artery</vt:lpstr>
      <vt:lpstr>Nerve Supply: Tibial Nerve</vt:lpstr>
      <vt:lpstr>Nerve Supply: Tibial Nerve</vt:lpstr>
      <vt:lpstr>BACK OF THE LEG</vt:lpstr>
      <vt:lpstr>Deep Vein Thrombosis and Long-Distance Air Travel</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OF THE LEG</dc:title>
  <dc:creator>Bilal</dc:creator>
  <cp:lastModifiedBy>ALBARA</cp:lastModifiedBy>
  <cp:revision>11</cp:revision>
  <dcterms:created xsi:type="dcterms:W3CDTF">2009-05-24T20:24:16Z</dcterms:created>
  <dcterms:modified xsi:type="dcterms:W3CDTF">2009-05-26T10:52:05Z</dcterms:modified>
</cp:coreProperties>
</file>