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69" r:id="rId16"/>
    <p:sldId id="272" r:id="rId17"/>
    <p:sldId id="270" r:id="rId18"/>
    <p:sldId id="271" r:id="rId19"/>
    <p:sldId id="273" r:id="rId20"/>
    <p:sldId id="275" r:id="rId21"/>
    <p:sldId id="277" r:id="rId22"/>
    <p:sldId id="276" r:id="rId23"/>
    <p:sldId id="278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72" d="100"/>
          <a:sy n="72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9B5B-C5F9-42E0-B65E-E5475EF1880A}" type="datetimeFigureOut">
              <a:rPr lang="ar-SA" smtClean="0"/>
              <a:pPr/>
              <a:t>29/03/30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27B4-56E8-4A73-8B4F-231477D160A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9B5B-C5F9-42E0-B65E-E5475EF1880A}" type="datetimeFigureOut">
              <a:rPr lang="ar-SA" smtClean="0"/>
              <a:pPr/>
              <a:t>29/03/30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27B4-56E8-4A73-8B4F-231477D160A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9B5B-C5F9-42E0-B65E-E5475EF1880A}" type="datetimeFigureOut">
              <a:rPr lang="ar-SA" smtClean="0"/>
              <a:pPr/>
              <a:t>29/03/30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27B4-56E8-4A73-8B4F-231477D160A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9B5B-C5F9-42E0-B65E-E5475EF1880A}" type="datetimeFigureOut">
              <a:rPr lang="ar-SA" smtClean="0"/>
              <a:pPr/>
              <a:t>29/03/30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27B4-56E8-4A73-8B4F-231477D160A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9B5B-C5F9-42E0-B65E-E5475EF1880A}" type="datetimeFigureOut">
              <a:rPr lang="ar-SA" smtClean="0"/>
              <a:pPr/>
              <a:t>29/03/30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27B4-56E8-4A73-8B4F-231477D160A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9B5B-C5F9-42E0-B65E-E5475EF1880A}" type="datetimeFigureOut">
              <a:rPr lang="ar-SA" smtClean="0"/>
              <a:pPr/>
              <a:t>29/03/30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27B4-56E8-4A73-8B4F-231477D160A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9B5B-C5F9-42E0-B65E-E5475EF1880A}" type="datetimeFigureOut">
              <a:rPr lang="ar-SA" smtClean="0"/>
              <a:pPr/>
              <a:t>29/03/30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27B4-56E8-4A73-8B4F-231477D160A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9B5B-C5F9-42E0-B65E-E5475EF1880A}" type="datetimeFigureOut">
              <a:rPr lang="ar-SA" smtClean="0"/>
              <a:pPr/>
              <a:t>29/03/30</a:t>
            </a:fld>
            <a:endParaRPr lang="ar-SA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1C27B4-56E8-4A73-8B4F-231477D160A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9B5B-C5F9-42E0-B65E-E5475EF1880A}" type="datetimeFigureOut">
              <a:rPr lang="ar-SA" smtClean="0"/>
              <a:pPr/>
              <a:t>29/03/30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27B4-56E8-4A73-8B4F-231477D160A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9B5B-C5F9-42E0-B65E-E5475EF1880A}" type="datetimeFigureOut">
              <a:rPr lang="ar-SA" smtClean="0"/>
              <a:pPr/>
              <a:t>29/03/30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C1C27B4-56E8-4A73-8B4F-231477D160A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1729B5B-C5F9-42E0-B65E-E5475EF1880A}" type="datetimeFigureOut">
              <a:rPr lang="ar-SA" smtClean="0"/>
              <a:pPr/>
              <a:t>29/03/30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27B4-56E8-4A73-8B4F-231477D160A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كل حر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729B5B-C5F9-42E0-B65E-E5475EF1880A}" type="datetimeFigureOut">
              <a:rPr lang="ar-SA" smtClean="0"/>
              <a:pPr/>
              <a:t>29/03/30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C1C27B4-56E8-4A73-8B4F-231477D160A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araumbilical_veins" TargetMode="External"/><Relationship Id="rId13" Type="http://schemas.openxmlformats.org/officeDocument/2006/relationships/hyperlink" Target="http://en.wikipedia.org/wiki/Right_colic_vein" TargetMode="External"/><Relationship Id="rId3" Type="http://schemas.openxmlformats.org/officeDocument/2006/relationships/hyperlink" Target="http://en.wikipedia.org/wiki/Left_gastric_vein" TargetMode="External"/><Relationship Id="rId7" Type="http://schemas.openxmlformats.org/officeDocument/2006/relationships/hyperlink" Target="http://en.wikipedia.org/wiki/Inferior_epigastric_vein" TargetMode="External"/><Relationship Id="rId12" Type="http://schemas.openxmlformats.org/officeDocument/2006/relationships/hyperlink" Target="http://en.wikipedia.org/wiki/Gonadal_vein" TargetMode="External"/><Relationship Id="rId2" Type="http://schemas.openxmlformats.org/officeDocument/2006/relationships/hyperlink" Target="http://en.wikipedia.org/wiki/Azygos_vein" TargetMode="External"/><Relationship Id="rId16" Type="http://schemas.openxmlformats.org/officeDocument/2006/relationships/hyperlink" Target="http://en.wikipedia.org/wiki/Retroperitone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uperior_rectal_vein" TargetMode="External"/><Relationship Id="rId11" Type="http://schemas.openxmlformats.org/officeDocument/2006/relationships/hyperlink" Target="http://en.wikipedia.org/w/index.php?title=Paravertebral_vein&amp;action=edit&amp;redlink=1" TargetMode="External"/><Relationship Id="rId5" Type="http://schemas.openxmlformats.org/officeDocument/2006/relationships/hyperlink" Target="http://en.wikipedia.org/wiki/Inferior_rectal_veins" TargetMode="External"/><Relationship Id="rId15" Type="http://schemas.openxmlformats.org/officeDocument/2006/relationships/hyperlink" Target="http://en.wikipedia.org/wiki/Left_colic_vein" TargetMode="External"/><Relationship Id="rId10" Type="http://schemas.openxmlformats.org/officeDocument/2006/relationships/hyperlink" Target="http://en.wikipedia.org/wiki/Suprarenal_vein" TargetMode="External"/><Relationship Id="rId4" Type="http://schemas.openxmlformats.org/officeDocument/2006/relationships/hyperlink" Target="http://en.wikipedia.org/wiki/Middle_rectal_veins" TargetMode="External"/><Relationship Id="rId9" Type="http://schemas.openxmlformats.org/officeDocument/2006/relationships/hyperlink" Target="http://en.wikipedia.org/wiki/Renal_vein" TargetMode="External"/><Relationship Id="rId14" Type="http://schemas.openxmlformats.org/officeDocument/2006/relationships/hyperlink" Target="http://en.wikipedia.org/wiki/Middle_colic_vei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</a:t>
            </a:r>
            <a:r>
              <a:rPr sz="3600" smtClean="0"/>
              <a:t>y  bandar  alsubaie</a:t>
            </a:r>
            <a:endParaRPr lang="ar-SA" sz="36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Clinical notes</a:t>
            </a:r>
            <a:endParaRPr lang="ar-SA" sz="8000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1" y="285728"/>
          <a:ext cx="8329641" cy="635798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76547"/>
                <a:gridCol w="2776547"/>
                <a:gridCol w="2776547"/>
              </a:tblGrid>
              <a:tr h="73798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Systemic part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Portal</a:t>
                      </a:r>
                      <a:r>
                        <a:rPr lang="en-US" sz="2800" baseline="0" dirty="0" smtClean="0"/>
                        <a:t> part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site</a:t>
                      </a:r>
                      <a:endParaRPr lang="ar-SA" sz="3600" dirty="0"/>
                    </a:p>
                  </a:txBody>
                  <a:tcPr/>
                </a:tc>
              </a:tr>
              <a:tr h="126308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>
                          <a:hlinkClick r:id="rId2" action="ppaction://hlinkfile" tooltip="Azygos vein"/>
                        </a:rPr>
                        <a:t>Azygos</a:t>
                      </a:r>
                      <a:r>
                        <a:rPr lang="en-US" dirty="0" smtClean="0">
                          <a:hlinkClick r:id="rId2" action="ppaction://hlinkfile" tooltip="Azygos vein"/>
                        </a:rPr>
                        <a:t> vein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hlinkClick r:id="rId3" action="ppaction://hlinkfile" tooltip="Left gastric vein"/>
                        </a:rPr>
                        <a:t>left gastric vein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At</a:t>
                      </a:r>
                      <a:r>
                        <a:rPr lang="en-US" sz="2000" baseline="0" dirty="0" smtClean="0"/>
                        <a:t> the lower third of the esophagus</a:t>
                      </a:r>
                      <a:endParaRPr lang="ar-SA" sz="2000" dirty="0"/>
                    </a:p>
                  </a:txBody>
                  <a:tcPr/>
                </a:tc>
              </a:tr>
              <a:tr h="140500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4" action="ppaction://hlinkfile" tooltip="Middle rectal veins"/>
                        </a:rPr>
                        <a:t>middle rectal veins</a:t>
                      </a:r>
                      <a:r>
                        <a:rPr lang="en-US" dirty="0" smtClean="0"/>
                        <a:t> and </a:t>
                      </a:r>
                      <a:r>
                        <a:rPr lang="en-US" dirty="0" smtClean="0">
                          <a:hlinkClick r:id="rId5" action="ppaction://hlinkfile" tooltip="Inferior rectal veins"/>
                        </a:rPr>
                        <a:t>inferior rectal veins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6" action="ppaction://hlinkfile" tooltip="Superior rectal vein"/>
                        </a:rPr>
                        <a:t>superior rectal vein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Halfway down the anal canal</a:t>
                      </a:r>
                      <a:endParaRPr lang="ar-SA" sz="2000" dirty="0"/>
                    </a:p>
                  </a:txBody>
                  <a:tcPr/>
                </a:tc>
              </a:tr>
              <a:tr h="147596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7" action="ppaction://hlinkfile" tooltip="Inferior epigastric vein"/>
                        </a:rPr>
                        <a:t>inferior </a:t>
                      </a:r>
                      <a:r>
                        <a:rPr lang="en-US" dirty="0" err="1" smtClean="0">
                          <a:hlinkClick r:id="rId7" action="ppaction://hlinkfile" tooltip="Inferior epigastric vein"/>
                        </a:rPr>
                        <a:t>epigastric</a:t>
                      </a:r>
                      <a:r>
                        <a:rPr lang="en-US" dirty="0" smtClean="0">
                          <a:hlinkClick r:id="rId7" action="ppaction://hlinkfile" tooltip="Inferior epigastric vein"/>
                        </a:rPr>
                        <a:t> vein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>
                          <a:hlinkClick r:id="rId8" action="ppaction://hlinkfile" tooltip="Paraumbilical veins"/>
                        </a:rPr>
                        <a:t>paraumbilical</a:t>
                      </a:r>
                      <a:r>
                        <a:rPr lang="en-US" dirty="0" smtClean="0">
                          <a:hlinkClick r:id="rId8" action="ppaction://hlinkfile" tooltip="Paraumbilical veins"/>
                        </a:rPr>
                        <a:t> </a:t>
                      </a:r>
                      <a:r>
                        <a:rPr lang="en-US" dirty="0" smtClean="0">
                          <a:hlinkClick r:id="rId8" action="ppaction://hlinkfile" tooltip="Paraumbilical veins"/>
                        </a:rPr>
                        <a:t>veins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The </a:t>
                      </a:r>
                      <a:r>
                        <a:rPr lang="en-US" sz="2000" dirty="0" err="1" smtClean="0"/>
                        <a:t>paraumbilical</a:t>
                      </a:r>
                      <a:r>
                        <a:rPr lang="en-US" sz="2000" dirty="0" smtClean="0"/>
                        <a:t> veins</a:t>
                      </a:r>
                      <a:endParaRPr lang="ar-SA" sz="2000" dirty="0"/>
                    </a:p>
                  </a:txBody>
                  <a:tcPr/>
                </a:tc>
              </a:tr>
              <a:tr h="147596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9" action="ppaction://hlinkfile" tooltip="Renal vein"/>
                        </a:rPr>
                        <a:t>renal vein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smtClean="0">
                          <a:hlinkClick r:id="rId10" action="ppaction://hlinkfile" tooltip="Suprarenal vein"/>
                        </a:rPr>
                        <a:t>suprarenal vein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>
                          <a:hlinkClick r:id="rId11" action="ppaction://hlinkfile" tooltip="Paravertebral vein (page does not exist)"/>
                        </a:rPr>
                        <a:t>paravertebral</a:t>
                      </a:r>
                      <a:r>
                        <a:rPr lang="en-US" dirty="0" smtClean="0">
                          <a:hlinkClick r:id="rId11" action="ppaction://hlinkfile" tooltip="Paravertebral vein (page does not exist)"/>
                        </a:rPr>
                        <a:t> vein</a:t>
                      </a:r>
                      <a:r>
                        <a:rPr lang="en-US" dirty="0" smtClean="0"/>
                        <a:t>, and </a:t>
                      </a:r>
                      <a:r>
                        <a:rPr lang="en-US" dirty="0" err="1" smtClean="0">
                          <a:hlinkClick r:id="rId12" action="ppaction://hlinkfile" tooltip="Gonadal vein"/>
                        </a:rPr>
                        <a:t>gonadal</a:t>
                      </a:r>
                      <a:r>
                        <a:rPr lang="en-US" smtClean="0">
                          <a:hlinkClick r:id="rId12" action="ppaction://hlinkfile" tooltip="Gonadal vein"/>
                        </a:rPr>
                        <a:t> vein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13" action="ppaction://hlinkfile" tooltip="Right colic vein"/>
                        </a:rPr>
                        <a:t>right colic vein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smtClean="0">
                          <a:hlinkClick r:id="rId14" action="ppaction://hlinkfile" tooltip="Middle colic vein"/>
                        </a:rPr>
                        <a:t>middle colic vein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smtClean="0">
                          <a:hlinkClick r:id="rId15" action="ppaction://hlinkfile" tooltip="Left colic vein"/>
                        </a:rPr>
                        <a:t>left colic vein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hlinkClick r:id="rId16" action="ppaction://hlinkfile" tooltip="Retroperitoneal"/>
                        </a:rPr>
                        <a:t>Retroperitoneal</a:t>
                      </a:r>
                      <a:endParaRPr lang="ar-SA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portal-vein-system-anastom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Mobility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 algn="l">
              <a:buNone/>
            </a:pPr>
            <a:r>
              <a:rPr lang="en-US" sz="2800" dirty="0" smtClean="0"/>
              <a:t>The kidneys are maintained in their position by:</a:t>
            </a:r>
          </a:p>
          <a:p>
            <a:pPr marL="550926" indent="-514350" algn="l">
              <a:buNone/>
            </a:pPr>
            <a:r>
              <a:rPr lang="en-US" sz="2800" dirty="0" smtClean="0"/>
              <a:t>~</a:t>
            </a:r>
            <a:r>
              <a:rPr lang="en-US" sz="2800" dirty="0" smtClean="0"/>
              <a:t>Intra-abdominal pressure</a:t>
            </a:r>
          </a:p>
          <a:p>
            <a:pPr marL="550926" indent="-514350" algn="l">
              <a:buNone/>
            </a:pPr>
            <a:r>
              <a:rPr lang="en-US" sz="2800" dirty="0" smtClean="0"/>
              <a:t>~</a:t>
            </a:r>
            <a:r>
              <a:rPr lang="en-US" sz="2800" dirty="0" err="1" smtClean="0"/>
              <a:t>Perirenal</a:t>
            </a:r>
            <a:r>
              <a:rPr lang="en-US" sz="2800" dirty="0" smtClean="0"/>
              <a:t> fat</a:t>
            </a:r>
          </a:p>
          <a:p>
            <a:pPr marL="550926" indent="-514350" algn="l">
              <a:buNone/>
            </a:pPr>
            <a:r>
              <a:rPr lang="en-US" sz="2800" dirty="0" smtClean="0"/>
              <a:t>~Renal fascia</a:t>
            </a:r>
          </a:p>
          <a:p>
            <a:pPr marL="550926" indent="-514350" algn="l">
              <a:buNone/>
            </a:pPr>
            <a:endParaRPr lang="en-US" sz="2800" dirty="0" smtClean="0"/>
          </a:p>
          <a:p>
            <a:pPr marL="550926" indent="-514350" algn="l">
              <a:buNone/>
            </a:pPr>
            <a:r>
              <a:rPr lang="en-US" sz="2800" dirty="0" smtClean="0"/>
              <a:t>If     the </a:t>
            </a:r>
            <a:r>
              <a:rPr lang="en-US" sz="2800" dirty="0" err="1" smtClean="0"/>
              <a:t>perirenal</a:t>
            </a:r>
            <a:r>
              <a:rPr lang="en-US" sz="2800" dirty="0" smtClean="0"/>
              <a:t> fat          the mobility lead to cause  renal colic, kinking of </a:t>
            </a:r>
            <a:r>
              <a:rPr lang="en-US" sz="2800" dirty="0" err="1" smtClean="0"/>
              <a:t>ureter</a:t>
            </a:r>
            <a:r>
              <a:rPr lang="en-US" sz="2800" dirty="0" smtClean="0"/>
              <a:t> and effect the suprarenal gland. </a:t>
            </a:r>
            <a:endParaRPr lang="en-US" sz="2800" dirty="0" smtClean="0"/>
          </a:p>
        </p:txBody>
      </p:sp>
      <p:sp>
        <p:nvSpPr>
          <p:cNvPr id="5" name="سهم للأسفل 4"/>
          <p:cNvSpPr/>
          <p:nvPr/>
        </p:nvSpPr>
        <p:spPr>
          <a:xfrm>
            <a:off x="785786" y="4500570"/>
            <a:ext cx="357190" cy="549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هم إلى اليمين 5"/>
          <p:cNvSpPr/>
          <p:nvPr/>
        </p:nvSpPr>
        <p:spPr>
          <a:xfrm>
            <a:off x="3786182" y="4714884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 لأعلى 6"/>
          <p:cNvSpPr/>
          <p:nvPr/>
        </p:nvSpPr>
        <p:spPr>
          <a:xfrm>
            <a:off x="4286248" y="4429132"/>
            <a:ext cx="357190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Kidney Trauma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it’s protected by:</a:t>
            </a: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~lower ribs.</a:t>
            </a:r>
          </a:p>
          <a:p>
            <a:pPr algn="l">
              <a:buNone/>
            </a:pPr>
            <a:r>
              <a:rPr lang="en-US" sz="2800" dirty="0" smtClean="0"/>
              <a:t>~lumbar muscles.</a:t>
            </a:r>
          </a:p>
          <a:p>
            <a:pPr algn="l">
              <a:buNone/>
            </a:pPr>
            <a:r>
              <a:rPr lang="en-US" sz="2800" dirty="0" smtClean="0"/>
              <a:t>~vertebral column.</a:t>
            </a:r>
          </a:p>
          <a:p>
            <a:pPr algn="l">
              <a:buNone/>
            </a:pPr>
            <a:endParaRPr lang="ar-SA" sz="2800" dirty="0" smtClean="0"/>
          </a:p>
          <a:p>
            <a:pPr algn="l">
              <a:buNone/>
            </a:pPr>
            <a:r>
              <a:rPr lang="en-US" sz="2800" dirty="0" smtClean="0"/>
              <a:t>Renal injury can result in rapid blood loss because 25% of C.O. go to kidneys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50320091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Pain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900634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 smtClean="0"/>
              <a:t>It’s can be result from :</a:t>
            </a:r>
          </a:p>
          <a:p>
            <a:pPr algn="l">
              <a:buNone/>
            </a:pPr>
            <a:r>
              <a:rPr lang="en-US" sz="2400" dirty="0" smtClean="0"/>
              <a:t>~stretching of the capsule.</a:t>
            </a:r>
          </a:p>
          <a:p>
            <a:pPr algn="l">
              <a:buNone/>
            </a:pPr>
            <a:r>
              <a:rPr lang="en-US" sz="2400" dirty="0" smtClean="0"/>
              <a:t>~spasm of the smooth muscles in the renal pelvis.</a:t>
            </a:r>
          </a:p>
          <a:p>
            <a:pPr algn="l">
              <a:buNone/>
            </a:pP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The afferent nerve through the renal plexus     lower </a:t>
            </a:r>
            <a:r>
              <a:rPr lang="en-US" sz="2800" dirty="0" err="1" smtClean="0"/>
              <a:t>splanchnic</a:t>
            </a:r>
            <a:r>
              <a:rPr lang="en-US" sz="2800" dirty="0" smtClean="0"/>
              <a:t> nerve      spinal cord at level of T12.</a:t>
            </a:r>
          </a:p>
          <a:p>
            <a:pPr algn="l">
              <a:buNone/>
            </a:pPr>
            <a:endParaRPr lang="en-US" sz="2800" dirty="0" smtClean="0"/>
          </a:p>
          <a:p>
            <a:pPr algn="l">
              <a:buNone/>
            </a:pPr>
            <a:r>
              <a:rPr lang="en-US" sz="2800" u="sng" dirty="0" smtClean="0"/>
              <a:t>Referred pain</a:t>
            </a:r>
            <a:r>
              <a:rPr lang="en-US" sz="2800" dirty="0" smtClean="0"/>
              <a:t> along the distribution of </a:t>
            </a:r>
            <a:r>
              <a:rPr lang="en-US" sz="2800" dirty="0" err="1" smtClean="0"/>
              <a:t>subcostal</a:t>
            </a:r>
            <a:r>
              <a:rPr lang="en-US" sz="2800" dirty="0" smtClean="0"/>
              <a:t> nerve( T12) to the flank and anterior abdominal wall.</a:t>
            </a:r>
            <a:endParaRPr lang="ar-SA" sz="2800" u="sng" dirty="0"/>
          </a:p>
        </p:txBody>
      </p:sp>
      <p:sp>
        <p:nvSpPr>
          <p:cNvPr id="4" name="سهم إلى اليمين 3"/>
          <p:cNvSpPr/>
          <p:nvPr/>
        </p:nvSpPr>
        <p:spPr>
          <a:xfrm>
            <a:off x="7643834" y="3357562"/>
            <a:ext cx="50006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سهم إلى اليمين 4"/>
          <p:cNvSpPr/>
          <p:nvPr/>
        </p:nvSpPr>
        <p:spPr>
          <a:xfrm>
            <a:off x="4286248" y="3786190"/>
            <a:ext cx="4286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عنصر نائب للمحتوى 3" descr="250320091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060331" y="-1060331"/>
            <a:ext cx="6880491" cy="9001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Ureteric</a:t>
            </a:r>
            <a:r>
              <a:rPr lang="en-US" dirty="0" smtClean="0"/>
              <a:t> Stones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5043510"/>
          </a:xfrm>
        </p:spPr>
        <p:txBody>
          <a:bodyPr/>
          <a:lstStyle/>
          <a:p>
            <a:pPr algn="l">
              <a:buNone/>
            </a:pPr>
            <a:r>
              <a:rPr lang="en-US" dirty="0" smtClean="0"/>
              <a:t>There are 3 sites of anatomic narrowing of the </a:t>
            </a:r>
            <a:r>
              <a:rPr lang="en-US" dirty="0" err="1" smtClean="0"/>
              <a:t>ureter</a:t>
            </a:r>
            <a:r>
              <a:rPr lang="en-US" dirty="0" smtClean="0"/>
              <a:t> where the stone may be arrested :</a:t>
            </a:r>
          </a:p>
          <a:p>
            <a:pPr algn="l">
              <a:buNone/>
            </a:pPr>
            <a:r>
              <a:rPr lang="en-US" sz="2400" dirty="0" smtClean="0"/>
              <a:t>~</a:t>
            </a:r>
            <a:r>
              <a:rPr lang="en-US" sz="2400" dirty="0" err="1" smtClean="0"/>
              <a:t>pelviureteral</a:t>
            </a:r>
            <a:r>
              <a:rPr lang="en-US" sz="2400" dirty="0" smtClean="0"/>
              <a:t> junction.</a:t>
            </a:r>
          </a:p>
          <a:p>
            <a:pPr algn="l">
              <a:buNone/>
            </a:pPr>
            <a:r>
              <a:rPr lang="en-US" sz="2400" dirty="0" smtClean="0"/>
              <a:t>~the pelvic brim.</a:t>
            </a:r>
          </a:p>
          <a:p>
            <a:pPr algn="l">
              <a:buNone/>
            </a:pPr>
            <a:r>
              <a:rPr lang="en-US" sz="2400" dirty="0" smtClean="0"/>
              <a:t>~when enter the bladder.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800" dirty="0" smtClean="0"/>
              <a:t>The intravenous </a:t>
            </a:r>
            <a:r>
              <a:rPr lang="en-US" sz="2800" dirty="0" err="1" smtClean="0"/>
              <a:t>pyelogram</a:t>
            </a:r>
            <a:r>
              <a:rPr lang="en-US" sz="2400" dirty="0" smtClean="0"/>
              <a:t>.</a:t>
            </a:r>
          </a:p>
          <a:p>
            <a:pPr algn="l">
              <a:buNone/>
            </a:pPr>
            <a:endParaRPr lang="en-US" sz="2800" dirty="0" smtClean="0"/>
          </a:p>
          <a:p>
            <a:pPr algn="l">
              <a:buNone/>
            </a:pP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3966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57298"/>
            <a:ext cx="7467600" cy="4768865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600" dirty="0" smtClean="0"/>
              <a:t>The </a:t>
            </a:r>
            <a:r>
              <a:rPr lang="en-US" sz="3600" dirty="0" err="1" smtClean="0"/>
              <a:t>ureter</a:t>
            </a:r>
            <a:r>
              <a:rPr lang="en-US" sz="3600" dirty="0" smtClean="0"/>
              <a:t> run down in front of the tip of the transverse processes of the lumbar vertebrae, crosses the region of the sacroiliac joint, </a:t>
            </a:r>
            <a:r>
              <a:rPr lang="en-US" sz="3600" u="sng" dirty="0" smtClean="0"/>
              <a:t>swings out </a:t>
            </a:r>
            <a:r>
              <a:rPr lang="en-US" sz="3600" dirty="0" smtClean="0"/>
              <a:t>to the </a:t>
            </a:r>
            <a:r>
              <a:rPr lang="en-US" sz="3600" dirty="0" err="1" smtClean="0"/>
              <a:t>ischial</a:t>
            </a:r>
            <a:r>
              <a:rPr lang="en-US" sz="3600" dirty="0" smtClean="0"/>
              <a:t> </a:t>
            </a:r>
            <a:r>
              <a:rPr lang="en-US" sz="3600" dirty="0" err="1" smtClean="0"/>
              <a:t>spain</a:t>
            </a:r>
            <a:r>
              <a:rPr lang="en-US" sz="3600" dirty="0" smtClean="0"/>
              <a:t>, and then turn </a:t>
            </a:r>
            <a:r>
              <a:rPr lang="en-US" sz="3600" u="sng" dirty="0" smtClean="0"/>
              <a:t>medially</a:t>
            </a:r>
            <a:r>
              <a:rPr lang="en-US" sz="3600" dirty="0" smtClean="0"/>
              <a:t> to the bladder. 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50320091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Trauma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The liver is a soft , friable structure enclosed in a fibrous capsule . 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Fractures of the lower ribs or penetrating wounds of the thorax or upper abdomen on the right side are the common causes of liver injury. </a:t>
            </a:r>
          </a:p>
          <a:p>
            <a:pPr algn="l">
              <a:buNone/>
            </a:pP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Colic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57298"/>
            <a:ext cx="7467600" cy="4768865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 smtClean="0"/>
              <a:t>Cause by spasm of the smooth muscles when it’s try to push the stone.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Renal pelvis and </a:t>
            </a:r>
            <a:r>
              <a:rPr lang="en-US" sz="2400" dirty="0" err="1" smtClean="0"/>
              <a:t>ureter</a:t>
            </a:r>
            <a:r>
              <a:rPr lang="en-US" sz="2400" dirty="0" smtClean="0"/>
              <a:t> send afferent nerves to spinal cord at (T11,T12,L1.L2) so the referred pain on the skin of flank, loin, groin.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When stone enter the lower part of </a:t>
            </a:r>
            <a:r>
              <a:rPr lang="en-US" sz="2400" dirty="0" err="1" smtClean="0"/>
              <a:t>ureter</a:t>
            </a:r>
            <a:r>
              <a:rPr lang="en-US" sz="2400" dirty="0" smtClean="0"/>
              <a:t> , the pain felt in the </a:t>
            </a:r>
            <a:r>
              <a:rPr lang="en-US" sz="2400" dirty="0" err="1" smtClean="0"/>
              <a:t>gonadal</a:t>
            </a:r>
            <a:r>
              <a:rPr lang="en-US" sz="2400" dirty="0" smtClean="0"/>
              <a:t> area. 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Ureteral</a:t>
            </a:r>
            <a:r>
              <a:rPr lang="en-US" dirty="0" smtClean="0"/>
              <a:t> Pain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285992"/>
            <a:ext cx="7467600" cy="3400436"/>
          </a:xfrm>
        </p:spPr>
        <p:txBody>
          <a:bodyPr/>
          <a:lstStyle/>
          <a:p>
            <a:pPr algn="l">
              <a:buNone/>
            </a:pPr>
            <a:r>
              <a:rPr lang="en-US" dirty="0" smtClean="0"/>
              <a:t>it’s referred pain along the front of the thigh because the femoral branch of the </a:t>
            </a:r>
            <a:r>
              <a:rPr lang="en-US" dirty="0" err="1" smtClean="0"/>
              <a:t>genitofemoral</a:t>
            </a:r>
            <a:r>
              <a:rPr lang="en-US" dirty="0" smtClean="0"/>
              <a:t> nerve(L1,L2).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50320091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131752" y="-1131754"/>
            <a:ext cx="6880491" cy="914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SA" sz="7200" dirty="0" smtClean="0">
                <a:cs typeface="Diwani Letter" pitchFamily="2" charset="-78"/>
              </a:rPr>
              <a:t>شكراً لكم على إنصاتكم</a:t>
            </a:r>
          </a:p>
          <a:p>
            <a:pPr algn="ctr">
              <a:buNone/>
            </a:pPr>
            <a:r>
              <a:rPr lang="ar-SA" sz="7200" dirty="0" smtClean="0">
                <a:cs typeface="Diwani Letter" pitchFamily="2" charset="-78"/>
              </a:rPr>
              <a:t>ولا تنسونا من دعائكم</a:t>
            </a:r>
            <a:endParaRPr lang="ar-SA" sz="7200" dirty="0">
              <a:cs typeface="Diwani Lette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Because the bile duct, hepatic artery and portal vein are distributed in a segmental manner (appropriate ligation) of these structures allows the surgeon to remove large portion successfully.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Subphrenic spaces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-normal: it’s potential spaces </a:t>
            </a:r>
            <a:r>
              <a:rPr lang="en-US" u="sng" dirty="0" smtClean="0"/>
              <a:t>only</a:t>
            </a:r>
            <a:r>
              <a:rPr lang="en-US" dirty="0" smtClean="0"/>
              <a:t> and the potential surfaces are in contact.</a:t>
            </a:r>
          </a:p>
          <a:p>
            <a:pPr algn="l">
              <a:buNone/>
            </a:pPr>
            <a:r>
              <a:rPr lang="en-US" dirty="0" smtClean="0"/>
              <a:t>-abnormal: accumulation of gas or fluid </a:t>
            </a:r>
            <a:r>
              <a:rPr lang="en-US" dirty="0" smtClean="0"/>
              <a:t>will </a:t>
            </a:r>
            <a:r>
              <a:rPr lang="en-US" dirty="0" smtClean="0"/>
              <a:t>separate the surfaces.</a:t>
            </a:r>
          </a:p>
          <a:p>
            <a:pPr algn="l">
              <a:buNone/>
            </a:pPr>
            <a:r>
              <a:rPr lang="en-US" dirty="0" smtClean="0"/>
              <a:t>-in gastric ulcer : loss of liver dullness , accumulation of gas over anterior surface of liver and </a:t>
            </a:r>
            <a:r>
              <a:rPr lang="en-US" dirty="0" err="1" smtClean="0"/>
              <a:t>subphrenic</a:t>
            </a:r>
            <a:r>
              <a:rPr lang="en-US" dirty="0" smtClean="0"/>
              <a:t> spaces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gallstones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04351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ar-SA" sz="4000" dirty="0" smtClean="0"/>
              <a:t>المغص الصفراوي  </a:t>
            </a:r>
            <a:r>
              <a:rPr lang="en-US" sz="4000" dirty="0" err="1" smtClean="0"/>
              <a:t>Biliary</a:t>
            </a:r>
            <a:r>
              <a:rPr lang="en-US" sz="4000" dirty="0" smtClean="0"/>
              <a:t> colic</a:t>
            </a:r>
          </a:p>
          <a:p>
            <a:pPr algn="l">
              <a:buNone/>
            </a:pPr>
            <a:r>
              <a:rPr lang="en-US" sz="2800" dirty="0" smtClean="0"/>
              <a:t>it’s caused by spasm of the smooth muscle of the wall of gallbladder in an attempt to expel a gallstone.</a:t>
            </a:r>
          </a:p>
          <a:p>
            <a:pPr algn="l">
              <a:buNone/>
            </a:pPr>
            <a:r>
              <a:rPr lang="ar-SA" sz="2800" dirty="0" smtClean="0"/>
              <a:t>		 </a:t>
            </a:r>
            <a:r>
              <a:rPr lang="en-US" sz="2800" dirty="0" smtClean="0"/>
              <a:t>Afferent nerve      celiac plexus and </a:t>
            </a:r>
            <a:r>
              <a:rPr lang="en-US" sz="2800" dirty="0" err="1" smtClean="0"/>
              <a:t>splanchnic</a:t>
            </a:r>
            <a:r>
              <a:rPr lang="en-US" sz="2800" dirty="0" smtClean="0"/>
              <a:t> nerves         thoracic segment of the spinal cord.</a:t>
            </a:r>
          </a:p>
          <a:p>
            <a:pPr algn="l">
              <a:buNone/>
            </a:pPr>
            <a:r>
              <a:rPr lang="en-US" sz="2800" dirty="0" smtClean="0"/>
              <a:t>The referred pain is felt in the right upper quadrant or </a:t>
            </a:r>
            <a:r>
              <a:rPr lang="en-US" sz="2800" dirty="0" err="1" smtClean="0"/>
              <a:t>epigastrium</a:t>
            </a:r>
            <a:r>
              <a:rPr lang="en-US" sz="2800" dirty="0" smtClean="0"/>
              <a:t> T 7,T8,T9.</a:t>
            </a:r>
          </a:p>
          <a:p>
            <a:pPr algn="l">
              <a:buNone/>
            </a:pPr>
            <a:r>
              <a:rPr lang="en-US" sz="2800" dirty="0" smtClean="0"/>
              <a:t>   </a:t>
            </a:r>
            <a:endParaRPr lang="ar-SA" sz="2800" dirty="0"/>
          </a:p>
        </p:txBody>
      </p:sp>
      <p:sp>
        <p:nvSpPr>
          <p:cNvPr id="6" name="سهم إلى اليمين 5"/>
          <p:cNvSpPr/>
          <p:nvPr/>
        </p:nvSpPr>
        <p:spPr>
          <a:xfrm>
            <a:off x="2857488" y="3714752"/>
            <a:ext cx="4286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 إلى اليمين 6"/>
          <p:cNvSpPr/>
          <p:nvPr/>
        </p:nvSpPr>
        <p:spPr>
          <a:xfrm>
            <a:off x="3500430" y="4143380"/>
            <a:ext cx="57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3966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00042"/>
            <a:ext cx="7467600" cy="5626121"/>
          </a:xfrm>
        </p:spPr>
        <p:txBody>
          <a:bodyPr/>
          <a:lstStyle/>
          <a:p>
            <a:pPr algn="l">
              <a:buNone/>
            </a:pPr>
            <a:r>
              <a:rPr lang="ar-SA" dirty="0" smtClean="0"/>
              <a:t> </a:t>
            </a:r>
            <a:r>
              <a:rPr lang="en-US" dirty="0" smtClean="0"/>
              <a:t>-The obstruction of bile duct by gallstone or tumor in pancreas cause jaundice.</a:t>
            </a:r>
          </a:p>
          <a:p>
            <a:pPr algn="l">
              <a:buNone/>
            </a:pPr>
            <a:r>
              <a:rPr lang="en-US" dirty="0" smtClean="0"/>
              <a:t>-the stone in the hepatopancreatic </a:t>
            </a:r>
            <a:r>
              <a:rPr lang="en-US" dirty="0" err="1" smtClean="0"/>
              <a:t>ampulla</a:t>
            </a:r>
            <a:r>
              <a:rPr lang="en-US" dirty="0" smtClean="0"/>
              <a:t> result in the passage of bile to pancreatic duct cause pancreatitis.</a:t>
            </a:r>
          </a:p>
          <a:p>
            <a:pPr algn="l">
              <a:buNone/>
            </a:pPr>
            <a:r>
              <a:rPr lang="en-US" dirty="0" smtClean="0"/>
              <a:t>-gallstones have been known to ulcerate through the gallbladder wall to transverse colon or duodenum.</a:t>
            </a:r>
          </a:p>
          <a:p>
            <a:pPr algn="l">
              <a:buNone/>
            </a:pPr>
            <a:r>
              <a:rPr lang="en-US" dirty="0" smtClean="0"/>
              <a:t>-maybe cause obstruction of </a:t>
            </a:r>
            <a:r>
              <a:rPr lang="en-US" dirty="0" err="1" smtClean="0"/>
              <a:t>ileocecal</a:t>
            </a:r>
            <a:r>
              <a:rPr lang="en-US" dirty="0" smtClean="0"/>
              <a:t> junction.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170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114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Acute </a:t>
            </a:r>
            <a:r>
              <a:rPr lang="en-US" dirty="0" err="1" smtClean="0"/>
              <a:t>Cholecystitis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SA" dirty="0" err="1" smtClean="0"/>
              <a:t>إلتهاب</a:t>
            </a:r>
            <a:r>
              <a:rPr lang="ar-SA" dirty="0" smtClean="0"/>
              <a:t> المرارة</a:t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71612"/>
            <a:ext cx="7467600" cy="4554551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dirty="0" smtClean="0"/>
              <a:t>-Inflammation of gallbladder may cause irritation of </a:t>
            </a:r>
            <a:r>
              <a:rPr lang="en-US" sz="2800" dirty="0" err="1" smtClean="0"/>
              <a:t>subdiphragmatic</a:t>
            </a:r>
            <a:r>
              <a:rPr lang="en-US" sz="2800" dirty="0" smtClean="0"/>
              <a:t> parietal peritoneum which supplied by </a:t>
            </a:r>
            <a:r>
              <a:rPr lang="en-US" sz="2800" dirty="0" err="1" smtClean="0"/>
              <a:t>phrenic</a:t>
            </a:r>
            <a:r>
              <a:rPr lang="en-US" sz="2800" dirty="0" smtClean="0"/>
              <a:t> nerve (c3,c4.c5) .</a:t>
            </a:r>
          </a:p>
          <a:p>
            <a:pPr algn="l">
              <a:buNone/>
            </a:pPr>
            <a:r>
              <a:rPr lang="en-US" sz="2800" dirty="0" smtClean="0"/>
              <a:t>-The referred pain over shoulder  because the skin of this area is supplied by </a:t>
            </a:r>
            <a:r>
              <a:rPr lang="en-US" sz="2800" dirty="0" err="1" smtClean="0"/>
              <a:t>supraclavicular</a:t>
            </a:r>
            <a:r>
              <a:rPr lang="en-US" sz="2800" dirty="0" smtClean="0"/>
              <a:t> nerve (c3,c4).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Portal-Systemic </a:t>
            </a:r>
            <a:r>
              <a:rPr lang="en-US" dirty="0" err="1" smtClean="0"/>
              <a:t>anastomoses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-The normal way through the liver.</a:t>
            </a:r>
          </a:p>
          <a:p>
            <a:pPr algn="l">
              <a:buNone/>
            </a:pPr>
            <a:r>
              <a:rPr lang="en-US" dirty="0" smtClean="0"/>
              <a:t>-when the normal way block, the communication well be in another area as follows: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تقنية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تقنية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تقني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418</TotalTime>
  <Words>658</Words>
  <Application>Microsoft Office PowerPoint</Application>
  <PresentationFormat>عرض على الشاشة (3:4)‏</PresentationFormat>
  <Paragraphs>83</Paragraphs>
  <Slides>23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تقنية</vt:lpstr>
      <vt:lpstr>By  bandar  alsubaie</vt:lpstr>
      <vt:lpstr>Liver Trauma</vt:lpstr>
      <vt:lpstr>الشريحة 3</vt:lpstr>
      <vt:lpstr>Subphrenic spaces</vt:lpstr>
      <vt:lpstr>gallstones</vt:lpstr>
      <vt:lpstr>الشريحة 6</vt:lpstr>
      <vt:lpstr>الشريحة 7</vt:lpstr>
      <vt:lpstr>Acute Cholecystitis إلتهاب المرارة   </vt:lpstr>
      <vt:lpstr>Portal-Systemic anastomoses</vt:lpstr>
      <vt:lpstr>الشريحة 10</vt:lpstr>
      <vt:lpstr>الشريحة 11</vt:lpstr>
      <vt:lpstr>Renal Mobility</vt:lpstr>
      <vt:lpstr>Kidney Trauma</vt:lpstr>
      <vt:lpstr>الشريحة 14</vt:lpstr>
      <vt:lpstr>Renal Pain</vt:lpstr>
      <vt:lpstr>الشريحة 16</vt:lpstr>
      <vt:lpstr>Ureteric Stones</vt:lpstr>
      <vt:lpstr>الشريحة 18</vt:lpstr>
      <vt:lpstr>الشريحة 19</vt:lpstr>
      <vt:lpstr>Renal Colic</vt:lpstr>
      <vt:lpstr>Ureteral Pain</vt:lpstr>
      <vt:lpstr>الشريحة 22</vt:lpstr>
      <vt:lpstr>الشريحة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  bandar  alsubaie</dc:title>
  <dc:creator>bandar</dc:creator>
  <cp:lastModifiedBy>bandar</cp:lastModifiedBy>
  <cp:revision>42</cp:revision>
  <dcterms:created xsi:type="dcterms:W3CDTF">2009-03-23T18:11:46Z</dcterms:created>
  <dcterms:modified xsi:type="dcterms:W3CDTF">2009-03-24T23:32:43Z</dcterms:modified>
</cp:coreProperties>
</file>