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E9BC5-D16D-4108-B5D3-D6CC162F73A2}" type="datetimeFigureOut">
              <a:rPr lang="en-US" smtClean="0"/>
              <a:pPr/>
              <a:t>4/5/2009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C2DC8-C8FF-493A-8605-DEA6A8FB5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C2DC8-C8FF-493A-8605-DEA6A8FB567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1290-E157-448C-9C36-A506CA9FE3AD}" type="datetimeFigureOut">
              <a:rPr lang="en-US"/>
              <a:pPr>
                <a:defRPr/>
              </a:pPr>
              <a:t>4/5/2009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385F0-F9F3-4A92-A837-DCF39D3B5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92AE-6724-40CE-B342-54F1A2C579BB}" type="datetimeFigureOut">
              <a:rPr lang="en-US"/>
              <a:pPr>
                <a:defRPr/>
              </a:pPr>
              <a:t>4/5/2009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0F1C0-CE5F-4BE1-8485-03569AEFD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2E7F-B7D7-4751-98DA-28CC83B9AF00}" type="datetimeFigureOut">
              <a:rPr lang="en-US"/>
              <a:pPr>
                <a:defRPr/>
              </a:pPr>
              <a:t>4/5/2009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9B14D-B06D-43E3-835F-2E3A6FE1F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EF36C-11AE-485E-A6E9-DBA72A6449E6}" type="datetimeFigureOut">
              <a:rPr lang="en-US"/>
              <a:pPr>
                <a:defRPr/>
              </a:pPr>
              <a:t>4/5/2009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9FC4-BA33-43BC-81D2-5B170E0A9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2BD1E-C71C-48BD-BB48-3BDFDBFE98DC}" type="datetimeFigureOut">
              <a:rPr lang="en-US"/>
              <a:pPr>
                <a:defRPr/>
              </a:pPr>
              <a:t>4/5/2009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7296E-A803-426A-BB3C-84C7BA0B5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A1CAB-ABC5-4F0C-A4C4-767F75F5F751}" type="datetimeFigureOut">
              <a:rPr lang="en-US"/>
              <a:pPr>
                <a:defRPr/>
              </a:pPr>
              <a:t>4/5/2009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C56CB-EF0A-4CF6-8ADB-2D5B557F7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96BF-623E-486D-AE1E-CB361343FB9A}" type="datetimeFigureOut">
              <a:rPr lang="en-US"/>
              <a:pPr>
                <a:defRPr/>
              </a:pPr>
              <a:t>4/5/2009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68B3B-F6BB-4B0B-89B3-A84B4A1A4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445A-AD59-4842-925C-4547341F9435}" type="datetimeFigureOut">
              <a:rPr lang="en-US"/>
              <a:pPr>
                <a:defRPr/>
              </a:pPr>
              <a:t>4/5/2009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8AB47-4BFC-4FF5-B978-771E30A71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4F1B-8B7C-4E3C-9140-ACDB9FCAA733}" type="datetimeFigureOut">
              <a:rPr lang="en-US"/>
              <a:pPr>
                <a:defRPr/>
              </a:pPr>
              <a:t>4/5/2009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77F2-AFB6-4B55-ACDF-DBB11E155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36E33-0B5F-45E7-A2CC-B99D2D8BB4BA}" type="datetimeFigureOut">
              <a:rPr lang="en-US"/>
              <a:pPr>
                <a:defRPr/>
              </a:pPr>
              <a:t>4/5/2009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B1B7A-8E3B-409A-8102-22F3EB9F2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B793-23DC-43A6-B482-40D029C40160}" type="datetimeFigureOut">
              <a:rPr lang="en-US"/>
              <a:pPr>
                <a:defRPr/>
              </a:pPr>
              <a:t>4/5/2009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0597D-32A7-4621-AB90-2487CC93B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186201-F681-40A4-9B2C-F4D89394DCED}" type="datetimeFigureOut">
              <a:rPr lang="en-US"/>
              <a:pPr>
                <a:defRPr/>
              </a:pPr>
              <a:t>4/5/2009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615B61-FA9B-4989-AE99-D6D79FDFE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DIGESTIVE SYSTEM </a:t>
            </a:r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665163"/>
          </a:xfrm>
        </p:spPr>
        <p:txBody>
          <a:bodyPr/>
          <a:lstStyle/>
          <a:p>
            <a:pPr eaLnBrk="1" hangingPunct="1"/>
            <a:r>
              <a:rPr lang="en-GB" dirty="0" smtClean="0"/>
              <a:t>Dr. Saeed Vohra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914" y="102947"/>
            <a:ext cx="6988628" cy="8549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Mesenteries of Stomach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3" y="947053"/>
            <a:ext cx="3907971" cy="5399315"/>
          </a:xfrm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The stomach is suspended from the dorsal wall of the abdominal cavity by a dorsal mesogastrium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This mesentery is originally in the median plane but is carried to the left during rotation of the stomach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The ventral mesogastrium attaches the stomach and duodenum to the liver and the ventral abdominal wall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2887" y="3429000"/>
            <a:ext cx="48482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628" y="843989"/>
            <a:ext cx="3853543" cy="252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4" y="32658"/>
            <a:ext cx="3124199" cy="98561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dirty="0" smtClean="0"/>
              <a:t>Duodenum</a:t>
            </a:r>
            <a:endParaRPr lang="en-GB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-32662" y="914395"/>
            <a:ext cx="4114800" cy="561703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sz="2200" dirty="0" smtClean="0"/>
              <a:t>Early in the 4</a:t>
            </a:r>
            <a:r>
              <a:rPr lang="en-GB" sz="2200" baseline="30000" dirty="0" smtClean="0"/>
              <a:t>th</a:t>
            </a:r>
            <a:r>
              <a:rPr lang="en-GB" sz="2200" dirty="0" smtClean="0"/>
              <a:t> week the duodenum begins to develop from the caudal part of the foregut, cranial part of the midgut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200" dirty="0" smtClean="0"/>
              <a:t>As the stomach rotates, the duodenal loop rotates to the right and comes to lie retroperitoneally 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400" dirty="0" smtClean="0"/>
              <a:t>Because it is derived from the foregut &amp; midgut, it is supplied by the branches of the celiac and superior mesenteric arteries</a:t>
            </a:r>
          </a:p>
          <a:p>
            <a:pPr eaLnBrk="1" hangingPunct="1">
              <a:buNone/>
            </a:pPr>
            <a:endParaRPr lang="en-GB" sz="22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0211" y="304545"/>
            <a:ext cx="4973157" cy="310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1395" y="3575956"/>
            <a:ext cx="5007807" cy="237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68" y="54430"/>
            <a:ext cx="3614058" cy="94206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Duodenum</a:t>
            </a:r>
            <a:endParaRPr lang="en-GB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-1" y="745671"/>
            <a:ext cx="4147457" cy="536665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en-GB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sz="2400" dirty="0" smtClean="0"/>
              <a:t>During the 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and 6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weeks, the lumen of the duodenum is temporarily obliterated by proliferation of its epithelial cells</a:t>
            </a:r>
          </a:p>
          <a:p>
            <a:pPr eaLnBrk="1" hangingPunct="1">
              <a:buFont typeface="Wingdings 2" pitchFamily="18" charset="2"/>
              <a:buNone/>
            </a:pPr>
            <a:endParaRPr lang="en-GB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sz="2400" dirty="0" smtClean="0"/>
              <a:t>Normally vacuolation + degeneration of epithelial cells occur this results in recanalization of duodenum by the end of the embryonic period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9563" y="304800"/>
            <a:ext cx="30384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4824" y="2419586"/>
            <a:ext cx="3990976" cy="20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9714" y="4572681"/>
            <a:ext cx="3984171" cy="212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Liver, Gallbladder &amp; Biliary Apparatus</a:t>
            </a:r>
            <a:endParaRPr lang="en-GB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-1" y="1143007"/>
            <a:ext cx="4876801" cy="534487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sz="2200" dirty="0" smtClean="0"/>
              <a:t>Early in the 4</a:t>
            </a:r>
            <a:r>
              <a:rPr lang="en-GB" sz="2200" baseline="30000" dirty="0" smtClean="0"/>
              <a:t>th</a:t>
            </a:r>
            <a:r>
              <a:rPr lang="en-GB" sz="2200" dirty="0" smtClean="0"/>
              <a:t> week, the liver, gall bladder and </a:t>
            </a:r>
            <a:r>
              <a:rPr lang="en-GB" sz="2200" dirty="0" err="1" smtClean="0"/>
              <a:t>biliary</a:t>
            </a:r>
            <a:r>
              <a:rPr lang="en-GB" sz="2200" dirty="0" smtClean="0"/>
              <a:t> duct system arise as a ventral outgrowth </a:t>
            </a:r>
            <a:r>
              <a:rPr lang="en-GB" sz="2200" b="1" i="1" dirty="0" smtClean="0">
                <a:solidFill>
                  <a:srgbClr val="C00000"/>
                </a:solidFill>
              </a:rPr>
              <a:t>(hepatic </a:t>
            </a:r>
            <a:r>
              <a:rPr lang="en-GB" sz="2200" b="1" i="1" dirty="0" err="1" smtClean="0">
                <a:solidFill>
                  <a:srgbClr val="C00000"/>
                </a:solidFill>
              </a:rPr>
              <a:t>diverticulum</a:t>
            </a:r>
            <a:r>
              <a:rPr lang="en-GB" sz="2200" b="1" i="1" dirty="0" smtClean="0">
                <a:solidFill>
                  <a:srgbClr val="C00000"/>
                </a:solidFill>
              </a:rPr>
              <a:t>) </a:t>
            </a:r>
            <a:r>
              <a:rPr lang="en-GB" sz="2200" dirty="0" smtClean="0"/>
              <a:t>from the caudal part of the foregut</a:t>
            </a:r>
          </a:p>
          <a:p>
            <a:pPr eaLnBrk="1" hangingPunct="1">
              <a:buFont typeface="Wingdings" pitchFamily="2" charset="2"/>
              <a:buChar char="Ø"/>
            </a:pPr>
            <a:endParaRPr lang="en-GB" sz="22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sz="2200" dirty="0" smtClean="0"/>
              <a:t>The hepatic </a:t>
            </a:r>
            <a:r>
              <a:rPr lang="en-GB" sz="2200" dirty="0" err="1" smtClean="0"/>
              <a:t>diverticulum</a:t>
            </a:r>
            <a:r>
              <a:rPr lang="en-GB" sz="2200" dirty="0" smtClean="0"/>
              <a:t> extends into the septum </a:t>
            </a:r>
            <a:r>
              <a:rPr lang="en-GB" sz="2200" dirty="0" err="1" smtClean="0"/>
              <a:t>transversum</a:t>
            </a:r>
            <a:r>
              <a:rPr lang="en-GB" sz="2200" dirty="0" smtClean="0"/>
              <a:t> a mass of mesoderm between the developing heart &amp; midgut</a:t>
            </a:r>
          </a:p>
          <a:p>
            <a:pPr eaLnBrk="1" hangingPunct="1">
              <a:buFont typeface="Wingdings 2" pitchFamily="18" charset="2"/>
              <a:buNone/>
            </a:pPr>
            <a:endParaRPr lang="en-GB" sz="22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sz="2200" dirty="0" smtClean="0"/>
              <a:t>Septum </a:t>
            </a:r>
            <a:r>
              <a:rPr lang="en-GB" sz="2200" dirty="0" err="1" smtClean="0"/>
              <a:t>transversum</a:t>
            </a:r>
            <a:r>
              <a:rPr lang="en-GB" sz="2200" dirty="0" smtClean="0"/>
              <a:t> forms the </a:t>
            </a:r>
            <a:r>
              <a:rPr lang="en-GB" sz="2200" b="1" i="1" dirty="0" smtClean="0">
                <a:solidFill>
                  <a:srgbClr val="C00000"/>
                </a:solidFill>
              </a:rPr>
              <a:t>ventral mesentery </a:t>
            </a:r>
            <a:r>
              <a:rPr lang="en-GB" sz="2200" dirty="0" smtClean="0"/>
              <a:t>in this region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4234" y="1198121"/>
            <a:ext cx="4156735" cy="259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713514" y="1785257"/>
            <a:ext cx="805543" cy="478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13514" y="2296886"/>
            <a:ext cx="729343" cy="4027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Liver, Gallbladder &amp; Biliary Apparatus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7979" y="1436914"/>
            <a:ext cx="5029200" cy="4702629"/>
          </a:xfrm>
        </p:spPr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The hepatic diverticulum enlarges rapidly into two parts as it grows between the layers of the ventral mesentery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The larger cranial part of the hepatic diverticulum is primordium of liver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The small caudal part of the hepatic </a:t>
            </a:r>
            <a:r>
              <a:rPr lang="en-GB" dirty="0" err="1" smtClean="0"/>
              <a:t>diverticulum</a:t>
            </a:r>
            <a:r>
              <a:rPr lang="en-GB" dirty="0" smtClean="0"/>
              <a:t> becomes the gallbladder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1213" y="1804989"/>
            <a:ext cx="4208012" cy="392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66657" y="3222171"/>
            <a:ext cx="566057" cy="413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30686" y="5181600"/>
            <a:ext cx="620485" cy="489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76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Liver, Gallbladder &amp; Biliary Apparatus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2" y="968817"/>
            <a:ext cx="3429000" cy="5573494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sz="2000" dirty="0" smtClean="0"/>
              <a:t>The liver grows rapidly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sz="20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sz="2000" dirty="0" smtClean="0"/>
              <a:t>During 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to 10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weeks, it fills a large part of the upper abdominal cavity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sz="20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sz="2000" dirty="0" smtClean="0"/>
              <a:t>Initially the right and left lobes are about the same size but right lobe soon becomes larger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sz="20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sz="2000" dirty="0" smtClean="0"/>
              <a:t>Hematopoiesis begins during the 6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week, giving it a bright red appearance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172" y="1417863"/>
            <a:ext cx="5443019" cy="488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Liver, Gallbladder &amp; Biliary Apparatus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" y="2046514"/>
            <a:ext cx="4909457" cy="4223657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By the 9</a:t>
            </a:r>
            <a:r>
              <a:rPr lang="en-GB" baseline="30000" dirty="0" smtClean="0"/>
              <a:t>th</a:t>
            </a:r>
            <a:r>
              <a:rPr lang="en-GB" dirty="0" smtClean="0"/>
              <a:t> week, liver accounts for about 10% of the total weight of the fetus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Bile formation by hepatic cells begins during the 12</a:t>
            </a:r>
            <a:r>
              <a:rPr lang="en-GB" baseline="30000" dirty="0" smtClean="0"/>
              <a:t>th</a:t>
            </a:r>
            <a:r>
              <a:rPr lang="en-GB" dirty="0" smtClean="0"/>
              <a:t> week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Stalk of the diverticulum forms the cystic duct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1213" y="1804989"/>
            <a:ext cx="4208012" cy="392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683829" y="5192486"/>
            <a:ext cx="511628" cy="4789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Liver, Gallbladder &amp; Biliary Apparatus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56658"/>
            <a:ext cx="4855029" cy="4800600"/>
          </a:xfrm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Initially the extrahepatic biliary apparatus is occluded with epithelial cells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It is canalized due to degeneration of these cells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The stalk connecting the hepatic and cystic ducts to the duodenum becomes the bile duct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Initially this duct attaches to the ventral aspect of the duodenal loop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917" y="1524000"/>
            <a:ext cx="41624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Liver, Gallbladder &amp; Biliary Apparatus</a:t>
            </a:r>
            <a:endParaRPr lang="en-GB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1382485"/>
            <a:ext cx="5279571" cy="512717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dirty="0" smtClean="0"/>
              <a:t>As duodenum grows and rotates, the entrance of the bile duct is carried to the dorsal aspect of the duodenum</a:t>
            </a:r>
          </a:p>
          <a:p>
            <a:pPr eaLnBrk="1" hangingPunct="1">
              <a:buFont typeface="Wingdings 2" pitchFamily="18" charset="2"/>
              <a:buNone/>
            </a:pPr>
            <a:endParaRPr lang="en-GB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dirty="0" smtClean="0"/>
              <a:t>The bile entering the duodenum through the bile duct after 13</a:t>
            </a:r>
            <a:r>
              <a:rPr lang="en-GB" baseline="30000" dirty="0" smtClean="0"/>
              <a:t>th</a:t>
            </a:r>
            <a:r>
              <a:rPr lang="en-GB" dirty="0" smtClean="0"/>
              <a:t> week gives the </a:t>
            </a:r>
            <a:r>
              <a:rPr lang="en-GB" b="1" i="1" dirty="0" err="1" smtClean="0">
                <a:solidFill>
                  <a:srgbClr val="C00000"/>
                </a:solidFill>
              </a:rPr>
              <a:t>meconium</a:t>
            </a:r>
            <a:r>
              <a:rPr lang="en-GB" b="1" i="1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(intestinal contents)</a:t>
            </a:r>
            <a:r>
              <a:rPr lang="en-GB" b="1" i="1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a dark green </a:t>
            </a:r>
            <a:r>
              <a:rPr lang="en-GB" dirty="0" err="1" smtClean="0"/>
              <a:t>color</a:t>
            </a:r>
            <a:endParaRPr lang="en-GB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3358" y="1913847"/>
            <a:ext cx="3974354" cy="370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Ventral Mesentery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75314" cy="4550229"/>
          </a:xfrm>
        </p:spPr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dirty="0" smtClean="0"/>
              <a:t>    This thin double layered membrane gives rise to: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The lesser omentum, passing from the liver to the lesser curvature of the stomach called hepatogastric ligament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From the liver to the duodenum the hepatoduodenal ligament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Falciform ligament extending from the liver to the ventral abdominal wall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48543"/>
            <a:ext cx="41624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362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dirty="0" smtClean="0"/>
              <a:t>For descriptive purposes the primordial gut is divided into 3 parts: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</a:rPr>
              <a:t>Foregut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GB" dirty="0" smtClean="0"/>
              <a:t>Midgut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GB" dirty="0" smtClean="0"/>
              <a:t>Hindgut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Primordial Gut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4495800"/>
            <a:ext cx="853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47688" marR="0" lvl="0" indent="-41116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en-GB" sz="2800" b="1" i="1" u="none" strike="noStrike" kern="1200" normalizeH="0" baseline="0" noProof="0" dirty="0" err="1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Hox</a:t>
            </a:r>
            <a:r>
              <a:rPr kumimoji="0" lang="en-GB" sz="2800" b="1" i="1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GB" sz="2800" b="1" i="1" u="none" strike="noStrike" kern="1200" normalizeH="0" baseline="0" noProof="0" dirty="0" err="1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ParaHox</a:t>
            </a:r>
            <a:r>
              <a:rPr kumimoji="0" lang="en-GB" sz="2800" b="1" i="1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genes, regulate the regional </a:t>
            </a:r>
          </a:p>
          <a:p>
            <a:pPr marL="547688" marR="0" lvl="0" indent="-41116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en-GB" sz="2800" b="1" i="1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differentiation of the primordial gut to form the </a:t>
            </a:r>
          </a:p>
          <a:p>
            <a:pPr marL="547688" marR="0" lvl="0" indent="-41116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en-GB" sz="2800" b="1" i="1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different  parts.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Ventral Mesentery</a:t>
            </a:r>
            <a:endParaRPr lang="en-GB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3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smtClean="0"/>
              <a:t>Umbilical vein passes in the free border of the falciform ligament on its way from the umbilical cord to the liver</a:t>
            </a:r>
          </a:p>
          <a:p>
            <a:pPr eaLnBrk="1" hangingPunct="1">
              <a:buFont typeface="Wingdings" pitchFamily="2" charset="2"/>
              <a:buChar char="Ø"/>
            </a:pPr>
            <a:endParaRPr lang="en-GB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smtClean="0"/>
              <a:t>Ventral mesentery also forms the visceral peritoneum of the liver</a:t>
            </a:r>
          </a:p>
          <a:p>
            <a:pPr eaLnBrk="1" hangingPunct="1">
              <a:buFont typeface="Wingdings 2" pitchFamily="18" charset="2"/>
              <a:buNone/>
            </a:pPr>
            <a:endParaRPr lang="en-GB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smtClean="0"/>
              <a:t>The liver is covered by peritoneum except for the bare area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Pancreas</a:t>
            </a:r>
            <a:endParaRPr lang="en-GB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023257"/>
            <a:ext cx="4920343" cy="568234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dirty="0" smtClean="0"/>
              <a:t>It develops between the layers of the mesentery from dorsal and ventral pancreatic buds of endodermal cells</a:t>
            </a:r>
          </a:p>
          <a:p>
            <a:pPr eaLnBrk="1" hangingPunct="1">
              <a:buFont typeface="Wingdings" pitchFamily="2" charset="2"/>
              <a:buChar char="Ø"/>
            </a:pPr>
            <a:endParaRPr lang="en-GB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dirty="0" smtClean="0"/>
              <a:t>These buds arise from the caudal part of the foregut</a:t>
            </a:r>
          </a:p>
          <a:p>
            <a:pPr eaLnBrk="1" hangingPunct="1">
              <a:buFont typeface="Wingdings 2" pitchFamily="18" charset="2"/>
              <a:buNone/>
            </a:pPr>
            <a:endParaRPr lang="en-GB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dirty="0" smtClean="0"/>
              <a:t>Most of the pancreas is derived from the dorsal pancreatic bud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8238" y="1366838"/>
            <a:ext cx="3618819" cy="241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353" y="4038373"/>
            <a:ext cx="3419475" cy="232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Pancreas</a:t>
            </a:r>
            <a:endParaRPr lang="en-GB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85057" y="1284514"/>
            <a:ext cx="5170714" cy="513805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sz="2400" dirty="0" smtClean="0"/>
              <a:t>The larger dorsal pancreatic bud appears first and develops a slight distance cranial to the ventral bud</a:t>
            </a:r>
          </a:p>
          <a:p>
            <a:pPr eaLnBrk="1" hangingPunct="1">
              <a:buFont typeface="Wingdings" pitchFamily="2" charset="2"/>
              <a:buChar char="Ø"/>
            </a:pPr>
            <a:endParaRPr lang="en-GB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sz="2400" dirty="0" smtClean="0"/>
              <a:t>It grows rapidly between the layers of dorsal mesentery</a:t>
            </a:r>
          </a:p>
          <a:p>
            <a:pPr eaLnBrk="1" hangingPunct="1">
              <a:buFont typeface="Wingdings 2" pitchFamily="18" charset="2"/>
              <a:buNone/>
            </a:pPr>
            <a:endParaRPr lang="en-GB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sz="2400" dirty="0" smtClean="0"/>
              <a:t>The ventral bud develops near the entry of the bile duct into the duodenum and grows between the ventral mesentery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8724" y="2068059"/>
            <a:ext cx="3976826" cy="269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Pancreas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6542"/>
            <a:ext cx="4767943" cy="5442857"/>
          </a:xfrm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As the duodenum rotates to the right and becomes C-shaped, the ventral pancreatic bud is carried dorsally with the bile duct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It soon lies posterior to the dorsal pancreatic bud and later fuses with it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The ventral pancreatic bud forms the uncinate process and part of the head of the pancreas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As the stomach, duodenum and ventral mesentery rotate, the pancreas comes to lie along the dorsal abdominal wall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7251" y="4974775"/>
            <a:ext cx="393213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5517" y="3016450"/>
            <a:ext cx="2663598" cy="184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7711" y="1244827"/>
            <a:ext cx="3468460" cy="169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Pancreas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8" y="1377050"/>
            <a:ext cx="4310741" cy="4849588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sz="2000" dirty="0" smtClean="0"/>
              <a:t>The main pancreatic duct forms from the duct of the ventral bud and the distal part of the duct of the dorsal bud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sz="20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sz="2000" dirty="0" smtClean="0"/>
              <a:t>The proximal part of the duct of the dorsal bud often persists as an accessory pancreatic duct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sz="20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sz="2000" dirty="0" smtClean="0"/>
              <a:t>The two ducts often communicate with each other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sz="20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sz="2000" dirty="0" smtClean="0"/>
              <a:t>In about 9% of people, the pancreatic ducts fail to fuse </a:t>
            </a:r>
            <a:endParaRPr lang="en-GB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7251" y="4974775"/>
            <a:ext cx="393213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5517" y="3016450"/>
            <a:ext cx="2663598" cy="184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7711" y="1244827"/>
            <a:ext cx="3468460" cy="169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971" y="0"/>
            <a:ext cx="3614058" cy="8549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Spleen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876300"/>
            <a:ext cx="3907971" cy="5105400"/>
          </a:xfrm>
        </p:spPr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Development of spleen is described with the digestive system because it is derived from a mass of mesenchymal cells located between the layers of the </a:t>
            </a:r>
            <a:r>
              <a:rPr lang="en-GB" dirty="0" smtClean="0">
                <a:solidFill>
                  <a:srgbClr val="FF0000"/>
                </a:solidFill>
              </a:rPr>
              <a:t>dorsal mesogastrium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It begins to develop during the 5</a:t>
            </a:r>
            <a:r>
              <a:rPr lang="en-GB" baseline="30000" dirty="0" smtClean="0"/>
              <a:t>th</a:t>
            </a:r>
            <a:r>
              <a:rPr lang="en-GB" dirty="0" smtClean="0"/>
              <a:t> week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It does not acquire its characteristic shape until early in the fetal period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It is lobulated in the fetus but lobules disappear before birth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9" y="1163638"/>
            <a:ext cx="4423013" cy="391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829" y="0"/>
            <a:ext cx="2634342" cy="10291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Spleen</a:t>
            </a:r>
            <a:endParaRPr lang="en-GB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46313" y="1094014"/>
            <a:ext cx="8066315" cy="554627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dirty="0" smtClean="0"/>
              <a:t>The notches in the superior border of adult spleen are remnants of the grooves that separated the </a:t>
            </a:r>
            <a:r>
              <a:rPr lang="en-GB" dirty="0" err="1" smtClean="0"/>
              <a:t>fetal</a:t>
            </a:r>
            <a:r>
              <a:rPr lang="en-GB" dirty="0" smtClean="0"/>
              <a:t> lobules</a:t>
            </a:r>
          </a:p>
          <a:p>
            <a:pPr eaLnBrk="1" hangingPunct="1">
              <a:buFont typeface="Wingdings" pitchFamily="2" charset="2"/>
              <a:buChar char="Ø"/>
            </a:pPr>
            <a:endParaRPr lang="en-GB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dirty="0" smtClean="0"/>
              <a:t>As the stomach rotates, the left surface of </a:t>
            </a:r>
            <a:r>
              <a:rPr lang="en-GB" dirty="0" err="1" smtClean="0"/>
              <a:t>mesogastrium</a:t>
            </a:r>
            <a:r>
              <a:rPr lang="en-GB" dirty="0" smtClean="0"/>
              <a:t> fuses with the peritoneum over the left kidney</a:t>
            </a:r>
          </a:p>
          <a:p>
            <a:pPr eaLnBrk="1" hangingPunct="1">
              <a:buFont typeface="Wingdings 2" pitchFamily="18" charset="2"/>
              <a:buNone/>
            </a:pPr>
            <a:endParaRPr lang="en-GB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dirty="0" smtClean="0"/>
              <a:t>This fusion explains the dorsal attachment of the </a:t>
            </a:r>
            <a:r>
              <a:rPr lang="en-GB" dirty="0" err="1" smtClean="0"/>
              <a:t>spelnorenal</a:t>
            </a:r>
            <a:r>
              <a:rPr lang="en-GB" dirty="0" smtClean="0"/>
              <a:t> ligament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Thank you</a:t>
            </a:r>
            <a:endParaRPr lang="en-US" sz="8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086" y="407762"/>
            <a:ext cx="2873828" cy="876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Foregut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</a:t>
            </a:r>
            <a:r>
              <a:rPr lang="en-GB" sz="3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derivatives of foregut are:</a:t>
            </a:r>
            <a:endParaRPr lang="en-GB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The primordial pharynx and its derivatives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The lower respiratory system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The </a:t>
            </a:r>
            <a:r>
              <a:rPr lang="en-GB" dirty="0" smtClean="0">
                <a:solidFill>
                  <a:srgbClr val="C00000"/>
                </a:solidFill>
              </a:rPr>
              <a:t>esophagus and stomach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The </a:t>
            </a:r>
            <a:r>
              <a:rPr lang="en-GB" dirty="0" smtClean="0">
                <a:solidFill>
                  <a:srgbClr val="C00000"/>
                </a:solidFill>
              </a:rPr>
              <a:t>duodenum, proximal to the opening of the bile duct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The </a:t>
            </a:r>
            <a:r>
              <a:rPr lang="en-GB" dirty="0" smtClean="0">
                <a:solidFill>
                  <a:srgbClr val="C00000"/>
                </a:solidFill>
              </a:rPr>
              <a:t>liver, biliary apparatus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C00000"/>
                </a:solidFill>
              </a:rPr>
              <a:t>pancreas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Esophagus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It develops from the foregut immediately caudal to the pharynx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Initially the esophagus is short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It elongates rapidly because of the growth, and descent of the heart and lungs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It reaches its final relative length by the 7</a:t>
            </a:r>
            <a:r>
              <a:rPr lang="en-GB" baseline="30000" dirty="0" smtClean="0"/>
              <a:t>th</a:t>
            </a:r>
            <a:r>
              <a:rPr lang="en-GB" dirty="0" smtClean="0"/>
              <a:t> week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Its epithelium and glands are derived from the endoderm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Esophagus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2" y="1143000"/>
            <a:ext cx="5562600" cy="5323114"/>
          </a:xfrm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The epithelium proliferates and obliterates the lumen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Recanalization normally occurs by the end of the embryonic period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The striated muscles forming muscularis externa of the superior 3</a:t>
            </a:r>
            <a:r>
              <a:rPr lang="en-GB" baseline="30000" dirty="0" smtClean="0"/>
              <a:t>rd</a:t>
            </a:r>
            <a:r>
              <a:rPr lang="en-GB" dirty="0" smtClean="0"/>
              <a:t> of the esophagus is derived from mesenchyme in the caudal pharyngeal arches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The smooth muscle develops from surrounding splanchnic mesenchyme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Both types of muscle are innervated by the branches of vagus nerves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199" y="2286000"/>
            <a:ext cx="331202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979228" y="2743200"/>
            <a:ext cx="990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2" y="0"/>
            <a:ext cx="3265714" cy="10073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Stomach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849076"/>
            <a:ext cx="4528457" cy="5693229"/>
          </a:xfrm>
        </p:spPr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During middle of the </a:t>
            </a:r>
            <a:r>
              <a:rPr lang="en-GB" b="1" dirty="0" smtClean="0">
                <a:solidFill>
                  <a:srgbClr val="C00000"/>
                </a:solidFill>
              </a:rPr>
              <a:t>4</a:t>
            </a:r>
            <a:r>
              <a:rPr lang="en-GB" b="1" baseline="30000" dirty="0" smtClean="0">
                <a:solidFill>
                  <a:srgbClr val="C00000"/>
                </a:solidFill>
              </a:rPr>
              <a:t>th</a:t>
            </a:r>
            <a:r>
              <a:rPr lang="en-GB" b="1" dirty="0" smtClean="0">
                <a:solidFill>
                  <a:srgbClr val="C00000"/>
                </a:solidFill>
              </a:rPr>
              <a:t> week </a:t>
            </a:r>
            <a:r>
              <a:rPr lang="en-GB" dirty="0" smtClean="0"/>
              <a:t>a slight dilation indicates the site of the stomach primordium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It first appears as a fusiform enlargement of the caudal part of the foregut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It initially oriented in the midian plane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It soon enlarges and broadens ventrodorsally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During the next 2 weeks its dorsal border grows faster than the ventral border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This demarcates the greater curvature of the stomach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5832" y="515719"/>
            <a:ext cx="4117539" cy="246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4658" y="3045960"/>
            <a:ext cx="4410747" cy="361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dirty="0" smtClean="0"/>
              <a:t>Rotation of Stomach</a:t>
            </a:r>
            <a:endParaRPr lang="en-GB" sz="5400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4425" y="1382486"/>
            <a:ext cx="5421086" cy="5170714"/>
          </a:xfrm>
        </p:spPr>
        <p:txBody>
          <a:bodyPr/>
          <a:lstStyle/>
          <a:p>
            <a:pPr eaLnBrk="1" hangingPunct="1">
              <a:buNone/>
            </a:pPr>
            <a:r>
              <a:rPr lang="en-GB" sz="4000" dirty="0" smtClean="0"/>
              <a:t>As the stomach</a:t>
            </a:r>
          </a:p>
          <a:p>
            <a:pPr eaLnBrk="1" hangingPunct="1">
              <a:buNone/>
            </a:pPr>
            <a:r>
              <a:rPr lang="en-GB" sz="4000" dirty="0" smtClean="0"/>
              <a:t>enlarges and acquires </a:t>
            </a:r>
          </a:p>
          <a:p>
            <a:pPr eaLnBrk="1" hangingPunct="1">
              <a:buNone/>
            </a:pPr>
            <a:r>
              <a:rPr lang="en-GB" sz="4000" dirty="0" smtClean="0"/>
              <a:t>the adult shape it </a:t>
            </a:r>
          </a:p>
          <a:p>
            <a:pPr eaLnBrk="1" hangingPunct="1">
              <a:buNone/>
            </a:pPr>
            <a:r>
              <a:rPr lang="en-GB" sz="4000" dirty="0" smtClean="0"/>
              <a:t>slowly rotates 90 </a:t>
            </a:r>
          </a:p>
          <a:p>
            <a:pPr eaLnBrk="1" hangingPunct="1">
              <a:buNone/>
            </a:pPr>
            <a:r>
              <a:rPr lang="en-GB" sz="4000" dirty="0" smtClean="0"/>
              <a:t>degrees in a </a:t>
            </a:r>
            <a:r>
              <a:rPr lang="en-GB" sz="4000" b="1" dirty="0" smtClean="0">
                <a:solidFill>
                  <a:srgbClr val="C00000"/>
                </a:solidFill>
              </a:rPr>
              <a:t>clockwise</a:t>
            </a:r>
            <a:r>
              <a:rPr lang="en-GB" sz="4000" b="1" dirty="0" smtClean="0"/>
              <a:t> </a:t>
            </a:r>
          </a:p>
          <a:p>
            <a:pPr eaLnBrk="1" hangingPunct="1">
              <a:buNone/>
            </a:pPr>
            <a:r>
              <a:rPr lang="en-GB" sz="4000" dirty="0" smtClean="0"/>
              <a:t>direction around its </a:t>
            </a:r>
          </a:p>
          <a:p>
            <a:pPr eaLnBrk="1" hangingPunct="1">
              <a:buNone/>
            </a:pPr>
            <a:r>
              <a:rPr lang="en-GB" sz="4000" dirty="0" smtClean="0"/>
              <a:t>longitudinal axis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1280" y="1336897"/>
            <a:ext cx="3826518" cy="31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Effects of Rotation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3" y="1420585"/>
            <a:ext cx="3918857" cy="4806043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sz="2400" dirty="0" smtClean="0"/>
              <a:t>The ventral border (lesser curvature) moves to the right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sz="2400" dirty="0" smtClean="0"/>
              <a:t>The dorsal border (greater curvature) moves to the left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sz="2400" dirty="0" smtClean="0"/>
              <a:t>The original left side becomes the ventral surface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sz="2400" dirty="0" smtClean="0"/>
              <a:t>The original right side becomes the dorsal surface 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2237" y="1318533"/>
            <a:ext cx="2270351" cy="18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9429" y="1299580"/>
            <a:ext cx="3058884" cy="200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2919" y="3521217"/>
            <a:ext cx="5342426" cy="203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Effects of Rotation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93" y="1219200"/>
            <a:ext cx="4114800" cy="5519057"/>
          </a:xfrm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Before rotation the cranial and caudal ends of the stomach are in median plane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After rotation the stomach assumes its final position with its long axis almost transverse to the long axis of the body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Rotation explains why the left vagus nerve supplies the anterior wall of the adult stomach and right vagus nerve innervates its posterior wall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9217" y="1219201"/>
            <a:ext cx="4168265" cy="554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789</TotalTime>
  <Words>1284</Words>
  <Application>Microsoft Office PowerPoint</Application>
  <PresentationFormat>On-screen Show (4:3)</PresentationFormat>
  <Paragraphs>184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Apex</vt:lpstr>
      <vt:lpstr>DIGESTIVE SYSTEM i</vt:lpstr>
      <vt:lpstr>Primordial Gut</vt:lpstr>
      <vt:lpstr>Foregut</vt:lpstr>
      <vt:lpstr>Esophagus</vt:lpstr>
      <vt:lpstr>Esophagus</vt:lpstr>
      <vt:lpstr>Stomach</vt:lpstr>
      <vt:lpstr>Rotation of Stomach</vt:lpstr>
      <vt:lpstr>Effects of Rotation</vt:lpstr>
      <vt:lpstr>Effects of Rotation</vt:lpstr>
      <vt:lpstr>Mesenteries of Stomach</vt:lpstr>
      <vt:lpstr>Duodenum</vt:lpstr>
      <vt:lpstr>Duodenum</vt:lpstr>
      <vt:lpstr>Liver, Gallbladder &amp; Biliary Apparatus</vt:lpstr>
      <vt:lpstr>Liver, Gallbladder &amp; Biliary Apparatus</vt:lpstr>
      <vt:lpstr>Liver, Gallbladder &amp; Biliary Apparatus</vt:lpstr>
      <vt:lpstr>Liver, Gallbladder &amp; Biliary Apparatus</vt:lpstr>
      <vt:lpstr>Liver, Gallbladder &amp; Biliary Apparatus</vt:lpstr>
      <vt:lpstr>Liver, Gallbladder &amp; Biliary Apparatus</vt:lpstr>
      <vt:lpstr>Ventral Mesentery</vt:lpstr>
      <vt:lpstr>Ventral Mesentery</vt:lpstr>
      <vt:lpstr>Pancreas</vt:lpstr>
      <vt:lpstr>Pancreas</vt:lpstr>
      <vt:lpstr>Pancreas</vt:lpstr>
      <vt:lpstr>Pancreas</vt:lpstr>
      <vt:lpstr>Spleen</vt:lpstr>
      <vt:lpstr>Spleen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SYSTEM i</dc:title>
  <dc:creator>Dr Khan</dc:creator>
  <cp:lastModifiedBy>Vohra</cp:lastModifiedBy>
  <cp:revision>88</cp:revision>
  <dcterms:created xsi:type="dcterms:W3CDTF">2006-08-16T00:00:00Z</dcterms:created>
  <dcterms:modified xsi:type="dcterms:W3CDTF">2009-04-05T19:40:12Z</dcterms:modified>
</cp:coreProperties>
</file>