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92" r:id="rId28"/>
    <p:sldId id="291" r:id="rId29"/>
    <p:sldId id="293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90" r:id="rId39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 varScale="1">
        <p:scale>
          <a:sx n="46" d="100"/>
          <a:sy n="46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openxmlformats.org/officeDocument/2006/relationships/image" Target="../media/image19.jpeg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692B7-3B8D-4488-9D42-F1620C1E6483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6D13A-36F3-42A9-B881-F5E67E013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E4568-D96A-40B3-A7D2-8E8B4F46DC92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D6323-DE41-4D73-8B31-43D7B2804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3268663"/>
            <a:ext cx="9144000" cy="146050"/>
            <a:chOff x="0" y="3268345"/>
            <a:chExt cx="9144000" cy="146304"/>
          </a:xfrm>
        </p:grpSpPr>
        <p:sp>
          <p:nvSpPr>
            <p:cNvPr id="5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3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5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428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HISTICS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5B5CA-8962-40DD-BF7E-9ABF9F47C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flipH="1">
            <a:off x="0" y="1371600"/>
            <a:ext cx="9144000" cy="73025"/>
            <a:chOff x="0" y="3268345"/>
            <a:chExt cx="9144000" cy="146304"/>
          </a:xfrm>
        </p:grpSpPr>
        <p:sp>
          <p:nvSpPr>
            <p:cNvPr id="5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0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11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428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HISTICS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D8744-1BF3-42B9-8E84-E243D6C5D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rot="5400000" flipH="1">
            <a:off x="3332163" y="3384550"/>
            <a:ext cx="6867525" cy="73025"/>
            <a:chOff x="0" y="3268345"/>
            <a:chExt cx="9144000" cy="146304"/>
          </a:xfrm>
        </p:grpSpPr>
        <p:sp>
          <p:nvSpPr>
            <p:cNvPr id="5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5180755" y="3268344"/>
              <a:ext cx="109914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 userDrawn="1"/>
          </p:nvSpPr>
          <p:spPr>
            <a:xfrm>
              <a:off x="6279894" y="3268345"/>
              <a:ext cx="1097027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0"/>
            <p:cNvSpPr/>
            <p:nvPr userDrawn="1"/>
          </p:nvSpPr>
          <p:spPr>
            <a:xfrm>
              <a:off x="7376922" y="3268344"/>
              <a:ext cx="1097026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838950" y="6356350"/>
            <a:ext cx="18684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428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HISTICS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1DAB9-4EE4-4DF7-AA13-605648A7E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5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6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7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428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HISTICS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2A349-F590-44CC-A5CB-26DF7EF16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 flipH="1">
            <a:off x="0" y="4229100"/>
            <a:ext cx="9144000" cy="146050"/>
            <a:chOff x="0" y="3268345"/>
            <a:chExt cx="9144000" cy="146304"/>
          </a:xfrm>
        </p:grpSpPr>
        <p:sp>
          <p:nvSpPr>
            <p:cNvPr id="5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4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5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6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428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HISTICS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B4C86-C376-4A8D-B6C3-CE093120C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6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7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18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428</a:t>
            </a: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HISTICS</a:t>
            </a: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D002-6420-420D-8D19-26D5CC2AE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18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19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20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428</a:t>
            </a:r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HISTICS</a:t>
            </a: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9E628-10D3-4297-B492-325ED722B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 flipH="1">
            <a:off x="0" y="1371600"/>
            <a:ext cx="9144000" cy="73025"/>
            <a:chOff x="0" y="3268345"/>
            <a:chExt cx="9144000" cy="146304"/>
          </a:xfrm>
        </p:grpSpPr>
        <p:sp>
          <p:nvSpPr>
            <p:cNvPr id="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14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5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6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428</a:t>
            </a:r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HISTICS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11E2D-8860-406A-81C6-EEBFB5A7C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9525" y="-19050"/>
            <a:ext cx="9144000" cy="147638"/>
            <a:chOff x="0" y="3268345"/>
            <a:chExt cx="9144000" cy="146304"/>
          </a:xfrm>
        </p:grpSpPr>
        <p:sp>
          <p:nvSpPr>
            <p:cNvPr id="3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12"/>
            <p:cNvSpPr/>
            <p:nvPr userDrawn="1"/>
          </p:nvSpPr>
          <p:spPr>
            <a:xfrm>
              <a:off x="5495925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13"/>
            <p:cNvSpPr/>
            <p:nvPr userDrawn="1"/>
          </p:nvSpPr>
          <p:spPr>
            <a:xfrm>
              <a:off x="6592888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4"/>
            <p:cNvSpPr/>
            <p:nvPr userDrawn="1"/>
          </p:nvSpPr>
          <p:spPr>
            <a:xfrm>
              <a:off x="7689850" y="3268345"/>
              <a:ext cx="1096963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428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HISTICS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82AE-4D23-4320-8BE3-96F23CDDF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 flipH="1">
            <a:off x="0" y="1143000"/>
            <a:ext cx="9144000" cy="73025"/>
            <a:chOff x="0" y="3268345"/>
            <a:chExt cx="9144000" cy="146304"/>
          </a:xfrm>
        </p:grpSpPr>
        <p:sp>
          <p:nvSpPr>
            <p:cNvPr id="6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5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6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17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428</a:t>
            </a: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HISTICS</a:t>
            </a: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7425-D4A9-4AA6-B0C6-9E4FE3481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9525" y="-19050"/>
            <a:ext cx="9144000" cy="147638"/>
            <a:chOff x="0" y="3268345"/>
            <a:chExt cx="9144000" cy="146304"/>
          </a:xfrm>
        </p:grpSpPr>
        <p:sp>
          <p:nvSpPr>
            <p:cNvPr id="6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7"/>
            <p:cNvSpPr/>
            <p:nvPr userDrawn="1"/>
          </p:nvSpPr>
          <p:spPr>
            <a:xfrm>
              <a:off x="5495925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8"/>
            <p:cNvSpPr/>
            <p:nvPr userDrawn="1"/>
          </p:nvSpPr>
          <p:spPr>
            <a:xfrm>
              <a:off x="6592888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19"/>
            <p:cNvSpPr/>
            <p:nvPr userDrawn="1"/>
          </p:nvSpPr>
          <p:spPr>
            <a:xfrm>
              <a:off x="7689850" y="3268345"/>
              <a:ext cx="1096963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428</a:t>
            </a: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HISTICS</a:t>
            </a: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C68F-DAA8-4A0A-9CBE-B36A9CBCB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383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ysClr val="windowText" lastClr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428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ysClr val="windowText" lastClr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HISTICS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37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ysClr val="windowText" lastClr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CB2901-27B0-42BA-A08F-4C95F917F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8B25C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7BA79D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68C8C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Female  Reproductive System</a:t>
            </a:r>
            <a:endParaRPr lang="en-US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762000"/>
          </a:xfrm>
        </p:spPr>
        <p:txBody>
          <a:bodyPr/>
          <a:lstStyle/>
          <a:p>
            <a:r>
              <a:rPr lang="en-US" dirty="0" smtClean="0"/>
              <a:t>HISTICS</a:t>
            </a: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F39C7-9149-4000-B3AB-7496E508B04E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685800" y="4191000"/>
            <a:ext cx="3429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Marwa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AbdulWahhab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Idrees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US" sz="2800" baseline="0" dirty="0" err="1" smtClean="0">
                <a:latin typeface="+mn-lt"/>
                <a:cs typeface="+mn-cs"/>
              </a:rPr>
              <a:t>AbdulAziz</a:t>
            </a:r>
            <a:r>
              <a:rPr lang="en-US" sz="2800" dirty="0" smtClean="0">
                <a:latin typeface="+mn-lt"/>
                <a:cs typeface="+mn-cs"/>
              </a:rPr>
              <a:t> AlJo3ry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5105400" y="4191000"/>
            <a:ext cx="3429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AlAnood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AlSolaihim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428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HISTICS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1"/>
          <p:cNvSpPr>
            <a:spLocks noGrp="1"/>
          </p:cNvSpPr>
          <p:nvPr>
            <p:ph idx="1"/>
          </p:nvPr>
        </p:nvSpPr>
        <p:spPr>
          <a:xfrm>
            <a:off x="0" y="1500188"/>
            <a:ext cx="9144000" cy="4625975"/>
          </a:xfrm>
        </p:spPr>
        <p:txBody>
          <a:bodyPr/>
          <a:lstStyle/>
          <a:p>
            <a:r>
              <a:rPr lang="en-US" smtClean="0"/>
              <a:t>Abundant before birth</a:t>
            </a:r>
          </a:p>
          <a:p>
            <a:r>
              <a:rPr lang="en-US" b="1" smtClean="0"/>
              <a:t>Its primary oocytes:</a:t>
            </a:r>
            <a:endParaRPr lang="en-US" smtClean="0"/>
          </a:p>
          <a:p>
            <a:pPr lvl="1"/>
            <a:r>
              <a:rPr lang="en-US" smtClean="0"/>
              <a:t>Spherical cell</a:t>
            </a:r>
          </a:p>
          <a:p>
            <a:pPr lvl="1"/>
            <a:r>
              <a:rPr lang="en-US" b="1" smtClean="0"/>
              <a:t>Nucleus: </a:t>
            </a:r>
            <a:r>
              <a:rPr lang="en-US" smtClean="0"/>
              <a:t>Large, vesicular, 1 prominent nucleolus </a:t>
            </a:r>
          </a:p>
          <a:p>
            <a:r>
              <a:rPr lang="en-US" b="1" smtClean="0"/>
              <a:t>Follicular cells: </a:t>
            </a:r>
          </a:p>
          <a:p>
            <a:pPr lvl="1"/>
            <a:r>
              <a:rPr lang="en-US" smtClean="0"/>
              <a:t>squamous, </a:t>
            </a:r>
          </a:p>
          <a:p>
            <a:pPr lvl="1"/>
            <a:r>
              <a:rPr lang="en-US" smtClean="0"/>
              <a:t>attached by desmosomes, </a:t>
            </a:r>
          </a:p>
          <a:p>
            <a:pPr lvl="1"/>
            <a:r>
              <a:rPr lang="en-US" smtClean="0"/>
              <a:t>has basal lamina.</a:t>
            </a:r>
          </a:p>
          <a:p>
            <a:endParaRPr lang="en-US" smtClean="0"/>
          </a:p>
        </p:txBody>
      </p:sp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021749-44A3-42C8-B9C0-BBC7BA408ACE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Primordial follicles:</a:t>
            </a:r>
            <a:endParaRPr lang="en-US" dirty="0"/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495800"/>
            <a:ext cx="3581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3175" y="1371600"/>
            <a:ext cx="279082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b="1" u="sng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Growth of oocyte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It increases in size(120µm).</a:t>
            </a:r>
          </a:p>
          <a:p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Increase of nuclear size.</a:t>
            </a:r>
          </a:p>
          <a:p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Increase number of mitochondria.</a:t>
            </a:r>
          </a:p>
          <a:p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Increase rER.</a:t>
            </a:r>
          </a:p>
          <a:p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Increase Golgi apparatus which becomes peripheral in position.</a:t>
            </a:r>
          </a:p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428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2A349-F590-44CC-A5CB-26DF7EF162E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HISTICS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5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F56FC5-2964-446E-B926-1B5F8DFE8AAC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Primordial Follicle</a:t>
            </a:r>
            <a:endParaRPr lang="en-US" dirty="0"/>
          </a:p>
        </p:txBody>
      </p:sp>
      <p:pic>
        <p:nvPicPr>
          <p:cNvPr id="23557" name="Picture 5" descr="IMAGE_40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0"/>
            <a:ext cx="7924800" cy="6910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Primary oocyte enlarges.</a:t>
            </a:r>
          </a:p>
          <a:p>
            <a:pPr>
              <a:lnSpc>
                <a:spcPct val="90000"/>
              </a:lnSpc>
            </a:pPr>
            <a:r>
              <a:rPr lang="en-US" smtClean="0"/>
              <a:t>Follicular cells become cuboidal . </a:t>
            </a:r>
          </a:p>
          <a:p>
            <a:pPr>
              <a:lnSpc>
                <a:spcPct val="90000"/>
              </a:lnSpc>
            </a:pPr>
            <a:r>
              <a:rPr lang="en-US" smtClean="0"/>
              <a:t>Subdivided into: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Unilaminar primary follicle: </a:t>
            </a:r>
            <a:r>
              <a:rPr lang="en-US" smtClean="0"/>
              <a:t>follicular cells arranged in 1 layer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multilaminar primary follicle: </a:t>
            </a:r>
            <a:r>
              <a:rPr lang="en-US" smtClean="0"/>
              <a:t>More than one layer</a:t>
            </a:r>
          </a:p>
          <a:p>
            <a:pPr>
              <a:lnSpc>
                <a:spcPct val="90000"/>
              </a:lnSpc>
            </a:pPr>
            <a:r>
              <a:rPr lang="en-US" b="1" smtClean="0"/>
              <a:t>Zona pellcida </a:t>
            </a:r>
            <a:r>
              <a:rPr lang="en-US" smtClean="0"/>
              <a:t>starts to be made in the unilaminar primary follicle,Follicular(granulosa) cells and oocyte secrete glycoproteins that surround the oocyte </a:t>
            </a:r>
          </a:p>
        </p:txBody>
      </p:sp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EBFF4E-DF3A-4AAE-9159-E4799622E9B0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Primary follicle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53578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dirty="0" err="1" smtClean="0"/>
              <a:t>Stromal</a:t>
            </a:r>
            <a:r>
              <a:rPr lang="en-US" sz="2600" b="1" dirty="0" smtClean="0"/>
              <a:t> cells </a:t>
            </a:r>
            <a:r>
              <a:rPr lang="en-US" sz="2600" dirty="0" smtClean="0"/>
              <a:t>arranged around follicular cells forming:</a:t>
            </a:r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Theca </a:t>
            </a:r>
            <a:r>
              <a:rPr lang="en-US" sz="2200" b="1" dirty="0" err="1" smtClean="0"/>
              <a:t>interna</a:t>
            </a:r>
            <a:r>
              <a:rPr lang="en-US" sz="2200" b="1" dirty="0" smtClean="0"/>
              <a:t> (vascular)</a:t>
            </a: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Theca </a:t>
            </a:r>
            <a:r>
              <a:rPr lang="en-US" sz="2200" b="1" dirty="0" err="1" smtClean="0"/>
              <a:t>externa</a:t>
            </a:r>
            <a:r>
              <a:rPr lang="en-US" sz="2200" b="1" dirty="0" smtClean="0"/>
              <a:t> (fibroblast)</a:t>
            </a: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600" b="1" dirty="0" err="1" smtClean="0"/>
              <a:t>Stromal</a:t>
            </a:r>
            <a:r>
              <a:rPr lang="en-US" sz="2600" b="1" dirty="0" smtClean="0"/>
              <a:t> cells: </a:t>
            </a:r>
            <a:r>
              <a:rPr lang="en-US" sz="2600" dirty="0" smtClean="0"/>
              <a:t>characteristics of steroid producing cells numerous lipid droplets </a:t>
            </a:r>
            <a:r>
              <a:rPr lang="en-US" sz="2600" dirty="0" smtClean="0">
                <a:solidFill>
                  <a:schemeClr val="folHlink"/>
                </a:solidFill>
              </a:rPr>
              <a:t>“ lipid in nature “</a:t>
            </a:r>
            <a:r>
              <a:rPr lang="en-US" sz="26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Separated from follicular (</a:t>
            </a:r>
            <a:r>
              <a:rPr lang="en-US" sz="2600" dirty="0" err="1" smtClean="0"/>
              <a:t>granulosa</a:t>
            </a:r>
            <a:r>
              <a:rPr lang="en-US" sz="2600" dirty="0" smtClean="0"/>
              <a:t>) cells by basal lamina.</a:t>
            </a:r>
          </a:p>
          <a:p>
            <a:pPr>
              <a:lnSpc>
                <a:spcPct val="90000"/>
              </a:lnSpc>
            </a:pPr>
            <a:r>
              <a:rPr lang="en-US" sz="2600" b="1" dirty="0" smtClean="0"/>
              <a:t>Theca </a:t>
            </a:r>
            <a:r>
              <a:rPr lang="en-US" sz="2600" b="1" dirty="0" err="1" smtClean="0"/>
              <a:t>interna</a:t>
            </a:r>
            <a:r>
              <a:rPr lang="en-US" sz="2600" b="1" dirty="0" smtClean="0"/>
              <a:t>: </a:t>
            </a:r>
            <a:r>
              <a:rPr lang="en-US" sz="2600" dirty="0" err="1" smtClean="0"/>
              <a:t>vascularized</a:t>
            </a:r>
            <a:r>
              <a:rPr lang="en-US" sz="2600" dirty="0" smtClean="0"/>
              <a:t>, more cellular, less fibrous , SER , mitochondria , pale cytoplasm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androstendion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estrogen.</a:t>
            </a: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3000" b="1" dirty="0" smtClean="0"/>
              <a:t>theca </a:t>
            </a:r>
            <a:r>
              <a:rPr lang="en-US" sz="3000" b="1" dirty="0" err="1" smtClean="0"/>
              <a:t>externa</a:t>
            </a:r>
            <a:r>
              <a:rPr lang="en-US" sz="3000" b="1" dirty="0" smtClean="0"/>
              <a:t>: </a:t>
            </a:r>
            <a:r>
              <a:rPr lang="en-US" sz="3000" dirty="0" smtClean="0"/>
              <a:t>less </a:t>
            </a:r>
            <a:r>
              <a:rPr lang="en-US" sz="3000" dirty="0" err="1" smtClean="0"/>
              <a:t>vascularized</a:t>
            </a:r>
            <a:r>
              <a:rPr lang="en-US" sz="3000" dirty="0" smtClean="0"/>
              <a:t>, less cellular, more fibrous</a:t>
            </a:r>
          </a:p>
        </p:txBody>
      </p:sp>
      <p:sp>
        <p:nvSpPr>
          <p:cNvPr id="2560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B6F5EC-2B74-45A1-8BB2-7D2663058BB4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Primary follicle</a:t>
            </a:r>
            <a:endParaRPr lang="en-US" dirty="0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3352800" y="5105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276600" y="47244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granulosa</a:t>
            </a:r>
            <a:r>
              <a:rPr lang="en-US" sz="1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r>
              <a:rPr lang="en-US" sz="2600" smtClean="0"/>
              <a:t>Intercellular space filled with </a:t>
            </a:r>
            <a:r>
              <a:rPr lang="en-US" sz="2600" b="1" smtClean="0"/>
              <a:t>liquor folliculi (liquid)</a:t>
            </a:r>
            <a:endParaRPr lang="en-US" sz="2600" smtClean="0"/>
          </a:p>
          <a:p>
            <a:r>
              <a:rPr lang="en-US" sz="2600" smtClean="0"/>
              <a:t>Oocyte surrounded by of granulose cells project into the fluid filled antrum known as </a:t>
            </a:r>
            <a:r>
              <a:rPr lang="en-US" sz="2600" b="1" smtClean="0"/>
              <a:t>cumulus oophorus</a:t>
            </a:r>
            <a:endParaRPr lang="en-US" sz="2600" smtClean="0"/>
          </a:p>
          <a:p>
            <a:r>
              <a:rPr lang="en-US" sz="2600" smtClean="0"/>
              <a:t>Single layer of granulose cells immediately surround oocyte known as </a:t>
            </a:r>
            <a:r>
              <a:rPr lang="en-US" sz="2600" b="1" smtClean="0"/>
              <a:t>corona radiate.</a:t>
            </a:r>
          </a:p>
          <a:p>
            <a:r>
              <a:rPr lang="en-US" sz="2600" smtClean="0"/>
              <a:t>A- The oocyte is fixed in zona pellucida by microvilli.</a:t>
            </a:r>
          </a:p>
          <a:p>
            <a:r>
              <a:rPr lang="en-US" sz="2600" smtClean="0"/>
              <a:t>B-The layer of granulosa cells adherent to zona pellucida is fixed into to it by filopodia.</a:t>
            </a: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600" smtClean="0">
                <a:solidFill>
                  <a:schemeClr val="folHlink"/>
                </a:solidFill>
              </a:rPr>
              <a:t>NB-follicular fluid is formed of plasma, glycosaminoglycans, steroid-binding protein and steroid hormones (estrogen-progesterone-androgen)</a:t>
            </a:r>
          </a:p>
          <a:p>
            <a:endParaRPr lang="en-US" sz="2600" smtClean="0">
              <a:solidFill>
                <a:schemeClr val="folHlink"/>
              </a:solidFill>
            </a:endParaRPr>
          </a:p>
        </p:txBody>
      </p:sp>
      <p:sp>
        <p:nvSpPr>
          <p:cNvPr id="2662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4A0990-DBB5-4DE8-A032-D7145F09EE4B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Secondary (</a:t>
            </a:r>
            <a:r>
              <a:rPr lang="en-US" dirty="0" err="1" smtClean="0"/>
              <a:t>antral</a:t>
            </a:r>
            <a:r>
              <a:rPr lang="en-US" dirty="0" smtClean="0"/>
              <a:t>) Follicle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r>
              <a:rPr lang="en-US" smtClean="0"/>
              <a:t>Follicular cells of the wall of the follicles composed of </a:t>
            </a:r>
            <a:r>
              <a:rPr lang="en-US" b="1" smtClean="0"/>
              <a:t>membrana granulose</a:t>
            </a:r>
            <a:endParaRPr lang="en-US" smtClean="0"/>
          </a:p>
          <a:p>
            <a:r>
              <a:rPr lang="en-US" smtClean="0"/>
              <a:t>at ovulation the oocyte will be </a:t>
            </a:r>
            <a:r>
              <a:rPr lang="en-US" b="1" smtClean="0"/>
              <a:t>secondary</a:t>
            </a:r>
            <a:endParaRPr lang="en-US" smtClean="0"/>
          </a:p>
        </p:txBody>
      </p:sp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08458B-1615-4368-B4FF-B62D86158BCC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Mature (</a:t>
            </a:r>
            <a:r>
              <a:rPr lang="en-US" dirty="0" err="1" smtClean="0"/>
              <a:t>graffian</a:t>
            </a:r>
            <a:r>
              <a:rPr lang="en-US" dirty="0" smtClean="0"/>
              <a:t>) follicle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82441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remaining of </a:t>
            </a:r>
            <a:r>
              <a:rPr lang="en-US" dirty="0" err="1" smtClean="0"/>
              <a:t>graffian</a:t>
            </a:r>
            <a:r>
              <a:rPr lang="en-US" dirty="0" smtClean="0"/>
              <a:t> follicle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ruptured blood vessels form clot known as </a:t>
            </a:r>
            <a:r>
              <a:rPr lang="en-US" b="1" dirty="0" smtClean="0"/>
              <a:t>corpus </a:t>
            </a:r>
            <a:r>
              <a:rPr lang="en-US" b="1" dirty="0" err="1" smtClean="0"/>
              <a:t>hemorrhagicum</a:t>
            </a:r>
            <a:endParaRPr lang="en-US" dirty="0" smtClean="0"/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clot removed by </a:t>
            </a:r>
            <a:r>
              <a:rPr lang="en-US" dirty="0" err="1" smtClean="0"/>
              <a:t>phagocytosis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LH converts </a:t>
            </a:r>
            <a:r>
              <a:rPr lang="en-US" b="1" dirty="0" err="1" smtClean="0"/>
              <a:t>hemorrhagicum</a:t>
            </a:r>
            <a:r>
              <a:rPr lang="en-US" b="1" dirty="0" smtClean="0"/>
              <a:t> </a:t>
            </a:r>
            <a:r>
              <a:rPr lang="en-US" dirty="0" smtClean="0"/>
              <a:t>into </a:t>
            </a:r>
            <a:r>
              <a:rPr lang="en-US" b="1" dirty="0" smtClean="0"/>
              <a:t>corpus </a:t>
            </a:r>
            <a:r>
              <a:rPr lang="en-US" b="1" dirty="0" err="1" smtClean="0"/>
              <a:t>luteum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Function as endocrine gland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Composed of :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err="1" smtClean="0"/>
              <a:t>Granulosa</a:t>
            </a:r>
            <a:r>
              <a:rPr lang="en-US" dirty="0" smtClean="0"/>
              <a:t> </a:t>
            </a:r>
            <a:r>
              <a:rPr lang="en-US" dirty="0" err="1" smtClean="0"/>
              <a:t>lutein</a:t>
            </a:r>
            <a:r>
              <a:rPr lang="en-US" dirty="0" smtClean="0"/>
              <a:t> cells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Theca </a:t>
            </a:r>
            <a:r>
              <a:rPr lang="en-US" dirty="0" err="1" smtClean="0"/>
              <a:t>lutein</a:t>
            </a:r>
            <a:r>
              <a:rPr lang="en-US" dirty="0" smtClean="0"/>
              <a:t> cells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051EBC-4346-41EF-99D5-4C301D1581B3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Corpus </a:t>
            </a:r>
            <a:r>
              <a:rPr lang="en-US" dirty="0" err="1" smtClean="0"/>
              <a:t>luteum</a:t>
            </a:r>
            <a:endParaRPr lang="en-US" dirty="0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V="1">
            <a:off x="4038600" y="4572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4038600" y="1066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648200" y="2286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No pregnancy –&gt; corpus of menstruation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572000" y="10668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There’s pregnancy -&gt;corpus of pregnancy</a:t>
            </a:r>
          </a:p>
        </p:txBody>
      </p:sp>
      <p:pic>
        <p:nvPicPr>
          <p:cNvPr id="28683" name="Picture 4" descr="mso42378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 l="78622" t="21857" r="5690" b="658"/>
          <a:stretch>
            <a:fillRect/>
          </a:stretch>
        </p:blipFill>
        <p:spPr bwMode="auto">
          <a:xfrm>
            <a:off x="5486400" y="3810000"/>
            <a:ext cx="3657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r>
              <a:rPr lang="en-US" smtClean="0"/>
              <a:t>80%</a:t>
            </a:r>
          </a:p>
          <a:p>
            <a:r>
              <a:rPr lang="en-US" smtClean="0"/>
              <a:t>Derived from granulose cells</a:t>
            </a:r>
          </a:p>
          <a:p>
            <a:r>
              <a:rPr lang="en-US" smtClean="0"/>
              <a:t>Granulosa cells increase in size ( not in number) giving granulosa lutein cells</a:t>
            </a:r>
          </a:p>
          <a:p>
            <a:r>
              <a:rPr lang="en-US" smtClean="0"/>
              <a:t>Microvilli, has the organelles of steroid producing cells</a:t>
            </a:r>
          </a:p>
          <a:p>
            <a:r>
              <a:rPr lang="en-US" smtClean="0"/>
              <a:t>Some lipid droplets</a:t>
            </a:r>
          </a:p>
          <a:p>
            <a:r>
              <a:rPr lang="en-US" smtClean="0"/>
              <a:t>Produce progesterone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405972-C166-43B7-ABBF-D7C769D3B427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Granulosa</a:t>
            </a:r>
            <a:r>
              <a:rPr lang="en-US" dirty="0" smtClean="0"/>
              <a:t> cells</a:t>
            </a:r>
            <a:endParaRPr lang="en-US" dirty="0"/>
          </a:p>
        </p:txBody>
      </p:sp>
      <p:pic>
        <p:nvPicPr>
          <p:cNvPr id="29703" name="Picture 7" descr="كورب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191000"/>
            <a:ext cx="43434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r>
              <a:rPr lang="en-US" smtClean="0"/>
              <a:t>20%</a:t>
            </a:r>
          </a:p>
          <a:p>
            <a:r>
              <a:rPr lang="en-US" smtClean="0"/>
              <a:t>Derived from theca interna cells </a:t>
            </a:r>
            <a:r>
              <a:rPr lang="en-US" smtClean="0">
                <a:solidFill>
                  <a:schemeClr val="folHlink"/>
                </a:solidFill>
              </a:rPr>
              <a:t>(estrogen precursors)</a:t>
            </a:r>
          </a:p>
          <a:p>
            <a:r>
              <a:rPr lang="en-US" smtClean="0"/>
              <a:t>Organelles of steroid producing cells </a:t>
            </a:r>
            <a:r>
              <a:rPr lang="en-US" sz="2000" smtClean="0">
                <a:solidFill>
                  <a:schemeClr val="folHlink"/>
                </a:solidFill>
              </a:rPr>
              <a:t>( rich in lipid droplets )</a:t>
            </a:r>
          </a:p>
          <a:p>
            <a:r>
              <a:rPr lang="en-US" smtClean="0"/>
              <a:t>Produce progesterone , estrogen and androgens</a:t>
            </a:r>
          </a:p>
        </p:txBody>
      </p:sp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3A2E2A-5FB7-444B-A81F-ABDAE6377FE3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Theca </a:t>
            </a:r>
            <a:r>
              <a:rPr lang="en-US" dirty="0" err="1" smtClean="0"/>
              <a:t>lutein</a:t>
            </a:r>
            <a:r>
              <a:rPr lang="en-US" dirty="0" smtClean="0"/>
              <a:t> cells</a:t>
            </a:r>
            <a:endParaRPr lang="en-US" dirty="0"/>
          </a:p>
        </p:txBody>
      </p:sp>
      <p:pic>
        <p:nvPicPr>
          <p:cNvPr id="30727" name="Picture 7" descr="كورب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572000"/>
            <a:ext cx="54102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975"/>
          </a:xfrm>
        </p:spPr>
        <p:txBody>
          <a:bodyPr/>
          <a:lstStyle/>
          <a:p>
            <a:r>
              <a:rPr 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By 3</a:t>
            </a:r>
            <a:r>
              <a:rPr lang="en-US" sz="180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rd</a:t>
            </a:r>
            <a:r>
              <a:rPr 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week of intra-uterine life </a:t>
            </a:r>
            <a:r>
              <a:rPr lang="en-US" sz="18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oogonia</a:t>
            </a:r>
            <a:r>
              <a:rPr 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appear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>
              <a:buFont typeface="Wingdings 2" pitchFamily="18" charset="2"/>
              <a:buNone/>
            </a:pPr>
            <a:r>
              <a:rPr lang="en-US" sz="2400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Ovarian covering :</a:t>
            </a:r>
            <a:r>
              <a:rPr lang="en-US" sz="24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By peritoneum “ visceral , parietal “</a:t>
            </a:r>
          </a:p>
        </p:txBody>
      </p:sp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AB7757-32CA-46B2-8333-10273BD55D97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Ovaries</a:t>
            </a:r>
            <a:endParaRPr lang="en-US" dirty="0"/>
          </a:p>
        </p:txBody>
      </p:sp>
      <p:pic>
        <p:nvPicPr>
          <p:cNvPr id="14342" name="Picture 4" descr="46-09b-FemaleReproAnat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r>
              <a:rPr lang="en-US" smtClean="0"/>
              <a:t>Corpus luteum invaded by fibroblasts becomes fibrotic and is converted into </a:t>
            </a:r>
            <a:r>
              <a:rPr lang="en-US" b="1" smtClean="0"/>
              <a:t>corpus albicans </a:t>
            </a:r>
            <a:r>
              <a:rPr lang="en-US" b="1" smtClean="0">
                <a:solidFill>
                  <a:schemeClr val="folHlink"/>
                </a:solidFill>
              </a:rPr>
              <a:t>( degenerated corpus luteum )</a:t>
            </a:r>
            <a:endParaRPr lang="en-US" smtClean="0">
              <a:solidFill>
                <a:schemeClr val="folHlink"/>
              </a:solidFill>
            </a:endParaRPr>
          </a:p>
          <a:p>
            <a:r>
              <a:rPr lang="en-US" b="1" u="sng" smtClean="0"/>
              <a:t>So it is derived ONLY from corpus luteum</a:t>
            </a:r>
            <a:endParaRPr lang="en-US" smtClean="0"/>
          </a:p>
          <a:p>
            <a:endParaRPr lang="en-US" smtClean="0"/>
          </a:p>
        </p:txBody>
      </p:sp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8D4F49-9E84-412B-8893-F0862EFA44C3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Corpus </a:t>
            </a:r>
            <a:r>
              <a:rPr lang="en-US" dirty="0" err="1" smtClean="0"/>
              <a:t>Albicans</a:t>
            </a:r>
            <a:endParaRPr lang="en-US" dirty="0"/>
          </a:p>
        </p:txBody>
      </p:sp>
      <p:pic>
        <p:nvPicPr>
          <p:cNvPr id="31751" name="Picture 4" descr="mso7099A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 t="2448" r="66025" b="79251"/>
          <a:stretch>
            <a:fillRect/>
          </a:stretch>
        </p:blipFill>
        <p:spPr bwMode="auto">
          <a:xfrm>
            <a:off x="3851275" y="4191000"/>
            <a:ext cx="52927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r>
              <a:rPr lang="en-US" smtClean="0"/>
              <a:t>Most follicles degenerate before reaching mature stage</a:t>
            </a:r>
          </a:p>
          <a:p>
            <a:r>
              <a:rPr lang="en-US" smtClean="0"/>
              <a:t>Forming </a:t>
            </a:r>
            <a:r>
              <a:rPr lang="en-US" b="1" smtClean="0"/>
              <a:t>atretic follicles</a:t>
            </a:r>
          </a:p>
          <a:p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Theca interna     Interstitial cells </a:t>
            </a:r>
            <a:r>
              <a:rPr lang="en-US" sz="24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(secrete steroid hormone) </a:t>
            </a:r>
            <a:endParaRPr lang="en-US" sz="2400" smtClean="0">
              <a:solidFill>
                <a:schemeClr val="folHlink"/>
              </a:solidFill>
            </a:endParaRPr>
          </a:p>
          <a:p>
            <a:r>
              <a:rPr lang="en-US" smtClean="0"/>
              <a:t>Eventually phagocytosed by macrophage</a:t>
            </a:r>
          </a:p>
        </p:txBody>
      </p:sp>
      <p:sp>
        <p:nvSpPr>
          <p:cNvPr id="3277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BA6289-6934-4842-B779-49BAF08D679A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Atretic</a:t>
            </a:r>
            <a:r>
              <a:rPr lang="en-US" dirty="0" smtClean="0"/>
              <a:t> follicles</a:t>
            </a:r>
            <a:endParaRPr lang="en-US" dirty="0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3200400" y="3581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pic>
        <p:nvPicPr>
          <p:cNvPr id="32776" name="Picture 4" descr="msoAB9E"/>
          <p:cNvPicPr>
            <a:picLocks noChangeAspect="1" noChangeArrowheads="1"/>
          </p:cNvPicPr>
          <p:nvPr/>
        </p:nvPicPr>
        <p:blipFill>
          <a:blip r:embed="rId2">
            <a:lum contrast="-6000"/>
          </a:blip>
          <a:srcRect l="21828" t="53867" b="26576"/>
          <a:stretch>
            <a:fillRect/>
          </a:stretch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>
            <a:normAutofit/>
          </a:bodyPr>
          <a:lstStyle/>
          <a:p>
            <a:r>
              <a:rPr lang="en-US" smtClean="0"/>
              <a:t>Continuous with the wall of the uterus</a:t>
            </a:r>
          </a:p>
          <a:p>
            <a:r>
              <a:rPr lang="en-US" smtClean="0"/>
              <a:t>Divided into four regions:</a:t>
            </a:r>
          </a:p>
          <a:p>
            <a:pPr>
              <a:buFont typeface="Gill Sans MT" pitchFamily="34" charset="0"/>
              <a:buAutoNum type="arabicPeriod"/>
            </a:pPr>
            <a:r>
              <a:rPr lang="en-US" smtClean="0"/>
              <a:t>Infundibulum has </a:t>
            </a:r>
            <a:r>
              <a:rPr lang="en-US" b="1" smtClean="0"/>
              <a:t>fimbriae</a:t>
            </a:r>
          </a:p>
          <a:p>
            <a:pPr>
              <a:buFont typeface="Gill Sans MT" pitchFamily="34" charset="0"/>
              <a:buAutoNum type="arabicPeriod"/>
            </a:pPr>
            <a:r>
              <a:rPr lang="en-US" b="1" smtClean="0"/>
              <a:t>Ampulla where fertilization occur</a:t>
            </a:r>
          </a:p>
          <a:p>
            <a:pPr>
              <a:buFont typeface="Gill Sans MT" pitchFamily="34" charset="0"/>
              <a:buAutoNum type="arabicPeriod"/>
            </a:pPr>
            <a:r>
              <a:rPr lang="en-US" b="1" smtClean="0"/>
              <a:t>Isthmus</a:t>
            </a:r>
          </a:p>
          <a:p>
            <a:pPr>
              <a:buFont typeface="Gill Sans MT" pitchFamily="34" charset="0"/>
              <a:buAutoNum type="arabicPeriod"/>
            </a:pPr>
            <a:r>
              <a:rPr lang="en-US" b="1" smtClean="0"/>
              <a:t>Intramural </a:t>
            </a:r>
          </a:p>
          <a:p>
            <a:pPr>
              <a:buFont typeface="Gill Sans MT" pitchFamily="34" charset="0"/>
              <a:buNone/>
            </a:pPr>
            <a:r>
              <a:rPr lang="en-US" b="1" smtClean="0"/>
              <a:t>region</a:t>
            </a:r>
            <a:endParaRPr lang="en-US" smtClean="0"/>
          </a:p>
          <a:p>
            <a:endParaRPr lang="en-US" smtClean="0"/>
          </a:p>
        </p:txBody>
      </p:sp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3C6662-02E7-4BDB-8115-DBB05499748E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Oviducts</a:t>
            </a:r>
            <a:endParaRPr lang="en-US" dirty="0"/>
          </a:p>
        </p:txBody>
      </p:sp>
      <p:pic>
        <p:nvPicPr>
          <p:cNvPr id="33800" name="Picture 4" descr="msoA5E70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 t="73940" r="67184" b="4703"/>
          <a:stretch>
            <a:fillRect/>
          </a:stretch>
        </p:blipFill>
        <p:spPr bwMode="auto">
          <a:xfrm>
            <a:off x="3276600" y="3962400"/>
            <a:ext cx="5867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Has three layers:</a:t>
            </a:r>
          </a:p>
          <a:p>
            <a:pPr marL="514350" indent="-514350" fontAlgn="auto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dirty="0" smtClean="0"/>
              <a:t>Mucosa</a:t>
            </a:r>
          </a:p>
          <a:p>
            <a:pPr marL="514350" indent="-514350" fontAlgn="auto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dirty="0" err="1" smtClean="0"/>
              <a:t>Muscularis</a:t>
            </a: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dirty="0" err="1" smtClean="0"/>
              <a:t>Serosa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Mucosa: longitudinal folds, simple columnar epithelium, has two cells: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b="1" dirty="0" smtClean="0"/>
              <a:t>Peg cells: </a:t>
            </a:r>
            <a:r>
              <a:rPr lang="en-US" dirty="0" smtClean="0"/>
              <a:t>have no cilia </a:t>
            </a:r>
            <a:r>
              <a:rPr lang="en-US" dirty="0" err="1" smtClean="0"/>
              <a:t>secretory</a:t>
            </a:r>
            <a:r>
              <a:rPr lang="en-US" dirty="0" smtClean="0"/>
              <a:t> function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b="1" dirty="0" smtClean="0"/>
              <a:t>Columnar ciliated cells </a:t>
            </a:r>
            <a:r>
              <a:rPr lang="en-US" dirty="0" smtClean="0"/>
              <a:t>beat toward the uterus</a:t>
            </a:r>
          </a:p>
        </p:txBody>
      </p:sp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CFEE83-E3E7-4F9E-8E61-8EED03F20398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Oviduct</a:t>
            </a:r>
            <a:endParaRPr lang="en-US" dirty="0"/>
          </a:p>
        </p:txBody>
      </p:sp>
      <p:pic>
        <p:nvPicPr>
          <p:cNvPr id="34823" name="Picture 4" descr="msoE27D6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 l="18813" t="2544" b="66586"/>
          <a:stretch>
            <a:fillRect/>
          </a:stretch>
        </p:blipFill>
        <p:spPr bwMode="auto">
          <a:xfrm>
            <a:off x="3886200" y="76200"/>
            <a:ext cx="5257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r>
              <a:rPr lang="en-US" smtClean="0">
                <a:solidFill>
                  <a:schemeClr val="folHlink"/>
                </a:solidFill>
              </a:rPr>
              <a:t>longitudinal folds (infudibulum &amp; ampulla),</a:t>
            </a:r>
            <a:r>
              <a:rPr lang="en-US" smtClean="0"/>
              <a:t> </a:t>
            </a:r>
          </a:p>
          <a:p>
            <a:r>
              <a:rPr lang="en-US" smtClean="0"/>
              <a:t>simple columnar epithelium, has two cells:</a:t>
            </a:r>
          </a:p>
          <a:p>
            <a:pPr lvl="1"/>
            <a:r>
              <a:rPr lang="en-US" b="1" smtClean="0"/>
              <a:t>Peg cells: </a:t>
            </a:r>
            <a:r>
              <a:rPr lang="en-US" smtClean="0"/>
              <a:t>have no cilia secretory function</a:t>
            </a:r>
          </a:p>
          <a:p>
            <a:pPr lvl="1"/>
            <a:r>
              <a:rPr lang="en-US" b="1" smtClean="0"/>
              <a:t>Columnar ciliated cells </a:t>
            </a:r>
            <a:r>
              <a:rPr lang="en-US" smtClean="0"/>
              <a:t>beat toward the uterus</a:t>
            </a:r>
          </a:p>
          <a:p>
            <a:r>
              <a:rPr lang="en-US" smtClean="0"/>
              <a:t>Lamina propria: </a:t>
            </a:r>
            <a:r>
              <a:rPr lang="en-US" b="1" smtClean="0"/>
              <a:t>loose connective tissue contains fibroblasts mast cells lymphocytes and collagen . Highly vascular </a:t>
            </a:r>
            <a:endParaRPr lang="en-US" smtClean="0"/>
          </a:p>
          <a:p>
            <a:endParaRPr lang="en-US" smtClean="0"/>
          </a:p>
        </p:txBody>
      </p:sp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33AF3F-DB11-4F20-B595-074726F6D053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Oviduct Mucosa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smtClean="0"/>
              <a:t>2. Muscularis</a:t>
            </a:r>
            <a:r>
              <a:rPr lang="en-US" smtClean="0"/>
              <a:t>: inner circular outer longitudinal and connective tissue fills spaces between them </a:t>
            </a:r>
            <a:r>
              <a:rPr lang="en-US" smtClean="0">
                <a:solidFill>
                  <a:schemeClr val="folHlink"/>
                </a:solidFill>
              </a:rPr>
              <a:t>(thick in isthmus)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b="1" smtClean="0"/>
              <a:t>3. Serosa: </a:t>
            </a:r>
            <a:r>
              <a:rPr lang="en-US" smtClean="0"/>
              <a:t>simple squamous epithelium,  loose connective tissue has blood vessels and autonomic nerve fibers</a:t>
            </a:r>
          </a:p>
          <a:p>
            <a:endParaRPr lang="en-US" smtClean="0"/>
          </a:p>
        </p:txBody>
      </p:sp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6A3462-5FD3-4E1B-A050-B896F3581425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Oviduct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r>
              <a:rPr lang="en-US" smtClean="0"/>
              <a:t>Divided into three regions:</a:t>
            </a:r>
          </a:p>
          <a:p>
            <a:pPr lvl="1"/>
            <a:r>
              <a:rPr lang="en-US" smtClean="0"/>
              <a:t>Fundus</a:t>
            </a:r>
          </a:p>
          <a:p>
            <a:pPr lvl="1"/>
            <a:r>
              <a:rPr lang="en-US" smtClean="0"/>
              <a:t>Body</a:t>
            </a:r>
          </a:p>
          <a:p>
            <a:pPr lvl="1"/>
            <a:r>
              <a:rPr lang="en-US" smtClean="0"/>
              <a:t>Cervix</a:t>
            </a:r>
          </a:p>
          <a:p>
            <a:endParaRPr lang="en-US" smtClean="0"/>
          </a:p>
        </p:txBody>
      </p:sp>
      <p:sp>
        <p:nvSpPr>
          <p:cNvPr id="378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4B766E-D055-4A21-A1E5-88CF31767CC1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Uterus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9" name="Rectangle 15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</a:endParaRPr>
          </a:p>
        </p:txBody>
      </p:sp>
      <p:graphicFrame>
        <p:nvGraphicFramePr>
          <p:cNvPr id="62484" name="Group 20"/>
          <p:cNvGraphicFramePr>
            <a:graphicFrameLocks noGrp="1"/>
          </p:cNvGraphicFramePr>
          <p:nvPr>
            <p:ph idx="4294967295"/>
          </p:nvPr>
        </p:nvGraphicFramePr>
        <p:xfrm>
          <a:off x="457200" y="228600"/>
          <a:ext cx="8229600" cy="3581401"/>
        </p:xfrm>
        <a:graphic>
          <a:graphicData uri="http://schemas.openxmlformats.org/drawingml/2006/table">
            <a:tbl>
              <a:tblPr rtl="1"/>
              <a:tblGrid>
                <a:gridCol w="4114800"/>
                <a:gridCol w="4114800"/>
              </a:tblGrid>
              <a:tr h="1138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ill Sans MT" pitchFamily="34" charset="0"/>
                        </a:rPr>
                        <a:t>Late proliferative phase of endometrium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ill Sans MT" pitchFamily="34" charset="0"/>
                        </a:rPr>
                        <a:t>Early proliferative phase of endometrium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3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Gland is large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Proliferation of glands, stroma &amp;vessels.(very thick &amp; rich in glands  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2485" name="Picture 4" descr="msoE1819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 l="2426" t="20271" r="34464" b="4945"/>
          <a:stretch>
            <a:fillRect/>
          </a:stretch>
        </p:blipFill>
        <p:spPr bwMode="auto">
          <a:xfrm>
            <a:off x="838200" y="3859213"/>
            <a:ext cx="7440613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428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2A349-F590-44CC-A5CB-26DF7EF162E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HISTICS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32" name="Group 16"/>
          <p:cNvGraphicFramePr>
            <a:graphicFrameLocks noGrp="1"/>
          </p:cNvGraphicFramePr>
          <p:nvPr>
            <p:ph idx="4294967295"/>
          </p:nvPr>
        </p:nvGraphicFramePr>
        <p:xfrm>
          <a:off x="457200" y="152400"/>
          <a:ext cx="8229600" cy="4205288"/>
        </p:xfrm>
        <a:graphic>
          <a:graphicData uri="http://schemas.openxmlformats.org/drawingml/2006/table">
            <a:tbl>
              <a:tblPr rtl="1"/>
              <a:tblGrid>
                <a:gridCol w="4114800"/>
                <a:gridCol w="41148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ill Sans MT" pitchFamily="34" charset="0"/>
                        </a:rPr>
                        <a:t>Late secretory phase of endometrium.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ill Sans MT" pitchFamily="34" charset="0"/>
                        </a:rPr>
                        <a:t>Early secretory  phase of endometrium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The glands are tortuous and full of glycogen and glycoprotein.</a:t>
                      </a: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The stroma is highly vascular.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Increase the size and coiling of the glands.</a:t>
                      </a: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Glycogen accumulates in glandular epithelial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0433" name="Picture 4" descr="mso5817"/>
          <p:cNvPicPr>
            <a:picLocks noChangeAspect="1" noChangeArrowheads="1"/>
          </p:cNvPicPr>
          <p:nvPr/>
        </p:nvPicPr>
        <p:blipFill>
          <a:blip r:embed="rId2"/>
          <a:srcRect l="1176" r="30559" b="22820"/>
          <a:stretch>
            <a:fillRect/>
          </a:stretch>
        </p:blipFill>
        <p:spPr bwMode="auto">
          <a:xfrm>
            <a:off x="1676400" y="4267200"/>
            <a:ext cx="5410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428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2A349-F590-44CC-A5CB-26DF7EF162E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HISTICS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b="1" u="sng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menstruation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Vasoconstriction in the spiral arterioles of the functionalis layer,leads to ischemia and degeneration of functionalis.</a:t>
            </a:r>
          </a:p>
          <a:p>
            <a:r>
              <a:rPr lang="en-US" smtClean="0"/>
              <a:t>Leakage of blood.</a:t>
            </a:r>
          </a:p>
          <a:p>
            <a:r>
              <a:rPr lang="en-US" smtClean="0"/>
              <a:t>Degeneration of stroma cells leads to collapse of the glands.</a:t>
            </a:r>
          </a:p>
          <a:p>
            <a:r>
              <a:rPr lang="en-US" smtClean="0"/>
              <a:t>Shedding of the functionalis          menses</a:t>
            </a: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54864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pic>
        <p:nvPicPr>
          <p:cNvPr id="64517" name="Picture 4" descr="msoDF665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 l="1990" t="1830" r="21233" b="62617"/>
          <a:stretch>
            <a:fillRect/>
          </a:stretch>
        </p:blipFill>
        <p:spPr bwMode="auto">
          <a:xfrm>
            <a:off x="4565650" y="76200"/>
            <a:ext cx="4578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428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2A349-F590-44CC-A5CB-26DF7EF162E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HISTICS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00600"/>
            <a:ext cx="6411913" cy="2057400"/>
          </a:xfrm>
        </p:spPr>
        <p:txBody>
          <a:bodyPr rtlCol="0">
            <a:normAutofit fontScale="92500" lnSpcReduction="10000"/>
          </a:bodyPr>
          <a:lstStyle/>
          <a:p>
            <a:pPr marL="514350" indent="-514350" fontAlgn="auto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dirty="0" smtClean="0"/>
              <a:t>Epithelium</a:t>
            </a:r>
          </a:p>
          <a:p>
            <a:pPr marL="514350" indent="-514350" fontAlgn="auto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dirty="0" smtClean="0"/>
              <a:t>Tunica </a:t>
            </a:r>
            <a:r>
              <a:rPr lang="en-US" dirty="0" err="1" smtClean="0"/>
              <a:t>Albuginea</a:t>
            </a: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dirty="0" smtClean="0"/>
              <a:t>Medulla</a:t>
            </a:r>
          </a:p>
          <a:p>
            <a:pPr marL="514350" indent="-514350" fontAlgn="auto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dirty="0" smtClean="0"/>
              <a:t>Cortex</a:t>
            </a:r>
            <a:endParaRPr lang="en-US" dirty="0"/>
          </a:p>
        </p:txBody>
      </p:sp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B64908-4B6E-4921-B127-D2E7EBB64C52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344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505301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Simple columnar epithelium composed of </a:t>
            </a:r>
            <a:r>
              <a:rPr lang="en-US" dirty="0" err="1" smtClean="0"/>
              <a:t>nonciliated</a:t>
            </a:r>
            <a:r>
              <a:rPr lang="en-US" dirty="0" smtClean="0"/>
              <a:t> </a:t>
            </a:r>
            <a:r>
              <a:rPr lang="en-US" dirty="0" err="1" smtClean="0"/>
              <a:t>secretory</a:t>
            </a:r>
            <a:r>
              <a:rPr lang="en-US" dirty="0" smtClean="0"/>
              <a:t> columnar cells and ciliated cells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Lamina </a:t>
            </a:r>
            <a:r>
              <a:rPr lang="en-US" dirty="0" err="1" smtClean="0"/>
              <a:t>propria</a:t>
            </a:r>
            <a:r>
              <a:rPr lang="en-US" dirty="0" smtClean="0"/>
              <a:t>: 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dense irregular </a:t>
            </a:r>
            <a:r>
              <a:rPr lang="en-US" dirty="0" err="1" smtClean="0"/>
              <a:t>collagenous</a:t>
            </a:r>
            <a:r>
              <a:rPr lang="en-US" dirty="0" smtClean="0"/>
              <a:t> connective tissue highly cellular and contains star shaped cells , macrophages leukocytes and reticular fibers. Houses branched tubular glands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Consist of 2 layers: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err="1" smtClean="0"/>
              <a:t>Functionalis</a:t>
            </a:r>
            <a:r>
              <a:rPr lang="en-US" dirty="0" smtClean="0"/>
              <a:t> thick superficial layer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err="1" smtClean="0"/>
              <a:t>Basalis</a:t>
            </a:r>
            <a:r>
              <a:rPr lang="en-US" dirty="0" smtClean="0"/>
              <a:t>: deep narrow layer where glands and connective tissue regenerate the </a:t>
            </a:r>
            <a:r>
              <a:rPr lang="en-US" dirty="0" err="1" smtClean="0"/>
              <a:t>functionalis</a:t>
            </a:r>
            <a:endParaRPr lang="en-US" dirty="0" smtClean="0"/>
          </a:p>
        </p:txBody>
      </p:sp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FCFDD8-0E7F-48C4-8AFE-06A130A56B58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Body and </a:t>
            </a:r>
            <a:r>
              <a:rPr lang="en-US" dirty="0" err="1" smtClean="0"/>
              <a:t>fundus</a:t>
            </a:r>
            <a:r>
              <a:rPr lang="en-US" dirty="0" smtClean="0"/>
              <a:t>: </a:t>
            </a:r>
            <a:r>
              <a:rPr lang="en-US" dirty="0" err="1" smtClean="0"/>
              <a:t>Endometrium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r>
              <a:rPr lang="en-US" smtClean="0"/>
              <a:t>Inner and outer longitudinal muscle layers </a:t>
            </a:r>
          </a:p>
          <a:p>
            <a:r>
              <a:rPr lang="en-US" smtClean="0"/>
              <a:t>Middle circular</a:t>
            </a:r>
          </a:p>
          <a:p>
            <a:r>
              <a:rPr lang="en-US" smtClean="0"/>
              <a:t>Highly vascularized region (stratum vasculare) houses arcuate arteries </a:t>
            </a:r>
          </a:p>
          <a:p>
            <a:r>
              <a:rPr lang="en-US" smtClean="0"/>
              <a:t>When covered by serosa it will be squamous mesothelial cells resting on areolar connective tissue.</a:t>
            </a:r>
          </a:p>
        </p:txBody>
      </p:sp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7D8657-9E3B-4C9D-9D2C-4485DB9558EE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Body and </a:t>
            </a:r>
            <a:r>
              <a:rPr lang="en-US" dirty="0" err="1" smtClean="0"/>
              <a:t>Fundus</a:t>
            </a:r>
            <a:r>
              <a:rPr lang="en-US" dirty="0" smtClean="0"/>
              <a:t>: </a:t>
            </a:r>
            <a:r>
              <a:rPr lang="en-US" dirty="0" err="1" smtClean="0"/>
              <a:t>Myometrium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Lined by mucous secreting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/>
              <a:t> simple columnar epithelium</a:t>
            </a:r>
          </a:p>
          <a:p>
            <a:pPr>
              <a:lnSpc>
                <a:spcPct val="90000"/>
              </a:lnSpc>
            </a:pPr>
            <a:r>
              <a:rPr lang="en-US" smtClean="0"/>
              <a:t>External surface covered by stratified squamous nonkeratinized epithelium </a:t>
            </a:r>
            <a:r>
              <a:rPr lang="en-US" sz="2000" smtClean="0">
                <a:solidFill>
                  <a:schemeClr val="folHlink"/>
                </a:solidFill>
              </a:rPr>
              <a:t>“ similar to wall of vagina “</a:t>
            </a:r>
          </a:p>
          <a:p>
            <a:pPr>
              <a:lnSpc>
                <a:spcPct val="90000"/>
              </a:lnSpc>
            </a:pPr>
            <a:r>
              <a:rPr lang="en-US" smtClean="0"/>
              <a:t>Wall of the cervix dense collagenous connective tissue with many elastic fibers and few smooth muscle fibers</a:t>
            </a:r>
          </a:p>
          <a:p>
            <a:pPr>
              <a:lnSpc>
                <a:spcPct val="90000"/>
              </a:lnSpc>
            </a:pPr>
            <a:r>
              <a:rPr lang="en-US" smtClean="0"/>
              <a:t>Cervix mucosa will not sloughed off during menses.</a:t>
            </a:r>
          </a:p>
        </p:txBody>
      </p:sp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F82CE4-7570-4ED3-99D0-B47A58D270D7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Cervix</a:t>
            </a:r>
            <a:endParaRPr lang="en-US" dirty="0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048000" y="5334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Non – muscular</a:t>
            </a:r>
            <a:r>
              <a:rPr lang="en-US"/>
              <a:t> </a:t>
            </a:r>
          </a:p>
        </p:txBody>
      </p:sp>
      <p:pic>
        <p:nvPicPr>
          <p:cNvPr id="40968" name="Picture 4" descr="mso13428"/>
          <p:cNvPicPr>
            <a:picLocks noChangeAspect="1" noChangeArrowheads="1"/>
          </p:cNvPicPr>
          <p:nvPr/>
        </p:nvPicPr>
        <p:blipFill>
          <a:blip r:embed="rId2"/>
          <a:srcRect l="9831" t="57239" r="60309" b="17921"/>
          <a:stretch>
            <a:fillRect/>
          </a:stretch>
        </p:blipFill>
        <p:spPr bwMode="auto">
          <a:xfrm>
            <a:off x="5410200" y="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B4041F-0773-46B2-93D4-C1DD85379211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42004" name="Organization Chart 20"/>
          <p:cNvGraphicFramePr>
            <a:graphicFrameLocks noChangeAspect="1"/>
          </p:cNvGraphicFramePr>
          <p:nvPr>
            <p:ph idx="4294967295"/>
          </p:nvPr>
        </p:nvGraphicFramePr>
        <p:xfrm>
          <a:off x="457200" y="166688"/>
          <a:ext cx="8256588" cy="5943600"/>
        </p:xfrm>
        <a:graphic>
          <a:graphicData uri="http://schemas.openxmlformats.org/drawingml/2006/compatibility">
            <com:legacyDrawing xmlns:com="http://schemas.openxmlformats.org/drawingml/2006/compatibility" spid="_x0000_s42004"/>
          </a:graphicData>
        </a:graphic>
      </p:graphicFrame>
      <p:sp>
        <p:nvSpPr>
          <p:cNvPr id="42019" name="Text Box 35"/>
          <p:cNvSpPr txBox="1">
            <a:spLocks noChangeArrowheads="1"/>
          </p:cNvSpPr>
          <p:nvPr/>
        </p:nvSpPr>
        <p:spPr bwMode="auto">
          <a:xfrm>
            <a:off x="0" y="152400"/>
            <a:ext cx="23622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300">
                <a:solidFill>
                  <a:schemeClr val="folHlink"/>
                </a:solidFill>
              </a:rPr>
              <a:t>* Synctyiotrophoblast erodes maternal blood vessels</a:t>
            </a:r>
          </a:p>
          <a:p>
            <a:pPr algn="l"/>
            <a:r>
              <a:rPr lang="en-US" sz="1300">
                <a:solidFill>
                  <a:schemeClr val="folHlink"/>
                </a:solidFill>
              </a:rPr>
              <a:t>* from the remainder of trophoblasts chorion developes and gives rise to chorionic villi</a:t>
            </a:r>
          </a:p>
        </p:txBody>
      </p:sp>
      <p:sp>
        <p:nvSpPr>
          <p:cNvPr id="42020" name="Rectangle 36"/>
          <p:cNvSpPr>
            <a:spLocks noChangeArrowheads="1"/>
          </p:cNvSpPr>
          <p:nvPr/>
        </p:nvSpPr>
        <p:spPr bwMode="auto">
          <a:xfrm>
            <a:off x="2286000" y="6096000"/>
            <a:ext cx="45624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b="1">
                <a:solidFill>
                  <a:schemeClr val="folHlink"/>
                </a:solidFill>
              </a:rPr>
              <a:t>at full term the placenta will not have 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b="1">
                <a:solidFill>
                  <a:schemeClr val="folHlink"/>
                </a:solidFill>
              </a:rPr>
              <a:t>cytotrophoblast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US" sz="2800" b="1">
              <a:solidFill>
                <a:schemeClr val="folHlink"/>
              </a:solidFill>
              <a:latin typeface="Tahoma" pitchFamily="34" charset="0"/>
            </a:endParaRPr>
          </a:p>
        </p:txBody>
      </p:sp>
      <p:pic>
        <p:nvPicPr>
          <p:cNvPr id="42022" name="Picture 4" descr="msoF0920"/>
          <p:cNvPicPr>
            <a:picLocks noChangeAspect="1" noChangeArrowheads="1"/>
          </p:cNvPicPr>
          <p:nvPr/>
        </p:nvPicPr>
        <p:blipFill>
          <a:blip r:embed="rId3"/>
          <a:srcRect l="19560" t="2391" b="56128"/>
          <a:stretch>
            <a:fillRect/>
          </a:stretch>
        </p:blipFill>
        <p:spPr bwMode="auto">
          <a:xfrm>
            <a:off x="5791200" y="2286000"/>
            <a:ext cx="3352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r>
              <a:rPr lang="en-US" smtClean="0"/>
              <a:t>lumen is lined by stratified squamous nonkeratinized epithelium</a:t>
            </a:r>
          </a:p>
          <a:p>
            <a:r>
              <a:rPr lang="en-US" smtClean="0"/>
              <a:t>the cells store large deposits of glycogen</a:t>
            </a:r>
          </a:p>
          <a:p>
            <a:r>
              <a:rPr lang="en-US" smtClean="0"/>
              <a:t>lamina propria: loose fibroelastic connective tissue with lymphocytes and  neutrophill ,no glands, pale cytoplasm , acidic , no goblet cell</a:t>
            </a:r>
          </a:p>
          <a:p>
            <a:r>
              <a:rPr lang="en-US" smtClean="0"/>
              <a:t>It’ kept wet by </a:t>
            </a:r>
            <a:r>
              <a:rPr lang="en-US" smtClean="0">
                <a:solidFill>
                  <a:schemeClr val="folHlink"/>
                </a:solidFill>
              </a:rPr>
              <a:t>endometrium</a:t>
            </a:r>
          </a:p>
          <a:p>
            <a:r>
              <a:rPr lang="en-US" smtClean="0"/>
              <a:t>muscularis: outer longitudinal inner circular </a:t>
            </a:r>
            <a:r>
              <a:rPr lang="en-US" sz="2400" smtClean="0">
                <a:solidFill>
                  <a:schemeClr val="folHlink"/>
                </a:solidFill>
              </a:rPr>
              <a:t>“ not continous , interrupted by C.T “</a:t>
            </a:r>
          </a:p>
          <a:p>
            <a:r>
              <a:rPr lang="en-US" smtClean="0"/>
              <a:t>adventitia: dense fibroelastic connective tissue</a:t>
            </a:r>
          </a:p>
        </p:txBody>
      </p:sp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E48A59-6C00-4EE0-BC2F-10BE9379B7EF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Vagina</a:t>
            </a:r>
            <a:endParaRPr lang="en-US" dirty="0"/>
          </a:p>
        </p:txBody>
      </p:sp>
      <p:pic>
        <p:nvPicPr>
          <p:cNvPr id="43015" name="Picture 4" descr="mso17A12"/>
          <p:cNvPicPr>
            <a:picLocks noChangeAspect="1" noChangeArrowheads="1"/>
          </p:cNvPicPr>
          <p:nvPr/>
        </p:nvPicPr>
        <p:blipFill>
          <a:blip r:embed="rId2">
            <a:lum bright="6000" contrast="-12000"/>
          </a:blip>
          <a:srcRect l="23018" t="44275" r="35616" b="14485"/>
          <a:stretch>
            <a:fillRect/>
          </a:stretch>
        </p:blipFill>
        <p:spPr bwMode="auto">
          <a:xfrm>
            <a:off x="4038600" y="0"/>
            <a:ext cx="510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r>
              <a:rPr lang="en-US" smtClean="0"/>
              <a:t>at puberty there is an increase in connective and adipose tissue , C.T</a:t>
            </a:r>
          </a:p>
          <a:p>
            <a:r>
              <a:rPr lang="en-US" smtClean="0"/>
              <a:t>the glands within the breast are classified as compound tubuloalveolar glands,</a:t>
            </a:r>
          </a:p>
          <a:p>
            <a:endParaRPr lang="en-US" smtClean="0"/>
          </a:p>
        </p:txBody>
      </p:sp>
      <p:sp>
        <p:nvSpPr>
          <p:cNvPr id="44034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251D92-B0E4-4355-A23C-4E2E37B7AD85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Mammary Glands</a:t>
            </a:r>
            <a:endParaRPr lang="en-US" dirty="0"/>
          </a:p>
        </p:txBody>
      </p:sp>
      <p:pic>
        <p:nvPicPr>
          <p:cNvPr id="44040" name="Picture 4" descr="mso8B0FD"/>
          <p:cNvPicPr>
            <a:picLocks noChangeAspect="1" noChangeArrowheads="1"/>
          </p:cNvPicPr>
          <p:nvPr/>
        </p:nvPicPr>
        <p:blipFill>
          <a:blip r:embed="rId2"/>
          <a:srcRect l="31909" t="36832" r="38171" b="13536"/>
          <a:stretch>
            <a:fillRect/>
          </a:stretch>
        </p:blipFill>
        <p:spPr bwMode="auto">
          <a:xfrm>
            <a:off x="0" y="3581400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581400"/>
            <a:ext cx="381000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r>
              <a:rPr lang="en-US" sz="2800" smtClean="0"/>
              <a:t>lactiferous sinus and duct lined by stratified cuboidal epithelium</a:t>
            </a:r>
          </a:p>
          <a:p>
            <a:r>
              <a:rPr lang="en-US" sz="2800" smtClean="0"/>
              <a:t>smaller ducts are lined by simple columnar epithelium</a:t>
            </a:r>
          </a:p>
          <a:p>
            <a:r>
              <a:rPr lang="en-US" sz="2800" smtClean="0"/>
              <a:t>myoepithelial cells are present</a:t>
            </a:r>
          </a:p>
          <a:p>
            <a:r>
              <a:rPr lang="en-US" sz="2800" smtClean="0"/>
              <a:t>Terminal ends of the ducts show dilated acini</a:t>
            </a:r>
          </a:p>
          <a:p>
            <a:r>
              <a:rPr lang="en-US" sz="2800" smtClean="0"/>
              <a:t>Each lobule will be enlarged</a:t>
            </a:r>
          </a:p>
          <a:p>
            <a:pPr>
              <a:buFont typeface="Wingdings 2" pitchFamily="18" charset="2"/>
              <a:buNone/>
            </a:pPr>
            <a:r>
              <a:rPr lang="en-US" sz="2800" smtClean="0"/>
              <a:t> while the inter and </a:t>
            </a:r>
          </a:p>
          <a:p>
            <a:pPr>
              <a:buFont typeface="Wingdings 2" pitchFamily="18" charset="2"/>
              <a:buNone/>
            </a:pPr>
            <a:r>
              <a:rPr lang="en-US" sz="2800" smtClean="0"/>
              <a:t>intra-lobular</a:t>
            </a:r>
          </a:p>
          <a:p>
            <a:pPr>
              <a:buFont typeface="Wingdings 2" pitchFamily="18" charset="2"/>
              <a:buNone/>
            </a:pPr>
            <a:r>
              <a:rPr lang="en-US" sz="2800" smtClean="0"/>
              <a:t> tissues are decreased.</a:t>
            </a:r>
          </a:p>
        </p:txBody>
      </p:sp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6D3FB2-E124-4FDD-9497-635CE492D615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small" dirty="0" smtClean="0"/>
              <a:t>resting mammary glands:</a:t>
            </a:r>
            <a:endParaRPr lang="en-US" dirty="0"/>
          </a:p>
        </p:txBody>
      </p:sp>
      <p:pic>
        <p:nvPicPr>
          <p:cNvPr id="45063" name="Picture 4" descr="mso9D706"/>
          <p:cNvPicPr>
            <a:picLocks noChangeAspect="1" noChangeArrowheads="1"/>
          </p:cNvPicPr>
          <p:nvPr/>
        </p:nvPicPr>
        <p:blipFill>
          <a:blip r:embed="rId2"/>
          <a:srcRect l="21268" t="2390" b="78967"/>
          <a:stretch>
            <a:fillRect/>
          </a:stretch>
        </p:blipFill>
        <p:spPr bwMode="auto">
          <a:xfrm>
            <a:off x="4267200" y="5116513"/>
            <a:ext cx="48768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r>
              <a:rPr lang="en-US" smtClean="0"/>
              <a:t>alveoli composed of cuboidal cells </a:t>
            </a:r>
          </a:p>
          <a:p>
            <a:r>
              <a:rPr lang="en-US" smtClean="0"/>
              <a:t>secretion have two kinds : lipids and proteins</a:t>
            </a:r>
          </a:p>
          <a:p>
            <a:r>
              <a:rPr lang="en-US" smtClean="0"/>
              <a:t>lipids secreted by apocrine mode</a:t>
            </a:r>
          </a:p>
          <a:p>
            <a:r>
              <a:rPr lang="en-US" smtClean="0"/>
              <a:t>proteins secreted by merocrine mode</a:t>
            </a:r>
          </a:p>
          <a:p>
            <a:r>
              <a:rPr lang="en-US" smtClean="0"/>
              <a:t>reduction of interlobular tissue. reduction of intralobular CT.distended acini (alveoli) with milk.Acini are lined with flat epith.</a:t>
            </a:r>
          </a:p>
          <a:p>
            <a:r>
              <a:rPr lang="en-US" sz="2500" smtClean="0">
                <a:solidFill>
                  <a:schemeClr val="folHlink"/>
                </a:solidFill>
              </a:rPr>
              <a:t>NB.Suckling stimulate prolactin</a:t>
            </a:r>
          </a:p>
          <a:p>
            <a:pPr>
              <a:buFont typeface="Wingdings 2" pitchFamily="18" charset="2"/>
              <a:buNone/>
            </a:pPr>
            <a:r>
              <a:rPr lang="en-US" sz="2500" smtClean="0">
                <a:solidFill>
                  <a:schemeClr val="folHlink"/>
                </a:solidFill>
              </a:rPr>
              <a:t> and oxytocin hormones secretion</a:t>
            </a:r>
          </a:p>
        </p:txBody>
      </p:sp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1A2560-053C-4648-8CCD-3611B8C0DBF6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small" dirty="0" smtClean="0"/>
              <a:t>active mammary glands:</a:t>
            </a:r>
            <a:endParaRPr lang="en-US" dirty="0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7315200" y="457200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Lactating</a:t>
            </a:r>
          </a:p>
        </p:txBody>
      </p:sp>
      <p:pic>
        <p:nvPicPr>
          <p:cNvPr id="46088" name="Picture 4" descr="mso83EFC"/>
          <p:cNvPicPr>
            <a:picLocks noChangeAspect="1" noChangeArrowheads="1"/>
          </p:cNvPicPr>
          <p:nvPr/>
        </p:nvPicPr>
        <p:blipFill>
          <a:blip r:embed="rId2"/>
          <a:srcRect l="21268" t="54230" b="26622"/>
          <a:stretch>
            <a:fillRect/>
          </a:stretch>
        </p:blipFill>
        <p:spPr bwMode="auto">
          <a:xfrm>
            <a:off x="5029200" y="5334000"/>
            <a:ext cx="4114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chemeClr val="folHlink"/>
                </a:solidFill>
                <a:effectLst/>
              </a:rPr>
              <a:t>Mechanism of milk secretion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Contain protien , lipid , water , myoepithelial cell</a:t>
            </a:r>
            <a:r>
              <a:rPr lang="ar-SA" smtClean="0"/>
              <a:t>  </a:t>
            </a:r>
            <a:r>
              <a:rPr lang="en-US" smtClean="0">
                <a:cs typeface="Arial" charset="0"/>
              </a:rPr>
              <a:t>“ contractile “</a:t>
            </a:r>
            <a:r>
              <a:rPr lang="ar-SA" smtClean="0"/>
              <a:t> </a:t>
            </a:r>
            <a:endParaRPr lang="en-US" smtClean="0">
              <a:cs typeface="Arial" charset="0"/>
            </a:endParaRPr>
          </a:p>
        </p:txBody>
      </p:sp>
      <p:pic>
        <p:nvPicPr>
          <p:cNvPr id="59396" name="Picture 4" descr="mso33055"/>
          <p:cNvPicPr>
            <a:picLocks noChangeAspect="1" noChangeArrowheads="1"/>
          </p:cNvPicPr>
          <p:nvPr/>
        </p:nvPicPr>
        <p:blipFill>
          <a:blip r:embed="rId2"/>
          <a:srcRect l="30840" t="10855" r="33693" b="63158"/>
          <a:stretch>
            <a:fillRect/>
          </a:stretch>
        </p:blipFill>
        <p:spPr bwMode="auto">
          <a:xfrm>
            <a:off x="228600" y="2590800"/>
            <a:ext cx="845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428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2A349-F590-44CC-A5CB-26DF7EF162E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HISTICS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3810000" cy="4625975"/>
          </a:xfrm>
        </p:spPr>
        <p:txBody>
          <a:bodyPr/>
          <a:lstStyle/>
          <a:p>
            <a:r>
              <a:rPr lang="en-US" b="1" smtClean="0"/>
              <a:t>Surface:</a:t>
            </a:r>
            <a:r>
              <a:rPr lang="en-US" smtClean="0"/>
              <a:t> germinal epithelium </a:t>
            </a:r>
          </a:p>
          <a:p>
            <a:pPr>
              <a:buFont typeface="Wingdings 2" pitchFamily="18" charset="2"/>
              <a:buNone/>
            </a:pPr>
            <a:r>
              <a:rPr lang="en-US" sz="1600" smtClean="0"/>
              <a:t>	(tunica vaginalis)</a:t>
            </a:r>
            <a:endParaRPr lang="en-US" smtClean="0"/>
          </a:p>
          <a:p>
            <a:pPr lvl="1"/>
            <a:r>
              <a:rPr lang="en-US" sz="2400" b="1" smtClean="0"/>
              <a:t>Low cuboidal epithelium</a:t>
            </a:r>
            <a:endParaRPr lang="en-US" sz="2400" smtClean="0"/>
          </a:p>
        </p:txBody>
      </p:sp>
      <p:sp>
        <p:nvSpPr>
          <p:cNvPr id="1638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26F18E-043D-4BAB-9C7C-380908E5F527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Ovary</a:t>
            </a:r>
            <a:endParaRPr lang="en-US" dirty="0"/>
          </a:p>
        </p:txBody>
      </p:sp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63"/>
            <a:ext cx="37211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msoFC62E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 l="67065" t="39618" b="18991"/>
          <a:stretch>
            <a:fillRect/>
          </a:stretch>
        </p:blipFill>
        <p:spPr bwMode="auto">
          <a:xfrm>
            <a:off x="3886200" y="0"/>
            <a:ext cx="5543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3810000" cy="4625975"/>
          </a:xfrm>
        </p:spPr>
        <p:txBody>
          <a:bodyPr/>
          <a:lstStyle/>
          <a:p>
            <a:r>
              <a:rPr lang="en-US" b="1" smtClean="0"/>
              <a:t>Tunica Albugine: </a:t>
            </a:r>
            <a:r>
              <a:rPr lang="en-US" smtClean="0"/>
              <a:t>dense fibrous C.T.</a:t>
            </a:r>
          </a:p>
          <a:p>
            <a:pPr lvl="1"/>
            <a:r>
              <a:rPr lang="en-US" smtClean="0"/>
              <a:t>Poorly vascularized</a:t>
            </a:r>
          </a:p>
        </p:txBody>
      </p:sp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53E380-0A7A-4F90-ADDD-D9FDF4A12C78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Ovary</a:t>
            </a:r>
            <a:endParaRPr lang="en-US" dirty="0"/>
          </a:p>
        </p:txBody>
      </p:sp>
      <p:pic>
        <p:nvPicPr>
          <p:cNvPr id="8" name="Picture 4" descr="msoFC62E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 l="67065" t="39618" b="18991"/>
          <a:stretch>
            <a:fillRect/>
          </a:stretch>
        </p:blipFill>
        <p:spPr bwMode="auto">
          <a:xfrm>
            <a:off x="3886200" y="0"/>
            <a:ext cx="5543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00188"/>
            <a:ext cx="8686800" cy="2843212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Medulla: </a:t>
            </a:r>
            <a:r>
              <a:rPr lang="en-US" dirty="0" smtClean="0"/>
              <a:t>loose vascular C.T.</a:t>
            </a: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Hilus</a:t>
            </a:r>
            <a:r>
              <a:rPr lang="en-US" dirty="0" smtClean="0"/>
              <a:t> cell: 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Like </a:t>
            </a:r>
            <a:r>
              <a:rPr lang="en-US" dirty="0" err="1" smtClean="0"/>
              <a:t>leydig</a:t>
            </a:r>
            <a:r>
              <a:rPr lang="en-US" dirty="0" smtClean="0"/>
              <a:t> cell in males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b="1" dirty="0" smtClean="0"/>
              <a:t>Secrete Androgen like substance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No follicles, no ova, no </a:t>
            </a:r>
            <a:r>
              <a:rPr lang="en-US" b="1" dirty="0" err="1" smtClean="0"/>
              <a:t>oocytes</a:t>
            </a:r>
            <a:r>
              <a:rPr lang="en-US" b="1" dirty="0" smtClean="0"/>
              <a:t> in medulla </a:t>
            </a:r>
            <a:r>
              <a:rPr lang="en-US" i="1" dirty="0" smtClean="0"/>
              <a:t>(MCQ)</a:t>
            </a:r>
            <a:endParaRPr lang="en-US" b="1" dirty="0" smtClean="0"/>
          </a:p>
          <a:p>
            <a:pPr lvl="1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b="1" dirty="0" smtClean="0"/>
              <a:t>(all follicles and ova are found in the cortex)</a:t>
            </a:r>
            <a:endParaRPr lang="en-US" dirty="0" smtClean="0"/>
          </a:p>
        </p:txBody>
      </p:sp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AB8473-D55A-4300-B6C7-96F679E9F689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Ovary:  Medulla</a:t>
            </a:r>
            <a:endParaRPr lang="en-US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96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Two types of cells</a:t>
            </a:r>
          </a:p>
          <a:p>
            <a:pPr marL="697230" indent="-514350" fontAlgn="auto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b="1" dirty="0" smtClean="0"/>
              <a:t>Ovarian follicles </a:t>
            </a:r>
            <a:r>
              <a:rPr lang="en-US" sz="1800" b="1" dirty="0" smtClean="0"/>
              <a:t>(next slide)</a:t>
            </a:r>
            <a:endParaRPr lang="en-US" b="1" dirty="0" smtClean="0"/>
          </a:p>
          <a:p>
            <a:pPr marL="697230" indent="-514350" fontAlgn="auto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b="1" dirty="0" smtClean="0"/>
              <a:t>Interstitial cells</a:t>
            </a:r>
            <a:r>
              <a:rPr lang="en-US" dirty="0" smtClean="0"/>
              <a:t> between follicles</a:t>
            </a:r>
            <a:endParaRPr lang="en-US" b="1" dirty="0" smtClean="0"/>
          </a:p>
          <a:p>
            <a:pPr marL="998982" lvl="1" indent="-514350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b="1" dirty="0" smtClean="0"/>
              <a:t>Fibroblast like</a:t>
            </a:r>
          </a:p>
          <a:p>
            <a:pPr marL="998982" lvl="1" indent="-514350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b="1" dirty="0" smtClean="0"/>
              <a:t>Also known as (</a:t>
            </a:r>
            <a:r>
              <a:rPr lang="en-US" b="1" dirty="0" err="1" smtClean="0"/>
              <a:t>stromal</a:t>
            </a:r>
            <a:r>
              <a:rPr lang="en-US" b="1" dirty="0" smtClean="0"/>
              <a:t> cell)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1B2A8C-19B1-486E-BB8A-A87FE6C43633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Ovary:  cortex</a:t>
            </a:r>
            <a:endParaRPr lang="en-US" dirty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96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1"/>
          <p:cNvSpPr>
            <a:spLocks noGrp="1"/>
          </p:cNvSpPr>
          <p:nvPr>
            <p:ph idx="1"/>
          </p:nvPr>
        </p:nvSpPr>
        <p:spPr>
          <a:xfrm>
            <a:off x="0" y="1500188"/>
            <a:ext cx="5943600" cy="53578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Before the onset of puberty all the follicles are </a:t>
            </a:r>
            <a:r>
              <a:rPr lang="en-US" b="1" dirty="0" smtClean="0"/>
              <a:t>primordial follicles </a:t>
            </a:r>
            <a:r>
              <a:rPr lang="en-US" dirty="0" smtClean="0"/>
              <a:t>(so it is present before &amp; after puberty) </a:t>
            </a:r>
            <a:r>
              <a:rPr lang="en-US" i="1" dirty="0" smtClean="0">
                <a:sym typeface="Wingdings" pitchFamily="2" charset="2"/>
              </a:rPr>
              <a:t> non-growing – </a:t>
            </a:r>
            <a:r>
              <a:rPr lang="en-US" sz="2400" i="1" dirty="0" smtClean="0">
                <a:solidFill>
                  <a:schemeClr val="folHlink"/>
                </a:solidFill>
                <a:sym typeface="Wingdings" pitchFamily="2" charset="2"/>
              </a:rPr>
              <a:t>flat layer of cells </a:t>
            </a:r>
            <a:endParaRPr lang="en-US" sz="2400" dirty="0" smtClean="0">
              <a:solidFill>
                <a:schemeClr val="folHlink"/>
              </a:solidFill>
            </a:endParaRPr>
          </a:p>
          <a:p>
            <a:r>
              <a:rPr lang="en-US" dirty="0" smtClean="0"/>
              <a:t>Follicles present only after puberty (</a:t>
            </a:r>
            <a:r>
              <a:rPr lang="en-US" i="1" dirty="0" smtClean="0"/>
              <a:t>growing)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>
                <a:solidFill>
                  <a:schemeClr val="accent2"/>
                </a:solidFill>
              </a:rPr>
              <a:t>Unilaminar</a:t>
            </a:r>
            <a:r>
              <a:rPr lang="en-US" dirty="0" smtClean="0">
                <a:solidFill>
                  <a:schemeClr val="accent2"/>
                </a:solidFill>
              </a:rPr>
              <a:t> primary follicles</a:t>
            </a:r>
          </a:p>
          <a:p>
            <a:pPr lvl="1"/>
            <a:r>
              <a:rPr lang="en-US" dirty="0" err="1" smtClean="0">
                <a:solidFill>
                  <a:schemeClr val="accent2"/>
                </a:solidFill>
              </a:rPr>
              <a:t>Multilaminar</a:t>
            </a:r>
            <a:r>
              <a:rPr lang="en-US" dirty="0" smtClean="0">
                <a:solidFill>
                  <a:schemeClr val="accent2"/>
                </a:solidFill>
              </a:rPr>
              <a:t> primary follicle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Secondary Follicles</a:t>
            </a:r>
          </a:p>
          <a:p>
            <a:pPr lvl="1"/>
            <a:r>
              <a:rPr lang="en-US" dirty="0" err="1" smtClean="0">
                <a:solidFill>
                  <a:schemeClr val="accent2"/>
                </a:solidFill>
              </a:rPr>
              <a:t>Graffian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Follices</a:t>
            </a:r>
            <a:endParaRPr lang="en-US" dirty="0" smtClean="0">
              <a:solidFill>
                <a:schemeClr val="accent2"/>
              </a:solidFill>
            </a:endParaRPr>
          </a:p>
          <a:p>
            <a:pPr lvl="2"/>
            <a:r>
              <a:rPr lang="en-US" dirty="0" smtClean="0"/>
              <a:t>Then it ruptures, releasing the </a:t>
            </a:r>
            <a:r>
              <a:rPr lang="en-US" dirty="0" err="1" smtClean="0"/>
              <a:t>oocyte</a:t>
            </a:r>
            <a:r>
              <a:rPr lang="en-US" dirty="0" smtClean="0"/>
              <a:t> to become 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corpus </a:t>
            </a:r>
            <a:r>
              <a:rPr lang="en-US" dirty="0" err="1" smtClean="0">
                <a:solidFill>
                  <a:schemeClr val="accent2"/>
                </a:solidFill>
                <a:sym typeface="Wingdings" pitchFamily="2" charset="2"/>
              </a:rPr>
              <a:t>luteum</a:t>
            </a:r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/>
          </a:p>
        </p:txBody>
      </p:sp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4CFC31-79F5-4426-BF6D-EA9C31287DB1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ovarian follicles 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6702" y="0"/>
            <a:ext cx="32072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9768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3000" dirty="0" smtClean="0"/>
              <a:t>Contain </a:t>
            </a:r>
            <a:r>
              <a:rPr lang="en-US" sz="3000" b="1" dirty="0" smtClean="0">
                <a:solidFill>
                  <a:schemeClr val="accent2"/>
                </a:solidFill>
              </a:rPr>
              <a:t>primary </a:t>
            </a:r>
            <a:r>
              <a:rPr lang="en-US" sz="3000" b="1" dirty="0" err="1" smtClean="0">
                <a:solidFill>
                  <a:schemeClr val="accent2"/>
                </a:solidFill>
              </a:rPr>
              <a:t>oocyte</a:t>
            </a:r>
            <a:r>
              <a:rPr lang="en-US" sz="3000" dirty="0" smtClean="0"/>
              <a:t> </a:t>
            </a:r>
            <a:r>
              <a:rPr lang="en-US" sz="2700" dirty="0" smtClean="0"/>
              <a:t>in the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700" dirty="0" smtClean="0"/>
              <a:t> </a:t>
            </a:r>
            <a:r>
              <a:rPr lang="en-US" sz="2700" dirty="0" err="1" smtClean="0"/>
              <a:t>prophae</a:t>
            </a:r>
            <a:r>
              <a:rPr lang="en-US" sz="2700" dirty="0" smtClean="0"/>
              <a:t> of meiosis I</a:t>
            </a:r>
            <a:endParaRPr lang="en-US" sz="3000" dirty="0" smtClean="0"/>
          </a:p>
          <a:p>
            <a:pPr lvl="1">
              <a:lnSpc>
                <a:spcPct val="80000"/>
              </a:lnSpc>
            </a:pPr>
            <a:r>
              <a:rPr lang="en-US" sz="2600" dirty="0" smtClean="0"/>
              <a:t>Except in the last stage in </a:t>
            </a:r>
          </a:p>
          <a:p>
            <a:pPr lvl="1">
              <a:lnSpc>
                <a:spcPct val="80000"/>
              </a:lnSpc>
              <a:buFont typeface="Wingdings 2" pitchFamily="18" charset="2"/>
              <a:buNone/>
            </a:pPr>
            <a:r>
              <a:rPr lang="en-US" sz="2600" dirty="0" smtClean="0"/>
              <a:t>the mature (</a:t>
            </a:r>
            <a:r>
              <a:rPr lang="en-US" sz="2600" dirty="0" err="1" smtClean="0"/>
              <a:t>graafian</a:t>
            </a:r>
            <a:r>
              <a:rPr lang="en-US" sz="2600" dirty="0" smtClean="0"/>
              <a:t> </a:t>
            </a:r>
            <a:r>
              <a:rPr lang="en-US" sz="2600" dirty="0" err="1" smtClean="0"/>
              <a:t>folliicle</a:t>
            </a:r>
            <a:r>
              <a:rPr lang="en-US" sz="2600" dirty="0" smtClean="0"/>
              <a:t>) then it becomes a </a:t>
            </a:r>
            <a:r>
              <a:rPr lang="en-US" sz="2600" u="sng" dirty="0" smtClean="0"/>
              <a:t>secondary </a:t>
            </a:r>
            <a:r>
              <a:rPr lang="en-US" sz="2600" u="sng" dirty="0" err="1" smtClean="0"/>
              <a:t>oocyte</a:t>
            </a:r>
            <a:endParaRPr lang="en-US" sz="2600" dirty="0" smtClean="0"/>
          </a:p>
          <a:p>
            <a:pPr>
              <a:lnSpc>
                <a:spcPct val="80000"/>
              </a:lnSpc>
            </a:pPr>
            <a:endParaRPr lang="en-US" sz="1500" dirty="0" smtClean="0"/>
          </a:p>
          <a:p>
            <a:pPr>
              <a:lnSpc>
                <a:spcPct val="80000"/>
              </a:lnSpc>
            </a:pPr>
            <a:r>
              <a:rPr lang="en-US" sz="3000" dirty="0" smtClean="0"/>
              <a:t>Each </a:t>
            </a:r>
            <a:r>
              <a:rPr lang="en-US" sz="3000" dirty="0" smtClean="0">
                <a:solidFill>
                  <a:schemeClr val="accent2"/>
                </a:solidFill>
              </a:rPr>
              <a:t>primary </a:t>
            </a:r>
            <a:r>
              <a:rPr lang="en-US" sz="3000" dirty="0" err="1" smtClean="0">
                <a:solidFill>
                  <a:schemeClr val="accent2"/>
                </a:solidFill>
              </a:rPr>
              <a:t>oocyte</a:t>
            </a:r>
            <a:r>
              <a:rPr lang="en-US" sz="3000" dirty="0" smtClean="0"/>
              <a:t> is surrounded by </a:t>
            </a:r>
            <a:r>
              <a:rPr lang="en-US" sz="3000" dirty="0" smtClean="0">
                <a:solidFill>
                  <a:schemeClr val="hlink"/>
                </a:solidFill>
              </a:rPr>
              <a:t>one or more</a:t>
            </a:r>
            <a:r>
              <a:rPr lang="en-US" sz="3000" dirty="0" smtClean="0"/>
              <a:t> layers of cells called </a:t>
            </a:r>
            <a:r>
              <a:rPr lang="en-US" sz="3000" dirty="0" smtClean="0">
                <a:solidFill>
                  <a:schemeClr val="accent2"/>
                </a:solidFill>
              </a:rPr>
              <a:t>follicular cells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1300" dirty="0" smtClean="0"/>
          </a:p>
          <a:p>
            <a:pPr>
              <a:lnSpc>
                <a:spcPct val="80000"/>
              </a:lnSpc>
            </a:pPr>
            <a:r>
              <a:rPr lang="en-US" sz="3000" dirty="0" smtClean="0"/>
              <a:t>Primary </a:t>
            </a:r>
            <a:r>
              <a:rPr lang="en-US" sz="3000" dirty="0" err="1" smtClean="0"/>
              <a:t>oocyte</a:t>
            </a:r>
            <a:r>
              <a:rPr lang="en-US" sz="3000" dirty="0" smtClean="0"/>
              <a:t> is separated from follicular cells by </a:t>
            </a:r>
            <a:r>
              <a:rPr lang="en-US" sz="3000" dirty="0" err="1" smtClean="0">
                <a:solidFill>
                  <a:schemeClr val="accent2"/>
                </a:solidFill>
              </a:rPr>
              <a:t>zona</a:t>
            </a:r>
            <a:r>
              <a:rPr lang="en-US" sz="3000" dirty="0" smtClean="0">
                <a:solidFill>
                  <a:schemeClr val="accent2"/>
                </a:solidFill>
              </a:rPr>
              <a:t> </a:t>
            </a:r>
            <a:r>
              <a:rPr lang="en-US" sz="3000" dirty="0" err="1" smtClean="0">
                <a:solidFill>
                  <a:schemeClr val="accent2"/>
                </a:solidFill>
              </a:rPr>
              <a:t>reticularis</a:t>
            </a:r>
            <a:r>
              <a:rPr lang="en-US" sz="3000" dirty="0" smtClean="0">
                <a:solidFill>
                  <a:schemeClr val="accent2"/>
                </a:solidFill>
              </a:rPr>
              <a:t>,</a:t>
            </a:r>
            <a:r>
              <a:rPr lang="en-US" sz="1900" dirty="0" smtClean="0">
                <a:solidFill>
                  <a:schemeClr val="accent2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made by the primary </a:t>
            </a:r>
            <a:r>
              <a:rPr lang="en-US" sz="2600" dirty="0" err="1" smtClean="0">
                <a:solidFill>
                  <a:srgbClr val="000000"/>
                </a:solidFill>
              </a:rPr>
              <a:t>oocyte</a:t>
            </a:r>
            <a:r>
              <a:rPr lang="en-US" sz="2600" dirty="0" smtClean="0">
                <a:solidFill>
                  <a:srgbClr val="000000"/>
                </a:solidFill>
              </a:rPr>
              <a:t> and the 1</a:t>
            </a:r>
            <a:r>
              <a:rPr lang="en-US" sz="2600" baseline="30000" dirty="0" smtClean="0">
                <a:solidFill>
                  <a:srgbClr val="000000"/>
                </a:solidFill>
              </a:rPr>
              <a:t>st</a:t>
            </a:r>
            <a:r>
              <a:rPr lang="en-US" sz="2600" dirty="0" smtClean="0">
                <a:solidFill>
                  <a:srgbClr val="000000"/>
                </a:solidFill>
              </a:rPr>
              <a:t> layer of follicular cells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1200" dirty="0" smtClean="0"/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chemeClr val="accent2"/>
                </a:solidFill>
              </a:rPr>
              <a:t>The follicular cells</a:t>
            </a:r>
            <a:r>
              <a:rPr lang="en-US" sz="3000" dirty="0" smtClean="0"/>
              <a:t> are </a:t>
            </a:r>
            <a:r>
              <a:rPr lang="en-US" sz="3000" dirty="0" err="1" smtClean="0"/>
              <a:t>seperated</a:t>
            </a:r>
            <a:r>
              <a:rPr lang="en-US" sz="3000" dirty="0" smtClean="0"/>
              <a:t> from the CT of the cortex (</a:t>
            </a:r>
            <a:r>
              <a:rPr lang="en-US" sz="3000" dirty="0" err="1" smtClean="0">
                <a:solidFill>
                  <a:schemeClr val="hlink"/>
                </a:solidFill>
              </a:rPr>
              <a:t>stroma</a:t>
            </a:r>
            <a:r>
              <a:rPr lang="en-US" sz="3000" dirty="0" smtClean="0"/>
              <a:t>) by a basal lamina</a:t>
            </a:r>
          </a:p>
        </p:txBody>
      </p:sp>
      <p:sp>
        <p:nvSpPr>
          <p:cNvPr id="2150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428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HISTICS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7313A0-821E-4C31-A04D-6CD130FEFFC8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Ovarian Follicles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</Template>
  <TotalTime>364</TotalTime>
  <Words>1580</Words>
  <Application>Microsoft Office PowerPoint</Application>
  <PresentationFormat>On-screen Show (4:3)</PresentationFormat>
  <Paragraphs>359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Gill Sans MT</vt:lpstr>
      <vt:lpstr>Arial</vt:lpstr>
      <vt:lpstr>Wingdings 2</vt:lpstr>
      <vt:lpstr>Calibri</vt:lpstr>
      <vt:lpstr>맑은 고딕</vt:lpstr>
      <vt:lpstr>Wingdings</vt:lpstr>
      <vt:lpstr>Tahoma</vt:lpstr>
      <vt:lpstr>Mountain</vt:lpstr>
      <vt:lpstr>Female  Reproductive System</vt:lpstr>
      <vt:lpstr>Ovaries</vt:lpstr>
      <vt:lpstr>Slide 3</vt:lpstr>
      <vt:lpstr>Ovary</vt:lpstr>
      <vt:lpstr>Ovary</vt:lpstr>
      <vt:lpstr>Ovary:  Medulla</vt:lpstr>
      <vt:lpstr>Ovary:  cortex</vt:lpstr>
      <vt:lpstr>The ovarian follicles </vt:lpstr>
      <vt:lpstr>Ovarian Follicles</vt:lpstr>
      <vt:lpstr>Primordial follicles:</vt:lpstr>
      <vt:lpstr>Growth of oocyte</vt:lpstr>
      <vt:lpstr>Primordial Follicle</vt:lpstr>
      <vt:lpstr>Primary follicle</vt:lpstr>
      <vt:lpstr>Primary follicle</vt:lpstr>
      <vt:lpstr>Secondary (antral) Follicle</vt:lpstr>
      <vt:lpstr>Mature (graffian) follicle</vt:lpstr>
      <vt:lpstr>Corpus luteum</vt:lpstr>
      <vt:lpstr>Granulosa cells</vt:lpstr>
      <vt:lpstr>Theca lutein cells</vt:lpstr>
      <vt:lpstr>Corpus Albicans</vt:lpstr>
      <vt:lpstr>Atretic follicles</vt:lpstr>
      <vt:lpstr>Oviducts</vt:lpstr>
      <vt:lpstr>Oviduct</vt:lpstr>
      <vt:lpstr>Oviduct Mucosa</vt:lpstr>
      <vt:lpstr>Oviduct</vt:lpstr>
      <vt:lpstr>Uterus</vt:lpstr>
      <vt:lpstr>Slide 27</vt:lpstr>
      <vt:lpstr>Slide 28</vt:lpstr>
      <vt:lpstr>menstruation</vt:lpstr>
      <vt:lpstr>Body and fundus: Endometrium</vt:lpstr>
      <vt:lpstr>Body and Fundus: Myometrium</vt:lpstr>
      <vt:lpstr>Cervix</vt:lpstr>
      <vt:lpstr>Slide 33</vt:lpstr>
      <vt:lpstr>Vagina</vt:lpstr>
      <vt:lpstr>Mammary Glands</vt:lpstr>
      <vt:lpstr>resting mammary glands:</vt:lpstr>
      <vt:lpstr>active mammary glands:</vt:lpstr>
      <vt:lpstr>Mechanism of milk secretion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  Reproductive System</dc:title>
  <dc:creator>ALBARA</dc:creator>
  <cp:lastModifiedBy>ALBARA</cp:lastModifiedBy>
  <cp:revision>13</cp:revision>
  <dcterms:created xsi:type="dcterms:W3CDTF">2009-06-03T21:55:33Z</dcterms:created>
  <dcterms:modified xsi:type="dcterms:W3CDTF">2009-06-04T15:05:45Z</dcterms:modified>
</cp:coreProperties>
</file>