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7" r:id="rId3"/>
    <p:sldId id="258" r:id="rId4"/>
    <p:sldId id="278" r:id="rId5"/>
    <p:sldId id="260" r:id="rId6"/>
    <p:sldId id="290" r:id="rId7"/>
    <p:sldId id="261" r:id="rId8"/>
    <p:sldId id="263" r:id="rId9"/>
    <p:sldId id="264" r:id="rId10"/>
    <p:sldId id="265" r:id="rId11"/>
    <p:sldId id="266" r:id="rId12"/>
    <p:sldId id="267" r:id="rId13"/>
    <p:sldId id="268" r:id="rId14"/>
    <p:sldId id="269" r:id="rId15"/>
    <p:sldId id="284" r:id="rId16"/>
    <p:sldId id="270" r:id="rId17"/>
    <p:sldId id="285" r:id="rId18"/>
    <p:sldId id="283" r:id="rId19"/>
    <p:sldId id="271" r:id="rId20"/>
    <p:sldId id="287" r:id="rId21"/>
    <p:sldId id="272" r:id="rId22"/>
    <p:sldId id="273" r:id="rId23"/>
    <p:sldId id="276" r:id="rId24"/>
    <p:sldId id="289" r:id="rId25"/>
    <p:sldId id="279" r:id="rId26"/>
    <p:sldId id="280"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80" d="100"/>
          <a:sy n="80" d="100"/>
        </p:scale>
        <p:origin x="-86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9C783A-00DE-46C5-AE2E-910B4DC55573}" type="datetimeFigureOut">
              <a:rPr lang="en-US" smtClean="0"/>
              <a:pPr/>
              <a:t>4/14/2009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CE0D5E-5A32-4492-8BED-868D3E5E1C4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C783A-00DE-46C5-AE2E-910B4DC55573}" type="datetimeFigureOut">
              <a:rPr lang="en-US" smtClean="0"/>
              <a:pPr/>
              <a:t>4/14/2009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CE0D5E-5A32-4492-8BED-868D3E5E1C4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C783A-00DE-46C5-AE2E-910B4DC55573}" type="datetimeFigureOut">
              <a:rPr lang="en-US" smtClean="0"/>
              <a:pPr/>
              <a:t>4/14/2009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CE0D5E-5A32-4492-8BED-868D3E5E1C4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C783A-00DE-46C5-AE2E-910B4DC55573}" type="datetimeFigureOut">
              <a:rPr lang="en-US" smtClean="0"/>
              <a:pPr/>
              <a:t>4/14/2009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CE0D5E-5A32-4492-8BED-868D3E5E1C4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C783A-00DE-46C5-AE2E-910B4DC55573}" type="datetimeFigureOut">
              <a:rPr lang="en-US" smtClean="0"/>
              <a:pPr/>
              <a:t>4/14/2009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CE0D5E-5A32-4492-8BED-868D3E5E1C4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C783A-00DE-46C5-AE2E-910B4DC55573}" type="datetimeFigureOut">
              <a:rPr lang="en-US" smtClean="0"/>
              <a:pPr/>
              <a:t>4/14/2009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CE0D5E-5A32-4492-8BED-868D3E5E1C4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9C783A-00DE-46C5-AE2E-910B4DC55573}" type="datetimeFigureOut">
              <a:rPr lang="en-US" smtClean="0"/>
              <a:pPr/>
              <a:t>4/14/2009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CE0D5E-5A32-4492-8BED-868D3E5E1C4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C783A-00DE-46C5-AE2E-910B4DC55573}" type="datetimeFigureOut">
              <a:rPr lang="en-US" smtClean="0"/>
              <a:pPr/>
              <a:t>4/14/2009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CE0D5E-5A32-4492-8BED-868D3E5E1C4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C783A-00DE-46C5-AE2E-910B4DC55573}" type="datetimeFigureOut">
              <a:rPr lang="en-US" smtClean="0"/>
              <a:pPr/>
              <a:t>4/14/2009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CE0D5E-5A32-4492-8BED-868D3E5E1C4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C783A-00DE-46C5-AE2E-910B4DC55573}" type="datetimeFigureOut">
              <a:rPr lang="en-US" smtClean="0"/>
              <a:pPr/>
              <a:t>4/14/2009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CE0D5E-5A32-4492-8BED-868D3E5E1C4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C783A-00DE-46C5-AE2E-910B4DC55573}" type="datetimeFigureOut">
              <a:rPr lang="en-US" smtClean="0"/>
              <a:pPr/>
              <a:t>4/14/2009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CE0D5E-5A32-4492-8BED-868D3E5E1C4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C783A-00DE-46C5-AE2E-910B4DC55573}" type="datetimeFigureOut">
              <a:rPr lang="en-US" smtClean="0"/>
              <a:pPr/>
              <a:t>4/14/2009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E0D5E-5A32-4492-8BED-868D3E5E1C4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152400"/>
            <a:ext cx="8839200" cy="6477000"/>
          </a:xfrm>
        </p:spPr>
        <p:txBody>
          <a:bodyPr>
            <a:normAutofit fontScale="92500" lnSpcReduction="10000"/>
          </a:bodyPr>
          <a:lstStyle/>
          <a:p>
            <a:pPr>
              <a:buNone/>
            </a:pPr>
            <a:r>
              <a:rPr lang="en-US" sz="4000" b="1" u="sng" dirty="0" smtClean="0"/>
              <a:t>Effects of </a:t>
            </a:r>
            <a:r>
              <a:rPr lang="en-US" sz="4000" b="1" dirty="0" smtClean="0"/>
              <a:t>calcium</a:t>
            </a:r>
            <a:r>
              <a:rPr lang="en-US" sz="4000" b="1" u="sng" dirty="0" smtClean="0"/>
              <a:t> :-</a:t>
            </a:r>
          </a:p>
          <a:p>
            <a:pPr>
              <a:buNone/>
            </a:pPr>
            <a:r>
              <a:rPr lang="en-US" b="1" dirty="0" smtClean="0"/>
              <a:t>1- Nerve and muscle excitability.</a:t>
            </a:r>
          </a:p>
          <a:p>
            <a:pPr>
              <a:buNone/>
            </a:pPr>
            <a:r>
              <a:rPr lang="en-US" b="1" dirty="0" smtClean="0"/>
              <a:t>2- Neurotransmitter release from axons terminals.</a:t>
            </a:r>
          </a:p>
          <a:p>
            <a:pPr>
              <a:buNone/>
            </a:pPr>
            <a:r>
              <a:rPr lang="en-US" b="1" dirty="0" smtClean="0"/>
              <a:t>3- serves as second or third messenger.</a:t>
            </a:r>
          </a:p>
          <a:p>
            <a:pPr>
              <a:buNone/>
            </a:pPr>
            <a:r>
              <a:rPr lang="en-US" b="1" dirty="0" smtClean="0"/>
              <a:t>4- Some enzymes use calcium as a cofactor.</a:t>
            </a:r>
          </a:p>
          <a:p>
            <a:pPr>
              <a:buNone/>
            </a:pPr>
            <a:r>
              <a:rPr lang="en-US" b="1" dirty="0" smtClean="0"/>
              <a:t>5- Major constituent of bone.</a:t>
            </a:r>
          </a:p>
          <a:p>
            <a:pPr>
              <a:buNone/>
            </a:pPr>
            <a:r>
              <a:rPr lang="en-US" b="1" dirty="0" smtClean="0"/>
              <a:t>6- Excitation - contraction coupling in muscle cells.</a:t>
            </a:r>
          </a:p>
          <a:p>
            <a:pPr>
              <a:buNone/>
            </a:pPr>
            <a:endParaRPr lang="en-US" b="1" dirty="0" smtClean="0"/>
          </a:p>
          <a:p>
            <a:pPr>
              <a:buNone/>
            </a:pPr>
            <a:r>
              <a:rPr lang="en-US" b="1" dirty="0" smtClean="0"/>
              <a:t>      Ca⁺⁺ affects the Na⁺ permeability of nerve </a:t>
            </a:r>
          </a:p>
          <a:p>
            <a:pPr>
              <a:buNone/>
            </a:pPr>
            <a:r>
              <a:rPr lang="en-US" b="1" dirty="0" smtClean="0"/>
              <a:t>membranes.</a:t>
            </a:r>
          </a:p>
          <a:p>
            <a:pPr>
              <a:buNone/>
            </a:pPr>
            <a:r>
              <a:rPr lang="en-US" b="1" dirty="0" smtClean="0"/>
              <a:t>     ↓ plasma  Ca⁺⁺  →  Generation of spontaneous </a:t>
            </a:r>
          </a:p>
          <a:p>
            <a:pPr>
              <a:buNone/>
            </a:pPr>
            <a:r>
              <a:rPr lang="en-US" b="1" dirty="0" smtClean="0"/>
              <a:t>action potentials in nerves.</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Tab 36"/>
          <p:cNvPicPr>
            <a:picLocks noChangeAspect="1" noChangeArrowheads="1"/>
          </p:cNvPicPr>
          <p:nvPr/>
        </p:nvPicPr>
        <p:blipFill>
          <a:blip r:embed="rId2"/>
          <a:srcRect/>
          <a:stretch>
            <a:fillRect/>
          </a:stretch>
        </p:blipFill>
        <p:spPr bwMode="auto">
          <a:xfrm>
            <a:off x="0" y="1106488"/>
            <a:ext cx="9144000" cy="464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Tab 36"/>
          <p:cNvPicPr>
            <a:picLocks noChangeAspect="1" noChangeArrowheads="1"/>
          </p:cNvPicPr>
          <p:nvPr/>
        </p:nvPicPr>
        <p:blipFill>
          <a:blip r:embed="rId2"/>
          <a:srcRect/>
          <a:stretch>
            <a:fillRect/>
          </a:stretch>
        </p:blipFill>
        <p:spPr bwMode="auto">
          <a:xfrm>
            <a:off x="0" y="1106488"/>
            <a:ext cx="9144000" cy="464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Fig 36"/>
          <p:cNvPicPr>
            <a:picLocks noChangeAspect="1" noChangeArrowheads="1"/>
          </p:cNvPicPr>
          <p:nvPr/>
        </p:nvPicPr>
        <p:blipFill>
          <a:blip r:embed="rId2"/>
          <a:srcRect/>
          <a:stretch>
            <a:fillRect/>
          </a:stretch>
        </p:blipFill>
        <p:spPr bwMode="auto">
          <a:xfrm>
            <a:off x="2359025" y="0"/>
            <a:ext cx="4092575" cy="746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Fig 36"/>
          <p:cNvPicPr>
            <a:picLocks noChangeAspect="1" noChangeArrowheads="1"/>
          </p:cNvPicPr>
          <p:nvPr/>
        </p:nvPicPr>
        <p:blipFill>
          <a:blip r:embed="rId2"/>
          <a:srcRect/>
          <a:stretch>
            <a:fillRect/>
          </a:stretch>
        </p:blipFill>
        <p:spPr bwMode="auto">
          <a:xfrm>
            <a:off x="2133600" y="0"/>
            <a:ext cx="4676775" cy="716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Trns-2"/>
          <p:cNvPicPr>
            <a:picLocks noChangeAspect="1" noChangeArrowheads="1"/>
          </p:cNvPicPr>
          <p:nvPr/>
        </p:nvPicPr>
        <p:blipFill>
          <a:blip r:embed="rId2"/>
          <a:srcRect/>
          <a:stretch>
            <a:fillRect/>
          </a:stretch>
        </p:blipFill>
        <p:spPr bwMode="auto">
          <a:xfrm>
            <a:off x="136525" y="41275"/>
            <a:ext cx="8869363" cy="677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600200"/>
            <a:ext cx="8001000" cy="4525963"/>
          </a:xfrm>
        </p:spPr>
        <p:txBody>
          <a:bodyPr/>
          <a:lstStyle/>
          <a:p>
            <a:pPr>
              <a:buNone/>
            </a:pPr>
            <a:r>
              <a:rPr lang="en-US" sz="4000" b="1" u="sng" dirty="0" smtClean="0"/>
              <a:t>The Parathyroid Hormone :-</a:t>
            </a:r>
          </a:p>
          <a:p>
            <a:pPr>
              <a:buNone/>
            </a:pPr>
            <a:endParaRPr lang="en-US" dirty="0" smtClean="0"/>
          </a:p>
          <a:p>
            <a:pPr>
              <a:buNone/>
            </a:pPr>
            <a:r>
              <a:rPr lang="en-US" dirty="0" smtClean="0"/>
              <a:t>     </a:t>
            </a:r>
            <a:r>
              <a:rPr lang="en-US" sz="3600" b="1" dirty="0" smtClean="0"/>
              <a:t>Secreted  by the parathyroid glands.</a:t>
            </a:r>
          </a:p>
          <a:p>
            <a:pPr>
              <a:buNone/>
            </a:pPr>
            <a:endParaRPr lang="en-US" sz="3600" b="1" dirty="0" smtClean="0"/>
          </a:p>
          <a:p>
            <a:pPr>
              <a:buNone/>
            </a:pPr>
            <a:r>
              <a:rPr lang="en-US" sz="3600" b="1" dirty="0" smtClean="0"/>
              <a:t>     Stimulated  by  hypocalcemia.</a:t>
            </a:r>
            <a:endParaRPr lang="en-US" sz="3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Fig 36"/>
          <p:cNvPicPr>
            <a:picLocks noChangeAspect="1" noChangeArrowheads="1"/>
          </p:cNvPicPr>
          <p:nvPr/>
        </p:nvPicPr>
        <p:blipFill>
          <a:blip r:embed="rId2"/>
          <a:srcRect/>
          <a:stretch>
            <a:fillRect/>
          </a:stretch>
        </p:blipFill>
        <p:spPr bwMode="auto">
          <a:xfrm>
            <a:off x="0" y="239713"/>
            <a:ext cx="9448800" cy="617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a:buNone/>
            </a:pPr>
            <a:r>
              <a:rPr lang="en-US" sz="4000" b="1" u="sng" dirty="0" smtClean="0"/>
              <a:t>Calcitonin :-</a:t>
            </a:r>
          </a:p>
          <a:p>
            <a:pPr>
              <a:buNone/>
            </a:pPr>
            <a:endParaRPr lang="en-US" dirty="0" smtClean="0"/>
          </a:p>
          <a:p>
            <a:pPr>
              <a:buNone/>
            </a:pPr>
            <a:r>
              <a:rPr lang="en-US" sz="3600" b="1" dirty="0" smtClean="0"/>
              <a:t>     Secreted by the parafollicular or C-cells </a:t>
            </a:r>
          </a:p>
          <a:p>
            <a:pPr>
              <a:buNone/>
            </a:pPr>
            <a:r>
              <a:rPr lang="en-US" sz="3600" b="1" dirty="0" smtClean="0"/>
              <a:t>of the thyroid gland.  </a:t>
            </a:r>
          </a:p>
          <a:p>
            <a:pPr>
              <a:buNone/>
            </a:pPr>
            <a:endParaRPr lang="en-US" sz="3600" b="1" dirty="0" smtClean="0"/>
          </a:p>
          <a:p>
            <a:pPr>
              <a:buNone/>
            </a:pPr>
            <a:r>
              <a:rPr lang="en-US" sz="3600" b="1" dirty="0" smtClean="0"/>
              <a:t>      Stimulated by hypercalcemia.</a:t>
            </a:r>
            <a:endParaRPr lang="en-US" sz="36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Fig 33"/>
          <p:cNvPicPr>
            <a:picLocks noChangeAspect="1" noChangeArrowheads="1"/>
          </p:cNvPicPr>
          <p:nvPr/>
        </p:nvPicPr>
        <p:blipFill>
          <a:blip r:embed="rId2"/>
          <a:srcRect/>
          <a:stretch>
            <a:fillRect/>
          </a:stretch>
        </p:blipFill>
        <p:spPr bwMode="auto">
          <a:xfrm>
            <a:off x="1066800" y="0"/>
            <a:ext cx="6584950" cy="723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Fig 36"/>
          <p:cNvPicPr>
            <a:picLocks noChangeAspect="1" noChangeArrowheads="1"/>
          </p:cNvPicPr>
          <p:nvPr/>
        </p:nvPicPr>
        <p:blipFill>
          <a:blip r:embed="rId2"/>
          <a:srcRect/>
          <a:stretch>
            <a:fillRect/>
          </a:stretch>
        </p:blipFill>
        <p:spPr bwMode="auto">
          <a:xfrm>
            <a:off x="0" y="569913"/>
            <a:ext cx="9829800" cy="5345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fig18-12"/>
          <p:cNvPicPr>
            <a:picLocks noChangeAspect="1" noChangeArrowheads="1"/>
          </p:cNvPicPr>
          <p:nvPr/>
        </p:nvPicPr>
        <p:blipFill>
          <a:blip r:embed="rId2"/>
          <a:srcRect/>
          <a:stretch>
            <a:fillRect/>
          </a:stretch>
        </p:blipFill>
        <p:spPr bwMode="auto">
          <a:xfrm>
            <a:off x="609600" y="427038"/>
            <a:ext cx="7848600" cy="5135562"/>
          </a:xfrm>
          <a:prstGeom prst="rect">
            <a:avLst/>
          </a:prstGeom>
          <a:noFill/>
          <a:ln w="9525">
            <a:noFill/>
            <a:miter lim="800000"/>
            <a:headEnd/>
            <a:tailEnd/>
          </a:ln>
        </p:spPr>
      </p:pic>
      <p:sp>
        <p:nvSpPr>
          <p:cNvPr id="13317" name="Text Box 5"/>
          <p:cNvSpPr txBox="1">
            <a:spLocks noChangeArrowheads="1"/>
          </p:cNvSpPr>
          <p:nvPr/>
        </p:nvSpPr>
        <p:spPr bwMode="auto">
          <a:xfrm>
            <a:off x="609600" y="5575300"/>
            <a:ext cx="7848600" cy="825500"/>
          </a:xfrm>
          <a:prstGeom prst="rect">
            <a:avLst/>
          </a:prstGeom>
          <a:noFill/>
          <a:ln w="9525">
            <a:noFill/>
            <a:miter lim="800000"/>
            <a:headEnd/>
            <a:tailEnd/>
          </a:ln>
          <a:effectLst/>
        </p:spPr>
        <p:txBody>
          <a:bodyPr>
            <a:spAutoFit/>
          </a:bodyPr>
          <a:lstStyle/>
          <a:p>
            <a:pPr>
              <a:defRPr/>
            </a:pPr>
            <a:r>
              <a:rPr lang="en-US" sz="1600" b="1" dirty="0">
                <a:effectLst>
                  <a:outerShdw blurRad="38100" dist="38100" dir="2700000" algn="tl">
                    <a:srgbClr val="C0C0C0"/>
                  </a:outerShdw>
                </a:effectLst>
              </a:rPr>
              <a:t>The Parathyroid Glands.</a:t>
            </a:r>
            <a:r>
              <a:rPr lang="en-US" sz="1600" dirty="0">
                <a:effectLst>
                  <a:outerShdw blurRad="38100" dist="38100" dir="2700000" algn="tl">
                    <a:srgbClr val="C0C0C0"/>
                  </a:outerShdw>
                </a:effectLst>
              </a:rPr>
              <a:t>  (a) The location of the parathyroid glands on the posterior surfaces of the thyroid lobes. (The thyroid lobes are located anterior to the trachea).  (b) Both parathyroid and thyroid tissues.  (c) Parathyroid cells.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228600"/>
            <a:ext cx="8839200" cy="6400800"/>
          </a:xfrm>
        </p:spPr>
        <p:txBody>
          <a:bodyPr>
            <a:normAutofit fontScale="92500" lnSpcReduction="20000"/>
          </a:bodyPr>
          <a:lstStyle/>
          <a:p>
            <a:pPr>
              <a:buNone/>
            </a:pPr>
            <a:r>
              <a:rPr lang="en-US" sz="4000" b="1" dirty="0" smtClean="0"/>
              <a:t>  </a:t>
            </a:r>
            <a:r>
              <a:rPr lang="en-US" sz="4000" b="1" u="sng" dirty="0" smtClean="0"/>
              <a:t>Vitamin D :-</a:t>
            </a:r>
          </a:p>
          <a:p>
            <a:pPr>
              <a:buNone/>
            </a:pPr>
            <a:r>
              <a:rPr lang="en-US" dirty="0" smtClean="0"/>
              <a:t>   </a:t>
            </a:r>
          </a:p>
          <a:p>
            <a:pPr>
              <a:buNone/>
            </a:pPr>
            <a:r>
              <a:rPr lang="en-US" dirty="0" smtClean="0"/>
              <a:t>    </a:t>
            </a:r>
            <a:r>
              <a:rPr lang="en-US" b="1" dirty="0" smtClean="0"/>
              <a:t>   </a:t>
            </a:r>
            <a:r>
              <a:rPr lang="en-US" sz="3900" b="1" dirty="0" smtClean="0"/>
              <a:t>Synthesized by the body or taken in </a:t>
            </a:r>
            <a:r>
              <a:rPr lang="en-US" sz="3900" b="1" dirty="0" smtClean="0"/>
              <a:t>food</a:t>
            </a:r>
            <a:r>
              <a:rPr lang="en-US" sz="3900" b="1" dirty="0" smtClean="0"/>
              <a:t>.</a:t>
            </a:r>
            <a:endParaRPr lang="en-US" sz="3900" dirty="0" smtClean="0"/>
          </a:p>
          <a:p>
            <a:pPr>
              <a:buNone/>
            </a:pPr>
            <a:r>
              <a:rPr lang="en-US" b="1" dirty="0" smtClean="0"/>
              <a:t>       </a:t>
            </a:r>
          </a:p>
          <a:p>
            <a:pPr>
              <a:buNone/>
            </a:pPr>
            <a:r>
              <a:rPr lang="en-US" b="1" dirty="0" smtClean="0"/>
              <a:t>        7- Dehydrocholestrol (in skin) + Ultraviolet light → </a:t>
            </a:r>
          </a:p>
          <a:p>
            <a:pPr>
              <a:buNone/>
            </a:pPr>
            <a:r>
              <a:rPr lang="en-US" b="1" dirty="0" smtClean="0"/>
              <a:t>Vit. D₃ ( inactive form).</a:t>
            </a:r>
          </a:p>
          <a:p>
            <a:pPr>
              <a:buNone/>
            </a:pPr>
            <a:endParaRPr lang="en-US" b="1" dirty="0" smtClean="0"/>
          </a:p>
          <a:p>
            <a:pPr>
              <a:buNone/>
            </a:pPr>
            <a:r>
              <a:rPr lang="en-US" b="1" dirty="0" smtClean="0"/>
              <a:t>        Hydroxylation of  Vit. D₃  first in the </a:t>
            </a:r>
            <a:r>
              <a:rPr lang="en-US" sz="4300" b="1" u="sng" dirty="0" smtClean="0"/>
              <a:t>L</a:t>
            </a:r>
            <a:r>
              <a:rPr lang="en-US" sz="4300" b="1" u="sng" dirty="0" smtClean="0"/>
              <a:t>iver</a:t>
            </a:r>
            <a:r>
              <a:rPr lang="en-US" b="1" dirty="0" smtClean="0"/>
              <a:t>   </a:t>
            </a:r>
            <a:r>
              <a:rPr lang="en-US" b="1" dirty="0" smtClean="0"/>
              <a:t>→ 25, </a:t>
            </a:r>
          </a:p>
          <a:p>
            <a:pPr>
              <a:buNone/>
            </a:pPr>
            <a:r>
              <a:rPr lang="en-US" b="1" dirty="0" smtClean="0"/>
              <a:t>hydroxycholicalciferol ( inactive form ).</a:t>
            </a:r>
          </a:p>
          <a:p>
            <a:pPr>
              <a:buNone/>
            </a:pPr>
            <a:endParaRPr lang="en-US" b="1" dirty="0" smtClean="0"/>
          </a:p>
          <a:p>
            <a:pPr>
              <a:buNone/>
            </a:pPr>
            <a:r>
              <a:rPr lang="en-US" b="1" dirty="0" smtClean="0"/>
              <a:t>         Another hydroxylation of  Vit.D₃  in the </a:t>
            </a:r>
            <a:r>
              <a:rPr lang="en-US" sz="4300" b="1" u="sng" dirty="0" smtClean="0"/>
              <a:t>kidneys </a:t>
            </a:r>
          </a:p>
          <a:p>
            <a:pPr>
              <a:buNone/>
            </a:pPr>
            <a:r>
              <a:rPr lang="en-US" b="1" dirty="0" smtClean="0"/>
              <a:t> → 1,25 dihydroxycholicalciferol ( active form ).</a:t>
            </a:r>
          </a:p>
          <a:p>
            <a:pPr>
              <a:buNone/>
            </a:pPr>
            <a:endParaRPr lang="en-US" dirty="0" smtClean="0"/>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Fig 36"/>
          <p:cNvPicPr>
            <a:picLocks noChangeAspect="1" noChangeArrowheads="1"/>
          </p:cNvPicPr>
          <p:nvPr/>
        </p:nvPicPr>
        <p:blipFill>
          <a:blip r:embed="rId2"/>
          <a:srcRect/>
          <a:stretch>
            <a:fillRect/>
          </a:stretch>
        </p:blipFill>
        <p:spPr bwMode="auto">
          <a:xfrm>
            <a:off x="0" y="109538"/>
            <a:ext cx="9448800" cy="6430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fig18-13"/>
          <p:cNvPicPr>
            <a:picLocks noChangeAspect="1" noChangeArrowheads="1"/>
          </p:cNvPicPr>
          <p:nvPr/>
        </p:nvPicPr>
        <p:blipFill>
          <a:blip r:embed="rId2" cstate="print"/>
          <a:srcRect/>
          <a:stretch>
            <a:fillRect/>
          </a:stretch>
        </p:blipFill>
        <p:spPr bwMode="auto">
          <a:xfrm>
            <a:off x="2144713" y="304800"/>
            <a:ext cx="4854575" cy="5568950"/>
          </a:xfrm>
          <a:prstGeom prst="rect">
            <a:avLst/>
          </a:prstGeom>
          <a:noFill/>
          <a:ln w="9525">
            <a:noFill/>
            <a:miter lim="800000"/>
            <a:headEnd/>
            <a:tailEnd/>
          </a:ln>
        </p:spPr>
      </p:pic>
      <p:sp>
        <p:nvSpPr>
          <p:cNvPr id="14341" name="Text Box 5"/>
          <p:cNvSpPr txBox="1">
            <a:spLocks noChangeArrowheads="1"/>
          </p:cNvSpPr>
          <p:nvPr/>
        </p:nvSpPr>
        <p:spPr bwMode="auto">
          <a:xfrm>
            <a:off x="381000" y="5988050"/>
            <a:ext cx="8382000" cy="336550"/>
          </a:xfrm>
          <a:prstGeom prst="rect">
            <a:avLst/>
          </a:prstGeom>
          <a:noFill/>
          <a:ln w="9525">
            <a:noFill/>
            <a:miter lim="800000"/>
            <a:headEnd/>
            <a:tailEnd/>
          </a:ln>
          <a:effectLst/>
        </p:spPr>
        <p:txBody>
          <a:bodyPr>
            <a:spAutoFit/>
          </a:bodyPr>
          <a:lstStyle/>
          <a:p>
            <a:pPr algn="ctr">
              <a:defRPr/>
            </a:pPr>
            <a:r>
              <a:rPr lang="en-US" sz="1600" b="1" dirty="0">
                <a:effectLst>
                  <a:outerShdw blurRad="38100" dist="38100" dir="2700000" algn="tl">
                    <a:srgbClr val="C0C0C0"/>
                  </a:outerShdw>
                </a:effectLst>
              </a:rPr>
              <a:t>The Homeostatic Regulation of Calcium Ion Concentrations.</a:t>
            </a:r>
            <a:endParaRPr lang="en-US" sz="1600"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58850" y="0"/>
            <a:ext cx="7743825" cy="685800"/>
          </a:xfrm>
        </p:spPr>
        <p:txBody>
          <a:bodyPr>
            <a:normAutofit fontScale="90000"/>
          </a:bodyPr>
          <a:lstStyle/>
          <a:p>
            <a:pPr eaLnBrk="1" hangingPunct="1"/>
            <a:r>
              <a:rPr lang="en-US" sz="4000" b="1" u="sng" dirty="0" smtClean="0"/>
              <a:t>HYPO PARATHYROIDISM</a:t>
            </a:r>
          </a:p>
        </p:txBody>
      </p:sp>
      <p:sp>
        <p:nvSpPr>
          <p:cNvPr id="26627" name="Rectangle 3"/>
          <p:cNvSpPr>
            <a:spLocks noGrp="1" noChangeArrowheads="1"/>
          </p:cNvSpPr>
          <p:nvPr>
            <p:ph type="body" idx="1"/>
          </p:nvPr>
        </p:nvSpPr>
        <p:spPr>
          <a:xfrm>
            <a:off x="152400" y="609600"/>
            <a:ext cx="8839200" cy="6248400"/>
          </a:xfrm>
        </p:spPr>
        <p:txBody>
          <a:bodyPr>
            <a:normAutofit fontScale="92500" lnSpcReduction="10000"/>
          </a:bodyPr>
          <a:lstStyle/>
          <a:p>
            <a:pPr eaLnBrk="1" hangingPunct="1">
              <a:lnSpc>
                <a:spcPct val="90000"/>
              </a:lnSpc>
              <a:buFontTx/>
              <a:buNone/>
            </a:pPr>
            <a:r>
              <a:rPr lang="en-US" b="1" dirty="0" smtClean="0"/>
              <a:t>     </a:t>
            </a:r>
            <a:r>
              <a:rPr lang="en-US" sz="2800" b="1" dirty="0" smtClean="0"/>
              <a:t>Commonly occur accidentally after surgical removal of the </a:t>
            </a:r>
          </a:p>
          <a:p>
            <a:pPr eaLnBrk="1" hangingPunct="1">
              <a:lnSpc>
                <a:spcPct val="90000"/>
              </a:lnSpc>
              <a:buFontTx/>
              <a:buNone/>
            </a:pPr>
            <a:r>
              <a:rPr lang="en-US" sz="2800" b="1" dirty="0" smtClean="0"/>
              <a:t>thyroid gland    →   Latent or overt  tetany. </a:t>
            </a:r>
          </a:p>
          <a:p>
            <a:pPr eaLnBrk="1" hangingPunct="1">
              <a:lnSpc>
                <a:spcPct val="90000"/>
              </a:lnSpc>
              <a:buFontTx/>
              <a:buNone/>
            </a:pPr>
            <a:r>
              <a:rPr lang="en-US" sz="2800" b="1" dirty="0" smtClean="0"/>
              <a:t> </a:t>
            </a:r>
          </a:p>
          <a:p>
            <a:pPr eaLnBrk="1" hangingPunct="1">
              <a:lnSpc>
                <a:spcPct val="90000"/>
              </a:lnSpc>
              <a:buFontTx/>
              <a:buNone/>
            </a:pPr>
            <a:r>
              <a:rPr lang="en-US" sz="2800" b="1" dirty="0" smtClean="0"/>
              <a:t>      Characterized  by  hypersensitivity  [Low threshold]</a:t>
            </a:r>
          </a:p>
          <a:p>
            <a:pPr eaLnBrk="1" hangingPunct="1">
              <a:lnSpc>
                <a:spcPct val="90000"/>
              </a:lnSpc>
              <a:buFontTx/>
              <a:buNone/>
            </a:pPr>
            <a:r>
              <a:rPr lang="en-US" sz="2800" b="1" dirty="0" smtClean="0"/>
              <a:t>of nerves and muscles.</a:t>
            </a:r>
          </a:p>
          <a:p>
            <a:pPr eaLnBrk="1" hangingPunct="1">
              <a:lnSpc>
                <a:spcPct val="90000"/>
              </a:lnSpc>
              <a:buFontTx/>
              <a:buNone/>
            </a:pPr>
            <a:endParaRPr lang="en-US" sz="2800" b="1" u="sng" dirty="0" smtClean="0"/>
          </a:p>
          <a:p>
            <a:pPr eaLnBrk="1" hangingPunct="1">
              <a:lnSpc>
                <a:spcPct val="90000"/>
              </a:lnSpc>
              <a:buFontTx/>
              <a:buNone/>
            </a:pPr>
            <a:r>
              <a:rPr lang="en-US" sz="2800" b="1" u="sng" dirty="0" smtClean="0"/>
              <a:t>Can be demonstrated by two signs:-</a:t>
            </a:r>
          </a:p>
          <a:p>
            <a:pPr eaLnBrk="1" hangingPunct="1">
              <a:lnSpc>
                <a:spcPct val="90000"/>
              </a:lnSpc>
              <a:buFontTx/>
              <a:buNone/>
            </a:pPr>
            <a:endParaRPr lang="en-US" sz="2800" b="1" u="sng" dirty="0" smtClean="0"/>
          </a:p>
          <a:p>
            <a:pPr eaLnBrk="1" hangingPunct="1">
              <a:lnSpc>
                <a:spcPct val="90000"/>
              </a:lnSpc>
              <a:buFontTx/>
              <a:buNone/>
            </a:pPr>
            <a:r>
              <a:rPr lang="en-US" sz="2800" b="1" u="sng" dirty="0" smtClean="0"/>
              <a:t>Chvostek’s sign:-</a:t>
            </a:r>
            <a:r>
              <a:rPr lang="en-US" sz="2800" b="1" dirty="0" smtClean="0"/>
              <a:t>          </a:t>
            </a:r>
          </a:p>
          <a:p>
            <a:pPr eaLnBrk="1" hangingPunct="1">
              <a:lnSpc>
                <a:spcPct val="90000"/>
              </a:lnSpc>
              <a:buFontTx/>
              <a:buNone/>
            </a:pPr>
            <a:r>
              <a:rPr lang="en-US" sz="2800" b="1" dirty="0" smtClean="0"/>
              <a:t>     Tapping the facial nerve as it emerge from the parotid gland </a:t>
            </a:r>
          </a:p>
          <a:p>
            <a:pPr eaLnBrk="1" hangingPunct="1">
              <a:lnSpc>
                <a:spcPct val="90000"/>
              </a:lnSpc>
              <a:buFontTx/>
              <a:buNone/>
            </a:pPr>
            <a:r>
              <a:rPr lang="en-US" sz="2800" b="1" dirty="0" smtClean="0"/>
              <a:t>In front  of the ear   →  Contraction of the  facial  muscles.</a:t>
            </a:r>
          </a:p>
          <a:p>
            <a:pPr eaLnBrk="1" hangingPunct="1">
              <a:lnSpc>
                <a:spcPct val="90000"/>
              </a:lnSpc>
              <a:buFontTx/>
              <a:buNone/>
            </a:pPr>
            <a:endParaRPr lang="en-US" b="1" u="sng" dirty="0" smtClean="0"/>
          </a:p>
          <a:p>
            <a:pPr eaLnBrk="1" hangingPunct="1">
              <a:lnSpc>
                <a:spcPct val="90000"/>
              </a:lnSpc>
              <a:buFontTx/>
              <a:buNone/>
            </a:pPr>
            <a:r>
              <a:rPr lang="en-US" b="1" u="sng" dirty="0" smtClean="0"/>
              <a:t>Trousseau’s sign</a:t>
            </a:r>
            <a:r>
              <a:rPr lang="en-US" b="1" dirty="0" smtClean="0"/>
              <a:t>:-       </a:t>
            </a:r>
          </a:p>
          <a:p>
            <a:pPr eaLnBrk="1" hangingPunct="1">
              <a:lnSpc>
                <a:spcPct val="90000"/>
              </a:lnSpc>
              <a:buFontTx/>
              <a:buNone/>
            </a:pPr>
            <a:r>
              <a:rPr lang="en-US" sz="2800" b="1" dirty="0" smtClean="0"/>
              <a:t>      Arresting blood flow to the forearm for few minutes     →     </a:t>
            </a:r>
          </a:p>
          <a:p>
            <a:pPr eaLnBrk="1" hangingPunct="1">
              <a:lnSpc>
                <a:spcPct val="90000"/>
              </a:lnSpc>
              <a:buFontTx/>
              <a:buNone/>
            </a:pPr>
            <a:r>
              <a:rPr lang="en-US" sz="2800" b="1" dirty="0" smtClean="0"/>
              <a:t>Flexion of the wrist, thumb and </a:t>
            </a:r>
            <a:r>
              <a:rPr lang="en-US" sz="2800" b="1" dirty="0" err="1" smtClean="0"/>
              <a:t>metacarpophalangeal</a:t>
            </a:r>
            <a:r>
              <a:rPr lang="en-US" sz="2800" b="1" dirty="0" smtClean="0"/>
              <a:t>  joints. </a:t>
            </a:r>
          </a:p>
        </p:txBody>
      </p:sp>
      <p:sp>
        <p:nvSpPr>
          <p:cNvPr id="25604" name="Line 4"/>
          <p:cNvSpPr>
            <a:spLocks noChangeShapeType="1"/>
          </p:cNvSpPr>
          <p:nvPr/>
        </p:nvSpPr>
        <p:spPr bwMode="auto">
          <a:xfrm flipV="1">
            <a:off x="3962400" y="7620000"/>
            <a:ext cx="4419600" cy="76200"/>
          </a:xfrm>
          <a:prstGeom prst="line">
            <a:avLst/>
          </a:prstGeom>
          <a:noFill/>
          <a:ln w="28575">
            <a:solidFill>
              <a:schemeClr val="tx1"/>
            </a:solidFill>
            <a:round/>
            <a:headEnd/>
            <a:tailEnd type="triangle" w="med" len="med"/>
          </a:ln>
        </p:spPr>
        <p:txBody>
          <a:bodyPr/>
          <a:lstStyle/>
          <a:p>
            <a:endParaRPr lang="en-US" dirty="0"/>
          </a:p>
        </p:txBody>
      </p:sp>
      <p:sp>
        <p:nvSpPr>
          <p:cNvPr id="25605" name="Line 5"/>
          <p:cNvSpPr>
            <a:spLocks noChangeShapeType="1"/>
          </p:cNvSpPr>
          <p:nvPr/>
        </p:nvSpPr>
        <p:spPr bwMode="auto">
          <a:xfrm flipH="1">
            <a:off x="3886200" y="7437438"/>
            <a:ext cx="1524000" cy="46037"/>
          </a:xfrm>
          <a:prstGeom prst="line">
            <a:avLst/>
          </a:prstGeom>
          <a:noFill/>
          <a:ln w="28575">
            <a:solidFill>
              <a:schemeClr val="tx1"/>
            </a:solidFill>
            <a:round/>
            <a:headEnd/>
            <a:tailEnd type="triangle" w="med" len="med"/>
          </a:ln>
        </p:spPr>
        <p:txBody>
          <a:bodyPr/>
          <a:lstStyle/>
          <a:p>
            <a:endParaRPr lang="en-US" dirty="0"/>
          </a:p>
        </p:txBody>
      </p:sp>
      <p:sp>
        <p:nvSpPr>
          <p:cNvPr id="25606" name="Line 6"/>
          <p:cNvSpPr>
            <a:spLocks noChangeShapeType="1"/>
          </p:cNvSpPr>
          <p:nvPr/>
        </p:nvSpPr>
        <p:spPr bwMode="auto">
          <a:xfrm>
            <a:off x="8763000" y="7772400"/>
            <a:ext cx="762000" cy="0"/>
          </a:xfrm>
          <a:prstGeom prst="line">
            <a:avLst/>
          </a:prstGeom>
          <a:noFill/>
          <a:ln w="28575">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additive="base">
                                        <p:cTn id="25"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3" end="3"/>
                                            </p:txEl>
                                          </p:spTgt>
                                        </p:tgtEl>
                                        <p:attrNameLst>
                                          <p:attrName>style.visibility</p:attrName>
                                        </p:attrNameLst>
                                      </p:cBhvr>
                                      <p:to>
                                        <p:strVal val="visible"/>
                                      </p:to>
                                    </p:set>
                                    <p:anim calcmode="lin" valueType="num">
                                      <p:cBhvr additive="base">
                                        <p:cTn id="31"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7">
                                            <p:txEl>
                                              <p:pRg st="4" end="4"/>
                                            </p:txEl>
                                          </p:spTgt>
                                        </p:tgtEl>
                                        <p:attrNameLst>
                                          <p:attrName>style.visibility</p:attrName>
                                        </p:attrNameLst>
                                      </p:cBhvr>
                                      <p:to>
                                        <p:strVal val="visible"/>
                                      </p:to>
                                    </p:set>
                                    <p:anim calcmode="lin" valueType="num">
                                      <p:cBhvr additive="base">
                                        <p:cTn id="37"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27">
                                            <p:txEl>
                                              <p:pRg st="6" end="6"/>
                                            </p:txEl>
                                          </p:spTgt>
                                        </p:tgtEl>
                                        <p:attrNameLst>
                                          <p:attrName>style.visibility</p:attrName>
                                        </p:attrNameLst>
                                      </p:cBhvr>
                                      <p:to>
                                        <p:strVal val="visible"/>
                                      </p:to>
                                    </p:set>
                                    <p:anim calcmode="lin" valueType="num">
                                      <p:cBhvr additive="base">
                                        <p:cTn id="43"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627">
                                            <p:txEl>
                                              <p:pRg st="8" end="8"/>
                                            </p:txEl>
                                          </p:spTgt>
                                        </p:tgtEl>
                                        <p:attrNameLst>
                                          <p:attrName>style.visibility</p:attrName>
                                        </p:attrNameLst>
                                      </p:cBhvr>
                                      <p:to>
                                        <p:strVal val="visible"/>
                                      </p:to>
                                    </p:set>
                                    <p:anim calcmode="lin" valueType="num">
                                      <p:cBhvr additive="base">
                                        <p:cTn id="49" dur="5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6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627">
                                            <p:txEl>
                                              <p:pRg st="9" end="9"/>
                                            </p:txEl>
                                          </p:spTgt>
                                        </p:tgtEl>
                                        <p:attrNameLst>
                                          <p:attrName>style.visibility</p:attrName>
                                        </p:attrNameLst>
                                      </p:cBhvr>
                                      <p:to>
                                        <p:strVal val="visible"/>
                                      </p:to>
                                    </p:set>
                                    <p:anim calcmode="lin" valueType="num">
                                      <p:cBhvr additive="base">
                                        <p:cTn id="55" dur="500" fill="hold"/>
                                        <p:tgtEl>
                                          <p:spTgt spid="2662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62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627">
                                            <p:txEl>
                                              <p:pRg st="10" end="10"/>
                                            </p:txEl>
                                          </p:spTgt>
                                        </p:tgtEl>
                                        <p:attrNameLst>
                                          <p:attrName>style.visibility</p:attrName>
                                        </p:attrNameLst>
                                      </p:cBhvr>
                                      <p:to>
                                        <p:strVal val="visible"/>
                                      </p:to>
                                    </p:set>
                                    <p:anim calcmode="lin" valueType="num">
                                      <p:cBhvr additive="base">
                                        <p:cTn id="61" dur="500" fill="hold"/>
                                        <p:tgtEl>
                                          <p:spTgt spid="26627">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62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627">
                                            <p:txEl>
                                              <p:pRg st="12" end="12"/>
                                            </p:txEl>
                                          </p:spTgt>
                                        </p:tgtEl>
                                        <p:attrNameLst>
                                          <p:attrName>style.visibility</p:attrName>
                                        </p:attrNameLst>
                                      </p:cBhvr>
                                      <p:to>
                                        <p:strVal val="visible"/>
                                      </p:to>
                                    </p:set>
                                    <p:anim calcmode="lin" valueType="num">
                                      <p:cBhvr additive="base">
                                        <p:cTn id="67" dur="500" fill="hold"/>
                                        <p:tgtEl>
                                          <p:spTgt spid="26627">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662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6627">
                                            <p:txEl>
                                              <p:pRg st="13" end="13"/>
                                            </p:txEl>
                                          </p:spTgt>
                                        </p:tgtEl>
                                        <p:attrNameLst>
                                          <p:attrName>style.visibility</p:attrName>
                                        </p:attrNameLst>
                                      </p:cBhvr>
                                      <p:to>
                                        <p:strVal val="visible"/>
                                      </p:to>
                                    </p:set>
                                    <p:anim calcmode="lin" valueType="num">
                                      <p:cBhvr additive="base">
                                        <p:cTn id="73" dur="500" fill="hold"/>
                                        <p:tgtEl>
                                          <p:spTgt spid="26627">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662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6627">
                                            <p:txEl>
                                              <p:pRg st="14" end="14"/>
                                            </p:txEl>
                                          </p:spTgt>
                                        </p:tgtEl>
                                        <p:attrNameLst>
                                          <p:attrName>style.visibility</p:attrName>
                                        </p:attrNameLst>
                                      </p:cBhvr>
                                      <p:to>
                                        <p:strVal val="visible"/>
                                      </p:to>
                                    </p:set>
                                    <p:anim calcmode="lin" valueType="num">
                                      <p:cBhvr additive="base">
                                        <p:cTn id="79" dur="500" fill="hold"/>
                                        <p:tgtEl>
                                          <p:spTgt spid="26627">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662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fig 53-3"/>
          <p:cNvPicPr>
            <a:picLocks noChangeAspect="1" noChangeArrowheads="1"/>
          </p:cNvPicPr>
          <p:nvPr/>
        </p:nvPicPr>
        <p:blipFill>
          <a:blip r:embed="rId2"/>
          <a:srcRect/>
          <a:stretch>
            <a:fillRect/>
          </a:stretch>
        </p:blipFill>
        <p:spPr bwMode="auto">
          <a:xfrm>
            <a:off x="0" y="65088"/>
            <a:ext cx="8839200" cy="696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228600"/>
            <a:ext cx="8763000" cy="6400800"/>
          </a:xfrm>
        </p:spPr>
        <p:txBody>
          <a:bodyPr>
            <a:normAutofit fontScale="92500" lnSpcReduction="10000"/>
          </a:bodyPr>
          <a:lstStyle/>
          <a:p>
            <a:pPr>
              <a:buNone/>
            </a:pPr>
            <a:r>
              <a:rPr lang="en-US" b="1" dirty="0" smtClean="0"/>
              <a:t>Vit. D deficiency  →  ↓  Plasma Ca⁺⁺ conc.</a:t>
            </a:r>
          </a:p>
          <a:p>
            <a:pPr>
              <a:buNone/>
            </a:pPr>
            <a:r>
              <a:rPr lang="en-US" b="1" dirty="0" smtClean="0"/>
              <a:t> </a:t>
            </a:r>
          </a:p>
          <a:p>
            <a:pPr>
              <a:buNone/>
            </a:pPr>
            <a:r>
              <a:rPr lang="en-US" b="1" dirty="0" smtClean="0"/>
              <a:t>     If this occur in children  →    </a:t>
            </a:r>
            <a:r>
              <a:rPr lang="en-US" sz="4300" b="1" u="sng" dirty="0" smtClean="0"/>
              <a:t>Rickets</a:t>
            </a:r>
            <a:r>
              <a:rPr lang="en-US" sz="4300" b="1" dirty="0" smtClean="0"/>
              <a:t>  </a:t>
            </a:r>
            <a:r>
              <a:rPr lang="en-US" b="1" dirty="0" smtClean="0"/>
              <a:t> in which </a:t>
            </a:r>
          </a:p>
          <a:p>
            <a:pPr>
              <a:buNone/>
            </a:pPr>
            <a:r>
              <a:rPr lang="en-US" b="1" dirty="0" smtClean="0"/>
              <a:t>bones are soft, easily fractured and distorted    →  </a:t>
            </a:r>
          </a:p>
          <a:p>
            <a:pPr>
              <a:buNone/>
            </a:pPr>
            <a:r>
              <a:rPr lang="en-US" b="1" dirty="0" smtClean="0"/>
              <a:t>( Bow legged ),  due to the effects of weight </a:t>
            </a:r>
          </a:p>
          <a:p>
            <a:pPr>
              <a:buNone/>
            </a:pPr>
            <a:r>
              <a:rPr lang="en-US" b="1" dirty="0" smtClean="0"/>
              <a:t>bearing in the legs.</a:t>
            </a:r>
          </a:p>
          <a:p>
            <a:pPr>
              <a:buNone/>
            </a:pPr>
            <a:endParaRPr lang="en-US" b="1" dirty="0" smtClean="0"/>
          </a:p>
          <a:p>
            <a:pPr>
              <a:buNone/>
            </a:pPr>
            <a:endParaRPr lang="en-US" b="1" dirty="0" smtClean="0"/>
          </a:p>
          <a:p>
            <a:pPr>
              <a:buNone/>
            </a:pPr>
            <a:r>
              <a:rPr lang="en-US" b="1" dirty="0" smtClean="0"/>
              <a:t>     Vit. D deficiency in adults  → </a:t>
            </a:r>
            <a:r>
              <a:rPr lang="en-US" sz="3900" b="1" u="sng" dirty="0" smtClean="0"/>
              <a:t>Osteomalacia</a:t>
            </a:r>
            <a:r>
              <a:rPr lang="en-US" sz="3900" b="1" dirty="0" smtClean="0"/>
              <a:t>,</a:t>
            </a:r>
            <a:r>
              <a:rPr lang="en-US" b="1" dirty="0" smtClean="0"/>
              <a:t>  due </a:t>
            </a:r>
          </a:p>
          <a:p>
            <a:pPr>
              <a:buNone/>
            </a:pPr>
            <a:r>
              <a:rPr lang="en-US" b="1" dirty="0" smtClean="0"/>
              <a:t>to inadequate bone mineralization → ↓ strength of </a:t>
            </a:r>
          </a:p>
          <a:p>
            <a:pPr>
              <a:buNone/>
            </a:pPr>
            <a:r>
              <a:rPr lang="en-US" b="1" dirty="0" smtClean="0"/>
              <a:t>bone, and can be associated with severe bone </a:t>
            </a:r>
          </a:p>
          <a:p>
            <a:pPr>
              <a:buNone/>
            </a:pPr>
            <a:r>
              <a:rPr lang="en-US" b="1" dirty="0" smtClean="0"/>
              <a:t>pain.</a:t>
            </a:r>
            <a:endParaRPr 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0"/>
            <a:ext cx="8991600" cy="6705600"/>
          </a:xfrm>
        </p:spPr>
        <p:txBody>
          <a:bodyPr>
            <a:noAutofit/>
          </a:bodyPr>
          <a:lstStyle/>
          <a:p>
            <a:pPr>
              <a:buNone/>
            </a:pPr>
            <a:r>
              <a:rPr lang="en-US" sz="3600" dirty="0" smtClean="0"/>
              <a:t>    </a:t>
            </a:r>
            <a:r>
              <a:rPr lang="en-US" sz="3600" b="1" u="sng" dirty="0" smtClean="0"/>
              <a:t>Osteoporosis :-  </a:t>
            </a:r>
            <a:r>
              <a:rPr lang="en-US" sz="3600" u="sng" dirty="0" smtClean="0"/>
              <a:t> </a:t>
            </a:r>
          </a:p>
          <a:p>
            <a:pPr>
              <a:buNone/>
            </a:pPr>
            <a:r>
              <a:rPr lang="en-US" sz="2800" b="1" dirty="0" smtClean="0"/>
              <a:t>      Is a reduction in bone mass due to loss of bone mineral </a:t>
            </a:r>
          </a:p>
          <a:p>
            <a:pPr>
              <a:buNone/>
            </a:pPr>
            <a:r>
              <a:rPr lang="en-US" sz="2800" b="1" dirty="0" smtClean="0"/>
              <a:t>and organic matrix.</a:t>
            </a:r>
          </a:p>
          <a:p>
            <a:pPr>
              <a:buNone/>
            </a:pPr>
            <a:r>
              <a:rPr lang="en-US" sz="3600" b="1" u="sng" dirty="0" smtClean="0"/>
              <a:t>Causes :-</a:t>
            </a:r>
          </a:p>
          <a:p>
            <a:pPr>
              <a:buNone/>
            </a:pPr>
            <a:endParaRPr lang="en-US" sz="2400" dirty="0" smtClean="0"/>
          </a:p>
          <a:p>
            <a:pPr>
              <a:buNone/>
            </a:pPr>
            <a:r>
              <a:rPr lang="en-US" sz="2800" b="1" dirty="0" smtClean="0"/>
              <a:t>1- Long- term dietary calcium deficiency.</a:t>
            </a:r>
          </a:p>
          <a:p>
            <a:pPr>
              <a:buNone/>
            </a:pPr>
            <a:r>
              <a:rPr lang="en-US" sz="2800" b="1" dirty="0" smtClean="0"/>
              <a:t>2- ↓  in the mechanical stress on bone    →    Bone loss</a:t>
            </a:r>
          </a:p>
          <a:p>
            <a:pPr>
              <a:buNone/>
            </a:pPr>
            <a:r>
              <a:rPr lang="en-US" sz="2800" b="1" dirty="0" smtClean="0"/>
              <a:t> e.g.  in immobilization,   or disuse  of limb  such as with a </a:t>
            </a:r>
          </a:p>
          <a:p>
            <a:pPr>
              <a:buNone/>
            </a:pPr>
            <a:r>
              <a:rPr lang="en-US" sz="2800" b="1" dirty="0" smtClean="0"/>
              <a:t>cast or paralysis    →   Localized osteoporosis.</a:t>
            </a:r>
          </a:p>
          <a:p>
            <a:pPr>
              <a:buNone/>
            </a:pPr>
            <a:r>
              <a:rPr lang="en-US" sz="2800" b="1" dirty="0" smtClean="0"/>
              <a:t>3- Ageing,  more in females  than  males due to ↓ estrogen.</a:t>
            </a:r>
          </a:p>
          <a:p>
            <a:pPr>
              <a:buNone/>
            </a:pPr>
            <a:r>
              <a:rPr lang="en-US" sz="2800" b="1" dirty="0" smtClean="0"/>
              <a:t>4- Space flight due to  weightlessness.</a:t>
            </a:r>
          </a:p>
          <a:p>
            <a:pPr>
              <a:buNone/>
            </a:pPr>
            <a:r>
              <a:rPr lang="en-US" sz="2800" b="1" dirty="0" smtClean="0"/>
              <a:t>5- Vit. C  deficiency,  needed for normal collagen synthesis.</a:t>
            </a:r>
            <a:endParaRPr lang="en-US" sz="28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Fig 36"/>
          <p:cNvPicPr>
            <a:picLocks noChangeAspect="1" noChangeArrowheads="1"/>
          </p:cNvPicPr>
          <p:nvPr/>
        </p:nvPicPr>
        <p:blipFill>
          <a:blip r:embed="rId2"/>
          <a:srcRect/>
          <a:stretch>
            <a:fillRect/>
          </a:stretch>
        </p:blipFill>
        <p:spPr bwMode="auto">
          <a:xfrm>
            <a:off x="-304800" y="157163"/>
            <a:ext cx="9448800" cy="6761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0"/>
            <a:ext cx="7772400" cy="609600"/>
          </a:xfrm>
        </p:spPr>
        <p:txBody>
          <a:bodyPr>
            <a:normAutofit fontScale="90000"/>
          </a:bodyPr>
          <a:lstStyle/>
          <a:p>
            <a:pPr eaLnBrk="1" hangingPunct="1"/>
            <a:r>
              <a:rPr lang="en-US" sz="4000" u="sng" dirty="0" smtClean="0">
                <a:solidFill>
                  <a:schemeClr val="accent2"/>
                </a:solidFill>
              </a:rPr>
              <a:t>Calcium Homeostasis</a:t>
            </a:r>
          </a:p>
        </p:txBody>
      </p:sp>
      <p:sp>
        <p:nvSpPr>
          <p:cNvPr id="22531" name="Rectangle 3"/>
          <p:cNvSpPr>
            <a:spLocks noGrp="1" noChangeArrowheads="1"/>
          </p:cNvSpPr>
          <p:nvPr>
            <p:ph type="body" idx="1"/>
          </p:nvPr>
        </p:nvSpPr>
        <p:spPr>
          <a:xfrm>
            <a:off x="0" y="685800"/>
            <a:ext cx="9144000" cy="5410200"/>
          </a:xfrm>
        </p:spPr>
        <p:txBody>
          <a:bodyPr/>
          <a:lstStyle/>
          <a:p>
            <a:pPr eaLnBrk="1" hangingPunct="1"/>
            <a:r>
              <a:rPr lang="en-US" sz="2800" dirty="0" smtClean="0"/>
              <a:t>The total Ca</a:t>
            </a:r>
            <a:r>
              <a:rPr lang="en-US" sz="2800" baseline="30000" dirty="0" smtClean="0"/>
              <a:t>++</a:t>
            </a:r>
            <a:r>
              <a:rPr lang="en-US" sz="2800" dirty="0" smtClean="0"/>
              <a:t> conc. in blood is normally </a:t>
            </a:r>
            <a:r>
              <a:rPr lang="en-US" sz="2800" dirty="0" smtClean="0">
                <a:solidFill>
                  <a:srgbClr val="FF3300"/>
                </a:solidFill>
              </a:rPr>
              <a:t>10 mg / dl.</a:t>
            </a:r>
          </a:p>
          <a:p>
            <a:pPr eaLnBrk="1" hangingPunct="1"/>
            <a:r>
              <a:rPr lang="en-US" sz="2800" dirty="0" smtClean="0"/>
              <a:t>Free </a:t>
            </a:r>
            <a:r>
              <a:rPr lang="en-US" sz="2800" dirty="0" smtClean="0">
                <a:solidFill>
                  <a:srgbClr val="FF3300"/>
                </a:solidFill>
              </a:rPr>
              <a:t>ionized Ca</a:t>
            </a:r>
            <a:r>
              <a:rPr lang="en-US" sz="2800" baseline="30000" dirty="0" smtClean="0">
                <a:solidFill>
                  <a:srgbClr val="FF3300"/>
                </a:solidFill>
              </a:rPr>
              <a:t>++</a:t>
            </a:r>
            <a:r>
              <a:rPr lang="en-US" sz="2800" dirty="0" smtClean="0">
                <a:solidFill>
                  <a:srgbClr val="FF3300"/>
                </a:solidFill>
              </a:rPr>
              <a:t> is about 50% of the total</a:t>
            </a:r>
            <a:r>
              <a:rPr lang="en-US" sz="2800" dirty="0" smtClean="0"/>
              <a:t> [5mg/dl]          </a:t>
            </a:r>
            <a:r>
              <a:rPr lang="en-US" sz="2800" dirty="0" smtClean="0">
                <a:solidFill>
                  <a:srgbClr val="FF3300"/>
                </a:solidFill>
              </a:rPr>
              <a:t>it is the only form of Ca</a:t>
            </a:r>
            <a:r>
              <a:rPr lang="en-US" sz="2800" baseline="30000" dirty="0" smtClean="0">
                <a:solidFill>
                  <a:srgbClr val="FF3300"/>
                </a:solidFill>
              </a:rPr>
              <a:t>++</a:t>
            </a:r>
            <a:r>
              <a:rPr lang="en-US" sz="2800" dirty="0" smtClean="0">
                <a:solidFill>
                  <a:srgbClr val="FF3300"/>
                </a:solidFill>
              </a:rPr>
              <a:t> which is biologically active.</a:t>
            </a:r>
          </a:p>
          <a:p>
            <a:pPr algn="ctr" eaLnBrk="1" hangingPunct="1"/>
            <a:r>
              <a:rPr lang="en-US" sz="2800" u="sng" dirty="0" smtClean="0">
                <a:solidFill>
                  <a:schemeClr val="accent2"/>
                </a:solidFill>
              </a:rPr>
              <a:t>Forms of Ca++ in Blood</a:t>
            </a:r>
          </a:p>
          <a:p>
            <a:pPr algn="ctr" eaLnBrk="1" hangingPunct="1"/>
            <a:r>
              <a:rPr lang="en-US" sz="2800" dirty="0" smtClean="0">
                <a:solidFill>
                  <a:schemeClr val="tx2"/>
                </a:solidFill>
              </a:rPr>
              <a:t>Total Ca</a:t>
            </a:r>
            <a:r>
              <a:rPr lang="en-US" sz="2800" baseline="30000" dirty="0" smtClean="0">
                <a:solidFill>
                  <a:schemeClr val="tx2"/>
                </a:solidFill>
              </a:rPr>
              <a:t>++</a:t>
            </a:r>
          </a:p>
          <a:p>
            <a:pPr algn="ctr" eaLnBrk="1" hangingPunct="1"/>
            <a:endParaRPr lang="en-US" sz="2800" baseline="30000" dirty="0" smtClean="0">
              <a:solidFill>
                <a:schemeClr val="tx2"/>
              </a:solidFill>
            </a:endParaRPr>
          </a:p>
          <a:p>
            <a:pPr eaLnBrk="1" hangingPunct="1"/>
            <a:r>
              <a:rPr lang="en-US" sz="2800" baseline="30000" dirty="0" smtClean="0">
                <a:solidFill>
                  <a:schemeClr val="accent2"/>
                </a:solidFill>
              </a:rPr>
              <a:t>                     </a:t>
            </a:r>
            <a:r>
              <a:rPr lang="en-US" sz="2800" baseline="30000" dirty="0" smtClean="0">
                <a:solidFill>
                  <a:srgbClr val="FF3300"/>
                </a:solidFill>
              </a:rPr>
              <a:t>Protein-bound [40%]	                  Ultra filterable [60%]</a:t>
            </a:r>
          </a:p>
          <a:p>
            <a:pPr algn="ctr" eaLnBrk="1" hangingPunct="1"/>
            <a:endParaRPr lang="en-US" sz="2800" baseline="30000" dirty="0" smtClean="0">
              <a:solidFill>
                <a:srgbClr val="FF3300"/>
              </a:solidFill>
            </a:endParaRPr>
          </a:p>
          <a:p>
            <a:pPr algn="ctr" eaLnBrk="1" hangingPunct="1">
              <a:buFontTx/>
              <a:buNone/>
            </a:pPr>
            <a:r>
              <a:rPr lang="en-US" sz="2800" baseline="30000" dirty="0" smtClean="0">
                <a:solidFill>
                  <a:srgbClr val="FF3300"/>
                </a:solidFill>
              </a:rPr>
              <a:t>                                                    Complexes to anions 	           Ionized Ca++</a:t>
            </a:r>
          </a:p>
          <a:p>
            <a:pPr eaLnBrk="1" hangingPunct="1">
              <a:buFontTx/>
              <a:buNone/>
            </a:pPr>
            <a:r>
              <a:rPr lang="en-US" sz="2800" baseline="30000" dirty="0" smtClean="0">
                <a:solidFill>
                  <a:srgbClr val="FF3300"/>
                </a:solidFill>
              </a:rPr>
              <a:t>				                            </a:t>
            </a:r>
            <a:r>
              <a:rPr lang="en-US" sz="2400" baseline="30000" dirty="0" smtClean="0">
                <a:solidFill>
                  <a:srgbClr val="FF3300"/>
                </a:solidFill>
              </a:rPr>
              <a:t>[10%]                                               [50%]</a:t>
            </a:r>
          </a:p>
          <a:p>
            <a:pPr eaLnBrk="1" hangingPunct="1">
              <a:spcBef>
                <a:spcPct val="0"/>
              </a:spcBef>
              <a:buFontTx/>
              <a:buNone/>
            </a:pPr>
            <a:r>
              <a:rPr lang="en-US" sz="2800" baseline="30000" dirty="0" smtClean="0">
                <a:solidFill>
                  <a:schemeClr val="accent2"/>
                </a:solidFill>
              </a:rPr>
              <a:t>			                          </a:t>
            </a:r>
            <a:r>
              <a:rPr lang="en-US" sz="2800" baseline="30000" dirty="0" smtClean="0">
                <a:solidFill>
                  <a:schemeClr val="accent1"/>
                </a:solidFill>
              </a:rPr>
              <a:t>e.g. phosphate, sulfate </a:t>
            </a:r>
            <a:r>
              <a:rPr lang="en-US" sz="2800" dirty="0" smtClean="0">
                <a:solidFill>
                  <a:schemeClr val="accent1"/>
                </a:solidFill>
              </a:rPr>
              <a:t> </a:t>
            </a:r>
          </a:p>
          <a:p>
            <a:pPr eaLnBrk="1" hangingPunct="1">
              <a:spcBef>
                <a:spcPct val="0"/>
              </a:spcBef>
              <a:buFontTx/>
              <a:buNone/>
            </a:pPr>
            <a:r>
              <a:rPr lang="en-US" sz="2800" baseline="30000" dirty="0" smtClean="0">
                <a:solidFill>
                  <a:schemeClr val="accent1"/>
                </a:solidFill>
              </a:rPr>
              <a:t>				                      and citrate</a:t>
            </a:r>
            <a:endParaRPr lang="en-US" sz="2800" dirty="0" smtClean="0">
              <a:solidFill>
                <a:schemeClr val="accent1"/>
              </a:solidFill>
            </a:endParaRPr>
          </a:p>
        </p:txBody>
      </p:sp>
      <p:sp>
        <p:nvSpPr>
          <p:cNvPr id="3076" name="Line 4"/>
          <p:cNvSpPr>
            <a:spLocks noChangeShapeType="1"/>
          </p:cNvSpPr>
          <p:nvPr/>
        </p:nvSpPr>
        <p:spPr bwMode="auto">
          <a:xfrm>
            <a:off x="8001000" y="1524000"/>
            <a:ext cx="609600" cy="0"/>
          </a:xfrm>
          <a:prstGeom prst="line">
            <a:avLst/>
          </a:prstGeom>
          <a:noFill/>
          <a:ln w="12700">
            <a:solidFill>
              <a:schemeClr val="tx1"/>
            </a:solidFill>
            <a:round/>
            <a:headEnd/>
            <a:tailEnd type="triangle" w="med" len="med"/>
          </a:ln>
        </p:spPr>
        <p:txBody>
          <a:bodyPr/>
          <a:lstStyle/>
          <a:p>
            <a:endParaRPr lang="en-US" dirty="0"/>
          </a:p>
        </p:txBody>
      </p:sp>
      <p:sp>
        <p:nvSpPr>
          <p:cNvPr id="3077" name="Line 5"/>
          <p:cNvSpPr>
            <a:spLocks noChangeShapeType="1"/>
          </p:cNvSpPr>
          <p:nvPr/>
        </p:nvSpPr>
        <p:spPr bwMode="auto">
          <a:xfrm flipH="1">
            <a:off x="4800600" y="3733800"/>
            <a:ext cx="1143000" cy="381000"/>
          </a:xfrm>
          <a:prstGeom prst="line">
            <a:avLst/>
          </a:prstGeom>
          <a:noFill/>
          <a:ln w="9525">
            <a:solidFill>
              <a:schemeClr val="tx1"/>
            </a:solidFill>
            <a:round/>
            <a:headEnd/>
            <a:tailEnd/>
          </a:ln>
        </p:spPr>
        <p:txBody>
          <a:bodyPr/>
          <a:lstStyle/>
          <a:p>
            <a:endParaRPr lang="en-US" dirty="0"/>
          </a:p>
        </p:txBody>
      </p:sp>
      <p:sp>
        <p:nvSpPr>
          <p:cNvPr id="3078" name="Line 6"/>
          <p:cNvSpPr>
            <a:spLocks noChangeShapeType="1"/>
          </p:cNvSpPr>
          <p:nvPr/>
        </p:nvSpPr>
        <p:spPr bwMode="auto">
          <a:xfrm>
            <a:off x="6096000" y="3733800"/>
            <a:ext cx="1219200" cy="457200"/>
          </a:xfrm>
          <a:prstGeom prst="line">
            <a:avLst/>
          </a:prstGeom>
          <a:noFill/>
          <a:ln w="9525">
            <a:solidFill>
              <a:schemeClr val="tx1"/>
            </a:solidFill>
            <a:round/>
            <a:headEnd/>
            <a:tailEnd/>
          </a:ln>
        </p:spPr>
        <p:txBody>
          <a:bodyPr/>
          <a:lstStyle/>
          <a:p>
            <a:endParaRPr lang="en-US" dirty="0"/>
          </a:p>
        </p:txBody>
      </p:sp>
      <p:sp>
        <p:nvSpPr>
          <p:cNvPr id="3079" name="Line 7"/>
          <p:cNvSpPr>
            <a:spLocks noChangeShapeType="1"/>
          </p:cNvSpPr>
          <p:nvPr/>
        </p:nvSpPr>
        <p:spPr bwMode="auto">
          <a:xfrm>
            <a:off x="4495800" y="3048000"/>
            <a:ext cx="762000" cy="381000"/>
          </a:xfrm>
          <a:prstGeom prst="line">
            <a:avLst/>
          </a:prstGeom>
          <a:noFill/>
          <a:ln w="9525">
            <a:solidFill>
              <a:schemeClr val="tx1"/>
            </a:solidFill>
            <a:round/>
            <a:headEnd/>
            <a:tailEnd/>
          </a:ln>
        </p:spPr>
        <p:txBody>
          <a:bodyPr/>
          <a:lstStyle/>
          <a:p>
            <a:endParaRPr lang="en-US" dirty="0"/>
          </a:p>
        </p:txBody>
      </p:sp>
      <p:sp>
        <p:nvSpPr>
          <p:cNvPr id="3080" name="Line 8"/>
          <p:cNvSpPr>
            <a:spLocks noChangeShapeType="1"/>
          </p:cNvSpPr>
          <p:nvPr/>
        </p:nvSpPr>
        <p:spPr bwMode="auto">
          <a:xfrm flipH="1">
            <a:off x="3505200" y="3048000"/>
            <a:ext cx="838200" cy="30480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additive="base">
                                        <p:cTn id="13"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1" end="1"/>
                                            </p:txEl>
                                          </p:spTgt>
                                        </p:tgtEl>
                                        <p:attrNameLst>
                                          <p:attrName>style.visibility</p:attrName>
                                        </p:attrNameLst>
                                      </p:cBhvr>
                                      <p:to>
                                        <p:strVal val="visible"/>
                                      </p:to>
                                    </p:set>
                                    <p:anim calcmode="lin" valueType="num">
                                      <p:cBhvr additive="base">
                                        <p:cTn id="19"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2" end="2"/>
                                            </p:txEl>
                                          </p:spTgt>
                                        </p:tgtEl>
                                        <p:attrNameLst>
                                          <p:attrName>style.visibility</p:attrName>
                                        </p:attrNameLst>
                                      </p:cBhvr>
                                      <p:to>
                                        <p:strVal val="visible"/>
                                      </p:to>
                                    </p:set>
                                    <p:anim calcmode="lin" valueType="num">
                                      <p:cBhvr additive="base">
                                        <p:cTn id="25"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3" end="3"/>
                                            </p:txEl>
                                          </p:spTgt>
                                        </p:tgtEl>
                                        <p:attrNameLst>
                                          <p:attrName>style.visibility</p:attrName>
                                        </p:attrNameLst>
                                      </p:cBhvr>
                                      <p:to>
                                        <p:strVal val="visible"/>
                                      </p:to>
                                    </p:set>
                                    <p:anim calcmode="lin" valueType="num">
                                      <p:cBhvr additive="base">
                                        <p:cTn id="31"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31">
                                            <p:txEl>
                                              <p:pRg st="7" end="7"/>
                                            </p:txEl>
                                          </p:spTgt>
                                        </p:tgtEl>
                                        <p:attrNameLst>
                                          <p:attrName>style.visibility</p:attrName>
                                        </p:attrNameLst>
                                      </p:cBhvr>
                                      <p:to>
                                        <p:strVal val="visible"/>
                                      </p:to>
                                    </p:set>
                                    <p:anim calcmode="lin" valueType="num">
                                      <p:cBhvr additive="base">
                                        <p:cTn id="43"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531">
                                            <p:txEl>
                                              <p:pRg st="8" end="8"/>
                                            </p:txEl>
                                          </p:spTgt>
                                        </p:tgtEl>
                                        <p:attrNameLst>
                                          <p:attrName>style.visibility</p:attrName>
                                        </p:attrNameLst>
                                      </p:cBhvr>
                                      <p:to>
                                        <p:strVal val="visible"/>
                                      </p:to>
                                    </p:set>
                                    <p:anim calcmode="lin" valueType="num">
                                      <p:cBhvr additive="base">
                                        <p:cTn id="49"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53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531">
                                            <p:txEl>
                                              <p:pRg st="9" end="9"/>
                                            </p:txEl>
                                          </p:spTgt>
                                        </p:tgtEl>
                                        <p:attrNameLst>
                                          <p:attrName>style.visibility</p:attrName>
                                        </p:attrNameLst>
                                      </p:cBhvr>
                                      <p:to>
                                        <p:strVal val="visible"/>
                                      </p:to>
                                    </p:set>
                                    <p:anim calcmode="lin" valueType="num">
                                      <p:cBhvr additive="base">
                                        <p:cTn id="55" dur="500" fill="hold"/>
                                        <p:tgtEl>
                                          <p:spTgt spid="22531">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53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531">
                                            <p:txEl>
                                              <p:pRg st="10" end="10"/>
                                            </p:txEl>
                                          </p:spTgt>
                                        </p:tgtEl>
                                        <p:attrNameLst>
                                          <p:attrName>style.visibility</p:attrName>
                                        </p:attrNameLst>
                                      </p:cBhvr>
                                      <p:to>
                                        <p:strVal val="visible"/>
                                      </p:to>
                                    </p:set>
                                    <p:anim calcmode="lin" valueType="num">
                                      <p:cBhvr additive="base">
                                        <p:cTn id="61" dur="500" fill="hold"/>
                                        <p:tgtEl>
                                          <p:spTgt spid="22531">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253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304800"/>
            <a:ext cx="8763000" cy="6248400"/>
          </a:xfrm>
        </p:spPr>
        <p:txBody>
          <a:bodyPr>
            <a:normAutofit/>
          </a:bodyPr>
          <a:lstStyle/>
          <a:p>
            <a:pPr>
              <a:buNone/>
            </a:pPr>
            <a:r>
              <a:rPr lang="en-US" b="1" dirty="0" smtClean="0"/>
              <a:t>↑ in protein conc.   →   ↑  in total Ca⁺⁺ conc.</a:t>
            </a:r>
          </a:p>
          <a:p>
            <a:pPr>
              <a:buNone/>
            </a:pPr>
            <a:r>
              <a:rPr lang="en-US" b="1" dirty="0" smtClean="0"/>
              <a:t>↓ in protein conc.  →    ↓   in total Ca⁺⁺ conc.</a:t>
            </a:r>
          </a:p>
          <a:p>
            <a:pPr>
              <a:buNone/>
            </a:pPr>
            <a:endParaRPr lang="en-US" b="1" dirty="0" smtClean="0"/>
          </a:p>
          <a:p>
            <a:pPr>
              <a:buNone/>
            </a:pPr>
            <a:endParaRPr lang="en-US" b="1" dirty="0" smtClean="0"/>
          </a:p>
          <a:p>
            <a:pPr>
              <a:buNone/>
            </a:pPr>
            <a:r>
              <a:rPr lang="en-US" b="1" dirty="0" smtClean="0"/>
              <a:t>Changes in anion conc. Alter the ionized Ca⁺⁺ conc.</a:t>
            </a:r>
          </a:p>
          <a:p>
            <a:pPr>
              <a:buNone/>
            </a:pPr>
            <a:endParaRPr lang="en-US" b="1" dirty="0" smtClean="0"/>
          </a:p>
          <a:p>
            <a:pPr>
              <a:buNone/>
            </a:pPr>
            <a:r>
              <a:rPr lang="en-US" b="1" dirty="0" smtClean="0"/>
              <a:t>                                      e.g.</a:t>
            </a:r>
          </a:p>
          <a:p>
            <a:pPr>
              <a:buNone/>
            </a:pPr>
            <a:endParaRPr lang="en-US" b="1" dirty="0" smtClean="0"/>
          </a:p>
          <a:p>
            <a:pPr>
              <a:buNone/>
            </a:pPr>
            <a:r>
              <a:rPr lang="en-US" b="1" dirty="0" smtClean="0"/>
              <a:t>↑ Plasma phosphate conc.  →  ↑ conc. Of Ca⁺⁺ </a:t>
            </a:r>
          </a:p>
          <a:p>
            <a:pPr>
              <a:buNone/>
            </a:pPr>
            <a:r>
              <a:rPr lang="en-US" b="1" dirty="0" smtClean="0"/>
              <a:t>complex to phosphate   →   ↓ ionized Ca⁺⁺ conc.</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4294967295"/>
          </p:nvPr>
        </p:nvSpPr>
        <p:spPr>
          <a:xfrm>
            <a:off x="0" y="0"/>
            <a:ext cx="9144000" cy="6705600"/>
          </a:xfrm>
        </p:spPr>
        <p:txBody>
          <a:bodyPr/>
          <a:lstStyle/>
          <a:p>
            <a:pPr eaLnBrk="1" hangingPunct="1"/>
            <a:r>
              <a:rPr lang="en-US" sz="2800" dirty="0" smtClean="0"/>
              <a:t>Acid-base abnormalities alter the ionized Ca</a:t>
            </a:r>
            <a:r>
              <a:rPr lang="en-US" sz="2800" baseline="30000" dirty="0" smtClean="0"/>
              <a:t>++</a:t>
            </a:r>
            <a:r>
              <a:rPr lang="en-US" sz="2800" dirty="0" smtClean="0"/>
              <a:t> con. by changing the fraction of Ca</a:t>
            </a:r>
            <a:r>
              <a:rPr lang="en-US" sz="2800" baseline="30000" dirty="0" smtClean="0"/>
              <a:t>++</a:t>
            </a:r>
            <a:r>
              <a:rPr lang="en-US" sz="2800" dirty="0" smtClean="0"/>
              <a:t> bound to plasma albumin.</a:t>
            </a:r>
          </a:p>
          <a:p>
            <a:pPr eaLnBrk="1" hangingPunct="1"/>
            <a:r>
              <a:rPr lang="en-US" sz="2800" dirty="0" smtClean="0">
                <a:solidFill>
                  <a:srgbClr val="FF3300"/>
                </a:solidFill>
              </a:rPr>
              <a:t>Albumin has negatively charged sites, which can bind either H</a:t>
            </a:r>
            <a:r>
              <a:rPr lang="en-US" sz="2800" baseline="30000" dirty="0" smtClean="0">
                <a:solidFill>
                  <a:srgbClr val="FF3300"/>
                </a:solidFill>
              </a:rPr>
              <a:t>+</a:t>
            </a:r>
            <a:r>
              <a:rPr lang="en-US" sz="2800" dirty="0" smtClean="0">
                <a:solidFill>
                  <a:srgbClr val="FF3300"/>
                </a:solidFill>
              </a:rPr>
              <a:t> ions or Ca</a:t>
            </a:r>
            <a:r>
              <a:rPr lang="en-US" sz="2800" baseline="30000" dirty="0" smtClean="0">
                <a:solidFill>
                  <a:srgbClr val="FF3300"/>
                </a:solidFill>
              </a:rPr>
              <a:t>++</a:t>
            </a:r>
            <a:r>
              <a:rPr lang="en-US" sz="2800" dirty="0" smtClean="0">
                <a:solidFill>
                  <a:srgbClr val="FF3300"/>
                </a:solidFill>
              </a:rPr>
              <a:t> ions.</a:t>
            </a:r>
          </a:p>
          <a:p>
            <a:pPr eaLnBrk="1" hangingPunct="1">
              <a:buNone/>
            </a:pPr>
            <a:r>
              <a:rPr lang="en-US" sz="2800" dirty="0" smtClean="0"/>
              <a:t>           </a:t>
            </a:r>
            <a:r>
              <a:rPr lang="en-US" sz="2800" dirty="0" smtClean="0">
                <a:solidFill>
                  <a:schemeClr val="accent2"/>
                </a:solidFill>
              </a:rPr>
              <a:t>Acidosis                                  Alkalosis</a:t>
            </a:r>
          </a:p>
          <a:p>
            <a:pPr eaLnBrk="1" hangingPunct="1">
              <a:buNone/>
            </a:pPr>
            <a:endParaRPr lang="en-US" sz="2800" dirty="0" smtClean="0"/>
          </a:p>
          <a:p>
            <a:pPr eaLnBrk="1" hangingPunct="1"/>
            <a:endParaRPr lang="en-US" sz="2800" dirty="0" smtClean="0"/>
          </a:p>
          <a:p>
            <a:pPr eaLnBrk="1" hangingPunct="1"/>
            <a:endParaRPr lang="en-US" sz="2800" dirty="0" smtClean="0"/>
          </a:p>
          <a:p>
            <a:pPr eaLnBrk="1" hangingPunct="1">
              <a:buNone/>
            </a:pPr>
            <a:endParaRPr lang="en-US" sz="2800" dirty="0" smtClean="0"/>
          </a:p>
          <a:p>
            <a:pPr eaLnBrk="1" hangingPunct="1">
              <a:buNone/>
            </a:pPr>
            <a:r>
              <a:rPr lang="en-US" sz="2800" dirty="0" smtClean="0">
                <a:solidFill>
                  <a:srgbClr val="FF3300"/>
                </a:solidFill>
              </a:rPr>
              <a:t>            Ionized  [ Ca</a:t>
            </a:r>
            <a:r>
              <a:rPr lang="en-US" sz="2800" baseline="30000" dirty="0" smtClean="0">
                <a:solidFill>
                  <a:srgbClr val="FF3300"/>
                </a:solidFill>
              </a:rPr>
              <a:t>++</a:t>
            </a:r>
            <a:r>
              <a:rPr lang="en-US" sz="2800" dirty="0" smtClean="0">
                <a:solidFill>
                  <a:srgbClr val="FF3300"/>
                </a:solidFill>
              </a:rPr>
              <a:t>]                       ionized [Ca</a:t>
            </a:r>
            <a:r>
              <a:rPr lang="en-US" sz="2800" baseline="30000" dirty="0" smtClean="0">
                <a:solidFill>
                  <a:srgbClr val="FF3300"/>
                </a:solidFill>
              </a:rPr>
              <a:t>++</a:t>
            </a:r>
            <a:r>
              <a:rPr lang="en-US" sz="2800" dirty="0" smtClean="0">
                <a:solidFill>
                  <a:srgbClr val="FF3300"/>
                </a:solidFill>
              </a:rPr>
              <a:t>]</a:t>
            </a:r>
          </a:p>
          <a:p>
            <a:pPr eaLnBrk="1" hangingPunct="1"/>
            <a:endParaRPr lang="en-US" sz="2800" dirty="0" smtClean="0"/>
          </a:p>
          <a:p>
            <a:pPr eaLnBrk="1" hangingPunct="1">
              <a:buNone/>
            </a:pPr>
            <a:r>
              <a:rPr lang="en-US" sz="2800" dirty="0" smtClean="0"/>
              <a:t>Hyperventilation                      Respiratory alkalosis                       </a:t>
            </a:r>
          </a:p>
          <a:p>
            <a:pPr eaLnBrk="1" hangingPunct="1">
              <a:buNone/>
            </a:pPr>
            <a:r>
              <a:rPr lang="en-US" sz="2800" dirty="0" smtClean="0"/>
              <a:t>↓ ionized Ca</a:t>
            </a:r>
            <a:r>
              <a:rPr lang="en-US" sz="2800" baseline="30000" dirty="0" smtClean="0"/>
              <a:t>++</a:t>
            </a:r>
            <a:r>
              <a:rPr lang="en-US" sz="2800" dirty="0" smtClean="0"/>
              <a:t>     →     Tetany.</a:t>
            </a:r>
          </a:p>
        </p:txBody>
      </p:sp>
      <p:sp>
        <p:nvSpPr>
          <p:cNvPr id="5123" name="Oval 4"/>
          <p:cNvSpPr>
            <a:spLocks noChangeArrowheads="1"/>
          </p:cNvSpPr>
          <p:nvPr/>
        </p:nvSpPr>
        <p:spPr bwMode="auto">
          <a:xfrm>
            <a:off x="762000" y="2590800"/>
            <a:ext cx="1905000" cy="1066800"/>
          </a:xfrm>
          <a:prstGeom prst="ellipse">
            <a:avLst/>
          </a:prstGeom>
          <a:solidFill>
            <a:srgbClr val="FF3300"/>
          </a:solidFill>
          <a:ln w="9525">
            <a:solidFill>
              <a:schemeClr val="tx1"/>
            </a:solidFill>
            <a:round/>
            <a:headEnd/>
            <a:tailEnd/>
          </a:ln>
        </p:spPr>
        <p:txBody>
          <a:bodyPr wrap="none" anchor="ctr"/>
          <a:lstStyle/>
          <a:p>
            <a:pPr algn="ctr"/>
            <a:r>
              <a:rPr lang="en-US" dirty="0"/>
              <a:t>Albumin</a:t>
            </a:r>
          </a:p>
        </p:txBody>
      </p:sp>
      <p:sp>
        <p:nvSpPr>
          <p:cNvPr id="5124" name="Oval 5"/>
          <p:cNvSpPr>
            <a:spLocks noChangeArrowheads="1"/>
          </p:cNvSpPr>
          <p:nvPr/>
        </p:nvSpPr>
        <p:spPr bwMode="auto">
          <a:xfrm>
            <a:off x="4876800" y="2514600"/>
            <a:ext cx="2133600" cy="1066800"/>
          </a:xfrm>
          <a:prstGeom prst="ellipse">
            <a:avLst/>
          </a:prstGeom>
          <a:solidFill>
            <a:schemeClr val="accent1"/>
          </a:solidFill>
          <a:ln w="9525">
            <a:solidFill>
              <a:schemeClr val="tx1"/>
            </a:solidFill>
            <a:round/>
            <a:headEnd/>
            <a:tailEnd/>
          </a:ln>
        </p:spPr>
        <p:txBody>
          <a:bodyPr wrap="none" anchor="ctr"/>
          <a:lstStyle/>
          <a:p>
            <a:pPr algn="ctr"/>
            <a:r>
              <a:rPr lang="en-US" dirty="0"/>
              <a:t>Albumin</a:t>
            </a:r>
          </a:p>
        </p:txBody>
      </p:sp>
      <p:sp>
        <p:nvSpPr>
          <p:cNvPr id="5125" name="Text Box 6"/>
          <p:cNvSpPr txBox="1">
            <a:spLocks noChangeArrowheads="1"/>
          </p:cNvSpPr>
          <p:nvPr/>
        </p:nvSpPr>
        <p:spPr bwMode="auto">
          <a:xfrm>
            <a:off x="2133600" y="2133600"/>
            <a:ext cx="533400" cy="457200"/>
          </a:xfrm>
          <a:prstGeom prst="rect">
            <a:avLst/>
          </a:prstGeom>
          <a:noFill/>
          <a:ln w="9525">
            <a:noFill/>
            <a:miter lim="800000"/>
            <a:headEnd/>
            <a:tailEnd/>
          </a:ln>
        </p:spPr>
        <p:txBody>
          <a:bodyPr>
            <a:spAutoFit/>
          </a:bodyPr>
          <a:lstStyle/>
          <a:p>
            <a:pPr>
              <a:spcBef>
                <a:spcPct val="50000"/>
              </a:spcBef>
            </a:pPr>
            <a:r>
              <a:rPr lang="en-US" dirty="0"/>
              <a:t>H</a:t>
            </a:r>
          </a:p>
        </p:txBody>
      </p:sp>
      <p:sp>
        <p:nvSpPr>
          <p:cNvPr id="5126" name="Text Box 7"/>
          <p:cNvSpPr txBox="1">
            <a:spLocks noChangeArrowheads="1"/>
          </p:cNvSpPr>
          <p:nvPr/>
        </p:nvSpPr>
        <p:spPr bwMode="auto">
          <a:xfrm>
            <a:off x="2362200" y="2286000"/>
            <a:ext cx="533400" cy="457200"/>
          </a:xfrm>
          <a:prstGeom prst="rect">
            <a:avLst/>
          </a:prstGeom>
          <a:noFill/>
          <a:ln w="9525">
            <a:noFill/>
            <a:miter lim="800000"/>
            <a:headEnd/>
            <a:tailEnd/>
          </a:ln>
        </p:spPr>
        <p:txBody>
          <a:bodyPr>
            <a:spAutoFit/>
          </a:bodyPr>
          <a:lstStyle/>
          <a:p>
            <a:pPr>
              <a:spcBef>
                <a:spcPct val="50000"/>
              </a:spcBef>
            </a:pPr>
            <a:r>
              <a:rPr lang="en-US" dirty="0"/>
              <a:t>H</a:t>
            </a:r>
          </a:p>
        </p:txBody>
      </p:sp>
      <p:sp>
        <p:nvSpPr>
          <p:cNvPr id="5127" name="Text Box 8"/>
          <p:cNvSpPr txBox="1">
            <a:spLocks noChangeArrowheads="1"/>
          </p:cNvSpPr>
          <p:nvPr/>
        </p:nvSpPr>
        <p:spPr bwMode="auto">
          <a:xfrm>
            <a:off x="2667000" y="2514600"/>
            <a:ext cx="533400" cy="457200"/>
          </a:xfrm>
          <a:prstGeom prst="rect">
            <a:avLst/>
          </a:prstGeom>
          <a:noFill/>
          <a:ln w="9525">
            <a:noFill/>
            <a:miter lim="800000"/>
            <a:headEnd/>
            <a:tailEnd/>
          </a:ln>
        </p:spPr>
        <p:txBody>
          <a:bodyPr>
            <a:spAutoFit/>
          </a:bodyPr>
          <a:lstStyle/>
          <a:p>
            <a:pPr>
              <a:spcBef>
                <a:spcPct val="50000"/>
              </a:spcBef>
            </a:pPr>
            <a:r>
              <a:rPr lang="en-US" dirty="0"/>
              <a:t>H</a:t>
            </a:r>
          </a:p>
        </p:txBody>
      </p:sp>
      <p:sp>
        <p:nvSpPr>
          <p:cNvPr id="5128" name="Text Box 9"/>
          <p:cNvSpPr txBox="1">
            <a:spLocks noChangeArrowheads="1"/>
          </p:cNvSpPr>
          <p:nvPr/>
        </p:nvSpPr>
        <p:spPr bwMode="auto">
          <a:xfrm>
            <a:off x="6477000" y="2133600"/>
            <a:ext cx="533400" cy="457200"/>
          </a:xfrm>
          <a:prstGeom prst="rect">
            <a:avLst/>
          </a:prstGeom>
          <a:noFill/>
          <a:ln w="9525">
            <a:noFill/>
            <a:miter lim="800000"/>
            <a:headEnd/>
            <a:tailEnd/>
          </a:ln>
        </p:spPr>
        <p:txBody>
          <a:bodyPr>
            <a:spAutoFit/>
          </a:bodyPr>
          <a:lstStyle/>
          <a:p>
            <a:pPr>
              <a:spcBef>
                <a:spcPct val="50000"/>
              </a:spcBef>
            </a:pPr>
            <a:r>
              <a:rPr lang="en-US" dirty="0"/>
              <a:t>H</a:t>
            </a:r>
          </a:p>
        </p:txBody>
      </p:sp>
      <p:sp>
        <p:nvSpPr>
          <p:cNvPr id="5129" name="Text Box 10"/>
          <p:cNvSpPr txBox="1">
            <a:spLocks noChangeArrowheads="1"/>
          </p:cNvSpPr>
          <p:nvPr/>
        </p:nvSpPr>
        <p:spPr bwMode="auto">
          <a:xfrm>
            <a:off x="6705600" y="2286000"/>
            <a:ext cx="1066800" cy="457200"/>
          </a:xfrm>
          <a:prstGeom prst="rect">
            <a:avLst/>
          </a:prstGeom>
          <a:noFill/>
          <a:ln w="9525">
            <a:noFill/>
            <a:miter lim="800000"/>
            <a:headEnd/>
            <a:tailEnd/>
          </a:ln>
        </p:spPr>
        <p:txBody>
          <a:bodyPr>
            <a:spAutoFit/>
          </a:bodyPr>
          <a:lstStyle/>
          <a:p>
            <a:pPr>
              <a:spcBef>
                <a:spcPct val="50000"/>
              </a:spcBef>
            </a:pPr>
            <a:r>
              <a:rPr lang="en-US" dirty="0"/>
              <a:t>Ca</a:t>
            </a:r>
            <a:r>
              <a:rPr lang="en-US" baseline="30000" dirty="0"/>
              <a:t>++</a:t>
            </a:r>
          </a:p>
        </p:txBody>
      </p:sp>
      <p:sp>
        <p:nvSpPr>
          <p:cNvPr id="5130" name="Text Box 11"/>
          <p:cNvSpPr txBox="1">
            <a:spLocks noChangeArrowheads="1"/>
          </p:cNvSpPr>
          <p:nvPr/>
        </p:nvSpPr>
        <p:spPr bwMode="auto">
          <a:xfrm>
            <a:off x="7086600" y="2590800"/>
            <a:ext cx="1066800" cy="457200"/>
          </a:xfrm>
          <a:prstGeom prst="rect">
            <a:avLst/>
          </a:prstGeom>
          <a:noFill/>
          <a:ln w="9525">
            <a:noFill/>
            <a:miter lim="800000"/>
            <a:headEnd/>
            <a:tailEnd/>
          </a:ln>
        </p:spPr>
        <p:txBody>
          <a:bodyPr>
            <a:spAutoFit/>
          </a:bodyPr>
          <a:lstStyle/>
          <a:p>
            <a:pPr>
              <a:spcBef>
                <a:spcPct val="50000"/>
              </a:spcBef>
            </a:pPr>
            <a:r>
              <a:rPr lang="en-US" dirty="0"/>
              <a:t>Ca</a:t>
            </a:r>
            <a:r>
              <a:rPr lang="en-US" baseline="30000" dirty="0"/>
              <a:t>++</a:t>
            </a:r>
          </a:p>
        </p:txBody>
      </p:sp>
      <p:sp>
        <p:nvSpPr>
          <p:cNvPr id="5131" name="Text Box 12"/>
          <p:cNvSpPr txBox="1">
            <a:spLocks noChangeArrowheads="1"/>
          </p:cNvSpPr>
          <p:nvPr/>
        </p:nvSpPr>
        <p:spPr bwMode="auto">
          <a:xfrm>
            <a:off x="7086600" y="2971800"/>
            <a:ext cx="1066800" cy="457200"/>
          </a:xfrm>
          <a:prstGeom prst="rect">
            <a:avLst/>
          </a:prstGeom>
          <a:noFill/>
          <a:ln w="9525">
            <a:noFill/>
            <a:miter lim="800000"/>
            <a:headEnd/>
            <a:tailEnd/>
          </a:ln>
        </p:spPr>
        <p:txBody>
          <a:bodyPr>
            <a:spAutoFit/>
          </a:bodyPr>
          <a:lstStyle/>
          <a:p>
            <a:pPr>
              <a:spcBef>
                <a:spcPct val="50000"/>
              </a:spcBef>
            </a:pPr>
            <a:r>
              <a:rPr lang="en-US" dirty="0"/>
              <a:t>Ca</a:t>
            </a:r>
            <a:r>
              <a:rPr lang="en-US" baseline="30000" dirty="0"/>
              <a:t>++</a:t>
            </a:r>
          </a:p>
        </p:txBody>
      </p:sp>
      <p:sp>
        <p:nvSpPr>
          <p:cNvPr id="5132" name="Text Box 13"/>
          <p:cNvSpPr txBox="1">
            <a:spLocks noChangeArrowheads="1"/>
          </p:cNvSpPr>
          <p:nvPr/>
        </p:nvSpPr>
        <p:spPr bwMode="auto">
          <a:xfrm>
            <a:off x="7010400" y="3276600"/>
            <a:ext cx="1066800" cy="457200"/>
          </a:xfrm>
          <a:prstGeom prst="rect">
            <a:avLst/>
          </a:prstGeom>
          <a:noFill/>
          <a:ln w="9525">
            <a:noFill/>
            <a:miter lim="800000"/>
            <a:headEnd/>
            <a:tailEnd/>
          </a:ln>
        </p:spPr>
        <p:txBody>
          <a:bodyPr>
            <a:spAutoFit/>
          </a:bodyPr>
          <a:lstStyle/>
          <a:p>
            <a:pPr>
              <a:spcBef>
                <a:spcPct val="50000"/>
              </a:spcBef>
            </a:pPr>
            <a:r>
              <a:rPr lang="en-US" dirty="0"/>
              <a:t>Ca</a:t>
            </a:r>
            <a:r>
              <a:rPr lang="en-US" baseline="30000" dirty="0"/>
              <a:t>++</a:t>
            </a:r>
          </a:p>
        </p:txBody>
      </p:sp>
      <p:sp>
        <p:nvSpPr>
          <p:cNvPr id="5133" name="Line 14"/>
          <p:cNvSpPr>
            <a:spLocks noChangeShapeType="1"/>
          </p:cNvSpPr>
          <p:nvPr/>
        </p:nvSpPr>
        <p:spPr bwMode="auto">
          <a:xfrm flipV="1">
            <a:off x="2133600" y="2514600"/>
            <a:ext cx="152400" cy="152400"/>
          </a:xfrm>
          <a:prstGeom prst="line">
            <a:avLst/>
          </a:prstGeom>
          <a:noFill/>
          <a:ln w="28575">
            <a:solidFill>
              <a:schemeClr val="tx1"/>
            </a:solidFill>
            <a:round/>
            <a:headEnd/>
            <a:tailEnd/>
          </a:ln>
        </p:spPr>
        <p:txBody>
          <a:bodyPr/>
          <a:lstStyle/>
          <a:p>
            <a:endParaRPr lang="en-US" dirty="0"/>
          </a:p>
        </p:txBody>
      </p:sp>
      <p:sp>
        <p:nvSpPr>
          <p:cNvPr id="5134" name="Line 15"/>
          <p:cNvSpPr>
            <a:spLocks noChangeShapeType="1"/>
          </p:cNvSpPr>
          <p:nvPr/>
        </p:nvSpPr>
        <p:spPr bwMode="auto">
          <a:xfrm flipV="1">
            <a:off x="2362200" y="2590800"/>
            <a:ext cx="152400" cy="152400"/>
          </a:xfrm>
          <a:prstGeom prst="line">
            <a:avLst/>
          </a:prstGeom>
          <a:noFill/>
          <a:ln w="28575">
            <a:solidFill>
              <a:schemeClr val="tx1"/>
            </a:solidFill>
            <a:round/>
            <a:headEnd/>
            <a:tailEnd/>
          </a:ln>
        </p:spPr>
        <p:txBody>
          <a:bodyPr/>
          <a:lstStyle/>
          <a:p>
            <a:endParaRPr lang="en-US" dirty="0"/>
          </a:p>
        </p:txBody>
      </p:sp>
      <p:sp>
        <p:nvSpPr>
          <p:cNvPr id="5135" name="Line 16"/>
          <p:cNvSpPr>
            <a:spLocks noChangeShapeType="1"/>
          </p:cNvSpPr>
          <p:nvPr/>
        </p:nvSpPr>
        <p:spPr bwMode="auto">
          <a:xfrm flipV="1">
            <a:off x="2514600" y="2819400"/>
            <a:ext cx="228600" cy="0"/>
          </a:xfrm>
          <a:prstGeom prst="line">
            <a:avLst/>
          </a:prstGeom>
          <a:noFill/>
          <a:ln w="28575">
            <a:solidFill>
              <a:schemeClr val="tx1"/>
            </a:solidFill>
            <a:round/>
            <a:headEnd/>
            <a:tailEnd/>
          </a:ln>
        </p:spPr>
        <p:txBody>
          <a:bodyPr/>
          <a:lstStyle/>
          <a:p>
            <a:endParaRPr lang="en-US" dirty="0"/>
          </a:p>
        </p:txBody>
      </p:sp>
      <p:sp>
        <p:nvSpPr>
          <p:cNvPr id="5136" name="Text Box 17"/>
          <p:cNvSpPr txBox="1">
            <a:spLocks noChangeArrowheads="1"/>
          </p:cNvSpPr>
          <p:nvPr/>
        </p:nvSpPr>
        <p:spPr bwMode="auto">
          <a:xfrm>
            <a:off x="2819400" y="2819400"/>
            <a:ext cx="990600" cy="457200"/>
          </a:xfrm>
          <a:prstGeom prst="rect">
            <a:avLst/>
          </a:prstGeom>
          <a:noFill/>
          <a:ln w="9525">
            <a:noFill/>
            <a:miter lim="800000"/>
            <a:headEnd/>
            <a:tailEnd/>
          </a:ln>
        </p:spPr>
        <p:txBody>
          <a:bodyPr>
            <a:spAutoFit/>
          </a:bodyPr>
          <a:lstStyle/>
          <a:p>
            <a:pPr>
              <a:spcBef>
                <a:spcPct val="50000"/>
              </a:spcBef>
            </a:pPr>
            <a:r>
              <a:rPr lang="en-US" dirty="0"/>
              <a:t>Ca</a:t>
            </a:r>
            <a:r>
              <a:rPr lang="en-US" baseline="30000" dirty="0"/>
              <a:t>++</a:t>
            </a:r>
          </a:p>
        </p:txBody>
      </p:sp>
      <p:sp>
        <p:nvSpPr>
          <p:cNvPr id="5137" name="Text Box 18"/>
          <p:cNvSpPr txBox="1">
            <a:spLocks noChangeArrowheads="1"/>
          </p:cNvSpPr>
          <p:nvPr/>
        </p:nvSpPr>
        <p:spPr bwMode="auto">
          <a:xfrm>
            <a:off x="2667000" y="3200400"/>
            <a:ext cx="1066800" cy="457200"/>
          </a:xfrm>
          <a:prstGeom prst="rect">
            <a:avLst/>
          </a:prstGeom>
          <a:noFill/>
          <a:ln w="9525">
            <a:noFill/>
            <a:miter lim="800000"/>
            <a:headEnd/>
            <a:tailEnd/>
          </a:ln>
        </p:spPr>
        <p:txBody>
          <a:bodyPr>
            <a:spAutoFit/>
          </a:bodyPr>
          <a:lstStyle/>
          <a:p>
            <a:pPr>
              <a:spcBef>
                <a:spcPct val="50000"/>
              </a:spcBef>
            </a:pPr>
            <a:r>
              <a:rPr lang="en-US" dirty="0"/>
              <a:t>Ca</a:t>
            </a:r>
            <a:r>
              <a:rPr lang="en-US" baseline="30000" dirty="0"/>
              <a:t>++</a:t>
            </a:r>
          </a:p>
        </p:txBody>
      </p:sp>
      <p:sp>
        <p:nvSpPr>
          <p:cNvPr id="5138" name="Line 19"/>
          <p:cNvSpPr>
            <a:spLocks noChangeShapeType="1"/>
          </p:cNvSpPr>
          <p:nvPr/>
        </p:nvSpPr>
        <p:spPr bwMode="auto">
          <a:xfrm flipV="1">
            <a:off x="2667000" y="3048000"/>
            <a:ext cx="228600" cy="0"/>
          </a:xfrm>
          <a:prstGeom prst="line">
            <a:avLst/>
          </a:prstGeom>
          <a:noFill/>
          <a:ln w="28575">
            <a:solidFill>
              <a:schemeClr val="tx1"/>
            </a:solidFill>
            <a:round/>
            <a:headEnd/>
            <a:tailEnd/>
          </a:ln>
        </p:spPr>
        <p:txBody>
          <a:bodyPr/>
          <a:lstStyle/>
          <a:p>
            <a:endParaRPr lang="en-US" dirty="0"/>
          </a:p>
        </p:txBody>
      </p:sp>
      <p:sp>
        <p:nvSpPr>
          <p:cNvPr id="5139" name="Line 20"/>
          <p:cNvSpPr>
            <a:spLocks noChangeShapeType="1"/>
          </p:cNvSpPr>
          <p:nvPr/>
        </p:nvSpPr>
        <p:spPr bwMode="auto">
          <a:xfrm>
            <a:off x="2590800" y="3352800"/>
            <a:ext cx="152400" cy="76200"/>
          </a:xfrm>
          <a:prstGeom prst="line">
            <a:avLst/>
          </a:prstGeom>
          <a:noFill/>
          <a:ln w="28575">
            <a:solidFill>
              <a:schemeClr val="tx1"/>
            </a:solidFill>
            <a:round/>
            <a:headEnd/>
            <a:tailEnd/>
          </a:ln>
        </p:spPr>
        <p:txBody>
          <a:bodyPr/>
          <a:lstStyle/>
          <a:p>
            <a:endParaRPr lang="en-US" dirty="0"/>
          </a:p>
        </p:txBody>
      </p:sp>
      <p:sp>
        <p:nvSpPr>
          <p:cNvPr id="5140" name="Line 21"/>
          <p:cNvSpPr>
            <a:spLocks noChangeShapeType="1"/>
          </p:cNvSpPr>
          <p:nvPr/>
        </p:nvSpPr>
        <p:spPr bwMode="auto">
          <a:xfrm flipV="1">
            <a:off x="6400800" y="2438400"/>
            <a:ext cx="152400" cy="152400"/>
          </a:xfrm>
          <a:prstGeom prst="line">
            <a:avLst/>
          </a:prstGeom>
          <a:noFill/>
          <a:ln w="28575">
            <a:solidFill>
              <a:schemeClr val="tx1"/>
            </a:solidFill>
            <a:round/>
            <a:headEnd/>
            <a:tailEnd/>
          </a:ln>
        </p:spPr>
        <p:txBody>
          <a:bodyPr/>
          <a:lstStyle/>
          <a:p>
            <a:endParaRPr lang="en-US" dirty="0"/>
          </a:p>
        </p:txBody>
      </p:sp>
      <p:sp>
        <p:nvSpPr>
          <p:cNvPr id="5141" name="Line 22"/>
          <p:cNvSpPr>
            <a:spLocks noChangeShapeType="1"/>
          </p:cNvSpPr>
          <p:nvPr/>
        </p:nvSpPr>
        <p:spPr bwMode="auto">
          <a:xfrm flipV="1">
            <a:off x="6781800" y="2667000"/>
            <a:ext cx="152400" cy="76200"/>
          </a:xfrm>
          <a:prstGeom prst="line">
            <a:avLst/>
          </a:prstGeom>
          <a:noFill/>
          <a:ln w="28575">
            <a:solidFill>
              <a:schemeClr val="tx1"/>
            </a:solidFill>
            <a:round/>
            <a:headEnd/>
            <a:tailEnd/>
          </a:ln>
        </p:spPr>
        <p:txBody>
          <a:bodyPr/>
          <a:lstStyle/>
          <a:p>
            <a:endParaRPr lang="en-US" dirty="0"/>
          </a:p>
        </p:txBody>
      </p:sp>
      <p:sp>
        <p:nvSpPr>
          <p:cNvPr id="5142" name="Line 23"/>
          <p:cNvSpPr>
            <a:spLocks noChangeShapeType="1"/>
          </p:cNvSpPr>
          <p:nvPr/>
        </p:nvSpPr>
        <p:spPr bwMode="auto">
          <a:xfrm flipV="1">
            <a:off x="6934200" y="2895600"/>
            <a:ext cx="228600" cy="0"/>
          </a:xfrm>
          <a:prstGeom prst="line">
            <a:avLst/>
          </a:prstGeom>
          <a:noFill/>
          <a:ln w="28575">
            <a:solidFill>
              <a:schemeClr val="tx1"/>
            </a:solidFill>
            <a:round/>
            <a:headEnd/>
            <a:tailEnd/>
          </a:ln>
        </p:spPr>
        <p:txBody>
          <a:bodyPr/>
          <a:lstStyle/>
          <a:p>
            <a:endParaRPr lang="en-US" dirty="0"/>
          </a:p>
        </p:txBody>
      </p:sp>
      <p:sp>
        <p:nvSpPr>
          <p:cNvPr id="5143" name="Line 24"/>
          <p:cNvSpPr>
            <a:spLocks noChangeShapeType="1"/>
          </p:cNvSpPr>
          <p:nvPr/>
        </p:nvSpPr>
        <p:spPr bwMode="auto">
          <a:xfrm flipV="1">
            <a:off x="6934200" y="3200400"/>
            <a:ext cx="228600" cy="0"/>
          </a:xfrm>
          <a:prstGeom prst="line">
            <a:avLst/>
          </a:prstGeom>
          <a:noFill/>
          <a:ln w="28575">
            <a:solidFill>
              <a:schemeClr val="tx1"/>
            </a:solidFill>
            <a:round/>
            <a:headEnd/>
            <a:tailEnd/>
          </a:ln>
        </p:spPr>
        <p:txBody>
          <a:bodyPr/>
          <a:lstStyle/>
          <a:p>
            <a:endParaRPr lang="en-US" dirty="0"/>
          </a:p>
        </p:txBody>
      </p:sp>
      <p:sp>
        <p:nvSpPr>
          <p:cNvPr id="5144" name="Line 25"/>
          <p:cNvSpPr>
            <a:spLocks noChangeShapeType="1"/>
          </p:cNvSpPr>
          <p:nvPr/>
        </p:nvSpPr>
        <p:spPr bwMode="auto">
          <a:xfrm>
            <a:off x="6781800" y="3352800"/>
            <a:ext cx="381000" cy="76200"/>
          </a:xfrm>
          <a:prstGeom prst="line">
            <a:avLst/>
          </a:prstGeom>
          <a:noFill/>
          <a:ln w="28575">
            <a:solidFill>
              <a:schemeClr val="tx1"/>
            </a:solidFill>
            <a:round/>
            <a:headEnd/>
            <a:tailEnd/>
          </a:ln>
        </p:spPr>
        <p:txBody>
          <a:bodyPr/>
          <a:lstStyle/>
          <a:p>
            <a:endParaRPr lang="en-US" dirty="0"/>
          </a:p>
        </p:txBody>
      </p:sp>
      <p:sp>
        <p:nvSpPr>
          <p:cNvPr id="5145" name="Line 26"/>
          <p:cNvSpPr>
            <a:spLocks noChangeShapeType="1"/>
          </p:cNvSpPr>
          <p:nvPr/>
        </p:nvSpPr>
        <p:spPr bwMode="auto">
          <a:xfrm>
            <a:off x="1676400" y="3810000"/>
            <a:ext cx="0" cy="609600"/>
          </a:xfrm>
          <a:prstGeom prst="line">
            <a:avLst/>
          </a:prstGeom>
          <a:noFill/>
          <a:ln w="28575">
            <a:solidFill>
              <a:schemeClr val="tx1"/>
            </a:solidFill>
            <a:round/>
            <a:headEnd/>
            <a:tailEnd type="triangle" w="med" len="med"/>
          </a:ln>
        </p:spPr>
        <p:txBody>
          <a:bodyPr/>
          <a:lstStyle/>
          <a:p>
            <a:endParaRPr lang="en-US" dirty="0"/>
          </a:p>
        </p:txBody>
      </p:sp>
      <p:sp>
        <p:nvSpPr>
          <p:cNvPr id="5146" name="Line 27"/>
          <p:cNvSpPr>
            <a:spLocks noChangeShapeType="1"/>
          </p:cNvSpPr>
          <p:nvPr/>
        </p:nvSpPr>
        <p:spPr bwMode="auto">
          <a:xfrm>
            <a:off x="5867400" y="3733800"/>
            <a:ext cx="0" cy="609600"/>
          </a:xfrm>
          <a:prstGeom prst="line">
            <a:avLst/>
          </a:prstGeom>
          <a:noFill/>
          <a:ln w="28575">
            <a:solidFill>
              <a:schemeClr val="tx1"/>
            </a:solidFill>
            <a:round/>
            <a:headEnd/>
            <a:tailEnd type="triangle" w="med" len="med"/>
          </a:ln>
        </p:spPr>
        <p:txBody>
          <a:bodyPr/>
          <a:lstStyle/>
          <a:p>
            <a:endParaRPr lang="en-US" dirty="0"/>
          </a:p>
        </p:txBody>
      </p:sp>
      <p:sp>
        <p:nvSpPr>
          <p:cNvPr id="5147" name="Line 28"/>
          <p:cNvSpPr>
            <a:spLocks noChangeShapeType="1"/>
          </p:cNvSpPr>
          <p:nvPr/>
        </p:nvSpPr>
        <p:spPr bwMode="auto">
          <a:xfrm>
            <a:off x="9448800" y="5257800"/>
            <a:ext cx="838200" cy="0"/>
          </a:xfrm>
          <a:prstGeom prst="line">
            <a:avLst/>
          </a:prstGeom>
          <a:noFill/>
          <a:ln w="28575">
            <a:solidFill>
              <a:schemeClr val="tx1"/>
            </a:solidFill>
            <a:round/>
            <a:headEnd/>
            <a:tailEnd type="triangle" w="med" len="med"/>
          </a:ln>
        </p:spPr>
        <p:txBody>
          <a:bodyPr/>
          <a:lstStyle/>
          <a:p>
            <a:endParaRPr lang="en-US" dirty="0"/>
          </a:p>
        </p:txBody>
      </p:sp>
      <p:sp>
        <p:nvSpPr>
          <p:cNvPr id="5148" name="Line 29"/>
          <p:cNvSpPr>
            <a:spLocks noChangeShapeType="1"/>
          </p:cNvSpPr>
          <p:nvPr/>
        </p:nvSpPr>
        <p:spPr bwMode="auto">
          <a:xfrm>
            <a:off x="7467600" y="5715000"/>
            <a:ext cx="990600" cy="0"/>
          </a:xfrm>
          <a:prstGeom prst="line">
            <a:avLst/>
          </a:prstGeom>
          <a:noFill/>
          <a:ln w="28575">
            <a:solidFill>
              <a:schemeClr val="tx1"/>
            </a:solidFill>
            <a:round/>
            <a:headEnd/>
            <a:tailEnd type="triangle" w="med" len="med"/>
          </a:ln>
        </p:spPr>
        <p:txBody>
          <a:bodyPr/>
          <a:lstStyle/>
          <a:p>
            <a:endParaRPr lang="en-US" dirty="0"/>
          </a:p>
        </p:txBody>
      </p:sp>
      <p:sp>
        <p:nvSpPr>
          <p:cNvPr id="5149" name="Line 30"/>
          <p:cNvSpPr>
            <a:spLocks noChangeShapeType="1"/>
          </p:cNvSpPr>
          <p:nvPr/>
        </p:nvSpPr>
        <p:spPr bwMode="auto">
          <a:xfrm>
            <a:off x="2743200" y="5715000"/>
            <a:ext cx="990600" cy="0"/>
          </a:xfrm>
          <a:prstGeom prst="line">
            <a:avLst/>
          </a:prstGeom>
          <a:noFill/>
          <a:ln w="28575">
            <a:solidFill>
              <a:schemeClr val="tx1"/>
            </a:solidFill>
            <a:round/>
            <a:headEnd/>
            <a:tailEnd type="triangle" w="med" len="med"/>
          </a:ln>
        </p:spPr>
        <p:txBody>
          <a:bodyPr/>
          <a:lstStyle/>
          <a:p>
            <a:r>
              <a:rPr lang="en-US" dirty="0" smtClean="0"/>
              <a:t> </a:t>
            </a:r>
            <a:endParaRPr lang="en-US" dirty="0"/>
          </a:p>
        </p:txBody>
      </p:sp>
      <p:sp>
        <p:nvSpPr>
          <p:cNvPr id="5150" name="Line 31"/>
          <p:cNvSpPr>
            <a:spLocks noChangeShapeType="1"/>
          </p:cNvSpPr>
          <p:nvPr/>
        </p:nvSpPr>
        <p:spPr bwMode="auto">
          <a:xfrm flipV="1">
            <a:off x="838200" y="4419600"/>
            <a:ext cx="0" cy="381000"/>
          </a:xfrm>
          <a:prstGeom prst="line">
            <a:avLst/>
          </a:prstGeom>
          <a:noFill/>
          <a:ln w="28575">
            <a:solidFill>
              <a:schemeClr val="tx1"/>
            </a:solidFill>
            <a:round/>
            <a:headEnd/>
            <a:tailEnd type="triangle" w="med" len="med"/>
          </a:ln>
        </p:spPr>
        <p:txBody>
          <a:bodyPr/>
          <a:lstStyle/>
          <a:p>
            <a:r>
              <a:rPr lang="en-US" dirty="0" smtClean="0"/>
              <a:t> </a:t>
            </a:r>
            <a:endParaRPr lang="en-US" dirty="0"/>
          </a:p>
        </p:txBody>
      </p:sp>
      <p:sp>
        <p:nvSpPr>
          <p:cNvPr id="5151" name="Line 32"/>
          <p:cNvSpPr>
            <a:spLocks noChangeShapeType="1"/>
          </p:cNvSpPr>
          <p:nvPr/>
        </p:nvSpPr>
        <p:spPr bwMode="auto">
          <a:xfrm>
            <a:off x="4724400" y="4495800"/>
            <a:ext cx="0" cy="457200"/>
          </a:xfrm>
          <a:prstGeom prst="line">
            <a:avLst/>
          </a:prstGeom>
          <a:noFill/>
          <a:ln w="28575">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7" end="7"/>
                                            </p:txEl>
                                          </p:spTgt>
                                        </p:tgtEl>
                                        <p:attrNameLst>
                                          <p:attrName>style.visibility</p:attrName>
                                        </p:attrNameLst>
                                      </p:cBhvr>
                                      <p:to>
                                        <p:strVal val="visible"/>
                                      </p:to>
                                    </p:set>
                                    <p:anim calcmode="lin" valueType="num">
                                      <p:cBhvr additive="base">
                                        <p:cTn id="25"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9" end="9"/>
                                            </p:txEl>
                                          </p:spTgt>
                                        </p:tgtEl>
                                        <p:attrNameLst>
                                          <p:attrName>style.visibility</p:attrName>
                                        </p:attrNameLst>
                                      </p:cBhvr>
                                      <p:to>
                                        <p:strVal val="visible"/>
                                      </p:to>
                                    </p:set>
                                    <p:anim calcmode="lin" valueType="num">
                                      <p:cBhvr additive="base">
                                        <p:cTn id="31" dur="500" fill="hold"/>
                                        <p:tgtEl>
                                          <p:spTgt spid="24579">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10" end="10"/>
                                            </p:txEl>
                                          </p:spTgt>
                                        </p:tgtEl>
                                        <p:attrNameLst>
                                          <p:attrName>style.visibility</p:attrName>
                                        </p:attrNameLst>
                                      </p:cBhvr>
                                      <p:to>
                                        <p:strVal val="visible"/>
                                      </p:to>
                                    </p:set>
                                    <p:anim calcmode="lin" valueType="num">
                                      <p:cBhvr additive="base">
                                        <p:cTn id="37" dur="500" fill="hold"/>
                                        <p:tgtEl>
                                          <p:spTgt spid="24579">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rns-1"/>
          <p:cNvPicPr>
            <a:picLocks noChangeAspect="1" noChangeArrowheads="1"/>
          </p:cNvPicPr>
          <p:nvPr/>
        </p:nvPicPr>
        <p:blipFill>
          <a:blip r:embed="rId2"/>
          <a:srcRect/>
          <a:stretch>
            <a:fillRect/>
          </a:stretch>
        </p:blipFill>
        <p:spPr bwMode="auto">
          <a:xfrm>
            <a:off x="0" y="596900"/>
            <a:ext cx="9144000" cy="566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 y="0"/>
            <a:ext cx="9067800" cy="762000"/>
          </a:xfrm>
        </p:spPr>
        <p:txBody>
          <a:bodyPr/>
          <a:lstStyle/>
          <a:p>
            <a:pPr eaLnBrk="1" hangingPunct="1"/>
            <a:r>
              <a:rPr lang="en-US" sz="2800" b="1" u="sng" dirty="0" smtClean="0"/>
              <a:t>EFFECTS  of  Ca</a:t>
            </a:r>
            <a:r>
              <a:rPr lang="en-US" sz="2800" b="1" u="sng" baseline="30000" dirty="0" smtClean="0"/>
              <a:t>++</a:t>
            </a:r>
            <a:r>
              <a:rPr lang="en-US" sz="2800" b="1" u="sng" dirty="0" smtClean="0"/>
              <a:t>  in  NEUROMUSCULAR EXCITABILITY</a:t>
            </a:r>
          </a:p>
        </p:txBody>
      </p:sp>
      <p:sp>
        <p:nvSpPr>
          <p:cNvPr id="25603" name="Rectangle 3"/>
          <p:cNvSpPr>
            <a:spLocks noGrp="1" noChangeArrowheads="1"/>
          </p:cNvSpPr>
          <p:nvPr>
            <p:ph type="body" idx="1"/>
          </p:nvPr>
        </p:nvSpPr>
        <p:spPr>
          <a:xfrm>
            <a:off x="76200" y="990600"/>
            <a:ext cx="8991600" cy="5715000"/>
          </a:xfrm>
        </p:spPr>
        <p:txBody>
          <a:bodyPr/>
          <a:lstStyle/>
          <a:p>
            <a:pPr eaLnBrk="1" hangingPunct="1">
              <a:buNone/>
            </a:pPr>
            <a:r>
              <a:rPr lang="en-US" b="1" dirty="0" smtClean="0"/>
              <a:t>Low Ca</a:t>
            </a:r>
            <a:r>
              <a:rPr lang="en-US" b="1" baseline="30000" dirty="0" smtClean="0"/>
              <a:t>++</a:t>
            </a:r>
            <a:r>
              <a:rPr lang="en-US" b="1" dirty="0" smtClean="0"/>
              <a:t> conc. in plasma [hypocalcaemia]    → </a:t>
            </a:r>
          </a:p>
          <a:p>
            <a:pPr eaLnBrk="1" hangingPunct="1">
              <a:buNone/>
            </a:pPr>
            <a:r>
              <a:rPr lang="en-US" b="1" dirty="0" smtClean="0"/>
              <a:t>Increase excitability of nerve and muscle cell </a:t>
            </a:r>
          </a:p>
          <a:p>
            <a:pPr eaLnBrk="1" hangingPunct="1">
              <a:buNone/>
            </a:pPr>
            <a:r>
              <a:rPr lang="en-US" b="1" dirty="0" smtClean="0"/>
              <a:t>Membranes                  tetany, hyper reflexia, </a:t>
            </a:r>
          </a:p>
          <a:p>
            <a:pPr eaLnBrk="1" hangingPunct="1">
              <a:buNone/>
            </a:pPr>
            <a:r>
              <a:rPr lang="en-US" b="1" dirty="0" smtClean="0"/>
              <a:t>spontaneous twitching, muscle cramps, tingling and </a:t>
            </a:r>
          </a:p>
          <a:p>
            <a:pPr eaLnBrk="1" hangingPunct="1">
              <a:buNone/>
            </a:pPr>
            <a:r>
              <a:rPr lang="en-US" b="1" dirty="0" smtClean="0"/>
              <a:t>numbness.</a:t>
            </a:r>
          </a:p>
          <a:p>
            <a:pPr eaLnBrk="1" hangingPunct="1">
              <a:buNone/>
            </a:pPr>
            <a:endParaRPr lang="en-US" b="1" dirty="0" smtClean="0"/>
          </a:p>
          <a:p>
            <a:pPr eaLnBrk="1" hangingPunct="1">
              <a:buNone/>
            </a:pPr>
            <a:r>
              <a:rPr lang="en-US" b="1" dirty="0" smtClean="0"/>
              <a:t>Increase plasma Ca</a:t>
            </a:r>
            <a:r>
              <a:rPr lang="en-US" b="1" baseline="30000" dirty="0" smtClean="0"/>
              <a:t>++</a:t>
            </a:r>
            <a:r>
              <a:rPr lang="en-US" b="1" dirty="0" smtClean="0"/>
              <a:t> conc. [Hypercalcaemia]</a:t>
            </a:r>
          </a:p>
          <a:p>
            <a:pPr eaLnBrk="1" hangingPunct="1">
              <a:buNone/>
            </a:pPr>
            <a:r>
              <a:rPr lang="en-US" b="1" dirty="0" smtClean="0"/>
              <a:t>→  Cardiac arrhythmias, decrease neuromuscular excitability, lethargy, constipation, polyuria and polydepsia. </a:t>
            </a:r>
          </a:p>
        </p:txBody>
      </p:sp>
      <p:sp>
        <p:nvSpPr>
          <p:cNvPr id="6148" name="Line 4"/>
          <p:cNvSpPr>
            <a:spLocks noChangeShapeType="1"/>
          </p:cNvSpPr>
          <p:nvPr/>
        </p:nvSpPr>
        <p:spPr bwMode="auto">
          <a:xfrm>
            <a:off x="2514600" y="2438400"/>
            <a:ext cx="914400" cy="0"/>
          </a:xfrm>
          <a:prstGeom prst="line">
            <a:avLst/>
          </a:prstGeom>
          <a:noFill/>
          <a:ln w="28575">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additive="base">
                                        <p:cTn id="13"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additive="base">
                                        <p:cTn id="19"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2" end="2"/>
                                            </p:txEl>
                                          </p:spTgt>
                                        </p:tgtEl>
                                        <p:attrNameLst>
                                          <p:attrName>style.visibility</p:attrName>
                                        </p:attrNameLst>
                                      </p:cBhvr>
                                      <p:to>
                                        <p:strVal val="visible"/>
                                      </p:to>
                                    </p:set>
                                    <p:anim calcmode="lin" valueType="num">
                                      <p:cBhvr additive="base">
                                        <p:cTn id="25"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3" end="3"/>
                                            </p:txEl>
                                          </p:spTgt>
                                        </p:tgtEl>
                                        <p:attrNameLst>
                                          <p:attrName>style.visibility</p:attrName>
                                        </p:attrNameLst>
                                      </p:cBhvr>
                                      <p:to>
                                        <p:strVal val="visible"/>
                                      </p:to>
                                    </p:set>
                                    <p:anim calcmode="lin" valueType="num">
                                      <p:cBhvr additive="base">
                                        <p:cTn id="31"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3">
                                            <p:txEl>
                                              <p:pRg st="4" end="4"/>
                                            </p:txEl>
                                          </p:spTgt>
                                        </p:tgtEl>
                                        <p:attrNameLst>
                                          <p:attrName>style.visibility</p:attrName>
                                        </p:attrNameLst>
                                      </p:cBhvr>
                                      <p:to>
                                        <p:strVal val="visible"/>
                                      </p:to>
                                    </p:set>
                                    <p:anim calcmode="lin" valueType="num">
                                      <p:cBhvr additive="base">
                                        <p:cTn id="37"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603">
                                            <p:txEl>
                                              <p:pRg st="6" end="6"/>
                                            </p:txEl>
                                          </p:spTgt>
                                        </p:tgtEl>
                                        <p:attrNameLst>
                                          <p:attrName>style.visibility</p:attrName>
                                        </p:attrNameLst>
                                      </p:cBhvr>
                                      <p:to>
                                        <p:strVal val="visible"/>
                                      </p:to>
                                    </p:set>
                                    <p:anim calcmode="lin" valueType="num">
                                      <p:cBhvr additive="base">
                                        <p:cTn id="43"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anim calcmode="lin" valueType="num">
                                      <p:cBhvr additive="base">
                                        <p:cTn id="49"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60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Fig 36"/>
          <p:cNvPicPr>
            <a:picLocks noChangeAspect="1" noChangeArrowheads="1"/>
          </p:cNvPicPr>
          <p:nvPr/>
        </p:nvPicPr>
        <p:blipFill>
          <a:blip r:embed="rId2"/>
          <a:srcRect/>
          <a:stretch>
            <a:fillRect/>
          </a:stretch>
        </p:blipFill>
        <p:spPr bwMode="auto">
          <a:xfrm>
            <a:off x="2400300" y="0"/>
            <a:ext cx="4051300" cy="739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fig 53-2"/>
          <p:cNvPicPr>
            <a:picLocks noChangeAspect="1" noChangeArrowheads="1"/>
          </p:cNvPicPr>
          <p:nvPr/>
        </p:nvPicPr>
        <p:blipFill>
          <a:blip r:embed="rId2"/>
          <a:srcRect/>
          <a:stretch>
            <a:fillRect/>
          </a:stretch>
        </p:blipFill>
        <p:spPr bwMode="auto">
          <a:xfrm>
            <a:off x="1201738" y="0"/>
            <a:ext cx="67405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765</Words>
  <Application>Microsoft Office PowerPoint</Application>
  <PresentationFormat>On-screen Show (4:3)</PresentationFormat>
  <Paragraphs>133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Calcium Homeostasis</vt:lpstr>
      <vt:lpstr>Slide 4</vt:lpstr>
      <vt:lpstr>Slide 5</vt:lpstr>
      <vt:lpstr>Slide 6</vt:lpstr>
      <vt:lpstr>EFFECTS  of  Ca++  in  NEUROMUSCULAR EXCITABILITY</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HYPO PARATHYROIDISM</vt:lpstr>
      <vt:lpstr>Slide 24</vt:lpstr>
      <vt:lpstr>Slide 25</vt:lpstr>
      <vt:lpstr>Slide 26</vt:lpstr>
      <vt:lpstr>Slide 27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Tarig Abdulrahman</dc:creator>
  <cp:lastModifiedBy>Tarig Abdulrahman</cp:lastModifiedBy>
  <cp:revision>15</cp:revision>
  <dcterms:created xsi:type="dcterms:W3CDTF">2009-04-12T05:01:48Z</dcterms:created>
  <dcterms:modified xsi:type="dcterms:W3CDTF">2009-04-14T05:41:02Z</dcterms:modified>
</cp:coreProperties>
</file>