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0" r:id="rId5"/>
    <p:sldId id="259" r:id="rId6"/>
    <p:sldId id="260" r:id="rId7"/>
    <p:sldId id="262" r:id="rId8"/>
    <p:sldId id="270" r:id="rId9"/>
    <p:sldId id="268" r:id="rId10"/>
    <p:sldId id="269" r:id="rId11"/>
    <p:sldId id="281" r:id="rId12"/>
    <p:sldId id="264" r:id="rId13"/>
    <p:sldId id="265" r:id="rId14"/>
    <p:sldId id="266" r:id="rId15"/>
    <p:sldId id="267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63" r:id="rId25"/>
    <p:sldId id="279" r:id="rId26"/>
    <p:sldId id="26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293" autoAdjust="0"/>
  </p:normalViewPr>
  <p:slideViewPr>
    <p:cSldViewPr>
      <p:cViewPr varScale="1">
        <p:scale>
          <a:sx n="73" d="100"/>
          <a:sy n="73" d="100"/>
        </p:scale>
        <p:origin x="-10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2/21/2010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2/21/2010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2/21/2010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2/21/2010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2/21/2010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2/21/2010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2/21/2010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2/21/2010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2/21/2010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2/21/2010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2/21/2010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7C798-3429-42D3-9514-DEBE69C4ACF3}" type="datetimeFigureOut">
              <a:rPr lang="en-US" smtClean="0"/>
              <a:pPr/>
              <a:t>2/21/2010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user\My%20Documents\3D_Diaphragm.wmv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724400"/>
            <a:ext cx="5715000" cy="2133600"/>
          </a:xfrm>
          <a:solidFill>
            <a:srgbClr val="FFFF00"/>
          </a:solidFill>
        </p:spPr>
        <p:txBody>
          <a:bodyPr>
            <a:normAutofit fontScale="85000" lnSpcReduction="20000"/>
          </a:bodyPr>
          <a:lstStyle/>
          <a:p>
            <a:pPr algn="l"/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Ahmed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Fathalla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Ibrahim</a:t>
            </a:r>
            <a:endParaRPr lang="en-US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Associate Professor of Anatomy</a:t>
            </a:r>
          </a:p>
          <a:p>
            <a:pPr algn="l"/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College of Medicine</a:t>
            </a:r>
          </a:p>
          <a:p>
            <a:pPr algn="l"/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 Saud University</a:t>
            </a:r>
          </a:p>
          <a:p>
            <a:pPr algn="l"/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E-mail: ahmedfathala@gmail.com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772400" cy="3429001"/>
          </a:xfr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>
            <a:normAutofit fontScale="90000"/>
          </a:bodyPr>
          <a:lstStyle/>
          <a:p>
            <a:r>
              <a:rPr lang="en-US" sz="8900" b="1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MUSCLES INVOLVED IN RESPIRATION</a:t>
            </a:r>
            <a:r>
              <a:rPr lang="en-US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66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/>
            </a:r>
            <a:br>
              <a:rPr lang="en-US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66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RESPIRATORY MOVEMENTS</a:t>
            </a:r>
            <a:r>
              <a:rPr lang="en-US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B- MOVEMENTS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RIBS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81000" y="1447800"/>
            <a:ext cx="4040188" cy="2133600"/>
          </a:xfrm>
        </p:spPr>
        <p:txBody>
          <a:bodyPr>
            <a:normAutofit fontScale="85000" lnSpcReduction="20000"/>
          </a:bodyPr>
          <a:lstStyle/>
          <a:p>
            <a:pPr algn="ctr"/>
            <a:endParaRPr lang="en-US" sz="200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00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PUMP HANDLE MOVEMENT</a:t>
            </a:r>
          </a:p>
          <a:p>
            <a:pPr algn="ctr"/>
            <a:r>
              <a:rPr lang="en-US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Elevation of ribs</a:t>
            </a:r>
          </a:p>
          <a:p>
            <a:pPr algn="ctr"/>
            <a:endParaRPr lang="en-US" sz="2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 in </a:t>
            </a:r>
            <a:r>
              <a:rPr lang="en-US" sz="2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antero</a:t>
            </a:r>
            <a:r>
              <a:rPr lang="en-US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-posterior diameter of thoracic cavity</a:t>
            </a:r>
          </a:p>
          <a:p>
            <a:endParaRPr lang="en-US" dirty="0"/>
          </a:p>
        </p:txBody>
      </p:sp>
      <p:pic>
        <p:nvPicPr>
          <p:cNvPr id="8" name="Content Placeholder 7" descr="F66122-003-f034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04800" y="3657600"/>
            <a:ext cx="4040188" cy="2818949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174148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BUCKET HANDLE MOVEMENT</a:t>
            </a:r>
          </a:p>
          <a:p>
            <a:pPr algn="ctr"/>
            <a:r>
              <a:rPr lang="en-US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Elevation of ribs</a:t>
            </a:r>
          </a:p>
          <a:p>
            <a:pPr algn="ctr"/>
            <a:endParaRPr lang="en-US" sz="20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 in lateral diameter of thoracic cavity</a:t>
            </a:r>
            <a:endParaRPr lang="en-US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Content Placeholder 8" descr="F66122-003-f034b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24400" y="3339819"/>
            <a:ext cx="4041775" cy="3518181"/>
          </a:xfrm>
        </p:spPr>
      </p:pic>
      <p:sp>
        <p:nvSpPr>
          <p:cNvPr id="7" name="Down Arrow 6"/>
          <p:cNvSpPr/>
          <p:nvPr/>
        </p:nvSpPr>
        <p:spPr>
          <a:xfrm>
            <a:off x="2209800" y="2514600"/>
            <a:ext cx="533400" cy="228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6477000" y="2438400"/>
            <a:ext cx="533400" cy="228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3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ar-SA" dirty="0" smtClean="0"/>
              <a:t>الهدف من الحركات السابقه هو زياده حجم القفص الصدري فيزداد الحجم فيقل الضغط ويحدث الشهيق</a:t>
            </a:r>
            <a:endParaRPr lang="ar-SA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INSPIRATORY MUSCLES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Diaphragm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important muscle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Rib elevators: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intercostal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muscles</a:t>
            </a:r>
            <a:endParaRPr lang="en-US" b="1" dirty="0">
              <a:solidFill>
                <a:srgbClr val="0070C0"/>
              </a:solidFill>
            </a:endParaRPr>
          </a:p>
          <a:p>
            <a:pPr lvl="0"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Accessory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muscles (</a:t>
            </a:r>
            <a:r>
              <a:rPr lang="en-US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 during forced inspiration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 </a:t>
            </a:r>
            <a:r>
              <a:rPr lang="ar-S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انواعها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Muscles attaching cervical vertebrae to first &amp; second rib: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scalene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Muscles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attaching thoracic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cage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upper limb: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pectoralis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major 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57400" y="-228600"/>
            <a:ext cx="8229600" cy="9906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 OF DIAPHRAGM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28600" y="1295400"/>
            <a:ext cx="4343400" cy="879475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Costal: </a:t>
            </a:r>
            <a:r>
              <a:rPr lang="en-US" sz="2000" dirty="0" smtClean="0">
                <a:solidFill>
                  <a:srgbClr val="0070C0"/>
                </a:solidFill>
              </a:rPr>
              <a:t>lower 6 costal cartilages     </a:t>
            </a:r>
          </a:p>
          <a:p>
            <a:pPr marL="457200" indent="-457200"/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Sternal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000" dirty="0" err="1" smtClean="0">
                <a:solidFill>
                  <a:srgbClr val="0070C0"/>
                </a:solidFill>
              </a:rPr>
              <a:t>xiphoid</a:t>
            </a:r>
            <a:r>
              <a:rPr lang="en-US" sz="2000" dirty="0" smtClean="0">
                <a:solidFill>
                  <a:srgbClr val="0070C0"/>
                </a:solidFill>
              </a:rPr>
              <a:t> process of sternum</a:t>
            </a:r>
            <a:endParaRPr lang="en-US" sz="2000" dirty="0">
              <a:solidFill>
                <a:srgbClr val="0070C0"/>
              </a:solidFill>
            </a:endParaRPr>
          </a:p>
        </p:txBody>
      </p:sp>
      <p:pic>
        <p:nvPicPr>
          <p:cNvPr id="8" name="Content Placeholder 7" descr="respiration 00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28600" y="2174874"/>
            <a:ext cx="4343400" cy="4454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1295400"/>
            <a:ext cx="4270375" cy="879475"/>
          </a:xfrm>
        </p:spPr>
        <p:txBody>
          <a:bodyPr>
            <a:normAutofit fontScale="92500"/>
          </a:bodyPr>
          <a:lstStyle/>
          <a:p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Vertebral: </a:t>
            </a:r>
            <a:r>
              <a:rPr lang="en-US" sz="2000" dirty="0" smtClean="0">
                <a:solidFill>
                  <a:srgbClr val="0070C0"/>
                </a:solidFill>
              </a:rPr>
              <a:t>upper 3 lumbar vertebrae</a:t>
            </a:r>
          </a:p>
          <a:p>
            <a:r>
              <a:rPr lang="en-US" sz="2000" dirty="0" smtClean="0"/>
              <a:t>     </a:t>
            </a:r>
            <a:r>
              <a:rPr lang="en-US" sz="2000" dirty="0" smtClean="0">
                <a:solidFill>
                  <a:srgbClr val="0070C0"/>
                </a:solidFill>
              </a:rPr>
              <a:t>(right &amp; left </a:t>
            </a:r>
            <a:r>
              <a:rPr lang="en-US" sz="2000" dirty="0" err="1" smtClean="0">
                <a:solidFill>
                  <a:srgbClr val="0070C0"/>
                </a:solidFill>
              </a:rPr>
              <a:t>crus</a:t>
            </a:r>
            <a:r>
              <a:rPr lang="en-US" sz="2000" dirty="0" smtClean="0">
                <a:solidFill>
                  <a:srgbClr val="0070C0"/>
                </a:solidFill>
              </a:rPr>
              <a:t> + </a:t>
            </a:r>
            <a:r>
              <a:rPr lang="en-US" sz="2000" dirty="0" err="1" smtClean="0">
                <a:solidFill>
                  <a:srgbClr val="0070C0"/>
                </a:solidFill>
              </a:rPr>
              <a:t>arcuate</a:t>
            </a:r>
            <a:r>
              <a:rPr lang="en-US" sz="2000" dirty="0" smtClean="0">
                <a:solidFill>
                  <a:srgbClr val="0070C0"/>
                </a:solidFill>
              </a:rPr>
              <a:t> ligaments)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53000" y="6248400"/>
            <a:ext cx="12354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B. Posterior view</a:t>
            </a:r>
            <a:endParaRPr lang="en-US" sz="1200" dirty="0"/>
          </a:p>
        </p:txBody>
      </p:sp>
      <p:sp>
        <p:nvSpPr>
          <p:cNvPr id="12" name="Right Arrow 11"/>
          <p:cNvSpPr/>
          <p:nvPr/>
        </p:nvSpPr>
        <p:spPr>
          <a:xfrm>
            <a:off x="1371600" y="5867400"/>
            <a:ext cx="3048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>
            <a:off x="3429000" y="5791200"/>
            <a:ext cx="3810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724400" y="5715000"/>
            <a:ext cx="16900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Lateral </a:t>
            </a:r>
            <a:r>
              <a:rPr lang="en-US" sz="1200" dirty="0" err="1" smtClean="0"/>
              <a:t>arcuate</a:t>
            </a:r>
            <a:r>
              <a:rPr lang="en-US" sz="1200" dirty="0" smtClean="0"/>
              <a:t> ligament</a:t>
            </a:r>
            <a:endParaRPr lang="en-US" sz="1200" dirty="0"/>
          </a:p>
        </p:txBody>
      </p:sp>
      <p:pic>
        <p:nvPicPr>
          <p:cNvPr id="18" name="Content Placeholder 17" descr="respiration 00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54904" y="2174874"/>
            <a:ext cx="3984295" cy="4454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4876800" y="6248400"/>
            <a:ext cx="1078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Posterior view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4800600" y="5715000"/>
            <a:ext cx="17397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Medial </a:t>
            </a:r>
            <a:r>
              <a:rPr lang="en-US" sz="1200" b="1" dirty="0" err="1" smtClean="0"/>
              <a:t>arcuate</a:t>
            </a:r>
            <a:r>
              <a:rPr lang="en-US" sz="1200" b="1" dirty="0" smtClean="0"/>
              <a:t> ligament</a:t>
            </a:r>
            <a:endParaRPr lang="en-US" sz="1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162800" y="5715000"/>
            <a:ext cx="17250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Lateral </a:t>
            </a:r>
            <a:r>
              <a:rPr lang="en-US" sz="1200" b="1" dirty="0" err="1" smtClean="0"/>
              <a:t>arcuate</a:t>
            </a:r>
            <a:r>
              <a:rPr lang="en-US" sz="1200" b="1" dirty="0" smtClean="0"/>
              <a:t> ligament</a:t>
            </a:r>
            <a:endParaRPr lang="en-US" sz="1200" b="1" dirty="0"/>
          </a:p>
        </p:txBody>
      </p:sp>
      <p:cxnSp>
        <p:nvCxnSpPr>
          <p:cNvPr id="27" name="Straight Arrow Connector 26"/>
          <p:cNvCxnSpPr/>
          <p:nvPr/>
        </p:nvCxnSpPr>
        <p:spPr>
          <a:xfrm rot="16200000" flipV="1">
            <a:off x="7086600" y="5486400"/>
            <a:ext cx="304800" cy="304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5867400" y="5410200"/>
            <a:ext cx="533400" cy="3810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28600" y="5562600"/>
            <a:ext cx="154401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/>
              <a:t>Lateral </a:t>
            </a:r>
            <a:r>
              <a:rPr lang="en-US" sz="1050" b="1" dirty="0" err="1" smtClean="0"/>
              <a:t>arcuate</a:t>
            </a:r>
            <a:r>
              <a:rPr lang="en-US" sz="1050" b="1" dirty="0" smtClean="0"/>
              <a:t> ligament</a:t>
            </a:r>
            <a:endParaRPr lang="en-US" sz="1050" b="1" dirty="0"/>
          </a:p>
        </p:txBody>
      </p:sp>
      <p:cxnSp>
        <p:nvCxnSpPr>
          <p:cNvPr id="23" name="Straight Arrow Connector 22"/>
          <p:cNvCxnSpPr/>
          <p:nvPr/>
        </p:nvCxnSpPr>
        <p:spPr>
          <a:xfrm rot="5400000" flipH="1" flipV="1">
            <a:off x="1600200" y="5029200"/>
            <a:ext cx="609600" cy="6096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581400" y="5486400"/>
            <a:ext cx="1026243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smtClean="0"/>
              <a:t>Medial </a:t>
            </a:r>
            <a:r>
              <a:rPr lang="en-US" sz="1050" b="1" dirty="0" err="1" smtClean="0"/>
              <a:t>arcuate</a:t>
            </a:r>
            <a:endParaRPr lang="en-US" sz="1050" b="1" dirty="0" smtClean="0"/>
          </a:p>
          <a:p>
            <a:pPr algn="ctr"/>
            <a:r>
              <a:rPr lang="en-US" sz="1050" b="1" dirty="0" smtClean="0"/>
              <a:t> ligament</a:t>
            </a:r>
          </a:p>
          <a:p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 rot="10800000">
            <a:off x="2819400" y="5029200"/>
            <a:ext cx="914400" cy="5334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648200" y="0"/>
            <a:ext cx="35814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اهم اوريجن للحجاب الحاجز لانه ثابت ولا يتحرك ويحقق الهدف من الاورجن </a:t>
            </a:r>
          </a:p>
          <a:p>
            <a:pPr algn="ctr"/>
            <a:r>
              <a:rPr lang="en-US" dirty="0" smtClean="0"/>
              <a:t>1-L-R </a:t>
            </a:r>
            <a:r>
              <a:rPr lang="en-US" dirty="0" err="1" smtClean="0"/>
              <a:t>crus</a:t>
            </a:r>
            <a:r>
              <a:rPr lang="en-US" dirty="0" smtClean="0"/>
              <a:t> : </a:t>
            </a:r>
            <a:r>
              <a:rPr lang="ar-SA" dirty="0" smtClean="0"/>
              <a:t>اهم جزئين واليمنى اكبر من اليسري لان لها وظيفه واخرى وهي دعم الكبد</a:t>
            </a:r>
          </a:p>
          <a:p>
            <a:pPr algn="ctr"/>
            <a:r>
              <a:rPr lang="en-US" dirty="0" smtClean="0"/>
              <a:t>2-Arcuate ligaments : </a:t>
            </a:r>
            <a:r>
              <a:rPr lang="ar-SA" dirty="0" smtClean="0"/>
              <a:t>وظيفتها الربط</a:t>
            </a:r>
            <a:endParaRPr lang="ar-SA" dirty="0"/>
          </a:p>
        </p:txBody>
      </p:sp>
      <p:cxnSp>
        <p:nvCxnSpPr>
          <p:cNvPr id="28" name="Shape 27"/>
          <p:cNvCxnSpPr>
            <a:endCxn id="6" idx="1"/>
          </p:cNvCxnSpPr>
          <p:nvPr/>
        </p:nvCxnSpPr>
        <p:spPr>
          <a:xfrm rot="16200000" flipH="1">
            <a:off x="4312445" y="1402558"/>
            <a:ext cx="515936" cy="14922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0" grpId="0"/>
      <p:bldP spid="21" grpId="0"/>
      <p:bldP spid="16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INSERTION OF DIAPHRAGM</a:t>
            </a:r>
            <a:b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(CENTRAL </a:t>
            </a:r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TENDON </a:t>
            </a:r>
            <a:r>
              <a:rPr lang="ar-SA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واحد فقط</a:t>
            </a:r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Content Placeholder 7" descr="respiration 00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62200"/>
            <a:ext cx="4267200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Content Placeholder 9" descr="respiration 00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28600" y="2362200"/>
            <a:ext cx="4267200" cy="35813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DIAPHRAGM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musculotendinous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partition </a:t>
            </a:r>
            <a:r>
              <a:rPr lang="en-US" b="1" dirty="0" smtClean="0">
                <a:solidFill>
                  <a:srgbClr val="0070C0"/>
                </a:solidFill>
              </a:rPr>
              <a:t>between thoracic &amp; abdominal cavity</a:t>
            </a:r>
          </a:p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Convex</a:t>
            </a:r>
            <a:r>
              <a:rPr lang="en-US" b="1" dirty="0" smtClean="0">
                <a:solidFill>
                  <a:srgbClr val="0070C0"/>
                </a:solidFill>
              </a:rPr>
              <a:t> toward thoracic &amp;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concave</a:t>
            </a:r>
            <a:r>
              <a:rPr lang="en-US" b="1" dirty="0" smtClean="0">
                <a:solidFill>
                  <a:srgbClr val="0070C0"/>
                </a:solidFill>
              </a:rPr>
              <a:t> toward abdominal cavity</a:t>
            </a:r>
          </a:p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Attached to: </a:t>
            </a:r>
            <a:r>
              <a:rPr lang="en-US" b="1" dirty="0" smtClean="0">
                <a:solidFill>
                  <a:srgbClr val="0070C0"/>
                </a:solidFill>
              </a:rPr>
              <a:t>sternum, costal cartilages,12</a:t>
            </a:r>
            <a:r>
              <a:rPr lang="en-US" b="1" baseline="30000" dirty="0" smtClean="0">
                <a:solidFill>
                  <a:srgbClr val="0070C0"/>
                </a:solidFill>
              </a:rPr>
              <a:t>th</a:t>
            </a:r>
            <a:r>
              <a:rPr lang="en-US" b="1" dirty="0" smtClean="0">
                <a:solidFill>
                  <a:srgbClr val="0070C0"/>
                </a:solidFill>
              </a:rPr>
              <a:t> rib &amp; lumbar vertebrae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Fibers </a:t>
            </a:r>
            <a:r>
              <a:rPr lang="en-US" b="1" dirty="0" smtClean="0">
                <a:solidFill>
                  <a:srgbClr val="0070C0"/>
                </a:solidFill>
              </a:rPr>
              <a:t>converge </a:t>
            </a:r>
            <a:r>
              <a:rPr lang="ar-SA" b="1" dirty="0" smtClean="0">
                <a:solidFill>
                  <a:srgbClr val="0070C0"/>
                </a:solidFill>
              </a:rPr>
              <a:t>تميل الى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to join the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central tendon</a:t>
            </a:r>
          </a:p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Nerve supply: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phrenic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nerve (C3,4,5), </a:t>
            </a:r>
            <a:r>
              <a:rPr lang="en-US" b="1" dirty="0" smtClean="0">
                <a:solidFill>
                  <a:srgbClr val="0070C0"/>
                </a:solidFill>
              </a:rPr>
              <a:t>penetrates diaphragm &amp; innervates it from abdominal surface</a:t>
            </a:r>
          </a:p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Action: </a:t>
            </a:r>
            <a:r>
              <a:rPr lang="en-US" b="1" dirty="0" smtClean="0">
                <a:solidFill>
                  <a:srgbClr val="0070C0"/>
                </a:solidFill>
              </a:rPr>
              <a:t>contraction (</a:t>
            </a:r>
            <a:r>
              <a:rPr lang="en-US" b="1" dirty="0" smtClean="0">
                <a:solidFill>
                  <a:srgbClr val="0070C0"/>
                </a:solidFill>
              </a:rPr>
              <a:t>descent </a:t>
            </a:r>
            <a:r>
              <a:rPr lang="ar-SA" b="1" dirty="0" smtClean="0">
                <a:solidFill>
                  <a:srgbClr val="0070C0"/>
                </a:solidFill>
              </a:rPr>
              <a:t>نزول</a:t>
            </a:r>
            <a:r>
              <a:rPr lang="en-US" b="1" dirty="0" smtClean="0">
                <a:solidFill>
                  <a:srgbClr val="0070C0"/>
                </a:solidFill>
              </a:rPr>
              <a:t>) </a:t>
            </a:r>
            <a:r>
              <a:rPr lang="en-US" b="1" dirty="0" smtClean="0">
                <a:solidFill>
                  <a:srgbClr val="0070C0"/>
                </a:solidFill>
              </a:rPr>
              <a:t>of diaphragm increase vertical diameter of thoracic cavity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(essential for normal breathing)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INTERCOSTAL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16002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Attachments: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lower border of rib above to upper border of rib below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Direction of fibers: 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downward &amp; medially</a:t>
            </a: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Content Placeholder 7" descr="F66122-003-f02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3098571"/>
            <a:ext cx="4040188" cy="37594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 Placeholder 12"/>
          <p:cNvSpPr>
            <a:spLocks noGrp="1"/>
          </p:cNvSpPr>
          <p:nvPr>
            <p:ph type="body" sz="quarter" idx="3"/>
          </p:nvPr>
        </p:nvSpPr>
        <p:spPr>
          <a:xfrm>
            <a:off x="4645025" y="1447800"/>
            <a:ext cx="4194175" cy="1219200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Nerve supply: </a:t>
            </a:r>
            <a:r>
              <a:rPr lang="en-US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intercostal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nerves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Action: 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rib elevators (</a:t>
            </a:r>
            <a:r>
              <a:rPr lang="en-US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inspiratory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endParaRPr lang="en-US" dirty="0"/>
          </a:p>
        </p:txBody>
      </p:sp>
      <p:pic>
        <p:nvPicPr>
          <p:cNvPr id="9" name="Content Placeholder 8" descr="F66122-003-f026a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105400" y="2906712"/>
            <a:ext cx="3399190" cy="39512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33400" y="457200"/>
            <a:ext cx="4191000" cy="64135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SCALENE MUSCLES</a:t>
            </a:r>
            <a:endParaRPr lang="en-US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Content Placeholder 11" descr="respiration 0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53000" y="457200"/>
            <a:ext cx="3962400" cy="5838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657600" cy="46910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Origin:</a:t>
            </a:r>
            <a:r>
              <a:rPr lang="en-US" sz="2800" b="1" dirty="0" smtClean="0">
                <a:solidFill>
                  <a:srgbClr val="0070C0"/>
                </a:solidFill>
              </a:rPr>
              <a:t> cervical vertebrae</a:t>
            </a:r>
          </a:p>
          <a:p>
            <a:pPr>
              <a:buFont typeface="Wingdings" pitchFamily="2" charset="2"/>
              <a:buChar char="§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Insertion:</a:t>
            </a:r>
            <a:r>
              <a:rPr lang="en-US" sz="2800" b="1" dirty="0" smtClean="0">
                <a:solidFill>
                  <a:srgbClr val="0070C0"/>
                </a:solidFill>
              </a:rPr>
              <a:t> 1</a:t>
            </a:r>
            <a:r>
              <a:rPr lang="en-US" sz="2800" b="1" baseline="30000" dirty="0" smtClean="0">
                <a:solidFill>
                  <a:srgbClr val="0070C0"/>
                </a:solidFill>
              </a:rPr>
              <a:t>st</a:t>
            </a:r>
            <a:r>
              <a:rPr lang="en-US" sz="2800" b="1" dirty="0" smtClean="0">
                <a:solidFill>
                  <a:srgbClr val="0070C0"/>
                </a:solidFill>
              </a:rPr>
              <a:t> &amp; 2</a:t>
            </a:r>
            <a:r>
              <a:rPr lang="en-US" sz="2800" b="1" baseline="30000" dirty="0" smtClean="0">
                <a:solidFill>
                  <a:srgbClr val="0070C0"/>
                </a:solidFill>
              </a:rPr>
              <a:t>nd</a:t>
            </a:r>
            <a:r>
              <a:rPr lang="en-US" sz="2800" b="1" dirty="0" smtClean="0">
                <a:solidFill>
                  <a:srgbClr val="0070C0"/>
                </a:solidFill>
              </a:rPr>
              <a:t> ribs</a:t>
            </a:r>
          </a:p>
          <a:p>
            <a:pPr>
              <a:buFont typeface="Wingdings" pitchFamily="2" charset="2"/>
              <a:buChar char="§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Action:</a:t>
            </a:r>
            <a:r>
              <a:rPr lang="en-US" sz="2800" b="1" dirty="0" smtClean="0">
                <a:solidFill>
                  <a:srgbClr val="0070C0"/>
                </a:solidFill>
              </a:rPr>
              <a:t> elevates 1</a:t>
            </a:r>
            <a:r>
              <a:rPr lang="en-US" sz="2800" b="1" baseline="30000" dirty="0" smtClean="0">
                <a:solidFill>
                  <a:srgbClr val="0070C0"/>
                </a:solidFill>
              </a:rPr>
              <a:t>st</a:t>
            </a:r>
            <a:r>
              <a:rPr lang="en-US" sz="2800" b="1" dirty="0" smtClean="0">
                <a:solidFill>
                  <a:srgbClr val="0070C0"/>
                </a:solidFill>
              </a:rPr>
              <a:t> &amp; 2</a:t>
            </a:r>
            <a:r>
              <a:rPr lang="en-US" sz="2800" b="1" baseline="30000" dirty="0" smtClean="0">
                <a:solidFill>
                  <a:srgbClr val="0070C0"/>
                </a:solidFill>
              </a:rPr>
              <a:t>nd</a:t>
            </a:r>
            <a:r>
              <a:rPr lang="en-US" sz="2800" b="1" dirty="0" smtClean="0">
                <a:solidFill>
                  <a:srgbClr val="0070C0"/>
                </a:solidFill>
              </a:rPr>
              <a:t> ribs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inspiratory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81800" y="685800"/>
            <a:ext cx="21672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5-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Scalenus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anterior</a:t>
            </a:r>
          </a:p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Scalenus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medius</a:t>
            </a:r>
            <a:endParaRPr lang="en-US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Scalenus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posterior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05600" y="4419600"/>
            <a:ext cx="6097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1</a:t>
            </a:r>
            <a:r>
              <a:rPr lang="en-US" sz="1400" b="1" baseline="30000" dirty="0" smtClean="0">
                <a:solidFill>
                  <a:srgbClr val="FF0000"/>
                </a:solidFill>
              </a:rPr>
              <a:t>st</a:t>
            </a:r>
            <a:r>
              <a:rPr lang="en-US" sz="1400" b="1" dirty="0" smtClean="0">
                <a:solidFill>
                  <a:srgbClr val="FF0000"/>
                </a:solidFill>
              </a:rPr>
              <a:t> rib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81800" y="5029200"/>
            <a:ext cx="6495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2</a:t>
            </a:r>
            <a:r>
              <a:rPr lang="en-US" sz="1400" b="1" baseline="30000" dirty="0" smtClean="0">
                <a:solidFill>
                  <a:srgbClr val="FF0000"/>
                </a:solidFill>
              </a:rPr>
              <a:t>nd</a:t>
            </a:r>
            <a:r>
              <a:rPr lang="en-US" sz="1400" b="1" dirty="0" smtClean="0">
                <a:solidFill>
                  <a:srgbClr val="FF0000"/>
                </a:solidFill>
              </a:rPr>
              <a:t> rib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10400" y="2209800"/>
            <a:ext cx="1914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Cervical vertebrae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8" name="Straight Arrow Connector 17"/>
          <p:cNvCxnSpPr>
            <a:stCxn id="16" idx="1"/>
          </p:cNvCxnSpPr>
          <p:nvPr/>
        </p:nvCxnSpPr>
        <p:spPr>
          <a:xfrm rot="10800000">
            <a:off x="6477000" y="1524000"/>
            <a:ext cx="533400" cy="8704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PECTORALIS MAJOR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228600" y="1535112"/>
            <a:ext cx="4343400" cy="128428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Origin:</a:t>
            </a:r>
            <a:r>
              <a:rPr lang="en-US" dirty="0" smtClean="0">
                <a:solidFill>
                  <a:srgbClr val="0070C0"/>
                </a:solidFill>
              </a:rPr>
              <a:t> sternum + costal cartilages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Insertion: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humerus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0" name="Content Placeholder 9" descr="F66122-007-f113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28600" y="3200400"/>
            <a:ext cx="4268788" cy="33549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5025" y="1295400"/>
            <a:ext cx="4041775" cy="1523999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Action:</a:t>
            </a:r>
            <a:r>
              <a:rPr lang="en-US" dirty="0" smtClean="0">
                <a:solidFill>
                  <a:srgbClr val="0070C0"/>
                </a:solidFill>
              </a:rPr>
              <a:t> increases </a:t>
            </a:r>
            <a:r>
              <a:rPr lang="en-US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antero</a:t>
            </a:r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-posterior diameter </a:t>
            </a:r>
            <a:r>
              <a:rPr lang="en-US" dirty="0" smtClean="0">
                <a:solidFill>
                  <a:srgbClr val="0070C0"/>
                </a:solidFill>
              </a:rPr>
              <a:t>of thoracic cavity, when arm is fixed 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inspiratory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Content Placeholder 10" descr="F66122-003-f01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8200" y="3200400"/>
            <a:ext cx="4270375" cy="33977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EXPIRATORY </a:t>
            </a:r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MUSCLES </a:t>
            </a:r>
            <a:r>
              <a:rPr lang="ar-SA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لا تعمل الا عند الجهد فقط</a:t>
            </a:r>
            <a:endParaRPr lang="en-US" sz="20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 fontScale="92500" lnSpcReduction="20000"/>
          </a:bodyPr>
          <a:lstStyle/>
          <a:p>
            <a:pPr lvl="0">
              <a:buFont typeface="Wingdings" pitchFamily="2" charset="2"/>
              <a:buChar char="q"/>
            </a:pPr>
            <a:r>
              <a:rPr lang="en-US" sz="4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 only during forced expiration</a:t>
            </a:r>
          </a:p>
          <a:p>
            <a:pPr lvl="0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Rib depressors: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Internal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intercostal</a:t>
            </a:r>
            <a:endParaRPr lang="en-US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Innermost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intercostal</a:t>
            </a:r>
            <a:endParaRPr lang="en-US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Subcostals</a:t>
            </a:r>
            <a:endParaRPr lang="en-US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Transversus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thoracis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 abdominal wall muscles: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oblique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Internal oblique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Transversus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abdominis</a:t>
            </a:r>
            <a:endParaRPr lang="en-US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Rectus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abdominis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9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students should: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>
                <a:solidFill>
                  <a:srgbClr val="0070C0"/>
                </a:solidFill>
              </a:rPr>
              <a:t>Describe the components of the thoracic cage and their </a:t>
            </a:r>
            <a:r>
              <a:rPr lang="en-US" b="1" i="1" dirty="0" smtClean="0">
                <a:solidFill>
                  <a:srgbClr val="0070C0"/>
                </a:solidFill>
              </a:rPr>
              <a:t>articulations.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Describe </a:t>
            </a:r>
            <a:r>
              <a:rPr lang="en-US" b="1" i="1" dirty="0">
                <a:solidFill>
                  <a:srgbClr val="0070C0"/>
                </a:solidFill>
              </a:rPr>
              <a:t>in brief the respiratory </a:t>
            </a:r>
            <a:r>
              <a:rPr lang="en-US" b="1" i="1" dirty="0" smtClean="0">
                <a:solidFill>
                  <a:srgbClr val="0070C0"/>
                </a:solidFill>
              </a:rPr>
              <a:t>movements.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List </a:t>
            </a:r>
            <a:r>
              <a:rPr lang="en-US" b="1" i="1" dirty="0">
                <a:solidFill>
                  <a:srgbClr val="0070C0"/>
                </a:solidFill>
              </a:rPr>
              <a:t>the muscles involved in inspiration and in </a:t>
            </a:r>
            <a:r>
              <a:rPr lang="en-US" b="1" i="1" dirty="0" smtClean="0">
                <a:solidFill>
                  <a:srgbClr val="0070C0"/>
                </a:solidFill>
              </a:rPr>
              <a:t>expiration.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Describe </a:t>
            </a:r>
            <a:r>
              <a:rPr lang="en-US" b="1" i="1" dirty="0">
                <a:solidFill>
                  <a:srgbClr val="0070C0"/>
                </a:solidFill>
              </a:rPr>
              <a:t>the attachments of each muscle to the thoracic cage and its nerve </a:t>
            </a:r>
            <a:r>
              <a:rPr lang="en-US" b="1" i="1" dirty="0" smtClean="0">
                <a:solidFill>
                  <a:srgbClr val="0070C0"/>
                </a:solidFill>
              </a:rPr>
              <a:t>supply.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Describe </a:t>
            </a:r>
            <a:r>
              <a:rPr lang="en-US" b="1" i="1" dirty="0">
                <a:solidFill>
                  <a:srgbClr val="0070C0"/>
                </a:solidFill>
              </a:rPr>
              <a:t>the origin, insertion, nerve supply of diaphragm.</a:t>
            </a:r>
          </a:p>
          <a:p>
            <a:pPr>
              <a:buNone/>
            </a:pP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RIB DEPRESSORS: REST OF INTERCOSTAL MUSCLES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979487"/>
          </a:xfrm>
        </p:spPr>
        <p:txBody>
          <a:bodyPr>
            <a:normAutofit fontScale="85000" lnSpcReduction="20000"/>
          </a:bodyPr>
          <a:lstStyle/>
          <a:p>
            <a:pPr marL="457200" indent="-457200"/>
            <a:r>
              <a:rPr lang="en-US" dirty="0" smtClean="0">
                <a:solidFill>
                  <a:srgbClr val="0070C0"/>
                </a:solidFill>
              </a:rPr>
              <a:t>1. Internal </a:t>
            </a:r>
            <a:r>
              <a:rPr lang="en-US" dirty="0" err="1" smtClean="0">
                <a:solidFill>
                  <a:srgbClr val="0070C0"/>
                </a:solidFill>
              </a:rPr>
              <a:t>intercostal</a:t>
            </a:r>
            <a:endParaRPr lang="en-US" dirty="0" smtClean="0">
              <a:solidFill>
                <a:srgbClr val="0070C0"/>
              </a:solidFill>
            </a:endParaRPr>
          </a:p>
          <a:p>
            <a:pPr marL="457200" indent="-457200"/>
            <a:r>
              <a:rPr lang="en-US" dirty="0" smtClean="0">
                <a:solidFill>
                  <a:srgbClr val="0070C0"/>
                </a:solidFill>
              </a:rPr>
              <a:t>2. Innermost </a:t>
            </a:r>
            <a:r>
              <a:rPr lang="en-US" dirty="0" err="1" smtClean="0">
                <a:solidFill>
                  <a:srgbClr val="0070C0"/>
                </a:solidFill>
              </a:rPr>
              <a:t>intercostal</a:t>
            </a:r>
            <a:endParaRPr lang="en-US" dirty="0" smtClean="0">
              <a:solidFill>
                <a:srgbClr val="0070C0"/>
              </a:solidFill>
            </a:endParaRPr>
          </a:p>
          <a:p>
            <a:pPr marL="457200" indent="-457200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Direction: </a:t>
            </a:r>
            <a:r>
              <a:rPr lang="en-US" dirty="0" smtClean="0">
                <a:solidFill>
                  <a:srgbClr val="0070C0"/>
                </a:solidFill>
              </a:rPr>
              <a:t>upward &amp; medially</a:t>
            </a:r>
          </a:p>
        </p:txBody>
      </p:sp>
      <p:pic>
        <p:nvPicPr>
          <p:cNvPr id="9" name="Content Placeholder 8" descr="F66122-003-f02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04800" y="2869971"/>
            <a:ext cx="4343400" cy="39880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181600" y="1447800"/>
            <a:ext cx="3733800" cy="1219200"/>
          </a:xfrm>
        </p:spPr>
        <p:txBody>
          <a:bodyPr>
            <a:normAutofit fontScale="92500" lnSpcReduction="20000"/>
          </a:bodyPr>
          <a:lstStyle/>
          <a:p>
            <a:pPr marL="457200" indent="-457200"/>
            <a:r>
              <a:rPr lang="en-US" sz="2200" dirty="0" smtClean="0">
                <a:solidFill>
                  <a:srgbClr val="0070C0"/>
                </a:solidFill>
              </a:rPr>
              <a:t>3. </a:t>
            </a:r>
            <a:r>
              <a:rPr lang="en-US" sz="2200" dirty="0" err="1" smtClean="0">
                <a:solidFill>
                  <a:srgbClr val="0070C0"/>
                </a:solidFill>
              </a:rPr>
              <a:t>Subcostal</a:t>
            </a:r>
            <a:endParaRPr lang="en-US" sz="2200" dirty="0" smtClean="0">
              <a:solidFill>
                <a:srgbClr val="0070C0"/>
              </a:solidFill>
            </a:endParaRPr>
          </a:p>
          <a:p>
            <a:pPr marL="457200" indent="-457200"/>
            <a:r>
              <a:rPr lang="en-US" sz="2200" dirty="0" smtClean="0">
                <a:solidFill>
                  <a:srgbClr val="0070C0"/>
                </a:solidFill>
              </a:rPr>
              <a:t>4. </a:t>
            </a:r>
            <a:r>
              <a:rPr lang="en-US" sz="2200" dirty="0" err="1" smtClean="0">
                <a:solidFill>
                  <a:srgbClr val="0070C0"/>
                </a:solidFill>
              </a:rPr>
              <a:t>Transversus</a:t>
            </a:r>
            <a:r>
              <a:rPr lang="en-US" sz="2200" dirty="0" smtClean="0">
                <a:solidFill>
                  <a:srgbClr val="0070C0"/>
                </a:solidFill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</a:rPr>
              <a:t>thoracis</a:t>
            </a:r>
            <a:endParaRPr lang="en-US" sz="2200" dirty="0" smtClean="0">
              <a:solidFill>
                <a:srgbClr val="0070C0"/>
              </a:solidFill>
            </a:endParaRPr>
          </a:p>
          <a:p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Nerve supply: </a:t>
            </a:r>
            <a:r>
              <a:rPr lang="en-US" sz="2200" dirty="0" err="1" smtClean="0">
                <a:solidFill>
                  <a:srgbClr val="0070C0"/>
                </a:solidFill>
              </a:rPr>
              <a:t>intercostal</a:t>
            </a:r>
            <a:r>
              <a:rPr lang="en-US" sz="2200" dirty="0" smtClean="0">
                <a:solidFill>
                  <a:srgbClr val="0070C0"/>
                </a:solidFill>
              </a:rPr>
              <a:t> nerves     (ventral </a:t>
            </a:r>
            <a:r>
              <a:rPr lang="en-US" sz="2200" dirty="0" err="1" smtClean="0">
                <a:solidFill>
                  <a:srgbClr val="0070C0"/>
                </a:solidFill>
              </a:rPr>
              <a:t>rami</a:t>
            </a:r>
            <a:r>
              <a:rPr lang="en-US" sz="2200" dirty="0" smtClean="0">
                <a:solidFill>
                  <a:srgbClr val="0070C0"/>
                </a:solidFill>
              </a:rPr>
              <a:t> of T1-T11)                 </a:t>
            </a:r>
            <a:endParaRPr lang="en-US" sz="2200" dirty="0">
              <a:solidFill>
                <a:srgbClr val="0070C0"/>
              </a:solidFill>
            </a:endParaRPr>
          </a:p>
        </p:txBody>
      </p:sp>
      <p:pic>
        <p:nvPicPr>
          <p:cNvPr id="10" name="Content Placeholder 9" descr="F66122-003-f02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410200" y="2895600"/>
            <a:ext cx="3352800" cy="3962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 ABDOMINAL WALL 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0" y="1219200"/>
            <a:ext cx="4724400" cy="1031875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oblique (outer layer)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Direction: </a:t>
            </a:r>
            <a:r>
              <a:rPr lang="en-US" sz="2000" dirty="0" smtClean="0">
                <a:solidFill>
                  <a:srgbClr val="0070C0"/>
                </a:solidFill>
              </a:rPr>
              <a:t>downward &amp; medially</a:t>
            </a:r>
            <a:endParaRPr lang="en-US" sz="2000" dirty="0">
              <a:solidFill>
                <a:srgbClr val="0070C0"/>
              </a:solidFill>
            </a:endParaRPr>
          </a:p>
        </p:txBody>
      </p:sp>
      <p:pic>
        <p:nvPicPr>
          <p:cNvPr id="10" name="Content Placeholder 9" descr="respiration 01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3400" y="2514600"/>
            <a:ext cx="3581400" cy="41798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419600" y="1219200"/>
            <a:ext cx="4724400" cy="1143001"/>
          </a:xfrm>
        </p:spPr>
        <p:txBody>
          <a:bodyPr>
            <a:normAutofit fontScale="62500" lnSpcReduction="20000"/>
          </a:bodyPr>
          <a:lstStyle/>
          <a:p>
            <a:endParaRPr lang="en-US" sz="2000" dirty="0" smtClean="0"/>
          </a:p>
          <a:p>
            <a:r>
              <a:rPr lang="en-US" sz="45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Internal oblique (middle layer)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Direction: </a:t>
            </a:r>
            <a:r>
              <a:rPr lang="en-US" sz="3200" dirty="0" smtClean="0">
                <a:solidFill>
                  <a:srgbClr val="0070C0"/>
                </a:solidFill>
              </a:rPr>
              <a:t>upward &amp; medially</a:t>
            </a:r>
          </a:p>
          <a:p>
            <a:endParaRPr lang="en-US" dirty="0"/>
          </a:p>
        </p:txBody>
      </p:sp>
      <p:pic>
        <p:nvPicPr>
          <p:cNvPr id="11" name="Content Placeholder 10" descr="respiration 01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514600"/>
            <a:ext cx="3200400" cy="41798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Down Arrow 6"/>
          <p:cNvSpPr/>
          <p:nvPr/>
        </p:nvSpPr>
        <p:spPr>
          <a:xfrm>
            <a:off x="3733800" y="3733800"/>
            <a:ext cx="228600" cy="304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153400" y="4191000"/>
            <a:ext cx="6912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7030A0"/>
                </a:solidFill>
              </a:rPr>
              <a:t>Linea</a:t>
            </a:r>
            <a:endParaRPr lang="en-US" b="1" dirty="0" smtClean="0">
              <a:solidFill>
                <a:srgbClr val="7030A0"/>
              </a:solidFill>
            </a:endParaRPr>
          </a:p>
          <a:p>
            <a:pPr algn="ctr"/>
            <a:r>
              <a:rPr lang="en-US" b="1" dirty="0" smtClean="0">
                <a:solidFill>
                  <a:srgbClr val="7030A0"/>
                </a:solidFill>
              </a:rPr>
              <a:t>alba</a:t>
            </a:r>
            <a:endParaRPr lang="en-US" b="1" dirty="0">
              <a:solidFill>
                <a:srgbClr val="7030A0"/>
              </a:solidFill>
            </a:endParaRPr>
          </a:p>
        </p:txBody>
      </p:sp>
      <p:cxnSp>
        <p:nvCxnSpPr>
          <p:cNvPr id="15" name="Straight Connector 14"/>
          <p:cNvCxnSpPr>
            <a:stCxn id="8" idx="1"/>
          </p:cNvCxnSpPr>
          <p:nvPr/>
        </p:nvCxnSpPr>
        <p:spPr>
          <a:xfrm rot="10800000">
            <a:off x="7772400" y="4495800"/>
            <a:ext cx="381000" cy="183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own Arrow 16"/>
          <p:cNvSpPr/>
          <p:nvPr/>
        </p:nvSpPr>
        <p:spPr>
          <a:xfrm>
            <a:off x="838200" y="3962400"/>
            <a:ext cx="152400" cy="228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4953000" y="4724400"/>
            <a:ext cx="3810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553200" y="5181600"/>
            <a:ext cx="25908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بسبب عدم وجود عظمه ترتبط بها العضلات البطنيه تقوم هذه العضلات بالاتصال مع بعض لتكون لينيا البا التي تقوم مقام العظم </a:t>
            </a:r>
            <a:endParaRPr lang="ar-SA" dirty="0"/>
          </a:p>
        </p:txBody>
      </p:sp>
      <p:sp>
        <p:nvSpPr>
          <p:cNvPr id="19" name="Down Arrow 18"/>
          <p:cNvSpPr/>
          <p:nvPr/>
        </p:nvSpPr>
        <p:spPr>
          <a:xfrm>
            <a:off x="8305800" y="4724400"/>
            <a:ext cx="3048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 ABDOMINAL WALL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295400"/>
            <a:ext cx="4497388" cy="1219199"/>
          </a:xfrm>
        </p:spPr>
        <p:txBody>
          <a:bodyPr>
            <a:normAutofit fontScale="77500" lnSpcReduction="20000"/>
          </a:bodyPr>
          <a:lstStyle/>
          <a:p>
            <a:r>
              <a:rPr lang="en-US" sz="4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Transversus</a:t>
            </a:r>
            <a:r>
              <a:rPr lang="en-US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abdominis</a:t>
            </a:r>
            <a:r>
              <a:rPr lang="en-US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(inner layer)</a:t>
            </a:r>
          </a:p>
          <a:p>
            <a:pPr>
              <a:buFont typeface="Wingdings" pitchFamily="2" charset="2"/>
              <a:buChar char="§"/>
            </a:pPr>
            <a:r>
              <a:rPr lang="en-US" sz="31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Direction:</a:t>
            </a:r>
            <a:r>
              <a:rPr lang="en-US" sz="3100" dirty="0" smtClean="0">
                <a:solidFill>
                  <a:srgbClr val="0070C0"/>
                </a:solidFill>
              </a:rPr>
              <a:t> transverse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71600"/>
            <a:ext cx="4270375" cy="990600"/>
          </a:xfrm>
        </p:spPr>
        <p:txBody>
          <a:bodyPr>
            <a:normAutofit lnSpcReduction="10000"/>
          </a:bodyPr>
          <a:lstStyle/>
          <a:p>
            <a:r>
              <a:rPr lang="en-US" sz="35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Rectus</a:t>
            </a:r>
            <a:r>
              <a:rPr lang="en-US" sz="35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5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abdominis</a:t>
            </a:r>
            <a:endParaRPr lang="en-US" sz="35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Direction: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vertical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2" name="Content Placeholder 11" descr="respiration 01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52400" y="2667000"/>
            <a:ext cx="3886200" cy="4038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Content Placeholder 6" descr="respiration 01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7010400" y="2667000"/>
            <a:ext cx="1919197" cy="39512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4495800" y="3886200"/>
            <a:ext cx="20628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7030A0"/>
                </a:solidFill>
              </a:rPr>
              <a:t>Rectus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abdominis</a:t>
            </a:r>
            <a:endParaRPr lang="en-US" sz="2000" b="1" dirty="0">
              <a:solidFill>
                <a:srgbClr val="7030A0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6477000" y="4114800"/>
            <a:ext cx="1143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 flipH="1" flipV="1">
            <a:off x="7581900" y="3924300"/>
            <a:ext cx="228600" cy="152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16200000" flipH="1">
            <a:off x="7581900" y="4152900"/>
            <a:ext cx="228600" cy="152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191000" y="4876800"/>
            <a:ext cx="2599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7030A0"/>
                </a:solidFill>
              </a:rPr>
              <a:t>Transversus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abdominis</a:t>
            </a:r>
            <a:endParaRPr lang="en-US" sz="2000" b="1" dirty="0">
              <a:solidFill>
                <a:srgbClr val="7030A0"/>
              </a:solidFill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6705600" y="4953000"/>
            <a:ext cx="6858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1143000" y="4953000"/>
            <a:ext cx="5334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ight Arrow 46"/>
          <p:cNvSpPr/>
          <p:nvPr/>
        </p:nvSpPr>
        <p:spPr>
          <a:xfrm>
            <a:off x="228600" y="4953000"/>
            <a:ext cx="3048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>
            <a:stCxn id="42" idx="1"/>
          </p:cNvCxnSpPr>
          <p:nvPr/>
        </p:nvCxnSpPr>
        <p:spPr>
          <a:xfrm rot="10800000">
            <a:off x="1905000" y="5029201"/>
            <a:ext cx="2286000" cy="4765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ight Arrow 51"/>
          <p:cNvSpPr/>
          <p:nvPr/>
        </p:nvSpPr>
        <p:spPr>
          <a:xfrm>
            <a:off x="304800" y="5486400"/>
            <a:ext cx="3048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/>
          <p:cNvCxnSpPr/>
          <p:nvPr/>
        </p:nvCxnSpPr>
        <p:spPr>
          <a:xfrm flipV="1">
            <a:off x="1143000" y="5334000"/>
            <a:ext cx="1219200" cy="152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Left Arrow 58"/>
          <p:cNvSpPr/>
          <p:nvPr/>
        </p:nvSpPr>
        <p:spPr>
          <a:xfrm>
            <a:off x="3505200" y="4267200"/>
            <a:ext cx="3810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/>
          <p:cNvCxnSpPr/>
          <p:nvPr/>
        </p:nvCxnSpPr>
        <p:spPr>
          <a:xfrm rot="10800000">
            <a:off x="8077200" y="4343400"/>
            <a:ext cx="304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Left Arrow 66"/>
          <p:cNvSpPr/>
          <p:nvPr/>
        </p:nvSpPr>
        <p:spPr>
          <a:xfrm>
            <a:off x="8839200" y="4267200"/>
            <a:ext cx="304800" cy="1524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2" grpId="0" animBg="1"/>
      <p:bldP spid="59" grpId="0" animBg="1"/>
      <p:bldP spid="6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 abdominal wall 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5626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0070C0"/>
                </a:solidFill>
              </a:rPr>
              <a:t>Is formed of  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layers  of muscles of  fibers running in different directions </a:t>
            </a:r>
            <a:r>
              <a:rPr lang="en-US" sz="2400" b="1" dirty="0" smtClean="0">
                <a:solidFill>
                  <a:srgbClr val="0070C0"/>
                </a:solidFill>
              </a:rPr>
              <a:t>(to increase strength of anterior abdominal wall)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0070C0"/>
                </a:solidFill>
              </a:rPr>
              <a:t>The 3 muscles 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 a sheath in which a fourth muscles lies (</a:t>
            </a:r>
            <a:r>
              <a:rPr lang="en-US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rectus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abdominis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0070C0"/>
                </a:solidFill>
              </a:rPr>
              <a:t>Muscles are attached to: 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sternum, costal cartilages and ribs  </a:t>
            </a:r>
            <a:r>
              <a:rPr lang="en-US" sz="2400" b="1" dirty="0" smtClean="0">
                <a:solidFill>
                  <a:srgbClr val="0070C0"/>
                </a:solidFill>
              </a:rPr>
              <a:t>+ hip bones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0070C0"/>
                </a:solidFill>
              </a:rPr>
              <a:t>The </a:t>
            </a:r>
            <a:r>
              <a:rPr lang="en-US" sz="2400" b="1" dirty="0" err="1" smtClean="0">
                <a:solidFill>
                  <a:srgbClr val="0070C0"/>
                </a:solidFill>
              </a:rPr>
              <a:t>aponeurosis</a:t>
            </a:r>
            <a:r>
              <a:rPr lang="en-US" sz="2400" b="1" dirty="0" smtClean="0">
                <a:solidFill>
                  <a:srgbClr val="0070C0"/>
                </a:solidFill>
              </a:rPr>
              <a:t> of the 3 muscles on both sides fuse in the midline  to form </a:t>
            </a:r>
            <a:r>
              <a:rPr lang="en-US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linea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alba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 (during forced expiration): </a:t>
            </a:r>
            <a:r>
              <a:rPr lang="en-US" sz="2400" b="1" dirty="0" smtClean="0">
                <a:solidFill>
                  <a:srgbClr val="0070C0"/>
                </a:solidFill>
              </a:rPr>
              <a:t>Compression of abdominal viscera to help in ascent of diaphragm (during forced expiration)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Nerve supply: </a:t>
            </a:r>
            <a:r>
              <a:rPr lang="en-US" sz="2400" b="1" dirty="0" smtClean="0">
                <a:solidFill>
                  <a:srgbClr val="0070C0"/>
                </a:solidFill>
              </a:rPr>
              <a:t>lower  </a:t>
            </a:r>
            <a:r>
              <a:rPr lang="en-US" sz="2400" b="1" dirty="0" err="1" smtClean="0">
                <a:solidFill>
                  <a:srgbClr val="0070C0"/>
                </a:solidFill>
              </a:rPr>
              <a:t>intercostal</a:t>
            </a:r>
            <a:r>
              <a:rPr lang="en-US" sz="2400" b="1" dirty="0" smtClean="0">
                <a:solidFill>
                  <a:srgbClr val="0070C0"/>
                </a:solidFill>
              </a:rPr>
              <a:t> nerves (T7 – T11), </a:t>
            </a:r>
            <a:r>
              <a:rPr lang="en-US" sz="2400" b="1" dirty="0" err="1" smtClean="0">
                <a:solidFill>
                  <a:srgbClr val="0070C0"/>
                </a:solidFill>
              </a:rPr>
              <a:t>subcostal</a:t>
            </a:r>
            <a:r>
              <a:rPr lang="en-US" sz="2400" b="1" dirty="0" smtClean="0">
                <a:solidFill>
                  <a:srgbClr val="0070C0"/>
                </a:solidFill>
              </a:rPr>
              <a:t> nerve (T12) and first lumbar nerve.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 OF RESPIRATORY MOVEMENTS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1447800"/>
            <a:ext cx="4497388" cy="639762"/>
          </a:xfrm>
        </p:spPr>
        <p:txBody>
          <a:bodyPr>
            <a:noAutofit/>
          </a:bodyPr>
          <a:lstStyle/>
          <a:p>
            <a:pPr algn="ctr"/>
            <a:r>
              <a:rPr lang="en-US" sz="3600" u="sng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Inspiration</a:t>
            </a:r>
            <a:endParaRPr lang="en-US" sz="3600" u="sng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0" y="2209800"/>
            <a:ext cx="4495800" cy="46482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Quiet </a:t>
            </a: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Inspiration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(active)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1447800"/>
            <a:ext cx="4498975" cy="639762"/>
          </a:xfrm>
        </p:spPr>
        <p:txBody>
          <a:bodyPr>
            <a:noAutofit/>
          </a:bodyPr>
          <a:lstStyle/>
          <a:p>
            <a:pPr algn="ctr"/>
            <a:r>
              <a:rPr lang="en-US" sz="3600" u="sng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Expiration</a:t>
            </a:r>
            <a:endParaRPr lang="en-US" sz="3600" u="sng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343400" y="2174874"/>
            <a:ext cx="4800601" cy="468312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Quiet Expiration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(passive)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>
                <a:solidFill>
                  <a:srgbClr val="0070C0"/>
                </a:solidFill>
              </a:rPr>
              <a:t>Elastic recoil of lung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>
                <a:solidFill>
                  <a:srgbClr val="0070C0"/>
                </a:solidFill>
              </a:rPr>
              <a:t>Relaxation of diaphragm &amp; external </a:t>
            </a:r>
            <a:r>
              <a:rPr lang="en-US" sz="1800" dirty="0" err="1" smtClean="0">
                <a:solidFill>
                  <a:srgbClr val="0070C0"/>
                </a:solidFill>
              </a:rPr>
              <a:t>intercostal</a:t>
            </a:r>
            <a:endParaRPr lang="en-US" sz="1800" dirty="0" smtClean="0">
              <a:solidFill>
                <a:srgbClr val="0070C0"/>
              </a:solidFill>
            </a:endParaRPr>
          </a:p>
          <a:p>
            <a:pPr marL="457200" indent="-457200">
              <a:buNone/>
            </a:pPr>
            <a:endParaRPr lang="en-US" sz="1800" dirty="0" smtClean="0"/>
          </a:p>
          <a:p>
            <a:pPr marL="457200" indent="-457200">
              <a:buFont typeface="Wingdings" pitchFamily="2" charset="2"/>
              <a:buChar char="§"/>
            </a:pP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Forced Expiration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(active):</a:t>
            </a:r>
          </a:p>
          <a:p>
            <a:pPr marL="457200" indent="-457200">
              <a:buNone/>
            </a:pPr>
            <a:r>
              <a:rPr lang="en-US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Contraction of anterior            Depression of ribs</a:t>
            </a:r>
          </a:p>
          <a:p>
            <a:pPr marL="457200" indent="-457200">
              <a:buNone/>
            </a:pPr>
            <a:r>
              <a:rPr lang="en-US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bdominal wall muscles          </a:t>
            </a:r>
            <a:r>
              <a:rPr lang="en-US" sz="1800" dirty="0" smtClean="0">
                <a:solidFill>
                  <a:srgbClr val="0070C0"/>
                </a:solidFill>
              </a:rPr>
              <a:t>(rest of </a:t>
            </a:r>
            <a:r>
              <a:rPr lang="en-US" sz="1800" dirty="0" err="1" smtClean="0">
                <a:solidFill>
                  <a:srgbClr val="0070C0"/>
                </a:solidFill>
              </a:rPr>
              <a:t>intercostal</a:t>
            </a:r>
            <a:endParaRPr lang="en-US" sz="1800" dirty="0" smtClean="0">
              <a:solidFill>
                <a:srgbClr val="0070C0"/>
              </a:solidFill>
            </a:endParaRPr>
          </a:p>
          <a:p>
            <a:pPr marL="457200" indent="-457200">
              <a:buNone/>
            </a:pPr>
            <a:r>
              <a:rPr lang="en-US" sz="1800" dirty="0">
                <a:solidFill>
                  <a:srgbClr val="0070C0"/>
                </a:solidFill>
              </a:rPr>
              <a:t> </a:t>
            </a:r>
            <a:r>
              <a:rPr lang="en-US" sz="1800" dirty="0" smtClean="0">
                <a:solidFill>
                  <a:srgbClr val="0070C0"/>
                </a:solidFill>
              </a:rPr>
              <a:t>                                                      muscles)</a:t>
            </a:r>
          </a:p>
          <a:p>
            <a:pPr marL="457200" indent="-457200">
              <a:buNone/>
            </a:pPr>
            <a:r>
              <a:rPr lang="en-US" sz="1800" dirty="0" smtClean="0">
                <a:solidFill>
                  <a:srgbClr val="0070C0"/>
                </a:solidFill>
              </a:rPr>
              <a:t>Compression of abdominal</a:t>
            </a:r>
          </a:p>
          <a:p>
            <a:pPr marL="457200" indent="-457200">
              <a:buNone/>
            </a:pPr>
            <a:r>
              <a:rPr lang="en-US" sz="1800" dirty="0" smtClean="0">
                <a:solidFill>
                  <a:srgbClr val="0070C0"/>
                </a:solidFill>
              </a:rPr>
              <a:t>                 viscera</a:t>
            </a:r>
          </a:p>
          <a:p>
            <a:pPr marL="457200" indent="-457200">
              <a:buNone/>
            </a:pPr>
            <a:endParaRPr lang="en-US" sz="1800" dirty="0" smtClean="0">
              <a:solidFill>
                <a:srgbClr val="0070C0"/>
              </a:solidFill>
            </a:endParaRPr>
          </a:p>
          <a:p>
            <a:pPr marL="457200" indent="-457200">
              <a:buNone/>
            </a:pPr>
            <a:r>
              <a:rPr lang="en-US" sz="1800" dirty="0" smtClean="0">
                <a:solidFill>
                  <a:srgbClr val="0070C0"/>
                </a:solidFill>
              </a:rPr>
              <a:t>     Ascent of diaphragm</a:t>
            </a:r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667000"/>
            <a:ext cx="44958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Contraction (Descent)      Elevation of ribs </a:t>
            </a:r>
          </a:p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diaphragm     </a:t>
            </a:r>
            <a:r>
              <a:rPr lang="en-US" dirty="0" smtClean="0">
                <a:solidFill>
                  <a:srgbClr val="0070C0"/>
                </a:solidFill>
              </a:rPr>
              <a:t>               (external </a:t>
            </a:r>
            <a:r>
              <a:rPr lang="en-US" dirty="0" err="1" smtClean="0">
                <a:solidFill>
                  <a:srgbClr val="0070C0"/>
                </a:solidFill>
              </a:rPr>
              <a:t>intercostal</a:t>
            </a:r>
            <a:r>
              <a:rPr lang="en-US" dirty="0" smtClean="0">
                <a:solidFill>
                  <a:srgbClr val="0070C0"/>
                </a:solidFill>
              </a:rPr>
              <a:t>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0070C0"/>
                </a:solidFill>
              </a:rPr>
              <a:t>Increase in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vertical  </a:t>
            </a:r>
            <a:r>
              <a:rPr lang="en-US" dirty="0" smtClean="0">
                <a:solidFill>
                  <a:srgbClr val="0070C0"/>
                </a:solidFill>
              </a:rPr>
              <a:t>        Increase in:</a:t>
            </a:r>
          </a:p>
          <a:p>
            <a:r>
              <a:rPr lang="en-US" dirty="0">
                <a:solidFill>
                  <a:srgbClr val="0070C0"/>
                </a:solidFill>
              </a:rPr>
              <a:t>d</a:t>
            </a:r>
            <a:r>
              <a:rPr lang="en-US" dirty="0" smtClean="0">
                <a:solidFill>
                  <a:srgbClr val="0070C0"/>
                </a:solidFill>
              </a:rPr>
              <a:t>iameter                           -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anteroposterior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                                             diameter                                      </a:t>
            </a:r>
          </a:p>
          <a:p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                                           -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 </a:t>
            </a:r>
            <a:r>
              <a:rPr lang="en-US" dirty="0" smtClean="0">
                <a:solidFill>
                  <a:srgbClr val="0070C0"/>
                </a:solidFill>
              </a:rPr>
              <a:t>diameter</a:t>
            </a:r>
          </a:p>
          <a:p>
            <a:endParaRPr lang="en-US" dirty="0"/>
          </a:p>
          <a:p>
            <a:pPr>
              <a:buFont typeface="Wingdings" pitchFamily="2" charset="2"/>
              <a:buChar char="§"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   </a:t>
            </a:r>
            <a:r>
              <a:rPr lang="en-US" sz="2400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Forced </a:t>
            </a:r>
            <a:r>
              <a:rPr lang="en-US" sz="2400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Inspiration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(active)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Accessory muscles of inspiration: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>
                <a:solidFill>
                  <a:srgbClr val="0070C0"/>
                </a:solidFill>
              </a:rPr>
              <a:t>Pectoralis</a:t>
            </a:r>
            <a:r>
              <a:rPr lang="en-US" dirty="0" smtClean="0">
                <a:solidFill>
                  <a:srgbClr val="0070C0"/>
                </a:solidFill>
              </a:rPr>
              <a:t> major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0070C0"/>
                </a:solidFill>
              </a:rPr>
              <a:t>S</a:t>
            </a:r>
            <a:r>
              <a:rPr lang="en-US" dirty="0" smtClean="0">
                <a:solidFill>
                  <a:srgbClr val="0070C0"/>
                </a:solidFill>
              </a:rPr>
              <a:t>calene muscles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6781800" y="4038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19800" y="6629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>
            <a:off x="685800" y="3352800"/>
            <a:ext cx="533400" cy="685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2971800" y="3429000"/>
            <a:ext cx="533400" cy="609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5486400" y="5029200"/>
            <a:ext cx="381000" cy="304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5562600" y="6019800"/>
            <a:ext cx="381000" cy="304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rot="16200000" flipH="1">
            <a:off x="2324100" y="4457700"/>
            <a:ext cx="4114800" cy="762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8077200" y="1905000"/>
            <a:ext cx="10668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لاحظ عند السكون لا تعمل العضلات</a:t>
            </a:r>
            <a:endParaRPr lang="ar-SA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7620000" y="2590800"/>
            <a:ext cx="3810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864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the following muscles have a respiratory role? If yes, what is it?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Levatores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costarum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Serratus</a:t>
            </a:r>
            <a:r>
              <a:rPr lang="en-US" b="1" dirty="0" smtClean="0">
                <a:solidFill>
                  <a:srgbClr val="0070C0"/>
                </a:solidFill>
              </a:rPr>
              <a:t> posterior superior.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Serratus</a:t>
            </a:r>
            <a:r>
              <a:rPr lang="en-US" b="1" dirty="0" smtClean="0">
                <a:solidFill>
                  <a:srgbClr val="0070C0"/>
                </a:solidFill>
              </a:rPr>
              <a:t> posterior inferior.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Pectoralis</a:t>
            </a:r>
            <a:r>
              <a:rPr lang="en-US" b="1" dirty="0" smtClean="0">
                <a:solidFill>
                  <a:srgbClr val="0070C0"/>
                </a:solidFill>
              </a:rPr>
              <a:t> minor.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Serratus</a:t>
            </a:r>
            <a:r>
              <a:rPr lang="en-US" b="1" dirty="0" smtClean="0">
                <a:solidFill>
                  <a:srgbClr val="0070C0"/>
                </a:solidFill>
              </a:rPr>
              <a:t> anterior.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Latissimus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dorsi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Quadratus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lumborum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 marL="514350" indent="-514350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diaphragm is supplied by cervical nerves?</a:t>
            </a:r>
          </a:p>
          <a:p>
            <a:pPr marL="514350" indent="-514350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right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crus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diaphragm is larger than left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crus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ar-SA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الجواب ذكرته من قبل وجبته من دكتور العملي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77000" y="0"/>
            <a:ext cx="24384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هذي اسئله قال الدكتور ابحثوا عنها </a:t>
            </a:r>
            <a:endParaRPr lang="ar-SA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2" descr="C:\Program Files\Microsoft Office\MEDIA\CAGCAT10\j0281904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"/>
            <a:ext cx="8229600" cy="6172200"/>
          </a:xfrm>
          <a:prstGeom prst="rect">
            <a:avLst/>
          </a:prstGeom>
          <a:ln w="1905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Rectangle 11"/>
          <p:cNvSpPr/>
          <p:nvPr/>
        </p:nvSpPr>
        <p:spPr>
          <a:xfrm>
            <a:off x="1447800" y="2514600"/>
            <a:ext cx="6477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cs typeface="Times New Roman" pitchFamily="18" charset="0"/>
              </a:rPr>
              <a:t>THANK YOU</a:t>
            </a:r>
            <a:endParaRPr lang="en-US" sz="8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THORACIC </a:t>
            </a:r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CAGE  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Content Placeholder 6" descr="respiratio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600201"/>
            <a:ext cx="4267200" cy="449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Content Placeholder 7" descr="respiration 00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600200"/>
            <a:ext cx="4191000" cy="449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Down Arrow 12"/>
          <p:cNvSpPr/>
          <p:nvPr/>
        </p:nvSpPr>
        <p:spPr>
          <a:xfrm>
            <a:off x="4038600" y="2590800"/>
            <a:ext cx="228600" cy="228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13"/>
          <p:cNvSpPr/>
          <p:nvPr/>
        </p:nvSpPr>
        <p:spPr>
          <a:xfrm>
            <a:off x="3733800" y="3733800"/>
            <a:ext cx="304800" cy="1524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352800" y="49530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Rib</a:t>
            </a:r>
            <a:endParaRPr lang="en-US" sz="1400" dirty="0"/>
          </a:p>
        </p:txBody>
      </p:sp>
      <p:cxnSp>
        <p:nvCxnSpPr>
          <p:cNvPr id="17" name="Straight Connector 16"/>
          <p:cNvCxnSpPr>
            <a:stCxn id="15" idx="1"/>
          </p:cNvCxnSpPr>
          <p:nvPr/>
        </p:nvCxnSpPr>
        <p:spPr>
          <a:xfrm rot="10800000">
            <a:off x="3048000" y="4724401"/>
            <a:ext cx="304800" cy="3824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Left Arrow 21"/>
          <p:cNvSpPr/>
          <p:nvPr/>
        </p:nvSpPr>
        <p:spPr>
          <a:xfrm>
            <a:off x="3733800" y="5029200"/>
            <a:ext cx="304800" cy="1524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772400" y="2438400"/>
            <a:ext cx="8193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Vertebra</a:t>
            </a:r>
            <a:endParaRPr lang="en-US" sz="1400" dirty="0"/>
          </a:p>
        </p:txBody>
      </p:sp>
      <p:cxnSp>
        <p:nvCxnSpPr>
          <p:cNvPr id="25" name="Straight Connector 24"/>
          <p:cNvCxnSpPr/>
          <p:nvPr/>
        </p:nvCxnSpPr>
        <p:spPr>
          <a:xfrm rot="10800000">
            <a:off x="6553200" y="2057400"/>
            <a:ext cx="114300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Down Arrow 25"/>
          <p:cNvSpPr/>
          <p:nvPr/>
        </p:nvSpPr>
        <p:spPr>
          <a:xfrm>
            <a:off x="8077200" y="2209800"/>
            <a:ext cx="228600" cy="304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eft Arrow 26"/>
          <p:cNvSpPr/>
          <p:nvPr/>
        </p:nvSpPr>
        <p:spPr>
          <a:xfrm>
            <a:off x="3581400" y="1828800"/>
            <a:ext cx="457200" cy="304800"/>
          </a:xfrm>
          <a:prstGeom prst="lef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Up Arrow 27"/>
          <p:cNvSpPr/>
          <p:nvPr/>
        </p:nvSpPr>
        <p:spPr>
          <a:xfrm>
            <a:off x="1752600" y="5562600"/>
            <a:ext cx="304800" cy="304800"/>
          </a:xfrm>
          <a:prstGeom prst="up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7010400" y="0"/>
            <a:ext cx="21336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التفاصيل الشريحه القادمه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2" grpId="0" animBg="1"/>
      <p:bldP spid="26" grpId="0" animBg="1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THORACIC</a:t>
            </a:r>
            <a:r>
              <a:rPr lang="en-US" dirty="0" smtClean="0"/>
              <a:t> cage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r">
              <a:buNone/>
            </a:pPr>
            <a:r>
              <a:rPr lang="ar-SA" dirty="0" smtClean="0"/>
              <a:t>القفص الصدري مكون من :</a:t>
            </a:r>
          </a:p>
          <a:p>
            <a:pPr>
              <a:buNone/>
            </a:pPr>
            <a:r>
              <a:rPr lang="en-US" dirty="0" smtClean="0"/>
              <a:t>1- sternum</a:t>
            </a:r>
          </a:p>
          <a:p>
            <a:pPr>
              <a:buNone/>
            </a:pPr>
            <a:r>
              <a:rPr lang="en-US" dirty="0" smtClean="0"/>
              <a:t>2- rib</a:t>
            </a:r>
          </a:p>
          <a:p>
            <a:pPr>
              <a:buNone/>
            </a:pPr>
            <a:r>
              <a:rPr lang="en-US" dirty="0" smtClean="0"/>
              <a:t>3- costal cartilage : </a:t>
            </a:r>
            <a:r>
              <a:rPr lang="ar-SA" dirty="0" smtClean="0"/>
              <a:t>يربط رقم 1 برقم 2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4- vertebra</a:t>
            </a:r>
          </a:p>
          <a:p>
            <a:pPr algn="ctr">
              <a:buNone/>
            </a:pPr>
            <a:r>
              <a:rPr lang="ar-SA" dirty="0" smtClean="0"/>
              <a:t>تظهر بالاسهم الحمراء بالرسمه السابقه</a:t>
            </a:r>
            <a:endParaRPr lang="ar-S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4038600" cy="4525963"/>
          </a:xfrm>
        </p:spPr>
        <p:txBody>
          <a:bodyPr/>
          <a:lstStyle/>
          <a:p>
            <a:pPr algn="r">
              <a:buNone/>
            </a:pPr>
            <a:r>
              <a:rPr lang="ar-SA" dirty="0" smtClean="0"/>
              <a:t>فتحات القفص الصدري</a:t>
            </a:r>
          </a:p>
          <a:p>
            <a:pPr algn="r">
              <a:buNone/>
            </a:pPr>
            <a:r>
              <a:rPr lang="ar-SA" dirty="0" smtClean="0"/>
              <a:t>الاسهم الصفراء : تشرح لاحقا</a:t>
            </a:r>
            <a:endParaRPr lang="ar-SA" dirty="0"/>
          </a:p>
        </p:txBody>
      </p:sp>
      <p:sp>
        <p:nvSpPr>
          <p:cNvPr id="5" name="Rectangle 4"/>
          <p:cNvSpPr/>
          <p:nvPr/>
        </p:nvSpPr>
        <p:spPr>
          <a:xfrm>
            <a:off x="4495800" y="1295400"/>
            <a:ext cx="609600" cy="487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THORACIC CAGE</a:t>
            </a:r>
            <a:endParaRPr lang="en-US" sz="5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Conical </a:t>
            </a:r>
            <a:r>
              <a:rPr lang="ar-SA" dirty="0" smtClean="0"/>
              <a:t>قمعي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in shape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Has 2 apertures (openings):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Superior </a:t>
            </a:r>
            <a:r>
              <a:rPr lang="ar-SA" dirty="0" smtClean="0"/>
              <a:t>علوي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(thoracic outlet): </a:t>
            </a:r>
            <a:r>
              <a:rPr lang="en-US" b="1" dirty="0" smtClean="0">
                <a:solidFill>
                  <a:srgbClr val="0070C0"/>
                </a:solidFill>
              </a:rPr>
              <a:t>narrow, </a:t>
            </a:r>
            <a:r>
              <a:rPr lang="en-US" b="1" dirty="0" smtClean="0">
                <a:solidFill>
                  <a:srgbClr val="FF0000"/>
                </a:solidFill>
              </a:rPr>
              <a:t>open</a:t>
            </a:r>
            <a:r>
              <a:rPr lang="en-US" b="1" dirty="0" smtClean="0">
                <a:solidFill>
                  <a:srgbClr val="0070C0"/>
                </a:solidFill>
              </a:rPr>
              <a:t>, continuous with neck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Inferior </a:t>
            </a:r>
            <a:r>
              <a:rPr lang="ar-SA" dirty="0" smtClean="0"/>
              <a:t>سفلي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wide, </a:t>
            </a:r>
            <a:r>
              <a:rPr lang="en-US" b="1" dirty="0" smtClean="0">
                <a:solidFill>
                  <a:srgbClr val="FF0000"/>
                </a:solidFill>
              </a:rPr>
              <a:t>closed</a:t>
            </a:r>
            <a:r>
              <a:rPr lang="en-US" b="1" dirty="0" smtClean="0">
                <a:solidFill>
                  <a:srgbClr val="0070C0"/>
                </a:solidFill>
              </a:rPr>
              <a:t> by diaphragm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Formed of: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Sternum &amp; costal cartilages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en-US" b="1" i="1" dirty="0" err="1" smtClean="0">
                <a:solidFill>
                  <a:srgbClr val="0070C0"/>
                </a:solidFill>
              </a:rPr>
              <a:t>anteriorly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ar-SA" dirty="0" smtClean="0"/>
              <a:t>امامي</a:t>
            </a:r>
            <a:endParaRPr lang="en-US" b="1" i="1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Twelve 12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pairs of ribs: </a:t>
            </a:r>
            <a:r>
              <a:rPr lang="en-US" b="1" i="1" dirty="0" smtClean="0">
                <a:solidFill>
                  <a:srgbClr val="0070C0"/>
                </a:solidFill>
              </a:rPr>
              <a:t>laterally </a:t>
            </a:r>
            <a:r>
              <a:rPr lang="ar-SA" dirty="0" smtClean="0"/>
              <a:t>جانبي</a:t>
            </a:r>
            <a:endParaRPr lang="en-US" b="1" i="1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Twelve thoracic vertebrae: </a:t>
            </a:r>
            <a:r>
              <a:rPr lang="en-US" b="1" i="1" dirty="0" err="1" smtClean="0">
                <a:solidFill>
                  <a:srgbClr val="0070C0"/>
                </a:solidFill>
              </a:rPr>
              <a:t>posteriorly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ar-SA" dirty="0" smtClean="0"/>
              <a:t>خلفي</a:t>
            </a:r>
            <a:endParaRPr lang="en-US" b="1" i="1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ARTICULATIONS </a:t>
            </a:r>
            <a:r>
              <a:rPr lang="ar-SA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المفاصل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Content Placeholder 6" descr="respiration 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5000" y="1447800"/>
            <a:ext cx="5410200" cy="50593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28600" y="4343400"/>
            <a:ext cx="1370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Sternocostal</a:t>
            </a:r>
            <a:endParaRPr lang="en-US" b="1" dirty="0"/>
          </a:p>
        </p:txBody>
      </p:sp>
      <p:cxnSp>
        <p:nvCxnSpPr>
          <p:cNvPr id="15" name="Straight Arrow Connector 14"/>
          <p:cNvCxnSpPr>
            <a:stCxn id="9" idx="3"/>
          </p:cNvCxnSpPr>
          <p:nvPr/>
        </p:nvCxnSpPr>
        <p:spPr>
          <a:xfrm flipV="1">
            <a:off x="1598719" y="4495800"/>
            <a:ext cx="1677881" cy="3226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28600" y="5105400"/>
            <a:ext cx="1556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Costochondral</a:t>
            </a:r>
            <a:endParaRPr lang="en-US" b="1" dirty="0"/>
          </a:p>
        </p:txBody>
      </p:sp>
      <p:cxnSp>
        <p:nvCxnSpPr>
          <p:cNvPr id="18" name="Straight Arrow Connector 17"/>
          <p:cNvCxnSpPr>
            <a:stCxn id="16" idx="3"/>
          </p:cNvCxnSpPr>
          <p:nvPr/>
        </p:nvCxnSpPr>
        <p:spPr>
          <a:xfrm flipV="1">
            <a:off x="1785180" y="5257800"/>
            <a:ext cx="1720020" cy="3226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315200" y="4038600"/>
            <a:ext cx="1586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Costovertebral</a:t>
            </a:r>
            <a:endParaRPr lang="en-US" b="1" dirty="0"/>
          </a:p>
        </p:txBody>
      </p:sp>
      <p:cxnSp>
        <p:nvCxnSpPr>
          <p:cNvPr id="21" name="Straight Arrow Connector 20"/>
          <p:cNvCxnSpPr>
            <a:stCxn id="19" idx="1"/>
          </p:cNvCxnSpPr>
          <p:nvPr/>
        </p:nvCxnSpPr>
        <p:spPr>
          <a:xfrm rot="10800000" flipV="1">
            <a:off x="5943600" y="4223266"/>
            <a:ext cx="1371600" cy="4393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3429000"/>
            <a:ext cx="2057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بين عظمه القص والاضلاع</a:t>
            </a:r>
            <a:endParaRPr lang="ar-SA" dirty="0"/>
          </a:p>
        </p:txBody>
      </p:sp>
      <p:sp>
        <p:nvSpPr>
          <p:cNvPr id="11" name="Rectangle 10"/>
          <p:cNvSpPr/>
          <p:nvPr/>
        </p:nvSpPr>
        <p:spPr>
          <a:xfrm>
            <a:off x="0" y="5410200"/>
            <a:ext cx="1905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بين الاضلاع والغضاريف</a:t>
            </a:r>
            <a:endParaRPr lang="ar-SA" dirty="0"/>
          </a:p>
        </p:txBody>
      </p:sp>
      <p:sp>
        <p:nvSpPr>
          <p:cNvPr id="12" name="Rectangle 11"/>
          <p:cNvSpPr/>
          <p:nvPr/>
        </p:nvSpPr>
        <p:spPr>
          <a:xfrm>
            <a:off x="7391400" y="4343400"/>
            <a:ext cx="1752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بين الاضلاع والعمود الفقري</a:t>
            </a:r>
            <a:endParaRPr lang="ar-SA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0" y="4267200"/>
            <a:ext cx="304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ARTICULATIONS</a:t>
            </a:r>
            <a:endParaRPr lang="en-US" sz="5400" dirty="0"/>
          </a:p>
        </p:txBody>
      </p:sp>
      <p:pic>
        <p:nvPicPr>
          <p:cNvPr id="4" name="Content Placeholder 3" descr="F66122-003-f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7376" y="1600200"/>
            <a:ext cx="5169247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315200" y="5334000"/>
            <a:ext cx="1370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Sternocostal</a:t>
            </a:r>
            <a:endParaRPr lang="en-US" b="1" dirty="0"/>
          </a:p>
        </p:txBody>
      </p:sp>
      <p:cxnSp>
        <p:nvCxnSpPr>
          <p:cNvPr id="9" name="Straight Arrow Connector 8"/>
          <p:cNvCxnSpPr>
            <a:stCxn id="5" idx="1"/>
          </p:cNvCxnSpPr>
          <p:nvPr/>
        </p:nvCxnSpPr>
        <p:spPr>
          <a:xfrm rot="10800000">
            <a:off x="6096000" y="4876800"/>
            <a:ext cx="1219200" cy="64186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543800" y="4419600"/>
            <a:ext cx="1556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Costochondral</a:t>
            </a:r>
            <a:endParaRPr lang="en-US" b="1" dirty="0"/>
          </a:p>
        </p:txBody>
      </p:sp>
      <p:cxnSp>
        <p:nvCxnSpPr>
          <p:cNvPr id="12" name="Straight Arrow Connector 11"/>
          <p:cNvCxnSpPr>
            <a:stCxn id="10" idx="1"/>
          </p:cNvCxnSpPr>
          <p:nvPr/>
        </p:nvCxnSpPr>
        <p:spPr>
          <a:xfrm rot="10800000" flipV="1">
            <a:off x="6858000" y="4604266"/>
            <a:ext cx="685800" cy="4393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28600" y="2514600"/>
            <a:ext cx="1586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Costovertebral</a:t>
            </a:r>
            <a:endParaRPr lang="en-US" b="1" dirty="0"/>
          </a:p>
        </p:txBody>
      </p:sp>
      <p:cxnSp>
        <p:nvCxnSpPr>
          <p:cNvPr id="15" name="Straight Arrow Connector 14"/>
          <p:cNvCxnSpPr>
            <a:stCxn id="13" idx="3"/>
          </p:cNvCxnSpPr>
          <p:nvPr/>
        </p:nvCxnSpPr>
        <p:spPr>
          <a:xfrm flipV="1">
            <a:off x="1814803" y="2590800"/>
            <a:ext cx="1995197" cy="10846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7620000" y="0"/>
            <a:ext cx="12192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سيم سيم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3D_Diaphragm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04800" y="304800"/>
            <a:ext cx="8382000" cy="62484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029200" y="533400"/>
            <a:ext cx="3200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هذا اسم موقع مفيد </a:t>
            </a:r>
          </a:p>
          <a:p>
            <a:pPr algn="ctr"/>
            <a:r>
              <a:rPr lang="ar-SA" dirty="0" smtClean="0"/>
              <a:t>اللي  فاضي يدخله </a:t>
            </a:r>
            <a:r>
              <a:rPr lang="ar-SA" dirty="0" smtClean="0">
                <a:sym typeface="Wingdings" pitchFamily="2" charset="2"/>
              </a:rPr>
              <a:t>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91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RESPIRATORY MOVEMENTS</a:t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A- MOVEMENTS OF DIAPHRAGM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Content Placeholder 5" descr="respiration 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524000"/>
            <a:ext cx="4431781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Down Arrow 6"/>
          <p:cNvSpPr/>
          <p:nvPr/>
        </p:nvSpPr>
        <p:spPr>
          <a:xfrm>
            <a:off x="3048000" y="2819400"/>
            <a:ext cx="762000" cy="53340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>
            <a:off x="2667000" y="4038600"/>
            <a:ext cx="762000" cy="762000"/>
          </a:xfrm>
          <a:prstGeom prst="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562600" y="2057400"/>
            <a:ext cx="2971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Contraction </a:t>
            </a:r>
            <a:r>
              <a:rPr lang="en-US" sz="2400" b="1" dirty="0" smtClean="0">
                <a:solidFill>
                  <a:srgbClr val="0070C0"/>
                </a:solidFill>
              </a:rPr>
              <a:t>(descent) of diaphragm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029200" y="3505200"/>
            <a:ext cx="38992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Increase of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vertical diameter </a:t>
            </a:r>
          </a:p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of  thoracic cavity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6705600" y="3048000"/>
            <a:ext cx="228600" cy="30480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019800" y="1524000"/>
            <a:ext cx="1789272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Inspiration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48400" y="6096000"/>
            <a:ext cx="1697901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Expiration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00600" y="5105400"/>
            <a:ext cx="4721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Relaxation (ascent) </a:t>
            </a:r>
          </a:p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of diaphragm)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3" grpId="0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856</TotalTime>
  <Words>1037</Words>
  <Application>Microsoft Office PowerPoint</Application>
  <PresentationFormat>On-screen Show (4:3)</PresentationFormat>
  <Paragraphs>208</Paragraphs>
  <Slides>26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MUSCLES INVOLVED IN RESPIRATION </vt:lpstr>
      <vt:lpstr>OBJECTIVES</vt:lpstr>
      <vt:lpstr>THORACIC CAGE  </vt:lpstr>
      <vt:lpstr>THORACIC cage</vt:lpstr>
      <vt:lpstr>THORACIC CAGE</vt:lpstr>
      <vt:lpstr>ARTICULATIONS المفاصل</vt:lpstr>
      <vt:lpstr>ARTICULATIONS</vt:lpstr>
      <vt:lpstr>Slide 8</vt:lpstr>
      <vt:lpstr>RESPIRATORY MOVEMENTS A- MOVEMENTS OF DIAPHRAGM</vt:lpstr>
      <vt:lpstr>RESPIRATORY MOVEMENTS B- MOVEMENTS OF RIBS</vt:lpstr>
      <vt:lpstr>الهدف من الحركات السابقه هو زياده حجم القفص الصدري فيزداد الحجم فيقل الضغط ويحدث الشهيق</vt:lpstr>
      <vt:lpstr>INSPIRATORY MUSCLES</vt:lpstr>
      <vt:lpstr>ORIGIN OF DIAPHRAGM</vt:lpstr>
      <vt:lpstr>INSERTION OF DIAPHRAGM (CENTRAL TENDON واحد فقط)</vt:lpstr>
      <vt:lpstr>DIAPHRAGM</vt:lpstr>
      <vt:lpstr>EXTERNAL INTERCOSTAL</vt:lpstr>
      <vt:lpstr>SCALENE MUSCLES</vt:lpstr>
      <vt:lpstr>PECTORALIS MAJOR</vt:lpstr>
      <vt:lpstr>EXPIRATORY MUSCLES لا تعمل الا عند الجهد فقط</vt:lpstr>
      <vt:lpstr>RIB DEPRESSORS: REST OF INTERCOSTAL MUSCLES</vt:lpstr>
      <vt:lpstr>ANTERIOR ABDOMINAL WALL </vt:lpstr>
      <vt:lpstr>ANTERIOR ABDOMINAL WALL </vt:lpstr>
      <vt:lpstr>Anterior abdominal wall </vt:lpstr>
      <vt:lpstr>SUMMARY OF RESPIRATORY MOVEMENTS</vt:lpstr>
      <vt:lpstr>QUESTIONS</vt:lpstr>
      <vt:lpstr>Slide 26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MUSCLES INVOLVED IN RESPIRATION </dc:title>
  <dc:creator>user</dc:creator>
  <cp:lastModifiedBy>عبووووودي</cp:lastModifiedBy>
  <cp:revision>105</cp:revision>
  <dcterms:created xsi:type="dcterms:W3CDTF">2010-01-27T08:25:16Z</dcterms:created>
  <dcterms:modified xsi:type="dcterms:W3CDTF">2010-02-21T15:50:23Z</dcterms:modified>
</cp:coreProperties>
</file>