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2" r:id="rId3"/>
    <p:sldId id="257" r:id="rId4"/>
    <p:sldId id="258" r:id="rId5"/>
    <p:sldId id="260" r:id="rId6"/>
    <p:sldId id="270" r:id="rId7"/>
    <p:sldId id="262" r:id="rId8"/>
    <p:sldId id="263" r:id="rId9"/>
    <p:sldId id="264" r:id="rId10"/>
    <p:sldId id="265" r:id="rId11"/>
    <p:sldId id="296" r:id="rId12"/>
    <p:sldId id="266" r:id="rId13"/>
    <p:sldId id="279" r:id="rId14"/>
    <p:sldId id="281" r:id="rId15"/>
    <p:sldId id="292" r:id="rId16"/>
    <p:sldId id="288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966A74"/>
    <a:srgbClr val="669900"/>
    <a:srgbClr val="9900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Grid="0" showGuides="1"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16CDD-5FA2-46AB-AABC-D1C7FF704845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B62-D863-4EE3-983C-9B477CB0C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63ACB-C7F6-4C4A-A0EB-B68164989BA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E42DD-155A-4847-9239-3CE075D18AA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67323-A32F-49F8-8F7A-AC19A37DD5F7}" type="slidenum">
              <a:rPr lang="en-US"/>
              <a:pPr/>
              <a:t>17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39E48-85B4-4685-91B0-C754A0161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D82CD-8997-4221-A7A9-8F84E63B6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420F-2CCC-4F9C-8283-0D20EF973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0F29-E476-4AD5-BE81-B13229D8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CC1F5-2180-485A-8A5D-88B4E268A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A4C2B-25B2-4182-B25C-2FE8F6D7E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8FBA6-B5D1-4920-95B4-B91B7A4C2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E5C3F-021F-475E-A198-9AD43272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6031-CC44-413A-9C7A-9DAE811A6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DD5B-B016-48B0-9EF9-396DB2078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2C04-A926-488E-8A69-47E0A79DB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3D56-0736-47B1-9A0A-2886A68AC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BE915C-D85F-4416-BBF4-7299CAC3D4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376" y="6059606"/>
            <a:ext cx="339829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Prof. Saeed Abuel Makarem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:\dad\Student Gray\3. Thorax\F66122-003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4" y="1323833"/>
            <a:ext cx="4217159" cy="45037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307" y="286603"/>
            <a:ext cx="4435523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MEDIASTINUM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0937" y="6441743"/>
            <a:ext cx="2088108" cy="41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والنعم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4716" y="272955"/>
            <a:ext cx="4217159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</a:rPr>
              <a:t>2- Middle </a:t>
            </a:r>
            <a:r>
              <a:rPr lang="en-US" sz="2800" b="1" dirty="0">
                <a:solidFill>
                  <a:srgbClr val="FF3300"/>
                </a:solidFill>
              </a:rPr>
              <a:t>Mediastinum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2955" y="982639"/>
            <a:ext cx="410797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Occupied by the pericardium &amp; its contents along </a:t>
            </a:r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>
                <a:solidFill>
                  <a:srgbClr val="0000FF"/>
                </a:solidFill>
              </a:rPr>
              <a:t>phrenic </a:t>
            </a:r>
            <a:r>
              <a:rPr lang="en-US" b="1" dirty="0" smtClean="0">
                <a:solidFill>
                  <a:srgbClr val="0000FF"/>
                </a:solidFill>
              </a:rPr>
              <a:t>nerves </a:t>
            </a:r>
            <a:r>
              <a:rPr lang="en-US" b="1" dirty="0">
                <a:solidFill>
                  <a:srgbClr val="0000FF"/>
                </a:solidFill>
              </a:rPr>
              <a:t>&amp; </a:t>
            </a:r>
            <a:r>
              <a:rPr lang="en-US" b="1" dirty="0" err="1">
                <a:solidFill>
                  <a:srgbClr val="0000FF"/>
                </a:solidFill>
              </a:rPr>
              <a:t>pericardiophrenic</a:t>
            </a:r>
            <a:r>
              <a:rPr lang="en-US" b="1" dirty="0">
                <a:solidFill>
                  <a:srgbClr val="0000FF"/>
                </a:solidFill>
              </a:rPr>
              <a:t> vessels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39726" y="2060812"/>
            <a:ext cx="176203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Contents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34952" y="2906973"/>
            <a:ext cx="3368058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Heart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Ascending aorta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Pulmonary </a:t>
            </a:r>
            <a:r>
              <a:rPr lang="en-US" sz="2000" b="1" dirty="0">
                <a:solidFill>
                  <a:srgbClr val="0000FF"/>
                </a:solidFill>
              </a:rPr>
              <a:t>trunk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Pulmonary </a:t>
            </a:r>
            <a:r>
              <a:rPr lang="en-US" sz="2000" b="1" dirty="0">
                <a:solidFill>
                  <a:srgbClr val="0000FF"/>
                </a:solidFill>
              </a:rPr>
              <a:t>arteries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SVC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Azygos </a:t>
            </a:r>
            <a:r>
              <a:rPr lang="en-US" sz="2000" b="1" dirty="0" smtClean="0">
                <a:solidFill>
                  <a:srgbClr val="0000FF"/>
                </a:solidFill>
              </a:rPr>
              <a:t>vein,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Pulmonary veins (4)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Phrenic nerve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Deep cardiac plexus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Lymph </a:t>
            </a:r>
            <a:r>
              <a:rPr lang="en-US" sz="2000" b="1" dirty="0" smtClean="0">
                <a:solidFill>
                  <a:srgbClr val="0000FF"/>
                </a:solidFill>
              </a:rPr>
              <a:t>nodes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Bifurcation </a:t>
            </a:r>
            <a:r>
              <a:rPr lang="ar-SA" sz="2000" b="1" dirty="0" smtClean="0">
                <a:solidFill>
                  <a:srgbClr val="0000FF"/>
                </a:solidFill>
              </a:rPr>
              <a:t>تشعب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trachea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E:\dad\Student Gray\3. Thorax\F66122-003-f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830" y="419100"/>
            <a:ext cx="4217157" cy="6019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1631" y="504967"/>
            <a:ext cx="4312692" cy="723332"/>
          </a:xfrm>
          <a:solidFill>
            <a:srgbClr val="FF33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3- Posterior </a:t>
            </a:r>
            <a:r>
              <a:rPr lang="en-US" sz="2800" dirty="0" smtClean="0"/>
              <a:t>Mediastinum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8490" y="2292824"/>
            <a:ext cx="3575713" cy="2442949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Lies between: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pericardium anteriorly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The vertebral column Posteriorly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14340" name="Picture 6" descr="Copy of C4FF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45000" t="56804" b="592"/>
          <a:stretch>
            <a:fillRect/>
          </a:stretch>
        </p:blipFill>
        <p:spPr>
          <a:xfrm>
            <a:off x="5063318" y="1501255"/>
            <a:ext cx="3807727" cy="4347096"/>
          </a:xfrm>
          <a:solidFill>
            <a:srgbClr val="FF3300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817660" y="177421"/>
            <a:ext cx="4053384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FF3300"/>
                </a:solidFill>
              </a:rPr>
              <a:t>Posterior Mediastinum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8365" y="805218"/>
            <a:ext cx="4681182" cy="258532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Pericardium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bifurcation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the trachea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Lower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thoracic vertebrae</a:t>
            </a:r>
          </a:p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each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side: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dirty="0" smtClean="0"/>
              <a:t> Mediastinal pleura</a:t>
            </a:r>
          </a:p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Diaphragm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8138" y="177421"/>
            <a:ext cx="21730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Boundaries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0025" y="3575713"/>
            <a:ext cx="173795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Contents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18865" y="4312693"/>
            <a:ext cx="4490113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Esophagus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thoracic aorta and its branches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Azygos,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Hemiazygos veins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 nerve &amp; splanchnic nerves 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duct</a:t>
            </a:r>
          </a:p>
        </p:txBody>
      </p:sp>
      <p:pic>
        <p:nvPicPr>
          <p:cNvPr id="2050" name="Picture 2" descr="E:\dad\Student Gray\3. Thorax\F66122-003-f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03" y="1255594"/>
            <a:ext cx="3493828" cy="4821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18615" y="277813"/>
            <a:ext cx="8188657" cy="560387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Structures seen in the </a:t>
            </a:r>
            <a:r>
              <a:rPr lang="en-US" sz="3200" dirty="0" smtClean="0"/>
              <a:t>Mediastinum</a:t>
            </a:r>
            <a:br>
              <a:rPr lang="en-US" sz="3200" dirty="0" smtClean="0"/>
            </a:br>
            <a:endParaRPr lang="en-US" sz="4000" dirty="0" smtClean="0"/>
          </a:p>
        </p:txBody>
      </p:sp>
      <p:pic>
        <p:nvPicPr>
          <p:cNvPr id="15363" name="Picture 4" descr="Picture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55343"/>
            <a:ext cx="4262438" cy="5064457"/>
          </a:xfrm>
          <a:noFill/>
          <a:ln w="28575">
            <a:solidFill>
              <a:schemeClr val="tx1"/>
            </a:solidFill>
          </a:ln>
        </p:spPr>
      </p:pic>
      <p:pic>
        <p:nvPicPr>
          <p:cNvPr id="15364" name="Picture 4" descr="Picture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1" y="1009934"/>
            <a:ext cx="4402540" cy="5009866"/>
          </a:xfrm>
          <a:noFill/>
          <a:ln w="28575">
            <a:solidFill>
              <a:schemeClr val="tx1"/>
            </a:solidFill>
          </a:ln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24000" y="6172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 side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791200" y="6172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 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9487" y="6100549"/>
            <a:ext cx="1569492" cy="75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تلخص الدرس ومهمه بالعملي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750627" y="259306"/>
            <a:ext cx="2429301" cy="529681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Esophagus</a:t>
            </a:r>
            <a:endParaRPr lang="en-US" sz="3200" dirty="0" smtClean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4652"/>
            <a:ext cx="3401704" cy="498143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About 25 cm long tub.</a:t>
            </a:r>
          </a:p>
          <a:p>
            <a:pPr eaLnBrk="1" hangingPunct="1">
              <a:defRPr/>
            </a:pPr>
            <a:r>
              <a:rPr lang="en-US" sz="2000" dirty="0" smtClean="0"/>
              <a:t>Continuous above with pharynx </a:t>
            </a:r>
            <a:r>
              <a:rPr lang="en-US" sz="2000" dirty="0" smtClean="0"/>
              <a:t>opposite </a:t>
            </a:r>
            <a:r>
              <a:rPr lang="ar-SA" sz="2000" dirty="0" smtClean="0"/>
              <a:t>مقابل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9900"/>
                </a:solidFill>
              </a:rPr>
              <a:t>C6 </a:t>
            </a:r>
            <a:r>
              <a:rPr lang="en-US" sz="2000" dirty="0" smtClean="0"/>
              <a:t>vertebra</a:t>
            </a:r>
          </a:p>
          <a:p>
            <a:pPr eaLnBrk="1" hangingPunct="1">
              <a:defRPr/>
            </a:pPr>
            <a:r>
              <a:rPr lang="en-US" sz="2000" dirty="0" smtClean="0"/>
              <a:t>Passes through the diaphragm at the level of </a:t>
            </a:r>
            <a:r>
              <a:rPr lang="en-US" sz="2000" dirty="0" smtClean="0">
                <a:solidFill>
                  <a:srgbClr val="FF9900"/>
                </a:solidFill>
              </a:rPr>
              <a:t>T10</a:t>
            </a:r>
            <a:r>
              <a:rPr lang="en-US" sz="2000" dirty="0" smtClean="0"/>
              <a:t>, to join the stomach</a:t>
            </a:r>
          </a:p>
          <a:p>
            <a:pPr eaLnBrk="1" hangingPunct="1">
              <a:defRPr/>
            </a:pPr>
            <a:r>
              <a:rPr lang="en-US" sz="2000" dirty="0" smtClean="0"/>
              <a:t>In thorax, passes downward &amp; to the left through superior and posterior mediastinum</a:t>
            </a:r>
          </a:p>
          <a:p>
            <a:pPr eaLnBrk="1" hangingPunct="1">
              <a:defRPr/>
            </a:pPr>
            <a:r>
              <a:rPr lang="en-US" sz="2000" dirty="0" smtClean="0"/>
              <a:t> At the level of </a:t>
            </a:r>
            <a:r>
              <a:rPr lang="en-US" sz="2000" dirty="0" smtClean="0">
                <a:solidFill>
                  <a:srgbClr val="FF9900"/>
                </a:solidFill>
              </a:rPr>
              <a:t>sternal angle</a:t>
            </a:r>
            <a:r>
              <a:rPr lang="en-US" sz="2000" dirty="0" smtClean="0"/>
              <a:t>, pushed to the midline by the arch of aorta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6388" name="Picture 5" descr="C:\Documents and Settings\user\My Documents\My Pictures\Copy of Picture1.jpg"/>
          <p:cNvPicPr>
            <a:picLocks noChangeAspect="1" noChangeArrowheads="1"/>
          </p:cNvPicPr>
          <p:nvPr/>
        </p:nvPicPr>
        <p:blipFill>
          <a:blip r:embed="rId2" cstate="print"/>
          <a:srcRect r="30435"/>
          <a:stretch>
            <a:fillRect/>
          </a:stretch>
        </p:blipFill>
        <p:spPr bwMode="auto">
          <a:xfrm>
            <a:off x="4217158" y="218364"/>
            <a:ext cx="4517409" cy="618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E:\dad\Student Gray\3. Thorax\F66122-003-f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623" y="232012"/>
            <a:ext cx="4681183" cy="62916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421"/>
            <a:ext cx="4026089" cy="1064525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Sympathetic </a:t>
            </a:r>
            <a:r>
              <a:rPr lang="en-US" sz="2400" dirty="0" smtClean="0"/>
              <a:t>Trunk </a:t>
            </a:r>
            <a:r>
              <a:rPr lang="ar-SA" sz="2400" dirty="0" smtClean="0"/>
              <a:t>عصب يمتد من المخ لجميع الجسم وهو يشبه السبحه</a:t>
            </a:r>
            <a:r>
              <a:rPr lang="en-US" sz="2400" dirty="0" smtClean="0"/>
              <a:t> </a:t>
            </a:r>
            <a:r>
              <a:rPr lang="en-US" sz="2400" dirty="0" smtClean="0"/>
              <a:t>(Thoracic Part)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60311"/>
            <a:ext cx="4162567" cy="51315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Continuous above with the cervical and below with the lumbar parts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Runs downward </a:t>
            </a:r>
            <a:r>
              <a:rPr lang="en-US" sz="2000" dirty="0" smtClean="0">
                <a:solidFill>
                  <a:srgbClr val="FF0000"/>
                </a:solidFill>
              </a:rPr>
              <a:t>on the front of the heads of the ribs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Leaves the thorax at the side of the body of </a:t>
            </a:r>
            <a:r>
              <a:rPr lang="en-US" sz="2000" dirty="0" smtClean="0">
                <a:solidFill>
                  <a:srgbClr val="FF0000"/>
                </a:solidFill>
              </a:rPr>
              <a:t>T12 vertebra </a:t>
            </a:r>
            <a:r>
              <a:rPr lang="en-US" sz="2000" dirty="0" smtClean="0"/>
              <a:t>by passing behind the </a:t>
            </a:r>
            <a:r>
              <a:rPr lang="en-US" sz="2000" dirty="0" smtClean="0">
                <a:solidFill>
                  <a:srgbClr val="FF0000"/>
                </a:solidFill>
              </a:rPr>
              <a:t>medial </a:t>
            </a:r>
            <a:r>
              <a:rPr lang="en-US" sz="2000" dirty="0" err="1" smtClean="0">
                <a:solidFill>
                  <a:srgbClr val="FF0000"/>
                </a:solidFill>
              </a:rPr>
              <a:t>arcuate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ligaments </a:t>
            </a:r>
            <a:r>
              <a:rPr lang="ar-SA" sz="2000" dirty="0" smtClean="0">
                <a:solidFill>
                  <a:srgbClr val="FF0000"/>
                </a:solidFill>
              </a:rPr>
              <a:t>التي تربط الكرست – راجع درس عضلات التنفس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Has </a:t>
            </a:r>
            <a:r>
              <a:rPr lang="en-US" sz="2000" dirty="0" smtClean="0">
                <a:solidFill>
                  <a:srgbClr val="FF0000"/>
                </a:solidFill>
              </a:rPr>
              <a:t>12</a:t>
            </a:r>
            <a:r>
              <a:rPr lang="en-US" sz="2000" dirty="0" smtClean="0"/>
              <a:t> segmentally arranged ganglia, each with </a:t>
            </a:r>
            <a:r>
              <a:rPr lang="en-US" sz="2000" dirty="0" smtClean="0">
                <a:solidFill>
                  <a:srgbClr val="FF0000"/>
                </a:solidFill>
              </a:rPr>
              <a:t>white and grey rami </a:t>
            </a:r>
            <a:r>
              <a:rPr lang="en-US" sz="2000" dirty="0" err="1" smtClean="0">
                <a:solidFill>
                  <a:srgbClr val="FF0000"/>
                </a:solidFill>
              </a:rPr>
              <a:t>communicntes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passing to the corresponding spinal nerves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first ganglion is often fused with the inferior cervical ganglion to form the </a:t>
            </a:r>
            <a:r>
              <a:rPr lang="en-US" sz="2000" dirty="0" smtClean="0">
                <a:solidFill>
                  <a:srgbClr val="FF0000"/>
                </a:solidFill>
              </a:rPr>
              <a:t>stellate ganglion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47108" name="Picture 6" descr="Pictur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1623" y="354842"/>
            <a:ext cx="4858603" cy="6114197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32012" y="228600"/>
            <a:ext cx="3971498" cy="71278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Sympathetic Trunk Branches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1002"/>
            <a:ext cx="4203510" cy="565699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Grey </a:t>
            </a:r>
            <a:r>
              <a:rPr lang="en-US" sz="1800" dirty="0" err="1" smtClean="0">
                <a:solidFill>
                  <a:srgbClr val="FF0000"/>
                </a:solidFill>
              </a:rPr>
              <a:t>rami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communicantes</a:t>
            </a:r>
            <a:r>
              <a:rPr lang="en-US" sz="1800" dirty="0" smtClean="0">
                <a:solidFill>
                  <a:srgbClr val="FF0000"/>
                </a:solidFill>
              </a:rPr>
              <a:t>          </a:t>
            </a:r>
            <a:r>
              <a:rPr lang="en-US" sz="1800" dirty="0" smtClean="0"/>
              <a:t>(carry postganglionic fibers) to all thoracic spinal nerves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First five ganglia </a:t>
            </a:r>
            <a:r>
              <a:rPr lang="en-US" sz="1800" dirty="0" smtClean="0"/>
              <a:t>give postganglionic fibers to heart, lungs, esophagus and aorta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eight ganglia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passage to </a:t>
            </a:r>
            <a:r>
              <a:rPr lang="en-US" sz="20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 which form three sets of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 nerves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supply the abdominal viscera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Greater splanchnic </a:t>
            </a:r>
            <a:r>
              <a:rPr lang="en-US" sz="2000" dirty="0" smtClean="0"/>
              <a:t>from </a:t>
            </a:r>
            <a:r>
              <a:rPr lang="en-US" sz="2000" dirty="0" smtClean="0">
                <a:solidFill>
                  <a:srgbClr val="002060"/>
                </a:solidFill>
              </a:rPr>
              <a:t>5-9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FF9900"/>
                </a:solidFill>
              </a:rPr>
              <a:t> </a:t>
            </a:r>
            <a:r>
              <a:rPr lang="en-US" sz="2000" dirty="0" smtClean="0"/>
              <a:t>ganglia</a:t>
            </a:r>
            <a:endParaRPr lang="en-US" sz="2000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Lesser splanchnic </a:t>
            </a:r>
            <a:r>
              <a:rPr lang="en-US" sz="2000" dirty="0" smtClean="0"/>
              <a:t>from </a:t>
            </a:r>
            <a:r>
              <a:rPr lang="en-US" sz="2000" dirty="0" smtClean="0">
                <a:solidFill>
                  <a:srgbClr val="002060"/>
                </a:solidFill>
              </a:rPr>
              <a:t>10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&amp;11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000" dirty="0" smtClean="0"/>
              <a:t>ganglia</a:t>
            </a:r>
            <a:endParaRPr lang="en-US" sz="2000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Lowest splanchnic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from </a:t>
            </a:r>
            <a:r>
              <a:rPr lang="en-US" sz="2000" dirty="0" smtClean="0">
                <a:solidFill>
                  <a:srgbClr val="002060"/>
                </a:solidFill>
              </a:rPr>
              <a:t>12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ganglion</a:t>
            </a:r>
            <a:endParaRPr lang="en-US" sz="2000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FF9900"/>
              </a:solidFill>
            </a:endParaRPr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 flipV="1">
            <a:off x="5867400" y="4343400"/>
            <a:ext cx="9906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5867400" y="5181600"/>
            <a:ext cx="9906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5867400" y="5410200"/>
            <a:ext cx="9144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dad\Student Gray\3. Thorax\F66122-003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579" y="184150"/>
            <a:ext cx="4490114" cy="64897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E:\dad\Student Gray\3. Thorax\F66122-003-f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101" y="25400"/>
            <a:ext cx="4694829" cy="680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182436" y="832512"/>
            <a:ext cx="2797791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MEDIASTINOSCOPY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7547" y="5049671"/>
            <a:ext cx="8625384" cy="1754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hlink"/>
                </a:solidFill>
              </a:rPr>
              <a:t>Mediastinoscopy</a:t>
            </a:r>
            <a:r>
              <a:rPr lang="en-US" dirty="0"/>
              <a:t>: a diagnostic </a:t>
            </a:r>
            <a:r>
              <a:rPr lang="en-US" dirty="0" smtClean="0"/>
              <a:t>procedure </a:t>
            </a:r>
            <a:r>
              <a:rPr lang="ar-SA" dirty="0" smtClean="0"/>
              <a:t>اجراء </a:t>
            </a:r>
            <a:r>
              <a:rPr lang="en-US" dirty="0" smtClean="0"/>
              <a:t> </a:t>
            </a:r>
            <a:r>
              <a:rPr lang="en-US" dirty="0"/>
              <a:t>for exploration of the </a:t>
            </a:r>
            <a:r>
              <a:rPr lang="en-US" u="sng" dirty="0"/>
              <a:t>superior mediastinum</a:t>
            </a:r>
            <a:r>
              <a:rPr lang="en-US" dirty="0"/>
              <a:t> and for </a:t>
            </a:r>
            <a:r>
              <a:rPr lang="en-US" dirty="0" smtClean="0"/>
              <a:t>obtaining </a:t>
            </a:r>
            <a:r>
              <a:rPr lang="ar-SA" dirty="0" smtClean="0"/>
              <a:t>الحصول على</a:t>
            </a:r>
            <a:r>
              <a:rPr lang="en-US" dirty="0" smtClean="0"/>
              <a:t> specimens </a:t>
            </a:r>
            <a:r>
              <a:rPr lang="ar-SA" dirty="0" smtClean="0"/>
              <a:t>عينه</a:t>
            </a:r>
            <a:r>
              <a:rPr lang="en-US" dirty="0" smtClean="0"/>
              <a:t> </a:t>
            </a:r>
            <a:r>
              <a:rPr lang="en-US" dirty="0"/>
              <a:t>from the </a:t>
            </a:r>
            <a:r>
              <a:rPr lang="en-US" dirty="0" err="1"/>
              <a:t>tracheobronchial</a:t>
            </a:r>
            <a:r>
              <a:rPr lang="en-US" dirty="0"/>
              <a:t> lymph nodes. </a:t>
            </a:r>
          </a:p>
          <a:p>
            <a:r>
              <a:rPr lang="en-US" dirty="0"/>
              <a:t>The </a:t>
            </a:r>
            <a:r>
              <a:rPr lang="en-US" dirty="0" err="1"/>
              <a:t>mediastinoscope</a:t>
            </a:r>
            <a:r>
              <a:rPr lang="en-US" dirty="0"/>
              <a:t> is inserted through a small incision just above the suprasternal notch and can penetrate down to the bifurcation of the trachea. </a:t>
            </a:r>
          </a:p>
          <a:p>
            <a:r>
              <a:rPr lang="en-US" dirty="0"/>
              <a:t>Used to determine the spread of </a:t>
            </a:r>
            <a:r>
              <a:rPr lang="en-US" dirty="0" smtClean="0"/>
              <a:t>carcinoma </a:t>
            </a:r>
            <a:r>
              <a:rPr lang="ar-SA" dirty="0" smtClean="0"/>
              <a:t>السرطان عفانا الله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b="1" dirty="0"/>
              <a:t>bronchus</a:t>
            </a:r>
            <a:r>
              <a:rPr lang="en-US" dirty="0"/>
              <a:t>.</a:t>
            </a:r>
          </a:p>
        </p:txBody>
      </p:sp>
      <p:pic>
        <p:nvPicPr>
          <p:cNvPr id="34824" name="Picture 8" descr="Mediastinos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83" y="232013"/>
            <a:ext cx="5650172" cy="4694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619164" y="1323833"/>
            <a:ext cx="1965278" cy="156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جهاز يستخدم لفحص منطقة الميدياستيرنيوم 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3900" y="1460310"/>
            <a:ext cx="3411940" cy="1938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The median </a:t>
            </a:r>
            <a:r>
              <a:rPr lang="en-US" sz="2400" dirty="0" smtClean="0"/>
              <a:t>partition </a:t>
            </a:r>
            <a:r>
              <a:rPr lang="ar-SA" sz="2400" dirty="0" smtClean="0"/>
              <a:t>القسم اللوسطي </a:t>
            </a:r>
            <a:r>
              <a:rPr lang="en-US" sz="2400" dirty="0" smtClean="0"/>
              <a:t> </a:t>
            </a:r>
            <a:r>
              <a:rPr lang="en-US" sz="2400" dirty="0" smtClean="0"/>
              <a:t>(septum) of </a:t>
            </a:r>
            <a:r>
              <a:rPr lang="en-US" sz="2400" dirty="0"/>
              <a:t>the </a:t>
            </a:r>
            <a:r>
              <a:rPr lang="en-US" sz="2400" dirty="0" smtClean="0"/>
              <a:t>thorax between </a:t>
            </a:r>
            <a:r>
              <a:rPr lang="en-US" sz="2400" dirty="0"/>
              <a:t>the two </a:t>
            </a:r>
            <a:r>
              <a:rPr lang="en-US" sz="2400" dirty="0" smtClean="0"/>
              <a:t>pleural sacs &amp; lungs</a:t>
            </a:r>
            <a:r>
              <a:rPr lang="en-US" sz="2400" dirty="0"/>
              <a:t>.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55600" y="3425588"/>
            <a:ext cx="1909927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Boundaries</a:t>
            </a:r>
          </a:p>
          <a:p>
            <a:r>
              <a:rPr lang="ar-SA" sz="2400" b="1" dirty="0" smtClean="0">
                <a:solidFill>
                  <a:srgbClr val="FF3300"/>
                </a:solidFill>
              </a:rPr>
              <a:t>حدوده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4845" y="4421874"/>
            <a:ext cx="3589358" cy="224676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Sternum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Thoracic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vertebrae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Thoracic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inlet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مدخل الصدر                         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Diaphragm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each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pleural sacs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37" y="627797"/>
            <a:ext cx="22382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DEFINTION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490113" y="218364"/>
            <a:ext cx="4039738" cy="70788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MEDIASTINUM</a:t>
            </a:r>
            <a:endParaRPr lang="en-US" sz="4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3" descr="E:\dad\Student Gray\3. Thorax\F66122-003-f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580" y="1405719"/>
            <a:ext cx="4476466" cy="43672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4717" y="300251"/>
            <a:ext cx="462659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Divisions of the Mediastinum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9540" y="1201003"/>
            <a:ext cx="5185791" cy="34163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1475" indent="-371475"/>
            <a:r>
              <a:rPr lang="en-US" sz="2400" dirty="0">
                <a:solidFill>
                  <a:srgbClr val="0000FF"/>
                </a:solidFill>
              </a:rPr>
              <a:t>For description purpose the mediastinum is divided into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</a:p>
          <a:p>
            <a:pPr marL="371475" indent="-371475"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علوي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</a:p>
          <a:p>
            <a:pPr marL="371475" indent="-371475"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سفلي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 </a:t>
            </a:r>
          </a:p>
          <a:p>
            <a:pPr marL="371475" indent="-371475"/>
            <a:r>
              <a:rPr lang="en-US" sz="2400" i="1" dirty="0"/>
              <a:t>	</a:t>
            </a:r>
            <a:r>
              <a:rPr lang="en-US" sz="2000" b="1" i="1" dirty="0" smtClean="0"/>
              <a:t>The inferior </a:t>
            </a:r>
            <a:r>
              <a:rPr lang="en-US" sz="2000" b="1" i="1" dirty="0"/>
              <a:t>is further </a:t>
            </a:r>
            <a:r>
              <a:rPr lang="en-US" sz="2000" b="1" i="1" dirty="0" smtClean="0"/>
              <a:t>subdivided </a:t>
            </a:r>
            <a:r>
              <a:rPr lang="en-US" sz="2000" b="1" i="1" dirty="0"/>
              <a:t>into</a:t>
            </a:r>
            <a:r>
              <a:rPr lang="en-US" sz="2400" b="1" i="1" dirty="0">
                <a:solidFill>
                  <a:srgbClr val="669900"/>
                </a:solidFill>
              </a:rPr>
              <a:t>:</a:t>
            </a:r>
          </a:p>
          <a:p>
            <a:pPr marL="828675" lvl="1" indent="-371475">
              <a:buFontTx/>
              <a:buAutoNum type="romanLcPeriod"/>
            </a:pPr>
            <a:r>
              <a:rPr lang="en-US" sz="2400" dirty="0" smtClean="0">
                <a:solidFill>
                  <a:srgbClr val="0000FF"/>
                </a:solidFill>
              </a:rPr>
              <a:t>Anterior </a:t>
            </a:r>
            <a:r>
              <a:rPr lang="ar-SA" sz="2400" dirty="0" smtClean="0">
                <a:solidFill>
                  <a:srgbClr val="0000FF"/>
                </a:solidFill>
              </a:rPr>
              <a:t>امامي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mediastinum</a:t>
            </a:r>
          </a:p>
          <a:p>
            <a:pPr marL="828675" lvl="1" indent="-371475">
              <a:buFontTx/>
              <a:buAutoNum type="romanLcPeriod"/>
            </a:pPr>
            <a:r>
              <a:rPr lang="en-US" sz="2400" dirty="0" smtClean="0">
                <a:solidFill>
                  <a:srgbClr val="0000FF"/>
                </a:solidFill>
              </a:rPr>
              <a:t>Middle </a:t>
            </a:r>
            <a:r>
              <a:rPr lang="ar-SA" sz="2400" dirty="0" smtClean="0">
                <a:solidFill>
                  <a:srgbClr val="0000FF"/>
                </a:solidFill>
              </a:rPr>
              <a:t>وسطي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mediastinum</a:t>
            </a:r>
          </a:p>
          <a:p>
            <a:pPr marL="828675" lvl="1" indent="-371475">
              <a:buFontTx/>
              <a:buAutoNum type="romanLcPeriod"/>
            </a:pPr>
            <a:r>
              <a:rPr lang="en-US" sz="2400" dirty="0" smtClean="0">
                <a:solidFill>
                  <a:srgbClr val="0000FF"/>
                </a:solidFill>
              </a:rPr>
              <a:t>Posterior </a:t>
            </a:r>
            <a:r>
              <a:rPr lang="ar-SA" sz="2400" dirty="0" smtClean="0">
                <a:solidFill>
                  <a:srgbClr val="0000FF"/>
                </a:solidFill>
              </a:rPr>
              <a:t>خلفي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mediastinum</a:t>
            </a:r>
            <a:r>
              <a:rPr lang="en-US" sz="2400" dirty="0"/>
              <a:t> </a:t>
            </a:r>
            <a:endParaRPr lang="en-US" sz="2400" dirty="0" smtClean="0"/>
          </a:p>
          <a:p>
            <a:pPr marL="828675" lvl="1" indent="-371475"/>
            <a:r>
              <a:rPr lang="ar-SA" sz="2400" dirty="0" smtClean="0"/>
              <a:t>هذه التقسيمه بواسطه الغشاء القلبي </a:t>
            </a:r>
            <a:endParaRPr lang="en-US" sz="24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Imaginary </a:t>
            </a:r>
            <a:r>
              <a:rPr lang="ar-SA" sz="2400" b="1" dirty="0" smtClean="0">
                <a:solidFill>
                  <a:srgbClr val="0000FF"/>
                </a:solidFill>
              </a:rPr>
              <a:t>خيالي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plane passing </a:t>
            </a:r>
            <a:r>
              <a:rPr lang="en-US" sz="2400" b="1" dirty="0" smtClean="0">
                <a:solidFill>
                  <a:srgbClr val="0000FF"/>
                </a:solidFill>
              </a:rPr>
              <a:t>from </a:t>
            </a:r>
            <a:r>
              <a:rPr lang="en-US" sz="2400" b="1" dirty="0" err="1">
                <a:solidFill>
                  <a:srgbClr val="0000FF"/>
                </a:solidFill>
              </a:rPr>
              <a:t>sternal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angle </a:t>
            </a:r>
            <a:r>
              <a:rPr lang="ar-SA" sz="2400" b="1" dirty="0" smtClean="0">
                <a:solidFill>
                  <a:srgbClr val="0000FF"/>
                </a:solidFill>
              </a:rPr>
              <a:t>التي تتوازى مع الضلع رقم 2 ( انظر الصوره )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to the </a:t>
            </a:r>
            <a:r>
              <a:rPr lang="en-US" sz="2400" b="1" dirty="0" smtClean="0">
                <a:solidFill>
                  <a:srgbClr val="0000FF"/>
                </a:solidFill>
              </a:rPr>
              <a:t>lower border of the body of T4 vertebrae. 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 smtClean="0">
                <a:solidFill>
                  <a:srgbClr val="0000FF"/>
                </a:solidFill>
              </a:rPr>
              <a:t>الخط الاحمر بالصوره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2137" y="4735772"/>
            <a:ext cx="9116705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990000"/>
                </a:solidFill>
              </a:rPr>
              <a:t> </a:t>
            </a:r>
            <a:r>
              <a:rPr lang="ar-SA" sz="2800" b="1" i="1" dirty="0" smtClean="0">
                <a:solidFill>
                  <a:srgbClr val="990000"/>
                </a:solidFill>
              </a:rPr>
              <a:t>يقسم الميدياستانيوم بواسطه خط وهمي اسمه</a:t>
            </a:r>
            <a:r>
              <a:rPr lang="en-US" sz="2800" b="1" i="1" dirty="0" smtClean="0">
                <a:solidFill>
                  <a:srgbClr val="990000"/>
                </a:solidFill>
              </a:rPr>
              <a:t> :By Transverse </a:t>
            </a:r>
            <a:r>
              <a:rPr lang="en-US" sz="2800" b="1" i="1" dirty="0" smtClean="0">
                <a:solidFill>
                  <a:srgbClr val="990000"/>
                </a:solidFill>
              </a:rPr>
              <a:t>horizontal </a:t>
            </a:r>
            <a:r>
              <a:rPr lang="en-US" sz="2800" b="1" i="1" dirty="0" smtClean="0">
                <a:solidFill>
                  <a:srgbClr val="990000"/>
                </a:solidFill>
              </a:rPr>
              <a:t> </a:t>
            </a:r>
            <a:r>
              <a:rPr lang="ar-SA" sz="2800" b="1" i="1" dirty="0" smtClean="0">
                <a:solidFill>
                  <a:srgbClr val="990000"/>
                </a:solidFill>
              </a:rPr>
              <a:t>ويسمى</a:t>
            </a:r>
            <a:r>
              <a:rPr lang="en-US" sz="2800" b="1" i="1" dirty="0" smtClean="0">
                <a:solidFill>
                  <a:srgbClr val="990000"/>
                </a:solidFill>
              </a:rPr>
              <a:t> :(thoracic</a:t>
            </a:r>
            <a:r>
              <a:rPr lang="en-US" sz="2800" b="1" i="1" dirty="0" smtClean="0">
                <a:solidFill>
                  <a:srgbClr val="990000"/>
                </a:solidFill>
              </a:rPr>
              <a:t>) </a:t>
            </a:r>
            <a:r>
              <a:rPr lang="en-US" sz="2800" b="1" i="1" dirty="0" smtClean="0">
                <a:solidFill>
                  <a:srgbClr val="990000"/>
                </a:solidFill>
              </a:rPr>
              <a:t>plane ,</a:t>
            </a:r>
            <a:r>
              <a:rPr lang="ar-SA" sz="2800" b="1" i="1" dirty="0" smtClean="0">
                <a:solidFill>
                  <a:srgbClr val="990000"/>
                </a:solidFill>
              </a:rPr>
              <a:t>ويعطي القسمين اي وبي</a:t>
            </a:r>
            <a:r>
              <a:rPr lang="en-US" sz="2800" b="1" i="1" dirty="0" smtClean="0">
                <a:solidFill>
                  <a:srgbClr val="990000"/>
                </a:solidFill>
              </a:rPr>
              <a:t>?</a:t>
            </a:r>
            <a:endParaRPr lang="en-US" sz="2800" b="1" i="1" dirty="0">
              <a:solidFill>
                <a:srgbClr val="990000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696" y="341193"/>
            <a:ext cx="3452883" cy="4299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  <p:bldP spid="10243" grpId="0" animBg="1"/>
      <p:bldP spid="102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4968" y="573206"/>
            <a:ext cx="449539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3300"/>
                </a:solidFill>
              </a:rPr>
              <a:t>:اولا</a:t>
            </a:r>
            <a:r>
              <a:rPr lang="en-US" sz="2800" b="1" dirty="0" smtClean="0">
                <a:solidFill>
                  <a:srgbClr val="FF3300"/>
                </a:solidFill>
              </a:rPr>
              <a:t>Superior </a:t>
            </a:r>
            <a:r>
              <a:rPr lang="en-US" sz="2800" b="1" dirty="0">
                <a:solidFill>
                  <a:srgbClr val="FF3300"/>
                </a:solidFill>
              </a:rPr>
              <a:t>Mediastinum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688" y="132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2634018"/>
            <a:ext cx="4667535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Manubrium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مقبض عظمه القص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thoracic vertebrae</a:t>
            </a:r>
          </a:p>
          <a:p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inlet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فتحه الصدر االعلويه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	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thoracic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الخط الوهمي الذي سبق شرحه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leural sacs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38138" y="1364775"/>
            <a:ext cx="2254937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Boundaries</a:t>
            </a:r>
          </a:p>
        </p:txBody>
      </p:sp>
      <p:pic>
        <p:nvPicPr>
          <p:cNvPr id="7" name="Picture 2" descr="E:\dad\Student Gray\3. Thorax\F66122-003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4" y="1269241"/>
            <a:ext cx="4039737" cy="48722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68490" y="0"/>
            <a:ext cx="2456597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التفاصيل 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55594" y="245661"/>
            <a:ext cx="767004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990000"/>
                </a:solidFill>
              </a:rPr>
              <a:t>Contents </a:t>
            </a:r>
            <a:r>
              <a:rPr lang="ar-SA" sz="2800" b="1" dirty="0" smtClean="0">
                <a:solidFill>
                  <a:srgbClr val="990000"/>
                </a:solidFill>
              </a:rPr>
              <a:t>مكونات</a:t>
            </a:r>
            <a:r>
              <a:rPr lang="en-U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of Superior Mediastinum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9874" y="900753"/>
            <a:ext cx="868305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From anterior to </a:t>
            </a:r>
            <a:r>
              <a:rPr lang="en-US" sz="2400" i="1" dirty="0" smtClean="0"/>
              <a:t>posterior </a:t>
            </a:r>
            <a:r>
              <a:rPr lang="ar-SA" sz="2400" i="1" dirty="0" smtClean="0"/>
              <a:t>من الامام للخلف</a:t>
            </a:r>
            <a:r>
              <a:rPr lang="en-US" sz="2400" i="1" dirty="0" smtClean="0"/>
              <a:t> </a:t>
            </a:r>
            <a:r>
              <a:rPr lang="en-US" sz="2400" i="1" dirty="0"/>
              <a:t>the main contents are</a:t>
            </a:r>
            <a:r>
              <a:rPr lang="en-US" sz="2400" i="1" dirty="0">
                <a:solidFill>
                  <a:srgbClr val="669900"/>
                </a:solidFill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9306" y="1441132"/>
            <a:ext cx="4012443" cy="54168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Thymus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SA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الغدة الجنينيه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Great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vessels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SA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وهي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914400" lvl="1" indent="-457200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SA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الاورده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1-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Rt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&amp; LT Brachiocephalic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veins </a:t>
            </a:r>
          </a:p>
          <a:p>
            <a:pPr marL="914400" lvl="1" indent="-457200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2- SVC</a:t>
            </a:r>
          </a:p>
          <a:p>
            <a:pPr marL="914400" lvl="1" indent="-457200"/>
            <a:r>
              <a:rPr lang="en-US" sz="2000" u="sng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ar-SA" sz="2000" u="sng" dirty="0" smtClean="0">
                <a:solidFill>
                  <a:srgbClr val="FF0000"/>
                </a:solidFill>
                <a:latin typeface="Arial Narrow" pitchFamily="34" charset="0"/>
              </a:rPr>
              <a:t>الشرايين</a:t>
            </a:r>
            <a:r>
              <a:rPr lang="en-US" sz="2000" u="sng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u="sng" dirty="0" smtClean="0">
                <a:solidFill>
                  <a:srgbClr val="FF0000"/>
                </a:solidFill>
                <a:latin typeface="Arial Narrow" pitchFamily="34" charset="0"/>
              </a:rPr>
              <a:t>Arch </a:t>
            </a:r>
            <a:r>
              <a:rPr lang="en-US" sz="2000" u="sng" dirty="0">
                <a:solidFill>
                  <a:srgbClr val="FF0000"/>
                </a:solidFill>
                <a:latin typeface="Arial Narrow" pitchFamily="34" charset="0"/>
              </a:rPr>
              <a:t>of aorta </a:t>
            </a:r>
            <a:r>
              <a:rPr lang="en-US" sz="2000" u="sng" dirty="0" smtClean="0">
                <a:solidFill>
                  <a:srgbClr val="FF0000"/>
                </a:solidFill>
                <a:latin typeface="Arial Narrow" pitchFamily="34" charset="0"/>
              </a:rPr>
              <a:t>&amp; its </a:t>
            </a:r>
            <a:r>
              <a:rPr lang="en-US" sz="2000" b="1" u="sng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u="sng" dirty="0" smtClean="0">
                <a:solidFill>
                  <a:srgbClr val="FF0000"/>
                </a:solidFill>
                <a:latin typeface="Arial Narrow" pitchFamily="34" charset="0"/>
              </a:rPr>
              <a:t> branches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Arial Narrow" pitchFamily="34" charset="0"/>
            </a:endParaRPr>
          </a:p>
          <a:p>
            <a:pPr marL="914400" lvl="1" indent="-457200"/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       Left 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subclavian 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artery</a:t>
            </a:r>
          </a:p>
          <a:p>
            <a:pPr marL="914400" lvl="1" indent="-457200"/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       Left common carotid artery  Brachiocephalic trunk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Vagus nerve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phrenic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nerve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Cardiac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plexus </a:t>
            </a:r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ظفيره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nerves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Left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recurrent laryngeal nerve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Trachea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Esophagus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Thoracic duct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Prevertebral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muscles 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 descr="E:\dad\Student Gray\3. Thorax\F66122-003-f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057" y="1692322"/>
            <a:ext cx="4435521" cy="48040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4F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32012"/>
            <a:ext cx="6581775" cy="63325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709684"/>
            <a:ext cx="1282890" cy="222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هذه الصوره مهمه جدا وتلخص الدرس ومهمه في العملي 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astinum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358775"/>
            <a:ext cx="8626475" cy="6140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8549" y="0"/>
            <a:ext cx="1897039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سيم سيم 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72955"/>
            <a:ext cx="496778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3300"/>
                </a:solidFill>
              </a:rPr>
              <a:t>:ثانيا</a:t>
            </a:r>
            <a:r>
              <a:rPr lang="en-US" sz="2800" b="1" dirty="0" smtClean="0">
                <a:solidFill>
                  <a:srgbClr val="FF3300"/>
                </a:solidFill>
              </a:rPr>
              <a:t>1-Anterior </a:t>
            </a:r>
            <a:r>
              <a:rPr lang="en-US" sz="2800" b="1" dirty="0">
                <a:solidFill>
                  <a:srgbClr val="FF3300"/>
                </a:solidFill>
              </a:rPr>
              <a:t>Mediastinum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8439" y="1037230"/>
            <a:ext cx="3650230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very narrow space </a:t>
            </a:r>
            <a:r>
              <a:rPr lang="en-US" sz="2000" dirty="0"/>
              <a:t>in front of the pericardium </a:t>
            </a:r>
          </a:p>
          <a:p>
            <a:r>
              <a:rPr lang="en-US" sz="2000" dirty="0"/>
              <a:t>overlapped </a:t>
            </a:r>
            <a:r>
              <a:rPr lang="en-US" sz="2000" dirty="0" smtClean="0"/>
              <a:t> </a:t>
            </a:r>
            <a:r>
              <a:rPr lang="ar-SA" sz="2000" dirty="0" smtClean="0"/>
              <a:t>متداخل</a:t>
            </a:r>
            <a:r>
              <a:rPr lang="en-US" sz="2000" dirty="0" smtClean="0"/>
              <a:t>by </a:t>
            </a:r>
            <a:r>
              <a:rPr lang="en-US" sz="2000" dirty="0"/>
              <a:t>the anterior borders of both lungs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7422" y="3330055"/>
            <a:ext cx="3985145" cy="2893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Body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sternum    </a:t>
            </a:r>
          </a:p>
          <a:p>
            <a:r>
              <a:rPr lang="en-US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Pericardium &amp; heart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Transverse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plane</a:t>
            </a:r>
          </a:p>
          <a:p>
            <a:r>
              <a:rPr lang="en-US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Diaphragm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aspect</a:t>
            </a:r>
          </a:p>
          <a:p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each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Mediastinal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3063" y="2606722"/>
            <a:ext cx="2097181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</a:t>
            </a:r>
          </a:p>
        </p:txBody>
      </p:sp>
      <p:pic>
        <p:nvPicPr>
          <p:cNvPr id="2" name="Picture 2" descr="E:\dad\Student Gray\3. Thorax\F66122-003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39" y="627797"/>
            <a:ext cx="4312693" cy="52270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4717" y="436729"/>
            <a:ext cx="5991368" cy="523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Contents of Anterior Mediastinum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1195" y="2478088"/>
            <a:ext cx="4148918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Thymus </a:t>
            </a:r>
            <a:r>
              <a:rPr lang="ar-SA" sz="2400" dirty="0" smtClean="0">
                <a:solidFill>
                  <a:srgbClr val="0000FF"/>
                </a:solidFill>
              </a:rPr>
              <a:t>الجزء السفلي منها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Sterno-percardial</a:t>
            </a:r>
            <a:r>
              <a:rPr lang="en-US" sz="2400" dirty="0" smtClean="0">
                <a:solidFill>
                  <a:srgbClr val="0000FF"/>
                </a:solidFill>
              </a:rPr>
              <a:t> ligaments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Branches of the internal                                      thoracic vessels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Fat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Lymph vessels &amp; nodes </a:t>
            </a:r>
          </a:p>
        </p:txBody>
      </p:sp>
      <p:pic>
        <p:nvPicPr>
          <p:cNvPr id="1026" name="Picture 2" descr="E:\dad\Student Gray\3. Thorax\F66122-003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068" y="1269241"/>
            <a:ext cx="4012441" cy="48722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644</Words>
  <Application>Microsoft Office PowerPoint</Application>
  <PresentationFormat>On-screen Show (4:3)</PresentationFormat>
  <Paragraphs>145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3- Posterior Mediastinum</vt:lpstr>
      <vt:lpstr>Slide 12</vt:lpstr>
      <vt:lpstr> Structures seen in the Mediastinum </vt:lpstr>
      <vt:lpstr>Esophagus</vt:lpstr>
      <vt:lpstr>Sympathetic Trunk عصب يمتد من المخ لجميع الجسم وهو يشبه السبحه (Thoracic Part)</vt:lpstr>
      <vt:lpstr>Sympathetic Trunk Branches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Makarem</dc:creator>
  <cp:lastModifiedBy>عبووووودي</cp:lastModifiedBy>
  <cp:revision>31</cp:revision>
  <dcterms:created xsi:type="dcterms:W3CDTF">2005-11-27T16:57:12Z</dcterms:created>
  <dcterms:modified xsi:type="dcterms:W3CDTF">2010-03-02T13:42:20Z</dcterms:modified>
</cp:coreProperties>
</file>