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6" r:id="rId7"/>
    <p:sldId id="261" r:id="rId8"/>
    <p:sldId id="264" r:id="rId9"/>
    <p:sldId id="263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2990851"/>
          </a:xfrm>
        </p:spPr>
        <p:txBody>
          <a:bodyPr>
            <a:noAutofit/>
          </a:bodyPr>
          <a:lstStyle/>
          <a:p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Radiological Anatomy </a:t>
            </a:r>
            <a:br>
              <a:rPr lang="en-US" sz="6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of </a:t>
            </a:r>
            <a:br>
              <a:rPr lang="en-US" sz="6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the chest </a:t>
            </a:r>
            <a:endParaRPr lang="ar-EG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90800"/>
          </a:xfrm>
        </p:spPr>
        <p:txBody>
          <a:bodyPr>
            <a:normAutofit fontScale="77500" lnSpcReduction="20000"/>
          </a:bodyPr>
          <a:lstStyle/>
          <a:p>
            <a:r>
              <a:rPr lang="en-US" sz="7000" dirty="0" smtClean="0">
                <a:latin typeface="Times New Roman" pitchFamily="18" charset="0"/>
                <a:cs typeface="Times New Roman" pitchFamily="18" charset="0"/>
              </a:rPr>
              <a:t>Anatomy Department</a:t>
            </a:r>
          </a:p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by</a:t>
            </a:r>
            <a:endParaRPr lang="en-US" sz="5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5400" i="1" dirty="0" err="1" smtClean="0">
                <a:latin typeface="Script MT Bold" pitchFamily="66" charset="0"/>
                <a:cs typeface="Times New Roman" pitchFamily="18" charset="0"/>
              </a:rPr>
              <a:t>Essam</a:t>
            </a:r>
            <a:r>
              <a:rPr lang="en-US" sz="5400" i="1" dirty="0" smtClean="0">
                <a:latin typeface="Script MT Bold" pitchFamily="66" charset="0"/>
                <a:cs typeface="Times New Roman" pitchFamily="18" charset="0"/>
              </a:rPr>
              <a:t> </a:t>
            </a:r>
            <a:r>
              <a:rPr lang="en-US" sz="5400" i="1" dirty="0" err="1" smtClean="0">
                <a:latin typeface="Script MT Bold" pitchFamily="66" charset="0"/>
                <a:cs typeface="Times New Roman" pitchFamily="18" charset="0"/>
              </a:rPr>
              <a:t>eldin</a:t>
            </a:r>
            <a:r>
              <a:rPr lang="en-US" sz="5400" i="1" dirty="0" smtClean="0">
                <a:latin typeface="Script MT Bold" pitchFamily="66" charset="0"/>
                <a:cs typeface="Times New Roman" pitchFamily="18" charset="0"/>
              </a:rPr>
              <a:t> </a:t>
            </a:r>
            <a:r>
              <a:rPr lang="en-US" sz="5400" i="1" dirty="0" err="1" smtClean="0">
                <a:latin typeface="Script MT Bold" pitchFamily="66" charset="0"/>
                <a:cs typeface="Times New Roman" pitchFamily="18" charset="0"/>
              </a:rPr>
              <a:t>AbdelHady</a:t>
            </a:r>
            <a:r>
              <a:rPr lang="en-US" sz="5400" i="1" dirty="0" smtClean="0">
                <a:latin typeface="Script MT Bold" pitchFamily="66" charset="0"/>
                <a:cs typeface="Times New Roman" pitchFamily="18" charset="0"/>
              </a:rPr>
              <a:t> </a:t>
            </a:r>
            <a:r>
              <a:rPr lang="en-US" sz="5400" i="1" dirty="0" err="1" smtClean="0">
                <a:latin typeface="Script MT Bold" pitchFamily="66" charset="0"/>
                <a:cs typeface="Times New Roman" pitchFamily="18" charset="0"/>
              </a:rPr>
              <a:t>Salama</a:t>
            </a:r>
            <a:endParaRPr lang="ar-EG" sz="5400" i="1" dirty="0">
              <a:latin typeface="Script MT Bold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postero anterior radiograph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(Lungs)</a:t>
            </a:r>
            <a:endParaRPr lang="ar-EG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200400" cy="46910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Lung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roots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مكان دخول الاوعيه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relatively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نسبيا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dense shadows caused by the presence of the blood-filled pulmonary and bronchial vessels, the large bronchi, and the lymph nodes.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Left hilum lower margin is at the level of right hilum upper margin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ar-S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مهمه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ar-S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الايسر اعلى من الايمن 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ar-EG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www.meddean.luc.edu/lumen/medEd/Radio/curriculum/Pulmonary/image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0" y="990600"/>
            <a:ext cx="5111750" cy="5142177"/>
          </a:xfr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02235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postero anterior radiograph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(Lungs)</a:t>
            </a:r>
            <a:endParaRPr lang="ar-EG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95400"/>
            <a:ext cx="3429000" cy="54102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lung fields, by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virtue </a:t>
            </a:r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بفضل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 the air they contain, readily permit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تتيح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passage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نفاذ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x-rays, for this reason, the lungs are more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translucent </a:t>
            </a:r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واضح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on full inspiration than on expiration.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pulmonary blood vessels are seen as a series of small, round,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white shadows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radiating from the lung root.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large bronchi, are seen as similar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round </a:t>
            </a:r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المحيط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shadows.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smaller bronchi are not seen</a:t>
            </a:r>
          </a:p>
          <a:p>
            <a:endParaRPr lang="ar-EG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 descr="C:\Users\user\Pictures\cvvcv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38093" y="228600"/>
            <a:ext cx="5105907" cy="5853113"/>
          </a:xfrm>
          <a:noFill/>
        </p:spPr>
      </p:pic>
      <p:sp>
        <p:nvSpPr>
          <p:cNvPr id="5" name="Right Arrow 4"/>
          <p:cNvSpPr/>
          <p:nvPr/>
        </p:nvSpPr>
        <p:spPr>
          <a:xfrm>
            <a:off x="4419600" y="3276600"/>
            <a:ext cx="1143000" cy="15240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8" name="Left Arrow 7"/>
          <p:cNvSpPr/>
          <p:nvPr/>
        </p:nvSpPr>
        <p:spPr>
          <a:xfrm>
            <a:off x="7543800" y="2971800"/>
            <a:ext cx="838200" cy="152400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postero anterior radiograph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(Mediastinum)</a:t>
            </a:r>
            <a:endParaRPr lang="ar-EG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276600" cy="46910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right border of the  mediastinum; consists of right brachiocephalic vein, superior vena cava, right atrium, and inferior vena cava.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left border of mediastinum; the aortic knuckle (aortic arch), pulmonary trunk, left auricle, left ventricle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ar-EG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ar-EG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ar-EG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4128" y="990600"/>
            <a:ext cx="5419872" cy="442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>
            <a:off x="5486400" y="2057400"/>
            <a:ext cx="609600" cy="1524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7086600" y="3429000"/>
            <a:ext cx="838200" cy="3048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V="1">
            <a:off x="7620000" y="4038600"/>
            <a:ext cx="914400" cy="1524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 flipV="1">
            <a:off x="7924800" y="3657600"/>
            <a:ext cx="457200" cy="76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postero anterior radiograph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(Mediastinum)</a:t>
            </a:r>
            <a:endParaRPr lang="ar-EG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transverse diameter of the heart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مسافه القلب العرضيه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should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exceed </a:t>
            </a:r>
            <a:r>
              <a:rPr lang="ar-S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تزيد على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half the width of the thoracic cage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ar-S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معلومه مههمه جدا 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 deep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insp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iration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when the diaphragm descends, the vertical length of the heart increases and the transverse diameter is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narrowed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مهمه ايضا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ar-EG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www.meddean.luc.edu/lumen/medEd/Radio/curriculum/Pulmonary/image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5050" y="628518"/>
            <a:ext cx="5111750" cy="5142177"/>
          </a:xfr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050"/>
            <a:ext cx="3465513" cy="116205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Bronchography 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contrast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ضوئي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visualization of the esophagus;</a:t>
            </a:r>
            <a:endParaRPr lang="ar-EG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Bronchography ;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is  special study of the bronchial tree by introduction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contrast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مشع باين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medium into a particular bronchus 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ar-EG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ar-EG" sz="2400" dirty="0"/>
          </a:p>
        </p:txBody>
      </p:sp>
      <p:pic>
        <p:nvPicPr>
          <p:cNvPr id="5" name="Picture 2" descr="C:\Users\user\Pictures\C3FF6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35375" y="494506"/>
            <a:ext cx="4991100" cy="5410200"/>
          </a:xfr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Bronchography and contrast visualization of the esophagus;</a:t>
            </a:r>
            <a:endParaRPr lang="ar-EG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200400" cy="46910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Contrast visualization of the esophagus by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swallow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بلع ( اللي قبل اسنتشاق 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contrast media .</a:t>
            </a:r>
          </a:p>
          <a:p>
            <a:pPr>
              <a:buFont typeface="Wingdings" pitchFamily="2" charset="2"/>
              <a:buChar char="Ø"/>
            </a:pP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فائدتها :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مهمه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Identification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the aortic arch and left bronchus.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Identification of enlargement of left atrium.</a:t>
            </a:r>
          </a:p>
          <a:p>
            <a:pPr>
              <a:buFont typeface="Wingdings" pitchFamily="2" charset="2"/>
              <a:buChar char="Ø"/>
            </a:pPr>
            <a:endParaRPr lang="ar-EG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user\Pictures\C3FF5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62400" y="304800"/>
            <a:ext cx="5018924" cy="5853113"/>
          </a:xfrm>
          <a:noFill/>
        </p:spPr>
      </p:pic>
      <p:cxnSp>
        <p:nvCxnSpPr>
          <p:cNvPr id="7" name="Straight Arrow Connector 6"/>
          <p:cNvCxnSpPr/>
          <p:nvPr/>
        </p:nvCxnSpPr>
        <p:spPr>
          <a:xfrm rot="16200000" flipH="1">
            <a:off x="4495800" y="990600"/>
            <a:ext cx="1600200" cy="1600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Coronary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3200" dirty="0" smtClean="0">
                <a:latin typeface="Times New Roman" pitchFamily="18" charset="0"/>
                <a:cs typeface="Times New Roman" pitchFamily="18" charset="0"/>
              </a:rPr>
              <a:t>الشرايين المحيطه بالقلب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angiography</a:t>
            </a:r>
            <a:endParaRPr lang="ar-EG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coronary arteries are visualized by introduction of radio-opaque material into their lumen.</a:t>
            </a:r>
          </a:p>
          <a:p>
            <a:pPr>
              <a:buFont typeface="Wingdings" pitchFamily="2" charset="2"/>
              <a:buChar char="Ø"/>
            </a:pP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 : مفيده في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Pathological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narrowing or blockage of coronary artery can be identified.</a:t>
            </a:r>
          </a:p>
        </p:txBody>
      </p:sp>
      <p:pic>
        <p:nvPicPr>
          <p:cNvPr id="5" name="Picture 7" descr="C:\Documents and Settings\Free User\My Documents\My Pictures\RCA-in-PA-cranial-vie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38600" y="0"/>
            <a:ext cx="4295775" cy="3419475"/>
          </a:xfrm>
          <a:noFill/>
        </p:spPr>
      </p:pic>
      <p:pic>
        <p:nvPicPr>
          <p:cNvPr id="6" name="Picture 2" descr="C:\Documents and Settings\Free User\My Documents\My Pictures\lca-pa-crani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19600" y="3635375"/>
            <a:ext cx="3733800" cy="3222625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rot="5400000" flipH="1" flipV="1">
            <a:off x="4038600" y="1905000"/>
            <a:ext cx="838200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953000" y="3962400"/>
            <a:ext cx="6096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62000" y="5562600"/>
            <a:ext cx="3124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/>
              <a:t>آآآآآآآآآآآآسف على التاخير</a:t>
            </a:r>
            <a:endParaRPr lang="ar-SA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1066800"/>
          </a:xfrm>
        </p:spPr>
        <p:txBody>
          <a:bodyPr>
            <a:noAutofit/>
          </a:bodyPr>
          <a:lstStyle/>
          <a:p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Objectives</a:t>
            </a:r>
            <a:endParaRPr lang="ar-EG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524000"/>
            <a:ext cx="8153400" cy="49530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By the end of this lecture the students must know;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1- Determination of bones of the thoracic cage.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 Identification of superficial soft tissues.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3- Determination of trachea and lunge fields. 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4-Visualization of mediastinum and the important heart shadows.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5- Brief knowledge about Bronchography. 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6- Brief knowledge about Coronary angiography.</a:t>
            </a:r>
            <a:b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EG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ar-EG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Radiography </a:t>
            </a:r>
            <a:endParaRPr lang="ar-EG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114800" cy="46910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Different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views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the chest can be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obtained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يحصل عليها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by changing the relative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orientation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توجيه الجسم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the body and the direction of the x-ray beams. 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most common views are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Posteroanterior(PA),   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Anteroposterior (AP), 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Lateral .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ar-EG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www.fmh.org/images/X-ray_chest_machin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76400"/>
            <a:ext cx="4095750" cy="3152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2191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Radiography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ar-SA" dirty="0" smtClean="0"/>
              <a:t>التصوير الاشعاعي</a:t>
            </a:r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057400"/>
            <a:ext cx="7620000" cy="41148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A chest x-ray may be used to help diagnose and plan treatment for various conditions, including: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</a:rPr>
              <a:t>Fractures </a:t>
            </a:r>
            <a:r>
              <a:rPr lang="ar-SA" sz="2400" b="1" dirty="0" smtClean="0">
                <a:solidFill>
                  <a:schemeClr val="tx1"/>
                </a:solidFill>
              </a:rPr>
              <a:t>كسور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of the bones in the chest</a:t>
            </a:r>
            <a:r>
              <a:rPr lang="en-US" sz="2400" dirty="0" smtClean="0">
                <a:solidFill>
                  <a:schemeClr val="tx1"/>
                </a:solidFill>
              </a:rPr>
              <a:t>, including the ribs, sternum, clavicle and the vertebrae.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</a:rPr>
              <a:t>Lung disorders </a:t>
            </a:r>
            <a:r>
              <a:rPr lang="en-US" sz="2400" dirty="0" smtClean="0">
                <a:solidFill>
                  <a:schemeClr val="tx1"/>
                </a:solidFill>
              </a:rPr>
              <a:t>such as pneumonia, emphysema, tuberculosis and lung cancer.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</a:rPr>
              <a:t>Heart disorders </a:t>
            </a:r>
            <a:r>
              <a:rPr lang="en-US" sz="2400" dirty="0" smtClean="0">
                <a:solidFill>
                  <a:schemeClr val="tx1"/>
                </a:solidFill>
              </a:rPr>
              <a:t>such as congestive heart failure (which causes the heart to enlarge)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Chest radiographs are also used to screen for </a:t>
            </a:r>
            <a:r>
              <a:rPr lang="en-US" sz="2400" b="1" dirty="0" smtClean="0">
                <a:solidFill>
                  <a:schemeClr val="tx1"/>
                </a:solidFill>
              </a:rPr>
              <a:t>job-related lung disease</a:t>
            </a:r>
            <a:r>
              <a:rPr lang="en-US" sz="2400" dirty="0" smtClean="0">
                <a:solidFill>
                  <a:schemeClr val="tx1"/>
                </a:solidFill>
              </a:rPr>
              <a:t> in industries such as mining where workers are exposed to dust.</a:t>
            </a:r>
          </a:p>
          <a:p>
            <a:pPr lvl="1" algn="l"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endParaRPr lang="ar-E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الطريقه الاولى لاخذ الصوره </a:t>
            </a:r>
            <a:br>
              <a:rPr lang="ar-S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postero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anterior radiograph</a:t>
            </a:r>
            <a:endParaRPr lang="ar-EG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2166937"/>
            <a:ext cx="3008313" cy="46910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 postero anterior radiograph the following systems must be examined in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order </a:t>
            </a:r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الاشياء التي يمكن ملاحظتها 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Superficial soft tissues; 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nipples </a:t>
            </a:r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حلمه الثدي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both sexes and the breast in female are seen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superimposed </a:t>
            </a:r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منطقه ما فوق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on the lung fields.</a:t>
            </a:r>
          </a:p>
          <a:p>
            <a:endParaRPr lang="ar-EG" sz="20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idx="1"/>
          </p:nvPr>
        </p:nvGraphicFramePr>
        <p:xfrm>
          <a:off x="3430882" y="752975"/>
          <a:ext cx="5408318" cy="4885825"/>
        </p:xfrm>
        <a:graphic>
          <a:graphicData uri="http://schemas.openxmlformats.org/presentationml/2006/ole">
            <p:oleObj spid="_x0000_s1026" name="Photo Editor Photo" r:id="rId3" imgW="8380952" imgH="7571429" progId="">
              <p:embed/>
            </p:oleObj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postero anterior radiograph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(Bones)</a:t>
            </a:r>
            <a:endParaRPr lang="ar-EG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200400" cy="46910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Bones of the thoracic cage (anterior ribs, posterior ribs).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Thoracic vertebrae.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Costotransverse joints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مفاصل التي تربط الاضلاع بالعمود الفقري ( انظر الصوره 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Clavicles.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Medial side of the scapula.</a:t>
            </a:r>
            <a:endParaRPr lang="ar-EG" sz="2000" dirty="0"/>
          </a:p>
        </p:txBody>
      </p:sp>
      <p:pic>
        <p:nvPicPr>
          <p:cNvPr id="5" name="Picture 3" descr="Normal CX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838200"/>
            <a:ext cx="5111750" cy="51197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flipV="1">
            <a:off x="4038600" y="2209800"/>
            <a:ext cx="9144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7620000" y="2895600"/>
            <a:ext cx="91440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962400" y="2057400"/>
            <a:ext cx="1828800" cy="1676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029200" y="1143000"/>
            <a:ext cx="1295400" cy="990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962400" y="4038600"/>
            <a:ext cx="11430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V="1">
            <a:off x="8115300" y="2247900"/>
            <a:ext cx="7620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postero anterior radiograph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(Diaphragm)</a:t>
            </a:r>
            <a:endParaRPr lang="ar-EG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The diaphragm appears as a dome-shaped shadow on each side; the right side is slightly higher than the  left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بسبب وجود الكبد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ar-SA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مهمه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Beneath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right dome is the homogeneous, dense shadow of the liver. </a:t>
            </a:r>
          </a:p>
          <a:p>
            <a:pPr>
              <a:buFont typeface="Wingdings" pitchFamily="2" charset="2"/>
              <a:buChar char="Ø"/>
            </a:pPr>
            <a:r>
              <a:rPr lang="ar-SA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مهمه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Beneath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left dome     a gas bubble may be seen in the fundus of the stomach.</a:t>
            </a:r>
          </a:p>
          <a:p>
            <a:endPara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ar-EG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C:\Users\user\Pictures\cvvcv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7971" y="273050"/>
            <a:ext cx="5105907" cy="5853113"/>
          </a:xfrm>
          <a:noFill/>
        </p:spPr>
      </p:pic>
      <p:sp>
        <p:nvSpPr>
          <p:cNvPr id="12" name="Up Arrow 11"/>
          <p:cNvSpPr/>
          <p:nvPr/>
        </p:nvSpPr>
        <p:spPr>
          <a:xfrm>
            <a:off x="4419600" y="5257800"/>
            <a:ext cx="274319" cy="533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Right Arrow 14"/>
          <p:cNvSpPr/>
          <p:nvPr/>
        </p:nvSpPr>
        <p:spPr>
          <a:xfrm>
            <a:off x="7391400" y="5410200"/>
            <a:ext cx="609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postero anterior radiograph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(Diaphragm)</a:t>
            </a:r>
            <a:endParaRPr lang="ar-EG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Note the costophrenic angle, where the diaphragm meets the thoracic wall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angle become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blunt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غير حاده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obscured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معتمة اللون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due to pleural fluid or fibrosis.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ar-EG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www.meddean.luc.edu/lumen/medEd/Radio/curriculum/Pulmonary/image1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3786"/>
          <a:stretch>
            <a:fillRect/>
          </a:stretch>
        </p:blipFill>
        <p:spPr>
          <a:xfrm>
            <a:off x="3886200" y="1752600"/>
            <a:ext cx="5111750" cy="3913107"/>
          </a:xfr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postero anterior radiograph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(Trachea)</a:t>
            </a:r>
            <a:endParaRPr lang="ar-EG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276600" cy="46910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radiotranslucent, air-filled shadow of the trachea is seen in the midline of the neck as    a dark area.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is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superimposed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يقع فوق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 the lower cervical and upper thoracic vertebrae.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ar-EG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C:\Users\user\Pictures\cvvcv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0" y="304800"/>
            <a:ext cx="5105907" cy="5853113"/>
          </a:xfrm>
          <a:noFill/>
        </p:spPr>
      </p:pic>
      <p:sp>
        <p:nvSpPr>
          <p:cNvPr id="6" name="Right Arrow 5"/>
          <p:cNvSpPr/>
          <p:nvPr/>
        </p:nvSpPr>
        <p:spPr>
          <a:xfrm>
            <a:off x="4800600" y="533400"/>
            <a:ext cx="1143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716</Words>
  <Application>Microsoft Office PowerPoint</Application>
  <PresentationFormat>On-screen Show (4:3)</PresentationFormat>
  <Paragraphs>74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Photo Editor Photo</vt:lpstr>
      <vt:lpstr>Radiological Anatomy  of  the chest </vt:lpstr>
      <vt:lpstr>Objectives</vt:lpstr>
      <vt:lpstr>Radiography </vt:lpstr>
      <vt:lpstr>Radiography   التصوير الاشعاعي</vt:lpstr>
      <vt:lpstr>الطريقه الاولى لاخذ الصوره  postero anterior radiograph</vt:lpstr>
      <vt:lpstr>postero anterior radiograph (Bones)</vt:lpstr>
      <vt:lpstr>postero anterior radiograph (Diaphragm)</vt:lpstr>
      <vt:lpstr>postero anterior radiograph (Diaphragm)</vt:lpstr>
      <vt:lpstr>postero anterior radiograph (Trachea)</vt:lpstr>
      <vt:lpstr>postero anterior radiograph (Lungs)</vt:lpstr>
      <vt:lpstr>postero anterior radiograph (Lungs)</vt:lpstr>
      <vt:lpstr>postero anterior radiograph (Mediastinum)</vt:lpstr>
      <vt:lpstr>postero anterior radiograph (Mediastinum)</vt:lpstr>
      <vt:lpstr>Bronchography and contrast ضوئي visualization of the esophagus;</vt:lpstr>
      <vt:lpstr>Bronchography and contrast visualization of the esophagus;</vt:lpstr>
      <vt:lpstr>Coronary  الشرايين المحيطه بالقلب angiography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Radiological anatomy of the chest </dc:title>
  <dc:creator/>
  <cp:lastModifiedBy>عبووووودي</cp:lastModifiedBy>
  <cp:revision>42</cp:revision>
  <dcterms:created xsi:type="dcterms:W3CDTF">2006-08-16T00:00:00Z</dcterms:created>
  <dcterms:modified xsi:type="dcterms:W3CDTF">2010-03-16T18:04:21Z</dcterms:modified>
</cp:coreProperties>
</file>