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69" r:id="rId2"/>
    <p:sldId id="257" r:id="rId3"/>
    <p:sldId id="256" r:id="rId4"/>
    <p:sldId id="258" r:id="rId5"/>
    <p:sldId id="259" r:id="rId6"/>
    <p:sldId id="260" r:id="rId7"/>
    <p:sldId id="261" r:id="rId8"/>
    <p:sldId id="273" r:id="rId9"/>
    <p:sldId id="262" r:id="rId10"/>
    <p:sldId id="263" r:id="rId11"/>
    <p:sldId id="264" r:id="rId12"/>
    <p:sldId id="265" r:id="rId13"/>
    <p:sldId id="270" r:id="rId14"/>
    <p:sldId id="271" r:id="rId15"/>
    <p:sldId id="272" r:id="rId16"/>
    <p:sldId id="266" r:id="rId17"/>
    <p:sldId id="267" r:id="rId18"/>
    <p:sldId id="286" r:id="rId19"/>
    <p:sldId id="268" r:id="rId20"/>
    <p:sldId id="285" r:id="rId21"/>
    <p:sldId id="275" r:id="rId22"/>
    <p:sldId id="274" r:id="rId23"/>
    <p:sldId id="276" r:id="rId24"/>
    <p:sldId id="277" r:id="rId25"/>
    <p:sldId id="278" r:id="rId26"/>
    <p:sldId id="279" r:id="rId27"/>
    <p:sldId id="283" r:id="rId28"/>
    <p:sldId id="281" r:id="rId29"/>
    <p:sldId id="284" r:id="rId30"/>
    <p:sldId id="280"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257D4-2587-46D9-97A1-7FF526CC25B9}" type="datetimeFigureOut">
              <a:rPr lang="en-US" smtClean="0"/>
              <a:pPr/>
              <a:t>3/1/2010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639C6-9DB3-4BA9-A2E9-B1F521077BD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F0639C6-9DB3-4BA9-A2E9-B1F521077BD1}"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31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0639C6-9DB3-4BA9-A2E9-B1F521077BD1}"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2C9D4D-3D0C-48D7-BD75-26183410916F}" type="datetimeFigureOut">
              <a:rPr lang="en-US" smtClean="0"/>
              <a:pPr/>
              <a:t>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2C9D4D-3D0C-48D7-BD75-26183410916F}" type="datetimeFigureOut">
              <a:rPr lang="en-US" smtClean="0"/>
              <a:pPr/>
              <a:t>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2C9D4D-3D0C-48D7-BD75-26183410916F}" type="datetimeFigureOut">
              <a:rPr lang="en-US" smtClean="0"/>
              <a:pPr/>
              <a:t>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2C9D4D-3D0C-48D7-BD75-26183410916F}" type="datetimeFigureOut">
              <a:rPr lang="en-US" smtClean="0"/>
              <a:pPr/>
              <a:t>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C9D4D-3D0C-48D7-BD75-26183410916F}" type="datetimeFigureOut">
              <a:rPr lang="en-US" smtClean="0"/>
              <a:pPr/>
              <a:t>3/1/2010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2C9D4D-3D0C-48D7-BD75-26183410916F}" type="datetimeFigureOut">
              <a:rPr lang="en-US" smtClean="0"/>
              <a:pPr/>
              <a:t>3/1/2010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2C9D4D-3D0C-48D7-BD75-26183410916F}" type="datetimeFigureOut">
              <a:rPr lang="en-US" smtClean="0"/>
              <a:pPr/>
              <a:t>3/1/2010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2C9D4D-3D0C-48D7-BD75-26183410916F}" type="datetimeFigureOut">
              <a:rPr lang="en-US" smtClean="0"/>
              <a:pPr/>
              <a:t>3/1/2010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C9D4D-3D0C-48D7-BD75-26183410916F}" type="datetimeFigureOut">
              <a:rPr lang="en-US" smtClean="0"/>
              <a:pPr/>
              <a:t>3/1/2010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C9D4D-3D0C-48D7-BD75-26183410916F}" type="datetimeFigureOut">
              <a:rPr lang="en-US" smtClean="0"/>
              <a:pPr/>
              <a:t>3/1/2010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C9D4D-3D0C-48D7-BD75-26183410916F}" type="datetimeFigureOut">
              <a:rPr lang="en-US" smtClean="0"/>
              <a:pPr/>
              <a:t>3/1/2010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1F126-BA8D-47B4-985C-61AA2294026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C9D4D-3D0C-48D7-BD75-26183410916F}" type="datetimeFigureOut">
              <a:rPr lang="en-US" smtClean="0"/>
              <a:pPr/>
              <a:t>3/1/2010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F126-BA8D-47B4-985C-61AA2294026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000372"/>
            <a:ext cx="8229600" cy="1143000"/>
          </a:xfrm>
          <a:ln>
            <a:solidFill>
              <a:schemeClr val="accent2"/>
            </a:solidFill>
          </a:ln>
        </p:spPr>
        <p:txBody>
          <a:bodyPr>
            <a:normAutofit/>
          </a:bodyPr>
          <a:lstStyle/>
          <a:p>
            <a:r>
              <a:rPr lang="en-GB" sz="5400" b="1" dirty="0" smtClean="0"/>
              <a:t>Fatty Acids Oxidation</a:t>
            </a:r>
            <a:endParaRPr lang="en-GB" sz="5400" b="1" dirty="0"/>
          </a:p>
        </p:txBody>
      </p:sp>
      <p:sp>
        <p:nvSpPr>
          <p:cNvPr id="3" name="Content Placeholder 2"/>
          <p:cNvSpPr>
            <a:spLocks noGrp="1"/>
          </p:cNvSpPr>
          <p:nvPr>
            <p:ph idx="1"/>
          </p:nvPr>
        </p:nvSpPr>
        <p:spPr>
          <a:xfrm>
            <a:off x="457200" y="1600201"/>
            <a:ext cx="8229600" cy="1257295"/>
          </a:xfrm>
        </p:spPr>
        <p:txBody>
          <a:bodyPr/>
          <a:lstStyle/>
          <a:p>
            <a:pPr algn="ctr">
              <a:buNone/>
            </a:pPr>
            <a:r>
              <a:rPr lang="en-GB" b="1" u="sng" dirty="0" smtClean="0"/>
              <a:t>Respiratory Block</a:t>
            </a:r>
          </a:p>
          <a:p>
            <a:pPr algn="ctr">
              <a:buNone/>
            </a:pPr>
            <a:r>
              <a:rPr lang="en-GB" b="1" dirty="0" smtClean="0"/>
              <a:t>Medical Biochemistry Course</a:t>
            </a:r>
            <a:endParaRPr lang="en-GB" b="1" dirty="0"/>
          </a:p>
        </p:txBody>
      </p:sp>
      <p:sp>
        <p:nvSpPr>
          <p:cNvPr id="4" name="Rectangle 3"/>
          <p:cNvSpPr/>
          <p:nvPr/>
        </p:nvSpPr>
        <p:spPr>
          <a:xfrm>
            <a:off x="1285852" y="4500570"/>
            <a:ext cx="5929354"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معدله</a:t>
            </a:r>
          </a:p>
          <a:p>
            <a:pPr algn="ctr"/>
            <a:r>
              <a:rPr lang="ar-SA" sz="3600" b="1" dirty="0" smtClean="0"/>
              <a:t>المحاضره 1 + 2</a:t>
            </a:r>
            <a:r>
              <a:rPr lang="ar-SA" sz="3600" b="1" dirty="0" smtClean="0"/>
              <a:t> </a:t>
            </a:r>
            <a:endParaRPr lang="ar-SA"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t>
            </a:r>
            <a:br>
              <a:rPr lang="en-GB" dirty="0" smtClean="0"/>
            </a:br>
            <a:endParaRPr lang="en-GB" dirty="0"/>
          </a:p>
        </p:txBody>
      </p:sp>
      <p:sp>
        <p:nvSpPr>
          <p:cNvPr id="3" name="Content Placeholder 2"/>
          <p:cNvSpPr>
            <a:spLocks noGrp="1"/>
          </p:cNvSpPr>
          <p:nvPr>
            <p:ph idx="1"/>
          </p:nvPr>
        </p:nvSpPr>
        <p:spPr>
          <a:xfrm>
            <a:off x="357158" y="1071546"/>
            <a:ext cx="8258204" cy="4525963"/>
          </a:xfrm>
          <a:ln>
            <a:solidFill>
              <a:srgbClr val="C00000"/>
            </a:solidFill>
          </a:ln>
        </p:spPr>
        <p:txBody>
          <a:bodyPr>
            <a:normAutofit/>
          </a:bodyPr>
          <a:lstStyle/>
          <a:p>
            <a:r>
              <a:rPr lang="en-GB" b="1" u="sng" dirty="0" smtClean="0">
                <a:solidFill>
                  <a:srgbClr val="FF0000"/>
                </a:solidFill>
              </a:rPr>
              <a:t>Sources of </a:t>
            </a:r>
            <a:r>
              <a:rPr lang="en-GB" b="1" u="sng" dirty="0" err="1" smtClean="0">
                <a:solidFill>
                  <a:srgbClr val="FF0000"/>
                </a:solidFill>
              </a:rPr>
              <a:t>carinitine</a:t>
            </a:r>
            <a:r>
              <a:rPr lang="en-GB" b="1" u="sng" dirty="0" smtClean="0">
                <a:solidFill>
                  <a:srgbClr val="FF0000"/>
                </a:solidFill>
              </a:rPr>
              <a:t>:</a:t>
            </a:r>
          </a:p>
          <a:p>
            <a:pPr>
              <a:buNone/>
            </a:pPr>
            <a:endParaRPr lang="en-GB" dirty="0"/>
          </a:p>
          <a:p>
            <a:pPr>
              <a:buNone/>
            </a:pPr>
            <a:r>
              <a:rPr lang="en-GB" dirty="0" smtClean="0"/>
              <a:t>   </a:t>
            </a:r>
            <a:r>
              <a:rPr lang="en-GB" dirty="0" smtClean="0">
                <a:solidFill>
                  <a:schemeClr val="tx2"/>
                </a:solidFill>
              </a:rPr>
              <a:t>- </a:t>
            </a:r>
            <a:r>
              <a:rPr lang="en-GB" sz="2800" b="1" u="sng" dirty="0" smtClean="0">
                <a:solidFill>
                  <a:srgbClr val="FF0000"/>
                </a:solidFill>
              </a:rPr>
              <a:t>diet</a:t>
            </a:r>
            <a:r>
              <a:rPr lang="en-GB" sz="2800" dirty="0" smtClean="0">
                <a:solidFill>
                  <a:schemeClr val="tx2"/>
                </a:solidFill>
              </a:rPr>
              <a:t> </a:t>
            </a:r>
            <a:r>
              <a:rPr lang="en-GB" sz="2800" dirty="0" smtClean="0">
                <a:solidFill>
                  <a:srgbClr val="0070C0"/>
                </a:solidFill>
              </a:rPr>
              <a:t>(particularly in </a:t>
            </a:r>
            <a:r>
              <a:rPr lang="en-GB" sz="2800" u="sng" dirty="0" smtClean="0">
                <a:solidFill>
                  <a:srgbClr val="0070C0"/>
                </a:solidFill>
              </a:rPr>
              <a:t>meat products</a:t>
            </a:r>
            <a:r>
              <a:rPr lang="en-GB" sz="2800" dirty="0" smtClean="0">
                <a:solidFill>
                  <a:srgbClr val="0070C0"/>
                </a:solidFill>
              </a:rPr>
              <a:t>)</a:t>
            </a:r>
          </a:p>
          <a:p>
            <a:pPr>
              <a:buNone/>
            </a:pPr>
            <a:endParaRPr lang="en-GB" sz="2800" dirty="0" smtClean="0"/>
          </a:p>
          <a:p>
            <a:pPr>
              <a:buNone/>
            </a:pPr>
            <a:r>
              <a:rPr lang="en-GB" sz="2800" dirty="0"/>
              <a:t> </a:t>
            </a:r>
            <a:r>
              <a:rPr lang="en-GB" sz="2800" dirty="0" smtClean="0"/>
              <a:t>  </a:t>
            </a:r>
            <a:r>
              <a:rPr lang="en-GB" sz="2800" dirty="0" smtClean="0">
                <a:solidFill>
                  <a:srgbClr val="FF0000"/>
                </a:solidFill>
              </a:rPr>
              <a:t>- </a:t>
            </a:r>
            <a:r>
              <a:rPr lang="en-GB" sz="2800" b="1" u="sng" dirty="0" smtClean="0">
                <a:solidFill>
                  <a:srgbClr val="FF0000"/>
                </a:solidFill>
              </a:rPr>
              <a:t>synthesized</a:t>
            </a:r>
            <a:r>
              <a:rPr lang="en-GB" sz="2800" b="1" dirty="0">
                <a:solidFill>
                  <a:srgbClr val="FF0000"/>
                </a:solidFill>
              </a:rPr>
              <a:t> </a:t>
            </a:r>
            <a:r>
              <a:rPr lang="en-GB" sz="2800" dirty="0" smtClean="0">
                <a:solidFill>
                  <a:srgbClr val="0070C0"/>
                </a:solidFill>
              </a:rPr>
              <a:t>from amino acids lysine &amp;   </a:t>
            </a:r>
          </a:p>
          <a:p>
            <a:pPr>
              <a:buNone/>
            </a:pPr>
            <a:r>
              <a:rPr lang="en-GB" sz="2800" dirty="0">
                <a:solidFill>
                  <a:srgbClr val="0070C0"/>
                </a:solidFill>
              </a:rPr>
              <a:t> </a:t>
            </a:r>
            <a:r>
              <a:rPr lang="en-GB" sz="2800" dirty="0" smtClean="0">
                <a:solidFill>
                  <a:srgbClr val="0070C0"/>
                </a:solidFill>
              </a:rPr>
              <a:t>                           </a:t>
            </a:r>
            <a:r>
              <a:rPr lang="en-GB" sz="2800" dirty="0" err="1" smtClean="0">
                <a:solidFill>
                  <a:srgbClr val="0070C0"/>
                </a:solidFill>
              </a:rPr>
              <a:t>methionine</a:t>
            </a:r>
            <a:r>
              <a:rPr lang="en-GB" sz="2800" dirty="0" smtClean="0">
                <a:solidFill>
                  <a:srgbClr val="0070C0"/>
                </a:solidFill>
              </a:rPr>
              <a:t>  in </a:t>
            </a:r>
            <a:r>
              <a:rPr lang="en-GB" sz="2800" u="sng" dirty="0" smtClean="0">
                <a:solidFill>
                  <a:srgbClr val="0070C0"/>
                </a:solidFill>
              </a:rPr>
              <a:t>liver</a:t>
            </a:r>
            <a:r>
              <a:rPr lang="en-GB" sz="2800" dirty="0" smtClean="0">
                <a:solidFill>
                  <a:srgbClr val="0070C0"/>
                </a:solidFill>
              </a:rPr>
              <a:t> &amp; </a:t>
            </a:r>
            <a:r>
              <a:rPr lang="en-GB" sz="2800" u="sng" dirty="0" smtClean="0">
                <a:solidFill>
                  <a:srgbClr val="0070C0"/>
                </a:solidFill>
              </a:rPr>
              <a:t>kidney</a:t>
            </a:r>
          </a:p>
          <a:p>
            <a:pPr>
              <a:buNone/>
            </a:pPr>
            <a:r>
              <a:rPr lang="en-GB" sz="2800" dirty="0" smtClean="0">
                <a:solidFill>
                  <a:srgbClr val="0070C0"/>
                </a:solidFill>
              </a:rPr>
              <a:t>                            </a:t>
            </a:r>
            <a:r>
              <a:rPr lang="en-GB" sz="2800" u="sng" dirty="0" smtClean="0">
                <a:solidFill>
                  <a:srgbClr val="0070C0"/>
                </a:solidFill>
              </a:rPr>
              <a:t>BUT not </a:t>
            </a:r>
            <a:r>
              <a:rPr lang="en-GB" sz="2800" dirty="0" smtClean="0">
                <a:solidFill>
                  <a:srgbClr val="0070C0"/>
                </a:solidFill>
              </a:rPr>
              <a:t>in sk.ms &amp; heart</a:t>
            </a:r>
            <a:r>
              <a:rPr lang="ar-SA" sz="2800" dirty="0" smtClean="0">
                <a:solidFill>
                  <a:srgbClr val="0070C0"/>
                </a:solidFill>
              </a:rPr>
              <a:t> مهمه </a:t>
            </a:r>
            <a:endParaRPr lang="en-GB" sz="2800"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9"/>
            <a:ext cx="8572560" cy="5000660"/>
          </a:xfrm>
          <a:ln>
            <a:solidFill>
              <a:srgbClr val="C00000"/>
            </a:solidFill>
          </a:ln>
        </p:spPr>
        <p:txBody>
          <a:bodyPr>
            <a:normAutofit fontScale="92500" lnSpcReduction="10000"/>
          </a:bodyPr>
          <a:lstStyle/>
          <a:p>
            <a:r>
              <a:rPr lang="en-GB" b="1" u="sng" dirty="0" err="1" smtClean="0">
                <a:solidFill>
                  <a:srgbClr val="FF0000"/>
                </a:solidFill>
              </a:rPr>
              <a:t>Carnitine</a:t>
            </a:r>
            <a:r>
              <a:rPr lang="en-GB" b="1" u="sng" dirty="0" smtClean="0">
                <a:solidFill>
                  <a:srgbClr val="FF0000"/>
                </a:solidFill>
              </a:rPr>
              <a:t> deficiencies</a:t>
            </a:r>
            <a:r>
              <a:rPr lang="ar-SA" b="1" u="sng" dirty="0" smtClean="0">
                <a:solidFill>
                  <a:srgbClr val="FF0000"/>
                </a:solidFill>
              </a:rPr>
              <a:t> نقص الانزيم الناقل للفاتي اسد </a:t>
            </a:r>
            <a:endParaRPr lang="en-GB" dirty="0" smtClean="0">
              <a:solidFill>
                <a:srgbClr val="FF0000"/>
              </a:solidFill>
            </a:endParaRPr>
          </a:p>
          <a:p>
            <a:pPr>
              <a:buNone/>
            </a:pPr>
            <a:r>
              <a:rPr lang="en-GB" dirty="0"/>
              <a:t> </a:t>
            </a:r>
            <a:r>
              <a:rPr lang="en-GB" dirty="0" smtClean="0"/>
              <a:t>    </a:t>
            </a:r>
            <a:r>
              <a:rPr lang="en-GB" sz="2600" dirty="0" smtClean="0">
                <a:solidFill>
                  <a:srgbClr val="0070C0"/>
                </a:solidFill>
              </a:rPr>
              <a:t>lead to decreased ability of tissues to use long-chain FA as a  </a:t>
            </a:r>
          </a:p>
          <a:p>
            <a:pPr>
              <a:buNone/>
            </a:pPr>
            <a:r>
              <a:rPr lang="en-GB" sz="2600" dirty="0">
                <a:solidFill>
                  <a:srgbClr val="0070C0"/>
                </a:solidFill>
              </a:rPr>
              <a:t> </a:t>
            </a:r>
            <a:r>
              <a:rPr lang="en-GB" sz="2600" dirty="0" smtClean="0">
                <a:solidFill>
                  <a:srgbClr val="0070C0"/>
                </a:solidFill>
              </a:rPr>
              <a:t>     source of fuel as they are not transported to the mitochondria</a:t>
            </a:r>
          </a:p>
          <a:p>
            <a:pPr>
              <a:buNone/>
            </a:pPr>
            <a:r>
              <a:rPr lang="en-GB" sz="2800" dirty="0">
                <a:solidFill>
                  <a:srgbClr val="0070C0"/>
                </a:solidFill>
              </a:rPr>
              <a:t> </a:t>
            </a:r>
            <a:r>
              <a:rPr lang="en-GB" sz="2800" dirty="0" smtClean="0">
                <a:solidFill>
                  <a:srgbClr val="0070C0"/>
                </a:solidFill>
              </a:rPr>
              <a:t>    </a:t>
            </a:r>
          </a:p>
          <a:p>
            <a:pPr>
              <a:buNone/>
            </a:pPr>
            <a:r>
              <a:rPr lang="en-GB" dirty="0"/>
              <a:t> </a:t>
            </a:r>
            <a:r>
              <a:rPr lang="en-GB" dirty="0" smtClean="0"/>
              <a:t>      </a:t>
            </a:r>
            <a:r>
              <a:rPr lang="en-GB" sz="2800" b="1" u="sng" dirty="0" smtClean="0">
                <a:solidFill>
                  <a:srgbClr val="FF0000"/>
                </a:solidFill>
              </a:rPr>
              <a:t>Secondary causes</a:t>
            </a:r>
            <a:r>
              <a:rPr lang="en-GB" sz="2800" b="1" dirty="0" smtClean="0">
                <a:solidFill>
                  <a:srgbClr val="FF0000"/>
                </a:solidFill>
              </a:rPr>
              <a:t>:</a:t>
            </a:r>
          </a:p>
          <a:p>
            <a:pPr>
              <a:buNone/>
            </a:pPr>
            <a:endParaRPr lang="en-GB" sz="2800" b="1" dirty="0" smtClean="0">
              <a:solidFill>
                <a:srgbClr val="FF0000"/>
              </a:solidFill>
            </a:endParaRPr>
          </a:p>
          <a:p>
            <a:pPr>
              <a:buNone/>
            </a:pPr>
            <a:r>
              <a:rPr lang="en-GB" sz="2800" dirty="0"/>
              <a:t> </a:t>
            </a:r>
            <a:r>
              <a:rPr lang="en-GB" sz="2800" dirty="0" smtClean="0"/>
              <a:t>    - </a:t>
            </a:r>
            <a:r>
              <a:rPr lang="en-GB" sz="2600" dirty="0" smtClean="0">
                <a:solidFill>
                  <a:srgbClr val="002060"/>
                </a:solidFill>
              </a:rPr>
              <a:t>liver diseases</a:t>
            </a:r>
            <a:r>
              <a:rPr lang="en-GB" sz="2600" dirty="0" smtClean="0">
                <a:solidFill>
                  <a:srgbClr val="0070C0"/>
                </a:solidFill>
              </a:rPr>
              <a:t>:  decreased synthesis of </a:t>
            </a:r>
            <a:r>
              <a:rPr lang="en-GB" sz="2600" dirty="0" err="1" smtClean="0">
                <a:solidFill>
                  <a:srgbClr val="0070C0"/>
                </a:solidFill>
              </a:rPr>
              <a:t>carnitine</a:t>
            </a:r>
            <a:endParaRPr lang="en-GB" sz="2600" dirty="0" smtClean="0">
              <a:solidFill>
                <a:srgbClr val="0070C0"/>
              </a:solidFill>
            </a:endParaRPr>
          </a:p>
          <a:p>
            <a:pPr>
              <a:buNone/>
            </a:pPr>
            <a:r>
              <a:rPr lang="en-GB" sz="2600" dirty="0">
                <a:solidFill>
                  <a:srgbClr val="0070C0"/>
                </a:solidFill>
              </a:rPr>
              <a:t> </a:t>
            </a:r>
            <a:r>
              <a:rPr lang="en-GB" sz="2600" dirty="0" smtClean="0">
                <a:solidFill>
                  <a:srgbClr val="0070C0"/>
                </a:solidFill>
              </a:rPr>
              <a:t>    - </a:t>
            </a:r>
            <a:r>
              <a:rPr lang="en-GB" sz="2600" dirty="0" smtClean="0">
                <a:solidFill>
                  <a:srgbClr val="002060"/>
                </a:solidFill>
              </a:rPr>
              <a:t>malnutrition or strictly vegetarians: </a:t>
            </a:r>
            <a:r>
              <a:rPr lang="en-GB" sz="2600" dirty="0" err="1" smtClean="0">
                <a:solidFill>
                  <a:srgbClr val="0070C0"/>
                </a:solidFill>
              </a:rPr>
              <a:t>diminshed</a:t>
            </a:r>
            <a:r>
              <a:rPr lang="en-GB" sz="2600" dirty="0" smtClean="0">
                <a:solidFill>
                  <a:srgbClr val="0070C0"/>
                </a:solidFill>
              </a:rPr>
              <a:t> </a:t>
            </a:r>
            <a:r>
              <a:rPr lang="en-GB" sz="2600" dirty="0" err="1" smtClean="0">
                <a:solidFill>
                  <a:srgbClr val="0070C0"/>
                </a:solidFill>
              </a:rPr>
              <a:t>carnitine</a:t>
            </a:r>
            <a:r>
              <a:rPr lang="en-GB" sz="2600" dirty="0" smtClean="0">
                <a:solidFill>
                  <a:srgbClr val="0070C0"/>
                </a:solidFill>
              </a:rPr>
              <a:t> in food</a:t>
            </a:r>
          </a:p>
          <a:p>
            <a:pPr>
              <a:buNone/>
            </a:pPr>
            <a:r>
              <a:rPr lang="en-GB" sz="2600" dirty="0">
                <a:solidFill>
                  <a:srgbClr val="0070C0"/>
                </a:solidFill>
              </a:rPr>
              <a:t> </a:t>
            </a:r>
            <a:r>
              <a:rPr lang="en-GB" sz="2600" dirty="0" smtClean="0">
                <a:solidFill>
                  <a:srgbClr val="0070C0"/>
                </a:solidFill>
              </a:rPr>
              <a:t>    - </a:t>
            </a:r>
            <a:r>
              <a:rPr lang="en-GB" sz="2600" dirty="0" smtClean="0">
                <a:solidFill>
                  <a:srgbClr val="002060"/>
                </a:solidFill>
              </a:rPr>
              <a:t>increased demand for </a:t>
            </a:r>
            <a:r>
              <a:rPr lang="en-GB" sz="2600" dirty="0" err="1" smtClean="0">
                <a:solidFill>
                  <a:srgbClr val="002060"/>
                </a:solidFill>
              </a:rPr>
              <a:t>carnitine</a:t>
            </a:r>
            <a:r>
              <a:rPr lang="en-GB" sz="2600" dirty="0" smtClean="0">
                <a:solidFill>
                  <a:srgbClr val="002060"/>
                </a:solidFill>
              </a:rPr>
              <a:t>  </a:t>
            </a:r>
            <a:r>
              <a:rPr lang="en-GB" sz="2600" dirty="0" smtClean="0">
                <a:solidFill>
                  <a:srgbClr val="0070C0"/>
                </a:solidFill>
              </a:rPr>
              <a:t>e.g. In fever, pregnancy, etc</a:t>
            </a:r>
          </a:p>
          <a:p>
            <a:pPr>
              <a:buNone/>
            </a:pPr>
            <a:r>
              <a:rPr lang="en-GB" sz="2600" dirty="0">
                <a:solidFill>
                  <a:srgbClr val="0070C0"/>
                </a:solidFill>
              </a:rPr>
              <a:t> </a:t>
            </a:r>
            <a:r>
              <a:rPr lang="en-GB" sz="2600" dirty="0" smtClean="0">
                <a:solidFill>
                  <a:srgbClr val="0070C0"/>
                </a:solidFill>
              </a:rPr>
              <a:t>    - </a:t>
            </a:r>
            <a:r>
              <a:rPr lang="en-GB" sz="2600" dirty="0" err="1" smtClean="0">
                <a:solidFill>
                  <a:srgbClr val="002060"/>
                </a:solidFill>
              </a:rPr>
              <a:t>hemodialysis</a:t>
            </a:r>
            <a:r>
              <a:rPr lang="en-GB" sz="2600" dirty="0" smtClean="0">
                <a:solidFill>
                  <a:srgbClr val="002060"/>
                </a:solidFill>
              </a:rPr>
              <a:t>  </a:t>
            </a:r>
            <a:r>
              <a:rPr lang="en-GB" sz="2600" dirty="0" smtClean="0">
                <a:solidFill>
                  <a:srgbClr val="0070C0"/>
                </a:solidFill>
              </a:rPr>
              <a:t>due to removal of </a:t>
            </a:r>
            <a:r>
              <a:rPr lang="en-GB" sz="2600" dirty="0" err="1" smtClean="0">
                <a:solidFill>
                  <a:srgbClr val="0070C0"/>
                </a:solidFill>
              </a:rPr>
              <a:t>carnitine</a:t>
            </a:r>
            <a:r>
              <a:rPr lang="en-GB" sz="2600" dirty="0" smtClean="0">
                <a:solidFill>
                  <a:srgbClr val="0070C0"/>
                </a:solidFill>
              </a:rPr>
              <a:t> from blood</a:t>
            </a:r>
          </a:p>
          <a:p>
            <a:pPr>
              <a:buNone/>
            </a:pPr>
            <a:r>
              <a:rPr lang="en-GB" sz="2600" dirty="0">
                <a:solidFill>
                  <a:srgbClr val="0070C0"/>
                </a:solidFill>
              </a:rPr>
              <a:t> </a:t>
            </a:r>
            <a:r>
              <a:rPr lang="en-GB" sz="2600" dirty="0" smtClean="0">
                <a:solidFill>
                  <a:srgbClr val="0070C0"/>
                </a:solidFill>
              </a:rPr>
              <a:t>    </a:t>
            </a:r>
            <a:endParaRPr lang="en-GB" sz="2600"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643998" cy="4071966"/>
          </a:xfrm>
          <a:ln>
            <a:solidFill>
              <a:srgbClr val="C00000"/>
            </a:solidFill>
          </a:ln>
        </p:spPr>
        <p:txBody>
          <a:bodyPr>
            <a:normAutofit/>
          </a:bodyPr>
          <a:lstStyle/>
          <a:p>
            <a:r>
              <a:rPr lang="en-GB" sz="2800" b="1" u="sng" dirty="0" smtClean="0">
                <a:solidFill>
                  <a:srgbClr val="FF0000"/>
                </a:solidFill>
              </a:rPr>
              <a:t>Primary </a:t>
            </a:r>
            <a:r>
              <a:rPr lang="en-GB" sz="2800" b="1" u="sng" dirty="0" err="1" smtClean="0">
                <a:solidFill>
                  <a:srgbClr val="FF0000"/>
                </a:solidFill>
              </a:rPr>
              <a:t>carinitine</a:t>
            </a:r>
            <a:r>
              <a:rPr lang="en-GB" sz="2800" b="1" u="sng" dirty="0" smtClean="0">
                <a:solidFill>
                  <a:srgbClr val="FF0000"/>
                </a:solidFill>
              </a:rPr>
              <a:t> deficiencies</a:t>
            </a:r>
            <a:r>
              <a:rPr lang="ar-SA" sz="2800" b="1" u="sng" dirty="0" smtClean="0">
                <a:solidFill>
                  <a:srgbClr val="FF0000"/>
                </a:solidFill>
              </a:rPr>
              <a:t> نقص بسبب خلقي </a:t>
            </a:r>
            <a:r>
              <a:rPr lang="en-GB" sz="2800" b="1" u="sng" dirty="0" smtClean="0">
                <a:solidFill>
                  <a:srgbClr val="FF0000"/>
                </a:solidFill>
              </a:rPr>
              <a:t>:</a:t>
            </a:r>
          </a:p>
          <a:p>
            <a:pPr>
              <a:buNone/>
            </a:pPr>
            <a:endParaRPr lang="en-GB" sz="2800" b="1" u="sng" dirty="0" smtClean="0"/>
          </a:p>
          <a:p>
            <a:pPr>
              <a:buNone/>
            </a:pPr>
            <a:r>
              <a:rPr lang="en-GB" sz="2400" dirty="0"/>
              <a:t> </a:t>
            </a:r>
            <a:r>
              <a:rPr lang="en-GB" sz="2400" dirty="0" smtClean="0">
                <a:solidFill>
                  <a:srgbClr val="0070C0"/>
                </a:solidFill>
              </a:rPr>
              <a:t>caused by </a:t>
            </a:r>
            <a:r>
              <a:rPr lang="en-GB" sz="2400" b="1" i="1" dirty="0" smtClean="0">
                <a:solidFill>
                  <a:srgbClr val="0070C0"/>
                </a:solidFill>
              </a:rPr>
              <a:t>congenital deficiencies </a:t>
            </a:r>
            <a:r>
              <a:rPr lang="en-GB" sz="2400" dirty="0" smtClean="0">
                <a:solidFill>
                  <a:srgbClr val="0070C0"/>
                </a:solidFill>
              </a:rPr>
              <a:t>of :</a:t>
            </a:r>
          </a:p>
          <a:p>
            <a:pPr>
              <a:buNone/>
            </a:pPr>
            <a:endParaRPr lang="en-GB" sz="2400" dirty="0" smtClean="0">
              <a:solidFill>
                <a:srgbClr val="0070C0"/>
              </a:solidFill>
            </a:endParaRPr>
          </a:p>
          <a:p>
            <a:pPr>
              <a:buNone/>
            </a:pPr>
            <a:r>
              <a:rPr lang="en-GB" sz="2400" dirty="0" smtClean="0">
                <a:solidFill>
                  <a:srgbClr val="0070C0"/>
                </a:solidFill>
              </a:rPr>
              <a:t> - one of enzymes of the </a:t>
            </a:r>
            <a:r>
              <a:rPr lang="en-GB" sz="2400" b="1" dirty="0" err="1" smtClean="0">
                <a:solidFill>
                  <a:srgbClr val="0070C0"/>
                </a:solidFill>
              </a:rPr>
              <a:t>carnitine</a:t>
            </a:r>
            <a:r>
              <a:rPr lang="en-GB" sz="2400" b="1" dirty="0" smtClean="0">
                <a:solidFill>
                  <a:srgbClr val="0070C0"/>
                </a:solidFill>
              </a:rPr>
              <a:t> shuttle</a:t>
            </a:r>
          </a:p>
          <a:p>
            <a:pPr>
              <a:buNone/>
            </a:pPr>
            <a:r>
              <a:rPr lang="en-GB" sz="2400" dirty="0">
                <a:solidFill>
                  <a:srgbClr val="0070C0"/>
                </a:solidFill>
              </a:rPr>
              <a:t> </a:t>
            </a:r>
            <a:r>
              <a:rPr lang="en-GB" sz="2400" dirty="0" smtClean="0">
                <a:solidFill>
                  <a:srgbClr val="0070C0"/>
                </a:solidFill>
              </a:rPr>
              <a:t>- one of the components of </a:t>
            </a:r>
            <a:r>
              <a:rPr lang="en-GB" sz="2400" b="1" dirty="0" smtClean="0">
                <a:solidFill>
                  <a:srgbClr val="0070C0"/>
                </a:solidFill>
              </a:rPr>
              <a:t>renal tubular reabsorption o f </a:t>
            </a:r>
            <a:r>
              <a:rPr lang="en-GB" sz="2400" b="1" dirty="0" err="1" smtClean="0">
                <a:solidFill>
                  <a:srgbClr val="0070C0"/>
                </a:solidFill>
              </a:rPr>
              <a:t>carnitine</a:t>
            </a:r>
            <a:r>
              <a:rPr lang="en-GB" sz="2400" b="1" dirty="0" smtClean="0">
                <a:solidFill>
                  <a:srgbClr val="0070C0"/>
                </a:solidFill>
              </a:rPr>
              <a:t> </a:t>
            </a:r>
          </a:p>
          <a:p>
            <a:pPr>
              <a:buNone/>
            </a:pPr>
            <a:r>
              <a:rPr lang="en-GB" sz="2400" dirty="0" smtClean="0">
                <a:solidFill>
                  <a:srgbClr val="0070C0"/>
                </a:solidFill>
              </a:rPr>
              <a:t> - one of the components of </a:t>
            </a:r>
            <a:r>
              <a:rPr lang="en-GB" sz="2400" b="1" dirty="0" err="1" smtClean="0">
                <a:solidFill>
                  <a:srgbClr val="0070C0"/>
                </a:solidFill>
              </a:rPr>
              <a:t>carnitine</a:t>
            </a:r>
            <a:r>
              <a:rPr lang="en-GB" sz="2400" b="1" dirty="0" smtClean="0">
                <a:solidFill>
                  <a:srgbClr val="0070C0"/>
                </a:solidFill>
              </a:rPr>
              <a:t> uptake of </a:t>
            </a:r>
            <a:r>
              <a:rPr lang="en-GB" sz="2400" b="1" dirty="0" err="1" smtClean="0">
                <a:solidFill>
                  <a:srgbClr val="0070C0"/>
                </a:solidFill>
              </a:rPr>
              <a:t>carnitine</a:t>
            </a:r>
            <a:r>
              <a:rPr lang="en-GB" sz="2400" b="1" dirty="0" smtClean="0">
                <a:solidFill>
                  <a:srgbClr val="0070C0"/>
                </a:solidFill>
              </a:rPr>
              <a:t> by cells </a:t>
            </a:r>
            <a:endParaRPr lang="en-GB" sz="2400" b="1" dirty="0">
              <a:solidFill>
                <a:srgbClr val="0070C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a:ln>
            <a:solidFill>
              <a:srgbClr val="C00000"/>
            </a:solidFill>
          </a:ln>
        </p:spPr>
        <p:txBody>
          <a:bodyPr>
            <a:normAutofit fontScale="92500" lnSpcReduction="20000"/>
          </a:bodyPr>
          <a:lstStyle/>
          <a:p>
            <a:endParaRPr lang="en-GB" b="1" u="sng" dirty="0" smtClean="0">
              <a:solidFill>
                <a:srgbClr val="FF0000"/>
              </a:solidFill>
            </a:endParaRPr>
          </a:p>
          <a:p>
            <a:r>
              <a:rPr lang="en-GB" b="1" u="sng" dirty="0" smtClean="0">
                <a:solidFill>
                  <a:srgbClr val="FF0000"/>
                </a:solidFill>
              </a:rPr>
              <a:t>Genetic CPT-I deficiency</a:t>
            </a:r>
            <a:r>
              <a:rPr lang="ar-SA" b="1" u="sng" dirty="0" smtClean="0">
                <a:solidFill>
                  <a:srgbClr val="FF0000"/>
                </a:solidFill>
              </a:rPr>
              <a:t> نقص الانزيم كات 1 </a:t>
            </a:r>
            <a:r>
              <a:rPr lang="en-GB" b="1" u="sng" dirty="0" smtClean="0">
                <a:solidFill>
                  <a:srgbClr val="FF0000"/>
                </a:solidFill>
              </a:rPr>
              <a:t>:</a:t>
            </a:r>
          </a:p>
          <a:p>
            <a:pPr>
              <a:buNone/>
            </a:pPr>
            <a:r>
              <a:rPr lang="en-GB" dirty="0" smtClean="0"/>
              <a:t>    </a:t>
            </a:r>
            <a:r>
              <a:rPr lang="en-GB" sz="2400" dirty="0" smtClean="0">
                <a:solidFill>
                  <a:srgbClr val="0070C0"/>
                </a:solidFill>
              </a:rPr>
              <a:t>-</a:t>
            </a:r>
            <a:r>
              <a:rPr lang="en-GB" dirty="0" smtClean="0">
                <a:solidFill>
                  <a:srgbClr val="0070C0"/>
                </a:solidFill>
              </a:rPr>
              <a:t> </a:t>
            </a:r>
            <a:r>
              <a:rPr lang="en-GB" sz="2400" dirty="0" smtClean="0">
                <a:solidFill>
                  <a:srgbClr val="0070C0"/>
                </a:solidFill>
              </a:rPr>
              <a:t>affects the </a:t>
            </a:r>
            <a:r>
              <a:rPr lang="en-GB" sz="2400" b="1" u="sng" dirty="0" smtClean="0">
                <a:solidFill>
                  <a:srgbClr val="0070C0"/>
                </a:solidFill>
              </a:rPr>
              <a:t>liver</a:t>
            </a:r>
          </a:p>
          <a:p>
            <a:pPr>
              <a:buNone/>
            </a:pPr>
            <a:r>
              <a:rPr lang="en-GB" sz="2400" b="1" u="sng" dirty="0" smtClean="0">
                <a:solidFill>
                  <a:srgbClr val="0070C0"/>
                </a:solidFill>
              </a:rPr>
              <a:t> </a:t>
            </a:r>
          </a:p>
          <a:p>
            <a:pPr>
              <a:buNone/>
            </a:pPr>
            <a:r>
              <a:rPr lang="en-GB" sz="2400" dirty="0" smtClean="0">
                <a:solidFill>
                  <a:srgbClr val="0070C0"/>
                </a:solidFill>
              </a:rPr>
              <a:t>     -  liver is unable to utilize long-chain fatty acids as a fuel</a:t>
            </a:r>
          </a:p>
          <a:p>
            <a:pPr>
              <a:buNone/>
            </a:pPr>
            <a:endParaRPr lang="en-GB" sz="2400" dirty="0" smtClean="0">
              <a:solidFill>
                <a:srgbClr val="0070C0"/>
              </a:solidFill>
            </a:endParaRPr>
          </a:p>
          <a:p>
            <a:pPr>
              <a:buNone/>
            </a:pPr>
            <a:r>
              <a:rPr lang="en-GB" sz="2400" dirty="0" smtClean="0">
                <a:solidFill>
                  <a:srgbClr val="0070C0"/>
                </a:solidFill>
              </a:rPr>
              <a:t>     -  So, liver cannot perform </a:t>
            </a:r>
            <a:r>
              <a:rPr lang="en-GB" sz="2400" dirty="0" err="1" smtClean="0">
                <a:solidFill>
                  <a:srgbClr val="0070C0"/>
                </a:solidFill>
              </a:rPr>
              <a:t>gluconeogenesis</a:t>
            </a:r>
            <a:r>
              <a:rPr lang="ar-SA" sz="2400" dirty="0" smtClean="0">
                <a:solidFill>
                  <a:srgbClr val="0070C0"/>
                </a:solidFill>
              </a:rPr>
              <a:t> </a:t>
            </a:r>
            <a:r>
              <a:rPr lang="en-GB" sz="2400" dirty="0" smtClean="0">
                <a:solidFill>
                  <a:srgbClr val="0070C0"/>
                </a:solidFill>
              </a:rPr>
              <a:t> (synthesis of </a:t>
            </a:r>
          </a:p>
          <a:p>
            <a:pPr>
              <a:buNone/>
            </a:pPr>
            <a:r>
              <a:rPr lang="en-GB" sz="2400" dirty="0" smtClean="0">
                <a:solidFill>
                  <a:srgbClr val="0070C0"/>
                </a:solidFill>
              </a:rPr>
              <a:t>        glucose during fasting)</a:t>
            </a:r>
          </a:p>
          <a:p>
            <a:pPr>
              <a:buNone/>
            </a:pPr>
            <a:r>
              <a:rPr lang="en-GB" sz="2400" dirty="0" smtClean="0">
                <a:solidFill>
                  <a:srgbClr val="0070C0"/>
                </a:solidFill>
              </a:rPr>
              <a:t>        </a:t>
            </a:r>
            <a:r>
              <a:rPr lang="en-GB" sz="2400" b="1" u="sng" dirty="0" err="1" smtClean="0">
                <a:solidFill>
                  <a:srgbClr val="0070C0"/>
                </a:solidFill>
              </a:rPr>
              <a:t>Hypoglycemia</a:t>
            </a:r>
            <a:r>
              <a:rPr lang="ar-SA" sz="2400" b="1" u="sng" dirty="0" smtClean="0">
                <a:solidFill>
                  <a:srgbClr val="0070C0"/>
                </a:solidFill>
              </a:rPr>
              <a:t> نقص نسبه الجلكوز بالدم ( خطير جدا )</a:t>
            </a:r>
            <a:r>
              <a:rPr lang="en-GB" sz="2400" dirty="0" smtClean="0">
                <a:solidFill>
                  <a:srgbClr val="0070C0"/>
                </a:solidFill>
              </a:rPr>
              <a:t> occurs , might lead to coma </a:t>
            </a:r>
          </a:p>
          <a:p>
            <a:pPr>
              <a:buNone/>
            </a:pPr>
            <a:r>
              <a:rPr lang="en-GB" dirty="0" smtClean="0">
                <a:solidFill>
                  <a:srgbClr val="0070C0"/>
                </a:solidFill>
              </a:rPr>
              <a:t>     </a:t>
            </a:r>
            <a:endParaRPr lang="en-GB"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a:ln>
            <a:solidFill>
              <a:srgbClr val="C00000"/>
            </a:solidFill>
          </a:ln>
        </p:spPr>
        <p:txBody>
          <a:bodyPr>
            <a:normAutofit/>
          </a:bodyPr>
          <a:lstStyle/>
          <a:p>
            <a:r>
              <a:rPr lang="en-GB" b="1" u="sng" dirty="0" smtClean="0">
                <a:solidFill>
                  <a:srgbClr val="FF0000"/>
                </a:solidFill>
              </a:rPr>
              <a:t>CPT-II deficiency</a:t>
            </a:r>
            <a:r>
              <a:rPr lang="ar-SA" b="1" u="sng" dirty="0" smtClean="0">
                <a:solidFill>
                  <a:srgbClr val="FF0000"/>
                </a:solidFill>
              </a:rPr>
              <a:t>نقص كات 2 </a:t>
            </a:r>
            <a:endParaRPr lang="en-GB" b="1" u="sng" dirty="0" smtClean="0">
              <a:solidFill>
                <a:srgbClr val="FF0000"/>
              </a:solidFill>
            </a:endParaRPr>
          </a:p>
          <a:p>
            <a:pPr>
              <a:buNone/>
            </a:pPr>
            <a:endParaRPr lang="en-GB" sz="2400" dirty="0" smtClean="0">
              <a:solidFill>
                <a:srgbClr val="0070C0"/>
              </a:solidFill>
            </a:endParaRPr>
          </a:p>
          <a:p>
            <a:pPr>
              <a:buNone/>
            </a:pPr>
            <a:r>
              <a:rPr lang="en-GB" sz="2400" dirty="0" smtClean="0">
                <a:solidFill>
                  <a:srgbClr val="0070C0"/>
                </a:solidFill>
              </a:rPr>
              <a:t>      -  Affects primarily the </a:t>
            </a:r>
            <a:r>
              <a:rPr lang="en-GB" sz="2400" b="1" u="sng" dirty="0" smtClean="0">
                <a:solidFill>
                  <a:srgbClr val="0070C0"/>
                </a:solidFill>
              </a:rPr>
              <a:t>skeletal</a:t>
            </a:r>
            <a:r>
              <a:rPr lang="en-GB" sz="2400" dirty="0" smtClean="0">
                <a:solidFill>
                  <a:srgbClr val="0070C0"/>
                </a:solidFill>
              </a:rPr>
              <a:t> &amp; </a:t>
            </a:r>
            <a:r>
              <a:rPr lang="en-GB" sz="2400" b="1" u="sng" dirty="0" smtClean="0">
                <a:solidFill>
                  <a:srgbClr val="0070C0"/>
                </a:solidFill>
              </a:rPr>
              <a:t>cardiac muscles</a:t>
            </a:r>
          </a:p>
          <a:p>
            <a:pPr>
              <a:buNone/>
            </a:pPr>
            <a:r>
              <a:rPr lang="en-GB" sz="2400" b="1" u="sng" dirty="0" smtClean="0">
                <a:solidFill>
                  <a:srgbClr val="0070C0"/>
                </a:solidFill>
              </a:rPr>
              <a:t> </a:t>
            </a:r>
          </a:p>
          <a:p>
            <a:pPr>
              <a:buNone/>
            </a:pPr>
            <a:r>
              <a:rPr lang="en-GB" sz="2400" dirty="0" smtClean="0">
                <a:solidFill>
                  <a:srgbClr val="0070C0"/>
                </a:solidFill>
              </a:rPr>
              <a:t>      -  Symptoms : </a:t>
            </a:r>
            <a:r>
              <a:rPr lang="en-GB" sz="2400" dirty="0" err="1" smtClean="0">
                <a:solidFill>
                  <a:srgbClr val="0070C0"/>
                </a:solidFill>
              </a:rPr>
              <a:t>cardiomyopathy</a:t>
            </a:r>
            <a:endParaRPr lang="en-GB" sz="2400" dirty="0" smtClean="0">
              <a:solidFill>
                <a:srgbClr val="0070C0"/>
              </a:solidFill>
            </a:endParaRPr>
          </a:p>
          <a:p>
            <a:pPr>
              <a:buNone/>
            </a:pPr>
            <a:r>
              <a:rPr lang="en-GB" sz="2400" dirty="0" smtClean="0">
                <a:solidFill>
                  <a:srgbClr val="0070C0"/>
                </a:solidFill>
              </a:rPr>
              <a:t>                               muscle  weakness</a:t>
            </a:r>
            <a:endParaRPr lang="en-GB" sz="2400"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a:ln>
            <a:solidFill>
              <a:srgbClr val="C00000"/>
            </a:solidFill>
          </a:ln>
        </p:spPr>
        <p:txBody>
          <a:bodyPr/>
          <a:lstStyle/>
          <a:p>
            <a:r>
              <a:rPr lang="en-GB" b="1" i="1" u="sng" dirty="0" smtClean="0">
                <a:solidFill>
                  <a:srgbClr val="FF0000"/>
                </a:solidFill>
              </a:rPr>
              <a:t>Treatment</a:t>
            </a:r>
            <a:r>
              <a:rPr lang="en-GB" b="1" dirty="0" smtClean="0">
                <a:solidFill>
                  <a:srgbClr val="FF0000"/>
                </a:solidFill>
              </a:rPr>
              <a:t>  of </a:t>
            </a:r>
            <a:r>
              <a:rPr lang="en-GB" b="1" dirty="0" err="1" smtClean="0">
                <a:solidFill>
                  <a:srgbClr val="FF0000"/>
                </a:solidFill>
              </a:rPr>
              <a:t>carnitine</a:t>
            </a:r>
            <a:r>
              <a:rPr lang="en-GB" b="1" dirty="0" smtClean="0">
                <a:solidFill>
                  <a:srgbClr val="FF0000"/>
                </a:solidFill>
              </a:rPr>
              <a:t> deficiencies</a:t>
            </a:r>
          </a:p>
          <a:p>
            <a:endParaRPr lang="en-GB" dirty="0" smtClean="0">
              <a:solidFill>
                <a:srgbClr val="0070C0"/>
              </a:solidFill>
            </a:endParaRPr>
          </a:p>
          <a:p>
            <a:pPr>
              <a:buNone/>
            </a:pPr>
            <a:r>
              <a:rPr lang="en-GB" dirty="0" smtClean="0">
                <a:solidFill>
                  <a:srgbClr val="0070C0"/>
                </a:solidFill>
              </a:rPr>
              <a:t>     </a:t>
            </a:r>
            <a:r>
              <a:rPr lang="en-GB" sz="2400" dirty="0" smtClean="0">
                <a:solidFill>
                  <a:srgbClr val="0070C0"/>
                </a:solidFill>
              </a:rPr>
              <a:t>- Avoiding prolonged fasting</a:t>
            </a:r>
          </a:p>
          <a:p>
            <a:pPr>
              <a:buNone/>
            </a:pPr>
            <a:r>
              <a:rPr lang="en-GB" sz="2400" dirty="0" smtClean="0">
                <a:solidFill>
                  <a:srgbClr val="0070C0"/>
                </a:solidFill>
              </a:rPr>
              <a:t>     -  </a:t>
            </a:r>
            <a:r>
              <a:rPr lang="en-GB" sz="2400" b="1" dirty="0" smtClean="0">
                <a:solidFill>
                  <a:srgbClr val="0070C0"/>
                </a:solidFill>
              </a:rPr>
              <a:t>Diet</a:t>
            </a:r>
            <a:r>
              <a:rPr lang="en-GB" sz="2400" dirty="0" smtClean="0">
                <a:solidFill>
                  <a:srgbClr val="0070C0"/>
                </a:solidFill>
              </a:rPr>
              <a:t> should be rich in carbohydrates , low in long-chain fatty  </a:t>
            </a:r>
          </a:p>
          <a:p>
            <a:pPr>
              <a:buNone/>
            </a:pPr>
            <a:r>
              <a:rPr lang="en-GB" sz="2400" dirty="0" smtClean="0">
                <a:solidFill>
                  <a:srgbClr val="0070C0"/>
                </a:solidFill>
              </a:rPr>
              <a:t>         acids &amp; supplemented  with medium chain fatty acids</a:t>
            </a:r>
          </a:p>
          <a:p>
            <a:pPr>
              <a:buNone/>
            </a:pPr>
            <a:endParaRPr lang="en-GB"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000109"/>
            <a:ext cx="8329642" cy="3071834"/>
          </a:xfrm>
          <a:ln>
            <a:solidFill>
              <a:srgbClr val="C00000"/>
            </a:solidFill>
          </a:ln>
        </p:spPr>
        <p:txBody>
          <a:bodyPr/>
          <a:lstStyle/>
          <a:p>
            <a:pPr>
              <a:buNone/>
            </a:pPr>
            <a:r>
              <a:rPr lang="en-GB" b="1" dirty="0" smtClean="0">
                <a:solidFill>
                  <a:srgbClr val="FF0000"/>
                </a:solidFill>
              </a:rPr>
              <a:t>2- </a:t>
            </a:r>
            <a:r>
              <a:rPr lang="en-GB" b="1" u="sng" dirty="0" smtClean="0">
                <a:solidFill>
                  <a:srgbClr val="FF0000"/>
                </a:solidFill>
              </a:rPr>
              <a:t>Short- &amp; medium- chain fatty acids</a:t>
            </a:r>
          </a:p>
          <a:p>
            <a:pPr>
              <a:buNone/>
            </a:pPr>
            <a:r>
              <a:rPr lang="en-GB" sz="2000" dirty="0" smtClean="0">
                <a:solidFill>
                  <a:srgbClr val="0070C0"/>
                </a:solidFill>
              </a:rPr>
              <a:t>FA shorter than 12 carbons</a:t>
            </a:r>
          </a:p>
          <a:p>
            <a:pPr>
              <a:buNone/>
            </a:pPr>
            <a:r>
              <a:rPr lang="en-GB" dirty="0">
                <a:solidFill>
                  <a:srgbClr val="0070C0"/>
                </a:solidFill>
              </a:rPr>
              <a:t> </a:t>
            </a:r>
            <a:r>
              <a:rPr lang="en-GB" dirty="0" smtClean="0">
                <a:solidFill>
                  <a:srgbClr val="0070C0"/>
                </a:solidFill>
              </a:rPr>
              <a:t>    </a:t>
            </a:r>
          </a:p>
          <a:p>
            <a:pPr>
              <a:buNone/>
            </a:pPr>
            <a:r>
              <a:rPr lang="en-GB" sz="2400" dirty="0" smtClean="0">
                <a:solidFill>
                  <a:srgbClr val="0070C0"/>
                </a:solidFill>
              </a:rPr>
              <a:t>can cross the inner mitochondrial membrane without aid of </a:t>
            </a:r>
          </a:p>
          <a:p>
            <a:pPr>
              <a:buNone/>
            </a:pPr>
            <a:r>
              <a:rPr lang="en-GB" sz="2400" dirty="0" err="1" smtClean="0">
                <a:solidFill>
                  <a:srgbClr val="0070C0"/>
                </a:solidFill>
              </a:rPr>
              <a:t>Carnitine</a:t>
            </a:r>
            <a:r>
              <a:rPr lang="ar-SA" sz="2400" dirty="0" smtClean="0">
                <a:solidFill>
                  <a:srgbClr val="0070C0"/>
                </a:solidFill>
              </a:rPr>
              <a:t> مباشره بدون اي انزيمات </a:t>
            </a:r>
            <a:endParaRPr lang="en-GB" sz="2400"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08" y="274638"/>
            <a:ext cx="4643470" cy="1143000"/>
          </a:xfrm>
          <a:ln w="38100">
            <a:solidFill>
              <a:srgbClr val="C00000"/>
            </a:solidFill>
          </a:ln>
        </p:spPr>
        <p:txBody>
          <a:bodyPr>
            <a:normAutofit/>
          </a:bodyPr>
          <a:lstStyle/>
          <a:p>
            <a:r>
              <a:rPr lang="en-GB" sz="3200" b="1" i="1" u="sng" dirty="0" smtClean="0">
                <a:solidFill>
                  <a:srgbClr val="FF0000"/>
                </a:solidFill>
              </a:rPr>
              <a:t>Reactions</a:t>
            </a:r>
            <a:r>
              <a:rPr lang="en-GB" sz="3200" b="1" dirty="0" smtClean="0">
                <a:solidFill>
                  <a:srgbClr val="FF0000"/>
                </a:solidFill>
              </a:rPr>
              <a:t> of </a:t>
            </a:r>
            <a:r>
              <a:rPr lang="en-GB" sz="3200" b="1" dirty="0" smtClean="0">
                <a:solidFill>
                  <a:srgbClr val="FF0000"/>
                </a:solidFill>
                <a:latin typeface="Symbol" pitchFamily="18" charset="2"/>
              </a:rPr>
              <a:t>b</a:t>
            </a:r>
            <a:r>
              <a:rPr lang="en-GB" sz="3200" b="1" dirty="0" smtClean="0">
                <a:solidFill>
                  <a:srgbClr val="FF0000"/>
                </a:solidFill>
              </a:rPr>
              <a:t>-oxidation</a:t>
            </a:r>
            <a:endParaRPr lang="en-GB" sz="3200" b="1" dirty="0">
              <a:solidFill>
                <a:srgbClr val="FF0000"/>
              </a:solidFill>
            </a:endParaRPr>
          </a:p>
        </p:txBody>
      </p:sp>
      <p:pic>
        <p:nvPicPr>
          <p:cNvPr id="1026" name="Picture 2" descr="C:\Users\sherif\Desktop\sherif.folder\Lippincot JPG pictures\c16\16_017.jpg"/>
          <p:cNvPicPr>
            <a:picLocks noGrp="1" noChangeAspect="1" noChangeArrowheads="1"/>
          </p:cNvPicPr>
          <p:nvPr>
            <p:ph idx="1"/>
          </p:nvPr>
        </p:nvPicPr>
        <p:blipFill>
          <a:blip r:embed="rId3" cstate="print"/>
          <a:srcRect/>
          <a:stretch>
            <a:fillRect/>
          </a:stretch>
        </p:blipFill>
        <p:spPr bwMode="auto">
          <a:xfrm>
            <a:off x="2143108" y="1600200"/>
            <a:ext cx="4643470" cy="4943014"/>
          </a:xfrm>
          <a:prstGeom prst="rect">
            <a:avLst/>
          </a:prstGeom>
          <a:noFill/>
          <a:ln>
            <a:solidFill>
              <a:srgbClr val="C00000"/>
            </a:solidFill>
          </a:ln>
        </p:spPr>
      </p:pic>
      <p:sp>
        <p:nvSpPr>
          <p:cNvPr id="4" name="Right Arrow 3"/>
          <p:cNvSpPr/>
          <p:nvPr/>
        </p:nvSpPr>
        <p:spPr>
          <a:xfrm>
            <a:off x="2428860" y="2285992"/>
            <a:ext cx="1143008"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Rectangle 4"/>
          <p:cNvSpPr/>
          <p:nvPr/>
        </p:nvSpPr>
        <p:spPr>
          <a:xfrm>
            <a:off x="357158" y="1643050"/>
            <a:ext cx="2000264" cy="2643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اقرا التفاعلات واحفظ الانزيم اللي عليه سهم فقط</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solidFill>
          </a:ln>
        </p:spPr>
        <p:txBody>
          <a:bodyPr>
            <a:normAutofit fontScale="90000"/>
          </a:bodyPr>
          <a:lstStyle/>
          <a:p>
            <a:r>
              <a:rPr lang="en-GB" sz="2800" b="1" dirty="0" smtClean="0">
                <a:solidFill>
                  <a:srgbClr val="FF0000"/>
                </a:solidFill>
              </a:rPr>
              <a:t>Medium chain fatty </a:t>
            </a:r>
            <a:r>
              <a:rPr lang="en-GB" sz="2800" b="1" dirty="0" err="1" smtClean="0">
                <a:solidFill>
                  <a:srgbClr val="FF0000"/>
                </a:solidFill>
              </a:rPr>
              <a:t>acyl</a:t>
            </a:r>
            <a:r>
              <a:rPr lang="en-GB" sz="2800" b="1" dirty="0" smtClean="0">
                <a:solidFill>
                  <a:srgbClr val="FF0000"/>
                </a:solidFill>
              </a:rPr>
              <a:t> </a:t>
            </a:r>
            <a:r>
              <a:rPr lang="en-GB" sz="2800" b="1" dirty="0" err="1" smtClean="0">
                <a:solidFill>
                  <a:srgbClr val="FF0000"/>
                </a:solidFill>
              </a:rPr>
              <a:t>acyl</a:t>
            </a:r>
            <a:r>
              <a:rPr lang="en-GB" sz="2800" b="1" dirty="0" smtClean="0">
                <a:solidFill>
                  <a:srgbClr val="FF0000"/>
                </a:solidFill>
              </a:rPr>
              <a:t> </a:t>
            </a:r>
            <a:r>
              <a:rPr lang="en-GB" sz="2800" b="1" dirty="0" err="1" smtClean="0">
                <a:solidFill>
                  <a:srgbClr val="FF0000"/>
                </a:solidFill>
              </a:rPr>
              <a:t>CoA</a:t>
            </a:r>
            <a:r>
              <a:rPr lang="en-GB" sz="2800" b="1" dirty="0" smtClean="0">
                <a:solidFill>
                  <a:srgbClr val="FF0000"/>
                </a:solidFill>
              </a:rPr>
              <a:t> </a:t>
            </a:r>
            <a:r>
              <a:rPr lang="en-GB" sz="2800" b="1" dirty="0" err="1" smtClean="0">
                <a:solidFill>
                  <a:srgbClr val="FF0000"/>
                </a:solidFill>
              </a:rPr>
              <a:t>dehydrogenase</a:t>
            </a:r>
            <a:r>
              <a:rPr lang="en-GB" sz="2800" b="1" dirty="0" smtClean="0">
                <a:solidFill>
                  <a:srgbClr val="FF0000"/>
                </a:solidFill>
              </a:rPr>
              <a:t> deficiency </a:t>
            </a:r>
            <a:br>
              <a:rPr lang="en-GB" sz="2800" b="1" dirty="0" smtClean="0">
                <a:solidFill>
                  <a:srgbClr val="FF0000"/>
                </a:solidFill>
              </a:rPr>
            </a:br>
            <a:r>
              <a:rPr lang="en-GB" sz="2800" b="1" dirty="0" smtClean="0">
                <a:solidFill>
                  <a:srgbClr val="FF0000"/>
                </a:solidFill>
              </a:rPr>
              <a:t>(MCAD)</a:t>
            </a:r>
            <a:r>
              <a:rPr lang="ar-SA" sz="2800" b="1" dirty="0" smtClean="0">
                <a:solidFill>
                  <a:srgbClr val="FF0000"/>
                </a:solidFill>
              </a:rPr>
              <a:t> مرض </a:t>
            </a:r>
            <a:endParaRPr lang="en-GB" sz="2800" b="1" dirty="0">
              <a:solidFill>
                <a:srgbClr val="FF0000"/>
              </a:solidFill>
            </a:endParaRPr>
          </a:p>
        </p:txBody>
      </p:sp>
      <p:sp>
        <p:nvSpPr>
          <p:cNvPr id="3" name="Content Placeholder 2"/>
          <p:cNvSpPr>
            <a:spLocks noGrp="1"/>
          </p:cNvSpPr>
          <p:nvPr>
            <p:ph idx="1"/>
          </p:nvPr>
        </p:nvSpPr>
        <p:spPr>
          <a:ln>
            <a:solidFill>
              <a:schemeClr val="tx2"/>
            </a:solidFill>
          </a:ln>
        </p:spPr>
        <p:txBody>
          <a:bodyPr>
            <a:normAutofit/>
          </a:bodyPr>
          <a:lstStyle/>
          <a:p>
            <a:r>
              <a:rPr lang="en-GB" sz="2000" dirty="0" err="1" smtClean="0">
                <a:solidFill>
                  <a:srgbClr val="0070C0"/>
                </a:solidFill>
              </a:rPr>
              <a:t>Autosomal</a:t>
            </a:r>
            <a:r>
              <a:rPr lang="en-GB" sz="2000" dirty="0" smtClean="0">
                <a:solidFill>
                  <a:srgbClr val="0070C0"/>
                </a:solidFill>
              </a:rPr>
              <a:t> recessive disorder</a:t>
            </a:r>
          </a:p>
          <a:p>
            <a:r>
              <a:rPr lang="en-GB" sz="2000" dirty="0" smtClean="0">
                <a:solidFill>
                  <a:srgbClr val="0070C0"/>
                </a:solidFill>
              </a:rPr>
              <a:t>One of the most common inborn errors of metabolism</a:t>
            </a:r>
          </a:p>
          <a:p>
            <a:r>
              <a:rPr lang="en-GB" sz="2000" dirty="0" smtClean="0">
                <a:solidFill>
                  <a:srgbClr val="0070C0"/>
                </a:solidFill>
              </a:rPr>
              <a:t>The most common inborn error of fatty acid oxidation (1:40000 worldwide births)</a:t>
            </a:r>
          </a:p>
          <a:p>
            <a:r>
              <a:rPr lang="en-GB" sz="2000" dirty="0" smtClean="0">
                <a:solidFill>
                  <a:srgbClr val="0070C0"/>
                </a:solidFill>
              </a:rPr>
              <a:t>Cause decrease of fatty acid oxidation </a:t>
            </a:r>
          </a:p>
          <a:p>
            <a:r>
              <a:rPr lang="en-GB" sz="2000" dirty="0" smtClean="0">
                <a:solidFill>
                  <a:srgbClr val="0070C0"/>
                </a:solidFill>
              </a:rPr>
              <a:t>Severe </a:t>
            </a:r>
            <a:r>
              <a:rPr lang="en-GB" sz="2000" dirty="0" err="1" smtClean="0">
                <a:solidFill>
                  <a:srgbClr val="0070C0"/>
                </a:solidFill>
              </a:rPr>
              <a:t>hypoglycemia</a:t>
            </a:r>
            <a:r>
              <a:rPr lang="ar-SA" sz="2000" dirty="0" smtClean="0">
                <a:solidFill>
                  <a:srgbClr val="0070C0"/>
                </a:solidFill>
              </a:rPr>
              <a:t> نقص جلكوز الدم </a:t>
            </a:r>
            <a:r>
              <a:rPr lang="en-GB" sz="2000" dirty="0" smtClean="0">
                <a:solidFill>
                  <a:srgbClr val="0070C0"/>
                </a:solidFill>
              </a:rPr>
              <a:t> occurs (as tissues do not get use fatty acids as a source of energy &amp; must rely on glucose)</a:t>
            </a:r>
          </a:p>
          <a:p>
            <a:r>
              <a:rPr lang="en-GB" sz="2000" dirty="0" smtClean="0">
                <a:solidFill>
                  <a:srgbClr val="0070C0"/>
                </a:solidFill>
              </a:rPr>
              <a:t>Infants</a:t>
            </a:r>
            <a:r>
              <a:rPr lang="ar-SA" sz="2000" dirty="0" smtClean="0">
                <a:solidFill>
                  <a:srgbClr val="0070C0"/>
                </a:solidFill>
              </a:rPr>
              <a:t> مهم جدا يحدث للرضع بشكل اساسي</a:t>
            </a:r>
            <a:r>
              <a:rPr lang="en-GB" sz="2000" dirty="0" smtClean="0">
                <a:solidFill>
                  <a:srgbClr val="0070C0"/>
                </a:solidFill>
              </a:rPr>
              <a:t> are particularly affected by MCAD deficiency as they rely on milk which contains primarily MCAD</a:t>
            </a:r>
            <a:r>
              <a:rPr lang="ar-SA" sz="2000" dirty="0" smtClean="0">
                <a:solidFill>
                  <a:srgbClr val="0070C0"/>
                </a:solidFill>
              </a:rPr>
              <a:t>لانهم يعتمدون على الحليب بشكل اساسي والحليب يحتوي هذا النوع من الفاتي اسد ( الحجم المتوسط )</a:t>
            </a:r>
            <a:endParaRPr lang="en-GB" sz="2000" dirty="0" smtClean="0">
              <a:solidFill>
                <a:srgbClr val="0070C0"/>
              </a:solidFill>
            </a:endParaRPr>
          </a:p>
          <a:p>
            <a:r>
              <a:rPr lang="en-GB" sz="2000" dirty="0" smtClean="0">
                <a:solidFill>
                  <a:srgbClr val="0070C0"/>
                </a:solidFill>
              </a:rPr>
              <a:t>Treatment: carbohydrate rich diet</a:t>
            </a:r>
          </a:p>
          <a:p>
            <a:endParaRPr lang="en-GB" sz="2000" dirty="0" smtClean="0"/>
          </a:p>
          <a:p>
            <a:endParaRPr lang="en-GB"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1143000"/>
          </a:xfrm>
          <a:ln w="38100">
            <a:solidFill>
              <a:srgbClr val="C00000"/>
            </a:solidFill>
          </a:ln>
        </p:spPr>
        <p:txBody>
          <a:bodyPr>
            <a:normAutofit/>
          </a:bodyPr>
          <a:lstStyle/>
          <a:p>
            <a:r>
              <a:rPr lang="en-GB" sz="3600" b="1" i="1" u="sng" dirty="0" smtClean="0">
                <a:solidFill>
                  <a:srgbClr val="FF0000"/>
                </a:solidFill>
              </a:rPr>
              <a:t>Energy yield </a:t>
            </a:r>
            <a:r>
              <a:rPr lang="en-GB" sz="3600" b="1" dirty="0" smtClean="0">
                <a:solidFill>
                  <a:srgbClr val="FF0000"/>
                </a:solidFill>
              </a:rPr>
              <a:t>from fatty acid oxidation</a:t>
            </a:r>
            <a:endParaRPr lang="en-GB" sz="3600" b="1" dirty="0">
              <a:solidFill>
                <a:srgbClr val="FF0000"/>
              </a:solidFill>
            </a:endParaRPr>
          </a:p>
        </p:txBody>
      </p:sp>
      <p:sp>
        <p:nvSpPr>
          <p:cNvPr id="3" name="Content Placeholder 2"/>
          <p:cNvSpPr>
            <a:spLocks noGrp="1"/>
          </p:cNvSpPr>
          <p:nvPr>
            <p:ph idx="1"/>
          </p:nvPr>
        </p:nvSpPr>
        <p:spPr>
          <a:xfrm>
            <a:off x="457200" y="1600200"/>
            <a:ext cx="8329642" cy="4829196"/>
          </a:xfrm>
          <a:ln>
            <a:solidFill>
              <a:srgbClr val="C00000"/>
            </a:solidFill>
          </a:ln>
        </p:spPr>
        <p:txBody>
          <a:bodyPr>
            <a:normAutofit fontScale="92500" lnSpcReduction="10000"/>
          </a:bodyPr>
          <a:lstStyle/>
          <a:p>
            <a:pPr>
              <a:buNone/>
            </a:pPr>
            <a:r>
              <a:rPr lang="en-GB" sz="2400" dirty="0" smtClean="0"/>
              <a:t>   </a:t>
            </a:r>
          </a:p>
          <a:p>
            <a:pPr>
              <a:buNone/>
            </a:pPr>
            <a:r>
              <a:rPr lang="en-GB" sz="2400" dirty="0" smtClean="0"/>
              <a:t>        </a:t>
            </a:r>
            <a:r>
              <a:rPr lang="en-GB" sz="2400" b="1" u="sng" dirty="0" err="1" smtClean="0">
                <a:solidFill>
                  <a:srgbClr val="002060"/>
                </a:solidFill>
              </a:rPr>
              <a:t>Palmitatic</a:t>
            </a:r>
            <a:r>
              <a:rPr lang="en-GB" sz="2400" b="1" u="sng" dirty="0" smtClean="0">
                <a:solidFill>
                  <a:srgbClr val="002060"/>
                </a:solidFill>
              </a:rPr>
              <a:t> acid as an example:</a:t>
            </a:r>
            <a:r>
              <a:rPr lang="en-GB" sz="2400" dirty="0" smtClean="0"/>
              <a:t> </a:t>
            </a:r>
            <a:endParaRPr lang="en-GB" sz="2400" b="1" u="sng" dirty="0" smtClean="0">
              <a:solidFill>
                <a:srgbClr val="002060"/>
              </a:solidFill>
            </a:endParaRPr>
          </a:p>
          <a:p>
            <a:pPr>
              <a:buNone/>
            </a:pPr>
            <a:endParaRPr lang="en-GB" sz="2400" dirty="0" smtClean="0">
              <a:solidFill>
                <a:srgbClr val="0070C0"/>
              </a:solidFill>
            </a:endParaRPr>
          </a:p>
          <a:p>
            <a:r>
              <a:rPr lang="en-GB" sz="2400" dirty="0" smtClean="0">
                <a:solidFill>
                  <a:srgbClr val="0070C0"/>
                </a:solidFill>
              </a:rPr>
              <a:t>  Complete </a:t>
            </a:r>
            <a:r>
              <a:rPr lang="en-GB" sz="2400" dirty="0" smtClean="0">
                <a:solidFill>
                  <a:srgbClr val="0070C0"/>
                </a:solidFill>
                <a:latin typeface="Symbol" pitchFamily="18" charset="2"/>
              </a:rPr>
              <a:t>b</a:t>
            </a:r>
            <a:r>
              <a:rPr lang="en-GB" sz="2400" dirty="0" smtClean="0">
                <a:solidFill>
                  <a:srgbClr val="0070C0"/>
                </a:solidFill>
              </a:rPr>
              <a:t>-oxidation of </a:t>
            </a:r>
            <a:r>
              <a:rPr lang="en-GB" sz="2400" b="1" dirty="0" err="1" smtClean="0">
                <a:solidFill>
                  <a:srgbClr val="0070C0"/>
                </a:solidFill>
              </a:rPr>
              <a:t>palmotyl</a:t>
            </a:r>
            <a:r>
              <a:rPr lang="en-GB" sz="2400" b="1" dirty="0" smtClean="0">
                <a:solidFill>
                  <a:srgbClr val="0070C0"/>
                </a:solidFill>
              </a:rPr>
              <a:t> </a:t>
            </a:r>
            <a:r>
              <a:rPr lang="en-GB" sz="2400" b="1" dirty="0" err="1" smtClean="0">
                <a:solidFill>
                  <a:srgbClr val="0070C0"/>
                </a:solidFill>
              </a:rPr>
              <a:t>CoA</a:t>
            </a:r>
            <a:r>
              <a:rPr lang="en-GB" sz="2400" b="1" dirty="0" smtClean="0">
                <a:solidFill>
                  <a:srgbClr val="0070C0"/>
                </a:solidFill>
              </a:rPr>
              <a:t> </a:t>
            </a:r>
            <a:r>
              <a:rPr lang="en-GB" sz="2400" dirty="0" smtClean="0">
                <a:solidFill>
                  <a:srgbClr val="0070C0"/>
                </a:solidFill>
              </a:rPr>
              <a:t>(</a:t>
            </a:r>
            <a:r>
              <a:rPr lang="en-GB" sz="2400" u="sng" dirty="0" smtClean="0">
                <a:solidFill>
                  <a:srgbClr val="0070C0"/>
                </a:solidFill>
              </a:rPr>
              <a:t>16</a:t>
            </a:r>
            <a:r>
              <a:rPr lang="en-GB" sz="2400" dirty="0" smtClean="0">
                <a:solidFill>
                  <a:srgbClr val="0070C0"/>
                </a:solidFill>
              </a:rPr>
              <a:t> carbons)  produces :</a:t>
            </a:r>
          </a:p>
          <a:p>
            <a:pPr>
              <a:buNone/>
            </a:pPr>
            <a:r>
              <a:rPr lang="en-GB" sz="2400" dirty="0">
                <a:solidFill>
                  <a:srgbClr val="0070C0"/>
                </a:solidFill>
              </a:rPr>
              <a:t> </a:t>
            </a:r>
            <a:r>
              <a:rPr lang="en-GB" sz="2400" dirty="0" smtClean="0">
                <a:solidFill>
                  <a:srgbClr val="0070C0"/>
                </a:solidFill>
              </a:rPr>
              <a:t>   -  </a:t>
            </a:r>
            <a:r>
              <a:rPr lang="en-GB" sz="2400" b="1" dirty="0" smtClean="0">
                <a:solidFill>
                  <a:srgbClr val="002060"/>
                </a:solidFill>
              </a:rPr>
              <a:t>8</a:t>
            </a:r>
            <a:r>
              <a:rPr lang="en-GB" sz="2400" dirty="0" smtClean="0">
                <a:solidFill>
                  <a:srgbClr val="002060"/>
                </a:solidFill>
              </a:rPr>
              <a:t> acetyl </a:t>
            </a:r>
            <a:r>
              <a:rPr lang="en-GB" sz="2400" dirty="0" err="1" smtClean="0">
                <a:solidFill>
                  <a:srgbClr val="002060"/>
                </a:solidFill>
              </a:rPr>
              <a:t>CoA</a:t>
            </a:r>
            <a:r>
              <a:rPr lang="en-GB" sz="2400" dirty="0" smtClean="0">
                <a:solidFill>
                  <a:srgbClr val="002060"/>
                </a:solidFill>
              </a:rPr>
              <a:t> </a:t>
            </a:r>
            <a:r>
              <a:rPr lang="en-GB" sz="2400" dirty="0" smtClean="0">
                <a:solidFill>
                  <a:srgbClr val="0070C0"/>
                </a:solidFill>
              </a:rPr>
              <a:t>----- </a:t>
            </a:r>
            <a:r>
              <a:rPr lang="en-GB" sz="2400" dirty="0" err="1" smtClean="0">
                <a:solidFill>
                  <a:srgbClr val="0070C0"/>
                </a:solidFill>
              </a:rPr>
              <a:t>Kreb</a:t>
            </a:r>
            <a:r>
              <a:rPr lang="en-GB" sz="2400" dirty="0" smtClean="0">
                <a:solidFill>
                  <a:srgbClr val="0070C0"/>
                </a:solidFill>
              </a:rPr>
              <a:t> Cycle TCA cycle  ------ 8 X 12 =   </a:t>
            </a:r>
            <a:r>
              <a:rPr lang="en-GB" sz="2400" b="1" dirty="0" smtClean="0">
                <a:solidFill>
                  <a:srgbClr val="0070C0"/>
                </a:solidFill>
              </a:rPr>
              <a:t>96 </a:t>
            </a:r>
            <a:r>
              <a:rPr lang="en-GB" sz="2400" dirty="0" smtClean="0">
                <a:solidFill>
                  <a:srgbClr val="0070C0"/>
                </a:solidFill>
              </a:rPr>
              <a:t>ATP</a:t>
            </a:r>
          </a:p>
          <a:p>
            <a:pPr>
              <a:buNone/>
            </a:pPr>
            <a:r>
              <a:rPr lang="en-GB" sz="2400" dirty="0">
                <a:solidFill>
                  <a:srgbClr val="0070C0"/>
                </a:solidFill>
              </a:rPr>
              <a:t> </a:t>
            </a:r>
            <a:r>
              <a:rPr lang="en-GB" sz="2400" dirty="0" smtClean="0">
                <a:solidFill>
                  <a:srgbClr val="0070C0"/>
                </a:solidFill>
              </a:rPr>
              <a:t>   -  </a:t>
            </a:r>
            <a:r>
              <a:rPr lang="en-GB" sz="2400" b="1" dirty="0" smtClean="0">
                <a:solidFill>
                  <a:srgbClr val="002060"/>
                </a:solidFill>
              </a:rPr>
              <a:t>7</a:t>
            </a:r>
            <a:r>
              <a:rPr lang="en-GB" sz="2400" dirty="0" smtClean="0">
                <a:solidFill>
                  <a:srgbClr val="002060"/>
                </a:solidFill>
              </a:rPr>
              <a:t> NADH </a:t>
            </a:r>
            <a:r>
              <a:rPr lang="en-GB" sz="2400" dirty="0" smtClean="0">
                <a:solidFill>
                  <a:srgbClr val="0070C0"/>
                </a:solidFill>
              </a:rPr>
              <a:t>----------- ETC ----------------------------- 7  X  3 =   </a:t>
            </a:r>
            <a:r>
              <a:rPr lang="en-GB" sz="2400" b="1" dirty="0" smtClean="0">
                <a:solidFill>
                  <a:srgbClr val="0070C0"/>
                </a:solidFill>
              </a:rPr>
              <a:t>21 </a:t>
            </a:r>
            <a:r>
              <a:rPr lang="en-GB" sz="2400" dirty="0" smtClean="0">
                <a:solidFill>
                  <a:srgbClr val="0070C0"/>
                </a:solidFill>
              </a:rPr>
              <a:t>ATP</a:t>
            </a:r>
          </a:p>
          <a:p>
            <a:pPr>
              <a:buNone/>
            </a:pPr>
            <a:r>
              <a:rPr lang="en-GB" sz="2400" dirty="0">
                <a:solidFill>
                  <a:srgbClr val="0070C0"/>
                </a:solidFill>
              </a:rPr>
              <a:t> </a:t>
            </a:r>
            <a:r>
              <a:rPr lang="en-GB" sz="2400" dirty="0" smtClean="0">
                <a:solidFill>
                  <a:srgbClr val="0070C0"/>
                </a:solidFill>
              </a:rPr>
              <a:t>   -  </a:t>
            </a:r>
            <a:r>
              <a:rPr lang="en-GB" sz="2400" b="1" dirty="0" smtClean="0">
                <a:solidFill>
                  <a:srgbClr val="002060"/>
                </a:solidFill>
              </a:rPr>
              <a:t>7</a:t>
            </a:r>
            <a:r>
              <a:rPr lang="en-GB" sz="2400" dirty="0" smtClean="0">
                <a:solidFill>
                  <a:srgbClr val="002060"/>
                </a:solidFill>
              </a:rPr>
              <a:t> FADH2-</a:t>
            </a:r>
            <a:r>
              <a:rPr lang="en-GB" sz="2400" dirty="0" smtClean="0">
                <a:solidFill>
                  <a:srgbClr val="0070C0"/>
                </a:solidFill>
              </a:rPr>
              <a:t>---------  ETC ----------------------------- 7  X 2  =   </a:t>
            </a:r>
            <a:r>
              <a:rPr lang="en-GB" sz="2400" b="1" dirty="0" smtClean="0">
                <a:solidFill>
                  <a:srgbClr val="0070C0"/>
                </a:solidFill>
              </a:rPr>
              <a:t>14 </a:t>
            </a:r>
            <a:r>
              <a:rPr lang="en-GB" sz="2400" dirty="0" smtClean="0">
                <a:solidFill>
                  <a:srgbClr val="0070C0"/>
                </a:solidFill>
              </a:rPr>
              <a:t>ATP</a:t>
            </a:r>
          </a:p>
          <a:p>
            <a:r>
              <a:rPr lang="en-GB" sz="2400" dirty="0">
                <a:solidFill>
                  <a:srgbClr val="0070C0"/>
                </a:solidFill>
              </a:rPr>
              <a:t> </a:t>
            </a:r>
            <a:r>
              <a:rPr lang="en-GB" sz="2400" dirty="0" smtClean="0">
                <a:solidFill>
                  <a:srgbClr val="0070C0"/>
                </a:solidFill>
              </a:rPr>
              <a:t>                                                                                             -------------</a:t>
            </a:r>
          </a:p>
          <a:p>
            <a:r>
              <a:rPr lang="en-GB" sz="2400" dirty="0" smtClean="0">
                <a:solidFill>
                  <a:srgbClr val="0070C0"/>
                </a:solidFill>
              </a:rPr>
              <a:t>  All yield ---------------------------------------------------------</a:t>
            </a:r>
            <a:r>
              <a:rPr lang="en-GB" sz="2400" b="1" u="sng" dirty="0" smtClean="0">
                <a:solidFill>
                  <a:srgbClr val="002060"/>
                </a:solidFill>
              </a:rPr>
              <a:t>131 ATPs</a:t>
            </a:r>
          </a:p>
          <a:p>
            <a:pPr>
              <a:buNone/>
            </a:pPr>
            <a:endParaRPr lang="en-GB" sz="2400" b="1" dirty="0" smtClean="0">
              <a:solidFill>
                <a:srgbClr val="0070C0"/>
              </a:solidFill>
            </a:endParaRPr>
          </a:p>
          <a:p>
            <a:r>
              <a:rPr lang="en-GB" sz="2400" dirty="0">
                <a:solidFill>
                  <a:srgbClr val="0070C0"/>
                </a:solidFill>
              </a:rPr>
              <a:t> </a:t>
            </a:r>
            <a:r>
              <a:rPr lang="en-GB" sz="2400" dirty="0" smtClean="0">
                <a:solidFill>
                  <a:srgbClr val="0070C0"/>
                </a:solidFill>
              </a:rPr>
              <a:t> Activation of fatty acid requires </a:t>
            </a:r>
            <a:r>
              <a:rPr lang="en-GB" sz="2400" b="1" u="sng" dirty="0" smtClean="0">
                <a:solidFill>
                  <a:srgbClr val="002060"/>
                </a:solidFill>
              </a:rPr>
              <a:t>2 ATP</a:t>
            </a:r>
          </a:p>
          <a:p>
            <a:pPr>
              <a:buNone/>
            </a:pPr>
            <a:endParaRPr lang="en-GB" sz="2400" dirty="0" smtClean="0">
              <a:solidFill>
                <a:srgbClr val="0070C0"/>
              </a:solidFill>
            </a:endParaRPr>
          </a:p>
          <a:p>
            <a:r>
              <a:rPr lang="en-GB" sz="2400" dirty="0">
                <a:solidFill>
                  <a:srgbClr val="0070C0"/>
                </a:solidFill>
              </a:rPr>
              <a:t> </a:t>
            </a:r>
            <a:r>
              <a:rPr lang="en-GB" sz="2400" dirty="0" smtClean="0">
                <a:solidFill>
                  <a:srgbClr val="0070C0"/>
                </a:solidFill>
              </a:rPr>
              <a:t> </a:t>
            </a:r>
            <a:r>
              <a:rPr lang="en-GB" sz="2400" b="1" u="sng" dirty="0" smtClean="0">
                <a:solidFill>
                  <a:srgbClr val="0070C0"/>
                </a:solidFill>
              </a:rPr>
              <a:t>Net energy gained</a:t>
            </a:r>
            <a:r>
              <a:rPr lang="en-GB" sz="2400" dirty="0" smtClean="0">
                <a:solidFill>
                  <a:srgbClr val="0070C0"/>
                </a:solidFill>
              </a:rPr>
              <a:t>: </a:t>
            </a:r>
            <a:r>
              <a:rPr lang="en-GB" sz="2400" b="1" u="sng" dirty="0" smtClean="0">
                <a:solidFill>
                  <a:srgbClr val="002060"/>
                </a:solidFill>
              </a:rPr>
              <a:t>129 ATPs </a:t>
            </a:r>
            <a:r>
              <a:rPr lang="en-GB" sz="2400" dirty="0" smtClean="0">
                <a:solidFill>
                  <a:srgbClr val="0070C0"/>
                </a:solidFill>
              </a:rPr>
              <a:t>from </a:t>
            </a:r>
            <a:r>
              <a:rPr lang="en-GB" sz="2400" b="1" dirty="0" smtClean="0">
                <a:solidFill>
                  <a:srgbClr val="0070C0"/>
                </a:solidFill>
              </a:rPr>
              <a:t>one molecule of </a:t>
            </a:r>
            <a:r>
              <a:rPr lang="en-GB" sz="2400" b="1" u="sng" dirty="0" err="1" smtClean="0">
                <a:solidFill>
                  <a:srgbClr val="002060"/>
                </a:solidFill>
              </a:rPr>
              <a:t>palmitate</a:t>
            </a:r>
            <a:endParaRPr lang="en-GB" sz="2400" b="1" u="sng"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857364"/>
            <a:ext cx="8229600" cy="4000528"/>
          </a:xfrm>
          <a:ln>
            <a:solidFill>
              <a:schemeClr val="accent2"/>
            </a:solidFill>
          </a:ln>
        </p:spPr>
        <p:txBody>
          <a:bodyPr>
            <a:normAutofit fontScale="90000"/>
          </a:bodyPr>
          <a:lstStyle/>
          <a:p>
            <a:pPr algn="l"/>
            <a:r>
              <a:rPr lang="en-GB" sz="2800" b="1" dirty="0" smtClean="0">
                <a:solidFill>
                  <a:srgbClr val="FF0000"/>
                </a:solidFill>
              </a:rPr>
              <a:t>Fatty acids</a:t>
            </a:r>
            <a:r>
              <a:rPr lang="en-GB" sz="2800" b="1" dirty="0" smtClean="0">
                <a:solidFill>
                  <a:srgbClr val="002060"/>
                </a:solidFill>
              </a:rPr>
              <a:t>: </a:t>
            </a:r>
            <a:r>
              <a:rPr lang="en-GB" sz="2800" dirty="0" smtClean="0">
                <a:solidFill>
                  <a:srgbClr val="002060"/>
                </a:solidFill>
              </a:rPr>
              <a:t>are stored in adipose tissue</a:t>
            </a:r>
            <a:r>
              <a:rPr lang="ar-SA" sz="2800" dirty="0" smtClean="0">
                <a:solidFill>
                  <a:srgbClr val="002060"/>
                </a:solidFill>
              </a:rPr>
              <a:t> مهم : موقع التخزين</a:t>
            </a:r>
            <a:r>
              <a:rPr lang="en-GB" sz="2800" dirty="0" smtClean="0">
                <a:solidFill>
                  <a:srgbClr val="002060"/>
                </a:solidFill>
              </a:rPr>
              <a:t>, in the form o</a:t>
            </a:r>
            <a:r>
              <a:rPr lang="en-US" sz="2800" dirty="0" smtClean="0">
                <a:solidFill>
                  <a:srgbClr val="002060"/>
                </a:solidFill>
              </a:rPr>
              <a:t>f  </a:t>
            </a:r>
            <a:r>
              <a:rPr lang="en-GB" sz="2800" dirty="0" smtClean="0">
                <a:solidFill>
                  <a:srgbClr val="FF0000"/>
                </a:solidFill>
              </a:rPr>
              <a:t>TAG  (Glycerol + 3 Fatty Acids) </a:t>
            </a:r>
            <a:r>
              <a:rPr lang="ar-SA" sz="2800" dirty="0" smtClean="0">
                <a:solidFill>
                  <a:srgbClr val="FF0000"/>
                </a:solidFill>
              </a:rPr>
              <a:t>مهم شكل التخزين</a:t>
            </a:r>
            <a:r>
              <a:rPr lang="en-GB" sz="2800" dirty="0" smtClean="0">
                <a:solidFill>
                  <a:srgbClr val="002060"/>
                </a:solidFill>
              </a:rPr>
              <a:t/>
            </a:r>
            <a:br>
              <a:rPr lang="en-GB" sz="2800" dirty="0" smtClean="0">
                <a:solidFill>
                  <a:srgbClr val="002060"/>
                </a:solidFill>
              </a:rPr>
            </a:br>
            <a:r>
              <a:rPr lang="en-GB" sz="2800" dirty="0" smtClean="0">
                <a:solidFill>
                  <a:srgbClr val="002060"/>
                </a:solidFill>
              </a:rPr>
              <a:t/>
            </a:r>
            <a:br>
              <a:rPr lang="en-GB" sz="2800" dirty="0" smtClean="0">
                <a:solidFill>
                  <a:srgbClr val="002060"/>
                </a:solidFill>
              </a:rPr>
            </a:br>
            <a:r>
              <a:rPr lang="en-GB" sz="2800" b="1" dirty="0" smtClean="0">
                <a:solidFill>
                  <a:srgbClr val="FF0000"/>
                </a:solidFill>
              </a:rPr>
              <a:t>TAG</a:t>
            </a:r>
            <a:r>
              <a:rPr lang="en-GB" sz="2800" dirty="0" smtClean="0">
                <a:solidFill>
                  <a:srgbClr val="002060"/>
                </a:solidFill>
              </a:rPr>
              <a:t>: provide concentrated</a:t>
            </a:r>
            <a:r>
              <a:rPr lang="ar-SA" sz="2800" dirty="0" smtClean="0">
                <a:solidFill>
                  <a:srgbClr val="002060"/>
                </a:solidFill>
              </a:rPr>
              <a:t> كثيف </a:t>
            </a:r>
            <a:r>
              <a:rPr lang="en-GB" sz="2800" dirty="0" smtClean="0">
                <a:solidFill>
                  <a:srgbClr val="002060"/>
                </a:solidFill>
              </a:rPr>
              <a:t>storage of metabolic energy</a:t>
            </a:r>
            <a:br>
              <a:rPr lang="en-GB" sz="2800" dirty="0" smtClean="0">
                <a:solidFill>
                  <a:srgbClr val="002060"/>
                </a:solidFill>
              </a:rPr>
            </a:br>
            <a:r>
              <a:rPr lang="en-GB" sz="2800" dirty="0" smtClean="0">
                <a:solidFill>
                  <a:srgbClr val="002060"/>
                </a:solidFill>
              </a:rPr>
              <a:t/>
            </a:r>
            <a:br>
              <a:rPr lang="en-GB" sz="2800" dirty="0" smtClean="0">
                <a:solidFill>
                  <a:srgbClr val="002060"/>
                </a:solidFill>
              </a:rPr>
            </a:br>
            <a:r>
              <a:rPr lang="en-GB" sz="2800" b="1" dirty="0" smtClean="0">
                <a:solidFill>
                  <a:srgbClr val="FF0000"/>
                </a:solidFill>
              </a:rPr>
              <a:t>Complete oxidation of fatty acids </a:t>
            </a:r>
            <a:r>
              <a:rPr lang="en-GB" sz="2800" dirty="0" smtClean="0">
                <a:solidFill>
                  <a:srgbClr val="002060"/>
                </a:solidFill>
              </a:rPr>
              <a:t>to CO2 &amp; H2O:</a:t>
            </a:r>
            <a:br>
              <a:rPr lang="en-GB" sz="2800" dirty="0" smtClean="0">
                <a:solidFill>
                  <a:srgbClr val="002060"/>
                </a:solidFill>
              </a:rPr>
            </a:br>
            <a:r>
              <a:rPr lang="en-GB" sz="2800" dirty="0" smtClean="0">
                <a:solidFill>
                  <a:srgbClr val="002060"/>
                </a:solidFill>
              </a:rPr>
              <a:t> 9 Kcal/gram of fat</a:t>
            </a:r>
            <a:r>
              <a:rPr lang="en-GB" sz="2800" dirty="0" smtClean="0"/>
              <a:t/>
            </a:r>
            <a:br>
              <a:rPr lang="en-GB" sz="2800" dirty="0" smtClean="0"/>
            </a:br>
            <a:endParaRPr lang="en-GB" sz="2800" dirty="0"/>
          </a:p>
        </p:txBody>
      </p:sp>
      <p:sp>
        <p:nvSpPr>
          <p:cNvPr id="5" name="TextBox 4"/>
          <p:cNvSpPr txBox="1"/>
          <p:nvPr/>
        </p:nvSpPr>
        <p:spPr>
          <a:xfrm>
            <a:off x="500034" y="714356"/>
            <a:ext cx="8215370" cy="830997"/>
          </a:xfrm>
          <a:prstGeom prst="rect">
            <a:avLst/>
          </a:prstGeom>
          <a:noFill/>
          <a:ln>
            <a:solidFill>
              <a:schemeClr val="accent2"/>
            </a:solidFill>
          </a:ln>
        </p:spPr>
        <p:txBody>
          <a:bodyPr wrap="square" rtlCol="0">
            <a:spAutoFit/>
          </a:bodyPr>
          <a:lstStyle/>
          <a:p>
            <a:pPr algn="ctr"/>
            <a:r>
              <a:rPr lang="en-GB" sz="4800" b="1" dirty="0" smtClean="0">
                <a:solidFill>
                  <a:srgbClr val="FF0000"/>
                </a:solidFill>
              </a:rPr>
              <a:t>Stored Fats</a:t>
            </a:r>
            <a:endParaRPr lang="en-GB" sz="4800"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normAutofit fontScale="90000"/>
          </a:bodyPr>
          <a:lstStyle/>
          <a:p>
            <a:r>
              <a:rPr lang="en-GB" dirty="0" smtClean="0"/>
              <a:t/>
            </a:r>
            <a:br>
              <a:rPr lang="en-GB" dirty="0" smtClean="0"/>
            </a:br>
            <a:r>
              <a:rPr lang="en-GB" sz="3600" b="1" dirty="0" smtClean="0">
                <a:solidFill>
                  <a:srgbClr val="FF0000"/>
                </a:solidFill>
              </a:rPr>
              <a:t>Oxidation of branched-chain fatty acids</a:t>
            </a: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ln>
            <a:solidFill>
              <a:srgbClr val="FF0000"/>
            </a:solidFill>
          </a:ln>
        </p:spPr>
        <p:txBody>
          <a:bodyPr>
            <a:normAutofit/>
          </a:bodyPr>
          <a:lstStyle/>
          <a:p>
            <a:r>
              <a:rPr lang="en-GB" sz="2800" dirty="0" smtClean="0">
                <a:solidFill>
                  <a:srgbClr val="00B0F0"/>
                </a:solidFill>
              </a:rPr>
              <a:t>Branched-chain fatty acids  as </a:t>
            </a:r>
            <a:r>
              <a:rPr lang="en-GB" sz="2800" dirty="0" err="1" smtClean="0">
                <a:solidFill>
                  <a:srgbClr val="00B0F0"/>
                </a:solidFill>
              </a:rPr>
              <a:t>phytanic</a:t>
            </a:r>
            <a:r>
              <a:rPr lang="en-GB" sz="2800" dirty="0" smtClean="0">
                <a:solidFill>
                  <a:srgbClr val="00B0F0"/>
                </a:solidFill>
              </a:rPr>
              <a:t> acid</a:t>
            </a:r>
          </a:p>
          <a:p>
            <a:pPr>
              <a:buNone/>
            </a:pPr>
            <a:r>
              <a:rPr lang="en-GB" sz="2800" dirty="0" smtClean="0">
                <a:solidFill>
                  <a:srgbClr val="00B0F0"/>
                </a:solidFill>
              </a:rPr>
              <a:t>    is catabolised by  </a:t>
            </a:r>
            <a:r>
              <a:rPr lang="en-GB" sz="2800" dirty="0" smtClean="0">
                <a:solidFill>
                  <a:srgbClr val="00B0F0"/>
                </a:solidFill>
                <a:latin typeface="Symbol" pitchFamily="18" charset="2"/>
              </a:rPr>
              <a:t>a</a:t>
            </a:r>
            <a:r>
              <a:rPr lang="en-GB" sz="2800" dirty="0" smtClean="0">
                <a:solidFill>
                  <a:srgbClr val="00B0F0"/>
                </a:solidFill>
              </a:rPr>
              <a:t>-oxidation by </a:t>
            </a:r>
            <a:r>
              <a:rPr lang="en-GB" sz="2800" dirty="0" smtClean="0">
                <a:solidFill>
                  <a:srgbClr val="00B0F0"/>
                </a:solidFill>
                <a:latin typeface="Symbol" pitchFamily="18" charset="2"/>
              </a:rPr>
              <a:t>a</a:t>
            </a:r>
            <a:r>
              <a:rPr lang="en-GB" sz="2800" dirty="0" smtClean="0">
                <a:solidFill>
                  <a:srgbClr val="00B0F0"/>
                </a:solidFill>
              </a:rPr>
              <a:t>-</a:t>
            </a:r>
            <a:r>
              <a:rPr lang="en-GB" sz="2800" dirty="0" err="1" smtClean="0">
                <a:solidFill>
                  <a:srgbClr val="00B0F0"/>
                </a:solidFill>
              </a:rPr>
              <a:t>hydroxylase</a:t>
            </a:r>
            <a:endParaRPr lang="en-GB" sz="2800" dirty="0" smtClean="0">
              <a:solidFill>
                <a:srgbClr val="00B0F0"/>
              </a:solidFill>
            </a:endParaRPr>
          </a:p>
          <a:p>
            <a:pPr>
              <a:buNone/>
            </a:pPr>
            <a:endParaRPr lang="en-GB" sz="2800" dirty="0" smtClean="0"/>
          </a:p>
          <a:p>
            <a:r>
              <a:rPr lang="en-GB" sz="2800" dirty="0" smtClean="0">
                <a:solidFill>
                  <a:srgbClr val="0070C0"/>
                </a:solidFill>
              </a:rPr>
              <a:t>Deficiency of a-</a:t>
            </a:r>
            <a:r>
              <a:rPr lang="en-GB" sz="2800" dirty="0" err="1" smtClean="0">
                <a:solidFill>
                  <a:srgbClr val="0070C0"/>
                </a:solidFill>
              </a:rPr>
              <a:t>hydroxylase</a:t>
            </a:r>
            <a:r>
              <a:rPr lang="en-GB" sz="2800" dirty="0" smtClean="0">
                <a:solidFill>
                  <a:srgbClr val="0070C0"/>
                </a:solidFill>
              </a:rPr>
              <a:t> deficiency results in accumulation of </a:t>
            </a:r>
            <a:r>
              <a:rPr lang="en-GB" sz="2800" dirty="0" err="1" smtClean="0">
                <a:solidFill>
                  <a:srgbClr val="0070C0"/>
                </a:solidFill>
              </a:rPr>
              <a:t>phytanic</a:t>
            </a:r>
            <a:r>
              <a:rPr lang="en-GB" sz="2800" dirty="0" smtClean="0">
                <a:solidFill>
                  <a:srgbClr val="0070C0"/>
                </a:solidFill>
              </a:rPr>
              <a:t> acid in blood &amp; tissues with mainly neurologic symptoms (</a:t>
            </a:r>
            <a:r>
              <a:rPr lang="en-GB" sz="2800" b="1" u="sng" dirty="0" err="1" smtClean="0">
                <a:solidFill>
                  <a:srgbClr val="0070C0"/>
                </a:solidFill>
              </a:rPr>
              <a:t>Refsum</a:t>
            </a:r>
            <a:r>
              <a:rPr lang="en-GB" sz="2800" b="1" u="sng" dirty="0" smtClean="0">
                <a:solidFill>
                  <a:srgbClr val="0070C0"/>
                </a:solidFill>
              </a:rPr>
              <a:t> disease</a:t>
            </a:r>
            <a:r>
              <a:rPr lang="en-GB" sz="2800" dirty="0" smtClean="0">
                <a:solidFill>
                  <a:srgbClr val="0070C0"/>
                </a:solidFill>
              </a:rPr>
              <a:t>)</a:t>
            </a:r>
          </a:p>
          <a:p>
            <a:pPr>
              <a:buNone/>
            </a:pPr>
            <a:r>
              <a:rPr lang="en-GB" sz="2800" dirty="0" smtClean="0">
                <a:solidFill>
                  <a:srgbClr val="0070C0"/>
                </a:solidFill>
              </a:rPr>
              <a:t>    It is treated by diet restriction to reduce disease progression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400304"/>
          </a:xfrm>
          <a:ln>
            <a:solidFill>
              <a:srgbClr val="C00000"/>
            </a:solidFill>
          </a:ln>
        </p:spPr>
        <p:txBody>
          <a:bodyPr>
            <a:normAutofit fontScale="92500" lnSpcReduction="10000"/>
          </a:bodyPr>
          <a:lstStyle/>
          <a:p>
            <a:pPr algn="ctr">
              <a:buNone/>
            </a:pPr>
            <a:endParaRPr lang="en-GB" dirty="0" smtClean="0"/>
          </a:p>
          <a:p>
            <a:pPr algn="ctr">
              <a:buNone/>
            </a:pPr>
            <a:r>
              <a:rPr lang="en-GB" sz="6000" b="1" dirty="0" err="1" smtClean="0">
                <a:solidFill>
                  <a:srgbClr val="FF0000"/>
                </a:solidFill>
              </a:rPr>
              <a:t>Ketone</a:t>
            </a:r>
            <a:r>
              <a:rPr lang="en-GB" sz="6000" b="1" dirty="0" smtClean="0">
                <a:solidFill>
                  <a:srgbClr val="FF0000"/>
                </a:solidFill>
              </a:rPr>
              <a:t> Bodies</a:t>
            </a:r>
            <a:endParaRPr lang="ar-SA" sz="6000" b="1" dirty="0" smtClean="0">
              <a:solidFill>
                <a:srgbClr val="FF0000"/>
              </a:solidFill>
            </a:endParaRPr>
          </a:p>
          <a:p>
            <a:pPr algn="ctr">
              <a:buNone/>
            </a:pPr>
            <a:r>
              <a:rPr lang="ar-SA" sz="6000" b="1" dirty="0" smtClean="0">
                <a:solidFill>
                  <a:srgbClr val="FF0000"/>
                </a:solidFill>
              </a:rPr>
              <a:t>المحاضره الثانيه</a:t>
            </a:r>
            <a:endParaRPr lang="en-GB" sz="6000" b="1" dirty="0" smtClean="0">
              <a:solidFill>
                <a:srgbClr val="FF0000"/>
              </a:solidFill>
            </a:endParaRPr>
          </a:p>
          <a:p>
            <a:pPr algn="ctr">
              <a:buNone/>
            </a:pPr>
            <a:endParaRPr lang="en-GB" dirty="0" smtClean="0"/>
          </a:p>
          <a:p>
            <a:pPr algn="ct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rgbClr val="C00000"/>
            </a:solidFill>
          </a:ln>
        </p:spPr>
        <p:txBody>
          <a:bodyPr>
            <a:normAutofit fontScale="90000"/>
          </a:bodyPr>
          <a:lstStyle/>
          <a:p>
            <a:r>
              <a:rPr lang="en-GB" b="1" dirty="0" err="1" smtClean="0">
                <a:solidFill>
                  <a:srgbClr val="FF0000"/>
                </a:solidFill>
              </a:rPr>
              <a:t>Ketone</a:t>
            </a:r>
            <a:r>
              <a:rPr lang="en-GB" b="1" dirty="0" smtClean="0">
                <a:solidFill>
                  <a:srgbClr val="FF0000"/>
                </a:solidFill>
              </a:rPr>
              <a:t> </a:t>
            </a:r>
            <a:r>
              <a:rPr lang="en-GB" b="1" dirty="0" smtClean="0">
                <a:solidFill>
                  <a:srgbClr val="FF0000"/>
                </a:solidFill>
              </a:rPr>
              <a:t>Bodies</a:t>
            </a:r>
            <a:r>
              <a:rPr lang="ar-SA" b="1" dirty="0" smtClean="0">
                <a:solidFill>
                  <a:srgbClr val="FF0000"/>
                </a:solidFill>
              </a:rPr>
              <a:t>تغيير شكل الاسايل كو اي للقيام بوظائف لا يقوم بها الاسايل كو اي ( فاتي اسد ) </a:t>
            </a:r>
            <a:endParaRPr lang="en-GB" b="1" dirty="0">
              <a:solidFill>
                <a:srgbClr val="FF0000"/>
              </a:solidFill>
            </a:endParaRPr>
          </a:p>
        </p:txBody>
      </p:sp>
      <p:sp>
        <p:nvSpPr>
          <p:cNvPr id="3" name="Content Placeholder 2"/>
          <p:cNvSpPr>
            <a:spLocks noGrp="1"/>
          </p:cNvSpPr>
          <p:nvPr>
            <p:ph idx="1"/>
          </p:nvPr>
        </p:nvSpPr>
        <p:spPr>
          <a:xfrm>
            <a:off x="457200" y="1600200"/>
            <a:ext cx="8229600" cy="4900634"/>
          </a:xfrm>
          <a:ln>
            <a:solidFill>
              <a:srgbClr val="C00000"/>
            </a:solidFill>
          </a:ln>
        </p:spPr>
        <p:txBody>
          <a:bodyPr>
            <a:normAutofit lnSpcReduction="10000"/>
          </a:bodyPr>
          <a:lstStyle/>
          <a:p>
            <a:endParaRPr lang="en-GB" sz="2400" dirty="0" smtClean="0">
              <a:solidFill>
                <a:srgbClr val="0070C0"/>
              </a:solidFill>
            </a:endParaRPr>
          </a:p>
          <a:p>
            <a:r>
              <a:rPr lang="en-GB" sz="2000" b="1" dirty="0" smtClean="0">
                <a:solidFill>
                  <a:srgbClr val="002060"/>
                </a:solidFill>
              </a:rPr>
              <a:t>Liver mitochondria </a:t>
            </a:r>
            <a:r>
              <a:rPr lang="en-GB" sz="2000" dirty="0" smtClean="0">
                <a:solidFill>
                  <a:srgbClr val="0070C0"/>
                </a:solidFill>
              </a:rPr>
              <a:t>can convert acetyl </a:t>
            </a:r>
            <a:r>
              <a:rPr lang="en-GB" sz="2000" dirty="0" err="1" smtClean="0">
                <a:solidFill>
                  <a:srgbClr val="0070C0"/>
                </a:solidFill>
              </a:rPr>
              <a:t>CoA</a:t>
            </a:r>
            <a:r>
              <a:rPr lang="en-GB" sz="2000" dirty="0" smtClean="0">
                <a:solidFill>
                  <a:srgbClr val="0070C0"/>
                </a:solidFill>
              </a:rPr>
              <a:t> derived from the oxidation of fatty acids to </a:t>
            </a:r>
            <a:r>
              <a:rPr lang="en-GB" sz="2000" b="1" dirty="0" err="1" smtClean="0">
                <a:solidFill>
                  <a:srgbClr val="002060"/>
                </a:solidFill>
              </a:rPr>
              <a:t>ketone</a:t>
            </a:r>
            <a:r>
              <a:rPr lang="en-GB" sz="2000" b="1" dirty="0" smtClean="0">
                <a:solidFill>
                  <a:srgbClr val="002060"/>
                </a:solidFill>
              </a:rPr>
              <a:t> bodies </a:t>
            </a:r>
            <a:r>
              <a:rPr lang="en-GB" sz="2000" dirty="0" smtClean="0">
                <a:solidFill>
                  <a:srgbClr val="0070C0"/>
                </a:solidFill>
              </a:rPr>
              <a:t>which </a:t>
            </a:r>
            <a:r>
              <a:rPr lang="en-GB" sz="2000" dirty="0" smtClean="0">
                <a:solidFill>
                  <a:srgbClr val="0070C0"/>
                </a:solidFill>
              </a:rPr>
              <a:t>are</a:t>
            </a:r>
            <a:r>
              <a:rPr lang="ar-SA" sz="2000" dirty="0" smtClean="0">
                <a:solidFill>
                  <a:srgbClr val="0070C0"/>
                </a:solidFill>
              </a:rPr>
              <a:t> التي توجد على هذه الاشكال </a:t>
            </a:r>
            <a:r>
              <a:rPr lang="en-GB" sz="2000" dirty="0" smtClean="0">
                <a:solidFill>
                  <a:srgbClr val="0070C0"/>
                </a:solidFill>
              </a:rPr>
              <a:t>:</a:t>
            </a:r>
            <a:endParaRPr lang="en-GB" sz="2000" dirty="0" smtClean="0">
              <a:solidFill>
                <a:srgbClr val="0070C0"/>
              </a:solidFill>
            </a:endParaRPr>
          </a:p>
          <a:p>
            <a:pPr>
              <a:buNone/>
            </a:pPr>
            <a:r>
              <a:rPr lang="en-GB" sz="2000" dirty="0" smtClean="0">
                <a:solidFill>
                  <a:srgbClr val="0070C0"/>
                </a:solidFill>
              </a:rPr>
              <a:t>                     1- </a:t>
            </a:r>
            <a:r>
              <a:rPr lang="en-GB" sz="2000" dirty="0" err="1" smtClean="0">
                <a:solidFill>
                  <a:srgbClr val="0070C0"/>
                </a:solidFill>
              </a:rPr>
              <a:t>Acetoacetate</a:t>
            </a:r>
            <a:endParaRPr lang="en-GB" sz="2000" dirty="0" smtClean="0">
              <a:solidFill>
                <a:srgbClr val="0070C0"/>
              </a:solidFill>
            </a:endParaRPr>
          </a:p>
          <a:p>
            <a:pPr>
              <a:buNone/>
            </a:pPr>
            <a:r>
              <a:rPr lang="en-GB" sz="2000" dirty="0" smtClean="0">
                <a:solidFill>
                  <a:srgbClr val="0070C0"/>
                </a:solidFill>
              </a:rPr>
              <a:t>                     2- 3-hydroxybutyrate (or </a:t>
            </a:r>
            <a:r>
              <a:rPr lang="en-GB" sz="2000" dirty="0" smtClean="0">
                <a:solidFill>
                  <a:srgbClr val="0070C0"/>
                </a:solidFill>
                <a:latin typeface="Symbol" pitchFamily="18" charset="2"/>
              </a:rPr>
              <a:t>b</a:t>
            </a:r>
            <a:r>
              <a:rPr lang="en-GB" sz="2000" dirty="0" smtClean="0">
                <a:solidFill>
                  <a:srgbClr val="0070C0"/>
                </a:solidFill>
              </a:rPr>
              <a:t>-</a:t>
            </a:r>
            <a:r>
              <a:rPr lang="en-GB" sz="2000" dirty="0" err="1" smtClean="0">
                <a:solidFill>
                  <a:srgbClr val="0070C0"/>
                </a:solidFill>
              </a:rPr>
              <a:t>hydroxybutyrate</a:t>
            </a:r>
            <a:r>
              <a:rPr lang="en-GB" sz="2000" dirty="0" smtClean="0">
                <a:solidFill>
                  <a:srgbClr val="0070C0"/>
                </a:solidFill>
              </a:rPr>
              <a:t>)</a:t>
            </a:r>
          </a:p>
          <a:p>
            <a:pPr>
              <a:buNone/>
            </a:pPr>
            <a:r>
              <a:rPr lang="en-GB" sz="2000" dirty="0" smtClean="0">
                <a:solidFill>
                  <a:srgbClr val="0070C0"/>
                </a:solidFill>
              </a:rPr>
              <a:t>                     3- Acetone (</a:t>
            </a:r>
            <a:r>
              <a:rPr lang="en-GB" sz="2000" dirty="0" err="1" smtClean="0">
                <a:solidFill>
                  <a:srgbClr val="0070C0"/>
                </a:solidFill>
              </a:rPr>
              <a:t>nonmetabolized</a:t>
            </a:r>
            <a:r>
              <a:rPr lang="en-GB" sz="2000" dirty="0" smtClean="0">
                <a:solidFill>
                  <a:srgbClr val="0070C0"/>
                </a:solidFill>
              </a:rPr>
              <a:t> side product</a:t>
            </a:r>
            <a:r>
              <a:rPr lang="en-GB" sz="2000" dirty="0" smtClean="0">
                <a:solidFill>
                  <a:srgbClr val="0070C0"/>
                </a:solidFill>
              </a:rPr>
              <a:t>)</a:t>
            </a:r>
            <a:r>
              <a:rPr lang="ar-SA" sz="2000" dirty="0" smtClean="0">
                <a:solidFill>
                  <a:srgbClr val="0070C0"/>
                </a:solidFill>
              </a:rPr>
              <a:t> لا يتحلل لشكل ابسط ويتميز بانه يخرج على شكل ابخره من الفم رائحته تشبه رائحه التفاح المتعفن ويعتبر دلاله على مرض السكر كما سيشرح لاحقا</a:t>
            </a:r>
            <a:endParaRPr lang="en-GB" sz="2000" dirty="0" smtClean="0">
              <a:solidFill>
                <a:srgbClr val="0070C0"/>
              </a:solidFill>
            </a:endParaRPr>
          </a:p>
          <a:p>
            <a:pPr>
              <a:buNone/>
            </a:pPr>
            <a:endParaRPr lang="en-GB" sz="2000" dirty="0" smtClean="0">
              <a:solidFill>
                <a:srgbClr val="0070C0"/>
              </a:solidFill>
            </a:endParaRPr>
          </a:p>
          <a:p>
            <a:r>
              <a:rPr lang="en-GB" sz="2000" dirty="0" err="1" smtClean="0">
                <a:solidFill>
                  <a:srgbClr val="0070C0"/>
                </a:solidFill>
              </a:rPr>
              <a:t>Acetoacetate</a:t>
            </a:r>
            <a:r>
              <a:rPr lang="en-GB" sz="2000" dirty="0" smtClean="0">
                <a:solidFill>
                  <a:srgbClr val="0070C0"/>
                </a:solidFill>
              </a:rPr>
              <a:t> &amp; 3-hydroxybutyrate  synthesized in the liver are transported </a:t>
            </a:r>
            <a:r>
              <a:rPr lang="en-GB" sz="2000" b="1" dirty="0" smtClean="0">
                <a:solidFill>
                  <a:srgbClr val="002060"/>
                </a:solidFill>
              </a:rPr>
              <a:t>via blood </a:t>
            </a:r>
            <a:r>
              <a:rPr lang="en-GB" sz="2000" dirty="0" smtClean="0">
                <a:solidFill>
                  <a:srgbClr val="0070C0"/>
                </a:solidFill>
              </a:rPr>
              <a:t>to peripheral </a:t>
            </a:r>
            <a:r>
              <a:rPr lang="en-GB" sz="2000" dirty="0" smtClean="0">
                <a:solidFill>
                  <a:srgbClr val="0070C0"/>
                </a:solidFill>
              </a:rPr>
              <a:t>tissues</a:t>
            </a:r>
            <a:r>
              <a:rPr lang="ar-SA" sz="2000" dirty="0" smtClean="0">
                <a:solidFill>
                  <a:srgbClr val="0070C0"/>
                </a:solidFill>
              </a:rPr>
              <a:t> جميع اعضاء الجسم ما عدا الكبد </a:t>
            </a:r>
            <a:endParaRPr lang="en-GB" sz="2000" dirty="0" smtClean="0">
              <a:solidFill>
                <a:srgbClr val="0070C0"/>
              </a:solidFill>
            </a:endParaRPr>
          </a:p>
          <a:p>
            <a:pPr>
              <a:buNone/>
            </a:pPr>
            <a:endParaRPr lang="en-GB" sz="2000" dirty="0" smtClean="0">
              <a:solidFill>
                <a:srgbClr val="0070C0"/>
              </a:solidFill>
            </a:endParaRPr>
          </a:p>
          <a:p>
            <a:r>
              <a:rPr lang="en-GB" sz="2000" dirty="0" smtClean="0">
                <a:solidFill>
                  <a:srgbClr val="0070C0"/>
                </a:solidFill>
              </a:rPr>
              <a:t>In </a:t>
            </a:r>
            <a:r>
              <a:rPr lang="en-GB" sz="2000" b="1" dirty="0" smtClean="0">
                <a:solidFill>
                  <a:srgbClr val="002060"/>
                </a:solidFill>
              </a:rPr>
              <a:t>peripheral tissues</a:t>
            </a:r>
            <a:r>
              <a:rPr lang="en-GB" sz="2000" dirty="0" smtClean="0">
                <a:solidFill>
                  <a:srgbClr val="0070C0"/>
                </a:solidFill>
              </a:rPr>
              <a:t>, they can be converted to acetyl </a:t>
            </a:r>
            <a:r>
              <a:rPr lang="en-GB" sz="2000" dirty="0" err="1" smtClean="0">
                <a:solidFill>
                  <a:srgbClr val="0070C0"/>
                </a:solidFill>
              </a:rPr>
              <a:t>CoA</a:t>
            </a:r>
            <a:endParaRPr lang="en-GB" sz="2000" dirty="0" smtClean="0">
              <a:solidFill>
                <a:srgbClr val="0070C0"/>
              </a:solidFill>
            </a:endParaRPr>
          </a:p>
          <a:p>
            <a:endParaRPr lang="en-GB" sz="2000" dirty="0" smtClean="0">
              <a:solidFill>
                <a:srgbClr val="0070C0"/>
              </a:solidFill>
            </a:endParaRPr>
          </a:p>
          <a:p>
            <a:r>
              <a:rPr lang="en-GB" sz="2000" b="1" dirty="0" smtClean="0">
                <a:solidFill>
                  <a:srgbClr val="002060"/>
                </a:solidFill>
              </a:rPr>
              <a:t>Acetyl </a:t>
            </a:r>
            <a:r>
              <a:rPr lang="en-GB" sz="2000" b="1" dirty="0" err="1" smtClean="0">
                <a:solidFill>
                  <a:srgbClr val="002060"/>
                </a:solidFill>
              </a:rPr>
              <a:t>CoA</a:t>
            </a:r>
            <a:r>
              <a:rPr lang="en-GB" sz="2000" b="1" dirty="0" smtClean="0">
                <a:solidFill>
                  <a:srgbClr val="002060"/>
                </a:solidFill>
              </a:rPr>
              <a:t> </a:t>
            </a:r>
            <a:r>
              <a:rPr lang="en-GB" sz="2000" dirty="0" smtClean="0">
                <a:solidFill>
                  <a:srgbClr val="0070C0"/>
                </a:solidFill>
              </a:rPr>
              <a:t>is oxidized by </a:t>
            </a:r>
            <a:r>
              <a:rPr lang="en-GB" sz="2000" dirty="0" err="1" smtClean="0">
                <a:solidFill>
                  <a:srgbClr val="0070C0"/>
                </a:solidFill>
              </a:rPr>
              <a:t>Kreb`s</a:t>
            </a:r>
            <a:r>
              <a:rPr lang="en-GB" sz="2000" dirty="0" smtClean="0">
                <a:solidFill>
                  <a:srgbClr val="0070C0"/>
                </a:solidFill>
              </a:rPr>
              <a:t> cycle (TCA cycle) to yield energy (ATPs)</a:t>
            </a:r>
          </a:p>
          <a:p>
            <a:endParaRPr lang="en-GB" sz="2400" dirty="0" smtClean="0">
              <a:solidFill>
                <a:srgbClr val="0070C0"/>
              </a:solidFill>
            </a:endParaRPr>
          </a:p>
          <a:p>
            <a:pPr>
              <a:buNone/>
            </a:pPr>
            <a:endParaRPr lang="en-GB" sz="2400" dirty="0" smtClean="0">
              <a:solidFill>
                <a:srgbClr val="0070C0"/>
              </a:solidFill>
            </a:endParaRPr>
          </a:p>
          <a:p>
            <a:pPr>
              <a:buNone/>
            </a:pPr>
            <a:endParaRPr lang="en-GB" sz="2400" dirty="0">
              <a:solidFill>
                <a:srgbClr val="0070C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358246" cy="5214974"/>
          </a:xfrm>
          <a:ln>
            <a:solidFill>
              <a:srgbClr val="C00000"/>
            </a:solidFill>
          </a:ln>
        </p:spPr>
        <p:txBody>
          <a:bodyPr>
            <a:normAutofit fontScale="92500"/>
          </a:bodyPr>
          <a:lstStyle/>
          <a:p>
            <a:pPr algn="ctr">
              <a:buNone/>
            </a:pPr>
            <a:r>
              <a:rPr lang="en-GB" sz="2800" b="1" dirty="0" err="1" smtClean="0">
                <a:solidFill>
                  <a:srgbClr val="FF0000"/>
                </a:solidFill>
              </a:rPr>
              <a:t>Ketone</a:t>
            </a:r>
            <a:r>
              <a:rPr lang="en-GB" sz="2800" b="1" dirty="0" smtClean="0">
                <a:solidFill>
                  <a:srgbClr val="FF0000"/>
                </a:solidFill>
              </a:rPr>
              <a:t> bodies are important sources of energy for peripheral </a:t>
            </a:r>
            <a:r>
              <a:rPr lang="en-GB" sz="2800" b="1" dirty="0" smtClean="0">
                <a:solidFill>
                  <a:srgbClr val="FF0000"/>
                </a:solidFill>
              </a:rPr>
              <a:t>tissues</a:t>
            </a:r>
            <a:r>
              <a:rPr lang="ar-SA" sz="2800" b="1" dirty="0" smtClean="0">
                <a:solidFill>
                  <a:srgbClr val="FF0000"/>
                </a:solidFill>
              </a:rPr>
              <a:t> جميع اعضاء الجسم ما عدا الكبد </a:t>
            </a:r>
            <a:endParaRPr lang="en-GB" sz="2800" b="1" dirty="0" smtClean="0">
              <a:solidFill>
                <a:srgbClr val="FF0000"/>
              </a:solidFill>
            </a:endParaRPr>
          </a:p>
          <a:p>
            <a:pPr>
              <a:buNone/>
            </a:pPr>
            <a:endParaRPr lang="en-GB" sz="2400" dirty="0" smtClean="0"/>
          </a:p>
          <a:p>
            <a:pPr>
              <a:buNone/>
            </a:pPr>
            <a:r>
              <a:rPr lang="en-GB" sz="2400" dirty="0" smtClean="0"/>
              <a:t>   </a:t>
            </a:r>
            <a:r>
              <a:rPr lang="en-GB" sz="2400" dirty="0" smtClean="0">
                <a:solidFill>
                  <a:srgbClr val="0070C0"/>
                </a:solidFill>
              </a:rPr>
              <a:t>1- </a:t>
            </a:r>
            <a:r>
              <a:rPr lang="en-GB" sz="2400" b="1" dirty="0" smtClean="0">
                <a:solidFill>
                  <a:srgbClr val="0070C0"/>
                </a:solidFill>
              </a:rPr>
              <a:t>soluble in aqueous </a:t>
            </a:r>
            <a:r>
              <a:rPr lang="ar-SA" sz="2400" b="1" dirty="0" smtClean="0">
                <a:solidFill>
                  <a:srgbClr val="0070C0"/>
                </a:solidFill>
              </a:rPr>
              <a:t> مائي</a:t>
            </a:r>
            <a:r>
              <a:rPr lang="en-GB" sz="2400" b="1" dirty="0" smtClean="0">
                <a:solidFill>
                  <a:srgbClr val="0070C0"/>
                </a:solidFill>
              </a:rPr>
              <a:t>solution</a:t>
            </a:r>
            <a:r>
              <a:rPr lang="en-GB" sz="2400" dirty="0" smtClean="0">
                <a:solidFill>
                  <a:srgbClr val="0070C0"/>
                </a:solidFill>
              </a:rPr>
              <a:t>, so do no need to be </a:t>
            </a:r>
            <a:r>
              <a:rPr lang="en-GB" sz="2400" dirty="0" smtClean="0">
                <a:solidFill>
                  <a:srgbClr val="0070C0"/>
                </a:solidFill>
              </a:rPr>
              <a:t>incorporated</a:t>
            </a:r>
            <a:r>
              <a:rPr lang="ar-SA" sz="2400" dirty="0" smtClean="0">
                <a:solidFill>
                  <a:srgbClr val="0070C0"/>
                </a:solidFill>
              </a:rPr>
              <a:t> تدمج - تضمن</a:t>
            </a:r>
            <a:r>
              <a:rPr lang="en-GB" sz="2400" dirty="0" smtClean="0">
                <a:solidFill>
                  <a:srgbClr val="0070C0"/>
                </a:solidFill>
              </a:rPr>
              <a:t> </a:t>
            </a:r>
            <a:r>
              <a:rPr lang="en-GB" sz="2400" dirty="0" smtClean="0">
                <a:solidFill>
                  <a:srgbClr val="0070C0"/>
                </a:solidFill>
              </a:rPr>
              <a:t>into  </a:t>
            </a:r>
            <a:r>
              <a:rPr lang="en-GB" sz="2400" dirty="0" smtClean="0">
                <a:solidFill>
                  <a:srgbClr val="0070C0"/>
                </a:solidFill>
              </a:rPr>
              <a:t>lipoproteins </a:t>
            </a:r>
            <a:r>
              <a:rPr lang="en-GB" sz="2400" dirty="0" smtClean="0">
                <a:solidFill>
                  <a:srgbClr val="0070C0"/>
                </a:solidFill>
              </a:rPr>
              <a:t>or carried by albumin as do other lipids</a:t>
            </a:r>
          </a:p>
          <a:p>
            <a:pPr>
              <a:buNone/>
            </a:pPr>
            <a:endParaRPr lang="en-GB" sz="2400" dirty="0" smtClean="0">
              <a:solidFill>
                <a:srgbClr val="0070C0"/>
              </a:solidFill>
            </a:endParaRPr>
          </a:p>
          <a:p>
            <a:pPr>
              <a:buNone/>
            </a:pPr>
            <a:r>
              <a:rPr lang="en-GB" sz="2400" dirty="0" smtClean="0">
                <a:solidFill>
                  <a:srgbClr val="0070C0"/>
                </a:solidFill>
              </a:rPr>
              <a:t>     2- They are synthesized in the liver when amount of acetyl </a:t>
            </a:r>
            <a:r>
              <a:rPr lang="en-GB" sz="2400" dirty="0" err="1" smtClean="0">
                <a:solidFill>
                  <a:srgbClr val="0070C0"/>
                </a:solidFill>
              </a:rPr>
              <a:t>CoA</a:t>
            </a:r>
            <a:r>
              <a:rPr lang="en-GB" sz="2400" dirty="0" smtClean="0">
                <a:solidFill>
                  <a:srgbClr val="0070C0"/>
                </a:solidFill>
              </a:rPr>
              <a:t>  </a:t>
            </a:r>
            <a:r>
              <a:rPr lang="en-GB" sz="2400" b="1" dirty="0" smtClean="0">
                <a:solidFill>
                  <a:srgbClr val="0070C0"/>
                </a:solidFill>
              </a:rPr>
              <a:t>exceeds</a:t>
            </a:r>
            <a:r>
              <a:rPr lang="en-GB" sz="2400" dirty="0" smtClean="0">
                <a:solidFill>
                  <a:srgbClr val="0070C0"/>
                </a:solidFill>
              </a:rPr>
              <a:t> </a:t>
            </a:r>
            <a:r>
              <a:rPr lang="ar-SA" sz="2400" dirty="0" smtClean="0">
                <a:solidFill>
                  <a:srgbClr val="0070C0"/>
                </a:solidFill>
              </a:rPr>
              <a:t> تجاوز</a:t>
            </a:r>
            <a:r>
              <a:rPr lang="en-GB" sz="2400" dirty="0" smtClean="0">
                <a:solidFill>
                  <a:srgbClr val="0070C0"/>
                </a:solidFill>
              </a:rPr>
              <a:t>  oxidative </a:t>
            </a:r>
            <a:r>
              <a:rPr lang="en-GB" sz="2400" dirty="0" smtClean="0">
                <a:solidFill>
                  <a:srgbClr val="0070C0"/>
                </a:solidFill>
              </a:rPr>
              <a:t>capacity of liver</a:t>
            </a:r>
          </a:p>
          <a:p>
            <a:pPr>
              <a:buNone/>
            </a:pPr>
            <a:endParaRPr lang="en-GB" sz="2400" dirty="0" smtClean="0">
              <a:solidFill>
                <a:srgbClr val="0070C0"/>
              </a:solidFill>
            </a:endParaRPr>
          </a:p>
          <a:p>
            <a:pPr>
              <a:buNone/>
            </a:pPr>
            <a:r>
              <a:rPr lang="en-GB" sz="2400" dirty="0" smtClean="0">
                <a:solidFill>
                  <a:srgbClr val="0070C0"/>
                </a:solidFill>
              </a:rPr>
              <a:t>     3- They are important sources of energy during </a:t>
            </a:r>
            <a:r>
              <a:rPr lang="en-GB" sz="2400" b="1" dirty="0" smtClean="0">
                <a:solidFill>
                  <a:srgbClr val="0070C0"/>
                </a:solidFill>
              </a:rPr>
              <a:t>prolonged periods of  </a:t>
            </a:r>
          </a:p>
          <a:p>
            <a:pPr>
              <a:buNone/>
            </a:pPr>
            <a:r>
              <a:rPr lang="en-GB" sz="2400" b="1" dirty="0" smtClean="0">
                <a:solidFill>
                  <a:srgbClr val="0070C0"/>
                </a:solidFill>
              </a:rPr>
              <a:t>          fasting especially for the </a:t>
            </a:r>
            <a:r>
              <a:rPr lang="en-GB" sz="2400" b="1" dirty="0" smtClean="0">
                <a:solidFill>
                  <a:srgbClr val="FF0000"/>
                </a:solidFill>
              </a:rPr>
              <a:t>brain</a:t>
            </a:r>
            <a:r>
              <a:rPr lang="en-GB" sz="2400" b="1" dirty="0" smtClean="0">
                <a:solidFill>
                  <a:srgbClr val="0070C0"/>
                </a:solidFill>
              </a:rPr>
              <a:t> as:</a:t>
            </a:r>
          </a:p>
          <a:p>
            <a:pPr>
              <a:buNone/>
            </a:pPr>
            <a:r>
              <a:rPr lang="en-GB" sz="2400" b="1" dirty="0" smtClean="0">
                <a:solidFill>
                  <a:srgbClr val="0070C0"/>
                </a:solidFill>
              </a:rPr>
              <a:t>                - can pass </a:t>
            </a:r>
            <a:r>
              <a:rPr lang="en-GB" sz="2400" b="1" dirty="0" smtClean="0">
                <a:solidFill>
                  <a:srgbClr val="0070C0"/>
                </a:solidFill>
              </a:rPr>
              <a:t>BB</a:t>
            </a:r>
            <a:r>
              <a:rPr lang="en-US" sz="2400" b="1" dirty="0" smtClean="0">
                <a:solidFill>
                  <a:srgbClr val="0070C0"/>
                </a:solidFill>
              </a:rPr>
              <a:t>B: </a:t>
            </a:r>
            <a:r>
              <a:rPr lang="en-GB" sz="2400" b="1" dirty="0" smtClean="0">
                <a:solidFill>
                  <a:srgbClr val="0070C0"/>
                </a:solidFill>
              </a:rPr>
              <a:t> </a:t>
            </a:r>
            <a:r>
              <a:rPr lang="en-GB" sz="2400" b="1" dirty="0" smtClean="0">
                <a:solidFill>
                  <a:srgbClr val="0070C0"/>
                </a:solidFill>
              </a:rPr>
              <a:t>(while FAs cannot)</a:t>
            </a:r>
          </a:p>
          <a:p>
            <a:pPr>
              <a:buNone/>
            </a:pPr>
            <a:r>
              <a:rPr lang="en-GB" sz="2400" b="1" dirty="0" smtClean="0">
                <a:solidFill>
                  <a:srgbClr val="0070C0"/>
                </a:solidFill>
              </a:rPr>
              <a:t>                - Glucose in blood available in </a:t>
            </a:r>
            <a:r>
              <a:rPr lang="en-GB" sz="2400" b="1" dirty="0" smtClean="0">
                <a:solidFill>
                  <a:srgbClr val="0070C0"/>
                </a:solidFill>
              </a:rPr>
              <a:t>fasting </a:t>
            </a:r>
            <a:r>
              <a:rPr lang="en-GB" sz="2400" b="1" dirty="0" smtClean="0">
                <a:solidFill>
                  <a:srgbClr val="0070C0"/>
                </a:solidFill>
              </a:rPr>
              <a:t>is not sufficient  </a:t>
            </a:r>
            <a:endParaRPr lang="en-GB" sz="2400" b="1"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normAutofit/>
          </a:bodyPr>
          <a:lstStyle/>
          <a:p>
            <a:r>
              <a:rPr lang="en-GB" sz="3200" b="1" dirty="0" smtClean="0">
                <a:solidFill>
                  <a:srgbClr val="FF0000"/>
                </a:solidFill>
              </a:rPr>
              <a:t>Synthesis of </a:t>
            </a:r>
            <a:r>
              <a:rPr lang="en-GB" sz="3200" b="1" dirty="0" err="1" smtClean="0">
                <a:solidFill>
                  <a:srgbClr val="FF0000"/>
                </a:solidFill>
              </a:rPr>
              <a:t>ketone</a:t>
            </a:r>
            <a:r>
              <a:rPr lang="en-GB" sz="3200" b="1" dirty="0" smtClean="0">
                <a:solidFill>
                  <a:srgbClr val="FF0000"/>
                </a:solidFill>
              </a:rPr>
              <a:t> bodies in the liver</a:t>
            </a:r>
            <a:br>
              <a:rPr lang="en-GB" sz="3200" b="1" dirty="0" smtClean="0">
                <a:solidFill>
                  <a:srgbClr val="FF0000"/>
                </a:solidFill>
              </a:rPr>
            </a:br>
            <a:r>
              <a:rPr lang="en-GB" sz="3600" b="1" dirty="0" smtClean="0">
                <a:solidFill>
                  <a:srgbClr val="FF0000"/>
                </a:solidFill>
              </a:rPr>
              <a:t>(KETOGNESIS)</a:t>
            </a:r>
            <a:endParaRPr lang="en-GB" sz="3600" b="1" dirty="0">
              <a:solidFill>
                <a:srgbClr val="FF0000"/>
              </a:solidFill>
            </a:endParaRPr>
          </a:p>
        </p:txBody>
      </p:sp>
      <p:sp>
        <p:nvSpPr>
          <p:cNvPr id="3" name="Content Placeholder 2"/>
          <p:cNvSpPr>
            <a:spLocks noGrp="1"/>
          </p:cNvSpPr>
          <p:nvPr>
            <p:ph idx="1"/>
          </p:nvPr>
        </p:nvSpPr>
        <p:spPr>
          <a:xfrm>
            <a:off x="457200" y="1600201"/>
            <a:ext cx="8229600" cy="4329130"/>
          </a:xfrm>
          <a:ln>
            <a:solidFill>
              <a:srgbClr val="C00000"/>
            </a:solidFill>
          </a:ln>
        </p:spPr>
        <p:txBody>
          <a:bodyPr>
            <a:normAutofit fontScale="92500" lnSpcReduction="20000"/>
          </a:bodyPr>
          <a:lstStyle/>
          <a:p>
            <a:endParaRPr lang="en-GB" sz="2600" dirty="0" smtClean="0">
              <a:solidFill>
                <a:srgbClr val="0070C0"/>
              </a:solidFill>
            </a:endParaRPr>
          </a:p>
          <a:p>
            <a:r>
              <a:rPr lang="en-GB" sz="2600" dirty="0" smtClean="0">
                <a:solidFill>
                  <a:srgbClr val="0070C0"/>
                </a:solidFill>
              </a:rPr>
              <a:t>During a </a:t>
            </a:r>
            <a:r>
              <a:rPr lang="en-GB" sz="2600" dirty="0" smtClean="0">
                <a:solidFill>
                  <a:srgbClr val="0070C0"/>
                </a:solidFill>
              </a:rPr>
              <a:t>fast </a:t>
            </a:r>
            <a:r>
              <a:rPr lang="ar-SA" sz="2600" dirty="0" smtClean="0">
                <a:solidFill>
                  <a:srgbClr val="0070C0"/>
                </a:solidFill>
              </a:rPr>
              <a:t>الصيام </a:t>
            </a:r>
            <a:r>
              <a:rPr lang="en-GB" sz="2600" dirty="0" smtClean="0">
                <a:solidFill>
                  <a:srgbClr val="0070C0"/>
                </a:solidFill>
              </a:rPr>
              <a:t>, </a:t>
            </a:r>
            <a:r>
              <a:rPr lang="en-GB" sz="2600" dirty="0" smtClean="0">
                <a:solidFill>
                  <a:srgbClr val="0070C0"/>
                </a:solidFill>
              </a:rPr>
              <a:t>liver is </a:t>
            </a:r>
            <a:r>
              <a:rPr lang="en-GB" sz="2600" dirty="0" smtClean="0">
                <a:solidFill>
                  <a:srgbClr val="0070C0"/>
                </a:solidFill>
              </a:rPr>
              <a:t>flooded</a:t>
            </a:r>
            <a:r>
              <a:rPr lang="ar-SA" sz="2600" dirty="0" smtClean="0">
                <a:solidFill>
                  <a:srgbClr val="0070C0"/>
                </a:solidFill>
              </a:rPr>
              <a:t> تشبع – تملأ </a:t>
            </a:r>
            <a:r>
              <a:rPr lang="en-GB" sz="2600" dirty="0" smtClean="0">
                <a:solidFill>
                  <a:srgbClr val="0070C0"/>
                </a:solidFill>
              </a:rPr>
              <a:t> </a:t>
            </a:r>
            <a:r>
              <a:rPr lang="en-GB" sz="2600" dirty="0" smtClean="0">
                <a:solidFill>
                  <a:srgbClr val="0070C0"/>
                </a:solidFill>
              </a:rPr>
              <a:t>by fatty acids mobilized from adipose tissue</a:t>
            </a:r>
          </a:p>
          <a:p>
            <a:pPr>
              <a:buNone/>
            </a:pPr>
            <a:r>
              <a:rPr lang="en-GB" sz="2600" dirty="0" smtClean="0">
                <a:solidFill>
                  <a:srgbClr val="0070C0"/>
                </a:solidFill>
              </a:rPr>
              <a:t>    </a:t>
            </a:r>
          </a:p>
          <a:p>
            <a:r>
              <a:rPr lang="en-GB" sz="2600" dirty="0" smtClean="0">
                <a:solidFill>
                  <a:srgbClr val="0070C0"/>
                </a:solidFill>
              </a:rPr>
              <a:t>FAs are oxidised to acetyl </a:t>
            </a:r>
            <a:r>
              <a:rPr lang="en-GB" sz="2600" dirty="0" err="1" smtClean="0">
                <a:solidFill>
                  <a:srgbClr val="0070C0"/>
                </a:solidFill>
              </a:rPr>
              <a:t>CoA</a:t>
            </a:r>
            <a:r>
              <a:rPr lang="en-GB" sz="2600" dirty="0" smtClean="0">
                <a:solidFill>
                  <a:srgbClr val="0070C0"/>
                </a:solidFill>
              </a:rPr>
              <a:t> in large amounts</a:t>
            </a:r>
          </a:p>
          <a:p>
            <a:pPr>
              <a:buNone/>
            </a:pPr>
            <a:r>
              <a:rPr lang="en-GB" sz="2600" dirty="0" smtClean="0">
                <a:solidFill>
                  <a:srgbClr val="0070C0"/>
                </a:solidFill>
              </a:rPr>
              <a:t>    </a:t>
            </a:r>
          </a:p>
          <a:p>
            <a:r>
              <a:rPr lang="en-GB" sz="2600" dirty="0" smtClean="0">
                <a:solidFill>
                  <a:srgbClr val="0070C0"/>
                </a:solidFill>
              </a:rPr>
              <a:t>Acetyl </a:t>
            </a:r>
            <a:r>
              <a:rPr lang="en-GB" sz="2600" dirty="0" err="1" smtClean="0">
                <a:solidFill>
                  <a:srgbClr val="0070C0"/>
                </a:solidFill>
              </a:rPr>
              <a:t>CoA</a:t>
            </a:r>
            <a:r>
              <a:rPr lang="en-GB" sz="2600" dirty="0" smtClean="0">
                <a:solidFill>
                  <a:srgbClr val="0070C0"/>
                </a:solidFill>
              </a:rPr>
              <a:t> does not find enough </a:t>
            </a:r>
            <a:r>
              <a:rPr lang="en-GB" sz="2600" dirty="0" err="1" smtClean="0">
                <a:solidFill>
                  <a:srgbClr val="0070C0"/>
                </a:solidFill>
              </a:rPr>
              <a:t>oxalacetate</a:t>
            </a:r>
            <a:r>
              <a:rPr lang="en-GB" sz="2600" dirty="0" smtClean="0">
                <a:solidFill>
                  <a:srgbClr val="0070C0"/>
                </a:solidFill>
              </a:rPr>
              <a:t> to be </a:t>
            </a:r>
          </a:p>
          <a:p>
            <a:pPr>
              <a:buNone/>
            </a:pPr>
            <a:r>
              <a:rPr lang="en-GB" sz="2600" dirty="0" smtClean="0">
                <a:solidFill>
                  <a:srgbClr val="0070C0"/>
                </a:solidFill>
              </a:rPr>
              <a:t>     incorporated in TCA cycle</a:t>
            </a:r>
          </a:p>
          <a:p>
            <a:pPr>
              <a:buNone/>
            </a:pPr>
            <a:endParaRPr lang="en-GB" sz="2600" dirty="0" smtClean="0">
              <a:solidFill>
                <a:srgbClr val="0070C0"/>
              </a:solidFill>
            </a:endParaRPr>
          </a:p>
          <a:p>
            <a:r>
              <a:rPr lang="en-GB" sz="2600" dirty="0" smtClean="0">
                <a:solidFill>
                  <a:srgbClr val="0070C0"/>
                </a:solidFill>
              </a:rPr>
              <a:t>So, excess acetyl </a:t>
            </a:r>
            <a:r>
              <a:rPr lang="en-GB" sz="2600" dirty="0" err="1" smtClean="0">
                <a:solidFill>
                  <a:srgbClr val="0070C0"/>
                </a:solidFill>
              </a:rPr>
              <a:t>CoA</a:t>
            </a:r>
            <a:r>
              <a:rPr lang="en-GB" sz="2600" dirty="0" smtClean="0">
                <a:solidFill>
                  <a:srgbClr val="0070C0"/>
                </a:solidFill>
              </a:rPr>
              <a:t> is shifted to </a:t>
            </a:r>
            <a:r>
              <a:rPr lang="en-GB" sz="2600" dirty="0" err="1" smtClean="0">
                <a:solidFill>
                  <a:srgbClr val="0070C0"/>
                </a:solidFill>
              </a:rPr>
              <a:t>ketone</a:t>
            </a:r>
            <a:r>
              <a:rPr lang="en-GB" sz="2600" dirty="0" smtClean="0">
                <a:solidFill>
                  <a:srgbClr val="0070C0"/>
                </a:solidFill>
              </a:rPr>
              <a:t> bodies formation</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normAutofit/>
          </a:bodyPr>
          <a:lstStyle/>
          <a:p>
            <a:r>
              <a:rPr lang="en-GB" sz="3600" b="1" dirty="0" smtClean="0">
                <a:solidFill>
                  <a:srgbClr val="FF0000"/>
                </a:solidFill>
              </a:rPr>
              <a:t>Reactions of </a:t>
            </a:r>
            <a:r>
              <a:rPr lang="en-GB" sz="3600" b="1" dirty="0" err="1" smtClean="0">
                <a:solidFill>
                  <a:srgbClr val="FF0000"/>
                </a:solidFill>
              </a:rPr>
              <a:t>ketone</a:t>
            </a:r>
            <a:r>
              <a:rPr lang="en-GB" sz="3600" b="1" dirty="0" smtClean="0">
                <a:solidFill>
                  <a:srgbClr val="FF0000"/>
                </a:solidFill>
              </a:rPr>
              <a:t> bodies synthesis</a:t>
            </a:r>
            <a:endParaRPr lang="en-GB" sz="3600" b="1" dirty="0">
              <a:solidFill>
                <a:srgbClr val="FF0000"/>
              </a:solidFill>
            </a:endParaRPr>
          </a:p>
        </p:txBody>
      </p:sp>
      <p:pic>
        <p:nvPicPr>
          <p:cNvPr id="3074" name="Picture 2" descr="C:\Users\sherif\Desktop\sherif.folder\Lippincot JPG pictures\c16\16_022.jpg"/>
          <p:cNvPicPr>
            <a:picLocks noGrp="1" noChangeAspect="1" noChangeArrowheads="1"/>
          </p:cNvPicPr>
          <p:nvPr>
            <p:ph idx="1"/>
          </p:nvPr>
        </p:nvPicPr>
        <p:blipFill>
          <a:blip r:embed="rId3" cstate="print"/>
          <a:srcRect/>
          <a:stretch>
            <a:fillRect/>
          </a:stretch>
        </p:blipFill>
        <p:spPr bwMode="auto">
          <a:xfrm>
            <a:off x="500034" y="1600200"/>
            <a:ext cx="8143932" cy="4525963"/>
          </a:xfrm>
          <a:prstGeom prst="rect">
            <a:avLst/>
          </a:prstGeom>
          <a:noFill/>
          <a:ln>
            <a:solidFill>
              <a:srgbClr val="C00000"/>
            </a:solidFill>
          </a:ln>
        </p:spPr>
      </p:pic>
      <p:cxnSp>
        <p:nvCxnSpPr>
          <p:cNvPr id="5" name="Straight Arrow Connector 4"/>
          <p:cNvCxnSpPr/>
          <p:nvPr/>
        </p:nvCxnSpPr>
        <p:spPr>
          <a:xfrm rot="10800000" flipV="1">
            <a:off x="1643042" y="2214554"/>
            <a:ext cx="314327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57158" y="2786058"/>
            <a:ext cx="2500330"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انزيم </a:t>
            </a:r>
          </a:p>
          <a:p>
            <a:pPr algn="ctr"/>
            <a:r>
              <a:rPr lang="en-US" dirty="0" err="1" smtClean="0"/>
              <a:t>Thiolase</a:t>
            </a:r>
            <a:endParaRPr lang="en-US" dirty="0" smtClean="0"/>
          </a:p>
          <a:p>
            <a:pPr algn="ctr"/>
            <a:r>
              <a:rPr lang="ar-SA" dirty="0" smtClean="0"/>
              <a:t>يوجد في جميع انحاء الجسم ما عدا الكبد وهذا يفسر عدم قره الكبد على الاستفاده من </a:t>
            </a:r>
          </a:p>
          <a:p>
            <a:pPr algn="ctr"/>
            <a:r>
              <a:rPr lang="en-US" dirty="0" err="1" smtClean="0"/>
              <a:t>Ketone</a:t>
            </a:r>
            <a:r>
              <a:rPr lang="en-US" dirty="0" smtClean="0"/>
              <a:t> bodies</a:t>
            </a: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rgbClr val="C00000"/>
            </a:solidFill>
          </a:ln>
        </p:spPr>
        <p:txBody>
          <a:bodyPr>
            <a:normAutofit fontScale="90000"/>
          </a:bodyPr>
          <a:lstStyle/>
          <a:p>
            <a:r>
              <a:rPr lang="en-GB" dirty="0" smtClean="0"/>
              <a:t/>
            </a:r>
            <a:br>
              <a:rPr lang="en-GB" dirty="0" smtClean="0"/>
            </a:br>
            <a:r>
              <a:rPr lang="en-GB" sz="3600" b="1" dirty="0" smtClean="0">
                <a:solidFill>
                  <a:srgbClr val="FF0000"/>
                </a:solidFill>
              </a:rPr>
              <a:t>Use of </a:t>
            </a:r>
            <a:r>
              <a:rPr lang="en-GB" sz="3600" b="1" dirty="0" err="1" smtClean="0">
                <a:solidFill>
                  <a:srgbClr val="FF0000"/>
                </a:solidFill>
              </a:rPr>
              <a:t>Ketone</a:t>
            </a:r>
            <a:r>
              <a:rPr lang="en-GB" sz="3600" b="1" dirty="0" smtClean="0">
                <a:solidFill>
                  <a:srgbClr val="FF0000"/>
                </a:solidFill>
              </a:rPr>
              <a:t> bodies by peripheral tissues</a:t>
            </a:r>
            <a:br>
              <a:rPr lang="en-GB" sz="3600" b="1" dirty="0" smtClean="0">
                <a:solidFill>
                  <a:srgbClr val="FF0000"/>
                </a:solidFill>
              </a:rPr>
            </a:br>
            <a:r>
              <a:rPr lang="en-GB" sz="4000" b="1" dirty="0" smtClean="0">
                <a:solidFill>
                  <a:srgbClr val="FF0000"/>
                </a:solidFill>
              </a:rPr>
              <a:t>(KETOLYSIS)</a:t>
            </a:r>
            <a:r>
              <a:rPr lang="en-GB" sz="3600" b="1" dirty="0" smtClean="0"/>
              <a:t/>
            </a:r>
            <a:br>
              <a:rPr lang="en-GB" sz="3600" b="1" dirty="0" smtClean="0"/>
            </a:br>
            <a:endParaRPr lang="en-GB" sz="3600" b="1" dirty="0"/>
          </a:p>
        </p:txBody>
      </p:sp>
      <p:sp>
        <p:nvSpPr>
          <p:cNvPr id="3" name="Content Placeholder 2"/>
          <p:cNvSpPr>
            <a:spLocks noGrp="1"/>
          </p:cNvSpPr>
          <p:nvPr>
            <p:ph idx="1"/>
          </p:nvPr>
        </p:nvSpPr>
        <p:spPr>
          <a:xfrm>
            <a:off x="457200" y="1600200"/>
            <a:ext cx="8229600" cy="4829196"/>
          </a:xfrm>
          <a:ln>
            <a:solidFill>
              <a:srgbClr val="C00000"/>
            </a:solidFill>
          </a:ln>
        </p:spPr>
        <p:txBody>
          <a:bodyPr>
            <a:normAutofit lnSpcReduction="10000"/>
          </a:bodyPr>
          <a:lstStyle/>
          <a:p>
            <a:r>
              <a:rPr lang="en-GB" sz="2400" dirty="0" smtClean="0">
                <a:solidFill>
                  <a:srgbClr val="0070C0"/>
                </a:solidFill>
              </a:rPr>
              <a:t>Liver </a:t>
            </a:r>
            <a:r>
              <a:rPr lang="en-GB" sz="2400" b="1" u="sng" dirty="0" smtClean="0">
                <a:solidFill>
                  <a:srgbClr val="0070C0"/>
                </a:solidFill>
              </a:rPr>
              <a:t>cannot</a:t>
            </a:r>
            <a:r>
              <a:rPr lang="en-GB" sz="2400" dirty="0" smtClean="0">
                <a:solidFill>
                  <a:srgbClr val="0070C0"/>
                </a:solidFill>
              </a:rPr>
              <a:t> use </a:t>
            </a:r>
            <a:r>
              <a:rPr lang="en-GB" sz="2400" dirty="0" err="1" smtClean="0">
                <a:solidFill>
                  <a:srgbClr val="0070C0"/>
                </a:solidFill>
              </a:rPr>
              <a:t>ketone</a:t>
            </a:r>
            <a:r>
              <a:rPr lang="en-GB" sz="2400" dirty="0" smtClean="0">
                <a:solidFill>
                  <a:srgbClr val="0070C0"/>
                </a:solidFill>
              </a:rPr>
              <a:t> bodies as a fuel</a:t>
            </a:r>
          </a:p>
          <a:p>
            <a:r>
              <a:rPr lang="en-GB" sz="2400" dirty="0" smtClean="0">
                <a:solidFill>
                  <a:srgbClr val="0070C0"/>
                </a:solidFill>
              </a:rPr>
              <a:t>Use of </a:t>
            </a:r>
            <a:r>
              <a:rPr lang="en-GB" sz="2400" dirty="0" err="1" smtClean="0">
                <a:solidFill>
                  <a:srgbClr val="0070C0"/>
                </a:solidFill>
              </a:rPr>
              <a:t>ketone</a:t>
            </a:r>
            <a:r>
              <a:rPr lang="en-GB" sz="2400" dirty="0" smtClean="0">
                <a:solidFill>
                  <a:srgbClr val="0070C0"/>
                </a:solidFill>
              </a:rPr>
              <a:t> bodies occurs in </a:t>
            </a:r>
            <a:r>
              <a:rPr lang="en-GB" sz="2400" b="1" dirty="0" smtClean="0">
                <a:solidFill>
                  <a:srgbClr val="0070C0"/>
                </a:solidFill>
              </a:rPr>
              <a:t>peripheral tissues</a:t>
            </a:r>
          </a:p>
          <a:p>
            <a:pPr>
              <a:buNone/>
            </a:pPr>
            <a:r>
              <a:rPr lang="en-GB" sz="2400" b="1" dirty="0" smtClean="0">
                <a:solidFill>
                  <a:srgbClr val="0070C0"/>
                </a:solidFill>
              </a:rPr>
              <a:t>     </a:t>
            </a:r>
          </a:p>
          <a:p>
            <a:endParaRPr lang="en-GB" sz="2400" dirty="0" smtClean="0">
              <a:solidFill>
                <a:srgbClr val="0070C0"/>
              </a:solidFill>
            </a:endParaRPr>
          </a:p>
          <a:p>
            <a:pPr algn="ctr">
              <a:buNone/>
            </a:pPr>
            <a:r>
              <a:rPr lang="en-GB" dirty="0" smtClean="0">
                <a:solidFill>
                  <a:srgbClr val="0070C0"/>
                </a:solidFill>
              </a:rPr>
              <a:t>    </a:t>
            </a:r>
            <a:r>
              <a:rPr lang="en-GB" sz="2400" b="1" dirty="0" smtClean="0">
                <a:solidFill>
                  <a:srgbClr val="0070C0"/>
                </a:solidFill>
              </a:rPr>
              <a:t>3-hydroxybutyrate </a:t>
            </a:r>
            <a:r>
              <a:rPr lang="en-GB" sz="2400" b="1" dirty="0" smtClean="0">
                <a:solidFill>
                  <a:srgbClr val="FF0000"/>
                </a:solidFill>
              </a:rPr>
              <a:t>(KB)</a:t>
            </a:r>
          </a:p>
          <a:p>
            <a:pPr algn="ctr">
              <a:buNone/>
            </a:pPr>
            <a:endParaRPr lang="en-GB" sz="2400" b="1" dirty="0" smtClean="0">
              <a:solidFill>
                <a:srgbClr val="0070C0"/>
              </a:solidFill>
            </a:endParaRPr>
          </a:p>
          <a:p>
            <a:pPr algn="ctr">
              <a:buNone/>
            </a:pPr>
            <a:r>
              <a:rPr lang="en-GB" sz="2400" b="1" dirty="0" smtClean="0">
                <a:solidFill>
                  <a:srgbClr val="0070C0"/>
                </a:solidFill>
              </a:rPr>
              <a:t>       </a:t>
            </a:r>
            <a:r>
              <a:rPr lang="en-GB" sz="2400" b="1" dirty="0" err="1" smtClean="0">
                <a:solidFill>
                  <a:srgbClr val="0070C0"/>
                </a:solidFill>
              </a:rPr>
              <a:t>Acetoacetate</a:t>
            </a:r>
            <a:r>
              <a:rPr lang="en-GB" sz="2400" b="1" dirty="0" smtClean="0">
                <a:solidFill>
                  <a:srgbClr val="0070C0"/>
                </a:solidFill>
              </a:rPr>
              <a:t> </a:t>
            </a:r>
            <a:r>
              <a:rPr lang="en-GB" sz="2400" b="1" dirty="0" smtClean="0">
                <a:solidFill>
                  <a:srgbClr val="FF0000"/>
                </a:solidFill>
              </a:rPr>
              <a:t>(KB) </a:t>
            </a:r>
          </a:p>
          <a:p>
            <a:pPr algn="ctr">
              <a:buNone/>
            </a:pPr>
            <a:endParaRPr lang="en-GB" sz="2400" b="1" dirty="0" smtClean="0">
              <a:solidFill>
                <a:srgbClr val="0070C0"/>
              </a:solidFill>
            </a:endParaRPr>
          </a:p>
          <a:p>
            <a:pPr algn="ctr">
              <a:buNone/>
            </a:pPr>
            <a:r>
              <a:rPr lang="en-GB" sz="2400" b="1" dirty="0" err="1" smtClean="0">
                <a:solidFill>
                  <a:srgbClr val="0070C0"/>
                </a:solidFill>
              </a:rPr>
              <a:t>acetoacetyl</a:t>
            </a:r>
            <a:r>
              <a:rPr lang="en-GB" sz="2400" b="1" dirty="0" smtClean="0">
                <a:solidFill>
                  <a:srgbClr val="0070C0"/>
                </a:solidFill>
              </a:rPr>
              <a:t> </a:t>
            </a:r>
            <a:r>
              <a:rPr lang="en-GB" sz="2400" b="1" dirty="0" err="1" smtClean="0">
                <a:solidFill>
                  <a:srgbClr val="0070C0"/>
                </a:solidFill>
              </a:rPr>
              <a:t>CoA</a:t>
            </a:r>
            <a:endParaRPr lang="en-GB" sz="2400" b="1" dirty="0" smtClean="0">
              <a:solidFill>
                <a:srgbClr val="0070C0"/>
              </a:solidFill>
            </a:endParaRPr>
          </a:p>
          <a:p>
            <a:pPr algn="ctr">
              <a:buNone/>
            </a:pPr>
            <a:endParaRPr lang="en-GB" sz="2400" b="1" dirty="0" smtClean="0">
              <a:solidFill>
                <a:srgbClr val="0070C0"/>
              </a:solidFill>
            </a:endParaRPr>
          </a:p>
          <a:p>
            <a:pPr algn="ctr">
              <a:buNone/>
            </a:pPr>
            <a:r>
              <a:rPr lang="en-GB" sz="2400" b="1" dirty="0" smtClean="0">
                <a:solidFill>
                  <a:srgbClr val="0070C0"/>
                </a:solidFill>
              </a:rPr>
              <a:t> </a:t>
            </a:r>
            <a:r>
              <a:rPr lang="en-GB" sz="2400" b="1" dirty="0" smtClean="0">
                <a:solidFill>
                  <a:srgbClr val="FF0000"/>
                </a:solidFill>
              </a:rPr>
              <a:t>2  acetyl </a:t>
            </a:r>
            <a:r>
              <a:rPr lang="en-GB" sz="2400" b="1" dirty="0" err="1" smtClean="0">
                <a:solidFill>
                  <a:srgbClr val="FF0000"/>
                </a:solidFill>
              </a:rPr>
              <a:t>CoA</a:t>
            </a:r>
            <a:r>
              <a:rPr lang="en-GB" sz="2400" b="1" dirty="0" smtClean="0">
                <a:solidFill>
                  <a:srgbClr val="FF0000"/>
                </a:solidFill>
              </a:rPr>
              <a:t>  </a:t>
            </a:r>
          </a:p>
          <a:p>
            <a:endParaRPr lang="en-GB" b="1" dirty="0"/>
          </a:p>
        </p:txBody>
      </p:sp>
      <p:cxnSp>
        <p:nvCxnSpPr>
          <p:cNvPr id="5" name="Straight Arrow Connector 4"/>
          <p:cNvCxnSpPr/>
          <p:nvPr/>
        </p:nvCxnSpPr>
        <p:spPr>
          <a:xfrm rot="5400000">
            <a:off x="4358480" y="3928272"/>
            <a:ext cx="428628"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394199" y="4749809"/>
            <a:ext cx="35719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392611" y="5536421"/>
            <a:ext cx="357984" cy="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lstStyle/>
          <a:p>
            <a:r>
              <a:rPr lang="en-GB" b="1" dirty="0" err="1" smtClean="0">
                <a:solidFill>
                  <a:srgbClr val="FF0000"/>
                </a:solidFill>
              </a:rPr>
              <a:t>Ketogenesis</a:t>
            </a:r>
            <a:r>
              <a:rPr lang="en-GB" b="1" dirty="0" smtClean="0">
                <a:solidFill>
                  <a:srgbClr val="FF0000"/>
                </a:solidFill>
              </a:rPr>
              <a:t> &amp; KETOLYSIS</a:t>
            </a:r>
            <a:endParaRPr lang="en-GB" b="1" dirty="0">
              <a:solidFill>
                <a:srgbClr val="FF0000"/>
              </a:solidFill>
            </a:endParaRPr>
          </a:p>
        </p:txBody>
      </p:sp>
      <p:pic>
        <p:nvPicPr>
          <p:cNvPr id="5122" name="Picture 2" descr="C:\Users\sherif\Desktop\sherif.folder\Lippincot JPG pictures\c16\16_023.jpg"/>
          <p:cNvPicPr>
            <a:picLocks noGrp="1" noChangeAspect="1" noChangeArrowheads="1"/>
          </p:cNvPicPr>
          <p:nvPr>
            <p:ph idx="1"/>
          </p:nvPr>
        </p:nvPicPr>
        <p:blipFill>
          <a:blip r:embed="rId3" cstate="print"/>
          <a:srcRect/>
          <a:stretch>
            <a:fillRect/>
          </a:stretch>
        </p:blipFill>
        <p:spPr bwMode="auto">
          <a:xfrm>
            <a:off x="1214414" y="1571612"/>
            <a:ext cx="6436028" cy="4525963"/>
          </a:xfrm>
          <a:prstGeom prst="rect">
            <a:avLst/>
          </a:prstGeom>
          <a:noFill/>
        </p:spPr>
      </p:pic>
      <p:sp>
        <p:nvSpPr>
          <p:cNvPr id="4" name="Rectangle 3"/>
          <p:cNvSpPr/>
          <p:nvPr/>
        </p:nvSpPr>
        <p:spPr>
          <a:xfrm>
            <a:off x="2643174" y="1571612"/>
            <a:ext cx="357190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rgbClr val="FFFF00"/>
                </a:solidFill>
              </a:rPr>
              <a:t>رسمه تلخص الشريحتين السابقتين</a:t>
            </a:r>
            <a:endParaRPr lang="ar-SA" b="1" dirty="0">
              <a:solidFill>
                <a:srgbClr val="FFFF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noAutofit/>
          </a:bodyPr>
          <a:lstStyle/>
          <a:p>
            <a:r>
              <a:rPr lang="en-GB" sz="3600" b="1" dirty="0" smtClean="0">
                <a:solidFill>
                  <a:srgbClr val="FF0000"/>
                </a:solidFill>
              </a:rPr>
              <a:t>Excessive production of </a:t>
            </a:r>
            <a:r>
              <a:rPr lang="en-GB" sz="3600" b="1" dirty="0" err="1" smtClean="0">
                <a:solidFill>
                  <a:srgbClr val="FF0000"/>
                </a:solidFill>
              </a:rPr>
              <a:t>ketone</a:t>
            </a:r>
            <a:r>
              <a:rPr lang="en-GB" sz="3600" b="1" dirty="0" smtClean="0">
                <a:solidFill>
                  <a:srgbClr val="FF0000"/>
                </a:solidFill>
              </a:rPr>
              <a:t> bodies</a:t>
            </a:r>
            <a:br>
              <a:rPr lang="en-GB" sz="3600" b="1" dirty="0" smtClean="0">
                <a:solidFill>
                  <a:srgbClr val="FF0000"/>
                </a:solidFill>
              </a:rPr>
            </a:br>
            <a:r>
              <a:rPr lang="en-GB" sz="3600" b="1" dirty="0" smtClean="0">
                <a:solidFill>
                  <a:srgbClr val="FF0000"/>
                </a:solidFill>
              </a:rPr>
              <a:t>in diabetes </a:t>
            </a:r>
            <a:r>
              <a:rPr lang="en-GB" sz="3600" b="1" dirty="0" smtClean="0">
                <a:solidFill>
                  <a:srgbClr val="FF0000"/>
                </a:solidFill>
              </a:rPr>
              <a:t>mellitus</a:t>
            </a:r>
            <a:r>
              <a:rPr lang="ar-SA" sz="3600" b="1" dirty="0" smtClean="0">
                <a:solidFill>
                  <a:srgbClr val="FF0000"/>
                </a:solidFill>
              </a:rPr>
              <a:t> علاقه مرض السكر بافراز اجسام كيتون</a:t>
            </a:r>
            <a:endParaRPr lang="en-GB" sz="3600" b="1" dirty="0">
              <a:solidFill>
                <a:srgbClr val="FF0000"/>
              </a:solidFill>
            </a:endParaRPr>
          </a:p>
        </p:txBody>
      </p:sp>
      <p:pic>
        <p:nvPicPr>
          <p:cNvPr id="4098" name="Picture 2" descr="C:\Users\sherif\Desktop\sherif.folder\Lippincot JPG pictures\c16\16_024.jpg"/>
          <p:cNvPicPr>
            <a:picLocks noGrp="1" noChangeAspect="1" noChangeArrowheads="1"/>
          </p:cNvPicPr>
          <p:nvPr>
            <p:ph idx="1"/>
          </p:nvPr>
        </p:nvPicPr>
        <p:blipFill>
          <a:blip r:embed="rId3" cstate="print"/>
          <a:srcRect/>
          <a:stretch>
            <a:fillRect/>
          </a:stretch>
        </p:blipFill>
        <p:spPr bwMode="auto">
          <a:xfrm>
            <a:off x="2357422" y="1714488"/>
            <a:ext cx="5072098" cy="4713160"/>
          </a:xfrm>
          <a:prstGeom prst="rect">
            <a:avLst/>
          </a:prstGeom>
          <a:noFill/>
          <a:ln>
            <a:solidFill>
              <a:srgbClr val="FF0000"/>
            </a:solidFill>
          </a:ln>
        </p:spPr>
      </p:pic>
      <p:sp>
        <p:nvSpPr>
          <p:cNvPr id="4" name="Rectangle 3"/>
          <p:cNvSpPr/>
          <p:nvPr/>
        </p:nvSpPr>
        <p:spPr>
          <a:xfrm>
            <a:off x="214282" y="2000240"/>
            <a:ext cx="2857520" cy="385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عندمايكثر السكر بالدم يفرز الانسولين ولكن في </a:t>
            </a:r>
          </a:p>
          <a:p>
            <a:pPr algn="ctr"/>
            <a:r>
              <a:rPr lang="en-US" dirty="0" smtClean="0"/>
              <a:t>Type I of diabetes mellitus</a:t>
            </a:r>
          </a:p>
          <a:p>
            <a:pPr algn="ctr"/>
            <a:r>
              <a:rPr lang="ar-SA" dirty="0" smtClean="0"/>
              <a:t>ينعدم وجود الانسولين لذلك يلجا الجسم لاستخدام اجسام كيتون  بدلا من الجلكوز  ويتم افراز اجسام كيتون بكميات كبيره لانتاج الطاقه هذا جيد حتى فتره لان اجسام كيتون تسبب زياده حامضيه الدم وهذا يسبب مضاعفات خطيره وخصوصا على الدماغ </a:t>
            </a:r>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900370"/>
          </a:xfrm>
          <a:ln>
            <a:solidFill>
              <a:srgbClr val="FF0000"/>
            </a:solidFill>
          </a:ln>
        </p:spPr>
        <p:txBody>
          <a:bodyPr>
            <a:normAutofit fontScale="85000" lnSpcReduction="10000"/>
          </a:bodyPr>
          <a:lstStyle/>
          <a:p>
            <a:pPr algn="ctr">
              <a:buNone/>
            </a:pPr>
            <a:endParaRPr lang="en-GB" b="1" dirty="0" smtClean="0"/>
          </a:p>
          <a:p>
            <a:pPr algn="ctr">
              <a:buNone/>
            </a:pPr>
            <a:r>
              <a:rPr lang="en-GB" b="1" dirty="0" err="1" smtClean="0">
                <a:solidFill>
                  <a:srgbClr val="0070C0"/>
                </a:solidFill>
              </a:rPr>
              <a:t>Ketonemia</a:t>
            </a:r>
            <a:r>
              <a:rPr lang="en-GB" b="1" dirty="0" smtClean="0">
                <a:solidFill>
                  <a:srgbClr val="FF0000"/>
                </a:solidFill>
              </a:rPr>
              <a:t> (increased KB in blood)</a:t>
            </a:r>
          </a:p>
          <a:p>
            <a:pPr algn="ctr">
              <a:buNone/>
            </a:pPr>
            <a:r>
              <a:rPr lang="en-GB" b="1" dirty="0" smtClean="0">
                <a:solidFill>
                  <a:srgbClr val="FF0000"/>
                </a:solidFill>
              </a:rPr>
              <a:t> occurs when </a:t>
            </a:r>
          </a:p>
          <a:p>
            <a:pPr algn="ctr">
              <a:buNone/>
            </a:pPr>
            <a:r>
              <a:rPr lang="en-GB" b="1" dirty="0" smtClean="0">
                <a:solidFill>
                  <a:srgbClr val="FF0000"/>
                </a:solidFill>
              </a:rPr>
              <a:t>rate of production of </a:t>
            </a:r>
            <a:r>
              <a:rPr lang="en-GB" b="1" dirty="0" err="1" smtClean="0">
                <a:solidFill>
                  <a:srgbClr val="FF0000"/>
                </a:solidFill>
              </a:rPr>
              <a:t>ketone</a:t>
            </a:r>
            <a:r>
              <a:rPr lang="en-GB" b="1" dirty="0" smtClean="0">
                <a:solidFill>
                  <a:srgbClr val="FF0000"/>
                </a:solidFill>
              </a:rPr>
              <a:t> bodies (</a:t>
            </a:r>
            <a:r>
              <a:rPr lang="en-GB" b="1" dirty="0" smtClean="0">
                <a:solidFill>
                  <a:srgbClr val="0070C0"/>
                </a:solidFill>
              </a:rPr>
              <a:t>KETOGENESIS</a:t>
            </a:r>
            <a:r>
              <a:rPr lang="en-GB" b="1" dirty="0" smtClean="0">
                <a:solidFill>
                  <a:srgbClr val="FF0000"/>
                </a:solidFill>
              </a:rPr>
              <a:t>)  </a:t>
            </a:r>
          </a:p>
          <a:p>
            <a:pPr algn="ctr">
              <a:buNone/>
            </a:pPr>
            <a:r>
              <a:rPr lang="en-GB" b="1" dirty="0" smtClean="0">
                <a:solidFill>
                  <a:srgbClr val="FF0000"/>
                </a:solidFill>
              </a:rPr>
              <a:t>is greater than </a:t>
            </a:r>
          </a:p>
          <a:p>
            <a:pPr algn="ctr">
              <a:buNone/>
            </a:pPr>
            <a:r>
              <a:rPr lang="en-GB" b="1" dirty="0" smtClean="0">
                <a:solidFill>
                  <a:srgbClr val="FF0000"/>
                </a:solidFill>
              </a:rPr>
              <a:t>rate of their use (</a:t>
            </a:r>
            <a:r>
              <a:rPr lang="en-GB" b="1" dirty="0" smtClean="0">
                <a:solidFill>
                  <a:srgbClr val="0070C0"/>
                </a:solidFill>
              </a:rPr>
              <a:t>KETOLYSIS</a:t>
            </a:r>
            <a:r>
              <a:rPr lang="en-GB" b="1" dirty="0" smtClean="0">
                <a:solidFill>
                  <a:srgbClr val="FF0000"/>
                </a:solidFill>
              </a:rPr>
              <a:t>)</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Fatty Acid oxidation</a:t>
            </a:r>
            <a:endParaRPr lang="en-GB" b="1" dirty="0">
              <a:solidFill>
                <a:srgbClr val="FF0000"/>
              </a:solidFill>
            </a:endParaRPr>
          </a:p>
        </p:txBody>
      </p:sp>
      <p:sp>
        <p:nvSpPr>
          <p:cNvPr id="3" name="Subtitle 2"/>
          <p:cNvSpPr>
            <a:spLocks noGrp="1"/>
          </p:cNvSpPr>
          <p:nvPr>
            <p:ph type="subTitle" idx="1"/>
          </p:nvPr>
        </p:nvSpPr>
        <p:spPr>
          <a:xfrm>
            <a:off x="1214414" y="1928802"/>
            <a:ext cx="6400800" cy="1752600"/>
          </a:xfrm>
          <a:ln>
            <a:solidFill>
              <a:srgbClr val="C00000"/>
            </a:solidFill>
          </a:ln>
        </p:spPr>
        <p:txBody>
          <a:bodyPr/>
          <a:lstStyle/>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85794"/>
            <a:ext cx="8229600" cy="5572164"/>
          </a:xfrm>
          <a:ln>
            <a:solidFill>
              <a:srgbClr val="FF0000"/>
            </a:solidFill>
          </a:ln>
        </p:spPr>
        <p:txBody>
          <a:bodyPr>
            <a:normAutofit fontScale="92500" lnSpcReduction="20000"/>
          </a:bodyPr>
          <a:lstStyle/>
          <a:p>
            <a:pPr algn="ctr">
              <a:buNone/>
            </a:pPr>
            <a:r>
              <a:rPr lang="en-GB" sz="3000" b="1" u="sng" dirty="0" smtClean="0">
                <a:solidFill>
                  <a:srgbClr val="FF0000"/>
                </a:solidFill>
              </a:rPr>
              <a:t>In uncontrolled type 1 DM (Insulin-dependent DM)</a:t>
            </a:r>
          </a:p>
          <a:p>
            <a:pPr algn="ctr">
              <a:buNone/>
            </a:pPr>
            <a:r>
              <a:rPr lang="en-GB" sz="2400" b="1" dirty="0" smtClean="0"/>
              <a:t>     </a:t>
            </a:r>
          </a:p>
          <a:p>
            <a:pPr algn="ctr">
              <a:buNone/>
            </a:pPr>
            <a:r>
              <a:rPr lang="en-GB" sz="2400" b="1" dirty="0" smtClean="0">
                <a:solidFill>
                  <a:srgbClr val="0070C0"/>
                </a:solidFill>
              </a:rPr>
              <a:t>Increased </a:t>
            </a:r>
            <a:r>
              <a:rPr lang="en-GB" sz="2400" b="1" dirty="0" err="1" smtClean="0">
                <a:solidFill>
                  <a:srgbClr val="0070C0"/>
                </a:solidFill>
              </a:rPr>
              <a:t>lipolysis</a:t>
            </a:r>
            <a:r>
              <a:rPr lang="en-GB" sz="2400" b="1" dirty="0" smtClean="0">
                <a:solidFill>
                  <a:srgbClr val="0070C0"/>
                </a:solidFill>
              </a:rPr>
              <a:t> in adipose tissues with increased FFAs in blood </a:t>
            </a:r>
          </a:p>
          <a:p>
            <a:pPr algn="ctr">
              <a:buNone/>
            </a:pPr>
            <a:endParaRPr lang="en-GB" sz="2400" b="1" dirty="0" smtClean="0">
              <a:solidFill>
                <a:srgbClr val="0070C0"/>
              </a:solidFill>
            </a:endParaRPr>
          </a:p>
          <a:p>
            <a:pPr algn="ctr">
              <a:buNone/>
            </a:pPr>
            <a:r>
              <a:rPr lang="en-GB" sz="2400" b="1" dirty="0" smtClean="0">
                <a:solidFill>
                  <a:srgbClr val="0070C0"/>
                </a:solidFill>
              </a:rPr>
              <a:t>high oxidation of fatty acids in liver</a:t>
            </a:r>
          </a:p>
          <a:p>
            <a:pPr algn="ctr">
              <a:buNone/>
            </a:pPr>
            <a:endParaRPr lang="en-GB" sz="2400" dirty="0" smtClean="0"/>
          </a:p>
          <a:p>
            <a:pPr algn="ctr">
              <a:buNone/>
            </a:pPr>
            <a:r>
              <a:rPr lang="en-GB" sz="2400" dirty="0" smtClean="0"/>
              <a:t>         </a:t>
            </a:r>
            <a:r>
              <a:rPr lang="en-GB" sz="2400" b="1" dirty="0" smtClean="0">
                <a:solidFill>
                  <a:srgbClr val="0070C0"/>
                </a:solidFill>
              </a:rPr>
              <a:t>excessive amounts of  acetyl </a:t>
            </a:r>
            <a:r>
              <a:rPr lang="en-GB" sz="2400" b="1" dirty="0" err="1" smtClean="0">
                <a:solidFill>
                  <a:srgbClr val="0070C0"/>
                </a:solidFill>
              </a:rPr>
              <a:t>CoA</a:t>
            </a:r>
            <a:endParaRPr lang="en-GB" sz="2400" b="1" dirty="0" smtClean="0">
              <a:solidFill>
                <a:srgbClr val="0070C0"/>
              </a:solidFill>
            </a:endParaRPr>
          </a:p>
          <a:p>
            <a:pPr algn="ctr">
              <a:buNone/>
            </a:pPr>
            <a:r>
              <a:rPr lang="en-GB" sz="2400" b="1" dirty="0" smtClean="0">
                <a:solidFill>
                  <a:srgbClr val="0070C0"/>
                </a:solidFill>
              </a:rPr>
              <a:t>+</a:t>
            </a:r>
          </a:p>
          <a:p>
            <a:pPr algn="ctr">
              <a:buNone/>
            </a:pPr>
            <a:r>
              <a:rPr lang="en-GB" sz="2400" b="1" dirty="0" smtClean="0">
                <a:solidFill>
                  <a:srgbClr val="0070C0"/>
                </a:solidFill>
              </a:rPr>
              <a:t>depletion of NAD+ pool (required by </a:t>
            </a:r>
            <a:r>
              <a:rPr lang="en-GB" sz="2400" b="1" dirty="0" err="1" smtClean="0">
                <a:solidFill>
                  <a:srgbClr val="0070C0"/>
                </a:solidFill>
              </a:rPr>
              <a:t>Kreb`s</a:t>
            </a:r>
            <a:r>
              <a:rPr lang="en-GB" sz="2400" b="1" dirty="0" smtClean="0">
                <a:solidFill>
                  <a:srgbClr val="0070C0"/>
                </a:solidFill>
              </a:rPr>
              <a:t> cycle)</a:t>
            </a:r>
          </a:p>
          <a:p>
            <a:pPr algn="ctr">
              <a:buNone/>
            </a:pPr>
            <a:endParaRPr lang="en-GB" sz="2400" b="1" dirty="0" smtClean="0">
              <a:solidFill>
                <a:srgbClr val="0070C0"/>
              </a:solidFill>
            </a:endParaRPr>
          </a:p>
          <a:p>
            <a:pPr algn="ctr">
              <a:buNone/>
            </a:pPr>
            <a:r>
              <a:rPr lang="en-GB" sz="2400" b="1" dirty="0" smtClean="0">
                <a:solidFill>
                  <a:srgbClr val="0070C0"/>
                </a:solidFill>
              </a:rPr>
              <a:t>acetyl </a:t>
            </a:r>
            <a:r>
              <a:rPr lang="en-GB" sz="2400" b="1" dirty="0" err="1" smtClean="0">
                <a:solidFill>
                  <a:srgbClr val="0070C0"/>
                </a:solidFill>
              </a:rPr>
              <a:t>CoA</a:t>
            </a:r>
            <a:r>
              <a:rPr lang="en-GB" sz="2400" b="1" dirty="0" smtClean="0">
                <a:solidFill>
                  <a:srgbClr val="0070C0"/>
                </a:solidFill>
              </a:rPr>
              <a:t> is shifted to </a:t>
            </a:r>
            <a:r>
              <a:rPr lang="en-GB" sz="2400" b="1" dirty="0" err="1" smtClean="0">
                <a:solidFill>
                  <a:schemeClr val="tx2"/>
                </a:solidFill>
              </a:rPr>
              <a:t>ketone</a:t>
            </a:r>
            <a:r>
              <a:rPr lang="en-GB" sz="2400" b="1" dirty="0" smtClean="0">
                <a:solidFill>
                  <a:schemeClr val="tx2"/>
                </a:solidFill>
              </a:rPr>
              <a:t> bodies synthesis in liver </a:t>
            </a:r>
          </a:p>
          <a:p>
            <a:pPr algn="ctr">
              <a:buNone/>
            </a:pPr>
            <a:endParaRPr lang="en-GB" sz="2400" b="1" u="sng" dirty="0" smtClean="0">
              <a:solidFill>
                <a:srgbClr val="0070C0"/>
              </a:solidFill>
            </a:endParaRPr>
          </a:p>
          <a:p>
            <a:pPr algn="ctr">
              <a:buNone/>
            </a:pPr>
            <a:r>
              <a:rPr lang="en-GB" sz="3000" b="1" u="sng" dirty="0" smtClean="0">
                <a:solidFill>
                  <a:srgbClr val="FF0000"/>
                </a:solidFill>
              </a:rPr>
              <a:t>DIABETIC KETOACIDOSIS, </a:t>
            </a:r>
            <a:r>
              <a:rPr lang="en-GB" sz="3900" b="1" u="sng" dirty="0" smtClean="0">
                <a:solidFill>
                  <a:srgbClr val="FF0000"/>
                </a:solidFill>
              </a:rPr>
              <a:t>DKA</a:t>
            </a:r>
            <a:r>
              <a:rPr lang="en-GB" sz="3000" b="1" u="sng" dirty="0" smtClean="0">
                <a:solidFill>
                  <a:srgbClr val="FF0000"/>
                </a:solidFill>
              </a:rPr>
              <a:t>)</a:t>
            </a:r>
          </a:p>
          <a:p>
            <a:pPr algn="ctr">
              <a:buNone/>
            </a:pPr>
            <a:r>
              <a:rPr lang="en-GB" sz="3000" b="1" dirty="0" smtClean="0">
                <a:solidFill>
                  <a:srgbClr val="FF0000"/>
                </a:solidFill>
              </a:rPr>
              <a:t>(with </a:t>
            </a:r>
            <a:r>
              <a:rPr lang="en-GB" sz="3000" b="1" dirty="0" err="1" smtClean="0">
                <a:solidFill>
                  <a:srgbClr val="FF0000"/>
                </a:solidFill>
              </a:rPr>
              <a:t>Ketonemia</a:t>
            </a:r>
            <a:r>
              <a:rPr lang="en-GB" sz="3000" b="1" dirty="0" smtClean="0">
                <a:solidFill>
                  <a:srgbClr val="FF0000"/>
                </a:solidFill>
              </a:rPr>
              <a:t> &amp; </a:t>
            </a:r>
            <a:r>
              <a:rPr lang="en-GB" sz="3000" b="1" dirty="0" err="1" smtClean="0">
                <a:solidFill>
                  <a:srgbClr val="FF0000"/>
                </a:solidFill>
              </a:rPr>
              <a:t>ketonuria</a:t>
            </a:r>
            <a:r>
              <a:rPr lang="en-GB" sz="3000" b="1" dirty="0" smtClean="0">
                <a:solidFill>
                  <a:srgbClr val="FF0000"/>
                </a:solidFill>
              </a:rPr>
              <a:t>)</a:t>
            </a:r>
            <a:endParaRPr lang="en-GB" sz="3000" b="1" dirty="0">
              <a:solidFill>
                <a:srgbClr val="FF0000"/>
              </a:solidFill>
            </a:endParaRPr>
          </a:p>
        </p:txBody>
      </p:sp>
      <p:cxnSp>
        <p:nvCxnSpPr>
          <p:cNvPr id="5" name="Straight Arrow Connector 4"/>
          <p:cNvCxnSpPr/>
          <p:nvPr/>
        </p:nvCxnSpPr>
        <p:spPr>
          <a:xfrm rot="5400000">
            <a:off x="4429918" y="1999446"/>
            <a:ext cx="285752"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394199" y="2678107"/>
            <a:ext cx="35719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357686" y="4786322"/>
            <a:ext cx="42862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429918" y="4071148"/>
            <a:ext cx="285752"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501122" cy="4614882"/>
          </a:xfrm>
          <a:ln>
            <a:solidFill>
              <a:srgbClr val="FF0000"/>
            </a:solidFill>
          </a:ln>
        </p:spPr>
        <p:txBody>
          <a:bodyPr>
            <a:normAutofit fontScale="92500" lnSpcReduction="20000"/>
          </a:bodyPr>
          <a:lstStyle/>
          <a:p>
            <a:pPr algn="ctr">
              <a:buNone/>
            </a:pPr>
            <a:r>
              <a:rPr lang="en-GB" sz="3500" b="1" u="sng" dirty="0" smtClean="0">
                <a:solidFill>
                  <a:srgbClr val="FF0000"/>
                </a:solidFill>
              </a:rPr>
              <a:t>Manifestations</a:t>
            </a:r>
            <a:r>
              <a:rPr lang="ar-SA" sz="3500" b="1" u="sng" dirty="0" smtClean="0">
                <a:solidFill>
                  <a:srgbClr val="FF0000"/>
                </a:solidFill>
              </a:rPr>
              <a:t> مظاهر - اعراض</a:t>
            </a:r>
            <a:r>
              <a:rPr lang="en-GB" sz="3500" b="1" u="sng" dirty="0" smtClean="0">
                <a:solidFill>
                  <a:srgbClr val="FF0000"/>
                </a:solidFill>
              </a:rPr>
              <a:t> </a:t>
            </a:r>
            <a:r>
              <a:rPr lang="en-GB" sz="3500" b="1" u="sng" dirty="0" smtClean="0">
                <a:solidFill>
                  <a:srgbClr val="FF0000"/>
                </a:solidFill>
              </a:rPr>
              <a:t>of diabetic </a:t>
            </a:r>
            <a:r>
              <a:rPr lang="en-GB" sz="3500" b="1" u="sng" dirty="0" err="1" smtClean="0">
                <a:solidFill>
                  <a:srgbClr val="FF0000"/>
                </a:solidFill>
              </a:rPr>
              <a:t>ketoacidosis</a:t>
            </a:r>
            <a:endParaRPr lang="en-GB" sz="3500" b="1" u="sng" dirty="0" smtClean="0">
              <a:solidFill>
                <a:srgbClr val="FF0000"/>
              </a:solidFill>
            </a:endParaRPr>
          </a:p>
          <a:p>
            <a:pPr>
              <a:buNone/>
            </a:pPr>
            <a:endParaRPr lang="en-GB" sz="2400" dirty="0" smtClean="0"/>
          </a:p>
          <a:p>
            <a:r>
              <a:rPr lang="en-GB" sz="2400" dirty="0" smtClean="0"/>
              <a:t> </a:t>
            </a:r>
            <a:r>
              <a:rPr lang="en-GB" sz="2400" b="1" dirty="0" err="1" smtClean="0">
                <a:solidFill>
                  <a:srgbClr val="0070C0"/>
                </a:solidFill>
              </a:rPr>
              <a:t>ketonemia</a:t>
            </a:r>
            <a:r>
              <a:rPr lang="en-GB" sz="2400" dirty="0" smtClean="0">
                <a:solidFill>
                  <a:srgbClr val="0070C0"/>
                </a:solidFill>
              </a:rPr>
              <a:t>:  KB in </a:t>
            </a:r>
            <a:r>
              <a:rPr lang="en-GB" sz="2400" b="1" dirty="0" smtClean="0">
                <a:solidFill>
                  <a:srgbClr val="00B0F0"/>
                </a:solidFill>
              </a:rPr>
              <a:t>blood</a:t>
            </a:r>
            <a:r>
              <a:rPr lang="en-GB" sz="2400" dirty="0" smtClean="0">
                <a:solidFill>
                  <a:srgbClr val="0070C0"/>
                </a:solidFill>
              </a:rPr>
              <a:t> more than 3 mg/dl, may reach 90 mg/dl</a:t>
            </a:r>
          </a:p>
          <a:p>
            <a:pPr>
              <a:buNone/>
            </a:pPr>
            <a:r>
              <a:rPr lang="en-GB" sz="2400" dirty="0" smtClean="0">
                <a:solidFill>
                  <a:srgbClr val="0070C0"/>
                </a:solidFill>
              </a:rPr>
              <a:t>  </a:t>
            </a:r>
          </a:p>
          <a:p>
            <a:r>
              <a:rPr lang="en-GB" sz="2400" dirty="0" smtClean="0">
                <a:solidFill>
                  <a:srgbClr val="0070C0"/>
                </a:solidFill>
              </a:rPr>
              <a:t> </a:t>
            </a:r>
            <a:r>
              <a:rPr lang="en-GB" sz="2400" b="1" dirty="0" err="1" smtClean="0">
                <a:solidFill>
                  <a:srgbClr val="0070C0"/>
                </a:solidFill>
              </a:rPr>
              <a:t>Ketonuria</a:t>
            </a:r>
            <a:r>
              <a:rPr lang="en-GB" sz="2400" dirty="0" smtClean="0">
                <a:solidFill>
                  <a:srgbClr val="0070C0"/>
                </a:solidFill>
              </a:rPr>
              <a:t>:    KB in </a:t>
            </a:r>
            <a:r>
              <a:rPr lang="en-GB" sz="2400" b="1" dirty="0" smtClean="0">
                <a:solidFill>
                  <a:srgbClr val="00B0F0"/>
                </a:solidFill>
              </a:rPr>
              <a:t>urine</a:t>
            </a:r>
            <a:r>
              <a:rPr lang="en-GB" sz="2400" dirty="0" smtClean="0">
                <a:solidFill>
                  <a:srgbClr val="0070C0"/>
                </a:solidFill>
              </a:rPr>
              <a:t> may reach 5000 mg/24 hours</a:t>
            </a:r>
          </a:p>
          <a:p>
            <a:pPr>
              <a:buNone/>
            </a:pPr>
            <a:endParaRPr lang="en-GB" sz="2400" dirty="0" smtClean="0">
              <a:solidFill>
                <a:srgbClr val="0070C0"/>
              </a:solidFill>
            </a:endParaRPr>
          </a:p>
          <a:p>
            <a:r>
              <a:rPr lang="en-GB" sz="2400" b="1" dirty="0" smtClean="0">
                <a:solidFill>
                  <a:srgbClr val="0070C0"/>
                </a:solidFill>
              </a:rPr>
              <a:t>Fruity odour on the breath :</a:t>
            </a:r>
            <a:r>
              <a:rPr lang="en-GB" sz="2400" dirty="0" smtClean="0">
                <a:solidFill>
                  <a:srgbClr val="0070C0"/>
                </a:solidFill>
              </a:rPr>
              <a:t>due to increased </a:t>
            </a:r>
            <a:r>
              <a:rPr lang="en-GB" sz="2400" u="sng" dirty="0" smtClean="0">
                <a:solidFill>
                  <a:srgbClr val="FF0000"/>
                </a:solidFill>
              </a:rPr>
              <a:t>acetone</a:t>
            </a:r>
            <a:r>
              <a:rPr lang="en-GB" sz="2400" dirty="0" smtClean="0">
                <a:solidFill>
                  <a:srgbClr val="0070C0"/>
                </a:solidFill>
              </a:rPr>
              <a:t> production</a:t>
            </a:r>
          </a:p>
          <a:p>
            <a:pPr>
              <a:buNone/>
            </a:pPr>
            <a:endParaRPr lang="en-GB" sz="2400" dirty="0" smtClean="0">
              <a:solidFill>
                <a:srgbClr val="0070C0"/>
              </a:solidFill>
            </a:endParaRPr>
          </a:p>
          <a:p>
            <a:r>
              <a:rPr lang="en-GB" sz="2400" b="1" dirty="0" smtClean="0">
                <a:solidFill>
                  <a:srgbClr val="0070C0"/>
                </a:solidFill>
              </a:rPr>
              <a:t>Acidosis</a:t>
            </a:r>
            <a:r>
              <a:rPr lang="ar-SA" sz="2400" b="1" dirty="0" smtClean="0">
                <a:solidFill>
                  <a:srgbClr val="0070C0"/>
                </a:solidFill>
              </a:rPr>
              <a:t> زياده الحموضه </a:t>
            </a:r>
            <a:r>
              <a:rPr lang="en-GB" sz="2400" b="1" dirty="0" smtClean="0">
                <a:solidFill>
                  <a:srgbClr val="0070C0"/>
                </a:solidFill>
              </a:rPr>
              <a:t> </a:t>
            </a:r>
            <a:r>
              <a:rPr lang="en-GB" sz="2400" b="1" dirty="0" smtClean="0">
                <a:solidFill>
                  <a:srgbClr val="0070C0"/>
                </a:solidFill>
              </a:rPr>
              <a:t>&amp; </a:t>
            </a:r>
            <a:r>
              <a:rPr lang="en-GB" sz="2400" b="1" dirty="0" err="1" smtClean="0">
                <a:solidFill>
                  <a:srgbClr val="0070C0"/>
                </a:solidFill>
              </a:rPr>
              <a:t>acidemia</a:t>
            </a:r>
            <a:r>
              <a:rPr lang="ar-SA" sz="2400" b="1" dirty="0" smtClean="0">
                <a:solidFill>
                  <a:srgbClr val="0070C0"/>
                </a:solidFill>
              </a:rPr>
              <a:t> حموضه الدم </a:t>
            </a:r>
            <a:endParaRPr lang="en-GB" sz="2400" b="1" dirty="0" smtClean="0">
              <a:solidFill>
                <a:srgbClr val="0070C0"/>
              </a:solidFill>
            </a:endParaRPr>
          </a:p>
          <a:p>
            <a:pPr>
              <a:buNone/>
            </a:pPr>
            <a:endParaRPr lang="en-GB" sz="2400" b="1" dirty="0" smtClean="0">
              <a:solidFill>
                <a:srgbClr val="0070C0"/>
              </a:solidFill>
            </a:endParaRPr>
          </a:p>
          <a:p>
            <a:r>
              <a:rPr lang="en-GB" sz="2400" b="1" dirty="0" smtClean="0">
                <a:solidFill>
                  <a:srgbClr val="0070C0"/>
                </a:solidFill>
              </a:rPr>
              <a:t>Dehydration</a:t>
            </a:r>
            <a:r>
              <a:rPr lang="ar-SA" sz="2400" b="1" dirty="0" smtClean="0">
                <a:solidFill>
                  <a:srgbClr val="0070C0"/>
                </a:solidFill>
              </a:rPr>
              <a:t> مهمه </a:t>
            </a:r>
            <a:r>
              <a:rPr lang="en-GB" sz="2400" b="1" dirty="0" smtClean="0">
                <a:solidFill>
                  <a:srgbClr val="0070C0"/>
                </a:solidFill>
              </a:rPr>
              <a:t> </a:t>
            </a:r>
            <a:r>
              <a:rPr lang="en-GB" sz="2400" b="1" dirty="0" smtClean="0">
                <a:solidFill>
                  <a:srgbClr val="0070C0"/>
                </a:solidFill>
              </a:rPr>
              <a:t>:  </a:t>
            </a:r>
            <a:r>
              <a:rPr lang="en-GB" sz="2400" dirty="0" smtClean="0">
                <a:solidFill>
                  <a:srgbClr val="0070C0"/>
                </a:solidFill>
              </a:rPr>
              <a:t>due to increased urine volume due to excess  </a:t>
            </a:r>
          </a:p>
          <a:p>
            <a:pPr>
              <a:buNone/>
            </a:pPr>
            <a:r>
              <a:rPr lang="en-GB" sz="2400" dirty="0" smtClean="0">
                <a:solidFill>
                  <a:srgbClr val="0070C0"/>
                </a:solidFill>
              </a:rPr>
              <a:t>                                excretion  of KB &amp; glucose</a:t>
            </a:r>
          </a:p>
          <a:p>
            <a:pPr>
              <a:buNone/>
            </a:pPr>
            <a:endParaRPr lang="en-GB" sz="2400" b="1" dirty="0" smtClean="0">
              <a:solidFill>
                <a:srgbClr val="0070C0"/>
              </a:solidFill>
            </a:endParaRPr>
          </a:p>
          <a:p>
            <a:pPr>
              <a:buNone/>
            </a:pPr>
            <a:endParaRPr lang="en-GB" sz="2400" b="1" dirty="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443914" cy="1500198"/>
          </a:xfrm>
          <a:ln>
            <a:solidFill>
              <a:schemeClr val="accent2"/>
            </a:solidFill>
          </a:ln>
        </p:spPr>
        <p:txBody>
          <a:bodyPr>
            <a:noAutofit/>
          </a:bodyPr>
          <a:lstStyle/>
          <a:p>
            <a:r>
              <a:rPr lang="ar-SA" sz="3600" b="1" dirty="0" smtClean="0">
                <a:solidFill>
                  <a:srgbClr val="FF0000"/>
                </a:solidFill>
              </a:rPr>
              <a:t>اولا </a:t>
            </a:r>
            <a:r>
              <a:rPr lang="en-GB" sz="3600" b="1" dirty="0" smtClean="0">
                <a:solidFill>
                  <a:srgbClr val="FF0000"/>
                </a:solidFill>
              </a:rPr>
              <a:t>Release of fatty acids from TAG</a:t>
            </a:r>
            <a:br>
              <a:rPr lang="en-GB" sz="3600" b="1" dirty="0" smtClean="0">
                <a:solidFill>
                  <a:srgbClr val="FF0000"/>
                </a:solidFill>
              </a:rPr>
            </a:br>
            <a:r>
              <a:rPr lang="en-GB" sz="3600" b="1" dirty="0" smtClean="0">
                <a:solidFill>
                  <a:srgbClr val="FF0000"/>
                </a:solidFill>
              </a:rPr>
              <a:t>in </a:t>
            </a:r>
            <a:r>
              <a:rPr lang="en-GB" sz="3600" b="1" i="1" u="sng" dirty="0" smtClean="0">
                <a:solidFill>
                  <a:srgbClr val="FF0000"/>
                </a:solidFill>
              </a:rPr>
              <a:t>adipose tissue</a:t>
            </a:r>
            <a:r>
              <a:rPr lang="ar-SA" sz="3600" b="1" i="1" u="sng" dirty="0" smtClean="0">
                <a:solidFill>
                  <a:srgbClr val="FF0000"/>
                </a:solidFill>
              </a:rPr>
              <a:t> يتم تغيير شكل الدهون من ت ا ج الى فاتي اسد</a:t>
            </a:r>
            <a:endParaRPr lang="en-GB" sz="3600" b="1" i="1" u="sng" dirty="0">
              <a:solidFill>
                <a:srgbClr val="FF0000"/>
              </a:solidFill>
            </a:endParaRPr>
          </a:p>
        </p:txBody>
      </p:sp>
      <p:sp>
        <p:nvSpPr>
          <p:cNvPr id="3" name="Content Placeholder 2"/>
          <p:cNvSpPr>
            <a:spLocks noGrp="1"/>
          </p:cNvSpPr>
          <p:nvPr>
            <p:ph idx="1"/>
          </p:nvPr>
        </p:nvSpPr>
        <p:spPr>
          <a:xfrm>
            <a:off x="357158" y="2071678"/>
            <a:ext cx="8358246" cy="4525963"/>
          </a:xfrm>
          <a:ln>
            <a:solidFill>
              <a:srgbClr val="C00000"/>
            </a:solidFill>
          </a:ln>
        </p:spPr>
        <p:txBody>
          <a:bodyPr>
            <a:normAutofit/>
          </a:bodyPr>
          <a:lstStyle/>
          <a:p>
            <a:r>
              <a:rPr lang="en-GB" sz="2400" dirty="0" smtClean="0">
                <a:solidFill>
                  <a:srgbClr val="002060"/>
                </a:solidFill>
              </a:rPr>
              <a:t>By hormone-sensitive lipase (</a:t>
            </a:r>
            <a:r>
              <a:rPr lang="en-GB" sz="2400" b="1" dirty="0" smtClean="0">
                <a:solidFill>
                  <a:srgbClr val="002060"/>
                </a:solidFill>
              </a:rPr>
              <a:t>HSL</a:t>
            </a:r>
            <a:r>
              <a:rPr lang="en-GB" sz="2400" dirty="0" smtClean="0">
                <a:solidFill>
                  <a:srgbClr val="002060"/>
                </a:solidFill>
              </a:rPr>
              <a:t>) </a:t>
            </a:r>
            <a:r>
              <a:rPr lang="ar-SA" sz="2400" dirty="0" smtClean="0">
                <a:solidFill>
                  <a:srgbClr val="002060"/>
                </a:solidFill>
              </a:rPr>
              <a:t>مهم</a:t>
            </a:r>
            <a:r>
              <a:rPr lang="en-GB" sz="2400" dirty="0" smtClean="0">
                <a:solidFill>
                  <a:srgbClr val="002060"/>
                </a:solidFill>
              </a:rPr>
              <a:t> ---- yields </a:t>
            </a:r>
            <a:r>
              <a:rPr lang="en-GB" sz="2400" b="1" i="1" u="sng" dirty="0" smtClean="0">
                <a:solidFill>
                  <a:srgbClr val="FF0000"/>
                </a:solidFill>
              </a:rPr>
              <a:t>free fatty acids</a:t>
            </a:r>
          </a:p>
          <a:p>
            <a:pPr>
              <a:buNone/>
            </a:pPr>
            <a:endParaRPr lang="en-GB" sz="2400" b="1" dirty="0" smtClean="0">
              <a:solidFill>
                <a:srgbClr val="FF0000"/>
              </a:solidFill>
            </a:endParaRPr>
          </a:p>
          <a:p>
            <a:r>
              <a:rPr lang="en-GB" sz="2400" b="1" dirty="0" smtClean="0">
                <a:solidFill>
                  <a:srgbClr val="FF0000"/>
                </a:solidFill>
              </a:rPr>
              <a:t>glucagon</a:t>
            </a:r>
            <a:r>
              <a:rPr lang="en-GB" sz="2400" dirty="0" smtClean="0">
                <a:solidFill>
                  <a:srgbClr val="FF0000"/>
                </a:solidFill>
              </a:rPr>
              <a:t> &amp; </a:t>
            </a:r>
            <a:r>
              <a:rPr lang="en-GB" sz="2400" b="1" dirty="0" smtClean="0">
                <a:solidFill>
                  <a:srgbClr val="FF0000"/>
                </a:solidFill>
              </a:rPr>
              <a:t>epinephrine           </a:t>
            </a:r>
            <a:r>
              <a:rPr lang="en-GB" sz="2400" dirty="0" err="1" smtClean="0">
                <a:solidFill>
                  <a:srgbClr val="002060"/>
                </a:solidFill>
              </a:rPr>
              <a:t>phosph</a:t>
            </a:r>
            <a:r>
              <a:rPr lang="en-GB" sz="2400" dirty="0" smtClean="0">
                <a:solidFill>
                  <a:srgbClr val="002060"/>
                </a:solidFill>
              </a:rPr>
              <a:t>. HSL</a:t>
            </a:r>
            <a:r>
              <a:rPr lang="ar-SA" sz="2400" dirty="0" smtClean="0">
                <a:solidFill>
                  <a:srgbClr val="002060"/>
                </a:solidFill>
              </a:rPr>
              <a:t>  </a:t>
            </a:r>
            <a:r>
              <a:rPr lang="en-GB" sz="2400" dirty="0" smtClean="0">
                <a:solidFill>
                  <a:srgbClr val="002060"/>
                </a:solidFill>
              </a:rPr>
              <a:t>           </a:t>
            </a:r>
            <a:r>
              <a:rPr lang="en-GB" sz="2400" b="1" u="sng" dirty="0" smtClean="0">
                <a:solidFill>
                  <a:srgbClr val="002060"/>
                </a:solidFill>
              </a:rPr>
              <a:t>ACTIVE</a:t>
            </a:r>
            <a:r>
              <a:rPr lang="ar-SA" sz="2400" b="1" u="sng" dirty="0" smtClean="0">
                <a:solidFill>
                  <a:srgbClr val="002060"/>
                </a:solidFill>
              </a:rPr>
              <a:t> نشط </a:t>
            </a:r>
            <a:endParaRPr lang="en-GB" sz="2400" b="1" u="sng" dirty="0" smtClean="0">
              <a:solidFill>
                <a:srgbClr val="002060"/>
              </a:solidFill>
            </a:endParaRPr>
          </a:p>
          <a:p>
            <a:pPr>
              <a:buNone/>
            </a:pPr>
            <a:r>
              <a:rPr lang="en-GB" sz="2400" dirty="0" smtClean="0"/>
              <a:t>     (in </a:t>
            </a:r>
            <a:r>
              <a:rPr lang="en-GB" sz="2400" b="1" u="sng" dirty="0" smtClean="0">
                <a:solidFill>
                  <a:srgbClr val="FF0000"/>
                </a:solidFill>
              </a:rPr>
              <a:t>fasting state</a:t>
            </a:r>
            <a:r>
              <a:rPr lang="en-GB" sz="2400" dirty="0" smtClean="0">
                <a:solidFill>
                  <a:srgbClr val="002060"/>
                </a:solidFill>
              </a:rPr>
              <a:t>, no glucose</a:t>
            </a:r>
            <a:r>
              <a:rPr lang="en-GB" sz="2400" dirty="0" smtClean="0"/>
              <a:t>)             </a:t>
            </a:r>
            <a:r>
              <a:rPr lang="en-GB" sz="2400" dirty="0" err="1" smtClean="0"/>
              <a:t>cAMP</a:t>
            </a:r>
            <a:endParaRPr lang="en-GB" sz="2400" dirty="0" smtClean="0"/>
          </a:p>
          <a:p>
            <a:pPr>
              <a:buNone/>
            </a:pPr>
            <a:endParaRPr lang="en-GB" sz="2400" dirty="0" smtClean="0"/>
          </a:p>
          <a:p>
            <a:pPr>
              <a:buNone/>
            </a:pPr>
            <a:endParaRPr lang="en-GB" sz="2400" dirty="0" smtClean="0"/>
          </a:p>
          <a:p>
            <a:r>
              <a:rPr lang="en-GB" sz="2400" b="1" dirty="0" smtClean="0">
                <a:solidFill>
                  <a:srgbClr val="FF0000"/>
                </a:solidFill>
              </a:rPr>
              <a:t>Insulin</a:t>
            </a:r>
            <a:r>
              <a:rPr lang="en-GB" sz="2400" dirty="0" smtClean="0"/>
              <a:t>                 </a:t>
            </a:r>
            <a:r>
              <a:rPr lang="en-GB" sz="2400" dirty="0" err="1" smtClean="0">
                <a:solidFill>
                  <a:srgbClr val="002060"/>
                </a:solidFill>
              </a:rPr>
              <a:t>dephosph</a:t>
            </a:r>
            <a:r>
              <a:rPr lang="en-GB" sz="2400" dirty="0" smtClean="0">
                <a:solidFill>
                  <a:srgbClr val="002060"/>
                </a:solidFill>
              </a:rPr>
              <a:t>. HSL                                </a:t>
            </a:r>
            <a:r>
              <a:rPr lang="en-GB" sz="2400" b="1" u="sng" dirty="0" smtClean="0">
                <a:solidFill>
                  <a:srgbClr val="002060"/>
                </a:solidFill>
              </a:rPr>
              <a:t>INACTIVE</a:t>
            </a:r>
            <a:endParaRPr lang="en-GB" sz="2400" b="1" dirty="0" smtClean="0">
              <a:solidFill>
                <a:srgbClr val="002060"/>
              </a:solidFill>
            </a:endParaRPr>
          </a:p>
          <a:p>
            <a:pPr>
              <a:buNone/>
            </a:pPr>
            <a:r>
              <a:rPr lang="en-GB" sz="2400" dirty="0" smtClean="0"/>
              <a:t>    (</a:t>
            </a:r>
            <a:r>
              <a:rPr lang="en-GB" sz="2400" b="1" u="sng" dirty="0" smtClean="0">
                <a:solidFill>
                  <a:srgbClr val="FF0000"/>
                </a:solidFill>
              </a:rPr>
              <a:t>fed state</a:t>
            </a:r>
            <a:r>
              <a:rPr lang="en-GB" sz="2400" dirty="0" smtClean="0"/>
              <a:t>, </a:t>
            </a:r>
            <a:r>
              <a:rPr lang="en-GB" sz="2400" dirty="0" smtClean="0">
                <a:solidFill>
                  <a:srgbClr val="002060"/>
                </a:solidFill>
              </a:rPr>
              <a:t>glucose is available)</a:t>
            </a:r>
          </a:p>
          <a:p>
            <a:pPr>
              <a:buNone/>
            </a:pPr>
            <a:r>
              <a:rPr lang="en-GB" dirty="0"/>
              <a:t> </a:t>
            </a:r>
          </a:p>
        </p:txBody>
      </p:sp>
      <p:cxnSp>
        <p:nvCxnSpPr>
          <p:cNvPr id="5" name="Straight Arrow Connector 4"/>
          <p:cNvCxnSpPr/>
          <p:nvPr/>
        </p:nvCxnSpPr>
        <p:spPr>
          <a:xfrm rot="5400000" flipH="1" flipV="1">
            <a:off x="4750595" y="3607595"/>
            <a:ext cx="357984"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785918" y="500063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786314" y="5000636"/>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000496" y="321468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72198" y="321468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572000" y="2500306"/>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تضيف فسفور</a:t>
            </a:r>
            <a:endParaRPr lang="ar-SA" dirty="0"/>
          </a:p>
        </p:txBody>
      </p:sp>
      <p:sp>
        <p:nvSpPr>
          <p:cNvPr id="10" name="Rectangle 9"/>
          <p:cNvSpPr/>
          <p:nvPr/>
        </p:nvSpPr>
        <p:spPr>
          <a:xfrm>
            <a:off x="2857488" y="4214818"/>
            <a:ext cx="178595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تزيل الفسفور من الانزيم</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noAutofit/>
          </a:bodyPr>
          <a:lstStyle/>
          <a:p>
            <a:r>
              <a:rPr lang="en-GB" sz="3600" b="1" dirty="0" smtClean="0">
                <a:solidFill>
                  <a:srgbClr val="FF0000"/>
                </a:solidFill>
              </a:rPr>
              <a:t>Fate</a:t>
            </a:r>
            <a:r>
              <a:rPr lang="ar-SA" sz="3600" b="1" dirty="0" smtClean="0">
                <a:solidFill>
                  <a:srgbClr val="FF0000"/>
                </a:solidFill>
              </a:rPr>
              <a:t> تحليل – نهايه </a:t>
            </a:r>
            <a:r>
              <a:rPr lang="en-GB" sz="3600" b="1" dirty="0" smtClean="0">
                <a:solidFill>
                  <a:srgbClr val="FF0000"/>
                </a:solidFill>
              </a:rPr>
              <a:t> of </a:t>
            </a:r>
            <a:r>
              <a:rPr lang="en-GB" sz="3600" dirty="0" smtClean="0">
                <a:solidFill>
                  <a:srgbClr val="FF0000"/>
                </a:solidFill>
              </a:rPr>
              <a:t>free</a:t>
            </a:r>
            <a:r>
              <a:rPr lang="en-GB" sz="3600" b="1" dirty="0" smtClean="0">
                <a:solidFill>
                  <a:srgbClr val="FF0000"/>
                </a:solidFill>
              </a:rPr>
              <a:t> fatty acids </a:t>
            </a:r>
            <a:br>
              <a:rPr lang="en-GB" sz="3600" b="1" dirty="0" smtClean="0">
                <a:solidFill>
                  <a:srgbClr val="FF0000"/>
                </a:solidFill>
              </a:rPr>
            </a:br>
            <a:r>
              <a:rPr lang="en-GB" sz="3600" dirty="0" smtClean="0">
                <a:solidFill>
                  <a:srgbClr val="FF0000"/>
                </a:solidFill>
              </a:rPr>
              <a:t>(released from TAG)</a:t>
            </a:r>
            <a:endParaRPr lang="en-GB" sz="3600" dirty="0">
              <a:solidFill>
                <a:srgbClr val="FF0000"/>
              </a:solidFill>
            </a:endParaRPr>
          </a:p>
        </p:txBody>
      </p:sp>
      <p:sp>
        <p:nvSpPr>
          <p:cNvPr id="3" name="Content Placeholder 2"/>
          <p:cNvSpPr>
            <a:spLocks noGrp="1"/>
          </p:cNvSpPr>
          <p:nvPr>
            <p:ph idx="1"/>
          </p:nvPr>
        </p:nvSpPr>
        <p:spPr>
          <a:xfrm>
            <a:off x="457200" y="1600200"/>
            <a:ext cx="8229600" cy="4757758"/>
          </a:xfrm>
          <a:ln>
            <a:solidFill>
              <a:srgbClr val="C00000"/>
            </a:solidFill>
          </a:ln>
        </p:spPr>
        <p:txBody>
          <a:bodyPr>
            <a:normAutofit fontScale="55000" lnSpcReduction="20000"/>
          </a:bodyPr>
          <a:lstStyle/>
          <a:p>
            <a:pPr algn="ctr">
              <a:buNone/>
            </a:pPr>
            <a:r>
              <a:rPr lang="en-GB" dirty="0">
                <a:solidFill>
                  <a:srgbClr val="FF0000"/>
                </a:solidFill>
              </a:rPr>
              <a:t>f</a:t>
            </a:r>
            <a:r>
              <a:rPr lang="en-GB" dirty="0" smtClean="0">
                <a:solidFill>
                  <a:srgbClr val="FF0000"/>
                </a:solidFill>
              </a:rPr>
              <a:t>ree</a:t>
            </a:r>
            <a:r>
              <a:rPr lang="en-GB" b="1" dirty="0" smtClean="0">
                <a:solidFill>
                  <a:srgbClr val="FF0000"/>
                </a:solidFill>
              </a:rPr>
              <a:t> Fatty acids </a:t>
            </a:r>
          </a:p>
          <a:p>
            <a:pPr algn="ctr">
              <a:buNone/>
            </a:pPr>
            <a:r>
              <a:rPr lang="en-GB" dirty="0" smtClean="0">
                <a:solidFill>
                  <a:srgbClr val="002060"/>
                </a:solidFill>
              </a:rPr>
              <a:t>(from adipose tissue TAG)</a:t>
            </a:r>
          </a:p>
          <a:p>
            <a:endParaRPr lang="en-GB" dirty="0">
              <a:solidFill>
                <a:srgbClr val="002060"/>
              </a:solidFill>
            </a:endParaRPr>
          </a:p>
          <a:p>
            <a:pPr algn="ctr">
              <a:buNone/>
            </a:pPr>
            <a:r>
              <a:rPr lang="en-GB" dirty="0">
                <a:solidFill>
                  <a:srgbClr val="002060"/>
                </a:solidFill>
              </a:rPr>
              <a:t> </a:t>
            </a:r>
            <a:r>
              <a:rPr lang="en-GB" dirty="0" smtClean="0">
                <a:solidFill>
                  <a:srgbClr val="002060"/>
                </a:solidFill>
              </a:rPr>
              <a:t>Blood </a:t>
            </a:r>
          </a:p>
          <a:p>
            <a:pPr algn="ctr">
              <a:buNone/>
            </a:pPr>
            <a:r>
              <a:rPr lang="en-GB" dirty="0" smtClean="0">
                <a:solidFill>
                  <a:srgbClr val="002060"/>
                </a:solidFill>
              </a:rPr>
              <a:t>(bound with albumin)</a:t>
            </a:r>
          </a:p>
          <a:p>
            <a:pPr algn="ctr">
              <a:buNone/>
            </a:pPr>
            <a:endParaRPr lang="en-GB" dirty="0">
              <a:solidFill>
                <a:srgbClr val="002060"/>
              </a:solidFill>
            </a:endParaRPr>
          </a:p>
          <a:p>
            <a:pPr>
              <a:buNone/>
            </a:pPr>
            <a:r>
              <a:rPr lang="en-GB" dirty="0" smtClean="0">
                <a:solidFill>
                  <a:srgbClr val="002060"/>
                </a:solidFill>
              </a:rPr>
              <a:t>                                                                Cells  of body</a:t>
            </a:r>
          </a:p>
          <a:p>
            <a:pPr algn="ctr">
              <a:buNone/>
            </a:pPr>
            <a:endParaRPr lang="en-GB" dirty="0">
              <a:solidFill>
                <a:srgbClr val="002060"/>
              </a:solidFill>
            </a:endParaRPr>
          </a:p>
          <a:p>
            <a:pPr algn="ctr">
              <a:buNone/>
            </a:pPr>
            <a:endParaRPr lang="en-GB" dirty="0" smtClean="0">
              <a:solidFill>
                <a:srgbClr val="002060"/>
              </a:solidFill>
            </a:endParaRPr>
          </a:p>
          <a:p>
            <a:pPr>
              <a:buNone/>
            </a:pPr>
            <a:r>
              <a:rPr lang="en-GB" b="1" dirty="0" smtClean="0">
                <a:solidFill>
                  <a:srgbClr val="002060"/>
                </a:solidFill>
              </a:rPr>
              <a:t>                                                             </a:t>
            </a:r>
            <a:r>
              <a:rPr lang="en-GB" b="1" dirty="0" smtClean="0">
                <a:solidFill>
                  <a:srgbClr val="FF0000"/>
                </a:solidFill>
              </a:rPr>
              <a:t>FA Oxidation</a:t>
            </a:r>
            <a:r>
              <a:rPr lang="en-GB" dirty="0" smtClean="0">
                <a:solidFill>
                  <a:srgbClr val="FF0000"/>
                </a:solidFill>
              </a:rPr>
              <a:t> </a:t>
            </a:r>
            <a:r>
              <a:rPr lang="en-GB" dirty="0" smtClean="0">
                <a:solidFill>
                  <a:srgbClr val="002060"/>
                </a:solidFill>
              </a:rPr>
              <a:t>(in mitochondria)</a:t>
            </a:r>
          </a:p>
          <a:p>
            <a:pPr algn="ctr">
              <a:buNone/>
            </a:pPr>
            <a:endParaRPr lang="en-GB" dirty="0" smtClean="0">
              <a:solidFill>
                <a:srgbClr val="002060"/>
              </a:solidFill>
            </a:endParaRPr>
          </a:p>
          <a:p>
            <a:pPr algn="ctr">
              <a:buNone/>
            </a:pPr>
            <a:r>
              <a:rPr lang="en-GB" dirty="0" smtClean="0">
                <a:solidFill>
                  <a:srgbClr val="002060"/>
                </a:solidFill>
              </a:rPr>
              <a:t>                </a:t>
            </a:r>
            <a:r>
              <a:rPr lang="en-GB" dirty="0" err="1" smtClean="0">
                <a:solidFill>
                  <a:srgbClr val="002060"/>
                </a:solidFill>
              </a:rPr>
              <a:t>Ketone</a:t>
            </a:r>
            <a:r>
              <a:rPr lang="en-GB" dirty="0" smtClean="0">
                <a:solidFill>
                  <a:srgbClr val="002060"/>
                </a:solidFill>
              </a:rPr>
              <a:t> Bodies             Acetyl </a:t>
            </a:r>
            <a:r>
              <a:rPr lang="en-GB" dirty="0" err="1" smtClean="0">
                <a:solidFill>
                  <a:srgbClr val="002060"/>
                </a:solidFill>
              </a:rPr>
              <a:t>CoA</a:t>
            </a:r>
            <a:r>
              <a:rPr lang="en-GB" dirty="0" smtClean="0">
                <a:solidFill>
                  <a:srgbClr val="002060"/>
                </a:solidFill>
              </a:rPr>
              <a:t>             </a:t>
            </a:r>
            <a:r>
              <a:rPr lang="en-GB" dirty="0" err="1" smtClean="0">
                <a:solidFill>
                  <a:srgbClr val="002060"/>
                </a:solidFill>
              </a:rPr>
              <a:t>Kreb`s</a:t>
            </a:r>
            <a:r>
              <a:rPr lang="en-GB" dirty="0" smtClean="0">
                <a:solidFill>
                  <a:srgbClr val="002060"/>
                </a:solidFill>
              </a:rPr>
              <a:t> Cycle (TCA cycle)</a:t>
            </a:r>
          </a:p>
          <a:p>
            <a:pPr>
              <a:buNone/>
            </a:pPr>
            <a:r>
              <a:rPr lang="en-GB" dirty="0" smtClean="0">
                <a:solidFill>
                  <a:srgbClr val="002060"/>
                </a:solidFill>
              </a:rPr>
              <a:t>                   (in liver)</a:t>
            </a:r>
            <a:r>
              <a:rPr lang="ar-SA" dirty="0" smtClean="0">
                <a:solidFill>
                  <a:srgbClr val="002060"/>
                </a:solidFill>
              </a:rPr>
              <a:t> تشرح الدرس القادم </a:t>
            </a:r>
            <a:endParaRPr lang="en-GB" dirty="0" smtClean="0">
              <a:solidFill>
                <a:srgbClr val="002060"/>
              </a:solidFill>
            </a:endParaRPr>
          </a:p>
          <a:p>
            <a:pPr>
              <a:buNone/>
            </a:pPr>
            <a:endParaRPr lang="en-GB" u="sng" dirty="0" smtClean="0">
              <a:solidFill>
                <a:srgbClr val="002060"/>
              </a:solidFill>
            </a:endParaRPr>
          </a:p>
          <a:p>
            <a:pPr>
              <a:buNone/>
            </a:pPr>
            <a:r>
              <a:rPr lang="en-GB" u="sng" dirty="0" smtClean="0">
                <a:solidFill>
                  <a:srgbClr val="002060"/>
                </a:solidFill>
              </a:rPr>
              <a:t>FFA</a:t>
            </a:r>
            <a:r>
              <a:rPr lang="en-GB" dirty="0" smtClean="0">
                <a:solidFill>
                  <a:srgbClr val="002060"/>
                </a:solidFill>
              </a:rPr>
              <a:t> is </a:t>
            </a:r>
            <a:r>
              <a:rPr lang="en-GB" b="1" dirty="0" smtClean="0">
                <a:solidFill>
                  <a:srgbClr val="FF0000"/>
                </a:solidFill>
              </a:rPr>
              <a:t>not</a:t>
            </a:r>
            <a:r>
              <a:rPr lang="en-GB" dirty="0" smtClean="0">
                <a:solidFill>
                  <a:srgbClr val="002060"/>
                </a:solidFill>
              </a:rPr>
              <a:t> </a:t>
            </a:r>
            <a:r>
              <a:rPr lang="en-GB" dirty="0" smtClean="0">
                <a:solidFill>
                  <a:srgbClr val="FF0000"/>
                </a:solidFill>
              </a:rPr>
              <a:t>used</a:t>
            </a:r>
            <a:r>
              <a:rPr lang="en-GB" dirty="0" smtClean="0">
                <a:solidFill>
                  <a:srgbClr val="002060"/>
                </a:solidFill>
              </a:rPr>
              <a:t> by </a:t>
            </a:r>
            <a:r>
              <a:rPr lang="en-GB" b="1" dirty="0" smtClean="0">
                <a:solidFill>
                  <a:srgbClr val="FF0000"/>
                </a:solidFill>
              </a:rPr>
              <a:t>RBCs</a:t>
            </a:r>
            <a:r>
              <a:rPr lang="en-GB" dirty="0" smtClean="0">
                <a:solidFill>
                  <a:srgbClr val="002060"/>
                </a:solidFill>
              </a:rPr>
              <a:t> (no mitochondria)                      </a:t>
            </a:r>
          </a:p>
          <a:p>
            <a:pPr>
              <a:buNone/>
            </a:pPr>
            <a:r>
              <a:rPr lang="en-GB" u="sng" dirty="0" smtClean="0">
                <a:solidFill>
                  <a:srgbClr val="002060"/>
                </a:solidFill>
              </a:rPr>
              <a:t>FFA</a:t>
            </a:r>
            <a:r>
              <a:rPr lang="en-GB" dirty="0" smtClean="0">
                <a:solidFill>
                  <a:srgbClr val="002060"/>
                </a:solidFill>
              </a:rPr>
              <a:t> is </a:t>
            </a:r>
            <a:r>
              <a:rPr lang="en-GB" b="1" dirty="0" smtClean="0">
                <a:solidFill>
                  <a:srgbClr val="FF0000"/>
                </a:solidFill>
              </a:rPr>
              <a:t>not </a:t>
            </a:r>
            <a:r>
              <a:rPr lang="en-GB" dirty="0" smtClean="0">
                <a:solidFill>
                  <a:srgbClr val="FF0000"/>
                </a:solidFill>
              </a:rPr>
              <a:t>used </a:t>
            </a:r>
            <a:r>
              <a:rPr lang="en-GB" dirty="0" smtClean="0">
                <a:solidFill>
                  <a:srgbClr val="002060"/>
                </a:solidFill>
              </a:rPr>
              <a:t>by the </a:t>
            </a:r>
            <a:r>
              <a:rPr lang="en-GB" b="1" dirty="0" smtClean="0">
                <a:solidFill>
                  <a:srgbClr val="FF0000"/>
                </a:solidFill>
              </a:rPr>
              <a:t>brain</a:t>
            </a:r>
            <a:r>
              <a:rPr lang="en-GB" dirty="0" smtClean="0">
                <a:solidFill>
                  <a:srgbClr val="002060"/>
                </a:solidFill>
              </a:rPr>
              <a:t> (BBB)</a:t>
            </a:r>
          </a:p>
          <a:p>
            <a:pPr>
              <a:buNone/>
            </a:pPr>
            <a:endParaRPr lang="en-GB" dirty="0"/>
          </a:p>
        </p:txBody>
      </p:sp>
      <p:cxnSp>
        <p:nvCxnSpPr>
          <p:cNvPr id="5" name="Straight Arrow Connector 4"/>
          <p:cNvCxnSpPr/>
          <p:nvPr/>
        </p:nvCxnSpPr>
        <p:spPr>
          <a:xfrm rot="5400000">
            <a:off x="4429918" y="3142454"/>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394199" y="382111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429124" y="228599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464843" y="446485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286380" y="478632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3571868" y="478632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lstStyle/>
          <a:p>
            <a:r>
              <a:rPr lang="en-GB" b="1" dirty="0" smtClean="0">
                <a:solidFill>
                  <a:srgbClr val="FF0000"/>
                </a:solidFill>
                <a:latin typeface="Symbol" pitchFamily="18" charset="2"/>
              </a:rPr>
              <a:t>b</a:t>
            </a:r>
            <a:r>
              <a:rPr lang="en-GB" b="1" dirty="0" smtClean="0">
                <a:solidFill>
                  <a:srgbClr val="FF0000"/>
                </a:solidFill>
              </a:rPr>
              <a:t>-oxidation of fatty acids</a:t>
            </a:r>
            <a:endParaRPr lang="en-GB" b="1" dirty="0">
              <a:solidFill>
                <a:srgbClr val="FF0000"/>
              </a:solidFill>
            </a:endParaRPr>
          </a:p>
        </p:txBody>
      </p:sp>
      <p:sp>
        <p:nvSpPr>
          <p:cNvPr id="3" name="Content Placeholder 2"/>
          <p:cNvSpPr>
            <a:spLocks noGrp="1"/>
          </p:cNvSpPr>
          <p:nvPr>
            <p:ph idx="1"/>
          </p:nvPr>
        </p:nvSpPr>
        <p:spPr>
          <a:xfrm>
            <a:off x="457200" y="1600200"/>
            <a:ext cx="8229600" cy="4900634"/>
          </a:xfrm>
          <a:ln>
            <a:solidFill>
              <a:srgbClr val="C00000"/>
            </a:solidFill>
          </a:ln>
        </p:spPr>
        <p:txBody>
          <a:bodyPr>
            <a:normAutofit fontScale="92500" lnSpcReduction="20000"/>
          </a:bodyPr>
          <a:lstStyle/>
          <a:p>
            <a:endParaRPr lang="en-GB" sz="2400" dirty="0" smtClean="0">
              <a:solidFill>
                <a:srgbClr val="002060"/>
              </a:solidFill>
            </a:endParaRPr>
          </a:p>
          <a:p>
            <a:r>
              <a:rPr lang="en-GB" sz="2400" dirty="0" smtClean="0">
                <a:solidFill>
                  <a:srgbClr val="002060"/>
                </a:solidFill>
              </a:rPr>
              <a:t>Fatty acids in </a:t>
            </a:r>
            <a:r>
              <a:rPr lang="en-GB" sz="2400" dirty="0" err="1" smtClean="0">
                <a:solidFill>
                  <a:srgbClr val="002060"/>
                </a:solidFill>
              </a:rPr>
              <a:t>cytosol</a:t>
            </a:r>
            <a:r>
              <a:rPr lang="en-GB" sz="2400" dirty="0" smtClean="0">
                <a:solidFill>
                  <a:srgbClr val="002060"/>
                </a:solidFill>
              </a:rPr>
              <a:t>  are </a:t>
            </a:r>
            <a:r>
              <a:rPr lang="en-GB" sz="2400" b="1" dirty="0" smtClean="0">
                <a:solidFill>
                  <a:srgbClr val="FF0000"/>
                </a:solidFill>
              </a:rPr>
              <a:t>transported</a:t>
            </a:r>
            <a:r>
              <a:rPr lang="en-GB" sz="2400" dirty="0" smtClean="0">
                <a:solidFill>
                  <a:srgbClr val="002060"/>
                </a:solidFill>
              </a:rPr>
              <a:t>  to </a:t>
            </a:r>
            <a:r>
              <a:rPr lang="en-GB" sz="2400" b="1" u="sng" dirty="0" smtClean="0">
                <a:solidFill>
                  <a:srgbClr val="002060"/>
                </a:solidFill>
              </a:rPr>
              <a:t>mitochondria</a:t>
            </a:r>
            <a:r>
              <a:rPr lang="ar-SA" sz="2400" b="1" u="sng" dirty="0" smtClean="0">
                <a:solidFill>
                  <a:srgbClr val="002060"/>
                </a:solidFill>
              </a:rPr>
              <a:t> مهم </a:t>
            </a:r>
            <a:endParaRPr lang="en-GB" sz="2400" b="1" u="sng" dirty="0" smtClean="0">
              <a:solidFill>
                <a:srgbClr val="002060"/>
              </a:solidFill>
            </a:endParaRPr>
          </a:p>
          <a:p>
            <a:pPr>
              <a:buNone/>
            </a:pPr>
            <a:endParaRPr lang="en-GB" sz="2400" dirty="0" smtClean="0">
              <a:solidFill>
                <a:srgbClr val="002060"/>
              </a:solidFill>
            </a:endParaRPr>
          </a:p>
          <a:p>
            <a:r>
              <a:rPr lang="en-GB" sz="2400" dirty="0" smtClean="0">
                <a:solidFill>
                  <a:srgbClr val="002060"/>
                </a:solidFill>
                <a:latin typeface="Symbol" pitchFamily="18" charset="2"/>
              </a:rPr>
              <a:t>b</a:t>
            </a:r>
            <a:r>
              <a:rPr lang="en-GB" sz="2400" dirty="0" smtClean="0">
                <a:solidFill>
                  <a:srgbClr val="002060"/>
                </a:solidFill>
              </a:rPr>
              <a:t>-oxidation of fatty acids occurs In the </a:t>
            </a:r>
            <a:r>
              <a:rPr lang="en-GB" sz="2400" b="1" dirty="0" smtClean="0">
                <a:solidFill>
                  <a:srgbClr val="FF0000"/>
                </a:solidFill>
              </a:rPr>
              <a:t>mitochondria</a:t>
            </a:r>
            <a:r>
              <a:rPr lang="ar-SA" sz="2400" b="1" dirty="0" smtClean="0">
                <a:solidFill>
                  <a:srgbClr val="FF0000"/>
                </a:solidFill>
              </a:rPr>
              <a:t>مهم </a:t>
            </a:r>
            <a:endParaRPr lang="en-GB" sz="2400" b="1" dirty="0" smtClean="0">
              <a:solidFill>
                <a:srgbClr val="FF0000"/>
              </a:solidFill>
            </a:endParaRPr>
          </a:p>
          <a:p>
            <a:pPr>
              <a:buNone/>
            </a:pPr>
            <a:endParaRPr lang="en-GB" sz="2400" b="1" dirty="0" smtClean="0">
              <a:solidFill>
                <a:srgbClr val="002060"/>
              </a:solidFill>
            </a:endParaRPr>
          </a:p>
          <a:p>
            <a:r>
              <a:rPr lang="en-GB" sz="2400" dirty="0" smtClean="0">
                <a:solidFill>
                  <a:srgbClr val="002060"/>
                </a:solidFill>
              </a:rPr>
              <a:t>Two carbon fragments are successively removed from carboxyl end of the fatty acid producing  </a:t>
            </a:r>
            <a:r>
              <a:rPr lang="en-GB" sz="2400" b="1" dirty="0" smtClean="0">
                <a:solidFill>
                  <a:srgbClr val="002060"/>
                </a:solidFill>
              </a:rPr>
              <a:t>acetyl </a:t>
            </a:r>
            <a:r>
              <a:rPr lang="en-GB" sz="2400" b="1" dirty="0" err="1" smtClean="0">
                <a:solidFill>
                  <a:srgbClr val="002060"/>
                </a:solidFill>
              </a:rPr>
              <a:t>CoA</a:t>
            </a:r>
            <a:r>
              <a:rPr lang="ar-SA" sz="2400" b="1" dirty="0" smtClean="0">
                <a:solidFill>
                  <a:srgbClr val="002060"/>
                </a:solidFill>
              </a:rPr>
              <a:t>لاحظ الاسم بدون حرف تي</a:t>
            </a:r>
            <a:r>
              <a:rPr lang="en-GB" sz="2400" dirty="0" smtClean="0">
                <a:solidFill>
                  <a:srgbClr val="002060"/>
                </a:solidFill>
              </a:rPr>
              <a:t>, NADH &amp; FADH2</a:t>
            </a:r>
            <a:r>
              <a:rPr lang="ar-SA" sz="2400" dirty="0" smtClean="0">
                <a:solidFill>
                  <a:srgbClr val="002060"/>
                </a:solidFill>
              </a:rPr>
              <a:t> عندما يدخل الفاتي اسد يتم تحليله على مراحل حيث يتم اكسده كربونتين من الفاتي اسد فيتحول الى ( اسايل –بدون تي -  كو اي ) وينتج ناداتش وفاداتش ويستمر التحليل كربونتين كربونتين حتى ينتهي الفاتي </a:t>
            </a:r>
            <a:r>
              <a:rPr lang="ar-SA" sz="2400" dirty="0" smtClean="0">
                <a:solidFill>
                  <a:srgbClr val="002060"/>
                </a:solidFill>
              </a:rPr>
              <a:t>اسد</a:t>
            </a:r>
            <a:endParaRPr lang="en-GB" sz="1100" dirty="0" smtClean="0"/>
          </a:p>
          <a:p>
            <a:pPr algn="ctr">
              <a:buNone/>
            </a:pPr>
            <a:r>
              <a:rPr lang="en-GB" dirty="0"/>
              <a:t> </a:t>
            </a:r>
            <a:r>
              <a:rPr lang="en-GB" dirty="0" smtClean="0"/>
              <a:t>     </a:t>
            </a:r>
            <a:r>
              <a:rPr lang="en-GB" b="1" dirty="0" smtClean="0">
                <a:solidFill>
                  <a:srgbClr val="0070C0"/>
                </a:solidFill>
              </a:rPr>
              <a:t>FA</a:t>
            </a:r>
            <a:r>
              <a:rPr lang="en-GB" dirty="0" smtClean="0"/>
              <a:t> </a:t>
            </a:r>
            <a:r>
              <a:rPr lang="en-GB" dirty="0" smtClean="0">
                <a:solidFill>
                  <a:srgbClr val="0070C0"/>
                </a:solidFill>
              </a:rPr>
              <a:t>(n carbons)</a:t>
            </a:r>
          </a:p>
          <a:p>
            <a:pPr>
              <a:buNone/>
            </a:pPr>
            <a:r>
              <a:rPr lang="en-GB" dirty="0" smtClean="0">
                <a:solidFill>
                  <a:srgbClr val="0070C0"/>
                </a:solidFill>
              </a:rPr>
              <a:t>                </a:t>
            </a:r>
          </a:p>
          <a:p>
            <a:pPr>
              <a:buNone/>
            </a:pPr>
            <a:r>
              <a:rPr lang="en-GB" b="1" dirty="0" smtClean="0">
                <a:solidFill>
                  <a:srgbClr val="0070C0"/>
                </a:solidFill>
              </a:rPr>
              <a:t>FA</a:t>
            </a:r>
            <a:r>
              <a:rPr lang="en-GB" dirty="0" smtClean="0">
                <a:solidFill>
                  <a:srgbClr val="0070C0"/>
                </a:solidFill>
              </a:rPr>
              <a:t>(n-</a:t>
            </a:r>
            <a:r>
              <a:rPr lang="ar-SA" dirty="0" smtClean="0">
                <a:solidFill>
                  <a:srgbClr val="0070C0"/>
                </a:solidFill>
              </a:rPr>
              <a:t>ناقص</a:t>
            </a:r>
            <a:r>
              <a:rPr lang="en-GB" dirty="0" smtClean="0">
                <a:solidFill>
                  <a:srgbClr val="0070C0"/>
                </a:solidFill>
              </a:rPr>
              <a:t>2 carbons</a:t>
            </a:r>
            <a:r>
              <a:rPr lang="ar-SA" dirty="0" smtClean="0">
                <a:solidFill>
                  <a:srgbClr val="0070C0"/>
                </a:solidFill>
              </a:rPr>
              <a:t> لانه تم تحليلهما</a:t>
            </a:r>
            <a:r>
              <a:rPr lang="en-GB" dirty="0" smtClean="0">
                <a:solidFill>
                  <a:srgbClr val="0070C0"/>
                </a:solidFill>
              </a:rPr>
              <a:t>) </a:t>
            </a:r>
            <a:r>
              <a:rPr lang="en-GB" dirty="0" smtClean="0"/>
              <a:t>+ </a:t>
            </a:r>
            <a:r>
              <a:rPr lang="en-GB" b="1" dirty="0" err="1" smtClean="0">
                <a:solidFill>
                  <a:srgbClr val="7030A0"/>
                </a:solidFill>
              </a:rPr>
              <a:t>Acetl</a:t>
            </a:r>
            <a:r>
              <a:rPr lang="en-GB" b="1" dirty="0" smtClean="0">
                <a:solidFill>
                  <a:srgbClr val="7030A0"/>
                </a:solidFill>
              </a:rPr>
              <a:t> </a:t>
            </a:r>
            <a:r>
              <a:rPr lang="en-GB" b="1" dirty="0" err="1" smtClean="0">
                <a:solidFill>
                  <a:srgbClr val="7030A0"/>
                </a:solidFill>
              </a:rPr>
              <a:t>CoA</a:t>
            </a:r>
            <a:r>
              <a:rPr lang="en-GB" b="1" dirty="0" smtClean="0">
                <a:solidFill>
                  <a:srgbClr val="7030A0"/>
                </a:solidFill>
              </a:rPr>
              <a:t> </a:t>
            </a:r>
            <a:r>
              <a:rPr lang="en-GB" dirty="0" smtClean="0"/>
              <a:t>+ </a:t>
            </a:r>
            <a:r>
              <a:rPr lang="en-GB" dirty="0" smtClean="0">
                <a:solidFill>
                  <a:srgbClr val="FF0000"/>
                </a:solidFill>
              </a:rPr>
              <a:t>NADH</a:t>
            </a:r>
            <a:r>
              <a:rPr lang="en-GB" dirty="0" smtClean="0"/>
              <a:t> + </a:t>
            </a:r>
            <a:r>
              <a:rPr lang="en-GB" dirty="0" smtClean="0">
                <a:solidFill>
                  <a:srgbClr val="FF0000"/>
                </a:solidFill>
              </a:rPr>
              <a:t>FADH2</a:t>
            </a:r>
          </a:p>
          <a:p>
            <a:pPr>
              <a:buNone/>
            </a:pPr>
            <a:endParaRPr lang="en-GB" dirty="0"/>
          </a:p>
          <a:p>
            <a:pPr>
              <a:buNone/>
            </a:pPr>
            <a:endParaRPr lang="en-GB" dirty="0"/>
          </a:p>
        </p:txBody>
      </p:sp>
      <p:cxnSp>
        <p:nvCxnSpPr>
          <p:cNvPr id="5" name="Straight Arrow Connector 4"/>
          <p:cNvCxnSpPr/>
          <p:nvPr/>
        </p:nvCxnSpPr>
        <p:spPr>
          <a:xfrm rot="5400000">
            <a:off x="4179885" y="5392751"/>
            <a:ext cx="500066" cy="158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normAutofit/>
          </a:bodyPr>
          <a:lstStyle/>
          <a:p>
            <a:r>
              <a:rPr lang="en-GB" sz="3600" b="1" dirty="0" smtClean="0">
                <a:solidFill>
                  <a:srgbClr val="FF0000"/>
                </a:solidFill>
              </a:rPr>
              <a:t>Transport of Fatty acids to mitochondria</a:t>
            </a:r>
            <a:endParaRPr lang="en-GB" sz="3600" b="1" dirty="0">
              <a:solidFill>
                <a:srgbClr val="FF0000"/>
              </a:solidFill>
            </a:endParaRPr>
          </a:p>
        </p:txBody>
      </p:sp>
      <p:sp>
        <p:nvSpPr>
          <p:cNvPr id="3" name="Content Placeholder 2"/>
          <p:cNvSpPr>
            <a:spLocks noGrp="1"/>
          </p:cNvSpPr>
          <p:nvPr>
            <p:ph idx="1"/>
          </p:nvPr>
        </p:nvSpPr>
        <p:spPr>
          <a:xfrm>
            <a:off x="457200" y="1600200"/>
            <a:ext cx="8258204" cy="4829196"/>
          </a:xfrm>
          <a:ln>
            <a:solidFill>
              <a:srgbClr val="C00000"/>
            </a:solidFill>
          </a:ln>
        </p:spPr>
        <p:txBody>
          <a:bodyPr>
            <a:normAutofit fontScale="92500" lnSpcReduction="20000"/>
          </a:bodyPr>
          <a:lstStyle/>
          <a:p>
            <a:pPr>
              <a:buNone/>
            </a:pPr>
            <a:r>
              <a:rPr lang="en-GB" b="1" dirty="0" smtClean="0">
                <a:solidFill>
                  <a:srgbClr val="FF0000"/>
                </a:solidFill>
              </a:rPr>
              <a:t>1- </a:t>
            </a:r>
            <a:r>
              <a:rPr lang="en-GB" b="1" u="sng" dirty="0" smtClean="0">
                <a:solidFill>
                  <a:srgbClr val="FF0000"/>
                </a:solidFill>
              </a:rPr>
              <a:t>Long-chain fatty acids </a:t>
            </a:r>
          </a:p>
          <a:p>
            <a:pPr>
              <a:buNone/>
            </a:pPr>
            <a:r>
              <a:rPr lang="en-GB" sz="2000" dirty="0"/>
              <a:t> </a:t>
            </a:r>
            <a:r>
              <a:rPr lang="en-GB" sz="2000" dirty="0" smtClean="0"/>
              <a:t>      FAs longer than 12 carbons</a:t>
            </a:r>
          </a:p>
          <a:p>
            <a:pPr>
              <a:buNone/>
            </a:pPr>
            <a:endParaRPr lang="en-GB" sz="1600" b="1" dirty="0" smtClean="0"/>
          </a:p>
          <a:p>
            <a:r>
              <a:rPr lang="en-GB" sz="2400" dirty="0" smtClean="0">
                <a:solidFill>
                  <a:srgbClr val="002060"/>
                </a:solidFill>
              </a:rPr>
              <a:t>Long-chain fatty acids are transported to the mitochondria by </a:t>
            </a:r>
            <a:r>
              <a:rPr lang="en-GB" sz="2400" b="1" dirty="0" err="1" smtClean="0">
                <a:solidFill>
                  <a:srgbClr val="FF0000"/>
                </a:solidFill>
              </a:rPr>
              <a:t>carinitine</a:t>
            </a:r>
            <a:r>
              <a:rPr lang="en-GB" sz="2400" b="1" dirty="0" smtClean="0">
                <a:solidFill>
                  <a:srgbClr val="FF0000"/>
                </a:solidFill>
              </a:rPr>
              <a:t> </a:t>
            </a:r>
            <a:r>
              <a:rPr lang="ar-SA" sz="2400" b="1" dirty="0" smtClean="0">
                <a:solidFill>
                  <a:srgbClr val="FF0000"/>
                </a:solidFill>
              </a:rPr>
              <a:t>اسم الانزيم الذي يدخل الفاتي اسد للخليه </a:t>
            </a:r>
            <a:endParaRPr lang="en-GB" sz="2400" b="1" dirty="0" smtClean="0">
              <a:solidFill>
                <a:srgbClr val="FF0000"/>
              </a:solidFill>
            </a:endParaRPr>
          </a:p>
          <a:p>
            <a:pPr>
              <a:buNone/>
            </a:pPr>
            <a:endParaRPr lang="en-GB" sz="2400" b="1" dirty="0" smtClean="0">
              <a:solidFill>
                <a:srgbClr val="FF0000"/>
              </a:solidFill>
            </a:endParaRPr>
          </a:p>
          <a:p>
            <a:r>
              <a:rPr lang="en-GB" sz="2400" dirty="0" smtClean="0">
                <a:solidFill>
                  <a:srgbClr val="002060"/>
                </a:solidFill>
              </a:rPr>
              <a:t>using </a:t>
            </a:r>
            <a:r>
              <a:rPr lang="en-GB" sz="2400" b="1" dirty="0" err="1" smtClean="0">
                <a:solidFill>
                  <a:srgbClr val="FF0000"/>
                </a:solidFill>
              </a:rPr>
              <a:t>carnitine</a:t>
            </a:r>
            <a:r>
              <a:rPr lang="en-GB" sz="2400" b="1" dirty="0" smtClean="0">
                <a:solidFill>
                  <a:srgbClr val="FF0000"/>
                </a:solidFill>
              </a:rPr>
              <a:t> shuttle</a:t>
            </a:r>
            <a:r>
              <a:rPr lang="ar-SA" sz="2400" b="1" dirty="0" smtClean="0">
                <a:solidFill>
                  <a:srgbClr val="FF0000"/>
                </a:solidFill>
              </a:rPr>
              <a:t> يوصل ويرجع مكانه الاصلي ( سوف تشرح )</a:t>
            </a:r>
            <a:endParaRPr lang="en-GB" sz="2400" b="1" dirty="0" smtClean="0">
              <a:solidFill>
                <a:srgbClr val="FF0000"/>
              </a:solidFill>
            </a:endParaRPr>
          </a:p>
          <a:p>
            <a:pPr>
              <a:buNone/>
            </a:pPr>
            <a:endParaRPr lang="en-GB" sz="2400" b="1" dirty="0" smtClean="0">
              <a:solidFill>
                <a:srgbClr val="FF0000"/>
              </a:solidFill>
            </a:endParaRPr>
          </a:p>
          <a:p>
            <a:r>
              <a:rPr lang="en-GB" sz="2400" b="1" dirty="0" smtClean="0">
                <a:solidFill>
                  <a:srgbClr val="FF0000"/>
                </a:solidFill>
              </a:rPr>
              <a:t>enzymes</a:t>
            </a:r>
            <a:r>
              <a:rPr lang="en-GB" sz="2400" dirty="0" smtClean="0">
                <a:solidFill>
                  <a:srgbClr val="FF0000"/>
                </a:solidFill>
              </a:rPr>
              <a:t> </a:t>
            </a:r>
            <a:r>
              <a:rPr lang="en-GB" sz="2400" dirty="0" smtClean="0">
                <a:solidFill>
                  <a:srgbClr val="002060"/>
                </a:solidFill>
              </a:rPr>
              <a:t>of the shuttle</a:t>
            </a:r>
            <a:r>
              <a:rPr lang="ar-SA" sz="2400" dirty="0" smtClean="0">
                <a:solidFill>
                  <a:srgbClr val="002060"/>
                </a:solidFill>
              </a:rPr>
              <a:t> للايصال يحتاج انزيمين هما</a:t>
            </a:r>
            <a:r>
              <a:rPr lang="en-GB" sz="2400" dirty="0" smtClean="0">
                <a:solidFill>
                  <a:srgbClr val="002060"/>
                </a:solidFill>
              </a:rPr>
              <a:t>:</a:t>
            </a:r>
          </a:p>
          <a:p>
            <a:pPr>
              <a:buNone/>
            </a:pPr>
            <a:r>
              <a:rPr lang="en-GB" sz="2400" dirty="0">
                <a:solidFill>
                  <a:srgbClr val="002060"/>
                </a:solidFill>
              </a:rPr>
              <a:t> </a:t>
            </a:r>
            <a:r>
              <a:rPr lang="en-GB" sz="2400" dirty="0" smtClean="0">
                <a:solidFill>
                  <a:srgbClr val="002060"/>
                </a:solidFill>
              </a:rPr>
              <a:t>        </a:t>
            </a:r>
            <a:r>
              <a:rPr lang="en-US" sz="2400" dirty="0" smtClean="0">
                <a:solidFill>
                  <a:srgbClr val="002060"/>
                </a:solidFill>
              </a:rPr>
              <a:t>1-</a:t>
            </a:r>
            <a:r>
              <a:rPr lang="en-GB" sz="2400" dirty="0" err="1" smtClean="0">
                <a:solidFill>
                  <a:srgbClr val="002060"/>
                </a:solidFill>
              </a:rPr>
              <a:t>carnitine</a:t>
            </a:r>
            <a:r>
              <a:rPr lang="en-GB" sz="2400" dirty="0" smtClean="0">
                <a:solidFill>
                  <a:srgbClr val="002060"/>
                </a:solidFill>
              </a:rPr>
              <a:t> </a:t>
            </a:r>
            <a:r>
              <a:rPr lang="en-GB" sz="2400" dirty="0" err="1" smtClean="0">
                <a:solidFill>
                  <a:srgbClr val="002060"/>
                </a:solidFill>
              </a:rPr>
              <a:t>acyltransferase</a:t>
            </a:r>
            <a:r>
              <a:rPr lang="en-GB" sz="2400" dirty="0" smtClean="0">
                <a:solidFill>
                  <a:srgbClr val="002060"/>
                </a:solidFill>
              </a:rPr>
              <a:t>-I </a:t>
            </a:r>
            <a:r>
              <a:rPr lang="en-GB" sz="2400" b="1" dirty="0" smtClean="0">
                <a:solidFill>
                  <a:srgbClr val="002060"/>
                </a:solidFill>
              </a:rPr>
              <a:t>or</a:t>
            </a:r>
            <a:r>
              <a:rPr lang="en-GB" sz="2400" dirty="0" smtClean="0">
                <a:solidFill>
                  <a:srgbClr val="002060"/>
                </a:solidFill>
              </a:rPr>
              <a:t> </a:t>
            </a:r>
            <a:r>
              <a:rPr lang="en-GB" sz="2400" dirty="0" err="1" smtClean="0">
                <a:solidFill>
                  <a:srgbClr val="002060"/>
                </a:solidFill>
              </a:rPr>
              <a:t>carnitine</a:t>
            </a:r>
            <a:r>
              <a:rPr lang="en-GB" sz="2400" dirty="0" smtClean="0">
                <a:solidFill>
                  <a:srgbClr val="002060"/>
                </a:solidFill>
              </a:rPr>
              <a:t> </a:t>
            </a:r>
            <a:r>
              <a:rPr lang="en-GB" sz="2400" dirty="0" err="1" smtClean="0">
                <a:solidFill>
                  <a:srgbClr val="002060"/>
                </a:solidFill>
              </a:rPr>
              <a:t>palmotyltransferase</a:t>
            </a:r>
            <a:r>
              <a:rPr lang="en-GB" sz="2400" dirty="0" smtClean="0">
                <a:solidFill>
                  <a:srgbClr val="002060"/>
                </a:solidFill>
              </a:rPr>
              <a:t>-II</a:t>
            </a:r>
          </a:p>
          <a:p>
            <a:pPr>
              <a:buNone/>
            </a:pPr>
            <a:r>
              <a:rPr lang="en-GB" sz="2400" dirty="0" smtClean="0">
                <a:solidFill>
                  <a:srgbClr val="00B0F0"/>
                </a:solidFill>
              </a:rPr>
              <a:t>        (</a:t>
            </a:r>
            <a:r>
              <a:rPr lang="en-GB" sz="2400" b="1" i="1" dirty="0" smtClean="0">
                <a:solidFill>
                  <a:srgbClr val="00B0F0"/>
                </a:solidFill>
              </a:rPr>
              <a:t>CAT-I  or CPT-I</a:t>
            </a:r>
            <a:r>
              <a:rPr lang="en-GB" sz="2400" dirty="0" smtClean="0">
                <a:solidFill>
                  <a:srgbClr val="00B0F0"/>
                </a:solidFill>
              </a:rPr>
              <a:t>)</a:t>
            </a:r>
          </a:p>
          <a:p>
            <a:pPr>
              <a:buNone/>
            </a:pPr>
            <a:endParaRPr lang="en-GB" sz="2400" dirty="0" smtClean="0">
              <a:solidFill>
                <a:srgbClr val="002060"/>
              </a:solidFill>
            </a:endParaRPr>
          </a:p>
          <a:p>
            <a:pPr>
              <a:buNone/>
            </a:pPr>
            <a:r>
              <a:rPr lang="en-GB" sz="2400" dirty="0">
                <a:solidFill>
                  <a:srgbClr val="002060"/>
                </a:solidFill>
              </a:rPr>
              <a:t> </a:t>
            </a:r>
            <a:r>
              <a:rPr lang="en-GB" sz="2400" dirty="0" smtClean="0">
                <a:solidFill>
                  <a:srgbClr val="002060"/>
                </a:solidFill>
              </a:rPr>
              <a:t>       2-carnitine </a:t>
            </a:r>
            <a:r>
              <a:rPr lang="en-GB" sz="2400" dirty="0" err="1" smtClean="0">
                <a:solidFill>
                  <a:srgbClr val="002060"/>
                </a:solidFill>
              </a:rPr>
              <a:t>acyl</a:t>
            </a:r>
            <a:r>
              <a:rPr lang="en-GB" sz="2400" dirty="0" smtClean="0">
                <a:solidFill>
                  <a:srgbClr val="002060"/>
                </a:solidFill>
              </a:rPr>
              <a:t> </a:t>
            </a:r>
            <a:r>
              <a:rPr lang="en-GB" sz="2400" dirty="0" err="1" smtClean="0">
                <a:solidFill>
                  <a:srgbClr val="002060"/>
                </a:solidFill>
              </a:rPr>
              <a:t>transferase</a:t>
            </a:r>
            <a:r>
              <a:rPr lang="en-GB" sz="2400" dirty="0" smtClean="0">
                <a:solidFill>
                  <a:srgbClr val="002060"/>
                </a:solidFill>
              </a:rPr>
              <a:t>-II </a:t>
            </a:r>
            <a:r>
              <a:rPr lang="en-GB" sz="2400" b="1" dirty="0" smtClean="0">
                <a:solidFill>
                  <a:srgbClr val="002060"/>
                </a:solidFill>
              </a:rPr>
              <a:t>or</a:t>
            </a:r>
            <a:r>
              <a:rPr lang="en-GB" sz="2400" dirty="0" smtClean="0">
                <a:solidFill>
                  <a:srgbClr val="002060"/>
                </a:solidFill>
              </a:rPr>
              <a:t> </a:t>
            </a:r>
            <a:r>
              <a:rPr lang="en-GB" sz="2400" dirty="0" err="1" smtClean="0">
                <a:solidFill>
                  <a:srgbClr val="002060"/>
                </a:solidFill>
              </a:rPr>
              <a:t>carnitine</a:t>
            </a:r>
            <a:r>
              <a:rPr lang="en-GB" sz="2400" dirty="0" smtClean="0">
                <a:solidFill>
                  <a:srgbClr val="002060"/>
                </a:solidFill>
              </a:rPr>
              <a:t> </a:t>
            </a:r>
            <a:r>
              <a:rPr lang="en-GB" sz="2400" dirty="0" err="1" smtClean="0">
                <a:solidFill>
                  <a:srgbClr val="002060"/>
                </a:solidFill>
              </a:rPr>
              <a:t>palmotyltransferase</a:t>
            </a:r>
            <a:r>
              <a:rPr lang="en-GB" sz="2400" dirty="0" smtClean="0">
                <a:solidFill>
                  <a:srgbClr val="002060"/>
                </a:solidFill>
              </a:rPr>
              <a:t>-II </a:t>
            </a:r>
          </a:p>
          <a:p>
            <a:pPr>
              <a:buNone/>
            </a:pPr>
            <a:r>
              <a:rPr lang="en-GB" sz="2400" dirty="0" smtClean="0">
                <a:solidFill>
                  <a:srgbClr val="00B0F0"/>
                </a:solidFill>
              </a:rPr>
              <a:t>        (</a:t>
            </a:r>
            <a:r>
              <a:rPr lang="en-GB" sz="2400" b="1" i="1" dirty="0" smtClean="0">
                <a:solidFill>
                  <a:srgbClr val="00B0F0"/>
                </a:solidFill>
              </a:rPr>
              <a:t>CAT-II or CPT-II</a:t>
            </a:r>
            <a:r>
              <a:rPr lang="en-GB" sz="2400" dirty="0" smtClean="0">
                <a:solidFill>
                  <a:srgbClr val="00B0F0"/>
                </a:solidFill>
              </a:rPr>
              <a:t>) </a:t>
            </a:r>
            <a:endParaRPr lang="en-GB" sz="2400" dirty="0">
              <a:solidFill>
                <a:srgbClr val="00B0F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158162" cy="1143000"/>
          </a:xfrm>
          <a:ln w="38100">
            <a:solidFill>
              <a:srgbClr val="C00000"/>
            </a:solidFill>
          </a:ln>
        </p:spPr>
        <p:txBody>
          <a:bodyPr/>
          <a:lstStyle/>
          <a:p>
            <a:r>
              <a:rPr lang="en-GB" b="1" dirty="0" smtClean="0">
                <a:solidFill>
                  <a:srgbClr val="FF0000"/>
                </a:solidFill>
              </a:rPr>
              <a:t>Carnitine Shuttle &amp; Enzymes</a:t>
            </a:r>
            <a:endParaRPr lang="en-GB" b="1" dirty="0">
              <a:solidFill>
                <a:srgbClr val="FF0000"/>
              </a:solidFill>
            </a:endParaRPr>
          </a:p>
        </p:txBody>
      </p:sp>
      <p:pic>
        <p:nvPicPr>
          <p:cNvPr id="2050" name="Picture 2" descr="C:\Users\sherif\Desktop\sherif.folder\Lippincot JPG pictures\c16\16_016.jpg"/>
          <p:cNvPicPr>
            <a:picLocks noGrp="1" noChangeAspect="1" noChangeArrowheads="1"/>
          </p:cNvPicPr>
          <p:nvPr>
            <p:ph idx="1"/>
          </p:nvPr>
        </p:nvPicPr>
        <p:blipFill>
          <a:blip r:embed="rId3" cstate="print"/>
          <a:srcRect/>
          <a:stretch>
            <a:fillRect/>
          </a:stretch>
        </p:blipFill>
        <p:spPr bwMode="auto">
          <a:xfrm>
            <a:off x="500034" y="2071678"/>
            <a:ext cx="8143932" cy="4786322"/>
          </a:xfrm>
          <a:prstGeom prst="rect">
            <a:avLst/>
          </a:prstGeom>
          <a:noFill/>
          <a:ln>
            <a:solidFill>
              <a:srgbClr val="C00000"/>
            </a:solidFill>
          </a:ln>
        </p:spPr>
      </p:pic>
      <p:sp>
        <p:nvSpPr>
          <p:cNvPr id="4" name="Rectangle 3"/>
          <p:cNvSpPr/>
          <p:nvPr/>
        </p:nvSpPr>
        <p:spPr>
          <a:xfrm>
            <a:off x="3286116" y="4357694"/>
            <a:ext cx="3286148"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الصوره تشرح عمليه الدخول والمربعات التي على الميمبرين هي الكات 1 والكات 2 ولاحظ الانزيم الموصل في الوسط بين الغلافين ( الميمبرين )</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000660"/>
          </a:xfrm>
          <a:ln>
            <a:solidFill>
              <a:srgbClr val="C00000"/>
            </a:solidFill>
          </a:ln>
        </p:spPr>
        <p:txBody>
          <a:bodyPr/>
          <a:lstStyle/>
          <a:p>
            <a:r>
              <a:rPr lang="en-GB" b="1" u="sng" dirty="0" smtClean="0">
                <a:solidFill>
                  <a:srgbClr val="FF0000"/>
                </a:solidFill>
              </a:rPr>
              <a:t>Inhibitor of </a:t>
            </a:r>
            <a:r>
              <a:rPr lang="en-GB" b="1" u="sng" dirty="0" err="1" smtClean="0">
                <a:solidFill>
                  <a:srgbClr val="FF0000"/>
                </a:solidFill>
              </a:rPr>
              <a:t>carnitine</a:t>
            </a:r>
            <a:r>
              <a:rPr lang="en-GB" b="1" u="sng" dirty="0" smtClean="0">
                <a:solidFill>
                  <a:srgbClr val="FF0000"/>
                </a:solidFill>
              </a:rPr>
              <a:t> shuttle</a:t>
            </a:r>
          </a:p>
          <a:p>
            <a:pPr>
              <a:buNone/>
            </a:pPr>
            <a:endParaRPr lang="en-GB" b="1" dirty="0" smtClean="0"/>
          </a:p>
          <a:p>
            <a:pPr>
              <a:buNone/>
            </a:pPr>
            <a:r>
              <a:rPr lang="en-GB" dirty="0"/>
              <a:t> </a:t>
            </a:r>
            <a:r>
              <a:rPr lang="en-GB" dirty="0" smtClean="0"/>
              <a:t>   - </a:t>
            </a:r>
            <a:r>
              <a:rPr lang="en-GB" sz="2800" dirty="0" smtClean="0">
                <a:solidFill>
                  <a:srgbClr val="0070C0"/>
                </a:solidFill>
              </a:rPr>
              <a:t>occurrence of </a:t>
            </a:r>
            <a:r>
              <a:rPr lang="en-GB" sz="2800" b="1" dirty="0" smtClean="0">
                <a:solidFill>
                  <a:srgbClr val="FF0000"/>
                </a:solidFill>
              </a:rPr>
              <a:t>fatty acid synthesis </a:t>
            </a:r>
            <a:r>
              <a:rPr lang="en-GB" sz="2800" dirty="0" smtClean="0">
                <a:solidFill>
                  <a:srgbClr val="0070C0"/>
                </a:solidFill>
              </a:rPr>
              <a:t>in the </a:t>
            </a:r>
            <a:r>
              <a:rPr lang="en-GB" sz="2800" dirty="0" err="1" smtClean="0">
                <a:solidFill>
                  <a:srgbClr val="0070C0"/>
                </a:solidFill>
              </a:rPr>
              <a:t>cytosol</a:t>
            </a:r>
            <a:r>
              <a:rPr lang="en-GB" sz="2800" dirty="0" smtClean="0">
                <a:solidFill>
                  <a:srgbClr val="0070C0"/>
                </a:solidFill>
              </a:rPr>
              <a:t>    </a:t>
            </a:r>
          </a:p>
          <a:p>
            <a:pPr>
              <a:buNone/>
            </a:pPr>
            <a:r>
              <a:rPr lang="en-GB" sz="2800" dirty="0">
                <a:solidFill>
                  <a:srgbClr val="0070C0"/>
                </a:solidFill>
              </a:rPr>
              <a:t> </a:t>
            </a:r>
            <a:r>
              <a:rPr lang="en-GB" sz="2800" dirty="0" smtClean="0">
                <a:solidFill>
                  <a:srgbClr val="0070C0"/>
                </a:solidFill>
              </a:rPr>
              <a:t>      (indicated by </a:t>
            </a:r>
            <a:r>
              <a:rPr lang="en-GB" sz="2800" dirty="0" err="1" smtClean="0">
                <a:solidFill>
                  <a:srgbClr val="0070C0"/>
                </a:solidFill>
              </a:rPr>
              <a:t>malonyl</a:t>
            </a:r>
            <a:r>
              <a:rPr lang="en-GB" sz="2800" dirty="0" smtClean="0">
                <a:solidFill>
                  <a:srgbClr val="0070C0"/>
                </a:solidFill>
              </a:rPr>
              <a:t> </a:t>
            </a:r>
            <a:r>
              <a:rPr lang="en-GB" sz="2800" dirty="0" err="1" smtClean="0">
                <a:solidFill>
                  <a:srgbClr val="0070C0"/>
                </a:solidFill>
              </a:rPr>
              <a:t>CoA</a:t>
            </a:r>
            <a:r>
              <a:rPr lang="en-GB" sz="2800" dirty="0" smtClean="0">
                <a:solidFill>
                  <a:srgbClr val="0070C0"/>
                </a:solidFill>
              </a:rPr>
              <a:t>)</a:t>
            </a:r>
          </a:p>
          <a:p>
            <a:pPr>
              <a:buNone/>
            </a:pPr>
            <a:endParaRPr lang="en-GB" sz="2800" dirty="0" smtClean="0">
              <a:solidFill>
                <a:srgbClr val="0070C0"/>
              </a:solidFill>
            </a:endParaRPr>
          </a:p>
          <a:p>
            <a:pPr>
              <a:buNone/>
            </a:pPr>
            <a:r>
              <a:rPr lang="en-GB" sz="2800" dirty="0">
                <a:solidFill>
                  <a:srgbClr val="0070C0"/>
                </a:solidFill>
              </a:rPr>
              <a:t> </a:t>
            </a:r>
            <a:r>
              <a:rPr lang="en-GB" sz="2800" dirty="0" smtClean="0">
                <a:solidFill>
                  <a:srgbClr val="0070C0"/>
                </a:solidFill>
              </a:rPr>
              <a:t>    - increased </a:t>
            </a:r>
            <a:r>
              <a:rPr lang="en-GB" sz="2800" b="1" dirty="0" smtClean="0">
                <a:solidFill>
                  <a:srgbClr val="FF0000"/>
                </a:solidFill>
              </a:rPr>
              <a:t>acetyl </a:t>
            </a:r>
            <a:r>
              <a:rPr lang="en-GB" sz="2800" b="1" dirty="0" err="1" smtClean="0">
                <a:solidFill>
                  <a:srgbClr val="FF0000"/>
                </a:solidFill>
              </a:rPr>
              <a:t>CoA</a:t>
            </a:r>
            <a:r>
              <a:rPr lang="en-GB" sz="2800" b="1" dirty="0" smtClean="0">
                <a:solidFill>
                  <a:srgbClr val="FF0000"/>
                </a:solidFill>
              </a:rPr>
              <a:t> / </a:t>
            </a:r>
            <a:r>
              <a:rPr lang="en-GB" sz="2800" b="1" dirty="0" err="1" smtClean="0">
                <a:solidFill>
                  <a:srgbClr val="FF0000"/>
                </a:solidFill>
              </a:rPr>
              <a:t>CoA</a:t>
            </a:r>
            <a:r>
              <a:rPr lang="en-GB" sz="2800" b="1" dirty="0" smtClean="0">
                <a:solidFill>
                  <a:srgbClr val="FF0000"/>
                </a:solidFill>
              </a:rPr>
              <a:t> ratio</a:t>
            </a:r>
          </a:p>
          <a:p>
            <a:pPr>
              <a:buNone/>
            </a:pPr>
            <a:r>
              <a:rPr lang="en-GB" sz="2800" b="1" dirty="0" smtClean="0">
                <a:solidFill>
                  <a:srgbClr val="0070C0"/>
                </a:solidFill>
              </a:rPr>
              <a:t>  </a:t>
            </a:r>
            <a:endParaRPr lang="en-GB" sz="2800" b="1"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1614</Words>
  <Application>Microsoft Office PowerPoint</Application>
  <PresentationFormat>On-screen Show (4:3)</PresentationFormat>
  <Paragraphs>275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Fatty Acids Oxidation</vt:lpstr>
      <vt:lpstr>Fatty acids: are stored in adipose tissue مهم : موقع التخزين, in the form of  TAG  (Glycerol + 3 Fatty Acids) مهم شكل التخزين  TAG: provide concentrated كثيف storage of metabolic energy  Complete oxidation of fatty acids to CO2 &amp; H2O:  9 Kcal/gram of fat </vt:lpstr>
      <vt:lpstr>Fatty Acid oxidation</vt:lpstr>
      <vt:lpstr>اولا Release of fatty acids from TAG in adipose tissue يتم تغيير شكل الدهون من ت ا ج الى فاتي اسد</vt:lpstr>
      <vt:lpstr>Fate تحليل – نهايه  of free fatty acids  (released from TAG)</vt:lpstr>
      <vt:lpstr>b-oxidation of fatty acids</vt:lpstr>
      <vt:lpstr>Transport of Fatty acids to mitochondria</vt:lpstr>
      <vt:lpstr>Carnitine Shuttle &amp; Enzymes</vt:lpstr>
      <vt:lpstr>Slide 9</vt:lpstr>
      <vt:lpstr>  </vt:lpstr>
      <vt:lpstr>Slide 11</vt:lpstr>
      <vt:lpstr>Slide 12</vt:lpstr>
      <vt:lpstr>Slide 13</vt:lpstr>
      <vt:lpstr>Slide 14</vt:lpstr>
      <vt:lpstr>Slide 15</vt:lpstr>
      <vt:lpstr>Slide 16</vt:lpstr>
      <vt:lpstr>Reactions of b-oxidation</vt:lpstr>
      <vt:lpstr>Medium chain fatty acyl acyl CoA dehydrogenase deficiency  (MCAD) مرض </vt:lpstr>
      <vt:lpstr>Energy yield from fatty acid oxidation</vt:lpstr>
      <vt:lpstr> Oxidation of branched-chain fatty acids </vt:lpstr>
      <vt:lpstr>Slide 21</vt:lpstr>
      <vt:lpstr>Ketone Bodiesتغيير شكل الاسايل كو اي للقيام بوظائف لا يقوم بها الاسايل كو اي ( فاتي اسد ) </vt:lpstr>
      <vt:lpstr>Slide 23</vt:lpstr>
      <vt:lpstr>Synthesis of ketone bodies in the liver (KETOGNESIS)</vt:lpstr>
      <vt:lpstr>Reactions of ketone bodies synthesis</vt:lpstr>
      <vt:lpstr> Use of Ketone bodies by peripheral tissues (KETOLYSIS) </vt:lpstr>
      <vt:lpstr>Ketogenesis &amp; KETOLYSIS</vt:lpstr>
      <vt:lpstr>Excessive production of ketone bodies in diabetes mellitus علاقه مرض السكر بافراز اجسام كيتون</vt:lpstr>
      <vt:lpstr>Slide 29</vt:lpstr>
      <vt:lpstr>Slide 30</vt:lpstr>
      <vt:lpstr>Slide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sherif</dc:creator>
  <cp:lastModifiedBy>عبووووودي</cp:lastModifiedBy>
  <cp:revision>193</cp:revision>
  <dcterms:created xsi:type="dcterms:W3CDTF">2010-01-12T07:07:11Z</dcterms:created>
  <dcterms:modified xsi:type="dcterms:W3CDTF">2010-03-01T15:43:04Z</dcterms:modified>
</cp:coreProperties>
</file>