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71" r:id="rId3"/>
    <p:sldId id="256" r:id="rId4"/>
    <p:sldId id="277" r:id="rId5"/>
    <p:sldId id="272" r:id="rId6"/>
    <p:sldId id="274" r:id="rId7"/>
    <p:sldId id="273" r:id="rId8"/>
    <p:sldId id="259" r:id="rId9"/>
    <p:sldId id="276" r:id="rId10"/>
    <p:sldId id="260" r:id="rId11"/>
    <p:sldId id="263" r:id="rId12"/>
    <p:sldId id="279" r:id="rId13"/>
    <p:sldId id="261" r:id="rId14"/>
    <p:sldId id="264" r:id="rId15"/>
    <p:sldId id="284" r:id="rId16"/>
    <p:sldId id="257" r:id="rId17"/>
    <p:sldId id="265" r:id="rId18"/>
    <p:sldId id="267" r:id="rId19"/>
    <p:sldId id="268" r:id="rId20"/>
    <p:sldId id="262" r:id="rId21"/>
    <p:sldId id="269" r:id="rId22"/>
    <p:sldId id="280" r:id="rId23"/>
    <p:sldId id="281" r:id="rId24"/>
    <p:sldId id="266" r:id="rId25"/>
    <p:sldId id="283" r:id="rId26"/>
    <p:sldId id="285" r:id="rId27"/>
    <p:sldId id="270" r:id="rId28"/>
    <p:sldId id="258" r:id="rId29"/>
    <p:sldId id="278" r:id="rId30"/>
    <p:sldId id="28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EEA65D3-BAF2-40CE-ABAF-AB2AC0E6F863}" type="datetimeFigureOut">
              <a:rPr lang="en-US" smtClean="0"/>
              <a:pPr/>
              <a:t>3/4/2010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1C6B537-7951-4360-8316-78940A79C7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EA65D3-BAF2-40CE-ABAF-AB2AC0E6F863}" type="datetimeFigureOut">
              <a:rPr lang="en-US" smtClean="0"/>
              <a:pPr/>
              <a:t>3/4/2010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C6B537-7951-4360-8316-78940A79C7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EA65D3-BAF2-40CE-ABAF-AB2AC0E6F863}" type="datetimeFigureOut">
              <a:rPr lang="en-US" smtClean="0"/>
              <a:pPr/>
              <a:t>3/4/2010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C6B537-7951-4360-8316-78940A79C7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EA65D3-BAF2-40CE-ABAF-AB2AC0E6F863}" type="datetimeFigureOut">
              <a:rPr lang="en-US" smtClean="0"/>
              <a:pPr/>
              <a:t>3/4/2010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C6B537-7951-4360-8316-78940A79C7E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EA65D3-BAF2-40CE-ABAF-AB2AC0E6F863}" type="datetimeFigureOut">
              <a:rPr lang="en-US" smtClean="0"/>
              <a:pPr/>
              <a:t>3/4/2010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C6B537-7951-4360-8316-78940A79C7E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EA65D3-BAF2-40CE-ABAF-AB2AC0E6F863}" type="datetimeFigureOut">
              <a:rPr lang="en-US" smtClean="0"/>
              <a:pPr/>
              <a:t>3/4/2010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C6B537-7951-4360-8316-78940A79C7E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EA65D3-BAF2-40CE-ABAF-AB2AC0E6F863}" type="datetimeFigureOut">
              <a:rPr lang="en-US" smtClean="0"/>
              <a:pPr/>
              <a:t>3/4/2010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C6B537-7951-4360-8316-78940A79C7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EEA65D3-BAF2-40CE-ABAF-AB2AC0E6F863}" type="datetimeFigureOut">
              <a:rPr lang="en-US" smtClean="0"/>
              <a:pPr/>
              <a:t>3/4/2010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C6B537-7951-4360-8316-78940A79C7E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EEA65D3-BAF2-40CE-ABAF-AB2AC0E6F863}" type="datetimeFigureOut">
              <a:rPr lang="en-US" smtClean="0"/>
              <a:pPr/>
              <a:t>3/4/2010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C6B537-7951-4360-8316-78940A79C7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EEA65D3-BAF2-40CE-ABAF-AB2AC0E6F863}" type="datetimeFigureOut">
              <a:rPr lang="en-US" smtClean="0"/>
              <a:pPr/>
              <a:t>3/4/2010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C6B537-7951-4360-8316-78940A79C7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EEA65D3-BAF2-40CE-ABAF-AB2AC0E6F863}" type="datetimeFigureOut">
              <a:rPr lang="en-US" smtClean="0"/>
              <a:pPr/>
              <a:t>3/4/2010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1C6B537-7951-4360-8316-78940A79C7E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EEA65D3-BAF2-40CE-ABAF-AB2AC0E6F863}" type="datetimeFigureOut">
              <a:rPr lang="en-US" smtClean="0"/>
              <a:pPr/>
              <a:t>3/4/2010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C6B537-7951-4360-8316-78940A79C7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TUBERCULOSIS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latin typeface="Angsana New" pitchFamily="18" charset="-34"/>
                <a:cs typeface="Angsana New" pitchFamily="18" charset="-34"/>
              </a:rPr>
              <a:t>When resistance to infection is particularly poor, a "</a:t>
            </a:r>
            <a:r>
              <a:rPr lang="en-US" sz="3600" dirty="0" err="1" smtClean="0">
                <a:latin typeface="Angsana New" pitchFamily="18" charset="-34"/>
                <a:cs typeface="Angsana New" pitchFamily="18" charset="-34"/>
              </a:rPr>
              <a:t>miliary</a:t>
            </a:r>
            <a:r>
              <a:rPr lang="en-US" sz="3600" dirty="0" smtClean="0">
                <a:latin typeface="Angsana New" pitchFamily="18" charset="-34"/>
                <a:cs typeface="Angsana New" pitchFamily="18" charset="-34"/>
              </a:rPr>
              <a:t>“ </a:t>
            </a:r>
            <a:r>
              <a:rPr lang="ar-SA" sz="3600" dirty="0" smtClean="0">
                <a:latin typeface="Angsana New" pitchFamily="18" charset="-34"/>
                <a:cs typeface="Angsana New" pitchFamily="18" charset="-34"/>
              </a:rPr>
              <a:t>انتشار التي بي حول الجسم </a:t>
            </a:r>
            <a:r>
              <a:rPr lang="en-US" sz="3600" dirty="0" smtClean="0">
                <a:latin typeface="Angsana New" pitchFamily="18" charset="-34"/>
                <a:cs typeface="Angsana New" pitchFamily="18" charset="-34"/>
              </a:rPr>
              <a:t> </a:t>
            </a:r>
            <a:r>
              <a:rPr lang="en-US" sz="3600" dirty="0" smtClean="0">
                <a:latin typeface="Angsana New" pitchFamily="18" charset="-34"/>
                <a:cs typeface="Angsana New" pitchFamily="18" charset="-34"/>
              </a:rPr>
              <a:t>pattern of spread can occur in which there are a </a:t>
            </a:r>
            <a:r>
              <a:rPr lang="en-US" sz="3600" dirty="0" smtClean="0">
                <a:latin typeface="Angsana New" pitchFamily="18" charset="-34"/>
                <a:cs typeface="Angsana New" pitchFamily="18" charset="-34"/>
              </a:rPr>
              <a:t>myriad </a:t>
            </a:r>
            <a:r>
              <a:rPr lang="ar-SA" sz="3600" dirty="0" smtClean="0">
                <a:latin typeface="Angsana New" pitchFamily="18" charset="-34"/>
                <a:cs typeface="Angsana New" pitchFamily="18" charset="-34"/>
              </a:rPr>
              <a:t>عدد لا يحصى</a:t>
            </a:r>
            <a:r>
              <a:rPr lang="en-US" sz="3600" dirty="0" smtClean="0">
                <a:latin typeface="Angsana New" pitchFamily="18" charset="-34"/>
                <a:cs typeface="Angsana New" pitchFamily="18" charset="-34"/>
              </a:rPr>
              <a:t> </a:t>
            </a:r>
            <a:r>
              <a:rPr lang="en-US" sz="3600" dirty="0" smtClean="0">
                <a:latin typeface="Angsana New" pitchFamily="18" charset="-34"/>
                <a:cs typeface="Angsana New" pitchFamily="18" charset="-34"/>
              </a:rPr>
              <a:t>of small </a:t>
            </a:r>
            <a:r>
              <a:rPr lang="en-US" sz="3600" dirty="0" smtClean="0">
                <a:latin typeface="Angsana New" pitchFamily="18" charset="-34"/>
                <a:cs typeface="Angsana New" pitchFamily="18" charset="-34"/>
              </a:rPr>
              <a:t>millet </a:t>
            </a:r>
            <a:r>
              <a:rPr lang="ar-SA" sz="3600" dirty="0" smtClean="0">
                <a:latin typeface="Angsana New" pitchFamily="18" charset="-34"/>
                <a:cs typeface="Angsana New" pitchFamily="18" charset="-34"/>
              </a:rPr>
              <a:t>ذرات</a:t>
            </a:r>
            <a:r>
              <a:rPr lang="en-US" sz="3600" dirty="0" smtClean="0">
                <a:latin typeface="Angsana New" pitchFamily="18" charset="-34"/>
                <a:cs typeface="Angsana New" pitchFamily="18" charset="-34"/>
              </a:rPr>
              <a:t> </a:t>
            </a:r>
            <a:r>
              <a:rPr lang="en-US" sz="3600" dirty="0" smtClean="0">
                <a:latin typeface="Angsana New" pitchFamily="18" charset="-34"/>
                <a:cs typeface="Angsana New" pitchFamily="18" charset="-34"/>
              </a:rPr>
              <a:t>seed (1-3 mm) sized </a:t>
            </a:r>
            <a:r>
              <a:rPr lang="en-US" sz="3600" dirty="0" err="1" smtClean="0">
                <a:latin typeface="Angsana New" pitchFamily="18" charset="-34"/>
                <a:cs typeface="Angsana New" pitchFamily="18" charset="-34"/>
              </a:rPr>
              <a:t>granulomas</a:t>
            </a:r>
            <a:r>
              <a:rPr lang="en-US" sz="3600" dirty="0" smtClean="0">
                <a:latin typeface="Angsana New" pitchFamily="18" charset="-34"/>
                <a:cs typeface="Angsana New" pitchFamily="18" charset="-34"/>
              </a:rPr>
              <a:t>, either in lung or in other organs.</a:t>
            </a:r>
            <a:endParaRPr lang="en-US" sz="3600" dirty="0">
              <a:latin typeface="Angsana New" pitchFamily="18" charset="-34"/>
              <a:cs typeface="Angsana New" pitchFamily="18" charset="-34"/>
            </a:endParaRPr>
          </a:p>
        </p:txBody>
      </p:sp>
      <p:sp>
        <p:nvSpPr>
          <p:cNvPr id="2" name="Title 1"/>
          <p:cNvSpPr>
            <a:spLocks noGrp="1"/>
          </p:cNvSpPr>
          <p:nvPr>
            <p:ph type="title"/>
          </p:nvPr>
        </p:nvSpPr>
        <p:spPr/>
        <p:txBody>
          <a:bodyPr>
            <a:normAutofit/>
          </a:bodyPr>
          <a:lstStyle/>
          <a:p>
            <a:r>
              <a:rPr lang="en-US" sz="6600" dirty="0" smtClean="0">
                <a:solidFill>
                  <a:srgbClr val="FF0000"/>
                </a:solidFill>
                <a:latin typeface="Angsana New" pitchFamily="18" charset="-34"/>
                <a:cs typeface="Angsana New" pitchFamily="18" charset="-34"/>
              </a:rPr>
              <a:t>Pathogenesis </a:t>
            </a:r>
            <a:endParaRPr lang="en-US" sz="6600" dirty="0">
              <a:solidFill>
                <a:srgbClr val="FF0000"/>
              </a:solidFill>
              <a:latin typeface="Angsana New" pitchFamily="18" charset="-34"/>
              <a:cs typeface="Angsana New" pitchFamily="18" charset="-3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Documents and Settings\Dr.Fauzia\My Documents\My Pictures\CAVITATION.jpg"/>
          <p:cNvPicPr>
            <a:picLocks noGrp="1" noChangeAspect="1" noChangeArrowheads="1"/>
          </p:cNvPicPr>
          <p:nvPr>
            <p:ph idx="1"/>
          </p:nvPr>
        </p:nvPicPr>
        <p:blipFill>
          <a:blip r:embed="rId2" cstate="print"/>
          <a:stretch>
            <a:fillRect/>
          </a:stretch>
        </p:blipFill>
        <p:spPr bwMode="auto">
          <a:xfrm>
            <a:off x="2057400" y="1447800"/>
            <a:ext cx="4343400" cy="4724400"/>
          </a:xfrm>
          <a:prstGeom prst="rect">
            <a:avLst/>
          </a:prstGeom>
          <a:noFill/>
        </p:spPr>
      </p:pic>
      <p:sp>
        <p:nvSpPr>
          <p:cNvPr id="2" name="Title 1"/>
          <p:cNvSpPr>
            <a:spLocks noGrp="1"/>
          </p:cNvSpPr>
          <p:nvPr>
            <p:ph type="title"/>
          </p:nvPr>
        </p:nvSpPr>
        <p:spPr/>
        <p:txBody>
          <a:bodyPr>
            <a:normAutofit/>
          </a:bodyPr>
          <a:lstStyle/>
          <a:p>
            <a:r>
              <a:rPr lang="en-US" sz="5400" dirty="0" smtClean="0">
                <a:latin typeface="Angsana New" pitchFamily="18" charset="-34"/>
                <a:cs typeface="Angsana New" pitchFamily="18" charset="-34"/>
              </a:rPr>
              <a:t>Secondary </a:t>
            </a:r>
            <a:r>
              <a:rPr lang="en-US" sz="5400" dirty="0" smtClean="0">
                <a:latin typeface="Angsana New" pitchFamily="18" charset="-34"/>
                <a:cs typeface="Angsana New" pitchFamily="18" charset="-34"/>
              </a:rPr>
              <a:t>TB  </a:t>
            </a:r>
            <a:r>
              <a:rPr lang="ar-SA" sz="5400" dirty="0" smtClean="0">
                <a:latin typeface="Angsana New" pitchFamily="18" charset="-34"/>
                <a:cs typeface="Angsana New" pitchFamily="18" charset="-34"/>
              </a:rPr>
              <a:t>لاحظ وجود تنخرات</a:t>
            </a:r>
            <a:r>
              <a:rPr lang="en-US" sz="5400" dirty="0" smtClean="0">
                <a:latin typeface="Angsana New" pitchFamily="18" charset="-34"/>
                <a:cs typeface="Angsana New" pitchFamily="18" charset="-34"/>
              </a:rPr>
              <a:t> </a:t>
            </a:r>
            <a:endParaRPr lang="en-US" sz="5400" dirty="0">
              <a:latin typeface="Angsana New" pitchFamily="18" charset="-34"/>
              <a:cs typeface="Angsana New" pitchFamily="18" charset="-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smtClean="0"/>
              <a:t>   </a:t>
            </a:r>
            <a:r>
              <a:rPr lang="en-US" b="1" dirty="0" smtClean="0"/>
              <a:t>Preventing </a:t>
            </a:r>
            <a:r>
              <a:rPr lang="ar-SA" b="1" dirty="0" smtClean="0"/>
              <a:t>منع</a:t>
            </a:r>
            <a:r>
              <a:rPr lang="en-US" b="1" dirty="0" smtClean="0"/>
              <a:t> </a:t>
            </a:r>
            <a:r>
              <a:rPr lang="en-US" b="1" dirty="0" smtClean="0"/>
              <a:t>Latent TB Infection from Progressing to TB </a:t>
            </a:r>
            <a:r>
              <a:rPr lang="en-US" b="1" dirty="0" smtClean="0"/>
              <a:t>Disease </a:t>
            </a:r>
            <a:r>
              <a:rPr lang="ar-SA" b="1" dirty="0" smtClean="0"/>
              <a:t>الناس الذين ينصح متابعتهم لمنع تنشط البكتيريا لانهم اكثر عرضه لحدوث ذلك وهم :</a:t>
            </a:r>
            <a:endParaRPr lang="en-US" b="1" dirty="0" smtClean="0"/>
          </a:p>
          <a:p>
            <a:r>
              <a:rPr lang="en-US" sz="3000" dirty="0" smtClean="0">
                <a:latin typeface="AngsanaUPC" pitchFamily="18" charset="-34"/>
                <a:cs typeface="AngsanaUPC" pitchFamily="18" charset="-34"/>
              </a:rPr>
              <a:t>People with HIV infection </a:t>
            </a:r>
          </a:p>
          <a:p>
            <a:r>
              <a:rPr lang="en-US" sz="3000" dirty="0" smtClean="0">
                <a:latin typeface="AngsanaUPC" pitchFamily="18" charset="-34"/>
                <a:cs typeface="AngsanaUPC" pitchFamily="18" charset="-34"/>
              </a:rPr>
              <a:t>People who became infected with TB bacteria in the last 2 years </a:t>
            </a:r>
          </a:p>
          <a:p>
            <a:r>
              <a:rPr lang="en-US" sz="3000" dirty="0" smtClean="0">
                <a:latin typeface="AngsanaUPC" pitchFamily="18" charset="-34"/>
                <a:cs typeface="AngsanaUPC" pitchFamily="18" charset="-34"/>
              </a:rPr>
              <a:t>Babies and young children </a:t>
            </a:r>
          </a:p>
          <a:p>
            <a:r>
              <a:rPr lang="en-US" sz="3000" dirty="0" smtClean="0">
                <a:latin typeface="AngsanaUPC" pitchFamily="18" charset="-34"/>
                <a:cs typeface="AngsanaUPC" pitchFamily="18" charset="-34"/>
              </a:rPr>
              <a:t>People who inject illegal </a:t>
            </a:r>
            <a:r>
              <a:rPr lang="en-US" sz="3000" dirty="0" smtClean="0">
                <a:latin typeface="AngsanaUPC" pitchFamily="18" charset="-34"/>
                <a:cs typeface="AngsanaUPC" pitchFamily="18" charset="-34"/>
              </a:rPr>
              <a:t>drugs </a:t>
            </a:r>
            <a:r>
              <a:rPr lang="ar-SA" sz="3000" dirty="0" smtClean="0">
                <a:latin typeface="AngsanaUPC" pitchFamily="18" charset="-34"/>
                <a:cs typeface="AngsanaUPC" pitchFamily="18" charset="-34"/>
              </a:rPr>
              <a:t>مخدرات</a:t>
            </a:r>
            <a:r>
              <a:rPr lang="en-US" sz="3000" dirty="0" smtClean="0">
                <a:latin typeface="AngsanaUPC" pitchFamily="18" charset="-34"/>
                <a:cs typeface="AngsanaUPC" pitchFamily="18" charset="-34"/>
              </a:rPr>
              <a:t> </a:t>
            </a:r>
            <a:endParaRPr lang="en-US" sz="3000" dirty="0" smtClean="0">
              <a:latin typeface="AngsanaUPC" pitchFamily="18" charset="-34"/>
              <a:cs typeface="AngsanaUPC" pitchFamily="18" charset="-34"/>
            </a:endParaRPr>
          </a:p>
          <a:p>
            <a:r>
              <a:rPr lang="en-US" sz="3000" dirty="0" smtClean="0">
                <a:latin typeface="AngsanaUPC" pitchFamily="18" charset="-34"/>
                <a:cs typeface="AngsanaUPC" pitchFamily="18" charset="-34"/>
              </a:rPr>
              <a:t>People who are sick with other diseases that weaken the immune system </a:t>
            </a:r>
          </a:p>
          <a:p>
            <a:r>
              <a:rPr lang="en-US" sz="3000" dirty="0" smtClean="0">
                <a:latin typeface="AngsanaUPC" pitchFamily="18" charset="-34"/>
                <a:cs typeface="AngsanaUPC" pitchFamily="18" charset="-34"/>
              </a:rPr>
              <a:t>Elderly people </a:t>
            </a:r>
          </a:p>
          <a:p>
            <a:r>
              <a:rPr lang="en-US" sz="3000" dirty="0" smtClean="0">
                <a:latin typeface="AngsanaUPC" pitchFamily="18" charset="-34"/>
                <a:cs typeface="AngsanaUPC" pitchFamily="18" charset="-34"/>
              </a:rPr>
              <a:t>People who were not treated correctly for TB in the past</a:t>
            </a:r>
          </a:p>
          <a:p>
            <a:endParaRPr lang="en-US" sz="3000" b="1" dirty="0" smtClean="0">
              <a:latin typeface="AngsanaUPC" pitchFamily="18" charset="-34"/>
              <a:cs typeface="AngsanaUPC" pitchFamily="18" charset="-34"/>
            </a:endParaRPr>
          </a:p>
          <a:p>
            <a:r>
              <a:rPr lang="en-US" sz="3000" u="sng" dirty="0" smtClean="0">
                <a:latin typeface="AngsanaUPC" pitchFamily="18" charset="-34"/>
                <a:cs typeface="AngsanaUPC" pitchFamily="18" charset="-34"/>
              </a:rPr>
              <a:t>INH </a:t>
            </a:r>
            <a:r>
              <a:rPr lang="ar-SA" sz="3000" u="sng" dirty="0" smtClean="0">
                <a:latin typeface="AngsanaUPC" pitchFamily="18" charset="-34"/>
                <a:cs typeface="AngsanaUPC" pitchFamily="18" charset="-34"/>
              </a:rPr>
              <a:t>اسم دواء يفصل المحاضره القادمه</a:t>
            </a:r>
            <a:r>
              <a:rPr lang="en-US" sz="3000" u="sng" dirty="0" smtClean="0">
                <a:latin typeface="AngsanaUPC" pitchFamily="18" charset="-34"/>
                <a:cs typeface="AngsanaUPC" pitchFamily="18" charset="-34"/>
              </a:rPr>
              <a:t> </a:t>
            </a:r>
            <a:r>
              <a:rPr lang="en-US" sz="3000" u="sng" dirty="0" smtClean="0">
                <a:latin typeface="AngsanaUPC" pitchFamily="18" charset="-34"/>
                <a:cs typeface="AngsanaUPC" pitchFamily="18" charset="-34"/>
              </a:rPr>
              <a:t>for 9 months is the preferred regimen</a:t>
            </a:r>
            <a:endParaRPr lang="en-US" sz="3000" u="sng" dirty="0">
              <a:latin typeface="AngsanaUPC" pitchFamily="18" charset="-34"/>
              <a:cs typeface="AngsanaUPC" pitchFamily="18" charset="-34"/>
            </a:endParaRPr>
          </a:p>
        </p:txBody>
      </p:sp>
      <p:sp>
        <p:nvSpPr>
          <p:cNvPr id="2" name="Title 1"/>
          <p:cNvSpPr>
            <a:spLocks noGrp="1"/>
          </p:cNvSpPr>
          <p:nvPr>
            <p:ph type="title"/>
          </p:nvPr>
        </p:nvSpPr>
        <p:spPr/>
        <p:txBody>
          <a:bodyPr>
            <a:normAutofit/>
          </a:bodyPr>
          <a:lstStyle/>
          <a:p>
            <a:r>
              <a:rPr lang="en-US" sz="6000" dirty="0" smtClean="0">
                <a:solidFill>
                  <a:srgbClr val="FF0000"/>
                </a:solidFill>
                <a:latin typeface="Angsana New" pitchFamily="18" charset="-34"/>
                <a:cs typeface="Angsana New" pitchFamily="18" charset="-34"/>
              </a:rPr>
              <a:t>Latent </a:t>
            </a:r>
            <a:r>
              <a:rPr lang="ar-SA" sz="6000" dirty="0" smtClean="0">
                <a:solidFill>
                  <a:srgbClr val="FF0000"/>
                </a:solidFill>
                <a:latin typeface="Angsana New" pitchFamily="18" charset="-34"/>
                <a:cs typeface="Angsana New" pitchFamily="18" charset="-34"/>
              </a:rPr>
              <a:t>كامن</a:t>
            </a:r>
            <a:r>
              <a:rPr lang="en-US" sz="6000" dirty="0" smtClean="0">
                <a:solidFill>
                  <a:srgbClr val="FF0000"/>
                </a:solidFill>
                <a:latin typeface="Angsana New" pitchFamily="18" charset="-34"/>
                <a:cs typeface="Angsana New" pitchFamily="18" charset="-34"/>
              </a:rPr>
              <a:t> </a:t>
            </a:r>
            <a:r>
              <a:rPr lang="en-US" sz="6000" dirty="0" smtClean="0">
                <a:solidFill>
                  <a:srgbClr val="FF0000"/>
                </a:solidFill>
                <a:latin typeface="Angsana New" pitchFamily="18" charset="-34"/>
                <a:cs typeface="Angsana New" pitchFamily="18" charset="-34"/>
              </a:rPr>
              <a:t>TB </a:t>
            </a:r>
            <a:endParaRPr lang="en-US" sz="6000" dirty="0">
              <a:solidFill>
                <a:srgbClr val="FF0000"/>
              </a:solidFill>
              <a:latin typeface="Angsana New" pitchFamily="18" charset="-34"/>
              <a:cs typeface="Angsana New" pitchFamily="18" charset="-3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153400" cy="5029200"/>
          </a:xfrm>
        </p:spPr>
        <p:txBody>
          <a:bodyPr>
            <a:normAutofit fontScale="92500"/>
          </a:bodyPr>
          <a:lstStyle/>
          <a:p>
            <a:r>
              <a:rPr lang="en-US" sz="2800" b="1" dirty="0" smtClean="0">
                <a:latin typeface="AngsanaUPC" pitchFamily="18" charset="-34"/>
                <a:cs typeface="AngsanaUPC" pitchFamily="18" charset="-34"/>
              </a:rPr>
              <a:t>Skeletal </a:t>
            </a:r>
            <a:r>
              <a:rPr lang="ar-SA" sz="2800" b="1" dirty="0" smtClean="0">
                <a:latin typeface="AngsanaUPC" pitchFamily="18" charset="-34"/>
                <a:cs typeface="AngsanaUPC" pitchFamily="18" charset="-34"/>
              </a:rPr>
              <a:t>العظمي</a:t>
            </a:r>
            <a:r>
              <a:rPr lang="en-US" sz="2800" b="1" dirty="0" smtClean="0">
                <a:latin typeface="AngsanaUPC" pitchFamily="18" charset="-34"/>
                <a:cs typeface="AngsanaUPC" pitchFamily="18" charset="-34"/>
              </a:rPr>
              <a:t> </a:t>
            </a:r>
            <a:r>
              <a:rPr lang="en-US" sz="2800" b="1" dirty="0" smtClean="0">
                <a:latin typeface="AngsanaUPC" pitchFamily="18" charset="-34"/>
                <a:cs typeface="AngsanaUPC" pitchFamily="18" charset="-34"/>
              </a:rPr>
              <a:t>Tuberculosis:</a:t>
            </a:r>
            <a:r>
              <a:rPr lang="en-US" sz="2800" dirty="0" smtClean="0">
                <a:latin typeface="AngsanaUPC" pitchFamily="18" charset="-34"/>
                <a:cs typeface="AngsanaUPC" pitchFamily="18" charset="-34"/>
              </a:rPr>
              <a:t> TB </a:t>
            </a:r>
            <a:r>
              <a:rPr lang="en-US" sz="2800" dirty="0" err="1" smtClean="0">
                <a:latin typeface="AngsanaUPC" pitchFamily="18" charset="-34"/>
                <a:cs typeface="AngsanaUPC" pitchFamily="18" charset="-34"/>
              </a:rPr>
              <a:t>osteomyelitis</a:t>
            </a:r>
            <a:r>
              <a:rPr lang="en-US" sz="2800" dirty="0" smtClean="0">
                <a:latin typeface="AngsanaUPC" pitchFamily="18" charset="-34"/>
                <a:cs typeface="AngsanaUPC" pitchFamily="18" charset="-34"/>
              </a:rPr>
              <a:t> </a:t>
            </a:r>
            <a:r>
              <a:rPr lang="ar-SA" sz="2800" dirty="0" smtClean="0">
                <a:latin typeface="AngsanaUPC" pitchFamily="18" charset="-34"/>
                <a:cs typeface="AngsanaUPC" pitchFamily="18" charset="-34"/>
              </a:rPr>
              <a:t>التهاب العظم</a:t>
            </a:r>
            <a:r>
              <a:rPr lang="en-US" sz="2800" dirty="0" smtClean="0">
                <a:latin typeface="AngsanaUPC" pitchFamily="18" charset="-34"/>
                <a:cs typeface="AngsanaUPC" pitchFamily="18" charset="-34"/>
              </a:rPr>
              <a:t> </a:t>
            </a:r>
            <a:r>
              <a:rPr lang="en-US" sz="2800" dirty="0" smtClean="0">
                <a:latin typeface="AngsanaUPC" pitchFamily="18" charset="-34"/>
                <a:cs typeface="AngsanaUPC" pitchFamily="18" charset="-34"/>
              </a:rPr>
              <a:t>involves mainly the </a:t>
            </a:r>
            <a:r>
              <a:rPr lang="en-US" sz="2800" dirty="0" smtClean="0">
                <a:solidFill>
                  <a:srgbClr val="FF0000"/>
                </a:solidFill>
                <a:latin typeface="AngsanaUPC" pitchFamily="18" charset="-34"/>
                <a:cs typeface="AngsanaUPC" pitchFamily="18" charset="-34"/>
              </a:rPr>
              <a:t>thoracic and lumbar vertebrae</a:t>
            </a:r>
            <a:r>
              <a:rPr lang="en-US" sz="2800" dirty="0" smtClean="0">
                <a:latin typeface="AngsanaUPC" pitchFamily="18" charset="-34"/>
                <a:cs typeface="AngsanaUPC" pitchFamily="18" charset="-34"/>
              </a:rPr>
              <a:t> (known as </a:t>
            </a:r>
            <a:r>
              <a:rPr lang="en-US" sz="2800" dirty="0" err="1" smtClean="0">
                <a:latin typeface="AngsanaUPC" pitchFamily="18" charset="-34"/>
                <a:cs typeface="AngsanaUPC" pitchFamily="18" charset="-34"/>
              </a:rPr>
              <a:t>Pott's</a:t>
            </a:r>
            <a:r>
              <a:rPr lang="en-US" sz="2800" dirty="0" smtClean="0">
                <a:latin typeface="AngsanaUPC" pitchFamily="18" charset="-34"/>
                <a:cs typeface="AngsanaUPC" pitchFamily="18" charset="-34"/>
              </a:rPr>
              <a:t> disease) followed by </a:t>
            </a:r>
            <a:r>
              <a:rPr lang="en-US" sz="2800" dirty="0" smtClean="0">
                <a:solidFill>
                  <a:srgbClr val="FF0000"/>
                </a:solidFill>
                <a:latin typeface="AngsanaUPC" pitchFamily="18" charset="-34"/>
                <a:cs typeface="AngsanaUPC" pitchFamily="18" charset="-34"/>
              </a:rPr>
              <a:t>knee and hip.</a:t>
            </a:r>
          </a:p>
          <a:p>
            <a:r>
              <a:rPr lang="en-US" sz="2800" b="1" dirty="0" smtClean="0">
                <a:latin typeface="Angsana New" pitchFamily="18" charset="-34"/>
                <a:cs typeface="Angsana New" pitchFamily="18" charset="-34"/>
              </a:rPr>
              <a:t>Genital </a:t>
            </a:r>
            <a:r>
              <a:rPr lang="en-US" sz="2800" b="1" dirty="0" smtClean="0">
                <a:latin typeface="Angsana New" pitchFamily="18" charset="-34"/>
                <a:cs typeface="Angsana New" pitchFamily="18" charset="-34"/>
              </a:rPr>
              <a:t>Tract </a:t>
            </a:r>
            <a:r>
              <a:rPr lang="ar-SA" sz="2800" b="1" dirty="0" smtClean="0">
                <a:latin typeface="Angsana New" pitchFamily="18" charset="-34"/>
                <a:cs typeface="Angsana New" pitchFamily="18" charset="-34"/>
              </a:rPr>
              <a:t>الجهاز التناسلي ( كلش الا )</a:t>
            </a:r>
            <a:r>
              <a:rPr lang="en-US" sz="2800" b="1" dirty="0" smtClean="0">
                <a:latin typeface="Angsana New" pitchFamily="18" charset="-34"/>
                <a:cs typeface="Angsana New" pitchFamily="18" charset="-34"/>
              </a:rPr>
              <a:t> </a:t>
            </a:r>
            <a:r>
              <a:rPr lang="en-US" sz="2800" b="1" dirty="0" smtClean="0">
                <a:latin typeface="Angsana New" pitchFamily="18" charset="-34"/>
                <a:cs typeface="Angsana New" pitchFamily="18" charset="-34"/>
              </a:rPr>
              <a:t>Tuberculosis:</a:t>
            </a:r>
          </a:p>
          <a:p>
            <a:r>
              <a:rPr lang="en-US" sz="2800" b="1" dirty="0" smtClean="0">
                <a:latin typeface="Angsana New" pitchFamily="18" charset="-34"/>
                <a:cs typeface="Angsana New" pitchFamily="18" charset="-34"/>
              </a:rPr>
              <a:t>Urinary Tract Tuberculosis:</a:t>
            </a:r>
          </a:p>
          <a:p>
            <a:r>
              <a:rPr lang="en-US" sz="2800" b="1" dirty="0" smtClean="0">
                <a:latin typeface="Angsana New" pitchFamily="18" charset="-34"/>
                <a:cs typeface="Angsana New" pitchFamily="18" charset="-34"/>
              </a:rPr>
              <a:t>CNS Tuberculosis</a:t>
            </a:r>
          </a:p>
          <a:p>
            <a:r>
              <a:rPr lang="en-US" sz="2800" b="1" dirty="0" smtClean="0">
                <a:latin typeface="Angsana New" pitchFamily="18" charset="-34"/>
                <a:cs typeface="Angsana New" pitchFamily="18" charset="-34"/>
              </a:rPr>
              <a:t>Gastrointestinal Tuberculosis</a:t>
            </a:r>
          </a:p>
          <a:p>
            <a:r>
              <a:rPr lang="en-US" sz="2800" b="1" dirty="0" smtClean="0">
                <a:latin typeface="Angsana New" pitchFamily="18" charset="-34"/>
                <a:cs typeface="Angsana New" pitchFamily="18" charset="-34"/>
              </a:rPr>
              <a:t>Adrenal Tuberculosis</a:t>
            </a:r>
          </a:p>
          <a:p>
            <a:r>
              <a:rPr lang="en-US" sz="2800" b="1" dirty="0" smtClean="0">
                <a:latin typeface="Angsana New" pitchFamily="18" charset="-34"/>
                <a:cs typeface="Angsana New" pitchFamily="18" charset="-34"/>
              </a:rPr>
              <a:t>Scrofula</a:t>
            </a:r>
            <a:r>
              <a:rPr lang="en-US" sz="2800" b="1" dirty="0" smtClean="0">
                <a:latin typeface="Angsana New" pitchFamily="18" charset="-34"/>
                <a:cs typeface="Angsana New" pitchFamily="18" charset="-34"/>
              </a:rPr>
              <a:t>: </a:t>
            </a:r>
            <a:r>
              <a:rPr lang="ar-SA" sz="2800" b="1" dirty="0" smtClean="0">
                <a:latin typeface="Angsana New" pitchFamily="18" charset="-34"/>
                <a:cs typeface="Angsana New" pitchFamily="18" charset="-34"/>
              </a:rPr>
              <a:t>يؤثر على العقد اللمفاويه</a:t>
            </a:r>
            <a:endParaRPr lang="en-US" sz="2800" b="1" dirty="0" smtClean="0">
              <a:latin typeface="Angsana New" pitchFamily="18" charset="-34"/>
              <a:cs typeface="Angsana New" pitchFamily="18" charset="-34"/>
            </a:endParaRPr>
          </a:p>
          <a:p>
            <a:r>
              <a:rPr lang="en-US" sz="2800" b="1" dirty="0" smtClean="0">
                <a:latin typeface="Angsana New" pitchFamily="18" charset="-34"/>
                <a:cs typeface="Angsana New" pitchFamily="18" charset="-34"/>
              </a:rPr>
              <a:t>Cardiac Tuberculosis:</a:t>
            </a:r>
            <a:r>
              <a:rPr lang="en-US" sz="2800" dirty="0" smtClean="0">
                <a:latin typeface="Angsana New" pitchFamily="18" charset="-34"/>
                <a:cs typeface="Angsana New" pitchFamily="18" charset="-34"/>
              </a:rPr>
              <a:t> The </a:t>
            </a:r>
            <a:r>
              <a:rPr lang="en-US" sz="2800" dirty="0" smtClean="0">
                <a:solidFill>
                  <a:srgbClr val="FF0000"/>
                </a:solidFill>
                <a:latin typeface="Angsana New" pitchFamily="18" charset="-34"/>
                <a:cs typeface="Angsana New" pitchFamily="18" charset="-34"/>
              </a:rPr>
              <a:t>pericardium</a:t>
            </a:r>
            <a:r>
              <a:rPr lang="en-US" sz="2800" dirty="0" smtClean="0">
                <a:latin typeface="Angsana New" pitchFamily="18" charset="-34"/>
                <a:cs typeface="Angsana New" pitchFamily="18" charset="-34"/>
              </a:rPr>
              <a:t> is the usual site for </a:t>
            </a:r>
            <a:r>
              <a:rPr lang="en-US" sz="2800" dirty="0" err="1" smtClean="0">
                <a:latin typeface="Angsana New" pitchFamily="18" charset="-34"/>
                <a:cs typeface="Angsana New" pitchFamily="18" charset="-34"/>
              </a:rPr>
              <a:t>tuberculous</a:t>
            </a:r>
            <a:r>
              <a:rPr lang="en-US" sz="2800" dirty="0" smtClean="0">
                <a:latin typeface="Angsana New" pitchFamily="18" charset="-34"/>
                <a:cs typeface="Angsana New" pitchFamily="18" charset="-34"/>
              </a:rPr>
              <a:t> </a:t>
            </a:r>
          </a:p>
          <a:p>
            <a:r>
              <a:rPr lang="en-US" sz="2800" dirty="0" smtClean="0">
                <a:latin typeface="Angsana New" pitchFamily="18" charset="-34"/>
                <a:cs typeface="Angsana New" pitchFamily="18" charset="-34"/>
              </a:rPr>
              <a:t>infection of heart. </a:t>
            </a:r>
          </a:p>
          <a:p>
            <a:r>
              <a:rPr lang="en-US" sz="2800" dirty="0" smtClean="0">
                <a:latin typeface="Angsana New" pitchFamily="18" charset="-34"/>
                <a:cs typeface="Angsana New" pitchFamily="18" charset="-34"/>
              </a:rPr>
              <a:t>Bone tuberculosis</a:t>
            </a:r>
            <a:endParaRPr lang="en-US" sz="2800" dirty="0">
              <a:latin typeface="Angsana New" pitchFamily="18" charset="-34"/>
              <a:cs typeface="Angsana New" pitchFamily="18" charset="-34"/>
            </a:endParaRPr>
          </a:p>
        </p:txBody>
      </p:sp>
      <p:sp>
        <p:nvSpPr>
          <p:cNvPr id="2" name="Title 1"/>
          <p:cNvSpPr>
            <a:spLocks noGrp="1"/>
          </p:cNvSpPr>
          <p:nvPr>
            <p:ph type="title"/>
          </p:nvPr>
        </p:nvSpPr>
        <p:spPr>
          <a:xfrm>
            <a:off x="457200" y="274638"/>
            <a:ext cx="8229600" cy="868362"/>
          </a:xfrm>
        </p:spPr>
        <p:txBody>
          <a:bodyPr/>
          <a:lstStyle/>
          <a:p>
            <a:r>
              <a:rPr lang="en-US" dirty="0" smtClean="0">
                <a:solidFill>
                  <a:srgbClr val="FF0000"/>
                </a:solidFill>
                <a:cs typeface="Andalus" pitchFamily="2" charset="-78"/>
              </a:rPr>
              <a:t>Extra-pulmonary </a:t>
            </a:r>
            <a:r>
              <a:rPr lang="ar-SA" dirty="0" smtClean="0">
                <a:solidFill>
                  <a:srgbClr val="FF0000"/>
                </a:solidFill>
                <a:cs typeface="Andalus" pitchFamily="2" charset="-78"/>
              </a:rPr>
              <a:t>خارج الرئتين</a:t>
            </a:r>
            <a:r>
              <a:rPr lang="en-US" dirty="0" smtClean="0">
                <a:solidFill>
                  <a:srgbClr val="FF0000"/>
                </a:solidFill>
                <a:cs typeface="Andalus" pitchFamily="2" charset="-78"/>
              </a:rPr>
              <a:t> </a:t>
            </a:r>
            <a:r>
              <a:rPr lang="en-US" dirty="0" smtClean="0">
                <a:solidFill>
                  <a:srgbClr val="FF0000"/>
                </a:solidFill>
                <a:cs typeface="Andalus" pitchFamily="2" charset="-78"/>
              </a:rPr>
              <a:t>TB</a:t>
            </a:r>
            <a:endParaRPr lang="en-US" dirty="0">
              <a:solidFill>
                <a:srgbClr val="FF0000"/>
              </a:solidFill>
              <a:cs typeface="Andalus"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Documents and Settings\Dr.Fauzia\My Documents\My Pictures\MILIARY TB.jpg"/>
          <p:cNvPicPr>
            <a:picLocks noGrp="1" noChangeAspect="1" noChangeArrowheads="1"/>
          </p:cNvPicPr>
          <p:nvPr>
            <p:ph idx="1"/>
          </p:nvPr>
        </p:nvPicPr>
        <p:blipFill>
          <a:blip r:embed="rId2" cstate="print"/>
          <a:stretch>
            <a:fillRect/>
          </a:stretch>
        </p:blipFill>
        <p:spPr bwMode="auto">
          <a:xfrm>
            <a:off x="2438400" y="1676400"/>
            <a:ext cx="4267200" cy="4267200"/>
          </a:xfrm>
          <a:prstGeom prst="rect">
            <a:avLst/>
          </a:prstGeom>
          <a:noFill/>
        </p:spPr>
      </p:pic>
      <p:sp>
        <p:nvSpPr>
          <p:cNvPr id="2" name="Title 1"/>
          <p:cNvSpPr>
            <a:spLocks noGrp="1"/>
          </p:cNvSpPr>
          <p:nvPr>
            <p:ph type="title"/>
          </p:nvPr>
        </p:nvSpPr>
        <p:spPr/>
        <p:txBody>
          <a:bodyPr>
            <a:normAutofit/>
          </a:bodyPr>
          <a:lstStyle/>
          <a:p>
            <a:r>
              <a:rPr lang="en-US" sz="5400" dirty="0" err="1" smtClean="0">
                <a:latin typeface="Angsana New" pitchFamily="18" charset="-34"/>
                <a:cs typeface="Angsana New" pitchFamily="18" charset="-34"/>
              </a:rPr>
              <a:t>Miliary</a:t>
            </a:r>
            <a:r>
              <a:rPr lang="en-US" sz="5400" dirty="0" smtClean="0">
                <a:latin typeface="Angsana New" pitchFamily="18" charset="-34"/>
                <a:cs typeface="Angsana New" pitchFamily="18" charset="-34"/>
              </a:rPr>
              <a:t> TB</a:t>
            </a:r>
            <a:endParaRPr lang="en-US" sz="5400" dirty="0">
              <a:latin typeface="Angsana New" pitchFamily="18" charset="-34"/>
              <a:cs typeface="Angsana New" pitchFamily="18" charset="-3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latin typeface="AngsanaUPC" pitchFamily="18" charset="-34"/>
                <a:cs typeface="AngsanaUPC" pitchFamily="18" charset="-34"/>
              </a:rPr>
              <a:t>     </a:t>
            </a:r>
            <a:r>
              <a:rPr lang="en-US" sz="2800" dirty="0" smtClean="0">
                <a:latin typeface="AngsanaUPC" pitchFamily="18" charset="-34"/>
                <a:cs typeface="AngsanaUPC" pitchFamily="18" charset="-34"/>
              </a:rPr>
              <a:t>Persons suspected of having TB disease should be referred for a medical evaluation, which should include a </a:t>
            </a:r>
          </a:p>
          <a:p>
            <a:pPr>
              <a:buNone/>
            </a:pPr>
            <a:r>
              <a:rPr lang="en-US" sz="2800" dirty="0" smtClean="0">
                <a:latin typeface="AngsanaUPC" pitchFamily="18" charset="-34"/>
                <a:cs typeface="AngsanaUPC" pitchFamily="18" charset="-34"/>
              </a:rPr>
              <a:t>     - Medical history (TB exposure).</a:t>
            </a:r>
            <a:br>
              <a:rPr lang="en-US" sz="2800" dirty="0" smtClean="0">
                <a:latin typeface="AngsanaUPC" pitchFamily="18" charset="-34"/>
                <a:cs typeface="AngsanaUPC" pitchFamily="18" charset="-34"/>
              </a:rPr>
            </a:br>
            <a:r>
              <a:rPr lang="en-US" sz="2800" dirty="0" smtClean="0">
                <a:latin typeface="AngsanaUPC" pitchFamily="18" charset="-34"/>
                <a:cs typeface="AngsanaUPC" pitchFamily="18" charset="-34"/>
              </a:rPr>
              <a:t>- Physical examination. </a:t>
            </a:r>
            <a:br>
              <a:rPr lang="en-US" sz="2800" dirty="0" smtClean="0">
                <a:latin typeface="AngsanaUPC" pitchFamily="18" charset="-34"/>
                <a:cs typeface="AngsanaUPC" pitchFamily="18" charset="-34"/>
              </a:rPr>
            </a:br>
            <a:r>
              <a:rPr lang="en-US" sz="2800" dirty="0" smtClean="0">
                <a:latin typeface="AngsanaUPC" pitchFamily="18" charset="-34"/>
                <a:cs typeface="AngsanaUPC" pitchFamily="18" charset="-34"/>
              </a:rPr>
              <a:t>- Test for TB infection (TB skin test or </a:t>
            </a:r>
            <a:r>
              <a:rPr lang="en-US" sz="2800" b="1" dirty="0" err="1" smtClean="0">
                <a:latin typeface="AngsanaUPC" pitchFamily="18" charset="-34"/>
                <a:cs typeface="AngsanaUPC" pitchFamily="18" charset="-34"/>
              </a:rPr>
              <a:t>QuantiFERON</a:t>
            </a:r>
            <a:r>
              <a:rPr lang="en-US" sz="2800" dirty="0" smtClean="0">
                <a:latin typeface="AngsanaUPC" pitchFamily="18" charset="-34"/>
                <a:cs typeface="AngsanaUPC" pitchFamily="18" charset="-34"/>
              </a:rPr>
              <a:t>) </a:t>
            </a:r>
            <a:br>
              <a:rPr lang="en-US" sz="2800" dirty="0" smtClean="0">
                <a:latin typeface="AngsanaUPC" pitchFamily="18" charset="-34"/>
                <a:cs typeface="AngsanaUPC" pitchFamily="18" charset="-34"/>
              </a:rPr>
            </a:br>
            <a:r>
              <a:rPr lang="en-US" sz="2800" dirty="0" smtClean="0">
                <a:latin typeface="AngsanaUPC" pitchFamily="18" charset="-34"/>
                <a:cs typeface="AngsanaUPC" pitchFamily="18" charset="-34"/>
              </a:rPr>
              <a:t>- Chest radiograph (X-ray) (</a:t>
            </a:r>
            <a:r>
              <a:rPr lang="en-US" sz="2800" dirty="0" smtClean="0">
                <a:latin typeface="Angsana New" pitchFamily="18" charset="-34"/>
                <a:cs typeface="Angsana New" pitchFamily="18" charset="-34"/>
              </a:rPr>
              <a:t>posterior-anterior chest radiograph)</a:t>
            </a:r>
            <a:r>
              <a:rPr lang="en-US" sz="2800" dirty="0" smtClean="0"/>
              <a:t> </a:t>
            </a:r>
            <a:r>
              <a:rPr lang="en-US" sz="2800" dirty="0" smtClean="0">
                <a:latin typeface="AngsanaUPC" pitchFamily="18" charset="-34"/>
                <a:cs typeface="AngsanaUPC" pitchFamily="18" charset="-34"/>
              </a:rPr>
              <a:t>  </a:t>
            </a:r>
            <a:br>
              <a:rPr lang="en-US" sz="2800" dirty="0" smtClean="0">
                <a:latin typeface="AngsanaUPC" pitchFamily="18" charset="-34"/>
                <a:cs typeface="AngsanaUPC" pitchFamily="18" charset="-34"/>
              </a:rPr>
            </a:br>
            <a:r>
              <a:rPr lang="en-US" sz="2800" dirty="0" smtClean="0">
                <a:latin typeface="AngsanaUPC" pitchFamily="18" charset="-34"/>
                <a:cs typeface="AngsanaUPC" pitchFamily="18" charset="-34"/>
              </a:rPr>
              <a:t>-  Bacteriologic or </a:t>
            </a:r>
            <a:r>
              <a:rPr lang="en-US" sz="2800" dirty="0" err="1" smtClean="0">
                <a:latin typeface="AngsanaUPC" pitchFamily="18" charset="-34"/>
                <a:cs typeface="AngsanaUPC" pitchFamily="18" charset="-34"/>
              </a:rPr>
              <a:t>histologic</a:t>
            </a:r>
            <a:r>
              <a:rPr lang="en-US" sz="2800" dirty="0" smtClean="0">
                <a:latin typeface="AngsanaUPC" pitchFamily="18" charset="-34"/>
                <a:cs typeface="AngsanaUPC" pitchFamily="18" charset="-34"/>
              </a:rPr>
              <a:t> examinations (sputum culture</a:t>
            </a:r>
            <a:r>
              <a:rPr lang="en-US" sz="2800" dirty="0" smtClean="0">
                <a:latin typeface="AngsanaUPC" pitchFamily="18" charset="-34"/>
                <a:cs typeface="AngsanaUPC" pitchFamily="18" charset="-34"/>
              </a:rPr>
              <a:t>). </a:t>
            </a:r>
            <a:r>
              <a:rPr lang="ar-SA" sz="2800" dirty="0" smtClean="0">
                <a:latin typeface="AngsanaUPC" pitchFamily="18" charset="-34"/>
                <a:cs typeface="AngsanaUPC" pitchFamily="18" charset="-34"/>
              </a:rPr>
              <a:t>القاعده الذهبيه</a:t>
            </a:r>
            <a:endParaRPr lang="en-US" sz="2800" dirty="0" smtClean="0">
              <a:latin typeface="AngsanaUPC" pitchFamily="18" charset="-34"/>
              <a:cs typeface="AngsanaUPC" pitchFamily="18" charset="-34"/>
            </a:endParaRPr>
          </a:p>
          <a:p>
            <a:endParaRPr lang="en-US" dirty="0"/>
          </a:p>
        </p:txBody>
      </p:sp>
      <p:sp>
        <p:nvSpPr>
          <p:cNvPr id="2" name="Title 1"/>
          <p:cNvSpPr>
            <a:spLocks noGrp="1"/>
          </p:cNvSpPr>
          <p:nvPr>
            <p:ph type="title"/>
          </p:nvPr>
        </p:nvSpPr>
        <p:spPr/>
        <p:txBody>
          <a:bodyPr>
            <a:normAutofit/>
          </a:bodyPr>
          <a:lstStyle/>
          <a:p>
            <a:r>
              <a:rPr lang="en-US" sz="4800" dirty="0" smtClean="0">
                <a:solidFill>
                  <a:srgbClr val="FF0000"/>
                </a:solidFill>
                <a:latin typeface="Angsana New" pitchFamily="18" charset="-34"/>
                <a:cs typeface="Angsana New" pitchFamily="18" charset="-34"/>
              </a:rPr>
              <a:t>Diagnosis </a:t>
            </a:r>
            <a:r>
              <a:rPr lang="ar-SA" sz="4800" dirty="0" smtClean="0">
                <a:solidFill>
                  <a:srgbClr val="FF0000"/>
                </a:solidFill>
                <a:latin typeface="Angsana New" pitchFamily="18" charset="-34"/>
                <a:cs typeface="Angsana New" pitchFamily="18" charset="-34"/>
              </a:rPr>
              <a:t>تشخيص</a:t>
            </a:r>
            <a:r>
              <a:rPr lang="en-US" sz="4800" dirty="0" smtClean="0">
                <a:solidFill>
                  <a:srgbClr val="FF0000"/>
                </a:solidFill>
                <a:latin typeface="Angsana New" pitchFamily="18" charset="-34"/>
                <a:cs typeface="Angsana New" pitchFamily="18" charset="-34"/>
              </a:rPr>
              <a:t> </a:t>
            </a:r>
            <a:r>
              <a:rPr lang="en-US" sz="4800" dirty="0" smtClean="0">
                <a:solidFill>
                  <a:srgbClr val="FF0000"/>
                </a:solidFill>
                <a:latin typeface="Angsana New" pitchFamily="18" charset="-34"/>
                <a:cs typeface="Angsana New" pitchFamily="18" charset="-34"/>
              </a:rPr>
              <a:t>of TB disease  </a:t>
            </a:r>
            <a:endParaRPr lang="en-US" sz="4800" dirty="0">
              <a:solidFill>
                <a:srgbClr val="FF0000"/>
              </a:solidFill>
              <a:latin typeface="Angsana New" pitchFamily="18" charset="-34"/>
              <a:cs typeface="Angsana New" pitchFamily="18" charset="-3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latin typeface="Angsana New" pitchFamily="18" charset="-34"/>
                <a:cs typeface="Angsana New" pitchFamily="18" charset="-34"/>
              </a:rPr>
              <a:t>Signs &amp; Symptoms of Active TB</a:t>
            </a:r>
          </a:p>
          <a:p>
            <a:r>
              <a:rPr lang="en-US" dirty="0">
                <a:latin typeface="Angsana New" pitchFamily="18" charset="-34"/>
                <a:cs typeface="Angsana New" pitchFamily="18" charset="-34"/>
              </a:rPr>
              <a:t>Infection</a:t>
            </a:r>
          </a:p>
          <a:p>
            <a:r>
              <a:rPr lang="en-US" dirty="0" smtClean="0">
                <a:latin typeface="Angsana New" pitchFamily="18" charset="-34"/>
                <a:cs typeface="Angsana New" pitchFamily="18" charset="-34"/>
              </a:rPr>
              <a:t>- </a:t>
            </a:r>
            <a:r>
              <a:rPr lang="en-US" dirty="0">
                <a:latin typeface="Angsana New" pitchFamily="18" charset="-34"/>
                <a:cs typeface="Angsana New" pitchFamily="18" charset="-34"/>
              </a:rPr>
              <a:t>Cough for greater </a:t>
            </a:r>
            <a:r>
              <a:rPr lang="en-US" dirty="0">
                <a:solidFill>
                  <a:srgbClr val="FF0000"/>
                </a:solidFill>
                <a:latin typeface="Angsana New" pitchFamily="18" charset="-34"/>
                <a:cs typeface="Angsana New" pitchFamily="18" charset="-34"/>
              </a:rPr>
              <a:t>than 3 weeks</a:t>
            </a:r>
          </a:p>
          <a:p>
            <a:r>
              <a:rPr lang="en-US" dirty="0" smtClean="0">
                <a:latin typeface="Angsana New" pitchFamily="18" charset="-34"/>
                <a:cs typeface="Angsana New" pitchFamily="18" charset="-34"/>
              </a:rPr>
              <a:t>- </a:t>
            </a:r>
            <a:r>
              <a:rPr lang="en-US" dirty="0">
                <a:latin typeface="Angsana New" pitchFamily="18" charset="-34"/>
                <a:cs typeface="Angsana New" pitchFamily="18" charset="-34"/>
              </a:rPr>
              <a:t>Weight loss</a:t>
            </a:r>
          </a:p>
          <a:p>
            <a:r>
              <a:rPr lang="en-US" dirty="0" smtClean="0">
                <a:latin typeface="Angsana New" pitchFamily="18" charset="-34"/>
                <a:cs typeface="Angsana New" pitchFamily="18" charset="-34"/>
              </a:rPr>
              <a:t>- </a:t>
            </a:r>
            <a:r>
              <a:rPr lang="en-US" dirty="0">
                <a:latin typeface="Angsana New" pitchFamily="18" charset="-34"/>
                <a:cs typeface="Angsana New" pitchFamily="18" charset="-34"/>
              </a:rPr>
              <a:t>Coughing up blood</a:t>
            </a:r>
          </a:p>
          <a:p>
            <a:r>
              <a:rPr lang="en-US" dirty="0" smtClean="0">
                <a:latin typeface="Angsana New" pitchFamily="18" charset="-34"/>
                <a:cs typeface="Angsana New" pitchFamily="18" charset="-34"/>
              </a:rPr>
              <a:t>- </a:t>
            </a:r>
            <a:r>
              <a:rPr lang="en-US" dirty="0">
                <a:latin typeface="Angsana New" pitchFamily="18" charset="-34"/>
                <a:cs typeface="Angsana New" pitchFamily="18" charset="-34"/>
              </a:rPr>
              <a:t>Fever and/or night sweats</a:t>
            </a:r>
          </a:p>
          <a:p>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Anorexia </a:t>
            </a:r>
            <a:r>
              <a:rPr lang="ar-SA" dirty="0" smtClean="0">
                <a:latin typeface="Angsana New" pitchFamily="18" charset="-34"/>
                <a:cs typeface="Angsana New" pitchFamily="18" charset="-34"/>
              </a:rPr>
              <a:t>فقدان الشهيه</a:t>
            </a:r>
            <a:endParaRPr lang="en-US" dirty="0">
              <a:latin typeface="Angsana New" pitchFamily="18" charset="-34"/>
              <a:cs typeface="Angsana New" pitchFamily="18" charset="-34"/>
            </a:endParaRPr>
          </a:p>
          <a:p>
            <a:r>
              <a:rPr lang="en-US" dirty="0">
                <a:latin typeface="Angsana New" pitchFamily="18" charset="-34"/>
                <a:cs typeface="Angsana New" pitchFamily="18" charset="-34"/>
              </a:rPr>
              <a:t>Patients with the above symptoms and/or patients who have orders for sputum</a:t>
            </a:r>
          </a:p>
          <a:p>
            <a:r>
              <a:rPr lang="en-US" dirty="0">
                <a:latin typeface="Angsana New" pitchFamily="18" charset="-34"/>
                <a:cs typeface="Angsana New" pitchFamily="18" charset="-34"/>
              </a:rPr>
              <a:t>for AFB must be started on Airborne Isolation immediately. (Patient should</a:t>
            </a:r>
          </a:p>
          <a:p>
            <a:r>
              <a:rPr lang="en-US" dirty="0">
                <a:latin typeface="Angsana New" pitchFamily="18" charset="-34"/>
                <a:cs typeface="Angsana New" pitchFamily="18" charset="-34"/>
              </a:rPr>
              <a:t>wear surgical mask until placed in an isolation </a:t>
            </a:r>
            <a:r>
              <a:rPr lang="en-US" dirty="0" smtClean="0">
                <a:latin typeface="Angsana New" pitchFamily="18" charset="-34"/>
                <a:cs typeface="Angsana New" pitchFamily="18" charset="-34"/>
              </a:rPr>
              <a:t>room  </a:t>
            </a:r>
            <a:r>
              <a:rPr lang="ar-SA" sz="2800" dirty="0" smtClean="0">
                <a:latin typeface="Angsana New" pitchFamily="18" charset="-34"/>
                <a:cs typeface="Angsana New" pitchFamily="18" charset="-34"/>
              </a:rPr>
              <a:t>غرفه العزل</a:t>
            </a:r>
            <a:r>
              <a:rPr lang="en-US" dirty="0" smtClean="0">
                <a:latin typeface="Angsana New" pitchFamily="18" charset="-34"/>
                <a:cs typeface="Angsana New" pitchFamily="18" charset="-34"/>
              </a:rPr>
              <a:t>with </a:t>
            </a:r>
            <a:r>
              <a:rPr lang="en-US" dirty="0">
                <a:latin typeface="Angsana New" pitchFamily="18" charset="-34"/>
                <a:cs typeface="Angsana New" pitchFamily="18" charset="-34"/>
              </a:rPr>
              <a:t>negative </a:t>
            </a:r>
            <a:r>
              <a:rPr lang="en-US" dirty="0" smtClean="0">
                <a:latin typeface="Angsana New" pitchFamily="18" charset="-34"/>
                <a:cs typeface="Angsana New" pitchFamily="18" charset="-34"/>
              </a:rPr>
              <a:t>air </a:t>
            </a:r>
            <a:r>
              <a:rPr lang="en-US" dirty="0" smtClean="0">
                <a:latin typeface="Angsana New" pitchFamily="18" charset="-34"/>
                <a:cs typeface="Angsana New" pitchFamily="18" charset="-34"/>
              </a:rPr>
              <a:t>pressure </a:t>
            </a:r>
            <a:r>
              <a:rPr lang="ar-SA" sz="2800" dirty="0" smtClean="0">
                <a:latin typeface="Angsana New" pitchFamily="18" charset="-34"/>
                <a:cs typeface="Angsana New" pitchFamily="18" charset="-34"/>
              </a:rPr>
              <a:t>عشان ما تخلي الهواء يخرج للخارج بسبب فرق الضغط</a:t>
            </a:r>
            <a:r>
              <a:rPr lang="en-US" dirty="0" smtClean="0">
                <a:latin typeface="Angsana New" pitchFamily="18" charset="-34"/>
                <a:cs typeface="Angsana New" pitchFamily="18" charset="-34"/>
              </a:rPr>
              <a:t>.</a:t>
            </a:r>
            <a:endParaRPr lang="en-US" dirty="0">
              <a:latin typeface="Angsana New" pitchFamily="18" charset="-34"/>
              <a:cs typeface="Angsana New" pitchFamily="18" charset="-34"/>
            </a:endParaRPr>
          </a:p>
        </p:txBody>
      </p:sp>
      <p:sp>
        <p:nvSpPr>
          <p:cNvPr id="2" name="Title 1"/>
          <p:cNvSpPr>
            <a:spLocks noGrp="1"/>
          </p:cNvSpPr>
          <p:nvPr>
            <p:ph type="title"/>
          </p:nvPr>
        </p:nvSpPr>
        <p:spPr/>
        <p:txBody>
          <a:bodyPr>
            <a:normAutofit/>
          </a:bodyPr>
          <a:lstStyle/>
          <a:p>
            <a:r>
              <a:rPr lang="en-US" sz="5400" dirty="0" smtClean="0">
                <a:solidFill>
                  <a:srgbClr val="FF0000"/>
                </a:solidFill>
                <a:latin typeface="AngsanaUPC" pitchFamily="18" charset="-34"/>
                <a:cs typeface="AngsanaUPC" pitchFamily="18" charset="-34"/>
              </a:rPr>
              <a:t>Signs and symptoms </a:t>
            </a:r>
            <a:endParaRPr lang="en-US" sz="5400" dirty="0">
              <a:solidFill>
                <a:srgbClr val="FF0000"/>
              </a:solidFill>
              <a:latin typeface="AngsanaUPC" pitchFamily="18" charset="-34"/>
              <a:cs typeface="AngsanaUPC" pitchFamily="18" charset="-3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Dr.Fauzia\My Documents\My Pictures\GRANULOMA.jpg"/>
          <p:cNvPicPr>
            <a:picLocks noGrp="1" noChangeAspect="1" noChangeArrowheads="1"/>
          </p:cNvPicPr>
          <p:nvPr>
            <p:ph idx="1"/>
          </p:nvPr>
        </p:nvPicPr>
        <p:blipFill>
          <a:blip r:embed="rId2" cstate="print"/>
          <a:stretch>
            <a:fillRect/>
          </a:stretch>
        </p:blipFill>
        <p:spPr bwMode="auto">
          <a:xfrm>
            <a:off x="2438400" y="1524000"/>
            <a:ext cx="4343400" cy="4572000"/>
          </a:xfrm>
          <a:prstGeom prst="rect">
            <a:avLst/>
          </a:prstGeom>
          <a:noFill/>
        </p:spPr>
      </p:pic>
      <p:sp>
        <p:nvSpPr>
          <p:cNvPr id="2" name="Title 1"/>
          <p:cNvSpPr>
            <a:spLocks noGrp="1"/>
          </p:cNvSpPr>
          <p:nvPr>
            <p:ph type="title"/>
          </p:nvPr>
        </p:nvSpPr>
        <p:spPr/>
        <p:txBody>
          <a:bodyPr/>
          <a:lstStyle/>
          <a:p>
            <a:r>
              <a:rPr lang="en-US" sz="6000" dirty="0" err="1" smtClean="0">
                <a:latin typeface="Angsana New" pitchFamily="18" charset="-34"/>
                <a:cs typeface="Angsana New" pitchFamily="18" charset="-34"/>
              </a:rPr>
              <a:t>Granuloma</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Dr.Fauzia\My Documents\My Pictures\hitopa-3.jpg"/>
          <p:cNvPicPr>
            <a:picLocks noGrp="1" noChangeAspect="1" noChangeArrowheads="1"/>
          </p:cNvPicPr>
          <p:nvPr>
            <p:ph idx="1"/>
          </p:nvPr>
        </p:nvPicPr>
        <p:blipFill>
          <a:blip r:embed="rId2" cstate="print"/>
          <a:srcRect/>
          <a:stretch>
            <a:fillRect/>
          </a:stretch>
        </p:blipFill>
        <p:spPr bwMode="auto">
          <a:xfrm>
            <a:off x="1828800" y="1752600"/>
            <a:ext cx="5181600" cy="4419600"/>
          </a:xfrm>
          <a:prstGeom prst="rect">
            <a:avLst/>
          </a:prstGeom>
          <a:noFill/>
        </p:spPr>
      </p:pic>
      <p:sp>
        <p:nvSpPr>
          <p:cNvPr id="2" name="Title 1"/>
          <p:cNvSpPr>
            <a:spLocks noGrp="1"/>
          </p:cNvSpPr>
          <p:nvPr>
            <p:ph type="title"/>
          </p:nvPr>
        </p:nvSpPr>
        <p:spPr/>
        <p:txBody>
          <a:bodyPr>
            <a:normAutofit/>
          </a:bodyPr>
          <a:lstStyle/>
          <a:p>
            <a:r>
              <a:rPr lang="en-US" sz="5400" dirty="0" smtClean="0">
                <a:latin typeface="Angsana New" pitchFamily="18" charset="-34"/>
                <a:cs typeface="Angsana New" pitchFamily="18" charset="-34"/>
              </a:rPr>
              <a:t>Giant cells </a:t>
            </a:r>
            <a:endParaRPr lang="en-US" sz="5400" dirty="0">
              <a:latin typeface="Angsana New" pitchFamily="18" charset="-34"/>
              <a:cs typeface="Angsana New" pitchFamily="18" charset="-3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Documents and Settings\Dr.Fauzia\My Documents\My Pictures\AFB.jpg"/>
          <p:cNvPicPr>
            <a:picLocks noGrp="1" noChangeAspect="1" noChangeArrowheads="1"/>
          </p:cNvPicPr>
          <p:nvPr>
            <p:ph idx="1"/>
          </p:nvPr>
        </p:nvPicPr>
        <p:blipFill>
          <a:blip r:embed="rId2" cstate="print"/>
          <a:srcRect/>
          <a:stretch>
            <a:fillRect/>
          </a:stretch>
        </p:blipFill>
        <p:spPr bwMode="auto">
          <a:xfrm>
            <a:off x="2057400" y="1447800"/>
            <a:ext cx="5410200" cy="4724400"/>
          </a:xfrm>
          <a:prstGeom prst="rect">
            <a:avLst/>
          </a:prstGeom>
          <a:noFill/>
        </p:spPr>
      </p:pic>
      <p:sp>
        <p:nvSpPr>
          <p:cNvPr id="2" name="Title 1"/>
          <p:cNvSpPr>
            <a:spLocks noGrp="1"/>
          </p:cNvSpPr>
          <p:nvPr>
            <p:ph type="title"/>
          </p:nvPr>
        </p:nvSpPr>
        <p:spPr/>
        <p:txBody>
          <a:bodyPr/>
          <a:lstStyle/>
          <a:p>
            <a:r>
              <a:rPr lang="en-US" dirty="0" smtClean="0">
                <a:latin typeface="Angsana New" pitchFamily="18" charset="-34"/>
                <a:cs typeface="Angsana New" pitchFamily="18" charset="-34"/>
              </a:rPr>
              <a:t>AFB in histopathology specimen </a:t>
            </a:r>
            <a:endParaRPr lang="en-US" dirty="0">
              <a:latin typeface="Angsana New" pitchFamily="18" charset="-34"/>
              <a:cs typeface="Angsana New" pitchFamily="18" charset="-3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525963"/>
          </a:xfrm>
        </p:spPr>
        <p:txBody>
          <a:bodyPr>
            <a:normAutofit/>
          </a:bodyPr>
          <a:lstStyle/>
          <a:p>
            <a:r>
              <a:rPr lang="en-US" sz="2800" dirty="0" smtClean="0">
                <a:latin typeface="Angsana New" pitchFamily="18" charset="-34"/>
                <a:cs typeface="Angsana New" pitchFamily="18" charset="-34"/>
              </a:rPr>
              <a:t>About nine million new cases of TB, and nearly two million deaths from TB, are estimated to occur around the world every year.1/3 of the human race is infected with </a:t>
            </a:r>
            <a:r>
              <a:rPr lang="en-US" sz="2800" dirty="0" err="1" smtClean="0">
                <a:latin typeface="Angsana New" pitchFamily="18" charset="-34"/>
                <a:cs typeface="Angsana New" pitchFamily="18" charset="-34"/>
              </a:rPr>
              <a:t>M.tb</a:t>
            </a:r>
            <a:r>
              <a:rPr lang="en-US" sz="2800" dirty="0" smtClean="0">
                <a:latin typeface="Angsana New" pitchFamily="18" charset="-34"/>
                <a:cs typeface="Angsana New" pitchFamily="18" charset="-34"/>
              </a:rPr>
              <a:t> TB is the leading cause of death among </a:t>
            </a:r>
            <a:r>
              <a:rPr lang="en-US" sz="2800" dirty="0" smtClean="0">
                <a:latin typeface="Angsana New" pitchFamily="18" charset="-34"/>
                <a:cs typeface="Angsana New" pitchFamily="18" charset="-34"/>
              </a:rPr>
              <a:t>curable </a:t>
            </a:r>
            <a:r>
              <a:rPr lang="ar-SA" sz="2800" dirty="0" smtClean="0">
                <a:latin typeface="Angsana New" pitchFamily="18" charset="-34"/>
                <a:cs typeface="Angsana New" pitchFamily="18" charset="-34"/>
              </a:rPr>
              <a:t>ممكن الشفاء</a:t>
            </a:r>
            <a:r>
              <a:rPr lang="en-US" sz="2800" dirty="0" smtClean="0">
                <a:latin typeface="Angsana New" pitchFamily="18" charset="-34"/>
                <a:cs typeface="Angsana New" pitchFamily="18" charset="-34"/>
              </a:rPr>
              <a:t> </a:t>
            </a:r>
            <a:r>
              <a:rPr lang="en-US" sz="2800" dirty="0" smtClean="0">
                <a:latin typeface="Angsana New" pitchFamily="18" charset="-34"/>
                <a:cs typeface="Angsana New" pitchFamily="18" charset="-34"/>
              </a:rPr>
              <a:t>infectious diseases</a:t>
            </a:r>
          </a:p>
          <a:p>
            <a:r>
              <a:rPr lang="en-US" sz="2800" dirty="0" smtClean="0">
                <a:latin typeface="Angsana New" pitchFamily="18" charset="-34"/>
                <a:cs typeface="Angsana New" pitchFamily="18" charset="-34"/>
              </a:rPr>
              <a:t>TB usually causes disease in the lungs (pulmonary), but can also affect other parts of the body (extra-pulmonary). </a:t>
            </a:r>
            <a:r>
              <a:rPr lang="en-US" sz="2800" dirty="0" smtClean="0">
                <a:solidFill>
                  <a:srgbClr val="FF0000"/>
                </a:solidFill>
                <a:latin typeface="Angsana New" pitchFamily="18" charset="-34"/>
                <a:cs typeface="Angsana New" pitchFamily="18" charset="-34"/>
              </a:rPr>
              <a:t>Only the pulmonary form of TB disease is infectious. </a:t>
            </a:r>
            <a:r>
              <a:rPr lang="en-US" sz="2800" dirty="0" smtClean="0">
                <a:latin typeface="Angsana New" pitchFamily="18" charset="-34"/>
                <a:cs typeface="Angsana New" pitchFamily="18" charset="-34"/>
              </a:rPr>
              <a:t>Transmission </a:t>
            </a:r>
            <a:r>
              <a:rPr lang="ar-SA" sz="2800" dirty="0" smtClean="0">
                <a:latin typeface="Angsana New" pitchFamily="18" charset="-34"/>
                <a:cs typeface="Angsana New" pitchFamily="18" charset="-34"/>
              </a:rPr>
              <a:t>الانتقال</a:t>
            </a:r>
            <a:r>
              <a:rPr lang="en-US" sz="2800" dirty="0" smtClean="0">
                <a:latin typeface="Angsana New" pitchFamily="18" charset="-34"/>
                <a:cs typeface="Angsana New" pitchFamily="18" charset="-34"/>
              </a:rPr>
              <a:t> </a:t>
            </a:r>
            <a:r>
              <a:rPr lang="en-US" sz="2800" dirty="0" smtClean="0">
                <a:latin typeface="Angsana New" pitchFamily="18" charset="-34"/>
                <a:cs typeface="Angsana New" pitchFamily="18" charset="-34"/>
              </a:rPr>
              <a:t>occurs through coughing of infectious droplets, </a:t>
            </a:r>
            <a:r>
              <a:rPr lang="en-US" sz="2800" dirty="0" smtClean="0">
                <a:solidFill>
                  <a:srgbClr val="FF0000"/>
                </a:solidFill>
                <a:latin typeface="Angsana New" pitchFamily="18" charset="-34"/>
                <a:cs typeface="Angsana New" pitchFamily="18" charset="-34"/>
              </a:rPr>
              <a:t>and usually requires prolonged close contact with an infectious case</a:t>
            </a:r>
            <a:r>
              <a:rPr lang="en-US" sz="2800" dirty="0" smtClean="0">
                <a:latin typeface="Angsana New" pitchFamily="18" charset="-34"/>
                <a:cs typeface="Angsana New" pitchFamily="18" charset="-34"/>
              </a:rPr>
              <a:t>. TB is curable with a combination of more than one specific antibiotics, but treatment must be continued for at least six months.</a:t>
            </a:r>
            <a:endParaRPr lang="en-US" sz="2800" dirty="0">
              <a:latin typeface="Angsana New" pitchFamily="18" charset="-34"/>
              <a:cs typeface="Angsana New" pitchFamily="18" charset="-34"/>
            </a:endParaRPr>
          </a:p>
        </p:txBody>
      </p:sp>
      <p:sp>
        <p:nvSpPr>
          <p:cNvPr id="2" name="Title 1"/>
          <p:cNvSpPr>
            <a:spLocks noGrp="1"/>
          </p:cNvSpPr>
          <p:nvPr>
            <p:ph type="title"/>
          </p:nvPr>
        </p:nvSpPr>
        <p:spPr/>
        <p:txBody>
          <a:bodyPr/>
          <a:lstStyle/>
          <a:p>
            <a:r>
              <a:rPr lang="en-US" sz="6000" dirty="0" smtClean="0">
                <a:latin typeface="Angsana New" pitchFamily="18" charset="-34"/>
                <a:cs typeface="Angsana New" pitchFamily="18" charset="-34"/>
              </a:rPr>
              <a:t>Epidemiology </a:t>
            </a:r>
            <a:r>
              <a:rPr lang="ar-SA" sz="6000" dirty="0" smtClean="0">
                <a:latin typeface="Angsana New" pitchFamily="18" charset="-34"/>
                <a:cs typeface="Angsana New" pitchFamily="18" charset="-34"/>
              </a:rPr>
              <a:t>الوبائيات</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r.Fauzia\My Documents\My Pictures\TB.jpg"/>
          <p:cNvPicPr>
            <a:picLocks noGrp="1" noChangeAspect="1" noChangeArrowheads="1"/>
          </p:cNvPicPr>
          <p:nvPr>
            <p:ph idx="1"/>
          </p:nvPr>
        </p:nvPicPr>
        <p:blipFill>
          <a:blip r:embed="rId2" cstate="print"/>
          <a:stretch>
            <a:fillRect/>
          </a:stretch>
        </p:blipFill>
        <p:spPr bwMode="auto">
          <a:xfrm>
            <a:off x="4572000" y="1752600"/>
            <a:ext cx="4038600" cy="4267200"/>
          </a:xfrm>
          <a:prstGeom prst="rect">
            <a:avLst/>
          </a:prstGeom>
          <a:noFill/>
        </p:spPr>
      </p:pic>
      <p:sp>
        <p:nvSpPr>
          <p:cNvPr id="5" name="Rectangle 4"/>
          <p:cNvSpPr/>
          <p:nvPr/>
        </p:nvSpPr>
        <p:spPr>
          <a:xfrm>
            <a:off x="685800" y="457200"/>
            <a:ext cx="7848600" cy="1200329"/>
          </a:xfrm>
          <a:prstGeom prst="rect">
            <a:avLst/>
          </a:prstGeom>
        </p:spPr>
        <p:txBody>
          <a:bodyPr wrap="square">
            <a:spAutoFit/>
          </a:bodyPr>
          <a:lstStyle/>
          <a:p>
            <a:pPr algn="just"/>
            <a:r>
              <a:rPr lang="en-US" sz="2400" b="1" dirty="0" smtClean="0">
                <a:latin typeface="AngsanaUPC" pitchFamily="18" charset="-34"/>
                <a:cs typeface="AngsanaUPC" pitchFamily="18" charset="-34"/>
              </a:rPr>
              <a:t>On closer </a:t>
            </a:r>
            <a:r>
              <a:rPr lang="en-US" sz="2400" b="1" dirty="0" smtClean="0">
                <a:latin typeface="AngsanaUPC" pitchFamily="18" charset="-34"/>
                <a:cs typeface="AngsanaUPC" pitchFamily="18" charset="-34"/>
              </a:rPr>
              <a:t>inspection </a:t>
            </a:r>
            <a:r>
              <a:rPr lang="ar-SA" sz="2400" dirty="0" smtClean="0">
                <a:latin typeface="Angsana New" pitchFamily="18" charset="-34"/>
                <a:cs typeface="Angsana New" pitchFamily="18" charset="-34"/>
              </a:rPr>
              <a:t>معاينه</a:t>
            </a:r>
            <a:r>
              <a:rPr lang="en-US" sz="2400" b="1" dirty="0" smtClean="0">
                <a:latin typeface="AngsanaUPC" pitchFamily="18" charset="-34"/>
                <a:cs typeface="AngsanaUPC" pitchFamily="18" charset="-34"/>
              </a:rPr>
              <a:t> , </a:t>
            </a:r>
            <a:r>
              <a:rPr lang="en-US" sz="2400" b="1" dirty="0" err="1" smtClean="0">
                <a:latin typeface="AngsanaUPC" pitchFamily="18" charset="-34"/>
                <a:cs typeface="AngsanaUPC" pitchFamily="18" charset="-34"/>
              </a:rPr>
              <a:t>caseous</a:t>
            </a:r>
            <a:r>
              <a:rPr lang="en-US" sz="2400" b="1" dirty="0" smtClean="0">
                <a:latin typeface="AngsanaUPC" pitchFamily="18" charset="-34"/>
                <a:cs typeface="AngsanaUPC" pitchFamily="18" charset="-34"/>
              </a:rPr>
              <a:t> </a:t>
            </a:r>
            <a:r>
              <a:rPr lang="en-US" sz="2400" b="1" dirty="0" smtClean="0">
                <a:latin typeface="AngsanaUPC" pitchFamily="18" charset="-34"/>
                <a:cs typeface="AngsanaUPC" pitchFamily="18" charset="-34"/>
              </a:rPr>
              <a:t>tan </a:t>
            </a:r>
            <a:r>
              <a:rPr lang="ar-SA" sz="2400" dirty="0" smtClean="0">
                <a:latin typeface="Angsana New" pitchFamily="18" charset="-34"/>
                <a:cs typeface="Angsana New" pitchFamily="18" charset="-34"/>
              </a:rPr>
              <a:t>تجبني مائل للبني</a:t>
            </a:r>
            <a:r>
              <a:rPr lang="en-US" sz="2400" b="1" dirty="0" smtClean="0">
                <a:latin typeface="AngsanaUPC" pitchFamily="18" charset="-34"/>
                <a:cs typeface="AngsanaUPC" pitchFamily="18" charset="-34"/>
              </a:rPr>
              <a:t> </a:t>
            </a:r>
            <a:r>
              <a:rPr lang="en-US" sz="2400" b="1" dirty="0" smtClean="0">
                <a:latin typeface="AngsanaUPC" pitchFamily="18" charset="-34"/>
                <a:cs typeface="AngsanaUPC" pitchFamily="18" charset="-34"/>
              </a:rPr>
              <a:t>necrotic tissue is seen to constitute the </a:t>
            </a:r>
            <a:r>
              <a:rPr lang="en-US" sz="2400" b="1" dirty="0" err="1" smtClean="0">
                <a:latin typeface="AngsanaUPC" pitchFamily="18" charset="-34"/>
                <a:cs typeface="AngsanaUPC" pitchFamily="18" charset="-34"/>
              </a:rPr>
              <a:t>granulomas</a:t>
            </a:r>
            <a:r>
              <a:rPr lang="en-US" sz="2400" b="1" dirty="0" smtClean="0">
                <a:latin typeface="AngsanaUPC" pitchFamily="18" charset="-34"/>
                <a:cs typeface="AngsanaUPC" pitchFamily="18" charset="-34"/>
              </a:rPr>
              <a:t> in this gross appearance of a </a:t>
            </a:r>
            <a:r>
              <a:rPr lang="en-US" sz="2400" b="1" dirty="0" err="1" smtClean="0">
                <a:latin typeface="AngsanaUPC" pitchFamily="18" charset="-34"/>
                <a:cs typeface="AngsanaUPC" pitchFamily="18" charset="-34"/>
              </a:rPr>
              <a:t>Ghon</a:t>
            </a:r>
            <a:r>
              <a:rPr lang="en-US" sz="2400" b="1" dirty="0" smtClean="0">
                <a:latin typeface="AngsanaUPC" pitchFamily="18" charset="-34"/>
                <a:cs typeface="AngsanaUPC" pitchFamily="18" charset="-34"/>
              </a:rPr>
              <a:t> complex. Most patients with primary tuberculosis are asymptomatic, and the </a:t>
            </a:r>
            <a:r>
              <a:rPr lang="en-US" sz="2400" b="1" dirty="0" err="1" smtClean="0">
                <a:latin typeface="AngsanaUPC" pitchFamily="18" charset="-34"/>
                <a:cs typeface="AngsanaUPC" pitchFamily="18" charset="-34"/>
              </a:rPr>
              <a:t>granulomas</a:t>
            </a:r>
            <a:r>
              <a:rPr lang="en-US" sz="2400" b="1" dirty="0" smtClean="0">
                <a:latin typeface="AngsanaUPC" pitchFamily="18" charset="-34"/>
                <a:cs typeface="AngsanaUPC" pitchFamily="18" charset="-34"/>
              </a:rPr>
              <a:t> resolve</a:t>
            </a:r>
            <a:r>
              <a:rPr lang="en-US" sz="2400" dirty="0" smtClean="0">
                <a:latin typeface="AngsanaUPC" pitchFamily="18" charset="-34"/>
                <a:cs typeface="AngsanaUPC" pitchFamily="18" charset="-34"/>
              </a:rPr>
              <a:t>.</a:t>
            </a:r>
            <a:endParaRPr lang="en-US" sz="2400" dirty="0">
              <a:latin typeface="AngsanaUPC" pitchFamily="18" charset="-34"/>
              <a:cs typeface="AngsanaUPC" pitchFamily="18" charset="-34"/>
            </a:endParaRPr>
          </a:p>
        </p:txBody>
      </p:sp>
      <p:pic>
        <p:nvPicPr>
          <p:cNvPr id="1027" name="Picture 3" descr="C:\Documents and Settings\Dr.Fauzia\My Documents\My Pictures\TB2.jpg"/>
          <p:cNvPicPr>
            <a:picLocks noChangeAspect="1" noChangeArrowheads="1"/>
          </p:cNvPicPr>
          <p:nvPr/>
        </p:nvPicPr>
        <p:blipFill>
          <a:blip r:embed="rId3" cstate="print"/>
          <a:srcRect/>
          <a:stretch>
            <a:fillRect/>
          </a:stretch>
        </p:blipFill>
        <p:spPr bwMode="auto">
          <a:xfrm>
            <a:off x="457200" y="1752600"/>
            <a:ext cx="3968750" cy="4267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smtClean="0">
                <a:latin typeface="Angsana New" pitchFamily="18" charset="-34"/>
                <a:cs typeface="Angsana New" pitchFamily="18" charset="-34"/>
              </a:rPr>
              <a:t>Tuberculin Skin Testing</a:t>
            </a:r>
          </a:p>
          <a:p>
            <a:r>
              <a:rPr lang="en-US" dirty="0" smtClean="0">
                <a:latin typeface="Angsana New" pitchFamily="18" charset="-34"/>
                <a:cs typeface="Angsana New" pitchFamily="18" charset="-34"/>
              </a:rPr>
              <a:t>Skin testing for tuberculosis is useful in countries where the incidence </a:t>
            </a:r>
            <a:r>
              <a:rPr lang="en-US" dirty="0" smtClean="0">
                <a:latin typeface="Angsana New" pitchFamily="18" charset="-34"/>
                <a:cs typeface="Angsana New" pitchFamily="18" charset="-34"/>
              </a:rPr>
              <a:t> </a:t>
            </a:r>
            <a:r>
              <a:rPr lang="ar-SA" dirty="0" smtClean="0">
                <a:latin typeface="Angsana New" pitchFamily="18" charset="-34"/>
                <a:cs typeface="Angsana New" pitchFamily="18" charset="-34"/>
              </a:rPr>
              <a:t>حدوث</a:t>
            </a:r>
            <a:r>
              <a:rPr lang="en-US" dirty="0" smtClean="0">
                <a:latin typeface="Angsana New" pitchFamily="18" charset="-34"/>
                <a:cs typeface="Angsana New" pitchFamily="18" charset="-34"/>
              </a:rPr>
              <a:t>of </a:t>
            </a:r>
            <a:r>
              <a:rPr lang="en-US" dirty="0" smtClean="0">
                <a:latin typeface="Angsana New" pitchFamily="18" charset="-34"/>
                <a:cs typeface="Angsana New" pitchFamily="18" charset="-34"/>
              </a:rPr>
              <a:t>tuberculosis is low, and the health care system works well to detect and treat new cases. In countries where BCG </a:t>
            </a:r>
            <a:r>
              <a:rPr lang="en-US" dirty="0" smtClean="0">
                <a:latin typeface="Angsana New" pitchFamily="18" charset="-34"/>
                <a:cs typeface="Angsana New" pitchFamily="18" charset="-34"/>
              </a:rPr>
              <a:t>vaccination </a:t>
            </a:r>
            <a:r>
              <a:rPr lang="ar-SA" dirty="0" smtClean="0">
                <a:latin typeface="Angsana New" pitchFamily="18" charset="-34"/>
                <a:cs typeface="Angsana New" pitchFamily="18" charset="-34"/>
              </a:rPr>
              <a:t>اسم التطعيم الخاص بالتي بي</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has been widely used, the TB skin test is not useful, because persons vaccinated with BCG will have a positive skin test</a:t>
            </a:r>
            <a:r>
              <a:rPr lang="en-US" dirty="0" smtClean="0">
                <a:latin typeface="Angsana New" pitchFamily="18" charset="-34"/>
                <a:cs typeface="Angsana New" pitchFamily="18" charset="-34"/>
              </a:rPr>
              <a:t>. </a:t>
            </a:r>
            <a:r>
              <a:rPr lang="ar-SA" dirty="0" smtClean="0">
                <a:latin typeface="Angsana New" pitchFamily="18" charset="-34"/>
                <a:cs typeface="Angsana New" pitchFamily="18" charset="-34"/>
              </a:rPr>
              <a:t>هذه النقطه مهمه جدا</a:t>
            </a:r>
            <a:endParaRPr lang="en-US" dirty="0" smtClean="0">
              <a:latin typeface="Angsana New" pitchFamily="18" charset="-34"/>
              <a:cs typeface="Angsana New" pitchFamily="18" charset="-34"/>
            </a:endParaRPr>
          </a:p>
          <a:p>
            <a:r>
              <a:rPr lang="en-US" sz="2800" dirty="0" smtClean="0">
                <a:latin typeface="Angsana New" pitchFamily="18" charset="-34"/>
                <a:cs typeface="Angsana New" pitchFamily="18" charset="-34"/>
              </a:rPr>
              <a:t>The TB skin test is based upon the </a:t>
            </a:r>
            <a:r>
              <a:rPr lang="en-US" sz="2800" dirty="0" smtClean="0">
                <a:solidFill>
                  <a:srgbClr val="FF0000"/>
                </a:solidFill>
                <a:latin typeface="Angsana New" pitchFamily="18" charset="-34"/>
                <a:cs typeface="Angsana New" pitchFamily="18" charset="-34"/>
              </a:rPr>
              <a:t>type 4 hypersensitivity reaction</a:t>
            </a:r>
          </a:p>
          <a:p>
            <a:r>
              <a:rPr lang="en-US" sz="1800" b="1" dirty="0" smtClean="0"/>
              <a:t>TST does not tell whether or not the person has progressed to TB disease.</a:t>
            </a:r>
            <a:endParaRPr lang="en-US" sz="1800" dirty="0" smtClean="0">
              <a:latin typeface="Angsana New" pitchFamily="18" charset="-34"/>
              <a:cs typeface="Angsana New" pitchFamily="18" charset="-34"/>
            </a:endParaRPr>
          </a:p>
          <a:p>
            <a:pPr>
              <a:buNone/>
            </a:pPr>
            <a:endParaRPr lang="en-US" dirty="0"/>
          </a:p>
        </p:txBody>
      </p:sp>
      <p:sp>
        <p:nvSpPr>
          <p:cNvPr id="2" name="Title 1"/>
          <p:cNvSpPr>
            <a:spLocks noGrp="1"/>
          </p:cNvSpPr>
          <p:nvPr>
            <p:ph type="title"/>
          </p:nvPr>
        </p:nvSpPr>
        <p:spPr/>
        <p:txBody>
          <a:bodyPr>
            <a:normAutofit/>
          </a:bodyPr>
          <a:lstStyle/>
          <a:p>
            <a:r>
              <a:rPr lang="en-US" sz="5400" dirty="0" smtClean="0">
                <a:latin typeface="Angsana New" pitchFamily="18" charset="-34"/>
                <a:cs typeface="Angsana New" pitchFamily="18" charset="-34"/>
              </a:rPr>
              <a:t>Skin test </a:t>
            </a:r>
            <a:endParaRPr lang="en-US" sz="5400" dirty="0">
              <a:latin typeface="Angsana New" pitchFamily="18" charset="-34"/>
              <a:cs typeface="Angsana New" pitchFamily="18" charset="-34"/>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lnSpcReduction="10000"/>
          </a:bodyPr>
          <a:lstStyle/>
          <a:p>
            <a:pPr>
              <a:buNone/>
            </a:pPr>
            <a:r>
              <a:rPr lang="en-US" b="1" dirty="0" smtClean="0">
                <a:latin typeface="Angsana New" pitchFamily="18" charset="-34"/>
                <a:cs typeface="Angsana New" pitchFamily="18" charset="-34"/>
              </a:rPr>
              <a:t>   </a:t>
            </a:r>
            <a:r>
              <a:rPr lang="en-US" sz="3200" b="1" u="sng" dirty="0" smtClean="0">
                <a:latin typeface="Angsana New" pitchFamily="18" charset="-34"/>
                <a:cs typeface="Angsana New" pitchFamily="18" charset="-34"/>
              </a:rPr>
              <a:t>False-Positive Reactions</a:t>
            </a:r>
            <a:r>
              <a:rPr lang="en-US" sz="3200" b="1" u="sng" dirty="0" smtClean="0">
                <a:latin typeface="Angsana New" pitchFamily="18" charset="-34"/>
                <a:cs typeface="Angsana New" pitchFamily="18" charset="-34"/>
              </a:rPr>
              <a:t>: </a:t>
            </a:r>
            <a:r>
              <a:rPr lang="ar-SA" sz="3200" b="1" u="sng" dirty="0" smtClean="0">
                <a:latin typeface="Angsana New" pitchFamily="18" charset="-34"/>
                <a:cs typeface="Angsana New" pitchFamily="18" charset="-34"/>
              </a:rPr>
              <a:t>يعني يظهر الفحص  كان عند المريض تي بي وهو ما به الا العافيه</a:t>
            </a:r>
            <a:endParaRPr lang="en-US" sz="2800" b="1" u="sng" dirty="0" smtClean="0">
              <a:latin typeface="Angsana New" pitchFamily="18" charset="-34"/>
              <a:cs typeface="Angsana New" pitchFamily="18" charset="-34"/>
            </a:endParaRPr>
          </a:p>
          <a:p>
            <a:pPr>
              <a:buNone/>
            </a:pPr>
            <a:r>
              <a:rPr lang="en-US" sz="3200" dirty="0" smtClean="0">
                <a:latin typeface="Angsana New" pitchFamily="18" charset="-34"/>
                <a:cs typeface="Angsana New" pitchFamily="18" charset="-34"/>
              </a:rPr>
              <a:t>   Some persons may react to the TST even though they are not infected with M. tuberculosis. </a:t>
            </a:r>
          </a:p>
          <a:p>
            <a:r>
              <a:rPr lang="en-US" sz="3200" dirty="0" smtClean="0">
                <a:latin typeface="Angsana New" pitchFamily="18" charset="-34"/>
                <a:cs typeface="Angsana New" pitchFamily="18" charset="-34"/>
              </a:rPr>
              <a:t>Infection with </a:t>
            </a:r>
            <a:r>
              <a:rPr lang="en-US" sz="3200" dirty="0" err="1" smtClean="0">
                <a:latin typeface="Angsana New" pitchFamily="18" charset="-34"/>
                <a:cs typeface="Angsana New" pitchFamily="18" charset="-34"/>
              </a:rPr>
              <a:t>nontuberculosis</a:t>
            </a:r>
            <a:r>
              <a:rPr lang="en-US" sz="3200" dirty="0" smtClean="0">
                <a:latin typeface="Angsana New" pitchFamily="18" charset="-34"/>
                <a:cs typeface="Angsana New" pitchFamily="18" charset="-34"/>
              </a:rPr>
              <a:t> </a:t>
            </a:r>
            <a:r>
              <a:rPr lang="en-US" sz="3200" dirty="0" err="1" smtClean="0">
                <a:latin typeface="Angsana New" pitchFamily="18" charset="-34"/>
                <a:cs typeface="Angsana New" pitchFamily="18" charset="-34"/>
              </a:rPr>
              <a:t>mycobacteria</a:t>
            </a:r>
            <a:r>
              <a:rPr lang="en-US" sz="3200" dirty="0" smtClean="0">
                <a:latin typeface="Angsana New" pitchFamily="18" charset="-34"/>
                <a:cs typeface="Angsana New" pitchFamily="18" charset="-34"/>
              </a:rPr>
              <a:t> </a:t>
            </a:r>
          </a:p>
          <a:p>
            <a:r>
              <a:rPr lang="en-US" sz="3200" dirty="0" smtClean="0">
                <a:latin typeface="Angsana New" pitchFamily="18" charset="-34"/>
                <a:cs typeface="Angsana New" pitchFamily="18" charset="-34"/>
              </a:rPr>
              <a:t>Previous BCG vaccination </a:t>
            </a:r>
          </a:p>
          <a:p>
            <a:r>
              <a:rPr lang="en-US" sz="3200" dirty="0" smtClean="0">
                <a:latin typeface="Angsana New" pitchFamily="18" charset="-34"/>
                <a:cs typeface="Angsana New" pitchFamily="18" charset="-34"/>
              </a:rPr>
              <a:t>Incorrect method of TST administration </a:t>
            </a:r>
          </a:p>
          <a:p>
            <a:r>
              <a:rPr lang="en-US" sz="3200" dirty="0" smtClean="0">
                <a:latin typeface="Angsana New" pitchFamily="18" charset="-34"/>
                <a:cs typeface="Angsana New" pitchFamily="18" charset="-34"/>
              </a:rPr>
              <a:t>Incorrect </a:t>
            </a:r>
            <a:r>
              <a:rPr lang="en-US" sz="3200" dirty="0" smtClean="0">
                <a:latin typeface="Angsana New" pitchFamily="18" charset="-34"/>
                <a:cs typeface="Angsana New" pitchFamily="18" charset="-34"/>
              </a:rPr>
              <a:t>interpretation </a:t>
            </a:r>
            <a:r>
              <a:rPr lang="ar-SA" sz="3200" dirty="0" smtClean="0">
                <a:latin typeface="Angsana New" pitchFamily="18" charset="-34"/>
                <a:cs typeface="Angsana New" pitchFamily="18" charset="-34"/>
              </a:rPr>
              <a:t>تفسير</a:t>
            </a:r>
            <a:r>
              <a:rPr lang="en-US" sz="3200" dirty="0" smtClean="0">
                <a:latin typeface="Angsana New" pitchFamily="18" charset="-34"/>
                <a:cs typeface="Angsana New" pitchFamily="18" charset="-34"/>
              </a:rPr>
              <a:t> </a:t>
            </a:r>
            <a:r>
              <a:rPr lang="en-US" sz="3200" dirty="0" smtClean="0">
                <a:latin typeface="Angsana New" pitchFamily="18" charset="-34"/>
                <a:cs typeface="Angsana New" pitchFamily="18" charset="-34"/>
              </a:rPr>
              <a:t>of reaction </a:t>
            </a:r>
          </a:p>
          <a:p>
            <a:r>
              <a:rPr lang="en-US" sz="3200" dirty="0" smtClean="0">
                <a:latin typeface="Angsana New" pitchFamily="18" charset="-34"/>
                <a:cs typeface="Angsana New" pitchFamily="18" charset="-34"/>
              </a:rPr>
              <a:t>Incorrect </a:t>
            </a:r>
            <a:r>
              <a:rPr lang="en-US" sz="3200" dirty="0" smtClean="0">
                <a:latin typeface="Angsana New" pitchFamily="18" charset="-34"/>
                <a:cs typeface="Angsana New" pitchFamily="18" charset="-34"/>
              </a:rPr>
              <a:t>bottle </a:t>
            </a:r>
            <a:r>
              <a:rPr lang="ar-SA" sz="3200" dirty="0" smtClean="0">
                <a:latin typeface="Angsana New" pitchFamily="18" charset="-34"/>
                <a:cs typeface="Angsana New" pitchFamily="18" charset="-34"/>
              </a:rPr>
              <a:t>قاروره خاظئه</a:t>
            </a:r>
            <a:r>
              <a:rPr lang="en-US" sz="3200" dirty="0" smtClean="0">
                <a:latin typeface="Angsana New" pitchFamily="18" charset="-34"/>
                <a:cs typeface="Angsana New" pitchFamily="18" charset="-34"/>
              </a:rPr>
              <a:t> </a:t>
            </a:r>
            <a:r>
              <a:rPr lang="en-US" sz="3200" dirty="0" smtClean="0">
                <a:latin typeface="Angsana New" pitchFamily="18" charset="-34"/>
                <a:cs typeface="Angsana New" pitchFamily="18" charset="-34"/>
              </a:rPr>
              <a:t>of antigen used </a:t>
            </a:r>
            <a:r>
              <a:rPr lang="en-US" sz="3200" dirty="0" smtClean="0">
                <a:latin typeface="Angsana New" pitchFamily="18" charset="-34"/>
                <a:cs typeface="Angsana New" pitchFamily="18" charset="-34"/>
              </a:rPr>
              <a:t> </a:t>
            </a:r>
            <a:r>
              <a:rPr lang="ar-SA" sz="3200" dirty="0" smtClean="0">
                <a:latin typeface="Angsana New" pitchFamily="18" charset="-34"/>
                <a:cs typeface="Angsana New" pitchFamily="18" charset="-34"/>
              </a:rPr>
              <a:t>دكتور سبيكه </a:t>
            </a:r>
            <a:r>
              <a:rPr lang="ar-SA" sz="3200" dirty="0" smtClean="0">
                <a:latin typeface="Angsana New" pitchFamily="18" charset="-34"/>
                <a:cs typeface="Angsana New" pitchFamily="18" charset="-34"/>
                <a:sym typeface="Wingdings" pitchFamily="2" charset="2"/>
              </a:rPr>
              <a:t></a:t>
            </a:r>
            <a:endParaRPr lang="en-US" sz="3200" dirty="0" smtClean="0">
              <a:latin typeface="Angsana New" pitchFamily="18" charset="-34"/>
              <a:cs typeface="Angsana New" pitchFamily="18" charset="-34"/>
            </a:endParaRPr>
          </a:p>
          <a:p>
            <a:endParaRPr lang="en-US" dirty="0"/>
          </a:p>
        </p:txBody>
      </p:sp>
      <p:sp>
        <p:nvSpPr>
          <p:cNvPr id="2" name="Title 1"/>
          <p:cNvSpPr>
            <a:spLocks noGrp="1"/>
          </p:cNvSpPr>
          <p:nvPr>
            <p:ph type="title"/>
          </p:nvPr>
        </p:nvSpPr>
        <p:spPr/>
        <p:txBody>
          <a:bodyPr>
            <a:normAutofit/>
          </a:bodyPr>
          <a:lstStyle/>
          <a:p>
            <a:r>
              <a:rPr lang="en-US" sz="4800" dirty="0" smtClean="0">
                <a:solidFill>
                  <a:srgbClr val="FF0000"/>
                </a:solidFill>
                <a:latin typeface="Angsana New" pitchFamily="18" charset="-34"/>
                <a:cs typeface="Angsana New" pitchFamily="18" charset="-34"/>
              </a:rPr>
              <a:t>TST </a:t>
            </a:r>
            <a:r>
              <a:rPr lang="en-US" sz="4800" dirty="0" smtClean="0">
                <a:solidFill>
                  <a:srgbClr val="FF0000"/>
                </a:solidFill>
                <a:latin typeface="Angsana New" pitchFamily="18" charset="-34"/>
                <a:cs typeface="Angsana New" pitchFamily="18" charset="-34"/>
              </a:rPr>
              <a:t>interpretation </a:t>
            </a:r>
            <a:r>
              <a:rPr lang="ar-SA" sz="4800" dirty="0" smtClean="0">
                <a:solidFill>
                  <a:srgbClr val="FF0000"/>
                </a:solidFill>
                <a:latin typeface="Angsana New" pitchFamily="18" charset="-34"/>
                <a:cs typeface="Angsana New" pitchFamily="18" charset="-34"/>
              </a:rPr>
              <a:t>تفسير</a:t>
            </a:r>
            <a:r>
              <a:rPr lang="en-US" sz="4800" dirty="0" smtClean="0">
                <a:solidFill>
                  <a:srgbClr val="FF0000"/>
                </a:solidFill>
                <a:latin typeface="Angsana New" pitchFamily="18" charset="-34"/>
                <a:cs typeface="Angsana New" pitchFamily="18" charset="-34"/>
              </a:rPr>
              <a:t> </a:t>
            </a:r>
            <a:endParaRPr lang="en-US" sz="4800" dirty="0">
              <a:solidFill>
                <a:srgbClr val="FF0000"/>
              </a:solidFill>
              <a:latin typeface="Angsana New" pitchFamily="18" charset="-34"/>
              <a:cs typeface="Angsana New" pitchFamily="18" charset="-3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153400" cy="5181600"/>
          </a:xfrm>
        </p:spPr>
        <p:txBody>
          <a:bodyPr>
            <a:normAutofit fontScale="55000" lnSpcReduction="20000"/>
          </a:bodyPr>
          <a:lstStyle/>
          <a:p>
            <a:pPr>
              <a:buNone/>
            </a:pPr>
            <a:r>
              <a:rPr lang="en-US" sz="2900" b="1" u="sng" dirty="0" smtClean="0"/>
              <a:t>      </a:t>
            </a:r>
            <a:r>
              <a:rPr lang="en-US" sz="5100" b="1" u="sng" dirty="0" smtClean="0">
                <a:latin typeface="AngsanaUPC" pitchFamily="18" charset="-34"/>
                <a:cs typeface="AngsanaUPC" pitchFamily="18" charset="-34"/>
              </a:rPr>
              <a:t>False-Negative </a:t>
            </a:r>
            <a:r>
              <a:rPr lang="en-US" sz="5100" b="1" u="sng" dirty="0" smtClean="0">
                <a:latin typeface="AngsanaUPC" pitchFamily="18" charset="-34"/>
                <a:cs typeface="AngsanaUPC" pitchFamily="18" charset="-34"/>
              </a:rPr>
              <a:t>Reactions </a:t>
            </a:r>
            <a:r>
              <a:rPr lang="ar-SA" sz="5100" b="1" u="sng" dirty="0" smtClean="0">
                <a:latin typeface="AngsanaUPC" pitchFamily="18" charset="-34"/>
                <a:cs typeface="AngsanaUPC" pitchFamily="18" charset="-34"/>
              </a:rPr>
              <a:t>تظهر ان المريض ما به الا العافيه وهو مودع</a:t>
            </a:r>
            <a:endParaRPr lang="en-US" sz="5100" b="1" u="sng" dirty="0" smtClean="0">
              <a:latin typeface="AngsanaUPC" pitchFamily="18" charset="-34"/>
              <a:cs typeface="AngsanaUPC" pitchFamily="18" charset="-34"/>
            </a:endParaRPr>
          </a:p>
          <a:p>
            <a:pPr>
              <a:buNone/>
            </a:pPr>
            <a:r>
              <a:rPr lang="en-US" sz="4400" dirty="0" smtClean="0">
                <a:latin typeface="AngsanaUPC" pitchFamily="18" charset="-34"/>
                <a:cs typeface="AngsanaUPC" pitchFamily="18" charset="-34"/>
              </a:rPr>
              <a:t>      Some persons may not react to the TST even though they are infected with M. tuberculosis. </a:t>
            </a:r>
          </a:p>
          <a:p>
            <a:r>
              <a:rPr lang="en-US" sz="4400" dirty="0" err="1" smtClean="0">
                <a:latin typeface="AngsanaUPC" pitchFamily="18" charset="-34"/>
                <a:cs typeface="AngsanaUPC" pitchFamily="18" charset="-34"/>
              </a:rPr>
              <a:t>Cutaneous</a:t>
            </a:r>
            <a:r>
              <a:rPr lang="en-US" sz="4400" dirty="0" smtClean="0">
                <a:latin typeface="AngsanaUPC" pitchFamily="18" charset="-34"/>
                <a:cs typeface="AngsanaUPC" pitchFamily="18" charset="-34"/>
              </a:rPr>
              <a:t> </a:t>
            </a:r>
            <a:r>
              <a:rPr lang="ar-SA" sz="4400" dirty="0" smtClean="0">
                <a:latin typeface="AngsanaUPC" pitchFamily="18" charset="-34"/>
                <a:cs typeface="AngsanaUPC" pitchFamily="18" charset="-34"/>
              </a:rPr>
              <a:t>جلدي</a:t>
            </a:r>
            <a:r>
              <a:rPr lang="en-US" sz="4400" dirty="0" smtClean="0">
                <a:latin typeface="AngsanaUPC" pitchFamily="18" charset="-34"/>
                <a:cs typeface="AngsanaUPC" pitchFamily="18" charset="-34"/>
              </a:rPr>
              <a:t> </a:t>
            </a:r>
            <a:r>
              <a:rPr lang="en-US" sz="4400" dirty="0" err="1" smtClean="0">
                <a:latin typeface="AngsanaUPC" pitchFamily="18" charset="-34"/>
                <a:cs typeface="AngsanaUPC" pitchFamily="18" charset="-34"/>
              </a:rPr>
              <a:t>anergy</a:t>
            </a:r>
            <a:r>
              <a:rPr lang="en-US" sz="4400" dirty="0" smtClean="0">
                <a:latin typeface="AngsanaUPC" pitchFamily="18" charset="-34"/>
                <a:cs typeface="AngsanaUPC" pitchFamily="18" charset="-34"/>
              </a:rPr>
              <a:t> (</a:t>
            </a:r>
            <a:r>
              <a:rPr lang="en-US" sz="4400" dirty="0" err="1" smtClean="0">
                <a:latin typeface="AngsanaUPC" pitchFamily="18" charset="-34"/>
                <a:cs typeface="AngsanaUPC" pitchFamily="18" charset="-34"/>
              </a:rPr>
              <a:t>anergy</a:t>
            </a:r>
            <a:r>
              <a:rPr lang="en-US" sz="4400" dirty="0" smtClean="0">
                <a:latin typeface="AngsanaUPC" pitchFamily="18" charset="-34"/>
                <a:cs typeface="AngsanaUPC" pitchFamily="18" charset="-34"/>
              </a:rPr>
              <a:t> is the inability to react to skin tests because of a weakened immune system) </a:t>
            </a:r>
          </a:p>
          <a:p>
            <a:r>
              <a:rPr lang="en-US" sz="4400" dirty="0" smtClean="0">
                <a:latin typeface="AngsanaUPC" pitchFamily="18" charset="-34"/>
                <a:cs typeface="AngsanaUPC" pitchFamily="18" charset="-34"/>
              </a:rPr>
              <a:t>Recent TB infection (within 8-10 weeks of exposure) </a:t>
            </a:r>
          </a:p>
          <a:p>
            <a:r>
              <a:rPr lang="en-US" sz="4400" dirty="0" smtClean="0">
                <a:latin typeface="AngsanaUPC" pitchFamily="18" charset="-34"/>
                <a:cs typeface="AngsanaUPC" pitchFamily="18" charset="-34"/>
              </a:rPr>
              <a:t>Very old TB infection (many years) </a:t>
            </a:r>
          </a:p>
          <a:p>
            <a:r>
              <a:rPr lang="en-US" sz="4400" dirty="0" smtClean="0">
                <a:latin typeface="AngsanaUPC" pitchFamily="18" charset="-34"/>
                <a:cs typeface="AngsanaUPC" pitchFamily="18" charset="-34"/>
              </a:rPr>
              <a:t>Very young age (less than 6 months old) </a:t>
            </a:r>
          </a:p>
          <a:p>
            <a:r>
              <a:rPr lang="en-US" sz="4400" dirty="0" smtClean="0">
                <a:latin typeface="AngsanaUPC" pitchFamily="18" charset="-34"/>
                <a:cs typeface="AngsanaUPC" pitchFamily="18" charset="-34"/>
              </a:rPr>
              <a:t>Recent live-virus vaccination (e.g., measles and smallpox) </a:t>
            </a:r>
          </a:p>
          <a:p>
            <a:r>
              <a:rPr lang="en-US" sz="4400" dirty="0" smtClean="0">
                <a:latin typeface="AngsanaUPC" pitchFamily="18" charset="-34"/>
                <a:cs typeface="AngsanaUPC" pitchFamily="18" charset="-34"/>
              </a:rPr>
              <a:t>Overwhelming TB disease </a:t>
            </a:r>
          </a:p>
          <a:p>
            <a:r>
              <a:rPr lang="en-US" sz="4400" dirty="0" smtClean="0">
                <a:latin typeface="AngsanaUPC" pitchFamily="18" charset="-34"/>
                <a:cs typeface="AngsanaUPC" pitchFamily="18" charset="-34"/>
              </a:rPr>
              <a:t>Some viral illnesses (e.g., measles and chicken pox) </a:t>
            </a:r>
          </a:p>
          <a:p>
            <a:r>
              <a:rPr lang="en-US" sz="4400" dirty="0" smtClean="0">
                <a:latin typeface="AngsanaUPC" pitchFamily="18" charset="-34"/>
                <a:cs typeface="AngsanaUPC" pitchFamily="18" charset="-34"/>
              </a:rPr>
              <a:t>Incorrect method of TST administration </a:t>
            </a:r>
          </a:p>
          <a:p>
            <a:r>
              <a:rPr lang="en-US" sz="4400" dirty="0" smtClean="0">
                <a:latin typeface="AngsanaUPC" pitchFamily="18" charset="-34"/>
                <a:cs typeface="AngsanaUPC" pitchFamily="18" charset="-34"/>
              </a:rPr>
              <a:t>Incorrect interpretation of reaction</a:t>
            </a:r>
          </a:p>
          <a:p>
            <a:endParaRPr lang="en-US" dirty="0"/>
          </a:p>
        </p:txBody>
      </p:sp>
      <p:sp>
        <p:nvSpPr>
          <p:cNvPr id="2" name="Title 1"/>
          <p:cNvSpPr>
            <a:spLocks noGrp="1"/>
          </p:cNvSpPr>
          <p:nvPr>
            <p:ph type="title"/>
          </p:nvPr>
        </p:nvSpPr>
        <p:spPr>
          <a:xfrm>
            <a:off x="457200" y="0"/>
            <a:ext cx="8229600" cy="1143000"/>
          </a:xfrm>
        </p:spPr>
        <p:txBody>
          <a:bodyPr>
            <a:normAutofit/>
          </a:bodyPr>
          <a:lstStyle/>
          <a:p>
            <a:r>
              <a:rPr lang="en-US" sz="5400" dirty="0" smtClean="0">
                <a:solidFill>
                  <a:srgbClr val="FF0000"/>
                </a:solidFill>
                <a:latin typeface="Angsana New" pitchFamily="18" charset="-34"/>
                <a:cs typeface="Angsana New" pitchFamily="18" charset="-34"/>
              </a:rPr>
              <a:t>TST interpretation </a:t>
            </a:r>
            <a:endParaRPr lang="en-US" sz="5400" dirty="0">
              <a:solidFill>
                <a:srgbClr val="FF0000"/>
              </a:solidFill>
              <a:latin typeface="Angsana New" pitchFamily="18" charset="-34"/>
              <a:cs typeface="Angsana New" pitchFamily="18" charset="-3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Documents and Settings\Dr.Fauzia\My Documents\My Pictures\skin test.jpg"/>
          <p:cNvPicPr>
            <a:picLocks noGrp="1" noChangeAspect="1" noChangeArrowheads="1"/>
          </p:cNvPicPr>
          <p:nvPr>
            <p:ph idx="1"/>
          </p:nvPr>
        </p:nvPicPr>
        <p:blipFill>
          <a:blip r:embed="rId2" cstate="print"/>
          <a:srcRect/>
          <a:stretch>
            <a:fillRect/>
          </a:stretch>
        </p:blipFill>
        <p:spPr bwMode="auto">
          <a:xfrm>
            <a:off x="533400" y="2133600"/>
            <a:ext cx="3581400" cy="3526631"/>
          </a:xfrm>
          <a:prstGeom prst="rect">
            <a:avLst/>
          </a:prstGeom>
          <a:noFill/>
        </p:spPr>
      </p:pic>
      <p:sp>
        <p:nvSpPr>
          <p:cNvPr id="2" name="Title 1"/>
          <p:cNvSpPr>
            <a:spLocks noGrp="1"/>
          </p:cNvSpPr>
          <p:nvPr>
            <p:ph type="title"/>
          </p:nvPr>
        </p:nvSpPr>
        <p:spPr>
          <a:xfrm>
            <a:off x="457200" y="274638"/>
            <a:ext cx="8229600" cy="1401762"/>
          </a:xfrm>
        </p:spPr>
        <p:txBody>
          <a:bodyPr>
            <a:normAutofit fontScale="90000"/>
          </a:bodyPr>
          <a:lstStyle/>
          <a:p>
            <a:pPr algn="l"/>
            <a:r>
              <a:rPr lang="en-US" sz="6000" u="sng" dirty="0" smtClean="0">
                <a:latin typeface="Angsana New" pitchFamily="18" charset="-34"/>
                <a:cs typeface="Angsana New" pitchFamily="18" charset="-34"/>
              </a:rPr>
              <a:t>PPD test</a:t>
            </a:r>
            <a:r>
              <a:rPr lang="en-US" sz="6000" dirty="0" smtClean="0">
                <a:latin typeface="Angsana New" pitchFamily="18" charset="-34"/>
                <a:cs typeface="Angsana New" pitchFamily="18" charset="-34"/>
              </a:rPr>
              <a:t/>
            </a:r>
            <a:br>
              <a:rPr lang="en-US" sz="6000" dirty="0" smtClean="0">
                <a:latin typeface="Angsana New" pitchFamily="18" charset="-34"/>
                <a:cs typeface="Angsana New" pitchFamily="18" charset="-34"/>
              </a:rPr>
            </a:br>
            <a:r>
              <a:rPr lang="en-US" sz="3100" dirty="0" smtClean="0">
                <a:latin typeface="Angsana New" pitchFamily="18" charset="-34"/>
                <a:cs typeface="Angsana New" pitchFamily="18" charset="-34"/>
              </a:rPr>
              <a:t>Within 48 to 72 hours, a positive TB skin test is marked by an area of reddish </a:t>
            </a:r>
            <a:r>
              <a:rPr lang="en-US" sz="3100" dirty="0" err="1" smtClean="0">
                <a:latin typeface="Angsana New" pitchFamily="18" charset="-34"/>
                <a:cs typeface="Angsana New" pitchFamily="18" charset="-34"/>
              </a:rPr>
              <a:t>induration</a:t>
            </a:r>
            <a:r>
              <a:rPr lang="en-US" sz="3100" dirty="0" smtClean="0">
                <a:latin typeface="Angsana New" pitchFamily="18" charset="-34"/>
                <a:cs typeface="Angsana New" pitchFamily="18" charset="-34"/>
              </a:rPr>
              <a:t> greater than 10 mm</a:t>
            </a:r>
            <a:r>
              <a:rPr lang="en-US" sz="3600" dirty="0" smtClean="0">
                <a:latin typeface="Angsana New" pitchFamily="18" charset="-34"/>
                <a:cs typeface="Angsana New" pitchFamily="18" charset="-34"/>
              </a:rPr>
              <a:t>.</a:t>
            </a:r>
            <a:endParaRPr lang="en-US" sz="6000" dirty="0">
              <a:latin typeface="Angsana New" pitchFamily="18" charset="-34"/>
              <a:cs typeface="Angsana New" pitchFamily="18" charset="-34"/>
            </a:endParaRPr>
          </a:p>
        </p:txBody>
      </p:sp>
      <p:pic>
        <p:nvPicPr>
          <p:cNvPr id="5124" name="Picture 4" descr="C:\Documents and Settings\Dr.Fauzia\My Documents\My Pictures\skin 2.jpg"/>
          <p:cNvPicPr>
            <a:picLocks noChangeAspect="1" noChangeArrowheads="1"/>
          </p:cNvPicPr>
          <p:nvPr/>
        </p:nvPicPr>
        <p:blipFill>
          <a:blip r:embed="rId3" cstate="print"/>
          <a:srcRect/>
          <a:stretch>
            <a:fillRect/>
          </a:stretch>
        </p:blipFill>
        <p:spPr bwMode="auto">
          <a:xfrm>
            <a:off x="4800600" y="2133600"/>
            <a:ext cx="3581400" cy="35814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smtClean="0">
                <a:latin typeface="Angsana New" pitchFamily="18" charset="-34"/>
                <a:cs typeface="Angsana New" pitchFamily="18" charset="-34"/>
              </a:rPr>
              <a:t>TB Blood Tests.</a:t>
            </a:r>
            <a:r>
              <a:rPr lang="en-US" sz="2800" dirty="0" smtClean="0">
                <a:latin typeface="Angsana New" pitchFamily="18" charset="-34"/>
                <a:cs typeface="Angsana New" pitchFamily="18" charset="-34"/>
              </a:rPr>
              <a:t> Blood tests to detect TB infection, unlike the TST, are not affected by prior BCG vaccination and are less likely to give a false-positive result.</a:t>
            </a:r>
          </a:p>
          <a:p>
            <a:r>
              <a:rPr lang="en-US" sz="2800" dirty="0" smtClean="0">
                <a:latin typeface="Angsana New" pitchFamily="18" charset="-34"/>
                <a:cs typeface="Angsana New" pitchFamily="18" charset="-34"/>
              </a:rPr>
              <a:t>is a whole-blood test for use as an aid in diagnosing </a:t>
            </a:r>
            <a:r>
              <a:rPr lang="en-US" sz="2800" i="1" dirty="0" smtClean="0">
                <a:latin typeface="Angsana New" pitchFamily="18" charset="-34"/>
                <a:cs typeface="Angsana New" pitchFamily="18" charset="-34"/>
              </a:rPr>
              <a:t>Mycobacterium tuberculosis</a:t>
            </a:r>
            <a:r>
              <a:rPr lang="en-US" sz="2800" dirty="0" smtClean="0">
                <a:latin typeface="Angsana New" pitchFamily="18" charset="-34"/>
                <a:cs typeface="Angsana New" pitchFamily="18" charset="-34"/>
              </a:rPr>
              <a:t> infection, including latent tuberculosis infection (LTBI) and tuberculosis (TB) disease. This test was approved by the U.S. Food and Drug Administration (FDA) in 2005.</a:t>
            </a:r>
          </a:p>
          <a:p>
            <a:r>
              <a:rPr lang="en-US" sz="2800" dirty="0" smtClean="0">
                <a:latin typeface="Angsana New" pitchFamily="18" charset="-34"/>
                <a:cs typeface="Angsana New" pitchFamily="18" charset="-34"/>
              </a:rPr>
              <a:t>After incubation of the blood with antigens for 16 to 24 hours, the amount of interferon-gamma (IFN-gamma) is measured.</a:t>
            </a:r>
            <a:endParaRPr lang="en-US" sz="2800" dirty="0">
              <a:latin typeface="Angsana New" pitchFamily="18" charset="-34"/>
              <a:cs typeface="Angsana New" pitchFamily="18" charset="-34"/>
            </a:endParaRPr>
          </a:p>
        </p:txBody>
      </p:sp>
      <p:sp>
        <p:nvSpPr>
          <p:cNvPr id="2" name="Title 1"/>
          <p:cNvSpPr>
            <a:spLocks noGrp="1"/>
          </p:cNvSpPr>
          <p:nvPr>
            <p:ph type="title"/>
          </p:nvPr>
        </p:nvSpPr>
        <p:spPr/>
        <p:txBody>
          <a:bodyPr>
            <a:normAutofit/>
          </a:bodyPr>
          <a:lstStyle/>
          <a:p>
            <a:r>
              <a:rPr lang="en-US" sz="4800" b="1" dirty="0" err="1" smtClean="0">
                <a:latin typeface="AngsanaUPC" pitchFamily="18" charset="-34"/>
                <a:cs typeface="AngsanaUPC" pitchFamily="18" charset="-34"/>
              </a:rPr>
              <a:t>QuantiFERON</a:t>
            </a:r>
            <a:r>
              <a:rPr lang="en-US" sz="4800" b="1" dirty="0" smtClean="0">
                <a:latin typeface="AngsanaUPC" pitchFamily="18" charset="-34"/>
                <a:cs typeface="AngsanaUPC" pitchFamily="18" charset="-34"/>
              </a:rPr>
              <a:t> </a:t>
            </a:r>
            <a:r>
              <a:rPr lang="ar-SA" sz="4800" b="1" dirty="0" smtClean="0">
                <a:latin typeface="AngsanaUPC" pitchFamily="18" charset="-34"/>
                <a:cs typeface="AngsanaUPC" pitchFamily="18" charset="-34"/>
              </a:rPr>
              <a:t>اسم اختبار تي بي</a:t>
            </a:r>
            <a:endParaRPr lang="en-US" sz="4800" dirty="0">
              <a:latin typeface="AngsanaUPC" pitchFamily="18" charset="-34"/>
              <a:cs typeface="AngsanaUPC" pitchFamily="18" charset="-3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latin typeface="AngsanaUPC" pitchFamily="18" charset="-34"/>
                <a:cs typeface="AngsanaUPC" pitchFamily="18" charset="-34"/>
              </a:rPr>
              <a:t>  Diagnostic Microbiology</a:t>
            </a:r>
          </a:p>
          <a:p>
            <a:r>
              <a:rPr lang="en-US" dirty="0" smtClean="0">
                <a:latin typeface="AngsanaUPC" pitchFamily="18" charset="-34"/>
                <a:cs typeface="AngsanaUPC" pitchFamily="18" charset="-34"/>
              </a:rPr>
              <a:t>The presence of acid-fast-bacilli (AFB) on a </a:t>
            </a:r>
            <a:r>
              <a:rPr lang="en-US" b="1" dirty="0" smtClean="0">
                <a:latin typeface="AngsanaUPC" pitchFamily="18" charset="-34"/>
                <a:cs typeface="AngsanaUPC" pitchFamily="18" charset="-34"/>
              </a:rPr>
              <a:t>sputum smear</a:t>
            </a:r>
            <a:r>
              <a:rPr lang="en-US" dirty="0" smtClean="0">
                <a:latin typeface="AngsanaUPC" pitchFamily="18" charset="-34"/>
                <a:cs typeface="AngsanaUPC" pitchFamily="18" charset="-34"/>
              </a:rPr>
              <a:t> or other specimen often indicates TB disease. </a:t>
            </a:r>
            <a:r>
              <a:rPr lang="en-US" dirty="0" smtClean="0">
                <a:solidFill>
                  <a:srgbClr val="FF0000"/>
                </a:solidFill>
                <a:latin typeface="AngsanaUPC" pitchFamily="18" charset="-34"/>
                <a:cs typeface="AngsanaUPC" pitchFamily="18" charset="-34"/>
              </a:rPr>
              <a:t>Acid-fast microscopy does not confirm a diagnosis of TB because some acid-fast-bacilli Atypical.</a:t>
            </a:r>
            <a:r>
              <a:rPr lang="en-US" dirty="0" smtClean="0">
                <a:latin typeface="AngsanaUPC" pitchFamily="18" charset="-34"/>
                <a:cs typeface="AngsanaUPC" pitchFamily="18" charset="-34"/>
              </a:rPr>
              <a:t> Therefore, a </a:t>
            </a:r>
            <a:r>
              <a:rPr lang="en-US" b="1" dirty="0" smtClean="0">
                <a:latin typeface="AngsanaUPC" pitchFamily="18" charset="-34"/>
                <a:cs typeface="AngsanaUPC" pitchFamily="18" charset="-34"/>
              </a:rPr>
              <a:t>culture</a:t>
            </a:r>
            <a:r>
              <a:rPr lang="en-US" dirty="0" smtClean="0">
                <a:latin typeface="AngsanaUPC" pitchFamily="18" charset="-34"/>
                <a:cs typeface="AngsanaUPC" pitchFamily="18" charset="-34"/>
              </a:rPr>
              <a:t> is done on all initial samples to confirm the diagnosis. A positive culture for </a:t>
            </a:r>
            <a:r>
              <a:rPr lang="en-US" i="1" dirty="0" smtClean="0">
                <a:latin typeface="AngsanaUPC" pitchFamily="18" charset="-34"/>
                <a:cs typeface="AngsanaUPC" pitchFamily="18" charset="-34"/>
              </a:rPr>
              <a:t>M. tuberculosis</a:t>
            </a:r>
            <a:r>
              <a:rPr lang="en-US" dirty="0" smtClean="0">
                <a:latin typeface="AngsanaUPC" pitchFamily="18" charset="-34"/>
                <a:cs typeface="AngsanaUPC" pitchFamily="18" charset="-34"/>
              </a:rPr>
              <a:t> confirms the diagnosis of TB disease. Culture examinations should be completed on all specimens, regardless of AFB smear results. Laboratories should report positive results on </a:t>
            </a:r>
            <a:r>
              <a:rPr lang="en-US" dirty="0" smtClean="0">
                <a:latin typeface="AngsanaUPC" pitchFamily="18" charset="-34"/>
                <a:cs typeface="AngsanaUPC" pitchFamily="18" charset="-34"/>
              </a:rPr>
              <a:t>smears </a:t>
            </a:r>
            <a:r>
              <a:rPr lang="ar-SA" dirty="0" smtClean="0">
                <a:latin typeface="AngsanaUPC" pitchFamily="18" charset="-34"/>
                <a:cs typeface="AngsanaUPC" pitchFamily="18" charset="-34"/>
              </a:rPr>
              <a:t>لطاخه الاختبار</a:t>
            </a:r>
            <a:r>
              <a:rPr lang="en-US" dirty="0" smtClean="0">
                <a:latin typeface="AngsanaUPC" pitchFamily="18" charset="-34"/>
                <a:cs typeface="AngsanaUPC" pitchFamily="18" charset="-34"/>
              </a:rPr>
              <a:t> </a:t>
            </a:r>
            <a:r>
              <a:rPr lang="en-US" dirty="0" smtClean="0">
                <a:latin typeface="AngsanaUPC" pitchFamily="18" charset="-34"/>
                <a:cs typeface="AngsanaUPC" pitchFamily="18" charset="-34"/>
              </a:rPr>
              <a:t>and cultures within 24 hours by telephone or fax to the primary health care provider or local TB control program. </a:t>
            </a:r>
          </a:p>
          <a:p>
            <a:endParaRPr lang="en-US" dirty="0"/>
          </a:p>
        </p:txBody>
      </p:sp>
      <p:sp>
        <p:nvSpPr>
          <p:cNvPr id="2" name="Title 1"/>
          <p:cNvSpPr>
            <a:spLocks noGrp="1"/>
          </p:cNvSpPr>
          <p:nvPr>
            <p:ph type="title"/>
          </p:nvPr>
        </p:nvSpPr>
        <p:spPr/>
        <p:txBody>
          <a:bodyPr>
            <a:normAutofit/>
          </a:bodyPr>
          <a:lstStyle/>
          <a:p>
            <a:r>
              <a:rPr lang="en-US" sz="5400" dirty="0" smtClean="0">
                <a:solidFill>
                  <a:srgbClr val="FF0000"/>
                </a:solidFill>
                <a:latin typeface="AngsanaUPC" pitchFamily="18" charset="-34"/>
                <a:cs typeface="AngsanaUPC" pitchFamily="18" charset="-34"/>
              </a:rPr>
              <a:t>Diagnosis </a:t>
            </a:r>
            <a:endParaRPr lang="en-US" sz="5400" dirty="0">
              <a:solidFill>
                <a:srgbClr val="FF0000"/>
              </a:solidFill>
              <a:latin typeface="AngsanaUPC" pitchFamily="18" charset="-34"/>
              <a:cs typeface="AngsanaUPC" pitchFamily="18" charset="-3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500" b="1" u="sng" dirty="0" smtClean="0">
                <a:latin typeface="Angsana New" pitchFamily="18" charset="-34"/>
                <a:cs typeface="Angsana New" pitchFamily="18" charset="-34"/>
              </a:rPr>
              <a:t>Isolation of </a:t>
            </a:r>
            <a:r>
              <a:rPr lang="en-US" sz="3500" b="1" u="sng" dirty="0" err="1" smtClean="0">
                <a:latin typeface="Angsana New" pitchFamily="18" charset="-34"/>
                <a:cs typeface="Angsana New" pitchFamily="18" charset="-34"/>
              </a:rPr>
              <a:t>mycobacteria</a:t>
            </a:r>
            <a:r>
              <a:rPr lang="en-US" sz="3500" b="1" u="sng" dirty="0" smtClean="0">
                <a:latin typeface="Angsana New" pitchFamily="18" charset="-34"/>
                <a:cs typeface="Angsana New" pitchFamily="18" charset="-34"/>
              </a:rPr>
              <a:t> </a:t>
            </a:r>
          </a:p>
          <a:p>
            <a:r>
              <a:rPr lang="en-US" sz="3000" dirty="0" err="1" smtClean="0">
                <a:latin typeface="Angsana New" pitchFamily="18" charset="-34"/>
                <a:cs typeface="Angsana New" pitchFamily="18" charset="-34"/>
              </a:rPr>
              <a:t>Mycobacteria</a:t>
            </a:r>
            <a:r>
              <a:rPr lang="en-US" sz="3000" dirty="0" smtClean="0">
                <a:latin typeface="Angsana New" pitchFamily="18" charset="-34"/>
                <a:cs typeface="Angsana New" pitchFamily="18" charset="-34"/>
              </a:rPr>
              <a:t> should be isolated by rapid automated liquid culture and by conventional solid culture</a:t>
            </a:r>
          </a:p>
          <a:p>
            <a:r>
              <a:rPr lang="en-US" sz="3000" dirty="0" smtClean="0">
                <a:latin typeface="Angsana New" pitchFamily="18" charset="-34"/>
                <a:cs typeface="Angsana New" pitchFamily="18" charset="-34"/>
              </a:rPr>
              <a:t>Identification is based on macroscopic and microscopic appearances, growth, biochemical characteristics and drug resistance. </a:t>
            </a:r>
          </a:p>
          <a:p>
            <a:r>
              <a:rPr lang="en-US" sz="3000" u="sng" dirty="0" smtClean="0">
                <a:latin typeface="Angsana New" pitchFamily="18" charset="-34"/>
                <a:cs typeface="Angsana New" pitchFamily="18" charset="-34"/>
              </a:rPr>
              <a:t>Drug susceptibility testing has three main goals:</a:t>
            </a:r>
          </a:p>
          <a:p>
            <a:pPr>
              <a:buNone/>
            </a:pPr>
            <a:r>
              <a:rPr lang="en-US" sz="3000" dirty="0" smtClean="0">
                <a:latin typeface="Angsana New" pitchFamily="18" charset="-34"/>
                <a:cs typeface="Angsana New" pitchFamily="18" charset="-34"/>
              </a:rPr>
              <a:t>     -  To facilitate the management of individual patients, particularly if drug    resistance is likely. </a:t>
            </a:r>
          </a:p>
          <a:p>
            <a:pPr>
              <a:buNone/>
            </a:pPr>
            <a:r>
              <a:rPr lang="en-US" sz="3000" dirty="0" smtClean="0">
                <a:latin typeface="Angsana New" pitchFamily="18" charset="-34"/>
                <a:cs typeface="Angsana New" pitchFamily="18" charset="-34"/>
              </a:rPr>
              <a:t>     -  To provide data on which to plan drug combinations for treatment. </a:t>
            </a:r>
          </a:p>
          <a:p>
            <a:pPr>
              <a:buNone/>
            </a:pPr>
            <a:r>
              <a:rPr lang="en-US" sz="3000" dirty="0" smtClean="0">
                <a:latin typeface="Angsana New" pitchFamily="18" charset="-34"/>
                <a:cs typeface="Angsana New" pitchFamily="18" charset="-34"/>
              </a:rPr>
              <a:t>     -  To provide a surrogate measure of the relative effectiveness of tuberculosis    control </a:t>
            </a:r>
            <a:r>
              <a:rPr lang="en-US" sz="3000" dirty="0" err="1" smtClean="0">
                <a:latin typeface="Angsana New" pitchFamily="18" charset="-34"/>
                <a:cs typeface="Angsana New" pitchFamily="18" charset="-34"/>
              </a:rPr>
              <a:t>programmes</a:t>
            </a:r>
            <a:r>
              <a:rPr lang="en-US" sz="3000" dirty="0" smtClean="0">
                <a:latin typeface="Angsana New" pitchFamily="18" charset="-34"/>
                <a:cs typeface="Angsana New" pitchFamily="18" charset="-34"/>
              </a:rPr>
              <a:t> .</a:t>
            </a:r>
          </a:p>
          <a:p>
            <a:endParaRPr lang="en-US" dirty="0" smtClean="0">
              <a:latin typeface="Angsana New" pitchFamily="18" charset="-34"/>
              <a:cs typeface="Angsana New" pitchFamily="18" charset="-34"/>
            </a:endParaRPr>
          </a:p>
          <a:p>
            <a:endParaRPr lang="en-US" dirty="0"/>
          </a:p>
        </p:txBody>
      </p:sp>
      <p:sp>
        <p:nvSpPr>
          <p:cNvPr id="2" name="Title 1"/>
          <p:cNvSpPr>
            <a:spLocks noGrp="1"/>
          </p:cNvSpPr>
          <p:nvPr>
            <p:ph type="title"/>
          </p:nvPr>
        </p:nvSpPr>
        <p:spPr/>
        <p:txBody>
          <a:bodyPr/>
          <a:lstStyle/>
          <a:p>
            <a:r>
              <a:rPr lang="en-US" sz="5400" dirty="0" smtClean="0">
                <a:latin typeface="Angsana New" pitchFamily="18" charset="-34"/>
                <a:cs typeface="Angsana New" pitchFamily="18" charset="-34"/>
              </a:rPr>
              <a:t>Diagnosis</a:t>
            </a:r>
            <a:r>
              <a:rPr lang="en-US"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Angsana New" pitchFamily="18" charset="-34"/>
                <a:cs typeface="Angsana New" pitchFamily="18" charset="-34"/>
              </a:rPr>
              <a:t>Proper Isolation</a:t>
            </a:r>
          </a:p>
          <a:p>
            <a:r>
              <a:rPr lang="en-US" dirty="0" smtClean="0">
                <a:latin typeface="Angsana New" pitchFamily="18" charset="-34"/>
                <a:cs typeface="Angsana New" pitchFamily="18" charset="-34"/>
              </a:rPr>
              <a:t>- </a:t>
            </a:r>
            <a:r>
              <a:rPr lang="en-US" dirty="0">
                <a:latin typeface="Angsana New" pitchFamily="18" charset="-34"/>
                <a:cs typeface="Angsana New" pitchFamily="18" charset="-34"/>
              </a:rPr>
              <a:t>For suspected or confirmed tuberculosis the </a:t>
            </a:r>
            <a:r>
              <a:rPr lang="en-US" dirty="0" smtClean="0">
                <a:latin typeface="Angsana New" pitchFamily="18" charset="-34"/>
                <a:cs typeface="Angsana New" pitchFamily="18" charset="-34"/>
              </a:rPr>
              <a:t>proper </a:t>
            </a:r>
            <a:r>
              <a:rPr lang="ar-SA" sz="2800" dirty="0" smtClean="0">
                <a:latin typeface="Angsana New" pitchFamily="18" charset="-34"/>
                <a:cs typeface="Angsana New" pitchFamily="18" charset="-34"/>
              </a:rPr>
              <a:t>تاكد وجود المرض</a:t>
            </a:r>
            <a:endParaRPr lang="en-US" dirty="0">
              <a:latin typeface="Angsana New" pitchFamily="18" charset="-34"/>
              <a:cs typeface="Angsana New" pitchFamily="18" charset="-34"/>
            </a:endParaRPr>
          </a:p>
          <a:p>
            <a:r>
              <a:rPr lang="en-US" dirty="0">
                <a:latin typeface="Angsana New" pitchFamily="18" charset="-34"/>
                <a:cs typeface="Angsana New" pitchFamily="18" charset="-34"/>
              </a:rPr>
              <a:t>isolation is Airborne Isolation in a private room</a:t>
            </a:r>
          </a:p>
          <a:p>
            <a:r>
              <a:rPr lang="en-US" dirty="0">
                <a:latin typeface="Angsana New" pitchFamily="18" charset="-34"/>
                <a:cs typeface="Angsana New" pitchFamily="18" charset="-34"/>
              </a:rPr>
              <a:t>(Example of Airborne Isolation Sign with</a:t>
            </a:r>
          </a:p>
          <a:p>
            <a:r>
              <a:rPr lang="en-US" dirty="0">
                <a:latin typeface="Angsana New" pitchFamily="18" charset="-34"/>
                <a:cs typeface="Angsana New" pitchFamily="18" charset="-34"/>
              </a:rPr>
              <a:t>Instructions - sign has white lettering on a red</a:t>
            </a:r>
          </a:p>
          <a:p>
            <a:r>
              <a:rPr lang="en-US" dirty="0">
                <a:latin typeface="Angsana New" pitchFamily="18" charset="-34"/>
                <a:cs typeface="Angsana New" pitchFamily="18" charset="-34"/>
              </a:rPr>
              <a:t>background)</a:t>
            </a:r>
          </a:p>
        </p:txBody>
      </p:sp>
      <p:sp>
        <p:nvSpPr>
          <p:cNvPr id="2" name="Title 1"/>
          <p:cNvSpPr>
            <a:spLocks noGrp="1"/>
          </p:cNvSpPr>
          <p:nvPr>
            <p:ph type="title"/>
          </p:nvPr>
        </p:nvSpPr>
        <p:spPr/>
        <p:txBody>
          <a:bodyPr>
            <a:normAutofit/>
          </a:bodyPr>
          <a:lstStyle/>
          <a:p>
            <a:r>
              <a:rPr lang="en-US" sz="5400" dirty="0" smtClean="0">
                <a:solidFill>
                  <a:srgbClr val="FF0000"/>
                </a:solidFill>
                <a:latin typeface="AngsanaUPC" pitchFamily="18" charset="-34"/>
                <a:cs typeface="AngsanaUPC" pitchFamily="18" charset="-34"/>
              </a:rPr>
              <a:t>Prevention and control</a:t>
            </a:r>
            <a:endParaRPr lang="en-US" sz="5400" dirty="0">
              <a:solidFill>
                <a:srgbClr val="FF0000"/>
              </a:solidFill>
              <a:latin typeface="AngsanaUPC" pitchFamily="18" charset="-34"/>
              <a:cs typeface="AngsanaUPC" pitchFamily="18" charset="-3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latin typeface="Angsana New" pitchFamily="18" charset="-34"/>
                <a:cs typeface="Angsana New" pitchFamily="18" charset="-34"/>
              </a:rPr>
              <a:t>prompt detection</a:t>
            </a:r>
          </a:p>
          <a:p>
            <a:r>
              <a:rPr lang="en-US" sz="4000" dirty="0" smtClean="0">
                <a:latin typeface="Angsana New" pitchFamily="18" charset="-34"/>
                <a:cs typeface="Angsana New" pitchFamily="18" charset="-34"/>
              </a:rPr>
              <a:t>airborne precautions</a:t>
            </a:r>
          </a:p>
          <a:p>
            <a:r>
              <a:rPr lang="en-US" sz="4000" dirty="0" smtClean="0">
                <a:latin typeface="Angsana New" pitchFamily="18" charset="-34"/>
                <a:cs typeface="Angsana New" pitchFamily="18" charset="-34"/>
              </a:rPr>
              <a:t> treatment of persons who have suspected or confirmed TB disease</a:t>
            </a:r>
            <a:endParaRPr lang="en-US" sz="4000" dirty="0">
              <a:latin typeface="Angsana New" pitchFamily="18" charset="-34"/>
              <a:cs typeface="Angsana New" pitchFamily="18" charset="-34"/>
            </a:endParaRPr>
          </a:p>
        </p:txBody>
      </p:sp>
      <p:sp>
        <p:nvSpPr>
          <p:cNvPr id="2" name="Title 1"/>
          <p:cNvSpPr>
            <a:spLocks noGrp="1"/>
          </p:cNvSpPr>
          <p:nvPr>
            <p:ph type="title"/>
          </p:nvPr>
        </p:nvSpPr>
        <p:spPr/>
        <p:txBody>
          <a:bodyPr>
            <a:normAutofit/>
          </a:bodyPr>
          <a:lstStyle/>
          <a:p>
            <a:r>
              <a:rPr lang="en-US" sz="5400" dirty="0" smtClean="0">
                <a:solidFill>
                  <a:srgbClr val="FF0000"/>
                </a:solidFill>
                <a:latin typeface="Angsana New" pitchFamily="18" charset="-34"/>
                <a:cs typeface="Angsana New" pitchFamily="18" charset="-34"/>
              </a:rPr>
              <a:t>Prevention and control </a:t>
            </a:r>
            <a:endParaRPr lang="en-US" sz="5400" dirty="0">
              <a:solidFill>
                <a:srgbClr val="FF0000"/>
              </a:solidFill>
              <a:latin typeface="Angsana New" pitchFamily="18" charset="-34"/>
              <a:cs typeface="Angsana New" pitchFamily="18" charset="-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5334000"/>
          </a:xfrm>
        </p:spPr>
        <p:txBody>
          <a:bodyPr>
            <a:noAutofit/>
          </a:bodyPr>
          <a:lstStyle/>
          <a:p>
            <a:pPr algn="l"/>
            <a:r>
              <a:rPr lang="en-US" sz="4000" u="sng" dirty="0" smtClean="0">
                <a:solidFill>
                  <a:srgbClr val="FF0000"/>
                </a:solidFill>
                <a:latin typeface="Angsana New" pitchFamily="18" charset="-34"/>
                <a:cs typeface="Angsana New" pitchFamily="18" charset="-34"/>
              </a:rPr>
              <a:t>Transmission </a:t>
            </a:r>
            <a:r>
              <a:rPr lang="en-US" sz="3200" dirty="0" smtClean="0">
                <a:latin typeface="Angsana New" pitchFamily="18" charset="-34"/>
                <a:cs typeface="Angsana New" pitchFamily="18" charset="-34"/>
              </a:rPr>
              <a:t> </a:t>
            </a:r>
            <a:r>
              <a:rPr lang="ar-SA" sz="3200" dirty="0" smtClean="0">
                <a:latin typeface="Angsana New" pitchFamily="18" charset="-34"/>
                <a:cs typeface="Angsana New" pitchFamily="18" charset="-34"/>
              </a:rPr>
              <a:t>انتقال المرض</a:t>
            </a:r>
            <a:r>
              <a:rPr lang="en-US" sz="3200" dirty="0">
                <a:latin typeface="Angsana New" pitchFamily="18" charset="-34"/>
                <a:cs typeface="Angsana New" pitchFamily="18" charset="-34"/>
              </a:rPr>
              <a:t/>
            </a:r>
            <a:br>
              <a:rPr lang="en-US" sz="3200" dirty="0">
                <a:latin typeface="Angsana New" pitchFamily="18" charset="-34"/>
                <a:cs typeface="Angsana New" pitchFamily="18" charset="-34"/>
              </a:rPr>
            </a:br>
            <a:r>
              <a:rPr lang="en-US" sz="3200" dirty="0" smtClean="0">
                <a:latin typeface="Angsana New" pitchFamily="18" charset="-34"/>
                <a:cs typeface="Angsana New" pitchFamily="18" charset="-34"/>
              </a:rPr>
              <a:t> </a:t>
            </a:r>
            <a:r>
              <a:rPr lang="en-US" sz="3200" dirty="0">
                <a:latin typeface="Angsana New" pitchFamily="18" charset="-34"/>
                <a:cs typeface="Angsana New" pitchFamily="18" charset="-34"/>
              </a:rPr>
              <a:t>TB is spread from </a:t>
            </a:r>
            <a:r>
              <a:rPr lang="en-US" sz="3200" b="1" dirty="0">
                <a:latin typeface="Angsana New" pitchFamily="18" charset="-34"/>
                <a:cs typeface="Angsana New" pitchFamily="18" charset="-34"/>
              </a:rPr>
              <a:t>person to person through the</a:t>
            </a:r>
            <a:br>
              <a:rPr lang="en-US" sz="3200" b="1" dirty="0">
                <a:latin typeface="Angsana New" pitchFamily="18" charset="-34"/>
                <a:cs typeface="Angsana New" pitchFamily="18" charset="-34"/>
              </a:rPr>
            </a:br>
            <a:r>
              <a:rPr lang="en-US" sz="3200" b="1" dirty="0">
                <a:latin typeface="Angsana New" pitchFamily="18" charset="-34"/>
                <a:cs typeface="Angsana New" pitchFamily="18" charset="-34"/>
              </a:rPr>
              <a:t>air. When a person with infectious TB disease (TB</a:t>
            </a:r>
            <a:br>
              <a:rPr lang="en-US" sz="3200" b="1" dirty="0">
                <a:latin typeface="Angsana New" pitchFamily="18" charset="-34"/>
                <a:cs typeface="Angsana New" pitchFamily="18" charset="-34"/>
              </a:rPr>
            </a:br>
            <a:r>
              <a:rPr lang="en-US" sz="3200" dirty="0">
                <a:latin typeface="Angsana New" pitchFamily="18" charset="-34"/>
                <a:cs typeface="Angsana New" pitchFamily="18" charset="-34"/>
              </a:rPr>
              <a:t>that can be spread) coughs </a:t>
            </a:r>
            <a:r>
              <a:rPr lang="en-US" sz="3200" dirty="0" smtClean="0">
                <a:latin typeface="Angsana New" pitchFamily="18" charset="-34"/>
                <a:cs typeface="Angsana New" pitchFamily="18" charset="-34"/>
              </a:rPr>
              <a:t>, sneezes ,sings or sometimes talks, </a:t>
            </a:r>
            <a:r>
              <a:rPr lang="en-US" sz="3200" dirty="0">
                <a:latin typeface="Angsana New" pitchFamily="18" charset="-34"/>
                <a:cs typeface="Angsana New" pitchFamily="18" charset="-34"/>
              </a:rPr>
              <a:t>tiny particles</a:t>
            </a:r>
            <a:br>
              <a:rPr lang="en-US" sz="3200" dirty="0">
                <a:latin typeface="Angsana New" pitchFamily="18" charset="-34"/>
                <a:cs typeface="Angsana New" pitchFamily="18" charset="-34"/>
              </a:rPr>
            </a:br>
            <a:r>
              <a:rPr lang="en-US" sz="3200" dirty="0">
                <a:latin typeface="Angsana New" pitchFamily="18" charset="-34"/>
                <a:cs typeface="Angsana New" pitchFamily="18" charset="-34"/>
              </a:rPr>
              <a:t>containing </a:t>
            </a:r>
            <a:r>
              <a:rPr lang="en-US" sz="3200" i="1" dirty="0">
                <a:latin typeface="Angsana New" pitchFamily="18" charset="-34"/>
                <a:cs typeface="Angsana New" pitchFamily="18" charset="-34"/>
              </a:rPr>
              <a:t>M. tuberculosis may be </a:t>
            </a:r>
            <a:r>
              <a:rPr lang="en-US" sz="3200" i="1" dirty="0" smtClean="0">
                <a:latin typeface="Angsana New" pitchFamily="18" charset="-34"/>
                <a:cs typeface="Angsana New" pitchFamily="18" charset="-34"/>
              </a:rPr>
              <a:t>expelled </a:t>
            </a:r>
            <a:r>
              <a:rPr lang="ar-SA" sz="3200" i="1" dirty="0" smtClean="0">
                <a:latin typeface="Angsana New" pitchFamily="18" charset="-34"/>
                <a:cs typeface="Angsana New" pitchFamily="18" charset="-34"/>
              </a:rPr>
              <a:t>ينفث</a:t>
            </a:r>
            <a:r>
              <a:rPr lang="en-US" sz="3200" i="1" dirty="0" smtClean="0">
                <a:latin typeface="Angsana New" pitchFamily="18" charset="-34"/>
                <a:cs typeface="Angsana New" pitchFamily="18" charset="-34"/>
              </a:rPr>
              <a:t> </a:t>
            </a:r>
            <a:r>
              <a:rPr lang="en-US" sz="3200" i="1" dirty="0">
                <a:latin typeface="Angsana New" pitchFamily="18" charset="-34"/>
                <a:cs typeface="Angsana New" pitchFamily="18" charset="-34"/>
              </a:rPr>
              <a:t>into the</a:t>
            </a:r>
            <a:br>
              <a:rPr lang="en-US" sz="3200" i="1" dirty="0">
                <a:latin typeface="Angsana New" pitchFamily="18" charset="-34"/>
                <a:cs typeface="Angsana New" pitchFamily="18" charset="-34"/>
              </a:rPr>
            </a:br>
            <a:r>
              <a:rPr lang="en-US" sz="3200" dirty="0">
                <a:latin typeface="Angsana New" pitchFamily="18" charset="-34"/>
                <a:cs typeface="Angsana New" pitchFamily="18" charset="-34"/>
              </a:rPr>
              <a:t>air. These particles, called </a:t>
            </a:r>
            <a:r>
              <a:rPr lang="en-US" sz="3200" b="1" dirty="0">
                <a:latin typeface="Angsana New" pitchFamily="18" charset="-34"/>
                <a:cs typeface="Angsana New" pitchFamily="18" charset="-34"/>
              </a:rPr>
              <a:t>droplet nuclei, are about</a:t>
            </a:r>
            <a:br>
              <a:rPr lang="en-US" sz="3200" b="1" dirty="0">
                <a:latin typeface="Angsana New" pitchFamily="18" charset="-34"/>
                <a:cs typeface="Angsana New" pitchFamily="18" charset="-34"/>
              </a:rPr>
            </a:br>
            <a:r>
              <a:rPr lang="en-US" sz="3200" dirty="0">
                <a:latin typeface="Angsana New" pitchFamily="18" charset="-34"/>
                <a:cs typeface="Angsana New" pitchFamily="18" charset="-34"/>
              </a:rPr>
              <a:t>1 to 5 microns in diameter — less than 1/5000 of</a:t>
            </a:r>
            <a:br>
              <a:rPr lang="en-US" sz="3200" dirty="0">
                <a:latin typeface="Angsana New" pitchFamily="18" charset="-34"/>
                <a:cs typeface="Angsana New" pitchFamily="18" charset="-34"/>
              </a:rPr>
            </a:br>
            <a:r>
              <a:rPr lang="en-US" sz="3200" dirty="0">
                <a:latin typeface="Angsana New" pitchFamily="18" charset="-34"/>
                <a:cs typeface="Angsana New" pitchFamily="18" charset="-34"/>
              </a:rPr>
              <a:t>an inch. Droplet nuclei can remain suspended in the</a:t>
            </a:r>
            <a:br>
              <a:rPr lang="en-US" sz="3200" dirty="0">
                <a:latin typeface="Angsana New" pitchFamily="18" charset="-34"/>
                <a:cs typeface="Angsana New" pitchFamily="18" charset="-34"/>
              </a:rPr>
            </a:br>
            <a:r>
              <a:rPr lang="en-US" sz="3200" dirty="0">
                <a:latin typeface="Angsana New" pitchFamily="18" charset="-34"/>
                <a:cs typeface="Angsana New" pitchFamily="18" charset="-34"/>
              </a:rPr>
              <a:t>air for several hours, depending on </a:t>
            </a:r>
            <a:r>
              <a:rPr lang="en-US" sz="3200" dirty="0" smtClean="0">
                <a:latin typeface="Angsana New" pitchFamily="18" charset="-34"/>
                <a:cs typeface="Angsana New" pitchFamily="18" charset="-34"/>
              </a:rPr>
              <a:t>the environment</a:t>
            </a:r>
            <a:r>
              <a:rPr lang="en-US" sz="3200" dirty="0">
                <a:latin typeface="Angsana New" pitchFamily="18" charset="-34"/>
                <a:cs typeface="Angsana New" pitchFamily="18" charset="-34"/>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600" dirty="0" smtClean="0">
                <a:latin typeface="Angsana New" pitchFamily="18" charset="-34"/>
                <a:cs typeface="Angsana New" pitchFamily="18" charset="-34"/>
              </a:rPr>
              <a:t>BCG or </a:t>
            </a:r>
            <a:r>
              <a:rPr lang="en-US" sz="3600" dirty="0" err="1" smtClean="0">
                <a:latin typeface="Angsana New" pitchFamily="18" charset="-34"/>
                <a:cs typeface="Angsana New" pitchFamily="18" charset="-34"/>
              </a:rPr>
              <a:t>bacille</a:t>
            </a:r>
            <a:r>
              <a:rPr lang="en-US" sz="3600" dirty="0" smtClean="0">
                <a:latin typeface="Angsana New" pitchFamily="18" charset="-34"/>
                <a:cs typeface="Angsana New" pitchFamily="18" charset="-34"/>
              </a:rPr>
              <a:t> </a:t>
            </a:r>
            <a:r>
              <a:rPr lang="en-US" sz="3600" dirty="0" err="1" smtClean="0">
                <a:latin typeface="Angsana New" pitchFamily="18" charset="-34"/>
                <a:cs typeface="Angsana New" pitchFamily="18" charset="-34"/>
              </a:rPr>
              <a:t>Calmette</a:t>
            </a:r>
            <a:r>
              <a:rPr lang="en-US" sz="3600" dirty="0" smtClean="0">
                <a:latin typeface="Angsana New" pitchFamily="18" charset="-34"/>
                <a:cs typeface="Angsana New" pitchFamily="18" charset="-34"/>
              </a:rPr>
              <a:t>-Guerin  is a vaccine for tuberculosis (TB) disease. BCG is used in many countries with a high prevalence of TB to prevent childhood </a:t>
            </a:r>
            <a:r>
              <a:rPr lang="en-US" sz="3600" dirty="0" err="1" smtClean="0">
                <a:latin typeface="Angsana New" pitchFamily="18" charset="-34"/>
                <a:cs typeface="Angsana New" pitchFamily="18" charset="-34"/>
              </a:rPr>
              <a:t>tuberculous</a:t>
            </a:r>
            <a:r>
              <a:rPr lang="en-US" sz="3600" dirty="0" smtClean="0">
                <a:latin typeface="Angsana New" pitchFamily="18" charset="-34"/>
                <a:cs typeface="Angsana New" pitchFamily="18" charset="-34"/>
              </a:rPr>
              <a:t> meningitis and </a:t>
            </a:r>
            <a:r>
              <a:rPr lang="en-US" sz="3600" dirty="0" err="1" smtClean="0">
                <a:latin typeface="Angsana New" pitchFamily="18" charset="-34"/>
                <a:cs typeface="Angsana New" pitchFamily="18" charset="-34"/>
              </a:rPr>
              <a:t>miliary</a:t>
            </a:r>
            <a:r>
              <a:rPr lang="en-US" sz="3600" dirty="0" smtClean="0">
                <a:latin typeface="Angsana New" pitchFamily="18" charset="-34"/>
                <a:cs typeface="Angsana New" pitchFamily="18" charset="-34"/>
              </a:rPr>
              <a:t> disease. </a:t>
            </a:r>
          </a:p>
          <a:p>
            <a:r>
              <a:rPr lang="en-US" sz="3600" b="1" dirty="0" smtClean="0">
                <a:latin typeface="Angsana New" pitchFamily="18" charset="-34"/>
                <a:cs typeface="Angsana New" pitchFamily="18" charset="-34"/>
              </a:rPr>
              <a:t>Health Care Workers</a:t>
            </a:r>
          </a:p>
          <a:p>
            <a:pPr>
              <a:buNone/>
            </a:pPr>
            <a:r>
              <a:rPr lang="en-US" sz="3600" b="1" dirty="0" smtClean="0">
                <a:latin typeface="Angsana New" pitchFamily="18" charset="-34"/>
                <a:cs typeface="Angsana New" pitchFamily="18" charset="-34"/>
              </a:rPr>
              <a:t>   </a:t>
            </a:r>
            <a:r>
              <a:rPr lang="en-US" sz="3600" b="1" u="sng" dirty="0" smtClean="0">
                <a:latin typeface="Angsana New" pitchFamily="18" charset="-34"/>
                <a:cs typeface="Angsana New" pitchFamily="18" charset="-34"/>
              </a:rPr>
              <a:t> </a:t>
            </a:r>
            <a:r>
              <a:rPr lang="en-US" sz="3600" b="1" u="sng" dirty="0" smtClean="0">
                <a:latin typeface="Angsana New" pitchFamily="18" charset="-34"/>
                <a:cs typeface="Angsana New" pitchFamily="18" charset="-34"/>
              </a:rPr>
              <a:t>Contraindications </a:t>
            </a:r>
            <a:r>
              <a:rPr lang="ar-SA" sz="3600" b="1" u="sng" dirty="0" smtClean="0">
                <a:latin typeface="Angsana New" pitchFamily="18" charset="-34"/>
                <a:cs typeface="Angsana New" pitchFamily="18" charset="-34"/>
              </a:rPr>
              <a:t>موانع الاستخدام</a:t>
            </a:r>
            <a:endParaRPr lang="en-US" sz="3600" b="1" u="sng" dirty="0" smtClean="0">
              <a:latin typeface="Angsana New" pitchFamily="18" charset="-34"/>
              <a:cs typeface="Angsana New" pitchFamily="18" charset="-34"/>
            </a:endParaRPr>
          </a:p>
          <a:p>
            <a:r>
              <a:rPr lang="en-US" sz="3600" b="1" dirty="0" err="1" smtClean="0">
                <a:latin typeface="Angsana New" pitchFamily="18" charset="-34"/>
                <a:cs typeface="Angsana New" pitchFamily="18" charset="-34"/>
              </a:rPr>
              <a:t>Immunosuppression</a:t>
            </a:r>
            <a:r>
              <a:rPr lang="en-US" sz="3600" b="1" dirty="0" smtClean="0">
                <a:latin typeface="Angsana New" pitchFamily="18" charset="-34"/>
                <a:cs typeface="Angsana New" pitchFamily="18" charset="-34"/>
              </a:rPr>
              <a:t>.</a:t>
            </a:r>
            <a:r>
              <a:rPr lang="en-US" sz="3600" dirty="0" smtClean="0">
                <a:latin typeface="Angsana New" pitchFamily="18" charset="-34"/>
                <a:cs typeface="Angsana New" pitchFamily="18" charset="-34"/>
              </a:rPr>
              <a:t> BCG vaccination should not be given to persons who are </a:t>
            </a:r>
            <a:r>
              <a:rPr lang="en-US" sz="3600" dirty="0" err="1" smtClean="0">
                <a:latin typeface="Angsana New" pitchFamily="18" charset="-34"/>
                <a:cs typeface="Angsana New" pitchFamily="18" charset="-34"/>
              </a:rPr>
              <a:t>immunosuppressed</a:t>
            </a:r>
            <a:r>
              <a:rPr lang="en-US" sz="3600" dirty="0" smtClean="0">
                <a:latin typeface="Angsana New" pitchFamily="18" charset="-34"/>
                <a:cs typeface="Angsana New" pitchFamily="18" charset="-34"/>
              </a:rPr>
              <a:t> (e.g., HIV infected) or who are likely to become </a:t>
            </a:r>
            <a:r>
              <a:rPr lang="en-US" sz="3600" dirty="0" err="1" smtClean="0">
                <a:latin typeface="Angsana New" pitchFamily="18" charset="-34"/>
                <a:cs typeface="Angsana New" pitchFamily="18" charset="-34"/>
              </a:rPr>
              <a:t>immunocompromised</a:t>
            </a:r>
            <a:r>
              <a:rPr lang="en-US" sz="3600" dirty="0" smtClean="0">
                <a:latin typeface="Angsana New" pitchFamily="18" charset="-34"/>
                <a:cs typeface="Angsana New" pitchFamily="18" charset="-34"/>
              </a:rPr>
              <a:t> (e.g., candidates for organ transplant).</a:t>
            </a:r>
          </a:p>
          <a:p>
            <a:r>
              <a:rPr lang="en-US" sz="3600" b="1" dirty="0" smtClean="0">
                <a:latin typeface="Angsana New" pitchFamily="18" charset="-34"/>
                <a:cs typeface="Angsana New" pitchFamily="18" charset="-34"/>
              </a:rPr>
              <a:t>Pregnancy</a:t>
            </a:r>
            <a:endParaRPr lang="en-US" sz="3600" dirty="0" smtClean="0">
              <a:latin typeface="Angsana New" pitchFamily="18" charset="-34"/>
              <a:cs typeface="Angsana New" pitchFamily="18" charset="-34"/>
            </a:endParaRPr>
          </a:p>
          <a:p>
            <a:endParaRPr lang="en-US" sz="3600" dirty="0">
              <a:latin typeface="Angsana New" pitchFamily="18" charset="-34"/>
              <a:cs typeface="Angsana New" pitchFamily="18" charset="-34"/>
            </a:endParaRPr>
          </a:p>
        </p:txBody>
      </p:sp>
      <p:sp>
        <p:nvSpPr>
          <p:cNvPr id="2" name="Title 1"/>
          <p:cNvSpPr>
            <a:spLocks noGrp="1"/>
          </p:cNvSpPr>
          <p:nvPr>
            <p:ph type="title"/>
          </p:nvPr>
        </p:nvSpPr>
        <p:spPr/>
        <p:txBody>
          <a:bodyPr>
            <a:normAutofit/>
          </a:bodyPr>
          <a:lstStyle/>
          <a:p>
            <a:r>
              <a:rPr lang="en-US" sz="4800" dirty="0" smtClean="0">
                <a:solidFill>
                  <a:srgbClr val="FF0000"/>
                </a:solidFill>
                <a:latin typeface="Angsana New" pitchFamily="18" charset="-34"/>
                <a:cs typeface="Angsana New" pitchFamily="18" charset="-34"/>
              </a:rPr>
              <a:t>Vaccine and immunization </a:t>
            </a:r>
            <a:endParaRPr lang="en-US" sz="4800" dirty="0">
              <a:solidFill>
                <a:srgbClr val="FF0000"/>
              </a:solidFill>
              <a:latin typeface="Angsana New" pitchFamily="18" charset="-34"/>
              <a:cs typeface="Angsana New" pitchFamily="18" charset="-3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latin typeface="Angsana New" pitchFamily="18" charset="-34"/>
                <a:cs typeface="Angsana New" pitchFamily="18" charset="-34"/>
              </a:rPr>
              <a:t>Expelled </a:t>
            </a:r>
            <a:r>
              <a:rPr lang="ar-SA" sz="3600" dirty="0" smtClean="0">
                <a:latin typeface="Angsana New" pitchFamily="18" charset="-34"/>
                <a:cs typeface="Angsana New" pitchFamily="18" charset="-34"/>
              </a:rPr>
              <a:t>المنفوذه - المتطايره</a:t>
            </a:r>
            <a:r>
              <a:rPr lang="en-US" sz="3600" dirty="0" smtClean="0">
                <a:latin typeface="Angsana New" pitchFamily="18" charset="-34"/>
                <a:cs typeface="Angsana New" pitchFamily="18" charset="-34"/>
              </a:rPr>
              <a:t> </a:t>
            </a:r>
            <a:r>
              <a:rPr lang="en-US" sz="3600" dirty="0" smtClean="0">
                <a:latin typeface="Angsana New" pitchFamily="18" charset="-34"/>
                <a:cs typeface="Angsana New" pitchFamily="18" charset="-34"/>
              </a:rPr>
              <a:t>bacilli into the air once inhaled by a susceptible  person, the bacilli multiply for 4 -6 weeks and spreads throughout the body. </a:t>
            </a:r>
            <a:r>
              <a:rPr lang="en-US" sz="3600" dirty="0" smtClean="0">
                <a:solidFill>
                  <a:srgbClr val="FF0000"/>
                </a:solidFill>
                <a:latin typeface="Angsana New" pitchFamily="18" charset="-34"/>
                <a:cs typeface="Angsana New" pitchFamily="18" charset="-34"/>
              </a:rPr>
              <a:t>The bacilli </a:t>
            </a:r>
            <a:r>
              <a:rPr lang="en-US" sz="3600" dirty="0" smtClean="0">
                <a:solidFill>
                  <a:srgbClr val="FF0000"/>
                </a:solidFill>
                <a:latin typeface="Angsana New" pitchFamily="18" charset="-34"/>
                <a:cs typeface="Angsana New" pitchFamily="18" charset="-34"/>
              </a:rPr>
              <a:t>implant </a:t>
            </a:r>
            <a:r>
              <a:rPr lang="ar-SA" sz="3600" dirty="0" smtClean="0">
                <a:solidFill>
                  <a:srgbClr val="FF0000"/>
                </a:solidFill>
                <a:latin typeface="Angsana New" pitchFamily="18" charset="-34"/>
                <a:cs typeface="Angsana New" pitchFamily="18" charset="-34"/>
              </a:rPr>
              <a:t>تزرع نفسها في</a:t>
            </a:r>
            <a:r>
              <a:rPr lang="en-US" sz="3600" dirty="0" smtClean="0">
                <a:solidFill>
                  <a:srgbClr val="FF0000"/>
                </a:solidFill>
                <a:latin typeface="Angsana New" pitchFamily="18" charset="-34"/>
                <a:cs typeface="Angsana New" pitchFamily="18" charset="-34"/>
              </a:rPr>
              <a:t> </a:t>
            </a:r>
            <a:r>
              <a:rPr lang="en-US" sz="3600" dirty="0" smtClean="0">
                <a:solidFill>
                  <a:srgbClr val="FF0000"/>
                </a:solidFill>
                <a:latin typeface="Angsana New" pitchFamily="18" charset="-34"/>
                <a:cs typeface="Angsana New" pitchFamily="18" charset="-34"/>
              </a:rPr>
              <a:t>in areas of high partial pressure of Oxygen</a:t>
            </a:r>
            <a:r>
              <a:rPr lang="en-US" sz="3600" dirty="0" smtClean="0">
                <a:latin typeface="Angsana New" pitchFamily="18" charset="-34"/>
                <a:cs typeface="Angsana New" pitchFamily="18" charset="-34"/>
              </a:rPr>
              <a:t>:</a:t>
            </a:r>
          </a:p>
          <a:p>
            <a:r>
              <a:rPr lang="en-US" sz="3600" dirty="0" smtClean="0">
                <a:latin typeface="Angsana New" pitchFamily="18" charset="-34"/>
                <a:cs typeface="Angsana New" pitchFamily="18" charset="-34"/>
              </a:rPr>
              <a:t> lung</a:t>
            </a:r>
          </a:p>
          <a:p>
            <a:r>
              <a:rPr lang="en-US" sz="3600" dirty="0" smtClean="0">
                <a:latin typeface="Angsana New" pitchFamily="18" charset="-34"/>
                <a:cs typeface="Angsana New" pitchFamily="18" charset="-34"/>
              </a:rPr>
              <a:t> renal cortex </a:t>
            </a:r>
          </a:p>
          <a:p>
            <a:r>
              <a:rPr lang="en-US" sz="3600" dirty="0" err="1" smtClean="0">
                <a:latin typeface="Angsana New" pitchFamily="18" charset="-34"/>
                <a:cs typeface="Angsana New" pitchFamily="18" charset="-34"/>
              </a:rPr>
              <a:t>reticuloendothelial</a:t>
            </a:r>
            <a:r>
              <a:rPr lang="en-US" sz="3600" dirty="0" smtClean="0">
                <a:latin typeface="Angsana New" pitchFamily="18" charset="-34"/>
                <a:cs typeface="Angsana New" pitchFamily="18" charset="-34"/>
              </a:rPr>
              <a:t> </a:t>
            </a:r>
            <a:r>
              <a:rPr lang="en-US" sz="3600" dirty="0" smtClean="0">
                <a:latin typeface="Angsana New" pitchFamily="18" charset="-34"/>
                <a:cs typeface="Angsana New" pitchFamily="18" charset="-34"/>
              </a:rPr>
              <a:t> </a:t>
            </a:r>
            <a:r>
              <a:rPr lang="ar-SA" sz="3600" dirty="0" smtClean="0">
                <a:latin typeface="Angsana New" pitchFamily="18" charset="-34"/>
                <a:cs typeface="Angsana New" pitchFamily="18" charset="-34"/>
              </a:rPr>
              <a:t>النظام الشبكي ( للعين ) الداخلي</a:t>
            </a:r>
            <a:r>
              <a:rPr lang="en-US" sz="3600" dirty="0" smtClean="0">
                <a:latin typeface="Angsana New" pitchFamily="18" charset="-34"/>
                <a:cs typeface="Angsana New" pitchFamily="18" charset="-34"/>
              </a:rPr>
              <a:t>system</a:t>
            </a:r>
            <a:endParaRPr lang="en-US" sz="3600" dirty="0" smtClean="0">
              <a:latin typeface="Angsana New" pitchFamily="18" charset="-34"/>
              <a:cs typeface="Angsana New" pitchFamily="18" charset="-34"/>
            </a:endParaRPr>
          </a:p>
          <a:p>
            <a:endParaRPr lang="en-US" sz="3600" dirty="0">
              <a:latin typeface="Angsana New" pitchFamily="18" charset="-34"/>
              <a:cs typeface="Angsana New" pitchFamily="18" charset="-34"/>
            </a:endParaRPr>
          </a:p>
        </p:txBody>
      </p:sp>
      <p:sp>
        <p:nvSpPr>
          <p:cNvPr id="2" name="Title 1"/>
          <p:cNvSpPr>
            <a:spLocks noGrp="1"/>
          </p:cNvSpPr>
          <p:nvPr>
            <p:ph type="title"/>
          </p:nvPr>
        </p:nvSpPr>
        <p:spPr/>
        <p:txBody>
          <a:bodyPr/>
          <a:lstStyle/>
          <a:p>
            <a:r>
              <a:rPr lang="en-US" sz="5400" dirty="0" smtClean="0">
                <a:solidFill>
                  <a:srgbClr val="FF0000"/>
                </a:solidFill>
                <a:latin typeface="Angsana New" pitchFamily="18" charset="-34"/>
                <a:cs typeface="Angsana New" pitchFamily="18" charset="-34"/>
              </a:rPr>
              <a:t>Transmission</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181600"/>
          </a:xfrm>
        </p:spPr>
        <p:txBody>
          <a:bodyPr>
            <a:normAutofit/>
          </a:bodyPr>
          <a:lstStyle/>
          <a:p>
            <a:pPr>
              <a:buNone/>
            </a:pPr>
            <a:r>
              <a:rPr lang="en-US" sz="4000" b="1" u="sng" dirty="0" smtClean="0">
                <a:solidFill>
                  <a:srgbClr val="FF0000"/>
                </a:solidFill>
                <a:latin typeface="Angsana New" pitchFamily="18" charset="-34"/>
                <a:cs typeface="Angsana New" pitchFamily="18" charset="-34"/>
              </a:rPr>
              <a:t>Risk Factors for TB Infection and TB Disease</a:t>
            </a:r>
          </a:p>
          <a:p>
            <a:r>
              <a:rPr lang="en-US" b="1" dirty="0" smtClean="0">
                <a:solidFill>
                  <a:srgbClr val="FF0000"/>
                </a:solidFill>
              </a:rPr>
              <a:t>HIV/AIDS</a:t>
            </a:r>
          </a:p>
          <a:p>
            <a:r>
              <a:rPr lang="en-US" dirty="0" smtClean="0">
                <a:latin typeface="Angsana New" pitchFamily="18" charset="-34"/>
                <a:cs typeface="Angsana New" pitchFamily="18" charset="-34"/>
              </a:rPr>
              <a:t>HIV and AIDS, which weaken the immune system, </a:t>
            </a:r>
            <a:r>
              <a:rPr lang="en-US" dirty="0" smtClean="0">
                <a:solidFill>
                  <a:srgbClr val="FF0000"/>
                </a:solidFill>
                <a:latin typeface="Angsana New" pitchFamily="18" charset="-34"/>
                <a:cs typeface="Angsana New" pitchFamily="18" charset="-34"/>
              </a:rPr>
              <a:t>are the most important risk factors for TB infection and TB disease this why the disease is more common in </a:t>
            </a:r>
            <a:r>
              <a:rPr lang="en-US" dirty="0" err="1" smtClean="0">
                <a:solidFill>
                  <a:srgbClr val="FF0000"/>
                </a:solidFill>
                <a:latin typeface="Angsana New" pitchFamily="18" charset="-34"/>
                <a:cs typeface="Angsana New" pitchFamily="18" charset="-34"/>
              </a:rPr>
              <a:t>africa</a:t>
            </a:r>
            <a:r>
              <a:rPr lang="en-US" dirty="0" smtClean="0">
                <a:solidFill>
                  <a:srgbClr val="FF0000"/>
                </a:solidFill>
                <a:latin typeface="Angsana New" pitchFamily="18" charset="-34"/>
                <a:cs typeface="Angsana New" pitchFamily="18" charset="-34"/>
              </a:rPr>
              <a:t> where HIV/AIDS are more common</a:t>
            </a:r>
            <a:r>
              <a:rPr lang="en-US" dirty="0" smtClean="0">
                <a:latin typeface="Angsana New" pitchFamily="18" charset="-34"/>
                <a:cs typeface="Angsana New" pitchFamily="18" charset="-34"/>
              </a:rPr>
              <a:t>. A person who has TB infection and HIV or AIDS is 50-170 times more likely to develop TB disease than someone who does not have HIV. For this reason, all individuals who have HIV should be </a:t>
            </a:r>
            <a:r>
              <a:rPr lang="en-US" dirty="0" smtClean="0">
                <a:latin typeface="Angsana New" pitchFamily="18" charset="-34"/>
                <a:cs typeface="Angsana New" pitchFamily="18" charset="-34"/>
              </a:rPr>
              <a:t>assessed </a:t>
            </a:r>
            <a:r>
              <a:rPr lang="ar-SA" sz="2400" dirty="0" smtClean="0">
                <a:latin typeface="Angsana New" pitchFamily="18" charset="-34"/>
                <a:cs typeface="Angsana New" pitchFamily="18" charset="-34"/>
              </a:rPr>
              <a:t>يفحص</a:t>
            </a:r>
            <a:r>
              <a:rPr lang="en-US" dirty="0" smtClean="0">
                <a:latin typeface="Angsana New" pitchFamily="18" charset="-34"/>
                <a:cs typeface="Angsana New" pitchFamily="18" charset="-34"/>
              </a:rPr>
              <a:t>  for </a:t>
            </a:r>
            <a:r>
              <a:rPr lang="en-US" dirty="0" smtClean="0">
                <a:latin typeface="Angsana New" pitchFamily="18" charset="-34"/>
                <a:cs typeface="Angsana New" pitchFamily="18" charset="-34"/>
              </a:rPr>
              <a:t>TB. </a:t>
            </a:r>
            <a:r>
              <a:rPr lang="en-US" dirty="0" smtClean="0">
                <a:latin typeface="Angsana New" pitchFamily="18" charset="-34"/>
                <a:cs typeface="Angsana New" pitchFamily="18" charset="-34"/>
              </a:rPr>
              <a:t>Conversely </a:t>
            </a:r>
            <a:r>
              <a:rPr lang="ar-SA" dirty="0" smtClean="0">
                <a:latin typeface="Angsana New" pitchFamily="18" charset="-34"/>
                <a:cs typeface="Angsana New" pitchFamily="18" charset="-34"/>
              </a:rPr>
              <a:t>والعكس صحيح</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anyone with TB infection or disease should be tested for HIV for the following reasons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82000" cy="5486400"/>
          </a:xfrm>
        </p:spPr>
        <p:txBody>
          <a:bodyPr>
            <a:normAutofit fontScale="55000" lnSpcReduction="20000"/>
          </a:bodyPr>
          <a:lstStyle/>
          <a:p>
            <a:r>
              <a:rPr lang="en-US" sz="4400" b="1" dirty="0" smtClean="0">
                <a:latin typeface="Angsana New" pitchFamily="18" charset="-34"/>
                <a:cs typeface="Andalus" pitchFamily="2" charset="-78"/>
              </a:rPr>
              <a:t>organ transplants </a:t>
            </a:r>
            <a:r>
              <a:rPr lang="en-US" sz="4400" b="1" dirty="0" smtClean="0">
                <a:latin typeface="Angsana New" pitchFamily="18" charset="-34"/>
                <a:cs typeface="Andalus" pitchFamily="2" charset="-78"/>
              </a:rPr>
              <a:t> </a:t>
            </a:r>
            <a:r>
              <a:rPr lang="ar-SA" sz="4400" dirty="0" smtClean="0">
                <a:latin typeface="Angsana New" pitchFamily="18" charset="-34"/>
                <a:cs typeface="Angsana New" pitchFamily="18" charset="-34"/>
              </a:rPr>
              <a:t>زرع الاعضاء</a:t>
            </a:r>
            <a:r>
              <a:rPr lang="en-US" sz="4400" b="1" dirty="0" smtClean="0">
                <a:latin typeface="Angsana New" pitchFamily="18" charset="-34"/>
                <a:cs typeface="Andalus" pitchFamily="2" charset="-78"/>
              </a:rPr>
              <a:t>(because </a:t>
            </a:r>
            <a:r>
              <a:rPr lang="en-US" sz="4400" b="1" dirty="0" smtClean="0">
                <a:latin typeface="Angsana New" pitchFamily="18" charset="-34"/>
                <a:cs typeface="Andalus" pitchFamily="2" charset="-78"/>
              </a:rPr>
              <a:t>the patient is treated with immunity-suppressing drugs); </a:t>
            </a:r>
          </a:p>
          <a:p>
            <a:r>
              <a:rPr lang="en-US" sz="4400" b="1" dirty="0" smtClean="0">
                <a:latin typeface="Angsana New" pitchFamily="18" charset="-34"/>
                <a:cs typeface="Andalus" pitchFamily="2" charset="-78"/>
              </a:rPr>
              <a:t>a type of lung disease called </a:t>
            </a:r>
            <a:r>
              <a:rPr lang="en-US" sz="4400" b="1" dirty="0" smtClean="0">
                <a:latin typeface="Angsana New" pitchFamily="18" charset="-34"/>
                <a:cs typeface="Andalus" pitchFamily="2" charset="-78"/>
              </a:rPr>
              <a:t>silicosis </a:t>
            </a:r>
            <a:r>
              <a:rPr lang="ar-SA" sz="4400" b="1" dirty="0" smtClean="0">
                <a:latin typeface="Angsana New" pitchFamily="18" charset="-34"/>
                <a:cs typeface="Andalus" pitchFamily="2" charset="-78"/>
              </a:rPr>
              <a:t>تسمم الرئه بالسيليكون</a:t>
            </a:r>
            <a:r>
              <a:rPr lang="en-US" sz="4400" b="1" dirty="0" smtClean="0">
                <a:latin typeface="Angsana New" pitchFamily="18" charset="-34"/>
                <a:cs typeface="Andalus" pitchFamily="2" charset="-78"/>
              </a:rPr>
              <a:t>; </a:t>
            </a:r>
            <a:endParaRPr lang="en-US" sz="4400" b="1" dirty="0" smtClean="0">
              <a:latin typeface="Angsana New" pitchFamily="18" charset="-34"/>
              <a:cs typeface="Andalus" pitchFamily="2" charset="-78"/>
            </a:endParaRPr>
          </a:p>
          <a:p>
            <a:r>
              <a:rPr lang="en-US" sz="4400" b="1" dirty="0" smtClean="0">
                <a:latin typeface="Angsana New" pitchFamily="18" charset="-34"/>
                <a:cs typeface="Andalus" pitchFamily="2" charset="-78"/>
              </a:rPr>
              <a:t>chronic kidney failure requiring </a:t>
            </a:r>
            <a:r>
              <a:rPr lang="en-US" sz="4400" b="1" dirty="0" smtClean="0">
                <a:latin typeface="Angsana New" pitchFamily="18" charset="-34"/>
                <a:cs typeface="Andalus" pitchFamily="2" charset="-78"/>
              </a:rPr>
              <a:t>dialysis : </a:t>
            </a:r>
            <a:r>
              <a:rPr lang="ar-SA" sz="4400" dirty="0" smtClean="0">
                <a:latin typeface="Angsana New" pitchFamily="18" charset="-34"/>
                <a:cs typeface="Angsana New" pitchFamily="18" charset="-34"/>
              </a:rPr>
              <a:t>ازاله الفضلات والمواد السامه من مجرى الدم</a:t>
            </a:r>
            <a:endParaRPr lang="en-US" sz="4400" b="1" dirty="0" smtClean="0">
              <a:latin typeface="Angsana New" pitchFamily="18" charset="-34"/>
              <a:cs typeface="Andalus" pitchFamily="2" charset="-78"/>
            </a:endParaRPr>
          </a:p>
          <a:p>
            <a:r>
              <a:rPr lang="en-US" sz="4400" b="1" dirty="0" smtClean="0">
                <a:latin typeface="Angsana New" pitchFamily="18" charset="-34"/>
                <a:cs typeface="Andalus" pitchFamily="2" charset="-78"/>
              </a:rPr>
              <a:t>having been infected with TB bacteria within the past two years. </a:t>
            </a:r>
          </a:p>
          <a:p>
            <a:r>
              <a:rPr lang="en-US" sz="4400" b="1" dirty="0" smtClean="0">
                <a:latin typeface="Angsana New" pitchFamily="18" charset="-34"/>
                <a:cs typeface="Andalus" pitchFamily="2" charset="-78"/>
              </a:rPr>
              <a:t>a chest x-ray showing signs of old TB. </a:t>
            </a:r>
          </a:p>
          <a:p>
            <a:r>
              <a:rPr lang="en-US" sz="4400" b="1" dirty="0" smtClean="0">
                <a:latin typeface="Angsana New" pitchFamily="18" charset="-34"/>
                <a:cs typeface="Andalus" pitchFamily="2" charset="-78"/>
              </a:rPr>
              <a:t>treatment with steroids known as </a:t>
            </a:r>
            <a:r>
              <a:rPr lang="en-US" sz="4400" b="1" dirty="0" err="1" smtClean="0">
                <a:latin typeface="Angsana New" pitchFamily="18" charset="-34"/>
                <a:cs typeface="Andalus" pitchFamily="2" charset="-78"/>
              </a:rPr>
              <a:t>glucocorticoids</a:t>
            </a:r>
            <a:r>
              <a:rPr lang="en-US" sz="4400" b="1" dirty="0">
                <a:latin typeface="Angsana New" pitchFamily="18" charset="-34"/>
                <a:cs typeface="Andalus" pitchFamily="2" charset="-78"/>
              </a:rPr>
              <a:t>.</a:t>
            </a:r>
            <a:r>
              <a:rPr lang="en-US" sz="4400" b="1" dirty="0" smtClean="0">
                <a:latin typeface="Angsana New" pitchFamily="18" charset="-34"/>
                <a:cs typeface="Andalus" pitchFamily="2" charset="-78"/>
              </a:rPr>
              <a:t> </a:t>
            </a:r>
          </a:p>
          <a:p>
            <a:r>
              <a:rPr lang="en-US" sz="4400" b="1" dirty="0" smtClean="0">
                <a:latin typeface="Angsana New" pitchFamily="18" charset="-34"/>
                <a:cs typeface="Andalus" pitchFamily="2" charset="-78"/>
              </a:rPr>
              <a:t> </a:t>
            </a:r>
          </a:p>
          <a:p>
            <a:r>
              <a:rPr lang="en-US" sz="4400" b="1" dirty="0" smtClean="0">
                <a:latin typeface="Angsana New" pitchFamily="18" charset="-34"/>
                <a:cs typeface="Andalus" pitchFamily="2" charset="-78"/>
              </a:rPr>
              <a:t>diabetes mellitus (all types).</a:t>
            </a:r>
          </a:p>
          <a:p>
            <a:r>
              <a:rPr lang="en-US" sz="4400" b="1" dirty="0" smtClean="0">
                <a:latin typeface="Angsana New" pitchFamily="18" charset="-34"/>
                <a:cs typeface="Andalus" pitchFamily="2" charset="-78"/>
              </a:rPr>
              <a:t>being </a:t>
            </a:r>
            <a:r>
              <a:rPr lang="en-US" sz="4400" b="1" dirty="0" smtClean="0">
                <a:latin typeface="Angsana New" pitchFamily="18" charset="-34"/>
                <a:cs typeface="Andalus" pitchFamily="2" charset="-78"/>
              </a:rPr>
              <a:t>underweight </a:t>
            </a:r>
            <a:r>
              <a:rPr lang="ar-SA" sz="4400" b="1" dirty="0" smtClean="0">
                <a:latin typeface="Angsana New" pitchFamily="18" charset="-34"/>
                <a:cs typeface="Andalus" pitchFamily="2" charset="-78"/>
              </a:rPr>
              <a:t>نقص الوزن</a:t>
            </a:r>
            <a:r>
              <a:rPr lang="en-US" sz="4400" b="1" dirty="0" smtClean="0">
                <a:latin typeface="Angsana New" pitchFamily="18" charset="-34"/>
                <a:cs typeface="Andalus" pitchFamily="2" charset="-78"/>
              </a:rPr>
              <a:t> </a:t>
            </a:r>
            <a:r>
              <a:rPr lang="en-US" sz="4400" b="1" dirty="0" smtClean="0">
                <a:latin typeface="Angsana New" pitchFamily="18" charset="-34"/>
                <a:cs typeface="Andalus" pitchFamily="2" charset="-78"/>
              </a:rPr>
              <a:t>(for most people, this is a body mass index under 20). </a:t>
            </a:r>
          </a:p>
          <a:p>
            <a:r>
              <a:rPr lang="en-US" sz="4400" b="1" dirty="0" smtClean="0">
                <a:latin typeface="Angsana New" pitchFamily="18" charset="-34"/>
                <a:cs typeface="Andalus" pitchFamily="2" charset="-78"/>
              </a:rPr>
              <a:t>being under five years of age when first infected with the TB bacteria. </a:t>
            </a:r>
          </a:p>
          <a:p>
            <a:r>
              <a:rPr lang="en-US" sz="4400" b="1" dirty="0" smtClean="0">
                <a:latin typeface="Angsana New" pitchFamily="18" charset="-34"/>
                <a:cs typeface="Andalus" pitchFamily="2" charset="-78"/>
              </a:rPr>
              <a:t>cigarette smoking (one pack per day or more</a:t>
            </a:r>
            <a:r>
              <a:rPr lang="en-US" sz="4400" b="1" dirty="0" smtClean="0">
                <a:latin typeface="Angsana New" pitchFamily="18" charset="-34"/>
                <a:cs typeface="Andalus" pitchFamily="2" charset="-78"/>
              </a:rPr>
              <a:t>) </a:t>
            </a:r>
            <a:r>
              <a:rPr lang="ar-SA" sz="4400" b="1" dirty="0" smtClean="0">
                <a:latin typeface="Angsana New" pitchFamily="18" charset="-34"/>
                <a:cs typeface="Andalus" pitchFamily="2" charset="-78"/>
              </a:rPr>
              <a:t>يعني دخنوا شوي بس اقل من باكيت باليوم ( ههه لا تصدقون كله سم ) </a:t>
            </a:r>
            <a:r>
              <a:rPr lang="ar-SA" sz="4400" b="1" dirty="0" smtClean="0">
                <a:latin typeface="Angsana New" pitchFamily="18" charset="-34"/>
                <a:cs typeface="Andalus" pitchFamily="2" charset="-78"/>
                <a:sym typeface="Wingdings" pitchFamily="2" charset="2"/>
              </a:rPr>
              <a:t></a:t>
            </a:r>
            <a:r>
              <a:rPr lang="ar-SA" sz="4400" b="1" dirty="0" smtClean="0">
                <a:latin typeface="Angsana New" pitchFamily="18" charset="-34"/>
                <a:cs typeface="Andalus" pitchFamily="2" charset="-78"/>
              </a:rPr>
              <a:t>  </a:t>
            </a:r>
            <a:r>
              <a:rPr lang="en-US" sz="4400" b="1" dirty="0" smtClean="0">
                <a:latin typeface="Angsana New" pitchFamily="18" charset="-34"/>
                <a:cs typeface="Andalus" pitchFamily="2" charset="-78"/>
              </a:rPr>
              <a:t>. </a:t>
            </a:r>
            <a:endParaRPr lang="en-US" sz="4400" b="1" dirty="0" smtClean="0">
              <a:latin typeface="Angsana New" pitchFamily="18" charset="-34"/>
              <a:cs typeface="Andalus" pitchFamily="2" charset="-78"/>
            </a:endParaRPr>
          </a:p>
          <a:p>
            <a:endParaRPr lang="en-US" dirty="0">
              <a:cs typeface="Andalus" pitchFamily="2" charset="-78"/>
            </a:endParaRPr>
          </a:p>
        </p:txBody>
      </p:sp>
      <p:sp>
        <p:nvSpPr>
          <p:cNvPr id="2" name="Title 1"/>
          <p:cNvSpPr>
            <a:spLocks noGrp="1"/>
          </p:cNvSpPr>
          <p:nvPr>
            <p:ph type="title"/>
          </p:nvPr>
        </p:nvSpPr>
        <p:spPr>
          <a:xfrm>
            <a:off x="304800" y="-304800"/>
            <a:ext cx="8229600" cy="944562"/>
          </a:xfrm>
        </p:spPr>
        <p:txBody>
          <a:bodyPr>
            <a:normAutofit fontScale="90000"/>
          </a:bodyPr>
          <a:lstStyle/>
          <a:p>
            <a:pPr algn="l"/>
            <a:r>
              <a:rPr lang="en-US" sz="4000" b="1" u="sng" dirty="0" smtClean="0">
                <a:solidFill>
                  <a:srgbClr val="FF0000"/>
                </a:solidFill>
                <a:latin typeface="Angsana New" pitchFamily="18" charset="-34"/>
                <a:cs typeface="Angsana New" pitchFamily="18" charset="-34"/>
              </a:rPr>
              <a:t/>
            </a:r>
            <a:br>
              <a:rPr lang="en-US" sz="4000" b="1" u="sng" dirty="0" smtClean="0">
                <a:solidFill>
                  <a:srgbClr val="FF0000"/>
                </a:solidFill>
                <a:latin typeface="Angsana New" pitchFamily="18" charset="-34"/>
                <a:cs typeface="Angsana New" pitchFamily="18" charset="-34"/>
              </a:rPr>
            </a:br>
            <a:r>
              <a:rPr lang="en-US" sz="4000" b="1" u="sng" dirty="0" smtClean="0">
                <a:solidFill>
                  <a:srgbClr val="FF0000"/>
                </a:solidFill>
                <a:latin typeface="Angsana New" pitchFamily="18" charset="-34"/>
                <a:cs typeface="Angsana New" pitchFamily="18" charset="-34"/>
              </a:rPr>
              <a:t>Other Risk Factors for TB Disease</a:t>
            </a:r>
            <a:endParaRPr lang="en-US" sz="4000" u="sng" dirty="0">
              <a:solidFill>
                <a:srgbClr val="FF0000"/>
              </a:solidFill>
              <a:latin typeface="Angsana New" pitchFamily="18" charset="-34"/>
              <a:cs typeface="Angsana New" pitchFamily="18" charset="-34"/>
            </a:endParaRPr>
          </a:p>
        </p:txBody>
      </p:sp>
      <p:sp>
        <p:nvSpPr>
          <p:cNvPr id="4" name="5-Point Star 3"/>
          <p:cNvSpPr/>
          <p:nvPr/>
        </p:nvSpPr>
        <p:spPr>
          <a:xfrm>
            <a:off x="7162800" y="1219200"/>
            <a:ext cx="6096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229600" cy="5135563"/>
          </a:xfrm>
        </p:spPr>
        <p:txBody>
          <a:bodyPr>
            <a:normAutofit/>
          </a:bodyPr>
          <a:lstStyle/>
          <a:p>
            <a:pPr>
              <a:buNone/>
            </a:pPr>
            <a:r>
              <a:rPr lang="en-US" sz="5100" b="1" u="sng" dirty="0" smtClean="0">
                <a:solidFill>
                  <a:srgbClr val="FF0000"/>
                </a:solidFill>
                <a:latin typeface="AngsanaUPC" pitchFamily="18" charset="-34"/>
                <a:cs typeface="AngsanaUPC" pitchFamily="18" charset="-34"/>
              </a:rPr>
              <a:t>Other Risk Factors for TB Infection</a:t>
            </a:r>
          </a:p>
          <a:p>
            <a:r>
              <a:rPr lang="en-US" dirty="0" smtClean="0">
                <a:latin typeface="Angsana New" pitchFamily="18" charset="-34"/>
                <a:cs typeface="Angsana New" pitchFamily="18" charset="-34"/>
              </a:rPr>
              <a:t>In addition to persons with HIV or AIDS, certain population groups  have an increased risk of TB infection. These groups include:</a:t>
            </a:r>
          </a:p>
          <a:p>
            <a:r>
              <a:rPr lang="en-US" dirty="0" smtClean="0">
                <a:latin typeface="Angsana New" pitchFamily="18" charset="-34"/>
                <a:cs typeface="Angsana New" pitchFamily="18" charset="-34"/>
              </a:rPr>
              <a:t>those who have come into close contact with individuals with known or suspected active TB (e.g., family members sharing living spaces); </a:t>
            </a:r>
            <a:r>
              <a:rPr lang="en-US" dirty="0" smtClean="0">
                <a:latin typeface="Angsana New" pitchFamily="18" charset="-34"/>
                <a:cs typeface="Angsana New" pitchFamily="18" charset="-34"/>
              </a:rPr>
              <a:t> </a:t>
            </a:r>
            <a:r>
              <a:rPr lang="ar-SA" dirty="0" smtClean="0">
                <a:latin typeface="Angsana New" pitchFamily="18" charset="-34"/>
                <a:cs typeface="Angsana New" pitchFamily="18" charset="-34"/>
              </a:rPr>
              <a:t>بالله عاد </a:t>
            </a:r>
            <a:endParaRPr lang="en-US" dirty="0" smtClean="0">
              <a:latin typeface="Angsana New" pitchFamily="18" charset="-34"/>
              <a:cs typeface="Angsana New" pitchFamily="18" charset="-34"/>
            </a:endParaRPr>
          </a:p>
          <a:p>
            <a:r>
              <a:rPr lang="en-US" dirty="0" smtClean="0">
                <a:latin typeface="Angsana New" pitchFamily="18" charset="-34"/>
                <a:cs typeface="Angsana New" pitchFamily="18" charset="-34"/>
              </a:rPr>
              <a:t>people with a history of active TB or an x-ray suggesting  TB in the past but did not receive adequate treatment; </a:t>
            </a:r>
          </a:p>
          <a:p>
            <a:r>
              <a:rPr lang="en-US" dirty="0" smtClean="0">
                <a:latin typeface="Angsana New" pitchFamily="18" charset="-34"/>
                <a:cs typeface="Angsana New" pitchFamily="18" charset="-34"/>
              </a:rPr>
              <a:t>people living in communities with high rates of TB infection or disease; </a:t>
            </a:r>
          </a:p>
          <a:p>
            <a:r>
              <a:rPr lang="en-US" dirty="0" smtClean="0">
                <a:latin typeface="Angsana New" pitchFamily="18" charset="-34"/>
                <a:cs typeface="Angsana New" pitchFamily="18" charset="-34"/>
              </a:rPr>
              <a:t>the poor, especially the urban </a:t>
            </a:r>
            <a:r>
              <a:rPr lang="en-US" dirty="0" smtClean="0">
                <a:latin typeface="Angsana New" pitchFamily="18" charset="-34"/>
                <a:cs typeface="Angsana New" pitchFamily="18" charset="-34"/>
              </a:rPr>
              <a:t>homeless </a:t>
            </a:r>
            <a:r>
              <a:rPr lang="ar-SA" dirty="0" smtClean="0">
                <a:latin typeface="Angsana New" pitchFamily="18" charset="-34"/>
                <a:cs typeface="Angsana New" pitchFamily="18" charset="-34"/>
              </a:rPr>
              <a:t>المشردين</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and </a:t>
            </a:r>
          </a:p>
          <a:p>
            <a:r>
              <a:rPr lang="en-US" dirty="0" smtClean="0">
                <a:latin typeface="Angsana New" pitchFamily="18" charset="-34"/>
                <a:cs typeface="Angsana New" pitchFamily="18" charset="-34"/>
              </a:rPr>
              <a:t>Residents </a:t>
            </a:r>
            <a:r>
              <a:rPr lang="ar-SA" dirty="0" smtClean="0">
                <a:latin typeface="Angsana New" pitchFamily="18" charset="-34"/>
                <a:cs typeface="Angsana New" pitchFamily="18" charset="-34"/>
              </a:rPr>
              <a:t>مقيم</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of long-term care and correctional facilities.[prisons</a:t>
            </a:r>
            <a:r>
              <a:rPr lang="en-US" dirty="0" smtClean="0">
                <a:latin typeface="Angsana New" pitchFamily="18" charset="-34"/>
                <a:cs typeface="Angsana New" pitchFamily="18" charset="-34"/>
              </a:rPr>
              <a:t>] </a:t>
            </a:r>
            <a:r>
              <a:rPr lang="ar-SA" dirty="0" smtClean="0">
                <a:latin typeface="Angsana New" pitchFamily="18" charset="-34"/>
                <a:cs typeface="Angsana New" pitchFamily="18" charset="-34"/>
              </a:rPr>
              <a:t>السجون</a:t>
            </a:r>
            <a:endParaRPr lang="en-US" dirty="0" smtClean="0">
              <a:latin typeface="Angsana New" pitchFamily="18" charset="-34"/>
              <a:cs typeface="Angsana New" pitchFamily="18" charset="-34"/>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Angsana New" pitchFamily="18" charset="-34"/>
                <a:cs typeface="Angsana New" pitchFamily="18" charset="-34"/>
              </a:rPr>
              <a:t>There are two major patterns of disease with TB:</a:t>
            </a:r>
          </a:p>
          <a:p>
            <a:r>
              <a:rPr lang="en-US" dirty="0" smtClean="0">
                <a:latin typeface="Angsana New" pitchFamily="18" charset="-34"/>
                <a:cs typeface="Angsana New" pitchFamily="18" charset="-34"/>
              </a:rPr>
              <a:t>1- Primary </a:t>
            </a:r>
            <a:r>
              <a:rPr lang="en-US" dirty="0" smtClean="0">
                <a:latin typeface="Angsana New" pitchFamily="18" charset="-34"/>
                <a:cs typeface="Angsana New" pitchFamily="18" charset="-34"/>
              </a:rPr>
              <a:t>tuberculosis: seen as an initial </a:t>
            </a:r>
            <a:r>
              <a:rPr lang="en-US" dirty="0" smtClean="0">
                <a:latin typeface="Angsana New" pitchFamily="18" charset="-34"/>
                <a:cs typeface="Angsana New" pitchFamily="18" charset="-34"/>
              </a:rPr>
              <a:t>infection </a:t>
            </a:r>
            <a:r>
              <a:rPr lang="ar-SA" dirty="0" smtClean="0">
                <a:latin typeface="Angsana New" pitchFamily="18" charset="-34"/>
                <a:cs typeface="Angsana New" pitchFamily="18" charset="-34"/>
              </a:rPr>
              <a:t>الاصابه الاولى بالبكتيريا</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usually in children. </a:t>
            </a:r>
            <a:r>
              <a:rPr lang="en-US" dirty="0" smtClean="0">
                <a:solidFill>
                  <a:srgbClr val="FF0000"/>
                </a:solidFill>
                <a:latin typeface="Angsana New" pitchFamily="18" charset="-34"/>
                <a:cs typeface="Angsana New" pitchFamily="18" charset="-34"/>
              </a:rPr>
              <a:t>The initial focus of infection is a small </a:t>
            </a:r>
            <a:r>
              <a:rPr lang="en-US" dirty="0" err="1" smtClean="0">
                <a:solidFill>
                  <a:srgbClr val="FF0000"/>
                </a:solidFill>
                <a:latin typeface="Angsana New" pitchFamily="18" charset="-34"/>
                <a:cs typeface="Angsana New" pitchFamily="18" charset="-34"/>
              </a:rPr>
              <a:t>subpleural</a:t>
            </a:r>
            <a:r>
              <a:rPr lang="en-US" dirty="0" smtClean="0">
                <a:solidFill>
                  <a:srgbClr val="FF0000"/>
                </a:solidFill>
                <a:latin typeface="Angsana New" pitchFamily="18" charset="-34"/>
                <a:cs typeface="Angsana New" pitchFamily="18" charset="-34"/>
              </a:rPr>
              <a:t> </a:t>
            </a:r>
            <a:r>
              <a:rPr lang="en-US" dirty="0" err="1" smtClean="0">
                <a:solidFill>
                  <a:srgbClr val="FF0000"/>
                </a:solidFill>
                <a:latin typeface="Angsana New" pitchFamily="18" charset="-34"/>
                <a:cs typeface="Angsana New" pitchFamily="18" charset="-34"/>
              </a:rPr>
              <a:t>granuloma</a:t>
            </a:r>
            <a:r>
              <a:rPr lang="en-US" dirty="0" smtClean="0">
                <a:solidFill>
                  <a:srgbClr val="FF0000"/>
                </a:solidFill>
                <a:latin typeface="Angsana New" pitchFamily="18" charset="-34"/>
                <a:cs typeface="Angsana New" pitchFamily="18" charset="-34"/>
              </a:rPr>
              <a:t> accompanied </a:t>
            </a:r>
            <a:r>
              <a:rPr lang="en-US" dirty="0" smtClean="0">
                <a:solidFill>
                  <a:srgbClr val="FF0000"/>
                </a:solidFill>
                <a:latin typeface="Angsana New" pitchFamily="18" charset="-34"/>
                <a:cs typeface="Angsana New" pitchFamily="18" charset="-34"/>
              </a:rPr>
              <a:t> </a:t>
            </a:r>
            <a:r>
              <a:rPr lang="ar-SA" dirty="0" smtClean="0">
                <a:solidFill>
                  <a:srgbClr val="FF0000"/>
                </a:solidFill>
                <a:latin typeface="Angsana New" pitchFamily="18" charset="-34"/>
                <a:cs typeface="Angsana New" pitchFamily="18" charset="-34"/>
              </a:rPr>
              <a:t>معها</a:t>
            </a:r>
            <a:r>
              <a:rPr lang="en-US" dirty="0" smtClean="0">
                <a:solidFill>
                  <a:srgbClr val="FF0000"/>
                </a:solidFill>
                <a:latin typeface="Angsana New" pitchFamily="18" charset="-34"/>
                <a:cs typeface="Angsana New" pitchFamily="18" charset="-34"/>
              </a:rPr>
              <a:t>by </a:t>
            </a:r>
            <a:r>
              <a:rPr lang="en-US" dirty="0" err="1" smtClean="0">
                <a:solidFill>
                  <a:srgbClr val="FF0000"/>
                </a:solidFill>
                <a:latin typeface="Angsana New" pitchFamily="18" charset="-34"/>
                <a:cs typeface="Angsana New" pitchFamily="18" charset="-34"/>
              </a:rPr>
              <a:t>granulomatous</a:t>
            </a:r>
            <a:r>
              <a:rPr lang="en-US" dirty="0" smtClean="0">
                <a:solidFill>
                  <a:srgbClr val="FF0000"/>
                </a:solidFill>
                <a:latin typeface="Angsana New" pitchFamily="18" charset="-34"/>
                <a:cs typeface="Angsana New" pitchFamily="18" charset="-34"/>
              </a:rPr>
              <a:t> </a:t>
            </a:r>
            <a:r>
              <a:rPr lang="en-US" dirty="0" err="1" smtClean="0">
                <a:solidFill>
                  <a:srgbClr val="FF0000"/>
                </a:solidFill>
                <a:latin typeface="Angsana New" pitchFamily="18" charset="-34"/>
                <a:cs typeface="Angsana New" pitchFamily="18" charset="-34"/>
              </a:rPr>
              <a:t>hilar</a:t>
            </a:r>
            <a:r>
              <a:rPr lang="en-US" dirty="0" smtClean="0">
                <a:solidFill>
                  <a:srgbClr val="FF0000"/>
                </a:solidFill>
                <a:latin typeface="Angsana New" pitchFamily="18" charset="-34"/>
                <a:cs typeface="Angsana New" pitchFamily="18" charset="-34"/>
              </a:rPr>
              <a:t>  </a:t>
            </a:r>
            <a:r>
              <a:rPr lang="en-US" dirty="0" smtClean="0">
                <a:solidFill>
                  <a:srgbClr val="FF0000"/>
                </a:solidFill>
                <a:latin typeface="Angsana New" pitchFamily="18" charset="-34"/>
                <a:cs typeface="Angsana New" pitchFamily="18" charset="-34"/>
              </a:rPr>
              <a:t>lymph node infectio</a:t>
            </a:r>
            <a:r>
              <a:rPr lang="en-US" dirty="0" smtClean="0">
                <a:latin typeface="Angsana New" pitchFamily="18" charset="-34"/>
                <a:cs typeface="Angsana New" pitchFamily="18" charset="-34"/>
              </a:rPr>
              <a:t>n. Together, these make up the </a:t>
            </a:r>
            <a:r>
              <a:rPr lang="en-US" b="1" u="sng" dirty="0" err="1" smtClean="0">
                <a:solidFill>
                  <a:srgbClr val="FF0000"/>
                </a:solidFill>
                <a:latin typeface="Angsana New" pitchFamily="18" charset="-34"/>
                <a:cs typeface="Angsana New" pitchFamily="18" charset="-34"/>
              </a:rPr>
              <a:t>Ghon</a:t>
            </a:r>
            <a:r>
              <a:rPr lang="en-US" b="1" u="sng" dirty="0" smtClean="0">
                <a:solidFill>
                  <a:srgbClr val="FF0000"/>
                </a:solidFill>
                <a:latin typeface="Angsana New" pitchFamily="18" charset="-34"/>
                <a:cs typeface="Angsana New" pitchFamily="18" charset="-34"/>
              </a:rPr>
              <a:t> complex</a:t>
            </a:r>
            <a:r>
              <a:rPr lang="en-US" dirty="0" smtClean="0">
                <a:latin typeface="Angsana New" pitchFamily="18" charset="-34"/>
                <a:cs typeface="Angsana New" pitchFamily="18" charset="-34"/>
              </a:rPr>
              <a:t>. In nearly all cases, these </a:t>
            </a:r>
            <a:r>
              <a:rPr lang="en-US" dirty="0" err="1" smtClean="0">
                <a:latin typeface="Angsana New" pitchFamily="18" charset="-34"/>
                <a:cs typeface="Angsana New" pitchFamily="18" charset="-34"/>
              </a:rPr>
              <a:t>granulomas</a:t>
            </a:r>
            <a:r>
              <a:rPr lang="en-US" dirty="0" smtClean="0">
                <a:latin typeface="Angsana New" pitchFamily="18" charset="-34"/>
                <a:cs typeface="Angsana New" pitchFamily="18" charset="-34"/>
              </a:rPr>
              <a:t> resolve and there is no further spread of the infection. </a:t>
            </a:r>
          </a:p>
          <a:p>
            <a:r>
              <a:rPr lang="en-US" dirty="0" smtClean="0">
                <a:latin typeface="Angsana New" pitchFamily="18" charset="-34"/>
                <a:cs typeface="Angsana New" pitchFamily="18" charset="-34"/>
              </a:rPr>
              <a:t>2- Secondary </a:t>
            </a:r>
            <a:r>
              <a:rPr lang="en-US" dirty="0" smtClean="0">
                <a:latin typeface="Angsana New" pitchFamily="18" charset="-34"/>
                <a:cs typeface="Angsana New" pitchFamily="18" charset="-34"/>
              </a:rPr>
              <a:t>tuberculosis: seen mostly in adults as a reactivation of previous infection (or </a:t>
            </a:r>
            <a:r>
              <a:rPr lang="en-US" dirty="0" err="1" smtClean="0">
                <a:latin typeface="Angsana New" pitchFamily="18" charset="-34"/>
                <a:cs typeface="Angsana New" pitchFamily="18" charset="-34"/>
              </a:rPr>
              <a:t>reinfection</a:t>
            </a:r>
            <a:r>
              <a:rPr lang="en-US" dirty="0" smtClean="0">
                <a:latin typeface="Angsana New" pitchFamily="18" charset="-34"/>
                <a:cs typeface="Angsana New" pitchFamily="18" charset="-34"/>
              </a:rPr>
              <a:t>), particularly when health status declines by </a:t>
            </a:r>
            <a:r>
              <a:rPr lang="en-US" dirty="0" err="1" smtClean="0">
                <a:latin typeface="Angsana New" pitchFamily="18" charset="-34"/>
                <a:cs typeface="Angsana New" pitchFamily="18" charset="-34"/>
              </a:rPr>
              <a:t>diabetis,steroids</a:t>
            </a:r>
            <a:r>
              <a:rPr lang="en-US" dirty="0" smtClean="0">
                <a:latin typeface="Angsana New" pitchFamily="18" charset="-34"/>
                <a:cs typeface="Angsana New" pitchFamily="18" charset="-34"/>
              </a:rPr>
              <a:t> or </a:t>
            </a:r>
            <a:r>
              <a:rPr lang="en-US" dirty="0" err="1" smtClean="0">
                <a:latin typeface="Angsana New" pitchFamily="18" charset="-34"/>
                <a:cs typeface="Angsana New" pitchFamily="18" charset="-34"/>
              </a:rPr>
              <a:t>immunosuppression</a:t>
            </a:r>
            <a:r>
              <a:rPr lang="en-US" dirty="0" smtClean="0">
                <a:latin typeface="Angsana New" pitchFamily="18" charset="-34"/>
                <a:cs typeface="Angsana New" pitchFamily="18" charset="-34"/>
              </a:rPr>
              <a:t>. The </a:t>
            </a:r>
            <a:r>
              <a:rPr lang="en-US" dirty="0" err="1" smtClean="0">
                <a:latin typeface="Angsana New" pitchFamily="18" charset="-34"/>
                <a:cs typeface="Angsana New" pitchFamily="18" charset="-34"/>
              </a:rPr>
              <a:t>granulomatous</a:t>
            </a:r>
            <a:r>
              <a:rPr lang="en-US" dirty="0" smtClean="0">
                <a:latin typeface="Angsana New" pitchFamily="18" charset="-34"/>
                <a:cs typeface="Angsana New" pitchFamily="18" charset="-34"/>
              </a:rPr>
              <a:t> inflammation is much more </a:t>
            </a:r>
            <a:r>
              <a:rPr lang="en-US" dirty="0" smtClean="0">
                <a:latin typeface="Angsana New" pitchFamily="18" charset="-34"/>
                <a:cs typeface="Angsana New" pitchFamily="18" charset="-34"/>
              </a:rPr>
              <a:t>florid </a:t>
            </a:r>
            <a:r>
              <a:rPr lang="ar-SA" dirty="0" smtClean="0">
                <a:latin typeface="Angsana New" pitchFamily="18" charset="-34"/>
                <a:cs typeface="Angsana New" pitchFamily="18" charset="-34"/>
              </a:rPr>
              <a:t>زهري اللون</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and widespread. </a:t>
            </a:r>
            <a:r>
              <a:rPr lang="en-US" dirty="0" smtClean="0">
                <a:solidFill>
                  <a:srgbClr val="FF0000"/>
                </a:solidFill>
                <a:latin typeface="Angsana New" pitchFamily="18" charset="-34"/>
                <a:cs typeface="Angsana New" pitchFamily="18" charset="-34"/>
              </a:rPr>
              <a:t>Typically, the upper lung lobes are most affected, and </a:t>
            </a:r>
            <a:r>
              <a:rPr lang="en-US" dirty="0" err="1" smtClean="0">
                <a:solidFill>
                  <a:srgbClr val="FF0000"/>
                </a:solidFill>
                <a:latin typeface="Angsana New" pitchFamily="18" charset="-34"/>
                <a:cs typeface="Angsana New" pitchFamily="18" charset="-34"/>
              </a:rPr>
              <a:t>cavitation</a:t>
            </a:r>
            <a:r>
              <a:rPr lang="en-US" dirty="0" smtClean="0">
                <a:solidFill>
                  <a:srgbClr val="FF0000"/>
                </a:solidFill>
                <a:latin typeface="Angsana New" pitchFamily="18" charset="-34"/>
                <a:cs typeface="Angsana New" pitchFamily="18" charset="-34"/>
              </a:rPr>
              <a:t> can occur</a:t>
            </a:r>
            <a:r>
              <a:rPr lang="en-US" dirty="0" smtClean="0">
                <a:solidFill>
                  <a:srgbClr val="FF0000"/>
                </a:solidFill>
                <a:latin typeface="Angsana New" pitchFamily="18" charset="-34"/>
                <a:cs typeface="Angsana New" pitchFamily="18" charset="-34"/>
              </a:rPr>
              <a:t>. </a:t>
            </a:r>
            <a:r>
              <a:rPr lang="ar-SA" dirty="0" smtClean="0">
                <a:solidFill>
                  <a:srgbClr val="FF0000"/>
                </a:solidFill>
                <a:latin typeface="Angsana New" pitchFamily="18" charset="-34"/>
                <a:cs typeface="Angsana New" pitchFamily="18" charset="-34"/>
              </a:rPr>
              <a:t>في الاولي لا يحدث تنخر</a:t>
            </a:r>
            <a:endParaRPr lang="en-US" dirty="0" smtClean="0">
              <a:solidFill>
                <a:srgbClr val="FF0000"/>
              </a:solidFill>
              <a:latin typeface="Angsana New" pitchFamily="18" charset="-34"/>
              <a:cs typeface="Angsana New" pitchFamily="18" charset="-34"/>
            </a:endParaRPr>
          </a:p>
          <a:p>
            <a:endParaRPr lang="en-US" dirty="0"/>
          </a:p>
        </p:txBody>
      </p:sp>
      <p:sp>
        <p:nvSpPr>
          <p:cNvPr id="2" name="Title 1"/>
          <p:cNvSpPr>
            <a:spLocks noGrp="1"/>
          </p:cNvSpPr>
          <p:nvPr>
            <p:ph type="title"/>
          </p:nvPr>
        </p:nvSpPr>
        <p:spPr/>
        <p:txBody>
          <a:bodyPr>
            <a:normAutofit/>
          </a:bodyPr>
          <a:lstStyle/>
          <a:p>
            <a:r>
              <a:rPr lang="en-US" sz="6600" dirty="0" smtClean="0">
                <a:solidFill>
                  <a:srgbClr val="FF0000"/>
                </a:solidFill>
                <a:latin typeface="Angsana New" pitchFamily="18" charset="-34"/>
                <a:cs typeface="Angsana New" pitchFamily="18" charset="-34"/>
              </a:rPr>
              <a:t>Pathogenesis </a:t>
            </a:r>
            <a:endParaRPr lang="en-US" sz="6600" dirty="0">
              <a:solidFill>
                <a:srgbClr val="FF0000"/>
              </a:solidFill>
              <a:latin typeface="Angsana New" pitchFamily="18" charset="-34"/>
              <a:cs typeface="Angsana New" pitchFamily="18" charset="-3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u="sng" dirty="0" smtClean="0">
                <a:latin typeface="Angsana New" pitchFamily="18" charset="-34"/>
                <a:cs typeface="Angsana New" pitchFamily="18" charset="-34"/>
              </a:rPr>
              <a:t>   </a:t>
            </a:r>
            <a:r>
              <a:rPr lang="en-US" b="1" u="sng" dirty="0" smtClean="0">
                <a:solidFill>
                  <a:srgbClr val="002060"/>
                </a:solidFill>
                <a:latin typeface="Angsana New" pitchFamily="18" charset="-34"/>
                <a:cs typeface="Angsana New" pitchFamily="18" charset="-34"/>
              </a:rPr>
              <a:t>primary infection.</a:t>
            </a:r>
            <a:r>
              <a:rPr lang="en-US" dirty="0" smtClean="0">
                <a:solidFill>
                  <a:srgbClr val="002060"/>
                </a:solidFill>
                <a:latin typeface="Angsana New" pitchFamily="18" charset="-34"/>
                <a:cs typeface="Angsana New" pitchFamily="18" charset="-34"/>
              </a:rPr>
              <a:t> </a:t>
            </a:r>
          </a:p>
          <a:p>
            <a:r>
              <a:rPr lang="en-US" dirty="0" smtClean="0">
                <a:latin typeface="Angsana New" pitchFamily="18" charset="-34"/>
                <a:cs typeface="Angsana New" pitchFamily="18" charset="-34"/>
              </a:rPr>
              <a:t>The patient will heal and a scar will appear in the infected loci. There will also be a few </a:t>
            </a:r>
            <a:r>
              <a:rPr lang="en-US" dirty="0" smtClean="0">
                <a:latin typeface="Angsana New" pitchFamily="18" charset="-34"/>
                <a:cs typeface="Angsana New" pitchFamily="18" charset="-34"/>
              </a:rPr>
              <a:t>viable </a:t>
            </a:r>
            <a:r>
              <a:rPr lang="ar-SA" dirty="0" smtClean="0">
                <a:latin typeface="Angsana New" pitchFamily="18" charset="-34"/>
                <a:cs typeface="Angsana New" pitchFamily="18" charset="-34"/>
              </a:rPr>
              <a:t>حيه لم تمت</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bacilli/spores may remain in these areas (particularly in the lung). The bacteria at this time goes into a dormant </a:t>
            </a:r>
            <a:r>
              <a:rPr lang="en-US" dirty="0" smtClean="0">
                <a:latin typeface="Angsana New" pitchFamily="18" charset="-34"/>
                <a:cs typeface="Angsana New" pitchFamily="18" charset="-34"/>
              </a:rPr>
              <a:t>state </a:t>
            </a:r>
            <a:r>
              <a:rPr lang="ar-SA" dirty="0" smtClean="0">
                <a:latin typeface="Angsana New" pitchFamily="18" charset="-34"/>
                <a:cs typeface="Angsana New" pitchFamily="18" charset="-34"/>
              </a:rPr>
              <a:t>حاله كمون</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as long as the person's immune system remains active and functions normally this person isn't bothered by the dormant bacillus.</a:t>
            </a:r>
          </a:p>
          <a:p>
            <a:r>
              <a:rPr lang="en-US" dirty="0" smtClean="0">
                <a:latin typeface="Angsana New" pitchFamily="18" charset="-34"/>
                <a:cs typeface="Angsana New" pitchFamily="18" charset="-34"/>
              </a:rPr>
              <a:t>When a person's immune system is depressed., a secondary reactivation occurs. 85-90%</a:t>
            </a:r>
            <a:r>
              <a:rPr lang="en-US" b="1" dirty="0" smtClean="0">
                <a:latin typeface="Angsana New" pitchFamily="18" charset="-34"/>
                <a:cs typeface="Angsana New" pitchFamily="18" charset="-34"/>
              </a:rPr>
              <a:t> </a:t>
            </a:r>
            <a:r>
              <a:rPr lang="en-US" dirty="0" smtClean="0">
                <a:latin typeface="Angsana New" pitchFamily="18" charset="-34"/>
                <a:cs typeface="Angsana New" pitchFamily="18" charset="-34"/>
              </a:rPr>
              <a:t>of the cases seen which are of secondary reactivation type occurs in the lungs.</a:t>
            </a:r>
          </a:p>
          <a:p>
            <a:endParaRPr lang="en-US" dirty="0"/>
          </a:p>
        </p:txBody>
      </p:sp>
      <p:sp>
        <p:nvSpPr>
          <p:cNvPr id="2" name="Title 1"/>
          <p:cNvSpPr>
            <a:spLocks noGrp="1"/>
          </p:cNvSpPr>
          <p:nvPr>
            <p:ph type="title"/>
          </p:nvPr>
        </p:nvSpPr>
        <p:spPr/>
        <p:txBody>
          <a:bodyPr>
            <a:normAutofit/>
          </a:bodyPr>
          <a:lstStyle/>
          <a:p>
            <a:r>
              <a:rPr lang="en-US" sz="6600" dirty="0" smtClean="0">
                <a:solidFill>
                  <a:srgbClr val="FF0000"/>
                </a:solidFill>
                <a:latin typeface="Angsana New" pitchFamily="18" charset="-34"/>
                <a:cs typeface="Angsana New" pitchFamily="18" charset="-34"/>
              </a:rPr>
              <a:t>Pathogenesis </a:t>
            </a:r>
            <a:endParaRPr lang="en-US" sz="6600" dirty="0">
              <a:solidFill>
                <a:srgbClr val="FF0000"/>
              </a:solidFill>
              <a:latin typeface="Angsana New" pitchFamily="18" charset="-34"/>
              <a:cs typeface="Angsana New" pitchFamily="18" charset="-34"/>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386</TotalTime>
  <Words>1896</Words>
  <Application>Microsoft Office PowerPoint</Application>
  <PresentationFormat>On-screen Show (4:3)</PresentationFormat>
  <Paragraphs>142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TUBERCULOSIS</vt:lpstr>
      <vt:lpstr>Epidemiology الوبائيات </vt:lpstr>
      <vt:lpstr>Transmission  انتقال المرض  TB is spread from person to person through the air. When a person with infectious TB disease (TB that can be spread) coughs , sneezes ,sings or sometimes talks, tiny particles containing M. tuberculosis may be expelled ينفث into the air. These particles, called droplet nuclei, are about 1 to 5 microns in diameter — less than 1/5000 of an inch. Droplet nuclei can remain suspended in the air for several hours, depending on the environment.</vt:lpstr>
      <vt:lpstr>Transmission </vt:lpstr>
      <vt:lpstr>Slide 5</vt:lpstr>
      <vt:lpstr> Other Risk Factors for TB Disease</vt:lpstr>
      <vt:lpstr>Slide 7</vt:lpstr>
      <vt:lpstr>Pathogenesis </vt:lpstr>
      <vt:lpstr>Pathogenesis </vt:lpstr>
      <vt:lpstr>Pathogenesis </vt:lpstr>
      <vt:lpstr>Secondary TB  لاحظ وجود تنخرات </vt:lpstr>
      <vt:lpstr>Latent كامن TB </vt:lpstr>
      <vt:lpstr>Extra-pulmonary خارج الرئتين TB</vt:lpstr>
      <vt:lpstr>Miliary TB</vt:lpstr>
      <vt:lpstr>Diagnosis تشخيص of TB disease  </vt:lpstr>
      <vt:lpstr>Signs and symptoms </vt:lpstr>
      <vt:lpstr>Granuloma </vt:lpstr>
      <vt:lpstr>Giant cells </vt:lpstr>
      <vt:lpstr>AFB in histopathology specimen </vt:lpstr>
      <vt:lpstr>Slide 20</vt:lpstr>
      <vt:lpstr>Skin test </vt:lpstr>
      <vt:lpstr>TST interpretation تفسير </vt:lpstr>
      <vt:lpstr>TST interpretation </vt:lpstr>
      <vt:lpstr>PPD test Within 48 to 72 hours, a positive TB skin test is marked by an area of reddish induration greater than 10 mm.</vt:lpstr>
      <vt:lpstr>QuantiFERON اسم اختبار تي بي</vt:lpstr>
      <vt:lpstr>Diagnosis </vt:lpstr>
      <vt:lpstr>Diagnosis </vt:lpstr>
      <vt:lpstr>Prevention and control</vt:lpstr>
      <vt:lpstr>Prevention and control </vt:lpstr>
      <vt:lpstr>Vaccine and immunization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Transmission  TB is spread from person to person through the air. When a person with infectious TB disease (TB that can be spread) coughs or sneezes, tiny particles containing M. tuberculosis may be expelled into the air. These particles, called droplet nuclei, are about 1 to 5 microns in diameter — less than 1/5000 of an inch. Droplet nuclei can remain suspended in the air for several hours, depending on the environment.</dc:title>
  <dc:creator>Dr.Fauzia</dc:creator>
  <cp:lastModifiedBy>عبووووودي</cp:lastModifiedBy>
  <cp:revision>9</cp:revision>
  <dcterms:created xsi:type="dcterms:W3CDTF">2010-02-10T09:03:31Z</dcterms:created>
  <dcterms:modified xsi:type="dcterms:W3CDTF">2010-03-04T16:40:05Z</dcterms:modified>
</cp:coreProperties>
</file>