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2" r:id="rId4"/>
    <p:sldId id="278" r:id="rId5"/>
    <p:sldId id="258" r:id="rId6"/>
    <p:sldId id="277" r:id="rId7"/>
    <p:sldId id="260" r:id="rId8"/>
    <p:sldId id="283" r:id="rId9"/>
    <p:sldId id="263" r:id="rId10"/>
    <p:sldId id="264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85" r:id="rId19"/>
    <p:sldId id="286" r:id="rId20"/>
    <p:sldId id="271" r:id="rId21"/>
    <p:sldId id="272" r:id="rId22"/>
    <p:sldId id="273" r:id="rId23"/>
    <p:sldId id="274" r:id="rId24"/>
    <p:sldId id="284" r:id="rId25"/>
    <p:sldId id="281" r:id="rId26"/>
    <p:sldId id="275" r:id="rId27"/>
    <p:sldId id="276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2AD85-0921-4ADA-9281-422997F9FF0F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AA8D-2999-4D34-B758-84154DB2E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75EE8D4-3965-4391-B0A9-D31A19ED492A}" type="datetimeFigureOut">
              <a:rPr lang="ar-SA" smtClean="0"/>
              <a:pPr/>
              <a:t>18/03/31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657D1F5-D451-4228-8E0C-2CB79679CAA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7D1F5-D451-4228-8E0C-2CB79679CAAE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3F8F-AD87-451E-804C-A1C83A63FC63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9C98-45CF-4F89-A2A3-E455AA302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ds.yahoo.com/_ylt=A0WTb_ngmHJLvQ4AgbOJzbkF;_ylu=X3oDMTBqamdoM3Q5BHBvcwMxMgRzZWMDc3IEdnRpZAM-/SIG=1hvph2ojm/EXP=1265887840/**http:/images.search.yahoo.com/images/view?back=http://images.search.yahoo.com/search/images?p=HEPATITIS&amp;ei=utf-8&amp;y=Search&amp;fr=yfp-t-701&amp;w=800&amp;h=450&amp;imgurl=immuneweb.xxmu.edu.cn/aids/STD/HEPATITIS%20PICTURES.files/hepatitis3.jpg&amp;rurl=http://immuneweb.xxmu.edu.cn/aids/STD/HEPATITIS%20PICTURES.htm&amp;size=48k&amp;name=hepatitis3+jpg&amp;p=HEPATITIS&amp;oid=2502f7f5d36b6686&amp;fr2=&amp;no=12&amp;tt=151609&amp;sigr=11u19mtjf&amp;sigi=1286jiqbl&amp;sigb=12njqued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ds.yahoo.com/_ylt=A0WTb_lq9XJLtAoAqiqJzbkF;_ylu=X3oDMTBpaWhqZmNtBHBvcwMzBHNlYwNzcgR2dGlkAw--/SIG=1fhqhhrvo/EXP=1265911530/**http:/images.search.yahoo.com/images/view?back=http://images.search.yahoo.com/search/images?p=liver&amp;ei=utf-8&amp;vm=r&amp;y=Search&amp;fr=yfp-t-701&amp;w=600&amp;h=395&amp;imgurl=www.medgadget.com/archives/liver.jpg&amp;rurl=http://www.medgadget.com/archives?N=A&amp;size=17k&amp;name=liver+jpg&amp;p=liver&amp;oid=c5cace66d6773372&amp;fr2=&amp;no=3&amp;tt=854162&amp;sigr=115hh2f60&amp;sigi=114dke966&amp;sigb=12omgh9q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sV9XJLYC4AnKqJzbkF;_ylu=X3oDMTBpaWhqZmNtBHBvcwMzBHNlYwNzcgR2dGlkAw--/SIG=1it9mq2l8/EXP=1265911445/**http:/images.search.yahoo.com/images/view?back=http://images.search.yahoo.com/search/images?p=visual+acuity&amp;ei=utf-8&amp;vm=r&amp;y=Search&amp;fr=yfp-t-701&amp;w=150&amp;h=203&amp;imgurl=www.colblindor.com/wp-content/images/visual-acuity-test.jpg&amp;rurl=http://www.colblindor.com/2007/07/18/colorblind-person-taking-a-visual-acuity-test&amp;size=8k&amp;name=visual+acuity+te...&amp;p=visual+acuity&amp;oid=69484efb2c55e2b0&amp;fr2=&amp;no=3&amp;tt=10140&amp;sigr=12i96rk2k&amp;sigi=11rp83g5g&amp;sigb=130s0v4v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ds.yahoo.com/_ylt=A0WTefUFmHJLNRwAF02JzbkF;_ylu=X3oDMTBqY2pzbGhoBHBvcwMxMQRzZWMDc3IEdnRpZAM-/SIG=1fq663asl/EXP=1265887621/**http:/images.search.yahoo.com/images/view?back=http://images.search.yahoo.com/search/images?p=LABORATORY&amp;ei=utf-8&amp;y=Search&amp;fr=yfp-t-701&amp;w=300&amp;h=200&amp;imgurl=web.mit.edu/stranogroup/MIT/Icons/laboratory.jpg&amp;rurl=http://web.mit.edu/stranogroup&amp;size=60k&amp;name=laboratory+jpg&amp;p=LABORATORY&amp;oid=03dc0b6b0b0cbf70&amp;fr2=&amp;no=11&amp;tt=3518249&amp;sigr=10u0ginik&amp;sigi=11gf93kp2&amp;sigb=12oh68p5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ds.yahoo.com/_ylt=A0WTb_nk9XJLPgMAfGKJzbkF;_ylu=X3oDMTBpY2Y5NXNiBHBvcwM2BHNlYwNzcgR2dGlkAw--/SIG=1j2f1uqd7/EXP=1265911652/**http:/images.search.yahoo.com/images/view?back=http://images.search.yahoo.com/search/images?p=tuberculosis&amp;ei=utf-8&amp;vm=r&amp;y=Search&amp;fr=yfp-t-701&amp;w=227&amp;h=234&amp;imgurl=www.queciencia.com/wp-content/uploads/2008/10/tuberculosis.jpg&amp;rurl=http://www.queciencia.com/2008/10/16/tratamiento-contra-la-tuberculosis-en-menor-tiempo&amp;size=11k&amp;name=tuberculosis+jpg&amp;p=tuberculosis&amp;oid=e03f2e5dff5b3e8a&amp;fr2=&amp;no=6&amp;tt=125079&amp;sigr=12ngct8h2&amp;sigi=11u099h7k&amp;sigb=12v3ebl9j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ds.yahoo.com/_ylt=A0WTb_gD9HJL4jkA9FGJzbkF;_ylu=X3oDMTBpZm5udGl1BHBvcwM1BHNlYwNzcgR2dGlkAw--/SIG=1gjn1p75d/EXP=1265911171/**http:/images.search.yahoo.com/images/view?back=http://images.search.yahoo.com/search/images?p=drugs&amp;ei=UTF-8&amp;vm=r&amp;fr=yfp-t-701&amp;w=471&amp;h=235&amp;imgurl=www.cbc.ca/sports/indepth/drugs/gfx/drugs_syringe_471_235.jpg&amp;rurl=http://www.cbc.ca/sports/indepth/drugs&amp;size=21k&amp;name=drugs+syringe+47...&amp;p=drugs&amp;oid=4b6df5ef85bc09f4&amp;fr2=&amp;no=5&amp;tt=3197446&amp;sigr=116q88pr9&amp;sigi=11t5cfqb8&amp;sigb=12fg27r1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rds.yahoo.com/_ylt=A0WTb_nk9XJLPgMAgGKJzbkF;_ylu=X3oDMTBqMjRpazg1BHBvcwMxMARzZWMDc3IEdnRpZAM-/SIG=1jh76hnig/EXP=1265911652/**http:/images.search.yahoo.com/images/view?back=http://images.search.yahoo.com/search/images?p=tuberculosis&amp;ei=utf-8&amp;vm=r&amp;y=Search&amp;fr=yfp-t-701&amp;w=253&amp;h=188&amp;imgurl=www.davidduke.com/images/tuberculosis-quarantine-illegal-immigration-6.jpg&amp;rurl=http://www.davidduke.com/general/tuberculosis-leprosy-and-hepatitis-rising-fast-in-united-states_2260.html&amp;size=21k&amp;name=tuberculosis+qua...&amp;p=tuberculosis&amp;oid=bc43a3efe6247ce0&amp;fr2=&amp;no=10&amp;tt=125079&amp;sigr=13a4md4a1&amp;sigi=12a619j32&amp;sigb=12v3ebl9j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rds.yahoo.com/_ylt=A0WTefc6mXJLCVgA2pOJzbkF;_ylu=X3oDMTBpdnJhMHUzBHBvcwMxBHNlYwNzcgR2dGlkAw--/SIG=1hbjein06/EXP=1265887930/**http:/images.search.yahoo.com/images/view?back=http://images.search.yahoo.com/search/images?p=ROSES&amp;ei=utf-8&amp;y=Search&amp;fr=yfp-t-701&amp;w=500&amp;h=470&amp;imgurl=farm1.static.flickr.com/182/416980067_d42357228b.jpg&amp;rurl=http://www.flickr.com/photos/twiliger/416980067/&amp;size=140k&amp;name=Roses+from+my+sw...&amp;p=ROSES&amp;oid=e5c1e66b4c6af2ce&amp;fr2=&amp;fusr=Deb+and+Dave&amp;no=1&amp;tt=6696849&amp;sigr=11gporqts&amp;sigi=11kihj4lg&amp;sigb=12jcf9uf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TB_Culture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rds.yahoo.com/_ylt=A0WTefiQlXJLqjAAoDSJzbkF;_ylu=X3oDMTBpcWpidGtpBHBvcwM4BHNlYwNzcgR2dGlkAw--/SIG=1in3h1rcb/EXP=1265886992/**http:/images.search.yahoo.com/images/view?back=http://images.search.yahoo.com/search/images?_adv_prop=image&amp;va=acid+fast+bacilli&amp;fr=yfp-t-701&amp;w=150&amp;h=150&amp;imgurl=fowjana.com/wp-content/uploads/2009/03/acid-fast-150x150.jpg&amp;rurl=http://fowjana.com/health/social-issues-health/world-tuberculosis-day-24-march-09.php&amp;size=6k&amp;name=acid+fast+stain&amp;p=acid+fast+bacilli&amp;oid=fd57eff3728831aa&amp;fr2=&amp;no=8&amp;tt=157&amp;sigr=12l95vcf7&amp;sigi=11sln582e&amp;sigb=12ub3qio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ds.yahoo.com/_ylt=A0WTb_xslnJLJXoA0ZiJzbkF;_ylu=X3oDMTBpdnJhMHUzBHBvcwMxBHNlYwNzcgR2dGlkAw--/SIG=1g8gl8ok2/EXP=1265887212/**http:/images.search.yahoo.com/images/view?back=http://images.search.yahoo.com/search/images?p=antibiotics&amp;ei=UTF-8&amp;fr=yfp-t-701&amp;fr2=tab-web&amp;w=739&amp;h=486&amp;imgurl=www.biojobblog.com/uploads/image/antibiotics.jpg&amp;rurl=http://www.livestrong.com/antibiotics&amp;size=18k&amp;name=antibiotics+jpg&amp;p=antibiotics&amp;oid=439f503b4aaf1d0c&amp;fr2=tab-web&amp;no=1&amp;tt=113030&amp;sigr=115ua1qui&amp;sigi=11gbehf78&amp;sigb=12sbl4s03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hyperlink" Target="http://rds.yahoo.com/_ylt=A0WTb_xslnJLJXoA3ZiJzbkF;_ylu=X3oDMTBqamdoM3Q5BHBvcwMxMgRzZWMDc3IEdnRpZAM-/SIG=1ihfr70id/EXP=1265887212/**http:/images.search.yahoo.com/images/view?back=http://images.search.yahoo.com/search/images?p=antibiotics&amp;ei=UTF-8&amp;fr=yfp-t-701&amp;fr2=tab-web&amp;w=300&amp;h=400&amp;imgurl=www.scumdoctor.com/images/Vaccinations-And-Antibiotics-Importances.jpg&amp;rurl=http://www.scumdoctor.com/vaccination/Vaccinations-And-Antibiotics-Importances.html&amp;size=19k&amp;name=Vaccinations+And...&amp;p=antibiotics&amp;oid=b042af663859bb74&amp;fr2=tab-web&amp;no=12&amp;tt=113030&amp;sigr=12ji67cmr&amp;sigi=126p2rjmd&amp;sigb=12sbl4s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Treatment of Tuberculosis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First-line </a:t>
            </a:r>
            <a:r>
              <a:rPr lang="en-US" dirty="0" smtClean="0">
                <a:solidFill>
                  <a:srgbClr val="FFFF00"/>
                </a:solidFill>
              </a:rPr>
              <a:t>drugs </a:t>
            </a:r>
            <a:r>
              <a:rPr lang="ar-SA" sz="2700" dirty="0" smtClean="0">
                <a:solidFill>
                  <a:srgbClr val="FFFF00"/>
                </a:solidFill>
              </a:rPr>
              <a:t>هي التي تستخدم بشكل اساسي مالم يكن هناك عارض مثل مشكله بالمريض او غيرها وسياتي تفصيلها لاحقا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isoniazid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smtClean="0">
                <a:solidFill>
                  <a:srgbClr val="FFFF00"/>
                </a:solidFill>
              </a:rPr>
              <a:t>INH)</a:t>
            </a:r>
            <a:r>
              <a:rPr lang="ar-SA" dirty="0" smtClean="0">
                <a:solidFill>
                  <a:srgbClr val="FFFF00"/>
                </a:solidFill>
              </a:rPr>
              <a:t>اولا : اهم علاج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line agent for all forms of TB caused by a susceptible organism.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Bactericidal </a:t>
            </a:r>
            <a:r>
              <a:rPr lang="ar-SA" dirty="0" smtClean="0">
                <a:solidFill>
                  <a:srgbClr val="FFC000"/>
                </a:solidFill>
              </a:rPr>
              <a:t>مبيد للبكتيريا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against rapidly dividing cells.</a:t>
            </a:r>
          </a:p>
          <a:p>
            <a:r>
              <a:rPr lang="en-US" dirty="0" smtClean="0"/>
              <a:t>Used for adults, children and pregnant women.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Adverse effects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FF00"/>
                </a:solidFill>
              </a:rPr>
              <a:t>Liver toxicity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- Clinical hepatitis (in patient’s with previous liver disease).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- Peripheral </a:t>
            </a:r>
            <a:r>
              <a:rPr lang="en-US" dirty="0" smtClean="0">
                <a:solidFill>
                  <a:srgbClr val="FFFF00"/>
                </a:solidFill>
              </a:rPr>
              <a:t>neurotoxicity </a:t>
            </a:r>
            <a:r>
              <a:rPr lang="ar-SA" dirty="0" smtClean="0">
                <a:solidFill>
                  <a:srgbClr val="FFFF00"/>
                </a:solidFill>
              </a:rPr>
              <a:t>تسمم عصبي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ar-SA" dirty="0" smtClean="0">
                <a:solidFill>
                  <a:srgbClr val="FFFF00"/>
                </a:solidFill>
              </a:rPr>
              <a:t>ثانيا </a:t>
            </a:r>
            <a:r>
              <a:rPr lang="en-US" dirty="0" smtClean="0">
                <a:solidFill>
                  <a:srgbClr val="FFFF00"/>
                </a:solidFill>
              </a:rPr>
              <a:t> :</a:t>
            </a:r>
            <a:r>
              <a:rPr lang="en-US" dirty="0" err="1" smtClean="0">
                <a:solidFill>
                  <a:srgbClr val="FFFF00"/>
                </a:solidFill>
              </a:rPr>
              <a:t>Rifampin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 RIF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  <a:r>
              <a:rPr lang="ar-SA" dirty="0" smtClean="0">
                <a:solidFill>
                  <a:srgbClr val="FFFF00"/>
                </a:solidFill>
              </a:rPr>
              <a:t>دواء المركز الثاني من حيث الاهميه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–line agent and  sterilizing  for all forms of TB caused by a susceptible organisms.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Bactericidal </a:t>
            </a:r>
            <a:r>
              <a:rPr lang="ar-SA" dirty="0" smtClean="0">
                <a:solidFill>
                  <a:srgbClr val="FFC000"/>
                </a:solidFill>
              </a:rPr>
              <a:t>يبيد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against organisms that are dividing rapidly and </a:t>
            </a:r>
            <a:r>
              <a:rPr lang="en-US" dirty="0" err="1" smtClean="0">
                <a:solidFill>
                  <a:srgbClr val="FFC000"/>
                </a:solidFill>
              </a:rPr>
              <a:t>semidormant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ar-SA" dirty="0" smtClean="0">
                <a:solidFill>
                  <a:srgbClr val="FFC000"/>
                </a:solidFill>
              </a:rPr>
              <a:t>نصف كامن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bacterial populations.</a:t>
            </a:r>
          </a:p>
          <a:p>
            <a:r>
              <a:rPr lang="en-US" dirty="0" smtClean="0"/>
              <a:t>Essential component of all short-course </a:t>
            </a:r>
            <a:r>
              <a:rPr lang="en-US" dirty="0" smtClean="0"/>
              <a:t>regimens </a:t>
            </a:r>
            <a:r>
              <a:rPr lang="ar-SA" dirty="0" smtClean="0">
                <a:solidFill>
                  <a:srgbClr val="FFC000"/>
                </a:solidFill>
              </a:rPr>
              <a:t>نظام دوائي</a:t>
            </a:r>
            <a:r>
              <a:rPr lang="en-US" dirty="0" smtClean="0"/>
              <a:t> </a:t>
            </a:r>
            <a:r>
              <a:rPr lang="en-US" dirty="0" smtClean="0"/>
              <a:t>( should not be used alone).</a:t>
            </a:r>
          </a:p>
          <a:p>
            <a:r>
              <a:rPr lang="en-US" dirty="0" smtClean="0"/>
              <a:t>Safe to be used in children and pregnancy.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Adverse effects of RIF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Hepatotoxicity</a:t>
            </a:r>
            <a:r>
              <a:rPr lang="en-US" dirty="0" smtClean="0"/>
              <a:t>: hepatitis, </a:t>
            </a:r>
            <a:r>
              <a:rPr lang="en-US" dirty="0" err="1" smtClean="0"/>
              <a:t>hyperbilirubinemia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Orange discoloration of bodily fluids ,</a:t>
            </a:r>
            <a:r>
              <a:rPr lang="en-US" dirty="0" err="1" smtClean="0">
                <a:solidFill>
                  <a:srgbClr val="FFC000"/>
                </a:solidFill>
              </a:rPr>
              <a:t>eg</a:t>
            </a:r>
            <a:r>
              <a:rPr lang="en-US" dirty="0" smtClean="0">
                <a:solidFill>
                  <a:srgbClr val="FFC000"/>
                </a:solidFill>
              </a:rPr>
              <a:t>. Urine </a:t>
            </a:r>
            <a:r>
              <a:rPr lang="en-US" dirty="0" smtClean="0">
                <a:solidFill>
                  <a:srgbClr val="FFFF00"/>
                </a:solidFill>
              </a:rPr>
              <a:t>Can be used to </a:t>
            </a:r>
            <a:r>
              <a:rPr lang="en-US" dirty="0" smtClean="0">
                <a:solidFill>
                  <a:srgbClr val="FFFF00"/>
                </a:solidFill>
              </a:rPr>
              <a:t>prove </a:t>
            </a:r>
            <a:r>
              <a:rPr lang="ar-SA" dirty="0" smtClean="0">
                <a:solidFill>
                  <a:srgbClr val="FFFF00"/>
                </a:solidFill>
              </a:rPr>
              <a:t>برهان على</a:t>
            </a:r>
            <a:r>
              <a:rPr lang="en-US" dirty="0" smtClean="0">
                <a:solidFill>
                  <a:srgbClr val="FFFF00"/>
                </a:solidFill>
              </a:rPr>
              <a:t> compliance </a:t>
            </a:r>
            <a:r>
              <a:rPr lang="ar-SA" dirty="0" smtClean="0">
                <a:solidFill>
                  <a:srgbClr val="FFFF00"/>
                </a:solidFill>
              </a:rPr>
              <a:t>امتثال المريض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with the treatment.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962400"/>
            <a:ext cx="2895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ar-SA" dirty="0" smtClean="0">
                <a:solidFill>
                  <a:srgbClr val="FFFF00"/>
                </a:solidFill>
              </a:rPr>
              <a:t>ثالثا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Pyrazinamide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(PZA)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line agent for all forms of TB caused by a susceptible organisms.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Has a great activity against  dormant or </a:t>
            </a:r>
            <a:r>
              <a:rPr lang="en-US" dirty="0" err="1" smtClean="0">
                <a:solidFill>
                  <a:srgbClr val="FFC000"/>
                </a:solidFill>
              </a:rPr>
              <a:t>semidormant</a:t>
            </a:r>
            <a:r>
              <a:rPr lang="en-US" dirty="0" smtClean="0">
                <a:solidFill>
                  <a:srgbClr val="FFC000"/>
                </a:solidFill>
              </a:rPr>
              <a:t> populations within macrophages or the acidic environment of </a:t>
            </a:r>
            <a:r>
              <a:rPr lang="en-US" dirty="0" err="1" smtClean="0">
                <a:solidFill>
                  <a:srgbClr val="FFC000"/>
                </a:solidFill>
              </a:rPr>
              <a:t>caseous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foci </a:t>
            </a:r>
            <a:r>
              <a:rPr lang="ar-SA" dirty="0" smtClean="0">
                <a:solidFill>
                  <a:srgbClr val="FFC000"/>
                </a:solidFill>
              </a:rPr>
              <a:t>البقع التجبنيه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  <p:pic>
        <p:nvPicPr>
          <p:cNvPr id="14340" name="Picture 4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800600"/>
            <a:ext cx="28194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PZA- Adverse effects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Hepatotoxicity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Gastrointestinal symptoms ( nausea ,vomiting)</a:t>
            </a:r>
          </a:p>
          <a:p>
            <a:r>
              <a:rPr lang="en-US" dirty="0" smtClean="0"/>
              <a:t>Dermatitis, transient rash.</a:t>
            </a:r>
          </a:p>
          <a:p>
            <a:r>
              <a:rPr lang="en-US" dirty="0" err="1" smtClean="0"/>
              <a:t>Polyarthralgia</a:t>
            </a:r>
            <a:endParaRPr lang="en-US" dirty="0" smtClean="0"/>
          </a:p>
          <a:p>
            <a:r>
              <a:rPr lang="en-US" dirty="0" smtClean="0"/>
              <a:t>Acute gouty arthritis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Can be used during pregnancy.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FF00"/>
                </a:solidFill>
              </a:rPr>
              <a:t>رابعا</a:t>
            </a:r>
            <a:r>
              <a:rPr lang="en-US" dirty="0" smtClean="0">
                <a:solidFill>
                  <a:srgbClr val="FFFF00"/>
                </a:solidFill>
              </a:rPr>
              <a:t> : </a:t>
            </a:r>
            <a:r>
              <a:rPr lang="en-US" dirty="0" err="1" smtClean="0">
                <a:solidFill>
                  <a:srgbClr val="FFFF00"/>
                </a:solidFill>
              </a:rPr>
              <a:t>Ethambutol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first-line drug for treatment of all forms of TB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Included in the first initial </a:t>
            </a:r>
            <a:r>
              <a:rPr lang="en-US" dirty="0" smtClean="0">
                <a:solidFill>
                  <a:srgbClr val="FF0000"/>
                </a:solidFill>
              </a:rPr>
              <a:t>regimen </a:t>
            </a:r>
            <a:r>
              <a:rPr lang="ar-SA" dirty="0" smtClean="0">
                <a:solidFill>
                  <a:srgbClr val="FFC000"/>
                </a:solidFill>
              </a:rPr>
              <a:t>نظام علاجي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to prevent emergence of RIF resistance when INH is resistant.</a:t>
            </a:r>
          </a:p>
          <a:p>
            <a:r>
              <a:rPr lang="en-US" dirty="0" smtClean="0"/>
              <a:t>Proven for organisms resistant to either INH or RIF</a:t>
            </a:r>
            <a:r>
              <a:rPr lang="en-US" dirty="0" smtClean="0"/>
              <a:t>. </a:t>
            </a:r>
            <a:r>
              <a:rPr lang="ar-SA" dirty="0" smtClean="0"/>
              <a:t>نقطه مهمه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Safe to be used during pregnancy.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Adverse effects of </a:t>
            </a:r>
            <a:r>
              <a:rPr lang="en-US" dirty="0" err="1" smtClean="0">
                <a:solidFill>
                  <a:srgbClr val="FFFF00"/>
                </a:solidFill>
              </a:rPr>
              <a:t>Ethambutol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ar-SA" dirty="0" smtClean="0">
                <a:solidFill>
                  <a:srgbClr val="FFFF00"/>
                </a:solidFill>
              </a:rPr>
              <a:t>هذا الدواء لا ييسبب تسمم الكبد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visual acuity </a:t>
            </a:r>
            <a:r>
              <a:rPr lang="en-US" dirty="0" smtClean="0"/>
              <a:t>or decreased red-green color discrimination.</a:t>
            </a:r>
          </a:p>
          <a:p>
            <a:r>
              <a:rPr lang="en-US" dirty="0" smtClean="0"/>
              <a:t>Not recommended for children whom visual acuity cannot be </a:t>
            </a:r>
            <a:r>
              <a:rPr lang="en-US" dirty="0" smtClean="0"/>
              <a:t>monitored </a:t>
            </a:r>
            <a:r>
              <a:rPr lang="ar-SA" dirty="0" smtClean="0"/>
              <a:t>يضبط - يراقب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Cutaneous</a:t>
            </a:r>
            <a:r>
              <a:rPr lang="en-US" dirty="0" smtClean="0"/>
              <a:t> </a:t>
            </a:r>
            <a:r>
              <a:rPr lang="ar-SA" dirty="0" smtClean="0"/>
              <a:t>هيجان جلدي</a:t>
            </a:r>
            <a:r>
              <a:rPr lang="en-US" dirty="0" smtClean="0"/>
              <a:t> </a:t>
            </a:r>
            <a:r>
              <a:rPr lang="en-US" dirty="0" smtClean="0"/>
              <a:t>reaction.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126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962400"/>
            <a:ext cx="2209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Common Combinations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INH+ RIF + </a:t>
            </a:r>
            <a:r>
              <a:rPr lang="en-US" dirty="0" err="1" smtClean="0">
                <a:solidFill>
                  <a:srgbClr val="FFC000"/>
                </a:solidFill>
              </a:rPr>
              <a:t>Ethambutol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C000"/>
                </a:solidFill>
              </a:rPr>
              <a:t> PZN for the first 2 months.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Then continue with INH + RIF for the rest 4 months</a:t>
            </a:r>
            <a:r>
              <a:rPr lang="en-US" dirty="0" smtClean="0"/>
              <a:t>. Duration may increase accordingly.</a:t>
            </a:r>
          </a:p>
          <a:p>
            <a:r>
              <a:rPr lang="en-US" dirty="0" smtClean="0"/>
              <a:t>Regimen </a:t>
            </a:r>
            <a:r>
              <a:rPr lang="ar-SA" dirty="0" smtClean="0"/>
              <a:t>النظام الدوائي</a:t>
            </a:r>
            <a:r>
              <a:rPr lang="en-US" dirty="0" smtClean="0"/>
              <a:t> </a:t>
            </a:r>
            <a:r>
              <a:rPr lang="en-US" dirty="0" smtClean="0"/>
              <a:t>must be taken as prescribed by the doctor, and finish the course.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Antimicrobial susceptibility testing of the organism is important before the use of theses drugs.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42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715000"/>
            <a:ext cx="1543050" cy="819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Drug </a:t>
            </a:r>
            <a:r>
              <a:rPr lang="en-US" dirty="0" smtClean="0">
                <a:solidFill>
                  <a:srgbClr val="FFFF00"/>
                </a:solidFill>
              </a:rPr>
              <a:t>susceptibility </a:t>
            </a:r>
            <a:r>
              <a:rPr lang="ar-SA" dirty="0" smtClean="0">
                <a:solidFill>
                  <a:srgbClr val="FFFF00"/>
                </a:solidFill>
              </a:rPr>
              <a:t>حساسيه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testing in the lab.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i="1" dirty="0" smtClean="0">
                <a:solidFill>
                  <a:srgbClr val="FFFF00"/>
                </a:solidFill>
              </a:rPr>
              <a:t>comparative principle </a:t>
            </a:r>
            <a:r>
              <a:rPr lang="en-US" dirty="0" smtClean="0"/>
              <a:t>i.e. compare susceptibility of the pathogenic </a:t>
            </a:r>
            <a:r>
              <a:rPr lang="en-US" dirty="0" smtClean="0"/>
              <a:t>isolate </a:t>
            </a:r>
            <a:r>
              <a:rPr lang="ar-SA" dirty="0" smtClean="0"/>
              <a:t>يعزل</a:t>
            </a:r>
            <a:r>
              <a:rPr lang="en-US" dirty="0" smtClean="0"/>
              <a:t> </a:t>
            </a:r>
            <a:r>
              <a:rPr lang="en-US" dirty="0" smtClean="0"/>
              <a:t>with that of a known </a:t>
            </a:r>
            <a:r>
              <a:rPr lang="en-US" dirty="0" smtClean="0"/>
              <a:t>strain </a:t>
            </a:r>
            <a:r>
              <a:rPr lang="ar-SA" dirty="0" smtClean="0"/>
              <a:t>نسل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smtClean="0">
                <a:solidFill>
                  <a:srgbClr val="FFC000"/>
                </a:solidFill>
              </a:rPr>
              <a:t>fluid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C000"/>
                </a:solidFill>
              </a:rPr>
              <a:t>solid</a:t>
            </a:r>
            <a:r>
              <a:rPr lang="en-US" dirty="0" smtClean="0"/>
              <a:t> media can be used for that.</a:t>
            </a:r>
          </a:p>
          <a:p>
            <a:r>
              <a:rPr lang="en-US" dirty="0" smtClean="0"/>
              <a:t>It takes about </a:t>
            </a:r>
            <a:r>
              <a:rPr lang="en-US" dirty="0" smtClean="0">
                <a:solidFill>
                  <a:srgbClr val="FF0000"/>
                </a:solidFill>
              </a:rPr>
              <a:t>2-4 weeks </a:t>
            </a:r>
            <a:r>
              <a:rPr lang="en-US" dirty="0" smtClean="0"/>
              <a:t>to read.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Comparative method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www.microbelibrary.org/microbelibrary/files/ccImages/Articleimages/Atlas_KirbyBauer/100_0461-thumbnail.JPG%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3276600" cy="2667000"/>
          </a:xfrm>
          <a:prstGeom prst="rect">
            <a:avLst/>
          </a:prstGeom>
          <a:noFill/>
        </p:spPr>
      </p:pic>
      <p:pic>
        <p:nvPicPr>
          <p:cNvPr id="1028" name="Picture 4" descr="http://www.microbelibrary.org/microbelibrary/files/ccImages/Articleimages/Atlas_KirbyBauer/4%20Rim%20with%20arr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981200"/>
            <a:ext cx="2514600" cy="2743200"/>
          </a:xfrm>
          <a:prstGeom prst="rect">
            <a:avLst/>
          </a:prstGeom>
          <a:noFill/>
        </p:spPr>
      </p:pic>
      <p:pic>
        <p:nvPicPr>
          <p:cNvPr id="1030" name="Picture 6" descr="http://www.microbelibrary.org/microbelibrary/files/ccImages/Articleimages/Atlas_KirbyBauer/Picture.jpg%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981200"/>
            <a:ext cx="2286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Tuberculosis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Tuberculosis is a common , chronic infectious disease caused by </a:t>
            </a:r>
            <a:r>
              <a:rPr lang="en-US" i="1" dirty="0" smtClean="0">
                <a:solidFill>
                  <a:srgbClr val="FFC000"/>
                </a:solidFill>
              </a:rPr>
              <a:t>Mycobacterium tuberculosis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C000"/>
                </a:solidFill>
              </a:rPr>
              <a:t>MTB</a:t>
            </a:r>
            <a:r>
              <a:rPr lang="en-US" dirty="0" smtClean="0"/>
              <a:t>) complex.</a:t>
            </a:r>
          </a:p>
          <a:p>
            <a:r>
              <a:rPr lang="en-US" dirty="0" smtClean="0"/>
              <a:t>1/3 of human race </a:t>
            </a:r>
            <a:r>
              <a:rPr lang="en-US" dirty="0" smtClean="0"/>
              <a:t>infected </a:t>
            </a:r>
            <a:r>
              <a:rPr lang="ar-SA" dirty="0" smtClean="0"/>
              <a:t>مصابين وليسوا مرضى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8 million infected per year.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About 2 million death per </a:t>
            </a:r>
            <a:r>
              <a:rPr lang="en-US" dirty="0" smtClean="0">
                <a:solidFill>
                  <a:srgbClr val="FF0000"/>
                </a:solidFill>
              </a:rPr>
              <a:t>year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وهي ثاني اكثر بكتيريا انتشارا بعد جرثومه المعده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4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81000"/>
            <a:ext cx="14478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Second-Line </a:t>
            </a:r>
            <a:r>
              <a:rPr lang="en-US" dirty="0" smtClean="0">
                <a:solidFill>
                  <a:srgbClr val="FFFF00"/>
                </a:solidFill>
              </a:rPr>
              <a:t>Drugs </a:t>
            </a:r>
            <a:r>
              <a:rPr lang="ar-SA" dirty="0" smtClean="0">
                <a:solidFill>
                  <a:srgbClr val="FFFF00"/>
                </a:solidFill>
              </a:rPr>
              <a:t>عباره عن مضادات حيويه عاديه تستخدم عند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 </a:t>
            </a:r>
            <a:r>
              <a:rPr lang="ar-SA" u="sng" dirty="0" smtClean="0">
                <a:solidFill>
                  <a:srgbClr val="00B050"/>
                </a:solidFill>
              </a:rPr>
              <a:t>متى تستخدم</a:t>
            </a:r>
            <a:r>
              <a:rPr lang="en-US" u="sng" dirty="0" smtClean="0">
                <a:solidFill>
                  <a:srgbClr val="00B050"/>
                </a:solidFill>
              </a:rPr>
              <a:t> Used </a:t>
            </a:r>
            <a:r>
              <a:rPr lang="en-US" u="sng" dirty="0" smtClean="0">
                <a:solidFill>
                  <a:srgbClr val="00B050"/>
                </a:solidFill>
              </a:rPr>
              <a:t>when the organisms develop resistance to the first line drugs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May be used temporarily for patients with acute hepatitis.</a:t>
            </a:r>
          </a:p>
          <a:p>
            <a:r>
              <a:rPr lang="en-US" dirty="0" smtClean="0"/>
              <a:t>More toxic.</a:t>
            </a:r>
          </a:p>
          <a:p>
            <a:endParaRPr lang="en-US" dirty="0"/>
          </a:p>
        </p:txBody>
      </p:sp>
      <p:pic>
        <p:nvPicPr>
          <p:cNvPr id="9218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114800"/>
            <a:ext cx="3886200" cy="167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59436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احفظ اسمائها من الشريحه المقدمه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Drug resistant tuberculosis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bacteria can become resistant to the anti-TB drugs. That is the drugs can no longer kill the bacteria.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Resistance develops when these drugs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misused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اسيء استعمالها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 mismanaged,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examples: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When the patients do not complete their full course treatment.</a:t>
            </a:r>
          </a:p>
          <a:p>
            <a:pPr>
              <a:buNone/>
            </a:pPr>
            <a:r>
              <a:rPr lang="en-US" dirty="0" smtClean="0"/>
              <a:t>Wrong prescriptions by doctors, wrong dose,  long time taken of the drug, or poor quality.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Multidrug-resistant TB(MDR)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MDR</a:t>
            </a:r>
            <a:r>
              <a:rPr lang="en-US" dirty="0" smtClean="0">
                <a:solidFill>
                  <a:srgbClr val="FF0000"/>
                </a:solidFill>
              </a:rPr>
              <a:t> TB is the TB that is resistant to at least 2 of the best anti-TB drugs, </a:t>
            </a:r>
            <a:r>
              <a:rPr lang="en-US" b="1" dirty="0" smtClean="0">
                <a:solidFill>
                  <a:srgbClr val="FF0000"/>
                </a:solidFill>
              </a:rPr>
              <a:t>INH + RIF.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Extensively </a:t>
            </a:r>
            <a:r>
              <a:rPr lang="ar-SA" dirty="0" smtClean="0">
                <a:solidFill>
                  <a:srgbClr val="FFC000"/>
                </a:solidFill>
              </a:rPr>
              <a:t>على نحو واسع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drug-resistant TB ( XDR TB) is TB that is resistant to almost </a:t>
            </a:r>
            <a:r>
              <a:rPr lang="en-US" u="sng" dirty="0" smtClean="0">
                <a:solidFill>
                  <a:srgbClr val="00B050"/>
                </a:solidFill>
              </a:rPr>
              <a:t>all drugs used including INH and RIF </a:t>
            </a:r>
            <a:r>
              <a:rPr lang="en-US" dirty="0" smtClean="0">
                <a:solidFill>
                  <a:srgbClr val="FFC000"/>
                </a:solidFill>
              </a:rPr>
              <a:t>,plus any </a:t>
            </a:r>
            <a:r>
              <a:rPr lang="en-US" dirty="0" err="1" smtClean="0">
                <a:solidFill>
                  <a:srgbClr val="FFC000"/>
                </a:solidFill>
              </a:rPr>
              <a:t>fluroquinolone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ar-SA" dirty="0" smtClean="0">
                <a:solidFill>
                  <a:srgbClr val="FFC000"/>
                </a:solidFill>
              </a:rPr>
              <a:t>دواء قاتل او مانع لنمو البكتيريا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and at least one of the 3 </a:t>
            </a:r>
            <a:r>
              <a:rPr lang="en-US" dirty="0" err="1" smtClean="0">
                <a:solidFill>
                  <a:srgbClr val="FFC000"/>
                </a:solidFill>
              </a:rPr>
              <a:t>injectable</a:t>
            </a:r>
            <a:r>
              <a:rPr lang="en-US" dirty="0" smtClean="0">
                <a:solidFill>
                  <a:srgbClr val="FFC000"/>
                </a:solidFill>
              </a:rPr>
              <a:t> second –line drugs.</a:t>
            </a:r>
          </a:p>
          <a:p>
            <a:r>
              <a:rPr lang="en-US" dirty="0" smtClean="0"/>
              <a:t>Patients infected with XDR TB are left with much less options for treatment, </a:t>
            </a:r>
            <a:r>
              <a:rPr lang="en-US" dirty="0" smtClean="0">
                <a:solidFill>
                  <a:srgbClr val="00B0F0"/>
                </a:solidFill>
              </a:rPr>
              <a:t>risk of death.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Direct Observed Therapy (DOT</a:t>
            </a:r>
            <a:r>
              <a:rPr lang="en-US" dirty="0" smtClean="0">
                <a:solidFill>
                  <a:srgbClr val="FFFF00"/>
                </a:solidFill>
              </a:rPr>
              <a:t>)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ar-SA" dirty="0" smtClean="0">
                <a:solidFill>
                  <a:srgbClr val="FFFF00"/>
                </a:solidFill>
              </a:rPr>
              <a:t>متابعه اخذ المريض لعلاجه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DOT</a:t>
            </a:r>
            <a:r>
              <a:rPr lang="en-US" dirty="0" smtClean="0"/>
              <a:t> is the strategy devised to help the patient adhere to treatment.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designated </a:t>
            </a:r>
            <a:r>
              <a:rPr lang="ar-SA" dirty="0" smtClean="0">
                <a:solidFill>
                  <a:srgbClr val="FFFF00"/>
                </a:solidFill>
              </a:rPr>
              <a:t>اعتماد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person watches TB patient swallow each dose of the prescribed drugs.</a:t>
            </a:r>
          </a:p>
          <a:p>
            <a:r>
              <a:rPr lang="en-US" dirty="0" smtClean="0"/>
              <a:t>The goal of </a:t>
            </a:r>
            <a:r>
              <a:rPr lang="en-US" dirty="0" smtClean="0">
                <a:solidFill>
                  <a:srgbClr val="FFFF00"/>
                </a:solidFill>
              </a:rPr>
              <a:t>DOT</a:t>
            </a:r>
            <a:r>
              <a:rPr lang="en-US" dirty="0" smtClean="0"/>
              <a:t> is to ensure that the patient with active TB receives and adequately complete the treatment to minimize the risk of spreading disease to others and develop  resistance.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DOT</a:t>
            </a:r>
            <a:r>
              <a:rPr lang="en-US" dirty="0" smtClean="0"/>
              <a:t>-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DOT</a:t>
            </a:r>
            <a:r>
              <a:rPr lang="en-US" dirty="0" smtClean="0"/>
              <a:t> is applied by the WHO in a trial to control and eliminate tuberculosis from the world.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Priority </a:t>
            </a:r>
            <a:r>
              <a:rPr lang="ar-SA" dirty="0" smtClean="0">
                <a:solidFill>
                  <a:srgbClr val="FFFF00"/>
                </a:solidFill>
              </a:rPr>
              <a:t>اولويه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for use of DOT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Pulmonary TB patients with positive smears.</a:t>
            </a:r>
          </a:p>
          <a:p>
            <a:r>
              <a:rPr lang="en-US" dirty="0" smtClean="0"/>
              <a:t>Treatment failure</a:t>
            </a:r>
          </a:p>
          <a:p>
            <a:r>
              <a:rPr lang="en-US" dirty="0" smtClean="0"/>
              <a:t>Drug resistance</a:t>
            </a:r>
          </a:p>
          <a:p>
            <a:r>
              <a:rPr lang="en-US" dirty="0" smtClean="0"/>
              <a:t>Relapse</a:t>
            </a:r>
          </a:p>
          <a:p>
            <a:r>
              <a:rPr lang="en-US" dirty="0" smtClean="0"/>
              <a:t>TB + HIV infection</a:t>
            </a:r>
          </a:p>
          <a:p>
            <a:r>
              <a:rPr lang="en-US" dirty="0" smtClean="0"/>
              <a:t>Psychiatric patients</a:t>
            </a:r>
          </a:p>
          <a:p>
            <a:r>
              <a:rPr lang="en-US" dirty="0" smtClean="0"/>
              <a:t>Previous non-adherence to therapy</a:t>
            </a:r>
          </a:p>
          <a:p>
            <a:r>
              <a:rPr lang="en-US" dirty="0" smtClean="0"/>
              <a:t>Children and </a:t>
            </a:r>
            <a:r>
              <a:rPr lang="en-US" dirty="0" smtClean="0"/>
              <a:t>adolescents </a:t>
            </a:r>
            <a:r>
              <a:rPr lang="ar-SA" dirty="0" smtClean="0"/>
              <a:t>المراهقين</a:t>
            </a:r>
            <a:endParaRPr lang="ar-SA" dirty="0"/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667000"/>
            <a:ext cx="268605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Notes for consideration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DOT and monitoring of side effects  important.</a:t>
            </a:r>
          </a:p>
          <a:p>
            <a:r>
              <a:rPr lang="en-US" dirty="0" smtClean="0"/>
              <a:t>Regimen decided according to susceptibility testing.</a:t>
            </a:r>
          </a:p>
          <a:p>
            <a:r>
              <a:rPr lang="en-US" dirty="0" smtClean="0"/>
              <a:t>Obtain sputum culture at the time of completion of initial course to identify risk of relapse.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Extended period of treatment recommended for patients with  </a:t>
            </a:r>
            <a:r>
              <a:rPr lang="en-US" dirty="0" err="1" smtClean="0">
                <a:solidFill>
                  <a:srgbClr val="FF0000"/>
                </a:solidFill>
              </a:rPr>
              <a:t>cavitation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تجوف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on chest-X-ray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Special consideration  in patients with HIV , extra-pulmonary TB ,children , pregnancy and patients with hepatic diseases.</a:t>
            </a:r>
          </a:p>
          <a:p>
            <a:r>
              <a:rPr lang="en-US" dirty="0" smtClean="0"/>
              <a:t>Patients with MDR TB.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86000"/>
            <a:ext cx="4800600" cy="2895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76600" y="609600"/>
            <a:ext cx="2971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هذي ورده من الدكتور كمبال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Tuberculosis-continue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MTB usually attack the </a:t>
            </a:r>
            <a:r>
              <a:rPr lang="en-US" dirty="0" smtClean="0">
                <a:solidFill>
                  <a:srgbClr val="FF0000"/>
                </a:solidFill>
              </a:rPr>
              <a:t>lungs</a:t>
            </a:r>
            <a:r>
              <a:rPr lang="en-US" dirty="0" smtClean="0"/>
              <a:t>, but other organs also affected such as, </a:t>
            </a:r>
            <a:r>
              <a:rPr lang="en-US" dirty="0" err="1" smtClean="0">
                <a:solidFill>
                  <a:srgbClr val="FF0000"/>
                </a:solidFill>
              </a:rPr>
              <a:t>meninges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kidneys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lymph 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spreads through air.</a:t>
            </a:r>
          </a:p>
          <a:p>
            <a:r>
              <a:rPr lang="en-US" dirty="0" smtClean="0"/>
              <a:t>Most infections are asymptomatic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1/3 </a:t>
            </a:r>
            <a:r>
              <a:rPr lang="ar-SA" dirty="0" smtClean="0">
                <a:solidFill>
                  <a:srgbClr val="FFC000"/>
                </a:solidFill>
              </a:rPr>
              <a:t>المصابين</a:t>
            </a:r>
            <a:r>
              <a:rPr lang="en-US" dirty="0" smtClean="0">
                <a:solidFill>
                  <a:srgbClr val="FFC000"/>
                </a:solidFill>
              </a:rPr>
              <a:t> progress  </a:t>
            </a:r>
            <a:r>
              <a:rPr lang="en-US" dirty="0" smtClean="0">
                <a:solidFill>
                  <a:srgbClr val="FFC000"/>
                </a:solidFill>
              </a:rPr>
              <a:t>to active disease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Pulmonary TB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6865" name="Picture 1" descr="Tuberculosis, advanced - chest X-ray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3657600" cy="3276600"/>
          </a:xfrm>
          <a:prstGeom prst="rect">
            <a:avLst/>
          </a:prstGeom>
          <a:noFill/>
        </p:spPr>
      </p:pic>
      <p:pic>
        <p:nvPicPr>
          <p:cNvPr id="36866" name="Picture 2" descr="Tuberculosis in the lu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52600"/>
            <a:ext cx="3276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FF00"/>
                </a:solidFill>
              </a:rPr>
              <a:t>M.tuberculosis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small , aerobic , non-motile AFB </a:t>
            </a:r>
            <a:r>
              <a:rPr lang="en-US" dirty="0" smtClean="0">
                <a:solidFill>
                  <a:srgbClr val="FF0000"/>
                </a:solidFill>
              </a:rPr>
              <a:t>( acid fast bacilli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ar-SA" dirty="0" smtClean="0">
                <a:solidFill>
                  <a:srgbClr val="FF0000"/>
                </a:solidFill>
              </a:rPr>
              <a:t>لا تصبغ بصبغات جرام وانما تعطي صبغه خاصه تسمى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i="1" dirty="0" err="1" smtClean="0">
                <a:solidFill>
                  <a:srgbClr val="FFC000"/>
                </a:solidFill>
              </a:rPr>
              <a:t>M.tuberculosis</a:t>
            </a:r>
            <a:r>
              <a:rPr lang="en-US" b="1" dirty="0" smtClean="0">
                <a:solidFill>
                  <a:srgbClr val="FFC000"/>
                </a:solidFill>
              </a:rPr>
              <a:t> complex include 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ar-SA" dirty="0" smtClean="0">
                <a:solidFill>
                  <a:srgbClr val="FFC000"/>
                </a:solidFill>
              </a:rPr>
              <a:t>الدكتور يقول سؤال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M. tuberculosis </a:t>
            </a:r>
            <a:r>
              <a:rPr lang="en-US" dirty="0" smtClean="0"/>
              <a:t>( human type),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err="1" smtClean="0"/>
              <a:t>M.bovis</a:t>
            </a:r>
            <a:r>
              <a:rPr lang="en-US" i="1" dirty="0" smtClean="0"/>
              <a:t> </a:t>
            </a:r>
            <a:r>
              <a:rPr lang="en-US" i="1" dirty="0" smtClean="0"/>
              <a:t> </a:t>
            </a:r>
            <a:r>
              <a:rPr lang="ar-SA" i="1" dirty="0" smtClean="0"/>
              <a:t>قل انتشارها لانها تنتقل عبر الحليب والحليب هذه الايام مبستر </a:t>
            </a:r>
            <a:r>
              <a:rPr lang="en-US" i="1" dirty="0" smtClean="0"/>
              <a:t>,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dirty="0" err="1" smtClean="0"/>
              <a:t>M.africanum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dirty="0" err="1" smtClean="0"/>
              <a:t>M.microti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BCG ( </a:t>
            </a:r>
            <a:r>
              <a:rPr lang="en-US" i="1" dirty="0" err="1" smtClean="0"/>
              <a:t>BCGosis</a:t>
            </a:r>
            <a:r>
              <a:rPr lang="en-US" i="1" dirty="0" smtClean="0"/>
              <a:t>) </a:t>
            </a:r>
            <a:r>
              <a:rPr lang="ar-SA" i="1" dirty="0" smtClean="0"/>
              <a:t>هذا اسم لقاح المرض والغريب انه من الممكن ان يسبب مرض اذا كانت البكتريا لم تضعف بالشكل المطلوب او ان العائل مناعته ضعيفه جدا</a:t>
            </a:r>
            <a:r>
              <a:rPr lang="en-US" i="1" dirty="0" smtClean="0"/>
              <a:t> 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AFB </a:t>
            </a:r>
            <a:r>
              <a:rPr lang="ar-SA" dirty="0" smtClean="0">
                <a:solidFill>
                  <a:srgbClr val="FFFF00"/>
                </a:solidFill>
              </a:rPr>
              <a:t>اسم الصبغه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 smear and culture)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upload.wikimedia.org/wikipedia/commons/thumb/0/0a/TB_Culture.jpg/270px-TB_Cultu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1200"/>
            <a:ext cx="3581400" cy="28194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981200"/>
            <a:ext cx="3200400" cy="2743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438400" y="1143000"/>
            <a:ext cx="3352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Principles </a:t>
            </a:r>
            <a:r>
              <a:rPr lang="ar-SA" dirty="0" smtClean="0">
                <a:solidFill>
                  <a:srgbClr val="FFFF00"/>
                </a:solidFill>
              </a:rPr>
              <a:t>مبادئ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of Treatment of TB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main goal of treatment is to kill tubercle bacilli rapidly.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1-To </a:t>
            </a:r>
            <a:r>
              <a:rPr lang="en-US" dirty="0" smtClean="0">
                <a:solidFill>
                  <a:srgbClr val="FFFF00"/>
                </a:solidFill>
              </a:rPr>
              <a:t>prevent </a:t>
            </a:r>
            <a:r>
              <a:rPr lang="en-US" dirty="0" smtClean="0">
                <a:solidFill>
                  <a:srgbClr val="FFFF00"/>
                </a:solidFill>
              </a:rPr>
              <a:t>emergence  </a:t>
            </a:r>
            <a:r>
              <a:rPr lang="en-US" dirty="0" smtClean="0">
                <a:solidFill>
                  <a:srgbClr val="FFFF00"/>
                </a:solidFill>
              </a:rPr>
              <a:t>of  drug </a:t>
            </a:r>
            <a:r>
              <a:rPr lang="en-US" dirty="0" smtClean="0">
                <a:solidFill>
                  <a:srgbClr val="FFFF00"/>
                </a:solidFill>
              </a:rPr>
              <a:t>resistance </a:t>
            </a:r>
            <a:r>
              <a:rPr lang="ar-SA" dirty="0" smtClean="0">
                <a:solidFill>
                  <a:srgbClr val="FFFF00"/>
                </a:solidFill>
              </a:rPr>
              <a:t>منع ظهور مقاومه للادويه وذلك باعطاء عده ادويه مع بعض كما سياتي لاحقا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2-To </a:t>
            </a:r>
            <a:r>
              <a:rPr lang="en-US" dirty="0" smtClean="0">
                <a:solidFill>
                  <a:srgbClr val="00B0F0"/>
                </a:solidFill>
              </a:rPr>
              <a:t>control the spread from case to another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3-To eliminate </a:t>
            </a:r>
            <a:r>
              <a:rPr lang="ar-SA" dirty="0" smtClean="0">
                <a:solidFill>
                  <a:srgbClr val="FFC000"/>
                </a:solidFill>
              </a:rPr>
              <a:t>قتل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persistent bacilli from the host’s tissues to prevent </a:t>
            </a:r>
            <a:r>
              <a:rPr lang="en-US" dirty="0" smtClean="0">
                <a:solidFill>
                  <a:srgbClr val="FFC000"/>
                </a:solidFill>
              </a:rPr>
              <a:t>relapse </a:t>
            </a:r>
            <a:r>
              <a:rPr lang="ar-SA" dirty="0" smtClean="0">
                <a:solidFill>
                  <a:srgbClr val="FFC000"/>
                </a:solidFill>
              </a:rPr>
              <a:t>عوده المرض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achieve these effects requires a </a:t>
            </a:r>
            <a:r>
              <a:rPr lang="en-US" dirty="0" smtClean="0">
                <a:solidFill>
                  <a:srgbClr val="FFC000"/>
                </a:solidFill>
              </a:rPr>
              <a:t>combination of 2-4 agents </a:t>
            </a:r>
            <a:r>
              <a:rPr lang="en-US" dirty="0" smtClean="0"/>
              <a:t>with specific activities be given for a sufficient period of time ( </a:t>
            </a:r>
            <a:r>
              <a:rPr lang="en-US" dirty="0" smtClean="0">
                <a:solidFill>
                  <a:srgbClr val="00B0F0"/>
                </a:solidFill>
              </a:rPr>
              <a:t>6-12 months</a:t>
            </a:r>
            <a:r>
              <a:rPr lang="en-US" dirty="0" smtClean="0"/>
              <a:t>) so to prevent drug </a:t>
            </a:r>
            <a:r>
              <a:rPr lang="en-US" dirty="0" smtClean="0">
                <a:solidFill>
                  <a:srgbClr val="FF0000"/>
                </a:solidFill>
              </a:rPr>
              <a:t>resistance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FF00"/>
                </a:solidFill>
              </a:rPr>
              <a:t>relapse </a:t>
            </a:r>
            <a:r>
              <a:rPr lang="ar-SA" dirty="0" smtClean="0">
                <a:solidFill>
                  <a:srgbClr val="FFFF00"/>
                </a:solidFill>
              </a:rPr>
              <a:t>عوده المرض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Antituberculosis</a:t>
            </a:r>
            <a:r>
              <a:rPr lang="en-US" dirty="0" smtClean="0">
                <a:solidFill>
                  <a:srgbClr val="FFFF00"/>
                </a:solidFill>
              </a:rPr>
              <a:t> Drugs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First- Line Drugs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Oral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Isoniazid</a:t>
            </a:r>
            <a:endParaRPr lang="en-US" dirty="0" smtClean="0"/>
          </a:p>
          <a:p>
            <a:r>
              <a:rPr lang="en-US" dirty="0" err="1" smtClean="0"/>
              <a:t>Rifampin</a:t>
            </a:r>
            <a:endParaRPr lang="en-US" dirty="0" smtClean="0"/>
          </a:p>
          <a:p>
            <a:r>
              <a:rPr lang="en-US" dirty="0" err="1" smtClean="0"/>
              <a:t>Ethambutol</a:t>
            </a:r>
            <a:endParaRPr lang="en-US" dirty="0" smtClean="0"/>
          </a:p>
          <a:p>
            <a:r>
              <a:rPr lang="en-US" dirty="0" err="1" smtClean="0"/>
              <a:t>Pyrazinamide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Second-Line Drugs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Injectable</a:t>
            </a:r>
            <a:r>
              <a:rPr lang="en-US" dirty="0" smtClean="0">
                <a:solidFill>
                  <a:srgbClr val="FF0000"/>
                </a:solidFill>
              </a:rPr>
              <a:t> drugs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Cycloserine</a:t>
            </a:r>
            <a:endParaRPr lang="en-US" dirty="0" smtClean="0"/>
          </a:p>
          <a:p>
            <a:r>
              <a:rPr lang="en-US" dirty="0" err="1" smtClean="0"/>
              <a:t>Ethionamide</a:t>
            </a:r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en-US" dirty="0" err="1" smtClean="0"/>
              <a:t>aminosalicylic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Streptomycin</a:t>
            </a:r>
          </a:p>
          <a:p>
            <a:r>
              <a:rPr lang="en-US" dirty="0" err="1" smtClean="0"/>
              <a:t>Caproeomycin</a:t>
            </a:r>
            <a:endParaRPr lang="en-US" dirty="0"/>
          </a:p>
        </p:txBody>
      </p:sp>
      <p:pic>
        <p:nvPicPr>
          <p:cNvPr id="17410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1752600" cy="933450"/>
          </a:xfrm>
          <a:prstGeom prst="rect">
            <a:avLst/>
          </a:prstGeom>
          <a:noFill/>
        </p:spPr>
      </p:pic>
      <p:pic>
        <p:nvPicPr>
          <p:cNvPr id="17412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495800"/>
            <a:ext cx="1905000" cy="1285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1146</Words>
  <Application>Microsoft Office PowerPoint</Application>
  <PresentationFormat>On-screen Show (4:3)</PresentationFormat>
  <Paragraphs>132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Treatment of Tuberculosis</vt:lpstr>
      <vt:lpstr>What is Tuberculosis ?</vt:lpstr>
      <vt:lpstr>Tuberculosis-continue</vt:lpstr>
      <vt:lpstr> Pulmonary TB </vt:lpstr>
      <vt:lpstr>M.tuberculosis</vt:lpstr>
      <vt:lpstr>AFB اسم الصبغه ( smear and culture)</vt:lpstr>
      <vt:lpstr>Principles مبادئ of Treatment of TB</vt:lpstr>
      <vt:lpstr>Continue-</vt:lpstr>
      <vt:lpstr>Antituberculosis Drugs</vt:lpstr>
      <vt:lpstr>First-line drugs هي التي تستخدم بشكل اساسي مالم يكن هناك عارض مثل مشكله بالمريض او غيرها وسياتي تفصيلها لاحقا isoniazid (INH)اولا : اهم علاج </vt:lpstr>
      <vt:lpstr> ثانيا  :Rifampin ( RIF) دواء المركز الثاني من حيث الاهميه</vt:lpstr>
      <vt:lpstr>Adverse effects of RIF</vt:lpstr>
      <vt:lpstr> ثالثا: Pyrazinamide (PZA)</vt:lpstr>
      <vt:lpstr>PZA- Adverse effects  </vt:lpstr>
      <vt:lpstr>رابعا : Ethambutol</vt:lpstr>
      <vt:lpstr>Adverse effects of Ethambutol  هذا الدواء لا ييسبب تسمم الكبد</vt:lpstr>
      <vt:lpstr>Common Combinations </vt:lpstr>
      <vt:lpstr>Drug susceptibility حساسيه testing in the lab.</vt:lpstr>
      <vt:lpstr>Comparative method</vt:lpstr>
      <vt:lpstr>Second-Line Drugs عباره عن مضادات حيويه عاديه تستخدم عند :</vt:lpstr>
      <vt:lpstr>Drug resistant tuberculosis </vt:lpstr>
      <vt:lpstr>Multidrug-resistant TB(MDR)</vt:lpstr>
      <vt:lpstr>Direct Observed Therapy (DOT)  متابعه اخذ المريض لعلاجه </vt:lpstr>
      <vt:lpstr>DOT- continue</vt:lpstr>
      <vt:lpstr>Priority اولويه for use of DOT</vt:lpstr>
      <vt:lpstr>Notes for consideration</vt:lpstr>
      <vt:lpstr>Continue-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tuberculosis</dc:title>
  <dc:creator>Dr.Hannan</dc:creator>
  <cp:lastModifiedBy>عبووووودي</cp:lastModifiedBy>
  <cp:revision>35</cp:revision>
  <dcterms:created xsi:type="dcterms:W3CDTF">2010-02-10T08:18:04Z</dcterms:created>
  <dcterms:modified xsi:type="dcterms:W3CDTF">2010-03-03T14:09:24Z</dcterms:modified>
</cp:coreProperties>
</file>