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F784-4969-444D-9ABB-C52B80EF6519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A170-84FC-4057-A09F-EC1E8B731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CB1D-644F-463E-AE2B-C391B05CFFB9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69588-1938-42E5-88DB-98037D963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81553-7458-451F-BA66-28C01FD8081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Our inability to adequately prevent contamination</a:t>
            </a:r>
            <a:r>
              <a:rPr lang="en-US" sz="900" smtClean="0"/>
              <a:t> by oral secretions and difficulty in obtaining secretions representative of the lower respiratory tract significantly compromise the diagnostic utility of coughed and expectorated sputum samples for culture.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Having the patient brush his or her teeth and gargle with water</a:t>
            </a:r>
            <a:r>
              <a:rPr lang="en-US" sz="900" smtClean="0"/>
              <a:t> immediately before obtaining the sputum specimen reduces the number of contaminating oropharyngeal bacteria.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Spada and colleagues222 showed a 1-log decrease in the mean concentration of contaminating bacteria from 3.6 ± 7.5 X 101 to 3.7 ± 7.2 X 107 in sputum samples obtained from patients immediately following a simple mouth wash.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They suggest that comparing the organisms recovered from "spit" and post-mouthwash sputum samples may provide a guideline for determining which bacterial species may be potentially important in causing pneumonia.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Avoid using proprietary mouthwashes or gargles that may contain antibacterial substances.</a:t>
            </a:r>
          </a:p>
          <a:p>
            <a:pPr eaLnBrk="1" hangingPunct="1">
              <a:lnSpc>
                <a:spcPct val="80000"/>
              </a:lnSpc>
            </a:pPr>
            <a:endParaRPr lang="en-US" sz="900" u="sng" smtClean="0"/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Early-morning sputum samples should be obtained</a:t>
            </a:r>
            <a:r>
              <a:rPr lang="en-US" sz="900" smtClean="0"/>
              <a:t> because they contain pooled overnight secretions in which pathogenic bacteria are more likely to be concentrated. Twenty-four-hour collections should be discouraged because there is not only a greater likelihood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of contamination, but bacterial pathogens that may be in high concentration in one sample potentially become diluted with the addition of subsequent, more watery specimens.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When sputum production is scant, induction with nebulized saline may be effective in producing a sample more representative of the lower respiratory tract (avoid the use of "saline for injection," many preparations of which may contain antibacterialsubstances).187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Special sputum collection devices are commercially available through laboratory supply companies, or a sterile wide-mouth jar with a tightly fitted screw-cap lid can be used.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To prevent contamination of the out­side of the container, the patient should be instructed to press the rim of the container under the lower lip to catch all of the expectorated cough sample.4</a:t>
            </a:r>
            <a:endParaRPr lang="en-US" sz="900" b="1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6736A7-C892-43F7-A19B-CB499465D95A}" type="datetimeFigureOut">
              <a:rPr lang="en-US" smtClean="0"/>
              <a:pPr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Lower Respiratory tract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Ali Somily</a:t>
            </a:r>
            <a:endParaRPr lang="en-US" dirty="0"/>
          </a:p>
        </p:txBody>
      </p:sp>
      <p:grpSp>
        <p:nvGrpSpPr>
          <p:cNvPr id="8" name="Diagram group"/>
          <p:cNvGrpSpPr/>
          <p:nvPr/>
        </p:nvGrpSpPr>
        <p:grpSpPr>
          <a:xfrm>
            <a:off x="228600" y="-152400"/>
            <a:ext cx="6163965" cy="4361636"/>
            <a:chOff x="193565" y="1200"/>
            <a:chExt cx="6163965" cy="43616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9" name="Straight Connector 3"/>
            <p:cNvSpPr/>
            <p:nvPr/>
          </p:nvSpPr>
          <p:spPr>
            <a:xfrm>
              <a:off x="4176712" y="1803529"/>
              <a:ext cx="2180818" cy="7569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8489"/>
                  </a:lnTo>
                  <a:lnTo>
                    <a:pt x="2180818" y="378489"/>
                  </a:lnTo>
                  <a:lnTo>
                    <a:pt x="2180818" y="75697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4"/>
            <p:cNvSpPr/>
            <p:nvPr/>
          </p:nvSpPr>
          <p:spPr>
            <a:xfrm>
              <a:off x="1995894" y="1803529"/>
              <a:ext cx="2180818" cy="7569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80818" y="0"/>
                  </a:moveTo>
                  <a:lnTo>
                    <a:pt x="2180818" y="378489"/>
                  </a:lnTo>
                  <a:lnTo>
                    <a:pt x="0" y="378489"/>
                  </a:lnTo>
                  <a:lnTo>
                    <a:pt x="0" y="75697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374383" y="1200"/>
              <a:ext cx="3604657" cy="1802328"/>
              <a:chOff x="2374383" y="1200"/>
              <a:chExt cx="3604657" cy="180232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374383" y="1200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2374383" y="1200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Respiratory Tract Infection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93565" y="2560508"/>
              <a:ext cx="3604657" cy="1802328"/>
              <a:chOff x="193565" y="2560508"/>
              <a:chExt cx="3604657" cy="180232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3565" y="2560508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193565" y="2560508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Upper Respiratory Tract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Infection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 rot="21413215">
            <a:off x="5234543" y="1371600"/>
            <a:ext cx="3604657" cy="1802328"/>
            <a:chOff x="4555201" y="2560508"/>
            <a:chExt cx="3604657" cy="180232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oup 17"/>
            <p:cNvGrpSpPr/>
            <p:nvPr/>
          </p:nvGrpSpPr>
          <p:grpSpPr>
            <a:xfrm>
              <a:off x="4555201" y="2560508"/>
              <a:ext cx="3604657" cy="1802328"/>
              <a:chOff x="4555201" y="2560508"/>
              <a:chExt cx="3604657" cy="18023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55201" y="2560508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4555201" y="2560508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Lower Respiratory Tract Infection 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Pneumonia </a:t>
            </a:r>
            <a:r>
              <a:rPr lang="en-US" dirty="0" smtClean="0"/>
              <a:t>complications </a:t>
            </a:r>
            <a:r>
              <a:rPr lang="ar-SA" dirty="0" smtClean="0"/>
              <a:t>مضاعفات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Pleural effusion 3-5%: clear </a:t>
            </a:r>
            <a:r>
              <a:rPr lang="en-US" dirty="0"/>
              <a:t>fluid +- pus </a:t>
            </a:r>
            <a:r>
              <a:rPr lang="en-US" dirty="0" smtClean="0"/>
              <a:t>cells </a:t>
            </a:r>
          </a:p>
          <a:p>
            <a:r>
              <a:rPr lang="en-US" dirty="0" err="1" smtClean="0"/>
              <a:t>Empyema</a:t>
            </a:r>
            <a:r>
              <a:rPr lang="en-US" dirty="0" smtClean="0"/>
              <a:t> </a:t>
            </a:r>
            <a:r>
              <a:rPr lang="ar-SA" dirty="0" smtClean="0"/>
              <a:t>تجمع قيحي</a:t>
            </a:r>
            <a:r>
              <a:rPr lang="en-US" dirty="0" smtClean="0"/>
              <a:t> </a:t>
            </a:r>
            <a:r>
              <a:rPr lang="en-US" dirty="0" err="1" smtClean="0"/>
              <a:t>thoracis</a:t>
            </a:r>
            <a:r>
              <a:rPr lang="en-US" dirty="0" smtClean="0"/>
              <a:t> 1</a:t>
            </a:r>
            <a:r>
              <a:rPr lang="en-US" dirty="0" smtClean="0"/>
              <a:t>%: pus </a:t>
            </a:r>
            <a:r>
              <a:rPr lang="en-US" dirty="0"/>
              <a:t>in the pleural space (-</a:t>
            </a:r>
            <a:r>
              <a:rPr lang="en-US" dirty="0" err="1"/>
              <a:t>loculated</a:t>
            </a:r>
            <a:r>
              <a:rPr lang="en-US" dirty="0"/>
              <a:t>)</a:t>
            </a:r>
          </a:p>
          <a:p>
            <a:r>
              <a:rPr lang="en-US" dirty="0" smtClean="0"/>
              <a:t>Lung abscess: suppuration </a:t>
            </a:r>
            <a:r>
              <a:rPr lang="en-US" dirty="0"/>
              <a:t>+ destruction of lung </a:t>
            </a:r>
            <a:r>
              <a:rPr lang="en-US" dirty="0" smtClean="0"/>
              <a:t>parenchyma 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(aspiration) anaerobes, </a:t>
            </a:r>
            <a:r>
              <a:rPr lang="en-US" i="1" dirty="0" smtClean="0"/>
              <a:t>Pseudomonas 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(metastatic)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5007752"/>
            <a:ext cx="3581400" cy="1850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Pictur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4953000"/>
            <a:ext cx="3657600" cy="1889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15% of Hospital acquired infection</a:t>
            </a:r>
          </a:p>
          <a:p>
            <a:r>
              <a:rPr lang="en-US" dirty="0" smtClean="0"/>
              <a:t>mortality </a:t>
            </a:r>
            <a:r>
              <a:rPr lang="en-US" dirty="0"/>
              <a:t>20-50%</a:t>
            </a:r>
          </a:p>
          <a:p>
            <a:r>
              <a:rPr lang="en-US" dirty="0" err="1" smtClean="0"/>
              <a:t>Immuno</a:t>
            </a:r>
            <a:r>
              <a:rPr lang="en-US" dirty="0" smtClean="0"/>
              <a:t>-compromised </a:t>
            </a:r>
            <a:r>
              <a:rPr lang="en-US" dirty="0"/>
              <a:t>patients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ar-SA" dirty="0" smtClean="0"/>
              <a:t>تخدير عام</a:t>
            </a:r>
            <a:r>
              <a:rPr lang="en-US" dirty="0" smtClean="0"/>
              <a:t>, intubation </a:t>
            </a:r>
            <a:r>
              <a:rPr lang="ar-SA" dirty="0" smtClean="0"/>
              <a:t>الكشف بالانابيب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ventilation predispose </a:t>
            </a:r>
            <a:r>
              <a:rPr lang="en-US" dirty="0"/>
              <a:t>to infection respiratory tract</a:t>
            </a:r>
          </a:p>
          <a:p>
            <a:r>
              <a:rPr lang="en-US" dirty="0" smtClean="0"/>
              <a:t>Gram-negatives</a:t>
            </a:r>
            <a:r>
              <a:rPr lang="en-US" dirty="0"/>
              <a:t>, more resistant </a:t>
            </a:r>
            <a:r>
              <a:rPr lang="en-US" dirty="0" smtClean="0"/>
              <a:t>organisms e.g</a:t>
            </a:r>
            <a:r>
              <a:rPr lang="en-US" dirty="0"/>
              <a:t>. </a:t>
            </a:r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i="1" dirty="0"/>
              <a:t>, </a:t>
            </a:r>
            <a:r>
              <a:rPr lang="en-US" i="1" dirty="0" err="1"/>
              <a:t>Enterobacter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</a:t>
            </a: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and clinical examination</a:t>
            </a:r>
          </a:p>
          <a:p>
            <a:r>
              <a:rPr lang="en-US" dirty="0" smtClean="0"/>
              <a:t>Chest x-ray</a:t>
            </a:r>
          </a:p>
          <a:p>
            <a:r>
              <a:rPr lang="de-DE" dirty="0" smtClean="0"/>
              <a:t>Hb, WBC, platelets U+Es, LFTs, ESR</a:t>
            </a:r>
          </a:p>
          <a:p>
            <a:r>
              <a:rPr lang="en-US" dirty="0" smtClean="0"/>
              <a:t>Blood cultures</a:t>
            </a:r>
          </a:p>
          <a:p>
            <a:r>
              <a:rPr lang="en-US" dirty="0" smtClean="0"/>
              <a:t>Sputum – microscopy, culture + sensitivity + virus isolation</a:t>
            </a:r>
          </a:p>
          <a:p>
            <a:r>
              <a:rPr lang="en-US" dirty="0" err="1"/>
              <a:t>Serodiagnosis</a:t>
            </a:r>
            <a:r>
              <a:rPr lang="en-US" dirty="0"/>
              <a:t> / antigen detection – if </a:t>
            </a:r>
            <a:r>
              <a:rPr lang="en-US" dirty="0" smtClean="0"/>
              <a:t>atypical pneumonia </a:t>
            </a:r>
            <a:r>
              <a:rPr lang="en-US" dirty="0"/>
              <a:t>suspected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Specimens for microbiology: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Sputum</a:t>
            </a:r>
          </a:p>
          <a:p>
            <a:r>
              <a:rPr lang="en-US" dirty="0" smtClean="0"/>
              <a:t>Contamination </a:t>
            </a:r>
            <a:r>
              <a:rPr lang="ar-SA" dirty="0" smtClean="0"/>
              <a:t>ملوث</a:t>
            </a:r>
            <a:r>
              <a:rPr lang="en-US" dirty="0" smtClean="0"/>
              <a:t> </a:t>
            </a:r>
            <a:r>
              <a:rPr lang="en-US" dirty="0"/>
              <a:t>with upper respiratory tract/oral flora</a:t>
            </a:r>
          </a:p>
          <a:p>
            <a:r>
              <a:rPr lang="en-US" dirty="0" smtClean="0"/>
              <a:t>Invasive </a:t>
            </a:r>
            <a:r>
              <a:rPr lang="ar-SA" dirty="0" smtClean="0"/>
              <a:t>غرويه</a:t>
            </a:r>
            <a:r>
              <a:rPr lang="en-US" dirty="0" smtClean="0"/>
              <a:t> </a:t>
            </a:r>
            <a:r>
              <a:rPr lang="en-US" dirty="0"/>
              <a:t>techniques for respiratory samples</a:t>
            </a:r>
          </a:p>
          <a:p>
            <a:r>
              <a:rPr lang="en-US" dirty="0" err="1" smtClean="0"/>
              <a:t>Bronchoscopic</a:t>
            </a:r>
            <a:r>
              <a:rPr lang="en-US" dirty="0" smtClean="0"/>
              <a:t> </a:t>
            </a:r>
            <a:r>
              <a:rPr lang="en-US" dirty="0" err="1" smtClean="0"/>
              <a:t>lavage</a:t>
            </a:r>
            <a:r>
              <a:rPr lang="en-US" dirty="0" smtClean="0"/>
              <a:t> </a:t>
            </a:r>
            <a:r>
              <a:rPr lang="ar-SA" dirty="0" smtClean="0"/>
              <a:t>شطف</a:t>
            </a:r>
            <a:endParaRPr lang="en-US" dirty="0"/>
          </a:p>
          <a:p>
            <a:r>
              <a:rPr lang="en-US" dirty="0" err="1" smtClean="0"/>
              <a:t>Transtracheal</a:t>
            </a:r>
            <a:r>
              <a:rPr lang="en-US" dirty="0" smtClean="0"/>
              <a:t> </a:t>
            </a:r>
            <a:r>
              <a:rPr lang="en-US" dirty="0"/>
              <a:t>aspirate, </a:t>
            </a:r>
            <a:r>
              <a:rPr lang="en-US" dirty="0" err="1"/>
              <a:t>percutaneous</a:t>
            </a:r>
            <a:r>
              <a:rPr lang="en-US" dirty="0"/>
              <a:t> </a:t>
            </a:r>
            <a:r>
              <a:rPr lang="en-US" dirty="0" smtClean="0"/>
              <a:t>needle aspiration</a:t>
            </a:r>
            <a:r>
              <a:rPr lang="en-US" dirty="0"/>
              <a:t>, open lung biopsy</a:t>
            </a:r>
          </a:p>
          <a:p>
            <a:r>
              <a:rPr lang="it-IT" dirty="0"/>
              <a:t>Non-culture specimens e.g urine for </a:t>
            </a:r>
            <a:r>
              <a:rPr lang="it-IT" dirty="0" smtClean="0"/>
              <a:t>Legionella </a:t>
            </a:r>
            <a:r>
              <a:rPr lang="en-US" dirty="0" smtClean="0"/>
              <a:t>antigen </a:t>
            </a:r>
            <a:r>
              <a:rPr lang="en-US" dirty="0"/>
              <a:t>and pneumococcal antigen in </a:t>
            </a:r>
            <a:r>
              <a:rPr lang="en-US" dirty="0" smtClean="0"/>
              <a:t>severe disease </a:t>
            </a:r>
            <a:r>
              <a:rPr lang="en-US" dirty="0"/>
              <a:t>and PCR for </a:t>
            </a:r>
            <a:r>
              <a:rPr lang="en-US" i="1" dirty="0"/>
              <a:t>Mycobacterium tuberculosis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  <a:cs typeface="Times New Roman" pitchFamily="18" charset="0"/>
              </a:rPr>
              <a:t>Sputum Specimen collection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Teeth brush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Mouthwash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Early morning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Induced sputum if needed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Sterile wide-mouth jar </a:t>
            </a:r>
          </a:p>
          <a:p>
            <a:pPr eaLnBrk="1" hangingPunct="1"/>
            <a:endParaRPr lang="en-US" sz="2400" dirty="0" smtClean="0">
              <a:latin typeface="Corbel" pitchFamily="34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4800" y="4267200"/>
            <a:ext cx="3217863" cy="2026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143000"/>
            <a:ext cx="2971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اشياء يعملها المريض قبل اخذ العينه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Therapy of Community</a:t>
            </a:r>
            <a:br>
              <a:rPr lang="en-US" dirty="0"/>
            </a:br>
            <a:r>
              <a:rPr lang="en-US" dirty="0"/>
              <a:t>Acquired </a:t>
            </a: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practice it is often not easy to differentiate clinically between “typical” and “atypical” pneumonias.</a:t>
            </a:r>
          </a:p>
          <a:p>
            <a:r>
              <a:rPr lang="en-US" dirty="0" smtClean="0"/>
              <a:t>“Blind therapy</a:t>
            </a:r>
            <a:r>
              <a:rPr lang="en-US" dirty="0" smtClean="0"/>
              <a:t>” </a:t>
            </a:r>
            <a:r>
              <a:rPr lang="ar-SA" dirty="0" smtClean="0"/>
              <a:t>علاج بدون  معرفه البكتيريا المسببه ( حتى ظهور نتائج  الكلتشر )</a:t>
            </a:r>
            <a:r>
              <a:rPr lang="en-US" dirty="0" smtClean="0"/>
              <a:t> </a:t>
            </a:r>
            <a:r>
              <a:rPr lang="en-US" dirty="0" smtClean="0"/>
              <a:t>of severe community-acquired pneumonia therefore usually includes a beta-</a:t>
            </a:r>
            <a:r>
              <a:rPr lang="en-US" dirty="0" err="1" smtClean="0"/>
              <a:t>lactam</a:t>
            </a:r>
            <a:r>
              <a:rPr lang="en-US" dirty="0"/>
              <a:t> </a:t>
            </a:r>
            <a:r>
              <a:rPr lang="en-US" dirty="0" smtClean="0"/>
              <a:t>agent + a </a:t>
            </a:r>
            <a:r>
              <a:rPr lang="en-US" dirty="0" err="1" smtClean="0"/>
              <a:t>macrolide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patient is </a:t>
            </a:r>
            <a:r>
              <a:rPr lang="en-US" dirty="0" err="1" smtClean="0"/>
              <a:t>immunocompromised</a:t>
            </a:r>
            <a:r>
              <a:rPr lang="en-US" dirty="0" smtClean="0"/>
              <a:t> </a:t>
            </a:r>
            <a:r>
              <a:rPr lang="en-US" i="1" dirty="0" err="1" smtClean="0"/>
              <a:t>Pneumocystis</a:t>
            </a:r>
            <a:r>
              <a:rPr lang="en-US" i="1" dirty="0"/>
              <a:t> </a:t>
            </a:r>
            <a:r>
              <a:rPr lang="en-US" i="1" dirty="0" err="1" smtClean="0"/>
              <a:t>carinii</a:t>
            </a:r>
            <a:r>
              <a:rPr lang="en-US" i="1" dirty="0" smtClean="0"/>
              <a:t> must be considered.</a:t>
            </a:r>
          </a:p>
          <a:p>
            <a:r>
              <a:rPr lang="en-US" dirty="0" smtClean="0"/>
              <a:t>The above does not cover viral pneumonia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Therapy of Community</a:t>
            </a:r>
            <a:br>
              <a:rPr lang="en-US" dirty="0"/>
            </a:br>
            <a:r>
              <a:rPr lang="en-US" dirty="0"/>
              <a:t>Acquired Pneumonia (cont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Beta-</a:t>
            </a:r>
            <a:r>
              <a:rPr lang="en-US" dirty="0" err="1"/>
              <a:t>lactams</a:t>
            </a:r>
            <a:r>
              <a:rPr lang="en-US" dirty="0"/>
              <a:t> are sometimes given as</a:t>
            </a:r>
          </a:p>
          <a:p>
            <a:r>
              <a:rPr lang="en-US" dirty="0" err="1"/>
              <a:t>monotherapy</a:t>
            </a:r>
            <a:r>
              <a:rPr lang="en-US" dirty="0"/>
              <a:t> e.g. </a:t>
            </a:r>
            <a:r>
              <a:rPr lang="en-US" dirty="0" err="1"/>
              <a:t>amoxycillin</a:t>
            </a:r>
            <a:r>
              <a:rPr lang="en-US" dirty="0"/>
              <a:t>. </a:t>
            </a:r>
            <a:r>
              <a:rPr lang="en-US" dirty="0" err="1"/>
              <a:t>benzylpenicillin</a:t>
            </a:r>
            <a:r>
              <a:rPr lang="en-US" dirty="0"/>
              <a:t>,</a:t>
            </a:r>
          </a:p>
          <a:p>
            <a:r>
              <a:rPr lang="en-US" dirty="0" err="1"/>
              <a:t>cefuroxime</a:t>
            </a:r>
            <a:r>
              <a:rPr lang="en-US" dirty="0"/>
              <a:t>, </a:t>
            </a:r>
            <a:r>
              <a:rPr lang="en-US" dirty="0" err="1"/>
              <a:t>cefotaxime</a:t>
            </a:r>
            <a:r>
              <a:rPr lang="en-US" dirty="0"/>
              <a:t>, </a:t>
            </a:r>
            <a:r>
              <a:rPr lang="en-US" dirty="0" err="1" smtClean="0"/>
              <a:t>ceftriaxone</a:t>
            </a:r>
            <a:r>
              <a:rPr lang="en-US" dirty="0" smtClean="0"/>
              <a:t> but </a:t>
            </a:r>
          </a:p>
          <a:p>
            <a:r>
              <a:rPr lang="en-US" dirty="0" smtClean="0"/>
              <a:t>They </a:t>
            </a:r>
            <a:r>
              <a:rPr lang="en-US" dirty="0"/>
              <a:t>are inactive against </a:t>
            </a:r>
            <a:r>
              <a:rPr lang="en-US" i="1" dirty="0" err="1"/>
              <a:t>M.pneumoniae</a:t>
            </a:r>
            <a:r>
              <a:rPr lang="en-US" i="1" dirty="0"/>
              <a:t> </a:t>
            </a:r>
            <a:r>
              <a:rPr lang="en-US" i="1" dirty="0" smtClean="0"/>
              <a:t>as </a:t>
            </a:r>
            <a:r>
              <a:rPr lang="en-US" dirty="0" smtClean="0"/>
              <a:t>this </a:t>
            </a:r>
            <a:r>
              <a:rPr lang="en-US" dirty="0"/>
              <a:t>does not have a cell wall and have </a:t>
            </a:r>
            <a:r>
              <a:rPr lang="en-US" dirty="0" smtClean="0"/>
              <a:t>poor activity </a:t>
            </a:r>
            <a:r>
              <a:rPr lang="en-US" dirty="0"/>
              <a:t>against intracellular organisms such </a:t>
            </a:r>
            <a:r>
              <a:rPr lang="en-US" dirty="0" smtClean="0"/>
              <a:t>as </a:t>
            </a: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/>
              <a:t>spp. </a:t>
            </a:r>
            <a:r>
              <a:rPr lang="en-US" i="1" dirty="0" smtClean="0"/>
              <a:t>and </a:t>
            </a:r>
            <a:r>
              <a:rPr lang="en-US" i="1" dirty="0"/>
              <a:t>Chlamydia spp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Therapy of pneumonia 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Erythromycin + </a:t>
            </a:r>
            <a:r>
              <a:rPr lang="en-US" dirty="0" err="1" smtClean="0"/>
              <a:t>rifampicin</a:t>
            </a:r>
            <a:r>
              <a:rPr lang="en-US" dirty="0" smtClean="0"/>
              <a:t> or a </a:t>
            </a:r>
            <a:r>
              <a:rPr lang="en-US" dirty="0" err="1" smtClean="0"/>
              <a:t>quinolone</a:t>
            </a:r>
            <a:r>
              <a:rPr lang="en-US" dirty="0" smtClean="0"/>
              <a:t> as mono or combination therapy treatment can be used for pneumonia due to </a:t>
            </a:r>
            <a:r>
              <a:rPr lang="en-US" i="1" dirty="0" err="1" smtClean="0"/>
              <a:t>Legionella</a:t>
            </a:r>
            <a:r>
              <a:rPr lang="en-US" i="1" dirty="0"/>
              <a:t> </a:t>
            </a:r>
            <a:r>
              <a:rPr lang="en-US" i="1" dirty="0" err="1" smtClean="0"/>
              <a:t>pneumophilia</a:t>
            </a:r>
            <a:endParaRPr lang="en-US" i="1" dirty="0" smtClean="0"/>
          </a:p>
          <a:p>
            <a:r>
              <a:rPr lang="en-US" dirty="0" smtClean="0"/>
              <a:t>Erythromycin or tetracycline or a </a:t>
            </a:r>
            <a:r>
              <a:rPr lang="en-US" dirty="0" err="1" smtClean="0"/>
              <a:t>quinolone</a:t>
            </a:r>
            <a:r>
              <a:rPr lang="en-US" dirty="0"/>
              <a:t> </a:t>
            </a:r>
            <a:r>
              <a:rPr lang="en-US" dirty="0" smtClean="0"/>
              <a:t>can be used for pneumonia due to </a:t>
            </a:r>
            <a:r>
              <a:rPr lang="en-US" i="1" dirty="0" smtClean="0"/>
              <a:t>Chlamydia </a:t>
            </a:r>
            <a:r>
              <a:rPr lang="en-US" dirty="0" smtClean="0"/>
              <a:t>spp. or </a:t>
            </a:r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r>
              <a:rPr lang="en-US" i="1" dirty="0" smtClean="0"/>
              <a:t> </a:t>
            </a:r>
            <a:r>
              <a:rPr lang="ar-SA" i="1" dirty="0" smtClean="0"/>
              <a:t>تسبب اتيببكال نيمونيا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Acquired </a:t>
            </a:r>
            <a:r>
              <a:rPr lang="en-US" dirty="0"/>
              <a:t>by droplet transmission. Epidemics </a:t>
            </a:r>
            <a:r>
              <a:rPr lang="en-US" dirty="0" smtClean="0"/>
              <a:t> </a:t>
            </a:r>
            <a:r>
              <a:rPr lang="ar-SA" dirty="0" smtClean="0"/>
              <a:t>الوباء</a:t>
            </a:r>
            <a:r>
              <a:rPr lang="en-US" dirty="0" smtClean="0"/>
              <a:t>occur </a:t>
            </a:r>
            <a:r>
              <a:rPr lang="en-US" dirty="0" smtClean="0"/>
              <a:t>every </a:t>
            </a:r>
            <a:r>
              <a:rPr lang="en-US" dirty="0"/>
              <a:t>3-4 years. Occurs in school age children </a:t>
            </a:r>
            <a:r>
              <a:rPr lang="en-US" dirty="0" smtClean="0"/>
              <a:t>and young </a:t>
            </a:r>
            <a:r>
              <a:rPr lang="en-US" dirty="0"/>
              <a:t>adults.</a:t>
            </a:r>
          </a:p>
          <a:p>
            <a:r>
              <a:rPr lang="en-US" dirty="0" smtClean="0"/>
              <a:t>Classically </a:t>
            </a:r>
            <a:r>
              <a:rPr lang="en-US" dirty="0"/>
              <a:t>presents with fever, headache, </a:t>
            </a:r>
            <a:r>
              <a:rPr lang="en-US" dirty="0" err="1" smtClean="0"/>
              <a:t>myalgia</a:t>
            </a:r>
            <a:r>
              <a:rPr lang="en-US" dirty="0" smtClean="0"/>
              <a:t>, earache</a:t>
            </a:r>
            <a:r>
              <a:rPr lang="en-US" dirty="0"/>
              <a:t>, mild </a:t>
            </a:r>
            <a:r>
              <a:rPr lang="en-US" dirty="0" err="1"/>
              <a:t>pharyngitis</a:t>
            </a:r>
            <a:r>
              <a:rPr lang="en-US" dirty="0"/>
              <a:t>, dry cough and </a:t>
            </a:r>
            <a:r>
              <a:rPr lang="en-US" dirty="0" smtClean="0"/>
              <a:t>sometimes arthritis.</a:t>
            </a:r>
          </a:p>
          <a:p>
            <a:r>
              <a:rPr lang="en-US" dirty="0" smtClean="0"/>
              <a:t>Skin </a:t>
            </a:r>
            <a:r>
              <a:rPr lang="en-US" dirty="0"/>
              <a:t>rashes and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 </a:t>
            </a:r>
            <a:r>
              <a:rPr lang="en-US" dirty="0" smtClean="0"/>
              <a:t>may occur</a:t>
            </a:r>
            <a:r>
              <a:rPr lang="en-US" dirty="0"/>
              <a:t>.</a:t>
            </a:r>
          </a:p>
          <a:p>
            <a:r>
              <a:rPr lang="en-US" dirty="0" smtClean="0"/>
              <a:t>Neurological </a:t>
            </a:r>
            <a:r>
              <a:rPr lang="en-US" dirty="0"/>
              <a:t>complications occasionally happen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of </a:t>
            </a:r>
            <a:r>
              <a:rPr lang="en-US" i="1" dirty="0" err="1" smtClean="0"/>
              <a:t>M.pneumoniae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 and CXR shows a patchy bilateral bronchopneumonia</a:t>
            </a:r>
          </a:p>
          <a:p>
            <a:r>
              <a:rPr lang="en-US" dirty="0" smtClean="0"/>
              <a:t>Culture fried egg colony (</a:t>
            </a:r>
            <a:r>
              <a:rPr lang="en-US" dirty="0" err="1" smtClean="0"/>
              <a:t>M.homonis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Cold agglutinins may be present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Serology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know </a:t>
            </a:r>
            <a:r>
              <a:rPr lang="en-US" dirty="0" smtClean="0"/>
              <a:t>the epidemiology and </a:t>
            </a:r>
            <a:r>
              <a:rPr lang="en-US" dirty="0"/>
              <a:t>main causes of lower </a:t>
            </a:r>
            <a:r>
              <a:rPr lang="en-US" dirty="0" smtClean="0"/>
              <a:t>respiratory tract infections</a:t>
            </a:r>
          </a:p>
          <a:p>
            <a:r>
              <a:rPr lang="en-US" dirty="0" smtClean="0"/>
              <a:t>The understated the clinical presentation of lower respiratory tract infection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learn how to diagnose and treat </a:t>
            </a:r>
            <a:r>
              <a:rPr lang="en-US" dirty="0" smtClean="0"/>
              <a:t>lower respiratory </a:t>
            </a:r>
            <a:r>
              <a:rPr lang="en-US" dirty="0"/>
              <a:t>tract infections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27636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Legionellosis</a:t>
            </a:r>
            <a:r>
              <a:rPr lang="en-US" dirty="0" smtClean="0"/>
              <a:t> </a:t>
            </a:r>
            <a:r>
              <a:rPr lang="ar-SA" dirty="0" smtClean="0"/>
              <a:t>مرض يحدث بسبب اصابه ببكتيريا لها نفس الاسم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i="1" dirty="0" err="1"/>
              <a:t>Legionella</a:t>
            </a:r>
            <a:r>
              <a:rPr lang="en-US" i="1" dirty="0"/>
              <a:t> </a:t>
            </a:r>
            <a:r>
              <a:rPr lang="en-US" i="1" dirty="0" err="1"/>
              <a:t>pneumophilia</a:t>
            </a:r>
            <a:r>
              <a:rPr lang="en-US" i="1" dirty="0" smtClean="0"/>
              <a:t>. </a:t>
            </a:r>
            <a:r>
              <a:rPr lang="en-US" i="1" dirty="0" err="1" smtClean="0"/>
              <a:t>Serogroup</a:t>
            </a:r>
            <a:r>
              <a:rPr lang="en-US" i="1" dirty="0" smtClean="0"/>
              <a:t> 1</a:t>
            </a:r>
            <a:endParaRPr lang="en-US" i="1" dirty="0"/>
          </a:p>
          <a:p>
            <a:r>
              <a:rPr lang="en-US" i="1" dirty="0" err="1" smtClean="0"/>
              <a:t>L.pneumophilia</a:t>
            </a:r>
            <a:r>
              <a:rPr lang="en-US" i="1" dirty="0" smtClean="0"/>
              <a:t> </a:t>
            </a:r>
            <a:r>
              <a:rPr lang="en-US" i="1" dirty="0"/>
              <a:t>may cause a </a:t>
            </a:r>
            <a:r>
              <a:rPr lang="en-US" i="1" dirty="0" smtClean="0"/>
              <a:t>multi-system </a:t>
            </a:r>
            <a:r>
              <a:rPr lang="en-US" dirty="0" smtClean="0"/>
              <a:t>disease </a:t>
            </a:r>
            <a:r>
              <a:rPr lang="en-US" dirty="0"/>
              <a:t>with confusion, muscle </a:t>
            </a:r>
            <a:r>
              <a:rPr lang="en-US" dirty="0" smtClean="0"/>
              <a:t>aches, pneumonia</a:t>
            </a:r>
            <a:r>
              <a:rPr lang="en-US" dirty="0"/>
              <a:t>, renal failure, liver </a:t>
            </a:r>
            <a:r>
              <a:rPr lang="en-US" dirty="0" smtClean="0"/>
              <a:t>involvement + </a:t>
            </a:r>
            <a:r>
              <a:rPr lang="en-US" dirty="0" err="1"/>
              <a:t>diarrhoea</a:t>
            </a:r>
            <a:r>
              <a:rPr lang="en-US" dirty="0"/>
              <a:t> and significant mortality.</a:t>
            </a:r>
          </a:p>
          <a:p>
            <a:r>
              <a:rPr lang="en-US" i="1" dirty="0" err="1" smtClean="0"/>
              <a:t>L.pneumophilia</a:t>
            </a:r>
            <a:r>
              <a:rPr lang="en-US" i="1" dirty="0" smtClean="0"/>
              <a:t> </a:t>
            </a:r>
            <a:r>
              <a:rPr lang="en-US" i="1" dirty="0"/>
              <a:t>may also cause </a:t>
            </a:r>
            <a:r>
              <a:rPr lang="en-US" i="1" dirty="0" smtClean="0"/>
              <a:t>Pontiac </a:t>
            </a:r>
            <a:r>
              <a:rPr lang="en-US" dirty="0" smtClean="0"/>
              <a:t>fever </a:t>
            </a:r>
            <a:r>
              <a:rPr lang="en-US" dirty="0"/>
              <a:t>– a self-limiting disease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Legionellosis</a:t>
            </a:r>
            <a:r>
              <a:rPr lang="en-US" dirty="0" smtClean="0"/>
              <a:t> diagnosis</a:t>
            </a:r>
            <a:br>
              <a:rPr lang="en-US" dirty="0" smtClean="0"/>
            </a:br>
            <a:r>
              <a:rPr lang="en-US" dirty="0" smtClean="0"/>
              <a:t>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History (exposure to cooling towers, etc) and clinical.</a:t>
            </a:r>
          </a:p>
          <a:p>
            <a:r>
              <a:rPr lang="en-US" dirty="0" smtClean="0"/>
              <a:t>Laboratory</a:t>
            </a:r>
          </a:p>
          <a:p>
            <a:r>
              <a:rPr lang="en-US" sz="3200" dirty="0" smtClean="0"/>
              <a:t>Culture on buffered charcoal-yeast extract (BCYE) agar , serology or urine antigen </a:t>
            </a:r>
            <a:r>
              <a:rPr lang="en-US" sz="3200" dirty="0" smtClean="0"/>
              <a:t>detection </a:t>
            </a:r>
            <a:r>
              <a:rPr lang="ar-SA" sz="3200" dirty="0" smtClean="0"/>
              <a:t>ملاحظه – تزرع على كلتشر خاصه -</a:t>
            </a:r>
            <a:endParaRPr lang="en-US" dirty="0" smtClean="0"/>
          </a:p>
          <a:p>
            <a:r>
              <a:rPr lang="en-US" dirty="0" smtClean="0"/>
              <a:t>CXR Patchy interstitial involvement or consolidation</a:t>
            </a:r>
          </a:p>
          <a:p>
            <a:r>
              <a:rPr lang="en-US" dirty="0" err="1" smtClean="0"/>
              <a:t>Hyponatraemia</a:t>
            </a:r>
            <a:r>
              <a:rPr lang="en-US" dirty="0" smtClean="0"/>
              <a:t> often present</a:t>
            </a:r>
          </a:p>
          <a:p>
            <a:r>
              <a:rPr lang="en-US" dirty="0" smtClean="0"/>
              <a:t>Urea frequently raised</a:t>
            </a:r>
          </a:p>
          <a:p>
            <a:r>
              <a:rPr lang="en-US" dirty="0" smtClean="0"/>
              <a:t>Liver function test is abnormal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Therapy for Pneumonia caused by </a:t>
            </a: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 err="1" smtClean="0"/>
              <a:t>Pneumophilia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</a:t>
            </a:r>
            <a:r>
              <a:rPr lang="it-IT" dirty="0"/>
              <a:t>severe legionella pneumonia traditionally </a:t>
            </a:r>
            <a:r>
              <a:rPr lang="it-IT" dirty="0" smtClean="0"/>
              <a:t>a </a:t>
            </a:r>
            <a:r>
              <a:rPr lang="en-US" dirty="0" smtClean="0"/>
              <a:t>combination </a:t>
            </a:r>
            <a:r>
              <a:rPr lang="en-US" dirty="0"/>
              <a:t>of a </a:t>
            </a:r>
            <a:r>
              <a:rPr lang="en-US" dirty="0" err="1"/>
              <a:t>parenteral</a:t>
            </a:r>
            <a:r>
              <a:rPr lang="en-US" dirty="0"/>
              <a:t> </a:t>
            </a:r>
            <a:r>
              <a:rPr lang="en-US" dirty="0" err="1"/>
              <a:t>macrolide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rifampicin</a:t>
            </a:r>
            <a:r>
              <a:rPr lang="en-US" dirty="0" smtClean="0"/>
              <a:t> </a:t>
            </a:r>
            <a:r>
              <a:rPr lang="en-US" dirty="0"/>
              <a:t>is used</a:t>
            </a:r>
          </a:p>
          <a:p>
            <a:r>
              <a:rPr lang="en-US" dirty="0" err="1" smtClean="0"/>
              <a:t>Fluoroquinolones</a:t>
            </a:r>
            <a:r>
              <a:rPr lang="en-US" dirty="0" smtClean="0"/>
              <a:t> may be </a:t>
            </a:r>
            <a:r>
              <a:rPr lang="en-US" dirty="0"/>
              <a:t>better than </a:t>
            </a:r>
            <a:r>
              <a:rPr lang="en-US" dirty="0" err="1" smtClean="0"/>
              <a:t>macrolides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Chlamydia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Person-to-person spread occurs</a:t>
            </a:r>
          </a:p>
          <a:p>
            <a:r>
              <a:rPr lang="en-US" dirty="0" smtClean="0"/>
              <a:t> Causes atypical pneumonia</a:t>
            </a:r>
          </a:p>
          <a:p>
            <a:r>
              <a:rPr lang="en-US" dirty="0" smtClean="0"/>
              <a:t>Implicated as potential pathogen / co-pathogen in coronary artery disease and </a:t>
            </a:r>
            <a:r>
              <a:rPr lang="en-US" dirty="0" err="1" smtClean="0"/>
              <a:t>cerebrovascular</a:t>
            </a:r>
            <a:r>
              <a:rPr lang="en-US" dirty="0"/>
              <a:t>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Diagnosis by </a:t>
            </a:r>
            <a:r>
              <a:rPr lang="en-US" dirty="0" err="1" smtClean="0"/>
              <a:t>immunofluorescence</a:t>
            </a:r>
            <a:r>
              <a:rPr lang="en-US" dirty="0" smtClean="0"/>
              <a:t>, cell culture using McCoy cell or serology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Chlamydia </a:t>
            </a:r>
            <a:r>
              <a:rPr lang="en-US" i="1" dirty="0" err="1" smtClean="0"/>
              <a:t>psittaci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err="1"/>
              <a:t>zoonosis</a:t>
            </a:r>
            <a:r>
              <a:rPr lang="en-US" dirty="0"/>
              <a:t> acquired from </a:t>
            </a:r>
            <a:r>
              <a:rPr lang="en-US" dirty="0" smtClean="0"/>
              <a:t>birds </a:t>
            </a:r>
            <a:r>
              <a:rPr lang="ar-SA" dirty="0" smtClean="0"/>
              <a:t>مهمه جدا – تكتسب من الحيوانات - </a:t>
            </a:r>
            <a:endParaRPr lang="en-US" dirty="0"/>
          </a:p>
          <a:p>
            <a:r>
              <a:rPr lang="en-US" dirty="0" smtClean="0"/>
              <a:t>Human </a:t>
            </a:r>
            <a:r>
              <a:rPr lang="en-US" dirty="0"/>
              <a:t>disease acquired by inhalation </a:t>
            </a:r>
            <a:r>
              <a:rPr lang="en-US" dirty="0" smtClean="0"/>
              <a:t>of infected </a:t>
            </a:r>
            <a:r>
              <a:rPr lang="en-US" dirty="0"/>
              <a:t>aerosols</a:t>
            </a:r>
          </a:p>
          <a:p>
            <a:r>
              <a:rPr lang="en-US" dirty="0" smtClean="0"/>
              <a:t>Causes </a:t>
            </a:r>
            <a:r>
              <a:rPr lang="en-US" dirty="0"/>
              <a:t>atypical pneumonia</a:t>
            </a:r>
          </a:p>
          <a:p>
            <a:r>
              <a:rPr lang="en-US" dirty="0" smtClean="0"/>
              <a:t>Diagnosis </a:t>
            </a:r>
            <a:r>
              <a:rPr lang="en-US" dirty="0"/>
              <a:t>is usually by </a:t>
            </a:r>
            <a:r>
              <a:rPr lang="en-US" dirty="0" smtClean="0"/>
              <a:t>serology </a:t>
            </a:r>
            <a:r>
              <a:rPr lang="ar-SA" dirty="0" smtClean="0"/>
              <a:t>دراسته التفاعل بين الانتي جين والانتي بودي 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i="1" dirty="0" err="1" smtClean="0"/>
              <a:t>Coxiella</a:t>
            </a:r>
            <a:r>
              <a:rPr lang="en-US" i="1" dirty="0" smtClean="0"/>
              <a:t> </a:t>
            </a:r>
            <a:r>
              <a:rPr lang="en-US" i="1" dirty="0" err="1" smtClean="0"/>
              <a:t>burnetii</a:t>
            </a:r>
            <a:endParaRPr lang="en-US" i="1" dirty="0" smtClean="0"/>
          </a:p>
          <a:p>
            <a:r>
              <a:rPr lang="en-US" dirty="0" smtClean="0"/>
              <a:t>Transmitted via infected animals through milk, excreta, etc.</a:t>
            </a:r>
          </a:p>
          <a:p>
            <a:r>
              <a:rPr lang="en-US" dirty="0" smtClean="0"/>
              <a:t>Can cause atypical pneumonia.</a:t>
            </a:r>
          </a:p>
          <a:p>
            <a:r>
              <a:rPr lang="en-US" dirty="0" smtClean="0"/>
              <a:t>Diagnosis usually by serology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Exacerbations of Chronic</a:t>
            </a:r>
            <a:br>
              <a:rPr lang="en-US" dirty="0" smtClean="0"/>
            </a:br>
            <a:r>
              <a:rPr lang="en-US" dirty="0" smtClean="0"/>
              <a:t>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due to infection – viral or bacterial</a:t>
            </a:r>
          </a:p>
          <a:p>
            <a:r>
              <a:rPr lang="en-US" dirty="0" smtClean="0"/>
              <a:t>Implicated bacteria include </a:t>
            </a:r>
            <a:r>
              <a:rPr lang="en-US" i="1" dirty="0" err="1" smtClean="0"/>
              <a:t>S.pneumoniae</a:t>
            </a:r>
            <a:r>
              <a:rPr lang="en-US" i="1" dirty="0" smtClean="0"/>
              <a:t>, H. </a:t>
            </a:r>
            <a:r>
              <a:rPr lang="en-US" i="1" dirty="0" err="1" smtClean="0"/>
              <a:t>influenzae</a:t>
            </a:r>
            <a:r>
              <a:rPr lang="en-US" i="1" dirty="0" smtClean="0"/>
              <a:t>. M. </a:t>
            </a:r>
            <a:r>
              <a:rPr lang="en-US" i="1" dirty="0" err="1" smtClean="0"/>
              <a:t>catarrhalis</a:t>
            </a:r>
            <a:r>
              <a:rPr lang="en-US" i="1" dirty="0" smtClean="0"/>
              <a:t> and </a:t>
            </a:r>
            <a:r>
              <a:rPr lang="en-US" i="1" dirty="0" err="1" smtClean="0"/>
              <a:t>coliforms</a:t>
            </a:r>
            <a:endParaRPr lang="en-US" i="1" dirty="0" smtClean="0"/>
          </a:p>
          <a:p>
            <a:r>
              <a:rPr lang="en-US" i="1" dirty="0" smtClean="0"/>
              <a:t>M. </a:t>
            </a:r>
            <a:r>
              <a:rPr lang="en-US" i="1" dirty="0" err="1" smtClean="0"/>
              <a:t>catarrhalis</a:t>
            </a:r>
            <a:r>
              <a:rPr lang="en-US" i="1" dirty="0" smtClean="0"/>
              <a:t> almost always produces </a:t>
            </a:r>
            <a:r>
              <a:rPr lang="en-US" i="1" dirty="0" err="1" smtClean="0"/>
              <a:t>betalactamase</a:t>
            </a:r>
            <a:r>
              <a:rPr lang="en-US" i="1" dirty="0" smtClean="0"/>
              <a:t> </a:t>
            </a:r>
            <a:r>
              <a:rPr lang="en-US" dirty="0" smtClean="0"/>
              <a:t>and so will not </a:t>
            </a:r>
            <a:r>
              <a:rPr lang="en-US" dirty="0" err="1" smtClean="0"/>
              <a:t>repond</a:t>
            </a:r>
            <a:r>
              <a:rPr lang="en-US" dirty="0" smtClean="0"/>
              <a:t> to amoxicillin therapy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495800"/>
            <a:ext cx="7391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اهم شيء بالمحاضره :</a:t>
            </a:r>
          </a:p>
          <a:p>
            <a:pPr algn="ctr"/>
            <a:r>
              <a:rPr lang="en-US" dirty="0" smtClean="0"/>
              <a:t>Best sputum </a:t>
            </a:r>
          </a:p>
          <a:p>
            <a:pPr algn="ctr"/>
            <a:r>
              <a:rPr lang="en-US" dirty="0" smtClean="0"/>
              <a:t>Causes  of typical and atypical</a:t>
            </a:r>
          </a:p>
          <a:p>
            <a:pPr algn="ctr"/>
            <a:r>
              <a:rPr lang="en-US" dirty="0" smtClean="0"/>
              <a:t>Treatment of “”””””””””””””””””””””””””””</a:t>
            </a:r>
          </a:p>
          <a:p>
            <a:pPr algn="ctr"/>
            <a:endParaRPr lang="en-US" dirty="0" smtClean="0"/>
          </a:p>
          <a:p>
            <a:pPr algn="ctr"/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Causes of Respiratory Tract</a:t>
            </a:r>
            <a:br>
              <a:rPr lang="en-US" dirty="0"/>
            </a:br>
            <a:r>
              <a:rPr lang="en-US" dirty="0"/>
              <a:t>Infections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</a:t>
            </a:r>
            <a:endParaRPr lang="en-US" dirty="0"/>
          </a:p>
          <a:p>
            <a:r>
              <a:rPr lang="en-US" dirty="0" smtClean="0"/>
              <a:t>Viruses </a:t>
            </a:r>
            <a:r>
              <a:rPr lang="ar-SA" dirty="0" smtClean="0"/>
              <a:t>المسبب الرئيسي</a:t>
            </a:r>
            <a:endParaRPr lang="en-US" dirty="0"/>
          </a:p>
          <a:p>
            <a:r>
              <a:rPr lang="en-US" dirty="0" smtClean="0"/>
              <a:t>Fungi </a:t>
            </a:r>
            <a:r>
              <a:rPr lang="en-US" dirty="0"/>
              <a:t>(mainly in the </a:t>
            </a:r>
            <a:r>
              <a:rPr lang="en-US" dirty="0" err="1"/>
              <a:t>immunocompromised</a:t>
            </a:r>
            <a:r>
              <a:rPr lang="en-US" dirty="0"/>
              <a:t>)</a:t>
            </a:r>
          </a:p>
          <a:p>
            <a:r>
              <a:rPr lang="en-US" dirty="0" smtClean="0"/>
              <a:t>Protozoa </a:t>
            </a:r>
            <a:r>
              <a:rPr lang="en-US" dirty="0"/>
              <a:t>(in the </a:t>
            </a:r>
            <a:r>
              <a:rPr lang="en-US" dirty="0" err="1"/>
              <a:t>immunocompromised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Community Acquired </a:t>
            </a:r>
            <a:r>
              <a:rPr lang="en-US" sz="2400" dirty="0" smtClean="0"/>
              <a:t>Pneumonia</a:t>
            </a:r>
            <a:br>
              <a:rPr lang="en-US" sz="2400" dirty="0" smtClean="0"/>
            </a:br>
            <a:r>
              <a:rPr lang="ar-SA" sz="2400" dirty="0" smtClean="0"/>
              <a:t>الالتهاب الرئوي المكتسب من المجتمع ( للمعلومات الاضافيه انظر الباثولوجي 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most frequently in the very young </a:t>
            </a:r>
            <a:r>
              <a:rPr lang="en-US" dirty="0" smtClean="0"/>
              <a:t>and the </a:t>
            </a:r>
            <a:r>
              <a:rPr lang="en-US" dirty="0"/>
              <a:t>very old</a:t>
            </a:r>
          </a:p>
          <a:p>
            <a:r>
              <a:rPr lang="en-US" dirty="0" smtClean="0"/>
              <a:t>May </a:t>
            </a:r>
            <a:r>
              <a:rPr lang="en-US" dirty="0"/>
              <a:t>be caused by “typical” or “</a:t>
            </a:r>
            <a:r>
              <a:rPr lang="en-US" dirty="0" smtClean="0"/>
              <a:t>atypical” </a:t>
            </a:r>
            <a:r>
              <a:rPr lang="ar-SA" dirty="0" smtClean="0"/>
              <a:t>اعرف تفاصيلها مهمه جدا جدا جدا جدا </a:t>
            </a:r>
            <a:r>
              <a:rPr lang="en-US" dirty="0" smtClean="0"/>
              <a:t>pathogens</a:t>
            </a: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secondary to a viral respiratory </a:t>
            </a:r>
            <a:r>
              <a:rPr lang="en-US" dirty="0" smtClean="0"/>
              <a:t>tract infection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2" descr="Pictur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68800" y="21336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Acquired </a:t>
            </a:r>
            <a:r>
              <a:rPr lang="en-US" dirty="0" smtClean="0"/>
              <a:t>Pneumonia</a:t>
            </a:r>
            <a:br>
              <a:rPr lang="en-US" dirty="0" smtClean="0"/>
            </a:br>
            <a:r>
              <a:rPr lang="ar-SA" dirty="0" smtClean="0"/>
              <a:t>الالتهاب الرئوي المكتسب من المستشفيات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the </a:t>
            </a:r>
            <a:r>
              <a:rPr lang="en-US" dirty="0"/>
              <a:t>highest </a:t>
            </a:r>
            <a:r>
              <a:rPr lang="en-US" dirty="0" smtClean="0"/>
              <a:t>mortality </a:t>
            </a:r>
            <a:r>
              <a:rPr lang="ar-SA" dirty="0" smtClean="0"/>
              <a:t>معدل وفيات</a:t>
            </a:r>
            <a:endParaRPr lang="en-US" dirty="0"/>
          </a:p>
          <a:p>
            <a:r>
              <a:rPr lang="en-US" dirty="0" smtClean="0"/>
              <a:t>Predisposing </a:t>
            </a:r>
            <a:r>
              <a:rPr lang="en-US" dirty="0" smtClean="0"/>
              <a:t>factors </a:t>
            </a:r>
            <a:r>
              <a:rPr lang="ar-SA" dirty="0" smtClean="0"/>
              <a:t>الاسباب المفترضه</a:t>
            </a:r>
            <a:r>
              <a:rPr lang="en-US" dirty="0" smtClean="0"/>
              <a:t>: </a:t>
            </a:r>
            <a:r>
              <a:rPr lang="en-US" dirty="0"/>
              <a:t>include </a:t>
            </a:r>
            <a:r>
              <a:rPr lang="en-US" dirty="0" smtClean="0"/>
              <a:t>abnormal </a:t>
            </a:r>
            <a:r>
              <a:rPr lang="en-US" dirty="0" smtClean="0"/>
              <a:t>conscious </a:t>
            </a:r>
            <a:r>
              <a:rPr lang="ar-SA" dirty="0" smtClean="0"/>
              <a:t>وعي</a:t>
            </a:r>
            <a:r>
              <a:rPr lang="en-US" dirty="0" smtClean="0"/>
              <a:t> </a:t>
            </a:r>
            <a:r>
              <a:rPr lang="en-US" dirty="0"/>
              <a:t>state, </a:t>
            </a:r>
            <a:r>
              <a:rPr lang="en-US" dirty="0" smtClean="0"/>
              <a:t>intubation </a:t>
            </a:r>
            <a:r>
              <a:rPr lang="ar-SA" dirty="0" smtClean="0"/>
              <a:t>ادخال انابيب في الجسم – مثل اللي عبر الجهاز التنفسي -</a:t>
            </a:r>
            <a:r>
              <a:rPr lang="en-US" dirty="0" smtClean="0"/>
              <a:t>, </a:t>
            </a:r>
            <a:r>
              <a:rPr lang="en-US" dirty="0"/>
              <a:t>ventilation, </a:t>
            </a:r>
            <a:r>
              <a:rPr lang="en-US" dirty="0" smtClean="0"/>
              <a:t>surgery and </a:t>
            </a:r>
            <a:r>
              <a:rPr lang="en-US" dirty="0" err="1"/>
              <a:t>immunosuppression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frequently caused </a:t>
            </a:r>
            <a:r>
              <a:rPr lang="en-US" dirty="0">
                <a:solidFill>
                  <a:srgbClr val="FF0000"/>
                </a:solidFill>
              </a:rPr>
              <a:t>by Gram </a:t>
            </a:r>
            <a:r>
              <a:rPr lang="en-US" dirty="0" smtClean="0">
                <a:solidFill>
                  <a:srgbClr val="FF0000"/>
                </a:solidFill>
              </a:rPr>
              <a:t>negative </a:t>
            </a:r>
            <a:r>
              <a:rPr lang="en-US" dirty="0" smtClean="0">
                <a:solidFill>
                  <a:srgbClr val="FF0000"/>
                </a:solidFill>
              </a:rPr>
              <a:t>organisms </a:t>
            </a:r>
            <a:r>
              <a:rPr lang="ar-SA" dirty="0" smtClean="0">
                <a:solidFill>
                  <a:srgbClr val="FF0000"/>
                </a:solidFill>
              </a:rPr>
              <a:t>مهمه جدا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49530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اعرف انها حاده وشديده وبسبب قرام السالبه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Causes of primary </a:t>
            </a:r>
            <a:r>
              <a:rPr lang="en-US" sz="2800" dirty="0" err="1" smtClean="0"/>
              <a:t>communityacquired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pneumonia </a:t>
            </a:r>
            <a:r>
              <a:rPr lang="ar-SA" sz="2800" dirty="0" smtClean="0"/>
              <a:t>مهمه جدا احفظ اسماء التيبيكال واتيبكال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38600" cy="2854325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S.pneumoniae</a:t>
            </a:r>
            <a:endParaRPr lang="en-US" b="1" i="1" dirty="0"/>
          </a:p>
          <a:p>
            <a:r>
              <a:rPr lang="en-US" b="1" i="1" dirty="0" err="1" smtClean="0"/>
              <a:t>H.influenzae</a:t>
            </a:r>
            <a:endParaRPr lang="en-US" b="1" i="1" dirty="0"/>
          </a:p>
          <a:p>
            <a:r>
              <a:rPr lang="en-US" b="1" i="1" dirty="0" err="1" smtClean="0"/>
              <a:t>M.catarrhalis</a:t>
            </a:r>
            <a:endParaRPr lang="en-US" b="1" i="1" dirty="0"/>
          </a:p>
          <a:p>
            <a:r>
              <a:rPr lang="en-US" b="1" i="1" dirty="0" err="1"/>
              <a:t>Staphlococcus</a:t>
            </a:r>
            <a:r>
              <a:rPr lang="en-US" b="1" i="1" dirty="0"/>
              <a:t> </a:t>
            </a:r>
            <a:r>
              <a:rPr lang="en-US" b="1" i="1" dirty="0" err="1" smtClean="0"/>
              <a:t>aureus</a:t>
            </a:r>
            <a:r>
              <a:rPr lang="en-US" b="1" i="1" dirty="0" smtClean="0"/>
              <a:t> (</a:t>
            </a:r>
            <a:r>
              <a:rPr lang="en-US" b="1" dirty="0" smtClean="0"/>
              <a:t>post influenza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2473325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 smtClean="0"/>
              <a:t>M.pneumoniae</a:t>
            </a:r>
            <a:r>
              <a:rPr lang="en-US" b="1" i="1" dirty="0" smtClean="0"/>
              <a:t> (most common)</a:t>
            </a:r>
          </a:p>
          <a:p>
            <a:r>
              <a:rPr lang="en-US" b="1" i="1" dirty="0" smtClean="0"/>
              <a:t>Chlamydia spp.</a:t>
            </a:r>
          </a:p>
          <a:p>
            <a:r>
              <a:rPr lang="en-US" b="1" i="1" dirty="0" err="1" smtClean="0"/>
              <a:t>Legionaella</a:t>
            </a:r>
            <a:r>
              <a:rPr lang="en-US" b="1" i="1" dirty="0" smtClean="0"/>
              <a:t> spp.</a:t>
            </a:r>
          </a:p>
          <a:p>
            <a:r>
              <a:rPr lang="en-US" b="1" i="1" dirty="0" err="1" smtClean="0"/>
              <a:t>Coxiella</a:t>
            </a:r>
            <a:r>
              <a:rPr lang="en-US" b="1" i="1" dirty="0" smtClean="0"/>
              <a:t> sp. </a:t>
            </a:r>
          </a:p>
          <a:p>
            <a:r>
              <a:rPr lang="en-US" b="1" i="1" dirty="0" err="1" smtClean="0"/>
              <a:t>M.tuberculosis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3886200" cy="640080"/>
          </a:xfrm>
        </p:spPr>
        <p:txBody>
          <a:bodyPr/>
          <a:lstStyle/>
          <a:p>
            <a:r>
              <a:rPr lang="en-US" dirty="0"/>
              <a:t>Typical pathogens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640080"/>
          </a:xfrm>
        </p:spPr>
        <p:txBody>
          <a:bodyPr/>
          <a:lstStyle/>
          <a:p>
            <a:r>
              <a:rPr lang="en-US" dirty="0"/>
              <a:t>Atypical bacteria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3434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Viruses</a:t>
            </a:r>
            <a:r>
              <a:rPr lang="en-US" sz="2400" b="1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Influenza A and B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Parainfluenzae</a:t>
            </a:r>
            <a:r>
              <a:rPr lang="en-US" sz="2400" b="1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Adenoviruses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Respiratory </a:t>
            </a:r>
            <a:r>
              <a:rPr lang="en-US" sz="2400" b="1" i="1" dirty="0" err="1" smtClean="0"/>
              <a:t>Syncytial</a:t>
            </a:r>
            <a:r>
              <a:rPr lang="en-US" sz="2400" b="1" i="1" dirty="0" smtClean="0"/>
              <a:t> Virus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4800600"/>
            <a:ext cx="4495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Atypical : </a:t>
            </a:r>
            <a:r>
              <a:rPr lang="ar-SA" dirty="0" smtClean="0"/>
              <a:t>لا يوجد لديها جدار خلوي </a:t>
            </a:r>
          </a:p>
          <a:p>
            <a:pPr algn="ctr"/>
            <a:r>
              <a:rPr lang="en-US" dirty="0" smtClean="0"/>
              <a:t>Typical  : </a:t>
            </a:r>
            <a:r>
              <a:rPr lang="ar-SA" dirty="0" smtClean="0"/>
              <a:t>يوجد لديها جدار خلوي</a:t>
            </a:r>
          </a:p>
          <a:p>
            <a:pPr algn="ctr"/>
            <a:r>
              <a:rPr lang="ar-SA" dirty="0" smtClean="0"/>
              <a:t>لذلك المضادات الحيويه التي تعمل على تدمير الجدار الخلوي  مثل البيتا لاكتام ( البنسلين  )ما تنفع مع  الـ</a:t>
            </a:r>
          </a:p>
          <a:p>
            <a:pPr algn="ctr"/>
            <a:r>
              <a:rPr lang="en-US" dirty="0" smtClean="0"/>
              <a:t>atypical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“Typical” community-acquired</a:t>
            </a:r>
            <a:br>
              <a:rPr lang="en-US" b="1" dirty="0" smtClean="0"/>
            </a:b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Classically presents with sudden onset </a:t>
            </a:r>
            <a:r>
              <a:rPr lang="en-US" dirty="0" smtClean="0"/>
              <a:t>of chills</a:t>
            </a:r>
            <a:r>
              <a:rPr lang="en-US" dirty="0"/>
              <a:t>, followed by fever, </a:t>
            </a:r>
            <a:r>
              <a:rPr lang="en-US" dirty="0" err="1"/>
              <a:t>pleuritic</a:t>
            </a:r>
            <a:r>
              <a:rPr lang="en-US" dirty="0"/>
              <a:t> chest pain </a:t>
            </a:r>
            <a:r>
              <a:rPr lang="en-US" dirty="0" smtClean="0"/>
              <a:t>and productive </a:t>
            </a:r>
            <a:r>
              <a:rPr lang="en-US" dirty="0"/>
              <a:t>cough.</a:t>
            </a:r>
          </a:p>
          <a:p>
            <a:r>
              <a:rPr lang="en-US" dirty="0" smtClean="0"/>
              <a:t>White </a:t>
            </a:r>
            <a:r>
              <a:rPr lang="en-US" dirty="0"/>
              <a:t>blood cell count usually </a:t>
            </a:r>
            <a:r>
              <a:rPr lang="en-US" dirty="0" smtClean="0"/>
              <a:t>↑↑ </a:t>
            </a:r>
          </a:p>
          <a:p>
            <a:r>
              <a:rPr lang="en-US" dirty="0" smtClean="0"/>
              <a:t>Sputum</a:t>
            </a:r>
            <a:r>
              <a:rPr lang="en-US" dirty="0"/>
              <a:t>, thick, purulent and sometimes </a:t>
            </a:r>
            <a:r>
              <a:rPr lang="en-US" dirty="0" smtClean="0"/>
              <a:t>rusty </a:t>
            </a:r>
            <a:r>
              <a:rPr lang="ar-SA" dirty="0" smtClean="0"/>
              <a:t>صديد</a:t>
            </a:r>
            <a:r>
              <a:rPr lang="en-US" dirty="0" smtClean="0"/>
              <a:t> 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  <a:r>
              <a:rPr lang="ar-SA" dirty="0" smtClean="0"/>
              <a:t>احيانا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Chest </a:t>
            </a:r>
            <a:r>
              <a:rPr lang="en-US" dirty="0"/>
              <a:t>x-rays show </a:t>
            </a:r>
            <a:r>
              <a:rPr lang="en-US" dirty="0" err="1"/>
              <a:t>parenchymal</a:t>
            </a:r>
            <a:r>
              <a:rPr lang="en-US" dirty="0"/>
              <a:t> </a:t>
            </a:r>
            <a:r>
              <a:rPr lang="en-US" dirty="0" smtClean="0"/>
              <a:t>involvement. </a:t>
            </a:r>
          </a:p>
          <a:p>
            <a:r>
              <a:rPr lang="en-US" i="1" dirty="0" err="1" smtClean="0"/>
              <a:t>S.pneumoniae</a:t>
            </a:r>
            <a:r>
              <a:rPr lang="en-US" i="1" dirty="0" smtClean="0"/>
              <a:t> </a:t>
            </a:r>
            <a:r>
              <a:rPr lang="en-US" i="1" dirty="0"/>
              <a:t>is the commonest cause</a:t>
            </a:r>
            <a:r>
              <a:rPr lang="en-US" b="1" i="1" dirty="0" smtClean="0"/>
              <a:t>. </a:t>
            </a:r>
            <a:r>
              <a:rPr lang="ar-SA" b="1" i="1" dirty="0" smtClean="0"/>
              <a:t>مهمه اوي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Picture 3" descr="Pict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524000"/>
            <a:ext cx="4190999" cy="2337277"/>
          </a:xfrm>
          <a:prstGeom prst="rect">
            <a:avLst/>
          </a:prstGeom>
          <a:noFill/>
        </p:spPr>
      </p:pic>
      <p:pic>
        <p:nvPicPr>
          <p:cNvPr id="6" name="Picture 2" descr="Pictur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2966833" cy="29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Atypical pneumonia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/>
              <a:t>definitions, e.g.</a:t>
            </a:r>
          </a:p>
          <a:p>
            <a:r>
              <a:rPr lang="en-US" dirty="0" smtClean="0"/>
              <a:t>Pneumonia </a:t>
            </a:r>
            <a:r>
              <a:rPr lang="en-US" dirty="0"/>
              <a:t>not due to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dirty="0" smtClean="0"/>
              <a:t>Pneumonia </a:t>
            </a:r>
            <a:r>
              <a:rPr lang="en-US" dirty="0"/>
              <a:t>not responding to </a:t>
            </a:r>
            <a:r>
              <a:rPr lang="en-US" dirty="0" smtClean="0"/>
              <a:t>beta-</a:t>
            </a:r>
            <a:r>
              <a:rPr lang="en-US" dirty="0" err="1" smtClean="0"/>
              <a:t>lactam</a:t>
            </a:r>
            <a:r>
              <a:rPr lang="en-US" dirty="0" smtClean="0"/>
              <a:t> therapy</a:t>
            </a:r>
            <a:endParaRPr lang="en-US" dirty="0"/>
          </a:p>
          <a:p>
            <a:r>
              <a:rPr lang="en-US" dirty="0" smtClean="0"/>
              <a:t>Atypical </a:t>
            </a:r>
            <a:r>
              <a:rPr lang="en-US" dirty="0"/>
              <a:t>pneumonia may be primary or</a:t>
            </a:r>
          </a:p>
          <a:p>
            <a:r>
              <a:rPr lang="en-US" dirty="0"/>
              <a:t>secondary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Atypical pneumonia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Usually, but not always, insidious onset.</a:t>
            </a:r>
          </a:p>
          <a:p>
            <a:r>
              <a:rPr lang="en-US" dirty="0" smtClean="0"/>
              <a:t>Classically </a:t>
            </a:r>
            <a:r>
              <a:rPr lang="en-US" dirty="0"/>
              <a:t>patients have </a:t>
            </a:r>
            <a:r>
              <a:rPr lang="en-US" dirty="0" smtClean="0"/>
              <a:t>non-productive cough</a:t>
            </a:r>
            <a:r>
              <a:rPr lang="en-US" dirty="0"/>
              <a:t>, fever, headache and a chest x-ray </a:t>
            </a:r>
            <a:r>
              <a:rPr lang="en-US" dirty="0" smtClean="0"/>
              <a:t>more abnormal </a:t>
            </a:r>
            <a:r>
              <a:rPr lang="en-US" dirty="0"/>
              <a:t>than </a:t>
            </a:r>
            <a:r>
              <a:rPr lang="en-US" dirty="0" smtClean="0"/>
              <a:t>suggested </a:t>
            </a:r>
            <a:r>
              <a:rPr lang="ar-SA" dirty="0" smtClean="0"/>
              <a:t>المتوقع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smtClean="0"/>
              <a:t>clinical examination</a:t>
            </a:r>
            <a:r>
              <a:rPr lang="en-US" dirty="0"/>
              <a:t>.</a:t>
            </a:r>
          </a:p>
          <a:p>
            <a:r>
              <a:rPr lang="en-US" dirty="0" smtClean="0"/>
              <a:t>Infection </a:t>
            </a:r>
            <a:r>
              <a:rPr lang="en-US" dirty="0"/>
              <a:t>may be sub-clinical and resemble </a:t>
            </a:r>
            <a:r>
              <a:rPr lang="en-US" dirty="0" smtClean="0"/>
              <a:t>a non-specific </a:t>
            </a:r>
            <a:r>
              <a:rPr lang="en-US" dirty="0"/>
              <a:t>viral infection</a:t>
            </a:r>
            <a:r>
              <a:rPr lang="en-US" b="1" dirty="0"/>
              <a:t>.</a:t>
            </a:r>
          </a:p>
          <a:p>
            <a:r>
              <a:rPr lang="en-US" i="1" dirty="0" err="1" smtClean="0"/>
              <a:t>M.pneumoniae</a:t>
            </a:r>
            <a:r>
              <a:rPr lang="en-US" dirty="0" smtClean="0"/>
              <a:t> is the most common </a:t>
            </a:r>
            <a:r>
              <a:rPr lang="en-US" dirty="0" smtClean="0"/>
              <a:t>organism </a:t>
            </a:r>
            <a:r>
              <a:rPr lang="ar-SA" dirty="0" smtClean="0"/>
              <a:t>مهمه اوي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755</TotalTime>
  <Words>1416</Words>
  <Application>Microsoft Office PowerPoint</Application>
  <PresentationFormat>On-screen Show (4:3)</PresentationFormat>
  <Paragraphs>173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Lower Respiratory tract Infection</vt:lpstr>
      <vt:lpstr>Objectives</vt:lpstr>
      <vt:lpstr> Causes of Respiratory Tract Infections </vt:lpstr>
      <vt:lpstr>Community Acquired Pneumonia الالتهاب الرئوي المكتسب من المجتمع ( للمعلومات الاضافيه انظر الباثولوجي )  </vt:lpstr>
      <vt:lpstr>Hospital Acquired Pneumonia الالتهاب الرئوي المكتسب من المستشفيات </vt:lpstr>
      <vt:lpstr> Causes of primary communityacquired pneumonia مهمه جدا احفظ اسماء التيبيكال واتيبكال  </vt:lpstr>
      <vt:lpstr>“Typical” community-acquired pneumonia</vt:lpstr>
      <vt:lpstr>Atypical pneumonia </vt:lpstr>
      <vt:lpstr>Atypical pneumonia </vt:lpstr>
      <vt:lpstr>Pneumonia complications مضاعفات</vt:lpstr>
      <vt:lpstr>Slide 11</vt:lpstr>
      <vt:lpstr>Diagnosis of pneumonia</vt:lpstr>
      <vt:lpstr>Specimens for microbiology:</vt:lpstr>
      <vt:lpstr>Sputum Specimen collection</vt:lpstr>
      <vt:lpstr>Therapy of Community Acquired pneumonia</vt:lpstr>
      <vt:lpstr>Therapy of Community Acquired Pneumonia (cont’)</vt:lpstr>
      <vt:lpstr>Therapy of pneumonia (cont’)</vt:lpstr>
      <vt:lpstr>Mycoplasma pneumoniae تسبب اتيببكال نيمونيا</vt:lpstr>
      <vt:lpstr>Diagnosis of M.pneumoniae</vt:lpstr>
      <vt:lpstr>Legionellosis مرض يحدث بسبب اصابه ببكتيريا لها نفس الاسم</vt:lpstr>
      <vt:lpstr>Legionellosis diagnosis (general)</vt:lpstr>
      <vt:lpstr>Therapy for Pneumonia caused by Legionella Pneumophilia</vt:lpstr>
      <vt:lpstr>Chlamydia pneumoniae</vt:lpstr>
      <vt:lpstr>Chlamydia psittaci</vt:lpstr>
      <vt:lpstr>Q fever</vt:lpstr>
      <vt:lpstr>Exacerbations of Chronic Obstructive Pulmonary Disease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Respiratory tract Infection</dc:title>
  <dc:creator>Dr.Ali Somily</dc:creator>
  <cp:lastModifiedBy>عبووووودي</cp:lastModifiedBy>
  <cp:revision>76</cp:revision>
  <dcterms:created xsi:type="dcterms:W3CDTF">2010-03-05T18:08:39Z</dcterms:created>
  <dcterms:modified xsi:type="dcterms:W3CDTF">2010-03-12T14:07:28Z</dcterms:modified>
</cp:coreProperties>
</file>