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7" r:id="rId1"/>
  </p:sldMasterIdLst>
  <p:sldIdLst>
    <p:sldId id="256" r:id="rId2"/>
    <p:sldId id="272" r:id="rId3"/>
    <p:sldId id="257" r:id="rId4"/>
    <p:sldId id="271" r:id="rId5"/>
    <p:sldId id="258" r:id="rId6"/>
    <p:sldId id="259" r:id="rId7"/>
    <p:sldId id="262" r:id="rId8"/>
    <p:sldId id="270" r:id="rId9"/>
    <p:sldId id="261" r:id="rId10"/>
    <p:sldId id="269" r:id="rId11"/>
    <p:sldId id="263" r:id="rId12"/>
    <p:sldId id="264" r:id="rId13"/>
    <p:sldId id="265" r:id="rId14"/>
    <p:sldId id="285" r:id="rId15"/>
    <p:sldId id="268" r:id="rId16"/>
    <p:sldId id="267" r:id="rId17"/>
    <p:sldId id="283" r:id="rId18"/>
    <p:sldId id="266" r:id="rId19"/>
    <p:sldId id="274" r:id="rId20"/>
    <p:sldId id="284" r:id="rId21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72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C0E9-936E-4756-BA97-68C6775FF88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F288D-60CC-47D8-A276-BDD94C59056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E59C4-39DB-4C68-AABA-8F33B6DE5E0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186ED-D353-4B74-B4CC-82831FD1A34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6F4FE-5EAF-4B86-821A-70A5B7CBACF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6F153-0FD1-434D-B416-CFD094C3892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B374B-B3F1-4008-AC09-DDE3593E85A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E5DB5-904B-4510-AABB-E92F554399B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DB7AB-21E1-4128-8284-AD2AE557537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E2395-EBB3-4862-AF50-46CE2596A91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0F0B6A8-024D-4E1C-9458-94CAA467104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E306DC2-370A-4908-879D-6FBFFD1FA0A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6113" y="260350"/>
            <a:ext cx="8497887" cy="5976938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buFont typeface="Wingdings" pitchFamily="2" charset="2"/>
              <a:buNone/>
            </a:pPr>
            <a:endParaRPr lang="en-US" sz="3600" b="1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en-US" sz="3600" b="1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sz="3600" b="1" dirty="0" smtClean="0"/>
              <a:t>Drugs Used in Asthma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en-US" sz="3600" b="1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b="1" dirty="0" smtClean="0"/>
              <a:t>By 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en-US" b="1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endParaRPr lang="en-US" b="1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b="1" dirty="0" smtClean="0"/>
              <a:t>Prof. Alhaider 1431 H</a:t>
            </a:r>
          </a:p>
          <a:p>
            <a:pPr marL="609600" indent="-609600" algn="l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1" name="Oval 4"/>
          <p:cNvSpPr>
            <a:spLocks noChangeArrowheads="1"/>
          </p:cNvSpPr>
          <p:nvPr/>
        </p:nvSpPr>
        <p:spPr bwMode="auto">
          <a:xfrm>
            <a:off x="-1428750" y="535781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  <a:p>
            <a:endParaRPr lang="en-US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139950" y="6226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139950" y="6083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139950" y="6154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2124075" y="6092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15140" y="1857364"/>
            <a:ext cx="221457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هذا سبب التفضيل لل</a:t>
            </a:r>
          </a:p>
          <a:p>
            <a:pPr algn="ctr"/>
            <a:r>
              <a:rPr lang="en-US" dirty="0" err="1" smtClean="0"/>
              <a:t>copd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4282" y="0"/>
            <a:ext cx="9144000" cy="6597650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dirty="0" smtClean="0"/>
              <a:t>          </a:t>
            </a:r>
          </a:p>
          <a:p>
            <a:pPr algn="l" rtl="0" eaLnBrk="1" hangingPunct="1"/>
            <a:r>
              <a:rPr lang="en-US" dirty="0" smtClean="0"/>
              <a:t>	</a:t>
            </a:r>
            <a:r>
              <a:rPr lang="en-US" sz="3600" b="1" dirty="0" smtClean="0">
                <a:solidFill>
                  <a:srgbClr val="FF0000"/>
                </a:solidFill>
              </a:rPr>
              <a:t>2. Anti-inflammatory Drugs:</a:t>
            </a:r>
          </a:p>
          <a:p>
            <a:pPr algn="l" rtl="0" eaLnBrk="1" hangingPunct="1"/>
            <a:r>
              <a:rPr lang="en-US" dirty="0" smtClean="0"/>
              <a:t>	Since  airway  hypersensitivity  is  related  to the degree of 	inflammation;  anti-inflammatory drugs  are 	considered  one  of  the most  effective  drugs in the 	treatment  of  chronic and  acute types of asthma</a:t>
            </a:r>
            <a:r>
              <a:rPr lang="en-US" dirty="0" smtClean="0"/>
              <a:t>? </a:t>
            </a:r>
            <a:r>
              <a:rPr lang="ar-SA" dirty="0" smtClean="0"/>
              <a:t>لانها تقضي على الانفلاميشين الذي يسبب ضيق الاوعيه الدمويه بواسطه عوامل الالتهاب       </a:t>
            </a:r>
            <a:endParaRPr lang="en-US" dirty="0" smtClean="0"/>
          </a:p>
          <a:p>
            <a:pPr algn="l" rtl="0" eaLnBrk="1" hangingPunct="1"/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Notes:</a:t>
            </a:r>
          </a:p>
          <a:p>
            <a:pPr algn="l" rtl="0" eaLnBrk="1" hangingPunct="1"/>
            <a:r>
              <a:rPr lang="en-US" dirty="0" smtClean="0"/>
              <a:t>	These agents are not </a:t>
            </a:r>
            <a:r>
              <a:rPr lang="en-US" dirty="0" smtClean="0">
                <a:solidFill>
                  <a:srgbClr val="FF0000"/>
                </a:solidFill>
              </a:rPr>
              <a:t>direct bronchodilators</a:t>
            </a:r>
            <a:r>
              <a:rPr lang="en-US" dirty="0" smtClean="0"/>
              <a:t>.</a:t>
            </a:r>
          </a:p>
          <a:p>
            <a:pPr algn="l" rtl="0" eaLnBrk="1" hangingPunct="1"/>
            <a:r>
              <a:rPr lang="en-US" dirty="0" smtClean="0"/>
              <a:t>	Some of them  are not effective  to  overcome  the signs 	and symptoms  of  existing  attack of asthma 	(But should 	be used).</a:t>
            </a:r>
          </a:p>
          <a:p>
            <a:pPr algn="l" rtl="0" eaLnBrk="1" hangingPunct="1"/>
            <a:r>
              <a:rPr lang="en-US" dirty="0" smtClean="0"/>
              <a:t>	Mainly used as prophylactic </a:t>
            </a:r>
            <a:r>
              <a:rPr lang="en-US" dirty="0" smtClean="0"/>
              <a:t>agents </a:t>
            </a:r>
            <a:r>
              <a:rPr lang="ar-SA" dirty="0" smtClean="0"/>
              <a:t>عامل وقائي</a:t>
            </a:r>
            <a:r>
              <a:rPr lang="en-US" dirty="0" smtClean="0"/>
              <a:t>;  </a:t>
            </a:r>
            <a:r>
              <a:rPr lang="en-US" dirty="0" smtClean="0"/>
              <a:t>thus therapeutic 	effects need  weeks. </a:t>
            </a:r>
          </a:p>
          <a:p>
            <a:pPr algn="l" rtl="0" eaLnBrk="1" hangingPunct="1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57158" y="2857496"/>
            <a:ext cx="264320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Inflammation mediators</a:t>
            </a:r>
            <a:endParaRPr lang="ar-SA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0" y="2714620"/>
            <a:ext cx="28572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597650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 	</a:t>
            </a:r>
            <a:r>
              <a:rPr lang="en-US" sz="3200" b="1" dirty="0" smtClean="0">
                <a:solidFill>
                  <a:srgbClr val="FF0000"/>
                </a:solidFill>
              </a:rPr>
              <a:t>Classification of Anti-inflammatory Drugs</a:t>
            </a:r>
          </a:p>
          <a:p>
            <a:pPr algn="l" rtl="0" eaLnBrk="1" hangingPunct="1"/>
            <a:r>
              <a:rPr lang="en-US" dirty="0" smtClean="0"/>
              <a:t>	a. Mast cell stabilizers </a:t>
            </a:r>
            <a:r>
              <a:rPr lang="en-US" dirty="0" smtClean="0"/>
              <a:t> </a:t>
            </a:r>
            <a:r>
              <a:rPr lang="ar-SA" dirty="0" smtClean="0"/>
              <a:t>معدل - بلوكر</a:t>
            </a:r>
            <a:endParaRPr lang="en-US" dirty="0" smtClean="0"/>
          </a:p>
          <a:p>
            <a:pPr algn="l" rtl="0"/>
            <a:r>
              <a:rPr lang="en-US" dirty="0" smtClean="0"/>
              <a:t>	e.g.: Sodium </a:t>
            </a:r>
            <a:r>
              <a:rPr lang="en-US" dirty="0" err="1" smtClean="0"/>
              <a:t>cromoglycate</a:t>
            </a:r>
            <a:r>
              <a:rPr lang="en-US" dirty="0" smtClean="0"/>
              <a:t> </a:t>
            </a:r>
            <a:r>
              <a:rPr lang="en-US" dirty="0" smtClean="0"/>
              <a:t>( </a:t>
            </a:r>
            <a:r>
              <a:rPr lang="ar-SA" dirty="0" smtClean="0"/>
              <a:t>الاسم التجاري</a:t>
            </a:r>
            <a:r>
              <a:rPr lang="en-US" dirty="0" err="1" smtClean="0"/>
              <a:t>Intal</a:t>
            </a:r>
            <a:r>
              <a:rPr lang="en-US" baseline="30000" dirty="0" err="1" smtClean="0"/>
              <a:t>R</a:t>
            </a:r>
            <a:r>
              <a:rPr lang="en-US" dirty="0" smtClean="0"/>
              <a:t>) QID </a:t>
            </a:r>
            <a:r>
              <a:rPr lang="ar-SA" dirty="0" smtClean="0"/>
              <a:t>أربع مرات</a:t>
            </a:r>
            <a:r>
              <a:rPr lang="en-US" dirty="0" smtClean="0"/>
              <a:t>; 	</a:t>
            </a:r>
            <a:r>
              <a:rPr lang="en-US" dirty="0" err="1" smtClean="0"/>
              <a:t>Nedocromil</a:t>
            </a:r>
            <a:r>
              <a:rPr lang="en-US" dirty="0" smtClean="0"/>
              <a:t> </a:t>
            </a:r>
            <a:r>
              <a:rPr lang="en-US" dirty="0" smtClean="0"/>
              <a:t>( </a:t>
            </a:r>
            <a:r>
              <a:rPr lang="ar-SA" dirty="0" smtClean="0"/>
              <a:t>الاسم التجاري</a:t>
            </a:r>
            <a:r>
              <a:rPr lang="en-US" dirty="0" err="1" smtClean="0"/>
              <a:t>Tilade</a:t>
            </a:r>
            <a:r>
              <a:rPr lang="en-US" baseline="30000" dirty="0" err="1" smtClean="0"/>
              <a:t>R</a:t>
            </a:r>
            <a:r>
              <a:rPr lang="en-US" dirty="0" smtClean="0"/>
              <a:t>) BID </a:t>
            </a:r>
            <a:r>
              <a:rPr lang="ar-SA" dirty="0" smtClean="0"/>
              <a:t>مرتين </a:t>
            </a:r>
            <a:r>
              <a:rPr lang="en-US" dirty="0" smtClean="0"/>
              <a:t>.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r>
              <a:rPr lang="en-US" dirty="0" smtClean="0"/>
              <a:t>	How do these drugs work? See Figure </a:t>
            </a:r>
            <a:r>
              <a:rPr lang="en-US" dirty="0" smtClean="0"/>
              <a:t>26-5 </a:t>
            </a:r>
            <a:r>
              <a:rPr lang="ar-SA" dirty="0" smtClean="0"/>
              <a:t>تمنع الماست سيلز من افراز عوامل الالتهاب انظر الرسمه للشرح</a:t>
            </a:r>
            <a:endParaRPr lang="en-US" dirty="0" smtClean="0"/>
          </a:p>
          <a:p>
            <a:pPr algn="l" rtl="0" eaLnBrk="1" hangingPunct="1"/>
            <a:r>
              <a:rPr lang="en-US" dirty="0" smtClean="0"/>
              <a:t>	</a:t>
            </a:r>
          </a:p>
          <a:p>
            <a:pPr algn="l" rtl="0" eaLnBrk="1" hangingPunct="1"/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PK</a:t>
            </a:r>
            <a:r>
              <a:rPr lang="en-US" b="1" dirty="0" smtClean="0"/>
              <a:t>:</a:t>
            </a:r>
            <a:r>
              <a:rPr lang="en-US" dirty="0" smtClean="0"/>
              <a:t> Available as inhaled aerosol or nebulizer 	solution.</a:t>
            </a:r>
          </a:p>
          <a:p>
            <a:pPr algn="l" rtl="0" eaLnBrk="1" hangingPunct="1"/>
            <a:r>
              <a:rPr lang="en-US" dirty="0" smtClean="0"/>
              <a:t>	</a:t>
            </a:r>
          </a:p>
          <a:p>
            <a:pPr algn="l" rtl="0" eaLnBrk="1" hangingPunct="1"/>
            <a:r>
              <a:rPr lang="en-US" b="1" dirty="0" smtClean="0">
                <a:solidFill>
                  <a:srgbClr val="FF0000"/>
                </a:solidFill>
              </a:rPr>
              <a:t>	Side Effects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Not </a:t>
            </a:r>
            <a:r>
              <a:rPr lang="en-US" dirty="0" smtClean="0"/>
              <a:t>significant </a:t>
            </a:r>
            <a:r>
              <a:rPr lang="ar-SA" dirty="0" smtClean="0"/>
              <a:t>غير خطير</a:t>
            </a:r>
            <a:endParaRPr lang="en-US" dirty="0" smtClean="0"/>
          </a:p>
          <a:p>
            <a:pPr algn="l" rtl="0" eaLnBrk="1" hangingPunct="1"/>
            <a:r>
              <a:rPr lang="en-US" dirty="0" smtClean="0"/>
              <a:t>	</a:t>
            </a:r>
            <a:r>
              <a:rPr lang="en-US" b="1" dirty="0" smtClean="0"/>
              <a:t>Disadvantage</a:t>
            </a:r>
            <a:r>
              <a:rPr lang="en-US" dirty="0" smtClean="0"/>
              <a:t>: Less effective in many  asthmatics but 	better response in children</a:t>
            </a:r>
            <a:r>
              <a:rPr lang="en-US" dirty="0" smtClean="0"/>
              <a:t>. </a:t>
            </a:r>
            <a:r>
              <a:rPr lang="ar-SA" dirty="0" smtClean="0"/>
              <a:t>لا يعرف السبب لذلك</a:t>
            </a:r>
            <a:r>
              <a:rPr lang="en-US" dirty="0" smtClean="0"/>
              <a:t>       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5976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        </a:t>
            </a:r>
            <a:r>
              <a:rPr lang="en-US" sz="3200" b="1" dirty="0" smtClean="0">
                <a:solidFill>
                  <a:srgbClr val="FF0000"/>
                </a:solidFill>
              </a:rPr>
              <a:t>b. </a:t>
            </a:r>
            <a:r>
              <a:rPr lang="en-US" sz="3200" b="1" dirty="0" err="1" smtClean="0">
                <a:solidFill>
                  <a:srgbClr val="FF0000"/>
                </a:solidFill>
              </a:rPr>
              <a:t>Corticosteriods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</a:rPr>
              <a:t>مهم جدا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         e.g. </a:t>
            </a:r>
            <a:r>
              <a:rPr lang="en-US" sz="2400" dirty="0" err="1" smtClean="0"/>
              <a:t>Beclomethasone</a:t>
            </a:r>
            <a:r>
              <a:rPr lang="en-US" sz="2400" dirty="0" smtClean="0"/>
              <a:t>; </a:t>
            </a:r>
            <a:r>
              <a:rPr lang="en-US" sz="2400" dirty="0" err="1" smtClean="0"/>
              <a:t>Fluticasone</a:t>
            </a:r>
            <a:r>
              <a:rPr lang="en-US" sz="2400" dirty="0" smtClean="0"/>
              <a:t> et ct (see Table 3)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MOA:</a:t>
            </a:r>
            <a:r>
              <a:rPr lang="en-US" sz="2400" dirty="0" smtClean="0"/>
              <a:t> </a:t>
            </a:r>
            <a:r>
              <a:rPr lang="en-US" sz="2400" u="sng" dirty="0" smtClean="0">
                <a:solidFill>
                  <a:srgbClr val="FFFF00"/>
                </a:solidFill>
              </a:rPr>
              <a:t>Inhibit the synthesis of </a:t>
            </a:r>
            <a:r>
              <a:rPr lang="en-US" sz="2400" u="sng" dirty="0" err="1" smtClean="0">
                <a:solidFill>
                  <a:srgbClr val="FFFF00"/>
                </a:solidFill>
              </a:rPr>
              <a:t>arachidonic</a:t>
            </a:r>
            <a:r>
              <a:rPr lang="en-US" sz="2400" u="sng" dirty="0" smtClean="0">
                <a:solidFill>
                  <a:srgbClr val="FFFF00"/>
                </a:solidFill>
              </a:rPr>
              <a:t> </a:t>
            </a:r>
            <a:r>
              <a:rPr lang="en-US" sz="2400" u="sng" dirty="0" smtClean="0">
                <a:solidFill>
                  <a:srgbClr val="FFFF00"/>
                </a:solidFill>
              </a:rPr>
              <a:t>acid </a:t>
            </a:r>
            <a:r>
              <a:rPr lang="ar-SA" sz="2400" u="sng" dirty="0" smtClean="0">
                <a:solidFill>
                  <a:srgbClr val="FFFF00"/>
                </a:solidFill>
              </a:rPr>
              <a:t>هذا الحمض هو الماده الاوليه لعديد من عوامل الالتهاب التي بعضها مفيد وبعضها مضر وهذا الدواء يحضرها كلها </a:t>
            </a:r>
            <a:r>
              <a:rPr lang="en-US" sz="2400" dirty="0" smtClean="0"/>
              <a:t>; </a:t>
            </a:r>
            <a:r>
              <a:rPr lang="en-US" sz="2400" dirty="0" smtClean="0"/>
              <a:t>thus 	decrease leukocyte migration, </a:t>
            </a:r>
            <a:r>
              <a:rPr lang="en-US" sz="2400" dirty="0" err="1" smtClean="0"/>
              <a:t>phagolytic</a:t>
            </a:r>
            <a:r>
              <a:rPr lang="en-US" sz="2400" dirty="0" smtClean="0"/>
              <a:t>  activity  and 	inflammation) (See Figure); Also, they </a:t>
            </a:r>
            <a:r>
              <a:rPr lang="en-US" sz="2400" dirty="0" err="1" smtClean="0">
                <a:solidFill>
                  <a:srgbClr val="FF0000"/>
                </a:solidFill>
              </a:rPr>
              <a:t>upregulate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ar-SA" sz="2400" dirty="0" smtClean="0">
                <a:solidFill>
                  <a:srgbClr val="FF0000"/>
                </a:solidFill>
              </a:rPr>
              <a:t>تزيد فاعليه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-	</a:t>
            </a:r>
            <a:r>
              <a:rPr lang="en-US" sz="2400" dirty="0" err="1" smtClean="0"/>
              <a:t>adrenoceptors</a:t>
            </a:r>
            <a:r>
              <a:rPr lang="en-US" sz="2400" dirty="0" smtClean="0"/>
              <a:t>. So What</a:t>
            </a:r>
            <a:r>
              <a:rPr lang="en-US" sz="2400" dirty="0" smtClean="0"/>
              <a:t>?) </a:t>
            </a:r>
            <a:r>
              <a:rPr lang="ar-SA" sz="2400" dirty="0" smtClean="0"/>
              <a:t>لذلك يستخدم العلاجان مع بعض لانهما يساعدان بعض في اداء العلاج</a:t>
            </a:r>
            <a:endParaRPr lang="en-US" sz="2400" dirty="0" smtClean="0"/>
          </a:p>
          <a:p>
            <a:pPr algn="l" rtl="0" eaLnBrk="1" hangingPunct="1">
              <a:lnSpc>
                <a:spcPct val="90000"/>
              </a:lnSpc>
            </a:pPr>
            <a:endParaRPr lang="en-US" sz="24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PK:</a:t>
            </a:r>
            <a:r>
              <a:rPr lang="en-US" sz="2400" dirty="0" smtClean="0"/>
              <a:t> These drugs are available as </a:t>
            </a:r>
            <a:r>
              <a:rPr lang="en-US" sz="2400" dirty="0" err="1" smtClean="0"/>
              <a:t>injectable</a:t>
            </a:r>
            <a:r>
              <a:rPr lang="en-US" sz="2400" dirty="0" smtClean="0"/>
              <a:t> forms; oral 	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	 (for severe </a:t>
            </a:r>
            <a:r>
              <a:rPr lang="en-US" sz="2400" dirty="0" smtClean="0"/>
              <a:t>asthma </a:t>
            </a:r>
            <a:r>
              <a:rPr lang="ar-SA" sz="2400" dirty="0" smtClean="0"/>
              <a:t>يعطى بالحقن</a:t>
            </a:r>
            <a:r>
              <a:rPr lang="en-US" sz="2400" dirty="0" smtClean="0"/>
              <a:t>) </a:t>
            </a:r>
            <a:r>
              <a:rPr lang="en-US" sz="2400" dirty="0" smtClean="0"/>
              <a:t>but inhalation forms are the preferred to 	avoid side effects).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	</a:t>
            </a:r>
            <a:r>
              <a:rPr lang="en-US" b="1" dirty="0" smtClean="0"/>
              <a:t>Injection</a:t>
            </a:r>
            <a:r>
              <a:rPr lang="en-US" dirty="0" smtClean="0"/>
              <a:t>:</a:t>
            </a:r>
            <a:r>
              <a:rPr lang="en-US" sz="2400" dirty="0" smtClean="0"/>
              <a:t> e.g.; Hydrocortisone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	</a:t>
            </a:r>
            <a:r>
              <a:rPr lang="en-US" sz="2400" b="1" dirty="0" smtClean="0"/>
              <a:t>Oral</a:t>
            </a:r>
            <a:r>
              <a:rPr lang="en-US" sz="2400" dirty="0" smtClean="0"/>
              <a:t>: </a:t>
            </a:r>
            <a:r>
              <a:rPr lang="en-US" sz="2400" dirty="0" err="1" smtClean="0"/>
              <a:t>prednisolone</a:t>
            </a:r>
            <a:r>
              <a:rPr lang="en-US" sz="2400" dirty="0" smtClean="0"/>
              <a:t> (Why it is the preferred oral form?).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	</a:t>
            </a:r>
            <a:r>
              <a:rPr lang="en-US" sz="2400" b="1" dirty="0" smtClean="0"/>
              <a:t>Inhalation:</a:t>
            </a:r>
            <a:r>
              <a:rPr lang="en-US" sz="2400" dirty="0" smtClean="0"/>
              <a:t>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Beclomethasone</a:t>
            </a:r>
            <a:r>
              <a:rPr lang="en-US" sz="2400" dirty="0" smtClean="0"/>
              <a:t> (as MDI); 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pPr algn="r" rtl="0" eaLnBrk="1" hangingPunct="1"/>
            <a:r>
              <a:rPr lang="en-US" sz="2000" b="1" u="sng" dirty="0" smtClean="0">
                <a:solidFill>
                  <a:schemeClr val="tx1"/>
                </a:solidFill>
                <a:cs typeface="Times New Roman" pitchFamily="18" charset="0"/>
              </a:rPr>
              <a:t>Synthesis of </a:t>
            </a:r>
            <a:r>
              <a:rPr lang="en-US" sz="2000" b="1" u="sng" dirty="0" err="1" smtClean="0">
                <a:solidFill>
                  <a:schemeClr val="tx1"/>
                </a:solidFill>
                <a:cs typeface="Times New Roman" pitchFamily="18" charset="0"/>
              </a:rPr>
              <a:t>eicosanoids</a:t>
            </a:r>
            <a:r>
              <a:rPr lang="en-US" sz="2000" b="1" u="sng" dirty="0" smtClean="0">
                <a:solidFill>
                  <a:schemeClr val="tx1"/>
                </a:solidFill>
                <a:cs typeface="Times New Roman" pitchFamily="18" charset="0"/>
              </a:rPr>
              <a:t> and sites of inhibitory effects of anti-inflammatory drugs</a:t>
            </a:r>
            <a:r>
              <a:rPr lang="en-US" sz="2000" b="1" u="sng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            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Membrane lipid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		Corticosteroids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    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Arachidonic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acid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		   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			 NSAIDs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Hydroperoxides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   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Endoperoxides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(HPETES)                                    (PGG, PGH)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Leukotrienes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Prostacyclin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Thromoxane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(LTB, LTC ,LTD, LTE)	           (PGI)	                          (TXA)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              Prostaglandins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			(PGE, PGF)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6576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2362200" y="2895600"/>
            <a:ext cx="1066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733800" y="30480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1219200" y="4953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4267200" y="4953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5334000" y="4953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791200" y="4800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flipH="1">
            <a:off x="4572000" y="3429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6" name="Line 14"/>
          <p:cNvSpPr>
            <a:spLocks noChangeShapeType="1"/>
          </p:cNvSpPr>
          <p:nvPr/>
        </p:nvSpPr>
        <p:spPr bwMode="auto">
          <a:xfrm flipH="1">
            <a:off x="3886200" y="1600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397" name="Oval 15"/>
          <p:cNvSpPr>
            <a:spLocks noChangeArrowheads="1"/>
          </p:cNvSpPr>
          <p:nvPr/>
        </p:nvSpPr>
        <p:spPr bwMode="auto">
          <a:xfrm flipH="1" flipV="1">
            <a:off x="4648200" y="1752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16398" name="Oval 16"/>
          <p:cNvSpPr>
            <a:spLocks noChangeArrowheads="1"/>
          </p:cNvSpPr>
          <p:nvPr/>
        </p:nvSpPr>
        <p:spPr bwMode="auto">
          <a:xfrm flipV="1">
            <a:off x="5105400" y="35052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</a:t>
            </a:r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1143000" y="1752600"/>
            <a:ext cx="1905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Phospholipase A2</a:t>
            </a:r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 flipV="1">
            <a:off x="8001000" y="72390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401" name="Rectangle 19"/>
          <p:cNvSpPr>
            <a:spLocks noChangeArrowheads="1"/>
          </p:cNvSpPr>
          <p:nvPr/>
        </p:nvSpPr>
        <p:spPr bwMode="auto">
          <a:xfrm>
            <a:off x="609600" y="3124200"/>
            <a:ext cx="16002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Lipoxygenase</a:t>
            </a:r>
          </a:p>
        </p:txBody>
      </p:sp>
      <p:sp>
        <p:nvSpPr>
          <p:cNvPr id="16402" name="Rectangle 20"/>
          <p:cNvSpPr>
            <a:spLocks noChangeArrowheads="1"/>
          </p:cNvSpPr>
          <p:nvPr/>
        </p:nvSpPr>
        <p:spPr bwMode="auto">
          <a:xfrm flipV="1">
            <a:off x="4724400" y="2895600"/>
            <a:ext cx="1524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/>
              <a:t>Cycloxygenase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71604" y="0"/>
            <a:ext cx="5715040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شريحه مهمه جدا وتشرح عمل الدوائين السابقين المجموعه</a:t>
            </a:r>
          </a:p>
          <a:p>
            <a:pPr algn="ctr"/>
            <a:r>
              <a:rPr lang="en-US" dirty="0" smtClean="0"/>
              <a:t>A - B</a:t>
            </a:r>
            <a:endParaRPr lang="ar-SA" dirty="0"/>
          </a:p>
        </p:txBody>
      </p:sp>
      <p:sp>
        <p:nvSpPr>
          <p:cNvPr id="21" name="Rectangle 20"/>
          <p:cNvSpPr/>
          <p:nvPr/>
        </p:nvSpPr>
        <p:spPr>
          <a:xfrm>
            <a:off x="6786578" y="3714752"/>
            <a:ext cx="2357422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شرح</a:t>
            </a:r>
          </a:p>
          <a:p>
            <a:pPr algn="ctr"/>
            <a:r>
              <a:rPr lang="ar-SA" dirty="0" smtClean="0"/>
              <a:t>حمض الاركانويد يعمل كماده اوليه لعوامل الاتهاب ويقوم الدواء مجموعه بي بحظره ويمنع عوامل الالتهاب المفيده والمضره</a:t>
            </a:r>
            <a:endParaRPr lang="en-US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3643306" y="5929330"/>
            <a:ext cx="121444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مفيد</a:t>
            </a:r>
            <a:endParaRPr lang="ar-SA" dirty="0"/>
          </a:p>
        </p:txBody>
      </p:sp>
      <p:sp>
        <p:nvSpPr>
          <p:cNvPr id="23" name="Rectangle 22"/>
          <p:cNvSpPr/>
          <p:nvPr/>
        </p:nvSpPr>
        <p:spPr>
          <a:xfrm>
            <a:off x="571472" y="6143644"/>
            <a:ext cx="142876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مضر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1450"/>
            <a:ext cx="9067800" cy="653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5929322" y="3929066"/>
            <a:ext cx="300039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قراءه فقطِ غير مهمهِِِ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36" name="Group 32"/>
          <p:cNvGraphicFramePr>
            <a:graphicFrameLocks noGrp="1"/>
          </p:cNvGraphicFramePr>
          <p:nvPr/>
        </p:nvGraphicFramePr>
        <p:xfrm>
          <a:off x="0" y="1524000"/>
          <a:ext cx="9144000" cy="4461511"/>
        </p:xfrm>
        <a:graphic>
          <a:graphicData uri="http://schemas.openxmlformats.org/drawingml/2006/table">
            <a:tbl>
              <a:tblPr/>
              <a:tblGrid>
                <a:gridCol w="2713038"/>
                <a:gridCol w="2670175"/>
                <a:gridCol w="3760787"/>
              </a:tblGrid>
              <a:tr h="7048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of drug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Half life (hours)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Oral Bioavailability (%)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Flunisolide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Triamcinolone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Beclomethasone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مهمه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Budesonide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Fluticasone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4" name="Text Box 33"/>
          <p:cNvSpPr txBox="1">
            <a:spLocks noChangeArrowheads="1"/>
          </p:cNvSpPr>
          <p:nvPr/>
        </p:nvSpPr>
        <p:spPr bwMode="auto">
          <a:xfrm>
            <a:off x="-93663" y="476250"/>
            <a:ext cx="923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b="1"/>
              <a:t>Table 3 : Types of inhaled corticosteriods that commonly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0"/>
            <a:ext cx="7772400" cy="656272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000" b="1" dirty="0" smtClean="0"/>
              <a:t>Corticosteroids Inhalers are available in many forms. Sometimes, long acting </a:t>
            </a:r>
            <a:r>
              <a:rPr lang="en-US" b="1" dirty="0" smtClean="0">
                <a:latin typeface="Symbol" pitchFamily="18" charset="2"/>
              </a:rPr>
              <a:t>b</a:t>
            </a:r>
            <a:r>
              <a:rPr lang="en-US" sz="1800" b="1" dirty="0" smtClean="0">
                <a:latin typeface="Symbol" pitchFamily="18" charset="2"/>
              </a:rPr>
              <a:t>2</a:t>
            </a:r>
            <a:r>
              <a:rPr lang="en-US" sz="2000" b="1" dirty="0" smtClean="0"/>
              <a:t>-agonist mixed together in the same inhaler</a:t>
            </a:r>
            <a:r>
              <a:rPr lang="en-US" sz="2000" b="1" dirty="0" smtClean="0"/>
              <a:t>. </a:t>
            </a:r>
            <a:r>
              <a:rPr lang="ar-SA" sz="2000" b="1" dirty="0" smtClean="0"/>
              <a:t>يدمج الدوائين في بخاخ ربو واحد</a:t>
            </a:r>
            <a:endParaRPr lang="en-US" sz="2000" b="1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Side effects of Inhaled corticosteroids</a:t>
            </a:r>
            <a:r>
              <a:rPr lang="en-US" sz="2000" b="1" dirty="0" smtClean="0"/>
              <a:t>: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b="1" dirty="0" smtClean="0"/>
              <a:t>Cough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b="1" dirty="0" smtClean="0"/>
              <a:t>difficult or painful speech (</a:t>
            </a:r>
            <a:r>
              <a:rPr lang="en-US" sz="2000" b="1" dirty="0" err="1" smtClean="0"/>
              <a:t>Dysphonia</a:t>
            </a:r>
            <a:r>
              <a:rPr lang="en-US" sz="2000" b="1" dirty="0" smtClean="0"/>
              <a:t>) </a:t>
            </a:r>
            <a:endParaRPr lang="en-US" sz="2000" dirty="0" smtClean="0"/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b="1" dirty="0" smtClean="0"/>
              <a:t>Possible growth retardation in children.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b="1" dirty="0" smtClean="0"/>
              <a:t>Oral </a:t>
            </a:r>
            <a:r>
              <a:rPr lang="en-US" sz="2000" b="1" dirty="0" err="1" smtClean="0"/>
              <a:t>candidiasis</a:t>
            </a:r>
            <a:r>
              <a:rPr lang="en-US" sz="2000" b="1" dirty="0" smtClean="0"/>
              <a:t> </a:t>
            </a:r>
            <a:r>
              <a:rPr lang="ar-SA" sz="2000" b="1" dirty="0" smtClean="0"/>
              <a:t>تحفز نمو الفطريات بالفم لان هذا الدواء يثبط المناعه</a:t>
            </a:r>
            <a:endParaRPr lang="en-US" sz="2000" b="1" dirty="0" smtClean="0"/>
          </a:p>
          <a:p>
            <a:pPr lvl="1"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000" b="1" dirty="0" smtClean="0">
              <a:solidFill>
                <a:schemeClr val="accent2"/>
              </a:solidFill>
            </a:endParaRPr>
          </a:p>
          <a:p>
            <a:pPr lvl="1"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dirty="0" smtClean="0">
                <a:solidFill>
                  <a:schemeClr val="accent2"/>
                </a:solidFill>
              </a:rPr>
              <a:t>How could you </a:t>
            </a:r>
            <a:r>
              <a:rPr lang="en-US" sz="3000" b="1" dirty="0" err="1" smtClean="0">
                <a:solidFill>
                  <a:schemeClr val="accent2"/>
                </a:solidFill>
              </a:rPr>
              <a:t>taber</a:t>
            </a:r>
            <a:r>
              <a:rPr lang="en-US" sz="3000" b="1" dirty="0" smtClean="0">
                <a:solidFill>
                  <a:schemeClr val="accent2"/>
                </a:solidFill>
              </a:rPr>
              <a:t> </a:t>
            </a:r>
            <a:r>
              <a:rPr lang="ar-SA" sz="3000" b="1" dirty="0" smtClean="0">
                <a:solidFill>
                  <a:schemeClr val="accent2"/>
                </a:solidFill>
              </a:rPr>
              <a:t>تقلل بتدرج</a:t>
            </a:r>
            <a:r>
              <a:rPr lang="en-US" sz="3000" b="1" dirty="0" smtClean="0">
                <a:solidFill>
                  <a:schemeClr val="accent2"/>
                </a:solidFill>
              </a:rPr>
              <a:t> </a:t>
            </a:r>
            <a:r>
              <a:rPr lang="en-US" sz="3000" b="1" dirty="0" smtClean="0">
                <a:solidFill>
                  <a:schemeClr val="accent2"/>
                </a:solidFill>
              </a:rPr>
              <a:t>the dose of oral </a:t>
            </a:r>
            <a:r>
              <a:rPr lang="en-US" sz="3000" b="1" dirty="0" err="1" smtClean="0">
                <a:solidFill>
                  <a:schemeClr val="accent2"/>
                </a:solidFill>
              </a:rPr>
              <a:t>prednisolone</a:t>
            </a:r>
            <a:r>
              <a:rPr lang="en-US" sz="3000" b="1" dirty="0" smtClean="0">
                <a:solidFill>
                  <a:schemeClr val="accent2"/>
                </a:solidFill>
              </a:rPr>
              <a:t>? </a:t>
            </a:r>
            <a:r>
              <a:rPr lang="ar-SA" sz="3000" b="1" dirty="0" smtClean="0">
                <a:solidFill>
                  <a:schemeClr val="accent2"/>
                </a:solidFill>
              </a:rPr>
              <a:t>قراءه فقط</a:t>
            </a:r>
            <a:endParaRPr lang="en-US" sz="3000" b="1" dirty="0" smtClean="0">
              <a:solidFill>
                <a:schemeClr val="accent2"/>
              </a:solidFill>
            </a:endParaRPr>
          </a:p>
          <a:p>
            <a:pPr lvl="1"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/>
              <a:t>	Simply -5 mg every day. Unless patient takes steroids for long time.</a:t>
            </a:r>
          </a:p>
          <a:p>
            <a:pPr lvl="1"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/>
              <a:t>	 </a:t>
            </a:r>
          </a:p>
          <a:p>
            <a:pPr lvl="1" algn="l" rtl="0" eaLnBrk="1" hangingPunct="1">
              <a:lnSpc>
                <a:spcPct val="80000"/>
              </a:lnSpc>
            </a:pPr>
            <a:endParaRPr lang="en-US" sz="2000" dirty="0" smtClean="0"/>
          </a:p>
          <a:p>
            <a:pPr lvl="1"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</a:t>
            </a:r>
          </a:p>
          <a:p>
            <a:pPr algn="l" rtl="0"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59765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          </a:t>
            </a:r>
            <a:r>
              <a:rPr lang="en-US" b="1" dirty="0" smtClean="0">
                <a:solidFill>
                  <a:schemeClr val="accent2"/>
                </a:solidFill>
              </a:rPr>
              <a:t>c. </a:t>
            </a:r>
            <a:r>
              <a:rPr lang="en-US" b="1" dirty="0" err="1" smtClean="0">
                <a:solidFill>
                  <a:schemeClr val="accent2"/>
                </a:solidFill>
              </a:rPr>
              <a:t>Leukotriene</a:t>
            </a:r>
            <a:r>
              <a:rPr lang="en-US" b="1" dirty="0" smtClean="0">
                <a:solidFill>
                  <a:schemeClr val="accent2"/>
                </a:solidFill>
              </a:rPr>
              <a:t>-modifying agents</a:t>
            </a:r>
            <a:r>
              <a:rPr lang="en-US" b="1" dirty="0" smtClean="0"/>
              <a:t> </a:t>
            </a:r>
            <a:r>
              <a:rPr lang="en-US" b="1" dirty="0" smtClean="0"/>
              <a:t> </a:t>
            </a:r>
            <a:r>
              <a:rPr lang="ar-SA" b="1" dirty="0" smtClean="0"/>
              <a:t>هذه المجموعه من الدواء تحظر عوامل الالتهاب المضره فقط </a:t>
            </a:r>
            <a:endParaRPr lang="en-US" b="1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b="1" dirty="0" smtClean="0"/>
              <a:t>		</a:t>
            </a:r>
            <a:r>
              <a:rPr lang="en-US" sz="2000" b="1" dirty="0" smtClean="0"/>
              <a:t>What is the effect of LKs on the 			  		bronchioles as compared to histamine</a:t>
            </a:r>
            <a:r>
              <a:rPr lang="en-US" sz="2000" b="1" dirty="0" smtClean="0"/>
              <a:t>?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ar-SA" sz="2000" b="1" dirty="0" smtClean="0"/>
              <a:t>انواع الدواء                      </a:t>
            </a:r>
            <a:r>
              <a:rPr lang="en-US" sz="2000" b="1" dirty="0" smtClean="0"/>
              <a:t> </a:t>
            </a:r>
            <a:r>
              <a:rPr lang="en-US" sz="2000" b="1" dirty="0" smtClean="0"/>
              <a:t>	</a:t>
            </a:r>
            <a:r>
              <a:rPr lang="en-US" sz="2000" b="1" dirty="0" smtClean="0"/>
              <a:t>:   </a:t>
            </a:r>
            <a:r>
              <a:rPr lang="ar-SA" sz="2000" b="1" dirty="0" smtClean="0"/>
              <a:t>مهمه</a:t>
            </a:r>
            <a:endParaRPr lang="en-US" sz="2000" b="1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b="1" dirty="0" smtClean="0"/>
              <a:t>		</a:t>
            </a:r>
            <a:r>
              <a:rPr lang="en-US" sz="2400" dirty="0" smtClean="0"/>
              <a:t>1) </a:t>
            </a:r>
            <a:r>
              <a:rPr lang="en-US" sz="2400" dirty="0" err="1" smtClean="0"/>
              <a:t>Leukotrience</a:t>
            </a:r>
            <a:r>
              <a:rPr lang="en-US" sz="2400" dirty="0" smtClean="0"/>
              <a:t> </a:t>
            </a:r>
            <a:r>
              <a:rPr lang="en-US" sz="2400" u="sng" dirty="0" smtClean="0">
                <a:solidFill>
                  <a:srgbClr val="FFFF00"/>
                </a:solidFill>
              </a:rPr>
              <a:t>synthesis inhibitors </a:t>
            </a:r>
            <a:r>
              <a:rPr lang="en-US" sz="2400" dirty="0" smtClean="0"/>
              <a:t>				     (</a:t>
            </a:r>
            <a:r>
              <a:rPr lang="en-US" sz="2400" dirty="0" err="1" smtClean="0"/>
              <a:t>Lipooxygenase</a:t>
            </a:r>
            <a:r>
              <a:rPr lang="en-US" sz="2400" dirty="0" smtClean="0"/>
              <a:t> Inhibitors</a:t>
            </a:r>
            <a:r>
              <a:rPr lang="en-US" b="1" dirty="0" smtClean="0"/>
              <a:t>) </a:t>
            </a:r>
            <a:r>
              <a:rPr lang="en-US" sz="2000" b="1" dirty="0" smtClean="0"/>
              <a:t>e.g. </a:t>
            </a:r>
            <a:r>
              <a:rPr lang="en-US" sz="2000" b="1" u="sng" dirty="0" err="1" smtClean="0"/>
              <a:t>Zileuton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Zylfo</a:t>
            </a:r>
            <a:r>
              <a:rPr lang="en-US" sz="2000" b="1" dirty="0" smtClean="0"/>
              <a:t>®)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/>
              <a:t>		2) </a:t>
            </a:r>
            <a:r>
              <a:rPr lang="en-US" sz="2400" dirty="0" err="1" smtClean="0"/>
              <a:t>Leukotrience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FFFF00"/>
                </a:solidFill>
              </a:rPr>
              <a:t>Antagonist</a:t>
            </a:r>
            <a:r>
              <a:rPr lang="en-US" dirty="0" smtClean="0"/>
              <a:t>s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sz="2000" b="1" u="sng" dirty="0" err="1" smtClean="0"/>
              <a:t>Zafirlukast</a:t>
            </a:r>
            <a:r>
              <a:rPr lang="en-US" sz="2000" b="1" dirty="0" smtClean="0"/>
              <a:t> BID			     (</a:t>
            </a:r>
            <a:r>
              <a:rPr lang="en-US" sz="2000" b="1" dirty="0" err="1" smtClean="0"/>
              <a:t>Accolate</a:t>
            </a:r>
            <a:r>
              <a:rPr lang="en-US" sz="2000" b="1" dirty="0" smtClean="0"/>
              <a:t>®); </a:t>
            </a:r>
            <a:r>
              <a:rPr lang="en-US" sz="2000" b="1" dirty="0" err="1" smtClean="0"/>
              <a:t>Montelukast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Singulair</a:t>
            </a:r>
            <a:r>
              <a:rPr lang="en-US" sz="2000" b="1" dirty="0" smtClean="0"/>
              <a:t>®) OD; 				    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b="1" dirty="0" smtClean="0"/>
              <a:t>			     </a:t>
            </a:r>
            <a:r>
              <a:rPr lang="en-US" dirty="0" smtClean="0"/>
              <a:t>	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MOA:</a:t>
            </a:r>
            <a:r>
              <a:rPr lang="en-US" dirty="0" smtClean="0"/>
              <a:t> (see Figure)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/>
              <a:t>	</a:t>
            </a:r>
            <a:r>
              <a:rPr lang="en-US" b="1" dirty="0" smtClean="0"/>
              <a:t>PK:</a:t>
            </a:r>
            <a:r>
              <a:rPr lang="en-US" dirty="0" smtClean="0"/>
              <a:t> These drugs are available as oral form but with side 	effects less than </a:t>
            </a:r>
            <a:r>
              <a:rPr lang="en-US" dirty="0" smtClean="0"/>
              <a:t>corticosteroids </a:t>
            </a:r>
            <a:r>
              <a:rPr lang="ar-SA" dirty="0" smtClean="0"/>
              <a:t>لان نطاق عملها اقل كما يوضح في الشريحه رقم 14</a:t>
            </a:r>
            <a:endParaRPr lang="en-US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/>
              <a:t>	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Side Effects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/>
              <a:t>		-increase </a:t>
            </a:r>
            <a:r>
              <a:rPr lang="en-US" dirty="0" smtClean="0"/>
              <a:t>PT </a:t>
            </a:r>
            <a:r>
              <a:rPr lang="ar-SA" dirty="0" smtClean="0"/>
              <a:t>الصفيحات الدمويه</a:t>
            </a:r>
            <a:r>
              <a:rPr lang="en-US" dirty="0" smtClean="0"/>
              <a:t> </a:t>
            </a:r>
            <a:r>
              <a:rPr lang="en-US" dirty="0" smtClean="0"/>
              <a:t>if given with </a:t>
            </a:r>
            <a:r>
              <a:rPr lang="en-US" dirty="0" err="1" smtClean="0"/>
              <a:t>warfarin</a:t>
            </a:r>
            <a:r>
              <a:rPr lang="en-US" dirty="0" smtClean="0"/>
              <a:t>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/>
              <a:t>		- </a:t>
            </a:r>
            <a:r>
              <a:rPr lang="en-US" dirty="0" err="1" smtClean="0"/>
              <a:t>Churg</a:t>
            </a:r>
            <a:r>
              <a:rPr lang="en-US" dirty="0" smtClean="0"/>
              <a:t> Strauss syndrome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/>
              <a:t>		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597650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          </a:t>
            </a:r>
            <a:r>
              <a:rPr lang="en-US" b="1" dirty="0" smtClean="0">
                <a:solidFill>
                  <a:schemeClr val="accent2"/>
                </a:solidFill>
              </a:rPr>
              <a:t>Limitations of </a:t>
            </a:r>
            <a:r>
              <a:rPr lang="en-US" b="1" dirty="0" err="1" smtClean="0">
                <a:solidFill>
                  <a:schemeClr val="accent2"/>
                </a:solidFill>
              </a:rPr>
              <a:t>Leukotriens</a:t>
            </a:r>
            <a:r>
              <a:rPr lang="en-US" b="1" dirty="0" smtClean="0">
                <a:solidFill>
                  <a:schemeClr val="accent2"/>
                </a:solidFill>
              </a:rPr>
              <a:t>  Antagonists:</a:t>
            </a:r>
          </a:p>
          <a:p>
            <a:pPr algn="l" rtl="0" eaLnBrk="1" hangingPunct="1"/>
            <a:r>
              <a:rPr lang="en-US" b="1" dirty="0" smtClean="0"/>
              <a:t>		</a:t>
            </a:r>
            <a:r>
              <a:rPr lang="en-US" sz="2400" b="1" dirty="0" smtClean="0"/>
              <a:t>Why </a:t>
            </a:r>
            <a:r>
              <a:rPr lang="en-US" sz="2400" b="1" dirty="0" err="1" smtClean="0"/>
              <a:t>Leukotriens</a:t>
            </a:r>
            <a:r>
              <a:rPr lang="en-US" sz="2400" b="1" dirty="0" smtClean="0"/>
              <a:t> Antagonists  did not 				prove to be as effective as inhaled 				corticosteroids</a:t>
            </a:r>
            <a:r>
              <a:rPr lang="en-US" sz="2400" b="1" dirty="0" smtClean="0"/>
              <a:t>? </a:t>
            </a:r>
            <a:r>
              <a:rPr lang="ar-SA" sz="2400" b="1" dirty="0" smtClean="0"/>
              <a:t>الدكتور قال لانه يعمل على طريقه واحده</a:t>
            </a:r>
            <a:endParaRPr lang="en-US" sz="2400" b="1" dirty="0" smtClean="0"/>
          </a:p>
          <a:p>
            <a:pPr algn="l" rtl="0" eaLnBrk="1" hangingPunct="1"/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chemeClr val="accent2"/>
                </a:solidFill>
              </a:rPr>
              <a:t>Indications:</a:t>
            </a:r>
            <a:r>
              <a:rPr lang="en-US" sz="2400" b="1" dirty="0" smtClean="0"/>
              <a:t> </a:t>
            </a:r>
            <a:r>
              <a:rPr lang="en-US" sz="2400" b="1" dirty="0" smtClean="0"/>
              <a:t> </a:t>
            </a:r>
            <a:r>
              <a:rPr lang="ar-SA" sz="2400" b="1" dirty="0" smtClean="0"/>
              <a:t>موانع الاستخدام</a:t>
            </a:r>
            <a:endParaRPr lang="en-US" sz="2400" b="1" dirty="0" smtClean="0"/>
          </a:p>
          <a:p>
            <a:pPr marL="914400" lvl="2" indent="0" algn="l" rtl="0" eaLnBrk="1" hangingPunct="1"/>
            <a:r>
              <a:rPr lang="en-US" sz="2100" b="1" dirty="0" smtClean="0"/>
              <a:t> Preventive medication in those who have difficulty with       	inhalers or side effects from inhaled corticosteroids. </a:t>
            </a:r>
          </a:p>
          <a:p>
            <a:pPr marL="914400" lvl="2" indent="0" algn="l" rtl="0" eaLnBrk="1" hangingPunct="1"/>
            <a:r>
              <a:rPr lang="en-US" sz="2100" b="1" dirty="0" smtClean="0"/>
              <a:t> Management of aspirin sensitive asthma.</a:t>
            </a:r>
          </a:p>
          <a:p>
            <a:pPr marL="914400" lvl="2" indent="0" algn="l" rtl="0" eaLnBrk="1" hangingPunct="1">
              <a:buFont typeface="Wingdings" pitchFamily="2" charset="2"/>
              <a:buNone/>
            </a:pPr>
            <a:r>
              <a:rPr lang="en-US" b="1" dirty="0" smtClean="0"/>
              <a:t>	</a:t>
            </a:r>
          </a:p>
          <a:p>
            <a:pPr algn="l" rtl="0" eaLnBrk="1" hangingPunct="1"/>
            <a:r>
              <a:rPr lang="en-US" b="1" dirty="0" smtClean="0"/>
              <a:t>	Question</a:t>
            </a:r>
            <a:r>
              <a:rPr lang="en-US" b="1" dirty="0" smtClean="0"/>
              <a:t>: </a:t>
            </a:r>
            <a:r>
              <a:rPr lang="ar-SA" b="1" dirty="0" smtClean="0"/>
              <a:t>غير مطلوب</a:t>
            </a:r>
            <a:endParaRPr lang="en-US" b="1" dirty="0" smtClean="0"/>
          </a:p>
          <a:p>
            <a:pPr algn="l" rtl="0" eaLnBrk="1" hangingPunct="1"/>
            <a:r>
              <a:rPr lang="en-US" b="1" dirty="0" smtClean="0"/>
              <a:t>		 </a:t>
            </a:r>
            <a:r>
              <a:rPr lang="en-US" sz="2000" b="1" dirty="0" smtClean="0"/>
              <a:t>Patients with </a:t>
            </a:r>
            <a:r>
              <a:rPr lang="en-US" sz="2000" b="1" u="sng" dirty="0" smtClean="0"/>
              <a:t>aspirin</a:t>
            </a:r>
            <a:r>
              <a:rPr lang="en-US" sz="2000" b="1" dirty="0" smtClean="0"/>
              <a:t>-induced asthma, may show 			 strong or week response to </a:t>
            </a:r>
            <a:r>
              <a:rPr lang="en-US" sz="2000" b="1" dirty="0" err="1" smtClean="0"/>
              <a:t>Leukotriens</a:t>
            </a:r>
            <a:r>
              <a:rPr lang="en-US" sz="2000" b="1" dirty="0" smtClean="0"/>
              <a:t> antagonists?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4546" y="5500702"/>
            <a:ext cx="478634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اقرا الملاحظات مهمه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46113" y="260350"/>
            <a:ext cx="8497887" cy="5976938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ar-SA" b="1" u="sng" dirty="0" smtClean="0"/>
              <a:t> راجعها من الباثولوجي </a:t>
            </a:r>
            <a:r>
              <a:rPr lang="en-US" b="1" u="sng" dirty="0" smtClean="0"/>
              <a:t>Chronic Lung Diseases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u="sng" dirty="0" smtClean="0"/>
          </a:p>
          <a:p>
            <a:pPr marL="1136650" lvl="1" indent="-67945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	a. Bronchial Asthma</a:t>
            </a:r>
          </a:p>
          <a:p>
            <a:pPr marL="1136650" lvl="1" indent="-67945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b. Chronic bronchitis </a:t>
            </a:r>
          </a:p>
          <a:p>
            <a:pPr marL="1136650" lvl="1" indent="-67945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c. Emphysema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Type of Drugs used in Respiratory Diseases: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1) Bronchodilators </a:t>
            </a:r>
            <a:r>
              <a:rPr lang="ar-SA" dirty="0" smtClean="0"/>
              <a:t>موسعات الشعب </a:t>
            </a:r>
            <a:endParaRPr lang="en-US" dirty="0" smtClean="0"/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2) Anti-inflammatory drugs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3)  Antibiotics      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4) Drugs for Cough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04813"/>
            <a:ext cx="7772400" cy="6192837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Anti-immunoglobulin E (e.g. </a:t>
            </a:r>
            <a:r>
              <a:rPr lang="en-US" dirty="0" err="1" smtClean="0">
                <a:solidFill>
                  <a:schemeClr val="accent2"/>
                </a:solidFill>
              </a:rPr>
              <a:t>Omalizumab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MOA: </a:t>
            </a:r>
            <a:endParaRPr lang="en-US" dirty="0" smtClean="0"/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 smtClean="0"/>
              <a:t>Selective anti-</a:t>
            </a:r>
            <a:r>
              <a:rPr lang="en-US" dirty="0" err="1" smtClean="0"/>
              <a:t>IgE</a:t>
            </a:r>
            <a:r>
              <a:rPr lang="en-US" dirty="0" smtClean="0"/>
              <a:t> monoclonal antibody that binds to </a:t>
            </a:r>
            <a:r>
              <a:rPr lang="en-US" dirty="0" err="1" smtClean="0"/>
              <a:t>IgE</a:t>
            </a:r>
            <a:r>
              <a:rPr lang="en-US" dirty="0" smtClean="0"/>
              <a:t> and prevents its association with </a:t>
            </a:r>
            <a:r>
              <a:rPr lang="en-US" dirty="0" err="1" smtClean="0"/>
              <a:t>IgE</a:t>
            </a:r>
            <a:r>
              <a:rPr lang="en-US" dirty="0" smtClean="0"/>
              <a:t> receptors, thus preventing allergen from activating mast cells or basophiles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 smtClean="0"/>
              <a:t>Decreases serum </a:t>
            </a:r>
            <a:r>
              <a:rPr lang="en-US" dirty="0" err="1" smtClean="0"/>
              <a:t>IgE</a:t>
            </a:r>
            <a:endParaRPr lang="en-US" dirty="0" smtClean="0"/>
          </a:p>
          <a:p>
            <a:pPr lvl="2" algn="l" rtl="0" eaLnBrk="1" hangingPunct="1">
              <a:lnSpc>
                <a:spcPct val="90000"/>
              </a:lnSpc>
            </a:pPr>
            <a:r>
              <a:rPr lang="en-US" dirty="0" smtClean="0"/>
              <a:t>Due to the above effects, </a:t>
            </a:r>
            <a:r>
              <a:rPr lang="en-US" dirty="0" err="1" smtClean="0"/>
              <a:t>omalizumab</a:t>
            </a:r>
            <a:r>
              <a:rPr lang="en-US" dirty="0" smtClean="0"/>
              <a:t> decreases the numbers of </a:t>
            </a:r>
            <a:r>
              <a:rPr lang="en-US" dirty="0" err="1" smtClean="0"/>
              <a:t>eosinophils</a:t>
            </a:r>
            <a:r>
              <a:rPr lang="en-US" dirty="0" smtClean="0"/>
              <a:t>, T and B lymphocytes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Uses:</a:t>
            </a:r>
            <a:r>
              <a:rPr lang="en-US" dirty="0" smtClean="0"/>
              <a:t> for resistance type of asthma and allergic 	  rhinitis.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Side effects and Limitations:</a:t>
            </a:r>
            <a:r>
              <a:rPr lang="en-US" dirty="0" smtClean="0"/>
              <a:t> </a:t>
            </a:r>
          </a:p>
          <a:p>
            <a:pPr lvl="3" algn="l" rtl="0" eaLnBrk="1" hangingPunct="1">
              <a:lnSpc>
                <a:spcPct val="90000"/>
              </a:lnSpc>
            </a:pPr>
            <a:r>
              <a:rPr lang="en-US" dirty="0" smtClean="0"/>
              <a:t>Infusion side effects and </a:t>
            </a:r>
            <a:r>
              <a:rPr lang="en-US" dirty="0" smtClean="0"/>
              <a:t>expensive </a:t>
            </a:r>
            <a:r>
              <a:rPr lang="ar-SA" dirty="0" smtClean="0"/>
              <a:t>غاليه بالحيل</a:t>
            </a:r>
            <a:r>
              <a:rPr lang="en-US" dirty="0" smtClean="0"/>
              <a:t>. </a:t>
            </a:r>
            <a:endParaRPr lang="en-US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Chronic Obstructive Lung Diseases (COPD)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dirty="0" smtClean="0"/>
              <a:t>Does treatment of COPD differs from bronchial Asthma?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686800" cy="6126163"/>
          </a:xfrm>
        </p:spPr>
        <p:txBody>
          <a:bodyPr>
            <a:normAutofit lnSpcReduction="10000"/>
          </a:bodyPr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 smtClean="0"/>
              <a:t>Drugs Used for Asthma:</a:t>
            </a:r>
          </a:p>
          <a:p>
            <a:pPr marL="533400" indent="-5334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Definition of Asthma:</a:t>
            </a:r>
            <a:r>
              <a:rPr lang="en-US" dirty="0" smtClean="0"/>
              <a:t>  Simply  it is inflammation  or hyper-reactivity  of  </a:t>
            </a:r>
            <a:r>
              <a:rPr lang="en-US" dirty="0" smtClean="0">
                <a:solidFill>
                  <a:srgbClr val="FF0000"/>
                </a:solidFill>
              </a:rPr>
              <a:t>the airways </a:t>
            </a:r>
            <a:r>
              <a:rPr lang="en-US" dirty="0" smtClean="0"/>
              <a:t>. </a:t>
            </a:r>
          </a:p>
          <a:p>
            <a:pPr marL="533400" indent="-5334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Symptoms:</a:t>
            </a:r>
          </a:p>
          <a:p>
            <a:pPr marL="533400" indent="-5334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Coughing; shortness of Breath (</a:t>
            </a:r>
            <a:r>
              <a:rPr lang="en-US" dirty="0" err="1" smtClean="0"/>
              <a:t>dyspnea</a:t>
            </a:r>
            <a:r>
              <a:rPr lang="en-US" dirty="0" smtClean="0"/>
              <a:t>) and chest tightness  and wheezing.</a:t>
            </a:r>
          </a:p>
          <a:p>
            <a:pPr marL="533400" indent="-533400"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/>
          </a:p>
          <a:p>
            <a:pPr marL="533400" indent="-5334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err="1" smtClean="0"/>
              <a:t>Pahtophysiology</a:t>
            </a:r>
            <a:r>
              <a:rPr lang="en-US" b="1" dirty="0" smtClean="0"/>
              <a:t>  of Asthma:</a:t>
            </a:r>
            <a:r>
              <a:rPr lang="en-US" dirty="0" smtClean="0"/>
              <a:t> (it is the key to understand </a:t>
            </a:r>
            <a:endParaRPr lang="ar-SA" dirty="0" smtClean="0"/>
          </a:p>
          <a:p>
            <a:pPr marL="533400" indent="-5334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Treatment).</a:t>
            </a:r>
          </a:p>
          <a:p>
            <a:pPr marL="533400" indent="-5334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ar-SA" dirty="0" smtClean="0"/>
              <a:t>:انواع الربو </a:t>
            </a:r>
            <a:endParaRPr lang="en-US" dirty="0" smtClean="0"/>
          </a:p>
          <a:p>
            <a:pPr marL="533400" indent="-5334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1. Immunological model for immediate hypersensitivity (extrinsic asthma  (Allergic Asthma) (see Figure) </a:t>
            </a:r>
          </a:p>
          <a:p>
            <a:pPr marL="533400" indent="-533400"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marL="533400" indent="-5334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What are the evidence supporting the inflammatory nature of bronchial asthma?</a:t>
            </a:r>
            <a:r>
              <a:rPr lang="en-US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910" y="2285992"/>
            <a:ext cx="2643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مسببات</a:t>
            </a:r>
            <a:endParaRPr lang="ar-SA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71472" y="4643446"/>
            <a:ext cx="128588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خارجي</a:t>
            </a:r>
            <a:endParaRPr lang="ar-SA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464447" y="4536289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48000" contrast="-12000"/>
          </a:blip>
          <a:srcRect/>
          <a:stretch>
            <a:fillRect/>
          </a:stretch>
        </p:blipFill>
        <p:spPr bwMode="auto">
          <a:xfrm rot="120000">
            <a:off x="160338" y="0"/>
            <a:ext cx="8983662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0" y="1142984"/>
            <a:ext cx="71434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ابدا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7429520" y="142852"/>
            <a:ext cx="142876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لاحظ ان الانتيجين يرتبط بـ 2 ( اي جي اي )</a:t>
            </a:r>
            <a:endParaRPr lang="ar-SA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929454" y="35716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143736" y="3143248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بعد الارتباط تتحر المواد داخل الماست سيال</a:t>
            </a:r>
            <a:endParaRPr lang="ar-SA" dirty="0"/>
          </a:p>
        </p:txBody>
      </p:sp>
      <p:sp>
        <p:nvSpPr>
          <p:cNvPr id="8" name="Rounded Rectangle 7"/>
          <p:cNvSpPr/>
          <p:nvPr/>
        </p:nvSpPr>
        <p:spPr>
          <a:xfrm>
            <a:off x="3357554" y="0"/>
            <a:ext cx="2357454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مخطط مهم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6121400"/>
          </a:xfrm>
        </p:spPr>
        <p:txBody>
          <a:bodyPr>
            <a:normAutofit fontScale="92500" lnSpcReduction="10000"/>
          </a:bodyPr>
          <a:lstStyle/>
          <a:p>
            <a:pPr marL="609600" indent="-609600" algn="l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dirty="0" smtClean="0"/>
          </a:p>
          <a:p>
            <a:pPr marL="609600" indent="-609600" algn="l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 smtClean="0"/>
              <a:t>2. </a:t>
            </a:r>
            <a:r>
              <a:rPr lang="en-US" sz="2000" b="1" dirty="0" smtClean="0"/>
              <a:t>Non-specific hyper-reactivity (Intrinsic asthma (non-Allergic))</a:t>
            </a:r>
            <a:r>
              <a:rPr lang="en-US" sz="2000" dirty="0" smtClean="0"/>
              <a:t> </a:t>
            </a:r>
          </a:p>
          <a:p>
            <a:pPr marL="609600" indent="-609600" algn="l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1800" dirty="0" smtClean="0"/>
              <a:t>It may be triggered by anxiety, stress, exercise, cold air, dry air, hyperventilation, smoke, viruses (chest infection) or other  irritants (</a:t>
            </a:r>
            <a:r>
              <a:rPr lang="en-US" sz="1800" dirty="0" err="1" smtClean="0"/>
              <a:t>e.g</a:t>
            </a:r>
            <a:r>
              <a:rPr lang="en-US" sz="1800" dirty="0" smtClean="0"/>
              <a:t>: cleaning agents; food preservatives). In non-allergic asthma, the immune system is not involved in the reaction. </a:t>
            </a:r>
            <a:endParaRPr lang="en-US" sz="2000" dirty="0" smtClean="0"/>
          </a:p>
          <a:p>
            <a:pPr marL="609600" indent="-609600" algn="l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000" b="1" dirty="0" smtClean="0"/>
          </a:p>
          <a:p>
            <a:pPr marL="609600" indent="-609600" algn="l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Classification of Drugs Used for Asthma:</a:t>
            </a:r>
          </a:p>
          <a:p>
            <a:pPr marL="990600" lvl="1" indent="-533400" algn="l" rtl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 smtClean="0"/>
              <a:t>      </a:t>
            </a:r>
            <a:r>
              <a:rPr lang="en-US" sz="2200" dirty="0" smtClean="0"/>
              <a:t>1. Bronchodilators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            a.</a:t>
            </a:r>
            <a:r>
              <a:rPr lang="en-US" sz="2100" dirty="0" smtClean="0">
                <a:latin typeface="Symbol" pitchFamily="18" charset="2"/>
              </a:rPr>
              <a:t> b</a:t>
            </a:r>
            <a:r>
              <a:rPr lang="en-US" sz="1500" dirty="0" smtClean="0">
                <a:latin typeface="Symbol" pitchFamily="18" charset="2"/>
              </a:rPr>
              <a:t>2</a:t>
            </a:r>
            <a:r>
              <a:rPr lang="en-US" sz="2100" dirty="0" smtClean="0"/>
              <a:t>-adrenergic agonists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            b. </a:t>
            </a:r>
            <a:r>
              <a:rPr lang="en-US" sz="2100" dirty="0" err="1" smtClean="0"/>
              <a:t>Methylxanthines</a:t>
            </a:r>
            <a:r>
              <a:rPr lang="en-US" sz="2100" dirty="0" smtClean="0"/>
              <a:t> 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            c. </a:t>
            </a:r>
            <a:r>
              <a:rPr lang="en-US" sz="2100" dirty="0" err="1" smtClean="0"/>
              <a:t>Muscarinic</a:t>
            </a:r>
            <a:r>
              <a:rPr lang="en-US" sz="2100" dirty="0" smtClean="0"/>
              <a:t>-receptor antagonists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100" dirty="0" smtClean="0"/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200" dirty="0" smtClean="0"/>
              <a:t>2. Anti-inflammatory  Drugs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		a. </a:t>
            </a:r>
            <a:r>
              <a:rPr lang="en-US" sz="2100" dirty="0" err="1" smtClean="0"/>
              <a:t>Cromolyn</a:t>
            </a:r>
            <a:r>
              <a:rPr lang="en-US" sz="2100" dirty="0" smtClean="0"/>
              <a:t> or </a:t>
            </a:r>
            <a:r>
              <a:rPr lang="en-US" sz="2100" dirty="0" err="1" smtClean="0"/>
              <a:t>nedocromil</a:t>
            </a:r>
            <a:endParaRPr lang="en-US" sz="2100" dirty="0" smtClean="0"/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		b. </a:t>
            </a:r>
            <a:r>
              <a:rPr lang="en-US" sz="2100" dirty="0" err="1" smtClean="0"/>
              <a:t>Corticosteriods</a:t>
            </a:r>
            <a:endParaRPr lang="en-US" sz="2100" dirty="0" smtClean="0"/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		c. </a:t>
            </a:r>
            <a:r>
              <a:rPr lang="en-US" sz="2100" dirty="0" err="1" smtClean="0"/>
              <a:t>Leukotrienes</a:t>
            </a:r>
            <a:r>
              <a:rPr lang="en-US" sz="2100" dirty="0" smtClean="0"/>
              <a:t> antagonists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100" dirty="0" smtClean="0"/>
              <a:t>		d. Anti-immunoglobulin E (monoclonal antibody) </a:t>
            </a:r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100" dirty="0" smtClean="0"/>
          </a:p>
          <a:p>
            <a:pPr marL="1371600" lvl="2" indent="-457200" algn="l" rtl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100" dirty="0" smtClean="0"/>
          </a:p>
          <a:p>
            <a:pPr marL="1752600" lvl="3" indent="-381000" algn="l" rtl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600" dirty="0" smtClean="0"/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4810" y="0"/>
            <a:ext cx="100013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داخلي</a:t>
            </a:r>
            <a:endParaRPr lang="ar-SA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822033" y="46432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858148" y="0"/>
            <a:ext cx="928694" cy="642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مهمه</a:t>
            </a:r>
            <a:endParaRPr lang="ar-SA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358082" y="357166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229600" cy="6597650"/>
          </a:xfrm>
        </p:spPr>
        <p:txBody>
          <a:bodyPr>
            <a:normAutofit lnSpcReduction="10000"/>
          </a:bodyPr>
          <a:lstStyle/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r>
              <a:rPr lang="en-US" sz="3600" dirty="0" smtClean="0"/>
              <a:t>1. Bronchodilators</a:t>
            </a:r>
            <a:endParaRPr lang="en-US" sz="3600" dirty="0" smtClean="0">
              <a:latin typeface="Symbol" pitchFamily="18" charset="2"/>
            </a:endParaRPr>
          </a:p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r>
              <a:rPr lang="en-US" sz="3200" dirty="0" smtClean="0">
                <a:latin typeface="Symbol" pitchFamily="18" charset="2"/>
              </a:rPr>
              <a:t>A. b</a:t>
            </a:r>
            <a:r>
              <a:rPr lang="en-US" sz="2100" dirty="0" smtClean="0">
                <a:latin typeface="Symbol" pitchFamily="18" charset="2"/>
              </a:rPr>
              <a:t>2</a:t>
            </a:r>
            <a:r>
              <a:rPr lang="en-US" sz="3200" dirty="0" smtClean="0"/>
              <a:t>-adrenergic agonists</a:t>
            </a:r>
          </a:p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r>
              <a:rPr lang="en-US" dirty="0" smtClean="0"/>
              <a:t>e.g.; </a:t>
            </a:r>
            <a:r>
              <a:rPr lang="en-US" u="sng" dirty="0" err="1" smtClean="0"/>
              <a:t>Salbuta</a:t>
            </a:r>
            <a:r>
              <a:rPr lang="en-US" u="sng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/>
              <a:t>; </a:t>
            </a:r>
            <a:r>
              <a:rPr lang="en-US" dirty="0" err="1" smtClean="0"/>
              <a:t>terbutaline</a:t>
            </a:r>
            <a:r>
              <a:rPr lang="en-US" dirty="0" smtClean="0"/>
              <a:t> (Short  Acting, t</a:t>
            </a:r>
            <a:r>
              <a:rPr lang="en-US" sz="1400" dirty="0" smtClean="0"/>
              <a:t>1/2  </a:t>
            </a:r>
            <a:r>
              <a:rPr lang="en-US" dirty="0" smtClean="0"/>
              <a:t>4 hr)</a:t>
            </a:r>
          </a:p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r>
              <a:rPr lang="en-US" dirty="0" smtClean="0"/>
              <a:t>	  </a:t>
            </a:r>
            <a:r>
              <a:rPr lang="en-US" dirty="0" err="1" smtClean="0"/>
              <a:t>Salmetrol</a:t>
            </a:r>
            <a:r>
              <a:rPr lang="en-US" dirty="0" smtClean="0"/>
              <a:t>; </a:t>
            </a:r>
            <a:r>
              <a:rPr lang="en-US" dirty="0" err="1" smtClean="0"/>
              <a:t>forme</a:t>
            </a:r>
            <a:r>
              <a:rPr lang="en-US" dirty="0" err="1" smtClean="0">
                <a:solidFill>
                  <a:srgbClr val="FF0000"/>
                </a:solidFill>
              </a:rPr>
              <a:t>trol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(Long Acting, t</a:t>
            </a:r>
            <a:r>
              <a:rPr lang="en-US" sz="1400" dirty="0" smtClean="0"/>
              <a:t>1/2 8</a:t>
            </a:r>
            <a:r>
              <a:rPr lang="en-US" dirty="0" smtClean="0"/>
              <a:t> hr)</a:t>
            </a:r>
          </a:p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endParaRPr lang="en-US" sz="2800" b="1" dirty="0" smtClean="0"/>
          </a:p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r>
              <a:rPr lang="en-US" sz="2800" b="1" dirty="0" smtClean="0"/>
              <a:t>MOA </a:t>
            </a:r>
            <a:r>
              <a:rPr lang="en-US" sz="2000" dirty="0" smtClean="0"/>
              <a:t>(Mechanism of Action): </a:t>
            </a:r>
            <a:r>
              <a:rPr lang="en-US" dirty="0" err="1" smtClean="0"/>
              <a:t>Stim</a:t>
            </a:r>
            <a:r>
              <a:rPr lang="en-US" dirty="0" smtClean="0"/>
              <a:t>.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sz="1800" dirty="0" smtClean="0">
                <a:latin typeface="Symbol" pitchFamily="18" charset="2"/>
              </a:rPr>
              <a:t>2</a:t>
            </a:r>
            <a:r>
              <a:rPr lang="en-US" dirty="0" smtClean="0"/>
              <a:t>-adrenoceptors  leading to smooth muscle relaxation via   </a:t>
            </a:r>
            <a:r>
              <a:rPr lang="en-US" dirty="0" smtClean="0">
                <a:solidFill>
                  <a:srgbClr val="FF0000"/>
                </a:solidFill>
              </a:rPr>
              <a:t>c-AMP ( </a:t>
            </a:r>
            <a:r>
              <a:rPr lang="ar-SA" dirty="0" smtClean="0">
                <a:solidFill>
                  <a:srgbClr val="FF0000"/>
                </a:solidFill>
              </a:rPr>
              <a:t>يزيد توسع الشعب ويسبب تضيق الاوعيه 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(see Figure 20-1). Also, may </a:t>
            </a:r>
            <a:r>
              <a:rPr lang="ar-SA" dirty="0" smtClean="0"/>
              <a:t>فرضيه فقط</a:t>
            </a:r>
            <a:r>
              <a:rPr lang="en-US" dirty="0" smtClean="0"/>
              <a:t> prevent activation of  </a:t>
            </a:r>
            <a:r>
              <a:rPr lang="en-US" b="1" dirty="0" smtClean="0">
                <a:solidFill>
                  <a:srgbClr val="FF0000"/>
                </a:solidFill>
              </a:rPr>
              <a:t>mast cells</a:t>
            </a:r>
            <a:r>
              <a:rPr lang="en-US" dirty="0" smtClean="0"/>
              <a:t>.</a:t>
            </a:r>
          </a:p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r>
              <a:rPr lang="en-US" sz="2800" b="1" dirty="0" smtClean="0"/>
              <a:t>PK </a:t>
            </a:r>
            <a:r>
              <a:rPr lang="en-US" sz="2000" dirty="0" smtClean="0"/>
              <a:t>(Pharmacokinetics): </a:t>
            </a:r>
          </a:p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r>
              <a:rPr lang="en-US" dirty="0" smtClean="0"/>
              <a:t>Available as injections or oral </a:t>
            </a:r>
            <a:r>
              <a:rPr lang="en-US" b="1" dirty="0" smtClean="0"/>
              <a:t>but inhaled or nebulizer forms are more common.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WHY? </a:t>
            </a:r>
            <a:r>
              <a:rPr lang="ar-SA" b="1" dirty="0" smtClean="0">
                <a:solidFill>
                  <a:srgbClr val="FF0000"/>
                </a:solidFill>
              </a:rPr>
              <a:t>لان تاثيره بالاستنشاق يؤثر الى الرئه فقط ولا يؤثر على اجزاء اخرى من الجسم مثل الجهاز الدوري وبذلك تقل الاعراض الجانبيه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endParaRPr lang="en-US" dirty="0" smtClean="0"/>
          </a:p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r>
              <a:rPr lang="en-US" sz="2800" b="1" dirty="0" smtClean="0"/>
              <a:t>Side Effects: tachycardia – </a:t>
            </a:r>
            <a:r>
              <a:rPr lang="en-US" sz="2800" b="1" dirty="0" err="1" smtClean="0"/>
              <a:t>truner</a:t>
            </a:r>
            <a:r>
              <a:rPr lang="en-US" sz="2800" b="1" dirty="0" smtClean="0"/>
              <a:t> </a:t>
            </a:r>
            <a:r>
              <a:rPr lang="ar-SA" sz="2800" b="1" dirty="0" smtClean="0"/>
              <a:t>رجفه</a:t>
            </a:r>
            <a:endParaRPr lang="en-US" sz="2800" b="1" dirty="0" smtClean="0"/>
          </a:p>
          <a:p>
            <a:pPr marL="1169988" lvl="2" indent="-255588" algn="l" rtl="0">
              <a:buClr>
                <a:schemeClr val="tx1"/>
              </a:buClr>
              <a:buNone/>
            </a:pPr>
            <a:r>
              <a:rPr lang="en-US" sz="2000" dirty="0" smtClean="0"/>
              <a:t>Can</a:t>
            </a:r>
            <a:r>
              <a:rPr lang="en-US" sz="2000" b="1" dirty="0" smtClean="0"/>
              <a:t> </a:t>
            </a:r>
            <a:r>
              <a:rPr lang="en-US" sz="2000" dirty="0" smtClean="0">
                <a:latin typeface="Symbol" pitchFamily="18" charset="2"/>
              </a:rPr>
              <a:t>b2</a:t>
            </a:r>
            <a:r>
              <a:rPr lang="en-US" sz="2000" dirty="0" smtClean="0"/>
              <a:t>-adrenergic agonists be given for patients with COPD? </a:t>
            </a:r>
            <a:r>
              <a:rPr lang="ar-SA" sz="2000" dirty="0" smtClean="0"/>
              <a:t>نعم</a:t>
            </a:r>
            <a:endParaRPr lang="en-US" sz="2000" b="1" dirty="0" smtClean="0"/>
          </a:p>
          <a:p>
            <a:pPr marL="1169988" lvl="2" indent="-255588" algn="l" rtl="0" eaLnBrk="1" hangingPunct="1">
              <a:buClr>
                <a:schemeClr val="tx1"/>
              </a:buClr>
              <a:buFontTx/>
              <a:buNone/>
            </a:pPr>
            <a:endParaRPr lang="en-US" dirty="0" smtClean="0"/>
          </a:p>
          <a:p>
            <a:pPr marL="609600" indent="-609600" algn="l" eaLnBrk="1" hangingPunct="1"/>
            <a:endParaRPr lang="en-US" dirty="0" smtClean="0"/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 flipV="1">
            <a:off x="6429388" y="3000372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0" y="1000108"/>
            <a:ext cx="135729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الاسم التجاري ( فينتولين ) بخاخ الربو</a:t>
            </a:r>
            <a:endParaRPr lang="ar-SA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1428728" y="121442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858148" y="1571612"/>
            <a:ext cx="128585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انظر شريحه 8</a:t>
            </a:r>
            <a:endParaRPr lang="ar-SA" dirty="0"/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8429652" y="2571744"/>
            <a:ext cx="357190" cy="2143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59765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sz="3200" dirty="0" smtClean="0"/>
              <a:t>         B. </a:t>
            </a:r>
            <a:r>
              <a:rPr lang="en-US" sz="3200" b="1" dirty="0" err="1" smtClean="0"/>
              <a:t>Methyxanthins</a:t>
            </a:r>
            <a:endParaRPr lang="en-US" sz="3200" b="1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3200" dirty="0" smtClean="0"/>
              <a:t>		</a:t>
            </a:r>
            <a:r>
              <a:rPr lang="en-US" sz="2400" dirty="0" smtClean="0"/>
              <a:t>e.g.: </a:t>
            </a:r>
            <a:r>
              <a:rPr lang="en-US" sz="2400" dirty="0" err="1" smtClean="0"/>
              <a:t>Theophyline</a:t>
            </a:r>
            <a:r>
              <a:rPr lang="en-US" sz="2400" dirty="0" smtClean="0"/>
              <a:t>;  </a:t>
            </a:r>
            <a:r>
              <a:rPr lang="en-US" sz="2400" dirty="0" err="1" smtClean="0"/>
              <a:t>Aminophyline</a:t>
            </a:r>
            <a:endParaRPr lang="en-US" sz="24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3200" dirty="0" smtClean="0"/>
              <a:t>	  </a:t>
            </a:r>
            <a:r>
              <a:rPr lang="en-US" b="1" dirty="0" smtClean="0">
                <a:solidFill>
                  <a:srgbClr val="FFFF00"/>
                </a:solidFill>
              </a:rPr>
              <a:t>MOA:</a:t>
            </a:r>
            <a:r>
              <a:rPr lang="en-US" sz="3200" dirty="0" smtClean="0"/>
              <a:t>  </a:t>
            </a:r>
            <a:r>
              <a:rPr lang="ar-SA" sz="3200" dirty="0" smtClean="0"/>
              <a:t>انظر شريحه 8 للتوضيح</a:t>
            </a:r>
            <a:endParaRPr lang="en-US" sz="32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3200" dirty="0" smtClean="0"/>
              <a:t>		</a:t>
            </a:r>
            <a:r>
              <a:rPr lang="en-US" sz="2400" dirty="0" smtClean="0"/>
              <a:t>1. </a:t>
            </a:r>
            <a:r>
              <a:rPr lang="en-US" sz="2400" dirty="0" err="1" smtClean="0"/>
              <a:t>Bronchodilation</a:t>
            </a:r>
            <a:r>
              <a:rPr lang="en-US" sz="2400" dirty="0" smtClean="0"/>
              <a:t> via increasing the level of c-AMP 		   	 by inhibition of </a:t>
            </a:r>
            <a:r>
              <a:rPr lang="en-US" sz="2400" b="1" dirty="0" err="1" smtClean="0">
                <a:solidFill>
                  <a:srgbClr val="FF0000"/>
                </a:solidFill>
              </a:rPr>
              <a:t>phosphodieasterase</a:t>
            </a:r>
            <a:r>
              <a:rPr lang="ar-SA" sz="2400" b="1" dirty="0" smtClean="0">
                <a:solidFill>
                  <a:srgbClr val="FF0000"/>
                </a:solidFill>
              </a:rPr>
              <a:t>. الانزيم المسؤول عن تكسير ( سي اي ام بي )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ar-SA" sz="2400" dirty="0" smtClean="0"/>
              <a:t>		</a:t>
            </a:r>
            <a:r>
              <a:rPr lang="en-US" sz="2400" dirty="0" smtClean="0"/>
              <a:t>2. </a:t>
            </a:r>
            <a:r>
              <a:rPr lang="en-US" sz="2400" dirty="0" err="1" smtClean="0"/>
              <a:t>Theophyline</a:t>
            </a:r>
            <a:r>
              <a:rPr lang="en-US" sz="2400" dirty="0" smtClean="0"/>
              <a:t> is an universal </a:t>
            </a:r>
            <a:r>
              <a:rPr lang="en-US" sz="2400" b="1" dirty="0" smtClean="0">
                <a:solidFill>
                  <a:srgbClr val="FF0000"/>
                </a:solidFill>
              </a:rPr>
              <a:t>antagonist  at 			     	adenosine receptors </a:t>
            </a:r>
            <a:r>
              <a:rPr lang="en-US" sz="2400" dirty="0" smtClean="0"/>
              <a:t>??, thus causing 			          bronchial smooth muscle relaxation.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 smtClean="0"/>
              <a:t>	</a:t>
            </a:r>
            <a:r>
              <a:rPr lang="en-US" b="1" dirty="0" smtClean="0">
                <a:solidFill>
                  <a:srgbClr val="FFFF00"/>
                </a:solidFill>
              </a:rPr>
              <a:t>PK:</a:t>
            </a:r>
            <a:r>
              <a:rPr lang="en-US" sz="2400" dirty="0" smtClean="0"/>
              <a:t> Available in oral (e.g.: Sustained release) or </a:t>
            </a:r>
            <a:r>
              <a:rPr lang="en-US" sz="2400" dirty="0" err="1" smtClean="0"/>
              <a:t>injectable</a:t>
            </a:r>
            <a:r>
              <a:rPr lang="en-US" sz="2400" dirty="0" smtClean="0"/>
              <a:t> 		forms.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	         What is </a:t>
            </a:r>
            <a:r>
              <a:rPr lang="en-US" sz="2400" dirty="0" err="1" smtClean="0"/>
              <a:t>aminophyline</a:t>
            </a:r>
            <a:r>
              <a:rPr lang="en-US" sz="2400" dirty="0" smtClean="0"/>
              <a:t>? </a:t>
            </a:r>
            <a:r>
              <a:rPr lang="en-US" sz="2400" dirty="0" err="1" smtClean="0"/>
              <a:t>Theophyline</a:t>
            </a:r>
            <a:r>
              <a:rPr lang="en-US" sz="2400" dirty="0" smtClean="0"/>
              <a:t> +</a:t>
            </a:r>
            <a:r>
              <a:rPr lang="en-US" sz="2400" dirty="0" err="1" smtClean="0"/>
              <a:t>Ethylenediamine</a:t>
            </a:r>
            <a:endParaRPr lang="en-US" sz="24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 smtClean="0"/>
              <a:t>	It is a salt </a:t>
            </a:r>
            <a:r>
              <a:rPr lang="ar-SA" sz="2400" dirty="0" smtClean="0"/>
              <a:t>ملح يساعد الدواء على الذوبان</a:t>
            </a:r>
            <a:r>
              <a:rPr lang="en-US" sz="2400" dirty="0" smtClean="0"/>
              <a:t>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 smtClean="0"/>
              <a:t>	</a:t>
            </a:r>
            <a:r>
              <a:rPr lang="en-US" b="1" dirty="0" smtClean="0">
                <a:solidFill>
                  <a:srgbClr val="FFFF00"/>
                </a:solidFill>
              </a:rPr>
              <a:t>Side Effects</a:t>
            </a:r>
            <a:r>
              <a:rPr lang="en-US" sz="2400" b="1" dirty="0" smtClean="0">
                <a:solidFill>
                  <a:srgbClr val="FF0000"/>
                </a:solidFill>
              </a:rPr>
              <a:t>: Low therapeutic index </a:t>
            </a:r>
            <a:r>
              <a:rPr lang="ar-SA" sz="2400" b="1" dirty="0" smtClean="0">
                <a:solidFill>
                  <a:srgbClr val="FF0000"/>
                </a:solidFill>
              </a:rPr>
              <a:t>عالي السميه ( تقارب بين الجرعه الفعاله والسامه )</a:t>
            </a:r>
            <a:r>
              <a:rPr lang="en-US" sz="2400" dirty="0" smtClean="0"/>
              <a:t>; GI upset; CNS 	stimulation; CVS as tachycardia and   cardiac 	output; renal </a:t>
            </a:r>
            <a:r>
              <a:rPr lang="en-US" sz="2400" dirty="0" err="1" smtClean="0"/>
              <a:t>diuresis</a:t>
            </a:r>
            <a:r>
              <a:rPr lang="en-US" sz="2400" dirty="0" smtClean="0"/>
              <a:t>.	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400" b="1" dirty="0" smtClean="0"/>
              <a:t>	Why do </a:t>
            </a:r>
            <a:r>
              <a:rPr lang="en-US" sz="2400" b="1" dirty="0" err="1" smtClean="0"/>
              <a:t>theophyline</a:t>
            </a:r>
            <a:r>
              <a:rPr lang="en-US" sz="2400" b="1" dirty="0" smtClean="0"/>
              <a:t>  not  commonly used nowadays? </a:t>
            </a:r>
            <a:r>
              <a:rPr lang="ar-SA" sz="2400" b="1" dirty="0" smtClean="0"/>
              <a:t>بسبب سميته العاليه</a:t>
            </a: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ar-SA" sz="2400" b="1" dirty="0" smtClean="0"/>
              <a:t>	</a:t>
            </a:r>
          </a:p>
          <a:p>
            <a:pPr algn="l" rtl="0" eaLnBrk="1" hangingPunct="1">
              <a:lnSpc>
                <a:spcPct val="80000"/>
              </a:lnSpc>
            </a:pPr>
            <a:endParaRPr lang="ar-SA" sz="2400" b="1" dirty="0" smtClean="0"/>
          </a:p>
          <a:p>
            <a:pPr algn="l" rtl="0" eaLnBrk="1" hangingPunct="1">
              <a:lnSpc>
                <a:spcPct val="80000"/>
              </a:lnSpc>
            </a:pPr>
            <a:endParaRPr lang="ar-SA" sz="2400" b="1" dirty="0" smtClean="0"/>
          </a:p>
          <a:p>
            <a:pPr algn="l" rtl="0" eaLnBrk="1" hangingPunct="1">
              <a:lnSpc>
                <a:spcPct val="80000"/>
              </a:lnSpc>
            </a:pPr>
            <a:endParaRPr lang="ar-SA" sz="2400" b="1" dirty="0" smtClean="0"/>
          </a:p>
          <a:p>
            <a:pPr algn="l" rtl="0" eaLnBrk="1" hangingPunct="1">
              <a:lnSpc>
                <a:spcPct val="80000"/>
              </a:lnSpc>
            </a:pPr>
            <a:endParaRPr lang="en-US" sz="2400" b="1" dirty="0" smtClean="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6572264" y="492919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60000">
            <a:off x="1528763" y="-995363"/>
            <a:ext cx="6248400" cy="915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1472" y="214290"/>
            <a:ext cx="1785950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شريحه مهمه جدا وتلخص استخدامات الادويه السابقه</a:t>
            </a:r>
            <a:endParaRPr lang="ar-SA" dirty="0"/>
          </a:p>
        </p:txBody>
      </p:sp>
      <p:sp>
        <p:nvSpPr>
          <p:cNvPr id="4" name="Down Arrow 3"/>
          <p:cNvSpPr/>
          <p:nvPr/>
        </p:nvSpPr>
        <p:spPr>
          <a:xfrm>
            <a:off x="6786578" y="571480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own Arrow 4"/>
          <p:cNvSpPr/>
          <p:nvPr/>
        </p:nvSpPr>
        <p:spPr>
          <a:xfrm>
            <a:off x="6715140" y="2357430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own Arrow 5"/>
          <p:cNvSpPr/>
          <p:nvPr/>
        </p:nvSpPr>
        <p:spPr>
          <a:xfrm rot="19571925">
            <a:off x="1500166" y="3714752"/>
            <a:ext cx="500066" cy="357190"/>
          </a:xfrm>
          <a:prstGeom prst="downArrow">
            <a:avLst>
              <a:gd name="adj1" fmla="val 50000"/>
              <a:gd name="adj2" fmla="val 38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ight Arrow 6"/>
          <p:cNvSpPr/>
          <p:nvPr/>
        </p:nvSpPr>
        <p:spPr>
          <a:xfrm rot="11736339">
            <a:off x="6108392" y="4294715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597650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          </a:t>
            </a:r>
            <a:r>
              <a:rPr lang="en-US" b="1" dirty="0" smtClean="0"/>
              <a:t>C. </a:t>
            </a:r>
            <a:r>
              <a:rPr lang="en-US" b="1" dirty="0" err="1" smtClean="0"/>
              <a:t>Antimuscarinic</a:t>
            </a:r>
            <a:r>
              <a:rPr lang="en-US" b="1" dirty="0" smtClean="0"/>
              <a:t> Drugs:</a:t>
            </a:r>
          </a:p>
          <a:p>
            <a:pPr algn="l" rtl="0" eaLnBrk="1" hangingPunct="1"/>
            <a:r>
              <a:rPr lang="en-US" dirty="0" smtClean="0"/>
              <a:t>	History: </a:t>
            </a:r>
            <a:r>
              <a:rPr lang="ar-SA" dirty="0" smtClean="0"/>
              <a:t>اصله من ماده ( الاتروبين ) ولكن مشكلتها انها تمتص عبر الجهاز الهضمي لانها ثلاثيه النتروجين</a:t>
            </a:r>
            <a:endParaRPr lang="en-US" dirty="0" smtClean="0"/>
          </a:p>
          <a:p>
            <a:pPr algn="l" rtl="0" eaLnBrk="1" hangingPunct="1"/>
            <a:r>
              <a:rPr lang="en-US" dirty="0" smtClean="0"/>
              <a:t>	e.g.: </a:t>
            </a:r>
            <a:r>
              <a:rPr lang="ar-SA" dirty="0" smtClean="0"/>
              <a:t>تم تطوير هذه المركبات الرباعيه النتروجين التي لا تمتص عبر الجهاز الهضمي وتعمل عمل الاتروبين</a:t>
            </a:r>
            <a:r>
              <a:rPr lang="en-US" dirty="0" smtClean="0"/>
              <a:t> </a:t>
            </a:r>
            <a:r>
              <a:rPr lang="en-US" dirty="0" err="1" smtClean="0"/>
              <a:t>Ipratropium</a:t>
            </a:r>
            <a:r>
              <a:rPr lang="en-US" dirty="0" smtClean="0"/>
              <a:t>; </a:t>
            </a:r>
            <a:r>
              <a:rPr lang="en-US" dirty="0" err="1" smtClean="0"/>
              <a:t>Tiotropium</a:t>
            </a:r>
            <a:r>
              <a:rPr lang="en-US" dirty="0" smtClean="0"/>
              <a:t> (long Acting)</a:t>
            </a:r>
          </a:p>
          <a:p>
            <a:pPr algn="l" rtl="0" eaLnBrk="1" hangingPunct="1"/>
            <a:r>
              <a:rPr lang="en-US" dirty="0" smtClean="0"/>
              <a:t>	</a:t>
            </a:r>
            <a:r>
              <a:rPr lang="en-US" b="1" dirty="0" smtClean="0"/>
              <a:t>MOA:</a:t>
            </a:r>
            <a:r>
              <a:rPr lang="en-US" dirty="0" smtClean="0"/>
              <a:t>  </a:t>
            </a:r>
            <a:r>
              <a:rPr lang="ar-SA" dirty="0" smtClean="0"/>
              <a:t> تسمى هذه المجموعه</a:t>
            </a:r>
            <a:r>
              <a:rPr lang="en-US" dirty="0" smtClean="0"/>
              <a:t> &gt;&gt;</a:t>
            </a:r>
            <a:r>
              <a:rPr lang="en-US" dirty="0" err="1" smtClean="0"/>
              <a:t>vegal</a:t>
            </a:r>
            <a:r>
              <a:rPr lang="en-US" dirty="0" smtClean="0"/>
              <a:t> antagonist 	</a:t>
            </a:r>
          </a:p>
          <a:p>
            <a:pPr algn="l" rtl="0" eaLnBrk="1" hangingPunct="1"/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PK:</a:t>
            </a:r>
            <a:r>
              <a:rPr lang="en-US" dirty="0" smtClean="0"/>
              <a:t> Only to be given by inhalation or by nebulizer </a:t>
            </a:r>
            <a:r>
              <a:rPr lang="ar-SA" dirty="0" smtClean="0"/>
              <a:t>لانها لا تمتص عبر الجهاز الهضمي</a:t>
            </a:r>
            <a:r>
              <a:rPr lang="en-US" dirty="0" smtClean="0"/>
              <a:t> ; with slow onset and longer duration as compared 	to 	</a:t>
            </a:r>
            <a:r>
              <a:rPr lang="en-US" dirty="0" err="1" smtClean="0"/>
              <a:t>salbutamol</a:t>
            </a:r>
            <a:r>
              <a:rPr lang="en-US" dirty="0" smtClean="0"/>
              <a:t>.</a:t>
            </a:r>
          </a:p>
          <a:p>
            <a:pPr algn="l" rtl="0" eaLnBrk="1" hangingPunct="1"/>
            <a:r>
              <a:rPr lang="en-US" dirty="0" smtClean="0"/>
              <a:t>	Why </a:t>
            </a:r>
            <a:r>
              <a:rPr lang="en-US" dirty="0" err="1" smtClean="0"/>
              <a:t>Ipratropium</a:t>
            </a:r>
            <a:r>
              <a:rPr lang="en-US" dirty="0" smtClean="0"/>
              <a:t> or </a:t>
            </a:r>
            <a:r>
              <a:rPr lang="en-US" dirty="0" err="1" smtClean="0"/>
              <a:t>Tiotropium</a:t>
            </a:r>
            <a:r>
              <a:rPr lang="en-US" dirty="0" smtClean="0"/>
              <a:t>  are good choices  for 	patients  with </a:t>
            </a:r>
            <a:r>
              <a:rPr lang="en-US" b="1" dirty="0" smtClean="0">
                <a:solidFill>
                  <a:srgbClr val="FF0000"/>
                </a:solidFill>
              </a:rPr>
              <a:t>COPD</a:t>
            </a:r>
            <a:r>
              <a:rPr lang="en-US" dirty="0" smtClean="0"/>
              <a:t>? (see figure) </a:t>
            </a:r>
            <a:r>
              <a:rPr lang="ar-SA" dirty="0" smtClean="0"/>
              <a:t>لانها تقلل الافرازات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1031</TotalTime>
  <Words>480</Words>
  <Application>Microsoft Office PowerPoint</Application>
  <PresentationFormat>On-screen Show (4:3)</PresentationFormat>
  <Paragraphs>218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Synthesis of eicosanoids and sites of inhibitory effects of anti-inflammatory drugs </vt:lpstr>
      <vt:lpstr>Slide 15</vt:lpstr>
      <vt:lpstr>Slide 16</vt:lpstr>
      <vt:lpstr>Slide 17</vt:lpstr>
      <vt:lpstr>Slide 18</vt:lpstr>
      <vt:lpstr>Slide 19</vt:lpstr>
      <vt:lpstr>Slide 20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Dr.Haidar</dc:creator>
  <cp:lastModifiedBy>عبووووودي</cp:lastModifiedBy>
  <cp:revision>48</cp:revision>
  <dcterms:created xsi:type="dcterms:W3CDTF">2006-04-17T09:18:46Z</dcterms:created>
  <dcterms:modified xsi:type="dcterms:W3CDTF">2010-03-02T17:58:22Z</dcterms:modified>
</cp:coreProperties>
</file>