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8" r:id="rId2"/>
    <p:sldId id="261" r:id="rId3"/>
    <p:sldId id="259" r:id="rId4"/>
    <p:sldId id="257" r:id="rId5"/>
    <p:sldId id="263" r:id="rId6"/>
    <p:sldId id="264" r:id="rId7"/>
    <p:sldId id="265" r:id="rId8"/>
    <p:sldId id="274" r:id="rId9"/>
    <p:sldId id="275" r:id="rId10"/>
    <p:sldId id="278" r:id="rId11"/>
    <p:sldId id="277" r:id="rId12"/>
    <p:sldId id="285" r:id="rId13"/>
    <p:sldId id="282" r:id="rId14"/>
    <p:sldId id="284" r:id="rId15"/>
    <p:sldId id="287" r:id="rId16"/>
    <p:sldId id="289" r:id="rId17"/>
    <p:sldId id="291" r:id="rId18"/>
    <p:sldId id="293" r:id="rId19"/>
    <p:sldId id="295" r:id="rId20"/>
    <p:sldId id="297" r:id="rId21"/>
    <p:sldId id="299" r:id="rId22"/>
    <p:sldId id="301" r:id="rId23"/>
    <p:sldId id="303" r:id="rId24"/>
    <p:sldId id="305" r:id="rId25"/>
    <p:sldId id="30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48" autoAdjust="0"/>
  </p:normalViewPr>
  <p:slideViewPr>
    <p:cSldViewPr>
      <p:cViewPr varScale="1">
        <p:scale>
          <a:sx n="76" d="100"/>
          <a:sy n="76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077FE-3FAB-41A1-9EEA-77D8667DD859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DF39D-3791-46B9-BD2B-A4FA0D2B06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DF39D-3791-46B9-BD2B-A4FA0D2B06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98E2E-3B76-4076-979B-28BC1C00D545}" type="slidenum">
              <a:rPr lang="ar-SA"/>
              <a:pPr/>
              <a:t>18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6D677-4D1B-4893-AEC3-AEFAF1E749F6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E731E-28EF-4BD5-AF5B-C6EE4B6C944D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08F5ED-318A-402A-89C2-F8F44FFACCCB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C0673-4CBB-4028-81EC-AD7B2F9F1396}" type="slidenum">
              <a:rPr lang="ar-SA"/>
              <a:pPr/>
              <a:t>22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79FA0-BC54-47AC-8C29-CC955E365664}" type="slidenum">
              <a:rPr lang="ar-SA"/>
              <a:pPr/>
              <a:t>23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EC094-9A35-4203-B545-8BDE996532AF}" type="slidenum">
              <a:rPr lang="ar-SA"/>
              <a:pPr/>
              <a:t>24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8D8BC-666D-4227-A146-1D0484D76B0C}" type="slidenum">
              <a:rPr lang="ar-SA"/>
              <a:pPr/>
              <a:t>25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6A58E-9745-4ADB-A0E8-0262A950C5B9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EE38F-295C-4204-8077-D362840E06D3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23AE19-8DD9-4C5D-A4F4-DF75F866DC8B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5A5E18-09A1-4496-9EBD-5C1D45CA029C}" type="slidenum">
              <a:rPr lang="ar-SA"/>
              <a:pPr/>
              <a:t>13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635C9-4283-4286-BDCB-14AD72544FF7}" type="slidenum">
              <a:rPr lang="ar-SA"/>
              <a:pPr/>
              <a:t>14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1EBDA-3039-4BFC-9DDF-785287C06050}" type="slidenum">
              <a:rPr lang="ar-SA"/>
              <a:pPr/>
              <a:t>15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    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8D21E-3E4B-4842-8943-91811ABF4ADF}" type="slidenum">
              <a:rPr lang="ar-SA"/>
              <a:pPr/>
              <a:t>16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F7C0C8-8235-42B4-9521-1236E14A087A}" type="slidenum">
              <a:rPr lang="ar-SA"/>
              <a:pPr/>
              <a:t>17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7DC6-39A3-4076-9439-7B319A743DCA}" type="datetimeFigureOut">
              <a:rPr lang="en-US" smtClean="0"/>
              <a:pPr/>
              <a:t>3/12/2010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2B8FE-C036-4007-A3B5-CB3A05DFB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Word_97_-_2003_Document1.doc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Respiratory Tract Infections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(RTI’s)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en-US" sz="3800" b="1" dirty="0" err="1" smtClean="0">
                <a:solidFill>
                  <a:srgbClr val="00B0F0"/>
                </a:solidFill>
              </a:rPr>
              <a:t>Cassifications</a:t>
            </a:r>
            <a:r>
              <a:rPr lang="en-US" sz="3800" b="1" dirty="0" smtClean="0">
                <a:solidFill>
                  <a:srgbClr val="00B0F0"/>
                </a:solidFill>
              </a:rPr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Upper respiratory tract infections(URTI’s</a:t>
            </a:r>
            <a:r>
              <a:rPr lang="en-US" b="1" dirty="0" smtClean="0"/>
              <a:t>). </a:t>
            </a:r>
            <a:r>
              <a:rPr lang="ar-SA" b="1" dirty="0" smtClean="0"/>
              <a:t>عاده  بسبب الفيروسات والتي لا يستخدم ضدها مضاد حيوي</a:t>
            </a:r>
            <a:endParaRPr lang="en-US" b="1" dirty="0" smtClean="0"/>
          </a:p>
          <a:p>
            <a:pPr algn="l">
              <a:buFont typeface="Arial" pitchFamily="34" charset="0"/>
              <a:buChar char="•"/>
            </a:pPr>
            <a:r>
              <a:rPr lang="en-US" b="1" dirty="0" smtClean="0"/>
              <a:t>Lower respiratory tract infections(LRTI’s).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6997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rgbClr val="00B050"/>
                </a:solidFill>
              </a:rPr>
              <a:t>Absorption, distribution &amp; metabolism of </a:t>
            </a:r>
            <a:r>
              <a:rPr lang="en-US" sz="2400" b="1" dirty="0" err="1" smtClean="0">
                <a:solidFill>
                  <a:srgbClr val="00B050"/>
                </a:solidFill>
              </a:rPr>
              <a:t>penicillins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7432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dirty="0" smtClean="0"/>
              <a:t>Given orally or </a:t>
            </a:r>
            <a:r>
              <a:rPr lang="en-US" dirty="0" err="1" smtClean="0"/>
              <a:t>parenterally</a:t>
            </a:r>
            <a:r>
              <a:rPr lang="en-US" dirty="0" smtClean="0"/>
              <a:t> </a:t>
            </a:r>
            <a:r>
              <a:rPr lang="ar-SA" dirty="0" smtClean="0"/>
              <a:t>عند اعطائه عبر الحقن يجب عمل اختبار حساسيه ( مهمه )</a:t>
            </a:r>
            <a:endParaRPr lang="en-US" dirty="0" smtClean="0"/>
          </a:p>
          <a:p>
            <a:pPr algn="l">
              <a:lnSpc>
                <a:spcPct val="80000"/>
              </a:lnSpc>
              <a:defRPr/>
            </a:pPr>
            <a:r>
              <a:rPr lang="en-US" dirty="0" smtClean="0"/>
              <a:t>Not metabolized in human.</a:t>
            </a:r>
          </a:p>
          <a:p>
            <a:pPr algn="l">
              <a:lnSpc>
                <a:spcPct val="80000"/>
              </a:lnSpc>
              <a:defRPr/>
            </a:pPr>
            <a:r>
              <a:rPr lang="en-US" dirty="0" smtClean="0"/>
              <a:t>Relatively lipid insoluble.</a:t>
            </a:r>
          </a:p>
          <a:p>
            <a:pPr algn="l">
              <a:lnSpc>
                <a:spcPct val="80000"/>
              </a:lnSpc>
              <a:defRPr/>
            </a:pPr>
            <a:r>
              <a:rPr lang="en-US" dirty="0" smtClean="0"/>
              <a:t>Excreted mostly </a:t>
            </a:r>
            <a:r>
              <a:rPr lang="en-US" dirty="0" smtClean="0"/>
              <a:t>unchanged </a:t>
            </a:r>
            <a:r>
              <a:rPr lang="ar-SA" dirty="0" smtClean="0"/>
              <a:t>غير متغير التركيب</a:t>
            </a:r>
            <a:r>
              <a:rPr lang="en-US" dirty="0" smtClean="0"/>
              <a:t> </a:t>
            </a:r>
            <a:r>
              <a:rPr lang="en-US" dirty="0" smtClean="0"/>
              <a:t>in urine.</a:t>
            </a:r>
          </a:p>
          <a:p>
            <a:pPr algn="l">
              <a:lnSpc>
                <a:spcPct val="80000"/>
              </a:lnSpc>
              <a:defRPr/>
            </a:pPr>
            <a:r>
              <a:rPr lang="en-US" dirty="0" smtClean="0"/>
              <a:t>Half-life  30-60 min ( increased in renal </a:t>
            </a:r>
            <a:r>
              <a:rPr lang="en-US" dirty="0" smtClean="0"/>
              <a:t>failure </a:t>
            </a:r>
            <a:r>
              <a:rPr lang="ar-SA" dirty="0" smtClean="0"/>
              <a:t>لانه يخرج من الجسم عبر الكليه</a:t>
            </a:r>
            <a:r>
              <a:rPr lang="en-US" dirty="0" smtClean="0"/>
              <a:t>).   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15200" y="3429000"/>
            <a:ext cx="1828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اذا كان هناك نوع واحد من مجموعه البنسلين يحدث  فرط حساسيه للمريض فهذا يعني ان كل الانواع في المجموعه تسوي سيم سيم</a:t>
            </a:r>
            <a:endParaRPr lang="ar-SA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553200" y="39624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Adverse effects of penicillins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700213"/>
            <a:ext cx="8540750" cy="4800600"/>
          </a:xfrm>
        </p:spPr>
        <p:txBody>
          <a:bodyPr>
            <a:normAutofit lnSpcReduction="10000"/>
          </a:bodyPr>
          <a:lstStyle/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</a:rPr>
              <a:t>1.Hypersensitivity </a:t>
            </a:r>
            <a:r>
              <a:rPr lang="ar-SA" sz="2400" b="1" dirty="0" smtClean="0">
                <a:solidFill>
                  <a:srgbClr val="FF3300"/>
                </a:solidFill>
              </a:rPr>
              <a:t>رد حساسيه مفرطه</a:t>
            </a:r>
            <a:r>
              <a:rPr lang="en-US" sz="2400" b="1" dirty="0" smtClean="0">
                <a:solidFill>
                  <a:srgbClr val="FF3300"/>
                </a:solidFill>
              </a:rPr>
              <a:t> </a:t>
            </a:r>
            <a:r>
              <a:rPr lang="en-US" sz="2400" b="1" dirty="0" smtClean="0">
                <a:solidFill>
                  <a:srgbClr val="FF3300"/>
                </a:solidFill>
              </a:rPr>
              <a:t>reactions</a:t>
            </a:r>
            <a:r>
              <a:rPr lang="en-US" sz="2000" b="1" dirty="0" smtClean="0"/>
              <a:t> ( occur in 1-10% of pts; 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                                                         fatality occur in 0.002%)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   </a:t>
            </a:r>
            <a:r>
              <a:rPr lang="ar-SA" sz="2000" b="1" dirty="0" smtClean="0"/>
              <a:t>انواع الحساسيه اللي يسببها البنسلين</a:t>
            </a:r>
            <a:r>
              <a:rPr lang="en-US" sz="2000" b="1" dirty="0" smtClean="0">
                <a:solidFill>
                  <a:schemeClr val="accent2"/>
                </a:solidFill>
              </a:rPr>
              <a:t>( immediate </a:t>
            </a:r>
            <a:r>
              <a:rPr lang="ar-SA" sz="2000" b="1" dirty="0" smtClean="0">
                <a:solidFill>
                  <a:schemeClr val="accent2"/>
                </a:solidFill>
              </a:rPr>
              <a:t>اخطر نوع</a:t>
            </a:r>
            <a:r>
              <a:rPr lang="en-US" sz="2000" b="1" dirty="0" smtClean="0">
                <a:solidFill>
                  <a:schemeClr val="accent2"/>
                </a:solidFill>
              </a:rPr>
              <a:t>, </a:t>
            </a:r>
            <a:r>
              <a:rPr lang="en-US" sz="2000" b="1" dirty="0" smtClean="0">
                <a:solidFill>
                  <a:schemeClr val="accent2"/>
                </a:solidFill>
              </a:rPr>
              <a:t>accelerated &amp; late allergic </a:t>
            </a:r>
            <a:r>
              <a:rPr lang="en-US" sz="2000" b="1" dirty="0" err="1" smtClean="0">
                <a:solidFill>
                  <a:schemeClr val="accent2"/>
                </a:solidFill>
              </a:rPr>
              <a:t>rxns</a:t>
            </a:r>
            <a:r>
              <a:rPr lang="en-US" sz="2000" b="1" dirty="0" smtClean="0">
                <a:solidFill>
                  <a:schemeClr val="accent2"/>
                </a:solidFill>
              </a:rPr>
              <a:t>) </a:t>
            </a:r>
            <a:r>
              <a:rPr lang="en-US" sz="2000" b="1" dirty="0" smtClean="0">
                <a:solidFill>
                  <a:schemeClr val="accent2"/>
                </a:solidFill>
              </a:rPr>
              <a:t>    </a:t>
            </a:r>
            <a:r>
              <a:rPr lang="en-US" sz="2000" b="1" dirty="0" smtClean="0">
                <a:solidFill>
                  <a:schemeClr val="hlink"/>
                </a:solidFill>
              </a:rPr>
              <a:t>** Cross-reactions </a:t>
            </a:r>
            <a:r>
              <a:rPr lang="ar-SA" sz="2000" b="1" dirty="0" smtClean="0">
                <a:solidFill>
                  <a:schemeClr val="hlink"/>
                </a:solidFill>
              </a:rPr>
              <a:t>المربع الازرق في الشريحه القادمه هو معنى هذا المصطلح</a:t>
            </a:r>
            <a:endParaRPr lang="en-US" sz="2000" b="1" dirty="0" smtClean="0">
              <a:solidFill>
                <a:schemeClr val="hlink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1800" dirty="0" err="1" smtClean="0"/>
              <a:t>Urticarial</a:t>
            </a:r>
            <a:r>
              <a:rPr lang="en-US" sz="1800" dirty="0" smtClean="0"/>
              <a:t> rash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      Fever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1800" dirty="0" err="1" smtClean="0"/>
              <a:t>Bronchspasm</a:t>
            </a:r>
            <a:endParaRPr lang="en-US" sz="1800" dirty="0" smtClean="0"/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1800" dirty="0" err="1" smtClean="0"/>
              <a:t>Hypotention</a:t>
            </a:r>
            <a:endParaRPr lang="en-US" sz="1800" dirty="0" smtClean="0"/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      Serum sickness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1800" dirty="0" err="1" smtClean="0"/>
              <a:t>Exfoliative</a:t>
            </a:r>
            <a:r>
              <a:rPr lang="en-US" sz="1800" dirty="0" smtClean="0"/>
              <a:t> dermatitis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      Stevens- Johnson syndrome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        Anaphylaxis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</a:rPr>
              <a:t>2. Super </a:t>
            </a:r>
            <a:r>
              <a:rPr lang="en-US" sz="2400" b="1" dirty="0" smtClean="0">
                <a:solidFill>
                  <a:srgbClr val="FF3300"/>
                </a:solidFill>
              </a:rPr>
              <a:t>infections </a:t>
            </a:r>
            <a:r>
              <a:rPr lang="ar-SA" sz="2400" b="1" dirty="0" smtClean="0">
                <a:solidFill>
                  <a:srgbClr val="FF3300"/>
                </a:solidFill>
              </a:rPr>
              <a:t>اصابه بعدوى بكتيريه اخرى لان البنسلين يقضي على النورمال فلورا فتقل حصانه الجسم ضد البكتيريا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</a:rPr>
              <a:t>3. </a:t>
            </a:r>
            <a:r>
              <a:rPr lang="en-US" sz="2400" b="1" dirty="0" smtClean="0">
                <a:solidFill>
                  <a:srgbClr val="FF3300"/>
                </a:solidFill>
              </a:rPr>
              <a:t>Diarrhea </a:t>
            </a:r>
            <a:r>
              <a:rPr lang="ar-SA" sz="2400" b="1" dirty="0" smtClean="0">
                <a:solidFill>
                  <a:srgbClr val="FF3300"/>
                </a:solidFill>
              </a:rPr>
              <a:t>اذا كانت حاده يجب وقف الدواء</a:t>
            </a:r>
            <a:endParaRPr lang="en-US" sz="2400" b="1" dirty="0" smtClean="0">
              <a:solidFill>
                <a:srgbClr val="FF3300"/>
              </a:solidFill>
            </a:endParaRP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FF3300"/>
                </a:solidFill>
              </a:rPr>
              <a:t>4. May cause </a:t>
            </a:r>
            <a:r>
              <a:rPr lang="en-US" sz="2400" b="1" dirty="0" smtClean="0">
                <a:solidFill>
                  <a:srgbClr val="FF3300"/>
                </a:solidFill>
              </a:rPr>
              <a:t>convulsions </a:t>
            </a:r>
            <a:r>
              <a:rPr lang="ar-SA" sz="2400" b="1" dirty="0" smtClean="0">
                <a:solidFill>
                  <a:srgbClr val="FF3300"/>
                </a:solidFill>
              </a:rPr>
              <a:t>الصرع</a:t>
            </a:r>
            <a:r>
              <a:rPr lang="en-US" sz="2400" b="1" dirty="0" smtClean="0"/>
              <a:t> </a:t>
            </a:r>
            <a:r>
              <a:rPr lang="en-US" sz="2400" b="1" dirty="0" smtClean="0"/>
              <a:t>after high doses by </a:t>
            </a:r>
            <a:r>
              <a:rPr lang="en-US" sz="2400" b="1" dirty="0" err="1" smtClean="0"/>
              <a:t>i.v</a:t>
            </a:r>
            <a:r>
              <a:rPr lang="en-US" sz="2400" b="1" dirty="0" smtClean="0"/>
              <a:t> or in                                        renal failure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828800"/>
            <a:ext cx="7239000" cy="48768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>Cephalosporin </a:t>
            </a:r>
            <a:r>
              <a:rPr lang="ar-SA" b="1" dirty="0" smtClean="0">
                <a:solidFill>
                  <a:srgbClr val="00B050"/>
                </a:solidFill>
              </a:rPr>
              <a:t>يستخدم في العمليات الجراحيه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</a:p>
          <a:p>
            <a:pPr algn="l"/>
            <a:r>
              <a:rPr lang="ar-SA" dirty="0" smtClean="0">
                <a:solidFill>
                  <a:srgbClr val="00B050"/>
                </a:solidFill>
              </a:rPr>
              <a:t>له ثلاثه اجيال :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1</a:t>
            </a:r>
            <a:r>
              <a:rPr lang="en-US" baseline="30000" dirty="0" smtClean="0">
                <a:solidFill>
                  <a:srgbClr val="00B050"/>
                </a:solidFill>
              </a:rPr>
              <a:t>st</a:t>
            </a:r>
            <a:r>
              <a:rPr lang="en-US" dirty="0" smtClean="0">
                <a:solidFill>
                  <a:srgbClr val="00B050"/>
                </a:solidFill>
              </a:rPr>
              <a:t> : against gram +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</a:rPr>
              <a:t>nd</a:t>
            </a:r>
            <a:r>
              <a:rPr lang="en-US" dirty="0" smtClean="0">
                <a:solidFill>
                  <a:srgbClr val="00B050"/>
                </a:solidFill>
              </a:rPr>
              <a:t> : few amount of gram –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3</a:t>
            </a:r>
            <a:r>
              <a:rPr lang="en-US" baseline="30000" dirty="0" smtClean="0">
                <a:solidFill>
                  <a:srgbClr val="00B050"/>
                </a:solidFill>
              </a:rPr>
              <a:t>rd</a:t>
            </a:r>
            <a:r>
              <a:rPr lang="en-US" dirty="0" smtClean="0">
                <a:solidFill>
                  <a:srgbClr val="00B050"/>
                </a:solidFill>
              </a:rPr>
              <a:t> : wider range of gram - </a:t>
            </a:r>
            <a:endParaRPr lang="en-US" dirty="0" smtClean="0">
              <a:solidFill>
                <a:srgbClr val="00B050"/>
              </a:solidFill>
            </a:endParaRPr>
          </a:p>
          <a:p>
            <a:pPr algn="l"/>
            <a:r>
              <a:rPr lang="en-US" dirty="0" err="1" smtClean="0">
                <a:solidFill>
                  <a:schemeClr val="accent2"/>
                </a:solidFill>
              </a:rPr>
              <a:t>Cefuroxime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err="1" smtClean="0">
                <a:solidFill>
                  <a:schemeClr val="accent2"/>
                </a:solidFill>
              </a:rPr>
              <a:t>axetil</a:t>
            </a:r>
            <a:r>
              <a:rPr lang="en-US" dirty="0" smtClean="0">
                <a:solidFill>
                  <a:schemeClr val="accent2"/>
                </a:solidFill>
              </a:rPr>
              <a:t> &gt;&gt; 2</a:t>
            </a:r>
            <a:r>
              <a:rPr 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  <a:p>
            <a:pPr algn="l"/>
            <a:r>
              <a:rPr lang="en-US" dirty="0" err="1" smtClean="0">
                <a:solidFill>
                  <a:schemeClr val="accent2"/>
                </a:solidFill>
              </a:rPr>
              <a:t>Ceftazidime</a:t>
            </a:r>
            <a:r>
              <a:rPr lang="en-US" dirty="0" smtClean="0">
                <a:solidFill>
                  <a:schemeClr val="accent2"/>
                </a:solidFill>
              </a:rPr>
              <a:t>&gt;&gt;3</a:t>
            </a:r>
            <a:r>
              <a:rPr lang="en-US" baseline="30000" dirty="0" smtClean="0">
                <a:solidFill>
                  <a:schemeClr val="accent2"/>
                </a:solidFill>
              </a:rPr>
              <a:t>rd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  <a:r>
              <a:rPr lang="ar-SA" dirty="0" smtClean="0">
                <a:solidFill>
                  <a:schemeClr val="accent2"/>
                </a:solidFill>
              </a:rPr>
              <a:t>يستخدم للحالات الخطيره</a:t>
            </a:r>
            <a:endParaRPr lang="en-US" dirty="0" smtClean="0">
              <a:solidFill>
                <a:schemeClr val="accent2"/>
              </a:solidFill>
            </a:endParaRPr>
          </a:p>
          <a:p>
            <a:pPr algn="l"/>
            <a:r>
              <a:rPr lang="en-US" dirty="0" err="1" smtClean="0">
                <a:solidFill>
                  <a:schemeClr val="accent2"/>
                </a:solidFill>
              </a:rPr>
              <a:t>Cefactor</a:t>
            </a:r>
            <a:r>
              <a:rPr lang="en-US" dirty="0" smtClean="0">
                <a:solidFill>
                  <a:schemeClr val="accent2"/>
                </a:solidFill>
              </a:rPr>
              <a:t> &gt;&gt; 2</a:t>
            </a:r>
            <a:r>
              <a:rPr lang="en-US" baseline="30000" dirty="0" smtClean="0">
                <a:solidFill>
                  <a:schemeClr val="accent2"/>
                </a:solidFill>
              </a:rPr>
              <a:t>nd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 smtClean="0">
              <a:solidFill>
                <a:schemeClr val="accent2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dirty="0" smtClean="0"/>
              <a:t>B-</a:t>
            </a:r>
            <a:r>
              <a:rPr lang="en-US" dirty="0" err="1" smtClean="0"/>
              <a:t>Lactam</a:t>
            </a:r>
            <a:r>
              <a:rPr lang="en-US" dirty="0" smtClean="0"/>
              <a:t> </a:t>
            </a:r>
            <a:r>
              <a:rPr lang="en-US" dirty="0" smtClean="0"/>
              <a:t>antibiotics ( similar to </a:t>
            </a:r>
            <a:r>
              <a:rPr lang="en-US" dirty="0" err="1" smtClean="0"/>
              <a:t>penicillins</a:t>
            </a:r>
            <a:r>
              <a:rPr lang="en-US" dirty="0" smtClean="0"/>
              <a:t>)</a:t>
            </a:r>
          </a:p>
          <a:p>
            <a:pPr algn="l">
              <a:lnSpc>
                <a:spcPct val="80000"/>
              </a:lnSpc>
            </a:pPr>
            <a:r>
              <a:rPr lang="en-US" dirty="0" smtClean="0"/>
              <a:t>Broad </a:t>
            </a:r>
            <a:r>
              <a:rPr lang="en-US" dirty="0" smtClean="0"/>
              <a:t>spectrum </a:t>
            </a:r>
            <a:r>
              <a:rPr lang="ar-SA" dirty="0" smtClean="0"/>
              <a:t>واسع التاثير</a:t>
            </a:r>
            <a:endParaRPr lang="en-US" dirty="0" smtClean="0"/>
          </a:p>
          <a:p>
            <a:pPr algn="l">
              <a:lnSpc>
                <a:spcPct val="80000"/>
              </a:lnSpc>
            </a:pPr>
            <a:r>
              <a:rPr lang="en-US" dirty="0" smtClean="0"/>
              <a:t>Act by inhibition of bacterial cell wall synthesis.</a:t>
            </a:r>
          </a:p>
          <a:p>
            <a:pPr algn="l">
              <a:lnSpc>
                <a:spcPct val="80000"/>
              </a:lnSpc>
            </a:pPr>
            <a:r>
              <a:rPr lang="en-US" dirty="0" smtClean="0"/>
              <a:t>Bactericidal</a:t>
            </a:r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5400" y="304800"/>
            <a:ext cx="213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المجموعه الثانيه من المضادات الحيويه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0" y="3733800"/>
            <a:ext cx="5334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امثلته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Absorption, distribution, and metabolism of </a:t>
            </a:r>
            <a:r>
              <a:rPr lang="en-US" b="1" dirty="0" err="1" smtClean="0">
                <a:solidFill>
                  <a:srgbClr val="FF0000"/>
                </a:solidFill>
              </a:rPr>
              <a:t>cephalosporins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 smtClean="0"/>
              <a:t>Cephalosporins</a:t>
            </a:r>
            <a:r>
              <a:rPr lang="en-US" sz="2400" b="1" dirty="0" smtClean="0"/>
              <a:t> </a:t>
            </a:r>
            <a:r>
              <a:rPr lang="en-US" sz="2400" b="1" dirty="0"/>
              <a:t>are given </a:t>
            </a:r>
            <a:r>
              <a:rPr lang="en-US" sz="2400" b="1" dirty="0" err="1"/>
              <a:t>parenterally</a:t>
            </a:r>
            <a:r>
              <a:rPr lang="en-US" sz="2400" b="1" dirty="0"/>
              <a:t> and orally.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Relatively lipid insoluble ( like </a:t>
            </a:r>
            <a:r>
              <a:rPr lang="en-US" sz="2400" b="1" dirty="0" err="1"/>
              <a:t>penicillins</a:t>
            </a:r>
            <a:r>
              <a:rPr lang="en-US" sz="2400" b="1" dirty="0"/>
              <a:t> )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rtl="1">
              <a:lnSpc>
                <a:spcPct val="80000"/>
              </a:lnSpc>
              <a:buNone/>
            </a:pPr>
            <a:r>
              <a:rPr lang="en-US" sz="2400" b="1" dirty="0" smtClean="0"/>
              <a:t>excreted  Mostly unchanged in the urine.      </a:t>
            </a:r>
            <a:endParaRPr lang="en-US" sz="24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4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Half-life 30-90 </a:t>
            </a:r>
            <a:r>
              <a:rPr lang="en-US" sz="2400" b="1" dirty="0" smtClean="0"/>
              <a:t>min(increased in renal failure)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Adverse </a:t>
            </a:r>
            <a:r>
              <a:rPr lang="en-US" dirty="0" smtClean="0">
                <a:solidFill>
                  <a:srgbClr val="FF0000"/>
                </a:solidFill>
              </a:rPr>
              <a:t>effects of </a:t>
            </a:r>
            <a:r>
              <a:rPr lang="en-US" dirty="0" err="1" smtClean="0">
                <a:solidFill>
                  <a:srgbClr val="FF0000"/>
                </a:solidFill>
              </a:rPr>
              <a:t>cephalosporins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>
              <a:lnSpc>
                <a:spcPct val="80000"/>
              </a:lnSpc>
              <a:buFontTx/>
              <a:buNone/>
            </a:pPr>
            <a:r>
              <a:rPr lang="en-US" sz="2400" b="1" dirty="0"/>
              <a:t>1. Hypersensitivity </a:t>
            </a:r>
            <a:r>
              <a:rPr lang="en-US" sz="2400" b="1" dirty="0" smtClean="0"/>
              <a:t>reactions </a:t>
            </a:r>
            <a:r>
              <a:rPr lang="ar-SA" sz="2400" b="1" dirty="0" smtClean="0"/>
              <a:t>مثل البنسلين اذا كان هناك حساسيه ضد واحد يكون هناك حساسيه ضد الكل </a:t>
            </a:r>
            <a:r>
              <a:rPr lang="en-US" sz="2400" b="1" dirty="0" smtClean="0"/>
              <a:t>- </a:t>
            </a:r>
            <a:r>
              <a:rPr lang="en-US" sz="2400" b="1" dirty="0"/>
              <a:t>most common   </a:t>
            </a:r>
          </a:p>
          <a:p>
            <a:pPr marL="609600" indent="-609600" algn="l">
              <a:lnSpc>
                <a:spcPct val="80000"/>
              </a:lnSpc>
              <a:buFontTx/>
              <a:buNone/>
            </a:pPr>
            <a:r>
              <a:rPr lang="en-US" sz="2400" b="1" dirty="0"/>
              <a:t>            Anaphylaxis, </a:t>
            </a:r>
            <a:r>
              <a:rPr lang="en-US" sz="2400" b="1" dirty="0" err="1"/>
              <a:t>bronchspasm</a:t>
            </a:r>
            <a:r>
              <a:rPr lang="en-US" sz="2400" b="1" dirty="0"/>
              <a:t>, </a:t>
            </a:r>
            <a:r>
              <a:rPr lang="en-US" sz="2400" b="1" dirty="0" err="1"/>
              <a:t>urticaria</a:t>
            </a:r>
            <a:endParaRPr lang="en-US" sz="2400" b="1" dirty="0"/>
          </a:p>
          <a:p>
            <a:pPr marL="609600" indent="-609600" algn="l">
              <a:lnSpc>
                <a:spcPct val="80000"/>
              </a:lnSpc>
              <a:buFontTx/>
              <a:buNone/>
            </a:pPr>
            <a:r>
              <a:rPr lang="en-US" sz="2400" b="1" dirty="0"/>
              <a:t>            </a:t>
            </a:r>
            <a:r>
              <a:rPr lang="en-US" sz="2400" b="1" dirty="0" err="1"/>
              <a:t>Maculopapular</a:t>
            </a:r>
            <a:r>
              <a:rPr lang="en-US" sz="2400" b="1" dirty="0"/>
              <a:t> rash- more </a:t>
            </a:r>
            <a:r>
              <a:rPr lang="en-US" sz="2400" b="1" dirty="0" smtClean="0"/>
              <a:t>common</a:t>
            </a:r>
          </a:p>
          <a:p>
            <a:pPr marL="609600" indent="-609600" algn="l"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 marL="609600" indent="-609600" algn="l">
              <a:lnSpc>
                <a:spcPct val="80000"/>
              </a:lnSpc>
              <a:buFontTx/>
              <a:buNone/>
            </a:pPr>
            <a:r>
              <a:rPr lang="en-US" sz="2400" b="1" dirty="0" smtClean="0"/>
              <a:t>2. </a:t>
            </a:r>
            <a:r>
              <a:rPr lang="en-US" sz="2400" b="1" dirty="0" err="1" smtClean="0"/>
              <a:t>Thrombophlebitis</a:t>
            </a:r>
            <a:r>
              <a:rPr lang="en-US" sz="2400" b="1" dirty="0" smtClean="0"/>
              <a:t> </a:t>
            </a:r>
            <a:r>
              <a:rPr lang="ar-SA" sz="2400" b="1" dirty="0" smtClean="0"/>
              <a:t>التهاب الوريد المسبب للتخثر</a:t>
            </a:r>
            <a:r>
              <a:rPr lang="en-US" sz="2400" b="1" dirty="0" smtClean="0"/>
              <a:t> </a:t>
            </a:r>
            <a:r>
              <a:rPr lang="en-US" sz="2400" b="1" dirty="0"/>
              <a:t>( </a:t>
            </a:r>
            <a:r>
              <a:rPr lang="en-US" sz="2400" b="1" dirty="0" err="1"/>
              <a:t>i.v</a:t>
            </a:r>
            <a:r>
              <a:rPr lang="en-US" sz="2400" b="1" dirty="0"/>
              <a:t> admin. </a:t>
            </a:r>
            <a:r>
              <a:rPr lang="en-US" sz="2400" b="1" dirty="0" smtClean="0"/>
              <a:t>)</a:t>
            </a:r>
          </a:p>
          <a:p>
            <a:pPr marL="609600" indent="-609600" algn="l"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 marL="609600" indent="-609600" algn="l">
              <a:lnSpc>
                <a:spcPct val="80000"/>
              </a:lnSpc>
              <a:buFontTx/>
              <a:buNone/>
            </a:pPr>
            <a:r>
              <a:rPr lang="en-US" sz="2400" b="1" dirty="0"/>
              <a:t>4. </a:t>
            </a:r>
            <a:r>
              <a:rPr lang="en-US" sz="2400" b="1" dirty="0" err="1" smtClean="0"/>
              <a:t>Superinfections</a:t>
            </a:r>
            <a:endParaRPr lang="en-US" sz="2400" b="1" dirty="0" smtClean="0"/>
          </a:p>
          <a:p>
            <a:pPr marL="609600" indent="-609600" algn="l">
              <a:lnSpc>
                <a:spcPct val="80000"/>
              </a:lnSpc>
              <a:buFontTx/>
              <a:buNone/>
            </a:pPr>
            <a:endParaRPr lang="en-US" sz="2400" b="1" dirty="0"/>
          </a:p>
          <a:p>
            <a:pPr marL="609600" indent="-609600" algn="l">
              <a:lnSpc>
                <a:spcPct val="80000"/>
              </a:lnSpc>
              <a:buFontTx/>
              <a:buNone/>
            </a:pPr>
            <a:r>
              <a:rPr lang="en-US" sz="2400" b="1" dirty="0"/>
              <a:t>5. </a:t>
            </a:r>
            <a:r>
              <a:rPr lang="en-US" sz="2400" b="1" dirty="0" smtClean="0"/>
              <a:t>Diarrhea- </a:t>
            </a:r>
            <a:r>
              <a:rPr lang="ar-SA" sz="2400" b="1" dirty="0" smtClean="0"/>
              <a:t> تحدث بسبب</a:t>
            </a:r>
            <a:r>
              <a:rPr lang="en-US" sz="2400" b="1" dirty="0" smtClean="0"/>
              <a:t>oral </a:t>
            </a:r>
            <a:r>
              <a:rPr lang="en-US" sz="2400" b="1" dirty="0" err="1" smtClean="0"/>
              <a:t>cephalosporins</a:t>
            </a:r>
            <a:endParaRPr lang="en-US" sz="2400" b="1" dirty="0"/>
          </a:p>
          <a:p>
            <a:pPr marL="609600" indent="-609600" algn="l">
              <a:lnSpc>
                <a:spcPct val="80000"/>
              </a:lnSpc>
              <a:buFontTx/>
              <a:buNone/>
            </a:pPr>
            <a:r>
              <a:rPr lang="en-US" sz="2400" dirty="0" smtClean="0"/>
              <a:t>               </a:t>
            </a:r>
            <a:endParaRPr lang="en-US" sz="2400" dirty="0"/>
          </a:p>
          <a:p>
            <a:pPr marL="609600" indent="-609600" algn="l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7772400" cy="1470025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AMINOGLYCOSIDES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8610600" cy="3810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3000" b="1" dirty="0" smtClean="0">
                <a:solidFill>
                  <a:srgbClr val="00B050"/>
                </a:solidFill>
              </a:rPr>
              <a:t>Prototype</a:t>
            </a:r>
            <a:r>
              <a:rPr lang="en-US" sz="3000" b="1" dirty="0" smtClean="0">
                <a:solidFill>
                  <a:schemeClr val="folHlink"/>
                </a:solidFill>
              </a:rPr>
              <a:t>:  Streptomycin       </a:t>
            </a:r>
            <a:r>
              <a:rPr lang="en-US" sz="3000" b="1" dirty="0" err="1" smtClean="0">
                <a:solidFill>
                  <a:schemeClr val="folHlink"/>
                </a:solidFill>
              </a:rPr>
              <a:t>Gentamicin</a:t>
            </a:r>
            <a:endParaRPr lang="en-US" sz="3000" b="1" dirty="0">
              <a:solidFill>
                <a:srgbClr val="FF00FF"/>
              </a:solidFill>
            </a:endParaRPr>
          </a:p>
          <a:p>
            <a:pPr algn="l">
              <a:lnSpc>
                <a:spcPct val="90000"/>
              </a:lnSpc>
            </a:pPr>
            <a:endParaRPr lang="en-US" sz="2000" b="1" dirty="0">
              <a:solidFill>
                <a:srgbClr val="FF00FF"/>
              </a:solidFill>
            </a:endParaRPr>
          </a:p>
          <a:p>
            <a:pPr algn="l">
              <a:lnSpc>
                <a:spcPct val="90000"/>
              </a:lnSpc>
            </a:pPr>
            <a:r>
              <a:rPr lang="en-US" b="1" dirty="0">
                <a:solidFill>
                  <a:srgbClr val="990000"/>
                </a:solidFill>
              </a:rPr>
              <a:t>Antibacterial Spectrum</a:t>
            </a:r>
            <a:endParaRPr lang="en-US" sz="2400" dirty="0"/>
          </a:p>
          <a:p>
            <a:pPr algn="l">
              <a:lnSpc>
                <a:spcPct val="90000"/>
              </a:lnSpc>
            </a:pPr>
            <a:r>
              <a:rPr lang="en-US" sz="2400" dirty="0"/>
              <a:t>Bactericidal ( </a:t>
            </a:r>
            <a:r>
              <a:rPr lang="en-US" sz="2400" dirty="0" smtClean="0"/>
              <a:t>exclusive </a:t>
            </a:r>
            <a:r>
              <a:rPr lang="ar-SA" sz="2400" dirty="0" smtClean="0"/>
              <a:t>فقط و فقط</a:t>
            </a:r>
            <a:r>
              <a:rPr lang="en-US" sz="2400" dirty="0" smtClean="0"/>
              <a:t> </a:t>
            </a:r>
            <a:r>
              <a:rPr lang="en-US" sz="2400" dirty="0"/>
              <a:t>for </a:t>
            </a:r>
            <a:r>
              <a:rPr lang="en-US" sz="2400" b="1" dirty="0"/>
              <a:t>aerobic G- bacteria</a:t>
            </a:r>
            <a:r>
              <a:rPr lang="en-US" sz="2400" dirty="0"/>
              <a:t> </a:t>
            </a:r>
            <a:r>
              <a:rPr lang="en-US" sz="2400" dirty="0" smtClean="0"/>
              <a:t>)</a:t>
            </a:r>
          </a:p>
          <a:p>
            <a:pPr algn="l">
              <a:lnSpc>
                <a:spcPct val="90000"/>
              </a:lnSpc>
            </a:pPr>
            <a:endParaRPr lang="en-US" sz="2400" dirty="0"/>
          </a:p>
          <a:p>
            <a:pPr algn="l">
              <a:lnSpc>
                <a:spcPct val="90000"/>
              </a:lnSpc>
            </a:pPr>
            <a:r>
              <a:rPr lang="en-US" sz="2400" b="1" dirty="0">
                <a:solidFill>
                  <a:srgbClr val="FF00FF"/>
                </a:solidFill>
              </a:rPr>
              <a:t>Not effective against G+ &amp; </a:t>
            </a:r>
            <a:r>
              <a:rPr lang="en-US" sz="2400" b="1" dirty="0" smtClean="0">
                <a:solidFill>
                  <a:srgbClr val="FF00FF"/>
                </a:solidFill>
              </a:rPr>
              <a:t>anaerobes</a:t>
            </a:r>
            <a:r>
              <a:rPr lang="ar-SA" sz="2400" b="1" dirty="0" smtClean="0">
                <a:solidFill>
                  <a:srgbClr val="FF00FF"/>
                </a:solidFill>
              </a:rPr>
              <a:t>مهمه </a:t>
            </a:r>
            <a:endParaRPr lang="en-US" sz="2400" b="1" dirty="0">
              <a:solidFill>
                <a:srgbClr val="FF00FF"/>
              </a:solidFill>
            </a:endParaRPr>
          </a:p>
          <a:p>
            <a:pPr algn="l">
              <a:lnSpc>
                <a:spcPct val="90000"/>
              </a:lnSpc>
            </a:pPr>
            <a:endParaRPr lang="en-US" sz="2400" b="1" dirty="0">
              <a:solidFill>
                <a:srgbClr val="FF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28600"/>
            <a:ext cx="1600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المجموعه الثالثه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6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4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8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AMINOGLYCOSIDES ( Cont. 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229600" cy="4525963"/>
          </a:xfrm>
        </p:spPr>
        <p:txBody>
          <a:bodyPr>
            <a:normAutofit lnSpcReduction="10000"/>
          </a:bodyPr>
          <a:lstStyle/>
          <a:p>
            <a:pPr algn="l">
              <a:buFontTx/>
              <a:buNone/>
            </a:pPr>
            <a:r>
              <a:rPr lang="en-US" sz="3600" dirty="0">
                <a:solidFill>
                  <a:srgbClr val="990000"/>
                </a:solidFill>
              </a:rPr>
              <a:t>Pharmacokinetics</a:t>
            </a:r>
          </a:p>
          <a:p>
            <a:pPr algn="l">
              <a:buFontTx/>
              <a:buNone/>
            </a:pPr>
            <a:r>
              <a:rPr lang="en-US" sz="3600" dirty="0" err="1"/>
              <a:t>Polycations</a:t>
            </a:r>
            <a:r>
              <a:rPr lang="en-US" sz="3600" dirty="0"/>
              <a:t> ( highly </a:t>
            </a:r>
            <a:r>
              <a:rPr lang="en-US" sz="3600" dirty="0" smtClean="0"/>
              <a:t>charged </a:t>
            </a:r>
            <a:r>
              <a:rPr lang="ar-SA" sz="3600" dirty="0" smtClean="0"/>
              <a:t>لا تمتص عبر الجهاز الهضمي </a:t>
            </a:r>
            <a:r>
              <a:rPr lang="en-US" sz="3600" dirty="0" smtClean="0"/>
              <a:t> </a:t>
            </a:r>
            <a:r>
              <a:rPr lang="en-US" sz="3600" dirty="0"/>
              <a:t>)</a:t>
            </a:r>
          </a:p>
          <a:p>
            <a:pPr algn="l">
              <a:buFontTx/>
              <a:buNone/>
            </a:pPr>
            <a:r>
              <a:rPr lang="en-US" sz="2800" dirty="0"/>
              <a:t>Poorly absorbed from GIT ( </a:t>
            </a:r>
            <a:r>
              <a:rPr lang="en-US" sz="2800" dirty="0" err="1"/>
              <a:t>parenteral</a:t>
            </a:r>
            <a:r>
              <a:rPr lang="en-US" sz="2800" dirty="0"/>
              <a:t> or topical )</a:t>
            </a:r>
          </a:p>
          <a:p>
            <a:pPr algn="l">
              <a:buFontTx/>
              <a:buNone/>
            </a:pPr>
            <a:r>
              <a:rPr lang="en-US" sz="2800" dirty="0"/>
              <a:t>No distribution to most cells , including CNS</a:t>
            </a:r>
          </a:p>
          <a:p>
            <a:pPr algn="l">
              <a:buFontTx/>
              <a:buNone/>
            </a:pPr>
            <a:r>
              <a:rPr lang="en-US" sz="2800" dirty="0"/>
              <a:t>Only 10 % bind of the drug bind to plasma protein</a:t>
            </a:r>
          </a:p>
          <a:p>
            <a:pPr algn="l">
              <a:buFontTx/>
              <a:buNone/>
            </a:pPr>
            <a:r>
              <a:rPr lang="en-US" sz="2800" dirty="0"/>
              <a:t>No significant metabolic breakdown</a:t>
            </a:r>
          </a:p>
          <a:p>
            <a:pPr algn="l">
              <a:buFontTx/>
              <a:buNone/>
            </a:pPr>
            <a:r>
              <a:rPr lang="en-US" sz="2800" dirty="0"/>
              <a:t>Excreted unchanged in urine ( </a:t>
            </a:r>
            <a:r>
              <a:rPr lang="en-US" sz="2800" dirty="0" err="1"/>
              <a:t>glomerular</a:t>
            </a:r>
            <a:r>
              <a:rPr lang="en-US" sz="2800" dirty="0"/>
              <a:t> filtration) </a:t>
            </a:r>
          </a:p>
          <a:p>
            <a:pPr algn="l">
              <a:buFontTx/>
              <a:buNone/>
            </a:pPr>
            <a:r>
              <a:rPr lang="en-US" sz="2800" dirty="0"/>
              <a:t>Half- life 2-3 hrs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5715000"/>
            <a:ext cx="891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هذا النوع من المضاد هو الوحيد الذي يعمل له تحليل دم للكشف عن نسبته لان نسبه امانه ضعيفه جدا ولانه يخرج عبر الكليه ( فاذا كان هناك فشل كلوي ) تزيد نسبته بالدم مما يؤدي  لمضاعفات خطيره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4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80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4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68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6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AMINOGLYCOSIDES ( Cont. 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b="1" dirty="0">
                <a:solidFill>
                  <a:srgbClr val="990000"/>
                </a:solidFill>
              </a:rPr>
              <a:t>Mechanism of action</a:t>
            </a:r>
          </a:p>
          <a:p>
            <a:pPr algn="l">
              <a:buFontTx/>
              <a:buNone/>
            </a:pPr>
            <a:r>
              <a:rPr lang="en-US" sz="2800" dirty="0"/>
              <a:t>Inhibit protein synthesis ( 30 s subunit )</a:t>
            </a:r>
          </a:p>
          <a:p>
            <a:pPr algn="l">
              <a:buFontTx/>
              <a:buNone/>
            </a:pPr>
            <a:r>
              <a:rPr lang="en-US" sz="2800" dirty="0"/>
              <a:t>Bactericidal</a:t>
            </a:r>
          </a:p>
          <a:p>
            <a:pPr algn="l">
              <a:buFontTx/>
              <a:buNone/>
            </a:pPr>
            <a:r>
              <a:rPr lang="en-US" sz="2800" dirty="0"/>
              <a:t>Inhibition of cell wall synthesis increases their entrance into cells ( synergism ) </a:t>
            </a:r>
            <a:r>
              <a:rPr lang="en-US" sz="2800" dirty="0" err="1"/>
              <a:t>eg</a:t>
            </a:r>
            <a:r>
              <a:rPr lang="en-US" sz="2800" dirty="0"/>
              <a:t>.:</a:t>
            </a:r>
          </a:p>
          <a:p>
            <a:pPr algn="l">
              <a:buFontTx/>
              <a:buNone/>
            </a:pPr>
            <a:r>
              <a:rPr lang="en-US" sz="2800" dirty="0" err="1"/>
              <a:t>Piperacillin</a:t>
            </a:r>
            <a:r>
              <a:rPr lang="en-US" sz="2800" dirty="0"/>
              <a:t> or </a:t>
            </a:r>
            <a:r>
              <a:rPr lang="en-US" sz="2800" dirty="0" err="1"/>
              <a:t>ceftazidime</a:t>
            </a:r>
            <a:r>
              <a:rPr lang="en-US" sz="2800" dirty="0"/>
              <a:t> + </a:t>
            </a:r>
            <a:r>
              <a:rPr lang="en-US" sz="2800" dirty="0" err="1" smtClean="0"/>
              <a:t>gentamicin</a:t>
            </a:r>
            <a:r>
              <a:rPr lang="en-US" sz="2800" dirty="0" smtClean="0"/>
              <a:t> against </a:t>
            </a:r>
            <a:r>
              <a:rPr lang="en-US" sz="2800" dirty="0" err="1" smtClean="0"/>
              <a:t>P.aeruginosae</a:t>
            </a:r>
            <a:endParaRPr lang="en-US" sz="2800" dirty="0" smtClean="0"/>
          </a:p>
          <a:p>
            <a:pPr algn="l">
              <a:buFontTx/>
              <a:buNone/>
            </a:pPr>
            <a:r>
              <a:rPr lang="ar-SA" sz="2800" dirty="0" smtClean="0"/>
              <a:t>يستخدم مع مضاد اخر قادر على تدمير الجدار الخلوي هذا سبب والسبب الاخر لمنع حدوث مقاومه ضد هذا المضاد </a:t>
            </a:r>
            <a:endParaRPr lang="en-US" sz="2800" dirty="0"/>
          </a:p>
          <a:p>
            <a:pPr algn="l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64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92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>
              <a:buFontTx/>
              <a:buNone/>
            </a:pPr>
            <a:r>
              <a:rPr lang="en-US" sz="3600" b="1" dirty="0">
                <a:solidFill>
                  <a:srgbClr val="FF00FF"/>
                </a:solidFill>
              </a:rPr>
              <a:t>Adverse Effects</a:t>
            </a:r>
          </a:p>
          <a:p>
            <a:pPr marL="609600" indent="-609600" algn="l">
              <a:buFontTx/>
              <a:buNone/>
            </a:pPr>
            <a:r>
              <a:rPr lang="en-US" sz="2800" b="1" dirty="0" err="1" smtClean="0"/>
              <a:t>Ototoxicity</a:t>
            </a:r>
            <a:r>
              <a:rPr lang="en-US" sz="2800" b="1" dirty="0" smtClean="0"/>
              <a:t> </a:t>
            </a:r>
            <a:r>
              <a:rPr lang="ar-SA" sz="2800" b="1" dirty="0" smtClean="0"/>
              <a:t>تسمم الاذن</a:t>
            </a:r>
            <a:r>
              <a:rPr lang="en-US" sz="2800" b="1" dirty="0" smtClean="0"/>
              <a:t> </a:t>
            </a:r>
            <a:r>
              <a:rPr lang="en-US" sz="2800" b="1" dirty="0"/>
              <a:t>&amp; </a:t>
            </a:r>
            <a:r>
              <a:rPr lang="en-US" sz="2800" b="1" dirty="0" err="1" smtClean="0"/>
              <a:t>nephrotoxicity</a:t>
            </a:r>
            <a:r>
              <a:rPr lang="ar-SA" sz="2800" b="1" dirty="0" smtClean="0"/>
              <a:t>تسمم الكليه </a:t>
            </a:r>
            <a:r>
              <a:rPr lang="en-US" sz="2800" b="1" dirty="0" smtClean="0"/>
              <a:t>  </a:t>
            </a:r>
            <a:endParaRPr lang="en-US" sz="2800" b="1" dirty="0"/>
          </a:p>
          <a:p>
            <a:pPr marL="609600" indent="-609600" algn="l">
              <a:buFontTx/>
              <a:buNone/>
            </a:pPr>
            <a:r>
              <a:rPr lang="en-US" sz="2800" b="1" dirty="0"/>
              <a:t>  ( directly related to serum conc</a:t>
            </a:r>
            <a:r>
              <a:rPr lang="en-US" sz="2800" b="1" dirty="0" smtClean="0"/>
              <a:t>. </a:t>
            </a:r>
            <a:r>
              <a:rPr lang="ar-SA" sz="2800" b="1" dirty="0" smtClean="0"/>
              <a:t>تركيز الدواء بالدم</a:t>
            </a:r>
            <a:r>
              <a:rPr lang="en-US" sz="2800" b="1" dirty="0" smtClean="0"/>
              <a:t> </a:t>
            </a:r>
            <a:r>
              <a:rPr lang="en-US" sz="2800" b="1" dirty="0"/>
              <a:t>)</a:t>
            </a:r>
          </a:p>
          <a:p>
            <a:pPr marL="609600" indent="-609600" algn="l">
              <a:buFontTx/>
              <a:buNone/>
            </a:pPr>
            <a:endParaRPr lang="en-US" sz="2400" b="1" dirty="0"/>
          </a:p>
          <a:p>
            <a:pPr marL="609600" indent="-609600" algn="l">
              <a:buFontTx/>
              <a:buNone/>
            </a:pPr>
            <a:r>
              <a:rPr lang="en-US" sz="3600" b="1" dirty="0">
                <a:solidFill>
                  <a:srgbClr val="990000"/>
                </a:solidFill>
              </a:rPr>
              <a:t>Special problems with AGS use</a:t>
            </a:r>
            <a:r>
              <a:rPr lang="en-US" b="1" dirty="0">
                <a:solidFill>
                  <a:srgbClr val="990000"/>
                </a:solidFill>
              </a:rPr>
              <a:t>:</a:t>
            </a:r>
          </a:p>
          <a:p>
            <a:pPr marL="609600" indent="-609600" algn="l">
              <a:buFontTx/>
              <a:buNone/>
            </a:pPr>
            <a:r>
              <a:rPr lang="en-US" sz="2800" b="1" dirty="0"/>
              <a:t>Narrow toxic- therapeutic ratio</a:t>
            </a:r>
          </a:p>
          <a:p>
            <a:pPr marL="609600" indent="-609600" algn="l">
              <a:buFontTx/>
              <a:buNone/>
            </a:pPr>
            <a:r>
              <a:rPr lang="en-US" sz="2800" b="1" dirty="0"/>
              <a:t>Monitoring of serum </a:t>
            </a:r>
            <a:r>
              <a:rPr lang="en-US" sz="2800" b="1" dirty="0" smtClean="0"/>
              <a:t>levels </a:t>
            </a:r>
            <a:r>
              <a:rPr lang="ar-SA" sz="2800" b="1" dirty="0" smtClean="0"/>
              <a:t>كما شرح من قبل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MACROLIDES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219200"/>
            <a:ext cx="8915400" cy="4724400"/>
          </a:xfrm>
        </p:spPr>
        <p:txBody>
          <a:bodyPr/>
          <a:lstStyle/>
          <a:p>
            <a:pPr algn="l" eaLnBrk="1" hangingPunct="1"/>
            <a:r>
              <a:rPr lang="en-US" sz="3600" b="1" dirty="0" smtClean="0">
                <a:solidFill>
                  <a:schemeClr val="tx1"/>
                </a:solidFill>
              </a:rPr>
              <a:t>Erythromycin    </a:t>
            </a:r>
            <a:r>
              <a:rPr lang="en-US" sz="3600" b="1" dirty="0" err="1" smtClean="0">
                <a:solidFill>
                  <a:schemeClr val="tx1"/>
                </a:solidFill>
              </a:rPr>
              <a:t>Clarithromycin</a:t>
            </a:r>
            <a:r>
              <a:rPr lang="en-US" sz="3600" b="1" dirty="0" smtClean="0">
                <a:solidFill>
                  <a:schemeClr val="tx1"/>
                </a:solidFill>
              </a:rPr>
              <a:t>    </a:t>
            </a:r>
            <a:r>
              <a:rPr lang="en-US" sz="3600" b="1" dirty="0" err="1" smtClean="0">
                <a:solidFill>
                  <a:schemeClr val="tx1"/>
                </a:solidFill>
              </a:rPr>
              <a:t>Azithromycin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Prototype</a:t>
            </a:r>
            <a:r>
              <a:rPr lang="en-US" sz="3600" b="1" dirty="0" smtClean="0">
                <a:solidFill>
                  <a:srgbClr val="0066FF"/>
                </a:solidFill>
              </a:rPr>
              <a:t>: </a:t>
            </a:r>
            <a:r>
              <a:rPr lang="en-US" sz="3600" b="1" dirty="0" smtClean="0">
                <a:solidFill>
                  <a:srgbClr val="0066FF"/>
                </a:solidFill>
              </a:rPr>
              <a:t> </a:t>
            </a:r>
            <a:r>
              <a:rPr lang="ar-SA" sz="3600" b="1" dirty="0" smtClean="0">
                <a:solidFill>
                  <a:srgbClr val="0066FF"/>
                </a:solidFill>
              </a:rPr>
              <a:t>اهم انواعه </a:t>
            </a:r>
            <a:r>
              <a:rPr lang="en-US" sz="3600" b="1" dirty="0" err="1" smtClean="0">
                <a:solidFill>
                  <a:srgbClr val="0066FF"/>
                </a:solidFill>
              </a:rPr>
              <a:t>Azithromycin</a:t>
            </a:r>
            <a:endParaRPr lang="en-US" sz="3600" b="1" dirty="0" smtClean="0">
              <a:solidFill>
                <a:srgbClr val="0066FF"/>
              </a:solidFill>
            </a:endParaRPr>
          </a:p>
          <a:p>
            <a:pPr algn="l" eaLnBrk="1" hangingPunct="1"/>
            <a:endParaRPr lang="en-US" sz="3600" b="1" dirty="0" smtClean="0">
              <a:solidFill>
                <a:srgbClr val="0066FF"/>
              </a:solidFill>
            </a:endParaRPr>
          </a:p>
          <a:p>
            <a:pPr algn="l" eaLnBrk="1" hangingPunct="1"/>
            <a:r>
              <a:rPr lang="en-US" b="1" dirty="0" smtClean="0">
                <a:solidFill>
                  <a:srgbClr val="D60093"/>
                </a:solidFill>
              </a:rPr>
              <a:t>Mechanism of action</a:t>
            </a:r>
          </a:p>
          <a:p>
            <a:pPr algn="l" eaLnBrk="1" hangingPunct="1"/>
            <a:r>
              <a:rPr lang="en-US" sz="2800" dirty="0" smtClean="0"/>
              <a:t>Inhibit protein synthesis by binding to the 50 s subunit</a:t>
            </a:r>
          </a:p>
          <a:p>
            <a:pPr algn="l" eaLnBrk="1" hangingPunct="1"/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3400" y="304800"/>
            <a:ext cx="1600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المجموعه الرابعه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219200" y="4495800"/>
            <a:ext cx="2362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Macrolides</a:t>
            </a:r>
            <a:r>
              <a:rPr lang="en-US" dirty="0" smtClean="0"/>
              <a:t> : has long half time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2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AN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315200" y="228600"/>
            <a:ext cx="381000" cy="910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66800" y="914400"/>
          <a:ext cx="7620000" cy="5029200"/>
        </p:xfrm>
        <a:graphic>
          <a:graphicData uri="http://schemas.openxmlformats.org/presentationml/2006/ole">
            <p:oleObj spid="_x0000_s1028" name="Document" r:id="rId5" imgW="6871419" imgH="800947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MACROLIDES ( cont. 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b="1" dirty="0" err="1" smtClean="0">
                <a:solidFill>
                  <a:schemeClr val="hlink"/>
                </a:solidFill>
              </a:rPr>
              <a:t>Azithromycin</a:t>
            </a:r>
            <a:endParaRPr lang="en-US" b="1" dirty="0" smtClean="0">
              <a:solidFill>
                <a:schemeClr val="hlink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0066FF"/>
                </a:solidFill>
              </a:rPr>
              <a:t>Pharmacokinetics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Rapidly absorbed from GIT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Food delays absorption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Widely distributed ( extensive tissue distribution ), except CSF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Protein binding 51%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Undergo some hepatic metabolism ( inactive )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/>
              <a:t>Biliary</a:t>
            </a:r>
            <a:r>
              <a:rPr lang="en-US" sz="2400" dirty="0" smtClean="0"/>
              <a:t> route is the major route of </a:t>
            </a:r>
            <a:r>
              <a:rPr lang="en-US" sz="2400" dirty="0" smtClean="0"/>
              <a:t>elimination </a:t>
            </a:r>
            <a:r>
              <a:rPr lang="ar-SA" sz="2400" dirty="0" smtClean="0"/>
              <a:t>عبر البراز </a:t>
            </a:r>
            <a:endParaRPr lang="en-US" sz="2400" dirty="0" smtClean="0"/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Only 10-15% excreted unchanged in the urine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Half- life approx. 3 days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chemeClr val="folHlink"/>
                </a:solidFill>
              </a:rPr>
              <a:t>Advantage over erythromycin &amp; </a:t>
            </a:r>
            <a:r>
              <a:rPr lang="en-US" sz="2800" b="1" dirty="0" err="1" smtClean="0">
                <a:solidFill>
                  <a:schemeClr val="folHlink"/>
                </a:solidFill>
              </a:rPr>
              <a:t>clarithromycin</a:t>
            </a:r>
            <a:endParaRPr lang="en-US" sz="2800" b="1" dirty="0" smtClean="0">
              <a:solidFill>
                <a:schemeClr val="folHlink"/>
              </a:solidFill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Once daily dosing</a:t>
            </a: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No inhibition of </a:t>
            </a:r>
            <a:r>
              <a:rPr lang="en-US" sz="2400" dirty="0" err="1" smtClean="0"/>
              <a:t>cytochrome</a:t>
            </a:r>
            <a:r>
              <a:rPr lang="en-US" sz="2400" dirty="0" smtClean="0"/>
              <a:t> </a:t>
            </a:r>
            <a:r>
              <a:rPr lang="en-US" sz="2000" dirty="0" smtClean="0"/>
              <a:t>P- </a:t>
            </a:r>
            <a:r>
              <a:rPr lang="en-US" sz="2000" dirty="0" smtClean="0"/>
              <a:t>450 </a:t>
            </a:r>
            <a:r>
              <a:rPr lang="ar-SA" sz="2000" dirty="0" smtClean="0"/>
              <a:t>معنى هذه : انه لا يؤثر على عمل اي من الادويه الاخري في حال استخدمت معه </a:t>
            </a:r>
            <a:endParaRPr lang="en-US" sz="2000" dirty="0" smtClean="0"/>
          </a:p>
          <a:p>
            <a:pPr algn="l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92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4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6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96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68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24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24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76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40"/>
                            </p:stCondLst>
                            <p:childTnLst>
                              <p:par>
                                <p:cTn id="7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280"/>
                            </p:stCondLst>
                            <p:childTnLst>
                              <p:par>
                                <p:cTn id="8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eaLnBrk="1" hangingPunct="1">
              <a:buFontTx/>
              <a:buNone/>
            </a:pPr>
            <a:r>
              <a:rPr lang="en-US" sz="3600" b="1" dirty="0" smtClean="0">
                <a:solidFill>
                  <a:schemeClr val="folHlink"/>
                </a:solidFill>
              </a:rPr>
              <a:t>Side effects of </a:t>
            </a:r>
            <a:r>
              <a:rPr lang="en-US" sz="3600" b="1" dirty="0" err="1" smtClean="0">
                <a:solidFill>
                  <a:schemeClr val="folHlink"/>
                </a:solidFill>
              </a:rPr>
              <a:t>macrolides</a:t>
            </a:r>
            <a:endParaRPr lang="en-US" sz="3600" b="1" dirty="0" smtClean="0">
              <a:solidFill>
                <a:schemeClr val="folHlink"/>
              </a:solidFill>
            </a:endParaRPr>
          </a:p>
          <a:p>
            <a:pPr algn="l" eaLnBrk="1" hangingPunct="1">
              <a:buFontTx/>
              <a:buNone/>
            </a:pPr>
            <a:r>
              <a:rPr lang="en-US" sz="2400" dirty="0" smtClean="0"/>
              <a:t>Nausea, vomiting, abdominal pain &amp; diarrhea( </a:t>
            </a:r>
            <a:r>
              <a:rPr lang="en-US" sz="2400" dirty="0" smtClean="0"/>
              <a:t>AAC : antibiotics associated colds )</a:t>
            </a:r>
            <a:endParaRPr lang="en-US" dirty="0" smtClean="0"/>
          </a:p>
          <a:p>
            <a:pPr algn="l" eaLnBrk="1" hangingPunct="1">
              <a:buFontTx/>
              <a:buNone/>
            </a:pPr>
            <a:r>
              <a:rPr lang="en-US" sz="2400" dirty="0" smtClean="0"/>
              <a:t>Allergic reactions- </a:t>
            </a:r>
            <a:r>
              <a:rPr lang="en-US" sz="2400" dirty="0" err="1" smtClean="0"/>
              <a:t>urticaria</a:t>
            </a:r>
            <a:r>
              <a:rPr lang="en-US" sz="2400" dirty="0" smtClean="0"/>
              <a:t>, mild skin rashes</a:t>
            </a:r>
          </a:p>
          <a:p>
            <a:pPr algn="l" eaLnBrk="1" hangingPunct="1">
              <a:buFontTx/>
              <a:buNone/>
            </a:pPr>
            <a:r>
              <a:rPr lang="en-US" sz="2400" dirty="0" smtClean="0"/>
              <a:t>Sore </a:t>
            </a:r>
            <a:r>
              <a:rPr lang="en-US" sz="2400" dirty="0" smtClean="0"/>
              <a:t>mouth </a:t>
            </a:r>
            <a:r>
              <a:rPr lang="ar-SA" sz="2400" dirty="0" smtClean="0"/>
              <a:t>تقرح الفم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b="1">
                <a:solidFill>
                  <a:schemeClr val="hlink"/>
                </a:solidFill>
              </a:rPr>
              <a:t>FLUOROQUINOLONES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rgbClr val="00B050"/>
                </a:solidFill>
              </a:rPr>
              <a:t>Ciprofloxacin, </a:t>
            </a:r>
            <a:r>
              <a:rPr lang="en-US" sz="3600" b="1" dirty="0" err="1" smtClean="0">
                <a:solidFill>
                  <a:srgbClr val="00B050"/>
                </a:solidFill>
              </a:rPr>
              <a:t>Moxifloxacin</a:t>
            </a:r>
            <a:r>
              <a:rPr lang="en-US" sz="3600" b="1" dirty="0" smtClean="0">
                <a:solidFill>
                  <a:srgbClr val="00B050"/>
                </a:solidFill>
              </a:rPr>
              <a:t>, </a:t>
            </a:r>
            <a:r>
              <a:rPr lang="en-US" sz="3600" b="1" dirty="0" err="1" smtClean="0">
                <a:solidFill>
                  <a:srgbClr val="00B050"/>
                </a:solidFill>
              </a:rPr>
              <a:t>gatifloxacin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Prototype: </a:t>
            </a:r>
            <a:r>
              <a:rPr lang="en-US" sz="3600" b="1" dirty="0" smtClean="0">
                <a:solidFill>
                  <a:srgbClr val="FF0000"/>
                </a:solidFill>
              </a:rPr>
              <a:t>Ciprofloxacin  </a:t>
            </a:r>
            <a:r>
              <a:rPr lang="ar-SA" sz="3600" b="1" dirty="0" smtClean="0">
                <a:solidFill>
                  <a:srgbClr val="FF0000"/>
                </a:solidFill>
              </a:rPr>
              <a:t>اهم نوع وافضل دواء للاسهال</a:t>
            </a:r>
            <a:endParaRPr lang="en-US" sz="3600" b="1" dirty="0">
              <a:solidFill>
                <a:srgbClr val="FF0000"/>
              </a:solidFill>
            </a:endParaRPr>
          </a:p>
          <a:p>
            <a:pPr algn="l"/>
            <a:endParaRPr lang="en-US" b="1" dirty="0" smtClean="0">
              <a:solidFill>
                <a:schemeClr val="hlink"/>
              </a:solidFill>
            </a:endParaRPr>
          </a:p>
          <a:p>
            <a:pPr algn="l"/>
            <a:r>
              <a:rPr lang="en-US" b="1" dirty="0" smtClean="0">
                <a:solidFill>
                  <a:schemeClr val="hlink"/>
                </a:solidFill>
              </a:rPr>
              <a:t>Mechanism </a:t>
            </a:r>
            <a:r>
              <a:rPr lang="en-US" b="1" dirty="0">
                <a:solidFill>
                  <a:schemeClr val="hlink"/>
                </a:solidFill>
              </a:rPr>
              <a:t>of action</a:t>
            </a:r>
          </a:p>
          <a:p>
            <a:pPr algn="l"/>
            <a:r>
              <a:rPr lang="en-US" sz="2800" b="1" dirty="0"/>
              <a:t>Inhibit DNA synthesis by inhibiting DNA </a:t>
            </a:r>
            <a:r>
              <a:rPr lang="en-US" sz="2800" b="1" dirty="0" err="1"/>
              <a:t>gyrase</a:t>
            </a:r>
            <a:r>
              <a:rPr lang="en-US" sz="2800" b="1" dirty="0"/>
              <a:t>.</a:t>
            </a:r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752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المجموعه الخامسه</a:t>
            </a:r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609600" y="4953000"/>
            <a:ext cx="2286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هذه المجموعه ضد قرام السالبه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hlink"/>
                </a:solidFill>
              </a:rPr>
              <a:t>CIPROFLOXACIN ( CONT. 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334000"/>
          </a:xfrm>
        </p:spPr>
        <p:txBody>
          <a:bodyPr/>
          <a:lstStyle/>
          <a:p>
            <a:pPr algn="l">
              <a:lnSpc>
                <a:spcPct val="90000"/>
              </a:lnSpc>
              <a:buFontTx/>
              <a:buNone/>
            </a:pPr>
            <a:r>
              <a:rPr lang="en-US" sz="4000" b="1">
                <a:solidFill>
                  <a:schemeClr val="folHlink"/>
                </a:solidFill>
              </a:rPr>
              <a:t>Antibacterial spectrum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A50021"/>
                </a:solidFill>
              </a:rPr>
              <a:t>Mainly effective against G – bacteria</a:t>
            </a:r>
            <a:r>
              <a:rPr lang="en-US">
                <a:solidFill>
                  <a:srgbClr val="A50021"/>
                </a:solidFill>
              </a:rPr>
              <a:t> :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Enterobacteriacae   H. influenzae     M. catarrhalis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Campylobacter        Pseudomonas   N. gonorrheae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240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b="1">
                <a:solidFill>
                  <a:srgbClr val="75ADFF"/>
                </a:solidFill>
              </a:rPr>
              <a:t>Intracellular pathogens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M. Tuberculosis       Mycoplasma          Chlamydia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/>
              <a:t>Legionella                Brucella</a:t>
            </a:r>
          </a:p>
          <a:p>
            <a:pPr algn="l">
              <a:lnSpc>
                <a:spcPct val="90000"/>
              </a:lnSpc>
              <a:buFontTx/>
              <a:buNone/>
            </a:pPr>
            <a:endParaRPr lang="en-US" sz="2800"/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rgbClr val="A50021"/>
                </a:solidFill>
              </a:rPr>
              <a:t>** Not effective against G+ and anaerobes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0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b="1">
                <a:solidFill>
                  <a:schemeClr val="hlink"/>
                </a:solidFill>
              </a:rPr>
              <a:t>Ciprofloxacin ( Cont. 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04800" y="685800"/>
            <a:ext cx="88392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600" b="1" dirty="0">
                <a:solidFill>
                  <a:schemeClr val="folHlink"/>
                </a:solidFill>
              </a:rPr>
              <a:t>Pharmacokinetics</a:t>
            </a:r>
          </a:p>
          <a:p>
            <a:pPr algn="l"/>
            <a:r>
              <a:rPr lang="en-US" sz="3200" b="1" dirty="0">
                <a:solidFill>
                  <a:srgbClr val="4D4D4D"/>
                </a:solidFill>
              </a:rPr>
              <a:t> </a:t>
            </a:r>
            <a:r>
              <a:rPr lang="en-US" sz="2400" b="1" dirty="0">
                <a:solidFill>
                  <a:srgbClr val="4D4D4D"/>
                </a:solidFill>
              </a:rPr>
              <a:t>Well absorbed orally ( available</a:t>
            </a:r>
            <a:r>
              <a:rPr lang="en-US" sz="2400" b="1" dirty="0"/>
              <a:t> </a:t>
            </a:r>
            <a:r>
              <a:rPr lang="en-US" sz="2400" b="1" dirty="0" err="1"/>
              <a:t>i.v</a:t>
            </a:r>
            <a:r>
              <a:rPr lang="en-US" sz="2400" b="1" dirty="0"/>
              <a:t> )</a:t>
            </a:r>
          </a:p>
          <a:p>
            <a:pPr algn="l"/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Di &amp; tri- </a:t>
            </a:r>
            <a:r>
              <a:rPr lang="en-US" sz="2400" b="1" dirty="0" err="1">
                <a:solidFill>
                  <a:srgbClr val="FF0000"/>
                </a:solidFill>
              </a:rPr>
              <a:t>valent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cations</a:t>
            </a:r>
            <a:r>
              <a:rPr lang="en-US" sz="2400" b="1" dirty="0" smtClean="0">
                <a:solidFill>
                  <a:srgbClr val="FF0000"/>
                </a:solidFill>
              </a:rPr>
              <a:t> : </a:t>
            </a:r>
            <a:r>
              <a:rPr lang="ar-SA" sz="2400" b="1" dirty="0" smtClean="0">
                <a:solidFill>
                  <a:srgbClr val="FF0000"/>
                </a:solidFill>
              </a:rPr>
              <a:t>مواد توجد في بعض مشتقات الحليب ترتبط مع هذا الدواء وتمنع  امتصاصه </a:t>
            </a:r>
            <a:r>
              <a:rPr lang="en-US" sz="2400" b="1" dirty="0" smtClean="0"/>
              <a:t> </a:t>
            </a:r>
            <a:r>
              <a:rPr lang="en-US" sz="2400" b="1" dirty="0"/>
              <a:t>interfere with its absorption</a:t>
            </a:r>
          </a:p>
          <a:p>
            <a:pPr algn="l"/>
            <a:r>
              <a:rPr lang="en-US" sz="2400" b="1" dirty="0"/>
              <a:t> Concentrates in many tissues, esp. kidney, prostate, lung </a:t>
            </a:r>
            <a:r>
              <a:rPr lang="en-US" sz="2400" b="1" dirty="0" smtClean="0"/>
              <a:t>&amp; </a:t>
            </a:r>
            <a:r>
              <a:rPr lang="en-US" sz="2400" b="1" dirty="0"/>
              <a:t>bones/ joints</a:t>
            </a:r>
          </a:p>
          <a:p>
            <a:pPr algn="l"/>
            <a:r>
              <a:rPr lang="en-US" sz="2400" b="1" dirty="0"/>
              <a:t> Do not cross BBB </a:t>
            </a:r>
          </a:p>
          <a:p>
            <a:pPr algn="l"/>
            <a:r>
              <a:rPr lang="en-US" sz="2400" b="1" dirty="0"/>
              <a:t> Excreted mainly through the kidney </a:t>
            </a:r>
            <a:r>
              <a:rPr lang="en-US" sz="2400" b="1" dirty="0" smtClean="0"/>
              <a:t>  </a:t>
            </a:r>
            <a:endParaRPr lang="en-US" sz="2400" b="1" dirty="0"/>
          </a:p>
          <a:p>
            <a:pPr algn="l"/>
            <a:r>
              <a:rPr lang="en-US" sz="2400" b="1" dirty="0"/>
              <a:t> Accumulate in renal </a:t>
            </a:r>
            <a:r>
              <a:rPr lang="en-US" sz="2400" b="1" dirty="0" smtClean="0"/>
              <a:t>insufficiency </a:t>
            </a:r>
            <a:r>
              <a:rPr lang="ar-SA" sz="2400" b="1" dirty="0" smtClean="0"/>
              <a:t>يتراكم بالدم عند وجود مشكله بالكليه</a:t>
            </a:r>
            <a:endParaRPr lang="en-US" sz="2400" b="1" dirty="0"/>
          </a:p>
          <a:p>
            <a:pPr algn="l"/>
            <a:r>
              <a:rPr lang="en-US" sz="2400" b="1" dirty="0"/>
              <a:t> </a:t>
            </a:r>
            <a:r>
              <a:rPr lang="en-US" sz="2400" b="1" dirty="0" err="1"/>
              <a:t>Upto</a:t>
            </a:r>
            <a:r>
              <a:rPr lang="en-US" sz="2400" b="1" dirty="0"/>
              <a:t> 20% metabolized by liver</a:t>
            </a:r>
          </a:p>
          <a:p>
            <a:pPr algn="l"/>
            <a:r>
              <a:rPr lang="en-US" sz="2400" b="1" dirty="0"/>
              <a:t> T ½ = 3.3 hrs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CIPROFLOXACIN ( CONT. 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None/>
            </a:pPr>
            <a:r>
              <a:rPr lang="en-US" sz="3600" b="1" dirty="0">
                <a:solidFill>
                  <a:srgbClr val="A50021"/>
                </a:solidFill>
              </a:rPr>
              <a:t>Side effects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sz="1400" b="1" dirty="0">
              <a:solidFill>
                <a:srgbClr val="A50021"/>
              </a:solidFill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 dirty="0"/>
              <a:t>Nausea , vomiting &amp; </a:t>
            </a:r>
            <a:r>
              <a:rPr lang="en-US" sz="2400" dirty="0" smtClean="0"/>
              <a:t>diarrhea</a:t>
            </a:r>
            <a:endParaRPr lang="en-US" sz="24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 dirty="0"/>
              <a:t>CNS effects – confusion, insomnia, headache, dizziness </a:t>
            </a:r>
            <a:r>
              <a:rPr lang="en-US" sz="2400" dirty="0" smtClean="0"/>
              <a:t>&amp;anxiety</a:t>
            </a:r>
            <a:r>
              <a:rPr lang="en-US" sz="2400" dirty="0"/>
              <a:t>.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 dirty="0"/>
              <a:t>May damage growing cartilage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 dirty="0" err="1" smtClean="0"/>
              <a:t>Phototoxicity</a:t>
            </a:r>
            <a:r>
              <a:rPr lang="en-US" sz="2400" dirty="0" smtClean="0"/>
              <a:t> </a:t>
            </a:r>
            <a:r>
              <a:rPr lang="en-US" sz="2400" dirty="0"/>
              <a:t>– avoid excessive </a:t>
            </a:r>
            <a:r>
              <a:rPr lang="en-US" sz="2400" dirty="0" smtClean="0"/>
              <a:t>sunlight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algn="l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Contraindications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en-US" sz="2400" dirty="0" smtClean="0"/>
              <a:t>Children </a:t>
            </a:r>
            <a:r>
              <a:rPr lang="en-US" sz="2400" dirty="0"/>
              <a:t>/ adolescents (under 18), pregnancy and lactation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en-US" sz="1800" dirty="0"/>
          </a:p>
          <a:p>
            <a:pPr algn="l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algn="l">
              <a:lnSpc>
                <a:spcPct val="80000"/>
              </a:lnSpc>
              <a:buFontTx/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524001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Upper respiratory tract infections include: 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ar-SA" b="1" dirty="0" smtClean="0">
                <a:solidFill>
                  <a:srgbClr val="00B0F0"/>
                </a:solidFill>
              </a:rPr>
              <a:t>غالبا بسبب الفيروسات  والفيروسات لا يستخدم لها مضاد حيوي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8153400" cy="3581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ar-SA" dirty="0" smtClean="0">
                <a:solidFill>
                  <a:srgbClr val="FF0000"/>
                </a:solidFill>
              </a:rPr>
              <a:t>الامراض التي تصيب الجهاز التنفسي العلوي : </a:t>
            </a:r>
            <a:r>
              <a:rPr lang="en-US" dirty="0">
                <a:solidFill>
                  <a:srgbClr val="FF0000"/>
                </a:solidFill>
              </a:rPr>
              <a:t> </a:t>
            </a:r>
            <a:endParaRPr lang="en-US" sz="4600" b="1" dirty="0">
              <a:solidFill>
                <a:srgbClr val="00B0F0"/>
              </a:solidFill>
            </a:endParaRPr>
          </a:p>
          <a:p>
            <a:pPr lvl="0" algn="l"/>
            <a:r>
              <a:rPr lang="en-US" b="1" dirty="0">
                <a:solidFill>
                  <a:schemeClr val="tx1"/>
                </a:solidFill>
              </a:rPr>
              <a:t>Rhinitis</a:t>
            </a:r>
            <a:r>
              <a:rPr lang="en-US" dirty="0">
                <a:solidFill>
                  <a:schemeClr val="tx1"/>
                </a:solidFill>
              </a:rPr>
              <a:t> – inflammation of the nasal cavity. </a:t>
            </a:r>
          </a:p>
          <a:p>
            <a:pPr lvl="0" algn="l"/>
            <a:r>
              <a:rPr lang="en-US" b="1" dirty="0">
                <a:solidFill>
                  <a:schemeClr val="tx1"/>
                </a:solidFill>
              </a:rPr>
              <a:t>Sinus </a:t>
            </a:r>
            <a:r>
              <a:rPr lang="en-US" b="1" dirty="0" smtClean="0">
                <a:solidFill>
                  <a:schemeClr val="tx1"/>
                </a:solidFill>
              </a:rPr>
              <a:t>infection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sz="2900" dirty="0">
                <a:solidFill>
                  <a:schemeClr val="tx1"/>
                </a:solidFill>
              </a:rPr>
              <a:t>inflammation of the sinuses located around the nose. </a:t>
            </a:r>
          </a:p>
          <a:p>
            <a:pPr lvl="0" algn="l"/>
            <a:r>
              <a:rPr lang="en-US" b="1" dirty="0" err="1" smtClean="0">
                <a:solidFill>
                  <a:schemeClr val="tx1"/>
                </a:solidFill>
              </a:rPr>
              <a:t>Pharyngitis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chemeClr val="tx1"/>
                </a:solidFill>
              </a:rPr>
              <a:t>Inflammation of the pharynx, uvula and tonsils</a:t>
            </a:r>
          </a:p>
          <a:p>
            <a:pPr lvl="0" algn="l"/>
            <a:r>
              <a:rPr lang="en-US" b="1" dirty="0" smtClean="0">
                <a:solidFill>
                  <a:schemeClr val="tx1"/>
                </a:solidFill>
              </a:rPr>
              <a:t>Laryngitis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Inflammation of the larynx</a:t>
            </a:r>
          </a:p>
          <a:p>
            <a:pPr lvl="0" algn="l"/>
            <a:r>
              <a:rPr lang="en-US" b="1" dirty="0" err="1">
                <a:solidFill>
                  <a:schemeClr val="tx1"/>
                </a:solidFill>
              </a:rPr>
              <a:t>Laryngotracheitis</a:t>
            </a:r>
            <a:r>
              <a:rPr lang="en-US" dirty="0">
                <a:solidFill>
                  <a:schemeClr val="tx1"/>
                </a:solidFill>
              </a:rPr>
              <a:t>- Inflammation of the larynx and trachea.</a:t>
            </a:r>
          </a:p>
          <a:p>
            <a:pPr lvl="0" algn="l"/>
            <a:r>
              <a:rPr lang="en-US" b="1" dirty="0" err="1">
                <a:solidFill>
                  <a:schemeClr val="tx1"/>
                </a:solidFill>
              </a:rPr>
              <a:t>Tracheitis</a:t>
            </a:r>
            <a:r>
              <a:rPr lang="en-US" dirty="0">
                <a:solidFill>
                  <a:schemeClr val="tx1"/>
                </a:solidFill>
              </a:rPr>
              <a:t> – Inflammation of the trachea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0" algn="l"/>
            <a:r>
              <a:rPr lang="en-US" b="1" dirty="0" err="1" smtClean="0">
                <a:solidFill>
                  <a:schemeClr val="tx1"/>
                </a:solidFill>
              </a:rPr>
              <a:t>Otitis</a:t>
            </a:r>
            <a:r>
              <a:rPr lang="en-US" b="1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inflammation of middle ear.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1757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/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sz="3600" b="1" dirty="0" smtClean="0">
                <a:solidFill>
                  <a:srgbClr val="00B050"/>
                </a:solidFill>
              </a:rPr>
              <a:t>Lower respiratory tract infections include</a:t>
            </a:r>
            <a:r>
              <a:rPr lang="en-US" sz="3600" b="1" dirty="0" smtClean="0">
                <a:solidFill>
                  <a:srgbClr val="00B050"/>
                </a:solidFill>
              </a:rPr>
              <a:t>: </a:t>
            </a:r>
            <a:r>
              <a:rPr lang="ar-SA" sz="3600" b="1" dirty="0" smtClean="0">
                <a:solidFill>
                  <a:srgbClr val="00B050"/>
                </a:solidFill>
              </a:rPr>
              <a:t>اخطر من السابق ومن امراضه :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6576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b="1" dirty="0" smtClean="0"/>
              <a:t>Bronchitis </a:t>
            </a:r>
            <a:r>
              <a:rPr lang="ar-SA" sz="2400" b="1" dirty="0" smtClean="0"/>
              <a:t>انواعها</a:t>
            </a:r>
            <a:endParaRPr lang="en-US" sz="2400" b="1" dirty="0" smtClean="0"/>
          </a:p>
          <a:p>
            <a:pPr algn="l"/>
            <a:r>
              <a:rPr lang="en-US" sz="2400" b="1" dirty="0" smtClean="0"/>
              <a:t>      </a:t>
            </a:r>
            <a:r>
              <a:rPr lang="en-US" sz="2400" b="1" dirty="0" smtClean="0"/>
              <a:t>1-Acute</a:t>
            </a:r>
            <a:endParaRPr lang="en-US" sz="2400" b="1" dirty="0" smtClean="0"/>
          </a:p>
          <a:p>
            <a:pPr algn="l"/>
            <a:r>
              <a:rPr lang="en-US" sz="2400" b="1" dirty="0" smtClean="0"/>
              <a:t>      </a:t>
            </a:r>
            <a:r>
              <a:rPr lang="en-US" sz="2400" b="1" dirty="0" smtClean="0"/>
              <a:t>2- Chronic- </a:t>
            </a:r>
            <a:r>
              <a:rPr lang="ar-SA" sz="2400" b="1" dirty="0" smtClean="0"/>
              <a:t>تتحول الى</a:t>
            </a:r>
            <a:r>
              <a:rPr lang="en-US" sz="2400" b="1" dirty="0" smtClean="0"/>
              <a:t>&gt;&gt;acute </a:t>
            </a:r>
            <a:r>
              <a:rPr lang="en-US" sz="2400" b="1" dirty="0" smtClean="0"/>
              <a:t>exacerbation of </a:t>
            </a:r>
            <a:r>
              <a:rPr lang="en-US" sz="2400" b="1" dirty="0" err="1" smtClean="0"/>
              <a:t>c.bronchitis</a:t>
            </a:r>
            <a:endParaRPr lang="en-US" sz="2400" b="1" dirty="0" smtClean="0"/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/>
              <a:t>Pneumonia </a:t>
            </a:r>
            <a:r>
              <a:rPr lang="ar-SA" sz="2400" b="1" dirty="0" smtClean="0"/>
              <a:t>انواعها</a:t>
            </a:r>
            <a:r>
              <a:rPr lang="en-US" sz="2400" b="1" dirty="0" smtClean="0"/>
              <a:t>::</a:t>
            </a:r>
            <a:endParaRPr lang="en-US" sz="2400" b="1" dirty="0" smtClean="0"/>
          </a:p>
          <a:p>
            <a:pPr algn="l"/>
            <a:r>
              <a:rPr lang="en-US" sz="2400" b="1" dirty="0" smtClean="0"/>
              <a:t>       Community-acquired</a:t>
            </a:r>
          </a:p>
          <a:p>
            <a:pPr algn="l"/>
            <a:r>
              <a:rPr lang="en-US" sz="2400" b="1" dirty="0" smtClean="0"/>
              <a:t>       Hospital- acquired</a:t>
            </a:r>
          </a:p>
          <a:p>
            <a:pPr algn="l"/>
            <a:r>
              <a:rPr lang="en-US" b="1" dirty="0" smtClean="0">
                <a:solidFill>
                  <a:srgbClr val="00B0F0"/>
                </a:solidFill>
              </a:rPr>
              <a:t>** LRTI’s are more costly to treat and generally more serious than URTI’s.</a:t>
            </a:r>
          </a:p>
          <a:p>
            <a:pPr algn="l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7772400" cy="1470025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Causes of upper &amp; lower respiratory tract infections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81940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sz="2600" b="1" dirty="0" smtClean="0">
                <a:solidFill>
                  <a:srgbClr val="92D050"/>
                </a:solidFill>
              </a:rPr>
              <a:t>Viruses</a:t>
            </a:r>
            <a:r>
              <a:rPr lang="en-US" sz="2600" b="1" dirty="0" smtClean="0"/>
              <a:t>: </a:t>
            </a:r>
            <a:r>
              <a:rPr lang="en-US" sz="2600" dirty="0" smtClean="0"/>
              <a:t>should not be treated with antibiotics</a:t>
            </a:r>
            <a:r>
              <a:rPr lang="en-US" sz="2400" dirty="0" smtClean="0"/>
              <a:t>.</a:t>
            </a:r>
          </a:p>
          <a:p>
            <a:pPr algn="l"/>
            <a:r>
              <a:rPr lang="en-US" sz="2400" dirty="0" smtClean="0"/>
              <a:t>                     </a:t>
            </a:r>
            <a:r>
              <a:rPr lang="en-US" sz="2400" b="1" dirty="0" smtClean="0">
                <a:solidFill>
                  <a:srgbClr val="002060"/>
                </a:solidFill>
              </a:rPr>
              <a:t>(Antibiotics are not effective against viruses)</a:t>
            </a:r>
          </a:p>
          <a:p>
            <a:pPr algn="l"/>
            <a:r>
              <a:rPr lang="en-US" sz="2600" dirty="0" smtClean="0"/>
              <a:t>       </a:t>
            </a:r>
            <a:r>
              <a:rPr lang="en-US" sz="2600" b="1" dirty="0" smtClean="0">
                <a:solidFill>
                  <a:srgbClr val="00B0F0"/>
                </a:solidFill>
              </a:rPr>
              <a:t> Treatment</a:t>
            </a:r>
            <a:r>
              <a:rPr lang="en-US" sz="2600" dirty="0" smtClean="0"/>
              <a:t>: rest &amp; plenty of fluids, </a:t>
            </a:r>
            <a:r>
              <a:rPr lang="en-US" sz="2600" dirty="0" smtClean="0"/>
              <a:t>OTC </a:t>
            </a:r>
            <a:r>
              <a:rPr lang="ar-SA" sz="2600" dirty="0" smtClean="0"/>
              <a:t>ادويه لا تحتاج وصفه طبيه</a:t>
            </a:r>
            <a:r>
              <a:rPr lang="en-US" sz="2600" dirty="0" smtClean="0"/>
              <a:t> </a:t>
            </a:r>
            <a:r>
              <a:rPr lang="en-US" sz="2600" dirty="0" err="1" smtClean="0"/>
              <a:t>cold,flu</a:t>
            </a:r>
            <a:r>
              <a:rPr lang="en-US" sz="2600" dirty="0" smtClean="0"/>
              <a:t> </a:t>
            </a:r>
            <a:r>
              <a:rPr lang="en-US" sz="2600" dirty="0" smtClean="0"/>
              <a:t>remedies &amp; pain relievers, etc. 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600" b="1" dirty="0" smtClean="0">
                <a:solidFill>
                  <a:srgbClr val="92D050"/>
                </a:solidFill>
              </a:rPr>
              <a:t>Bacteria: </a:t>
            </a:r>
            <a:r>
              <a:rPr lang="en-US" sz="2600" dirty="0" smtClean="0"/>
              <a:t>should be treated with antibiotics.</a:t>
            </a:r>
          </a:p>
          <a:p>
            <a:pPr algn="l"/>
            <a:r>
              <a:rPr lang="en-US" sz="2600" dirty="0" smtClean="0"/>
              <a:t>       </a:t>
            </a:r>
            <a:r>
              <a:rPr lang="en-US" sz="2600" dirty="0" smtClean="0">
                <a:solidFill>
                  <a:srgbClr val="7030A0"/>
                </a:solidFill>
              </a:rPr>
              <a:t>The type of antibiotic to be used depends on:</a:t>
            </a:r>
          </a:p>
          <a:p>
            <a:pPr algn="l"/>
            <a:r>
              <a:rPr lang="en-US" sz="2600" dirty="0" smtClean="0"/>
              <a:t>                         Type of bacteria</a:t>
            </a:r>
          </a:p>
          <a:p>
            <a:pPr algn="l"/>
            <a:r>
              <a:rPr lang="en-US" sz="2600" dirty="0" smtClean="0"/>
              <a:t>                         Sensitivity </a:t>
            </a:r>
            <a:r>
              <a:rPr lang="en-US" sz="2600" dirty="0" smtClean="0"/>
              <a:t>test </a:t>
            </a:r>
            <a:r>
              <a:rPr lang="ar-SA" sz="2600" dirty="0" smtClean="0"/>
              <a:t>اختبار توضع فيه البكتيريا مع عده مضادات ويلاحظ ايها اكثر تاثيرا على البكتيريا ويستخدم للعلاج</a:t>
            </a:r>
            <a:r>
              <a:rPr lang="en-US" sz="2600" dirty="0" smtClean="0"/>
              <a:t>                       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C00000"/>
                </a:solidFill>
              </a:rPr>
              <a:t>Probable bacteria that causes upper and lower respiratory tract </a:t>
            </a:r>
            <a:r>
              <a:rPr lang="en-US" sz="3600" b="1" dirty="0" smtClean="0">
                <a:solidFill>
                  <a:srgbClr val="C00000"/>
                </a:solidFill>
              </a:rPr>
              <a:t>infections</a:t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ar-SA" sz="3600" b="1" dirty="0" smtClean="0">
                <a:solidFill>
                  <a:srgbClr val="C00000"/>
                </a:solidFill>
              </a:rPr>
              <a:t>انظر المايكرو للتفاصيل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429000"/>
          </a:xfrm>
        </p:spPr>
        <p:txBody>
          <a:bodyPr>
            <a:normAutofit/>
          </a:bodyPr>
          <a:lstStyle/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S. </a:t>
            </a:r>
            <a:r>
              <a:rPr lang="en-US" sz="2400" b="1" dirty="0" err="1" smtClean="0">
                <a:solidFill>
                  <a:schemeClr val="tx1"/>
                </a:solidFill>
              </a:rPr>
              <a:t>Pneumoniae</a:t>
            </a:r>
            <a:r>
              <a:rPr lang="en-US" sz="2400" b="1" dirty="0" smtClean="0">
                <a:solidFill>
                  <a:schemeClr val="tx1"/>
                </a:solidFill>
              </a:rPr>
              <a:t>               H. </a:t>
            </a:r>
            <a:r>
              <a:rPr lang="en-US" sz="2400" b="1" dirty="0" err="1" smtClean="0">
                <a:solidFill>
                  <a:schemeClr val="tx1"/>
                </a:solidFill>
              </a:rPr>
              <a:t>Influenzae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M. </a:t>
            </a:r>
            <a:r>
              <a:rPr lang="en-US" sz="2400" b="1" dirty="0" err="1" smtClean="0">
                <a:solidFill>
                  <a:schemeClr val="tx1"/>
                </a:solidFill>
              </a:rPr>
              <a:t>Cattarhalis</a:t>
            </a:r>
            <a:r>
              <a:rPr lang="en-US" sz="2400" b="1" dirty="0" smtClean="0">
                <a:solidFill>
                  <a:schemeClr val="tx1"/>
                </a:solidFill>
              </a:rPr>
              <a:t>                 S. </a:t>
            </a:r>
            <a:r>
              <a:rPr lang="en-US" sz="2400" b="1" dirty="0" err="1" smtClean="0">
                <a:solidFill>
                  <a:schemeClr val="tx1"/>
                </a:solidFill>
              </a:rPr>
              <a:t>Aureus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P. </a:t>
            </a:r>
            <a:r>
              <a:rPr lang="en-US" sz="2400" b="1" dirty="0" err="1" smtClean="0">
                <a:solidFill>
                  <a:schemeClr val="tx1"/>
                </a:solidFill>
              </a:rPr>
              <a:t>Aeruginosae</a:t>
            </a:r>
            <a:r>
              <a:rPr lang="en-US" sz="2400" b="1" dirty="0" smtClean="0">
                <a:solidFill>
                  <a:schemeClr val="tx1"/>
                </a:solidFill>
              </a:rPr>
              <a:t>               C. Diphtheria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M. Pneumonia                 L. </a:t>
            </a:r>
            <a:r>
              <a:rPr lang="en-US" sz="2400" b="1" dirty="0" err="1" smtClean="0">
                <a:solidFill>
                  <a:schemeClr val="tx1"/>
                </a:solidFill>
              </a:rPr>
              <a:t>pneumophila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C. Pneumonia 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Group A </a:t>
            </a:r>
            <a:r>
              <a:rPr lang="el-GR" sz="2400" b="1" dirty="0" smtClean="0">
                <a:solidFill>
                  <a:schemeClr val="tx1"/>
                </a:solidFill>
              </a:rPr>
              <a:t>β</a:t>
            </a:r>
            <a:r>
              <a:rPr lang="en-US" sz="2400" b="1" dirty="0" smtClean="0">
                <a:solidFill>
                  <a:schemeClr val="tx1"/>
                </a:solidFill>
              </a:rPr>
              <a:t> hemolytic streptococci</a:t>
            </a:r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1"/>
            <a:ext cx="7772400" cy="161925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Antibiotics commonly used for upper &amp; lower respiratory tract infections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3124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Amoxicillin/</a:t>
            </a:r>
            <a:r>
              <a:rPr lang="en-US" sz="2400" b="1" dirty="0" err="1" smtClean="0">
                <a:solidFill>
                  <a:schemeClr val="tx1"/>
                </a:solidFill>
              </a:rPr>
              <a:t>clavulanate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</a:rPr>
              <a:t>Augmentin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Ampicillin</a:t>
            </a:r>
            <a:r>
              <a:rPr lang="en-US" sz="2400" b="1" dirty="0" smtClean="0">
                <a:solidFill>
                  <a:schemeClr val="tx1"/>
                </a:solidFill>
              </a:rPr>
              <a:t>/</a:t>
            </a:r>
            <a:r>
              <a:rPr lang="en-US" sz="2400" b="1" dirty="0" err="1" smtClean="0">
                <a:solidFill>
                  <a:schemeClr val="tx1"/>
                </a:solidFill>
              </a:rPr>
              <a:t>sulbactam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Ticarcillin</a:t>
            </a:r>
            <a:r>
              <a:rPr lang="en-US" sz="2400" b="1" dirty="0" smtClean="0">
                <a:solidFill>
                  <a:schemeClr val="tx1"/>
                </a:solidFill>
              </a:rPr>
              <a:t>/</a:t>
            </a:r>
            <a:r>
              <a:rPr lang="en-US" sz="2400" b="1" dirty="0" err="1" smtClean="0">
                <a:solidFill>
                  <a:schemeClr val="tx1"/>
                </a:solidFill>
              </a:rPr>
              <a:t>clavulanate</a:t>
            </a:r>
            <a:r>
              <a:rPr lang="en-US" sz="2400" b="1" dirty="0" smtClean="0">
                <a:solidFill>
                  <a:schemeClr val="tx1"/>
                </a:solidFill>
              </a:rPr>
              <a:t> ± </a:t>
            </a:r>
            <a:r>
              <a:rPr lang="en-US" sz="2400" b="1" dirty="0" err="1" smtClean="0">
                <a:solidFill>
                  <a:schemeClr val="tx1"/>
                </a:solidFill>
              </a:rPr>
              <a:t>aminoglycoside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Cefuroxime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axetil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Cefaclor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Ceftazidime</a:t>
            </a:r>
            <a:r>
              <a:rPr lang="en-US" sz="2400" b="1" dirty="0" smtClean="0">
                <a:solidFill>
                  <a:schemeClr val="tx1"/>
                </a:solidFill>
              </a:rPr>
              <a:t> ± </a:t>
            </a:r>
            <a:r>
              <a:rPr lang="en-US" sz="2400" b="1" dirty="0" err="1" smtClean="0">
                <a:solidFill>
                  <a:schemeClr val="tx1"/>
                </a:solidFill>
              </a:rPr>
              <a:t>aminoglycoside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Macrolides</a:t>
            </a:r>
            <a:r>
              <a:rPr lang="en-US" sz="2400" b="1" dirty="0" smtClean="0">
                <a:solidFill>
                  <a:schemeClr val="tx1"/>
                </a:solidFill>
              </a:rPr>
              <a:t>( </a:t>
            </a:r>
            <a:r>
              <a:rPr lang="en-US" sz="2400" b="1" dirty="0" err="1" smtClean="0">
                <a:solidFill>
                  <a:schemeClr val="tx1"/>
                </a:solidFill>
              </a:rPr>
              <a:t>Azithromycin</a:t>
            </a:r>
            <a:r>
              <a:rPr lang="en-US" sz="2400" b="1" dirty="0" smtClean="0">
                <a:solidFill>
                  <a:schemeClr val="tx1"/>
                </a:solidFill>
              </a:rPr>
              <a:t> or </a:t>
            </a:r>
            <a:r>
              <a:rPr lang="en-US" sz="2400" b="1" dirty="0" err="1" smtClean="0">
                <a:solidFill>
                  <a:schemeClr val="tx1"/>
                </a:solidFill>
              </a:rPr>
              <a:t>clarithromycin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Ciprofloxacin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1371600"/>
            <a:ext cx="7088188" cy="4876800"/>
          </a:xfrm>
        </p:spPr>
        <p:txBody>
          <a:bodyPr>
            <a:normAutofit fontScale="47500" lnSpcReduction="20000"/>
          </a:bodyPr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en-US" sz="8000" b="1" dirty="0" smtClean="0">
                <a:solidFill>
                  <a:srgbClr val="FF0000"/>
                </a:solidFill>
              </a:rPr>
              <a:t>Amoxicillin/ </a:t>
            </a:r>
            <a:r>
              <a:rPr lang="en-US" sz="8000" b="1" dirty="0" err="1" smtClean="0">
                <a:solidFill>
                  <a:srgbClr val="FF0000"/>
                </a:solidFill>
              </a:rPr>
              <a:t>clavulanate</a:t>
            </a:r>
            <a:endParaRPr lang="en-US" sz="800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8000" b="1" dirty="0" err="1" smtClean="0">
                <a:solidFill>
                  <a:srgbClr val="FF0000"/>
                </a:solidFill>
              </a:rPr>
              <a:t>Ticarcillin</a:t>
            </a:r>
            <a:r>
              <a:rPr lang="en-US" sz="8000" b="1" dirty="0" smtClean="0">
                <a:solidFill>
                  <a:srgbClr val="FF0000"/>
                </a:solidFill>
              </a:rPr>
              <a:t> / </a:t>
            </a:r>
            <a:r>
              <a:rPr lang="en-US" sz="8000" b="1" dirty="0" err="1" smtClean="0">
                <a:solidFill>
                  <a:srgbClr val="FF0000"/>
                </a:solidFill>
              </a:rPr>
              <a:t>clavulanate</a:t>
            </a:r>
            <a:endParaRPr lang="en-US" sz="800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8000" b="1" dirty="0" err="1" smtClean="0">
                <a:solidFill>
                  <a:srgbClr val="FF0000"/>
                </a:solidFill>
              </a:rPr>
              <a:t>Ampicillin</a:t>
            </a:r>
            <a:r>
              <a:rPr lang="en-US" sz="8000" b="1" dirty="0" smtClean="0">
                <a:solidFill>
                  <a:srgbClr val="FF0000"/>
                </a:solidFill>
              </a:rPr>
              <a:t>/ </a:t>
            </a:r>
            <a:r>
              <a:rPr lang="en-US" sz="8000" b="1" dirty="0" err="1" smtClean="0">
                <a:solidFill>
                  <a:srgbClr val="FF0000"/>
                </a:solidFill>
              </a:rPr>
              <a:t>sulbactam</a:t>
            </a:r>
            <a:endParaRPr lang="en-US" sz="800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80000"/>
              </a:lnSpc>
              <a:defRPr/>
            </a:pPr>
            <a:endParaRPr lang="en-US" sz="3900" b="1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algn="l">
              <a:lnSpc>
                <a:spcPct val="80000"/>
              </a:lnSpc>
              <a:defRPr/>
            </a:pPr>
            <a:r>
              <a:rPr lang="en-US" sz="6000" b="1" dirty="0" smtClean="0">
                <a:solidFill>
                  <a:srgbClr val="00B050"/>
                </a:solidFill>
              </a:rPr>
              <a:t>PENICILLINS</a:t>
            </a:r>
            <a:r>
              <a:rPr lang="en-US" sz="6000" b="1" dirty="0" smtClean="0"/>
              <a:t> </a:t>
            </a:r>
            <a:r>
              <a:rPr lang="en-US" sz="6000" dirty="0" smtClean="0"/>
              <a:t>(</a:t>
            </a:r>
            <a:r>
              <a:rPr lang="en-US" sz="6000" b="1" dirty="0" smtClean="0"/>
              <a:t>Beta- </a:t>
            </a:r>
            <a:r>
              <a:rPr lang="en-US" sz="6000" b="1" dirty="0" err="1" smtClean="0"/>
              <a:t>lactam</a:t>
            </a:r>
            <a:r>
              <a:rPr lang="en-US" sz="6000" b="1" dirty="0" smtClean="0"/>
              <a:t> </a:t>
            </a:r>
            <a:r>
              <a:rPr lang="ar-SA" sz="6000" b="1" dirty="0" smtClean="0"/>
              <a:t>تسمى بذلك لان فيها بيتا لاكتام رنق كما في الرسمه الشريحه القادمه</a:t>
            </a:r>
            <a:r>
              <a:rPr lang="en-US" sz="6000" b="1" dirty="0" smtClean="0"/>
              <a:t> </a:t>
            </a:r>
            <a:r>
              <a:rPr lang="en-US" sz="6000" b="1" dirty="0" smtClean="0"/>
              <a:t>antibiotics</a:t>
            </a:r>
            <a:r>
              <a:rPr lang="en-US" sz="6000" dirty="0" smtClean="0"/>
              <a:t>)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60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6000" dirty="0" smtClean="0"/>
              <a:t>Broad </a:t>
            </a:r>
            <a:r>
              <a:rPr lang="en-US" sz="6000" dirty="0" smtClean="0"/>
              <a:t>spectrum </a:t>
            </a:r>
            <a:r>
              <a:rPr lang="ar-SA" sz="6000" dirty="0" smtClean="0"/>
              <a:t>واسعه التاثير</a:t>
            </a:r>
            <a:r>
              <a:rPr lang="en-US" sz="6000" dirty="0" smtClean="0"/>
              <a:t> </a:t>
            </a:r>
            <a:r>
              <a:rPr lang="en-US" sz="6000" dirty="0" smtClean="0"/>
              <a:t>(gm- and gm+ bacteria)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60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6000" dirty="0" smtClean="0"/>
              <a:t>Act by inhibition of cell wall synthesis.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n-US" sz="6000" dirty="0" smtClean="0"/>
          </a:p>
          <a:p>
            <a:pPr algn="l" eaLnBrk="1" hangingPunct="1">
              <a:lnSpc>
                <a:spcPct val="80000"/>
              </a:lnSpc>
              <a:defRPr/>
            </a:pPr>
            <a:r>
              <a:rPr lang="en-US" sz="6000" dirty="0" smtClean="0"/>
              <a:t>Bactericidal </a:t>
            </a:r>
            <a:r>
              <a:rPr lang="ar-SA" sz="6000" dirty="0" smtClean="0"/>
              <a:t>قاتل للبكتريا</a:t>
            </a:r>
            <a:r>
              <a:rPr lang="en-US" sz="6000" dirty="0" smtClean="0"/>
              <a:t>.</a:t>
            </a:r>
            <a:endParaRPr lang="en-US" sz="60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60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60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800" dirty="0" smtClean="0"/>
          </a:p>
          <a:p>
            <a:pPr algn="l" eaLnBrk="1" hangingPunct="1">
              <a:lnSpc>
                <a:spcPct val="80000"/>
              </a:lnSpc>
              <a:defRPr/>
            </a:pPr>
            <a:endParaRPr lang="en-US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ntibioti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0"/>
            <a:ext cx="4724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1232</Words>
  <Application>Microsoft Office PowerPoint</Application>
  <PresentationFormat>On-screen Show (4:3)</PresentationFormat>
  <Paragraphs>235</Paragraphs>
  <Slides>25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Document</vt:lpstr>
      <vt:lpstr>Respiratory Tract Infections (RTI’s)</vt:lpstr>
      <vt:lpstr>Slide 2</vt:lpstr>
      <vt:lpstr> Upper respiratory tract infections include:  غالبا بسبب الفيروسات  والفيروسات لا يستخدم لها مضاد حيوي </vt:lpstr>
      <vt:lpstr>  Lower respiratory tract infections include: اخطر من السابق ومن امراضه :   </vt:lpstr>
      <vt:lpstr>Causes of upper &amp; lower respiratory tract infections</vt:lpstr>
      <vt:lpstr>Probable bacteria that causes upper and lower respiratory tract infections انظر المايكرو للتفاصيل</vt:lpstr>
      <vt:lpstr>Antibiotics commonly used for upper &amp; lower respiratory tract infections</vt:lpstr>
      <vt:lpstr>Slide 8</vt:lpstr>
      <vt:lpstr>Slide 9</vt:lpstr>
      <vt:lpstr>Absorption, distribution &amp; metabolism of penicillins</vt:lpstr>
      <vt:lpstr>Adverse effects of penicillins</vt:lpstr>
      <vt:lpstr>Slide 12</vt:lpstr>
      <vt:lpstr>Absorption, distribution, and metabolism of cephalosporins</vt:lpstr>
      <vt:lpstr>Adverse effects of cephalosporins</vt:lpstr>
      <vt:lpstr>AMINOGLYCOSIDES</vt:lpstr>
      <vt:lpstr>AMINOGLYCOSIDES ( Cont. )</vt:lpstr>
      <vt:lpstr>AMINOGLYCOSIDES ( Cont. )</vt:lpstr>
      <vt:lpstr>Slide 18</vt:lpstr>
      <vt:lpstr>MACROLIDES </vt:lpstr>
      <vt:lpstr>MACROLIDES ( cont. )</vt:lpstr>
      <vt:lpstr>Slide 21</vt:lpstr>
      <vt:lpstr>FLUOROQUINOLONES</vt:lpstr>
      <vt:lpstr>CIPROFLOXACIN ( CONT. )</vt:lpstr>
      <vt:lpstr>Ciprofloxacin ( Cont. )</vt:lpstr>
      <vt:lpstr>CIPROFLOXACIN ( CONT. )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respiratory tract infections </dc:title>
  <dc:creator>Alhumayyd</dc:creator>
  <cp:lastModifiedBy>عبووووودي</cp:lastModifiedBy>
  <cp:revision>75</cp:revision>
  <dcterms:created xsi:type="dcterms:W3CDTF">2010-02-14T07:14:54Z</dcterms:created>
  <dcterms:modified xsi:type="dcterms:W3CDTF">2010-03-12T16:30:00Z</dcterms:modified>
</cp:coreProperties>
</file>