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3/12/2010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3/12/2010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3/12/2010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3/12/2010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F62CE8-A1A8-4B36-9EB2-59442D67D882}" type="slidenum">
              <a:rPr lang="en-US"/>
              <a:pPr>
                <a:defRPr/>
              </a:pPr>
              <a:t>1</a:t>
            </a:fld>
            <a:endParaRPr lang="en-US"/>
          </a:p>
        </p:txBody>
      </p:sp>
      <p:sp>
        <p:nvSpPr>
          <p:cNvPr id="125955" name="Content Placeholder 2"/>
          <p:cNvSpPr>
            <a:spLocks noGrp="1"/>
          </p:cNvSpPr>
          <p:nvPr>
            <p:ph idx="4294967295"/>
          </p:nvPr>
        </p:nvSpPr>
        <p:spPr>
          <a:xfrm>
            <a:off x="533400" y="609600"/>
            <a:ext cx="8077200" cy="5668963"/>
          </a:xfrm>
        </p:spPr>
        <p:txBody>
          <a:bodyPr>
            <a:normAutofit lnSpcReduction="10000"/>
          </a:bodyPr>
          <a:lstStyle/>
          <a:p>
            <a:pPr eaLnBrk="1" hangingPunct="1">
              <a:buFont typeface="Arial" pitchFamily="34" charset="0"/>
              <a:buNone/>
            </a:pPr>
            <a:r>
              <a:rPr lang="en-US" sz="4000" b="1" smtClean="0"/>
              <a:t>4- </a:t>
            </a:r>
            <a:r>
              <a:rPr lang="en-US" sz="4000" b="1" smtClean="0">
                <a:solidFill>
                  <a:srgbClr val="FF0000"/>
                </a:solidFill>
              </a:rPr>
              <a:t>The proprioreceptor Reflexes :-</a:t>
            </a:r>
          </a:p>
          <a:p>
            <a:pPr eaLnBrk="1" hangingPunct="1">
              <a:buFont typeface="Arial" pitchFamily="34" charset="0"/>
              <a:buNone/>
            </a:pPr>
            <a:r>
              <a:rPr lang="ar-SA" smtClean="0"/>
              <a:t>توجد في المفاصل وتؤدي الى : </a:t>
            </a:r>
            <a:endParaRPr lang="en-US" smtClean="0"/>
          </a:p>
          <a:p>
            <a:pPr eaLnBrk="1" hangingPunct="1">
              <a:buFont typeface="Arial" pitchFamily="34" charset="0"/>
              <a:buNone/>
            </a:pPr>
            <a:r>
              <a:rPr lang="en-US" smtClean="0"/>
              <a:t>    </a:t>
            </a:r>
            <a:r>
              <a:rPr lang="en-US" sz="3600" b="1" u="sng" smtClean="0">
                <a:solidFill>
                  <a:srgbClr val="FF0000"/>
                </a:solidFill>
              </a:rPr>
              <a:t>Passive </a:t>
            </a:r>
            <a:r>
              <a:rPr lang="ar-SA" sz="3600" b="1" u="sng" smtClean="0">
                <a:solidFill>
                  <a:srgbClr val="FF0000"/>
                </a:solidFill>
              </a:rPr>
              <a:t>تتحرك بدون استخدام عضلات – واحد يحركها لك - </a:t>
            </a:r>
            <a:r>
              <a:rPr lang="en-US" sz="3600" b="1" u="sng" smtClean="0">
                <a:solidFill>
                  <a:srgbClr val="FF0000"/>
                </a:solidFill>
              </a:rPr>
              <a:t> </a:t>
            </a:r>
            <a:r>
              <a:rPr lang="en-US" sz="3600" b="1" smtClean="0"/>
              <a:t>movements of joints can </a:t>
            </a:r>
          </a:p>
          <a:p>
            <a:pPr eaLnBrk="1" hangingPunct="1">
              <a:buFont typeface="Arial" pitchFamily="34" charset="0"/>
              <a:buNone/>
            </a:pPr>
            <a:r>
              <a:rPr lang="en-US" sz="3600" b="1" smtClean="0"/>
              <a:t>increase respiratory rate. </a:t>
            </a:r>
          </a:p>
          <a:p>
            <a:pPr eaLnBrk="1" hangingPunct="1">
              <a:buFont typeface="Arial" pitchFamily="34" charset="0"/>
              <a:buNone/>
            </a:pPr>
            <a:endParaRPr lang="en-US" b="1" smtClean="0"/>
          </a:p>
          <a:p>
            <a:pPr eaLnBrk="1" hangingPunct="1">
              <a:buFont typeface="Arial" pitchFamily="34" charset="0"/>
              <a:buNone/>
            </a:pPr>
            <a:endParaRPr lang="en-US" sz="4000" b="1" smtClean="0"/>
          </a:p>
          <a:p>
            <a:pPr eaLnBrk="1" hangingPunct="1">
              <a:buFont typeface="Arial" pitchFamily="34" charset="0"/>
              <a:buNone/>
            </a:pPr>
            <a:r>
              <a:rPr lang="en-US" sz="4000" b="1" smtClean="0"/>
              <a:t>5- </a:t>
            </a:r>
            <a:r>
              <a:rPr lang="en-US" sz="4000" b="1" smtClean="0">
                <a:solidFill>
                  <a:srgbClr val="FF0000"/>
                </a:solidFill>
              </a:rPr>
              <a:t>Increase body temperature </a:t>
            </a:r>
            <a:r>
              <a:rPr lang="en-US" sz="4000" b="1" smtClean="0"/>
              <a:t>→ ↑ Resp. rate.</a:t>
            </a:r>
          </a:p>
          <a:p>
            <a:pPr eaLnBrk="1" hangingPunct="1">
              <a:buFont typeface="Arial" pitchFamily="34" charset="0"/>
              <a:buNone/>
            </a:pPr>
            <a:endParaRPr lang="en-US" smtClean="0"/>
          </a:p>
          <a:p>
            <a:pPr eaLnBrk="1" hangingPunct="1">
              <a:buFont typeface="Arial" pitchFamily="34" charset="0"/>
              <a:buNone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FF457F-0335-45D8-8B81-EAB67365B7CD}" type="slidenum">
              <a:rPr lang="en-US"/>
              <a:pPr>
                <a:defRPr/>
              </a:pPr>
              <a:t>10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304800" y="228600"/>
            <a:ext cx="8610600" cy="6400800"/>
          </a:xfrm>
        </p:spPr>
        <p:txBody>
          <a:bodyPr rtlCol="0">
            <a:normAutofit fontScale="250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6000" b="1" dirty="0" smtClean="0"/>
              <a:t>4- Reduced utilization of O₂ by the tissues :-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9600" b="1" dirty="0" smtClean="0"/>
              <a:t>          e.g</a:t>
            </a:r>
            <a:r>
              <a:rPr lang="en-US" sz="9600" b="1" dirty="0" smtClean="0">
                <a:solidFill>
                  <a:srgbClr val="FF0000"/>
                </a:solidFill>
              </a:rPr>
              <a:t>.  Cyanide poisoning </a:t>
            </a:r>
            <a:r>
              <a:rPr lang="en-US" sz="9600" b="1" dirty="0" smtClean="0"/>
              <a:t>→ Block </a:t>
            </a:r>
            <a:r>
              <a:rPr lang="en-US" sz="9600" b="1" dirty="0" err="1" smtClean="0"/>
              <a:t>cytochrome</a:t>
            </a:r>
            <a:r>
              <a:rPr lang="en-US" sz="9600" b="1" dirty="0" smtClean="0"/>
              <a:t> </a:t>
            </a:r>
            <a:r>
              <a:rPr lang="en-US" sz="9600" b="1" dirty="0" err="1" smtClean="0"/>
              <a:t>oxidase</a:t>
            </a:r>
            <a:r>
              <a:rPr lang="en-US" sz="9600" b="1" dirty="0" smtClean="0"/>
              <a:t> enzyme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9600" b="1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9600" b="1" dirty="0" smtClean="0"/>
              <a:t>   → the cells can not utilize O₂.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5900" b="1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5900" b="1" dirty="0" smtClean="0"/>
              <a:t>  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5900" b="1" dirty="0" smtClean="0"/>
              <a:t> 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2800" b="1" dirty="0" smtClean="0"/>
              <a:t>    Severe hypoxia   →  Death.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11100" b="1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2800" b="1" dirty="0" smtClean="0"/>
              <a:t>    In less severe conditions  it can lead to :-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2800" b="1" dirty="0" smtClean="0"/>
              <a:t>   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2800" b="1" dirty="0" smtClean="0"/>
              <a:t>         A- ↓ Work capacity by the muscles.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12800" b="1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2800" b="1" dirty="0" smtClean="0"/>
              <a:t>         B-  ↓ Mental activity → Death.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5900" b="1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5900" b="1" dirty="0" smtClean="0"/>
              <a:t>   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pPr eaLnBrk="1" hangingPunct="1"/>
            <a:r>
              <a:rPr lang="en-US" b="1" u="sng" smtClean="0"/>
              <a:t> </a:t>
            </a:r>
            <a:r>
              <a:rPr lang="ar-SA" b="1" u="sng" smtClean="0"/>
              <a:t> :علاج الهايبوكسيا</a:t>
            </a:r>
            <a:r>
              <a:rPr lang="en-US" b="1" u="sng" smtClean="0"/>
              <a:t>Oxygen Therapy</a:t>
            </a:r>
          </a:p>
        </p:txBody>
      </p:sp>
      <p:sp>
        <p:nvSpPr>
          <p:cNvPr id="135171" name="Content Placeholder 2"/>
          <p:cNvSpPr>
            <a:spLocks noGrp="1"/>
          </p:cNvSpPr>
          <p:nvPr>
            <p:ph idx="1"/>
          </p:nvPr>
        </p:nvSpPr>
        <p:spPr>
          <a:xfrm>
            <a:off x="152400" y="762000"/>
            <a:ext cx="8839200" cy="5791200"/>
          </a:xfrm>
        </p:spPr>
        <p:txBody>
          <a:bodyPr/>
          <a:lstStyle/>
          <a:p>
            <a:pPr eaLnBrk="1" hangingPunct="1">
              <a:buFont typeface="Arial" pitchFamily="34" charset="0"/>
              <a:buNone/>
            </a:pPr>
            <a:r>
              <a:rPr lang="en-US" sz="2400" smtClean="0"/>
              <a:t>      </a:t>
            </a:r>
            <a:r>
              <a:rPr lang="en-US" sz="2400" b="1" smtClean="0"/>
              <a:t>Useful in </a:t>
            </a:r>
            <a:r>
              <a:rPr lang="en-US" sz="2400" b="1" smtClean="0">
                <a:solidFill>
                  <a:srgbClr val="FF0000"/>
                </a:solidFill>
              </a:rPr>
              <a:t>atmospheric hypoxia</a:t>
            </a:r>
            <a:r>
              <a:rPr lang="en-US" sz="2400" b="1" smtClean="0"/>
              <a:t>, </a:t>
            </a:r>
            <a:r>
              <a:rPr lang="en-US" sz="2400" b="1" smtClean="0">
                <a:solidFill>
                  <a:srgbClr val="FF0000"/>
                </a:solidFill>
              </a:rPr>
              <a:t>hypoventilation</a:t>
            </a:r>
            <a:r>
              <a:rPr lang="en-US" sz="2400" b="1" smtClean="0"/>
              <a:t>, </a:t>
            </a:r>
          </a:p>
          <a:p>
            <a:pPr eaLnBrk="1" hangingPunct="1">
              <a:buFont typeface="Arial" pitchFamily="34" charset="0"/>
              <a:buNone/>
            </a:pPr>
            <a:r>
              <a:rPr lang="en-US" sz="2400" b="1" smtClean="0"/>
              <a:t>and in </a:t>
            </a:r>
            <a:r>
              <a:rPr lang="en-US" sz="2400" b="1" smtClean="0">
                <a:solidFill>
                  <a:srgbClr val="FF0000"/>
                </a:solidFill>
              </a:rPr>
              <a:t>defects of the respiratory membrane</a:t>
            </a:r>
            <a:r>
              <a:rPr lang="en-US" sz="2400" b="1" smtClean="0"/>
              <a:t>. </a:t>
            </a:r>
            <a:r>
              <a:rPr lang="ar-SA" sz="2400" b="1" smtClean="0"/>
              <a:t>مهمه : لا تستخدم لكل انواع الهايبوكسيا</a:t>
            </a:r>
            <a:endParaRPr lang="en-US" sz="2400" b="1" smtClean="0"/>
          </a:p>
          <a:p>
            <a:pPr eaLnBrk="1" hangingPunct="1">
              <a:buFont typeface="Arial" pitchFamily="34" charset="0"/>
              <a:buNone/>
            </a:pPr>
            <a:endParaRPr lang="en-US" sz="2400" b="1" smtClean="0"/>
          </a:p>
          <a:p>
            <a:pPr eaLnBrk="1" hangingPunct="1">
              <a:buFont typeface="Arial" pitchFamily="34" charset="0"/>
              <a:buNone/>
            </a:pPr>
            <a:r>
              <a:rPr lang="en-US" sz="2400" b="1" smtClean="0"/>
              <a:t>     Less useful in </a:t>
            </a:r>
            <a:r>
              <a:rPr lang="en-US" sz="2400" b="1" smtClean="0">
                <a:solidFill>
                  <a:srgbClr val="FF0000"/>
                </a:solidFill>
              </a:rPr>
              <a:t>anemic</a:t>
            </a:r>
            <a:r>
              <a:rPr lang="en-US" sz="2400" b="1" smtClean="0"/>
              <a:t>, </a:t>
            </a:r>
            <a:r>
              <a:rPr lang="en-US" sz="2400" b="1" smtClean="0">
                <a:solidFill>
                  <a:srgbClr val="FF0000"/>
                </a:solidFill>
              </a:rPr>
              <a:t>or stagnant hypoxia</a:t>
            </a:r>
            <a:r>
              <a:rPr lang="en-US" sz="2400" b="1" smtClean="0"/>
              <a:t>.</a:t>
            </a:r>
          </a:p>
          <a:p>
            <a:pPr eaLnBrk="1" hangingPunct="1">
              <a:buFont typeface="Arial" pitchFamily="34" charset="0"/>
              <a:buNone/>
            </a:pPr>
            <a:endParaRPr lang="en-US" sz="2400" b="1" smtClean="0"/>
          </a:p>
          <a:p>
            <a:pPr eaLnBrk="1" hangingPunct="1">
              <a:buFont typeface="Arial" pitchFamily="34" charset="0"/>
              <a:buNone/>
            </a:pPr>
            <a:r>
              <a:rPr lang="en-US" sz="2400" b="1" smtClean="0"/>
              <a:t>  </a:t>
            </a:r>
            <a:r>
              <a:rPr lang="ar-SA" sz="2400" b="1" smtClean="0"/>
              <a:t>مهمه</a:t>
            </a:r>
            <a:r>
              <a:rPr lang="en-US" sz="2400" b="1" smtClean="0"/>
              <a:t>   Prolonged breathing of 100% O₂ at 1 atmosphere  </a:t>
            </a:r>
          </a:p>
          <a:p>
            <a:pPr eaLnBrk="1" hangingPunct="1">
              <a:buFont typeface="Arial" pitchFamily="34" charset="0"/>
              <a:buNone/>
            </a:pPr>
            <a:r>
              <a:rPr lang="en-US" sz="2400" b="1" smtClean="0"/>
              <a:t>may be </a:t>
            </a:r>
            <a:r>
              <a:rPr lang="en-US" sz="2400" b="1" smtClean="0">
                <a:solidFill>
                  <a:srgbClr val="FF0000"/>
                </a:solidFill>
              </a:rPr>
              <a:t>harmful </a:t>
            </a:r>
            <a:r>
              <a:rPr lang="en-US" sz="2400" b="1" smtClean="0"/>
              <a:t>→  bronchopneumonia, and ↓ blood flow </a:t>
            </a:r>
          </a:p>
          <a:p>
            <a:pPr eaLnBrk="1" hangingPunct="1">
              <a:buFont typeface="Arial" pitchFamily="34" charset="0"/>
              <a:buNone/>
            </a:pPr>
            <a:r>
              <a:rPr lang="en-US" sz="2400" b="1" smtClean="0"/>
              <a:t>to the brain.</a:t>
            </a:r>
          </a:p>
          <a:p>
            <a:pPr eaLnBrk="1" hangingPunct="1">
              <a:buFont typeface="Arial" pitchFamily="34" charset="0"/>
              <a:buNone/>
            </a:pPr>
            <a:endParaRPr lang="en-US" sz="2400" b="1" smtClean="0"/>
          </a:p>
          <a:p>
            <a:pPr eaLnBrk="1" hangingPunct="1">
              <a:buFont typeface="Arial" pitchFamily="34" charset="0"/>
              <a:buNone/>
            </a:pPr>
            <a:r>
              <a:rPr lang="en-US" sz="2400" b="1" smtClean="0"/>
              <a:t>    In new born babies </a:t>
            </a:r>
            <a:r>
              <a:rPr lang="en-US" sz="2400" b="1" smtClean="0">
                <a:solidFill>
                  <a:srgbClr val="FF0000"/>
                </a:solidFill>
              </a:rPr>
              <a:t>damage to the retina </a:t>
            </a:r>
            <a:r>
              <a:rPr lang="en-US" sz="2400" b="1" smtClean="0"/>
              <a:t>[Blindness] can </a:t>
            </a:r>
          </a:p>
          <a:p>
            <a:pPr eaLnBrk="1" hangingPunct="1">
              <a:buFont typeface="Arial" pitchFamily="34" charset="0"/>
              <a:buNone/>
            </a:pPr>
            <a:r>
              <a:rPr lang="en-US" sz="2400" b="1" smtClean="0"/>
              <a:t>occur with O₂ concentration over 40%.</a:t>
            </a:r>
          </a:p>
          <a:p>
            <a:pPr eaLnBrk="1" hangingPunct="1">
              <a:buFont typeface="Arial" pitchFamily="34" charset="0"/>
              <a:buNone/>
            </a:pPr>
            <a:r>
              <a:rPr lang="ar-SA" sz="2400" b="1" smtClean="0"/>
              <a:t>السبب في ذلك :</a:t>
            </a:r>
            <a:endParaRPr lang="en-US" sz="2400" b="1" smtClean="0"/>
          </a:p>
          <a:p>
            <a:pPr eaLnBrk="1" hangingPunct="1">
              <a:buFont typeface="Arial" pitchFamily="34" charset="0"/>
              <a:buNone/>
            </a:pPr>
            <a:r>
              <a:rPr lang="en-US" sz="2400" b="1" smtClean="0"/>
              <a:t>       ↑ levels of </a:t>
            </a:r>
            <a:r>
              <a:rPr lang="en-US" sz="2400" b="1" smtClean="0">
                <a:solidFill>
                  <a:srgbClr val="FF0000"/>
                </a:solidFill>
              </a:rPr>
              <a:t>O₂ free radicals </a:t>
            </a:r>
            <a:r>
              <a:rPr lang="en-US" sz="2400" b="1" smtClean="0"/>
              <a:t>[O₂⁻ ]  →  Brain dysfunctions.</a:t>
            </a:r>
          </a:p>
          <a:p>
            <a:pPr eaLnBrk="1" hangingPunct="1">
              <a:buFont typeface="Arial" pitchFamily="34" charset="0"/>
              <a:buNone/>
            </a:pPr>
            <a:endParaRPr lang="en-US" sz="2400" smtClean="0"/>
          </a:p>
          <a:p>
            <a:pPr eaLnBrk="1" hangingPunct="1">
              <a:buFont typeface="Arial" pitchFamily="34" charset="0"/>
              <a:buNone/>
            </a:pPr>
            <a:r>
              <a:rPr lang="en-US" sz="2400" smtClean="0"/>
              <a:t>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F4D31A-B5BA-4201-8D0A-A1A62E6B7E84}" type="slidenum">
              <a:rPr lang="en-US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990600"/>
          </a:xfrm>
        </p:spPr>
        <p:txBody>
          <a:bodyPr/>
          <a:lstStyle/>
          <a:p>
            <a:pPr eaLnBrk="1" hangingPunct="1"/>
            <a:r>
              <a:rPr lang="en-US" b="1" u="sng" smtClean="0"/>
              <a:t>Cyanosis</a:t>
            </a:r>
          </a:p>
        </p:txBody>
      </p:sp>
      <p:sp>
        <p:nvSpPr>
          <p:cNvPr id="136195" name="Content Placeholder 2"/>
          <p:cNvSpPr>
            <a:spLocks noGrp="1"/>
          </p:cNvSpPr>
          <p:nvPr>
            <p:ph idx="1"/>
          </p:nvPr>
        </p:nvSpPr>
        <p:spPr>
          <a:xfrm>
            <a:off x="228600" y="838200"/>
            <a:ext cx="8686800" cy="5715000"/>
          </a:xfrm>
        </p:spPr>
        <p:txBody>
          <a:bodyPr/>
          <a:lstStyle/>
          <a:p>
            <a:pPr eaLnBrk="1" hangingPunct="1">
              <a:buFont typeface="Arial" pitchFamily="34" charset="0"/>
              <a:buNone/>
            </a:pPr>
            <a:r>
              <a:rPr lang="en-US" b="1" smtClean="0"/>
              <a:t>     It is the </a:t>
            </a:r>
            <a:r>
              <a:rPr lang="en-US" b="1" u="sng" smtClean="0"/>
              <a:t>bluish </a:t>
            </a:r>
            <a:r>
              <a:rPr lang="ar-SA" b="1" u="sng" smtClean="0"/>
              <a:t>زرقه</a:t>
            </a:r>
            <a:r>
              <a:rPr lang="en-US" b="1" smtClean="0"/>
              <a:t> coloration of the mucus </a:t>
            </a:r>
          </a:p>
          <a:p>
            <a:pPr eaLnBrk="1" hangingPunct="1">
              <a:buFont typeface="Arial" pitchFamily="34" charset="0"/>
              <a:buNone/>
            </a:pPr>
            <a:r>
              <a:rPr lang="en-US" b="1" smtClean="0"/>
              <a:t>membrane of the lips and tongue. It can also be </a:t>
            </a:r>
          </a:p>
          <a:p>
            <a:pPr eaLnBrk="1" hangingPunct="1">
              <a:buFont typeface="Arial" pitchFamily="34" charset="0"/>
              <a:buNone/>
            </a:pPr>
            <a:r>
              <a:rPr lang="en-US" b="1" smtClean="0"/>
              <a:t>seen under the nail beds.</a:t>
            </a:r>
          </a:p>
          <a:p>
            <a:pPr eaLnBrk="1" hangingPunct="1">
              <a:buFont typeface="Arial" pitchFamily="34" charset="0"/>
              <a:buNone/>
            </a:pPr>
            <a:endParaRPr lang="en-US" b="1" smtClean="0"/>
          </a:p>
          <a:p>
            <a:pPr eaLnBrk="1" hangingPunct="1">
              <a:buFont typeface="Arial" pitchFamily="34" charset="0"/>
              <a:buNone/>
            </a:pPr>
            <a:r>
              <a:rPr lang="en-US" b="1" smtClean="0"/>
              <a:t>     It appears when </a:t>
            </a:r>
            <a:r>
              <a:rPr lang="en-US" b="1" smtClean="0">
                <a:solidFill>
                  <a:srgbClr val="FF0000"/>
                </a:solidFill>
              </a:rPr>
              <a:t>more</a:t>
            </a:r>
            <a:r>
              <a:rPr lang="en-US" b="1" smtClean="0"/>
              <a:t> than </a:t>
            </a:r>
            <a:r>
              <a:rPr lang="en-US" b="1" u="sng" smtClean="0">
                <a:solidFill>
                  <a:srgbClr val="FF0000"/>
                </a:solidFill>
              </a:rPr>
              <a:t>5 grams </a:t>
            </a:r>
            <a:r>
              <a:rPr lang="en-US" b="1" smtClean="0"/>
              <a:t>of </a:t>
            </a:r>
          </a:p>
          <a:p>
            <a:pPr eaLnBrk="1" hangingPunct="1">
              <a:buFont typeface="Arial" pitchFamily="34" charset="0"/>
              <a:buNone/>
            </a:pPr>
            <a:r>
              <a:rPr lang="en-US" b="1" smtClean="0"/>
              <a:t>Hemoglobin ⁄dL  are deoxygenated.</a:t>
            </a:r>
          </a:p>
          <a:p>
            <a:pPr eaLnBrk="1" hangingPunct="1">
              <a:buFont typeface="Arial" pitchFamily="34" charset="0"/>
              <a:buNone/>
            </a:pPr>
            <a:endParaRPr lang="en-US" b="1" smtClean="0"/>
          </a:p>
          <a:p>
            <a:pPr eaLnBrk="1" hangingPunct="1">
              <a:buFont typeface="Arial" pitchFamily="34" charset="0"/>
              <a:buNone/>
            </a:pPr>
            <a:r>
              <a:rPr lang="en-US" b="1" smtClean="0"/>
              <a:t>    Anemia and cyanosis </a:t>
            </a:r>
            <a:r>
              <a:rPr lang="en-US" b="1" u="sng" smtClean="0">
                <a:solidFill>
                  <a:srgbClr val="FF0000"/>
                </a:solidFill>
              </a:rPr>
              <a:t>do not </a:t>
            </a:r>
            <a:r>
              <a:rPr lang="en-US" b="1" smtClean="0"/>
              <a:t>occur together.</a:t>
            </a:r>
          </a:p>
          <a:p>
            <a:pPr eaLnBrk="1" hangingPunct="1">
              <a:buFont typeface="Arial" pitchFamily="34" charset="0"/>
              <a:buNone/>
            </a:pPr>
            <a:r>
              <a:rPr lang="ar-SA" b="1" smtClean="0"/>
              <a:t>السبب : مريض الانيميا لديه من 8 – 9 قرام من هيموجلوبين ولا يحدث لهذا المريض زرقه لانه اذا كان 5 جرام منها غير مؤكسده سيموت المريض قبل حدوث الازرقاق</a:t>
            </a:r>
            <a:endParaRPr lang="en-US" b="1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3C291D2-4E75-40A9-8852-5EF630FB7BF9}" type="slidenum">
              <a:rPr lang="en-US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u="sng" dirty="0" smtClean="0"/>
              <a:t>Acclimatization </a:t>
            </a:r>
            <a:r>
              <a:rPr lang="ar-SA" b="1" u="sng" dirty="0" smtClean="0"/>
              <a:t>التاقلم مع</a:t>
            </a:r>
            <a:r>
              <a:rPr lang="en-US" b="1" u="sng" dirty="0" smtClean="0"/>
              <a:t> to Low Gas Pressure ( high altitude ) </a:t>
            </a:r>
            <a:r>
              <a:rPr lang="ar-SA" b="1" dirty="0" smtClean="0"/>
              <a:t>الاماكن العاليه</a:t>
            </a:r>
            <a:endParaRPr lang="en-US" b="1" u="sng" dirty="0"/>
          </a:p>
        </p:txBody>
      </p:sp>
      <p:sp>
        <p:nvSpPr>
          <p:cNvPr id="137219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458200" cy="5715000"/>
          </a:xfrm>
        </p:spPr>
        <p:txBody>
          <a:bodyPr/>
          <a:lstStyle/>
          <a:p>
            <a:pPr eaLnBrk="1" hangingPunct="1">
              <a:buFont typeface="Arial" pitchFamily="34" charset="0"/>
              <a:buNone/>
            </a:pPr>
            <a:r>
              <a:rPr lang="en-US" sz="2800" b="1" smtClean="0"/>
              <a:t>1- ↑ Pulmonary Ventilation. </a:t>
            </a:r>
            <a:r>
              <a:rPr lang="ar-SA" sz="2800" b="1" smtClean="0"/>
              <a:t>يحدث بسبب تحفيز مركز التنفس بسبب نقصان الاكسجين مما يسبب                       ولكن الـ </a:t>
            </a:r>
          </a:p>
          <a:p>
            <a:pPr eaLnBrk="1" hangingPunct="1">
              <a:buFont typeface="Arial" pitchFamily="34" charset="0"/>
              <a:buNone/>
            </a:pPr>
            <a:r>
              <a:rPr lang="ar-SA" sz="2800" b="1" smtClean="0"/>
              <a:t>                        تقل تدريجيا بسبب زياده القاعديه وايضا بسبب نقصان           الذي يحفز مركز التنفس ولكن مع كل هذا يبقى الفينتليشون مرتفعا                                </a:t>
            </a:r>
            <a:endParaRPr lang="en-US" sz="2800" b="1" smtClean="0"/>
          </a:p>
          <a:p>
            <a:pPr eaLnBrk="1" hangingPunct="1">
              <a:buFont typeface="Arial" pitchFamily="34" charset="0"/>
              <a:buNone/>
            </a:pPr>
            <a:endParaRPr lang="en-US" sz="2800" b="1" smtClean="0"/>
          </a:p>
          <a:p>
            <a:pPr eaLnBrk="1" hangingPunct="1">
              <a:buFont typeface="Arial" pitchFamily="34" charset="0"/>
              <a:buNone/>
            </a:pPr>
            <a:r>
              <a:rPr lang="en-US" sz="2800" b="1" smtClean="0"/>
              <a:t>2-  ↑ Hematocrit. </a:t>
            </a:r>
            <a:r>
              <a:rPr lang="ar-SA" sz="2800" b="1" smtClean="0"/>
              <a:t>ازياده نسبه خلايا الدم الحمراء بالنسبه لحجم الدم الكلي ( باختصار ارتفاع عدد خلايا الدم الحمراء ) – طيب من اول ياخي – ويحدث ذلك بسبب تحفيز                     المفرز من الكليه والمسبب لزياده انتاج خلايا الدم الحمراء </a:t>
            </a:r>
            <a:endParaRPr lang="en-US" sz="2800" b="1" smtClean="0"/>
          </a:p>
          <a:p>
            <a:pPr eaLnBrk="1" hangingPunct="1">
              <a:buFont typeface="Arial" pitchFamily="34" charset="0"/>
              <a:buNone/>
            </a:pPr>
            <a:endParaRPr lang="en-US" sz="2800" b="1" smtClean="0"/>
          </a:p>
          <a:p>
            <a:pPr eaLnBrk="1" hangingPunct="1">
              <a:buFont typeface="Arial" pitchFamily="34" charset="0"/>
              <a:buNone/>
            </a:pPr>
            <a:r>
              <a:rPr lang="en-US" sz="2800" b="1" smtClean="0"/>
              <a:t>3-  ↑ Diffusing  Capacity of the Resp. membrane. </a:t>
            </a:r>
            <a:r>
              <a:rPr lang="ar-SA" sz="2800" b="1" smtClean="0"/>
              <a:t>بسبب زياده حجم الحويصلات</a:t>
            </a:r>
            <a:endParaRPr lang="en-US" sz="2800" b="1" smtClean="0"/>
          </a:p>
        </p:txBody>
      </p:sp>
      <p:sp>
        <p:nvSpPr>
          <p:cNvPr id="4" name="Rectangle 3"/>
          <p:cNvSpPr/>
          <p:nvPr/>
        </p:nvSpPr>
        <p:spPr>
          <a:xfrm>
            <a:off x="2057400" y="1371600"/>
            <a:ext cx="20574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r>
              <a:rPr lang="en-US" dirty="0">
                <a:solidFill>
                  <a:srgbClr val="FF0000"/>
                </a:solidFill>
              </a:rPr>
              <a:t>HYPERVENTILATION</a:t>
            </a:r>
            <a:endParaRPr lang="ar-SA" dirty="0">
              <a:solidFill>
                <a:srgbClr val="FF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400800" y="1752600"/>
            <a:ext cx="20574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r>
              <a:rPr lang="en-US" dirty="0">
                <a:solidFill>
                  <a:srgbClr val="FF0000"/>
                </a:solidFill>
              </a:rPr>
              <a:t>HYPERVENTILATION</a:t>
            </a:r>
            <a:endParaRPr lang="ar-SA" dirty="0">
              <a:solidFill>
                <a:srgbClr val="FF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324600" y="2286000"/>
            <a:ext cx="8382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r>
              <a:rPr lang="en-US" dirty="0">
                <a:solidFill>
                  <a:srgbClr val="FF0000"/>
                </a:solidFill>
              </a:rPr>
              <a:t>PCO2</a:t>
            </a:r>
            <a:endParaRPr lang="ar-SA" dirty="0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819400" y="4572000"/>
            <a:ext cx="19812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r>
              <a:rPr lang="en-US" dirty="0">
                <a:solidFill>
                  <a:srgbClr val="FF0000"/>
                </a:solidFill>
              </a:rPr>
              <a:t>ERYTHROPIOTIN</a:t>
            </a:r>
            <a:endParaRPr lang="ar-SA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CONT.</a:t>
            </a:r>
            <a:endParaRPr lang="ar-SA" smtClean="0"/>
          </a:p>
        </p:txBody>
      </p:sp>
      <p:sp>
        <p:nvSpPr>
          <p:cNvPr id="138243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534400" cy="4525963"/>
          </a:xfrm>
        </p:spPr>
        <p:txBody>
          <a:bodyPr/>
          <a:lstStyle/>
          <a:p>
            <a:pPr eaLnBrk="1" hangingPunct="1">
              <a:buFont typeface="Arial" pitchFamily="34" charset="0"/>
              <a:buNone/>
            </a:pPr>
            <a:r>
              <a:rPr lang="en-US" b="1" smtClean="0"/>
              <a:t>4-  ↑ Vascularity of the tissues.</a:t>
            </a:r>
          </a:p>
          <a:p>
            <a:pPr eaLnBrk="1" hangingPunct="1">
              <a:buFont typeface="Arial" pitchFamily="34" charset="0"/>
              <a:buNone/>
            </a:pPr>
            <a:endParaRPr lang="en-US" b="1" smtClean="0"/>
          </a:p>
          <a:p>
            <a:pPr eaLnBrk="1" hangingPunct="1">
              <a:buFont typeface="Arial" pitchFamily="34" charset="0"/>
              <a:buNone/>
            </a:pPr>
            <a:r>
              <a:rPr lang="en-US" b="1" smtClean="0"/>
              <a:t>5- ↑ Levels of oxidative enzymes &amp; mitochondria  → ↑ </a:t>
            </a:r>
          </a:p>
          <a:p>
            <a:pPr eaLnBrk="1" hangingPunct="1">
              <a:buFont typeface="Arial" pitchFamily="34" charset="0"/>
              <a:buNone/>
            </a:pPr>
            <a:r>
              <a:rPr lang="en-US" b="1" smtClean="0"/>
              <a:t>ability to utilize O₂.</a:t>
            </a:r>
          </a:p>
          <a:p>
            <a:pPr algn="r" eaLnBrk="1" hangingPunct="1">
              <a:buFont typeface="Arial" pitchFamily="34" charset="0"/>
              <a:buNone/>
            </a:pPr>
            <a:r>
              <a:rPr lang="ar-SA" b="1" smtClean="0"/>
              <a:t>اذا ذهب الشخص لمكان عالي يحدث له                  يحدث هذا لاول 8 الى 24 ساعه حيث يحدث صداع واستفراغ وفرط نوم ثم بعد ذلك يتاقلم الشخص – يحدث ذلك بسبب                  الذي يحدث بسبب نقصان الاكسجين الذي يعمل توسع الاوعيه في الدماغ مما يسبب         </a:t>
            </a:r>
          </a:p>
          <a:p>
            <a:pPr eaLnBrk="1" hangingPunct="1">
              <a:buFont typeface="Arial" pitchFamily="34" charset="0"/>
              <a:buNone/>
            </a:pPr>
            <a:r>
              <a:rPr lang="ar-SA" b="1" smtClean="0"/>
              <a:t>             </a:t>
            </a:r>
            <a:endParaRPr lang="en-US" b="1" smtClean="0"/>
          </a:p>
          <a:p>
            <a:endParaRPr lang="ar-SA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5A4266-3B80-4672-AF11-74B7DCEB89FA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676400" y="3962400"/>
            <a:ext cx="18288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r>
              <a:rPr lang="en-US" dirty="0">
                <a:solidFill>
                  <a:srgbClr val="FF0000"/>
                </a:solidFill>
              </a:rPr>
              <a:t>Motion sickness</a:t>
            </a:r>
            <a:endParaRPr lang="ar-SA" dirty="0">
              <a:solidFill>
                <a:srgbClr val="FF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85800" y="4953000"/>
            <a:ext cx="17526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r>
              <a:rPr lang="en-US" dirty="0">
                <a:solidFill>
                  <a:srgbClr val="FF0000"/>
                </a:solidFill>
              </a:rPr>
              <a:t>Cerebral edema</a:t>
            </a:r>
            <a:endParaRPr lang="ar-SA" dirty="0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038600" y="5943600"/>
            <a:ext cx="17526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r>
              <a:rPr lang="en-US" dirty="0">
                <a:solidFill>
                  <a:srgbClr val="FF0000"/>
                </a:solidFill>
              </a:rPr>
              <a:t>Cerebral edema</a:t>
            </a:r>
            <a:endParaRPr lang="ar-SA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3794" name="Object 2"/>
          <p:cNvGraphicFramePr>
            <a:graphicFrameLocks noChangeAspect="1"/>
          </p:cNvGraphicFramePr>
          <p:nvPr>
            <p:ph idx="1"/>
          </p:nvPr>
        </p:nvGraphicFramePr>
        <p:xfrm>
          <a:off x="0" y="0"/>
          <a:ext cx="9144000" cy="6858000"/>
        </p:xfrm>
        <a:graphic>
          <a:graphicData uri="http://schemas.openxmlformats.org/presentationml/2006/ole">
            <p:oleObj spid="_x0000_s2050" name="Bitmap Image" r:id="rId3" imgW="13161905" imgH="5200000" progId="PBrush">
              <p:embed/>
            </p:oleObj>
          </a:graphicData>
        </a:graphic>
      </p:graphicFrame>
      <p:sp>
        <p:nvSpPr>
          <p:cNvPr id="3" name="Rectangle 2"/>
          <p:cNvSpPr/>
          <p:nvPr/>
        </p:nvSpPr>
        <p:spPr>
          <a:xfrm>
            <a:off x="4191000" y="5867400"/>
            <a:ext cx="4343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r>
              <a:rPr lang="ar-SA" dirty="0">
                <a:solidFill>
                  <a:srgbClr val="FF0000"/>
                </a:solidFill>
              </a:rPr>
              <a:t>المطلوب من الجدول :</a:t>
            </a:r>
          </a:p>
          <a:p>
            <a:pPr algn="ctr">
              <a:defRPr/>
            </a:pPr>
            <a:r>
              <a:rPr lang="ar-SA" dirty="0">
                <a:solidFill>
                  <a:srgbClr val="FF0000"/>
                </a:solidFill>
              </a:rPr>
              <a:t>انه كلما زاد الارتفاع قل ضغط الاكسجين  وثاني  اكسيد الكربون</a:t>
            </a:r>
          </a:p>
        </p:txBody>
      </p:sp>
      <p:sp>
        <p:nvSpPr>
          <p:cNvPr id="4" name="Rectangle 3"/>
          <p:cNvSpPr/>
          <p:nvPr/>
        </p:nvSpPr>
        <p:spPr>
          <a:xfrm>
            <a:off x="3124200" y="1143000"/>
            <a:ext cx="11430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r>
              <a:rPr lang="ar-SA" dirty="0">
                <a:solidFill>
                  <a:srgbClr val="FF0000"/>
                </a:solidFill>
              </a:rPr>
              <a:t>الهواء المتنفس الخارجي</a:t>
            </a:r>
          </a:p>
        </p:txBody>
      </p:sp>
      <p:sp>
        <p:nvSpPr>
          <p:cNvPr id="5" name="Rectangle 4"/>
          <p:cNvSpPr/>
          <p:nvPr/>
        </p:nvSpPr>
        <p:spPr>
          <a:xfrm>
            <a:off x="5486400" y="1143000"/>
            <a:ext cx="15240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r>
              <a:rPr lang="ar-SA" dirty="0">
                <a:solidFill>
                  <a:srgbClr val="FF0000"/>
                </a:solidFill>
              </a:rPr>
              <a:t>الهواء المتنفس عبر انبوبه الاكسجين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90600"/>
          </a:xfrm>
        </p:spPr>
        <p:txBody>
          <a:bodyPr/>
          <a:lstStyle/>
          <a:p>
            <a:pPr eaLnBrk="1" hangingPunct="1"/>
            <a:r>
              <a:rPr lang="en-US" b="1" u="sng" smtClean="0"/>
              <a:t>High Gas Pressure ( low altitude ) </a:t>
            </a:r>
            <a:r>
              <a:rPr lang="ar-SA" b="1" u="sng" smtClean="0"/>
              <a:t>الاماكن المنخفضه تحت مستوى سطح البحر</a:t>
            </a:r>
            <a:r>
              <a:rPr lang="en-US" b="1" u="sng" smtClean="0"/>
              <a:t> </a:t>
            </a:r>
          </a:p>
        </p:txBody>
      </p:sp>
      <p:sp>
        <p:nvSpPr>
          <p:cNvPr id="139267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410200"/>
          </a:xfrm>
        </p:spPr>
        <p:txBody>
          <a:bodyPr/>
          <a:lstStyle/>
          <a:p>
            <a:pPr eaLnBrk="1" hangingPunct="1">
              <a:buFont typeface="Arial" pitchFamily="34" charset="0"/>
              <a:buNone/>
            </a:pPr>
            <a:r>
              <a:rPr lang="en-US" smtClean="0"/>
              <a:t>    </a:t>
            </a:r>
          </a:p>
          <a:p>
            <a:pPr eaLnBrk="1" hangingPunct="1">
              <a:buFont typeface="Arial" pitchFamily="34" charset="0"/>
              <a:buNone/>
            </a:pPr>
            <a:r>
              <a:rPr lang="en-US" smtClean="0"/>
              <a:t>     </a:t>
            </a:r>
            <a:r>
              <a:rPr lang="en-US" b="1" smtClean="0"/>
              <a:t>For each 33 ft. (10 meters) under water, one </a:t>
            </a:r>
          </a:p>
          <a:p>
            <a:pPr eaLnBrk="1" hangingPunct="1">
              <a:buFont typeface="Arial" pitchFamily="34" charset="0"/>
              <a:buNone/>
            </a:pPr>
            <a:r>
              <a:rPr lang="en-US" b="1" smtClean="0"/>
              <a:t>more atmosphere </a:t>
            </a:r>
            <a:r>
              <a:rPr lang="ar-SA" b="1" smtClean="0"/>
              <a:t>الضعف وليس زياده بمقدار 1</a:t>
            </a:r>
            <a:r>
              <a:rPr lang="en-US" b="1" smtClean="0"/>
              <a:t> act against the body.</a:t>
            </a:r>
          </a:p>
          <a:p>
            <a:pPr eaLnBrk="1" hangingPunct="1">
              <a:buFont typeface="Arial" pitchFamily="34" charset="0"/>
              <a:buNone/>
            </a:pPr>
            <a:endParaRPr lang="en-US" b="1" smtClean="0"/>
          </a:p>
          <a:p>
            <a:pPr eaLnBrk="1" hangingPunct="1">
              <a:buFont typeface="Arial" pitchFamily="34" charset="0"/>
              <a:buNone/>
            </a:pPr>
            <a:r>
              <a:rPr lang="en-US" b="1" smtClean="0"/>
              <a:t>     More gasses will be absorbed by the body.</a:t>
            </a:r>
          </a:p>
          <a:p>
            <a:pPr eaLnBrk="1" hangingPunct="1">
              <a:buFont typeface="Arial" pitchFamily="34" charset="0"/>
              <a:buNone/>
            </a:pPr>
            <a:r>
              <a:rPr lang="en-US" b="1" smtClean="0"/>
              <a:t>     The problem is</a:t>
            </a:r>
            <a:r>
              <a:rPr lang="en-US" sz="3600" b="1" smtClean="0"/>
              <a:t> </a:t>
            </a:r>
            <a:r>
              <a:rPr lang="en-US" sz="3600" b="1" u="sng" smtClean="0">
                <a:solidFill>
                  <a:srgbClr val="FF0000"/>
                </a:solidFill>
              </a:rPr>
              <a:t>nitrogen</a:t>
            </a:r>
            <a:r>
              <a:rPr lang="en-US" sz="3600" b="1" smtClean="0"/>
              <a:t> </a:t>
            </a:r>
            <a:r>
              <a:rPr lang="en-US" b="1" smtClean="0"/>
              <a:t>because it can be </a:t>
            </a:r>
          </a:p>
          <a:p>
            <a:pPr eaLnBrk="1" hangingPunct="1">
              <a:buFont typeface="Arial" pitchFamily="34" charset="0"/>
              <a:buNone/>
            </a:pPr>
            <a:r>
              <a:rPr lang="en-US" b="1" smtClean="0"/>
              <a:t>absorbed and released by the body </a:t>
            </a:r>
            <a:r>
              <a:rPr lang="en-US" b="1" smtClean="0">
                <a:solidFill>
                  <a:srgbClr val="FF0000"/>
                </a:solidFill>
              </a:rPr>
              <a:t>very slowly</a:t>
            </a:r>
            <a:r>
              <a:rPr lang="en-US" b="1" smtClean="0"/>
              <a:t>. </a:t>
            </a:r>
            <a:r>
              <a:rPr lang="ar-SA" sz="2400" b="1" smtClean="0"/>
              <a:t>لانه كما نعلم كلما قل  الضغط زاد حجم  الغاز لذلك اذا خرج الشخص من قاع البحر مباشره وبسرعه تتفجر اوعيته بسبب تمدد النتروجين الذي لا يخرج من الجسم بسرعه</a:t>
            </a:r>
            <a:r>
              <a:rPr lang="en-US" sz="2400" b="1" smtClean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34E90C-391A-453C-A5AB-312F0BEAB248}" type="slidenum">
              <a:rPr lang="en-US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D5FF82-AA48-4A89-B891-4885E559BA62}" type="slidenum">
              <a:rPr lang="en-US"/>
              <a:pPr>
                <a:defRPr/>
              </a:pPr>
              <a:t>2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52400" y="228600"/>
            <a:ext cx="8839200" cy="6477000"/>
          </a:xfrm>
        </p:spPr>
        <p:txBody>
          <a:bodyPr rtlCol="0">
            <a:normAutofit fontScale="850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500" b="1" dirty="0" smtClean="0"/>
              <a:t>6- Protective Reflexes </a:t>
            </a:r>
            <a:r>
              <a:rPr lang="ar-SA" sz="3500" b="1" dirty="0" smtClean="0"/>
              <a:t>مستقبلات اثارتها تؤدي  لرده فعل وقائيئيه مثل العطاس </a:t>
            </a:r>
            <a:r>
              <a:rPr lang="en-US" sz="3500" b="1" dirty="0" smtClean="0"/>
              <a:t>[Rapidly adapting receptors]:-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ar-SA" sz="3500" b="1" dirty="0" smtClean="0"/>
              <a:t>انواعها </a:t>
            </a:r>
            <a:r>
              <a:rPr lang="en-US" sz="3500" b="1" dirty="0" smtClean="0"/>
              <a:t>  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500" b="1" dirty="0" smtClean="0"/>
              <a:t> A-  </a:t>
            </a:r>
            <a:r>
              <a:rPr lang="en-US" sz="3500" b="1" dirty="0" smtClean="0">
                <a:solidFill>
                  <a:srgbClr val="FF0000"/>
                </a:solidFill>
              </a:rPr>
              <a:t>Irritant Receptors :-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800" dirty="0" smtClean="0"/>
              <a:t>    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800" b="1" dirty="0" smtClean="0"/>
              <a:t>     Found in the nasal cavity, larynx, trachea, or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800" b="1" dirty="0" smtClean="0"/>
              <a:t>bronchi.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2800" b="1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800" b="1" dirty="0" smtClean="0"/>
              <a:t>      Stimulated by </a:t>
            </a:r>
            <a:r>
              <a:rPr lang="en-US" sz="2800" b="1" dirty="0" smtClean="0">
                <a:solidFill>
                  <a:srgbClr val="FF0000"/>
                </a:solidFill>
              </a:rPr>
              <a:t>chemica</a:t>
            </a:r>
            <a:r>
              <a:rPr lang="en-US" sz="2800" b="1" dirty="0" smtClean="0"/>
              <a:t>l or </a:t>
            </a:r>
            <a:r>
              <a:rPr lang="en-US" sz="2800" b="1" dirty="0" smtClean="0">
                <a:solidFill>
                  <a:srgbClr val="FF0000"/>
                </a:solidFill>
              </a:rPr>
              <a:t>mechanical</a:t>
            </a:r>
            <a:r>
              <a:rPr lang="en-US" sz="2800" b="1" dirty="0" smtClean="0"/>
              <a:t> stimuli.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800" b="1" dirty="0" smtClean="0"/>
              <a:t>  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800" b="1" dirty="0" smtClean="0"/>
              <a:t>      Also stimulated by</a:t>
            </a:r>
            <a:r>
              <a:rPr lang="en-US" sz="2800" b="1" dirty="0" smtClean="0">
                <a:solidFill>
                  <a:srgbClr val="FF0000"/>
                </a:solidFill>
              </a:rPr>
              <a:t> histamine</a:t>
            </a:r>
            <a:r>
              <a:rPr lang="en-US" sz="2800" b="1" dirty="0" smtClean="0"/>
              <a:t>, </a:t>
            </a:r>
            <a:r>
              <a:rPr lang="en-US" sz="2800" b="1" dirty="0" smtClean="0">
                <a:solidFill>
                  <a:srgbClr val="FF0000"/>
                </a:solidFill>
              </a:rPr>
              <a:t>serotonin</a:t>
            </a:r>
            <a:r>
              <a:rPr lang="en-US" sz="2800" b="1" dirty="0" smtClean="0"/>
              <a:t>, or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800" b="1" dirty="0" smtClean="0">
                <a:solidFill>
                  <a:srgbClr val="FF0000"/>
                </a:solidFill>
              </a:rPr>
              <a:t>prostaglandins</a:t>
            </a:r>
            <a:r>
              <a:rPr lang="en-US" sz="2800" b="1" dirty="0" smtClean="0"/>
              <a:t> released locally by allergy, or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800" b="1" dirty="0" smtClean="0"/>
              <a:t>inflammation.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800" b="1" dirty="0" smtClean="0"/>
              <a:t>   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600" b="1" dirty="0" smtClean="0"/>
              <a:t>     </a:t>
            </a:r>
            <a:r>
              <a:rPr lang="en-US" sz="2600" b="1" dirty="0" smtClean="0">
                <a:solidFill>
                  <a:srgbClr val="FF0000"/>
                </a:solidFill>
              </a:rPr>
              <a:t>Reflexes involve,  sneezing, coughing, laryngeal spasms, and 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600" b="1" dirty="0" smtClean="0">
                <a:solidFill>
                  <a:srgbClr val="FF0000"/>
                </a:solidFill>
              </a:rPr>
              <a:t>apnea.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86B4AA-AABC-4BA8-A5E1-81122290391E}" type="slidenum">
              <a:rPr lang="en-US"/>
              <a:pPr>
                <a:defRPr/>
              </a:pPr>
              <a:t>3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52400" y="152400"/>
            <a:ext cx="8686800" cy="6553200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600" b="1" dirty="0" smtClean="0"/>
              <a:t>B- </a:t>
            </a:r>
            <a:r>
              <a:rPr lang="en-US" sz="3600" b="1" dirty="0" err="1" smtClean="0">
                <a:solidFill>
                  <a:srgbClr val="FF0000"/>
                </a:solidFill>
              </a:rPr>
              <a:t>Juxtapulmonary</a:t>
            </a:r>
            <a:r>
              <a:rPr lang="en-US" sz="3600" b="1" dirty="0" smtClean="0">
                <a:solidFill>
                  <a:srgbClr val="FF0000"/>
                </a:solidFill>
              </a:rPr>
              <a:t> Capillary Receptors                              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600" b="1" dirty="0" smtClean="0">
                <a:solidFill>
                  <a:srgbClr val="FF0000"/>
                </a:solidFill>
              </a:rPr>
              <a:t>(J−receptors) :-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dirty="0" smtClean="0"/>
              <a:t>   Stimulated by lung injury </a:t>
            </a:r>
            <a:r>
              <a:rPr lang="en-US" b="1" dirty="0" err="1" smtClean="0"/>
              <a:t>e.g</a:t>
            </a:r>
            <a:r>
              <a:rPr lang="en-US" b="1" dirty="0" smtClean="0"/>
              <a:t>  </a:t>
            </a:r>
            <a:r>
              <a:rPr lang="en-US" b="1" dirty="0" err="1" smtClean="0"/>
              <a:t>Pul.edema</a:t>
            </a:r>
            <a:r>
              <a:rPr lang="en-US" b="1" dirty="0" smtClean="0"/>
              <a:t>, and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dirty="0" err="1" smtClean="0"/>
              <a:t>pul</a:t>
            </a:r>
            <a:r>
              <a:rPr lang="en-US" b="1" dirty="0" smtClean="0"/>
              <a:t>. embolism.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dirty="0" smtClean="0"/>
              <a:t>                             ↓                 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dirty="0" smtClean="0"/>
              <a:t>    When stimulated → Rapid shallow breathing,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dirty="0" err="1" smtClean="0"/>
              <a:t>bronchoconstriction</a:t>
            </a:r>
            <a:r>
              <a:rPr lang="en-US" b="1" dirty="0" smtClean="0"/>
              <a:t>, ↑ airway secretion.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b="1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dirty="0" smtClean="0"/>
              <a:t>    </a:t>
            </a:r>
            <a:r>
              <a:rPr lang="en-US" sz="3600" b="1" dirty="0" smtClean="0">
                <a:solidFill>
                  <a:srgbClr val="FF0000"/>
                </a:solidFill>
              </a:rPr>
              <a:t>Brain edema, </a:t>
            </a:r>
            <a:r>
              <a:rPr lang="en-US" sz="3600" b="1" dirty="0" err="1" smtClean="0">
                <a:solidFill>
                  <a:srgbClr val="FF0000"/>
                </a:solidFill>
              </a:rPr>
              <a:t>Anaesthetics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ar-SA" sz="3600" b="1" dirty="0" smtClean="0">
                <a:solidFill>
                  <a:srgbClr val="FF0000"/>
                </a:solidFill>
              </a:rPr>
              <a:t>التخدير</a:t>
            </a:r>
            <a:r>
              <a:rPr lang="en-US" sz="3600" b="1" dirty="0" smtClean="0">
                <a:solidFill>
                  <a:srgbClr val="FF0000"/>
                </a:solidFill>
              </a:rPr>
              <a:t>, or Narcotics </a:t>
            </a:r>
            <a:r>
              <a:rPr lang="ar-SA" sz="3600" b="1" dirty="0" smtClean="0">
                <a:solidFill>
                  <a:srgbClr val="FF0000"/>
                </a:solidFill>
              </a:rPr>
              <a:t>منومات</a:t>
            </a:r>
            <a:r>
              <a:rPr lang="en-US" sz="3600" b="1" dirty="0" smtClean="0">
                <a:solidFill>
                  <a:srgbClr val="FF0000"/>
                </a:solidFill>
              </a:rPr>
              <a:t> → Resp. depression.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2770" name="Object 2"/>
          <p:cNvGraphicFramePr>
            <a:graphicFrameLocks noChangeAspect="1"/>
          </p:cNvGraphicFramePr>
          <p:nvPr>
            <p:ph idx="4294967295"/>
          </p:nvPr>
        </p:nvGraphicFramePr>
        <p:xfrm>
          <a:off x="357188" y="142875"/>
          <a:ext cx="8358187" cy="6429375"/>
        </p:xfrm>
        <a:graphic>
          <a:graphicData uri="http://schemas.openxmlformats.org/presentationml/2006/ole">
            <p:oleObj spid="_x0000_s1026" name="Bitmap Image" r:id="rId3" imgW="7228571" imgH="8411749" progId="PBrush">
              <p:embed/>
            </p:oleObj>
          </a:graphicData>
        </a:graphic>
      </p:graphicFrame>
      <p:sp>
        <p:nvSpPr>
          <p:cNvPr id="3" name="Rectangle 2"/>
          <p:cNvSpPr/>
          <p:nvPr/>
        </p:nvSpPr>
        <p:spPr>
          <a:xfrm>
            <a:off x="5715000" y="533400"/>
            <a:ext cx="2286000" cy="114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r>
              <a:rPr lang="ar-SA" dirty="0">
                <a:solidFill>
                  <a:srgbClr val="FF0000"/>
                </a:solidFill>
              </a:rPr>
              <a:t>الشرح االشريحه القادمه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الشرح</a:t>
            </a:r>
          </a:p>
        </p:txBody>
      </p:sp>
      <p:sp>
        <p:nvSpPr>
          <p:cNvPr id="12902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None/>
            </a:pPr>
            <a:r>
              <a:rPr lang="en-US" smtClean="0"/>
              <a:t>1- hyperventilation :  </a:t>
            </a:r>
            <a:r>
              <a:rPr lang="ar-SA" smtClean="0"/>
              <a:t>عندما تحدث :</a:t>
            </a:r>
            <a:endParaRPr lang="en-US" smtClean="0"/>
          </a:p>
          <a:p>
            <a:pPr>
              <a:buFont typeface="Arial" pitchFamily="34" charset="0"/>
              <a:buNone/>
            </a:pPr>
            <a:r>
              <a:rPr lang="ar-SA" smtClean="0"/>
              <a:t>تؤدي الى تقليل الـ      مما يؤدي لزياده الـ     مما يسبب       </a:t>
            </a:r>
          </a:p>
          <a:p>
            <a:pPr>
              <a:buFont typeface="Arial" pitchFamily="34" charset="0"/>
              <a:buNone/>
            </a:pPr>
            <a:endParaRPr lang="ar-SA" smtClean="0"/>
          </a:p>
          <a:p>
            <a:pPr>
              <a:buFont typeface="Arial" pitchFamily="34" charset="0"/>
              <a:buNone/>
            </a:pPr>
            <a:r>
              <a:rPr lang="en-US" smtClean="0"/>
              <a:t>2- hypoventilation : </a:t>
            </a:r>
            <a:r>
              <a:rPr lang="ar-SA" smtClean="0"/>
              <a:t>عندما تحدث:</a:t>
            </a:r>
          </a:p>
          <a:p>
            <a:pPr>
              <a:buFont typeface="Arial" pitchFamily="34" charset="0"/>
              <a:buNone/>
            </a:pPr>
            <a:r>
              <a:rPr lang="ar-SA" smtClean="0"/>
              <a:t>تؤدي الى زياده الـ      مما يؤدي  لتقليل الـ     مما يسبب 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078CEB-DB84-4F86-A784-A77E28B829F4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5562600" y="2133600"/>
            <a:ext cx="6858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r>
              <a:rPr lang="en-US" dirty="0">
                <a:solidFill>
                  <a:srgbClr val="FF0000"/>
                </a:solidFill>
              </a:rPr>
              <a:t>pco2</a:t>
            </a:r>
            <a:endParaRPr lang="ar-SA" dirty="0">
              <a:solidFill>
                <a:srgbClr val="FF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590800" y="2286000"/>
            <a:ext cx="5334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r>
              <a:rPr lang="en-US" dirty="0">
                <a:solidFill>
                  <a:srgbClr val="FF0000"/>
                </a:solidFill>
              </a:rPr>
              <a:t>PH</a:t>
            </a:r>
            <a:endParaRPr lang="ar-SA" dirty="0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-228600" y="2209800"/>
            <a:ext cx="15240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r>
              <a:rPr lang="en-US" dirty="0">
                <a:solidFill>
                  <a:srgbClr val="FF0000"/>
                </a:solidFill>
              </a:rPr>
              <a:t>ALCALASOIS</a:t>
            </a:r>
          </a:p>
          <a:p>
            <a:pPr algn="ctr">
              <a:defRPr/>
            </a:pPr>
            <a:r>
              <a:rPr lang="ar-SA" dirty="0">
                <a:solidFill>
                  <a:srgbClr val="FF0000"/>
                </a:solidFill>
              </a:rPr>
              <a:t>قاعديه</a:t>
            </a:r>
          </a:p>
        </p:txBody>
      </p:sp>
      <p:sp>
        <p:nvSpPr>
          <p:cNvPr id="8" name="Rectangle 7"/>
          <p:cNvSpPr/>
          <p:nvPr/>
        </p:nvSpPr>
        <p:spPr>
          <a:xfrm>
            <a:off x="5638800" y="3962400"/>
            <a:ext cx="6858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r>
              <a:rPr lang="en-US" dirty="0">
                <a:solidFill>
                  <a:srgbClr val="FF0000"/>
                </a:solidFill>
              </a:rPr>
              <a:t>pco2</a:t>
            </a:r>
            <a:endParaRPr lang="ar-SA" dirty="0">
              <a:solidFill>
                <a:srgbClr val="FF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667000" y="4038600"/>
            <a:ext cx="5334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r>
              <a:rPr lang="en-US" dirty="0">
                <a:solidFill>
                  <a:srgbClr val="FF0000"/>
                </a:solidFill>
              </a:rPr>
              <a:t>PH</a:t>
            </a:r>
            <a:endParaRPr lang="ar-SA" dirty="0">
              <a:solidFill>
                <a:srgbClr val="FF000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-228600" y="3962400"/>
            <a:ext cx="15240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r>
              <a:rPr lang="en-US" dirty="0">
                <a:solidFill>
                  <a:srgbClr val="FF0000"/>
                </a:solidFill>
              </a:rPr>
              <a:t>Acidosis</a:t>
            </a:r>
          </a:p>
          <a:p>
            <a:pPr algn="ctr">
              <a:defRPr/>
            </a:pPr>
            <a:r>
              <a:rPr lang="ar-SA" dirty="0">
                <a:solidFill>
                  <a:srgbClr val="FF0000"/>
                </a:solidFill>
              </a:rPr>
              <a:t>حامضيه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114800" y="4724400"/>
            <a:ext cx="21336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r>
              <a:rPr lang="ar-SA" dirty="0">
                <a:solidFill>
                  <a:srgbClr val="FF0000"/>
                </a:solidFill>
              </a:rPr>
              <a:t>تابع الصفحه القادمه الشرح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تابع الشرح</a:t>
            </a:r>
          </a:p>
        </p:txBody>
      </p:sp>
      <p:sp>
        <p:nvSpPr>
          <p:cNvPr id="13005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None/>
            </a:pPr>
            <a:r>
              <a:rPr lang="ar-SA" smtClean="0"/>
              <a:t>هناك ميكانيكيتان بالجسم تتحكم بال               وال             </a:t>
            </a:r>
          </a:p>
          <a:p>
            <a:pPr>
              <a:buFont typeface="Arial" pitchFamily="34" charset="0"/>
              <a:buNone/>
            </a:pPr>
            <a:r>
              <a:rPr lang="ar-SA" smtClean="0"/>
              <a:t>الميكانيكيتان هما :</a:t>
            </a:r>
          </a:p>
          <a:p>
            <a:pPr>
              <a:buFont typeface="Arial" pitchFamily="34" charset="0"/>
              <a:buNone/>
            </a:pPr>
            <a:r>
              <a:rPr lang="ar-SA" smtClean="0"/>
              <a:t>  </a:t>
            </a:r>
            <a:r>
              <a:rPr lang="en-US" smtClean="0">
                <a:solidFill>
                  <a:srgbClr val="FF0000"/>
                </a:solidFill>
              </a:rPr>
              <a:t>1- metapolic </a:t>
            </a:r>
            <a:r>
              <a:rPr lang="ar-SA" smtClean="0">
                <a:solidFill>
                  <a:srgbClr val="FF0000"/>
                </a:solidFill>
              </a:rPr>
              <a:t>تفاعلات الجسم الكميائيه  </a:t>
            </a:r>
            <a:r>
              <a:rPr lang="en-US" smtClean="0">
                <a:solidFill>
                  <a:srgbClr val="FF0000"/>
                </a:solidFill>
              </a:rPr>
              <a:t>                          2- respiratory </a:t>
            </a:r>
            <a:r>
              <a:rPr lang="ar-SA" smtClean="0">
                <a:solidFill>
                  <a:srgbClr val="FF0000"/>
                </a:solidFill>
              </a:rPr>
              <a:t>التنفس الذي شرح الشريحه السابقه</a:t>
            </a:r>
          </a:p>
          <a:p>
            <a:pPr>
              <a:buFont typeface="Arial" pitchFamily="34" charset="0"/>
              <a:buNone/>
            </a:pPr>
            <a:r>
              <a:rPr lang="ar-SA" smtClean="0">
                <a:solidFill>
                  <a:srgbClr val="FF0000"/>
                </a:solidFill>
              </a:rPr>
              <a:t>العلاقه بينهما وكيفيه الحفاظ على ابقاء الجسم متعادل :</a:t>
            </a:r>
          </a:p>
          <a:p>
            <a:pPr algn="r">
              <a:buFont typeface="Arial" pitchFamily="34" charset="0"/>
              <a:buNone/>
            </a:pPr>
            <a:r>
              <a:rPr lang="ar-SA" smtClean="0">
                <a:solidFill>
                  <a:srgbClr val="FF0000"/>
                </a:solidFill>
              </a:rPr>
              <a:t># اذا حدث               ذلك يسبب حدوث تحفيز لمركز التنفس مما يؤدي لحدوث                  فيعدل الحامضيه</a:t>
            </a:r>
          </a:p>
          <a:p>
            <a:pPr algn="r">
              <a:buFont typeface="Arial" pitchFamily="34" charset="0"/>
              <a:buNone/>
            </a:pPr>
            <a:r>
              <a:rPr lang="ar-SA" smtClean="0">
                <a:solidFill>
                  <a:srgbClr val="FF0000"/>
                </a:solidFill>
              </a:rPr>
              <a:t># اذا حدث               ذلك يسبب حدوث تثبيط لمركز التنفس مما يؤدي لحدوث                 فيعدل القاعديه                 </a:t>
            </a:r>
          </a:p>
          <a:p>
            <a:pPr>
              <a:buFont typeface="Arial" pitchFamily="34" charset="0"/>
              <a:buNone/>
            </a:pPr>
            <a:endParaRPr lang="ar-SA" smtClean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1F421D-4EF0-44D3-AD11-D7869DE987DD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743200" y="1600200"/>
            <a:ext cx="15240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r>
              <a:rPr lang="en-US" dirty="0">
                <a:solidFill>
                  <a:srgbClr val="FF0000"/>
                </a:solidFill>
              </a:rPr>
              <a:t>ALCALASOIS</a:t>
            </a:r>
            <a:endParaRPr lang="ar-SA" dirty="0">
              <a:solidFill>
                <a:srgbClr val="FF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57200" y="1600200"/>
            <a:ext cx="15240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r>
              <a:rPr lang="en-US" dirty="0">
                <a:solidFill>
                  <a:srgbClr val="FF0000"/>
                </a:solidFill>
              </a:rPr>
              <a:t>Acidosis</a:t>
            </a:r>
            <a:endParaRPr lang="ar-SA" dirty="0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638800" y="4343400"/>
            <a:ext cx="15240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r>
              <a:rPr lang="en-US" dirty="0" err="1">
                <a:solidFill>
                  <a:srgbClr val="FF0000"/>
                </a:solidFill>
              </a:rPr>
              <a:t>Metapolic</a:t>
            </a:r>
            <a:r>
              <a:rPr lang="en-US" dirty="0">
                <a:solidFill>
                  <a:srgbClr val="FF0000"/>
                </a:solidFill>
              </a:rPr>
              <a:t> Acidosis</a:t>
            </a:r>
            <a:endParaRPr lang="ar-SA" dirty="0">
              <a:solidFill>
                <a:srgbClr val="FF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572000" y="5029200"/>
            <a:ext cx="17526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r>
              <a:rPr lang="en-US" dirty="0">
                <a:solidFill>
                  <a:srgbClr val="FF0000"/>
                </a:solidFill>
              </a:rPr>
              <a:t>hyperventilation</a:t>
            </a:r>
            <a:endParaRPr lang="ar-SA" dirty="0">
              <a:solidFill>
                <a:srgbClr val="FF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638800" y="5486400"/>
            <a:ext cx="15240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r>
              <a:rPr lang="en-US" dirty="0" err="1">
                <a:solidFill>
                  <a:srgbClr val="FF0000"/>
                </a:solidFill>
              </a:rPr>
              <a:t>Metapolic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Alcalasois</a:t>
            </a:r>
            <a:endParaRPr lang="ar-SA" dirty="0">
              <a:solidFill>
                <a:srgbClr val="FF000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648200" y="6096000"/>
            <a:ext cx="17526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r>
              <a:rPr lang="en-US" dirty="0">
                <a:solidFill>
                  <a:srgbClr val="FF0000"/>
                </a:solidFill>
              </a:rPr>
              <a:t>hypoventilation</a:t>
            </a:r>
            <a:endParaRPr lang="ar-SA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066800"/>
          </a:xfrm>
        </p:spPr>
        <p:txBody>
          <a:bodyPr/>
          <a:lstStyle/>
          <a:p>
            <a:pPr eaLnBrk="1" hangingPunct="1"/>
            <a:r>
              <a:rPr lang="en-US" b="1" u="sng" smtClean="0"/>
              <a:t>Hypoxia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8686800" cy="5486400"/>
          </a:xfrm>
        </p:spPr>
        <p:txBody>
          <a:bodyPr rtlCol="0">
            <a:normAutofit fontScale="850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     </a:t>
            </a:r>
            <a:r>
              <a:rPr lang="en-US" sz="3500" b="1" dirty="0" smtClean="0"/>
              <a:t>Means </a:t>
            </a:r>
            <a:r>
              <a:rPr lang="en-US" sz="3500" b="1" dirty="0" smtClean="0">
                <a:solidFill>
                  <a:srgbClr val="FF0000"/>
                </a:solidFill>
              </a:rPr>
              <a:t>inadequate</a:t>
            </a:r>
            <a:r>
              <a:rPr lang="en-US" sz="3500" b="1" dirty="0" smtClean="0"/>
              <a:t> supply of O₂ to the tissues,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500" b="1" dirty="0" smtClean="0"/>
              <a:t>or </a:t>
            </a:r>
            <a:r>
              <a:rPr lang="en-US" sz="3500" b="1" dirty="0" smtClean="0">
                <a:solidFill>
                  <a:srgbClr val="FF0000"/>
                </a:solidFill>
              </a:rPr>
              <a:t>inability </a:t>
            </a:r>
            <a:r>
              <a:rPr lang="ar-SA" sz="3500" b="1" dirty="0" smtClean="0">
                <a:solidFill>
                  <a:srgbClr val="FF0000"/>
                </a:solidFill>
              </a:rPr>
              <a:t>عدم قدره</a:t>
            </a:r>
            <a:r>
              <a:rPr lang="en-US" sz="3500" b="1" dirty="0" smtClean="0"/>
              <a:t> of the cells to utilize O₂.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4300" b="1" u="sng" dirty="0" smtClean="0"/>
              <a:t>Causes :- </a:t>
            </a:r>
            <a:r>
              <a:rPr lang="ar-SA" sz="4300" b="1" u="sng" dirty="0" smtClean="0"/>
              <a:t>مهمه</a:t>
            </a:r>
            <a:endParaRPr lang="en-US" sz="4300" b="1" u="sng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500" b="1" dirty="0" smtClean="0"/>
              <a:t>1-     Reduced oxygenation of blood in the lungs,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500" b="1" dirty="0" smtClean="0">
                <a:solidFill>
                  <a:srgbClr val="FF0000"/>
                </a:solidFill>
              </a:rPr>
              <a:t>[Hypoxic Hypoxia] </a:t>
            </a:r>
            <a:r>
              <a:rPr lang="en-US" sz="3500" b="1" dirty="0" smtClean="0"/>
              <a:t>due to extrinsic </a:t>
            </a:r>
            <a:r>
              <a:rPr lang="ar-SA" sz="3500" b="1" dirty="0" smtClean="0"/>
              <a:t>خارجيه</a:t>
            </a:r>
            <a:r>
              <a:rPr lang="en-US" sz="3500" b="1" dirty="0" smtClean="0"/>
              <a:t> causes :-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3500" b="1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500" b="1" dirty="0" smtClean="0"/>
              <a:t>     A-  </a:t>
            </a:r>
            <a:r>
              <a:rPr lang="en-US" sz="3500" b="1" dirty="0" smtClean="0">
                <a:solidFill>
                  <a:srgbClr val="FF0000"/>
                </a:solidFill>
              </a:rPr>
              <a:t>Deficiency of O₂ in the atmosphere.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3500" b="1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500" b="1" dirty="0" smtClean="0"/>
              <a:t>     B-  </a:t>
            </a:r>
            <a:r>
              <a:rPr lang="en-US" sz="3500" b="1" dirty="0" smtClean="0">
                <a:solidFill>
                  <a:srgbClr val="FF0000"/>
                </a:solidFill>
              </a:rPr>
              <a:t>Hypoventilation [Neuromuscular  disorders].       </a:t>
            </a:r>
            <a:endParaRPr lang="en-US" sz="3500" b="1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66BD0C-81CC-41F1-9C14-1188AE6AEBAD}" type="slidenum">
              <a:rPr lang="en-US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828C4A-6234-4987-AF1D-9EADA426731B}" type="slidenum">
              <a:rPr lang="en-US"/>
              <a:pPr>
                <a:defRPr/>
              </a:pPr>
              <a:t>8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228600" y="381000"/>
            <a:ext cx="8382000" cy="5745163"/>
          </a:xfrm>
        </p:spPr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4000" b="1" dirty="0" smtClean="0"/>
              <a:t>2- Pulmonary  diseases  due  to :-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600" b="1" dirty="0" smtClean="0"/>
              <a:t>      A-  </a:t>
            </a:r>
            <a:r>
              <a:rPr lang="en-US" sz="3600" b="1" dirty="0" smtClean="0">
                <a:solidFill>
                  <a:srgbClr val="FF0000"/>
                </a:solidFill>
              </a:rPr>
              <a:t>Hypoventilation due to ↑ airway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600" b="1" dirty="0" smtClean="0">
                <a:solidFill>
                  <a:srgbClr val="FF0000"/>
                </a:solidFill>
              </a:rPr>
              <a:t>resistance or ↓ pulmonary compliance.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3600" b="1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600" b="1" dirty="0" smtClean="0"/>
              <a:t>      B-  </a:t>
            </a:r>
            <a:r>
              <a:rPr lang="en-US" sz="3600" b="1" dirty="0" smtClean="0">
                <a:solidFill>
                  <a:srgbClr val="FF0000"/>
                </a:solidFill>
              </a:rPr>
              <a:t>Uneven  </a:t>
            </a:r>
            <a:r>
              <a:rPr lang="en-US" sz="3600" b="1" dirty="0" smtClean="0">
                <a:solidFill>
                  <a:srgbClr val="FF0000"/>
                </a:solidFill>
                <a:latin typeface="Britannic Bold"/>
              </a:rPr>
              <a:t>˙</a:t>
            </a:r>
            <a:r>
              <a:rPr lang="en-US" sz="3600" b="1" dirty="0" smtClean="0">
                <a:solidFill>
                  <a:srgbClr val="FF0000"/>
                </a:solidFill>
              </a:rPr>
              <a:t>V⁄Q </a:t>
            </a:r>
            <a:r>
              <a:rPr lang="ar-SA" sz="3600" b="1" dirty="0" smtClean="0">
                <a:solidFill>
                  <a:srgbClr val="FF0000"/>
                </a:solidFill>
              </a:rPr>
              <a:t>العلاقه بين جريان الدم وتدفق الهواء</a:t>
            </a:r>
            <a:r>
              <a:rPr lang="en-US" sz="3600" b="1" dirty="0" smtClean="0">
                <a:solidFill>
                  <a:srgbClr val="FF0000"/>
                </a:solidFill>
              </a:rPr>
              <a:t> ratio.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3600" b="1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600" b="1" dirty="0" smtClean="0"/>
              <a:t>      C-  </a:t>
            </a:r>
            <a:r>
              <a:rPr lang="en-US" sz="3600" b="1" dirty="0" smtClean="0">
                <a:solidFill>
                  <a:srgbClr val="FF0000"/>
                </a:solidFill>
              </a:rPr>
              <a:t>Impairment of the respiratory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600" b="1" dirty="0" smtClean="0">
                <a:solidFill>
                  <a:srgbClr val="FF0000"/>
                </a:solidFill>
              </a:rPr>
              <a:t>membrane.</a:t>
            </a:r>
            <a:endParaRPr lang="en-US" sz="3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F94F9B-5D43-4699-B4A2-47E089786EF0}" type="slidenum">
              <a:rPr lang="en-US"/>
              <a:pPr>
                <a:defRPr/>
              </a:pPr>
              <a:t>9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 rtlCol="0">
            <a:normAutofit fontScale="77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4000" b="1" dirty="0" smtClean="0"/>
              <a:t>3- Reduced O₂ transport by blood to the tissues:-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  </a:t>
            </a:r>
            <a:r>
              <a:rPr lang="en-US" sz="3500" b="1" dirty="0" smtClean="0"/>
              <a:t>A-  Anemia or abnormal HB </a:t>
            </a:r>
            <a:r>
              <a:rPr lang="en-US" sz="3500" b="1" dirty="0" smtClean="0">
                <a:solidFill>
                  <a:srgbClr val="FF0000"/>
                </a:solidFill>
              </a:rPr>
              <a:t>[Anemic hypoxia].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500" b="1" dirty="0" smtClean="0"/>
              <a:t>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500" b="1" dirty="0" smtClean="0"/>
              <a:t>  B-  General circulatory deficiency </a:t>
            </a:r>
            <a:r>
              <a:rPr lang="en-US" sz="3500" b="1" dirty="0" smtClean="0">
                <a:solidFill>
                  <a:srgbClr val="FF0000"/>
                </a:solidFill>
              </a:rPr>
              <a:t>[Stagnant </a:t>
            </a:r>
            <a:r>
              <a:rPr lang="ar-SA" sz="3500" b="1" dirty="0" smtClean="0">
                <a:solidFill>
                  <a:srgbClr val="FF0000"/>
                </a:solidFill>
              </a:rPr>
              <a:t>الركوديه: راكده ما به حركه </a:t>
            </a:r>
            <a:r>
              <a:rPr lang="en-US" sz="3500" b="1" dirty="0" smtClean="0">
                <a:solidFill>
                  <a:srgbClr val="FF0000"/>
                </a:solidFill>
              </a:rPr>
              <a:t>  hypoxia].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3500" b="1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500" b="1" dirty="0" smtClean="0"/>
              <a:t>  C-  Localized circulatory deficiency.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500" b="1" dirty="0" smtClean="0"/>
              <a:t>           [peripheral, coronary, or cerebral vessels].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3500" b="1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500" b="1" dirty="0" smtClean="0"/>
              <a:t>  D-  Tissue edema. </a:t>
            </a:r>
            <a:r>
              <a:rPr lang="ar-SA" sz="3500" b="1" dirty="0" smtClean="0"/>
              <a:t>تزيد السماكه مما يسبب صعوبه مرور الاكسجين للانسجه</a:t>
            </a:r>
            <a:endParaRPr lang="en-US" sz="3500" b="1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3500" b="1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500" b="1" dirty="0" smtClean="0"/>
              <a:t>  E-  Shunts </a:t>
            </a:r>
            <a:r>
              <a:rPr lang="ar-SA" sz="3500" b="1" dirty="0" smtClean="0"/>
              <a:t>فتحه بين قناتين او حجرتين مغلقتين</a:t>
            </a:r>
            <a:r>
              <a:rPr lang="en-US" sz="3500" b="1" dirty="0" smtClean="0"/>
              <a:t>  e.g.  </a:t>
            </a:r>
            <a:r>
              <a:rPr lang="en-US" sz="3500" b="1" dirty="0" err="1" smtClean="0">
                <a:solidFill>
                  <a:srgbClr val="FF0000"/>
                </a:solidFill>
              </a:rPr>
              <a:t>Interatrial</a:t>
            </a:r>
            <a:r>
              <a:rPr lang="en-US" sz="3500" b="1" dirty="0" smtClean="0">
                <a:solidFill>
                  <a:srgbClr val="FF0000"/>
                </a:solidFill>
              </a:rPr>
              <a:t>  </a:t>
            </a:r>
            <a:r>
              <a:rPr lang="en-US" sz="3500" b="1" dirty="0" err="1" smtClean="0">
                <a:solidFill>
                  <a:srgbClr val="FF0000"/>
                </a:solidFill>
              </a:rPr>
              <a:t>Septal</a:t>
            </a:r>
            <a:r>
              <a:rPr lang="en-US" sz="3500" b="1" dirty="0" smtClean="0">
                <a:solidFill>
                  <a:srgbClr val="FF0000"/>
                </a:solidFill>
              </a:rPr>
              <a:t> Defects.</a:t>
            </a:r>
            <a:r>
              <a:rPr lang="ar-SA" sz="3500" b="1" dirty="0" smtClean="0"/>
              <a:t> مرض خلقي يحدث فيه عدم اغلاق الفتحه بين الاذين  الايمن والاذين الايسر</a:t>
            </a:r>
            <a:r>
              <a:rPr lang="en-US" sz="3500" b="1" dirty="0" smtClean="0"/>
              <a:t> </a:t>
            </a:r>
            <a:endParaRPr lang="en-US" sz="3500" b="1" dirty="0" smtClean="0">
              <a:solidFill>
                <a:srgbClr val="FF0000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1059</Words>
  <Application>Microsoft Office PowerPoint</Application>
  <PresentationFormat>On-screen Show (4:3)</PresentationFormat>
  <Paragraphs>183</Paragraphs>
  <Slides>16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8" baseType="lpstr">
      <vt:lpstr>Office Theme</vt:lpstr>
      <vt:lpstr>Bitmap Image</vt:lpstr>
      <vt:lpstr>Slide 1</vt:lpstr>
      <vt:lpstr>Slide 2</vt:lpstr>
      <vt:lpstr>Slide 3</vt:lpstr>
      <vt:lpstr>Slide 4</vt:lpstr>
      <vt:lpstr>الشرح</vt:lpstr>
      <vt:lpstr>تابع الشرح</vt:lpstr>
      <vt:lpstr>Hypoxia</vt:lpstr>
      <vt:lpstr>Slide 8</vt:lpstr>
      <vt:lpstr>Slide 9</vt:lpstr>
      <vt:lpstr>Slide 10</vt:lpstr>
      <vt:lpstr>  :علاج الهايبوكسياOxygen Therapy</vt:lpstr>
      <vt:lpstr>Cyanosis</vt:lpstr>
      <vt:lpstr>Acclimatization التاقلم مع to Low Gas Pressure ( high altitude ) الاماكن العاليه</vt:lpstr>
      <vt:lpstr>CONT.</vt:lpstr>
      <vt:lpstr>Slide 15</vt:lpstr>
      <vt:lpstr>High Gas Pressure ( low altitude ) الاماكن المنخفضه تحت مستوى سطح البحر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عبووووودي</dc:creator>
  <cp:lastModifiedBy>عبووووودي</cp:lastModifiedBy>
  <cp:revision>1</cp:revision>
  <dcterms:created xsi:type="dcterms:W3CDTF">2006-08-16T00:00:00Z</dcterms:created>
  <dcterms:modified xsi:type="dcterms:W3CDTF">2010-03-12T16:33:29Z</dcterms:modified>
</cp:coreProperties>
</file>